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1"/>
  </p:notesMasterIdLst>
  <p:handoutMasterIdLst>
    <p:handoutMasterId r:id="rId225"/>
  </p:handoutMasterIdLst>
  <p:sldIdLst>
    <p:sldId id="256" r:id="rId3"/>
    <p:sldId id="698" r:id="rId4"/>
    <p:sldId id="260" r:id="rId5"/>
    <p:sldId id="470" r:id="rId6"/>
    <p:sldId id="919" r:id="rId7"/>
    <p:sldId id="920" r:id="rId8"/>
    <p:sldId id="268" r:id="rId9"/>
    <p:sldId id="269" r:id="rId10"/>
    <p:sldId id="270" r:id="rId11"/>
    <p:sldId id="271" r:id="rId12"/>
    <p:sldId id="272" r:id="rId13"/>
    <p:sldId id="471" r:id="rId14"/>
    <p:sldId id="273" r:id="rId15"/>
    <p:sldId id="274" r:id="rId16"/>
    <p:sldId id="275" r:id="rId17"/>
    <p:sldId id="472" r:id="rId18"/>
    <p:sldId id="473" r:id="rId19"/>
    <p:sldId id="278" r:id="rId20"/>
    <p:sldId id="279" r:id="rId21"/>
    <p:sldId id="280" r:id="rId22"/>
    <p:sldId id="281" r:id="rId23"/>
    <p:sldId id="282" r:id="rId24"/>
    <p:sldId id="283" r:id="rId25"/>
    <p:sldId id="474" r:id="rId26"/>
    <p:sldId id="285" r:id="rId27"/>
    <p:sldId id="286" r:id="rId28"/>
    <p:sldId id="287" r:id="rId29"/>
    <p:sldId id="288" r:id="rId30"/>
    <p:sldId id="289" r:id="rId31"/>
    <p:sldId id="475" r:id="rId32"/>
    <p:sldId id="291" r:id="rId33"/>
    <p:sldId id="292" r:id="rId34"/>
    <p:sldId id="476" r:id="rId35"/>
    <p:sldId id="477" r:id="rId36"/>
    <p:sldId id="293" r:id="rId37"/>
    <p:sldId id="479" r:id="rId38"/>
    <p:sldId id="478" r:id="rId39"/>
    <p:sldId id="294" r:id="rId40"/>
    <p:sldId id="295" r:id="rId41"/>
    <p:sldId id="296" r:id="rId42"/>
    <p:sldId id="297" r:id="rId43"/>
    <p:sldId id="298" r:id="rId44"/>
    <p:sldId id="480" r:id="rId45"/>
    <p:sldId id="299" r:id="rId46"/>
    <p:sldId id="300" r:id="rId47"/>
    <p:sldId id="302" r:id="rId48"/>
    <p:sldId id="303" r:id="rId49"/>
    <p:sldId id="481" r:id="rId50"/>
    <p:sldId id="304" r:id="rId51"/>
    <p:sldId id="482" r:id="rId52"/>
    <p:sldId id="483" r:id="rId53"/>
    <p:sldId id="305" r:id="rId54"/>
    <p:sldId id="306" r:id="rId55"/>
    <p:sldId id="307" r:id="rId56"/>
    <p:sldId id="310" r:id="rId57"/>
    <p:sldId id="308" r:id="rId58"/>
    <p:sldId id="309" r:id="rId59"/>
    <p:sldId id="311" r:id="rId60"/>
    <p:sldId id="484" r:id="rId61"/>
    <p:sldId id="313" r:id="rId62"/>
    <p:sldId id="485" r:id="rId63"/>
    <p:sldId id="314" r:id="rId64"/>
    <p:sldId id="486" r:id="rId65"/>
    <p:sldId id="317" r:id="rId66"/>
    <p:sldId id="487" r:id="rId67"/>
    <p:sldId id="318" r:id="rId68"/>
    <p:sldId id="488" r:id="rId69"/>
    <p:sldId id="489" r:id="rId70"/>
    <p:sldId id="490" r:id="rId71"/>
    <p:sldId id="492" r:id="rId72"/>
    <p:sldId id="491" r:id="rId73"/>
    <p:sldId id="323" r:id="rId74"/>
    <p:sldId id="493" r:id="rId75"/>
    <p:sldId id="494" r:id="rId76"/>
    <p:sldId id="495" r:id="rId77"/>
    <p:sldId id="496" r:id="rId78"/>
    <p:sldId id="497" r:id="rId79"/>
    <p:sldId id="498" r:id="rId80"/>
    <p:sldId id="499" r:id="rId81"/>
    <p:sldId id="1137" r:id="rId82"/>
    <p:sldId id="327" r:id="rId83"/>
    <p:sldId id="500" r:id="rId84"/>
    <p:sldId id="501" r:id="rId85"/>
    <p:sldId id="503" r:id="rId86"/>
    <p:sldId id="504" r:id="rId87"/>
    <p:sldId id="505" r:id="rId88"/>
    <p:sldId id="506" r:id="rId89"/>
    <p:sldId id="502" r:id="rId90"/>
    <p:sldId id="508" r:id="rId91"/>
    <p:sldId id="331" r:id="rId92"/>
    <p:sldId id="332" r:id="rId93"/>
    <p:sldId id="509" r:id="rId94"/>
    <p:sldId id="333" r:id="rId95"/>
    <p:sldId id="334" r:id="rId96"/>
    <p:sldId id="335" r:id="rId97"/>
    <p:sldId id="511" r:id="rId98"/>
    <p:sldId id="336" r:id="rId99"/>
    <p:sldId id="338" r:id="rId100"/>
    <p:sldId id="339" r:id="rId101"/>
    <p:sldId id="512" r:id="rId102"/>
    <p:sldId id="513" r:id="rId103"/>
    <p:sldId id="340" r:id="rId104"/>
    <p:sldId id="514" r:id="rId105"/>
    <p:sldId id="515" r:id="rId106"/>
    <p:sldId id="341" r:id="rId107"/>
    <p:sldId id="516" r:id="rId108"/>
    <p:sldId id="517" r:id="rId109"/>
    <p:sldId id="344" r:id="rId110"/>
    <p:sldId id="518" r:id="rId111"/>
    <p:sldId id="519" r:id="rId112"/>
    <p:sldId id="520" r:id="rId113"/>
    <p:sldId id="521" r:id="rId114"/>
    <p:sldId id="349" r:id="rId115"/>
    <p:sldId id="522" r:id="rId116"/>
    <p:sldId id="350" r:id="rId117"/>
    <p:sldId id="525" r:id="rId118"/>
    <p:sldId id="526" r:id="rId119"/>
    <p:sldId id="527" r:id="rId120"/>
    <p:sldId id="528" r:id="rId121"/>
    <p:sldId id="529" r:id="rId122"/>
    <p:sldId id="530" r:id="rId123"/>
    <p:sldId id="531" r:id="rId124"/>
    <p:sldId id="532" r:id="rId125"/>
    <p:sldId id="355" r:id="rId126"/>
    <p:sldId id="533" r:id="rId127"/>
    <p:sldId id="534" r:id="rId128"/>
    <p:sldId id="357" r:id="rId129"/>
    <p:sldId id="358" r:id="rId130"/>
    <p:sldId id="602" r:id="rId131"/>
    <p:sldId id="544" r:id="rId132"/>
    <p:sldId id="535" r:id="rId133"/>
    <p:sldId id="536" r:id="rId134"/>
    <p:sldId id="538" r:id="rId135"/>
    <p:sldId id="539" r:id="rId136"/>
    <p:sldId id="537" r:id="rId137"/>
    <p:sldId id="541" r:id="rId138"/>
    <p:sldId id="543" r:id="rId139"/>
    <p:sldId id="542" r:id="rId140"/>
    <p:sldId id="360" r:id="rId141"/>
    <p:sldId id="545" r:id="rId142"/>
    <p:sldId id="374" r:id="rId143"/>
    <p:sldId id="547" r:id="rId144"/>
    <p:sldId id="548" r:id="rId145"/>
    <p:sldId id="549" r:id="rId146"/>
    <p:sldId id="550" r:id="rId147"/>
    <p:sldId id="551" r:id="rId148"/>
    <p:sldId id="552" r:id="rId149"/>
    <p:sldId id="378" r:id="rId150"/>
    <p:sldId id="554" r:id="rId151"/>
    <p:sldId id="555" r:id="rId152"/>
    <p:sldId id="556" r:id="rId153"/>
    <p:sldId id="557" r:id="rId154"/>
    <p:sldId id="558" r:id="rId155"/>
    <p:sldId id="559" r:id="rId156"/>
    <p:sldId id="560" r:id="rId157"/>
    <p:sldId id="561" r:id="rId158"/>
    <p:sldId id="562" r:id="rId159"/>
    <p:sldId id="563" r:id="rId160"/>
    <p:sldId id="564" r:id="rId161"/>
    <p:sldId id="565" r:id="rId162"/>
    <p:sldId id="567" r:id="rId163"/>
    <p:sldId id="566" r:id="rId164"/>
    <p:sldId id="382" r:id="rId165"/>
    <p:sldId id="569" r:id="rId166"/>
    <p:sldId id="570" r:id="rId167"/>
    <p:sldId id="568" r:id="rId168"/>
    <p:sldId id="571" r:id="rId169"/>
    <p:sldId id="383" r:id="rId170"/>
    <p:sldId id="573" r:id="rId172"/>
    <p:sldId id="384" r:id="rId173"/>
    <p:sldId id="385" r:id="rId174"/>
    <p:sldId id="574" r:id="rId175"/>
    <p:sldId id="575" r:id="rId176"/>
    <p:sldId id="577" r:id="rId177"/>
    <p:sldId id="386" r:id="rId178"/>
    <p:sldId id="578" r:id="rId179"/>
    <p:sldId id="579" r:id="rId180"/>
    <p:sldId id="576" r:id="rId181"/>
    <p:sldId id="387" r:id="rId182"/>
    <p:sldId id="391" r:id="rId183"/>
    <p:sldId id="392" r:id="rId184"/>
    <p:sldId id="581" r:id="rId185"/>
    <p:sldId id="582" r:id="rId186"/>
    <p:sldId id="583" r:id="rId187"/>
    <p:sldId id="584" r:id="rId188"/>
    <p:sldId id="585" r:id="rId189"/>
    <p:sldId id="586" r:id="rId190"/>
    <p:sldId id="587" r:id="rId191"/>
    <p:sldId id="588" r:id="rId192"/>
    <p:sldId id="403" r:id="rId193"/>
    <p:sldId id="457" r:id="rId194"/>
    <p:sldId id="409" r:id="rId195"/>
    <p:sldId id="589" r:id="rId196"/>
    <p:sldId id="590" r:id="rId197"/>
    <p:sldId id="592" r:id="rId198"/>
    <p:sldId id="593" r:id="rId199"/>
    <p:sldId id="591" r:id="rId200"/>
    <p:sldId id="597" r:id="rId201"/>
    <p:sldId id="594" r:id="rId202"/>
    <p:sldId id="412" r:id="rId203"/>
    <p:sldId id="595" r:id="rId204"/>
    <p:sldId id="596" r:id="rId205"/>
    <p:sldId id="598" r:id="rId206"/>
    <p:sldId id="599" r:id="rId207"/>
    <p:sldId id="600" r:id="rId208"/>
    <p:sldId id="601" r:id="rId209"/>
    <p:sldId id="458" r:id="rId210"/>
    <p:sldId id="459" r:id="rId211"/>
    <p:sldId id="460" r:id="rId212"/>
    <p:sldId id="461" r:id="rId213"/>
    <p:sldId id="462" r:id="rId214"/>
    <p:sldId id="413" r:id="rId215"/>
    <p:sldId id="463" r:id="rId216"/>
    <p:sldId id="420" r:id="rId217"/>
    <p:sldId id="421" r:id="rId218"/>
    <p:sldId id="422" r:id="rId219"/>
    <p:sldId id="464" r:id="rId220"/>
    <p:sldId id="465" r:id="rId221"/>
    <p:sldId id="466" r:id="rId222"/>
    <p:sldId id="442" r:id="rId223"/>
    <p:sldId id="444" r:id="rId224"/>
  </p:sldIdLst>
  <p:sldSz cx="9144000" cy="6858000" type="screen4x3"/>
  <p:notesSz cx="6858000" cy="9144000"/>
  <p:custDataLst>
    <p:tags r:id="rId229"/>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FCB"/>
    <a:srgbClr val="FF3300"/>
    <a:srgbClr val="FF00FF"/>
    <a:srgbClr val="2913FD"/>
    <a:srgbClr val="CCFFCC"/>
    <a:srgbClr val="1402BE"/>
    <a:srgbClr val="FFC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682"/>
  </p:normalViewPr>
  <p:slideViewPr>
    <p:cSldViewPr showGuides="1">
      <p:cViewPr varScale="1">
        <p:scale>
          <a:sx n="67" d="100"/>
          <a:sy n="67" d="100"/>
        </p:scale>
        <p:origin x="-1470" y="-102"/>
      </p:cViewPr>
      <p:guideLst>
        <p:guide orient="horz" pos="2930"/>
        <p:guide pos="218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551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9" Type="http://schemas.openxmlformats.org/officeDocument/2006/relationships/tags" Target="tags/tag1.xml"/><Relationship Id="rId228" Type="http://schemas.openxmlformats.org/officeDocument/2006/relationships/tableStyles" Target="tableStyles.xml"/><Relationship Id="rId227" Type="http://schemas.openxmlformats.org/officeDocument/2006/relationships/viewProps" Target="viewProps.xml"/><Relationship Id="rId226" Type="http://schemas.openxmlformats.org/officeDocument/2006/relationships/presProps" Target="presProps.xml"/><Relationship Id="rId225" Type="http://schemas.openxmlformats.org/officeDocument/2006/relationships/handoutMaster" Target="handoutMasters/handoutMaster1.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notesMaster" Target="notesMasters/notesMaster1.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fld>
            <a:endParaRPr lang="en-US" altLang="zh-CN" sz="12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audio" Target="../media/audio1.wav"/><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3690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90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90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p:sndAc>
      <p:stSnd>
        <p:snd r:embed="rId12" name="CHIMES.WAV"/>
      </p:stSnd>
    </p:sndAc>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8.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8.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9.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0.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0.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1.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1.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1.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2.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9.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34.wmf"/><Relationship Id="rId3" Type="http://schemas.openxmlformats.org/officeDocument/2006/relationships/oleObject" Target="../embeddings/oleObject7.bin"/><Relationship Id="rId2" Type="http://schemas.openxmlformats.org/officeDocument/2006/relationships/image" Target="../media/image33.wmf"/><Relationship Id="rId1"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5.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6.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7.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8.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0.png"/></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9.png"/></Relationships>
</file>

<file path=ppt/slides/_rels/slide1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0.png"/><Relationship Id="rId1" Type="http://schemas.openxmlformats.org/officeDocument/2006/relationships/image" Target="../media/image39.png"/></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9.png"/></Relationships>
</file>

<file path=ppt/slides/_rels/slide1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0.png"/><Relationship Id="rId1" Type="http://schemas.openxmlformats.org/officeDocument/2006/relationships/image" Target="../media/image39.png"/></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9.png"/></Relationships>
</file>

<file path=ppt/slides/_rels/slide1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0.png"/><Relationship Id="rId1" Type="http://schemas.openxmlformats.org/officeDocument/2006/relationships/image" Target="../media/image39.png"/></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9.png"/></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9.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1.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2.png"/></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3.png"/></Relationships>
</file>

<file path=ppt/slides/_rels/slide1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3.png"/></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4.png"/></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47.png"/><Relationship Id="rId1" Type="http://schemas.openxmlformats.org/officeDocument/2006/relationships/image" Target="../media/image46.png"/></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5.png"/></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9.png"/></Relationships>
</file>

<file path=ppt/slides/_rels/slide19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9.png"/></Relationships>
</file>

<file path=ppt/slides/_rels/slide19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9.png"/></Relationships>
</file>

<file path=ppt/slides/_rels/slide19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9.png"/></Relationships>
</file>

<file path=ppt/slides/_rels/slide19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9.png"/></Relationships>
</file>

<file path=ppt/slides/_rels/slide1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hyperlink" Target="http://baike.baidu.com/view/1028.htm" TargetMode="External"/><Relationship Id="rId2" Type="http://schemas.openxmlformats.org/officeDocument/2006/relationships/hyperlink" Target="http://baike.baidu.com/view/2199.htm" TargetMode="External"/><Relationship Id="rId1" Type="http://schemas.openxmlformats.org/officeDocument/2006/relationships/hyperlink" Target="http://baike.baidu.com/view/23880.htm" TargetMode="External"/></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50.png"/></Relationships>
</file>

<file path=ppt/slides/_rels/slide2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6.png"/></Relationships>
</file>

<file path=ppt/slides/_rels/slide2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51.png"/></Relationships>
</file>

<file path=ppt/slides/_rels/slide2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e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emf"/><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13.png"/><Relationship Id="rId2" Type="http://schemas.openxmlformats.org/officeDocument/2006/relationships/image" Target="../media/image14.wmf"/><Relationship Id="rId1"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5.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6.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8.emf"/><Relationship Id="rId1" Type="http://schemas.openxmlformats.org/officeDocument/2006/relationships/oleObject" Target="../embeddings/oleObject4.bin"/></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9.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19.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0.png"/></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8.emf"/><Relationship Id="rId1" Type="http://schemas.openxmlformats.org/officeDocument/2006/relationships/oleObject" Target="../embeddings/oleObject5.bin"/></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1.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2.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2.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3.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5.png"/><Relationship Id="rId1" Type="http://schemas.openxmlformats.org/officeDocument/2006/relationships/image" Target="../media/image24.png"/></Relationships>
</file>

<file path=ppt/slides/_rels/slide8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26.png"/><Relationship Id="rId1" Type="http://schemas.openxmlformats.org/officeDocument/2006/relationships/image" Target="../media/image22.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solidFill>
                  <a:srgbClr val="2913FD"/>
                </a:solidFill>
              </a:rPr>
            </a:fld>
            <a:endParaRPr lang="en-US" altLang="zh-CN" sz="1400" dirty="0">
              <a:solidFill>
                <a:srgbClr val="2913FD"/>
              </a:solidFill>
            </a:endParaRPr>
          </a:p>
        </p:txBody>
      </p:sp>
      <p:sp>
        <p:nvSpPr>
          <p:cNvPr id="7171" name="Text Box 3075"/>
          <p:cNvSpPr txBox="1"/>
          <p:nvPr/>
        </p:nvSpPr>
        <p:spPr>
          <a:xfrm>
            <a:off x="836613" y="0"/>
            <a:ext cx="8305800" cy="1006475"/>
          </a:xfrm>
          <a:prstGeom prst="rect">
            <a:avLst/>
          </a:prstGeom>
          <a:noFill/>
          <a:ln w="9525">
            <a:noFill/>
          </a:ln>
        </p:spPr>
        <p:txBody>
          <a:bodyPr anchor="t" anchorCtr="0">
            <a:spAutoFit/>
          </a:bodyPr>
          <a:p>
            <a:pPr>
              <a:spcBef>
                <a:spcPct val="50000"/>
              </a:spcBef>
            </a:pPr>
            <a:r>
              <a:rPr lang="zh-CN" altLang="en-US" sz="6000" b="1" dirty="0">
                <a:latin typeface="隶书" panose="02010509060101010101" pitchFamily="49" charset="-122"/>
                <a:ea typeface="隶书" panose="02010509060101010101" pitchFamily="49" charset="-122"/>
              </a:rPr>
              <a:t>第</a:t>
            </a:r>
            <a:r>
              <a:rPr lang="en-US" altLang="zh-CN" sz="6000" b="1" dirty="0">
                <a:latin typeface="隶书" panose="02010509060101010101" pitchFamily="49" charset="-122"/>
                <a:ea typeface="隶书" panose="02010509060101010101" pitchFamily="49" charset="-122"/>
              </a:rPr>
              <a:t>7</a:t>
            </a:r>
            <a:r>
              <a:rPr lang="zh-CN" altLang="en-US" sz="6000" b="1" dirty="0">
                <a:latin typeface="隶书" panose="02010509060101010101" pitchFamily="49" charset="-122"/>
                <a:ea typeface="隶书" panose="02010509060101010101" pitchFamily="49" charset="-122"/>
              </a:rPr>
              <a:t>章 输入</a:t>
            </a:r>
            <a:r>
              <a:rPr lang="en-US" altLang="zh-CN" sz="6000" b="1" dirty="0">
                <a:latin typeface="隶书" panose="02010509060101010101" pitchFamily="49" charset="-122"/>
                <a:ea typeface="隶书" panose="02010509060101010101" pitchFamily="49" charset="-122"/>
              </a:rPr>
              <a:t>/</a:t>
            </a:r>
            <a:r>
              <a:rPr lang="zh-CN" altLang="en-US" sz="6000" b="1" dirty="0">
                <a:latin typeface="隶书" panose="02010509060101010101" pitchFamily="49" charset="-122"/>
                <a:ea typeface="隶书" panose="02010509060101010101" pitchFamily="49" charset="-122"/>
              </a:rPr>
              <a:t>输出系统</a:t>
            </a:r>
            <a:endParaRPr lang="zh-CN" altLang="en-US" sz="6000" b="1" dirty="0">
              <a:latin typeface="隶书" panose="02010509060101010101" pitchFamily="49" charset="-122"/>
              <a:ea typeface="隶书" panose="02010509060101010101" pitchFamily="49" charset="-122"/>
            </a:endParaRPr>
          </a:p>
        </p:txBody>
      </p:sp>
      <p:sp>
        <p:nvSpPr>
          <p:cNvPr id="100" name="文本框 99"/>
          <p:cNvSpPr txBox="1"/>
          <p:nvPr/>
        </p:nvSpPr>
        <p:spPr>
          <a:xfrm>
            <a:off x="252094" y="1268730"/>
            <a:ext cx="8415656" cy="4061460"/>
          </a:xfrm>
          <a:prstGeom prst="rect">
            <a:avLst/>
          </a:prstGeom>
          <a:noFill/>
          <a:ln w="9525">
            <a:noFill/>
          </a:ln>
        </p:spPr>
        <p:txBody>
          <a:bodyPr wrap="square">
            <a:spAutoFit/>
          </a:bodyPr>
          <a:p>
            <a:pPr indent="269875">
              <a:lnSpc>
                <a:spcPct val="150000"/>
              </a:lnSpc>
            </a:pPr>
            <a:r>
              <a:rPr lang="zh-CN" sz="3200" b="1" noProof="1">
                <a:latin typeface="华文中宋" panose="02010600040101010101" charset="-122"/>
                <a:ea typeface="华文中宋" panose="02010600040101010101" charset="-122"/>
                <a:cs typeface="华文中宋" panose="02010600040101010101" charset="-122"/>
              </a:rPr>
              <a:t>计算机系统划分</a:t>
            </a:r>
            <a:r>
              <a:rPr lang="zh-CN" sz="3200" b="1" noProof="1">
                <a:latin typeface="华文中宋" panose="02010600040101010101" charset="-122"/>
                <a:ea typeface="华文中宋" panose="02010600040101010101" charset="-122"/>
                <a:cs typeface="华文中宋" panose="02010600040101010101" charset="-122"/>
                <a:sym typeface="+mn-ea"/>
              </a:rPr>
              <a:t>三大部分</a:t>
            </a:r>
            <a:r>
              <a:rPr lang="zh-CN" sz="3200" b="1" noProof="1">
                <a:latin typeface="华文中宋" panose="02010600040101010101" charset="-122"/>
                <a:ea typeface="华文中宋" panose="02010600040101010101" charset="-122"/>
                <a:cs typeface="华文中宋" panose="02010600040101010101" charset="-122"/>
              </a:rPr>
              <a:t>：</a:t>
            </a:r>
            <a:endParaRPr lang="zh-CN" sz="3200" b="1" noProof="1">
              <a:latin typeface="华文中宋" panose="02010600040101010101" charset="-122"/>
              <a:ea typeface="华文中宋" panose="02010600040101010101" charset="-122"/>
              <a:cs typeface="华文中宋" panose="02010600040101010101" charset="-122"/>
            </a:endParaRPr>
          </a:p>
          <a:p>
            <a:pPr marL="457200" indent="-457200">
              <a:lnSpc>
                <a:spcPct val="150000"/>
              </a:lnSpc>
              <a:buFont typeface="Wingdings" panose="05000000000000000000" charset="0"/>
              <a:buChar char="Ø"/>
            </a:pPr>
            <a:r>
              <a:rPr lang="en-US" sz="2800" b="1" noProof="1">
                <a:latin typeface="华文中宋" panose="02010600040101010101" charset="-122"/>
                <a:ea typeface="华文中宋" panose="02010600040101010101" charset="-122"/>
                <a:cs typeface="华文中宋" panose="02010600040101010101" charset="-122"/>
              </a:rPr>
              <a:t>CPU</a:t>
            </a:r>
            <a:r>
              <a:rPr lang="zh-CN" sz="2800" b="1" noProof="1">
                <a:latin typeface="华文中宋" panose="02010600040101010101" charset="-122"/>
                <a:ea typeface="华文中宋" panose="02010600040101010101" charset="-122"/>
                <a:cs typeface="华文中宋" panose="02010600040101010101" charset="-122"/>
              </a:rPr>
              <a:t>子系统</a:t>
            </a:r>
            <a:endParaRPr lang="zh-CN" sz="2800" b="1" noProof="1">
              <a:solidFill>
                <a:srgbClr val="C00000"/>
              </a:solidFill>
              <a:latin typeface="华文中宋" panose="02010600040101010101" charset="-122"/>
              <a:ea typeface="华文中宋" panose="02010600040101010101" charset="-122"/>
              <a:cs typeface="华文中宋" panose="02010600040101010101" charset="-122"/>
            </a:endParaRPr>
          </a:p>
          <a:p>
            <a:pPr marL="457200" indent="-457200">
              <a:lnSpc>
                <a:spcPct val="150000"/>
              </a:lnSpc>
              <a:buFont typeface="Wingdings" panose="05000000000000000000" charset="0"/>
              <a:buChar char="Ø"/>
            </a:pPr>
            <a:r>
              <a:rPr lang="zh-CN" sz="2800" b="1" noProof="1">
                <a:latin typeface="华文中宋" panose="02010600040101010101" charset="-122"/>
                <a:ea typeface="华文中宋" panose="02010600040101010101" charset="-122"/>
                <a:cs typeface="华文中宋" panose="02010600040101010101" charset="-122"/>
              </a:rPr>
              <a:t>存储子系统</a:t>
            </a:r>
            <a:endParaRPr lang="zh-CN" sz="2800" b="1" noProof="1">
              <a:latin typeface="华文中宋" panose="02010600040101010101" charset="-122"/>
              <a:ea typeface="华文中宋" panose="02010600040101010101" charset="-122"/>
              <a:cs typeface="华文中宋" panose="02010600040101010101" charset="-122"/>
            </a:endParaRPr>
          </a:p>
          <a:p>
            <a:pPr marL="457200" indent="-457200">
              <a:lnSpc>
                <a:spcPct val="150000"/>
              </a:lnSpc>
              <a:buFont typeface="Wingdings" panose="05000000000000000000" charset="0"/>
              <a:buChar char="Ø"/>
            </a:pPr>
            <a:r>
              <a:rPr lang="zh-CN" sz="2800" b="1" noProof="1">
                <a:solidFill>
                  <a:srgbClr val="C00000"/>
                </a:solidFill>
                <a:latin typeface="华文中宋" panose="02010600040101010101" charset="-122"/>
                <a:ea typeface="华文中宋" panose="02010600040101010101" charset="-122"/>
                <a:cs typeface="华文中宋" panose="02010600040101010101" charset="-122"/>
              </a:rPr>
              <a:t>输入</a:t>
            </a:r>
            <a:r>
              <a:rPr lang="en-US" sz="2800" b="1" noProof="1">
                <a:solidFill>
                  <a:srgbClr val="C00000"/>
                </a:solidFill>
                <a:latin typeface="华文中宋" panose="02010600040101010101" charset="-122"/>
                <a:ea typeface="华文中宋" panose="02010600040101010101" charset="-122"/>
                <a:cs typeface="华文中宋" panose="02010600040101010101" charset="-122"/>
              </a:rPr>
              <a:t>/</a:t>
            </a:r>
            <a:r>
              <a:rPr lang="zh-CN" sz="2800" b="1" noProof="1">
                <a:solidFill>
                  <a:srgbClr val="C00000"/>
                </a:solidFill>
                <a:latin typeface="华文中宋" panose="02010600040101010101" charset="-122"/>
                <a:ea typeface="华文中宋" panose="02010600040101010101" charset="-122"/>
                <a:cs typeface="华文中宋" panose="02010600040101010101" charset="-122"/>
              </a:rPr>
              <a:t>输出子系统</a:t>
            </a:r>
            <a:r>
              <a:rPr lang="zh-CN" sz="2800" b="1" noProof="1">
                <a:latin typeface="华文中宋" panose="02010600040101010101" charset="-122"/>
                <a:ea typeface="华文中宋" panose="02010600040101010101" charset="-122"/>
                <a:cs typeface="华文中宋" panose="02010600040101010101" charset="-122"/>
              </a:rPr>
              <a:t>（简称</a:t>
            </a:r>
            <a:r>
              <a:rPr lang="en-US" sz="2800" b="1" noProof="1">
                <a:latin typeface="华文中宋" panose="02010600040101010101" charset="-122"/>
                <a:ea typeface="华文中宋" panose="02010600040101010101" charset="-122"/>
                <a:cs typeface="华文中宋" panose="02010600040101010101" charset="-122"/>
              </a:rPr>
              <a:t>I/O</a:t>
            </a:r>
            <a:r>
              <a:rPr lang="zh-CN" sz="2800" b="1" noProof="1">
                <a:latin typeface="华文中宋" panose="02010600040101010101" charset="-122"/>
                <a:ea typeface="华文中宋" panose="02010600040101010101" charset="-122"/>
                <a:cs typeface="华文中宋" panose="02010600040101010101" charset="-122"/>
              </a:rPr>
              <a:t>系统）。</a:t>
            </a:r>
            <a:endParaRPr lang="zh-CN" sz="2800" b="1" noProof="1">
              <a:latin typeface="华文中宋" panose="02010600040101010101" charset="-122"/>
              <a:ea typeface="华文中宋" panose="02010600040101010101" charset="-122"/>
              <a:cs typeface="华文中宋" panose="02010600040101010101" charset="-122"/>
            </a:endParaRPr>
          </a:p>
          <a:p>
            <a:pPr>
              <a:lnSpc>
                <a:spcPct val="150000"/>
              </a:lnSpc>
              <a:buFont typeface="Wingdings" panose="05000000000000000000" charset="0"/>
            </a:pPr>
            <a:r>
              <a:rPr lang="en-US" altLang="zh-CN" sz="2800" b="1" noProof="1">
                <a:latin typeface="华文中宋" panose="02010600040101010101" charset="-122"/>
                <a:ea typeface="华文中宋" panose="02010600040101010101" charset="-122"/>
                <a:cs typeface="华文中宋" panose="02010600040101010101" charset="-122"/>
              </a:rPr>
              <a:t>   </a:t>
            </a:r>
            <a:r>
              <a:rPr lang="zh-CN" sz="2800" b="1" noProof="1">
                <a:solidFill>
                  <a:srgbClr val="C00000"/>
                </a:solidFill>
                <a:latin typeface="华文中宋" panose="02010600040101010101" charset="-122"/>
                <a:ea typeface="华文中宋" panose="02010600040101010101" charset="-122"/>
                <a:cs typeface="华文中宋" panose="02010600040101010101" charset="-122"/>
              </a:rPr>
              <a:t>输入</a:t>
            </a:r>
            <a:r>
              <a:rPr lang="en-US" sz="2800" b="1" noProof="1">
                <a:solidFill>
                  <a:srgbClr val="C00000"/>
                </a:solidFill>
                <a:latin typeface="华文中宋" panose="02010600040101010101" charset="-122"/>
                <a:ea typeface="华文中宋" panose="02010600040101010101" charset="-122"/>
                <a:cs typeface="华文中宋" panose="02010600040101010101" charset="-122"/>
              </a:rPr>
              <a:t>/</a:t>
            </a:r>
            <a:r>
              <a:rPr lang="zh-CN" sz="2800" b="1" noProof="1">
                <a:solidFill>
                  <a:srgbClr val="C00000"/>
                </a:solidFill>
                <a:latin typeface="华文中宋" panose="02010600040101010101" charset="-122"/>
                <a:ea typeface="华文中宋" panose="02010600040101010101" charset="-122"/>
                <a:cs typeface="华文中宋" panose="02010600040101010101" charset="-122"/>
              </a:rPr>
              <a:t>输出</a:t>
            </a:r>
            <a:r>
              <a:rPr lang="zh-CN" sz="2800" b="1" noProof="1">
                <a:latin typeface="华文中宋" panose="02010600040101010101" charset="-122"/>
                <a:ea typeface="华文中宋" panose="02010600040101010101" charset="-122"/>
                <a:cs typeface="华文中宋" panose="02010600040101010101" charset="-122"/>
              </a:rPr>
              <a:t>就是</a:t>
            </a:r>
            <a:r>
              <a:rPr lang="zh-CN" sz="2800" b="1" noProof="1">
                <a:gradFill>
                  <a:gsLst>
                    <a:gs pos="0">
                      <a:srgbClr val="E30000"/>
                    </a:gs>
                    <a:gs pos="100000">
                      <a:srgbClr val="760303"/>
                    </a:gs>
                  </a:gsLst>
                  <a:lin scaled="0"/>
                </a:gradFill>
                <a:latin typeface="华文中宋" panose="02010600040101010101" charset="-122"/>
                <a:ea typeface="华文中宋" panose="02010600040101010101" charset="-122"/>
                <a:cs typeface="华文中宋" panose="02010600040101010101" charset="-122"/>
              </a:rPr>
              <a:t>外部设备</a:t>
            </a:r>
            <a:r>
              <a:rPr lang="zh-CN" sz="2800" b="1" noProof="1">
                <a:latin typeface="华文中宋" panose="02010600040101010101" charset="-122"/>
                <a:ea typeface="华文中宋" panose="02010600040101010101" charset="-122"/>
                <a:cs typeface="华文中宋" panose="02010600040101010101" charset="-122"/>
              </a:rPr>
              <a:t>与</a:t>
            </a:r>
            <a:r>
              <a:rPr lang="en-US" sz="2800" b="1" noProof="1">
                <a:solidFill>
                  <a:srgbClr val="C00000"/>
                </a:solidFill>
                <a:latin typeface="华文中宋" panose="02010600040101010101" charset="-122"/>
                <a:ea typeface="华文中宋" panose="02010600040101010101" charset="-122"/>
                <a:cs typeface="华文中宋" panose="02010600040101010101" charset="-122"/>
              </a:rPr>
              <a:t>CPU</a:t>
            </a:r>
            <a:r>
              <a:rPr lang="zh-CN" sz="2800" b="1" noProof="1">
                <a:solidFill>
                  <a:srgbClr val="C00000"/>
                </a:solidFill>
                <a:latin typeface="华文中宋" panose="02010600040101010101" charset="-122"/>
                <a:ea typeface="华文中宋" panose="02010600040101010101" charset="-122"/>
                <a:cs typeface="华文中宋" panose="02010600040101010101" charset="-122"/>
              </a:rPr>
              <a:t>或主存系统</a:t>
            </a:r>
            <a:r>
              <a:rPr lang="zh-CN" sz="2800" b="1" noProof="1">
                <a:latin typeface="华文中宋" panose="02010600040101010101" charset="-122"/>
                <a:ea typeface="华文中宋" panose="02010600040101010101" charset="-122"/>
                <a:cs typeface="华文中宋" panose="02010600040101010101" charset="-122"/>
              </a:rPr>
              <a:t>之间信息交换的过程。</a:t>
            </a:r>
            <a:endParaRPr lang="zh-CN" altLang="en-US" sz="2800" b="1" noProof="1">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71">
                                            <p:txEl>
                                              <p:charRg st="0" end="12"/>
                                            </p:txEl>
                                          </p:spTgt>
                                        </p:tgtEl>
                                        <p:attrNameLst>
                                          <p:attrName>style.visibility</p:attrName>
                                        </p:attrNameLst>
                                      </p:cBhvr>
                                      <p:to>
                                        <p:strVal val="visible"/>
                                      </p:to>
                                    </p:set>
                                    <p:animEffect transition="in" filter="barn(outVertical)">
                                      <p:cBhvr>
                                        <p:cTn id="7" dur="500"/>
                                        <p:tgtEl>
                                          <p:spTgt spid="7171">
                                            <p:txEl>
                                              <p:charRg st="0"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4584" name="Text Box 8"/>
          <p:cNvSpPr txBox="1"/>
          <p:nvPr/>
        </p:nvSpPr>
        <p:spPr>
          <a:xfrm>
            <a:off x="323850" y="333375"/>
            <a:ext cx="8305800" cy="646113"/>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7.1.3</a:t>
            </a:r>
            <a:r>
              <a:rPr lang="en-US" altLang="zh-CN" sz="3600" b="1" dirty="0">
                <a:latin typeface="宋体" panose="02010600030101010101" pitchFamily="2" charset="-122"/>
                <a:ea typeface="宋体" panose="02010600030101010101" pitchFamily="2" charset="-122"/>
              </a:rPr>
              <a:t>  </a:t>
            </a:r>
            <a:r>
              <a:rPr lang="zh-CN" altLang="en-US" sz="3600" b="1" dirty="0">
                <a:latin typeface="黑体" panose="02010609060101010101" pitchFamily="49" charset="-122"/>
                <a:ea typeface="黑体" panose="02010609060101010101" pitchFamily="49" charset="-122"/>
              </a:rPr>
              <a:t>接口的编址和</a:t>
            </a:r>
            <a:r>
              <a:rPr lang="en-US" altLang="zh-CN" sz="3600" b="1" dirty="0">
                <a:latin typeface="黑体" panose="02010609060101010101" pitchFamily="49" charset="-122"/>
                <a:ea typeface="黑体" panose="02010609060101010101" pitchFamily="49" charset="-122"/>
              </a:rPr>
              <a:t>I/O</a:t>
            </a:r>
            <a:r>
              <a:rPr lang="zh-CN" altLang="en-US" sz="3600" b="1" dirty="0">
                <a:latin typeface="黑体" panose="02010609060101010101" pitchFamily="49" charset="-122"/>
                <a:ea typeface="黑体" panose="02010609060101010101" pitchFamily="49" charset="-122"/>
              </a:rPr>
              <a:t>指令 </a:t>
            </a:r>
            <a:endParaRPr lang="zh-CN" altLang="en-US" sz="3600" b="1" dirty="0">
              <a:latin typeface="黑体" panose="02010609060101010101" pitchFamily="49" charset="-122"/>
              <a:ea typeface="黑体" panose="02010609060101010101" pitchFamily="49" charset="-122"/>
            </a:endParaRPr>
          </a:p>
        </p:txBody>
      </p:sp>
      <p:sp>
        <p:nvSpPr>
          <p:cNvPr id="24585" name="Text Box 9"/>
          <p:cNvSpPr txBox="1"/>
          <p:nvPr/>
        </p:nvSpPr>
        <p:spPr>
          <a:xfrm>
            <a:off x="331788" y="1417638"/>
            <a:ext cx="8305800" cy="579437"/>
          </a:xfrm>
          <a:prstGeom prst="rect">
            <a:avLst/>
          </a:prstGeom>
          <a:noFill/>
          <a:ln w="12700">
            <a:noFill/>
          </a:ln>
        </p:spPr>
        <p:txBody>
          <a:bodyPr anchor="t" anchorCtr="0">
            <a:spAutoFit/>
          </a:bodyPr>
          <a:p>
            <a:pPr>
              <a:spcBef>
                <a:spcPct val="50000"/>
              </a:spcBef>
            </a:pPr>
            <a:r>
              <a:rPr lang="zh-CN" altLang="en-US" sz="3200" b="1" dirty="0">
                <a:latin typeface="黑体" panose="02010609060101010101" pitchFamily="49" charset="-122"/>
                <a:ea typeface="黑体" panose="02010609060101010101" pitchFamily="49" charset="-122"/>
              </a:rPr>
              <a:t>一、</a:t>
            </a:r>
            <a:r>
              <a:rPr lang="en-US" altLang="zh-CN" sz="3200" b="1" dirty="0">
                <a:latin typeface="黑体" panose="02010609060101010101" pitchFamily="49"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接口编址</a:t>
            </a:r>
            <a:r>
              <a:rPr lang="zh-CN" altLang="en-US" sz="3200" b="1" dirty="0">
                <a:latin typeface="黑体" panose="02010609060101010101" pitchFamily="49" charset="-122"/>
                <a:ea typeface="黑体" panose="02010609060101010101" pitchFamily="49" charset="-122"/>
              </a:rPr>
              <a:t> </a:t>
            </a:r>
            <a:endParaRPr lang="zh-CN" altLang="en-US" sz="3200" b="1" dirty="0">
              <a:latin typeface="黑体" panose="02010609060101010101" pitchFamily="49" charset="-122"/>
              <a:ea typeface="黑体" panose="02010609060101010101" pitchFamily="49" charset="-122"/>
            </a:endParaRPr>
          </a:p>
        </p:txBody>
      </p:sp>
      <p:sp>
        <p:nvSpPr>
          <p:cNvPr id="24586" name="Text Box 10"/>
          <p:cNvSpPr txBox="1">
            <a:spLocks noChangeArrowheads="1"/>
          </p:cNvSpPr>
          <p:nvPr/>
        </p:nvSpPr>
        <p:spPr bwMode="auto">
          <a:xfrm>
            <a:off x="331788" y="2133600"/>
            <a:ext cx="8561388" cy="2554288"/>
          </a:xfrm>
          <a:prstGeom prst="rect">
            <a:avLst/>
          </a:prstGeom>
          <a:solidFill>
            <a:schemeClr val="accent5"/>
          </a:solid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50000"/>
              </a:spcBef>
              <a:spcAft>
                <a:spcPct val="0"/>
              </a:spcAft>
              <a:buClrTx/>
              <a:buSzTx/>
              <a:buFontTx/>
              <a:buNone/>
              <a:defRPr/>
            </a:pPr>
            <a:r>
              <a:rPr kumimoji="1" lang="en-US" altLang="zh-CN" sz="3200" b="1" i="0" u="none" strike="noStrike" kern="1200" cap="none" spc="0" normalizeH="0" baseline="0" noProof="0" dirty="0" smtClean="0">
                <a:ln>
                  <a:noFill/>
                </a:ln>
                <a:solidFill>
                  <a:srgbClr val="C00000"/>
                </a:solidFill>
                <a:effectLst/>
                <a:uLnTx/>
                <a:uFillTx/>
                <a:latin typeface="黑体" panose="02010609060101010101" pitchFamily="49" charset="-122"/>
                <a:ea typeface="宋体" panose="02010600030101010101" pitchFamily="2" charset="-122"/>
                <a:cs typeface="+mn-cs"/>
              </a:rPr>
              <a:t>I/O</a:t>
            </a:r>
            <a:r>
              <a:rPr kumimoji="1" lang="zh-CN" altLang="en-US" sz="32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接口编址的目的：</a:t>
            </a:r>
            <a:endParaRPr kumimoji="1" lang="en-US" altLang="zh-CN" sz="32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50000"/>
              </a:spcBef>
              <a:spcAft>
                <a:spcPct val="0"/>
              </a:spcAft>
              <a:buClrTx/>
              <a:buSzTx/>
              <a:buFontTx/>
              <a:buNone/>
              <a:defRPr/>
            </a:pPr>
            <a:r>
              <a:rPr kumimoji="1" lang="zh-CN" altLang="en-US" sz="32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为了区分各个</a:t>
            </a:r>
            <a:r>
              <a:rPr kumimoji="1" lang="en-US" altLang="zh-CN" sz="3200" b="1" i="0" u="none" strike="noStrike" kern="1200" cap="none" spc="0" normalizeH="0" baseline="0" noProof="0" dirty="0" smtClean="0">
                <a:ln>
                  <a:noFill/>
                </a:ln>
                <a:solidFill>
                  <a:schemeClr val="tx1"/>
                </a:solidFill>
                <a:effectLst/>
                <a:uLnTx/>
                <a:uFillTx/>
                <a:latin typeface="黑体" panose="02010609060101010101" pitchFamily="49" charset="-122"/>
                <a:ea typeface="宋体" panose="02010600030101010101" pitchFamily="2" charset="-122"/>
                <a:cs typeface="+mn-cs"/>
              </a:rPr>
              <a:t>I/O</a:t>
            </a:r>
            <a:r>
              <a:rPr kumimoji="1" lang="zh-CN" altLang="en-US" sz="32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接口及一个</a:t>
            </a:r>
            <a:r>
              <a:rPr kumimoji="1" lang="en-US" altLang="zh-CN" sz="3200" b="1" i="0" u="none" strike="noStrike" kern="1200" cap="none" spc="0" normalizeH="0" baseline="0" noProof="0" dirty="0" smtClean="0">
                <a:ln>
                  <a:noFill/>
                </a:ln>
                <a:solidFill>
                  <a:schemeClr val="tx1"/>
                </a:solidFill>
                <a:effectLst/>
                <a:uLnTx/>
                <a:uFillTx/>
                <a:latin typeface="黑体" panose="02010609060101010101" pitchFamily="49" charset="-122"/>
                <a:ea typeface="宋体" panose="02010600030101010101" pitchFamily="2" charset="-122"/>
                <a:cs typeface="+mn-cs"/>
              </a:rPr>
              <a:t>I/O</a:t>
            </a:r>
            <a:r>
              <a:rPr kumimoji="1" lang="zh-CN" altLang="en-US" sz="32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接口中不同的寄存器。</a:t>
            </a:r>
            <a:endParaRPr kumimoji="1" lang="zh-CN" altLang="en-US" sz="32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4587" name="Text Box 11"/>
          <p:cNvSpPr txBox="1"/>
          <p:nvPr/>
        </p:nvSpPr>
        <p:spPr>
          <a:xfrm>
            <a:off x="320675" y="5084763"/>
            <a:ext cx="4972050" cy="579437"/>
          </a:xfrm>
          <a:prstGeom prst="rect">
            <a:avLst/>
          </a:prstGeom>
          <a:solidFill>
            <a:srgbClr val="FFFF66"/>
          </a:solidFill>
          <a:ln w="9525">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常见的编址方法有两种</a:t>
            </a:r>
            <a:r>
              <a:rPr lang="zh-CN" altLang="en-US" sz="3200" b="1" dirty="0">
                <a:latin typeface="黑体" panose="02010609060101010101" pitchFamily="49" charset="-122"/>
                <a:ea typeface="黑体" panose="02010609060101010101" pitchFamily="49" charset="-122"/>
              </a:rPr>
              <a:t>：</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584"/>
                                        </p:tgtEl>
                                        <p:attrNameLst>
                                          <p:attrName>style.visibility</p:attrName>
                                        </p:attrNameLst>
                                      </p:cBhvr>
                                      <p:to>
                                        <p:strVal val="visible"/>
                                      </p:to>
                                    </p:set>
                                    <p:animEffect transition="in" filter="barn(inVertical)">
                                      <p:cBhvr>
                                        <p:cTn id="7" dur="500"/>
                                        <p:tgtEl>
                                          <p:spTgt spid="2458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4585"/>
                                        </p:tgtEl>
                                        <p:attrNameLst>
                                          <p:attrName>style.visibility</p:attrName>
                                        </p:attrNameLst>
                                      </p:cBhvr>
                                      <p:to>
                                        <p:strVal val="visible"/>
                                      </p:to>
                                    </p:set>
                                    <p:animEffect transition="in" filter="barn(inVertical)">
                                      <p:cBhvr>
                                        <p:cTn id="12" dur="500"/>
                                        <p:tgtEl>
                                          <p:spTgt spid="2458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4586"/>
                                        </p:tgtEl>
                                        <p:attrNameLst>
                                          <p:attrName>style.visibility</p:attrName>
                                        </p:attrNameLst>
                                      </p:cBhvr>
                                      <p:to>
                                        <p:strVal val="visible"/>
                                      </p:to>
                                    </p:set>
                                    <p:animEffect transition="in" filter="barn(inVertical)">
                                      <p:cBhvr>
                                        <p:cTn id="17" dur="500"/>
                                        <p:tgtEl>
                                          <p:spTgt spid="2458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4587"/>
                                        </p:tgtEl>
                                        <p:attrNameLst>
                                          <p:attrName>style.visibility</p:attrName>
                                        </p:attrNameLst>
                                      </p:cBhvr>
                                      <p:to>
                                        <p:strVal val="visible"/>
                                      </p:to>
                                    </p:set>
                                    <p:animEffect transition="in" filter="barn(inVertical)">
                                      <p:cBhvr>
                                        <p:cTn id="22"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p:bldP spid="24585" grpId="0"/>
      <p:bldP spid="24586" grpId="0" animBg="1"/>
      <p:bldP spid="2458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pic>
        <p:nvPicPr>
          <p:cNvPr id="105474" name="图片 2" descr="7A28"/>
          <p:cNvPicPr>
            <a:picLocks noChangeAspect="1"/>
          </p:cNvPicPr>
          <p:nvPr/>
        </p:nvPicPr>
        <p:blipFill>
          <a:blip r:embed="rId1"/>
          <a:stretch>
            <a:fillRect/>
          </a:stretch>
        </p:blipFill>
        <p:spPr>
          <a:xfrm>
            <a:off x="2192338" y="2703513"/>
            <a:ext cx="6951662" cy="4154487"/>
          </a:xfrm>
          <a:prstGeom prst="rect">
            <a:avLst/>
          </a:prstGeom>
          <a:noFill/>
          <a:ln w="9525">
            <a:noFill/>
          </a:ln>
        </p:spPr>
      </p:pic>
      <p:sp>
        <p:nvSpPr>
          <p:cNvPr id="105475" name="矩形 3"/>
          <p:cNvSpPr/>
          <p:nvPr/>
        </p:nvSpPr>
        <p:spPr>
          <a:xfrm>
            <a:off x="128588" y="115888"/>
            <a:ext cx="9036050" cy="2555875"/>
          </a:xfrm>
          <a:prstGeom prst="rect">
            <a:avLst/>
          </a:prstGeom>
          <a:solidFill>
            <a:srgbClr val="CCFFCC"/>
          </a:solidFill>
          <a:ln w="9525">
            <a:noFill/>
          </a:ln>
        </p:spPr>
        <p:txBody>
          <a:bodyPr anchor="t" anchorCtr="0">
            <a:spAutoFit/>
          </a:bodyPr>
          <a:p>
            <a:pPr>
              <a:lnSpc>
                <a:spcPts val="3200"/>
              </a:lnSpc>
            </a:pPr>
            <a:r>
              <a:rPr lang="zh-CN" altLang="zh-CN" sz="2400" b="1" dirty="0">
                <a:solidFill>
                  <a:srgbClr val="C00000"/>
                </a:solidFill>
                <a:latin typeface="Arial" panose="020B0604020202020204" pitchFamily="34" charset="0"/>
                <a:ea typeface="宋体" panose="02010600030101010101" pitchFamily="2" charset="-122"/>
              </a:rPr>
              <a:t>① 地址寄存器</a:t>
            </a:r>
            <a:r>
              <a:rPr lang="en-US" altLang="zh-CN" sz="2400" b="1" dirty="0">
                <a:solidFill>
                  <a:srgbClr val="C00000"/>
                </a:solidFill>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计数器</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主存缓冲区地址指针</a:t>
            </a:r>
            <a:r>
              <a:rPr lang="zh-CN" altLang="en-US" sz="2400" b="1" dirty="0">
                <a:latin typeface="Arial" panose="020B0604020202020204" pitchFamily="34" charset="0"/>
                <a:ea typeface="宋体" panose="02010600030101010101" pitchFamily="2" charset="-122"/>
              </a:rPr>
              <a:t>。由</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程序初始化，指向主存缓冲区首址。每进行一次</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传送后，指针拨动一次，加</a:t>
            </a:r>
            <a:r>
              <a:rPr lang="en-US" altLang="zh-CN"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减增量取决于编址方法和每次传送的字长，编程设定。</a:t>
            </a:r>
            <a:endParaRPr lang="zh-CN" altLang="zh-CN" sz="2400" b="1" dirty="0">
              <a:latin typeface="Arial" panose="020B0604020202020204" pitchFamily="34" charset="0"/>
              <a:ea typeface="宋体" panose="02010600030101010101" pitchFamily="2" charset="-122"/>
            </a:endParaRPr>
          </a:p>
          <a:p>
            <a:pPr>
              <a:lnSpc>
                <a:spcPts val="3200"/>
              </a:lnSpc>
            </a:pPr>
            <a:r>
              <a:rPr lang="zh-CN" altLang="zh-CN" sz="2400" b="1" dirty="0">
                <a:solidFill>
                  <a:srgbClr val="C00000"/>
                </a:solidFill>
                <a:latin typeface="Arial" panose="020B0604020202020204" pitchFamily="34" charset="0"/>
                <a:ea typeface="宋体" panose="02010600030101010101" pitchFamily="2" charset="-122"/>
              </a:rPr>
              <a:t>② 块长计数器</a:t>
            </a:r>
            <a:r>
              <a:rPr lang="en-US" altLang="zh-CN" sz="2400" b="1" dirty="0">
                <a:solidFill>
                  <a:srgbClr val="C00000"/>
                </a:solidFill>
                <a:latin typeface="Arial" panose="020B0604020202020204" pitchFamily="34" charset="0"/>
                <a:ea typeface="宋体" panose="02010600030101010101" pitchFamily="2" charset="-122"/>
              </a:rPr>
              <a:t> </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初始化时由</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程序设置，装入</a:t>
            </a:r>
            <a:r>
              <a:rPr lang="zh-CN" altLang="zh-CN" sz="2400" b="1" dirty="0">
                <a:solidFill>
                  <a:srgbClr val="C00000"/>
                </a:solidFill>
                <a:latin typeface="Arial" panose="020B0604020202020204" pitchFamily="34" charset="0"/>
                <a:ea typeface="宋体" panose="02010600030101010101" pitchFamily="2" charset="-122"/>
              </a:rPr>
              <a:t>数据块长度初值</a:t>
            </a:r>
            <a:r>
              <a:rPr lang="zh-CN" altLang="zh-CN" sz="2400" b="1" dirty="0">
                <a:latin typeface="Arial" panose="020B0604020202020204" pitchFamily="34" charset="0"/>
                <a:ea typeface="宋体" panose="02010600030101010101" pitchFamily="2" charset="-122"/>
              </a:rPr>
              <a:t>。每进行一次</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传送后，计数器内容减</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。数据块传送完毕</a:t>
            </a:r>
            <a:r>
              <a:rPr lang="zh-CN" altLang="en-US" sz="2400" b="1" dirty="0">
                <a:latin typeface="Arial" panose="020B0604020202020204" pitchFamily="34" charset="0"/>
                <a:ea typeface="宋体" panose="02010600030101010101" pitchFamily="2" charset="-122"/>
              </a:rPr>
              <a:t>后</a:t>
            </a:r>
            <a:r>
              <a:rPr lang="zh-CN" altLang="zh-CN" sz="2400" b="1" dirty="0">
                <a:latin typeface="Arial" panose="020B0604020202020204" pitchFamily="34" charset="0"/>
                <a:ea typeface="宋体" panose="02010600030101010101" pitchFamily="2" charset="-122"/>
              </a:rPr>
              <a:t>，计数器回零并发出信号，可用来向</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申请中断。</a:t>
            </a:r>
            <a:endParaRPr lang="zh-CN" altLang="en-US" sz="2400" b="1" dirty="0">
              <a:latin typeface="Arial" panose="020B0604020202020204" pitchFamily="34" charset="0"/>
              <a:ea typeface="宋体" panose="02010600030101010101" pitchFamily="2" charset="-122"/>
            </a:endParaRPr>
          </a:p>
        </p:txBody>
      </p:sp>
      <p:sp>
        <p:nvSpPr>
          <p:cNvPr id="105476" name="矩形 4"/>
          <p:cNvSpPr/>
          <p:nvPr/>
        </p:nvSpPr>
        <p:spPr>
          <a:xfrm>
            <a:off x="28575" y="2703513"/>
            <a:ext cx="2505075" cy="4154487"/>
          </a:xfrm>
          <a:prstGeom prst="rect">
            <a:avLst/>
          </a:prstGeom>
          <a:solidFill>
            <a:srgbClr val="FDFFCB"/>
          </a:solidFill>
          <a:ln w="9525">
            <a:noFill/>
          </a:ln>
        </p:spPr>
        <p:txBody>
          <a:bodyPr anchor="t" anchorCtr="0">
            <a:spAutoFit/>
          </a:bodyPr>
          <a:p>
            <a:r>
              <a:rPr lang="zh-CN" altLang="zh-CN" sz="2400" b="1" dirty="0">
                <a:solidFill>
                  <a:srgbClr val="C00000"/>
                </a:solidFill>
                <a:latin typeface="Arial" panose="020B0604020202020204" pitchFamily="34" charset="0"/>
                <a:ea typeface="宋体" panose="02010600030101010101" pitchFamily="2" charset="-122"/>
              </a:rPr>
              <a:t>③ 控制字寄存器</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由</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程序初始化，决定将来的</a:t>
            </a:r>
            <a:r>
              <a:rPr lang="zh-CN" altLang="zh-CN" sz="2400" b="1" dirty="0">
                <a:solidFill>
                  <a:srgbClr val="C00000"/>
                </a:solidFill>
                <a:latin typeface="Arial" panose="020B0604020202020204" pitchFamily="34" charset="0"/>
                <a:ea typeface="宋体" panose="02010600030101010101" pitchFamily="2" charset="-122"/>
              </a:rPr>
              <a:t>数据传送方向</a:t>
            </a:r>
            <a:r>
              <a:rPr lang="zh-CN" altLang="zh-CN" sz="2400" b="1" dirty="0">
                <a:latin typeface="Arial" panose="020B0604020202020204" pitchFamily="34" charset="0"/>
                <a:ea typeface="宋体" panose="02010600030101010101" pitchFamily="2" charset="-122"/>
              </a:rPr>
              <a:t>（主存→接口、接口→主存），</a:t>
            </a:r>
            <a:r>
              <a:rPr lang="zh-CN" altLang="zh-CN" sz="2400" b="1" dirty="0">
                <a:solidFill>
                  <a:srgbClr val="C00000"/>
                </a:solidFill>
                <a:latin typeface="Arial" panose="020B0604020202020204" pitchFamily="34" charset="0"/>
                <a:ea typeface="宋体" panose="02010600030101010101" pitchFamily="2" charset="-122"/>
              </a:rPr>
              <a:t>地址指针增量</a:t>
            </a:r>
            <a:r>
              <a:rPr lang="zh-CN" altLang="zh-CN" sz="2400" b="1" dirty="0">
                <a:latin typeface="Arial" panose="020B0604020202020204" pitchFamily="34" charset="0"/>
                <a:ea typeface="宋体" panose="02010600030101010101" pitchFamily="2" charset="-122"/>
              </a:rPr>
              <a:t>（如加</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、减</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、等），及</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控制逻辑的有关工作方式等。</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pic>
        <p:nvPicPr>
          <p:cNvPr id="106498" name="图片 2" descr="7A28"/>
          <p:cNvPicPr>
            <a:picLocks noChangeAspect="1"/>
          </p:cNvPicPr>
          <p:nvPr/>
        </p:nvPicPr>
        <p:blipFill>
          <a:blip r:embed="rId1"/>
          <a:stretch>
            <a:fillRect/>
          </a:stretch>
        </p:blipFill>
        <p:spPr>
          <a:xfrm>
            <a:off x="1187450" y="2546350"/>
            <a:ext cx="7956550" cy="4154488"/>
          </a:xfrm>
          <a:prstGeom prst="rect">
            <a:avLst/>
          </a:prstGeom>
          <a:noFill/>
          <a:ln w="9525">
            <a:noFill/>
          </a:ln>
        </p:spPr>
      </p:pic>
      <p:sp>
        <p:nvSpPr>
          <p:cNvPr id="106499" name="矩形 3"/>
          <p:cNvSpPr/>
          <p:nvPr/>
        </p:nvSpPr>
        <p:spPr>
          <a:xfrm>
            <a:off x="14288" y="188913"/>
            <a:ext cx="8964612" cy="2335530"/>
          </a:xfrm>
          <a:prstGeom prst="rect">
            <a:avLst/>
          </a:prstGeom>
          <a:solidFill>
            <a:srgbClr val="CCFFCC"/>
          </a:solidFill>
          <a:ln w="9525">
            <a:noFill/>
          </a:ln>
        </p:spPr>
        <p:txBody>
          <a:bodyPr anchor="t" anchorCtr="0">
            <a:spAutoFit/>
          </a:bodyPr>
          <a:p>
            <a:pPr>
              <a:lnSpc>
                <a:spcPts val="3500"/>
              </a:lnSpc>
            </a:pPr>
            <a:r>
              <a:rPr lang="zh-CN" altLang="zh-CN" sz="2400" b="1" dirty="0">
                <a:solidFill>
                  <a:srgbClr val="C00000"/>
                </a:solidFill>
                <a:latin typeface="Arial" panose="020B0604020202020204" pitchFamily="34" charset="0"/>
                <a:ea typeface="宋体" panose="02010600030101010101" pitchFamily="2" charset="-122"/>
              </a:rPr>
              <a:t>④</a:t>
            </a:r>
            <a:r>
              <a:rPr lang="en-US" altLang="zh-CN" sz="2400" b="1" dirty="0">
                <a:solidFill>
                  <a:srgbClr val="C00000"/>
                </a:solidFill>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控制与状态逻辑</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决定是否</a:t>
            </a:r>
            <a:r>
              <a:rPr lang="zh-CN" altLang="zh-CN" sz="2400" b="1" dirty="0">
                <a:solidFill>
                  <a:srgbClr val="2913FD"/>
                </a:solidFill>
                <a:latin typeface="Arial" panose="020B0604020202020204" pitchFamily="34" charset="0"/>
                <a:ea typeface="宋体" panose="02010600030101010101" pitchFamily="2" charset="-122"/>
              </a:rPr>
              <a:t>发出</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请求</a:t>
            </a:r>
            <a:r>
              <a:rPr lang="zh-CN" altLang="zh-CN" sz="2400" b="1" dirty="0">
                <a:latin typeface="Arial" panose="020B0604020202020204" pitchFamily="34" charset="0"/>
                <a:ea typeface="宋体" panose="02010600030101010101" pitchFamily="2" charset="-122"/>
              </a:rPr>
              <a:t>，参与</a:t>
            </a:r>
            <a:r>
              <a:rPr lang="zh-CN" altLang="zh-CN" sz="2400" b="1" dirty="0">
                <a:solidFill>
                  <a:srgbClr val="2913FD"/>
                </a:solidFill>
                <a:latin typeface="Arial" panose="020B0604020202020204" pitchFamily="34" charset="0"/>
                <a:ea typeface="宋体" panose="02010600030101010101" pitchFamily="2" charset="-122"/>
              </a:rPr>
              <a:t>各接口之间的排优，响应后产生相应的时序信号</a:t>
            </a:r>
            <a:r>
              <a:rPr lang="zh-CN" altLang="zh-CN" sz="2400" b="1" dirty="0">
                <a:latin typeface="Arial" panose="020B0604020202020204" pitchFamily="34" charset="0"/>
                <a:ea typeface="宋体" panose="02010600030101010101" pitchFamily="2" charset="-122"/>
              </a:rPr>
              <a:t>以完成</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a:t>
            </a:r>
            <a:endParaRPr lang="zh-CN" altLang="zh-CN" sz="2400" b="1" dirty="0">
              <a:latin typeface="Arial" panose="020B0604020202020204" pitchFamily="34" charset="0"/>
              <a:ea typeface="宋体" panose="02010600030101010101" pitchFamily="2" charset="-122"/>
            </a:endParaRPr>
          </a:p>
          <a:p>
            <a:pPr>
              <a:lnSpc>
                <a:spcPts val="3500"/>
              </a:lnSpc>
            </a:pPr>
            <a:r>
              <a:rPr lang="zh-CN" altLang="zh-CN" sz="2400" b="1" dirty="0">
                <a:solidFill>
                  <a:srgbClr val="C00000"/>
                </a:solidFill>
                <a:latin typeface="Arial" panose="020B0604020202020204" pitchFamily="34" charset="0"/>
                <a:ea typeface="宋体" panose="02010600030101010101" pitchFamily="2" charset="-122"/>
              </a:rPr>
              <a:t>⑤ 数据缓冲寄存器</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传送</a:t>
            </a:r>
            <a:r>
              <a:rPr lang="zh-CN" altLang="zh-CN" sz="2400" b="1" dirty="0">
                <a:solidFill>
                  <a:srgbClr val="C00000"/>
                </a:solidFill>
                <a:latin typeface="Arial" panose="020B0604020202020204" pitchFamily="34" charset="0"/>
                <a:ea typeface="宋体" panose="02010600030101010101" pitchFamily="2" charset="-122"/>
              </a:rPr>
              <a:t>数据的缓冲</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锁存及总线的驱动</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zh-CN" altLang="zh-CN" sz="2400" b="1" dirty="0">
                <a:solidFill>
                  <a:srgbClr val="C00000"/>
                </a:solidFill>
                <a:latin typeface="Arial" panose="020B0604020202020204" pitchFamily="34" charset="0"/>
                <a:ea typeface="宋体" panose="02010600030101010101" pitchFamily="2" charset="-122"/>
              </a:rPr>
              <a:t>⑥ 中断机构</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数据块传送完毕后常以中断方式请求</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进行</a:t>
            </a:r>
            <a:r>
              <a:rPr lang="zh-CN" altLang="zh-CN" sz="2400" b="1" dirty="0">
                <a:latin typeface="Arial" panose="020B0604020202020204" pitchFamily="34" charset="0"/>
                <a:ea typeface="宋体" panose="02010600030101010101" pitchFamily="2" charset="-122"/>
              </a:rPr>
              <a:t>结束处理，所以</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接口中常包含其他普通中断接口的功能。</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Text Box 2"/>
          <p:cNvSpPr txBox="1"/>
          <p:nvPr/>
        </p:nvSpPr>
        <p:spPr>
          <a:xfrm>
            <a:off x="179388" y="90488"/>
            <a:ext cx="4194175" cy="523875"/>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）选择型</a:t>
            </a: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接口 </a:t>
            </a:r>
            <a:endParaRPr lang="zh-CN" altLang="en-US" sz="2800" b="1" dirty="0">
              <a:latin typeface="宋体" panose="02010600030101010101" pitchFamily="2" charset="-122"/>
              <a:ea typeface="Times New Roman" panose="02020603050405020304" pitchFamily="18" charset="0"/>
            </a:endParaRPr>
          </a:p>
        </p:txBody>
      </p:sp>
      <p:sp>
        <p:nvSpPr>
          <p:cNvPr id="107522" name="矩形 1"/>
          <p:cNvSpPr/>
          <p:nvPr/>
        </p:nvSpPr>
        <p:spPr>
          <a:xfrm>
            <a:off x="-25400" y="671513"/>
            <a:ext cx="9166225" cy="2335212"/>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控制逻辑与</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接口仍采取合并型结构，但通过一个</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总线连接多台</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设备</a:t>
            </a:r>
            <a:r>
              <a:rPr lang="zh-CN" altLang="zh-CN" sz="2400" b="1" dirty="0">
                <a:latin typeface="Arial" panose="020B0604020202020204" pitchFamily="34" charset="0"/>
                <a:ea typeface="宋体" panose="02010600030101010101" pitchFamily="2" charset="-122"/>
              </a:rPr>
              <a:t>，使</a:t>
            </a:r>
            <a:r>
              <a:rPr lang="zh-CN" altLang="zh-CN" sz="2400" b="1" dirty="0">
                <a:solidFill>
                  <a:srgbClr val="C00000"/>
                </a:solidFill>
                <a:latin typeface="Arial" panose="020B0604020202020204" pitchFamily="34" charset="0"/>
                <a:ea typeface="宋体" panose="02010600030101010101" pitchFamily="2" charset="-122"/>
              </a:rPr>
              <a:t>多个</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设备可共享一个</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控制器</a:t>
            </a:r>
            <a:r>
              <a:rPr lang="zh-CN" altLang="zh-CN" sz="2400" b="1" dirty="0">
                <a:latin typeface="Arial" panose="020B0604020202020204" pitchFamily="34" charset="0"/>
                <a:ea typeface="宋体" panose="02010600030101010101" pitchFamily="2" charset="-122"/>
              </a:rPr>
              <a:t>。在某一时段，</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接口只能选择其中的一台设备，使它可通过</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总线、接口与主存进行</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传送，在</a:t>
            </a:r>
            <a:r>
              <a:rPr lang="zh-CN" altLang="zh-CN" sz="2400" b="1" dirty="0">
                <a:solidFill>
                  <a:srgbClr val="C00000"/>
                </a:solidFill>
                <a:latin typeface="Arial" panose="020B0604020202020204" pitchFamily="34" charset="0"/>
                <a:ea typeface="宋体" panose="02010600030101010101" pitchFamily="2" charset="-122"/>
              </a:rPr>
              <a:t>传送完一个数据块后才能重新设置，以选择另一台</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设备</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sp>
        <p:nvSpPr>
          <p:cNvPr id="107523" name="矩形 2"/>
          <p:cNvSpPr/>
          <p:nvPr/>
        </p:nvSpPr>
        <p:spPr>
          <a:xfrm>
            <a:off x="163513" y="3275013"/>
            <a:ext cx="2679700" cy="3233737"/>
          </a:xfrm>
          <a:prstGeom prst="rect">
            <a:avLst/>
          </a:prstGeom>
          <a:solidFill>
            <a:srgbClr val="FDFFCB"/>
          </a:solidFill>
          <a:ln w="9525">
            <a:noFill/>
          </a:ln>
        </p:spPr>
        <p:txBody>
          <a:bodyPr anchor="t" anchorCtr="0">
            <a:spAutoFit/>
          </a:bodyPr>
          <a:p>
            <a:pPr>
              <a:lnSpc>
                <a:spcPts val="3500"/>
              </a:lnSpc>
            </a:pPr>
            <a:r>
              <a:rPr lang="zh-CN" altLang="zh-CN" sz="2400" b="1" dirty="0">
                <a:solidFill>
                  <a:srgbClr val="C00000"/>
                </a:solidFill>
                <a:latin typeface="Arial" panose="020B0604020202020204" pitchFamily="34" charset="0"/>
                <a:ea typeface="宋体" panose="02010600030101010101" pitchFamily="2" charset="-122"/>
              </a:rPr>
              <a:t>在数据块传送过程中不允许切换设备</a:t>
            </a:r>
            <a:r>
              <a:rPr lang="zh-CN" altLang="zh-CN" sz="2400" b="1" dirty="0">
                <a:latin typeface="Arial" panose="020B0604020202020204" pitchFamily="34" charset="0"/>
                <a:ea typeface="宋体" panose="02010600030101010101" pitchFamily="2" charset="-122"/>
              </a:rPr>
              <a:t>，所以这种结构</a:t>
            </a:r>
            <a:r>
              <a:rPr lang="zh-CN" altLang="zh-CN" sz="2400" b="1" dirty="0">
                <a:solidFill>
                  <a:srgbClr val="C00000"/>
                </a:solidFill>
                <a:latin typeface="Arial" panose="020B0604020202020204" pitchFamily="34" charset="0"/>
                <a:ea typeface="宋体" panose="02010600030101010101" pitchFamily="2" charset="-122"/>
              </a:rPr>
              <a:t>仅适于各设备分时工作的方式</a:t>
            </a:r>
            <a:r>
              <a:rPr lang="zh-CN" altLang="zh-CN" sz="2400" b="1" dirty="0">
                <a:latin typeface="Arial" panose="020B0604020202020204" pitchFamily="34" charset="0"/>
                <a:ea typeface="宋体" panose="02010600030101010101" pitchFamily="2" charset="-122"/>
              </a:rPr>
              <a:t>，而接口中的选择逻辑就像是一个切换开关。</a:t>
            </a:r>
            <a:endParaRPr lang="zh-CN" altLang="en-US" sz="2400" b="1" dirty="0">
              <a:latin typeface="Arial" panose="020B0604020202020204" pitchFamily="34" charset="0"/>
              <a:ea typeface="宋体" panose="02010600030101010101" pitchFamily="2" charset="-122"/>
            </a:endParaRPr>
          </a:p>
        </p:txBody>
      </p:sp>
      <p:pic>
        <p:nvPicPr>
          <p:cNvPr id="107524" name="图片 42" descr="7A29"/>
          <p:cNvPicPr>
            <a:picLocks noChangeAspect="1"/>
          </p:cNvPicPr>
          <p:nvPr/>
        </p:nvPicPr>
        <p:blipFill>
          <a:blip r:embed="rId1"/>
          <a:stretch>
            <a:fillRect/>
          </a:stretch>
        </p:blipFill>
        <p:spPr>
          <a:xfrm>
            <a:off x="2843213" y="2924175"/>
            <a:ext cx="6297612" cy="3933825"/>
          </a:xfrm>
          <a:prstGeom prst="rect">
            <a:avLst/>
          </a:prstGeom>
          <a:noFill/>
          <a:ln w="9525">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Bottom)">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14325" y="477838"/>
            <a:ext cx="6934200" cy="523875"/>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）集中多路型</a:t>
            </a: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控制器 </a:t>
            </a:r>
            <a:endParaRPr lang="zh-CN" altLang="en-US" sz="2800" b="1" dirty="0">
              <a:latin typeface="宋体" panose="02010600030101010101" pitchFamily="2" charset="-122"/>
              <a:ea typeface="Times New Roman" panose="02020603050405020304" pitchFamily="18" charset="0"/>
            </a:endParaRPr>
          </a:p>
        </p:txBody>
      </p:sp>
      <p:sp>
        <p:nvSpPr>
          <p:cNvPr id="4" name="矩形 3"/>
          <p:cNvSpPr/>
          <p:nvPr/>
        </p:nvSpPr>
        <p:spPr>
          <a:xfrm>
            <a:off x="130175" y="1412875"/>
            <a:ext cx="8820150" cy="3969385"/>
          </a:xfrm>
          <a:prstGeom prst="rect">
            <a:avLst/>
          </a:prstGeom>
          <a:solidFill>
            <a:srgbClr val="CCFFCC"/>
          </a:solidFill>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类似于</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集中型中断控制器，可将</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控制逻辑中的</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公用部分从设备接口中分离出来</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，组成一种</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通用的</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控制器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还</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可将</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多个通道的</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控制逻辑</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集成到一块芯片上，</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即</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集中多路型</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控制器</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控制器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部分</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与</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设备的具体特性无关</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它</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接受</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设备提出的</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请求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然后</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向</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申请控制系统总线</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，以实现</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传送。</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 name="矩形 2"/>
          <p:cNvSpPr/>
          <p:nvPr/>
        </p:nvSpPr>
        <p:spPr>
          <a:xfrm>
            <a:off x="192088" y="4005263"/>
            <a:ext cx="8820150" cy="2336800"/>
          </a:xfrm>
          <a:prstGeom prst="rect">
            <a:avLst/>
          </a:prstGeom>
          <a:solidFill>
            <a:schemeClr val="accent3">
              <a:lumMod val="95000"/>
            </a:schemeClr>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sng"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请注意</a:t>
            </a:r>
            <a:r>
              <a:rPr kumimoji="0" lang="zh-CN" altLang="en-US" sz="2400" b="1" i="0" u="sng"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endParaRPr kumimoji="0" lang="en-US" altLang="zh-CN" sz="2400" b="1" i="0" u="sng"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在前述</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两种合并型</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结构模式中，</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控制器与</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接口是同一个实体</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分离型</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结构模式中，</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控制器是通用的</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、可公用的部分，而</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接口是针对某个具体设备</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571" name="矩形 3"/>
          <p:cNvSpPr/>
          <p:nvPr/>
        </p:nvSpPr>
        <p:spPr>
          <a:xfrm>
            <a:off x="107950" y="195263"/>
            <a:ext cx="8988425" cy="1887537"/>
          </a:xfrm>
          <a:prstGeom prst="rect">
            <a:avLst/>
          </a:prstGeom>
          <a:solidFill>
            <a:srgbClr val="CCFFCC"/>
          </a:solidFill>
          <a:ln w="9525">
            <a:noFill/>
          </a:ln>
        </p:spPr>
        <p:txBody>
          <a:bodyPr anchor="t" anchorCtr="0">
            <a:spAutoFit/>
          </a:bodyPr>
          <a:p>
            <a:pPr>
              <a:lnSpc>
                <a:spcPts val="3500"/>
              </a:lnSpc>
            </a:pPr>
            <a:r>
              <a:rPr lang="en-US" altLang="zh-CN"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与</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设备具体特性相关</a:t>
            </a:r>
            <a:r>
              <a:rPr lang="zh-CN" altLang="zh-CN" sz="2400" b="1" dirty="0">
                <a:latin typeface="Arial" panose="020B0604020202020204" pitchFamily="34" charset="0"/>
                <a:ea typeface="宋体" panose="02010600030101010101" pitchFamily="2" charset="-122"/>
              </a:rPr>
              <a:t>的部分留在</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接口</a:t>
            </a:r>
            <a:r>
              <a:rPr lang="zh-CN" altLang="zh-CN" sz="2400" b="1" dirty="0">
                <a:latin typeface="Arial" panose="020B0604020202020204" pitchFamily="34" charset="0"/>
                <a:ea typeface="宋体" panose="02010600030101010101" pitchFamily="2" charset="-122"/>
              </a:rPr>
              <a:t>中</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pPr>
            <a:r>
              <a:rPr lang="zh-CN" altLang="en-US" sz="2400" b="1" dirty="0">
                <a:latin typeface="Arial" panose="020B0604020202020204" pitchFamily="34" charset="0"/>
                <a:ea typeface="宋体" panose="02010600030101010101" pitchFamily="2" charset="-122"/>
              </a:rPr>
              <a:t>接口中</a:t>
            </a:r>
            <a:r>
              <a:rPr lang="zh-CN" altLang="zh-CN" sz="2400" b="1" dirty="0">
                <a:latin typeface="Arial" panose="020B0604020202020204" pitchFamily="34" charset="0"/>
                <a:ea typeface="宋体" panose="02010600030101010101" pitchFamily="2" charset="-122"/>
              </a:rPr>
              <a:t>与</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有关的逻辑尽可能简化，一般只负责向</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控制器发出</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请求，以及在</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控制器发回响应信号后进行数据传送。由于采取</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方式传送数据，这种</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接口常被称为</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接口</a:t>
            </a:r>
            <a:r>
              <a:rPr lang="zh-CN" altLang="zh-CN" sz="2400" b="1"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sp>
        <p:nvSpPr>
          <p:cNvPr id="109572" name="矩形 4"/>
          <p:cNvSpPr/>
          <p:nvPr/>
        </p:nvSpPr>
        <p:spPr>
          <a:xfrm>
            <a:off x="360363" y="2349500"/>
            <a:ext cx="8483600" cy="989013"/>
          </a:xfrm>
          <a:prstGeom prst="rect">
            <a:avLst/>
          </a:prstGeom>
          <a:solidFill>
            <a:srgbClr val="FDFFCB"/>
          </a:solidFill>
          <a:ln w="9525">
            <a:noFill/>
          </a:ln>
        </p:spPr>
        <p:txBody>
          <a:bodyPr anchor="t" anchorCtr="0">
            <a:spAutoFit/>
          </a:bodyPr>
          <a:p>
            <a:pPr>
              <a:lnSpc>
                <a:spcPts val="3500"/>
              </a:lnSpc>
            </a:pPr>
            <a:r>
              <a:rPr lang="en-US" altLang="zh-CN" sz="2400" b="1" dirty="0">
                <a:solidFill>
                  <a:srgbClr val="C00000"/>
                </a:solidFill>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数据</a:t>
            </a:r>
            <a:r>
              <a:rPr lang="zh-CN" altLang="zh-CN" sz="2400" b="1" dirty="0">
                <a:latin typeface="Arial" panose="020B0604020202020204" pitchFamily="34" charset="0"/>
                <a:ea typeface="宋体" panose="02010600030101010101" pitchFamily="2" charset="-122"/>
              </a:rPr>
              <a:t>可在</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设备、接口、系统总线、主存之间</a:t>
            </a:r>
            <a:r>
              <a:rPr lang="zh-CN" altLang="zh-CN" sz="2400" b="1" dirty="0">
                <a:latin typeface="Arial" panose="020B0604020202020204" pitchFamily="34" charset="0"/>
                <a:ea typeface="宋体" panose="02010600030101010101" pitchFamily="2" charset="-122"/>
              </a:rPr>
              <a:t>直接传送，</a:t>
            </a:r>
            <a:endParaRPr lang="en-US" altLang="zh-CN" sz="2400" b="1" dirty="0">
              <a:latin typeface="Arial" panose="020B0604020202020204" pitchFamily="34" charset="0"/>
              <a:ea typeface="宋体" panose="02010600030101010101" pitchFamily="2" charset="-122"/>
            </a:endParaRPr>
          </a:p>
          <a:p>
            <a:pPr>
              <a:lnSpc>
                <a:spcPts val="3500"/>
              </a:lnSpc>
            </a:pPr>
            <a:r>
              <a:rPr lang="zh-CN" altLang="zh-CN" sz="2400" b="1" dirty="0">
                <a:solidFill>
                  <a:srgbClr val="FF0000"/>
                </a:solidFill>
                <a:latin typeface="Arial" panose="020B0604020202020204" pitchFamily="34" charset="0"/>
                <a:ea typeface="宋体" panose="02010600030101010101" pitchFamily="2" charset="-122"/>
              </a:rPr>
              <a:t>并不经过</a:t>
            </a:r>
            <a:r>
              <a:rPr lang="en-US" altLang="zh-CN" sz="2400" b="1" dirty="0">
                <a:solidFill>
                  <a:srgbClr val="FF0000"/>
                </a:solidFill>
                <a:latin typeface="Arial" panose="020B0604020202020204" pitchFamily="34" charset="0"/>
                <a:ea typeface="宋体" panose="02010600030101010101" pitchFamily="2" charset="-122"/>
              </a:rPr>
              <a:t>DMA</a:t>
            </a:r>
            <a:r>
              <a:rPr lang="zh-CN" altLang="zh-CN" sz="2400" b="1" dirty="0">
                <a:solidFill>
                  <a:srgbClr val="FF0000"/>
                </a:solidFill>
                <a:latin typeface="Arial" panose="020B0604020202020204" pitchFamily="34" charset="0"/>
                <a:ea typeface="宋体" panose="02010600030101010101" pitchFamily="2" charset="-122"/>
              </a:rPr>
              <a:t>控制器</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0593" name="图片 45" descr="7A30"/>
          <p:cNvPicPr>
            <a:picLocks noChangeAspect="1"/>
          </p:cNvPicPr>
          <p:nvPr/>
        </p:nvPicPr>
        <p:blipFill>
          <a:blip r:embed="rId1"/>
          <a:stretch>
            <a:fillRect/>
          </a:stretch>
        </p:blipFill>
        <p:spPr>
          <a:xfrm>
            <a:off x="468313" y="1031875"/>
            <a:ext cx="7704137" cy="3938588"/>
          </a:xfrm>
          <a:prstGeom prst="rect">
            <a:avLst/>
          </a:prstGeom>
          <a:noFill/>
          <a:ln w="9525">
            <a:noFill/>
          </a:ln>
        </p:spPr>
      </p:pic>
      <p:sp>
        <p:nvSpPr>
          <p:cNvPr id="110594" name="矩形 1"/>
          <p:cNvSpPr/>
          <p:nvPr/>
        </p:nvSpPr>
        <p:spPr>
          <a:xfrm>
            <a:off x="323850" y="84138"/>
            <a:ext cx="8208963" cy="989012"/>
          </a:xfrm>
          <a:prstGeom prst="rect">
            <a:avLst/>
          </a:prstGeom>
          <a:noFill/>
          <a:ln w="9525">
            <a:noFill/>
          </a:ln>
        </p:spPr>
        <p:txBody>
          <a:bodyPr anchor="t" anchorCtr="0">
            <a:spAutoFit/>
          </a:bodyPr>
          <a:p>
            <a:pPr>
              <a:lnSpc>
                <a:spcPts val="3500"/>
              </a:lnSpc>
            </a:pP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图是一种</a:t>
            </a:r>
            <a:r>
              <a:rPr lang="en-US" altLang="zh-CN" sz="2400" b="1" dirty="0">
                <a:solidFill>
                  <a:srgbClr val="FF0000"/>
                </a:solidFill>
                <a:latin typeface="Arial" panose="020B0604020202020204" pitchFamily="34" charset="0"/>
                <a:ea typeface="宋体" panose="02010600030101010101" pitchFamily="2" charset="-122"/>
              </a:rPr>
              <a:t>DMA</a:t>
            </a:r>
            <a:r>
              <a:rPr lang="zh-CN" altLang="zh-CN" sz="2400" b="1" dirty="0">
                <a:solidFill>
                  <a:srgbClr val="FF0000"/>
                </a:solidFill>
                <a:latin typeface="Arial" panose="020B0604020202020204" pitchFamily="34" charset="0"/>
                <a:ea typeface="宋体" panose="02010600030101010101" pitchFamily="2" charset="-122"/>
              </a:rPr>
              <a:t>控制器与</a:t>
            </a:r>
            <a:r>
              <a:rPr lang="en-US" altLang="zh-CN" sz="2400" b="1" dirty="0">
                <a:solidFill>
                  <a:srgbClr val="FF0000"/>
                </a:solidFill>
                <a:latin typeface="Arial" panose="020B0604020202020204" pitchFamily="34" charset="0"/>
                <a:ea typeface="宋体" panose="02010600030101010101" pitchFamily="2" charset="-122"/>
              </a:rPr>
              <a:t>I/O</a:t>
            </a:r>
            <a:r>
              <a:rPr lang="zh-CN" altLang="zh-CN" sz="2400" b="1" dirty="0">
                <a:solidFill>
                  <a:srgbClr val="FF0000"/>
                </a:solidFill>
                <a:latin typeface="Arial" panose="020B0604020202020204" pitchFamily="34" charset="0"/>
                <a:ea typeface="宋体" panose="02010600030101010101" pitchFamily="2" charset="-122"/>
              </a:rPr>
              <a:t>接口相分离</a:t>
            </a:r>
            <a:r>
              <a:rPr lang="zh-CN" altLang="zh-CN" sz="2400" b="1" dirty="0">
                <a:latin typeface="Arial" panose="020B0604020202020204" pitchFamily="34" charset="0"/>
                <a:ea typeface="宋体" panose="02010600030101010101" pitchFamily="2" charset="-122"/>
              </a:rPr>
              <a:t>的结构模式，广泛应用在微型计算机系统中，是后面讨论的重点。</a:t>
            </a:r>
            <a:endParaRPr lang="zh-CN" altLang="en-US" sz="2400" b="1" dirty="0">
              <a:latin typeface="Arial" panose="020B0604020202020204" pitchFamily="34" charset="0"/>
              <a:ea typeface="宋体" panose="02010600030101010101" pitchFamily="2" charset="-122"/>
            </a:endParaRPr>
          </a:p>
        </p:txBody>
      </p:sp>
      <p:sp>
        <p:nvSpPr>
          <p:cNvPr id="48" name="矩形 47"/>
          <p:cNvSpPr/>
          <p:nvPr/>
        </p:nvSpPr>
        <p:spPr>
          <a:xfrm>
            <a:off x="220663" y="4957763"/>
            <a:ext cx="8820150" cy="1887538"/>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分离</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结构模式中存在</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两级</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请求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接口在具备</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传送条件</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向</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控制器提出请求</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DREQ</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控制器在接到请求后</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，经过排优控制，</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向</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发出总线请求。</a:t>
            </a:r>
            <a:endPar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1617" name="图片 4" descr="7A30"/>
          <p:cNvPicPr>
            <a:picLocks noChangeAspect="1"/>
          </p:cNvPicPr>
          <p:nvPr/>
        </p:nvPicPr>
        <p:blipFill>
          <a:blip r:embed="rId1"/>
          <a:stretch>
            <a:fillRect/>
          </a:stretch>
        </p:blipFill>
        <p:spPr>
          <a:xfrm>
            <a:off x="1449388" y="3233738"/>
            <a:ext cx="7704137" cy="3624262"/>
          </a:xfrm>
          <a:prstGeom prst="rect">
            <a:avLst/>
          </a:prstGeom>
          <a:noFill/>
          <a:ln w="9525">
            <a:noFill/>
          </a:ln>
        </p:spPr>
      </p:pic>
      <p:sp>
        <p:nvSpPr>
          <p:cNvPr id="4" name="矩形 3"/>
          <p:cNvSpPr/>
          <p:nvPr/>
        </p:nvSpPr>
        <p:spPr>
          <a:xfrm>
            <a:off x="190500" y="0"/>
            <a:ext cx="8640763" cy="3233738"/>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相应地</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CPU</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响应或</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批准过程也分为两级</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向</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控制器发出批准信号</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，与系统总线脱钩；</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控制器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获得总线控制权后接管总线，并</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向有关</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设备发出批准信号</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DACK</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然后由</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控制器发出总线地址</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，选择主存缓冲区中的某个单元；</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发出读</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写命令</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，决定数据传送方向；</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数据在“</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接口—总线—主存”之间传送。</a:t>
            </a:r>
            <a:endParaRPr kumimoji="0" lang="zh-CN" altLang="en-US"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lnSpc>
                <a:spcPts val="3500"/>
              </a:lnSpc>
            </a:pPr>
            <a:fld id="{9A0DB2DC-4C9A-4742-B13C-FB6460FD3503}" type="slidenum">
              <a:rPr lang="en-US" altLang="zh-CN" sz="1400" dirty="0"/>
            </a:fld>
            <a:endParaRPr lang="en-US" altLang="zh-CN" sz="1400" dirty="0"/>
          </a:p>
        </p:txBody>
      </p:sp>
      <p:sp>
        <p:nvSpPr>
          <p:cNvPr id="112642" name="矩形 3"/>
          <p:cNvSpPr/>
          <p:nvPr/>
        </p:nvSpPr>
        <p:spPr>
          <a:xfrm>
            <a:off x="71438" y="1628775"/>
            <a:ext cx="8891587" cy="1438275"/>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每次</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请求得到响应后，</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控制器占用一个总线周期</a:t>
            </a:r>
            <a:r>
              <a:rPr lang="zh-CN" altLang="zh-CN" sz="2400" b="1" dirty="0">
                <a:latin typeface="Arial" panose="020B0604020202020204" pitchFamily="34" charset="0"/>
                <a:ea typeface="宋体" panose="02010600030101010101" pitchFamily="2" charset="-122"/>
              </a:rPr>
              <a:t>进行</a:t>
            </a:r>
            <a:r>
              <a:rPr lang="zh-CN" altLang="zh-CN" sz="2400" b="1" dirty="0">
                <a:solidFill>
                  <a:srgbClr val="C00000"/>
                </a:solidFill>
                <a:latin typeface="Arial" panose="020B0604020202020204" pitchFamily="34" charset="0"/>
                <a:ea typeface="宋体" panose="02010600030101010101" pitchFamily="2" charset="-122"/>
              </a:rPr>
              <a:t>一次传送</a:t>
            </a:r>
            <a:r>
              <a:rPr lang="zh-CN" altLang="zh-CN" sz="2400" b="1" dirty="0">
                <a:latin typeface="Arial" panose="020B0604020202020204" pitchFamily="34" charset="0"/>
                <a:ea typeface="宋体" panose="02010600030101010101" pitchFamily="2" charset="-122"/>
              </a:rPr>
              <a:t>；然后释放总线，将总线控制权交还给</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，以进行新的一次总线控制权判别。</a:t>
            </a:r>
            <a:endParaRPr lang="zh-CN" altLang="zh-CN" sz="2400" b="1" dirty="0">
              <a:latin typeface="Arial" panose="020B0604020202020204" pitchFamily="34" charset="0"/>
              <a:ea typeface="宋体" panose="02010600030101010101" pitchFamily="2" charset="-122"/>
            </a:endParaRPr>
          </a:p>
        </p:txBody>
      </p:sp>
      <p:sp>
        <p:nvSpPr>
          <p:cNvPr id="112643" name="矩形 4"/>
          <p:cNvSpPr/>
          <p:nvPr/>
        </p:nvSpPr>
        <p:spPr>
          <a:xfrm>
            <a:off x="161925" y="3213100"/>
            <a:ext cx="8701088" cy="1438275"/>
          </a:xfrm>
          <a:prstGeom prst="rect">
            <a:avLst/>
          </a:prstGeom>
          <a:solidFill>
            <a:srgbClr val="FDFFCB"/>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当</a:t>
            </a:r>
            <a:r>
              <a:rPr lang="zh-CN" altLang="zh-CN" sz="2400" b="1" dirty="0">
                <a:solidFill>
                  <a:srgbClr val="C00000"/>
                </a:solidFill>
                <a:latin typeface="Arial" panose="020B0604020202020204" pitchFamily="34" charset="0"/>
                <a:ea typeface="宋体" panose="02010600030101010101" pitchFamily="2" charset="-122"/>
              </a:rPr>
              <a:t>存储器速度远高于</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设备速度</a:t>
            </a:r>
            <a:r>
              <a:rPr lang="zh-CN" altLang="zh-CN" sz="2400" b="1" dirty="0">
                <a:latin typeface="Arial" panose="020B0604020202020204" pitchFamily="34" charset="0"/>
                <a:ea typeface="宋体" panose="02010600030101010101" pitchFamily="2" charset="-122"/>
              </a:rPr>
              <a:t>时，</a:t>
            </a:r>
            <a:r>
              <a:rPr lang="zh-CN" altLang="zh-CN" sz="2400" b="1" dirty="0">
                <a:solidFill>
                  <a:srgbClr val="2913FD"/>
                </a:solidFill>
                <a:latin typeface="Arial" panose="020B0604020202020204" pitchFamily="34" charset="0"/>
                <a:ea typeface="宋体" panose="02010600030101010101" pitchFamily="2" charset="-122"/>
              </a:rPr>
              <a:t>单字传送方式能有效地利用主存速率，允许</a:t>
            </a:r>
            <a:r>
              <a:rPr lang="en-US" altLang="zh-CN" sz="2400" b="1" dirty="0">
                <a:solidFill>
                  <a:srgbClr val="2913FD"/>
                </a:solidFill>
                <a:latin typeface="Arial" panose="020B0604020202020204" pitchFamily="34" charset="0"/>
                <a:ea typeface="宋体" panose="02010600030101010101" pitchFamily="2" charset="-122"/>
              </a:rPr>
              <a:t>CPU</a:t>
            </a:r>
            <a:r>
              <a:rPr lang="zh-CN" altLang="zh-CN" sz="2400" b="1" dirty="0">
                <a:solidFill>
                  <a:srgbClr val="2913FD"/>
                </a:solidFill>
                <a:latin typeface="Arial" panose="020B0604020202020204" pitchFamily="34" charset="0"/>
                <a:ea typeface="宋体" panose="02010600030101010101" pitchFamily="2" charset="-122"/>
              </a:rPr>
              <a:t>程序或其他</a:t>
            </a:r>
            <a:r>
              <a:rPr lang="en-US" altLang="zh-CN" sz="2400" b="1" dirty="0">
                <a:solidFill>
                  <a:srgbClr val="2913FD"/>
                </a:solidFill>
                <a:latin typeface="Arial" panose="020B0604020202020204" pitchFamily="34" charset="0"/>
                <a:ea typeface="宋体" panose="02010600030101010101" pitchFamily="2" charset="-122"/>
              </a:rPr>
              <a:t>I/O</a:t>
            </a:r>
            <a:r>
              <a:rPr lang="zh-CN" altLang="zh-CN" sz="2400" b="1" dirty="0">
                <a:solidFill>
                  <a:srgbClr val="2913FD"/>
                </a:solidFill>
                <a:latin typeface="Arial" panose="020B0604020202020204" pitchFamily="34" charset="0"/>
                <a:ea typeface="宋体" panose="02010600030101010101" pitchFamily="2" charset="-122"/>
              </a:rPr>
              <a:t>设备并行工作</a:t>
            </a:r>
            <a:r>
              <a:rPr lang="zh-CN" altLang="zh-CN" sz="2400" b="1" dirty="0">
                <a:latin typeface="Arial" panose="020B0604020202020204" pitchFamily="34" charset="0"/>
                <a:ea typeface="宋体" panose="02010600030101010101" pitchFamily="2" charset="-122"/>
              </a:rPr>
              <a:t>。这是最常用的一种方式。</a:t>
            </a:r>
            <a:endParaRPr lang="zh-CN" altLang="zh-CN" sz="2400" b="1" dirty="0">
              <a:latin typeface="Arial" panose="020B0604020202020204" pitchFamily="34" charset="0"/>
              <a:ea typeface="宋体" panose="02010600030101010101" pitchFamily="2" charset="-122"/>
            </a:endParaRPr>
          </a:p>
        </p:txBody>
      </p:sp>
      <p:sp>
        <p:nvSpPr>
          <p:cNvPr id="6" name="矩形 5"/>
          <p:cNvSpPr/>
          <p:nvPr/>
        </p:nvSpPr>
        <p:spPr>
          <a:xfrm>
            <a:off x="250825" y="4797425"/>
            <a:ext cx="8497888" cy="1887538"/>
          </a:xfrm>
          <a:prstGeom prst="rect">
            <a:avLst/>
          </a:prstGeom>
          <a:solidFill>
            <a:schemeClr val="accent3">
              <a:lumMod val="95000"/>
            </a:schemeClr>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但是，</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每次申请、响应、交换总线控制权</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需要</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花费一定时间</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设备的数据传输率非常接近主存速度</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时，就需要采用下述</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成组传送方式</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Text Box 3"/>
          <p:cNvSpPr txBox="1"/>
          <p:nvPr/>
        </p:nvSpPr>
        <p:spPr>
          <a:xfrm>
            <a:off x="161925" y="198438"/>
            <a:ext cx="8001000" cy="579437"/>
          </a:xfrm>
          <a:prstGeom prst="rect">
            <a:avLst/>
          </a:prstGeom>
          <a:noFill/>
          <a:ln w="12700">
            <a:noFill/>
          </a:ln>
        </p:spPr>
        <p:txBody>
          <a:bodyPr anchor="t" anchorCtr="0">
            <a:spAutoFit/>
          </a:bodyPr>
          <a:p>
            <a:pPr>
              <a:spcBef>
                <a:spcPct val="50000"/>
              </a:spcBef>
            </a:pPr>
            <a:r>
              <a:rPr lang="en-US" altLang="zh-CN" sz="3200" b="1"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a:t>
            </a:r>
            <a:r>
              <a:rPr lang="zh-CN" altLang="en-US" sz="3200" b="1" dirty="0">
                <a:latin typeface="宋体" panose="02010600030101010101" pitchFamily="2" charset="-122"/>
                <a:ea typeface="宋体" panose="02010600030101010101" pitchFamily="2" charset="-122"/>
              </a:rPr>
              <a:t>单字传送与成组传送 </a:t>
            </a:r>
            <a:endParaRPr lang="zh-CN" altLang="en-US" sz="3200" b="1" dirty="0">
              <a:latin typeface="宋体" panose="02010600030101010101" pitchFamily="2" charset="-122"/>
              <a:ea typeface="Times New Roman" panose="02020603050405020304" pitchFamily="18" charset="0"/>
            </a:endParaRPr>
          </a:p>
        </p:txBody>
      </p:sp>
      <p:sp>
        <p:nvSpPr>
          <p:cNvPr id="8" name="Text Box 4"/>
          <p:cNvSpPr txBox="1"/>
          <p:nvPr/>
        </p:nvSpPr>
        <p:spPr>
          <a:xfrm>
            <a:off x="390525" y="884238"/>
            <a:ext cx="6934200" cy="522287"/>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）单字传送方式 </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3"/>
          <p:cNvSpPr txBox="1"/>
          <p:nvPr/>
        </p:nvSpPr>
        <p:spPr>
          <a:xfrm>
            <a:off x="323850" y="242888"/>
            <a:ext cx="6934200" cy="523875"/>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）成组传送方式 </a:t>
            </a:r>
            <a:endParaRPr lang="zh-CN" altLang="en-US" sz="2800" b="1" dirty="0">
              <a:latin typeface="宋体" panose="02010600030101010101" pitchFamily="2" charset="-122"/>
              <a:ea typeface="Times New Roman" panose="02020603050405020304" pitchFamily="18" charset="0"/>
            </a:endParaRPr>
          </a:p>
        </p:txBody>
      </p:sp>
      <p:sp>
        <p:nvSpPr>
          <p:cNvPr id="2" name="矩形 1"/>
          <p:cNvSpPr/>
          <p:nvPr/>
        </p:nvSpPr>
        <p:spPr>
          <a:xfrm>
            <a:off x="90488" y="4464050"/>
            <a:ext cx="8963025" cy="1393825"/>
          </a:xfrm>
          <a:prstGeom prst="rect">
            <a:avLst/>
          </a:prstGeom>
          <a:solidFill>
            <a:schemeClr val="accent3">
              <a:lumMod val="95000"/>
            </a:schemeClr>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在一般情况下，</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设备的数据传输率比主存速度低</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，因此在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控制器连续占用总线期间，会有一些浪费，使系统的工作效率降低。</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667" name="矩形 2"/>
          <p:cNvSpPr/>
          <p:nvPr/>
        </p:nvSpPr>
        <p:spPr>
          <a:xfrm>
            <a:off x="179388" y="908050"/>
            <a:ext cx="8785225" cy="1393825"/>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每次</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请求得到响应后，</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控制器连续占用多个总线周期，进行多次</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传送，直到一个数据块传送完毕</a:t>
            </a:r>
            <a:r>
              <a:rPr lang="zh-CN" altLang="zh-CN" sz="2400" b="1" dirty="0">
                <a:latin typeface="Arial" panose="020B0604020202020204" pitchFamily="34" charset="0"/>
                <a:ea typeface="宋体" panose="02010600030101010101" pitchFamily="2" charset="-122"/>
              </a:rPr>
              <a:t>，才将总线控制权交回给</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p:txBody>
      </p:sp>
      <p:sp>
        <p:nvSpPr>
          <p:cNvPr id="113668" name="矩形 3"/>
          <p:cNvSpPr/>
          <p:nvPr/>
        </p:nvSpPr>
        <p:spPr>
          <a:xfrm>
            <a:off x="119063" y="2420938"/>
            <a:ext cx="8785225" cy="1841500"/>
          </a:xfrm>
          <a:prstGeom prst="rect">
            <a:avLst/>
          </a:prstGeom>
          <a:solidFill>
            <a:srgbClr val="FDFFCB"/>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在进行成组传送时，由于</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无法访问主存而可能暂停执行程序</a:t>
            </a:r>
            <a:r>
              <a:rPr lang="zh-CN" altLang="zh-CN" sz="2400" b="1" dirty="0">
                <a:latin typeface="Arial" panose="020B0604020202020204" pitchFamily="34" charset="0"/>
                <a:ea typeface="宋体" panose="02010600030101010101" pitchFamily="2" charset="-122"/>
              </a:rPr>
              <a:t>。如果</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具有指令</a:t>
            </a:r>
            <a:r>
              <a:rPr lang="en-US" altLang="zh-CN" sz="2400" b="1" dirty="0">
                <a:latin typeface="Arial" panose="020B0604020202020204" pitchFamily="34" charset="0"/>
                <a:ea typeface="宋体" panose="02010600030101010101" pitchFamily="2" charset="-122"/>
              </a:rPr>
              <a:t>Cache</a:t>
            </a:r>
            <a:r>
              <a:rPr lang="zh-CN" altLang="zh-CN" sz="2400" b="1" dirty="0">
                <a:latin typeface="Arial" panose="020B0604020202020204" pitchFamily="34" charset="0"/>
                <a:ea typeface="宋体" panose="02010600030101010101" pitchFamily="2" charset="-122"/>
              </a:rPr>
              <a:t>和数据</a:t>
            </a:r>
            <a:r>
              <a:rPr lang="en-US" altLang="zh-CN" sz="2400" b="1" dirty="0">
                <a:latin typeface="Arial" panose="020B0604020202020204" pitchFamily="34" charset="0"/>
                <a:ea typeface="宋体" panose="02010600030101010101" pitchFamily="2" charset="-122"/>
              </a:rPr>
              <a:t>Cache</a:t>
            </a:r>
            <a:r>
              <a:rPr lang="zh-CN" altLang="zh-CN" sz="2400" b="1" dirty="0">
                <a:latin typeface="Arial" panose="020B0604020202020204" pitchFamily="34" charset="0"/>
                <a:ea typeface="宋体" panose="02010600030101010101" pitchFamily="2" charset="-122"/>
              </a:rPr>
              <a:t>，而且当前所需执行的指令和数据都在</a:t>
            </a:r>
            <a:r>
              <a:rPr lang="en-US" altLang="zh-CN" sz="2400" b="1" dirty="0">
                <a:latin typeface="Arial" panose="020B0604020202020204" pitchFamily="34" charset="0"/>
                <a:ea typeface="宋体" panose="02010600030101010101" pitchFamily="2" charset="-122"/>
              </a:rPr>
              <a:t>Cache</a:t>
            </a:r>
            <a:r>
              <a:rPr lang="zh-CN" altLang="zh-CN" sz="2400" b="1" dirty="0">
                <a:latin typeface="Arial" panose="020B0604020202020204" pitchFamily="34" charset="0"/>
                <a:ea typeface="宋体" panose="02010600030101010101" pitchFamily="2" charset="-122"/>
              </a:rPr>
              <a:t>中，则</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可以与</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传送并行地工作。</a:t>
            </a:r>
            <a:endParaRPr lang="zh-CN" altLang="zh-CN" sz="2400" b="1" dirty="0">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14690" name="矩形 2"/>
          <p:cNvSpPr/>
          <p:nvPr/>
        </p:nvSpPr>
        <p:spPr>
          <a:xfrm>
            <a:off x="11113" y="476250"/>
            <a:ext cx="9024937" cy="2786063"/>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实用的成组传送</a:t>
            </a:r>
            <a:r>
              <a:rPr lang="zh-CN" altLang="zh-CN" sz="2400" b="1" dirty="0">
                <a:latin typeface="Arial" panose="020B0604020202020204" pitchFamily="34" charset="0"/>
                <a:ea typeface="宋体" panose="02010600030101010101" pitchFamily="2" charset="-122"/>
              </a:rPr>
              <a:t>是这样工作的：</a:t>
            </a:r>
            <a:endParaRPr lang="en-US" altLang="zh-CN" sz="2400" b="1" dirty="0">
              <a:latin typeface="Arial" panose="020B0604020202020204" pitchFamily="34" charset="0"/>
              <a:ea typeface="宋体" panose="02010600030101010101" pitchFamily="2" charset="-122"/>
            </a:endParaRPr>
          </a:p>
          <a:p>
            <a:pPr>
              <a:lnSpc>
                <a:spcPts val="3500"/>
              </a:lnSpc>
            </a:pPr>
            <a:r>
              <a:rPr lang="zh-CN" altLang="zh-CN" sz="2400" b="1" dirty="0">
                <a:latin typeface="Arial" panose="020B0604020202020204" pitchFamily="34" charset="0"/>
                <a:ea typeface="宋体" panose="02010600030101010101" pitchFamily="2" charset="-122"/>
              </a:rPr>
              <a:t>当</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设备需</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传送时，就</a:t>
            </a:r>
            <a:r>
              <a:rPr lang="zh-CN" altLang="zh-CN" sz="2400" b="1" dirty="0">
                <a:solidFill>
                  <a:srgbClr val="C00000"/>
                </a:solidFill>
                <a:latin typeface="Arial" panose="020B0604020202020204" pitchFamily="34" charset="0"/>
                <a:ea typeface="宋体" panose="02010600030101010101" pitchFamily="2" charset="-122"/>
              </a:rPr>
              <a:t>保持</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请求</a:t>
            </a:r>
            <a:r>
              <a:rPr lang="zh-CN" altLang="zh-CN" sz="2400" b="1" dirty="0">
                <a:latin typeface="Arial" panose="020B0604020202020204" pitchFamily="34" charset="0"/>
                <a:ea typeface="宋体" panose="02010600030101010101" pitchFamily="2" charset="-122"/>
              </a:rPr>
              <a:t>信号，</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控制器也就保持总线连续不断地进行</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传送</a:t>
            </a:r>
            <a:r>
              <a:rPr lang="zh-CN" altLang="zh-CN" sz="2400" b="1" dirty="0">
                <a:latin typeface="Arial" panose="020B0604020202020204" pitchFamily="34" charset="0"/>
                <a:ea typeface="宋体" panose="02010600030101010101" pitchFamily="2" charset="-122"/>
              </a:rPr>
              <a:t>，</a:t>
            </a:r>
            <a:r>
              <a:rPr lang="zh-CN" altLang="zh-CN" sz="2400" b="1" dirty="0">
                <a:solidFill>
                  <a:srgbClr val="FF0000"/>
                </a:solidFill>
                <a:latin typeface="Arial" panose="020B0604020202020204" pitchFamily="34" charset="0"/>
                <a:ea typeface="宋体" panose="02010600030101010101" pitchFamily="2" charset="-122"/>
              </a:rPr>
              <a:t>直到</a:t>
            </a:r>
            <a:r>
              <a:rPr lang="en-US" altLang="zh-CN" sz="2400" b="1" dirty="0">
                <a:solidFill>
                  <a:srgbClr val="FF0000"/>
                </a:solidFill>
                <a:latin typeface="Arial" panose="020B0604020202020204" pitchFamily="34" charset="0"/>
                <a:ea typeface="宋体" panose="02010600030101010101" pitchFamily="2" charset="-122"/>
              </a:rPr>
              <a:t>I/O</a:t>
            </a:r>
            <a:r>
              <a:rPr lang="zh-CN" altLang="zh-CN" sz="2400" b="1" dirty="0">
                <a:solidFill>
                  <a:srgbClr val="FF0000"/>
                </a:solidFill>
                <a:latin typeface="Arial" panose="020B0604020202020204" pitchFamily="34" charset="0"/>
                <a:ea typeface="宋体" panose="02010600030101010101" pitchFamily="2" charset="-122"/>
              </a:rPr>
              <a:t>设备暂不需传送时才撤销</a:t>
            </a:r>
            <a:r>
              <a:rPr lang="en-US" altLang="zh-CN" sz="2400" b="1" dirty="0">
                <a:solidFill>
                  <a:srgbClr val="FF0000"/>
                </a:solidFill>
                <a:latin typeface="Arial" panose="020B0604020202020204" pitchFamily="34" charset="0"/>
                <a:ea typeface="宋体" panose="02010600030101010101" pitchFamily="2" charset="-122"/>
              </a:rPr>
              <a:t>DMA</a:t>
            </a:r>
            <a:r>
              <a:rPr lang="zh-CN" altLang="zh-CN" sz="2400" b="1" dirty="0">
                <a:solidFill>
                  <a:srgbClr val="FF0000"/>
                </a:solidFill>
                <a:latin typeface="Arial" panose="020B0604020202020204" pitchFamily="34" charset="0"/>
                <a:ea typeface="宋体" panose="02010600030101010101" pitchFamily="2" charset="-122"/>
              </a:rPr>
              <a:t>请求</a:t>
            </a:r>
            <a:r>
              <a:rPr lang="zh-CN" altLang="zh-CN" sz="2400" b="1" dirty="0">
                <a:latin typeface="Arial" panose="020B0604020202020204" pitchFamily="34" charset="0"/>
                <a:ea typeface="宋体" panose="02010600030101010101" pitchFamily="2" charset="-122"/>
              </a:rPr>
              <a:t>，释放总线，允许</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使用总线。</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实际</a:t>
            </a:r>
            <a:r>
              <a:rPr lang="en-US" altLang="zh-CN" sz="2400" b="1" dirty="0">
                <a:latin typeface="Arial" panose="020B0604020202020204" pitchFamily="34" charset="0"/>
                <a:ea typeface="宋体" panose="02010600030101010101" pitchFamily="2" charset="-122"/>
              </a:rPr>
              <a:t>DMA</a:t>
            </a:r>
            <a:r>
              <a:rPr lang="zh-CN" altLang="en-US" sz="2400" b="1" dirty="0">
                <a:latin typeface="Arial" panose="020B0604020202020204" pitchFamily="34" charset="0"/>
                <a:ea typeface="宋体" panose="02010600030101010101" pitchFamily="2" charset="-122"/>
              </a:rPr>
              <a:t>传送时</a:t>
            </a:r>
            <a:r>
              <a:rPr lang="zh-CN" altLang="zh-CN" sz="2400" b="1" dirty="0">
                <a:latin typeface="Arial" panose="020B0604020202020204" pitchFamily="34" charset="0"/>
                <a:ea typeface="宋体" panose="02010600030101010101" pitchFamily="2" charset="-122"/>
              </a:rPr>
              <a:t>，可根据需要按</a:t>
            </a:r>
            <a:r>
              <a:rPr lang="zh-CN" altLang="zh-CN" sz="2400" b="1" dirty="0">
                <a:solidFill>
                  <a:srgbClr val="C00000"/>
                </a:solidFill>
                <a:latin typeface="Arial" panose="020B0604020202020204" pitchFamily="34" charset="0"/>
                <a:ea typeface="宋体" panose="02010600030101010101" pitchFamily="2" charset="-122"/>
              </a:rPr>
              <a:t>成组传送方式</a:t>
            </a:r>
            <a:r>
              <a:rPr lang="zh-CN" altLang="zh-CN" sz="2400" b="1" dirty="0">
                <a:latin typeface="Arial" panose="020B0604020202020204" pitchFamily="34" charset="0"/>
                <a:ea typeface="宋体" panose="02010600030101010101" pitchFamily="2" charset="-122"/>
              </a:rPr>
              <a:t>或</a:t>
            </a:r>
            <a:r>
              <a:rPr lang="zh-CN" altLang="zh-CN" sz="2400" b="1" dirty="0">
                <a:solidFill>
                  <a:srgbClr val="2913FD"/>
                </a:solidFill>
                <a:latin typeface="Arial" panose="020B0604020202020204" pitchFamily="34" charset="0"/>
                <a:ea typeface="宋体" panose="02010600030101010101" pitchFamily="2" charset="-122"/>
              </a:rPr>
              <a:t>单字传送</a:t>
            </a:r>
            <a:r>
              <a:rPr lang="zh-CN" altLang="zh-CN" sz="2400" b="1" dirty="0">
                <a:latin typeface="Arial" panose="020B0604020202020204" pitchFamily="34" charset="0"/>
                <a:ea typeface="宋体" panose="02010600030101010101" pitchFamily="2" charset="-122"/>
              </a:rPr>
              <a:t>方式工作。这种方式也被称为</a:t>
            </a:r>
            <a:r>
              <a:rPr lang="zh-CN" altLang="zh-CN" sz="2400" b="1" dirty="0">
                <a:solidFill>
                  <a:srgbClr val="C00000"/>
                </a:solidFill>
                <a:latin typeface="Arial" panose="020B0604020202020204" pitchFamily="34" charset="0"/>
                <a:ea typeface="宋体" panose="02010600030101010101" pitchFamily="2" charset="-122"/>
              </a:rPr>
              <a:t>请求方式</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4" name="Text Box 2"/>
          <p:cNvSpPr txBox="1"/>
          <p:nvPr/>
        </p:nvSpPr>
        <p:spPr>
          <a:xfrm>
            <a:off x="107950" y="3667125"/>
            <a:ext cx="8001000" cy="579438"/>
          </a:xfrm>
          <a:prstGeom prst="rect">
            <a:avLst/>
          </a:prstGeom>
          <a:noFill/>
          <a:ln w="12700">
            <a:noFill/>
          </a:ln>
        </p:spPr>
        <p:txBody>
          <a:bodyPr anchor="t" anchorCtr="0">
            <a:spAutoFit/>
          </a:bodyPr>
          <a:p>
            <a:pPr>
              <a:spcBef>
                <a:spcPct val="50000"/>
              </a:spcBef>
            </a:pPr>
            <a:r>
              <a:rPr lang="en-US" altLang="zh-CN" sz="3200" b="1" dirty="0">
                <a:latin typeface="黑体" panose="02010609060101010101" pitchFamily="49" charset="-122"/>
                <a:ea typeface="黑体" panose="02010609060101010101" pitchFamily="49" charset="-122"/>
              </a:rPr>
              <a:t>3</a:t>
            </a:r>
            <a:r>
              <a:rPr lang="zh-CN" altLang="en-US" sz="3200" b="1" dirty="0">
                <a:latin typeface="黑体" panose="02010609060101010101" pitchFamily="49" charset="-122"/>
                <a:ea typeface="黑体" panose="02010609060101010101" pitchFamily="49" charset="-122"/>
              </a:rPr>
              <a:t>、</a:t>
            </a:r>
            <a:r>
              <a:rPr lang="zh-CN" altLang="en-US" sz="3200" b="1" dirty="0">
                <a:latin typeface="宋体" panose="02010600030101010101" pitchFamily="2" charset="-122"/>
                <a:ea typeface="宋体" panose="02010600030101010101" pitchFamily="2" charset="-122"/>
              </a:rPr>
              <a:t>多个</a:t>
            </a:r>
            <a:r>
              <a:rPr lang="en-US" altLang="zh-CN" sz="3200" b="1" dirty="0">
                <a:latin typeface="宋体" panose="02010600030101010101" pitchFamily="2" charset="-122"/>
                <a:ea typeface="宋体" panose="02010600030101010101" pitchFamily="2" charset="-122"/>
              </a:rPr>
              <a:t>DMA</a:t>
            </a:r>
            <a:r>
              <a:rPr lang="zh-CN" altLang="en-US" sz="3200" b="1" dirty="0">
                <a:latin typeface="宋体" panose="02010600030101010101" pitchFamily="2" charset="-122"/>
                <a:ea typeface="宋体" panose="02010600030101010101" pitchFamily="2" charset="-122"/>
              </a:rPr>
              <a:t>控制器的连接 </a:t>
            </a:r>
            <a:endParaRPr lang="zh-CN" altLang="en-US" sz="3200" b="1" dirty="0">
              <a:latin typeface="宋体" panose="02010600030101010101" pitchFamily="2" charset="-122"/>
              <a:ea typeface="Times New Roman" panose="02020603050405020304" pitchFamily="18" charset="0"/>
            </a:endParaRPr>
          </a:p>
        </p:txBody>
      </p:sp>
      <p:sp>
        <p:nvSpPr>
          <p:cNvPr id="114692" name="矩形 4"/>
          <p:cNvSpPr/>
          <p:nvPr/>
        </p:nvSpPr>
        <p:spPr>
          <a:xfrm>
            <a:off x="239713" y="4438650"/>
            <a:ext cx="8569325" cy="990600"/>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为了扩展通道数，稍具规模的系统往往需要</a:t>
            </a:r>
            <a:r>
              <a:rPr lang="zh-CN" altLang="zh-CN" sz="2400" b="1" dirty="0">
                <a:solidFill>
                  <a:srgbClr val="C00000"/>
                </a:solidFill>
                <a:latin typeface="Arial" panose="020B0604020202020204" pitchFamily="34" charset="0"/>
                <a:ea typeface="宋体" panose="02010600030101010101" pitchFamily="2" charset="-122"/>
              </a:rPr>
              <a:t>多个</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控制器</a:t>
            </a:r>
            <a:r>
              <a:rPr lang="zh-CN" altLang="zh-CN" sz="2400" b="1" dirty="0">
                <a:latin typeface="Arial" panose="020B0604020202020204" pitchFamily="34" charset="0"/>
                <a:ea typeface="宋体" panose="02010600030101010101" pitchFamily="2" charset="-122"/>
              </a:rPr>
              <a:t>，下面介绍几种常用的连接方法</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5604" name="Text Box 4"/>
          <p:cNvSpPr txBox="1"/>
          <p:nvPr/>
        </p:nvSpPr>
        <p:spPr>
          <a:xfrm>
            <a:off x="0" y="304800"/>
            <a:ext cx="8305800" cy="579438"/>
          </a:xfrm>
          <a:prstGeom prst="rect">
            <a:avLst/>
          </a:prstGeom>
          <a:noFill/>
          <a:ln w="12700">
            <a:noFill/>
          </a:ln>
        </p:spPr>
        <p:txBody>
          <a:bodyPr anchor="t" anchorCtr="0">
            <a:spAutoFit/>
          </a:bodyPr>
          <a:p>
            <a:pPr>
              <a:spcBef>
                <a:spcPct val="50000"/>
              </a:spcBef>
            </a:pP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a:t>
            </a:r>
            <a:r>
              <a:rPr lang="zh-CN" altLang="en-US" sz="3200" b="1" dirty="0">
                <a:latin typeface="宋体" panose="02010600030101010101" pitchFamily="2" charset="-122"/>
                <a:ea typeface="宋体" panose="02010600030101010101" pitchFamily="2" charset="-122"/>
              </a:rPr>
              <a:t>与存储器统一编址</a:t>
            </a:r>
            <a:r>
              <a:rPr lang="zh-CN" altLang="en-US" sz="3200" b="1" dirty="0">
                <a:latin typeface="黑体" panose="02010609060101010101" pitchFamily="49" charset="-122"/>
                <a:ea typeface="黑体" panose="02010609060101010101" pitchFamily="49" charset="-122"/>
              </a:rPr>
              <a:t> </a:t>
            </a:r>
            <a:endParaRPr lang="zh-CN" altLang="en-US" sz="3200" b="1" dirty="0">
              <a:latin typeface="黑体" panose="02010609060101010101" pitchFamily="49" charset="-122"/>
              <a:ea typeface="黑体" panose="02010609060101010101" pitchFamily="49" charset="-122"/>
            </a:endParaRPr>
          </a:p>
        </p:txBody>
      </p:sp>
      <p:sp>
        <p:nvSpPr>
          <p:cNvPr id="25605" name="Text Box 5"/>
          <p:cNvSpPr txBox="1"/>
          <p:nvPr/>
        </p:nvSpPr>
        <p:spPr>
          <a:xfrm>
            <a:off x="395288" y="1127125"/>
            <a:ext cx="8305800" cy="1066800"/>
          </a:xfrm>
          <a:prstGeom prst="rect">
            <a:avLst/>
          </a:prstGeom>
          <a:solidFill>
            <a:srgbClr val="CCFFCC"/>
          </a:solidFill>
          <a:ln w="9525">
            <a:noFill/>
          </a:ln>
        </p:spPr>
        <p:txBody>
          <a:bodyPr anchor="t" anchorCtr="0">
            <a:spAutoFit/>
          </a:bodyPr>
          <a:p>
            <a:pPr marL="457200" indent="-457200">
              <a:spcBef>
                <a:spcPct val="50000"/>
              </a:spcBef>
              <a:buChar char="•"/>
            </a:pPr>
            <a:r>
              <a:rPr lang="zh-CN" altLang="en-US" sz="3200" b="1" dirty="0">
                <a:latin typeface="宋体" panose="02010600030101010101" pitchFamily="2" charset="-122"/>
                <a:ea typeface="宋体" panose="02010600030101010101" pitchFamily="2" charset="-122"/>
              </a:rPr>
              <a:t>操作方式灵活，使用通用的</a:t>
            </a:r>
            <a:r>
              <a:rPr lang="en-US" altLang="zh-CN" sz="3200" b="1" dirty="0">
                <a:solidFill>
                  <a:srgbClr val="C00000"/>
                </a:solidFill>
                <a:latin typeface="黑体" panose="02010609060101010101" pitchFamily="49" charset="-122"/>
                <a:ea typeface="宋体" panose="02010600030101010101" pitchFamily="2" charset="-122"/>
              </a:rPr>
              <a:t>MOV</a:t>
            </a:r>
            <a:r>
              <a:rPr lang="zh-CN" altLang="en-US" sz="3200" b="1" dirty="0">
                <a:solidFill>
                  <a:srgbClr val="C00000"/>
                </a:solidFill>
                <a:latin typeface="宋体" panose="02010600030101010101" pitchFamily="2" charset="-122"/>
                <a:ea typeface="宋体" panose="02010600030101010101" pitchFamily="2" charset="-122"/>
              </a:rPr>
              <a:t>指令</a:t>
            </a:r>
            <a:r>
              <a:rPr lang="zh-CN" altLang="en-US" sz="3200" b="1" dirty="0">
                <a:latin typeface="宋体" panose="02010600030101010101" pitchFamily="2" charset="-122"/>
                <a:ea typeface="宋体" panose="02010600030101010101" pitchFamily="2" charset="-122"/>
              </a:rPr>
              <a:t>或</a:t>
            </a:r>
            <a:r>
              <a:rPr lang="zh-CN" altLang="en-US" sz="3200" b="1" dirty="0">
                <a:solidFill>
                  <a:srgbClr val="C00000"/>
                </a:solidFill>
                <a:latin typeface="宋体" panose="02010600030101010101" pitchFamily="2" charset="-122"/>
                <a:ea typeface="宋体" panose="02010600030101010101" pitchFamily="2" charset="-122"/>
              </a:rPr>
              <a:t>访存指令</a:t>
            </a:r>
            <a:r>
              <a:rPr lang="en-US" altLang="zh-CN" sz="3200" b="1" dirty="0">
                <a:solidFill>
                  <a:srgbClr val="C00000"/>
                </a:solidFill>
                <a:latin typeface="宋体" panose="02010600030101010101" pitchFamily="2" charset="-122"/>
                <a:ea typeface="宋体" panose="02010600030101010101" pitchFamily="2" charset="-122"/>
              </a:rPr>
              <a:t>LOAD/STORE</a:t>
            </a:r>
            <a:r>
              <a:rPr lang="zh-CN" altLang="en-US" sz="3200" b="1" dirty="0">
                <a:latin typeface="宋体" panose="02010600030101010101" pitchFamily="2" charset="-122"/>
                <a:ea typeface="宋体" panose="02010600030101010101" pitchFamily="2" charset="-122"/>
              </a:rPr>
              <a:t>可访问</a:t>
            </a:r>
            <a:r>
              <a:rPr lang="en-US" altLang="zh-CN" sz="3200" b="1" dirty="0">
                <a:latin typeface="黑体" panose="02010609060101010101" pitchFamily="49"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接口。</a:t>
            </a:r>
            <a:endParaRPr lang="zh-CN" altLang="en-US" sz="3200" b="1" dirty="0">
              <a:latin typeface="黑体" panose="02010609060101010101" pitchFamily="49" charset="-122"/>
              <a:ea typeface="宋体" panose="02010600030101010101" pitchFamily="2" charset="-122"/>
            </a:endParaRPr>
          </a:p>
        </p:txBody>
      </p:sp>
      <p:sp>
        <p:nvSpPr>
          <p:cNvPr id="25606" name="Text Box 6"/>
          <p:cNvSpPr txBox="1"/>
          <p:nvPr/>
        </p:nvSpPr>
        <p:spPr>
          <a:xfrm>
            <a:off x="395288" y="2362200"/>
            <a:ext cx="5102225" cy="579438"/>
          </a:xfrm>
          <a:prstGeom prst="rect">
            <a:avLst/>
          </a:prstGeom>
          <a:solidFill>
            <a:srgbClr val="FDFFCB"/>
          </a:solidFill>
          <a:ln w="9525">
            <a:noFill/>
          </a:ln>
        </p:spPr>
        <p:txBody>
          <a:bodyPr anchor="t" anchorCtr="0">
            <a:spAutoFit/>
          </a:bodyPr>
          <a:p>
            <a:pPr marL="457200" indent="-457200">
              <a:spcBef>
                <a:spcPct val="50000"/>
              </a:spcBef>
              <a:buChar char="•"/>
            </a:pPr>
            <a:r>
              <a:rPr lang="zh-CN" altLang="en-US" sz="3200" b="1" dirty="0">
                <a:latin typeface="宋体" panose="02010600030101010101" pitchFamily="2" charset="-122"/>
                <a:ea typeface="宋体" panose="02010600030101010101" pitchFamily="2" charset="-122"/>
              </a:rPr>
              <a:t>需占用小部分存储空间</a:t>
            </a:r>
            <a:r>
              <a:rPr lang="zh-CN" altLang="en-US" sz="3200" b="1" dirty="0">
                <a:latin typeface="黑体" panose="02010609060101010101" pitchFamily="49" charset="-122"/>
                <a:ea typeface="宋体" panose="02010600030101010101" pitchFamily="2" charset="-122"/>
              </a:rPr>
              <a:t> </a:t>
            </a:r>
            <a:endParaRPr lang="zh-CN" altLang="en-US" sz="3200" b="1" dirty="0">
              <a:latin typeface="黑体" panose="02010609060101010101" pitchFamily="49" charset="-122"/>
              <a:ea typeface="黑体" panose="02010609060101010101" pitchFamily="49" charset="-122"/>
            </a:endParaRPr>
          </a:p>
        </p:txBody>
      </p:sp>
      <p:sp>
        <p:nvSpPr>
          <p:cNvPr id="25607" name="Text Box 7"/>
          <p:cNvSpPr txBox="1"/>
          <p:nvPr/>
        </p:nvSpPr>
        <p:spPr>
          <a:xfrm>
            <a:off x="0" y="3200400"/>
            <a:ext cx="8305800" cy="579438"/>
          </a:xfrm>
          <a:prstGeom prst="rect">
            <a:avLst/>
          </a:prstGeom>
          <a:noFill/>
          <a:ln w="12700">
            <a:noFill/>
          </a:ln>
        </p:spPr>
        <p:txBody>
          <a:bodyPr anchor="t" anchorCtr="0">
            <a:spAutoFit/>
          </a:bodyPr>
          <a:p>
            <a:pPr>
              <a:spcBef>
                <a:spcPct val="50000"/>
              </a:spcBef>
            </a:pP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a:t>
            </a:r>
            <a:r>
              <a:rPr lang="en-US" altLang="zh-CN" sz="3200" b="1" dirty="0">
                <a:latin typeface="宋体" panose="02010600030101010101" pitchFamily="2"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端口单独编址 </a:t>
            </a:r>
            <a:endParaRPr lang="zh-CN" altLang="en-US" sz="3200" b="1" dirty="0">
              <a:latin typeface="宋体" panose="02010600030101010101" pitchFamily="2" charset="-122"/>
              <a:ea typeface="宋体" panose="02010600030101010101" pitchFamily="2" charset="-122"/>
            </a:endParaRPr>
          </a:p>
        </p:txBody>
      </p:sp>
      <p:sp>
        <p:nvSpPr>
          <p:cNvPr id="25608" name="Text Box 8"/>
          <p:cNvSpPr txBox="1">
            <a:spLocks noChangeArrowheads="1"/>
          </p:cNvSpPr>
          <p:nvPr/>
        </p:nvSpPr>
        <p:spPr bwMode="auto">
          <a:xfrm>
            <a:off x="395288" y="3962400"/>
            <a:ext cx="4152900" cy="579438"/>
          </a:xfrm>
          <a:prstGeom prst="rect">
            <a:avLst/>
          </a:prstGeom>
          <a:solidFill>
            <a:schemeClr val="accent5"/>
          </a:solidFill>
          <a:ln>
            <a:noFill/>
          </a:ln>
          <a:effectLst/>
        </p:spPr>
        <p:txBody>
          <a:bodyPr>
            <a:spAutoFit/>
          </a:bodyPr>
          <a:lstStyle>
            <a:lvl1pPr marL="457200" indent="-4572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3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不占用存储空间；</a:t>
            </a:r>
            <a:endParaRPr kumimoji="1" lang="zh-CN" altLang="en-US" sz="3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5609" name="Text Box 9"/>
          <p:cNvSpPr txBox="1">
            <a:spLocks noChangeArrowheads="1"/>
          </p:cNvSpPr>
          <p:nvPr/>
        </p:nvSpPr>
        <p:spPr bwMode="auto">
          <a:xfrm>
            <a:off x="395288" y="4724400"/>
            <a:ext cx="5749925" cy="579438"/>
          </a:xfrm>
          <a:prstGeom prst="rect">
            <a:avLst/>
          </a:prstGeom>
          <a:solidFill>
            <a:schemeClr val="accent3">
              <a:lumMod val="95000"/>
            </a:schemeClr>
          </a:solidFill>
          <a:ln>
            <a:noFill/>
          </a:ln>
          <a:effectLst/>
        </p:spPr>
        <p:txBody>
          <a:bodyPr>
            <a:spAutoFit/>
          </a:bodyPr>
          <a:lstStyle>
            <a:lvl1pPr marL="457200" indent="-4572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3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缺点是需使用专门的</a:t>
            </a:r>
            <a:r>
              <a:rPr kumimoji="1" lang="en-US" altLang="zh-CN" sz="3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I/O</a:t>
            </a:r>
            <a:r>
              <a:rPr kumimoji="1" lang="zh-CN" altLang="en-US" sz="3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指令</a:t>
            </a:r>
            <a:endParaRPr kumimoji="1" lang="zh-CN" altLang="en-US" sz="3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5610" name="Text Box 10"/>
          <p:cNvSpPr txBox="1"/>
          <p:nvPr/>
        </p:nvSpPr>
        <p:spPr>
          <a:xfrm>
            <a:off x="373063" y="5638800"/>
            <a:ext cx="7007225" cy="584200"/>
          </a:xfrm>
          <a:prstGeom prst="rect">
            <a:avLst/>
          </a:prstGeom>
          <a:solidFill>
            <a:srgbClr val="FFCCFF"/>
          </a:solidFill>
          <a:ln w="9525">
            <a:noFill/>
          </a:ln>
        </p:spPr>
        <p:txBody>
          <a:bodyPr anchor="t" anchorCtr="0">
            <a:spAutoFit/>
          </a:bodyPr>
          <a:p>
            <a:pPr marL="457200" indent="-457200">
              <a:spcBef>
                <a:spcPct val="50000"/>
              </a:spcBef>
              <a:buChar char="•"/>
            </a:pPr>
            <a:r>
              <a:rPr lang="zh-CN" altLang="en-US" sz="3200" b="1" dirty="0">
                <a:latin typeface="宋体" panose="02010600030101010101" pitchFamily="2" charset="-122"/>
                <a:ea typeface="宋体" panose="02010600030101010101" pitchFamily="2" charset="-122"/>
              </a:rPr>
              <a:t>寻址方式较简单，编程灵活性稍差 </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arn(inVertical)">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barn(inVertical)">
                                      <p:cBhvr>
                                        <p:cTn id="12" dur="500"/>
                                        <p:tgtEl>
                                          <p:spTgt spid="2560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606"/>
                                        </p:tgtEl>
                                        <p:attrNameLst>
                                          <p:attrName>style.visibility</p:attrName>
                                        </p:attrNameLst>
                                      </p:cBhvr>
                                      <p:to>
                                        <p:strVal val="visible"/>
                                      </p:to>
                                    </p:set>
                                    <p:animEffect transition="in" filter="barn(inVertical)">
                                      <p:cBhvr>
                                        <p:cTn id="17" dur="500"/>
                                        <p:tgtEl>
                                          <p:spTgt spid="2560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607"/>
                                        </p:tgtEl>
                                        <p:attrNameLst>
                                          <p:attrName>style.visibility</p:attrName>
                                        </p:attrNameLst>
                                      </p:cBhvr>
                                      <p:to>
                                        <p:strVal val="visible"/>
                                      </p:to>
                                    </p:set>
                                    <p:animEffect transition="in" filter="barn(inVertical)">
                                      <p:cBhvr>
                                        <p:cTn id="22" dur="500"/>
                                        <p:tgtEl>
                                          <p:spTgt spid="2560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608"/>
                                        </p:tgtEl>
                                        <p:attrNameLst>
                                          <p:attrName>style.visibility</p:attrName>
                                        </p:attrNameLst>
                                      </p:cBhvr>
                                      <p:to>
                                        <p:strVal val="visible"/>
                                      </p:to>
                                    </p:set>
                                    <p:animEffect transition="in" filter="barn(inVertical)">
                                      <p:cBhvr>
                                        <p:cTn id="27" dur="500"/>
                                        <p:tgtEl>
                                          <p:spTgt spid="2560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5609"/>
                                        </p:tgtEl>
                                        <p:attrNameLst>
                                          <p:attrName>style.visibility</p:attrName>
                                        </p:attrNameLst>
                                      </p:cBhvr>
                                      <p:to>
                                        <p:strVal val="visible"/>
                                      </p:to>
                                    </p:set>
                                    <p:animEffect transition="in" filter="barn(inVertical)">
                                      <p:cBhvr>
                                        <p:cTn id="32" dur="500"/>
                                        <p:tgtEl>
                                          <p:spTgt spid="2560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5610"/>
                                        </p:tgtEl>
                                        <p:attrNameLst>
                                          <p:attrName>style.visibility</p:attrName>
                                        </p:attrNameLst>
                                      </p:cBhvr>
                                      <p:to>
                                        <p:strVal val="visible"/>
                                      </p:to>
                                    </p:set>
                                    <p:animEffect transition="in" filter="barn(inVertical)">
                                      <p:cBhvr>
                                        <p:cTn id="37"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animBg="1"/>
      <p:bldP spid="25606" grpId="0" animBg="1"/>
      <p:bldP spid="25607" grpId="0"/>
      <p:bldP spid="25608" grpId="0" animBg="1"/>
      <p:bldP spid="25609" grpId="0" animBg="1"/>
      <p:bldP spid="25610"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5713" name="图片 2" descr="7A31"/>
          <p:cNvPicPr>
            <a:picLocks noChangeAspect="1"/>
          </p:cNvPicPr>
          <p:nvPr/>
        </p:nvPicPr>
        <p:blipFill>
          <a:blip r:embed="rId1"/>
          <a:srcRect b="55019"/>
          <a:stretch>
            <a:fillRect/>
          </a:stretch>
        </p:blipFill>
        <p:spPr>
          <a:xfrm>
            <a:off x="1273175" y="3213100"/>
            <a:ext cx="7218363" cy="3384550"/>
          </a:xfrm>
          <a:prstGeom prst="rect">
            <a:avLst/>
          </a:prstGeom>
          <a:noFill/>
          <a:ln w="9525">
            <a:noFill/>
          </a:ln>
        </p:spPr>
      </p:pic>
      <p:sp>
        <p:nvSpPr>
          <p:cNvPr id="115714" name="矩形 3"/>
          <p:cNvSpPr/>
          <p:nvPr/>
        </p:nvSpPr>
        <p:spPr>
          <a:xfrm>
            <a:off x="468313" y="549275"/>
            <a:ext cx="8239125" cy="2335213"/>
          </a:xfrm>
          <a:prstGeom prst="rect">
            <a:avLst/>
          </a:prstGeom>
          <a:noFill/>
          <a:ln w="9525">
            <a:noFill/>
          </a:ln>
        </p:spPr>
        <p:txBody>
          <a:bodyPr anchor="t" anchorCtr="0">
            <a:spAutoFit/>
          </a:bodyPr>
          <a:p>
            <a:pPr>
              <a:lnSpc>
                <a:spcPts val="3500"/>
              </a:lnSpc>
            </a:pP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1</a:t>
            </a:r>
            <a:r>
              <a:rPr lang="zh-CN" altLang="zh-CN" sz="2800" b="1" dirty="0">
                <a:latin typeface="Arial" panose="020B0604020202020204" pitchFamily="34" charset="0"/>
                <a:ea typeface="宋体" panose="02010600030101010101" pitchFamily="2" charset="-122"/>
              </a:rPr>
              <a:t>）独立请求方式</a:t>
            </a:r>
            <a:endParaRPr lang="zh-CN" altLang="zh-CN" sz="28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a:t>
            </a:r>
            <a:r>
              <a:rPr lang="en-US" altLang="zh-CN" sz="2400" b="1" dirty="0">
                <a:latin typeface="Arial" panose="020B0604020202020204" pitchFamily="34" charset="0"/>
                <a:ea typeface="宋体" panose="02010600030101010101" pitchFamily="2" charset="-122"/>
              </a:rPr>
              <a:t>a</a:t>
            </a:r>
            <a:r>
              <a:rPr lang="zh-CN" altLang="zh-CN" sz="2400" b="1" dirty="0">
                <a:latin typeface="Arial" panose="020B0604020202020204" pitchFamily="34" charset="0"/>
                <a:ea typeface="宋体" panose="02010600030101010101" pitchFamily="2" charset="-122"/>
              </a:rPr>
              <a:t>）所示，</a:t>
            </a:r>
            <a:r>
              <a:rPr lang="zh-CN" altLang="zh-CN" sz="2400" b="1" dirty="0">
                <a:solidFill>
                  <a:srgbClr val="C00000"/>
                </a:solidFill>
                <a:latin typeface="Arial" panose="020B0604020202020204" pitchFamily="34" charset="0"/>
                <a:ea typeface="宋体" panose="02010600030101010101" pitchFamily="2" charset="-122"/>
              </a:rPr>
              <a:t>每个</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控制器与</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间单独连接</a:t>
            </a:r>
            <a:r>
              <a:rPr lang="zh-CN" altLang="zh-CN" sz="2400" b="1" dirty="0">
                <a:latin typeface="Arial" panose="020B0604020202020204" pitchFamily="34" charset="0"/>
                <a:ea typeface="宋体" panose="02010600030101010101" pitchFamily="2" charset="-122"/>
              </a:rPr>
              <a:t>，</a:t>
            </a:r>
            <a:r>
              <a:rPr lang="zh-CN" altLang="zh-CN" sz="2400" b="1" dirty="0">
                <a:solidFill>
                  <a:srgbClr val="FF0000"/>
                </a:solidFill>
                <a:latin typeface="Arial" panose="020B0604020202020204" pitchFamily="34" charset="0"/>
                <a:ea typeface="宋体" panose="02010600030101010101" pitchFamily="2" charset="-122"/>
              </a:rPr>
              <a:t>即有独立的请求线与批准线</a:t>
            </a:r>
            <a:r>
              <a:rPr lang="zh-CN" altLang="zh-CN"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内部通过硬件逻辑进行优先级判别，决定先响应哪一路请求。</a:t>
            </a:r>
            <a:endParaRPr lang="en-US" altLang="zh-CN" sz="2400" b="1" dirty="0">
              <a:latin typeface="Arial" panose="020B0604020202020204" pitchFamily="34" charset="0"/>
              <a:ea typeface="宋体" panose="02010600030101010101" pitchFamily="2" charset="-122"/>
            </a:endParaRPr>
          </a:p>
          <a:p>
            <a:pPr>
              <a:lnSpc>
                <a:spcPts val="3500"/>
              </a:lnSpc>
            </a:pPr>
            <a:r>
              <a:rPr lang="zh-CN" altLang="en-US" sz="2400" b="1" dirty="0">
                <a:latin typeface="Arial" panose="020B0604020202020204" pitchFamily="34" charset="0"/>
                <a:ea typeface="宋体" panose="02010600030101010101" pitchFamily="2" charset="-122"/>
              </a:rPr>
              <a:t>         请求响应速度快，但</a:t>
            </a:r>
            <a:r>
              <a:rPr lang="zh-CN" altLang="zh-CN" sz="2400" b="1" dirty="0">
                <a:latin typeface="Arial" panose="020B0604020202020204" pitchFamily="34" charset="0"/>
                <a:ea typeface="宋体" panose="02010600030101010101" pitchFamily="2" charset="-122"/>
              </a:rPr>
              <a:t>扩展能力较差。</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灯片编号占位符 1"/>
          <p:cNvSpPr>
            <a:spLocks noGrp="1"/>
          </p:cNvSpPr>
          <p:nvPr>
            <p:ph type="sldNum" sz="quarter" idx="12"/>
          </p:nvPr>
        </p:nvSpPr>
        <p:spPr>
          <a:xfrm>
            <a:off x="6686550" y="6272213"/>
            <a:ext cx="2133600" cy="4762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pic>
        <p:nvPicPr>
          <p:cNvPr id="116738" name="图片 2" descr="7A31"/>
          <p:cNvPicPr>
            <a:picLocks noChangeAspect="1"/>
          </p:cNvPicPr>
          <p:nvPr/>
        </p:nvPicPr>
        <p:blipFill>
          <a:blip r:embed="rId1"/>
          <a:srcRect t="45351" b="27325"/>
          <a:stretch>
            <a:fillRect/>
          </a:stretch>
        </p:blipFill>
        <p:spPr>
          <a:xfrm>
            <a:off x="774700" y="3567113"/>
            <a:ext cx="8045450" cy="2328862"/>
          </a:xfrm>
          <a:prstGeom prst="rect">
            <a:avLst/>
          </a:prstGeom>
          <a:noFill/>
          <a:ln w="9525">
            <a:noFill/>
          </a:ln>
        </p:spPr>
      </p:pic>
      <p:sp>
        <p:nvSpPr>
          <p:cNvPr id="116739" name="矩形 3"/>
          <p:cNvSpPr/>
          <p:nvPr/>
        </p:nvSpPr>
        <p:spPr>
          <a:xfrm>
            <a:off x="395288" y="333375"/>
            <a:ext cx="8424862" cy="3233738"/>
          </a:xfrm>
          <a:prstGeom prst="rect">
            <a:avLst/>
          </a:prstGeom>
          <a:noFill/>
          <a:ln w="9525">
            <a:noFill/>
          </a:ln>
        </p:spPr>
        <p:txBody>
          <a:bodyPr anchor="t" anchorCtr="0">
            <a:spAutoFit/>
          </a:bodyPr>
          <a:p>
            <a:pPr>
              <a:lnSpc>
                <a:spcPts val="3500"/>
              </a:lnSpc>
            </a:pP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）公共请求方式</a:t>
            </a:r>
            <a:endParaRPr lang="zh-CN" altLang="zh-CN" sz="28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a:t>
            </a:r>
            <a:r>
              <a:rPr lang="en-US" altLang="zh-CN" sz="2400" b="1" dirty="0">
                <a:latin typeface="Arial" panose="020B0604020202020204" pitchFamily="34" charset="0"/>
                <a:ea typeface="宋体" panose="02010600030101010101" pitchFamily="2" charset="-122"/>
              </a:rPr>
              <a:t>b</a:t>
            </a:r>
            <a:r>
              <a:rPr lang="zh-CN" altLang="zh-CN" sz="2400" b="1" dirty="0">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对外只有一根</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请求线和一根</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应答线</a:t>
            </a:r>
            <a:r>
              <a:rPr lang="zh-CN" altLang="zh-CN" sz="2400" b="1" dirty="0">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各</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控制器挂接在公共请求线与公共应答线之上</a:t>
            </a:r>
            <a:r>
              <a:rPr lang="zh-CN" altLang="zh-CN" sz="2400" b="1" dirty="0">
                <a:latin typeface="Arial" panose="020B0604020202020204" pitchFamily="34" charset="0"/>
                <a:ea typeface="宋体" panose="02010600030101010101" pitchFamily="2" charset="-122"/>
              </a:rPr>
              <a:t>，并</a:t>
            </a:r>
            <a:r>
              <a:rPr lang="zh-CN" altLang="zh-CN" sz="2400" b="1" dirty="0">
                <a:solidFill>
                  <a:srgbClr val="C00000"/>
                </a:solidFill>
                <a:latin typeface="Arial" panose="020B0604020202020204" pitchFamily="34" charset="0"/>
                <a:ea typeface="宋体" panose="02010600030101010101" pitchFamily="2" charset="-122"/>
              </a:rPr>
              <a:t>另有判优逻辑来确定优先响应谁的请求</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判优逻辑</a:t>
            </a:r>
            <a:r>
              <a:rPr lang="zh-CN" altLang="zh-CN" sz="2400" b="1" dirty="0">
                <a:latin typeface="Arial" panose="020B0604020202020204" pitchFamily="34" charset="0"/>
                <a:ea typeface="宋体" panose="02010600030101010101" pitchFamily="2" charset="-122"/>
              </a:rPr>
              <a:t>与中断系统中的判优逻辑非常相似，可分为</a:t>
            </a:r>
            <a:r>
              <a:rPr lang="zh-CN" altLang="zh-CN" sz="2400" b="1" dirty="0">
                <a:solidFill>
                  <a:srgbClr val="C00000"/>
                </a:solidFill>
                <a:latin typeface="Arial" panose="020B0604020202020204" pitchFamily="34" charset="0"/>
                <a:ea typeface="宋体" panose="02010600030101010101" pitchFamily="2" charset="-122"/>
              </a:rPr>
              <a:t>串行判优</a:t>
            </a:r>
            <a:r>
              <a:rPr lang="zh-CN" altLang="zh-CN" sz="2400" b="1" dirty="0">
                <a:latin typeface="Arial" panose="020B0604020202020204" pitchFamily="34" charset="0"/>
                <a:ea typeface="宋体" panose="02010600030101010101" pitchFamily="2" charset="-122"/>
              </a:rPr>
              <a:t>与</a:t>
            </a:r>
            <a:r>
              <a:rPr lang="zh-CN" altLang="zh-CN" sz="2400" b="1" dirty="0">
                <a:solidFill>
                  <a:srgbClr val="2913FD"/>
                </a:solidFill>
                <a:latin typeface="Arial" panose="020B0604020202020204" pitchFamily="34" charset="0"/>
                <a:ea typeface="宋体" panose="02010600030101010101" pitchFamily="2" charset="-122"/>
              </a:rPr>
              <a:t>并行判优</a:t>
            </a:r>
            <a:r>
              <a:rPr lang="zh-CN" altLang="zh-CN" sz="2400" b="1" dirty="0">
                <a:latin typeface="Arial" panose="020B0604020202020204" pitchFamily="34" charset="0"/>
                <a:ea typeface="宋体" panose="02010600030101010101" pitchFamily="2" charset="-122"/>
              </a:rPr>
              <a:t>两类。有些</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控制器芯片自身带有判优逻辑电路，可以很方便地连接成判优链。</a:t>
            </a:r>
            <a:endParaRPr lang="zh-CN" altLang="en-US" sz="2400" b="1" dirty="0">
              <a:latin typeface="Arial" panose="020B0604020202020204" pitchFamily="34" charset="0"/>
              <a:ea typeface="宋体" panose="02010600030101010101" pitchFamily="2" charset="-122"/>
            </a:endParaRPr>
          </a:p>
        </p:txBody>
      </p:sp>
      <p:sp>
        <p:nvSpPr>
          <p:cNvPr id="116740" name="TextBox 4"/>
          <p:cNvSpPr txBox="1"/>
          <p:nvPr/>
        </p:nvSpPr>
        <p:spPr>
          <a:xfrm>
            <a:off x="1223963" y="6083300"/>
            <a:ext cx="6769100" cy="461963"/>
          </a:xfrm>
          <a:prstGeom prst="rect">
            <a:avLst/>
          </a:prstGeom>
          <a:solidFill>
            <a:srgbClr val="FDFFCB"/>
          </a:solidFill>
          <a:ln w="9525">
            <a:noFill/>
          </a:ln>
        </p:spPr>
        <p:txBody>
          <a:bodyPr anchor="t" anchorCtr="0">
            <a:spAutoFit/>
          </a:bodyPr>
          <a:p>
            <a:r>
              <a:rPr lang="zh-CN" altLang="en-US" sz="2400" b="1" dirty="0">
                <a:latin typeface="Arial" panose="020B0604020202020204" pitchFamily="34" charset="0"/>
                <a:ea typeface="宋体" panose="02010600030101010101" pitchFamily="2" charset="-122"/>
              </a:rPr>
              <a:t>扩展性好，请求与响应时间与连接距离相关。</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pic>
        <p:nvPicPr>
          <p:cNvPr id="117762" name="图片 2" descr="7A31"/>
          <p:cNvPicPr>
            <a:picLocks noChangeAspect="1"/>
          </p:cNvPicPr>
          <p:nvPr/>
        </p:nvPicPr>
        <p:blipFill>
          <a:blip r:embed="rId1"/>
          <a:srcRect t="71594"/>
          <a:stretch>
            <a:fillRect/>
          </a:stretch>
        </p:blipFill>
        <p:spPr>
          <a:xfrm>
            <a:off x="287338" y="3284538"/>
            <a:ext cx="8497887" cy="2881312"/>
          </a:xfrm>
          <a:prstGeom prst="rect">
            <a:avLst/>
          </a:prstGeom>
          <a:noFill/>
          <a:ln w="9525">
            <a:noFill/>
          </a:ln>
        </p:spPr>
      </p:pic>
      <p:sp>
        <p:nvSpPr>
          <p:cNvPr id="117763" name="矩形 3"/>
          <p:cNvSpPr/>
          <p:nvPr/>
        </p:nvSpPr>
        <p:spPr>
          <a:xfrm>
            <a:off x="179388" y="620713"/>
            <a:ext cx="8713787" cy="2336800"/>
          </a:xfrm>
          <a:prstGeom prst="rect">
            <a:avLst/>
          </a:prstGeom>
          <a:noFill/>
          <a:ln w="9525">
            <a:noFill/>
          </a:ln>
        </p:spPr>
        <p:txBody>
          <a:bodyPr anchor="t" anchorCtr="0">
            <a:spAutoFit/>
          </a:bodyPr>
          <a:p>
            <a:pPr>
              <a:lnSpc>
                <a:spcPts val="3500"/>
              </a:lnSpc>
            </a:pP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3</a:t>
            </a:r>
            <a:r>
              <a:rPr lang="zh-CN" altLang="zh-CN" sz="2800" b="1" dirty="0">
                <a:latin typeface="Arial" panose="020B0604020202020204" pitchFamily="34" charset="0"/>
                <a:ea typeface="宋体" panose="02010600030101010101" pitchFamily="2" charset="-122"/>
              </a:rPr>
              <a:t>）级联方式</a:t>
            </a:r>
            <a:endParaRPr lang="zh-CN" altLang="zh-CN" sz="28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在微型计算机系统中广泛使用的</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控制器芯片</a:t>
            </a:r>
            <a:r>
              <a:rPr lang="zh-CN" altLang="zh-CN" sz="2400" b="1" dirty="0">
                <a:latin typeface="Arial" panose="020B0604020202020204" pitchFamily="34" charset="0"/>
                <a:ea typeface="宋体" panose="02010600030101010101" pitchFamily="2" charset="-122"/>
              </a:rPr>
              <a:t>，如</a:t>
            </a:r>
            <a:r>
              <a:rPr lang="en-US" altLang="zh-CN" sz="2400" b="1" dirty="0">
                <a:solidFill>
                  <a:srgbClr val="C00000"/>
                </a:solidFill>
                <a:latin typeface="Arial" panose="020B0604020202020204" pitchFamily="34" charset="0"/>
                <a:ea typeface="宋体" panose="02010600030101010101" pitchFamily="2" charset="-122"/>
              </a:rPr>
              <a:t>Intel 8237</a:t>
            </a:r>
            <a:r>
              <a:rPr lang="zh-CN" altLang="zh-CN" sz="2400" b="1" dirty="0">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支持多个</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控制器的级联方式</a:t>
            </a: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a:t>
            </a:r>
            <a:r>
              <a:rPr lang="en-US" altLang="zh-CN" sz="2400" b="1" dirty="0">
                <a:latin typeface="Arial" panose="020B0604020202020204" pitchFamily="34" charset="0"/>
                <a:ea typeface="宋体" panose="02010600030101010101" pitchFamily="2" charset="-122"/>
              </a:rPr>
              <a:t>c</a:t>
            </a:r>
            <a:r>
              <a:rPr lang="zh-CN" altLang="zh-CN" sz="2400" b="1" dirty="0">
                <a:latin typeface="Arial" panose="020B0604020202020204" pitchFamily="34" charset="0"/>
                <a:ea typeface="宋体" panose="02010600030101010101" pitchFamily="2" charset="-122"/>
              </a:rPr>
              <a:t>）所示，</a:t>
            </a:r>
            <a:r>
              <a:rPr lang="zh-CN" altLang="zh-CN" sz="2400" b="1" dirty="0">
                <a:solidFill>
                  <a:srgbClr val="C00000"/>
                </a:solidFill>
                <a:latin typeface="Arial" panose="020B0604020202020204" pitchFamily="34" charset="0"/>
                <a:ea typeface="宋体" panose="02010600030101010101" pitchFamily="2" charset="-122"/>
              </a:rPr>
              <a:t>从片将它的</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请求信号输出送到主片的一个通道上</a:t>
            </a:r>
            <a:r>
              <a:rPr lang="zh-CN" altLang="zh-CN" sz="2400" b="1" dirty="0">
                <a:latin typeface="Arial" panose="020B0604020202020204" pitchFamily="34" charset="0"/>
                <a:ea typeface="宋体" panose="02010600030101010101" pitchFamily="2" charset="-122"/>
              </a:rPr>
              <a:t>（主片的一个请求信号输入端），在初始化时编程设定为级联方式。</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06498" name="Text Box 2"/>
          <p:cNvSpPr txBox="1"/>
          <p:nvPr/>
        </p:nvSpPr>
        <p:spPr>
          <a:xfrm>
            <a:off x="228600" y="228600"/>
            <a:ext cx="8763000" cy="646113"/>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7.4.4 </a:t>
            </a:r>
            <a:r>
              <a:rPr lang="en-US" altLang="zh-CN" sz="3600" b="1" dirty="0">
                <a:latin typeface="宋体" panose="02010600030101010101" pitchFamily="2" charset="-122"/>
                <a:ea typeface="宋体" panose="02010600030101010101" pitchFamily="2" charset="-122"/>
              </a:rPr>
              <a:t>DMA</a:t>
            </a:r>
            <a:r>
              <a:rPr lang="zh-CN" altLang="en-US" sz="3600" b="1" dirty="0">
                <a:latin typeface="宋体" panose="02010600030101010101" pitchFamily="2" charset="-122"/>
                <a:ea typeface="宋体" panose="02010600030101010101" pitchFamily="2" charset="-122"/>
              </a:rPr>
              <a:t>控制器的编程及应用 </a:t>
            </a:r>
            <a:endParaRPr lang="zh-CN" altLang="en-US" sz="3600" b="1" dirty="0">
              <a:latin typeface="宋体" panose="02010600030101010101" pitchFamily="2" charset="-122"/>
              <a:ea typeface="宋体" panose="02010600030101010101" pitchFamily="2" charset="-122"/>
            </a:endParaRPr>
          </a:p>
        </p:txBody>
      </p:sp>
      <p:sp>
        <p:nvSpPr>
          <p:cNvPr id="118787" name="矩形 1"/>
          <p:cNvSpPr/>
          <p:nvPr/>
        </p:nvSpPr>
        <p:spPr>
          <a:xfrm>
            <a:off x="228600" y="1412875"/>
            <a:ext cx="8596313" cy="2657475"/>
          </a:xfrm>
          <a:prstGeom prst="rect">
            <a:avLst/>
          </a:prstGeom>
          <a:noFill/>
          <a:ln w="9525">
            <a:noFill/>
          </a:ln>
        </p:spPr>
        <p:txBody>
          <a:bodyPr anchor="t" anchorCtr="0">
            <a:spAutoFit/>
          </a:bodyPr>
          <a:p>
            <a:pPr>
              <a:lnSpc>
                <a:spcPts val="4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在现代计算机系统中，广泛采用了</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控制器与</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接口相分离</a:t>
            </a:r>
            <a:r>
              <a:rPr lang="zh-CN" altLang="zh-CN" sz="2800" b="1" dirty="0">
                <a:latin typeface="Arial" panose="020B0604020202020204" pitchFamily="34" charset="0"/>
                <a:ea typeface="宋体" panose="02010600030101010101" pitchFamily="2" charset="-122"/>
              </a:rPr>
              <a:t>的结构模式。</a:t>
            </a:r>
            <a:endParaRPr lang="en-US" altLang="zh-CN" sz="2800" b="1" dirty="0">
              <a:latin typeface="Arial" panose="020B0604020202020204" pitchFamily="34" charset="0"/>
              <a:ea typeface="宋体" panose="02010600030101010101" pitchFamily="2" charset="-122"/>
            </a:endParaRPr>
          </a:p>
          <a:p>
            <a:pPr>
              <a:lnSpc>
                <a:spcPts val="4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通用的</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控制器作为基本部件放到主机板上</a:t>
            </a:r>
            <a:r>
              <a:rPr lang="zh-CN" altLang="zh-CN" sz="2800" b="1" dirty="0">
                <a:latin typeface="Arial" panose="020B0604020202020204" pitchFamily="34" charset="0"/>
                <a:ea typeface="宋体" panose="02010600030101010101" pitchFamily="2" charset="-122"/>
              </a:rPr>
              <a:t>。而</a:t>
            </a:r>
            <a:r>
              <a:rPr lang="en-US" altLang="zh-CN" sz="2800" b="1" dirty="0">
                <a:latin typeface="Arial" panose="020B0604020202020204" pitchFamily="34" charset="0"/>
                <a:ea typeface="宋体" panose="02010600030101010101" pitchFamily="2" charset="-122"/>
              </a:rPr>
              <a:t>DMA</a:t>
            </a:r>
            <a:r>
              <a:rPr lang="zh-CN" altLang="zh-CN" sz="2800" b="1" dirty="0">
                <a:latin typeface="Arial" panose="020B0604020202020204" pitchFamily="34" charset="0"/>
                <a:ea typeface="宋体" panose="02010600030101010101" pitchFamily="2" charset="-122"/>
              </a:rPr>
              <a:t>接口则因与具体外围设备关联较大，其设计变化较多。</a:t>
            </a:r>
            <a:endParaRPr lang="en-US" altLang="zh-CN" sz="2800" b="1" dirty="0">
              <a:latin typeface="Arial" panose="020B0604020202020204" pitchFamily="34" charset="0"/>
              <a:ea typeface="宋体" panose="02010600030101010101" pitchFamily="2" charset="-122"/>
            </a:endParaRPr>
          </a:p>
        </p:txBody>
      </p:sp>
      <p:sp>
        <p:nvSpPr>
          <p:cNvPr id="118788" name="矩形 2"/>
          <p:cNvSpPr/>
          <p:nvPr/>
        </p:nvSpPr>
        <p:spPr>
          <a:xfrm>
            <a:off x="458788" y="4398963"/>
            <a:ext cx="8135937" cy="1119187"/>
          </a:xfrm>
          <a:prstGeom prst="rect">
            <a:avLst/>
          </a:prstGeom>
          <a:noFill/>
          <a:ln w="9525">
            <a:noFill/>
          </a:ln>
        </p:spPr>
        <p:txBody>
          <a:bodyPr anchor="t" anchorCtr="0">
            <a:spAutoFit/>
          </a:bodyPr>
          <a:p>
            <a:pPr>
              <a:lnSpc>
                <a:spcPts val="4000"/>
              </a:lnSpc>
            </a:pPr>
            <a:r>
              <a:rPr lang="zh-CN" altLang="en-US" sz="2800" b="1" dirty="0">
                <a:latin typeface="Arial" panose="020B0604020202020204" pitchFamily="34" charset="0"/>
                <a:ea typeface="宋体" panose="02010600030101010101" pitchFamily="2" charset="-122"/>
              </a:rPr>
              <a:t>     下面</a:t>
            </a:r>
            <a:r>
              <a:rPr lang="zh-CN" altLang="zh-CN" sz="2800" b="1" dirty="0">
                <a:latin typeface="Arial" panose="020B0604020202020204" pitchFamily="34" charset="0"/>
                <a:ea typeface="宋体" panose="02010600030101010101" pitchFamily="2" charset="-122"/>
              </a:rPr>
              <a:t>以</a:t>
            </a:r>
            <a:r>
              <a:rPr lang="en-US" altLang="zh-CN" sz="2800" b="1" dirty="0">
                <a:latin typeface="Arial" panose="020B0604020202020204" pitchFamily="34" charset="0"/>
                <a:ea typeface="宋体" panose="02010600030101010101" pitchFamily="2" charset="-122"/>
              </a:rPr>
              <a:t>IBM-PC</a:t>
            </a:r>
            <a:r>
              <a:rPr lang="zh-CN" altLang="zh-CN" sz="2800" b="1" dirty="0">
                <a:latin typeface="Arial" panose="020B0604020202020204" pitchFamily="34" charset="0"/>
                <a:ea typeface="宋体" panose="02010600030101010101" pitchFamily="2" charset="-122"/>
              </a:rPr>
              <a:t>系列微型计算机的</a:t>
            </a:r>
            <a:r>
              <a:rPr lang="zh-CN" altLang="zh-CN" sz="2800" b="1" dirty="0">
                <a:solidFill>
                  <a:srgbClr val="C00000"/>
                </a:solidFill>
                <a:latin typeface="Arial" panose="020B0604020202020204" pitchFamily="34" charset="0"/>
                <a:ea typeface="宋体" panose="02010600030101010101" pitchFamily="2" charset="-122"/>
              </a:rPr>
              <a:t>软盘机</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接口为例</a:t>
            </a:r>
            <a:r>
              <a:rPr lang="zh-CN" altLang="zh-CN" sz="2800" b="1" dirty="0">
                <a:latin typeface="Arial" panose="020B0604020202020204" pitchFamily="34" charset="0"/>
                <a:ea typeface="宋体" panose="02010600030101010101" pitchFamily="2" charset="-122"/>
              </a:rPr>
              <a:t>，讨论其编程结构及应用。</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 name="Text Box 8"/>
          <p:cNvSpPr txBox="1"/>
          <p:nvPr/>
        </p:nvSpPr>
        <p:spPr>
          <a:xfrm>
            <a:off x="323850" y="188913"/>
            <a:ext cx="7467600" cy="579437"/>
          </a:xfrm>
          <a:prstGeom prst="rect">
            <a:avLst/>
          </a:prstGeom>
          <a:noFill/>
          <a:ln w="12700">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一、 </a:t>
            </a:r>
            <a:r>
              <a:rPr lang="en-US" altLang="zh-CN" sz="3200" b="1" dirty="0">
                <a:latin typeface="宋体" panose="02010600030101010101" pitchFamily="2" charset="-122"/>
                <a:ea typeface="宋体" panose="02010600030101010101" pitchFamily="2" charset="-122"/>
              </a:rPr>
              <a:t>8237 DMA</a:t>
            </a:r>
            <a:r>
              <a:rPr lang="zh-CN" altLang="en-US" sz="3200" b="1" dirty="0">
                <a:latin typeface="宋体" panose="02010600030101010101" pitchFamily="2" charset="-122"/>
                <a:ea typeface="宋体" panose="02010600030101010101" pitchFamily="2" charset="-122"/>
              </a:rPr>
              <a:t>控制器的编程结构 </a:t>
            </a:r>
            <a:endParaRPr lang="zh-CN" altLang="en-US" sz="3200" b="1" dirty="0">
              <a:latin typeface="宋体" panose="02010600030101010101" pitchFamily="2" charset="-122"/>
              <a:ea typeface="Times New Roman" panose="02020603050405020304" pitchFamily="18" charset="0"/>
            </a:endParaRPr>
          </a:p>
        </p:txBody>
      </p:sp>
      <p:sp>
        <p:nvSpPr>
          <p:cNvPr id="4" name="Text Box 9"/>
          <p:cNvSpPr txBox="1"/>
          <p:nvPr/>
        </p:nvSpPr>
        <p:spPr>
          <a:xfrm>
            <a:off x="323850" y="981075"/>
            <a:ext cx="8351838" cy="1383665"/>
          </a:xfrm>
          <a:prstGeom prst="rect">
            <a:avLst/>
          </a:prstGeom>
          <a:noFill/>
          <a:ln w="12700">
            <a:noFill/>
          </a:ln>
        </p:spPr>
        <p:txBody>
          <a:bodyPr anchor="t" anchorCtr="0">
            <a:spAutoFit/>
          </a:bodyPr>
          <a:p>
            <a:pPr>
              <a:lnSpc>
                <a:spcPct val="150000"/>
              </a:lnSpc>
              <a:spcBef>
                <a:spcPct val="50000"/>
              </a:spcBef>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在</a:t>
            </a:r>
            <a:r>
              <a:rPr lang="en-US" altLang="zh-CN" sz="2800" b="1" dirty="0">
                <a:latin typeface="Arial" panose="020B0604020202020204" pitchFamily="34" charset="0"/>
                <a:ea typeface="宋体" panose="02010600030101010101" pitchFamily="2" charset="-122"/>
              </a:rPr>
              <a:t>PC</a:t>
            </a:r>
            <a:r>
              <a:rPr lang="zh-CN" altLang="zh-CN" sz="2800" b="1" dirty="0">
                <a:latin typeface="Arial" panose="020B0604020202020204" pitchFamily="34" charset="0"/>
                <a:ea typeface="宋体" panose="02010600030101010101" pitchFamily="2" charset="-122"/>
              </a:rPr>
              <a:t>系列机中，采用</a:t>
            </a:r>
            <a:r>
              <a:rPr lang="en-US" altLang="zh-CN" sz="2800" b="1" dirty="0">
                <a:latin typeface="Arial" panose="020B0604020202020204" pitchFamily="34" charset="0"/>
                <a:ea typeface="宋体" panose="02010600030101010101" pitchFamily="2" charset="-122"/>
              </a:rPr>
              <a:t>Intel </a:t>
            </a:r>
            <a:r>
              <a:rPr lang="en-US" altLang="zh-CN" sz="2800" b="1" dirty="0">
                <a:solidFill>
                  <a:srgbClr val="C00000"/>
                </a:solidFill>
                <a:latin typeface="Arial" panose="020B0604020202020204" pitchFamily="34" charset="0"/>
                <a:ea typeface="宋体" panose="02010600030101010101" pitchFamily="2" charset="-122"/>
              </a:rPr>
              <a:t>8237 DMA</a:t>
            </a:r>
            <a:r>
              <a:rPr lang="zh-CN" altLang="zh-CN" sz="2800" b="1" dirty="0">
                <a:latin typeface="Arial" panose="020B0604020202020204" pitchFamily="34" charset="0"/>
                <a:ea typeface="宋体" panose="02010600030101010101" pitchFamily="2" charset="-122"/>
              </a:rPr>
              <a:t>控制器芯片，其内部结构</a:t>
            </a:r>
            <a:r>
              <a:rPr lang="zh-CN" altLang="en-US" sz="2800" b="1" dirty="0">
                <a:latin typeface="宋体" panose="02010600030101010101" pitchFamily="2" charset="-122"/>
                <a:ea typeface="宋体" panose="02010600030101010101" pitchFamily="2" charset="-122"/>
              </a:rPr>
              <a:t>如下</a:t>
            </a:r>
            <a:r>
              <a:rPr lang="zh-CN" altLang="en-US" sz="2800" b="1" dirty="0">
                <a:solidFill>
                  <a:srgbClr val="000000"/>
                </a:solidFill>
                <a:latin typeface="宋体" panose="02010600030101010101" pitchFamily="2" charset="-122"/>
                <a:ea typeface="宋体" panose="02010600030101010101" pitchFamily="2" charset="-122"/>
              </a:rPr>
              <a:t>图（虚线框</a:t>
            </a:r>
            <a:r>
              <a:rPr lang="zh-CN" altLang="en-US" sz="2800" b="1" dirty="0">
                <a:solidFill>
                  <a:srgbClr val="000000"/>
                </a:solidFill>
                <a:latin typeface="宋体" panose="02010600030101010101" pitchFamily="2" charset="-122"/>
                <a:ea typeface="宋体" panose="02010600030101010101" pitchFamily="2" charset="-122"/>
              </a:rPr>
              <a:t>内）</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Times New Roman" panose="02020603050405020304" pitchFamily="18" charset="0"/>
            </a:endParaRPr>
          </a:p>
        </p:txBody>
      </p:sp>
      <p:pic>
        <p:nvPicPr>
          <p:cNvPr id="119812" name="图片 4" descr="7A32"/>
          <p:cNvPicPr>
            <a:picLocks noChangeAspect="1"/>
          </p:cNvPicPr>
          <p:nvPr/>
        </p:nvPicPr>
        <p:blipFill>
          <a:blip r:embed="rId1"/>
          <a:stretch>
            <a:fillRect/>
          </a:stretch>
        </p:blipFill>
        <p:spPr>
          <a:xfrm>
            <a:off x="468313" y="2636838"/>
            <a:ext cx="8207375" cy="3455987"/>
          </a:xfrm>
          <a:prstGeom prst="rect">
            <a:avLst/>
          </a:prstGeom>
          <a:noFill/>
          <a:ln w="9525">
            <a:noFill/>
          </a:ln>
        </p:spPr>
      </p:pic>
      <p:sp>
        <p:nvSpPr>
          <p:cNvPr id="5" name="矩形 4"/>
          <p:cNvSpPr/>
          <p:nvPr/>
        </p:nvSpPr>
        <p:spPr>
          <a:xfrm>
            <a:off x="394970" y="3860800"/>
            <a:ext cx="8281035" cy="2018665"/>
          </a:xfrm>
          <a:prstGeom prst="rect">
            <a:avLst/>
          </a:prstGeom>
          <a:noFill/>
          <a:ln w="12700" cap="sq" cmpd="sng" algn="ctr">
            <a:solidFill>
              <a:srgbClr val="FF0000"/>
            </a:solidFill>
            <a:prstDash val="dash"/>
            <a:round/>
            <a:headEnd type="none" w="sm" len="sm"/>
            <a:tailEnd type="none" w="sm" len="sm"/>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矩形 1"/>
          <p:cNvSpPr/>
          <p:nvPr/>
        </p:nvSpPr>
        <p:spPr>
          <a:xfrm>
            <a:off x="468313" y="333375"/>
            <a:ext cx="5024437" cy="460375"/>
          </a:xfrm>
          <a:prstGeom prst="rect">
            <a:avLst/>
          </a:prstGeom>
          <a:noFill/>
          <a:ln w="9525">
            <a:noFill/>
          </a:ln>
        </p:spPr>
        <p:txBody>
          <a:bodyPr wrap="none" anchor="t" anchorCtr="0">
            <a:spAutoFit/>
          </a:bodyPr>
          <a:p>
            <a:r>
              <a:rPr lang="en-US" altLang="zh-CN" sz="2400" b="1" dirty="0">
                <a:latin typeface="Arial" panose="020B0604020202020204" pitchFamily="34" charset="0"/>
                <a:ea typeface="宋体" panose="02010600030101010101" pitchFamily="2" charset="-122"/>
              </a:rPr>
              <a:t>8237 DMA</a:t>
            </a:r>
            <a:r>
              <a:rPr lang="zh-CN" altLang="zh-CN" sz="2400" b="1" dirty="0">
                <a:latin typeface="Arial" panose="020B0604020202020204" pitchFamily="34" charset="0"/>
                <a:ea typeface="宋体" panose="02010600030101010101" pitchFamily="2" charset="-122"/>
              </a:rPr>
              <a:t>控制器的引脚功能如下：</a:t>
            </a:r>
            <a:endParaRPr lang="zh-CN" altLang="en-US" sz="2400" b="1" dirty="0">
              <a:latin typeface="Arial" panose="020B0604020202020204" pitchFamily="34" charset="0"/>
              <a:ea typeface="宋体" panose="02010600030101010101" pitchFamily="2" charset="-122"/>
            </a:endParaRPr>
          </a:p>
        </p:txBody>
      </p:sp>
      <p:sp>
        <p:nvSpPr>
          <p:cNvPr id="3" name="矩形 2"/>
          <p:cNvSpPr/>
          <p:nvPr/>
        </p:nvSpPr>
        <p:spPr>
          <a:xfrm>
            <a:off x="239713" y="930275"/>
            <a:ext cx="8785225" cy="2784475"/>
          </a:xfrm>
          <a:prstGeom prst="rect">
            <a:avLst/>
          </a:prstGeom>
          <a:ln>
            <a:solidFill>
              <a:srgbClr val="C00000"/>
            </a:solidFill>
          </a:ln>
        </p:spPr>
        <p:txBody>
          <a:bodyPr>
            <a:spAutoFit/>
          </a:bodyPr>
          <a:lstStyle/>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IOR</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读）、</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IOW</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写）：</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均为</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双向信号</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，低电平有效。</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IOR</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8237</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未</a:t>
            </a:r>
            <a:r>
              <a:rPr kumimoji="0" lang="zh-CN" altLang="en-US"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获</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总线控制权</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时，该信号以</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输入方式</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配合片选信号</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，完成</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对</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8237</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内部寄存器的读操作</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8237</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取得总线控制权时，该信号以输出方式读取外部设备的数据以写入存储器。</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IOR 类似，IOW其信号传输方向视8237是否取得总线控制权而定。</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120835" name="直接连接符 4"/>
          <p:cNvCxnSpPr/>
          <p:nvPr/>
        </p:nvCxnSpPr>
        <p:spPr>
          <a:xfrm>
            <a:off x="684213" y="1052513"/>
            <a:ext cx="503237" cy="0"/>
          </a:xfrm>
          <a:prstGeom prst="line">
            <a:avLst/>
          </a:prstGeom>
          <a:ln w="28575" cap="sq" cmpd="sng">
            <a:solidFill>
              <a:srgbClr val="C00000"/>
            </a:solidFill>
            <a:prstDash val="solid"/>
            <a:round/>
            <a:headEnd type="none" w="sm" len="sm"/>
            <a:tailEnd type="none" w="sm" len="sm"/>
          </a:ln>
        </p:spPr>
      </p:cxnSp>
      <p:cxnSp>
        <p:nvCxnSpPr>
          <p:cNvPr id="120836" name="直接连接符 48"/>
          <p:cNvCxnSpPr/>
          <p:nvPr/>
        </p:nvCxnSpPr>
        <p:spPr>
          <a:xfrm>
            <a:off x="2868613" y="1042988"/>
            <a:ext cx="639762" cy="0"/>
          </a:xfrm>
          <a:prstGeom prst="line">
            <a:avLst/>
          </a:prstGeom>
          <a:ln w="28575" cap="sq" cmpd="sng">
            <a:solidFill>
              <a:srgbClr val="C00000"/>
            </a:solidFill>
            <a:prstDash val="solid"/>
            <a:round/>
            <a:headEnd type="none" w="sm" len="sm"/>
            <a:tailEnd type="none" w="sm" len="sm"/>
          </a:ln>
        </p:spPr>
      </p:cxnSp>
      <p:cxnSp>
        <p:nvCxnSpPr>
          <p:cNvPr id="120837" name="直接连接符 52"/>
          <p:cNvCxnSpPr/>
          <p:nvPr/>
        </p:nvCxnSpPr>
        <p:spPr>
          <a:xfrm>
            <a:off x="684213" y="1484313"/>
            <a:ext cx="503237" cy="0"/>
          </a:xfrm>
          <a:prstGeom prst="line">
            <a:avLst/>
          </a:prstGeom>
          <a:ln w="28575" cap="sq" cmpd="sng">
            <a:solidFill>
              <a:srgbClr val="C00000"/>
            </a:solidFill>
            <a:prstDash val="solid"/>
            <a:round/>
            <a:headEnd type="none" w="sm" len="sm"/>
            <a:tailEnd type="none" w="sm" len="sm"/>
          </a:ln>
        </p:spPr>
      </p:cxnSp>
      <p:cxnSp>
        <p:nvCxnSpPr>
          <p:cNvPr id="120838" name="直接连接符 53"/>
          <p:cNvCxnSpPr/>
          <p:nvPr/>
        </p:nvCxnSpPr>
        <p:spPr>
          <a:xfrm>
            <a:off x="1047750" y="1916113"/>
            <a:ext cx="355600" cy="0"/>
          </a:xfrm>
          <a:prstGeom prst="line">
            <a:avLst/>
          </a:prstGeom>
          <a:ln w="28575" cap="sq" cmpd="sng">
            <a:solidFill>
              <a:srgbClr val="C00000"/>
            </a:solidFill>
            <a:prstDash val="solid"/>
            <a:round/>
            <a:headEnd type="none" w="sm" len="sm"/>
            <a:tailEnd type="none" w="sm" len="sm"/>
          </a:ln>
        </p:spPr>
      </p:cxnSp>
      <p:cxnSp>
        <p:nvCxnSpPr>
          <p:cNvPr id="120839" name="直接连接符 56"/>
          <p:cNvCxnSpPr/>
          <p:nvPr/>
        </p:nvCxnSpPr>
        <p:spPr>
          <a:xfrm>
            <a:off x="1259840" y="2853055"/>
            <a:ext cx="503238" cy="0"/>
          </a:xfrm>
          <a:prstGeom prst="line">
            <a:avLst/>
          </a:prstGeom>
          <a:ln w="28575" cap="sq" cmpd="sng">
            <a:solidFill>
              <a:schemeClr val="tx1"/>
            </a:solidFill>
            <a:prstDash val="solid"/>
            <a:round/>
            <a:headEnd type="none" w="sm" len="sm"/>
            <a:tailEnd type="none" w="sm" len="sm"/>
          </a:ln>
        </p:spPr>
      </p:cxnSp>
      <p:cxnSp>
        <p:nvCxnSpPr>
          <p:cNvPr id="120840" name="直接连接符 57"/>
          <p:cNvCxnSpPr/>
          <p:nvPr/>
        </p:nvCxnSpPr>
        <p:spPr>
          <a:xfrm>
            <a:off x="2771775" y="2853055"/>
            <a:ext cx="576580" cy="0"/>
          </a:xfrm>
          <a:prstGeom prst="line">
            <a:avLst/>
          </a:prstGeom>
          <a:ln w="28575" cap="sq" cmpd="sng">
            <a:solidFill>
              <a:schemeClr val="tx1"/>
            </a:solidFill>
            <a:prstDash val="solid"/>
            <a:round/>
            <a:headEnd type="none" w="sm" len="sm"/>
            <a:tailEnd type="none" w="sm" len="sm"/>
          </a:ln>
        </p:spPr>
      </p:cxnSp>
      <p:sp>
        <p:nvSpPr>
          <p:cNvPr id="120841" name="矩形 10"/>
          <p:cNvSpPr/>
          <p:nvPr/>
        </p:nvSpPr>
        <p:spPr>
          <a:xfrm>
            <a:off x="212725" y="3960813"/>
            <a:ext cx="8812213" cy="1437640"/>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MEMR</a:t>
            </a:r>
            <a:r>
              <a:rPr lang="zh-CN" altLang="zh-CN" sz="2400" b="1" dirty="0">
                <a:solidFill>
                  <a:srgbClr val="C00000"/>
                </a:solidFill>
                <a:latin typeface="Arial" panose="020B0604020202020204" pitchFamily="34" charset="0"/>
                <a:ea typeface="宋体" panose="02010600030101010101" pitchFamily="2" charset="-122"/>
              </a:rPr>
              <a:t>（存储器读）、</a:t>
            </a:r>
            <a:r>
              <a:rPr lang="en-US" altLang="zh-CN" sz="2400" b="1" dirty="0">
                <a:solidFill>
                  <a:srgbClr val="C00000"/>
                </a:solidFill>
                <a:latin typeface="Arial" panose="020B0604020202020204" pitchFamily="34" charset="0"/>
                <a:ea typeface="宋体" panose="02010600030101010101" pitchFamily="2" charset="-122"/>
              </a:rPr>
              <a:t>MEMW</a:t>
            </a:r>
            <a:r>
              <a:rPr lang="zh-CN" altLang="zh-CN" sz="2400" b="1" dirty="0">
                <a:solidFill>
                  <a:srgbClr val="C00000"/>
                </a:solidFill>
                <a:latin typeface="Arial" panose="020B0604020202020204" pitchFamily="34" charset="0"/>
                <a:ea typeface="宋体" panose="02010600030101010101" pitchFamily="2" charset="-122"/>
              </a:rPr>
              <a:t>（存储器写）：</a:t>
            </a:r>
            <a:r>
              <a:rPr lang="zh-CN" altLang="zh-CN" sz="2400" b="1" dirty="0">
                <a:latin typeface="Arial" panose="020B0604020202020204" pitchFamily="34" charset="0"/>
                <a:ea typeface="宋体" panose="02010600030101010101" pitchFamily="2" charset="-122"/>
              </a:rPr>
              <a:t>为输出信号，低电平有效。</a:t>
            </a:r>
            <a:r>
              <a:rPr lang="en-US" altLang="zh-CN" sz="2400" b="1" dirty="0">
                <a:latin typeface="Arial" panose="020B0604020202020204" pitchFamily="34" charset="0"/>
                <a:ea typeface="宋体" panose="02010600030101010101" pitchFamily="2" charset="-122"/>
              </a:rPr>
              <a:t>MEMR</a:t>
            </a:r>
            <a:r>
              <a:rPr lang="zh-CN" altLang="zh-CN" sz="2400" b="1" dirty="0">
                <a:latin typeface="Arial" panose="020B0604020202020204" pitchFamily="34" charset="0"/>
                <a:ea typeface="宋体" panose="02010600030101010101" pitchFamily="2" charset="-122"/>
              </a:rPr>
              <a:t>读出的数据可以直接传送给外设，</a:t>
            </a:r>
            <a:r>
              <a:rPr lang="en-US" altLang="zh-CN" sz="2400" b="1" dirty="0">
                <a:latin typeface="Arial" panose="020B0604020202020204" pitchFamily="34" charset="0"/>
                <a:ea typeface="宋体" panose="02010600030101010101" pitchFamily="2" charset="-122"/>
              </a:rPr>
              <a:t>MEMW</a:t>
            </a:r>
            <a:r>
              <a:rPr lang="zh-CN" altLang="zh-CN" sz="2400" b="1" dirty="0">
                <a:latin typeface="Arial" panose="020B0604020202020204" pitchFamily="34" charset="0"/>
                <a:ea typeface="宋体" panose="02010600030101010101" pitchFamily="2" charset="-122"/>
              </a:rPr>
              <a:t>写入的数据可以直接来自外设。</a:t>
            </a:r>
            <a:endParaRPr lang="zh-CN" altLang="en-US" sz="2400" b="1" dirty="0">
              <a:latin typeface="Arial" panose="020B0604020202020204" pitchFamily="34" charset="0"/>
              <a:ea typeface="宋体" panose="02010600030101010101" pitchFamily="2" charset="-122"/>
            </a:endParaRPr>
          </a:p>
        </p:txBody>
      </p:sp>
      <p:cxnSp>
        <p:nvCxnSpPr>
          <p:cNvPr id="120842" name="直接连接符 59"/>
          <p:cNvCxnSpPr/>
          <p:nvPr/>
        </p:nvCxnSpPr>
        <p:spPr>
          <a:xfrm>
            <a:off x="684213" y="4076700"/>
            <a:ext cx="863600" cy="0"/>
          </a:xfrm>
          <a:prstGeom prst="line">
            <a:avLst/>
          </a:prstGeom>
          <a:ln w="28575" cap="sq" cmpd="sng">
            <a:solidFill>
              <a:srgbClr val="C00000"/>
            </a:solidFill>
            <a:prstDash val="solid"/>
            <a:round/>
            <a:headEnd type="none" w="sm" len="sm"/>
            <a:tailEnd type="none" w="sm" len="sm"/>
          </a:ln>
        </p:spPr>
      </p:cxnSp>
      <p:cxnSp>
        <p:nvCxnSpPr>
          <p:cNvPr id="120843" name="直接连接符 63"/>
          <p:cNvCxnSpPr/>
          <p:nvPr/>
        </p:nvCxnSpPr>
        <p:spPr>
          <a:xfrm>
            <a:off x="3779838" y="4076700"/>
            <a:ext cx="1079500" cy="0"/>
          </a:xfrm>
          <a:prstGeom prst="line">
            <a:avLst/>
          </a:prstGeom>
          <a:ln w="28575" cap="sq" cmpd="sng">
            <a:solidFill>
              <a:srgbClr val="C00000"/>
            </a:solidFill>
            <a:prstDash val="solid"/>
            <a:round/>
            <a:headEnd type="none" w="sm" len="sm"/>
            <a:tailEnd type="none" w="sm" len="sm"/>
          </a:ln>
        </p:spPr>
      </p:cxnSp>
      <p:cxnSp>
        <p:nvCxnSpPr>
          <p:cNvPr id="120844" name="直接连接符 65"/>
          <p:cNvCxnSpPr/>
          <p:nvPr/>
        </p:nvCxnSpPr>
        <p:spPr>
          <a:xfrm>
            <a:off x="2544763" y="4456113"/>
            <a:ext cx="865187" cy="0"/>
          </a:xfrm>
          <a:prstGeom prst="line">
            <a:avLst/>
          </a:prstGeom>
          <a:ln w="28575" cap="sq" cmpd="sng">
            <a:solidFill>
              <a:schemeClr val="tx1"/>
            </a:solidFill>
            <a:prstDash val="solid"/>
            <a:round/>
            <a:headEnd type="none" w="sm" len="sm"/>
            <a:tailEnd type="none" w="sm" len="sm"/>
          </a:ln>
        </p:spPr>
      </p:cxnSp>
      <p:cxnSp>
        <p:nvCxnSpPr>
          <p:cNvPr id="120845" name="直接连接符 66"/>
          <p:cNvCxnSpPr/>
          <p:nvPr/>
        </p:nvCxnSpPr>
        <p:spPr>
          <a:xfrm>
            <a:off x="647700" y="4941888"/>
            <a:ext cx="1079500" cy="0"/>
          </a:xfrm>
          <a:prstGeom prst="line">
            <a:avLst/>
          </a:prstGeom>
          <a:ln w="28575" cap="sq" cmpd="sng">
            <a:solidFill>
              <a:schemeClr val="tx1"/>
            </a:solidFill>
            <a:prstDash val="solid"/>
            <a:round/>
            <a:headEnd type="none" w="sm" len="sm"/>
            <a:tailEnd type="none" w="sm" len="sm"/>
          </a:ln>
        </p:spPr>
      </p:cxnSp>
      <p:sp>
        <p:nvSpPr>
          <p:cNvPr id="120846" name="矩形 14"/>
          <p:cNvSpPr/>
          <p:nvPr/>
        </p:nvSpPr>
        <p:spPr>
          <a:xfrm>
            <a:off x="212725" y="5589588"/>
            <a:ext cx="8812213" cy="988695"/>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A</a:t>
            </a:r>
            <a:r>
              <a:rPr lang="en-US" altLang="zh-CN" sz="2400" b="1" baseline="-25000" dirty="0">
                <a:solidFill>
                  <a:srgbClr val="C00000"/>
                </a:solidFill>
                <a:latin typeface="Arial" panose="020B0604020202020204" pitchFamily="34" charset="0"/>
                <a:ea typeface="宋体" panose="02010600030101010101" pitchFamily="2" charset="-122"/>
              </a:rPr>
              <a:t>3</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A</a:t>
            </a:r>
            <a:r>
              <a:rPr lang="en-US" altLang="zh-CN" sz="2400" b="1" baseline="-25000" dirty="0">
                <a:solidFill>
                  <a:srgbClr val="C00000"/>
                </a:solidFill>
                <a:latin typeface="Arial" panose="020B0604020202020204" pitchFamily="34" charset="0"/>
                <a:ea typeface="宋体" panose="02010600030101010101" pitchFamily="2" charset="-122"/>
              </a:rPr>
              <a:t>0</a:t>
            </a:r>
            <a:r>
              <a:rPr lang="zh-CN" altLang="zh-CN" sz="2400" b="1" dirty="0">
                <a:solidFill>
                  <a:srgbClr val="C00000"/>
                </a:solidFill>
                <a:latin typeface="Arial" panose="020B0604020202020204" pitchFamily="34" charset="0"/>
                <a:ea typeface="宋体" panose="02010600030101010101" pitchFamily="2" charset="-122"/>
              </a:rPr>
              <a:t>双向地址线</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当</a:t>
            </a:r>
            <a:r>
              <a:rPr lang="en-US" altLang="zh-CN" sz="2400" b="1" dirty="0">
                <a:solidFill>
                  <a:srgbClr val="2913FD"/>
                </a:solidFill>
                <a:latin typeface="Arial" panose="020B0604020202020204" pitchFamily="34" charset="0"/>
                <a:ea typeface="宋体" panose="02010600030101010101" pitchFamily="2" charset="-122"/>
              </a:rPr>
              <a:t>CPU</a:t>
            </a:r>
            <a:r>
              <a:rPr lang="zh-CN" altLang="zh-CN" sz="2400" b="1" dirty="0">
                <a:solidFill>
                  <a:srgbClr val="2913FD"/>
                </a:solidFill>
                <a:latin typeface="Arial" panose="020B0604020202020204" pitchFamily="34" charset="0"/>
                <a:ea typeface="宋体" panose="02010600030101010101" pitchFamily="2" charset="-122"/>
              </a:rPr>
              <a:t>访问</a:t>
            </a:r>
            <a:r>
              <a:rPr lang="en-US" altLang="zh-CN" sz="2400" b="1" dirty="0">
                <a:solidFill>
                  <a:srgbClr val="2913FD"/>
                </a:solidFill>
                <a:latin typeface="Arial" panose="020B0604020202020204" pitchFamily="34" charset="0"/>
                <a:ea typeface="宋体" panose="02010600030101010101" pitchFamily="2" charset="-122"/>
              </a:rPr>
              <a:t>8237</a:t>
            </a:r>
            <a:r>
              <a:rPr lang="zh-CN" altLang="zh-CN" sz="2400" b="1" dirty="0">
                <a:solidFill>
                  <a:srgbClr val="2913FD"/>
                </a:solidFill>
                <a:latin typeface="Arial" panose="020B0604020202020204" pitchFamily="34" charset="0"/>
                <a:ea typeface="宋体" panose="02010600030101010101" pitchFamily="2" charset="-122"/>
              </a:rPr>
              <a:t>时，用来选择</a:t>
            </a:r>
            <a:r>
              <a:rPr lang="en-US" altLang="zh-CN" sz="2400" b="1" dirty="0">
                <a:solidFill>
                  <a:srgbClr val="2913FD"/>
                </a:solidFill>
                <a:latin typeface="Arial" panose="020B0604020202020204" pitchFamily="34" charset="0"/>
                <a:ea typeface="宋体" panose="02010600030101010101" pitchFamily="2" charset="-122"/>
              </a:rPr>
              <a:t>8237</a:t>
            </a:r>
            <a:r>
              <a:rPr lang="zh-CN" altLang="zh-CN" sz="2400" b="1" dirty="0">
                <a:solidFill>
                  <a:srgbClr val="2913FD"/>
                </a:solidFill>
                <a:latin typeface="Arial" panose="020B0604020202020204" pitchFamily="34" charset="0"/>
                <a:ea typeface="宋体" panose="02010600030101010101" pitchFamily="2" charset="-122"/>
              </a:rPr>
              <a:t>内部寄存器。</a:t>
            </a:r>
            <a:r>
              <a:rPr lang="zh-CN" altLang="zh-CN" sz="2400" b="1" dirty="0">
                <a:latin typeface="Arial" panose="020B0604020202020204" pitchFamily="34" charset="0"/>
                <a:ea typeface="宋体" panose="02010600030101010101" pitchFamily="2" charset="-122"/>
              </a:rPr>
              <a:t>在</a:t>
            </a:r>
            <a:r>
              <a:rPr lang="en-US" altLang="zh-CN" sz="2400" b="1" dirty="0">
                <a:solidFill>
                  <a:srgbClr val="C00000"/>
                </a:solidFill>
                <a:latin typeface="Arial" panose="020B0604020202020204" pitchFamily="34" charset="0"/>
                <a:ea typeface="宋体" panose="02010600030101010101" pitchFamily="2" charset="-122"/>
              </a:rPr>
              <a:t>8237</a:t>
            </a:r>
            <a:r>
              <a:rPr lang="zh-CN" altLang="zh-CN" sz="2400" b="1" dirty="0">
                <a:solidFill>
                  <a:srgbClr val="C00000"/>
                </a:solidFill>
                <a:latin typeface="Arial" panose="020B0604020202020204" pitchFamily="34" charset="0"/>
                <a:ea typeface="宋体" panose="02010600030101010101" pitchFamily="2" charset="-122"/>
              </a:rPr>
              <a:t>控制</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传送</a:t>
            </a:r>
            <a:r>
              <a:rPr lang="zh-CN" altLang="zh-CN" sz="2400" b="1" dirty="0">
                <a:latin typeface="Arial" panose="020B0604020202020204" pitchFamily="34" charset="0"/>
                <a:ea typeface="宋体" panose="02010600030101010101" pitchFamily="2" charset="-122"/>
              </a:rPr>
              <a:t>时，</a:t>
            </a:r>
            <a:r>
              <a:rPr lang="zh-CN" altLang="zh-CN" sz="2400" b="1" dirty="0">
                <a:solidFill>
                  <a:srgbClr val="C00000"/>
                </a:solidFill>
                <a:latin typeface="Arial" panose="020B0604020202020204" pitchFamily="34" charset="0"/>
                <a:ea typeface="宋体" panose="02010600030101010101" pitchFamily="2" charset="-122"/>
              </a:rPr>
              <a:t>作为地址输出线</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矩形 2"/>
          <p:cNvSpPr/>
          <p:nvPr/>
        </p:nvSpPr>
        <p:spPr>
          <a:xfrm>
            <a:off x="323850" y="260350"/>
            <a:ext cx="8496300" cy="461963"/>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buChar char="•"/>
            </a:pPr>
            <a:r>
              <a:rPr lang="en-US" altLang="zh-CN" sz="2400" b="1" dirty="0">
                <a:solidFill>
                  <a:srgbClr val="C00000"/>
                </a:solidFill>
                <a:latin typeface="Arial" panose="020B0604020202020204" pitchFamily="34" charset="0"/>
                <a:ea typeface="宋体" panose="02010600030101010101" pitchFamily="2" charset="-122"/>
              </a:rPr>
              <a:t>A</a:t>
            </a:r>
            <a:r>
              <a:rPr lang="en-US" altLang="zh-CN" sz="2400" b="1" baseline="-25000" dirty="0">
                <a:solidFill>
                  <a:srgbClr val="C00000"/>
                </a:solidFill>
                <a:latin typeface="Arial" panose="020B0604020202020204" pitchFamily="34" charset="0"/>
                <a:ea typeface="宋体" panose="02010600030101010101" pitchFamily="2" charset="-122"/>
              </a:rPr>
              <a:t>7</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A</a:t>
            </a:r>
            <a:r>
              <a:rPr lang="en-US" altLang="zh-CN" sz="2400" b="1" baseline="-25000" dirty="0">
                <a:solidFill>
                  <a:srgbClr val="C00000"/>
                </a:solidFill>
                <a:latin typeface="Arial" panose="020B0604020202020204" pitchFamily="34" charset="0"/>
                <a:ea typeface="宋体" panose="02010600030101010101" pitchFamily="2" charset="-122"/>
              </a:rPr>
              <a:t>4</a:t>
            </a:r>
            <a:r>
              <a:rPr lang="zh-CN" altLang="zh-CN" sz="2400" b="1" dirty="0">
                <a:solidFill>
                  <a:srgbClr val="C00000"/>
                </a:solidFill>
                <a:latin typeface="Arial" panose="020B0604020202020204" pitchFamily="34" charset="0"/>
                <a:ea typeface="宋体" panose="02010600030101010101" pitchFamily="2" charset="-122"/>
              </a:rPr>
              <a:t>地址线</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三态输出，</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传送时，作为地址输出。</a:t>
            </a:r>
            <a:endParaRPr lang="zh-CN" altLang="en-US" sz="2400" b="1" dirty="0">
              <a:latin typeface="Arial" panose="020B0604020202020204" pitchFamily="34" charset="0"/>
              <a:ea typeface="宋体" panose="02010600030101010101" pitchFamily="2" charset="-122"/>
            </a:endParaRPr>
          </a:p>
        </p:txBody>
      </p:sp>
      <p:sp>
        <p:nvSpPr>
          <p:cNvPr id="121858" name="矩形 4"/>
          <p:cNvSpPr/>
          <p:nvPr/>
        </p:nvSpPr>
        <p:spPr>
          <a:xfrm>
            <a:off x="250825" y="981075"/>
            <a:ext cx="8569325" cy="1438275"/>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DB</a:t>
            </a:r>
            <a:r>
              <a:rPr lang="en-US" altLang="zh-CN" sz="2400" b="1" baseline="-25000" dirty="0">
                <a:solidFill>
                  <a:srgbClr val="C00000"/>
                </a:solidFill>
                <a:latin typeface="Arial" panose="020B0604020202020204" pitchFamily="34" charset="0"/>
                <a:ea typeface="宋体" panose="02010600030101010101" pitchFamily="2" charset="-122"/>
              </a:rPr>
              <a:t>7</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DB</a:t>
            </a:r>
            <a:r>
              <a:rPr lang="en-US" altLang="zh-CN" sz="2400" b="1" baseline="-25000" dirty="0">
                <a:solidFill>
                  <a:srgbClr val="C00000"/>
                </a:solidFill>
                <a:latin typeface="Arial" panose="020B0604020202020204" pitchFamily="34" charset="0"/>
                <a:ea typeface="宋体" panose="02010600030101010101" pitchFamily="2" charset="-122"/>
              </a:rPr>
              <a:t>0</a:t>
            </a:r>
            <a:r>
              <a:rPr lang="zh-CN" altLang="zh-CN" sz="2400" b="1" dirty="0">
                <a:solidFill>
                  <a:srgbClr val="C00000"/>
                </a:solidFill>
                <a:latin typeface="Arial" panose="020B0604020202020204" pitchFamily="34" charset="0"/>
                <a:ea typeface="宋体" panose="02010600030101010101" pitchFamily="2" charset="-122"/>
              </a:rPr>
              <a:t>数据</a:t>
            </a:r>
            <a:r>
              <a:rPr lang="en-US" altLang="zh-CN" sz="2400" b="1" dirty="0">
                <a:solidFill>
                  <a:srgbClr val="C00000"/>
                </a:solidFill>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地址复用线</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访问</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时，作为数据线。</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传送时，作为</a:t>
            </a:r>
            <a:r>
              <a:rPr lang="en-US" altLang="zh-CN" sz="2400" b="1" dirty="0">
                <a:solidFill>
                  <a:srgbClr val="2913FD"/>
                </a:solidFill>
                <a:latin typeface="Arial" panose="020B0604020202020204" pitchFamily="34" charset="0"/>
                <a:ea typeface="宋体" panose="02010600030101010101" pitchFamily="2" charset="-122"/>
              </a:rPr>
              <a:t>A</a:t>
            </a:r>
            <a:r>
              <a:rPr lang="en-US" altLang="zh-CN" sz="2400" b="1" baseline="-25000" dirty="0">
                <a:solidFill>
                  <a:srgbClr val="2913FD"/>
                </a:solidFill>
                <a:latin typeface="Arial" panose="020B0604020202020204" pitchFamily="34" charset="0"/>
                <a:ea typeface="宋体" panose="02010600030101010101" pitchFamily="2" charset="-122"/>
              </a:rPr>
              <a:t>15</a:t>
            </a:r>
            <a:r>
              <a:rPr lang="zh-CN" altLang="zh-CN" sz="2400" b="1" dirty="0">
                <a:solidFill>
                  <a:srgbClr val="2913FD"/>
                </a:solidFill>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A</a:t>
            </a:r>
            <a:r>
              <a:rPr lang="en-US" altLang="zh-CN" sz="2400" b="1" baseline="-25000" dirty="0">
                <a:solidFill>
                  <a:srgbClr val="2913FD"/>
                </a:solidFill>
                <a:latin typeface="Arial" panose="020B0604020202020204" pitchFamily="34" charset="0"/>
                <a:ea typeface="宋体" panose="02010600030101010101" pitchFamily="2" charset="-122"/>
              </a:rPr>
              <a:t>8</a:t>
            </a:r>
            <a:r>
              <a:rPr lang="zh-CN" altLang="zh-CN" sz="2400" b="1" dirty="0">
                <a:solidFill>
                  <a:srgbClr val="2913FD"/>
                </a:solidFill>
                <a:latin typeface="Arial" panose="020B0604020202020204" pitchFamily="34" charset="0"/>
                <a:ea typeface="宋体" panose="02010600030101010101" pitchFamily="2" charset="-122"/>
              </a:rPr>
              <a:t>地址输出线</a:t>
            </a:r>
            <a:r>
              <a:rPr lang="zh-CN" altLang="zh-CN" sz="2400" b="1" dirty="0">
                <a:latin typeface="Arial" panose="020B0604020202020204" pitchFamily="34" charset="0"/>
                <a:ea typeface="宋体" panose="02010600030101010101" pitchFamily="2" charset="-122"/>
              </a:rPr>
              <a:t>。在存储器</a:t>
            </a:r>
            <a:r>
              <a:rPr lang="en-US" altLang="zh-CN"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存储器</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传送时，则用来传送数据。</a:t>
            </a:r>
            <a:endParaRPr lang="zh-CN" altLang="en-US" sz="2400" b="1" dirty="0">
              <a:latin typeface="Arial" panose="020B0604020202020204" pitchFamily="34" charset="0"/>
              <a:ea typeface="宋体" panose="02010600030101010101" pitchFamily="2" charset="-122"/>
            </a:endParaRPr>
          </a:p>
        </p:txBody>
      </p:sp>
      <p:sp>
        <p:nvSpPr>
          <p:cNvPr id="121859" name="矩形 5"/>
          <p:cNvSpPr/>
          <p:nvPr/>
        </p:nvSpPr>
        <p:spPr>
          <a:xfrm>
            <a:off x="250825" y="2565400"/>
            <a:ext cx="8569325" cy="1886585"/>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ADSTB</a:t>
            </a:r>
            <a:r>
              <a:rPr lang="zh-CN" altLang="zh-CN" sz="2400" b="1" dirty="0">
                <a:solidFill>
                  <a:srgbClr val="C00000"/>
                </a:solidFill>
                <a:latin typeface="Arial" panose="020B0604020202020204" pitchFamily="34" charset="0"/>
                <a:ea typeface="宋体" panose="02010600030101010101" pitchFamily="2" charset="-122"/>
              </a:rPr>
              <a:t>地址选通</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输出，地址选通，高电平有效。</a:t>
            </a:r>
            <a:r>
              <a:rPr lang="en-US" altLang="zh-CN" sz="2400" b="1" dirty="0">
                <a:solidFill>
                  <a:srgbClr val="2913FD"/>
                </a:solidFill>
                <a:latin typeface="Arial" panose="020B0604020202020204" pitchFamily="34" charset="0"/>
                <a:ea typeface="宋体" panose="02010600030101010101" pitchFamily="2" charset="-122"/>
              </a:rPr>
              <a:t>8237</a:t>
            </a:r>
            <a:r>
              <a:rPr lang="zh-CN" altLang="zh-CN" sz="2400" b="1" dirty="0">
                <a:solidFill>
                  <a:srgbClr val="2913FD"/>
                </a:solidFill>
                <a:latin typeface="Arial" panose="020B0604020202020204" pitchFamily="34" charset="0"/>
                <a:ea typeface="宋体" panose="02010600030101010101" pitchFamily="2" charset="-122"/>
              </a:rPr>
              <a:t>的数据线</a:t>
            </a:r>
            <a:r>
              <a:rPr lang="en-US" altLang="zh-CN" sz="2400" b="1" dirty="0">
                <a:solidFill>
                  <a:srgbClr val="2913FD"/>
                </a:solidFill>
                <a:latin typeface="Arial" panose="020B0604020202020204" pitchFamily="34" charset="0"/>
                <a:ea typeface="宋体" panose="02010600030101010101" pitchFamily="2" charset="-122"/>
              </a:rPr>
              <a:t>DB</a:t>
            </a:r>
            <a:r>
              <a:rPr lang="en-US" altLang="zh-CN" sz="2400" b="1" baseline="-25000" dirty="0">
                <a:solidFill>
                  <a:srgbClr val="2913FD"/>
                </a:solidFill>
                <a:latin typeface="Arial" panose="020B0604020202020204" pitchFamily="34" charset="0"/>
                <a:ea typeface="宋体" panose="02010600030101010101" pitchFamily="2" charset="-122"/>
              </a:rPr>
              <a:t>7</a:t>
            </a:r>
            <a:r>
              <a:rPr lang="zh-CN" altLang="zh-CN" sz="2400" b="1" dirty="0">
                <a:solidFill>
                  <a:srgbClr val="2913FD"/>
                </a:solidFill>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DB</a:t>
            </a:r>
            <a:r>
              <a:rPr lang="en-US" altLang="zh-CN" sz="2400" b="1" baseline="-25000" dirty="0">
                <a:solidFill>
                  <a:srgbClr val="2913FD"/>
                </a:solidFill>
                <a:latin typeface="Arial" panose="020B0604020202020204" pitchFamily="34" charset="0"/>
                <a:ea typeface="宋体" panose="02010600030101010101" pitchFamily="2" charset="-122"/>
              </a:rPr>
              <a:t>0</a:t>
            </a:r>
            <a:r>
              <a:rPr lang="zh-CN" altLang="zh-CN" sz="2400" b="1" dirty="0">
                <a:solidFill>
                  <a:srgbClr val="C00000"/>
                </a:solidFill>
                <a:latin typeface="Arial" panose="020B0604020202020204" pitchFamily="34" charset="0"/>
                <a:ea typeface="宋体" panose="02010600030101010101" pitchFamily="2" charset="-122"/>
              </a:rPr>
              <a:t>供</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地址信号</a:t>
            </a:r>
            <a:r>
              <a:rPr lang="en-US" altLang="zh-CN" sz="2400" b="1" dirty="0">
                <a:solidFill>
                  <a:srgbClr val="C00000"/>
                </a:solidFill>
                <a:latin typeface="Arial" panose="020B0604020202020204" pitchFamily="34" charset="0"/>
                <a:ea typeface="宋体" panose="02010600030101010101" pitchFamily="2" charset="-122"/>
              </a:rPr>
              <a:t>A</a:t>
            </a:r>
            <a:r>
              <a:rPr lang="en-US" altLang="zh-CN" sz="2400" b="1" baseline="-25000" dirty="0">
                <a:solidFill>
                  <a:srgbClr val="C00000"/>
                </a:solidFill>
                <a:latin typeface="Arial" panose="020B0604020202020204" pitchFamily="34" charset="0"/>
                <a:ea typeface="宋体" panose="02010600030101010101" pitchFamily="2" charset="-122"/>
              </a:rPr>
              <a:t>15</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A</a:t>
            </a:r>
            <a:r>
              <a:rPr lang="en-US" altLang="zh-CN" sz="2400" b="1" baseline="-25000" dirty="0">
                <a:solidFill>
                  <a:srgbClr val="C00000"/>
                </a:solidFill>
                <a:latin typeface="Arial" panose="020B0604020202020204" pitchFamily="34" charset="0"/>
                <a:ea typeface="宋体" panose="02010600030101010101" pitchFamily="2" charset="-122"/>
              </a:rPr>
              <a:t>8</a:t>
            </a:r>
            <a:r>
              <a:rPr lang="zh-CN" altLang="zh-CN" sz="2400" b="1" dirty="0">
                <a:solidFill>
                  <a:srgbClr val="C00000"/>
                </a:solidFill>
                <a:latin typeface="Arial" panose="020B0604020202020204" pitchFamily="34" charset="0"/>
                <a:ea typeface="宋体" panose="02010600030101010101" pitchFamily="2" charset="-122"/>
              </a:rPr>
              <a:t>分时使用</a:t>
            </a:r>
            <a:r>
              <a:rPr lang="zh-CN" altLang="zh-CN" sz="2400" b="1" dirty="0">
                <a:latin typeface="Arial" panose="020B0604020202020204" pitchFamily="34" charset="0"/>
                <a:ea typeface="宋体" panose="02010600030101010101" pitchFamily="2" charset="-122"/>
              </a:rPr>
              <a:t>，当</a:t>
            </a:r>
            <a:r>
              <a:rPr lang="en-US" altLang="zh-CN" sz="2400" b="1" dirty="0">
                <a:solidFill>
                  <a:srgbClr val="C00000"/>
                </a:solidFill>
                <a:latin typeface="Arial" panose="020B0604020202020204" pitchFamily="34" charset="0"/>
                <a:ea typeface="宋体" panose="02010600030101010101" pitchFamily="2" charset="-122"/>
              </a:rPr>
              <a:t>ADSTB</a:t>
            </a:r>
            <a:r>
              <a:rPr lang="zh-CN" altLang="zh-CN" sz="2400" b="1" dirty="0">
                <a:solidFill>
                  <a:srgbClr val="C00000"/>
                </a:solidFill>
                <a:latin typeface="Arial" panose="020B0604020202020204" pitchFamily="34" charset="0"/>
                <a:ea typeface="宋体" panose="02010600030101010101" pitchFamily="2" charset="-122"/>
              </a:rPr>
              <a:t>信号有效时</a:t>
            </a:r>
            <a:r>
              <a:rPr lang="zh-CN" altLang="zh-CN" sz="2400" b="1" dirty="0">
                <a:latin typeface="Arial" panose="020B0604020202020204" pitchFamily="34" charset="0"/>
                <a:ea typeface="宋体" panose="02010600030101010101" pitchFamily="2" charset="-122"/>
              </a:rPr>
              <a:t>，选通</a:t>
            </a:r>
            <a:r>
              <a:rPr lang="en-US" altLang="zh-CN" sz="2400" b="1" dirty="0">
                <a:solidFill>
                  <a:srgbClr val="C00000"/>
                </a:solidFill>
                <a:latin typeface="Arial" panose="020B0604020202020204" pitchFamily="34" charset="0"/>
                <a:ea typeface="宋体" panose="02010600030101010101" pitchFamily="2" charset="-122"/>
              </a:rPr>
              <a:t>DB</a:t>
            </a:r>
            <a:r>
              <a:rPr lang="en-US" altLang="zh-CN" sz="2400" b="1" baseline="-25000" dirty="0">
                <a:solidFill>
                  <a:srgbClr val="C00000"/>
                </a:solidFill>
                <a:latin typeface="Arial" panose="020B0604020202020204" pitchFamily="34" charset="0"/>
                <a:ea typeface="宋体" panose="02010600030101010101" pitchFamily="2" charset="-122"/>
              </a:rPr>
              <a:t>7</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DB</a:t>
            </a:r>
            <a:r>
              <a:rPr lang="en-US" altLang="zh-CN" sz="2400" b="1" baseline="-25000" dirty="0">
                <a:solidFill>
                  <a:srgbClr val="C00000"/>
                </a:solidFill>
                <a:latin typeface="Arial" panose="020B0604020202020204" pitchFamily="34" charset="0"/>
                <a:ea typeface="宋体" panose="02010600030101010101" pitchFamily="2" charset="-122"/>
              </a:rPr>
              <a:t>0</a:t>
            </a:r>
            <a:r>
              <a:rPr lang="zh-CN" altLang="zh-CN" sz="2400" b="1" dirty="0">
                <a:solidFill>
                  <a:srgbClr val="C00000"/>
                </a:solidFill>
                <a:latin typeface="Arial" panose="020B0604020202020204" pitchFamily="34" charset="0"/>
                <a:ea typeface="宋体" panose="02010600030101010101" pitchFamily="2" charset="-122"/>
              </a:rPr>
              <a:t>上的</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地址高字节</a:t>
            </a:r>
            <a:r>
              <a:rPr lang="zh-CN" altLang="zh-CN" sz="2400" b="1" dirty="0">
                <a:latin typeface="Arial" panose="020B0604020202020204" pitchFamily="34" charset="0"/>
                <a:ea typeface="宋体" panose="02010600030101010101" pitchFamily="2" charset="-122"/>
              </a:rPr>
              <a:t>进入外部锁存器。</a:t>
            </a:r>
            <a:endParaRPr lang="zh-CN" altLang="en-US" sz="2400" b="1" dirty="0">
              <a:latin typeface="Arial" panose="020B0604020202020204" pitchFamily="34" charset="0"/>
              <a:ea typeface="宋体" panose="02010600030101010101" pitchFamily="2" charset="-122"/>
            </a:endParaRPr>
          </a:p>
        </p:txBody>
      </p:sp>
      <p:sp>
        <p:nvSpPr>
          <p:cNvPr id="121860" name="矩形 6"/>
          <p:cNvSpPr/>
          <p:nvPr/>
        </p:nvSpPr>
        <p:spPr>
          <a:xfrm>
            <a:off x="250825" y="4724400"/>
            <a:ext cx="8569325" cy="1889125"/>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AEN</a:t>
            </a:r>
            <a:r>
              <a:rPr lang="zh-CN" altLang="zh-CN" sz="2400" b="1" dirty="0">
                <a:solidFill>
                  <a:srgbClr val="C00000"/>
                </a:solidFill>
                <a:latin typeface="Arial" panose="020B0604020202020204" pitchFamily="34" charset="0"/>
                <a:ea typeface="宋体" panose="02010600030101010101" pitchFamily="2" charset="-122"/>
              </a:rPr>
              <a:t>地址使能</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输出，</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地址允许信号，高电平有效。</a:t>
            </a:r>
            <a:r>
              <a:rPr lang="en-US" altLang="zh-CN" sz="2400" b="1" dirty="0">
                <a:solidFill>
                  <a:srgbClr val="FF0000"/>
                </a:solidFill>
                <a:latin typeface="Arial" panose="020B0604020202020204" pitchFamily="34" charset="0"/>
                <a:ea typeface="宋体" panose="02010600030101010101" pitchFamily="2" charset="-122"/>
              </a:rPr>
              <a:t>AEN</a:t>
            </a:r>
            <a:r>
              <a:rPr lang="zh-CN" altLang="zh-CN" sz="2400" b="1" dirty="0">
                <a:solidFill>
                  <a:srgbClr val="FF0000"/>
                </a:solidFill>
                <a:latin typeface="Arial" panose="020B0604020202020204" pitchFamily="34" charset="0"/>
                <a:ea typeface="宋体" panose="02010600030101010101" pitchFamily="2" charset="-122"/>
              </a:rPr>
              <a:t>高电平时，允许</a:t>
            </a:r>
            <a:r>
              <a:rPr lang="en-US" altLang="zh-CN" sz="2400" b="1" dirty="0">
                <a:solidFill>
                  <a:srgbClr val="FF0000"/>
                </a:solidFill>
                <a:latin typeface="Arial" panose="020B0604020202020204" pitchFamily="34" charset="0"/>
                <a:ea typeface="宋体" panose="02010600030101010101" pitchFamily="2" charset="-122"/>
              </a:rPr>
              <a:t>DMA</a:t>
            </a:r>
            <a:r>
              <a:rPr lang="zh-CN" altLang="zh-CN" sz="2400" b="1" dirty="0">
                <a:solidFill>
                  <a:srgbClr val="FF0000"/>
                </a:solidFill>
                <a:latin typeface="Arial" panose="020B0604020202020204" pitchFamily="34" charset="0"/>
                <a:ea typeface="宋体" panose="02010600030101010101" pitchFamily="2" charset="-122"/>
              </a:rPr>
              <a:t>控制器送出地址信号</a:t>
            </a:r>
            <a:r>
              <a:rPr lang="zh-CN" altLang="zh-CN" sz="2400" b="1" dirty="0">
                <a:latin typeface="Arial" panose="020B0604020202020204" pitchFamily="34" charset="0"/>
                <a:ea typeface="宋体" panose="02010600030101010101" pitchFamily="2" charset="-122"/>
              </a:rPr>
              <a:t>而</a:t>
            </a:r>
            <a:r>
              <a:rPr lang="zh-CN" altLang="zh-CN" sz="2400" b="1" dirty="0">
                <a:solidFill>
                  <a:srgbClr val="2913FD"/>
                </a:solidFill>
                <a:latin typeface="Arial" panose="020B0604020202020204" pitchFamily="34" charset="0"/>
                <a:ea typeface="宋体" panose="02010600030101010101" pitchFamily="2" charset="-122"/>
              </a:rPr>
              <a:t>禁止</a:t>
            </a:r>
            <a:r>
              <a:rPr lang="en-US" altLang="zh-CN" sz="2400" b="1" dirty="0">
                <a:solidFill>
                  <a:srgbClr val="2913FD"/>
                </a:solidFill>
                <a:latin typeface="Arial" panose="020B0604020202020204" pitchFamily="34" charset="0"/>
                <a:ea typeface="宋体" panose="02010600030101010101" pitchFamily="2" charset="-122"/>
              </a:rPr>
              <a:t>CPU</a:t>
            </a:r>
            <a:r>
              <a:rPr lang="zh-CN" altLang="zh-CN" sz="2400" b="1" dirty="0">
                <a:solidFill>
                  <a:srgbClr val="2913FD"/>
                </a:solidFill>
                <a:latin typeface="Arial" panose="020B0604020202020204" pitchFamily="34" charset="0"/>
                <a:ea typeface="宋体" panose="02010600030101010101" pitchFamily="2" charset="-122"/>
              </a:rPr>
              <a:t>地址线接通系统总线；</a:t>
            </a:r>
            <a:r>
              <a:rPr lang="zh-CN" altLang="zh-CN" sz="2400" b="1" dirty="0">
                <a:latin typeface="Arial" panose="020B0604020202020204" pitchFamily="34" charset="0"/>
                <a:ea typeface="宋体" panose="02010600030101010101" pitchFamily="2" charset="-122"/>
              </a:rPr>
              <a:t>当</a:t>
            </a:r>
            <a:r>
              <a:rPr lang="en-US" altLang="zh-CN" sz="2400" b="1" dirty="0">
                <a:latin typeface="Arial" panose="020B0604020202020204" pitchFamily="34" charset="0"/>
                <a:ea typeface="宋体" panose="02010600030101010101" pitchFamily="2" charset="-122"/>
              </a:rPr>
              <a:t>AEN</a:t>
            </a:r>
            <a:r>
              <a:rPr lang="zh-CN" altLang="zh-CN" sz="2400" b="1" dirty="0">
                <a:latin typeface="Arial" panose="020B0604020202020204" pitchFamily="34" charset="0"/>
                <a:ea typeface="宋体" panose="02010600030101010101" pitchFamily="2" charset="-122"/>
              </a:rPr>
              <a:t>为低电平时，允许</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控制系统总线上的地址信号。</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矩形 2"/>
          <p:cNvSpPr/>
          <p:nvPr/>
        </p:nvSpPr>
        <p:spPr>
          <a:xfrm>
            <a:off x="179388" y="239713"/>
            <a:ext cx="8713787" cy="990600"/>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DRQ0</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DRQ3</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请求）</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外围设备向</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提出的</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请求信号，必须保持到对应的</a:t>
            </a:r>
            <a:r>
              <a:rPr lang="en-US" altLang="zh-CN" sz="2400" b="1" dirty="0">
                <a:latin typeface="Arial" panose="020B0604020202020204" pitchFamily="34" charset="0"/>
                <a:ea typeface="宋体" panose="02010600030101010101" pitchFamily="2" charset="-122"/>
              </a:rPr>
              <a:t>DACK</a:t>
            </a:r>
            <a:r>
              <a:rPr lang="zh-CN" altLang="zh-CN" sz="2400" b="1" dirty="0">
                <a:latin typeface="Arial" panose="020B0604020202020204" pitchFamily="34" charset="0"/>
                <a:ea typeface="宋体" panose="02010600030101010101" pitchFamily="2" charset="-122"/>
              </a:rPr>
              <a:t>有效为止。</a:t>
            </a:r>
            <a:endParaRPr lang="zh-CN" altLang="en-US" sz="2400" b="1" dirty="0">
              <a:latin typeface="Arial" panose="020B0604020202020204" pitchFamily="34" charset="0"/>
              <a:ea typeface="宋体" panose="02010600030101010101" pitchFamily="2" charset="-122"/>
            </a:endParaRPr>
          </a:p>
        </p:txBody>
      </p:sp>
      <p:sp>
        <p:nvSpPr>
          <p:cNvPr id="122882" name="矩形 3"/>
          <p:cNvSpPr/>
          <p:nvPr/>
        </p:nvSpPr>
        <p:spPr>
          <a:xfrm>
            <a:off x="179388" y="1404938"/>
            <a:ext cx="8713787" cy="1889125"/>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DACK0</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DACK3</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应答）</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输出给外围设备的</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应答信号，表示外设提出的</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请求已被响应。一般用来撤销</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a:t>
            </a:r>
            <a:r>
              <a:rPr lang="zh-CN" altLang="en-US" sz="2400" b="1" dirty="0">
                <a:latin typeface="Arial" panose="020B0604020202020204" pitchFamily="34" charset="0"/>
                <a:ea typeface="宋体" panose="02010600030101010101" pitchFamily="2" charset="-122"/>
              </a:rPr>
              <a:t>与</a:t>
            </a:r>
            <a:r>
              <a:rPr lang="en-US" altLang="zh-CN" sz="2400" b="1" dirty="0">
                <a:latin typeface="Arial" panose="020B0604020202020204" pitchFamily="34" charset="0"/>
                <a:ea typeface="宋体" panose="02010600030101010101" pitchFamily="2" charset="-122"/>
              </a:rPr>
              <a:t>IOR</a:t>
            </a:r>
            <a:r>
              <a:rPr lang="zh-CN" altLang="en-US" sz="2400" b="1" dirty="0">
                <a:latin typeface="Arial" panose="020B0604020202020204" pitchFamily="34" charset="0"/>
                <a:ea typeface="宋体" panose="02010600030101010101" pitchFamily="2" charset="-122"/>
              </a:rPr>
              <a:t>与</a:t>
            </a:r>
            <a:r>
              <a:rPr lang="en-US" altLang="zh-CN" sz="2400" b="1" dirty="0">
                <a:latin typeface="Arial" panose="020B0604020202020204" pitchFamily="34" charset="0"/>
                <a:ea typeface="宋体" panose="02010600030101010101" pitchFamily="2" charset="-122"/>
              </a:rPr>
              <a:t>IOW</a:t>
            </a:r>
            <a:r>
              <a:rPr lang="zh-CN" altLang="zh-CN" sz="2400" b="1" dirty="0">
                <a:latin typeface="Arial" panose="020B0604020202020204" pitchFamily="34" charset="0"/>
                <a:ea typeface="宋体" panose="02010600030101010101" pitchFamily="2" charset="-122"/>
              </a:rPr>
              <a:t>信号一起控制相应的</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寄存器的输出</a:t>
            </a:r>
            <a:r>
              <a:rPr lang="en-US" altLang="zh-CN"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输入。</a:t>
            </a:r>
            <a:endParaRPr lang="zh-CN" altLang="en-US" sz="2400" b="1" dirty="0">
              <a:latin typeface="Arial" panose="020B0604020202020204" pitchFamily="34" charset="0"/>
              <a:ea typeface="宋体" panose="02010600030101010101" pitchFamily="2" charset="-122"/>
            </a:endParaRPr>
          </a:p>
        </p:txBody>
      </p:sp>
      <p:cxnSp>
        <p:nvCxnSpPr>
          <p:cNvPr id="122883" name="直接连接符 4"/>
          <p:cNvCxnSpPr/>
          <p:nvPr/>
        </p:nvCxnSpPr>
        <p:spPr>
          <a:xfrm>
            <a:off x="3492500" y="2365375"/>
            <a:ext cx="503238" cy="0"/>
          </a:xfrm>
          <a:prstGeom prst="line">
            <a:avLst/>
          </a:prstGeom>
          <a:ln w="28575" cap="sq" cmpd="sng">
            <a:solidFill>
              <a:schemeClr val="tx1"/>
            </a:solidFill>
            <a:prstDash val="solid"/>
            <a:round/>
            <a:headEnd type="none" w="sm" len="sm"/>
            <a:tailEnd type="none" w="sm" len="sm"/>
          </a:ln>
        </p:spPr>
      </p:cxnSp>
      <p:cxnSp>
        <p:nvCxnSpPr>
          <p:cNvPr id="122884" name="直接连接符 5"/>
          <p:cNvCxnSpPr/>
          <p:nvPr/>
        </p:nvCxnSpPr>
        <p:spPr>
          <a:xfrm>
            <a:off x="4427538" y="2370138"/>
            <a:ext cx="504825" cy="0"/>
          </a:xfrm>
          <a:prstGeom prst="line">
            <a:avLst/>
          </a:prstGeom>
          <a:ln w="28575" cap="sq" cmpd="sng">
            <a:solidFill>
              <a:schemeClr val="tx1"/>
            </a:solidFill>
            <a:prstDash val="solid"/>
            <a:round/>
            <a:headEnd type="none" w="sm" len="sm"/>
            <a:tailEnd type="none" w="sm" len="sm"/>
          </a:ln>
        </p:spPr>
      </p:cxnSp>
      <p:sp>
        <p:nvSpPr>
          <p:cNvPr id="122885" name="矩形 6"/>
          <p:cNvSpPr/>
          <p:nvPr/>
        </p:nvSpPr>
        <p:spPr>
          <a:xfrm>
            <a:off x="179388" y="3429000"/>
            <a:ext cx="8713787" cy="830263"/>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buChar char="•"/>
            </a:pPr>
            <a:r>
              <a:rPr lang="en-US" altLang="zh-CN" sz="2400" b="1" dirty="0">
                <a:solidFill>
                  <a:srgbClr val="C00000"/>
                </a:solidFill>
                <a:latin typeface="Arial" panose="020B0604020202020204" pitchFamily="34" charset="0"/>
                <a:ea typeface="宋体" panose="02010600030101010101" pitchFamily="2" charset="-122"/>
              </a:rPr>
              <a:t>HRQ</a:t>
            </a:r>
            <a:r>
              <a:rPr lang="zh-CN" altLang="zh-CN" sz="2400" b="1" dirty="0">
                <a:solidFill>
                  <a:srgbClr val="C00000"/>
                </a:solidFill>
                <a:latin typeface="Arial" panose="020B0604020202020204" pitchFamily="34" charset="0"/>
                <a:ea typeface="宋体" panose="02010600030101010101" pitchFamily="2" charset="-122"/>
              </a:rPr>
              <a:t>保持请求</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向</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发出的总线请求信号，即</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请求信号。</a:t>
            </a:r>
            <a:endParaRPr lang="zh-CN" altLang="zh-CN" sz="2400" b="1" dirty="0">
              <a:latin typeface="Arial" panose="020B0604020202020204" pitchFamily="34" charset="0"/>
              <a:ea typeface="宋体" panose="02010600030101010101" pitchFamily="2" charset="-122"/>
            </a:endParaRPr>
          </a:p>
        </p:txBody>
      </p:sp>
      <p:sp>
        <p:nvSpPr>
          <p:cNvPr id="122886" name="矩形 7"/>
          <p:cNvSpPr/>
          <p:nvPr/>
        </p:nvSpPr>
        <p:spPr>
          <a:xfrm>
            <a:off x="179388" y="4437063"/>
            <a:ext cx="8713787" cy="944562"/>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HLDA</a:t>
            </a:r>
            <a:r>
              <a:rPr lang="zh-CN" altLang="zh-CN" sz="2400" b="1" dirty="0">
                <a:solidFill>
                  <a:srgbClr val="C00000"/>
                </a:solidFill>
                <a:latin typeface="Arial" panose="020B0604020202020204" pitchFamily="34" charset="0"/>
                <a:ea typeface="宋体" panose="02010600030101010101" pitchFamily="2" charset="-122"/>
              </a:rPr>
              <a:t>保持应答</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给</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发回的</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响应信号，表示</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已放弃总线控制权。</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23906" name="矩形 2"/>
          <p:cNvSpPr/>
          <p:nvPr/>
        </p:nvSpPr>
        <p:spPr>
          <a:xfrm>
            <a:off x="179388" y="260350"/>
            <a:ext cx="8713787" cy="1887538"/>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EOP</a:t>
            </a:r>
            <a:r>
              <a:rPr lang="zh-CN" altLang="zh-CN" sz="2400" b="1" dirty="0">
                <a:solidFill>
                  <a:srgbClr val="C00000"/>
                </a:solidFill>
                <a:latin typeface="Arial" panose="020B0604020202020204" pitchFamily="34" charset="0"/>
                <a:ea typeface="宋体" panose="02010600030101010101" pitchFamily="2" charset="-122"/>
              </a:rPr>
              <a:t>过程结束</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双向，</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过程结束信号，低电平有效。若</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中任一通道在</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过程中字节计数结束时</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EOP</a:t>
            </a:r>
            <a:r>
              <a:rPr lang="zh-CN" altLang="zh-CN" sz="2400" b="1" dirty="0">
                <a:latin typeface="Arial" panose="020B0604020202020204" pitchFamily="34" charset="0"/>
                <a:ea typeface="宋体" panose="02010600030101010101" pitchFamily="2" charset="-122"/>
              </a:rPr>
              <a:t>有效。如果</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计数未完，但外部输入一个有效的</a:t>
            </a:r>
            <a:r>
              <a:rPr lang="en-US" altLang="zh-CN" sz="2400" b="1" dirty="0">
                <a:latin typeface="Arial" panose="020B0604020202020204" pitchFamily="34" charset="0"/>
                <a:ea typeface="宋体" panose="02010600030101010101" pitchFamily="2" charset="-122"/>
              </a:rPr>
              <a:t>EOP</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信号，则强制结束</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过程。</a:t>
            </a:r>
            <a:endParaRPr lang="zh-CN" altLang="en-US" sz="2400" b="1" dirty="0">
              <a:latin typeface="Arial" panose="020B0604020202020204" pitchFamily="34" charset="0"/>
              <a:ea typeface="宋体" panose="02010600030101010101" pitchFamily="2" charset="-122"/>
            </a:endParaRPr>
          </a:p>
        </p:txBody>
      </p:sp>
      <p:cxnSp>
        <p:nvCxnSpPr>
          <p:cNvPr id="123907" name="直接连接符 3"/>
          <p:cNvCxnSpPr/>
          <p:nvPr/>
        </p:nvCxnSpPr>
        <p:spPr>
          <a:xfrm>
            <a:off x="684213" y="333375"/>
            <a:ext cx="503237" cy="0"/>
          </a:xfrm>
          <a:prstGeom prst="line">
            <a:avLst/>
          </a:prstGeom>
          <a:ln w="28575" cap="sq" cmpd="sng">
            <a:solidFill>
              <a:srgbClr val="C00000"/>
            </a:solidFill>
            <a:prstDash val="solid"/>
            <a:round/>
            <a:headEnd type="none" w="sm" len="sm"/>
            <a:tailEnd type="none" w="sm" len="sm"/>
          </a:ln>
        </p:spPr>
      </p:cxnSp>
      <p:cxnSp>
        <p:nvCxnSpPr>
          <p:cNvPr id="123908" name="直接连接符 4"/>
          <p:cNvCxnSpPr/>
          <p:nvPr/>
        </p:nvCxnSpPr>
        <p:spPr>
          <a:xfrm>
            <a:off x="7235825" y="765175"/>
            <a:ext cx="649288" cy="0"/>
          </a:xfrm>
          <a:prstGeom prst="line">
            <a:avLst/>
          </a:prstGeom>
          <a:ln w="28575" cap="sq" cmpd="sng">
            <a:solidFill>
              <a:schemeClr val="tx1"/>
            </a:solidFill>
            <a:prstDash val="solid"/>
            <a:round/>
            <a:headEnd type="none" w="sm" len="sm"/>
            <a:tailEnd type="none" w="sm" len="sm"/>
          </a:ln>
        </p:spPr>
      </p:cxnSp>
      <p:cxnSp>
        <p:nvCxnSpPr>
          <p:cNvPr id="123909" name="直接连接符 7"/>
          <p:cNvCxnSpPr/>
          <p:nvPr/>
        </p:nvCxnSpPr>
        <p:spPr>
          <a:xfrm>
            <a:off x="6588125" y="1196975"/>
            <a:ext cx="647700" cy="0"/>
          </a:xfrm>
          <a:prstGeom prst="line">
            <a:avLst/>
          </a:prstGeom>
          <a:ln w="28575" cap="sq" cmpd="sng">
            <a:solidFill>
              <a:schemeClr val="tx1"/>
            </a:solidFill>
            <a:prstDash val="solid"/>
            <a:round/>
            <a:headEnd type="none" w="sm" len="sm"/>
            <a:tailEnd type="none" w="sm" len="sm"/>
          </a:ln>
        </p:spPr>
      </p:cxnSp>
      <p:sp>
        <p:nvSpPr>
          <p:cNvPr id="123910" name="Rectangle 2"/>
          <p:cNvSpPr/>
          <p:nvPr/>
        </p:nvSpPr>
        <p:spPr>
          <a:xfrm>
            <a:off x="179388" y="2179638"/>
            <a:ext cx="8713787" cy="1395412"/>
          </a:xfrm>
          <a:prstGeom prst="rect">
            <a:avLst/>
          </a:prstGeom>
          <a:noFill/>
          <a:ln w="12700" cap="sq" cmpd="sng">
            <a:solidFill>
              <a:schemeClr val="tx1"/>
            </a:solidFill>
            <a:prstDash val="solid"/>
            <a:miter/>
            <a:headEnd type="none" w="sm" len="sm"/>
            <a:tailEnd type="none" w="sm" len="sm"/>
          </a:ln>
        </p:spPr>
        <p:txBody>
          <a:bodyPr anchor="ctr" anchorCtr="0">
            <a:spAutoFit/>
          </a:bodyPr>
          <a:p>
            <a:pPr marL="342900" indent="-342900" eaLnBrk="0" hangingPunct="0">
              <a:lnSpc>
                <a:spcPts val="3500"/>
              </a:lnSpc>
              <a:buChar char="•"/>
            </a:pPr>
            <a:r>
              <a:rPr lang="en-US" altLang="zh-CN" sz="2400" b="1" dirty="0">
                <a:solidFill>
                  <a:srgbClr val="C00000"/>
                </a:solidFill>
                <a:latin typeface="Times New Roman" panose="02020603050405020304" pitchFamily="18" charset="0"/>
                <a:ea typeface="宋体" panose="02010600030101010101" pitchFamily="2" charset="-122"/>
              </a:rPr>
              <a:t>READY</a:t>
            </a:r>
            <a:r>
              <a:rPr lang="zh-CN" altLang="en-US" sz="2400" b="1" dirty="0">
                <a:solidFill>
                  <a:srgbClr val="C00000"/>
                </a:solidFill>
                <a:latin typeface="Times New Roman" panose="02020603050405020304" pitchFamily="18" charset="0"/>
                <a:ea typeface="宋体" panose="02010600030101010101" pitchFamily="2" charset="-122"/>
              </a:rPr>
              <a:t>准备好：</a:t>
            </a:r>
            <a:r>
              <a:rPr lang="zh-CN" altLang="en-US" sz="2400" b="1" dirty="0">
                <a:latin typeface="Times New Roman" panose="02020603050405020304" pitchFamily="18" charset="0"/>
                <a:ea typeface="宋体" panose="02010600030101010101" pitchFamily="2" charset="-122"/>
              </a:rPr>
              <a:t>输入，准备好信号，高电平有效。表示</a:t>
            </a:r>
            <a:r>
              <a:rPr lang="en-US" altLang="zh-CN" sz="2400" b="1" dirty="0">
                <a:latin typeface="Times New Roman" panose="02020603050405020304" pitchFamily="18" charset="0"/>
                <a:ea typeface="宋体" panose="02010600030101010101" pitchFamily="2" charset="-122"/>
              </a:rPr>
              <a:t>DMA</a:t>
            </a:r>
            <a:r>
              <a:rPr lang="zh-CN" altLang="en-US" sz="2400" b="1" dirty="0">
                <a:latin typeface="Times New Roman" panose="02020603050405020304" pitchFamily="18" charset="0"/>
                <a:ea typeface="宋体" panose="02010600030101010101" pitchFamily="2" charset="-122"/>
              </a:rPr>
              <a:t>外部设备已准备好读</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写，可供慢速外设或存储器用来请求</a:t>
            </a:r>
            <a:r>
              <a:rPr lang="en-US" altLang="zh-CN" sz="2400" b="1" dirty="0">
                <a:latin typeface="Times New Roman" panose="02020603050405020304" pitchFamily="18" charset="0"/>
                <a:ea typeface="宋体" panose="02010600030101010101" pitchFamily="2" charset="-122"/>
              </a:rPr>
              <a:t>8237</a:t>
            </a:r>
            <a:r>
              <a:rPr lang="zh-CN" altLang="en-US" sz="2400" b="1" dirty="0">
                <a:latin typeface="Times New Roman" panose="02020603050405020304" pitchFamily="18" charset="0"/>
                <a:ea typeface="宋体" panose="02010600030101010101" pitchFamily="2" charset="-122"/>
              </a:rPr>
              <a:t>降低速度，以协调工作。</a:t>
            </a:r>
            <a:endParaRPr lang="zh-CN" altLang="en-US" sz="2400" b="1" dirty="0">
              <a:latin typeface="Times New Roman" panose="02020603050405020304" pitchFamily="18" charset="0"/>
              <a:ea typeface="Times New Roman" panose="02020603050405020304" pitchFamily="18" charset="0"/>
            </a:endParaRPr>
          </a:p>
        </p:txBody>
      </p:sp>
      <p:sp>
        <p:nvSpPr>
          <p:cNvPr id="123911" name="矩形 11"/>
          <p:cNvSpPr/>
          <p:nvPr/>
        </p:nvSpPr>
        <p:spPr>
          <a:xfrm>
            <a:off x="179388" y="3789363"/>
            <a:ext cx="8713787" cy="946150"/>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eaLnBrk="0" hangingPunct="0">
              <a:lnSpc>
                <a:spcPts val="3500"/>
              </a:lnSpc>
              <a:buChar char="•"/>
            </a:pPr>
            <a:r>
              <a:rPr lang="en-US" altLang="zh-CN" sz="2400" b="1" dirty="0">
                <a:solidFill>
                  <a:srgbClr val="C00000"/>
                </a:solidFill>
                <a:latin typeface="Times New Roman" panose="02020603050405020304" pitchFamily="18" charset="0"/>
                <a:ea typeface="宋体" panose="02010600030101010101" pitchFamily="2" charset="-122"/>
              </a:rPr>
              <a:t>CLK</a:t>
            </a:r>
            <a:r>
              <a:rPr lang="zh-CN" altLang="en-US" sz="2400" b="1" dirty="0">
                <a:solidFill>
                  <a:srgbClr val="C00000"/>
                </a:solidFill>
                <a:latin typeface="Arial" panose="020B0604020202020204" pitchFamily="34" charset="0"/>
                <a:ea typeface="宋体" panose="02010600030101010101" pitchFamily="2" charset="-122"/>
              </a:rPr>
              <a:t>时钟：</a:t>
            </a:r>
            <a:r>
              <a:rPr lang="en-US" altLang="zh-CN" sz="2400" b="1" dirty="0">
                <a:latin typeface="Times New Roman" panose="02020603050405020304" pitchFamily="18" charset="0"/>
                <a:ea typeface="宋体" panose="02010600030101010101" pitchFamily="2" charset="-122"/>
              </a:rPr>
              <a:t>8237</a:t>
            </a:r>
            <a:r>
              <a:rPr lang="zh-CN" altLang="en-US" sz="2400" b="1" dirty="0">
                <a:latin typeface="Times New Roman" panose="02020603050405020304" pitchFamily="18" charset="0"/>
                <a:ea typeface="宋体" panose="02010600030101010101" pitchFamily="2" charset="-122"/>
              </a:rPr>
              <a:t>时钟输入信号，用来控制</a:t>
            </a:r>
            <a:r>
              <a:rPr lang="en-US" altLang="zh-CN" sz="2400" b="1" dirty="0">
                <a:latin typeface="Times New Roman" panose="02020603050405020304" pitchFamily="18" charset="0"/>
                <a:ea typeface="宋体" panose="02010600030101010101" pitchFamily="2" charset="-122"/>
              </a:rPr>
              <a:t>8237</a:t>
            </a:r>
            <a:r>
              <a:rPr lang="zh-CN" altLang="en-US" sz="2400" b="1" dirty="0">
                <a:latin typeface="Times New Roman" panose="02020603050405020304" pitchFamily="18" charset="0"/>
                <a:ea typeface="宋体" panose="02010600030101010101" pitchFamily="2" charset="-122"/>
              </a:rPr>
              <a:t>内部操作的时序及数据传输的速率。对</a:t>
            </a:r>
            <a:r>
              <a:rPr lang="en-US" altLang="zh-CN" sz="2400" b="1" dirty="0">
                <a:latin typeface="Times New Roman" panose="02020603050405020304" pitchFamily="18" charset="0"/>
                <a:ea typeface="宋体" panose="02010600030101010101" pitchFamily="2" charset="-122"/>
              </a:rPr>
              <a:t>8237A-5</a:t>
            </a:r>
            <a:r>
              <a:rPr lang="zh-CN" altLang="en-US" sz="2400" b="1" dirty="0">
                <a:latin typeface="Times New Roman" panose="02020603050405020304" pitchFamily="18" charset="0"/>
                <a:ea typeface="宋体" panose="02010600030101010101" pitchFamily="2" charset="-122"/>
              </a:rPr>
              <a:t>，可用</a:t>
            </a:r>
            <a:r>
              <a:rPr lang="en-US" altLang="zh-CN" sz="2400" b="1" dirty="0">
                <a:latin typeface="Times New Roman" panose="02020603050405020304" pitchFamily="18" charset="0"/>
                <a:ea typeface="宋体" panose="02010600030101010101" pitchFamily="2" charset="-122"/>
              </a:rPr>
              <a:t>5 MHz</a:t>
            </a:r>
            <a:r>
              <a:rPr lang="zh-CN" altLang="en-US"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123912" name="矩形 1"/>
          <p:cNvSpPr/>
          <p:nvPr/>
        </p:nvSpPr>
        <p:spPr>
          <a:xfrm>
            <a:off x="179388" y="5157788"/>
            <a:ext cx="8713787" cy="989012"/>
          </a:xfrm>
          <a:prstGeom prst="rect">
            <a:avLst/>
          </a:prstGeom>
          <a:solidFill>
            <a:srgbClr val="FFFF00"/>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8237</a:t>
            </a:r>
            <a:r>
              <a:rPr lang="zh-CN" altLang="zh-CN" sz="2400" b="1" dirty="0">
                <a:latin typeface="Arial" panose="020B0604020202020204" pitchFamily="34" charset="0"/>
                <a:ea typeface="宋体" panose="02010600030101010101" pitchFamily="2" charset="-122"/>
              </a:rPr>
              <a:t>占有</a:t>
            </a:r>
            <a:r>
              <a:rPr lang="en-US" altLang="zh-CN" sz="2400" b="1" dirty="0">
                <a:solidFill>
                  <a:srgbClr val="C00000"/>
                </a:solidFill>
                <a:latin typeface="Arial" panose="020B0604020202020204" pitchFamily="34" charset="0"/>
                <a:ea typeface="宋体" panose="02010600030101010101" pitchFamily="2" charset="-122"/>
              </a:rPr>
              <a:t>16</a:t>
            </a:r>
            <a:r>
              <a:rPr lang="zh-CN" altLang="zh-CN" sz="2400" b="1" dirty="0">
                <a:solidFill>
                  <a:srgbClr val="C00000"/>
                </a:solidFill>
                <a:latin typeface="Arial" panose="020B0604020202020204" pitchFamily="34" charset="0"/>
                <a:ea typeface="宋体" panose="02010600030101010101" pitchFamily="2" charset="-122"/>
              </a:rPr>
              <a:t>个端口地址</a:t>
            </a:r>
            <a:r>
              <a:rPr lang="zh-CN" altLang="zh-CN" sz="2400" b="1" dirty="0">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在读</a:t>
            </a:r>
            <a:r>
              <a:rPr lang="en-US" altLang="zh-CN" sz="2400" b="1" dirty="0">
                <a:solidFill>
                  <a:srgbClr val="2913FD"/>
                </a:solidFill>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写时分别选择不同的内部寄存器</a:t>
            </a:r>
            <a:r>
              <a:rPr lang="zh-CN" altLang="zh-CN" sz="2400" b="1" dirty="0">
                <a:latin typeface="Arial" panose="020B0604020202020204" pitchFamily="34" charset="0"/>
                <a:ea typeface="宋体" panose="02010600030101010101" pitchFamily="2" charset="-122"/>
              </a:rPr>
              <a:t>，如表</a:t>
            </a:r>
            <a:r>
              <a:rPr lang="en-US" altLang="zh-CN" sz="2400" b="1" dirty="0">
                <a:latin typeface="Arial" panose="020B0604020202020204" pitchFamily="34" charset="0"/>
                <a:ea typeface="宋体" panose="02010600030101010101" pitchFamily="2" charset="-122"/>
              </a:rPr>
              <a:t>7-5</a:t>
            </a:r>
            <a:r>
              <a:rPr lang="zh-CN" altLang="zh-CN" sz="2400" b="1" dirty="0">
                <a:latin typeface="Arial" panose="020B0604020202020204" pitchFamily="34" charset="0"/>
                <a:ea typeface="宋体" panose="02010600030101010101" pitchFamily="2" charset="-122"/>
              </a:rPr>
              <a:t>所示。</a:t>
            </a:r>
            <a:endParaRPr lang="zh-CN" altLang="zh-CN"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a:graphicFrameLocks noGrp="1"/>
          </p:cNvGraphicFramePr>
          <p:nvPr/>
        </p:nvGraphicFramePr>
        <p:xfrm>
          <a:off x="179388" y="520700"/>
          <a:ext cx="8785225" cy="6337303"/>
        </p:xfrm>
        <a:graphic>
          <a:graphicData uri="http://schemas.openxmlformats.org/drawingml/2006/table">
            <a:tbl>
              <a:tblPr firstRow="1" bandRow="1" bandCol="1">
                <a:tableStyleId>{5C22544A-7EE6-4342-B048-85BDC9FD1C3A}</a:tableStyleId>
              </a:tblPr>
              <a:tblGrid>
                <a:gridCol w="1806198"/>
                <a:gridCol w="3575987"/>
                <a:gridCol w="3403039"/>
              </a:tblGrid>
              <a:tr h="422647">
                <a:tc>
                  <a:txBody>
                    <a:bodyPr/>
                    <a:lstStyle/>
                    <a:p>
                      <a:pPr algn="ctr">
                        <a:lnSpc>
                          <a:spcPts val="1400"/>
                        </a:lnSpc>
                        <a:spcAft>
                          <a:spcPts val="0"/>
                        </a:spcAft>
                      </a:pPr>
                      <a:r>
                        <a:rPr lang="en-US" sz="1600" kern="100" dirty="0">
                          <a:solidFill>
                            <a:schemeClr val="tx1"/>
                          </a:solidFill>
                          <a:effectLst/>
                        </a:rPr>
                        <a:t>A</a:t>
                      </a:r>
                      <a:r>
                        <a:rPr lang="en-US" sz="1600" kern="100" baseline="-25000" dirty="0">
                          <a:solidFill>
                            <a:schemeClr val="tx1"/>
                          </a:solidFill>
                          <a:effectLst/>
                        </a:rPr>
                        <a:t>3 </a:t>
                      </a:r>
                      <a:r>
                        <a:rPr lang="en-US" sz="1600" kern="100" dirty="0">
                          <a:solidFill>
                            <a:schemeClr val="tx1"/>
                          </a:solidFill>
                          <a:effectLst/>
                        </a:rPr>
                        <a:t> A</a:t>
                      </a:r>
                      <a:r>
                        <a:rPr lang="en-US" sz="1600" kern="100" baseline="-25000" dirty="0">
                          <a:solidFill>
                            <a:schemeClr val="tx1"/>
                          </a:solidFill>
                          <a:effectLst/>
                        </a:rPr>
                        <a:t>2 </a:t>
                      </a:r>
                      <a:r>
                        <a:rPr lang="en-US" sz="1600" kern="100" dirty="0">
                          <a:solidFill>
                            <a:schemeClr val="tx1"/>
                          </a:solidFill>
                          <a:effectLst/>
                        </a:rPr>
                        <a:t> A</a:t>
                      </a:r>
                      <a:r>
                        <a:rPr lang="en-US" sz="1600" kern="100" baseline="-25000" dirty="0">
                          <a:solidFill>
                            <a:schemeClr val="tx1"/>
                          </a:solidFill>
                          <a:effectLst/>
                        </a:rPr>
                        <a:t>0 </a:t>
                      </a:r>
                      <a:r>
                        <a:rPr lang="en-US" sz="1600" kern="100" dirty="0">
                          <a:solidFill>
                            <a:schemeClr val="tx1"/>
                          </a:solidFill>
                          <a:effectLst/>
                        </a:rPr>
                        <a:t> A</a:t>
                      </a:r>
                      <a:r>
                        <a:rPr lang="en-US" sz="1600" kern="100" baseline="-25000" dirty="0">
                          <a:solidFill>
                            <a:schemeClr val="tx1"/>
                          </a:solidFill>
                          <a:effectLst/>
                        </a:rPr>
                        <a:t>1</a:t>
                      </a:r>
                      <a:endParaRPr lang="zh-CN" sz="1600" kern="100" dirty="0">
                        <a:solidFill>
                          <a:schemeClr val="tx1"/>
                        </a:solidFill>
                        <a:effectLst/>
                        <a:latin typeface="Times New Roman" panose="02020603050405020304"/>
                        <a:ea typeface="宋体" panose="02010600030101010101" pitchFamily="2" charset="-122"/>
                      </a:endParaRPr>
                    </a:p>
                  </a:txBody>
                  <a:tcPr marL="68582" marR="68582" marT="0" marB="0"/>
                </a:tc>
                <a:tc>
                  <a:txBody>
                    <a:bodyPr/>
                    <a:lstStyle/>
                    <a:p>
                      <a:pPr algn="ctr" fontAlgn="ctr">
                        <a:lnSpc>
                          <a:spcPts val="1400"/>
                        </a:lnSpc>
                        <a:spcAft>
                          <a:spcPts val="0"/>
                        </a:spcAft>
                      </a:pPr>
                      <a:r>
                        <a:rPr lang="zh-CN" sz="1600" kern="100" dirty="0">
                          <a:solidFill>
                            <a:schemeClr val="tx1"/>
                          </a:solidFill>
                          <a:effectLst/>
                        </a:rPr>
                        <a:t>读（</a:t>
                      </a:r>
                      <a:r>
                        <a:rPr lang="en-US" sz="1600" kern="100" dirty="0">
                          <a:solidFill>
                            <a:schemeClr val="tx1"/>
                          </a:solidFill>
                          <a:effectLst/>
                        </a:rPr>
                        <a:t> </a:t>
                      </a:r>
                      <a:r>
                        <a:rPr lang="en-US" sz="1600" kern="100" dirty="0" smtClean="0">
                          <a:solidFill>
                            <a:schemeClr val="tx1"/>
                          </a:solidFill>
                          <a:effectLst/>
                        </a:rPr>
                        <a:t>        </a:t>
                      </a:r>
                      <a:r>
                        <a:rPr lang="zh-CN" sz="1600" kern="100" dirty="0" smtClean="0">
                          <a:solidFill>
                            <a:schemeClr val="tx1"/>
                          </a:solidFill>
                          <a:effectLst/>
                        </a:rPr>
                        <a:t>）</a:t>
                      </a:r>
                      <a:endParaRPr lang="zh-CN" sz="1600" kern="100" dirty="0">
                        <a:solidFill>
                          <a:schemeClr val="tx1"/>
                        </a:solidFill>
                        <a:effectLst/>
                        <a:latin typeface="Times New Roman" panose="02020603050405020304"/>
                        <a:ea typeface="宋体" panose="02010600030101010101" pitchFamily="2" charset="-122"/>
                      </a:endParaRPr>
                    </a:p>
                  </a:txBody>
                  <a:tcPr marL="68582" marR="68582" marT="0" marB="0"/>
                </a:tc>
                <a:tc>
                  <a:txBody>
                    <a:bodyPr/>
                    <a:lstStyle/>
                    <a:p>
                      <a:pPr algn="ctr" fontAlgn="ctr">
                        <a:lnSpc>
                          <a:spcPts val="1400"/>
                        </a:lnSpc>
                        <a:spcAft>
                          <a:spcPts val="0"/>
                        </a:spcAft>
                      </a:pPr>
                      <a:r>
                        <a:rPr lang="zh-CN" sz="1600" kern="100" dirty="0">
                          <a:solidFill>
                            <a:schemeClr val="tx1"/>
                          </a:solidFill>
                          <a:effectLst/>
                        </a:rPr>
                        <a:t>写</a:t>
                      </a:r>
                      <a:r>
                        <a:rPr lang="zh-CN" sz="1600" kern="100" dirty="0" smtClean="0">
                          <a:solidFill>
                            <a:schemeClr val="tx1"/>
                          </a:solidFill>
                          <a:effectLst/>
                        </a:rPr>
                        <a:t>（</a:t>
                      </a:r>
                      <a:r>
                        <a:rPr lang="en-US" altLang="zh-CN" sz="1600" kern="100" dirty="0" smtClean="0">
                          <a:solidFill>
                            <a:schemeClr val="tx1"/>
                          </a:solidFill>
                          <a:effectLst/>
                        </a:rPr>
                        <a:t>       </a:t>
                      </a:r>
                      <a:r>
                        <a:rPr lang="en-US" sz="1600" kern="100" dirty="0" smtClean="0">
                          <a:solidFill>
                            <a:schemeClr val="tx1"/>
                          </a:solidFill>
                          <a:effectLst/>
                        </a:rPr>
                        <a:t> </a:t>
                      </a:r>
                      <a:r>
                        <a:rPr lang="zh-CN" sz="1600" kern="100" dirty="0">
                          <a:solidFill>
                            <a:schemeClr val="tx1"/>
                          </a:solidFill>
                          <a:effectLst/>
                        </a:rPr>
                        <a:t>）</a:t>
                      </a:r>
                      <a:endParaRPr lang="zh-CN" sz="1600" kern="100" dirty="0">
                        <a:solidFill>
                          <a:schemeClr val="tx1"/>
                        </a:solidFill>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0  0  0  0</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读通道</a:t>
                      </a:r>
                      <a:r>
                        <a:rPr lang="en-US" sz="1600" kern="100" dirty="0">
                          <a:effectLst/>
                        </a:rPr>
                        <a:t>0</a:t>
                      </a:r>
                      <a:r>
                        <a:rPr lang="zh-CN" sz="1600" kern="100" dirty="0">
                          <a:effectLst/>
                        </a:rPr>
                        <a:t>当前地址寄存器</a:t>
                      </a:r>
                      <a:endParaRPr lang="zh-CN" sz="1600" kern="100" dirty="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写通道</a:t>
                      </a:r>
                      <a:r>
                        <a:rPr lang="en-US" sz="1600" kern="100" dirty="0">
                          <a:effectLst/>
                        </a:rPr>
                        <a:t>0</a:t>
                      </a:r>
                      <a:r>
                        <a:rPr lang="zh-CN" sz="1600" kern="100" dirty="0">
                          <a:effectLst/>
                        </a:rPr>
                        <a:t>当前地址寄存器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0  0  0  1</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读通道</a:t>
                      </a:r>
                      <a:r>
                        <a:rPr lang="en-US" sz="1600" kern="100">
                          <a:effectLst/>
                        </a:rPr>
                        <a:t>0</a:t>
                      </a:r>
                      <a:r>
                        <a:rPr lang="zh-CN" sz="1600" kern="100">
                          <a:effectLst/>
                        </a:rPr>
                        <a:t>当前字节数计数器</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写通道</a:t>
                      </a:r>
                      <a:r>
                        <a:rPr lang="en-US" sz="1600" kern="100" dirty="0">
                          <a:effectLst/>
                        </a:rPr>
                        <a:t>0</a:t>
                      </a:r>
                      <a:r>
                        <a:rPr lang="zh-CN" sz="1600" kern="100" dirty="0">
                          <a:effectLst/>
                        </a:rPr>
                        <a:t>当前字节数计数器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0  0  1  0</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读通道</a:t>
                      </a:r>
                      <a:r>
                        <a:rPr lang="en-US" sz="1600" kern="100">
                          <a:effectLst/>
                        </a:rPr>
                        <a:t>1</a:t>
                      </a:r>
                      <a:r>
                        <a:rPr lang="zh-CN" sz="1600" kern="100">
                          <a:effectLst/>
                        </a:rPr>
                        <a:t>当前地址寄存器</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写通道</a:t>
                      </a:r>
                      <a:r>
                        <a:rPr lang="en-US" sz="1600" kern="100" dirty="0">
                          <a:effectLst/>
                        </a:rPr>
                        <a:t>1</a:t>
                      </a:r>
                      <a:r>
                        <a:rPr lang="zh-CN" sz="1600" kern="100" dirty="0">
                          <a:effectLst/>
                        </a:rPr>
                        <a:t>当前地址寄存器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0  0  1  1</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读通道</a:t>
                      </a:r>
                      <a:r>
                        <a:rPr lang="en-US" sz="1600" kern="100">
                          <a:effectLst/>
                        </a:rPr>
                        <a:t>1</a:t>
                      </a:r>
                      <a:r>
                        <a:rPr lang="zh-CN" sz="1600" kern="100">
                          <a:effectLst/>
                        </a:rPr>
                        <a:t>当前字节数计数器</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写通道</a:t>
                      </a:r>
                      <a:r>
                        <a:rPr lang="en-US" sz="1600" kern="100" dirty="0">
                          <a:effectLst/>
                        </a:rPr>
                        <a:t>1</a:t>
                      </a:r>
                      <a:r>
                        <a:rPr lang="zh-CN" sz="1600" kern="100" dirty="0">
                          <a:effectLst/>
                        </a:rPr>
                        <a:t>当前字节数计数器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0  1  0  0</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读通道</a:t>
                      </a:r>
                      <a:r>
                        <a:rPr lang="en-US" sz="1600" kern="100">
                          <a:effectLst/>
                        </a:rPr>
                        <a:t>2</a:t>
                      </a:r>
                      <a:r>
                        <a:rPr lang="zh-CN" sz="1600" kern="100">
                          <a:effectLst/>
                        </a:rPr>
                        <a:t>当前地址寄存器</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写通道</a:t>
                      </a:r>
                      <a:r>
                        <a:rPr lang="en-US" sz="1600" kern="100" dirty="0">
                          <a:effectLst/>
                        </a:rPr>
                        <a:t>2</a:t>
                      </a:r>
                      <a:r>
                        <a:rPr lang="zh-CN" sz="1600" kern="100" dirty="0">
                          <a:effectLst/>
                        </a:rPr>
                        <a:t>当前地址寄存器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0  1  0  1</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读通道</a:t>
                      </a:r>
                      <a:r>
                        <a:rPr lang="en-US" sz="1600" kern="100">
                          <a:effectLst/>
                        </a:rPr>
                        <a:t>2</a:t>
                      </a:r>
                      <a:r>
                        <a:rPr lang="zh-CN" sz="1600" kern="100">
                          <a:effectLst/>
                        </a:rPr>
                        <a:t>当前字节数计数器</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写通道</a:t>
                      </a:r>
                      <a:r>
                        <a:rPr lang="en-US" sz="1600" kern="100" dirty="0">
                          <a:effectLst/>
                        </a:rPr>
                        <a:t>2</a:t>
                      </a:r>
                      <a:r>
                        <a:rPr lang="zh-CN" sz="1600" kern="100" dirty="0">
                          <a:effectLst/>
                        </a:rPr>
                        <a:t>当前字节数计数器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0  1  1  0</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读通道</a:t>
                      </a:r>
                      <a:r>
                        <a:rPr lang="en-US" sz="1600" kern="100">
                          <a:effectLst/>
                        </a:rPr>
                        <a:t>3</a:t>
                      </a:r>
                      <a:r>
                        <a:rPr lang="zh-CN" sz="1600" kern="100">
                          <a:effectLst/>
                        </a:rPr>
                        <a:t>当前地址寄存器</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写通道</a:t>
                      </a:r>
                      <a:r>
                        <a:rPr lang="en-US" sz="1600" kern="100" dirty="0">
                          <a:effectLst/>
                        </a:rPr>
                        <a:t>3</a:t>
                      </a:r>
                      <a:r>
                        <a:rPr lang="zh-CN" sz="1600" kern="100" dirty="0">
                          <a:effectLst/>
                        </a:rPr>
                        <a:t>当前地址寄存器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0  1  1  1</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读通道</a:t>
                      </a:r>
                      <a:r>
                        <a:rPr lang="en-US" sz="1600" kern="100">
                          <a:effectLst/>
                        </a:rPr>
                        <a:t>3</a:t>
                      </a:r>
                      <a:r>
                        <a:rPr lang="zh-CN" sz="1600" kern="100">
                          <a:effectLst/>
                        </a:rPr>
                        <a:t>当前字节数计数器</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写通道</a:t>
                      </a:r>
                      <a:r>
                        <a:rPr lang="en-US" sz="1600" kern="100" dirty="0">
                          <a:effectLst/>
                        </a:rPr>
                        <a:t>3</a:t>
                      </a:r>
                      <a:r>
                        <a:rPr lang="zh-CN" sz="1600" kern="100" dirty="0">
                          <a:effectLst/>
                        </a:rPr>
                        <a:t>当前字节数计数器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1  0  0  0</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读状态寄存器</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写命令寄存器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1  0  0  1</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无</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写请求寄存器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1  0  1  0</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无</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写屏蔽寄存器某一位（格式</a:t>
                      </a:r>
                      <a:r>
                        <a:rPr lang="en-US" sz="1600" kern="100" dirty="0">
                          <a:effectLst/>
                        </a:rPr>
                        <a:t>1</a:t>
                      </a:r>
                      <a:r>
                        <a:rPr lang="zh-CN" sz="1600" kern="100" dirty="0">
                          <a:effectLst/>
                        </a:rPr>
                        <a:t>）</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1  0  1  1</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无</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写模式寄存器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1  1  0  0</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无</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清除高</a:t>
                      </a:r>
                      <a:r>
                        <a:rPr lang="en-US" sz="1600" kern="100" dirty="0">
                          <a:effectLst/>
                        </a:rPr>
                        <a:t>/</a:t>
                      </a:r>
                      <a:r>
                        <a:rPr lang="zh-CN" sz="1600" kern="100" dirty="0">
                          <a:effectLst/>
                        </a:rPr>
                        <a:t>低触发器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1  1  0  1</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读暂存寄存器</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主清除（软件复位）</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1  1  1  0</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无</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清除屏蔽寄存器</a:t>
                      </a:r>
                      <a:endParaRPr lang="zh-CN" sz="1600" kern="100" dirty="0">
                        <a:effectLst/>
                        <a:latin typeface="Times New Roman" panose="02020603050405020304"/>
                        <a:ea typeface="宋体" panose="02010600030101010101" pitchFamily="2" charset="-122"/>
                      </a:endParaRPr>
                    </a:p>
                  </a:txBody>
                  <a:tcPr marL="68582" marR="68582" marT="0" marB="0"/>
                </a:tc>
              </a:tr>
              <a:tr h="369666">
                <a:tc>
                  <a:txBody>
                    <a:bodyPr/>
                    <a:lstStyle/>
                    <a:p>
                      <a:pPr algn="ctr">
                        <a:lnSpc>
                          <a:spcPts val="1400"/>
                        </a:lnSpc>
                        <a:spcAft>
                          <a:spcPts val="0"/>
                        </a:spcAft>
                      </a:pPr>
                      <a:r>
                        <a:rPr lang="en-US" sz="1600" kern="100">
                          <a:effectLst/>
                        </a:rPr>
                        <a:t>1  1  1  1</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a:effectLst/>
                        </a:rPr>
                        <a:t>无</a:t>
                      </a:r>
                      <a:endParaRPr lang="zh-CN" sz="1600" kern="100">
                        <a:effectLst/>
                        <a:latin typeface="Times New Roman" panose="02020603050405020304"/>
                        <a:ea typeface="宋体" panose="02010600030101010101" pitchFamily="2" charset="-122"/>
                      </a:endParaRPr>
                    </a:p>
                  </a:txBody>
                  <a:tcPr marL="68582" marR="68582" marT="0" marB="0"/>
                </a:tc>
                <a:tc>
                  <a:txBody>
                    <a:bodyPr/>
                    <a:lstStyle/>
                    <a:p>
                      <a:pPr algn="just">
                        <a:lnSpc>
                          <a:spcPts val="1400"/>
                        </a:lnSpc>
                        <a:spcAft>
                          <a:spcPts val="0"/>
                        </a:spcAft>
                      </a:pPr>
                      <a:r>
                        <a:rPr lang="zh-CN" sz="1600" kern="100" dirty="0">
                          <a:effectLst/>
                        </a:rPr>
                        <a:t>写屏蔽寄存器所有位（格式</a:t>
                      </a:r>
                      <a:r>
                        <a:rPr lang="en-US" sz="1600" kern="100" dirty="0">
                          <a:effectLst/>
                        </a:rPr>
                        <a:t>2</a:t>
                      </a:r>
                      <a:r>
                        <a:rPr lang="zh-CN" sz="1600" kern="100" dirty="0">
                          <a:effectLst/>
                        </a:rPr>
                        <a:t>）</a:t>
                      </a:r>
                      <a:endParaRPr lang="zh-CN" sz="1600" kern="100" dirty="0">
                        <a:effectLst/>
                        <a:latin typeface="Times New Roman" panose="02020603050405020304"/>
                        <a:ea typeface="宋体" panose="02010600030101010101" pitchFamily="2" charset="-122"/>
                      </a:endParaRPr>
                    </a:p>
                  </a:txBody>
                  <a:tcPr marL="68582" marR="68582" marT="0" marB="0"/>
                </a:tc>
              </a:tr>
            </a:tbl>
          </a:graphicData>
        </a:graphic>
      </p:graphicFrame>
      <p:graphicFrame>
        <p:nvGraphicFramePr>
          <p:cNvPr id="125003" name="对象 3"/>
          <p:cNvGraphicFramePr>
            <a:graphicFrameLocks noChangeAspect="1"/>
          </p:cNvGraphicFramePr>
          <p:nvPr/>
        </p:nvGraphicFramePr>
        <p:xfrm>
          <a:off x="3590925" y="395288"/>
          <a:ext cx="431800" cy="288925"/>
        </p:xfrm>
        <a:graphic>
          <a:graphicData uri="http://schemas.openxmlformats.org/presentationml/2006/ole">
            <mc:AlternateContent xmlns:mc="http://schemas.openxmlformats.org/markup-compatibility/2006">
              <mc:Choice xmlns:v="urn:schemas-microsoft-com:vml" Requires="v">
                <p:oleObj spid="_x0000_s3077" name="" r:id="rId1" imgW="279400" imgH="203200" progId="Equation.3">
                  <p:embed/>
                </p:oleObj>
              </mc:Choice>
              <mc:Fallback>
                <p:oleObj name="" r:id="rId1" imgW="279400" imgH="203200" progId="Equation.3">
                  <p:embed/>
                  <p:pic>
                    <p:nvPicPr>
                      <p:cNvPr id="0" name="图片 3076"/>
                      <p:cNvPicPr/>
                      <p:nvPr/>
                    </p:nvPicPr>
                    <p:blipFill>
                      <a:blip r:embed="rId2"/>
                      <a:stretch>
                        <a:fillRect/>
                      </a:stretch>
                    </p:blipFill>
                    <p:spPr>
                      <a:xfrm>
                        <a:off x="3590925" y="395288"/>
                        <a:ext cx="431800" cy="288925"/>
                      </a:xfrm>
                      <a:prstGeom prst="rect">
                        <a:avLst/>
                      </a:prstGeom>
                      <a:noFill/>
                      <a:ln w="38100">
                        <a:noFill/>
                        <a:miter/>
                      </a:ln>
                    </p:spPr>
                  </p:pic>
                </p:oleObj>
              </mc:Fallback>
            </mc:AlternateContent>
          </a:graphicData>
        </a:graphic>
      </p:graphicFrame>
      <p:graphicFrame>
        <p:nvGraphicFramePr>
          <p:cNvPr id="125004" name="对象 4"/>
          <p:cNvGraphicFramePr>
            <a:graphicFrameLocks noChangeAspect="1"/>
          </p:cNvGraphicFramePr>
          <p:nvPr/>
        </p:nvGraphicFramePr>
        <p:xfrm>
          <a:off x="7092950" y="382588"/>
          <a:ext cx="503238" cy="288925"/>
        </p:xfrm>
        <a:graphic>
          <a:graphicData uri="http://schemas.openxmlformats.org/presentationml/2006/ole">
            <mc:AlternateContent xmlns:mc="http://schemas.openxmlformats.org/markup-compatibility/2006">
              <mc:Choice xmlns:v="urn:schemas-microsoft-com:vml" Requires="v">
                <p:oleObj spid="_x0000_s3078" name="" r:id="rId3" imgW="317500" imgH="203200" progId="Equation.3">
                  <p:embed/>
                </p:oleObj>
              </mc:Choice>
              <mc:Fallback>
                <p:oleObj name="" r:id="rId3" imgW="317500" imgH="203200" progId="Equation.3">
                  <p:embed/>
                  <p:pic>
                    <p:nvPicPr>
                      <p:cNvPr id="0" name="图片 3077"/>
                      <p:cNvPicPr/>
                      <p:nvPr/>
                    </p:nvPicPr>
                    <p:blipFill>
                      <a:blip r:embed="rId4"/>
                      <a:stretch>
                        <a:fillRect/>
                      </a:stretch>
                    </p:blipFill>
                    <p:spPr>
                      <a:xfrm>
                        <a:off x="7092950" y="382588"/>
                        <a:ext cx="503238" cy="288925"/>
                      </a:xfrm>
                      <a:prstGeom prst="rect">
                        <a:avLst/>
                      </a:prstGeom>
                      <a:noFill/>
                      <a:ln w="38100">
                        <a:noFill/>
                        <a:miter/>
                      </a:ln>
                    </p:spPr>
                  </p:pic>
                </p:oleObj>
              </mc:Fallback>
            </mc:AlternateContent>
          </a:graphicData>
        </a:graphic>
      </p:graphicFrame>
      <p:sp>
        <p:nvSpPr>
          <p:cNvPr id="125005" name="矩形 5"/>
          <p:cNvSpPr/>
          <p:nvPr/>
        </p:nvSpPr>
        <p:spPr>
          <a:xfrm>
            <a:off x="2843213" y="3175"/>
            <a:ext cx="2820670" cy="368300"/>
          </a:xfrm>
          <a:prstGeom prst="rect">
            <a:avLst/>
          </a:prstGeom>
          <a:solidFill>
            <a:srgbClr val="FFFF00"/>
          </a:solidFill>
          <a:ln w="9525">
            <a:noFill/>
          </a:ln>
        </p:spPr>
        <p:txBody>
          <a:bodyPr wrap="none" anchor="t" anchorCtr="0">
            <a:spAutoFit/>
          </a:bodyPr>
          <a:p>
            <a:r>
              <a:rPr lang="zh-CN" altLang="zh-CN" b="1" dirty="0">
                <a:latin typeface="Arial" panose="020B0604020202020204" pitchFamily="34" charset="0"/>
                <a:ea typeface="宋体" panose="02010600030101010101" pitchFamily="2" charset="-122"/>
              </a:rPr>
              <a:t>表</a:t>
            </a:r>
            <a:r>
              <a:rPr lang="en-US" altLang="zh-CN" b="1" dirty="0">
                <a:latin typeface="Arial" panose="020B0604020202020204" pitchFamily="34" charset="0"/>
                <a:ea typeface="宋体" panose="02010600030101010101" pitchFamily="2" charset="-122"/>
              </a:rPr>
              <a:t>7-3  8237</a:t>
            </a:r>
            <a:r>
              <a:rPr lang="zh-CN" altLang="zh-CN" b="1" dirty="0">
                <a:latin typeface="Arial" panose="020B0604020202020204" pitchFamily="34" charset="0"/>
                <a:ea typeface="宋体" panose="02010600030101010101" pitchFamily="2" charset="-122"/>
              </a:rPr>
              <a:t>寄存器的读</a:t>
            </a:r>
            <a:r>
              <a:rPr lang="en-US" altLang="zh-CN" b="1" dirty="0">
                <a:latin typeface="Arial" panose="020B0604020202020204" pitchFamily="34" charset="0"/>
                <a:ea typeface="宋体" panose="02010600030101010101" pitchFamily="2" charset="-122"/>
              </a:rPr>
              <a:t>/</a:t>
            </a:r>
            <a:r>
              <a:rPr lang="zh-CN" altLang="zh-CN" b="1" dirty="0">
                <a:latin typeface="Arial" panose="020B0604020202020204" pitchFamily="34" charset="0"/>
                <a:ea typeface="宋体" panose="02010600030101010101" pitchFamily="2" charset="-122"/>
              </a:rPr>
              <a:t>写</a:t>
            </a:r>
            <a:endParaRPr lang="zh-CN" altLang="en-US"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5" name="CHIMES.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grpSp>
        <p:nvGrpSpPr>
          <p:cNvPr id="16386" name="组合 8"/>
          <p:cNvGrpSpPr/>
          <p:nvPr/>
        </p:nvGrpSpPr>
        <p:grpSpPr>
          <a:xfrm>
            <a:off x="395288" y="1065213"/>
            <a:ext cx="8280400" cy="2030095"/>
            <a:chOff x="395536" y="1064688"/>
            <a:chExt cx="8280920" cy="2031008"/>
          </a:xfrm>
        </p:grpSpPr>
        <p:sp>
          <p:nvSpPr>
            <p:cNvPr id="3" name="矩形 2"/>
            <p:cNvSpPr/>
            <p:nvPr/>
          </p:nvSpPr>
          <p:spPr>
            <a:xfrm>
              <a:off x="395536" y="1064688"/>
              <a:ext cx="8280920" cy="2031008"/>
            </a:xfrm>
            <a:prstGeom prst="rect">
              <a:avLst/>
            </a:prstGeom>
            <a:solidFill>
              <a:srgbClr val="CCFFCC"/>
            </a:solidFill>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例</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Intel 8086</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8088</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提供输出控制</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信号线</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M/IO </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M/IO =1</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时，访问存储器</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M/IO=0</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时，访问</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端口。</a:t>
              </a:r>
              <a:endPar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16388" name="直接连接符 4"/>
            <p:cNvCxnSpPr/>
            <p:nvPr/>
          </p:nvCxnSpPr>
          <p:spPr>
            <a:xfrm>
              <a:off x="1835696" y="2564904"/>
              <a:ext cx="216024" cy="0"/>
            </a:xfrm>
            <a:prstGeom prst="line">
              <a:avLst/>
            </a:prstGeom>
            <a:ln w="28575" cap="sq" cmpd="sng">
              <a:solidFill>
                <a:schemeClr val="tx1"/>
              </a:solidFill>
              <a:prstDash val="solid"/>
              <a:round/>
              <a:headEnd type="none" w="sm" len="sm"/>
              <a:tailEnd type="none" w="sm" len="sm"/>
            </a:ln>
          </p:spPr>
        </p:cxnSp>
        <p:cxnSp>
          <p:nvCxnSpPr>
            <p:cNvPr id="16389" name="直接连接符 5"/>
            <p:cNvCxnSpPr/>
            <p:nvPr/>
          </p:nvCxnSpPr>
          <p:spPr>
            <a:xfrm>
              <a:off x="7957370" y="1268528"/>
              <a:ext cx="216024" cy="0"/>
            </a:xfrm>
            <a:prstGeom prst="line">
              <a:avLst/>
            </a:prstGeom>
            <a:ln w="28575" cap="sq" cmpd="sng">
              <a:solidFill>
                <a:schemeClr val="tx1"/>
              </a:solidFill>
              <a:prstDash val="solid"/>
              <a:round/>
              <a:headEnd type="none" w="sm" len="sm"/>
              <a:tailEnd type="none" w="sm" len="sm"/>
            </a:ln>
          </p:spPr>
        </p:cxnSp>
        <p:cxnSp>
          <p:nvCxnSpPr>
            <p:cNvPr id="16390" name="直接连接符 6"/>
            <p:cNvCxnSpPr/>
            <p:nvPr/>
          </p:nvCxnSpPr>
          <p:spPr>
            <a:xfrm>
              <a:off x="1755304" y="1882944"/>
              <a:ext cx="216024" cy="0"/>
            </a:xfrm>
            <a:prstGeom prst="line">
              <a:avLst/>
            </a:prstGeom>
            <a:ln w="28575" cap="sq" cmpd="sng">
              <a:solidFill>
                <a:schemeClr val="tx1"/>
              </a:solidFill>
              <a:prstDash val="solid"/>
              <a:round/>
              <a:headEnd type="none" w="sm" len="sm"/>
              <a:tailEnd type="none" w="sm" len="sm"/>
            </a:ln>
          </p:spPr>
        </p:cxnSp>
      </p:grpSp>
      <p:sp>
        <p:nvSpPr>
          <p:cNvPr id="16391" name="矩形 7"/>
          <p:cNvSpPr/>
          <p:nvPr/>
        </p:nvSpPr>
        <p:spPr>
          <a:xfrm>
            <a:off x="250825" y="3573463"/>
            <a:ext cx="8281988" cy="1384300"/>
          </a:xfrm>
          <a:prstGeom prst="rect">
            <a:avLst/>
          </a:prstGeom>
          <a:solidFill>
            <a:srgbClr val="FFFF66"/>
          </a:solidFill>
          <a:ln w="9525">
            <a:noFill/>
          </a:ln>
        </p:spPr>
        <p:txBody>
          <a:bodyPr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在</a:t>
            </a:r>
            <a:r>
              <a:rPr lang="en-US" altLang="zh-CN" sz="2800" b="1" dirty="0">
                <a:latin typeface="Arial" panose="020B0604020202020204" pitchFamily="34" charset="0"/>
                <a:ea typeface="宋体" panose="02010600030101010101" pitchFamily="2" charset="-122"/>
              </a:rPr>
              <a:t>8086</a:t>
            </a:r>
            <a:r>
              <a:rPr lang="zh-CN" altLang="zh-CN" sz="2800" b="1" dirty="0">
                <a:latin typeface="Arial" panose="020B0604020202020204" pitchFamily="34" charset="0"/>
                <a:ea typeface="宋体" panose="02010600030101010101" pitchFamily="2" charset="-122"/>
              </a:rPr>
              <a:t>中，使用</a:t>
            </a:r>
            <a:r>
              <a:rPr lang="en-US" altLang="zh-CN" sz="2800" b="1" dirty="0">
                <a:latin typeface="Arial" panose="020B0604020202020204" pitchFamily="34" charset="0"/>
                <a:ea typeface="宋体" panose="02010600030101010101" pitchFamily="2" charset="-122"/>
              </a:rPr>
              <a:t>16</a:t>
            </a:r>
            <a:r>
              <a:rPr lang="zh-CN" altLang="zh-CN" sz="2800" b="1" dirty="0">
                <a:latin typeface="Arial" panose="020B0604020202020204" pitchFamily="34" charset="0"/>
                <a:ea typeface="宋体" panose="02010600030101010101" pitchFamily="2" charset="-122"/>
              </a:rPr>
              <a:t>位地址表示</a:t>
            </a:r>
            <a:r>
              <a:rPr lang="en-US" altLang="zh-CN" sz="2800" b="1" dirty="0">
                <a:latin typeface="Arial" panose="020B0604020202020204" pitchFamily="34" charset="0"/>
                <a:ea typeface="宋体" panose="02010600030101010101" pitchFamily="2" charset="-122"/>
              </a:rPr>
              <a:t>I/O</a:t>
            </a:r>
            <a:r>
              <a:rPr lang="zh-CN" altLang="zh-CN" sz="2800" b="1" dirty="0">
                <a:latin typeface="Arial" panose="020B0604020202020204" pitchFamily="34" charset="0"/>
                <a:ea typeface="宋体" panose="02010600030101010101" pitchFamily="2" charset="-122"/>
              </a:rPr>
              <a:t>地址，可寻址</a:t>
            </a:r>
            <a:r>
              <a:rPr lang="en-US" altLang="zh-CN" sz="2800" b="1" dirty="0">
                <a:latin typeface="Arial" panose="020B0604020202020204" pitchFamily="34" charset="0"/>
                <a:ea typeface="宋体" panose="02010600030101010101" pitchFamily="2" charset="-122"/>
              </a:rPr>
              <a:t>64KB</a:t>
            </a:r>
            <a:r>
              <a:rPr lang="zh-CN" altLang="zh-CN" sz="2800" b="1" dirty="0">
                <a:latin typeface="Arial" panose="020B0604020202020204" pitchFamily="34" charset="0"/>
                <a:ea typeface="宋体" panose="02010600030101010101" pitchFamily="2" charset="-122"/>
              </a:rPr>
              <a:t>的</a:t>
            </a:r>
            <a:r>
              <a:rPr lang="en-US" altLang="zh-CN" sz="2800" b="1" dirty="0">
                <a:latin typeface="Arial" panose="020B0604020202020204" pitchFamily="34" charset="0"/>
                <a:ea typeface="宋体" panose="02010600030101010101" pitchFamily="2" charset="-122"/>
              </a:rPr>
              <a:t>I/O</a:t>
            </a:r>
            <a:r>
              <a:rPr lang="zh-CN" altLang="zh-CN" sz="2800" b="1" dirty="0">
                <a:latin typeface="Arial" panose="020B0604020202020204" pitchFamily="34" charset="0"/>
                <a:ea typeface="宋体" panose="02010600030101010101" pitchFamily="2" charset="-122"/>
              </a:rPr>
              <a:t>空间，且不分段。</a:t>
            </a:r>
            <a:endParaRPr lang="zh-CN" altLang="zh-CN"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矩形 2"/>
          <p:cNvSpPr/>
          <p:nvPr/>
        </p:nvSpPr>
        <p:spPr>
          <a:xfrm>
            <a:off x="242888" y="188913"/>
            <a:ext cx="8569325" cy="2784475"/>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注意，</a:t>
            </a:r>
            <a:r>
              <a:rPr lang="zh-CN" altLang="zh-CN" sz="2400" b="1" dirty="0">
                <a:latin typeface="Arial" panose="020B0604020202020204" pitchFamily="34" charset="0"/>
                <a:ea typeface="宋体" panose="02010600030101010101" pitchFamily="2" charset="-122"/>
              </a:rPr>
              <a:t>各</a:t>
            </a:r>
            <a:r>
              <a:rPr lang="zh-CN" altLang="zh-CN" sz="2400" b="1" dirty="0">
                <a:solidFill>
                  <a:srgbClr val="C00000"/>
                </a:solidFill>
                <a:latin typeface="Arial" panose="020B0604020202020204" pitchFamily="34" charset="0"/>
                <a:ea typeface="宋体" panose="02010600030101010101" pitchFamily="2" charset="-122"/>
              </a:rPr>
              <a:t>通道的地址初值</a:t>
            </a:r>
            <a:r>
              <a:rPr lang="zh-CN" altLang="zh-CN" sz="2400" b="1" dirty="0">
                <a:latin typeface="Arial" panose="020B0604020202020204" pitchFamily="34" charset="0"/>
                <a:ea typeface="宋体" panose="02010600030101010101" pitchFamily="2" charset="-122"/>
              </a:rPr>
              <a:t>与</a:t>
            </a:r>
            <a:r>
              <a:rPr lang="zh-CN" altLang="zh-CN" sz="2400" b="1" dirty="0">
                <a:solidFill>
                  <a:srgbClr val="2913FD"/>
                </a:solidFill>
                <a:latin typeface="Arial" panose="020B0604020202020204" pitchFamily="34" charset="0"/>
                <a:ea typeface="宋体" panose="02010600030101010101" pitchFamily="2" charset="-122"/>
              </a:rPr>
              <a:t>当前地址指针</a:t>
            </a:r>
            <a:r>
              <a:rPr lang="zh-CN" altLang="zh-CN" sz="2400" b="1" dirty="0">
                <a:latin typeface="Arial" panose="020B0604020202020204" pitchFamily="34" charset="0"/>
                <a:ea typeface="宋体" panose="02010600030101010101" pitchFamily="2" charset="-122"/>
              </a:rPr>
              <a:t>不是一个寄存器，</a:t>
            </a:r>
            <a:r>
              <a:rPr lang="zh-CN" altLang="zh-CN" sz="2400" b="1" dirty="0">
                <a:solidFill>
                  <a:srgbClr val="C00000"/>
                </a:solidFill>
                <a:latin typeface="Arial" panose="020B0604020202020204" pitchFamily="34" charset="0"/>
                <a:ea typeface="宋体" panose="02010600030101010101" pitchFamily="2" charset="-122"/>
              </a:rPr>
              <a:t>计数初值</a:t>
            </a:r>
            <a:r>
              <a:rPr lang="zh-CN" altLang="zh-CN" sz="2400" b="1" dirty="0">
                <a:latin typeface="Arial" panose="020B0604020202020204" pitchFamily="34" charset="0"/>
                <a:ea typeface="宋体" panose="02010600030101010101" pitchFamily="2" charset="-122"/>
              </a:rPr>
              <a:t>与</a:t>
            </a:r>
            <a:r>
              <a:rPr lang="zh-CN" altLang="zh-CN" sz="2400" b="1" dirty="0">
                <a:solidFill>
                  <a:srgbClr val="2913FD"/>
                </a:solidFill>
                <a:latin typeface="Arial" panose="020B0604020202020204" pitchFamily="34" charset="0"/>
                <a:ea typeface="宋体" panose="02010600030101010101" pitchFamily="2" charset="-122"/>
              </a:rPr>
              <a:t>当前计数值</a:t>
            </a:r>
            <a:r>
              <a:rPr lang="zh-CN" altLang="zh-CN" sz="2400" b="1" dirty="0">
                <a:latin typeface="Arial" panose="020B0604020202020204" pitchFamily="34" charset="0"/>
                <a:ea typeface="宋体" panose="02010600030101010101" pitchFamily="2" charset="-122"/>
              </a:rPr>
              <a:t>也不是一个寄存器。</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地址值、计数值都是</a:t>
            </a:r>
            <a:r>
              <a:rPr lang="en-US" altLang="zh-CN" sz="2400" b="1" dirty="0">
                <a:solidFill>
                  <a:srgbClr val="C00000"/>
                </a:solidFill>
                <a:latin typeface="Arial" panose="020B0604020202020204" pitchFamily="34" charset="0"/>
                <a:ea typeface="宋体" panose="02010600030101010101" pitchFamily="2" charset="-122"/>
              </a:rPr>
              <a:t>16</a:t>
            </a:r>
            <a:r>
              <a:rPr lang="zh-CN" altLang="zh-CN" sz="2400" b="1" dirty="0">
                <a:solidFill>
                  <a:srgbClr val="C00000"/>
                </a:solidFill>
                <a:latin typeface="Arial" panose="020B0604020202020204" pitchFamily="34" charset="0"/>
                <a:ea typeface="宋体" panose="02010600030101010101" pitchFamily="2" charset="-122"/>
              </a:rPr>
              <a:t>位</a:t>
            </a:r>
            <a:r>
              <a:rPr lang="zh-CN" altLang="zh-CN" sz="2400" b="1" dirty="0">
                <a:latin typeface="Arial" panose="020B0604020202020204" pitchFamily="34" charset="0"/>
                <a:ea typeface="宋体" panose="02010600030101010101" pitchFamily="2" charset="-122"/>
              </a:rPr>
              <a:t>，为了通过</a:t>
            </a:r>
            <a:r>
              <a:rPr lang="en-US" altLang="zh-CN" sz="2400" b="1" dirty="0">
                <a:solidFill>
                  <a:srgbClr val="C00000"/>
                </a:solidFill>
                <a:latin typeface="Arial" panose="020B0604020202020204" pitchFamily="34" charset="0"/>
                <a:ea typeface="宋体" panose="02010600030101010101" pitchFamily="2" charset="-122"/>
              </a:rPr>
              <a:t>8</a:t>
            </a:r>
            <a:r>
              <a:rPr lang="zh-CN" altLang="zh-CN" sz="2400" b="1" dirty="0">
                <a:solidFill>
                  <a:srgbClr val="C00000"/>
                </a:solidFill>
                <a:latin typeface="Arial" panose="020B0604020202020204" pitchFamily="34" charset="0"/>
                <a:ea typeface="宋体" panose="02010600030101010101" pitchFamily="2" charset="-122"/>
              </a:rPr>
              <a:t>位</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口</a:t>
            </a:r>
            <a:r>
              <a:rPr lang="zh-CN" altLang="zh-CN" sz="2400" b="1" dirty="0">
                <a:latin typeface="Arial" panose="020B0604020202020204" pitchFamily="34" charset="0"/>
                <a:ea typeface="宋体" panose="02010600030101010101" pitchFamily="2" charset="-122"/>
              </a:rPr>
              <a:t>访问，</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内部设置了一个“</a:t>
            </a:r>
            <a:r>
              <a:rPr lang="zh-CN" altLang="zh-CN" sz="2400" b="1" dirty="0">
                <a:solidFill>
                  <a:srgbClr val="2913FD"/>
                </a:solidFill>
                <a:latin typeface="Arial" panose="020B0604020202020204" pitchFamily="34" charset="0"/>
                <a:ea typeface="宋体" panose="02010600030101010101" pitchFamily="2" charset="-122"/>
              </a:rPr>
              <a:t>高</a:t>
            </a:r>
            <a:r>
              <a:rPr lang="en-US" altLang="zh-CN" sz="2400" b="1" dirty="0">
                <a:solidFill>
                  <a:srgbClr val="2913FD"/>
                </a:solidFill>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低字节</a:t>
            </a:r>
            <a:r>
              <a:rPr lang="zh-CN" altLang="zh-CN" sz="2400" b="1" dirty="0">
                <a:latin typeface="Arial" panose="020B0604020202020204" pitchFamily="34" charset="0"/>
                <a:ea typeface="宋体" panose="02010600030101010101" pitchFamily="2" charset="-122"/>
              </a:rPr>
              <a:t>”触发器，当它为</a:t>
            </a:r>
            <a:r>
              <a:rPr lang="en-US" altLang="zh-CN" sz="2400" b="1" dirty="0">
                <a:solidFill>
                  <a:srgbClr val="2913FD"/>
                </a:solidFill>
                <a:latin typeface="Arial" panose="020B0604020202020204" pitchFamily="34" charset="0"/>
                <a:ea typeface="宋体" panose="02010600030101010101" pitchFamily="2" charset="-122"/>
              </a:rPr>
              <a:t>0</a:t>
            </a:r>
            <a:r>
              <a:rPr lang="zh-CN" altLang="zh-CN" sz="2400" b="1" dirty="0">
                <a:solidFill>
                  <a:srgbClr val="2913FD"/>
                </a:solidFill>
                <a:latin typeface="Arial" panose="020B0604020202020204" pitchFamily="34" charset="0"/>
                <a:ea typeface="宋体" panose="02010600030101010101" pitchFamily="2" charset="-122"/>
              </a:rPr>
              <a:t>时访问低字节</a:t>
            </a:r>
            <a:r>
              <a:rPr lang="zh-CN" altLang="zh-CN" sz="2400" b="1" dirty="0">
                <a:latin typeface="Arial" panose="020B0604020202020204" pitchFamily="34" charset="0"/>
                <a:ea typeface="宋体" panose="02010600030101010101" pitchFamily="2" charset="-122"/>
              </a:rPr>
              <a:t>，为</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时访问高字节。每次访问后，这个触发器自动变反。写端口</a:t>
            </a:r>
            <a:r>
              <a:rPr lang="en-US" altLang="zh-CN" sz="2400" b="1" dirty="0">
                <a:latin typeface="Arial" panose="020B0604020202020204" pitchFamily="34" charset="0"/>
                <a:ea typeface="宋体" panose="02010600030101010101" pitchFamily="2" charset="-122"/>
              </a:rPr>
              <a:t>0CH</a:t>
            </a:r>
            <a:r>
              <a:rPr lang="zh-CN" altLang="zh-CN" sz="2400" b="1" dirty="0">
                <a:latin typeface="Arial" panose="020B0604020202020204" pitchFamily="34" charset="0"/>
                <a:ea typeface="宋体" panose="02010600030101010101" pitchFamily="2" charset="-122"/>
              </a:rPr>
              <a:t>时，该触发器清零，从而确保正确的访问次序。</a:t>
            </a:r>
            <a:endParaRPr lang="zh-CN" altLang="zh-CN" sz="2400" b="1" dirty="0">
              <a:latin typeface="Arial" panose="020B0604020202020204" pitchFamily="34" charset="0"/>
              <a:ea typeface="宋体" panose="02010600030101010101" pitchFamily="2" charset="-122"/>
            </a:endParaRPr>
          </a:p>
        </p:txBody>
      </p:sp>
      <p:sp>
        <p:nvSpPr>
          <p:cNvPr id="125954" name="矩形 3"/>
          <p:cNvSpPr/>
          <p:nvPr/>
        </p:nvSpPr>
        <p:spPr>
          <a:xfrm>
            <a:off x="252413" y="3217863"/>
            <a:ext cx="8569325" cy="1438275"/>
          </a:xfrm>
          <a:prstGeom prst="rect">
            <a:avLst/>
          </a:prstGeom>
          <a:solidFill>
            <a:srgbClr val="FDFFCB"/>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8237</a:t>
            </a:r>
            <a:r>
              <a:rPr lang="zh-CN" altLang="zh-CN" sz="2400" b="1" dirty="0">
                <a:latin typeface="Arial" panose="020B0604020202020204" pitchFamily="34" charset="0"/>
                <a:ea typeface="宋体" panose="02010600030101010101" pitchFamily="2" charset="-122"/>
              </a:rPr>
              <a:t>是一种可编程的多功能</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控制器，它</a:t>
            </a:r>
            <a:r>
              <a:rPr lang="zh-CN" altLang="zh-CN" sz="2400" b="1" dirty="0">
                <a:solidFill>
                  <a:srgbClr val="C00000"/>
                </a:solidFill>
                <a:latin typeface="Arial" panose="020B0604020202020204" pitchFamily="34" charset="0"/>
                <a:ea typeface="宋体" panose="02010600030101010101" pitchFamily="2" charset="-122"/>
              </a:rPr>
              <a:t>不仅支持内存与</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口之间的</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传送</a:t>
            </a:r>
            <a:r>
              <a:rPr lang="zh-CN" altLang="zh-CN" sz="2400" b="1" dirty="0">
                <a:latin typeface="Arial" panose="020B0604020202020204" pitchFamily="34" charset="0"/>
                <a:ea typeface="宋体" panose="02010600030101010101" pitchFamily="2" charset="-122"/>
              </a:rPr>
              <a:t>，还能</a:t>
            </a:r>
            <a:r>
              <a:rPr lang="zh-CN" altLang="zh-CN" sz="2400" b="1" dirty="0">
                <a:solidFill>
                  <a:srgbClr val="2913FD"/>
                </a:solidFill>
                <a:latin typeface="Arial" panose="020B0604020202020204" pitchFamily="34" charset="0"/>
                <a:ea typeface="宋体" panose="02010600030101010101" pitchFamily="2" charset="-122"/>
              </a:rPr>
              <a:t>实现内存块之间的</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传送</a:t>
            </a:r>
            <a:r>
              <a:rPr lang="zh-CN" altLang="zh-CN" sz="2400" b="1" dirty="0">
                <a:latin typeface="Arial" panose="020B0604020202020204" pitchFamily="34" charset="0"/>
                <a:ea typeface="宋体" panose="02010600030101010101" pitchFamily="2" charset="-122"/>
              </a:rPr>
              <a:t>。它有</a:t>
            </a:r>
            <a:r>
              <a:rPr lang="en-US" altLang="zh-CN" sz="2400" b="1" dirty="0">
                <a:latin typeface="Arial" panose="020B0604020202020204" pitchFamily="34" charset="0"/>
                <a:ea typeface="宋体" panose="02010600030101010101" pitchFamily="2" charset="-122"/>
              </a:rPr>
              <a:t>3</a:t>
            </a:r>
            <a:r>
              <a:rPr lang="zh-CN" altLang="zh-CN" sz="2400" b="1" dirty="0">
                <a:latin typeface="Arial" panose="020B0604020202020204" pitchFamily="34" charset="0"/>
                <a:ea typeface="宋体" panose="02010600030101010101" pitchFamily="2" charset="-122"/>
              </a:rPr>
              <a:t>种基本工作方式可供选择。</a:t>
            </a:r>
            <a:endParaRPr lang="zh-CN" altLang="en-US" sz="2400" b="1" dirty="0">
              <a:latin typeface="Arial" panose="020B0604020202020204" pitchFamily="34" charset="0"/>
              <a:ea typeface="宋体" panose="02010600030101010101" pitchFamily="2" charset="-122"/>
            </a:endParaRPr>
          </a:p>
        </p:txBody>
      </p:sp>
      <p:sp>
        <p:nvSpPr>
          <p:cNvPr id="125955" name="矩形 1"/>
          <p:cNvSpPr/>
          <p:nvPr/>
        </p:nvSpPr>
        <p:spPr>
          <a:xfrm>
            <a:off x="277813" y="4724400"/>
            <a:ext cx="8569325" cy="1439863"/>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zh-CN" altLang="zh-CN" sz="2400" b="1" dirty="0">
                <a:solidFill>
                  <a:srgbClr val="C00000"/>
                </a:solidFill>
                <a:latin typeface="Arial" panose="020B0604020202020204" pitchFamily="34" charset="0"/>
                <a:ea typeface="宋体" panose="02010600030101010101" pitchFamily="2" charset="-122"/>
              </a:rPr>
              <a:t>① 单字节传送方式</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无论对</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的</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请求是否保持，在每个</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传送周期后必须交回总线控制权给</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，即每请求一次传送一次字节。</a:t>
            </a: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机采取这种方式。</a:t>
            </a:r>
            <a:endParaRPr lang="zh-CN" altLang="zh-CN"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矩形 3"/>
          <p:cNvSpPr/>
          <p:nvPr/>
        </p:nvSpPr>
        <p:spPr>
          <a:xfrm>
            <a:off x="179388" y="188913"/>
            <a:ext cx="8856662" cy="1438275"/>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zh-CN" altLang="zh-CN" sz="2400" b="1" dirty="0">
                <a:solidFill>
                  <a:srgbClr val="C00000"/>
                </a:solidFill>
                <a:latin typeface="Arial" panose="020B0604020202020204" pitchFamily="34" charset="0"/>
                <a:ea typeface="宋体" panose="02010600030101010101" pitchFamily="2" charset="-122"/>
              </a:rPr>
              <a:t>② 成组传送方式（块方式）</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一旦对</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的请求有效，</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将控制总线连续进行数据传送，直至计数器回零，即可以连续地传送一个数据块。</a:t>
            </a:r>
            <a:endParaRPr lang="zh-CN" altLang="en-US" sz="2400" b="1" dirty="0">
              <a:latin typeface="Arial" panose="020B0604020202020204" pitchFamily="34" charset="0"/>
              <a:ea typeface="宋体" panose="02010600030101010101" pitchFamily="2" charset="-122"/>
            </a:endParaRPr>
          </a:p>
        </p:txBody>
      </p:sp>
      <p:sp>
        <p:nvSpPr>
          <p:cNvPr id="126978" name="矩形 4"/>
          <p:cNvSpPr/>
          <p:nvPr/>
        </p:nvSpPr>
        <p:spPr>
          <a:xfrm>
            <a:off x="200025" y="1746250"/>
            <a:ext cx="8836025" cy="1887538"/>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zh-CN" altLang="zh-CN" sz="2400" b="1" dirty="0">
                <a:solidFill>
                  <a:srgbClr val="C00000"/>
                </a:solidFill>
                <a:latin typeface="Arial" panose="020B0604020202020204" pitchFamily="34" charset="0"/>
                <a:ea typeface="宋体" panose="02010600030101010101" pitchFamily="2" charset="-122"/>
              </a:rPr>
              <a:t>③ 请求方式</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只要计数值不为零，则当对</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的</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请求保持有效时，就连续地进行</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传送，为成组传送方式（块方式）；</a:t>
            </a:r>
            <a:r>
              <a:rPr lang="zh-CN" altLang="zh-CN" sz="2400" b="1" dirty="0">
                <a:solidFill>
                  <a:srgbClr val="C00000"/>
                </a:solidFill>
                <a:latin typeface="Arial" panose="020B0604020202020204" pitchFamily="34" charset="0"/>
                <a:ea typeface="宋体" panose="02010600030101010101" pitchFamily="2" charset="-122"/>
              </a:rPr>
              <a:t>当请求撤销时释放总线</a:t>
            </a:r>
            <a:r>
              <a:rPr lang="zh-CN" altLang="zh-CN" sz="2400" b="1" dirty="0">
                <a:latin typeface="Arial" panose="020B0604020202020204" pitchFamily="34" charset="0"/>
                <a:ea typeface="宋体" panose="02010600030101010101" pitchFamily="2" charset="-122"/>
              </a:rPr>
              <a:t>。如果</a:t>
            </a:r>
            <a:r>
              <a:rPr lang="zh-CN" altLang="zh-CN" sz="2400" b="1" dirty="0">
                <a:solidFill>
                  <a:srgbClr val="2913FD"/>
                </a:solidFill>
                <a:latin typeface="Arial" panose="020B0604020202020204" pitchFamily="34" charset="0"/>
                <a:ea typeface="宋体" panose="02010600030101010101" pitchFamily="2" charset="-122"/>
              </a:rPr>
              <a:t>每传送一次就撤销一次请求，则为单字节方式。</a:t>
            </a:r>
            <a:endParaRPr lang="zh-CN" altLang="en-US" sz="2400" b="1" dirty="0">
              <a:solidFill>
                <a:srgbClr val="2913FD"/>
              </a:solidFill>
              <a:latin typeface="Arial" panose="020B0604020202020204" pitchFamily="34" charset="0"/>
              <a:ea typeface="宋体" panose="02010600030101010101" pitchFamily="2" charset="-122"/>
            </a:endParaRPr>
          </a:p>
        </p:txBody>
      </p:sp>
      <p:sp>
        <p:nvSpPr>
          <p:cNvPr id="126979" name="矩形 5"/>
          <p:cNvSpPr/>
          <p:nvPr/>
        </p:nvSpPr>
        <p:spPr>
          <a:xfrm>
            <a:off x="203200" y="3933825"/>
            <a:ext cx="3648075" cy="1392238"/>
          </a:xfrm>
          <a:prstGeom prst="rect">
            <a:avLst/>
          </a:prstGeom>
          <a:solidFill>
            <a:srgbClr val="FFFF00"/>
          </a:solidFill>
          <a:ln w="9525" cap="flat" cmpd="sng">
            <a:solidFill>
              <a:srgbClr val="FFFF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还有一种扩展方式——</a:t>
            </a:r>
            <a:r>
              <a:rPr lang="zh-CN" altLang="zh-CN" sz="2400" b="1" dirty="0">
                <a:solidFill>
                  <a:srgbClr val="C00000"/>
                </a:solidFill>
                <a:latin typeface="Arial" panose="020B0604020202020204" pitchFamily="34" charset="0"/>
                <a:ea typeface="宋体" panose="02010600030101010101" pitchFamily="2" charset="-122"/>
              </a:rPr>
              <a:t>级联方式</a:t>
            </a: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右</a:t>
            </a:r>
            <a:r>
              <a:rPr lang="zh-CN" altLang="zh-CN" sz="2400" b="1" dirty="0">
                <a:latin typeface="Arial" panose="020B0604020202020204" pitchFamily="34" charset="0"/>
                <a:ea typeface="宋体" panose="02010600030101010101" pitchFamily="2" charset="-122"/>
              </a:rPr>
              <a:t>图。它可组成多级的级联方式。</a:t>
            </a:r>
            <a:endParaRPr lang="zh-CN" altLang="en-US" sz="2400" b="1" dirty="0">
              <a:latin typeface="Arial" panose="020B0604020202020204" pitchFamily="34" charset="0"/>
              <a:ea typeface="宋体" panose="02010600030101010101" pitchFamily="2" charset="-122"/>
            </a:endParaRPr>
          </a:p>
        </p:txBody>
      </p:sp>
      <p:pic>
        <p:nvPicPr>
          <p:cNvPr id="126980" name="图片 6" descr="7a33"/>
          <p:cNvPicPr>
            <a:picLocks noChangeAspect="1"/>
          </p:cNvPicPr>
          <p:nvPr/>
        </p:nvPicPr>
        <p:blipFill>
          <a:blip r:embed="rId1"/>
          <a:srcRect t="2895"/>
          <a:stretch>
            <a:fillRect/>
          </a:stretch>
        </p:blipFill>
        <p:spPr>
          <a:xfrm>
            <a:off x="4067175" y="3933825"/>
            <a:ext cx="4968875" cy="2808288"/>
          </a:xfrm>
          <a:prstGeom prst="rect">
            <a:avLst/>
          </a:prstGeom>
          <a:noFill/>
          <a:ln w="9525">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矩形 1"/>
          <p:cNvSpPr/>
          <p:nvPr/>
        </p:nvSpPr>
        <p:spPr>
          <a:xfrm>
            <a:off x="179388" y="260350"/>
            <a:ext cx="8785225" cy="990600"/>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传送时，各</a:t>
            </a:r>
            <a:r>
              <a:rPr lang="zh-CN" altLang="zh-CN" sz="2400" b="1" dirty="0">
                <a:solidFill>
                  <a:srgbClr val="2913FD"/>
                </a:solidFill>
                <a:latin typeface="Arial" panose="020B0604020202020204" pitchFamily="34" charset="0"/>
                <a:ea typeface="宋体" panose="02010600030101010101" pitchFamily="2" charset="-122"/>
              </a:rPr>
              <a:t>通道地址指针允许加</a:t>
            </a:r>
            <a:r>
              <a:rPr lang="en-US" altLang="zh-CN" sz="2400" b="1" dirty="0">
                <a:solidFill>
                  <a:srgbClr val="2913FD"/>
                </a:solidFill>
                <a:latin typeface="Arial" panose="020B0604020202020204" pitchFamily="34" charset="0"/>
                <a:ea typeface="宋体" panose="02010600030101010101" pitchFamily="2" charset="-122"/>
              </a:rPr>
              <a:t>l</a:t>
            </a:r>
            <a:r>
              <a:rPr lang="zh-CN" altLang="zh-CN" sz="2400" b="1" dirty="0">
                <a:solidFill>
                  <a:srgbClr val="2913FD"/>
                </a:solidFill>
                <a:latin typeface="Arial" panose="020B0604020202020204" pitchFamily="34" charset="0"/>
                <a:ea typeface="宋体" panose="02010600030101010101" pitchFamily="2" charset="-122"/>
              </a:rPr>
              <a:t>或减</a:t>
            </a:r>
            <a:r>
              <a:rPr lang="en-US" altLang="zh-CN" sz="2400" b="1" dirty="0">
                <a:solidFill>
                  <a:srgbClr val="2913FD"/>
                </a:solidFill>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0</a:t>
            </a:r>
            <a:r>
              <a:rPr lang="zh-CN" altLang="zh-CN" sz="2400" b="1" dirty="0">
                <a:solidFill>
                  <a:srgbClr val="C00000"/>
                </a:solidFill>
                <a:latin typeface="Arial" panose="020B0604020202020204" pitchFamily="34" charset="0"/>
                <a:ea typeface="宋体" panose="02010600030101010101" pitchFamily="2" charset="-122"/>
              </a:rPr>
              <a:t>通道还可保持不变。</a:t>
            </a:r>
            <a:endParaRPr lang="zh-CN" altLang="en-US" sz="2400" b="1" dirty="0">
              <a:solidFill>
                <a:srgbClr val="C00000"/>
              </a:solidFill>
              <a:latin typeface="Arial" panose="020B0604020202020204" pitchFamily="34" charset="0"/>
              <a:ea typeface="宋体" panose="02010600030101010101" pitchFamily="2" charset="-122"/>
            </a:endParaRPr>
          </a:p>
        </p:txBody>
      </p:sp>
      <p:sp>
        <p:nvSpPr>
          <p:cNvPr id="128002" name="矩形 2"/>
          <p:cNvSpPr/>
          <p:nvPr/>
        </p:nvSpPr>
        <p:spPr>
          <a:xfrm>
            <a:off x="298450" y="1452563"/>
            <a:ext cx="8424863" cy="1887537"/>
          </a:xfrm>
          <a:prstGeom prst="rect">
            <a:avLst/>
          </a:prstGeom>
          <a:solidFill>
            <a:srgbClr val="FDFFCB"/>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各通道还有一种</a:t>
            </a:r>
            <a:r>
              <a:rPr lang="zh-CN" altLang="zh-CN" sz="2400" b="1" dirty="0">
                <a:solidFill>
                  <a:srgbClr val="C00000"/>
                </a:solidFill>
                <a:latin typeface="Arial" panose="020B0604020202020204" pitchFamily="34" charset="0"/>
                <a:ea typeface="宋体" panose="02010600030101010101" pitchFamily="2" charset="-122"/>
              </a:rPr>
              <a:t>自动初始化工作方式</a:t>
            </a:r>
            <a:r>
              <a:rPr lang="zh-CN" altLang="zh-CN" sz="2400" b="1" dirty="0">
                <a:latin typeface="Arial" panose="020B0604020202020204" pitchFamily="34" charset="0"/>
                <a:ea typeface="宋体" panose="02010600030101010101" pitchFamily="2" charset="-122"/>
              </a:rPr>
              <a:t>：当计数值减为</a:t>
            </a:r>
            <a:r>
              <a:rPr lang="en-US" altLang="zh-CN" sz="2400" b="1" dirty="0">
                <a:latin typeface="Arial" panose="020B0604020202020204" pitchFamily="34" charset="0"/>
                <a:ea typeface="宋体" panose="02010600030101010101" pitchFamily="2" charset="-122"/>
              </a:rPr>
              <a:t>FFFFH</a:t>
            </a:r>
            <a:r>
              <a:rPr lang="zh-CN" altLang="zh-CN" sz="2400" b="1" dirty="0">
                <a:latin typeface="Arial" panose="020B0604020202020204" pitchFamily="34" charset="0"/>
                <a:ea typeface="宋体" panose="02010600030101010101" pitchFamily="2" charset="-122"/>
              </a:rPr>
              <a:t>时，将地址指针初值与计数器初值自动装入，从而自动开始新的一次</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服务。在</a:t>
            </a: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机中，用于</a:t>
            </a:r>
            <a:r>
              <a:rPr lang="en-US" altLang="zh-CN" sz="2400" b="1" dirty="0">
                <a:latin typeface="Arial" panose="020B0604020202020204" pitchFamily="34" charset="0"/>
                <a:ea typeface="宋体" panose="02010600030101010101" pitchFamily="2" charset="-122"/>
              </a:rPr>
              <a:t>DRAM</a:t>
            </a:r>
            <a:r>
              <a:rPr lang="zh-CN" altLang="zh-CN" sz="2400" b="1" dirty="0">
                <a:latin typeface="Arial" panose="020B0604020202020204" pitchFamily="34" charset="0"/>
                <a:ea typeface="宋体" panose="02010600030101010101" pitchFamily="2" charset="-122"/>
              </a:rPr>
              <a:t>刷新的</a:t>
            </a:r>
            <a:r>
              <a:rPr lang="en-US" altLang="zh-CN" sz="2400" b="1" dirty="0">
                <a:latin typeface="Arial" panose="020B0604020202020204" pitchFamily="34" charset="0"/>
                <a:ea typeface="宋体" panose="02010600030101010101" pitchFamily="2" charset="-122"/>
              </a:rPr>
              <a:t>0</a:t>
            </a:r>
            <a:r>
              <a:rPr lang="zh-CN" altLang="zh-CN" sz="2400" b="1" dirty="0">
                <a:latin typeface="Arial" panose="020B0604020202020204" pitchFamily="34" charset="0"/>
                <a:ea typeface="宋体" panose="02010600030101010101" pitchFamily="2" charset="-122"/>
              </a:rPr>
              <a:t>通道就工作于这种模式。</a:t>
            </a:r>
            <a:endParaRPr lang="zh-CN" altLang="en-US" sz="2400" b="1" dirty="0">
              <a:latin typeface="Arial" panose="020B0604020202020204" pitchFamily="34" charset="0"/>
              <a:ea typeface="宋体" panose="02010600030101010101" pitchFamily="2" charset="-122"/>
            </a:endParaRPr>
          </a:p>
        </p:txBody>
      </p:sp>
      <p:sp>
        <p:nvSpPr>
          <p:cNvPr id="128003" name="矩形 3"/>
          <p:cNvSpPr/>
          <p:nvPr/>
        </p:nvSpPr>
        <p:spPr>
          <a:xfrm>
            <a:off x="344488" y="3644900"/>
            <a:ext cx="8424862" cy="990600"/>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此外，</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还可选择不同的</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周期长度和“写”信号发出时间；各通道的请求与应答信号的有效电平也可编程确定。</a:t>
            </a:r>
            <a:endParaRPr lang="zh-CN" altLang="en-US" sz="2400" b="1" dirty="0">
              <a:latin typeface="Arial" panose="020B0604020202020204" pitchFamily="34" charset="0"/>
              <a:ea typeface="宋体" panose="02010600030101010101" pitchFamily="2" charset="-122"/>
            </a:endParaRPr>
          </a:p>
        </p:txBody>
      </p:sp>
      <p:sp>
        <p:nvSpPr>
          <p:cNvPr id="128004" name="矩形 4"/>
          <p:cNvSpPr/>
          <p:nvPr/>
        </p:nvSpPr>
        <p:spPr>
          <a:xfrm>
            <a:off x="398463" y="4797425"/>
            <a:ext cx="8316912" cy="1438275"/>
          </a:xfrm>
          <a:prstGeom prst="rect">
            <a:avLst/>
          </a:prstGeom>
          <a:solidFill>
            <a:srgbClr val="FDFFCB"/>
          </a:solidFill>
          <a:ln w="9525">
            <a:noFill/>
          </a:ln>
        </p:spPr>
        <p:txBody>
          <a:bodyPr anchor="t" anchorCtr="0">
            <a:spAutoFit/>
          </a:bodyPr>
          <a:p>
            <a:pPr>
              <a:lnSpc>
                <a:spcPts val="3500"/>
              </a:lnSpc>
            </a:pPr>
            <a:r>
              <a:rPr lang="en-US" altLang="zh-CN" sz="2400" b="1" dirty="0">
                <a:solidFill>
                  <a:srgbClr val="C00000"/>
                </a:solidFill>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通道间优先级</a:t>
            </a:r>
            <a:r>
              <a:rPr lang="zh-CN" altLang="zh-CN" sz="2400" b="1" dirty="0">
                <a:latin typeface="Arial" panose="020B0604020202020204" pitchFamily="34" charset="0"/>
                <a:ea typeface="宋体" panose="02010600030101010101" pitchFamily="2" charset="-122"/>
              </a:rPr>
              <a:t>有</a:t>
            </a:r>
            <a:r>
              <a:rPr lang="zh-CN" altLang="zh-CN" sz="2400" b="1" dirty="0">
                <a:solidFill>
                  <a:srgbClr val="2913FD"/>
                </a:solidFill>
                <a:latin typeface="Arial" panose="020B0604020202020204" pitchFamily="34" charset="0"/>
                <a:ea typeface="宋体" panose="02010600030101010101" pitchFamily="2" charset="-122"/>
              </a:rPr>
              <a:t>固定优先</a:t>
            </a:r>
            <a:r>
              <a:rPr lang="zh-CN" altLang="zh-CN" sz="2400" b="1" dirty="0">
                <a:latin typeface="Arial" panose="020B0604020202020204" pitchFamily="34" charset="0"/>
                <a:ea typeface="宋体" panose="02010600030101010101" pitchFamily="2" charset="-122"/>
              </a:rPr>
              <a:t>和</a:t>
            </a:r>
            <a:r>
              <a:rPr lang="zh-CN" altLang="zh-CN" sz="2400" b="1" dirty="0">
                <a:solidFill>
                  <a:srgbClr val="2913FD"/>
                </a:solidFill>
                <a:latin typeface="Arial" panose="020B0604020202020204" pitchFamily="34" charset="0"/>
                <a:ea typeface="宋体" panose="02010600030101010101" pitchFamily="2" charset="-122"/>
              </a:rPr>
              <a:t>轮转优先</a:t>
            </a:r>
            <a:r>
              <a:rPr lang="zh-CN" altLang="zh-CN" sz="2400" b="1" dirty="0">
                <a:latin typeface="Arial" panose="020B0604020202020204" pitchFamily="34" charset="0"/>
                <a:ea typeface="宋体" panose="02010600030101010101" pitchFamily="2" charset="-122"/>
              </a:rPr>
              <a:t>两种。</a:t>
            </a:r>
            <a:r>
              <a:rPr lang="zh-CN" altLang="zh-CN" sz="2400" b="1" dirty="0">
                <a:solidFill>
                  <a:srgbClr val="2913FD"/>
                </a:solidFill>
                <a:latin typeface="Arial" panose="020B0604020202020204" pitchFamily="34" charset="0"/>
                <a:ea typeface="宋体" panose="02010600030101010101" pitchFamily="2" charset="-122"/>
              </a:rPr>
              <a:t>固定优先</a:t>
            </a:r>
            <a:r>
              <a:rPr lang="zh-CN" altLang="zh-CN" sz="2400" b="1" dirty="0">
                <a:latin typeface="Arial" panose="020B0604020202020204" pitchFamily="34" charset="0"/>
                <a:ea typeface="宋体" panose="02010600030101010101" pitchFamily="2" charset="-122"/>
              </a:rPr>
              <a:t>方式中，</a:t>
            </a:r>
            <a:r>
              <a:rPr lang="en-US" altLang="zh-CN" sz="2400" b="1" dirty="0">
                <a:solidFill>
                  <a:srgbClr val="2913FD"/>
                </a:solidFill>
                <a:latin typeface="Arial" panose="020B0604020202020204" pitchFamily="34" charset="0"/>
                <a:ea typeface="宋体" panose="02010600030101010101" pitchFamily="2" charset="-122"/>
              </a:rPr>
              <a:t>0</a:t>
            </a:r>
            <a:r>
              <a:rPr lang="zh-CN" altLang="zh-CN" sz="2400" b="1" dirty="0">
                <a:solidFill>
                  <a:srgbClr val="2913FD"/>
                </a:solidFill>
                <a:latin typeface="Arial" panose="020B0604020202020204" pitchFamily="34" charset="0"/>
                <a:ea typeface="宋体" panose="02010600030101010101" pitchFamily="2" charset="-122"/>
              </a:rPr>
              <a:t>通道优先级最高</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3</a:t>
            </a:r>
            <a:r>
              <a:rPr lang="zh-CN" altLang="zh-CN" sz="2400" b="1" dirty="0">
                <a:latin typeface="Arial" panose="020B0604020202020204" pitchFamily="34" charset="0"/>
                <a:ea typeface="宋体" panose="02010600030101010101" pitchFamily="2" charset="-122"/>
              </a:rPr>
              <a:t>通道最低。在轮转优先中，刚服务过的通道其优先级变为最低。</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矩形 2"/>
          <p:cNvSpPr/>
          <p:nvPr/>
        </p:nvSpPr>
        <p:spPr>
          <a:xfrm>
            <a:off x="250825" y="188913"/>
            <a:ext cx="4249738" cy="3233737"/>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8237</a:t>
            </a:r>
            <a:r>
              <a:rPr lang="zh-CN" altLang="zh-CN" sz="2400" b="1" dirty="0">
                <a:solidFill>
                  <a:srgbClr val="C00000"/>
                </a:solidFill>
                <a:latin typeface="Arial" panose="020B0604020202020204" pitchFamily="34" charset="0"/>
                <a:ea typeface="宋体" panose="02010600030101010101" pitchFamily="2" charset="-122"/>
              </a:rPr>
              <a:t>各通道均有一个屏蔽位</a:t>
            </a:r>
            <a:r>
              <a:rPr lang="zh-CN" altLang="zh-CN" sz="2400" b="1" dirty="0">
                <a:latin typeface="Arial" panose="020B0604020202020204" pitchFamily="34" charset="0"/>
                <a:ea typeface="宋体" panose="02010600030101010101" pitchFamily="2" charset="-122"/>
              </a:rPr>
              <a:t>，以</a:t>
            </a:r>
            <a:r>
              <a:rPr lang="zh-CN" altLang="zh-CN" sz="2400" b="1" dirty="0">
                <a:solidFill>
                  <a:srgbClr val="C00000"/>
                </a:solidFill>
                <a:latin typeface="Arial" panose="020B0604020202020204" pitchFamily="34" charset="0"/>
                <a:ea typeface="宋体" panose="02010600030101010101" pitchFamily="2" charset="-122"/>
              </a:rPr>
              <a:t>控制对应的请求是否有效</a:t>
            </a:r>
            <a:r>
              <a:rPr lang="zh-CN" altLang="zh-CN" sz="2400" b="1" dirty="0">
                <a:latin typeface="Arial" panose="020B0604020202020204" pitchFamily="34" charset="0"/>
                <a:ea typeface="宋体" panose="02010600030101010101" pitchFamily="2" charset="-122"/>
              </a:rPr>
              <a:t>。有多种编程方式来置位或复位屏蔽位。如果某个通道编程为自动初始化方式，则该通道传送结束时（计数值回零）其屏蔽位自动置位。</a:t>
            </a:r>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pic>
        <p:nvPicPr>
          <p:cNvPr id="129026" name="图片 3" descr="7A34"/>
          <p:cNvPicPr>
            <a:picLocks noChangeAspect="1"/>
          </p:cNvPicPr>
          <p:nvPr/>
        </p:nvPicPr>
        <p:blipFill>
          <a:blip r:embed="rId1"/>
          <a:stretch>
            <a:fillRect/>
          </a:stretch>
        </p:blipFill>
        <p:spPr>
          <a:xfrm>
            <a:off x="4643438" y="20638"/>
            <a:ext cx="4392612" cy="6858000"/>
          </a:xfrm>
          <a:prstGeom prst="rect">
            <a:avLst/>
          </a:prstGeom>
          <a:noFill/>
          <a:ln w="9525">
            <a:noFill/>
          </a:ln>
        </p:spPr>
      </p:pic>
      <p:sp>
        <p:nvSpPr>
          <p:cNvPr id="129027" name="矩形 4"/>
          <p:cNvSpPr/>
          <p:nvPr/>
        </p:nvSpPr>
        <p:spPr>
          <a:xfrm>
            <a:off x="250825" y="3716338"/>
            <a:ext cx="4249738" cy="990600"/>
          </a:xfrm>
          <a:prstGeom prst="rect">
            <a:avLst/>
          </a:prstGeom>
          <a:solidFill>
            <a:srgbClr val="FFFF66"/>
          </a:solidFill>
          <a:ln w="9525">
            <a:noFill/>
          </a:ln>
        </p:spPr>
        <p:txBody>
          <a:bodyPr anchor="t" anchorCtr="0">
            <a:spAutoFit/>
          </a:bodyPr>
          <a:p>
            <a:pPr>
              <a:lnSpc>
                <a:spcPts val="3500"/>
              </a:lnSpc>
            </a:pPr>
            <a:r>
              <a:rPr lang="zh-CN" altLang="en-US" sz="2400" b="1" dirty="0">
                <a:latin typeface="Arial" panose="020B0604020202020204" pitchFamily="34" charset="0"/>
                <a:ea typeface="宋体" panose="02010600030101010101" pitchFamily="2" charset="-122"/>
              </a:rPr>
              <a:t>   右</a:t>
            </a:r>
            <a:r>
              <a:rPr lang="zh-CN" altLang="zh-CN" sz="2400" b="1" dirty="0">
                <a:latin typeface="Arial" panose="020B0604020202020204" pitchFamily="34" charset="0"/>
                <a:ea typeface="宋体" panose="02010600030101010101" pitchFamily="2" charset="-122"/>
              </a:rPr>
              <a:t>图给出了系统对</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的设置流程。</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12645" name="Text Box 5"/>
          <p:cNvSpPr txBox="1"/>
          <p:nvPr/>
        </p:nvSpPr>
        <p:spPr>
          <a:xfrm>
            <a:off x="461963" y="457200"/>
            <a:ext cx="4724400" cy="579438"/>
          </a:xfrm>
          <a:prstGeom prst="rect">
            <a:avLst/>
          </a:prstGeom>
          <a:noFill/>
          <a:ln w="12700">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二、 </a:t>
            </a:r>
            <a:r>
              <a:rPr lang="en-US" altLang="zh-CN" sz="3200" b="1" dirty="0">
                <a:latin typeface="Times New Roman" panose="02020603050405020304" pitchFamily="18" charset="0"/>
                <a:ea typeface="宋体" panose="02010600030101010101" pitchFamily="2" charset="-122"/>
              </a:rPr>
              <a:t>PC</a:t>
            </a:r>
            <a:r>
              <a:rPr lang="zh-CN" altLang="en-US" sz="3200" b="1" dirty="0">
                <a:latin typeface="Times New Roman" panose="02020603050405020304" pitchFamily="18" charset="0"/>
                <a:ea typeface="宋体" panose="02010600030101010101" pitchFamily="2" charset="-122"/>
              </a:rPr>
              <a:t>机</a:t>
            </a:r>
            <a:r>
              <a:rPr lang="en-US" altLang="zh-CN" sz="3200" b="1" dirty="0">
                <a:latin typeface="Times New Roman" panose="02020603050405020304" pitchFamily="18" charset="0"/>
                <a:ea typeface="宋体" panose="02010600030101010101" pitchFamily="2" charset="-122"/>
              </a:rPr>
              <a:t>DMA</a:t>
            </a:r>
            <a:r>
              <a:rPr lang="zh-CN" altLang="en-US" sz="3200" b="1" dirty="0">
                <a:latin typeface="Times New Roman" panose="02020603050405020304" pitchFamily="18" charset="0"/>
                <a:ea typeface="宋体" panose="02010600030101010101" pitchFamily="2" charset="-122"/>
              </a:rPr>
              <a:t>结构</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Times New Roman" panose="02020603050405020304" pitchFamily="18" charset="0"/>
            </a:endParaRPr>
          </a:p>
        </p:txBody>
      </p:sp>
      <p:sp>
        <p:nvSpPr>
          <p:cNvPr id="2" name="矩形 1"/>
          <p:cNvSpPr/>
          <p:nvPr/>
        </p:nvSpPr>
        <p:spPr>
          <a:xfrm>
            <a:off x="195263" y="1268413"/>
            <a:ext cx="8640763" cy="4581525"/>
          </a:xfrm>
          <a:prstGeom prst="rect">
            <a:avLst/>
          </a:prstGeom>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8088</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为</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的</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PC</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机</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，采用</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一片</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8237</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作为</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控制器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，安装在主板上，可提供</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4</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个</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通道</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通道</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0</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用于动态存储器刷新</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，工作于自动初始化方式。</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DRQ0</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来自于可编程计时器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8253</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的通道</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，后者每</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l5</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产生一次</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请求。</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同步通信</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SDLC</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接口占用通道</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，软盘机占用通道</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2</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，硬盘机占用通道</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3</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信号线</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DRQ1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DRQ3</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DACKl</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DACK3</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EOP</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等连接到</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PC</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总线上，供有关外设使用。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EOP</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反相后称为</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T/C</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（计数终止）。</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130052" name="直接连接符 3"/>
          <p:cNvCxnSpPr/>
          <p:nvPr/>
        </p:nvCxnSpPr>
        <p:spPr>
          <a:xfrm>
            <a:off x="684213" y="4438650"/>
            <a:ext cx="503237" cy="0"/>
          </a:xfrm>
          <a:prstGeom prst="line">
            <a:avLst/>
          </a:prstGeom>
          <a:ln w="28575" cap="sq" cmpd="sng">
            <a:solidFill>
              <a:schemeClr val="tx1"/>
            </a:solidFill>
            <a:prstDash val="solid"/>
            <a:round/>
            <a:headEnd type="none" w="sm" len="sm"/>
            <a:tailEnd type="none" w="sm" len="sm"/>
          </a:ln>
        </p:spPr>
      </p:cxnSp>
      <p:cxnSp>
        <p:nvCxnSpPr>
          <p:cNvPr id="130054" name="直接连接符 11"/>
          <p:cNvCxnSpPr/>
          <p:nvPr/>
        </p:nvCxnSpPr>
        <p:spPr>
          <a:xfrm>
            <a:off x="6659563" y="4438650"/>
            <a:ext cx="504825" cy="0"/>
          </a:xfrm>
          <a:prstGeom prst="line">
            <a:avLst/>
          </a:prstGeom>
          <a:ln w="28575" cap="sq" cmpd="sng">
            <a:solidFill>
              <a:schemeClr val="tx1"/>
            </a:solidFill>
            <a:prstDash val="solid"/>
            <a:round/>
            <a:headEnd type="none" w="sm" len="sm"/>
            <a:tailEnd type="none" w="sm" len="sm"/>
          </a:ln>
        </p:spPr>
      </p:cxn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2645"/>
                                        </p:tgtEl>
                                        <p:attrNameLst>
                                          <p:attrName>style.visibility</p:attrName>
                                        </p:attrNameLst>
                                      </p:cBhvr>
                                      <p:to>
                                        <p:strVal val="visible"/>
                                      </p:to>
                                    </p:set>
                                    <p:animEffect transition="in" filter="slide(fromBottom)">
                                      <p:cBhvr>
                                        <p:cTn id="7" dur="500"/>
                                        <p:tgtEl>
                                          <p:spTgt spid="112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矩形 4"/>
          <p:cNvSpPr/>
          <p:nvPr/>
        </p:nvSpPr>
        <p:spPr>
          <a:xfrm>
            <a:off x="250825" y="476250"/>
            <a:ext cx="8713788" cy="990600"/>
          </a:xfrm>
          <a:prstGeom prst="rect">
            <a:avLst/>
          </a:prstGeom>
          <a:noFill/>
          <a:ln w="9525">
            <a:noFill/>
          </a:ln>
        </p:spPr>
        <p:txBody>
          <a:bodyPr anchor="t" anchorCtr="0">
            <a:spAutoFit/>
          </a:bodyPr>
          <a:p>
            <a:pPr>
              <a:lnSpc>
                <a:spcPts val="3500"/>
              </a:lnSpc>
            </a:pPr>
            <a:r>
              <a:rPr lang="en-US" altLang="zh-CN" sz="2400" b="1" dirty="0">
                <a:solidFill>
                  <a:srgbClr val="C00000"/>
                </a:solidFill>
                <a:latin typeface="Arial" panose="020B0604020202020204" pitchFamily="34" charset="0"/>
                <a:ea typeface="宋体" panose="02010600030101010101" pitchFamily="2" charset="-122"/>
              </a:rPr>
              <a:t>8237</a:t>
            </a:r>
            <a:r>
              <a:rPr lang="zh-CN" altLang="zh-CN" sz="2400" b="1" dirty="0">
                <a:solidFill>
                  <a:srgbClr val="C00000"/>
                </a:solidFill>
                <a:latin typeface="Arial" panose="020B0604020202020204" pitchFamily="34" charset="0"/>
                <a:ea typeface="宋体" panose="02010600030101010101" pitchFamily="2" charset="-122"/>
              </a:rPr>
              <a:t>提供低</a:t>
            </a:r>
            <a:r>
              <a:rPr lang="en-US" altLang="zh-CN" sz="2400" b="1" dirty="0">
                <a:solidFill>
                  <a:srgbClr val="C00000"/>
                </a:solidFill>
                <a:latin typeface="Arial" panose="020B0604020202020204" pitchFamily="34" charset="0"/>
                <a:ea typeface="宋体" panose="02010600030101010101" pitchFamily="2" charset="-122"/>
              </a:rPr>
              <a:t>16</a:t>
            </a:r>
            <a:r>
              <a:rPr lang="zh-CN" altLang="zh-CN" sz="2400" b="1" dirty="0">
                <a:solidFill>
                  <a:srgbClr val="C00000"/>
                </a:solidFill>
                <a:latin typeface="Arial" panose="020B0604020202020204" pitchFamily="34" charset="0"/>
                <a:ea typeface="宋体" panose="02010600030101010101" pitchFamily="2" charset="-122"/>
              </a:rPr>
              <a:t>位地址</a:t>
            </a:r>
            <a:r>
              <a:rPr lang="en-US" altLang="zh-CN" sz="2400" b="1" dirty="0">
                <a:solidFill>
                  <a:srgbClr val="C00000"/>
                </a:solidFill>
                <a:latin typeface="Arial" panose="020B0604020202020204" pitchFamily="34" charset="0"/>
                <a:ea typeface="宋体" panose="02010600030101010101" pitchFamily="2" charset="-122"/>
              </a:rPr>
              <a:t>A</a:t>
            </a:r>
            <a:r>
              <a:rPr lang="en-US" altLang="zh-CN" sz="2400" b="1" baseline="-25000" dirty="0">
                <a:solidFill>
                  <a:srgbClr val="C00000"/>
                </a:solidFill>
                <a:latin typeface="Arial" panose="020B0604020202020204" pitchFamily="34" charset="0"/>
                <a:ea typeface="宋体" panose="02010600030101010101" pitchFamily="2" charset="-122"/>
              </a:rPr>
              <a:t>0</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A</a:t>
            </a:r>
            <a:r>
              <a:rPr lang="en-US" altLang="zh-CN" sz="2400" b="1" baseline="-25000" dirty="0">
                <a:solidFill>
                  <a:srgbClr val="C00000"/>
                </a:solidFill>
                <a:latin typeface="Arial" panose="020B0604020202020204" pitchFamily="34" charset="0"/>
                <a:ea typeface="宋体" panose="02010600030101010101" pitchFamily="2" charset="-122"/>
              </a:rPr>
              <a:t>15</a:t>
            </a:r>
            <a:r>
              <a:rPr lang="zh-CN" altLang="zh-CN" sz="2400" b="1" dirty="0">
                <a:latin typeface="Arial" panose="020B0604020202020204" pitchFamily="34" charset="0"/>
                <a:ea typeface="宋体" panose="02010600030101010101" pitchFamily="2" charset="-122"/>
              </a:rPr>
              <a:t>，由外部的一个</a:t>
            </a:r>
            <a:r>
              <a:rPr lang="zh-CN" altLang="zh-CN" sz="2400" b="1" dirty="0">
                <a:solidFill>
                  <a:srgbClr val="C00000"/>
                </a:solidFill>
                <a:latin typeface="Arial" panose="020B0604020202020204" pitchFamily="34" charset="0"/>
                <a:ea typeface="宋体" panose="02010600030101010101" pitchFamily="2" charset="-122"/>
              </a:rPr>
              <a:t>页面寄存器提供高</a:t>
            </a:r>
            <a:r>
              <a:rPr lang="en-US" altLang="zh-CN" sz="2400" b="1" dirty="0">
                <a:solidFill>
                  <a:srgbClr val="C00000"/>
                </a:solidFill>
                <a:latin typeface="Arial" panose="020B0604020202020204" pitchFamily="34" charset="0"/>
                <a:ea typeface="宋体" panose="02010600030101010101" pitchFamily="2" charset="-122"/>
              </a:rPr>
              <a:t>4</a:t>
            </a:r>
            <a:r>
              <a:rPr lang="zh-CN" altLang="zh-CN" sz="2400" b="1" dirty="0">
                <a:solidFill>
                  <a:srgbClr val="C00000"/>
                </a:solidFill>
                <a:latin typeface="Arial" panose="020B0604020202020204" pitchFamily="34" charset="0"/>
                <a:ea typeface="宋体" panose="02010600030101010101" pitchFamily="2" charset="-122"/>
              </a:rPr>
              <a:t>位地址</a:t>
            </a:r>
            <a:r>
              <a:rPr lang="en-US" altLang="zh-CN" sz="2400" b="1" dirty="0">
                <a:solidFill>
                  <a:srgbClr val="C00000"/>
                </a:solidFill>
                <a:latin typeface="Arial" panose="020B0604020202020204" pitchFamily="34" charset="0"/>
                <a:ea typeface="宋体" panose="02010600030101010101" pitchFamily="2" charset="-122"/>
              </a:rPr>
              <a:t>A</a:t>
            </a:r>
            <a:r>
              <a:rPr lang="en-US" altLang="zh-CN" sz="2400" b="1" baseline="-25000" dirty="0">
                <a:solidFill>
                  <a:srgbClr val="C00000"/>
                </a:solidFill>
                <a:latin typeface="Arial" panose="020B0604020202020204" pitchFamily="34" charset="0"/>
                <a:ea typeface="宋体" panose="02010600030101010101" pitchFamily="2" charset="-122"/>
              </a:rPr>
              <a:t>16</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A</a:t>
            </a:r>
            <a:r>
              <a:rPr lang="en-US" altLang="zh-CN" sz="2400" b="1" baseline="-25000" dirty="0">
                <a:solidFill>
                  <a:srgbClr val="C00000"/>
                </a:solidFill>
                <a:latin typeface="Arial" panose="020B0604020202020204" pitchFamily="34" charset="0"/>
                <a:ea typeface="宋体" panose="02010600030101010101" pitchFamily="2" charset="-122"/>
              </a:rPr>
              <a:t>19</a:t>
            </a:r>
            <a:r>
              <a:rPr lang="zh-CN" altLang="zh-CN" sz="2400" b="1" dirty="0">
                <a:latin typeface="Arial" panose="020B0604020202020204" pitchFamily="34" charset="0"/>
                <a:ea typeface="宋体" panose="02010600030101010101" pitchFamily="2" charset="-122"/>
              </a:rPr>
              <a:t>，结构如</a:t>
            </a: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图所示，图中</a:t>
            </a:r>
            <a:r>
              <a:rPr lang="en-US" altLang="zh-CN" sz="2400" b="1" dirty="0">
                <a:latin typeface="Arial" panose="020B0604020202020204" pitchFamily="34" charset="0"/>
                <a:ea typeface="宋体" panose="02010600030101010101" pitchFamily="2" charset="-122"/>
              </a:rPr>
              <a:t>DRQ</a:t>
            </a:r>
            <a:r>
              <a:rPr lang="en-US" altLang="zh-CN" sz="2400" b="1" dirty="0">
                <a:latin typeface="Arial" panose="020B0604020202020204" pitchFamily="34" charset="0"/>
                <a:ea typeface="宋体" panose="02010600030101010101" pitchFamily="2" charset="-122"/>
                <a:sym typeface="Symbol" panose="05050102010706020507" pitchFamily="18" charset="2"/>
              </a:rPr>
              <a:t></a:t>
            </a:r>
            <a:r>
              <a:rPr lang="zh-CN" altLang="zh-CN" sz="2400" b="1" dirty="0">
                <a:latin typeface="Arial" panose="020B0604020202020204" pitchFamily="34" charset="0"/>
                <a:ea typeface="宋体" panose="02010600030101010101" pitchFamily="2" charset="-122"/>
              </a:rPr>
              <a:t>即</a:t>
            </a:r>
            <a:r>
              <a:rPr lang="en-US" altLang="zh-CN" sz="2400" b="1" dirty="0">
                <a:latin typeface="Arial" panose="020B0604020202020204" pitchFamily="34" charset="0"/>
                <a:ea typeface="宋体" panose="02010600030101010101" pitchFamily="2" charset="-122"/>
              </a:rPr>
              <a:t>DRQ0</a:t>
            </a:r>
            <a:r>
              <a:rPr lang="zh-CN" altLang="zh-CN" sz="2400" b="1"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pic>
        <p:nvPicPr>
          <p:cNvPr id="131074" name="图片 5" descr="7A35"/>
          <p:cNvPicPr>
            <a:picLocks noChangeAspect="1"/>
          </p:cNvPicPr>
          <p:nvPr/>
        </p:nvPicPr>
        <p:blipFill>
          <a:blip r:embed="rId1"/>
          <a:stretch>
            <a:fillRect/>
          </a:stretch>
        </p:blipFill>
        <p:spPr>
          <a:xfrm>
            <a:off x="250825" y="2133600"/>
            <a:ext cx="8713788" cy="3887788"/>
          </a:xfrm>
          <a:prstGeom prst="rect">
            <a:avLst/>
          </a:prstGeom>
          <a:noFill/>
          <a:ln w="9525">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矩形 2"/>
          <p:cNvSpPr/>
          <p:nvPr/>
        </p:nvSpPr>
        <p:spPr>
          <a:xfrm>
            <a:off x="200025" y="260350"/>
            <a:ext cx="8856663" cy="1886585"/>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80286</a:t>
            </a:r>
            <a:r>
              <a:rPr lang="zh-CN" altLang="zh-CN" sz="2400" b="1" dirty="0">
                <a:solidFill>
                  <a:srgbClr val="C00000"/>
                </a:solidFill>
                <a:latin typeface="Arial" panose="020B0604020202020204" pitchFamily="34" charset="0"/>
                <a:ea typeface="宋体" panose="02010600030101010101" pitchFamily="2" charset="-122"/>
              </a:rPr>
              <a:t>以上档次</a:t>
            </a:r>
            <a:r>
              <a:rPr lang="zh-CN" altLang="zh-CN" sz="2400" b="1" dirty="0">
                <a:latin typeface="Arial" panose="020B0604020202020204" pitchFamily="34" charset="0"/>
                <a:ea typeface="宋体" panose="02010600030101010101" pitchFamily="2" charset="-122"/>
              </a:rPr>
              <a:t>的机型中，采用了</a:t>
            </a:r>
            <a:r>
              <a:rPr lang="zh-CN" altLang="zh-CN" sz="2400" b="1" dirty="0">
                <a:solidFill>
                  <a:srgbClr val="C00000"/>
                </a:solidFill>
                <a:latin typeface="Arial" panose="020B0604020202020204" pitchFamily="34" charset="0"/>
                <a:ea typeface="宋体" panose="02010600030101010101" pitchFamily="2" charset="-122"/>
              </a:rPr>
              <a:t>两片</a:t>
            </a:r>
            <a:r>
              <a:rPr lang="en-US" altLang="zh-CN" sz="2400" b="1" dirty="0">
                <a:solidFill>
                  <a:srgbClr val="C00000"/>
                </a:solidFill>
                <a:latin typeface="Arial" panose="020B0604020202020204" pitchFamily="34" charset="0"/>
                <a:ea typeface="宋体" panose="02010600030101010101" pitchFamily="2" charset="-122"/>
              </a:rPr>
              <a:t>8237</a:t>
            </a:r>
            <a:r>
              <a:rPr lang="zh-CN" altLang="zh-CN" sz="2400" b="1" dirty="0">
                <a:solidFill>
                  <a:srgbClr val="C00000"/>
                </a:solidFill>
                <a:latin typeface="Arial" panose="020B0604020202020204" pitchFamily="34" charset="0"/>
                <a:ea typeface="宋体" panose="02010600030101010101" pitchFamily="2" charset="-122"/>
              </a:rPr>
              <a:t>级联</a:t>
            </a:r>
            <a:r>
              <a:rPr lang="zh-CN" altLang="zh-CN" sz="2400" b="1" dirty="0">
                <a:latin typeface="Arial" panose="020B0604020202020204" pitchFamily="34" charset="0"/>
                <a:ea typeface="宋体" panose="02010600030101010101" pitchFamily="2" charset="-122"/>
              </a:rPr>
              <a:t>工作，可提供</a:t>
            </a:r>
            <a:r>
              <a:rPr lang="en-US" altLang="zh-CN" sz="2400" b="1" dirty="0">
                <a:solidFill>
                  <a:srgbClr val="C00000"/>
                </a:solidFill>
                <a:latin typeface="Arial" panose="020B0604020202020204" pitchFamily="34" charset="0"/>
                <a:ea typeface="宋体" panose="02010600030101010101" pitchFamily="2" charset="-122"/>
              </a:rPr>
              <a:t>7</a:t>
            </a:r>
            <a:r>
              <a:rPr lang="zh-CN" altLang="zh-CN" sz="2400" b="1" dirty="0">
                <a:solidFill>
                  <a:srgbClr val="C00000"/>
                </a:solidFill>
                <a:latin typeface="Arial" panose="020B0604020202020204" pitchFamily="34" charset="0"/>
                <a:ea typeface="宋体" panose="02010600030101010101" pitchFamily="2" charset="-122"/>
              </a:rPr>
              <a:t>个</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通道</a:t>
            </a:r>
            <a:r>
              <a:rPr lang="zh-CN" altLang="zh-CN" sz="2400" b="1" dirty="0">
                <a:latin typeface="Arial" panose="020B0604020202020204" pitchFamily="34" charset="0"/>
                <a:ea typeface="宋体" panose="02010600030101010101" pitchFamily="2" charset="-122"/>
              </a:rPr>
              <a:t>，而且</a:t>
            </a:r>
            <a:r>
              <a:rPr lang="en-US" altLang="zh-CN" sz="2400" b="1" dirty="0">
                <a:solidFill>
                  <a:srgbClr val="2913FD"/>
                </a:solidFill>
                <a:latin typeface="Arial" panose="020B0604020202020204" pitchFamily="34" charset="0"/>
                <a:ea typeface="宋体" panose="02010600030101010101" pitchFamily="2" charset="-122"/>
              </a:rPr>
              <a:t>DRAM</a:t>
            </a:r>
            <a:r>
              <a:rPr lang="zh-CN" altLang="zh-CN" sz="2400" b="1" dirty="0">
                <a:solidFill>
                  <a:srgbClr val="2913FD"/>
                </a:solidFill>
                <a:latin typeface="Arial" panose="020B0604020202020204" pitchFamily="34" charset="0"/>
                <a:ea typeface="宋体" panose="02010600030101010101" pitchFamily="2" charset="-122"/>
              </a:rPr>
              <a:t>刷新由专门的硬件实现，不再占用</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通道</a:t>
            </a:r>
            <a:r>
              <a:rPr lang="zh-CN" altLang="zh-CN" sz="2400" b="1" dirty="0">
                <a:latin typeface="Arial" panose="020B0604020202020204" pitchFamily="34" charset="0"/>
                <a:ea typeface="宋体" panose="02010600030101010101" pitchFamily="2" charset="-122"/>
              </a:rPr>
              <a:t>，硬盘机也采用其他方式实现批量传送，不再占用通道</a:t>
            </a:r>
            <a:r>
              <a:rPr lang="en-US" altLang="zh-CN" sz="2400" b="1" dirty="0">
                <a:latin typeface="Arial" panose="020B0604020202020204" pitchFamily="34" charset="0"/>
                <a:ea typeface="宋体" panose="02010600030101010101" pitchFamily="2" charset="-122"/>
              </a:rPr>
              <a:t>3</a:t>
            </a:r>
            <a:r>
              <a:rPr lang="zh-CN" altLang="zh-CN" sz="2400" b="1" dirty="0">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7</a:t>
            </a:r>
            <a:r>
              <a:rPr lang="zh-CN" altLang="zh-CN" sz="2400" b="1" dirty="0">
                <a:solidFill>
                  <a:srgbClr val="C00000"/>
                </a:solidFill>
                <a:latin typeface="Arial" panose="020B0604020202020204" pitchFamily="34" charset="0"/>
                <a:ea typeface="宋体" panose="02010600030101010101" pitchFamily="2" charset="-122"/>
              </a:rPr>
              <a:t>个通道的分配如表</a:t>
            </a:r>
            <a:r>
              <a:rPr lang="en-US" altLang="zh-CN" sz="2400" b="1" dirty="0">
                <a:solidFill>
                  <a:srgbClr val="C00000"/>
                </a:solidFill>
                <a:latin typeface="Arial" panose="020B0604020202020204" pitchFamily="34" charset="0"/>
                <a:ea typeface="宋体" panose="02010600030101010101" pitchFamily="2" charset="-122"/>
              </a:rPr>
              <a:t>7-4</a:t>
            </a:r>
            <a:r>
              <a:rPr lang="zh-CN" altLang="zh-CN" sz="2400" b="1" dirty="0">
                <a:solidFill>
                  <a:srgbClr val="C00000"/>
                </a:solidFill>
                <a:latin typeface="Arial" panose="020B0604020202020204" pitchFamily="34" charset="0"/>
                <a:ea typeface="宋体" panose="02010600030101010101" pitchFamily="2" charset="-122"/>
              </a:rPr>
              <a:t>所示</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5" name="Rectangle 2"/>
          <p:cNvSpPr/>
          <p:nvPr/>
        </p:nvSpPr>
        <p:spPr>
          <a:xfrm>
            <a:off x="2501900" y="2471738"/>
            <a:ext cx="4083050" cy="645160"/>
          </a:xfrm>
          <a:prstGeom prst="rect">
            <a:avLst/>
          </a:prstGeom>
          <a:noFill/>
          <a:ln w="12700">
            <a:noFill/>
          </a:ln>
        </p:spPr>
        <p:txBody>
          <a:bodyPr anchor="t" anchorCtr="0">
            <a:spAutoFit/>
          </a:bodyPr>
          <a:p>
            <a:pPr algn="just" eaLnBrk="0" hangingPunct="0"/>
            <a:r>
              <a:rPr lang="en-US" altLang="zh-CN" sz="1200" b="1" dirty="0">
                <a:solidFill>
                  <a:srgbClr val="000000"/>
                </a:solidFill>
                <a:latin typeface="宋体" panose="02010600030101010101" pitchFamily="2" charset="-122"/>
                <a:ea typeface="黑体" panose="02010609060101010101" pitchFamily="49" charset="-122"/>
              </a:rPr>
              <a:t> </a:t>
            </a:r>
            <a:endParaRPr lang="en-US" altLang="zh-CN" sz="1200" b="1" dirty="0">
              <a:latin typeface="宋体" panose="02010600030101010101" pitchFamily="2" charset="-122"/>
              <a:ea typeface="宋体" panose="02010600030101010101" pitchFamily="2" charset="-122"/>
            </a:endParaRPr>
          </a:p>
          <a:p>
            <a:pPr eaLnBrk="0" hangingPunct="0"/>
            <a:r>
              <a:rPr lang="zh-CN" altLang="en-US" sz="2400" b="1" dirty="0">
                <a:latin typeface="宋体" panose="02010600030101010101" pitchFamily="2" charset="-122"/>
                <a:ea typeface="宋体" panose="02010600030101010101" pitchFamily="2" charset="-122"/>
              </a:rPr>
              <a:t>表</a:t>
            </a:r>
            <a:r>
              <a:rPr lang="en-US" altLang="zh-CN" sz="2400" b="1" dirty="0">
                <a:latin typeface="宋体" panose="02010600030101010101" pitchFamily="2" charset="-122"/>
                <a:ea typeface="宋体" panose="02010600030101010101" pitchFamily="2" charset="-122"/>
              </a:rPr>
              <a:t>7-4</a:t>
            </a:r>
            <a:r>
              <a:rPr lang="en-US" altLang="zh-CN" sz="2400" b="1" dirty="0">
                <a:latin typeface="宋体" panose="02010600030101010101" pitchFamily="2" charset="-122"/>
                <a:ea typeface="黑体" panose="02010609060101010101" pitchFamily="49" charset="-122"/>
              </a:rPr>
              <a:t> 286</a:t>
            </a:r>
            <a:r>
              <a:rPr lang="zh-CN" altLang="en-US" sz="2400" b="1" dirty="0">
                <a:latin typeface="宋体" panose="02010600030101010101" pitchFamily="2" charset="-122"/>
                <a:ea typeface="黑体" panose="02010609060101010101" pitchFamily="49" charset="-122"/>
              </a:rPr>
              <a:t>机的</a:t>
            </a:r>
            <a:r>
              <a:rPr lang="en-US" altLang="zh-CN" sz="2400" b="1" dirty="0">
                <a:latin typeface="宋体" panose="02010600030101010101" pitchFamily="2" charset="-122"/>
                <a:ea typeface="黑体" panose="02010609060101010101" pitchFamily="49" charset="-122"/>
              </a:rPr>
              <a:t>DMA</a:t>
            </a:r>
            <a:r>
              <a:rPr lang="zh-CN" altLang="en-US" sz="2400" b="1" dirty="0">
                <a:latin typeface="宋体" panose="02010600030101010101" pitchFamily="2" charset="-122"/>
                <a:ea typeface="黑体" panose="02010609060101010101" pitchFamily="49" charset="-122"/>
              </a:rPr>
              <a:t>通道分配</a:t>
            </a:r>
            <a:endParaRPr lang="en-US" altLang="zh-CN" sz="2400" b="1" dirty="0">
              <a:latin typeface="宋体" panose="02010600030101010101" pitchFamily="2" charset="-122"/>
              <a:ea typeface="宋体" panose="02010600030101010101" pitchFamily="2" charset="-122"/>
            </a:endParaRPr>
          </a:p>
        </p:txBody>
      </p:sp>
      <p:grpSp>
        <p:nvGrpSpPr>
          <p:cNvPr id="6" name="Group 17"/>
          <p:cNvGrpSpPr/>
          <p:nvPr/>
        </p:nvGrpSpPr>
        <p:grpSpPr>
          <a:xfrm>
            <a:off x="1046163" y="3213100"/>
            <a:ext cx="7162800" cy="2971800"/>
            <a:chOff x="-3" y="486"/>
            <a:chExt cx="3624" cy="917"/>
          </a:xfrm>
        </p:grpSpPr>
        <p:grpSp>
          <p:nvGrpSpPr>
            <p:cNvPr id="132100" name="Group 15"/>
            <p:cNvGrpSpPr/>
            <p:nvPr/>
          </p:nvGrpSpPr>
          <p:grpSpPr>
            <a:xfrm>
              <a:off x="0" y="489"/>
              <a:ext cx="3618" cy="911"/>
              <a:chOff x="0" y="489"/>
              <a:chExt cx="3618" cy="911"/>
            </a:xfrm>
          </p:grpSpPr>
          <p:grpSp>
            <p:nvGrpSpPr>
              <p:cNvPr id="132101" name="Group 8"/>
              <p:cNvGrpSpPr/>
              <p:nvPr/>
            </p:nvGrpSpPr>
            <p:grpSpPr>
              <a:xfrm>
                <a:off x="0" y="489"/>
                <a:ext cx="1809" cy="355"/>
                <a:chOff x="0" y="489"/>
                <a:chExt cx="1809" cy="355"/>
              </a:xfrm>
            </p:grpSpPr>
            <p:sp>
              <p:nvSpPr>
                <p:cNvPr id="132102" name="Rectangle 3"/>
                <p:cNvSpPr/>
                <p:nvPr/>
              </p:nvSpPr>
              <p:spPr>
                <a:xfrm>
                  <a:off x="43" y="489"/>
                  <a:ext cx="1723" cy="355"/>
                </a:xfrm>
                <a:prstGeom prst="rect">
                  <a:avLst/>
                </a:prstGeom>
                <a:noFill/>
                <a:ln w="12700">
                  <a:noFill/>
                </a:ln>
              </p:spPr>
              <p:txBody>
                <a:bodyPr anchor="ctr" anchorCtr="0"/>
                <a:p>
                  <a:pPr algn="ctr" eaLnBrk="0" hangingPunct="0"/>
                  <a:r>
                    <a:rPr lang="zh-CN" altLang="en-US" sz="2000" b="1" dirty="0">
                      <a:latin typeface="宋体" panose="02010600030101010101" pitchFamily="2" charset="-122"/>
                      <a:ea typeface="宋体" panose="02010600030101010101" pitchFamily="2" charset="-122"/>
                    </a:rPr>
                    <a:t>第一片</a:t>
                  </a:r>
                  <a:r>
                    <a:rPr lang="en-US" altLang="zh-CN" sz="2000" b="1" dirty="0">
                      <a:latin typeface="宋体" panose="02010600030101010101" pitchFamily="2" charset="-122"/>
                      <a:ea typeface="宋体" panose="02010600030101010101" pitchFamily="2" charset="-122"/>
                    </a:rPr>
                    <a:t>8237</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DMA1</a:t>
                  </a:r>
                  <a:r>
                    <a:rPr lang="zh-CN" altLang="en-US" sz="2000" b="1" dirty="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a:p>
                  <a:pPr algn="ctr" eaLnBrk="0" hangingPunct="0"/>
                  <a:endParaRPr lang="en-US" altLang="zh-CN" sz="2000" b="1" dirty="0">
                    <a:latin typeface="Times New Roman" panose="02020603050405020304" pitchFamily="18" charset="0"/>
                    <a:ea typeface="宋体" panose="02010600030101010101" pitchFamily="2" charset="-122"/>
                  </a:endParaRPr>
                </a:p>
              </p:txBody>
            </p:sp>
            <p:sp>
              <p:nvSpPr>
                <p:cNvPr id="132103" name="Rectangle 7"/>
                <p:cNvSpPr/>
                <p:nvPr/>
              </p:nvSpPr>
              <p:spPr>
                <a:xfrm>
                  <a:off x="0" y="489"/>
                  <a:ext cx="1809" cy="355"/>
                </a:xfrm>
                <a:prstGeom prst="rect">
                  <a:avLst/>
                </a:prstGeom>
                <a:noFill/>
                <a:ln w="7" cap="sq" cmpd="sng">
                  <a:solidFill>
                    <a:srgbClr val="A0A0A0"/>
                  </a:solidFill>
                  <a:prstDash val="solid"/>
                  <a:miter/>
                  <a:headEnd type="none" w="sm" len="sm"/>
                  <a:tailEnd type="none" w="sm" len="sm"/>
                </a:ln>
              </p:spPr>
              <p:txBody>
                <a:bodyPr anchor="t" anchorCtr="0"/>
                <a:p>
                  <a:endParaRPr lang="zh-CN" altLang="en-US" b="1" dirty="0">
                    <a:latin typeface="Arial" panose="020B0604020202020204" pitchFamily="34" charset="0"/>
                    <a:ea typeface="宋体" panose="02010600030101010101" pitchFamily="2" charset="-122"/>
                  </a:endParaRPr>
                </a:p>
              </p:txBody>
            </p:sp>
          </p:grpSp>
          <p:grpSp>
            <p:nvGrpSpPr>
              <p:cNvPr id="132104" name="Group 10"/>
              <p:cNvGrpSpPr/>
              <p:nvPr/>
            </p:nvGrpSpPr>
            <p:grpSpPr>
              <a:xfrm>
                <a:off x="1809" y="489"/>
                <a:ext cx="1809" cy="355"/>
                <a:chOff x="1809" y="489"/>
                <a:chExt cx="1809" cy="355"/>
              </a:xfrm>
            </p:grpSpPr>
            <p:sp>
              <p:nvSpPr>
                <p:cNvPr id="132105" name="Rectangle 4"/>
                <p:cNvSpPr/>
                <p:nvPr/>
              </p:nvSpPr>
              <p:spPr>
                <a:xfrm>
                  <a:off x="1852" y="489"/>
                  <a:ext cx="1723" cy="355"/>
                </a:xfrm>
                <a:prstGeom prst="rect">
                  <a:avLst/>
                </a:prstGeom>
                <a:noFill/>
                <a:ln w="12700">
                  <a:noFill/>
                </a:ln>
              </p:spPr>
              <p:txBody>
                <a:bodyPr anchor="ctr" anchorCtr="0"/>
                <a:p>
                  <a:pPr algn="ctr" eaLnBrk="0" hangingPunct="0"/>
                  <a:r>
                    <a:rPr lang="zh-CN" altLang="en-US" sz="2000" b="1" dirty="0">
                      <a:latin typeface="宋体" panose="02010600030101010101" pitchFamily="2" charset="-122"/>
                      <a:ea typeface="宋体" panose="02010600030101010101" pitchFamily="2" charset="-122"/>
                    </a:rPr>
                    <a:t>第二片</a:t>
                  </a:r>
                  <a:r>
                    <a:rPr lang="en-US" altLang="zh-CN" sz="2000" b="1" dirty="0">
                      <a:latin typeface="宋体" panose="02010600030101010101" pitchFamily="2" charset="-122"/>
                      <a:ea typeface="宋体" panose="02010600030101010101" pitchFamily="2" charset="-122"/>
                    </a:rPr>
                    <a:t>8237</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DMA2</a:t>
                  </a:r>
                  <a:r>
                    <a:rPr lang="zh-CN" altLang="en-US" sz="2000" b="1" dirty="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a:p>
                  <a:pPr algn="ctr" eaLnBrk="0" hangingPunct="0"/>
                  <a:endParaRPr lang="en-US" altLang="zh-CN" sz="2000" b="1" dirty="0">
                    <a:latin typeface="Times New Roman" panose="02020603050405020304" pitchFamily="18" charset="0"/>
                    <a:ea typeface="宋体" panose="02010600030101010101" pitchFamily="2" charset="-122"/>
                  </a:endParaRPr>
                </a:p>
              </p:txBody>
            </p:sp>
            <p:sp>
              <p:nvSpPr>
                <p:cNvPr id="132106" name="Rectangle 9"/>
                <p:cNvSpPr/>
                <p:nvPr/>
              </p:nvSpPr>
              <p:spPr>
                <a:xfrm>
                  <a:off x="1809" y="489"/>
                  <a:ext cx="1809" cy="355"/>
                </a:xfrm>
                <a:prstGeom prst="rect">
                  <a:avLst/>
                </a:prstGeom>
                <a:noFill/>
                <a:ln w="7" cap="sq" cmpd="sng">
                  <a:solidFill>
                    <a:srgbClr val="A0A0A0"/>
                  </a:solidFill>
                  <a:prstDash val="solid"/>
                  <a:miter/>
                  <a:headEnd type="none" w="sm" len="sm"/>
                  <a:tailEnd type="none" w="sm" len="sm"/>
                </a:ln>
              </p:spPr>
              <p:txBody>
                <a:bodyPr anchor="t" anchorCtr="0"/>
                <a:p>
                  <a:endParaRPr lang="zh-CN" altLang="en-US" b="1" dirty="0">
                    <a:latin typeface="Arial" panose="020B0604020202020204" pitchFamily="34" charset="0"/>
                    <a:ea typeface="宋体" panose="02010600030101010101" pitchFamily="2" charset="-122"/>
                  </a:endParaRPr>
                </a:p>
              </p:txBody>
            </p:sp>
          </p:grpSp>
          <p:grpSp>
            <p:nvGrpSpPr>
              <p:cNvPr id="132107" name="Group 12"/>
              <p:cNvGrpSpPr/>
              <p:nvPr/>
            </p:nvGrpSpPr>
            <p:grpSpPr>
              <a:xfrm>
                <a:off x="0" y="844"/>
                <a:ext cx="1809" cy="556"/>
                <a:chOff x="0" y="844"/>
                <a:chExt cx="1809" cy="556"/>
              </a:xfrm>
            </p:grpSpPr>
            <p:sp>
              <p:nvSpPr>
                <p:cNvPr id="132108" name="Rectangle 5"/>
                <p:cNvSpPr/>
                <p:nvPr/>
              </p:nvSpPr>
              <p:spPr>
                <a:xfrm>
                  <a:off x="43" y="844"/>
                  <a:ext cx="1723" cy="556"/>
                </a:xfrm>
                <a:prstGeom prst="rect">
                  <a:avLst/>
                </a:prstGeom>
                <a:noFill/>
                <a:ln w="12700">
                  <a:noFill/>
                </a:ln>
              </p:spPr>
              <p:txBody>
                <a:bodyPr anchor="t" anchorCtr="0"/>
                <a:p>
                  <a:pPr indent="428625" algn="just" eaLnBrk="0" hangingPunct="0"/>
                  <a:r>
                    <a:rPr lang="en-US" altLang="zh-CN" sz="2000" b="1" dirty="0">
                      <a:latin typeface="宋体" panose="02010600030101010101" pitchFamily="2" charset="-122"/>
                      <a:ea typeface="宋体" panose="02010600030101010101" pitchFamily="2" charset="-122"/>
                    </a:rPr>
                    <a:t>0</a:t>
                  </a:r>
                  <a:r>
                    <a:rPr lang="en-US" altLang="zh-CN" sz="2000" b="1" baseline="30000"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备用</a:t>
                  </a:r>
                  <a:endParaRPr lang="zh-CN" altLang="en-US" sz="2000" b="1" dirty="0">
                    <a:latin typeface="宋体" panose="02010600030101010101" pitchFamily="2" charset="-122"/>
                    <a:ea typeface="宋体" panose="02010600030101010101" pitchFamily="2" charset="-122"/>
                  </a:endParaRPr>
                </a:p>
                <a:p>
                  <a:pPr indent="428625" algn="just" eaLnBrk="0" hangingPunct="0"/>
                  <a:r>
                    <a:rPr lang="en-US" altLang="zh-CN" sz="2000" b="1" dirty="0">
                      <a:latin typeface="宋体" panose="02010600030101010101" pitchFamily="2" charset="-122"/>
                      <a:ea typeface="宋体" panose="02010600030101010101" pitchFamily="2" charset="-122"/>
                    </a:rPr>
                    <a:t>1</a:t>
                  </a:r>
                  <a:r>
                    <a:rPr lang="en-US" altLang="zh-CN" sz="2000" b="1" baseline="30000"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SDLC</a:t>
                  </a:r>
                  <a:r>
                    <a:rPr lang="zh-CN" altLang="en-US" sz="2000" b="1" dirty="0">
                      <a:latin typeface="宋体" panose="02010600030101010101" pitchFamily="2" charset="-122"/>
                      <a:ea typeface="宋体" panose="02010600030101010101" pitchFamily="2" charset="-122"/>
                    </a:rPr>
                    <a:t>备用</a:t>
                  </a:r>
                  <a:endParaRPr lang="zh-CN" altLang="en-US" sz="2000" b="1" dirty="0">
                    <a:latin typeface="宋体" panose="02010600030101010101" pitchFamily="2" charset="-122"/>
                    <a:ea typeface="宋体" panose="02010600030101010101" pitchFamily="2" charset="-122"/>
                  </a:endParaRPr>
                </a:p>
                <a:p>
                  <a:pPr indent="428625" algn="just" eaLnBrk="0" hangingPunct="0"/>
                  <a:r>
                    <a:rPr lang="en-US" altLang="zh-CN" sz="2000" b="1" dirty="0">
                      <a:latin typeface="宋体" panose="02010600030101010101" pitchFamily="2" charset="-122"/>
                      <a:ea typeface="宋体" panose="02010600030101010101" pitchFamily="2" charset="-122"/>
                    </a:rPr>
                    <a:t>2</a:t>
                  </a:r>
                  <a:r>
                    <a:rPr lang="en-US" altLang="zh-CN" sz="2000" b="1" baseline="30000"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软盘机用</a:t>
                  </a:r>
                  <a:endParaRPr lang="zh-CN" altLang="en-US" sz="2000" b="1" dirty="0">
                    <a:latin typeface="宋体" panose="02010600030101010101" pitchFamily="2" charset="-122"/>
                    <a:ea typeface="宋体" panose="02010600030101010101" pitchFamily="2" charset="-122"/>
                  </a:endParaRPr>
                </a:p>
                <a:p>
                  <a:pPr indent="428625" algn="just" eaLnBrk="0" hangingPunct="0"/>
                  <a:r>
                    <a:rPr lang="en-US" altLang="zh-CN" sz="2000" b="1" dirty="0">
                      <a:latin typeface="宋体" panose="02010600030101010101" pitchFamily="2" charset="-122"/>
                      <a:ea typeface="宋体" panose="02010600030101010101" pitchFamily="2" charset="-122"/>
                    </a:rPr>
                    <a:t>3</a:t>
                  </a:r>
                  <a:r>
                    <a:rPr lang="en-US" altLang="zh-CN" sz="2000" b="1" baseline="30000"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备用</a:t>
                  </a:r>
                  <a:endParaRPr lang="zh-CN" altLang="en-US" sz="2000" b="1" dirty="0">
                    <a:latin typeface="宋体" panose="02010600030101010101" pitchFamily="2" charset="-122"/>
                    <a:ea typeface="宋体" panose="02010600030101010101" pitchFamily="2" charset="-122"/>
                  </a:endParaRPr>
                </a:p>
                <a:p>
                  <a:pPr indent="428625" algn="just" eaLnBrk="0" hangingPunct="0"/>
                  <a:endParaRPr lang="en-US" altLang="zh-CN" sz="2000" b="1" dirty="0">
                    <a:latin typeface="Times New Roman" panose="02020603050405020304" pitchFamily="18" charset="0"/>
                    <a:ea typeface="宋体" panose="02010600030101010101" pitchFamily="2" charset="-122"/>
                  </a:endParaRPr>
                </a:p>
              </p:txBody>
            </p:sp>
            <p:sp>
              <p:nvSpPr>
                <p:cNvPr id="132109" name="Rectangle 11"/>
                <p:cNvSpPr/>
                <p:nvPr/>
              </p:nvSpPr>
              <p:spPr>
                <a:xfrm>
                  <a:off x="0" y="844"/>
                  <a:ext cx="1809" cy="556"/>
                </a:xfrm>
                <a:prstGeom prst="rect">
                  <a:avLst/>
                </a:prstGeom>
                <a:noFill/>
                <a:ln w="7" cap="sq" cmpd="sng">
                  <a:solidFill>
                    <a:srgbClr val="A0A0A0"/>
                  </a:solidFill>
                  <a:prstDash val="solid"/>
                  <a:miter/>
                  <a:headEnd type="none" w="sm" len="sm"/>
                  <a:tailEnd type="none" w="sm" len="sm"/>
                </a:ln>
              </p:spPr>
              <p:txBody>
                <a:bodyPr anchor="t" anchorCtr="0"/>
                <a:p>
                  <a:endParaRPr lang="zh-CN" altLang="en-US" b="1" dirty="0">
                    <a:latin typeface="Arial" panose="020B0604020202020204" pitchFamily="34" charset="0"/>
                    <a:ea typeface="宋体" panose="02010600030101010101" pitchFamily="2" charset="-122"/>
                  </a:endParaRPr>
                </a:p>
              </p:txBody>
            </p:sp>
          </p:grpSp>
          <p:grpSp>
            <p:nvGrpSpPr>
              <p:cNvPr id="132110" name="Group 14"/>
              <p:cNvGrpSpPr/>
              <p:nvPr/>
            </p:nvGrpSpPr>
            <p:grpSpPr>
              <a:xfrm>
                <a:off x="1809" y="844"/>
                <a:ext cx="1809" cy="556"/>
                <a:chOff x="1809" y="844"/>
                <a:chExt cx="1809" cy="556"/>
              </a:xfrm>
            </p:grpSpPr>
            <p:sp>
              <p:nvSpPr>
                <p:cNvPr id="132111" name="Rectangle 6"/>
                <p:cNvSpPr/>
                <p:nvPr/>
              </p:nvSpPr>
              <p:spPr>
                <a:xfrm>
                  <a:off x="1852" y="844"/>
                  <a:ext cx="1723" cy="556"/>
                </a:xfrm>
                <a:prstGeom prst="rect">
                  <a:avLst/>
                </a:prstGeom>
                <a:noFill/>
                <a:ln w="12700">
                  <a:noFill/>
                </a:ln>
              </p:spPr>
              <p:txBody>
                <a:bodyPr anchor="t" anchorCtr="0"/>
                <a:p>
                  <a:pPr indent="433705" algn="just" eaLnBrk="0" hangingPunct="0"/>
                  <a:r>
                    <a:rPr lang="en-US" altLang="zh-CN" sz="2000" b="1" dirty="0">
                      <a:latin typeface="宋体" panose="02010600030101010101" pitchFamily="2" charset="-122"/>
                      <a:ea typeface="宋体" panose="02010600030101010101" pitchFamily="2" charset="-122"/>
                    </a:rPr>
                    <a:t>4</a:t>
                  </a:r>
                  <a:r>
                    <a:rPr lang="en-US" altLang="zh-CN" sz="2000" b="1" baseline="30000"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备用</a:t>
                  </a:r>
                  <a:endParaRPr lang="zh-CN" altLang="en-US" sz="2000" b="1" dirty="0">
                    <a:latin typeface="宋体" panose="02010600030101010101" pitchFamily="2" charset="-122"/>
                    <a:ea typeface="宋体" panose="02010600030101010101" pitchFamily="2" charset="-122"/>
                  </a:endParaRPr>
                </a:p>
                <a:p>
                  <a:pPr indent="433705" algn="just" eaLnBrk="0" hangingPunct="0"/>
                  <a:r>
                    <a:rPr lang="en-US" altLang="zh-CN" sz="2000" b="1" dirty="0">
                      <a:latin typeface="宋体" panose="02010600030101010101" pitchFamily="2" charset="-122"/>
                      <a:ea typeface="宋体" panose="02010600030101010101" pitchFamily="2" charset="-122"/>
                    </a:rPr>
                    <a:t>5</a:t>
                  </a:r>
                  <a:r>
                    <a:rPr lang="en-US" altLang="zh-CN" sz="2000" b="1" baseline="30000"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备用</a:t>
                  </a:r>
                  <a:endParaRPr lang="zh-CN" altLang="en-US" sz="2000" b="1" dirty="0">
                    <a:latin typeface="宋体" panose="02010600030101010101" pitchFamily="2" charset="-122"/>
                    <a:ea typeface="宋体" panose="02010600030101010101" pitchFamily="2" charset="-122"/>
                  </a:endParaRPr>
                </a:p>
                <a:p>
                  <a:pPr indent="433705" algn="just" eaLnBrk="0" hangingPunct="0"/>
                  <a:r>
                    <a:rPr lang="en-US" altLang="zh-CN" sz="2000" b="1" dirty="0">
                      <a:latin typeface="宋体" panose="02010600030101010101" pitchFamily="2" charset="-122"/>
                      <a:ea typeface="宋体" panose="02010600030101010101" pitchFamily="2" charset="-122"/>
                    </a:rPr>
                    <a:t>6</a:t>
                  </a:r>
                  <a:r>
                    <a:rPr lang="en-US" altLang="zh-CN" sz="2000" b="1" baseline="30000"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备用</a:t>
                  </a:r>
                  <a:endParaRPr lang="zh-CN" altLang="en-US" sz="2000" b="1" dirty="0">
                    <a:latin typeface="宋体" panose="02010600030101010101" pitchFamily="2" charset="-122"/>
                    <a:ea typeface="宋体" panose="02010600030101010101" pitchFamily="2" charset="-122"/>
                  </a:endParaRPr>
                </a:p>
                <a:p>
                  <a:pPr indent="433705" algn="just" eaLnBrk="0" hangingPunct="0"/>
                  <a:r>
                    <a:rPr lang="en-US" altLang="zh-CN" sz="2000" b="1" dirty="0">
                      <a:latin typeface="宋体" panose="02010600030101010101" pitchFamily="2" charset="-122"/>
                      <a:ea typeface="宋体" panose="02010600030101010101" pitchFamily="2" charset="-122"/>
                    </a:rPr>
                    <a:t>7</a:t>
                  </a:r>
                  <a:r>
                    <a:rPr lang="en-US" altLang="zh-CN" sz="2000" b="1" baseline="30000"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与</a:t>
                  </a:r>
                  <a:r>
                    <a:rPr lang="en-US" altLang="zh-CN" sz="2000" b="1" dirty="0">
                      <a:latin typeface="宋体" panose="02010600030101010101" pitchFamily="2" charset="-122"/>
                      <a:ea typeface="宋体" panose="02010600030101010101" pitchFamily="2" charset="-122"/>
                    </a:rPr>
                    <a:t>DMA1</a:t>
                  </a:r>
                  <a:r>
                    <a:rPr lang="zh-CN" altLang="en-US" sz="2000" b="1" dirty="0">
                      <a:latin typeface="宋体" panose="02010600030101010101" pitchFamily="2" charset="-122"/>
                      <a:ea typeface="宋体" panose="02010600030101010101" pitchFamily="2" charset="-122"/>
                    </a:rPr>
                    <a:t>级联</a:t>
                  </a:r>
                  <a:endParaRPr lang="zh-CN" altLang="en-US" sz="2000" b="1" dirty="0">
                    <a:latin typeface="宋体" panose="02010600030101010101" pitchFamily="2" charset="-122"/>
                    <a:ea typeface="宋体" panose="02010600030101010101" pitchFamily="2" charset="-122"/>
                  </a:endParaRPr>
                </a:p>
                <a:p>
                  <a:pPr indent="433705" algn="just" eaLnBrk="0" hangingPunct="0"/>
                  <a:endParaRPr lang="en-US" altLang="zh-CN" sz="2000" b="1" dirty="0">
                    <a:latin typeface="Times New Roman" panose="02020603050405020304" pitchFamily="18" charset="0"/>
                    <a:ea typeface="宋体" panose="02010600030101010101" pitchFamily="2" charset="-122"/>
                  </a:endParaRPr>
                </a:p>
              </p:txBody>
            </p:sp>
            <p:sp>
              <p:nvSpPr>
                <p:cNvPr id="132112" name="Rectangle 13"/>
                <p:cNvSpPr/>
                <p:nvPr/>
              </p:nvSpPr>
              <p:spPr>
                <a:xfrm>
                  <a:off x="1809" y="844"/>
                  <a:ext cx="1809" cy="556"/>
                </a:xfrm>
                <a:prstGeom prst="rect">
                  <a:avLst/>
                </a:prstGeom>
                <a:noFill/>
                <a:ln w="7" cap="sq" cmpd="sng">
                  <a:solidFill>
                    <a:srgbClr val="A0A0A0"/>
                  </a:solidFill>
                  <a:prstDash val="solid"/>
                  <a:miter/>
                  <a:headEnd type="none" w="sm" len="sm"/>
                  <a:tailEnd type="none" w="sm" len="sm"/>
                </a:ln>
              </p:spPr>
              <p:txBody>
                <a:bodyPr anchor="t" anchorCtr="0"/>
                <a:p>
                  <a:endParaRPr lang="zh-CN" altLang="en-US" b="1" dirty="0">
                    <a:latin typeface="Arial" panose="020B0604020202020204" pitchFamily="34" charset="0"/>
                    <a:ea typeface="宋体" panose="02010600030101010101" pitchFamily="2" charset="-122"/>
                  </a:endParaRPr>
                </a:p>
              </p:txBody>
            </p:sp>
          </p:grpSp>
        </p:grpSp>
        <p:sp>
          <p:nvSpPr>
            <p:cNvPr id="132113" name="Rectangle 16"/>
            <p:cNvSpPr/>
            <p:nvPr/>
          </p:nvSpPr>
          <p:spPr>
            <a:xfrm>
              <a:off x="-3" y="486"/>
              <a:ext cx="3624" cy="917"/>
            </a:xfrm>
            <a:prstGeom prst="rect">
              <a:avLst/>
            </a:prstGeom>
            <a:noFill/>
            <a:ln w="9525" cap="sq" cmpd="sng">
              <a:solidFill>
                <a:srgbClr val="A0A0A0"/>
              </a:solidFill>
              <a:prstDash val="solid"/>
              <a:miter/>
              <a:headEnd type="none" w="sm" len="sm"/>
              <a:tailEnd type="none" w="sm" len="sm"/>
            </a:ln>
          </p:spPr>
          <p:txBody>
            <a:bodyPr anchor="t" anchorCtr="0"/>
            <a:p>
              <a:endParaRPr lang="zh-CN" altLang="en-US" b="1" dirty="0">
                <a:latin typeface="Arial" panose="020B0604020202020204" pitchFamily="34" charset="0"/>
                <a:ea typeface="宋体" panose="02010600030101010101" pitchFamily="2" charset="-122"/>
              </a:endParaRPr>
            </a:p>
          </p:txBody>
        </p:sp>
      </p:gr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1" name="Text Box 3"/>
          <p:cNvSpPr txBox="1"/>
          <p:nvPr/>
        </p:nvSpPr>
        <p:spPr>
          <a:xfrm>
            <a:off x="2268538" y="6361113"/>
            <a:ext cx="4968875" cy="460375"/>
          </a:xfrm>
          <a:prstGeom prst="rect">
            <a:avLst/>
          </a:prstGeom>
          <a:noFill/>
          <a:ln w="12700">
            <a:noFill/>
          </a:ln>
        </p:spPr>
        <p:txBody>
          <a:bodyPr anchor="t" anchorCtr="0">
            <a:spAutoFit/>
          </a:bodyPr>
          <a:p>
            <a:pPr>
              <a:spcBef>
                <a:spcPct val="50000"/>
              </a:spcBef>
            </a:pPr>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7-37   80286</a:t>
            </a:r>
            <a:r>
              <a:rPr lang="zh-CN" altLang="en-US" sz="2400" b="1" dirty="0">
                <a:latin typeface="Times New Roman" panose="02020603050405020304" pitchFamily="18" charset="0"/>
                <a:ea typeface="宋体" panose="02010600030101010101" pitchFamily="2" charset="-122"/>
              </a:rPr>
              <a:t>机</a:t>
            </a:r>
            <a:r>
              <a:rPr lang="en-US" altLang="zh-CN" sz="2400" b="1" dirty="0">
                <a:latin typeface="Times New Roman" panose="02020603050405020304" pitchFamily="18" charset="0"/>
                <a:ea typeface="宋体" panose="02010600030101010101" pitchFamily="2" charset="-122"/>
              </a:rPr>
              <a:t>DMA</a:t>
            </a:r>
            <a:r>
              <a:rPr lang="zh-CN" altLang="en-US" sz="2400" b="1" dirty="0">
                <a:latin typeface="Times New Roman" panose="02020603050405020304" pitchFamily="18" charset="0"/>
                <a:ea typeface="宋体" panose="02010600030101010101" pitchFamily="2" charset="-122"/>
              </a:rPr>
              <a:t>结构</a:t>
            </a:r>
            <a:endParaRPr lang="zh-CN" altLang="en-US" sz="2400" b="1" dirty="0">
              <a:latin typeface="宋体" panose="02010600030101010101" pitchFamily="2" charset="-122"/>
              <a:ea typeface="Times New Roman" panose="02020603050405020304" pitchFamily="18" charset="0"/>
            </a:endParaRPr>
          </a:p>
        </p:txBody>
      </p:sp>
      <p:sp>
        <p:nvSpPr>
          <p:cNvPr id="133122" name="Rectangle 5"/>
          <p:cNvSpPr/>
          <p:nvPr/>
        </p:nvSpPr>
        <p:spPr>
          <a:xfrm>
            <a:off x="1905000" y="2338388"/>
            <a:ext cx="9144000" cy="0"/>
          </a:xfrm>
          <a:prstGeom prst="rect">
            <a:avLst/>
          </a:prstGeom>
          <a:noFill/>
          <a:ln w="12700">
            <a:noFill/>
          </a:ln>
        </p:spPr>
        <p:txBody>
          <a:bodyPr anchor="t" anchorCtr="0">
            <a:spAutoFit/>
          </a:bodyPr>
          <a:p>
            <a:endParaRPr lang="zh-CN" altLang="en-US" dirty="0">
              <a:latin typeface="Arial" panose="020B0604020202020204" pitchFamily="34" charset="0"/>
              <a:ea typeface="宋体" panose="02010600030101010101" pitchFamily="2" charset="-122"/>
            </a:endParaRPr>
          </a:p>
        </p:txBody>
      </p:sp>
      <p:pic>
        <p:nvPicPr>
          <p:cNvPr id="114692" name="Picture 4" descr="10-35"/>
          <p:cNvPicPr>
            <a:picLocks noChangeAspect="1"/>
          </p:cNvPicPr>
          <p:nvPr/>
        </p:nvPicPr>
        <p:blipFill>
          <a:blip r:embed="rId1">
            <a:lum bright="-12000" contrast="24000"/>
          </a:blip>
          <a:stretch>
            <a:fillRect/>
          </a:stretch>
        </p:blipFill>
        <p:spPr>
          <a:xfrm>
            <a:off x="0" y="2257425"/>
            <a:ext cx="9144000" cy="4103688"/>
          </a:xfrm>
          <a:prstGeom prst="rect">
            <a:avLst/>
          </a:prstGeom>
          <a:noFill/>
          <a:ln w="9525">
            <a:noFill/>
          </a:ln>
        </p:spPr>
      </p:pic>
      <p:sp>
        <p:nvSpPr>
          <p:cNvPr id="133124" name="矩形 1"/>
          <p:cNvSpPr/>
          <p:nvPr/>
        </p:nvSpPr>
        <p:spPr>
          <a:xfrm>
            <a:off x="196850" y="80963"/>
            <a:ext cx="8839200" cy="2335530"/>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80286</a:t>
            </a:r>
            <a:r>
              <a:rPr lang="zh-CN" altLang="zh-CN" sz="2400" b="1" dirty="0">
                <a:solidFill>
                  <a:srgbClr val="C00000"/>
                </a:solidFill>
                <a:latin typeface="Arial" panose="020B0604020202020204" pitchFamily="34" charset="0"/>
                <a:ea typeface="宋体" panose="02010600030101010101" pitchFamily="2" charset="-122"/>
              </a:rPr>
              <a:t>机型有</a:t>
            </a:r>
            <a:r>
              <a:rPr lang="en-US" altLang="zh-CN" sz="2400" b="1" dirty="0">
                <a:solidFill>
                  <a:srgbClr val="C00000"/>
                </a:solidFill>
                <a:latin typeface="Arial" panose="020B0604020202020204" pitchFamily="34" charset="0"/>
                <a:ea typeface="宋体" panose="02010600030101010101" pitchFamily="2" charset="-122"/>
              </a:rPr>
              <a:t>24</a:t>
            </a:r>
            <a:r>
              <a:rPr lang="zh-CN" altLang="zh-CN" sz="2400" b="1" dirty="0">
                <a:solidFill>
                  <a:srgbClr val="C00000"/>
                </a:solidFill>
                <a:latin typeface="Arial" panose="020B0604020202020204" pitchFamily="34" charset="0"/>
                <a:ea typeface="宋体" panose="02010600030101010101" pitchFamily="2" charset="-122"/>
              </a:rPr>
              <a:t>位物理地址</a:t>
            </a:r>
            <a:r>
              <a:rPr lang="zh-CN" altLang="zh-CN" sz="2400" b="1" dirty="0">
                <a:latin typeface="Arial" panose="020B0604020202020204" pitchFamily="34" charset="0"/>
                <a:ea typeface="宋体" panose="02010600030101010101" pitchFamily="2" charset="-122"/>
              </a:rPr>
              <a:t>，可访问</a:t>
            </a:r>
            <a:r>
              <a:rPr lang="en-US" altLang="zh-CN" sz="2400" b="1" dirty="0">
                <a:solidFill>
                  <a:srgbClr val="C00000"/>
                </a:solidFill>
                <a:latin typeface="Arial" panose="020B0604020202020204" pitchFamily="34" charset="0"/>
                <a:ea typeface="宋体" panose="02010600030101010101" pitchFamily="2" charset="-122"/>
              </a:rPr>
              <a:t>16 MB</a:t>
            </a:r>
            <a:r>
              <a:rPr lang="zh-CN" altLang="zh-CN" sz="2400" b="1" dirty="0">
                <a:latin typeface="Arial" panose="020B0604020202020204" pitchFamily="34" charset="0"/>
                <a:ea typeface="宋体" panose="02010600030101010101" pitchFamily="2" charset="-122"/>
              </a:rPr>
              <a:t>存储器，而</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只有</a:t>
            </a:r>
            <a:r>
              <a:rPr lang="en-US" altLang="zh-CN" sz="2400" b="1" dirty="0">
                <a:latin typeface="Arial" panose="020B0604020202020204" pitchFamily="34" charset="0"/>
                <a:ea typeface="宋体" panose="02010600030101010101" pitchFamily="2" charset="-122"/>
              </a:rPr>
              <a:t>16</a:t>
            </a:r>
            <a:r>
              <a:rPr lang="zh-CN" altLang="zh-CN" sz="2400" b="1" dirty="0">
                <a:latin typeface="Arial" panose="020B0604020202020204" pitchFamily="34" charset="0"/>
                <a:ea typeface="宋体" panose="02010600030101010101" pitchFamily="2" charset="-122"/>
              </a:rPr>
              <a:t>位地址，需附加外部逻辑进行扩充。如图</a:t>
            </a:r>
            <a:r>
              <a:rPr lang="en-US" altLang="zh-CN" sz="2400" b="1" dirty="0">
                <a:latin typeface="Arial" panose="020B0604020202020204" pitchFamily="34" charset="0"/>
                <a:ea typeface="宋体" panose="02010600030101010101" pitchFamily="2" charset="-122"/>
              </a:rPr>
              <a:t>7-37</a:t>
            </a:r>
            <a:r>
              <a:rPr lang="zh-CN" altLang="zh-CN" sz="2400" b="1" dirty="0">
                <a:latin typeface="Arial" panose="020B0604020202020204" pitchFamily="34" charset="0"/>
                <a:ea typeface="宋体" panose="02010600030101010101" pitchFamily="2" charset="-122"/>
              </a:rPr>
              <a:t>所示</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采用</a:t>
            </a:r>
            <a:r>
              <a:rPr lang="en-US" altLang="zh-CN" sz="2400" b="1" dirty="0">
                <a:solidFill>
                  <a:srgbClr val="C00000"/>
                </a:solidFill>
                <a:latin typeface="Arial" panose="020B0604020202020204" pitchFamily="34" charset="0"/>
                <a:ea typeface="宋体" panose="02010600030101010101" pitchFamily="2" charset="-122"/>
              </a:rPr>
              <a:t>74LS612</a:t>
            </a:r>
            <a:r>
              <a:rPr lang="zh-CN" altLang="zh-CN" sz="2400" b="1" dirty="0">
                <a:solidFill>
                  <a:srgbClr val="C00000"/>
                </a:solidFill>
                <a:latin typeface="Arial" panose="020B0604020202020204" pitchFamily="34" charset="0"/>
                <a:ea typeface="宋体" panose="02010600030101010101" pitchFamily="2" charset="-122"/>
              </a:rPr>
              <a:t>作为页面寄存器</a:t>
            </a:r>
            <a:r>
              <a:rPr lang="zh-CN" altLang="zh-CN" sz="2400" b="1" dirty="0">
                <a:latin typeface="Arial" panose="020B0604020202020204" pitchFamily="34" charset="0"/>
                <a:ea typeface="宋体" panose="02010600030101010101" pitchFamily="2" charset="-122"/>
              </a:rPr>
              <a:t>，它是一个</a:t>
            </a:r>
            <a:r>
              <a:rPr lang="en-US" altLang="zh-CN" sz="2400" b="1" dirty="0">
                <a:latin typeface="Arial" panose="020B0604020202020204" pitchFamily="34" charset="0"/>
                <a:ea typeface="宋体" panose="02010600030101010101" pitchFamily="2" charset="-122"/>
              </a:rPr>
              <a:t>16</a:t>
            </a:r>
            <a:r>
              <a:rPr lang="zh-CN" altLang="zh-CN" sz="2400" b="1" dirty="0">
                <a:latin typeface="Arial" panose="020B0604020202020204" pitchFamily="34" charset="0"/>
                <a:ea typeface="宋体" panose="02010600030101010101" pitchFamily="2" charset="-122"/>
              </a:rPr>
              <a:t>字</a:t>
            </a:r>
            <a:r>
              <a:rPr lang="en-US" altLang="zh-CN" sz="2400" b="1" dirty="0">
                <a:latin typeface="Arial" panose="020B0604020202020204" pitchFamily="34" charset="0"/>
                <a:ea typeface="宋体" panose="02010600030101010101" pitchFamily="2" charset="-122"/>
                <a:sym typeface="Symbol" panose="05050102010706020507" pitchFamily="18" charset="2"/>
              </a:rPr>
              <a:t></a:t>
            </a:r>
            <a:r>
              <a:rPr lang="en-US" altLang="zh-CN" sz="2400" b="1" dirty="0">
                <a:latin typeface="Arial" panose="020B0604020202020204" pitchFamily="34" charset="0"/>
                <a:ea typeface="宋体" panose="02010600030101010101" pitchFamily="2" charset="-122"/>
              </a:rPr>
              <a:t>12</a:t>
            </a:r>
            <a:r>
              <a:rPr lang="zh-CN" altLang="zh-CN" sz="2400" b="1" dirty="0">
                <a:latin typeface="Arial" panose="020B0604020202020204" pitchFamily="34" charset="0"/>
                <a:ea typeface="宋体" panose="02010600030101010101" pitchFamily="2" charset="-122"/>
              </a:rPr>
              <a:t>位的</a:t>
            </a:r>
            <a:r>
              <a:rPr lang="en-US" altLang="zh-CN" sz="2400" b="1" dirty="0">
                <a:latin typeface="Arial" panose="020B0604020202020204" pitchFamily="34" charset="0"/>
                <a:ea typeface="宋体" panose="02010600030101010101" pitchFamily="2" charset="-122"/>
              </a:rPr>
              <a:t>RAM</a:t>
            </a:r>
            <a:r>
              <a:rPr lang="zh-CN" altLang="zh-CN" sz="2400" b="1" dirty="0">
                <a:latin typeface="Arial" panose="020B0604020202020204" pitchFamily="34" charset="0"/>
                <a:ea typeface="宋体" panose="02010600030101010101" pitchFamily="2" charset="-122"/>
              </a:rPr>
              <a:t>芯片，</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编程读</a:t>
            </a:r>
            <a:r>
              <a:rPr lang="en-US" altLang="zh-CN"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写。当进行</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传送时，由页面寄存器的相应单元提供高位地址。</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slide(fromBottom)">
                                      <p:cBhvr>
                                        <p:cTn id="7" dur="500"/>
                                        <p:tgtEl>
                                          <p:spTgt spid="11469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114692"/>
                                        </p:tgtEl>
                                        <p:attrNameLst>
                                          <p:attrName>style.visibility</p:attrName>
                                        </p:attrNameLst>
                                      </p:cBhvr>
                                      <p:to>
                                        <p:strVal val="visible"/>
                                      </p:to>
                                    </p:set>
                                    <p:animEffect transition="in" filter="barn(outHorizontal)">
                                      <p:cBhvr>
                                        <p:cTn id="12"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15714" name="Text Box 2"/>
          <p:cNvSpPr txBox="1"/>
          <p:nvPr/>
        </p:nvSpPr>
        <p:spPr>
          <a:xfrm>
            <a:off x="0" y="188913"/>
            <a:ext cx="9144000" cy="584200"/>
          </a:xfrm>
          <a:prstGeom prst="rect">
            <a:avLst/>
          </a:prstGeom>
          <a:noFill/>
          <a:ln w="12700">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三、 </a:t>
            </a:r>
            <a:r>
              <a:rPr lang="en-US" altLang="zh-CN" sz="3200" b="1" dirty="0">
                <a:latin typeface="Times New Roman" panose="02020603050405020304" pitchFamily="18" charset="0"/>
                <a:ea typeface="宋体" panose="02010600030101010101" pitchFamily="2" charset="-122"/>
              </a:rPr>
              <a:t>DMA</a:t>
            </a:r>
            <a:r>
              <a:rPr lang="zh-CN" altLang="en-US" sz="3200" b="1" dirty="0">
                <a:latin typeface="Times New Roman" panose="02020603050405020304" pitchFamily="18" charset="0"/>
                <a:ea typeface="宋体" panose="02010600030101010101" pitchFamily="2" charset="-122"/>
              </a:rPr>
              <a:t>接口设计举例：</a:t>
            </a:r>
            <a:r>
              <a:rPr lang="en-US" altLang="zh-CN" sz="2400" b="1" u="sng" dirty="0">
                <a:solidFill>
                  <a:srgbClr val="FF0000"/>
                </a:solidFill>
                <a:latin typeface="Times New Roman" panose="02020603050405020304" pitchFamily="18" charset="0"/>
                <a:ea typeface="宋体" panose="02010600030101010101" pitchFamily="2" charset="-122"/>
              </a:rPr>
              <a:t>DMA</a:t>
            </a:r>
            <a:r>
              <a:rPr lang="zh-CN" altLang="en-US" sz="2400" b="1" u="sng" dirty="0">
                <a:solidFill>
                  <a:srgbClr val="FF0000"/>
                </a:solidFill>
                <a:latin typeface="Times New Roman" panose="02020603050405020304" pitchFamily="18" charset="0"/>
                <a:ea typeface="宋体" panose="02010600030101010101" pitchFamily="2" charset="-122"/>
              </a:rPr>
              <a:t>接口</a:t>
            </a:r>
            <a:r>
              <a:rPr lang="zh-CN" altLang="en-US" sz="2400" b="1" dirty="0">
                <a:latin typeface="Times New Roman" panose="02020603050405020304" pitchFamily="18" charset="0"/>
                <a:ea typeface="宋体" panose="02010600030101010101" pitchFamily="2" charset="-122"/>
              </a:rPr>
              <a:t>与</a:t>
            </a:r>
            <a:r>
              <a:rPr lang="en-US" altLang="zh-CN" sz="2400" b="1" u="sng" dirty="0">
                <a:solidFill>
                  <a:srgbClr val="C00000"/>
                </a:solidFill>
                <a:latin typeface="Times New Roman" panose="02020603050405020304" pitchFamily="18" charset="0"/>
                <a:ea typeface="宋体" panose="02010600030101010101" pitchFamily="2" charset="-122"/>
              </a:rPr>
              <a:t>DMA</a:t>
            </a:r>
            <a:r>
              <a:rPr lang="zh-CN" altLang="en-US" sz="2400" b="1" u="sng" dirty="0">
                <a:solidFill>
                  <a:srgbClr val="C00000"/>
                </a:solidFill>
                <a:latin typeface="Times New Roman" panose="02020603050405020304" pitchFamily="18" charset="0"/>
                <a:ea typeface="宋体" panose="02010600030101010101" pitchFamily="2" charset="-122"/>
              </a:rPr>
              <a:t>控制器</a:t>
            </a:r>
            <a:r>
              <a:rPr lang="zh-CN" altLang="en-US" sz="2400" b="1" dirty="0">
                <a:latin typeface="Times New Roman" panose="02020603050405020304" pitchFamily="18" charset="0"/>
                <a:ea typeface="宋体" panose="02010600030101010101" pitchFamily="2" charset="-122"/>
              </a:rPr>
              <a:t>分离</a:t>
            </a:r>
            <a:endParaRPr lang="zh-CN" altLang="en-US" sz="2400" b="1" dirty="0">
              <a:latin typeface="Times New Roman" panose="02020603050405020304" pitchFamily="18" charset="0"/>
              <a:ea typeface="Times New Roman" panose="02020603050405020304" pitchFamily="18" charset="0"/>
            </a:endParaRPr>
          </a:p>
        </p:txBody>
      </p:sp>
      <p:sp>
        <p:nvSpPr>
          <p:cNvPr id="134147" name="Rectangle 8"/>
          <p:cNvSpPr/>
          <p:nvPr/>
        </p:nvSpPr>
        <p:spPr>
          <a:xfrm>
            <a:off x="1971675" y="80963"/>
            <a:ext cx="9144000" cy="0"/>
          </a:xfrm>
          <a:prstGeom prst="rect">
            <a:avLst/>
          </a:prstGeom>
          <a:noFill/>
          <a:ln w="12700">
            <a:noFill/>
          </a:ln>
        </p:spPr>
        <p:txBody>
          <a:bodyPr anchor="t" anchorCtr="0">
            <a:spAutoFit/>
          </a:bodyPr>
          <a:p>
            <a:endParaRPr lang="zh-CN" altLang="en-US" dirty="0">
              <a:latin typeface="Arial" panose="020B0604020202020204" pitchFamily="34" charset="0"/>
              <a:ea typeface="宋体" panose="02010600030101010101" pitchFamily="2" charset="-122"/>
            </a:endParaRPr>
          </a:p>
        </p:txBody>
      </p:sp>
      <p:sp>
        <p:nvSpPr>
          <p:cNvPr id="2" name="矩形 1"/>
          <p:cNvSpPr/>
          <p:nvPr/>
        </p:nvSpPr>
        <p:spPr>
          <a:xfrm>
            <a:off x="107950" y="908050"/>
            <a:ext cx="8856663" cy="1886585"/>
          </a:xfrm>
          <a:prstGeom prst="rect">
            <a:avLst/>
          </a:prstGeom>
          <a:solidFill>
            <a:srgbClr val="CCFFCC"/>
          </a:solidFill>
          <a:ln>
            <a:no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假定有一台</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设备，需要与主机高速交换数据</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当</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设备向主机送完一批数据后，发出结束信号</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WORK=0</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当主机向</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设备送完一批数据后，发出结束信号</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END</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数据传送用外部时钟</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CK</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同步</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4149" name="矩形 2"/>
          <p:cNvSpPr/>
          <p:nvPr/>
        </p:nvSpPr>
        <p:spPr>
          <a:xfrm>
            <a:off x="107315" y="2996565"/>
            <a:ext cx="8856663" cy="3681730"/>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该</a:t>
            </a:r>
            <a:r>
              <a:rPr lang="en-US" altLang="zh-CN" sz="2400" b="1" dirty="0">
                <a:latin typeface="Times New Roman" panose="02020603050405020304" pitchFamily="18" charset="0"/>
                <a:ea typeface="宋体" panose="02010600030101010101" pitchFamily="2" charset="-122"/>
              </a:rPr>
              <a:t>DMA</a:t>
            </a:r>
            <a:r>
              <a:rPr lang="zh-CN" altLang="en-US" sz="2400" b="1" dirty="0">
                <a:latin typeface="Times New Roman" panose="02020603050405020304" pitchFamily="18" charset="0"/>
                <a:ea typeface="宋体" panose="02010600030101010101" pitchFamily="2" charset="-122"/>
              </a:rPr>
              <a:t>接口的逻辑框图如后图： </a:t>
            </a:r>
            <a:endParaRPr lang="zh-CN" altLang="en-US" sz="2400" b="1" dirty="0">
              <a:latin typeface="Times New Roman" panose="02020603050405020304" pitchFamily="18" charset="0"/>
              <a:ea typeface="宋体" panose="02010600030101010101" pitchFamily="2" charset="-122"/>
            </a:endParaRPr>
          </a:p>
          <a:p>
            <a:pPr>
              <a:lnSpc>
                <a:spcPts val="3500"/>
              </a:lnSpc>
            </a:pPr>
            <a:r>
              <a:rPr lang="zh-CN" altLang="zh-CN" sz="2400" b="1" dirty="0">
                <a:latin typeface="Arial" panose="020B0604020202020204" pitchFamily="34" charset="0"/>
                <a:ea typeface="宋体" panose="02010600030101010101" pitchFamily="2" charset="-122"/>
              </a:rPr>
              <a:t>该接口使用了</a:t>
            </a:r>
            <a:r>
              <a:rPr lang="en-US" altLang="zh-CN" sz="2400" b="1" dirty="0">
                <a:solidFill>
                  <a:srgbClr val="C00000"/>
                </a:solidFill>
                <a:latin typeface="Arial" panose="020B0604020202020204" pitchFamily="34" charset="0"/>
                <a:ea typeface="宋体" panose="02010600030101010101" pitchFamily="2" charset="-122"/>
              </a:rPr>
              <a:t>DMA1</a:t>
            </a:r>
            <a:r>
              <a:rPr lang="zh-CN" altLang="zh-CN" sz="2400" b="1" dirty="0">
                <a:solidFill>
                  <a:srgbClr val="C00000"/>
                </a:solidFill>
                <a:latin typeface="Arial" panose="020B0604020202020204" pitchFamily="34" charset="0"/>
                <a:ea typeface="宋体" panose="02010600030101010101" pitchFamily="2" charset="-122"/>
              </a:rPr>
              <a:t>的</a:t>
            </a:r>
            <a:r>
              <a:rPr lang="en-US" altLang="zh-CN" sz="2400" b="1" dirty="0">
                <a:solidFill>
                  <a:srgbClr val="C00000"/>
                </a:solidFill>
                <a:latin typeface="Arial" panose="020B0604020202020204" pitchFamily="34" charset="0"/>
                <a:ea typeface="宋体" panose="02010600030101010101" pitchFamily="2" charset="-122"/>
              </a:rPr>
              <a:t>1#</a:t>
            </a:r>
            <a:r>
              <a:rPr lang="zh-CN" altLang="zh-CN" sz="2400" b="1" dirty="0">
                <a:solidFill>
                  <a:srgbClr val="C00000"/>
                </a:solidFill>
                <a:latin typeface="Arial" panose="020B0604020202020204" pitchFamily="34" charset="0"/>
                <a:ea typeface="宋体" panose="02010600030101010101" pitchFamily="2" charset="-122"/>
              </a:rPr>
              <a:t>通道</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5#</a:t>
            </a:r>
            <a:r>
              <a:rPr lang="zh-CN" altLang="zh-CN" sz="2400" b="1" dirty="0">
                <a:solidFill>
                  <a:srgbClr val="2913FD"/>
                </a:solidFill>
                <a:latin typeface="Arial" panose="020B0604020202020204" pitchFamily="34" charset="0"/>
                <a:ea typeface="宋体" panose="02010600030101010101" pitchFamily="2" charset="-122"/>
              </a:rPr>
              <a:t>中断请求</a:t>
            </a:r>
            <a:r>
              <a:rPr lang="zh-CN" altLang="en-US" sz="2400" b="1" dirty="0">
                <a:solidFill>
                  <a:srgbClr val="2913FD"/>
                </a:solidFill>
                <a:latin typeface="Arial" panose="020B0604020202020204" pitchFamily="34" charset="0"/>
                <a:ea typeface="宋体" panose="02010600030101010101" pitchFamily="2" charset="-122"/>
              </a:rPr>
              <a:t>通道</a:t>
            </a:r>
            <a:r>
              <a:rPr lang="zh-CN" altLang="zh-CN" sz="2400" b="1" dirty="0">
                <a:latin typeface="Arial" panose="020B0604020202020204" pitchFamily="34" charset="0"/>
                <a:ea typeface="宋体" panose="02010600030101010101" pitchFamily="2" charset="-122"/>
              </a:rPr>
              <a:t>，占用</a:t>
            </a:r>
            <a:r>
              <a:rPr lang="en-US" altLang="zh-CN" sz="2400" b="1" dirty="0">
                <a:solidFill>
                  <a:srgbClr val="C00000"/>
                </a:solidFill>
                <a:latin typeface="Arial" panose="020B0604020202020204" pitchFamily="34" charset="0"/>
                <a:ea typeface="宋体" panose="02010600030101010101" pitchFamily="2" charset="-122"/>
              </a:rPr>
              <a:t>300H</a:t>
            </a:r>
            <a:r>
              <a:rPr lang="zh-CN" altLang="zh-CN" sz="2400" b="1" dirty="0">
                <a:solidFill>
                  <a:srgbClr val="C00000"/>
                </a:solidFill>
                <a:latin typeface="Arial" panose="020B0604020202020204" pitchFamily="34" charset="0"/>
                <a:ea typeface="宋体" panose="02010600030101010101" pitchFamily="2" charset="-122"/>
              </a:rPr>
              <a:t>和</a:t>
            </a:r>
            <a:r>
              <a:rPr lang="en-US" altLang="zh-CN" sz="2400" b="1" dirty="0">
                <a:solidFill>
                  <a:srgbClr val="C00000"/>
                </a:solidFill>
                <a:latin typeface="Arial" panose="020B0604020202020204" pitchFamily="34" charset="0"/>
                <a:ea typeface="宋体" panose="02010600030101010101" pitchFamily="2" charset="-122"/>
              </a:rPr>
              <a:t>30lH</a:t>
            </a:r>
            <a:r>
              <a:rPr lang="zh-CN" altLang="zh-CN" sz="2400" b="1" dirty="0">
                <a:latin typeface="Arial" panose="020B0604020202020204" pitchFamily="34" charset="0"/>
                <a:ea typeface="宋体" panose="02010600030101010101" pitchFamily="2" charset="-122"/>
              </a:rPr>
              <a:t>两个端口地址。</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 300H</a:t>
            </a:r>
            <a:r>
              <a:rPr lang="zh-CN" altLang="zh-CN" sz="2400" b="1" dirty="0">
                <a:solidFill>
                  <a:srgbClr val="C00000"/>
                </a:solidFill>
                <a:latin typeface="Arial" panose="020B0604020202020204" pitchFamily="34" charset="0"/>
                <a:ea typeface="宋体" panose="02010600030101010101" pitchFamily="2" charset="-122"/>
              </a:rPr>
              <a:t>用于数据输入</a:t>
            </a:r>
            <a:r>
              <a:rPr lang="en-US" altLang="zh-CN" sz="2400" b="1" dirty="0">
                <a:solidFill>
                  <a:srgbClr val="C00000"/>
                </a:solidFill>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输出寄存器</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CPU</a:t>
            </a:r>
            <a:r>
              <a:rPr lang="zh-CN" altLang="en-US" sz="2400" b="1" dirty="0">
                <a:solidFill>
                  <a:srgbClr val="2913FD"/>
                </a:solidFill>
                <a:latin typeface="Arial" panose="020B0604020202020204" pitchFamily="34" charset="0"/>
                <a:ea typeface="宋体" panose="02010600030101010101" pitchFamily="2" charset="-122"/>
              </a:rPr>
              <a:t>读</a:t>
            </a:r>
            <a:r>
              <a:rPr lang="en-US" altLang="zh-CN" sz="2400" b="1" dirty="0">
                <a:solidFill>
                  <a:srgbClr val="2913FD"/>
                </a:solidFill>
                <a:latin typeface="Arial" panose="020B0604020202020204" pitchFamily="34" charset="0"/>
                <a:ea typeface="宋体" panose="02010600030101010101" pitchFamily="2" charset="-122"/>
              </a:rPr>
              <a:t>300H</a:t>
            </a:r>
            <a:r>
              <a:rPr lang="zh-CN" altLang="en-US" sz="2400" b="1" dirty="0">
                <a:latin typeface="Arial" panose="020B0604020202020204" pitchFamily="34" charset="0"/>
                <a:ea typeface="宋体" panose="02010600030101010101" pitchFamily="2" charset="-122"/>
              </a:rPr>
              <a:t>就是访问</a:t>
            </a:r>
            <a:r>
              <a:rPr lang="zh-CN" altLang="en-US" sz="2400" b="1" dirty="0">
                <a:solidFill>
                  <a:srgbClr val="2913FD"/>
                </a:solidFill>
                <a:latin typeface="Arial" panose="020B0604020202020204" pitchFamily="34" charset="0"/>
                <a:ea typeface="宋体" panose="02010600030101010101" pitchFamily="2" charset="-122"/>
              </a:rPr>
              <a:t>数据输入寄存器；</a:t>
            </a:r>
            <a:r>
              <a:rPr lang="en-US" altLang="zh-CN" sz="2400" b="1" dirty="0">
                <a:latin typeface="Arial" panose="020B0604020202020204" pitchFamily="34" charset="0"/>
                <a:ea typeface="宋体" panose="02010600030101010101" pitchFamily="2" charset="-122"/>
              </a:rPr>
              <a:t> CPU</a:t>
            </a:r>
            <a:r>
              <a:rPr lang="zh-CN" altLang="en-US" sz="2400" b="1" dirty="0">
                <a:solidFill>
                  <a:srgbClr val="C00000"/>
                </a:solidFill>
                <a:latin typeface="Arial" panose="020B0604020202020204" pitchFamily="34" charset="0"/>
                <a:ea typeface="宋体" panose="02010600030101010101" pitchFamily="2" charset="-122"/>
              </a:rPr>
              <a:t>写</a:t>
            </a:r>
            <a:r>
              <a:rPr lang="en-US" altLang="zh-CN" sz="2400" b="1" dirty="0">
                <a:solidFill>
                  <a:srgbClr val="C00000"/>
                </a:solidFill>
                <a:latin typeface="Arial" panose="020B0604020202020204" pitchFamily="34" charset="0"/>
                <a:ea typeface="宋体" panose="02010600030101010101" pitchFamily="2" charset="-122"/>
              </a:rPr>
              <a:t>300H</a:t>
            </a:r>
            <a:r>
              <a:rPr lang="zh-CN" altLang="en-US" sz="2400" b="1" dirty="0">
                <a:latin typeface="Arial" panose="020B0604020202020204" pitchFamily="34" charset="0"/>
                <a:ea typeface="宋体" panose="02010600030101010101" pitchFamily="2" charset="-122"/>
              </a:rPr>
              <a:t>就是访问</a:t>
            </a:r>
            <a:r>
              <a:rPr lang="zh-CN" altLang="en-US" sz="2400" b="1" dirty="0">
                <a:solidFill>
                  <a:srgbClr val="C00000"/>
                </a:solidFill>
                <a:latin typeface="Arial" panose="020B0604020202020204" pitchFamily="34" charset="0"/>
                <a:ea typeface="宋体" panose="02010600030101010101" pitchFamily="2" charset="-122"/>
              </a:rPr>
              <a:t>数据输出寄存器</a:t>
            </a:r>
            <a:endParaRPr lang="en-US" altLang="zh-CN" sz="2400" b="1" dirty="0">
              <a:solidFill>
                <a:srgbClr val="C00000"/>
              </a:solidFill>
              <a:latin typeface="Arial" panose="020B0604020202020204" pitchFamily="34" charset="0"/>
              <a:ea typeface="宋体" panose="02010600030101010101" pitchFamily="2" charset="-122"/>
            </a:endParaRPr>
          </a:p>
          <a:p>
            <a:pPr>
              <a:lnSpc>
                <a:spcPts val="3500"/>
              </a:lnSpc>
              <a:buChar char="•"/>
            </a:pPr>
            <a:r>
              <a:rPr lang="en-US" altLang="zh-CN" sz="2400" b="1" dirty="0">
                <a:solidFill>
                  <a:srgbClr val="2913FD"/>
                </a:solidFill>
                <a:latin typeface="Arial" panose="020B0604020202020204" pitchFamily="34" charset="0"/>
                <a:ea typeface="宋体" panose="02010600030101010101" pitchFamily="2" charset="-122"/>
              </a:rPr>
              <a:t> 301H</a:t>
            </a:r>
            <a:r>
              <a:rPr lang="zh-CN" altLang="zh-CN" sz="2400" b="1" dirty="0">
                <a:solidFill>
                  <a:srgbClr val="2913FD"/>
                </a:solidFill>
                <a:latin typeface="Arial" panose="020B0604020202020204" pitchFamily="34" charset="0"/>
                <a:ea typeface="宋体" panose="02010600030101010101" pitchFamily="2" charset="-122"/>
              </a:rPr>
              <a:t>用于控制</a:t>
            </a:r>
            <a:r>
              <a:rPr lang="en-US" altLang="zh-CN" sz="2400" b="1" dirty="0">
                <a:solidFill>
                  <a:srgbClr val="2913FD"/>
                </a:solidFill>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状态寄存器</a:t>
            </a:r>
            <a:r>
              <a:rPr lang="zh-CN" altLang="en-US" sz="2400" b="1" dirty="0">
                <a:solidFill>
                  <a:srgbClr val="2913FD"/>
                </a:solidFill>
                <a:latin typeface="Arial" panose="020B0604020202020204" pitchFamily="34" charset="0"/>
                <a:ea typeface="宋体" panose="02010600030101010101" pitchFamily="2" charset="-122"/>
              </a:rPr>
              <a:t>：</a:t>
            </a:r>
            <a:endParaRPr lang="en-US" altLang="zh-CN" sz="2400" b="1" dirty="0">
              <a:solidFill>
                <a:srgbClr val="2913FD"/>
              </a:solidFill>
              <a:latin typeface="Arial" panose="020B0604020202020204" pitchFamily="34" charset="0"/>
              <a:ea typeface="宋体" panose="02010600030101010101" pitchFamily="2" charset="-122"/>
            </a:endParaRPr>
          </a:p>
          <a:p>
            <a:pPr>
              <a:lnSpc>
                <a:spcPts val="3500"/>
              </a:lnSpc>
            </a:pPr>
            <a:r>
              <a:rPr lang="en-US" altLang="zh-CN" sz="2400" b="1" dirty="0">
                <a:solidFill>
                  <a:srgbClr val="2913FD"/>
                </a:solidFill>
                <a:latin typeface="Arial" panose="020B0604020202020204" pitchFamily="34" charset="0"/>
                <a:ea typeface="宋体" panose="02010600030101010101" pitchFamily="2" charset="-122"/>
              </a:rPr>
              <a:t>     -- </a:t>
            </a:r>
            <a:r>
              <a:rPr lang="zh-CN" altLang="en-US" sz="2400" b="1" dirty="0">
                <a:solidFill>
                  <a:srgbClr val="C00000"/>
                </a:solidFill>
                <a:latin typeface="Arial" panose="020B0604020202020204" pitchFamily="34" charset="0"/>
                <a:ea typeface="宋体" panose="02010600030101010101" pitchFamily="2" charset="-122"/>
              </a:rPr>
              <a:t>输入时</a:t>
            </a:r>
            <a:r>
              <a:rPr lang="en-US" altLang="zh-CN" sz="2400" b="1" dirty="0">
                <a:solidFill>
                  <a:srgbClr val="C00000"/>
                </a:solidFill>
                <a:latin typeface="Arial" panose="020B0604020202020204" pitchFamily="34" charset="0"/>
                <a:ea typeface="宋体" panose="02010600030101010101" pitchFamily="2" charset="-122"/>
              </a:rPr>
              <a:t>301H</a:t>
            </a:r>
            <a:r>
              <a:rPr lang="zh-CN" altLang="en-US" sz="2400" b="1" dirty="0">
                <a:solidFill>
                  <a:srgbClr val="C00000"/>
                </a:solidFill>
                <a:latin typeface="Arial" panose="020B0604020202020204" pitchFamily="34" charset="0"/>
                <a:ea typeface="宋体" panose="02010600030101010101" pitchFamily="2" charset="-122"/>
              </a:rPr>
              <a:t>是状态寄存器的地址</a:t>
            </a:r>
            <a:r>
              <a:rPr lang="zh-CN" altLang="en-US" sz="2400" b="1" dirty="0">
                <a:solidFill>
                  <a:srgbClr val="2913FD"/>
                </a:solidFill>
                <a:latin typeface="Arial" panose="020B0604020202020204" pitchFamily="34" charset="0"/>
                <a:ea typeface="宋体" panose="02010600030101010101" pitchFamily="2" charset="-122"/>
              </a:rPr>
              <a:t>；</a:t>
            </a:r>
            <a:endParaRPr lang="en-US" altLang="zh-CN" sz="2400" b="1" dirty="0">
              <a:solidFill>
                <a:srgbClr val="2913FD"/>
              </a:solidFill>
              <a:latin typeface="Arial" panose="020B0604020202020204" pitchFamily="34" charset="0"/>
              <a:ea typeface="宋体" panose="02010600030101010101" pitchFamily="2" charset="-122"/>
            </a:endParaRPr>
          </a:p>
          <a:p>
            <a:pPr>
              <a:lnSpc>
                <a:spcPts val="3500"/>
              </a:lnSpc>
            </a:pPr>
            <a:r>
              <a:rPr lang="en-US" altLang="zh-CN" sz="2400" b="1" dirty="0">
                <a:solidFill>
                  <a:srgbClr val="2913FD"/>
                </a:solidFill>
                <a:latin typeface="Arial" panose="020B0604020202020204" pitchFamily="34" charset="0"/>
                <a:ea typeface="宋体" panose="02010600030101010101" pitchFamily="2" charset="-122"/>
              </a:rPr>
              <a:t>     -- </a:t>
            </a:r>
            <a:r>
              <a:rPr lang="zh-CN" altLang="en-US" sz="2400" b="1" dirty="0">
                <a:solidFill>
                  <a:srgbClr val="2913FD"/>
                </a:solidFill>
                <a:latin typeface="Arial" panose="020B0604020202020204" pitchFamily="34" charset="0"/>
                <a:ea typeface="宋体" panose="02010600030101010101" pitchFamily="2" charset="-122"/>
              </a:rPr>
              <a:t>输出时</a:t>
            </a:r>
            <a:r>
              <a:rPr lang="en-US" altLang="zh-CN" sz="2400" b="1" dirty="0">
                <a:solidFill>
                  <a:srgbClr val="2913FD"/>
                </a:solidFill>
                <a:latin typeface="Arial" panose="020B0604020202020204" pitchFamily="34" charset="0"/>
                <a:ea typeface="宋体" panose="02010600030101010101" pitchFamily="2" charset="-122"/>
              </a:rPr>
              <a:t>301H</a:t>
            </a:r>
            <a:r>
              <a:rPr lang="zh-CN" altLang="en-US" sz="2400" b="1" dirty="0">
                <a:solidFill>
                  <a:srgbClr val="2913FD"/>
                </a:solidFill>
                <a:latin typeface="Arial" panose="020B0604020202020204" pitchFamily="34" charset="0"/>
                <a:ea typeface="宋体" panose="02010600030101010101" pitchFamily="2" charset="-122"/>
              </a:rPr>
              <a:t>是控制寄存器地址</a:t>
            </a:r>
            <a:r>
              <a:rPr lang="zh-CN" altLang="zh-CN" sz="2400" b="1" dirty="0">
                <a:solidFill>
                  <a:srgbClr val="2913FD"/>
                </a:solidFill>
                <a:latin typeface="Arial" panose="020B0604020202020204" pitchFamily="34" charset="0"/>
                <a:ea typeface="宋体" panose="02010600030101010101" pitchFamily="2" charset="-122"/>
              </a:rPr>
              <a:t>。</a:t>
            </a:r>
            <a:endParaRPr lang="zh-CN" altLang="en-US" sz="2400" b="1" dirty="0">
              <a:solidFill>
                <a:srgbClr val="2913FD"/>
              </a:solidFill>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slide(fromBottom)">
                                      <p:cBhvr>
                                        <p:cTn id="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5169" name="组合 5"/>
          <p:cNvGrpSpPr/>
          <p:nvPr/>
        </p:nvGrpSpPr>
        <p:grpSpPr>
          <a:xfrm>
            <a:off x="457200" y="-9525"/>
            <a:ext cx="8470900" cy="6858000"/>
            <a:chOff x="457200" y="-9525"/>
            <a:chExt cx="8470900" cy="6858000"/>
          </a:xfrm>
        </p:grpSpPr>
        <p:grpSp>
          <p:nvGrpSpPr>
            <p:cNvPr id="135170" name="组合 2"/>
            <p:cNvGrpSpPr/>
            <p:nvPr/>
          </p:nvGrpSpPr>
          <p:grpSpPr>
            <a:xfrm>
              <a:off x="457200" y="-9525"/>
              <a:ext cx="8153400" cy="6858000"/>
              <a:chOff x="457200" y="-9168"/>
              <a:chExt cx="8153400" cy="6858000"/>
            </a:xfrm>
          </p:grpSpPr>
          <p:pic>
            <p:nvPicPr>
              <p:cNvPr id="135171" name="Picture 2" descr="10-36"/>
              <p:cNvPicPr>
                <a:picLocks noChangeAspect="1"/>
              </p:cNvPicPr>
              <p:nvPr/>
            </p:nvPicPr>
            <p:blipFill>
              <a:blip r:embed="rId1">
                <a:lum bright="-6000" contrast="12000"/>
              </a:blip>
              <a:srcRect t="3110" b="2444"/>
              <a:stretch>
                <a:fillRect/>
              </a:stretch>
            </p:blipFill>
            <p:spPr>
              <a:xfrm>
                <a:off x="457200" y="-9168"/>
                <a:ext cx="8153400" cy="6858000"/>
              </a:xfrm>
              <a:prstGeom prst="rect">
                <a:avLst/>
              </a:prstGeom>
              <a:noFill/>
              <a:ln w="9525">
                <a:noFill/>
              </a:ln>
            </p:spPr>
          </p:pic>
          <p:sp>
            <p:nvSpPr>
              <p:cNvPr id="135172" name="矩形 1"/>
              <p:cNvSpPr/>
              <p:nvPr/>
            </p:nvSpPr>
            <p:spPr>
              <a:xfrm>
                <a:off x="5004048" y="4680520"/>
                <a:ext cx="298376" cy="432048"/>
              </a:xfrm>
              <a:prstGeom prst="rect">
                <a:avLst/>
              </a:prstGeom>
              <a:solidFill>
                <a:schemeClr val="bg1"/>
              </a:solidFill>
              <a:ln w="12700" cap="sq" cmpd="sng">
                <a:solidFill>
                  <a:schemeClr val="tx1"/>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135173" name="矩形 1"/>
            <p:cNvSpPr/>
            <p:nvPr/>
          </p:nvSpPr>
          <p:spPr>
            <a:xfrm>
              <a:off x="3262357" y="4724035"/>
              <a:ext cx="288032" cy="216024"/>
            </a:xfrm>
            <a:prstGeom prst="rect">
              <a:avLst/>
            </a:prstGeom>
            <a:solidFill>
              <a:schemeClr val="bg1"/>
            </a:solidFill>
            <a:ln w="12700">
              <a:noFill/>
            </a:ln>
          </p:spPr>
          <p:txBody>
            <a:bodyPr anchor="t" anchorCtr="0"/>
            <a:p>
              <a:endParaRPr lang="zh-CN" altLang="en-US" dirty="0">
                <a:latin typeface="Arial" panose="020B0604020202020204" pitchFamily="34" charset="0"/>
                <a:ea typeface="宋体" panose="02010600030101010101" pitchFamily="2" charset="-122"/>
              </a:endParaRPr>
            </a:p>
          </p:txBody>
        </p:sp>
        <p:cxnSp>
          <p:nvCxnSpPr>
            <p:cNvPr id="135174" name="直接连接符 3"/>
            <p:cNvCxnSpPr>
              <a:stCxn id="135173" idx="3"/>
            </p:cNvCxnSpPr>
            <p:nvPr/>
          </p:nvCxnSpPr>
          <p:spPr>
            <a:xfrm flipH="1">
              <a:off x="3262357" y="4832047"/>
              <a:ext cx="288032" cy="0"/>
            </a:xfrm>
            <a:prstGeom prst="line">
              <a:avLst/>
            </a:prstGeom>
            <a:ln w="28575" cap="sq" cmpd="sng">
              <a:solidFill>
                <a:schemeClr val="tx1"/>
              </a:solidFill>
              <a:prstDash val="solid"/>
              <a:round/>
              <a:headEnd type="none" w="sm" len="sm"/>
              <a:tailEnd type="none" w="sm" len="sm"/>
            </a:ln>
          </p:spPr>
        </p:cxnSp>
        <p:sp>
          <p:nvSpPr>
            <p:cNvPr id="135175" name="TextBox 19"/>
            <p:cNvSpPr txBox="1"/>
            <p:nvPr/>
          </p:nvSpPr>
          <p:spPr>
            <a:xfrm>
              <a:off x="6227763" y="6369050"/>
              <a:ext cx="2700337" cy="369888"/>
            </a:xfrm>
            <a:prstGeom prst="rect">
              <a:avLst/>
            </a:prstGeom>
            <a:solidFill>
              <a:srgbClr val="FFFF00"/>
            </a:solidFill>
            <a:ln w="9525">
              <a:noFill/>
            </a:ln>
          </p:spPr>
          <p:txBody>
            <a:bodyPr anchor="t" anchorCtr="0">
              <a:spAutoFit/>
            </a:bodyPr>
            <a:p>
              <a:r>
                <a:rPr lang="en-US" altLang="zh-CN" b="1" dirty="0">
                  <a:latin typeface="Arial" panose="020B0604020202020204" pitchFamily="34" charset="0"/>
                  <a:ea typeface="宋体" panose="02010600030101010101" pitchFamily="2" charset="-122"/>
                </a:rPr>
                <a:t>DMA</a:t>
              </a:r>
              <a:r>
                <a:rPr lang="zh-CN" altLang="en-US" b="1" dirty="0">
                  <a:latin typeface="Arial" panose="020B0604020202020204" pitchFamily="34" charset="0"/>
                  <a:ea typeface="宋体" panose="02010600030101010101" pitchFamily="2" charset="-122"/>
                </a:rPr>
                <a:t>接口例子逻辑框图</a:t>
              </a:r>
              <a:endParaRPr lang="zh-CN" altLang="en-US" b="1" dirty="0">
                <a:latin typeface="Arial" panose="020B0604020202020204" pitchFamily="34" charset="0"/>
                <a:ea typeface="宋体" panose="02010600030101010101" pitchFamily="2" charset="-122"/>
              </a:endParaRPr>
            </a:p>
          </p:txBody>
        </p:sp>
      </p:grpSp>
    </p:spTree>
  </p:cSld>
  <p:clrMapOvr>
    <a:masterClrMapping/>
  </p:clrMapOvr>
  <p:transition spd="slow">
    <p:blinds/>
    <p:sndAc>
      <p:stSnd>
        <p:snd r:embed="rId2" name="CHIMES.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6628" name="Text Box 4"/>
          <p:cNvSpPr txBox="1"/>
          <p:nvPr/>
        </p:nvSpPr>
        <p:spPr>
          <a:xfrm>
            <a:off x="468313" y="260350"/>
            <a:ext cx="3059112" cy="579438"/>
          </a:xfrm>
          <a:prstGeom prst="rect">
            <a:avLst/>
          </a:prstGeom>
          <a:noFill/>
          <a:ln w="12700">
            <a:noFill/>
          </a:ln>
        </p:spPr>
        <p:txBody>
          <a:bodyPr anchor="t" anchorCtr="0">
            <a:spAutoFit/>
          </a:bodyPr>
          <a:p>
            <a:pPr>
              <a:spcBef>
                <a:spcPct val="50000"/>
              </a:spcBef>
            </a:pPr>
            <a:r>
              <a:rPr lang="zh-CN" altLang="en-US" sz="3200" b="1" dirty="0">
                <a:latin typeface="黑体" panose="02010609060101010101" pitchFamily="49" charset="-122"/>
                <a:ea typeface="黑体" panose="02010609060101010101" pitchFamily="49" charset="-122"/>
              </a:rPr>
              <a:t>二、</a:t>
            </a:r>
            <a:r>
              <a:rPr lang="en-US" altLang="zh-CN" sz="3200" b="1" dirty="0">
                <a:latin typeface="黑体" panose="02010609060101010101" pitchFamily="49"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指令</a:t>
            </a:r>
            <a:r>
              <a:rPr lang="zh-CN" altLang="en-US" sz="3200" b="1" dirty="0">
                <a:latin typeface="黑体" panose="02010609060101010101" pitchFamily="49" charset="-122"/>
                <a:ea typeface="宋体" panose="02010600030101010101" pitchFamily="2" charset="-122"/>
              </a:rPr>
              <a:t> </a:t>
            </a:r>
            <a:endParaRPr lang="zh-CN" altLang="en-US" sz="3200" b="1" dirty="0">
              <a:latin typeface="黑体" panose="02010609060101010101" pitchFamily="49" charset="-122"/>
              <a:ea typeface="宋体" panose="02010600030101010101" pitchFamily="2" charset="-122"/>
            </a:endParaRPr>
          </a:p>
        </p:txBody>
      </p:sp>
      <p:sp>
        <p:nvSpPr>
          <p:cNvPr id="26629" name="Text Box 5"/>
          <p:cNvSpPr txBox="1"/>
          <p:nvPr/>
        </p:nvSpPr>
        <p:spPr>
          <a:xfrm>
            <a:off x="358775" y="869950"/>
            <a:ext cx="7127875" cy="585788"/>
          </a:xfrm>
          <a:prstGeom prst="rect">
            <a:avLst/>
          </a:prstGeom>
          <a:noFill/>
          <a:ln w="9525">
            <a:noFill/>
          </a:ln>
        </p:spPr>
        <p:txBody>
          <a:bodyPr anchor="t" anchorCtr="0">
            <a:spAutoFit/>
          </a:bodyPr>
          <a:p>
            <a:pPr>
              <a:spcBef>
                <a:spcPct val="50000"/>
              </a:spcBef>
            </a:pPr>
            <a:r>
              <a:rPr lang="en-US" altLang="zh-CN" sz="3200" b="1" dirty="0">
                <a:latin typeface="黑体" panose="02010609060101010101" pitchFamily="49" charset="-122"/>
                <a:ea typeface="宋体" panose="02010600030101010101" pitchFamily="2" charset="-122"/>
              </a:rPr>
              <a:t>1</a:t>
            </a:r>
            <a:r>
              <a:rPr lang="zh-CN" altLang="en-US" sz="3200" b="1" dirty="0">
                <a:latin typeface="黑体" panose="02010609060101010101" pitchFamily="49" charset="-122"/>
                <a:ea typeface="宋体" panose="02010600030101010101" pitchFamily="2" charset="-122"/>
              </a:rPr>
              <a:t>、</a:t>
            </a:r>
            <a:r>
              <a:rPr lang="en-US" altLang="zh-CN" sz="3200" b="1" dirty="0">
                <a:latin typeface="黑体" panose="02010609060101010101" pitchFamily="49" charset="-122"/>
                <a:ea typeface="宋体" panose="02010600030101010101" pitchFamily="2" charset="-122"/>
              </a:rPr>
              <a:t>80x86 </a:t>
            </a:r>
            <a:r>
              <a:rPr lang="zh-CN" altLang="en-US" sz="3200" b="1" dirty="0">
                <a:latin typeface="黑体" panose="02010609060101010101" pitchFamily="49" charset="-122"/>
                <a:ea typeface="宋体" panose="02010600030101010101" pitchFamily="2" charset="-122"/>
              </a:rPr>
              <a:t>常</a:t>
            </a:r>
            <a:r>
              <a:rPr lang="zh-CN" altLang="en-US" sz="3200" b="1" dirty="0">
                <a:latin typeface="宋体" panose="02010600030101010101" pitchFamily="2" charset="-122"/>
                <a:ea typeface="宋体" panose="02010600030101010101" pitchFamily="2" charset="-122"/>
              </a:rPr>
              <a:t>用</a:t>
            </a:r>
            <a:r>
              <a:rPr lang="en-US" altLang="zh-CN" sz="3200" b="1" dirty="0">
                <a:latin typeface="黑体" panose="02010609060101010101" pitchFamily="49"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专用指令：</a:t>
            </a:r>
            <a:r>
              <a:rPr lang="en-US" altLang="zh-CN" sz="3200" b="1" dirty="0">
                <a:solidFill>
                  <a:srgbClr val="FF0000"/>
                </a:solidFill>
                <a:latin typeface="黑体" panose="02010609060101010101" pitchFamily="49" charset="-122"/>
                <a:ea typeface="宋体" panose="02010600030101010101" pitchFamily="2" charset="-122"/>
              </a:rPr>
              <a:t>IN</a:t>
            </a:r>
            <a:r>
              <a:rPr lang="zh-CN" altLang="en-US" sz="3200" b="1" dirty="0">
                <a:latin typeface="宋体" panose="02010600030101010101" pitchFamily="2" charset="-122"/>
                <a:ea typeface="宋体" panose="02010600030101010101" pitchFamily="2" charset="-122"/>
              </a:rPr>
              <a:t>和</a:t>
            </a:r>
            <a:r>
              <a:rPr lang="en-US" altLang="zh-CN" sz="3200" b="1" dirty="0">
                <a:solidFill>
                  <a:srgbClr val="FF0000"/>
                </a:solidFill>
                <a:latin typeface="黑体" panose="02010609060101010101" pitchFamily="49" charset="-122"/>
                <a:ea typeface="宋体" panose="02010600030101010101" pitchFamily="2" charset="-122"/>
              </a:rPr>
              <a:t>OUT</a:t>
            </a:r>
            <a:r>
              <a:rPr lang="zh-CN" altLang="en-US" sz="3200" b="1" dirty="0">
                <a:latin typeface="宋体" panose="02010600030101010101" pitchFamily="2" charset="-122"/>
                <a:ea typeface="宋体" panose="02010600030101010101" pitchFamily="2" charset="-122"/>
              </a:rPr>
              <a:t>。</a:t>
            </a:r>
            <a:endParaRPr lang="zh-CN" altLang="en-US" sz="3200" b="1" dirty="0">
              <a:latin typeface="黑体" panose="02010609060101010101" pitchFamily="49" charset="-122"/>
              <a:ea typeface="宋体" panose="02010600030101010101" pitchFamily="2" charset="-122"/>
            </a:endParaRPr>
          </a:p>
        </p:txBody>
      </p:sp>
      <p:sp>
        <p:nvSpPr>
          <p:cNvPr id="26631" name="Text Box 7"/>
          <p:cNvSpPr txBox="1"/>
          <p:nvPr/>
        </p:nvSpPr>
        <p:spPr>
          <a:xfrm>
            <a:off x="227013" y="3357563"/>
            <a:ext cx="8305800" cy="2101850"/>
          </a:xfrm>
          <a:prstGeom prst="rect">
            <a:avLst/>
          </a:prstGeom>
          <a:noFill/>
          <a:ln w="12700">
            <a:noFill/>
          </a:ln>
        </p:spPr>
        <p:txBody>
          <a:bodyPr anchor="t" anchorCtr="0">
            <a:spAutoFit/>
          </a:bodyPr>
          <a:p>
            <a:pPr marL="457200" indent="-457200">
              <a:lnSpc>
                <a:spcPts val="3500"/>
              </a:lnSpc>
              <a:spcBef>
                <a:spcPct val="50000"/>
              </a:spcBef>
              <a:buChar char="•"/>
            </a:pPr>
            <a:r>
              <a:rPr lang="zh-CN" altLang="en-US" sz="2800" b="1" dirty="0">
                <a:latin typeface="宋体" panose="02010600030101010101" pitchFamily="2" charset="-122"/>
                <a:ea typeface="宋体" panose="02010600030101010101" pitchFamily="2" charset="-122"/>
              </a:rPr>
              <a:t>对于输入</a:t>
            </a:r>
            <a:r>
              <a:rPr lang="en-US" altLang="zh-CN" sz="2800" b="1" dirty="0">
                <a:solidFill>
                  <a:srgbClr val="2913FD"/>
                </a:solidFill>
                <a:latin typeface="黑体" panose="02010609060101010101" pitchFamily="49" charset="-122"/>
                <a:ea typeface="宋体" panose="02010600030101010101" pitchFamily="2" charset="-122"/>
              </a:rPr>
              <a:t>IN</a:t>
            </a:r>
            <a:r>
              <a:rPr lang="zh-CN" altLang="en-US" sz="2800" b="1" dirty="0">
                <a:solidFill>
                  <a:srgbClr val="2913FD"/>
                </a:solidFill>
                <a:latin typeface="宋体" panose="02010600030101010101" pitchFamily="2" charset="-122"/>
                <a:ea typeface="宋体" panose="02010600030101010101" pitchFamily="2" charset="-122"/>
              </a:rPr>
              <a:t>指令</a:t>
            </a:r>
            <a:r>
              <a:rPr lang="zh-CN" altLang="en-US" sz="2800" b="1" dirty="0">
                <a:latin typeface="宋体" panose="02010600030101010101" pitchFamily="2" charset="-122"/>
                <a:ea typeface="宋体" panose="02010600030101010101" pitchFamily="2" charset="-122"/>
              </a:rPr>
              <a:t>：目的寄存器必须是</a:t>
            </a:r>
            <a:r>
              <a:rPr lang="en-US" altLang="zh-CN" sz="2800" b="1" dirty="0">
                <a:latin typeface="黑体" panose="02010609060101010101" pitchFamily="49" charset="-122"/>
                <a:ea typeface="宋体" panose="02010600030101010101" pitchFamily="2" charset="-122"/>
              </a:rPr>
              <a:t>AL</a:t>
            </a:r>
            <a:r>
              <a:rPr lang="zh-CN" altLang="en-US" sz="2800" b="1" dirty="0">
                <a:latin typeface="宋体" panose="02010600030101010101" pitchFamily="2" charset="-122"/>
                <a:ea typeface="宋体" panose="02010600030101010101" pitchFamily="2" charset="-122"/>
              </a:rPr>
              <a:t>（</a:t>
            </a:r>
            <a:r>
              <a:rPr lang="en-US" altLang="zh-CN" sz="2800" b="1" dirty="0">
                <a:latin typeface="黑体" panose="02010609060101010101" pitchFamily="49" charset="-122"/>
                <a:ea typeface="宋体" panose="02010600030101010101" pitchFamily="2" charset="-122"/>
              </a:rPr>
              <a:t>8</a:t>
            </a:r>
            <a:r>
              <a:rPr lang="zh-CN" altLang="en-US" sz="2800" b="1" dirty="0">
                <a:latin typeface="宋体" panose="02010600030101010101" pitchFamily="2" charset="-122"/>
                <a:ea typeface="宋体" panose="02010600030101010101" pitchFamily="2" charset="-122"/>
              </a:rPr>
              <a:t>位端口），</a:t>
            </a:r>
            <a:r>
              <a:rPr lang="en-US" altLang="zh-CN" sz="2800" b="1" dirty="0">
                <a:latin typeface="黑体" panose="02010609060101010101" pitchFamily="49" charset="-122"/>
                <a:ea typeface="宋体" panose="02010600030101010101" pitchFamily="2" charset="-122"/>
              </a:rPr>
              <a:t>AX</a:t>
            </a:r>
            <a:r>
              <a:rPr lang="zh-CN" altLang="en-US" sz="2800" b="1" dirty="0">
                <a:latin typeface="宋体" panose="02010600030101010101" pitchFamily="2" charset="-122"/>
                <a:ea typeface="宋体" panose="02010600030101010101" pitchFamily="2" charset="-122"/>
              </a:rPr>
              <a:t>（</a:t>
            </a:r>
            <a:r>
              <a:rPr lang="en-US" altLang="zh-CN" sz="2800" b="1" dirty="0">
                <a:latin typeface="黑体" panose="02010609060101010101" pitchFamily="49" charset="-122"/>
                <a:ea typeface="宋体" panose="02010600030101010101" pitchFamily="2" charset="-122"/>
              </a:rPr>
              <a:t>16</a:t>
            </a:r>
            <a:r>
              <a:rPr lang="zh-CN" altLang="en-US" sz="2800" b="1" dirty="0">
                <a:latin typeface="宋体" panose="02010600030101010101" pitchFamily="2" charset="-122"/>
                <a:ea typeface="宋体" panose="02010600030101010101" pitchFamily="2" charset="-122"/>
              </a:rPr>
              <a:t>位端口）或</a:t>
            </a:r>
            <a:r>
              <a:rPr lang="en-US" altLang="zh-CN" sz="2800" b="1" dirty="0">
                <a:latin typeface="黑体" panose="02010609060101010101" pitchFamily="49" charset="-122"/>
                <a:ea typeface="宋体" panose="02010600030101010101" pitchFamily="2" charset="-122"/>
              </a:rPr>
              <a:t>EAX</a:t>
            </a:r>
            <a:r>
              <a:rPr lang="zh-CN" altLang="en-US" sz="2800" b="1" dirty="0">
                <a:latin typeface="宋体" panose="02010600030101010101" pitchFamily="2" charset="-122"/>
                <a:ea typeface="宋体" panose="02010600030101010101" pitchFamily="2" charset="-122"/>
              </a:rPr>
              <a:t>（</a:t>
            </a:r>
            <a:r>
              <a:rPr lang="en-US" altLang="zh-CN" sz="2800" b="1" dirty="0">
                <a:latin typeface="黑体" panose="02010609060101010101" pitchFamily="49" charset="-122"/>
                <a:ea typeface="宋体" panose="02010600030101010101" pitchFamily="2" charset="-122"/>
              </a:rPr>
              <a:t>32</a:t>
            </a:r>
            <a:r>
              <a:rPr lang="zh-CN" altLang="en-US" sz="2800" b="1" dirty="0">
                <a:latin typeface="宋体" panose="02010600030101010101" pitchFamily="2" charset="-122"/>
                <a:ea typeface="宋体" panose="02010600030101010101" pitchFamily="2" charset="-122"/>
              </a:rPr>
              <a:t>位端口）；</a:t>
            </a:r>
            <a:endParaRPr lang="en-US" altLang="zh-CN" sz="2800" b="1" dirty="0">
              <a:latin typeface="宋体" panose="02010600030101010101" pitchFamily="2" charset="-122"/>
              <a:ea typeface="宋体" panose="02010600030101010101" pitchFamily="2" charset="-122"/>
            </a:endParaRPr>
          </a:p>
          <a:p>
            <a:pPr marL="457200" indent="-457200">
              <a:lnSpc>
                <a:spcPts val="3500"/>
              </a:lnSpc>
              <a:spcBef>
                <a:spcPct val="50000"/>
              </a:spcBef>
              <a:buChar char="•"/>
            </a:pPr>
            <a:r>
              <a:rPr lang="zh-CN" altLang="en-US" sz="2800" b="1" dirty="0">
                <a:latin typeface="宋体" panose="02010600030101010101" pitchFamily="2" charset="-122"/>
                <a:ea typeface="宋体" panose="02010600030101010101" pitchFamily="2" charset="-122"/>
              </a:rPr>
              <a:t>对于输出</a:t>
            </a:r>
            <a:r>
              <a:rPr lang="en-US" altLang="zh-CN" sz="2800" b="1" dirty="0">
                <a:solidFill>
                  <a:srgbClr val="2913FD"/>
                </a:solidFill>
                <a:latin typeface="宋体" panose="02010600030101010101" pitchFamily="2" charset="-122"/>
                <a:ea typeface="宋体" panose="02010600030101010101" pitchFamily="2" charset="-122"/>
              </a:rPr>
              <a:t>OUT</a:t>
            </a:r>
            <a:r>
              <a:rPr lang="zh-CN" altLang="en-US" sz="2800" b="1" dirty="0">
                <a:solidFill>
                  <a:srgbClr val="2913FD"/>
                </a:solidFill>
                <a:latin typeface="宋体" panose="02010600030101010101" pitchFamily="2" charset="-122"/>
                <a:ea typeface="宋体" panose="02010600030101010101" pitchFamily="2" charset="-122"/>
              </a:rPr>
              <a:t>指令</a:t>
            </a:r>
            <a:r>
              <a:rPr lang="zh-CN" altLang="en-US" sz="2800" b="1" dirty="0">
                <a:latin typeface="宋体" panose="02010600030101010101" pitchFamily="2" charset="-122"/>
                <a:ea typeface="宋体" panose="02010600030101010101" pitchFamily="2" charset="-122"/>
              </a:rPr>
              <a:t>：源寄存器必须是</a:t>
            </a:r>
            <a:r>
              <a:rPr lang="en-US" altLang="zh-CN" sz="2800" b="1" dirty="0">
                <a:latin typeface="黑体" panose="02010609060101010101" pitchFamily="49" charset="-122"/>
                <a:ea typeface="宋体" panose="02010600030101010101" pitchFamily="2" charset="-122"/>
              </a:rPr>
              <a:t>AL</a:t>
            </a:r>
            <a:r>
              <a:rPr lang="zh-CN" altLang="en-US" sz="2800" b="1" dirty="0">
                <a:latin typeface="宋体" panose="02010600030101010101" pitchFamily="2" charset="-122"/>
                <a:ea typeface="宋体" panose="02010600030101010101" pitchFamily="2" charset="-122"/>
              </a:rPr>
              <a:t>（</a:t>
            </a:r>
            <a:r>
              <a:rPr lang="en-US" altLang="zh-CN" sz="2800" b="1" dirty="0">
                <a:latin typeface="黑体" panose="02010609060101010101" pitchFamily="49" charset="-122"/>
                <a:ea typeface="宋体" panose="02010600030101010101" pitchFamily="2" charset="-122"/>
              </a:rPr>
              <a:t>8</a:t>
            </a:r>
            <a:r>
              <a:rPr lang="zh-CN" altLang="en-US" sz="2800" b="1" dirty="0">
                <a:latin typeface="宋体" panose="02010600030101010101" pitchFamily="2" charset="-122"/>
                <a:ea typeface="宋体" panose="02010600030101010101" pitchFamily="2" charset="-122"/>
              </a:rPr>
              <a:t>位端口），</a:t>
            </a:r>
            <a:r>
              <a:rPr lang="en-US" altLang="zh-CN" sz="2800" b="1" dirty="0">
                <a:latin typeface="黑体" panose="02010609060101010101" pitchFamily="49" charset="-122"/>
                <a:ea typeface="宋体" panose="02010600030101010101" pitchFamily="2" charset="-122"/>
              </a:rPr>
              <a:t>AX</a:t>
            </a:r>
            <a:r>
              <a:rPr lang="zh-CN" altLang="en-US" sz="2800" b="1" dirty="0">
                <a:latin typeface="宋体" panose="02010600030101010101" pitchFamily="2" charset="-122"/>
                <a:ea typeface="宋体" panose="02010600030101010101" pitchFamily="2" charset="-122"/>
              </a:rPr>
              <a:t>（</a:t>
            </a:r>
            <a:r>
              <a:rPr lang="en-US" altLang="zh-CN" sz="2800" b="1" dirty="0">
                <a:latin typeface="黑体" panose="02010609060101010101" pitchFamily="49" charset="-122"/>
                <a:ea typeface="宋体" panose="02010600030101010101" pitchFamily="2" charset="-122"/>
              </a:rPr>
              <a:t>16</a:t>
            </a:r>
            <a:r>
              <a:rPr lang="zh-CN" altLang="en-US" sz="2800" b="1" dirty="0">
                <a:latin typeface="宋体" panose="02010600030101010101" pitchFamily="2" charset="-122"/>
                <a:ea typeface="宋体" panose="02010600030101010101" pitchFamily="2" charset="-122"/>
              </a:rPr>
              <a:t>位端口）或</a:t>
            </a:r>
            <a:r>
              <a:rPr lang="en-US" altLang="zh-CN" sz="2800" b="1" dirty="0">
                <a:latin typeface="黑体" panose="02010609060101010101" pitchFamily="49" charset="-122"/>
                <a:ea typeface="宋体" panose="02010600030101010101" pitchFamily="2" charset="-122"/>
              </a:rPr>
              <a:t>EAX</a:t>
            </a:r>
            <a:r>
              <a:rPr lang="zh-CN" altLang="en-US" sz="2800" b="1" dirty="0">
                <a:latin typeface="宋体" panose="02010600030101010101" pitchFamily="2" charset="-122"/>
                <a:ea typeface="宋体" panose="02010600030101010101" pitchFamily="2" charset="-122"/>
              </a:rPr>
              <a:t>（</a:t>
            </a:r>
            <a:r>
              <a:rPr lang="en-US" altLang="zh-CN" sz="2800" b="1" dirty="0">
                <a:latin typeface="黑体" panose="02010609060101010101" pitchFamily="49" charset="-122"/>
                <a:ea typeface="宋体" panose="02010600030101010101" pitchFamily="2" charset="-122"/>
              </a:rPr>
              <a:t>32</a:t>
            </a:r>
            <a:r>
              <a:rPr lang="zh-CN" altLang="en-US" sz="2800" b="1" dirty="0">
                <a:latin typeface="宋体" panose="02010600030101010101" pitchFamily="2" charset="-122"/>
                <a:ea typeface="宋体" panose="02010600030101010101" pitchFamily="2" charset="-122"/>
              </a:rPr>
              <a:t>位端口）</a:t>
            </a:r>
            <a:endParaRPr lang="zh-CN" altLang="en-US" sz="2800" b="1" dirty="0">
              <a:latin typeface="黑体" panose="02010609060101010101" pitchFamily="49" charset="-122"/>
              <a:ea typeface="宋体" panose="02010600030101010101" pitchFamily="2" charset="-122"/>
            </a:endParaRPr>
          </a:p>
        </p:txBody>
      </p:sp>
      <p:sp>
        <p:nvSpPr>
          <p:cNvPr id="26632" name="Text Box 8"/>
          <p:cNvSpPr txBox="1"/>
          <p:nvPr/>
        </p:nvSpPr>
        <p:spPr>
          <a:xfrm>
            <a:off x="227013" y="5459413"/>
            <a:ext cx="8305800" cy="1168400"/>
          </a:xfrm>
          <a:prstGeom prst="rect">
            <a:avLst/>
          </a:prstGeom>
          <a:noFill/>
          <a:ln w="12700">
            <a:noFill/>
          </a:ln>
        </p:spPr>
        <p:txBody>
          <a:bodyPr anchor="t" anchorCtr="0">
            <a:spAutoFit/>
          </a:bodyPr>
          <a:p>
            <a:pPr marL="457200" indent="-457200">
              <a:spcBef>
                <a:spcPct val="50000"/>
              </a:spcBef>
              <a:buChar char="•"/>
            </a:pPr>
            <a:r>
              <a:rPr lang="en-US" altLang="zh-CN" sz="2800" b="1" dirty="0">
                <a:solidFill>
                  <a:srgbClr val="C00000"/>
                </a:solidFill>
                <a:latin typeface="宋体" panose="02010600030101010101" pitchFamily="2" charset="-122"/>
                <a:ea typeface="宋体" panose="02010600030101010101" pitchFamily="2" charset="-122"/>
              </a:rPr>
              <a:t>I/O</a:t>
            </a:r>
            <a:r>
              <a:rPr lang="zh-CN" altLang="en-US" sz="2800" b="1" dirty="0">
                <a:solidFill>
                  <a:srgbClr val="C00000"/>
                </a:solidFill>
                <a:latin typeface="宋体" panose="02010600030101010101" pitchFamily="2" charset="-122"/>
                <a:ea typeface="宋体" panose="02010600030101010101" pitchFamily="2" charset="-122"/>
              </a:rPr>
              <a:t>端口地址</a:t>
            </a:r>
            <a:r>
              <a:rPr lang="en-US" altLang="zh-CN" sz="2800" b="1" dirty="0">
                <a:solidFill>
                  <a:srgbClr val="C00000"/>
                </a:solidFill>
                <a:latin typeface="黑体" panose="02010609060101010101" pitchFamily="49" charset="-122"/>
                <a:ea typeface="宋体" panose="02010600030101010101" pitchFamily="2" charset="-122"/>
              </a:rPr>
              <a:t>8</a:t>
            </a:r>
            <a:r>
              <a:rPr lang="zh-CN" altLang="en-US" sz="2800" b="1" dirty="0">
                <a:solidFill>
                  <a:srgbClr val="C00000"/>
                </a:solidFill>
                <a:latin typeface="宋体" panose="02010600030101010101" pitchFamily="2" charset="-122"/>
                <a:ea typeface="宋体" panose="02010600030101010101" pitchFamily="2" charset="-122"/>
              </a:rPr>
              <a:t>位</a:t>
            </a:r>
            <a:r>
              <a:rPr lang="zh-CN" altLang="en-US" sz="2800" b="1" dirty="0">
                <a:latin typeface="宋体" panose="02010600030101010101" pitchFamily="2" charset="-122"/>
                <a:ea typeface="宋体" panose="02010600030101010101" pitchFamily="2" charset="-122"/>
              </a:rPr>
              <a:t>，可使用</a:t>
            </a:r>
            <a:r>
              <a:rPr lang="zh-CN" altLang="en-US" sz="2800" b="1" dirty="0">
                <a:solidFill>
                  <a:srgbClr val="C00000"/>
                </a:solidFill>
                <a:latin typeface="宋体" panose="02010600030101010101" pitchFamily="2" charset="-122"/>
                <a:ea typeface="宋体" panose="02010600030101010101" pitchFamily="2" charset="-122"/>
              </a:rPr>
              <a:t>直接寻址方式；</a:t>
            </a:r>
            <a:endParaRPr lang="en-US" altLang="zh-CN" sz="2800" b="1" dirty="0">
              <a:solidFill>
                <a:srgbClr val="C00000"/>
              </a:solidFill>
              <a:latin typeface="宋体" panose="02010600030101010101" pitchFamily="2" charset="-122"/>
              <a:ea typeface="宋体" panose="02010600030101010101" pitchFamily="2" charset="-122"/>
            </a:endParaRPr>
          </a:p>
          <a:p>
            <a:pPr marL="457200" indent="-457200">
              <a:spcBef>
                <a:spcPct val="50000"/>
              </a:spcBef>
            </a:pPr>
            <a:r>
              <a:rPr lang="en-US" altLang="zh-CN" sz="2800" b="1" dirty="0">
                <a:latin typeface="宋体" panose="02010600030101010101" pitchFamily="2" charset="-122"/>
                <a:ea typeface="宋体" panose="02010600030101010101" pitchFamily="2" charset="-122"/>
              </a:rPr>
              <a:t>   </a:t>
            </a:r>
            <a:r>
              <a:rPr lang="en-US" altLang="zh-CN" sz="2800" b="1" dirty="0">
                <a:solidFill>
                  <a:srgbClr val="7030A0"/>
                </a:solidFill>
                <a:latin typeface="宋体" panose="02010600030101010101" pitchFamily="2" charset="-122"/>
                <a:ea typeface="宋体" panose="02010600030101010101" pitchFamily="2" charset="-122"/>
              </a:rPr>
              <a:t>I/O</a:t>
            </a:r>
            <a:r>
              <a:rPr lang="zh-CN" altLang="en-US" sz="2800" b="1" dirty="0">
                <a:solidFill>
                  <a:srgbClr val="7030A0"/>
                </a:solidFill>
                <a:latin typeface="宋体" panose="02010600030101010101" pitchFamily="2" charset="-122"/>
                <a:ea typeface="宋体" panose="02010600030101010101" pitchFamily="2" charset="-122"/>
              </a:rPr>
              <a:t>端口地址</a:t>
            </a:r>
            <a:r>
              <a:rPr lang="en-US" altLang="zh-CN" sz="2800" b="1" dirty="0">
                <a:solidFill>
                  <a:srgbClr val="7030A0"/>
                </a:solidFill>
                <a:latin typeface="黑体" panose="02010609060101010101" pitchFamily="49" charset="-122"/>
                <a:ea typeface="宋体" panose="02010600030101010101" pitchFamily="2" charset="-122"/>
              </a:rPr>
              <a:t>16</a:t>
            </a:r>
            <a:r>
              <a:rPr lang="zh-CN" altLang="en-US" sz="2800" b="1" dirty="0">
                <a:solidFill>
                  <a:srgbClr val="7030A0"/>
                </a:solidFill>
                <a:latin typeface="宋体" panose="02010600030101010101" pitchFamily="2" charset="-122"/>
                <a:ea typeface="宋体" panose="02010600030101010101" pitchFamily="2" charset="-122"/>
              </a:rPr>
              <a:t>位</a:t>
            </a:r>
            <a:r>
              <a:rPr lang="zh-CN" altLang="en-US" sz="2800" b="1" dirty="0">
                <a:latin typeface="宋体" panose="02010600030101010101" pitchFamily="2" charset="-122"/>
                <a:ea typeface="宋体" panose="02010600030101010101" pitchFamily="2" charset="-122"/>
              </a:rPr>
              <a:t>，要用</a:t>
            </a:r>
            <a:r>
              <a:rPr lang="en-US" altLang="zh-CN" sz="2800" b="1" dirty="0">
                <a:solidFill>
                  <a:srgbClr val="2913FD"/>
                </a:solidFill>
                <a:latin typeface="黑体" panose="02010609060101010101" pitchFamily="49" charset="-122"/>
                <a:ea typeface="宋体" panose="02010600030101010101" pitchFamily="2" charset="-122"/>
              </a:rPr>
              <a:t>DX</a:t>
            </a:r>
            <a:r>
              <a:rPr lang="zh-CN" altLang="en-US" sz="2800" b="1" dirty="0">
                <a:solidFill>
                  <a:srgbClr val="2913FD"/>
                </a:solidFill>
                <a:latin typeface="宋体" panose="02010600030101010101" pitchFamily="2" charset="-122"/>
                <a:ea typeface="宋体" panose="02010600030101010101" pitchFamily="2" charset="-122"/>
              </a:rPr>
              <a:t>进行间接寻址</a:t>
            </a:r>
            <a:r>
              <a:rPr lang="zh-CN" altLang="en-US" sz="2800" b="1" dirty="0">
                <a:latin typeface="宋体" panose="02010600030101010101" pitchFamily="2" charset="-122"/>
                <a:ea typeface="宋体" panose="02010600030101010101" pitchFamily="2" charset="-122"/>
              </a:rPr>
              <a:t>。</a:t>
            </a:r>
            <a:r>
              <a:rPr lang="zh-CN" altLang="en-US" sz="2800" b="1" dirty="0">
                <a:latin typeface="黑体" panose="02010609060101010101" pitchFamily="49" charset="-122"/>
                <a:ea typeface="宋体" panose="02010600030101010101" pitchFamily="2" charset="-122"/>
              </a:rPr>
              <a:t> </a:t>
            </a:r>
            <a:endParaRPr lang="zh-CN" altLang="en-US" sz="2800" b="1" dirty="0">
              <a:latin typeface="黑体" panose="02010609060101010101" pitchFamily="49" charset="-122"/>
              <a:ea typeface="宋体" panose="02010600030101010101" pitchFamily="2" charset="-122"/>
            </a:endParaRPr>
          </a:p>
        </p:txBody>
      </p:sp>
      <p:sp>
        <p:nvSpPr>
          <p:cNvPr id="17414" name="Rectangle 5"/>
          <p:cNvSpPr/>
          <p:nvPr/>
        </p:nvSpPr>
        <p:spPr>
          <a:xfrm>
            <a:off x="809625" y="1628775"/>
            <a:ext cx="7343775" cy="1570038"/>
          </a:xfrm>
          <a:prstGeom prst="rect">
            <a:avLst/>
          </a:prstGeom>
          <a:solidFill>
            <a:srgbClr val="FFFF00"/>
          </a:solidFill>
          <a:ln w="9525">
            <a:noFill/>
          </a:ln>
        </p:spPr>
        <p:txBody>
          <a:bodyPr anchor="t" anchorCtr="0">
            <a:spAutoFit/>
          </a:bodyPr>
          <a:p>
            <a:pPr>
              <a:lnSpc>
                <a:spcPct val="150000"/>
              </a:lnSpc>
            </a:pPr>
            <a:r>
              <a:rPr lang="zh-CN" altLang="en-US" sz="3200" b="1" dirty="0">
                <a:solidFill>
                  <a:srgbClr val="0000FF"/>
                </a:solidFill>
                <a:latin typeface="宋体" panose="02010600030101010101" pitchFamily="2" charset="-122"/>
                <a:ea typeface="宋体" panose="02010600030101010101" pitchFamily="2" charset="-122"/>
                <a:sym typeface="Symbol" panose="05050102010706020507" pitchFamily="18" charset="2"/>
              </a:rPr>
              <a:t>格式：</a:t>
            </a:r>
            <a:r>
              <a:rPr lang="en-US" altLang="zh-CN" sz="3200" b="1" dirty="0">
                <a:latin typeface="宋体" panose="02010600030101010101" pitchFamily="2" charset="-122"/>
                <a:ea typeface="宋体" panose="02010600030101010101" pitchFamily="2" charset="-122"/>
                <a:sym typeface="Symbol" panose="05050102010706020507" pitchFamily="18" charset="2"/>
              </a:rPr>
              <a:t>IN  </a:t>
            </a:r>
            <a:r>
              <a:rPr lang="en-US" altLang="zh-CN" sz="3200" b="1" dirty="0">
                <a:solidFill>
                  <a:srgbClr val="2913FD"/>
                </a:solidFill>
                <a:latin typeface="宋体" panose="02010600030101010101" pitchFamily="2" charset="-122"/>
                <a:ea typeface="宋体" panose="02010600030101010101" pitchFamily="2" charset="-122"/>
                <a:sym typeface="Symbol" panose="05050102010706020507" pitchFamily="18" charset="2"/>
              </a:rPr>
              <a:t>AL/AX/EAX</a:t>
            </a:r>
            <a:r>
              <a:rPr lang="en-US" altLang="zh-CN" sz="3200" b="1" dirty="0">
                <a:latin typeface="宋体" panose="02010600030101010101" pitchFamily="2" charset="-122"/>
                <a:ea typeface="宋体" panose="02010600030101010101" pitchFamily="2" charset="-122"/>
                <a:sym typeface="Symbol" panose="05050102010706020507" pitchFamily="18" charset="2"/>
              </a:rPr>
              <a:t> ,</a:t>
            </a:r>
            <a:r>
              <a:rPr lang="en-US" altLang="zh-CN" sz="3200" b="1" dirty="0">
                <a:solidFill>
                  <a:srgbClr val="C00000"/>
                </a:solidFill>
                <a:latin typeface="宋体" panose="02010600030101010101" pitchFamily="2" charset="-122"/>
                <a:ea typeface="宋体" panose="02010600030101010101" pitchFamily="2" charset="-122"/>
                <a:sym typeface="Symbol" panose="05050102010706020507" pitchFamily="18" charset="2"/>
              </a:rPr>
              <a:t>I/O</a:t>
            </a:r>
            <a:r>
              <a:rPr lang="zh-CN" altLang="en-US" sz="3200" b="1" dirty="0">
                <a:solidFill>
                  <a:srgbClr val="C00000"/>
                </a:solidFill>
                <a:latin typeface="宋体" panose="02010600030101010101" pitchFamily="2" charset="-122"/>
                <a:ea typeface="宋体" panose="02010600030101010101" pitchFamily="2" charset="-122"/>
                <a:sym typeface="Symbol" panose="05050102010706020507" pitchFamily="18" charset="2"/>
              </a:rPr>
              <a:t>端口地址</a:t>
            </a:r>
            <a:endParaRPr lang="en-US" altLang="zh-CN" sz="3200" b="1" dirty="0">
              <a:solidFill>
                <a:srgbClr val="C00000"/>
              </a:solidFill>
              <a:latin typeface="宋体" panose="02010600030101010101" pitchFamily="2" charset="-122"/>
              <a:ea typeface="宋体" panose="02010600030101010101" pitchFamily="2" charset="-122"/>
              <a:sym typeface="Symbol" panose="05050102010706020507" pitchFamily="18" charset="2"/>
            </a:endParaRPr>
          </a:p>
          <a:p>
            <a:pPr>
              <a:lnSpc>
                <a:spcPct val="150000"/>
              </a:lnSpc>
            </a:pPr>
            <a:r>
              <a:rPr lang="en-US" altLang="zh-CN" sz="3200" b="1" dirty="0">
                <a:latin typeface="宋体" panose="02010600030101010101" pitchFamily="2" charset="-122"/>
                <a:ea typeface="宋体" panose="02010600030101010101" pitchFamily="2" charset="-122"/>
                <a:sym typeface="Symbol" panose="05050102010706020507" pitchFamily="18" charset="2"/>
              </a:rPr>
              <a:t>      OUT </a:t>
            </a:r>
            <a:r>
              <a:rPr lang="en-US" altLang="zh-CN" sz="3200" b="1" dirty="0">
                <a:solidFill>
                  <a:srgbClr val="C00000"/>
                </a:solidFill>
                <a:latin typeface="宋体" panose="02010600030101010101" pitchFamily="2" charset="-122"/>
                <a:ea typeface="宋体" panose="02010600030101010101" pitchFamily="2" charset="-122"/>
                <a:sym typeface="Symbol" panose="05050102010706020507" pitchFamily="18" charset="2"/>
              </a:rPr>
              <a:t>I/O</a:t>
            </a:r>
            <a:r>
              <a:rPr lang="zh-CN" altLang="en-US" sz="3200" b="1" dirty="0">
                <a:solidFill>
                  <a:srgbClr val="C00000"/>
                </a:solidFill>
                <a:latin typeface="宋体" panose="02010600030101010101" pitchFamily="2" charset="-122"/>
                <a:ea typeface="宋体" panose="02010600030101010101" pitchFamily="2" charset="-122"/>
                <a:sym typeface="Symbol" panose="05050102010706020507" pitchFamily="18" charset="2"/>
              </a:rPr>
              <a:t>端口地址</a:t>
            </a:r>
            <a:r>
              <a:rPr lang="en-US" altLang="zh-CN" sz="3200" b="1" dirty="0">
                <a:latin typeface="宋体" panose="02010600030101010101" pitchFamily="2" charset="-122"/>
                <a:ea typeface="宋体" panose="02010600030101010101" pitchFamily="2" charset="-122"/>
                <a:sym typeface="Symbol" panose="05050102010706020507" pitchFamily="18" charset="2"/>
              </a:rPr>
              <a:t>, </a:t>
            </a:r>
            <a:r>
              <a:rPr lang="en-US" altLang="zh-CN" sz="3200" b="1" dirty="0">
                <a:solidFill>
                  <a:srgbClr val="2913FD"/>
                </a:solidFill>
                <a:latin typeface="宋体" panose="02010600030101010101" pitchFamily="2" charset="-122"/>
                <a:ea typeface="宋体" panose="02010600030101010101" pitchFamily="2" charset="-122"/>
                <a:sym typeface="Symbol" panose="05050102010706020507" pitchFamily="18" charset="2"/>
              </a:rPr>
              <a:t>AL/AX/EAX</a:t>
            </a:r>
            <a:endParaRPr lang="zh-CN" altLang="en-US" sz="3200" b="1" dirty="0">
              <a:solidFill>
                <a:srgbClr val="2913FD"/>
              </a:solidFill>
              <a:latin typeface="宋体" panose="02010600030101010101" pitchFamily="2" charset="-122"/>
              <a:ea typeface="宋体" panose="02010600030101010101" pitchFamily="2" charset="-122"/>
              <a:sym typeface="Symbol" panose="05050102010706020507" pitchFamily="18" charset="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arn(inVertical)">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barn(inVertical)">
                                      <p:cBhvr>
                                        <p:cTn id="12" dur="500"/>
                                        <p:tgtEl>
                                          <p:spTgt spid="2662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6631"/>
                                        </p:tgtEl>
                                        <p:attrNameLst>
                                          <p:attrName>style.visibility</p:attrName>
                                        </p:attrNameLst>
                                      </p:cBhvr>
                                      <p:to>
                                        <p:strVal val="visible"/>
                                      </p:to>
                                    </p:set>
                                    <p:animEffect transition="in" filter="barn(inVertical)">
                                      <p:cBhvr>
                                        <p:cTn id="17" dur="500"/>
                                        <p:tgtEl>
                                          <p:spTgt spid="2663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6632"/>
                                        </p:tgtEl>
                                        <p:attrNameLst>
                                          <p:attrName>style.visibility</p:attrName>
                                        </p:attrNameLst>
                                      </p:cBhvr>
                                      <p:to>
                                        <p:strVal val="visible"/>
                                      </p:to>
                                    </p:set>
                                    <p:animEffect transition="in" filter="barn(inVertical)">
                                      <p:cBhvr>
                                        <p:cTn id="22"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6631" grpId="0"/>
      <p:bldP spid="2663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矩形 2"/>
          <p:cNvSpPr/>
          <p:nvPr/>
        </p:nvSpPr>
        <p:spPr>
          <a:xfrm>
            <a:off x="2051050" y="254000"/>
            <a:ext cx="4465638" cy="460375"/>
          </a:xfrm>
          <a:prstGeom prst="rect">
            <a:avLst/>
          </a:prstGeom>
          <a:noFill/>
          <a:ln w="9525">
            <a:noFill/>
          </a:ln>
        </p:spPr>
        <p:txBody>
          <a:bodyPr anchor="t" anchorCtr="0">
            <a:spAutoFit/>
          </a:bodyPr>
          <a:p>
            <a:r>
              <a:rPr lang="zh-CN" altLang="zh-CN" sz="2400" b="1" dirty="0">
                <a:latin typeface="Arial" panose="020B0604020202020204" pitchFamily="34" charset="0"/>
                <a:ea typeface="宋体" panose="02010600030101010101" pitchFamily="2" charset="-122"/>
              </a:rPr>
              <a:t>图</a:t>
            </a:r>
            <a:r>
              <a:rPr lang="en-US" altLang="zh-CN" sz="2400" b="1" dirty="0">
                <a:latin typeface="Arial" panose="020B0604020202020204" pitchFamily="34" charset="0"/>
                <a:ea typeface="宋体" panose="02010600030101010101" pitchFamily="2" charset="-122"/>
              </a:rPr>
              <a:t>7-39     DMA</a:t>
            </a:r>
            <a:r>
              <a:rPr lang="zh-CN" altLang="zh-CN" sz="2400" b="1" dirty="0">
                <a:latin typeface="Arial" panose="020B0604020202020204" pitchFamily="34" charset="0"/>
                <a:ea typeface="宋体" panose="02010600030101010101" pitchFamily="2" charset="-122"/>
              </a:rPr>
              <a:t>接口的工作时序</a:t>
            </a:r>
            <a:endParaRPr lang="zh-CN" altLang="en-US" sz="2400" b="1" dirty="0">
              <a:latin typeface="Arial" panose="020B0604020202020204" pitchFamily="34" charset="0"/>
              <a:ea typeface="宋体" panose="02010600030101010101" pitchFamily="2" charset="-122"/>
            </a:endParaRPr>
          </a:p>
        </p:txBody>
      </p:sp>
      <p:pic>
        <p:nvPicPr>
          <p:cNvPr id="136194" name="图片 3" descr="7A38"/>
          <p:cNvPicPr>
            <a:picLocks noChangeAspect="1"/>
          </p:cNvPicPr>
          <p:nvPr/>
        </p:nvPicPr>
        <p:blipFill>
          <a:blip r:embed="rId1"/>
          <a:stretch>
            <a:fillRect/>
          </a:stretch>
        </p:blipFill>
        <p:spPr>
          <a:xfrm>
            <a:off x="125413" y="981075"/>
            <a:ext cx="8964612" cy="4248150"/>
          </a:xfrm>
          <a:prstGeom prst="rect">
            <a:avLst/>
          </a:prstGeom>
          <a:noFill/>
          <a:ln w="9525">
            <a:noFill/>
          </a:ln>
        </p:spPr>
      </p:pic>
      <p:sp>
        <p:nvSpPr>
          <p:cNvPr id="136195" name="矩形 4"/>
          <p:cNvSpPr/>
          <p:nvPr/>
        </p:nvSpPr>
        <p:spPr>
          <a:xfrm>
            <a:off x="2028825" y="5918200"/>
            <a:ext cx="5130800" cy="461963"/>
          </a:xfrm>
          <a:prstGeom prst="rect">
            <a:avLst/>
          </a:prstGeom>
          <a:solidFill>
            <a:srgbClr val="FFFF66"/>
          </a:solidFill>
          <a:ln w="9525">
            <a:noFill/>
          </a:ln>
        </p:spPr>
        <p:txBody>
          <a:bodyPr anchor="t" anchorCtr="0">
            <a:spAutoFit/>
          </a:bodyPr>
          <a:p>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接口</a:t>
            </a:r>
            <a:r>
              <a:rPr lang="zh-CN" altLang="en-US" sz="2400" b="1" dirty="0">
                <a:latin typeface="Arial" panose="020B0604020202020204" pitchFamily="34" charset="0"/>
                <a:ea typeface="宋体" panose="02010600030101010101" pitchFamily="2" charset="-122"/>
              </a:rPr>
              <a:t>的</a:t>
            </a:r>
            <a:r>
              <a:rPr lang="zh-CN" altLang="zh-CN" sz="2400" b="1" dirty="0">
                <a:latin typeface="Arial" panose="020B0604020202020204" pitchFamily="34" charset="0"/>
                <a:ea typeface="宋体" panose="02010600030101010101" pitchFamily="2" charset="-122"/>
              </a:rPr>
              <a:t>工作过程简述如</a:t>
            </a:r>
            <a:r>
              <a:rPr lang="zh-CN" altLang="en-US" sz="2400" b="1" dirty="0">
                <a:latin typeface="Arial" panose="020B0604020202020204" pitchFamily="34" charset="0"/>
                <a:ea typeface="宋体" panose="02010600030101010101" pitchFamily="2" charset="-122"/>
              </a:rPr>
              <a:t>后所述</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矩形 4"/>
          <p:cNvSpPr/>
          <p:nvPr/>
        </p:nvSpPr>
        <p:spPr>
          <a:xfrm>
            <a:off x="0" y="0"/>
            <a:ext cx="4476750" cy="461963"/>
          </a:xfrm>
          <a:prstGeom prst="rect">
            <a:avLst/>
          </a:prstGeom>
          <a:noFill/>
          <a:ln w="9525">
            <a:noFill/>
          </a:ln>
        </p:spPr>
        <p:txBody>
          <a:bodyPr wrap="none" anchor="t" anchorCtr="0">
            <a:spAutoFit/>
          </a:bodyPr>
          <a:p>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）主机从</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接口输入数据块</a:t>
            </a:r>
            <a:endParaRPr lang="zh-CN" altLang="en-US" sz="2400" b="1" dirty="0">
              <a:latin typeface="Arial" panose="020B0604020202020204" pitchFamily="34" charset="0"/>
              <a:ea typeface="宋体" panose="02010600030101010101" pitchFamily="2" charset="-122"/>
            </a:endParaRPr>
          </a:p>
        </p:txBody>
      </p:sp>
      <p:sp>
        <p:nvSpPr>
          <p:cNvPr id="137218" name="矩形 6"/>
          <p:cNvSpPr/>
          <p:nvPr/>
        </p:nvSpPr>
        <p:spPr>
          <a:xfrm>
            <a:off x="120650" y="457200"/>
            <a:ext cx="8843963" cy="2786063"/>
          </a:xfrm>
          <a:prstGeom prst="rect">
            <a:avLst/>
          </a:prstGeom>
          <a:solidFill>
            <a:srgbClr val="CCFFCC"/>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①</a:t>
            </a:r>
            <a:r>
              <a:rPr lang="en-US" altLang="zh-CN" sz="2400" b="1" dirty="0">
                <a:latin typeface="Arial" panose="020B0604020202020204" pitchFamily="34" charset="0"/>
                <a:ea typeface="宋体" panose="02010600030101010101" pitchFamily="2" charset="-122"/>
              </a:rPr>
              <a:t> CPU</a:t>
            </a:r>
            <a:r>
              <a:rPr lang="zh-CN" altLang="zh-CN" sz="2400" b="1" dirty="0">
                <a:latin typeface="Arial" panose="020B0604020202020204" pitchFamily="34" charset="0"/>
                <a:ea typeface="宋体" panose="02010600030101010101" pitchFamily="2" charset="-122"/>
              </a:rPr>
              <a:t>程序对</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通道</a:t>
            </a:r>
            <a:r>
              <a:rPr lang="en-US" altLang="zh-CN" sz="2400" b="1" dirty="0">
                <a:solidFill>
                  <a:srgbClr val="C00000"/>
                </a:solidFill>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及</a:t>
            </a:r>
            <a:r>
              <a:rPr lang="zh-CN" altLang="zh-CN" sz="2400" b="1" dirty="0">
                <a:solidFill>
                  <a:srgbClr val="2913FD"/>
                </a:solidFill>
                <a:latin typeface="Arial" panose="020B0604020202020204" pitchFamily="34" charset="0"/>
                <a:ea typeface="宋体" panose="02010600030101010101" pitchFamily="2" charset="-122"/>
              </a:rPr>
              <a:t>中断通道</a:t>
            </a:r>
            <a:r>
              <a:rPr lang="en-US" altLang="zh-CN" sz="2400" b="1" dirty="0">
                <a:solidFill>
                  <a:srgbClr val="2913FD"/>
                </a:solidFill>
                <a:latin typeface="Arial" panose="020B0604020202020204" pitchFamily="34" charset="0"/>
                <a:ea typeface="宋体" panose="02010600030101010101" pitchFamily="2" charset="-122"/>
              </a:rPr>
              <a:t>5</a:t>
            </a:r>
            <a:r>
              <a:rPr lang="zh-CN" altLang="zh-CN" sz="2400" b="1" dirty="0">
                <a:latin typeface="Arial" panose="020B0604020202020204" pitchFamily="34" charset="0"/>
                <a:ea typeface="宋体" panose="02010600030101010101" pitchFamily="2" charset="-122"/>
              </a:rPr>
              <a:t>进行初始化。</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zh-CN" altLang="zh-CN" sz="2400" b="1" dirty="0">
                <a:latin typeface="Arial" panose="020B0604020202020204" pitchFamily="34" charset="0"/>
                <a:ea typeface="宋体" panose="02010600030101010101" pitchFamily="2" charset="-122"/>
              </a:rPr>
              <a:t>送出</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控制字使</a:t>
            </a:r>
            <a:r>
              <a:rPr lang="en-US" altLang="zh-CN" sz="2400" b="1" dirty="0">
                <a:solidFill>
                  <a:srgbClr val="C00000"/>
                </a:solidFill>
                <a:latin typeface="Arial" panose="020B0604020202020204" pitchFamily="34" charset="0"/>
                <a:ea typeface="宋体" panose="02010600030101010101" pitchFamily="2" charset="-122"/>
              </a:rPr>
              <a:t>INIT=0</a:t>
            </a:r>
            <a:r>
              <a:rPr lang="zh-CN" altLang="en-US" sz="2400" b="1" dirty="0">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DRQ_EN=0</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使</a:t>
            </a:r>
            <a:r>
              <a:rPr lang="en-US" altLang="zh-CN" sz="2400" b="1" dirty="0">
                <a:solidFill>
                  <a:srgbClr val="C00000"/>
                </a:solidFill>
                <a:latin typeface="Arial" panose="020B0604020202020204" pitchFamily="34" charset="0"/>
                <a:ea typeface="宋体" panose="02010600030101010101" pitchFamily="2" charset="-122"/>
              </a:rPr>
              <a:t>D</a:t>
            </a:r>
            <a:r>
              <a:rPr lang="en-US" altLang="zh-CN" sz="2400" b="1" baseline="-25000" dirty="0">
                <a:solidFill>
                  <a:srgbClr val="C00000"/>
                </a:solidFill>
                <a:latin typeface="Arial" panose="020B0604020202020204" pitchFamily="34" charset="0"/>
                <a:ea typeface="宋体" panose="02010600030101010101" pitchFamily="2" charset="-122"/>
              </a:rPr>
              <a:t>1</a:t>
            </a:r>
            <a:r>
              <a:rPr lang="zh-CN" altLang="zh-CN" sz="2400" b="1" dirty="0">
                <a:solidFill>
                  <a:srgbClr val="C00000"/>
                </a:solidFill>
                <a:latin typeface="Arial" panose="020B0604020202020204" pitchFamily="34" charset="0"/>
                <a:ea typeface="宋体" panose="02010600030101010101" pitchFamily="2" charset="-122"/>
              </a:rPr>
              <a:t>输出</a:t>
            </a:r>
            <a:r>
              <a:rPr lang="en-US" altLang="zh-CN" sz="2400" b="1" dirty="0">
                <a:solidFill>
                  <a:srgbClr val="C00000"/>
                </a:solidFill>
                <a:latin typeface="Arial" panose="020B0604020202020204" pitchFamily="34" charset="0"/>
                <a:ea typeface="宋体" panose="02010600030101010101" pitchFamily="2" charset="-122"/>
              </a:rPr>
              <a:t>Q</a:t>
            </a:r>
            <a:r>
              <a:rPr lang="zh-CN" altLang="zh-CN" sz="2400" b="1" dirty="0">
                <a:solidFill>
                  <a:srgbClr val="C00000"/>
                </a:solidFill>
                <a:latin typeface="Arial" panose="020B0604020202020204" pitchFamily="34" charset="0"/>
                <a:ea typeface="宋体" panose="02010600030101010101" pitchFamily="2" charset="-122"/>
              </a:rPr>
              <a:t>为</a:t>
            </a:r>
            <a:r>
              <a:rPr lang="en-US" altLang="zh-CN" sz="2400" b="1" dirty="0">
                <a:solidFill>
                  <a:srgbClr val="C00000"/>
                </a:solidFill>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，反向后产生</a:t>
            </a:r>
            <a:r>
              <a:rPr lang="en-US" altLang="zh-CN" sz="2400" b="1" dirty="0">
                <a:solidFill>
                  <a:srgbClr val="C00000"/>
                </a:solidFill>
                <a:latin typeface="Arial" panose="020B0604020202020204" pitchFamily="34" charset="0"/>
                <a:ea typeface="宋体" panose="02010600030101010101" pitchFamily="2" charset="-122"/>
              </a:rPr>
              <a:t>DRQ1=0 </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INIT=0</a:t>
            </a:r>
            <a:r>
              <a:rPr lang="zh-CN" altLang="zh-CN" sz="2400" b="1" dirty="0">
                <a:latin typeface="Arial" panose="020B0604020202020204" pitchFamily="34" charset="0"/>
                <a:ea typeface="宋体" panose="02010600030101010101" pitchFamily="2" charset="-122"/>
              </a:rPr>
              <a:t>使</a:t>
            </a:r>
            <a:r>
              <a:rPr lang="en-US" altLang="zh-CN" sz="2400" b="1" dirty="0">
                <a:latin typeface="Arial" panose="020B0604020202020204" pitchFamily="34" charset="0"/>
                <a:ea typeface="宋体" panose="02010600030101010101" pitchFamily="2" charset="-122"/>
              </a:rPr>
              <a:t>D2</a:t>
            </a:r>
            <a:r>
              <a:rPr lang="zh-CN" altLang="zh-CN" sz="2400" b="1" dirty="0">
                <a:latin typeface="Arial" panose="020B0604020202020204" pitchFamily="34" charset="0"/>
                <a:ea typeface="宋体" panose="02010600030101010101" pitchFamily="2" charset="-122"/>
              </a:rPr>
              <a:t>输出</a:t>
            </a:r>
            <a:r>
              <a:rPr lang="en-US" altLang="zh-CN" sz="2400" b="1" dirty="0">
                <a:latin typeface="Arial" panose="020B0604020202020204" pitchFamily="34" charset="0"/>
                <a:ea typeface="宋体" panose="02010600030101010101" pitchFamily="2" charset="-122"/>
              </a:rPr>
              <a:t>Q</a:t>
            </a:r>
            <a:r>
              <a:rPr lang="zh-CN" altLang="zh-CN" sz="2400" b="1" dirty="0">
                <a:latin typeface="Arial" panose="020B0604020202020204" pitchFamily="34" charset="0"/>
                <a:ea typeface="宋体" panose="02010600030101010101" pitchFamily="2" charset="-122"/>
              </a:rPr>
              <a:t>为</a:t>
            </a:r>
            <a:r>
              <a:rPr lang="en-US" altLang="zh-CN" sz="2400" b="1" dirty="0">
                <a:latin typeface="Arial" panose="020B0604020202020204" pitchFamily="34" charset="0"/>
                <a:ea typeface="宋体" panose="02010600030101010101" pitchFamily="2" charset="-122"/>
              </a:rPr>
              <a:t>0</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Q =1</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zh-CN" altLang="zh-CN" sz="2400" b="1" dirty="0">
                <a:latin typeface="Arial" panose="020B0604020202020204" pitchFamily="34" charset="0"/>
                <a:ea typeface="宋体" panose="02010600030101010101" pitchFamily="2" charset="-122"/>
              </a:rPr>
              <a:t>再送出</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控制字使</a:t>
            </a:r>
            <a:r>
              <a:rPr lang="en-US" altLang="zh-CN" sz="2400" b="1" dirty="0">
                <a:latin typeface="Arial" panose="020B0604020202020204" pitchFamily="34" charset="0"/>
                <a:ea typeface="宋体" panose="02010600030101010101" pitchFamily="2" charset="-122"/>
              </a:rPr>
              <a:t>INIT=1</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DRQ_EN=0</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IRQ_EN=0</a:t>
            </a:r>
            <a:r>
              <a:rPr lang="zh-CN" altLang="zh-CN" sz="2400" b="1" dirty="0">
                <a:latin typeface="Arial" panose="020B0604020202020204" pitchFamily="34" charset="0"/>
                <a:ea typeface="宋体" panose="02010600030101010101" pitchFamily="2" charset="-122"/>
              </a:rPr>
              <a:t>，使接口</a:t>
            </a:r>
            <a:r>
              <a:rPr lang="zh-CN" altLang="en-US" sz="2400" b="1" dirty="0">
                <a:latin typeface="Arial" panose="020B0604020202020204" pitchFamily="34" charset="0"/>
                <a:ea typeface="宋体" panose="02010600030101010101" pitchFamily="2" charset="-122"/>
              </a:rPr>
              <a:t>可</a:t>
            </a:r>
            <a:r>
              <a:rPr lang="zh-CN" altLang="zh-CN" sz="2400" b="1" dirty="0">
                <a:latin typeface="Arial" panose="020B0604020202020204" pitchFamily="34" charset="0"/>
                <a:ea typeface="宋体" panose="02010600030101010101" pitchFamily="2" charset="-122"/>
              </a:rPr>
              <a:t>提出</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请求与中断请求，并</a:t>
            </a:r>
            <a:r>
              <a:rPr lang="zh-CN" altLang="zh-CN" sz="2400" b="1" dirty="0">
                <a:solidFill>
                  <a:srgbClr val="C00000"/>
                </a:solidFill>
                <a:latin typeface="Arial" panose="020B0604020202020204" pitchFamily="34" charset="0"/>
                <a:ea typeface="宋体" panose="02010600030101010101" pitchFamily="2" charset="-122"/>
              </a:rPr>
              <a:t>在</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控制字中送出“主机准备好接收</a:t>
            </a:r>
            <a:r>
              <a:rPr lang="zh-CN" altLang="zh-CN" sz="2400" b="1" dirty="0">
                <a:latin typeface="Arial" panose="020B0604020202020204" pitchFamily="34" charset="0"/>
                <a:ea typeface="宋体" panose="02010600030101010101" pitchFamily="2" charset="-122"/>
              </a:rPr>
              <a:t>”信号，通知</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设备开始工作。</a:t>
            </a:r>
            <a:endParaRPr lang="zh-CN" altLang="en-US" sz="2400" b="1" dirty="0">
              <a:latin typeface="Arial" panose="020B0604020202020204" pitchFamily="34" charset="0"/>
              <a:ea typeface="宋体" panose="02010600030101010101" pitchFamily="2" charset="-122"/>
            </a:endParaRPr>
          </a:p>
        </p:txBody>
      </p:sp>
      <p:pic>
        <p:nvPicPr>
          <p:cNvPr id="6" name="Picture 2" descr="10-36"/>
          <p:cNvPicPr>
            <a:picLocks noChangeAspect="1"/>
          </p:cNvPicPr>
          <p:nvPr/>
        </p:nvPicPr>
        <p:blipFill>
          <a:blip r:embed="rId1">
            <a:lum bright="-6000" contrast="12000"/>
          </a:blip>
          <a:srcRect l="40640" t="24100" r="16447" b="58481"/>
          <a:stretch>
            <a:fillRect/>
          </a:stretch>
        </p:blipFill>
        <p:spPr>
          <a:xfrm>
            <a:off x="84138" y="3683000"/>
            <a:ext cx="3806825" cy="2665413"/>
          </a:xfrm>
          <a:prstGeom prst="rect">
            <a:avLst/>
          </a:prstGeom>
          <a:solidFill>
            <a:srgbClr val="CCFFCC"/>
          </a:solidFill>
          <a:ln w="9525" cap="flat" cmpd="sng">
            <a:solidFill>
              <a:srgbClr val="FF0000"/>
            </a:solidFill>
            <a:prstDash val="solid"/>
            <a:miter/>
            <a:headEnd type="none" w="med" len="med"/>
            <a:tailEnd type="none" w="med" len="med"/>
          </a:ln>
        </p:spPr>
      </p:pic>
      <p:cxnSp>
        <p:nvCxnSpPr>
          <p:cNvPr id="137220" name="直接连接符 2"/>
          <p:cNvCxnSpPr/>
          <p:nvPr/>
        </p:nvCxnSpPr>
        <p:spPr>
          <a:xfrm>
            <a:off x="2576513" y="1019175"/>
            <a:ext cx="536575" cy="0"/>
          </a:xfrm>
          <a:prstGeom prst="line">
            <a:avLst/>
          </a:prstGeom>
          <a:ln w="28575" cap="sq" cmpd="sng">
            <a:solidFill>
              <a:srgbClr val="C00000"/>
            </a:solidFill>
            <a:prstDash val="solid"/>
            <a:round/>
            <a:headEnd type="none" w="sm" len="sm"/>
            <a:tailEnd type="none" w="sm" len="sm"/>
          </a:ln>
        </p:spPr>
      </p:cxnSp>
      <p:cxnSp>
        <p:nvCxnSpPr>
          <p:cNvPr id="137221" name="直接连接符 8"/>
          <p:cNvCxnSpPr/>
          <p:nvPr/>
        </p:nvCxnSpPr>
        <p:spPr>
          <a:xfrm>
            <a:off x="6935788" y="1019175"/>
            <a:ext cx="209550" cy="0"/>
          </a:xfrm>
          <a:prstGeom prst="line">
            <a:avLst/>
          </a:prstGeom>
          <a:ln w="28575" cap="sq" cmpd="sng">
            <a:solidFill>
              <a:schemeClr val="tx1"/>
            </a:solidFill>
            <a:prstDash val="solid"/>
            <a:round/>
            <a:headEnd type="none" w="sm" len="sm"/>
            <a:tailEnd type="none" w="sm" len="sm"/>
          </a:ln>
        </p:spPr>
      </p:cxnSp>
      <p:cxnSp>
        <p:nvCxnSpPr>
          <p:cNvPr id="137222" name="直接连接符 13"/>
          <p:cNvCxnSpPr/>
          <p:nvPr/>
        </p:nvCxnSpPr>
        <p:spPr>
          <a:xfrm>
            <a:off x="4010025" y="1903413"/>
            <a:ext cx="1260475" cy="0"/>
          </a:xfrm>
          <a:prstGeom prst="line">
            <a:avLst/>
          </a:prstGeom>
          <a:ln w="28575" cap="sq" cmpd="sng">
            <a:solidFill>
              <a:schemeClr val="tx1"/>
            </a:solidFill>
            <a:prstDash val="solid"/>
            <a:round/>
            <a:headEnd type="none" w="sm" len="sm"/>
            <a:tailEnd type="none" w="sm" len="sm"/>
          </a:ln>
        </p:spPr>
      </p:cxnSp>
      <p:cxnSp>
        <p:nvCxnSpPr>
          <p:cNvPr id="137223" name="直接连接符 15"/>
          <p:cNvCxnSpPr/>
          <p:nvPr/>
        </p:nvCxnSpPr>
        <p:spPr>
          <a:xfrm flipV="1">
            <a:off x="5984875" y="1903413"/>
            <a:ext cx="1055688" cy="0"/>
          </a:xfrm>
          <a:prstGeom prst="line">
            <a:avLst/>
          </a:prstGeom>
          <a:ln w="28575" cap="sq" cmpd="sng">
            <a:solidFill>
              <a:schemeClr val="tx1"/>
            </a:solidFill>
            <a:prstDash val="solid"/>
            <a:round/>
            <a:headEnd type="none" w="sm" len="sm"/>
            <a:tailEnd type="none" w="sm" len="sm"/>
          </a:ln>
        </p:spPr>
      </p:cxnSp>
      <p:cxnSp>
        <p:nvCxnSpPr>
          <p:cNvPr id="137224" name="直接连接符 21"/>
          <p:cNvCxnSpPr/>
          <p:nvPr/>
        </p:nvCxnSpPr>
        <p:spPr>
          <a:xfrm>
            <a:off x="2846388" y="1919288"/>
            <a:ext cx="533400" cy="0"/>
          </a:xfrm>
          <a:prstGeom prst="line">
            <a:avLst/>
          </a:prstGeom>
          <a:ln w="28575" cap="sq" cmpd="sng">
            <a:solidFill>
              <a:schemeClr val="tx1"/>
            </a:solidFill>
            <a:prstDash val="solid"/>
            <a:round/>
            <a:headEnd type="none" w="sm" len="sm"/>
            <a:tailEnd type="none" w="sm" len="sm"/>
          </a:ln>
        </p:spPr>
      </p:cxnSp>
      <p:cxnSp>
        <p:nvCxnSpPr>
          <p:cNvPr id="137225" name="直接连接符 13"/>
          <p:cNvCxnSpPr/>
          <p:nvPr/>
        </p:nvCxnSpPr>
        <p:spPr>
          <a:xfrm>
            <a:off x="3767138" y="1019175"/>
            <a:ext cx="1260475" cy="0"/>
          </a:xfrm>
          <a:prstGeom prst="line">
            <a:avLst/>
          </a:prstGeom>
          <a:ln w="28575" cap="sq" cmpd="sng">
            <a:solidFill>
              <a:srgbClr val="C00000"/>
            </a:solidFill>
            <a:prstDash val="solid"/>
            <a:round/>
            <a:headEnd type="none" w="sm" len="sm"/>
            <a:tailEnd type="none" w="sm" len="sm"/>
          </a:ln>
        </p:spPr>
      </p:cxnSp>
      <p:cxnSp>
        <p:nvCxnSpPr>
          <p:cNvPr id="137226" name="直接连接符 2"/>
          <p:cNvCxnSpPr/>
          <p:nvPr/>
        </p:nvCxnSpPr>
        <p:spPr>
          <a:xfrm>
            <a:off x="1244600" y="1484313"/>
            <a:ext cx="742950" cy="0"/>
          </a:xfrm>
          <a:prstGeom prst="line">
            <a:avLst/>
          </a:prstGeom>
          <a:ln w="28575" cap="sq" cmpd="sng">
            <a:solidFill>
              <a:srgbClr val="C00000"/>
            </a:solidFill>
            <a:prstDash val="solid"/>
            <a:round/>
            <a:headEnd type="none" w="sm" len="sm"/>
            <a:tailEnd type="none" w="sm" len="sm"/>
          </a:ln>
        </p:spPr>
      </p:cxnSp>
      <p:grpSp>
        <p:nvGrpSpPr>
          <p:cNvPr id="137227" name="组合 1"/>
          <p:cNvGrpSpPr/>
          <p:nvPr/>
        </p:nvGrpSpPr>
        <p:grpSpPr>
          <a:xfrm>
            <a:off x="4175125" y="3133725"/>
            <a:ext cx="4968875" cy="3830638"/>
            <a:chOff x="4175125" y="3133725"/>
            <a:chExt cx="4968875" cy="3830638"/>
          </a:xfrm>
        </p:grpSpPr>
        <p:grpSp>
          <p:nvGrpSpPr>
            <p:cNvPr id="137228" name="组合 18"/>
            <p:cNvGrpSpPr/>
            <p:nvPr/>
          </p:nvGrpSpPr>
          <p:grpSpPr>
            <a:xfrm>
              <a:off x="4175125" y="3133725"/>
              <a:ext cx="4968875" cy="3830638"/>
              <a:chOff x="4175760" y="3134484"/>
              <a:chExt cx="4968240" cy="3829392"/>
            </a:xfrm>
          </p:grpSpPr>
          <p:pic>
            <p:nvPicPr>
              <p:cNvPr id="137229" name="Picture 2" descr="10-36"/>
              <p:cNvPicPr>
                <a:picLocks noChangeAspect="1"/>
              </p:cNvPicPr>
              <p:nvPr/>
            </p:nvPicPr>
            <p:blipFill>
              <a:blip r:embed="rId1">
                <a:lum bright="-6000" contrast="12000"/>
              </a:blip>
              <a:srcRect l="7289" t="61667" r="31776" b="2444"/>
              <a:stretch>
                <a:fillRect/>
              </a:stretch>
            </p:blipFill>
            <p:spPr>
              <a:xfrm>
                <a:off x="4175760" y="3134484"/>
                <a:ext cx="4968240" cy="3829392"/>
              </a:xfrm>
              <a:prstGeom prst="rect">
                <a:avLst/>
              </a:prstGeom>
              <a:noFill/>
              <a:ln w="9525" cap="flat" cmpd="sng">
                <a:solidFill>
                  <a:srgbClr val="FF0000"/>
                </a:solidFill>
                <a:prstDash val="solid"/>
                <a:miter/>
                <a:headEnd type="none" w="med" len="med"/>
                <a:tailEnd type="none" w="med" len="med"/>
              </a:ln>
            </p:spPr>
          </p:pic>
          <p:sp>
            <p:nvSpPr>
              <p:cNvPr id="137230" name="矩形 23"/>
              <p:cNvSpPr/>
              <p:nvPr/>
            </p:nvSpPr>
            <p:spPr>
              <a:xfrm>
                <a:off x="8105132" y="3789040"/>
                <a:ext cx="355300" cy="504056"/>
              </a:xfrm>
              <a:prstGeom prst="rect">
                <a:avLst/>
              </a:prstGeom>
              <a:solidFill>
                <a:schemeClr val="bg1"/>
              </a:solidFill>
              <a:ln w="12700" cap="sq" cmpd="sng">
                <a:solidFill>
                  <a:schemeClr val="tx1"/>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137231" name="矩形 18"/>
            <p:cNvSpPr/>
            <p:nvPr/>
          </p:nvSpPr>
          <p:spPr>
            <a:xfrm>
              <a:off x="6392167" y="3932592"/>
              <a:ext cx="288032" cy="216024"/>
            </a:xfrm>
            <a:prstGeom prst="rect">
              <a:avLst/>
            </a:prstGeom>
            <a:solidFill>
              <a:schemeClr val="bg1"/>
            </a:solidFill>
            <a:ln w="12700">
              <a:noFill/>
            </a:ln>
          </p:spPr>
          <p:txBody>
            <a:bodyPr anchor="t" anchorCtr="0"/>
            <a:p>
              <a:endParaRPr lang="zh-CN" altLang="en-US" dirty="0">
                <a:latin typeface="Arial" panose="020B0604020202020204" pitchFamily="34" charset="0"/>
                <a:ea typeface="宋体" panose="02010600030101010101" pitchFamily="2" charset="-122"/>
              </a:endParaRPr>
            </a:p>
          </p:txBody>
        </p:sp>
        <p:cxnSp>
          <p:nvCxnSpPr>
            <p:cNvPr id="137232" name="直接连接符 19"/>
            <p:cNvCxnSpPr>
              <a:stCxn id="137231" idx="3"/>
            </p:cNvCxnSpPr>
            <p:nvPr/>
          </p:nvCxnSpPr>
          <p:spPr>
            <a:xfrm flipH="1">
              <a:off x="6392167" y="4040604"/>
              <a:ext cx="288032" cy="0"/>
            </a:xfrm>
            <a:prstGeom prst="line">
              <a:avLst/>
            </a:prstGeom>
            <a:ln w="28575" cap="sq" cmpd="sng">
              <a:solidFill>
                <a:schemeClr val="tx1"/>
              </a:solidFill>
              <a:prstDash val="solid"/>
              <a:round/>
              <a:headEnd type="none" w="sm" len="sm"/>
              <a:tailEnd type="none" w="sm" len="sm"/>
            </a:ln>
          </p:spPr>
        </p:cxnSp>
      </p:grpSp>
      <p:cxnSp>
        <p:nvCxnSpPr>
          <p:cNvPr id="137233" name="直接连接符 3"/>
          <p:cNvCxnSpPr>
            <a:stCxn id="137231" idx="3"/>
          </p:cNvCxnSpPr>
          <p:nvPr/>
        </p:nvCxnSpPr>
        <p:spPr>
          <a:xfrm>
            <a:off x="6084888" y="1484313"/>
            <a:ext cx="307975" cy="0"/>
          </a:xfrm>
          <a:prstGeom prst="line">
            <a:avLst/>
          </a:prstGeom>
          <a:ln w="28575" cap="sq" cmpd="sng">
            <a:solidFill>
              <a:schemeClr val="tx1"/>
            </a:solidFill>
            <a:prstDash val="solid"/>
            <a:round/>
            <a:headEnd type="none" w="sm" len="sm"/>
            <a:tailEnd type="none" w="sm" len="sm"/>
          </a:ln>
        </p:spPr>
      </p:cxnSp>
      <p:sp>
        <p:nvSpPr>
          <p:cNvPr id="137234" name="椭圆 4"/>
          <p:cNvSpPr/>
          <p:nvPr/>
        </p:nvSpPr>
        <p:spPr>
          <a:xfrm>
            <a:off x="1616075" y="4868863"/>
            <a:ext cx="795338" cy="360362"/>
          </a:xfrm>
          <a:prstGeom prst="ellipse">
            <a:avLst/>
          </a:prstGeom>
          <a:noFill/>
          <a:ln w="12700" cap="sq" cmpd="sng">
            <a:solidFill>
              <a:srgbClr val="FF00FF"/>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7235" name="椭圆 24"/>
          <p:cNvSpPr/>
          <p:nvPr/>
        </p:nvSpPr>
        <p:spPr>
          <a:xfrm>
            <a:off x="6918325" y="4560888"/>
            <a:ext cx="795338" cy="360362"/>
          </a:xfrm>
          <a:prstGeom prst="ellipse">
            <a:avLst/>
          </a:prstGeom>
          <a:noFill/>
          <a:ln w="12700" cap="sq" cmpd="sng">
            <a:solidFill>
              <a:srgbClr val="FF00FF"/>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7236" name="椭圆 25"/>
          <p:cNvSpPr/>
          <p:nvPr/>
        </p:nvSpPr>
        <p:spPr>
          <a:xfrm>
            <a:off x="4230688" y="3679825"/>
            <a:ext cx="796925" cy="360363"/>
          </a:xfrm>
          <a:prstGeom prst="ellipse">
            <a:avLst/>
          </a:prstGeom>
          <a:noFill/>
          <a:ln w="12700" cap="sq" cmpd="sng">
            <a:solidFill>
              <a:srgbClr val="FF00FF"/>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7237" name="椭圆 26"/>
          <p:cNvSpPr/>
          <p:nvPr/>
        </p:nvSpPr>
        <p:spPr>
          <a:xfrm>
            <a:off x="7242175" y="5589588"/>
            <a:ext cx="396875" cy="360362"/>
          </a:xfrm>
          <a:prstGeom prst="ellipse">
            <a:avLst/>
          </a:prstGeom>
          <a:noFill/>
          <a:ln w="12700" cap="sq" cmpd="sng">
            <a:solidFill>
              <a:srgbClr val="FF00FF"/>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cxnSp>
        <p:nvCxnSpPr>
          <p:cNvPr id="3" name="直接连接符 2"/>
          <p:cNvCxnSpPr/>
          <p:nvPr/>
        </p:nvCxnSpPr>
        <p:spPr>
          <a:xfrm>
            <a:off x="2771458" y="1484630"/>
            <a:ext cx="536575" cy="0"/>
          </a:xfrm>
          <a:prstGeom prst="line">
            <a:avLst/>
          </a:prstGeom>
          <a:ln>
            <a:headEnd type="none" w="sm" len="sm"/>
            <a:tailEnd type="none" w="sm" len="sm"/>
          </a:ln>
        </p:spPr>
        <p:style>
          <a:lnRef idx="1">
            <a:schemeClr val="accent4"/>
          </a:lnRef>
          <a:fillRef idx="0">
            <a:schemeClr val="accent4"/>
          </a:fillRef>
          <a:effectRef idx="0">
            <a:schemeClr val="accent4"/>
          </a:effectRef>
          <a:fontRef idx="minor">
            <a:schemeClr val="tx1"/>
          </a:fontRef>
        </p:style>
      </p:cxn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矩形 2"/>
          <p:cNvSpPr/>
          <p:nvPr/>
        </p:nvSpPr>
        <p:spPr>
          <a:xfrm>
            <a:off x="117475" y="150813"/>
            <a:ext cx="8964613" cy="1887537"/>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②</a:t>
            </a:r>
            <a:r>
              <a:rPr lang="en-US" altLang="zh-CN" sz="2400" b="1" dirty="0">
                <a:latin typeface="Arial" panose="020B0604020202020204" pitchFamily="34" charset="0"/>
                <a:ea typeface="宋体" panose="02010600030101010101" pitchFamily="2" charset="-122"/>
              </a:rPr>
              <a:t> </a:t>
            </a:r>
            <a:r>
              <a:rPr lang="en-US" altLang="zh-CN" sz="2400" b="1" dirty="0">
                <a:solidFill>
                  <a:srgbClr val="FF0000"/>
                </a:solidFill>
                <a:latin typeface="Arial" panose="020B0604020202020204" pitchFamily="34" charset="0"/>
                <a:ea typeface="宋体" panose="02010600030101010101" pitchFamily="2" charset="-122"/>
              </a:rPr>
              <a:t>I/O</a:t>
            </a:r>
            <a:r>
              <a:rPr lang="zh-CN" altLang="zh-CN" sz="2400" b="1" dirty="0">
                <a:solidFill>
                  <a:srgbClr val="FF0000"/>
                </a:solidFill>
                <a:latin typeface="Arial" panose="020B0604020202020204" pitchFamily="34" charset="0"/>
                <a:ea typeface="宋体" panose="02010600030101010101" pitchFamily="2" charset="-122"/>
              </a:rPr>
              <a:t>接口</a:t>
            </a:r>
            <a:r>
              <a:rPr lang="zh-CN" altLang="zh-CN" sz="2400" b="1" dirty="0">
                <a:latin typeface="Arial" panose="020B0604020202020204" pitchFamily="34" charset="0"/>
                <a:ea typeface="宋体" panose="02010600030101010101" pitchFamily="2" charset="-122"/>
              </a:rPr>
              <a:t>得到</a:t>
            </a:r>
            <a:r>
              <a:rPr lang="zh-CN" altLang="zh-CN" sz="2400" b="1" dirty="0">
                <a:solidFill>
                  <a:srgbClr val="C00000"/>
                </a:solidFill>
                <a:latin typeface="Arial" panose="020B0604020202020204" pitchFamily="34" charset="0"/>
                <a:ea typeface="宋体" panose="02010600030101010101" pitchFamily="2" charset="-122"/>
              </a:rPr>
              <a:t>“主机准备好接收</a:t>
            </a:r>
            <a:r>
              <a:rPr lang="zh-CN" altLang="zh-CN" sz="2400" b="1" dirty="0">
                <a:latin typeface="Arial" panose="020B0604020202020204" pitchFamily="34" charset="0"/>
                <a:ea typeface="宋体" panose="02010600030101010101" pitchFamily="2" charset="-122"/>
              </a:rPr>
              <a:t>”的信号后，</a:t>
            </a:r>
            <a:r>
              <a:rPr lang="zh-CN" altLang="zh-CN" sz="2400" b="1" dirty="0">
                <a:solidFill>
                  <a:srgbClr val="C00000"/>
                </a:solidFill>
                <a:latin typeface="Arial" panose="020B0604020202020204" pitchFamily="34" charset="0"/>
                <a:ea typeface="宋体" panose="02010600030101010101" pitchFamily="2" charset="-122"/>
              </a:rPr>
              <a:t>置</a:t>
            </a:r>
            <a:r>
              <a:rPr lang="en-US" altLang="zh-CN" sz="2400" b="1" dirty="0">
                <a:solidFill>
                  <a:srgbClr val="C00000"/>
                </a:solidFill>
                <a:latin typeface="Arial" panose="020B0604020202020204" pitchFamily="34" charset="0"/>
                <a:ea typeface="宋体" panose="02010600030101010101" pitchFamily="2" charset="-122"/>
              </a:rPr>
              <a:t>WORK=1</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并发出</a:t>
            </a:r>
            <a:r>
              <a:rPr lang="en-US" altLang="zh-CN" sz="2400" b="1" dirty="0">
                <a:solidFill>
                  <a:srgbClr val="C00000"/>
                </a:solidFill>
                <a:latin typeface="Arial" panose="020B0604020202020204" pitchFamily="34" charset="0"/>
                <a:ea typeface="宋体" panose="02010600030101010101" pitchFamily="2" charset="-122"/>
              </a:rPr>
              <a:t>CK</a:t>
            </a:r>
            <a:r>
              <a:rPr lang="zh-CN" altLang="zh-CN" sz="2400" b="1" dirty="0">
                <a:solidFill>
                  <a:srgbClr val="C00000"/>
                </a:solidFill>
                <a:latin typeface="Arial" panose="020B0604020202020204" pitchFamily="34" charset="0"/>
                <a:ea typeface="宋体" panose="02010600030101010101" pitchFamily="2" charset="-122"/>
              </a:rPr>
              <a:t>脉冲和数据</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 WORK=1 </a:t>
            </a:r>
            <a:r>
              <a:rPr lang="zh-CN" altLang="en-US" sz="2400" b="1" dirty="0">
                <a:latin typeface="Arial" panose="020B0604020202020204" pitchFamily="34" charset="0"/>
                <a:ea typeface="宋体" panose="02010600030101010101" pitchFamily="2" charset="-122"/>
              </a:rPr>
              <a:t>与</a:t>
            </a:r>
            <a:r>
              <a:rPr lang="en-US" altLang="zh-CN" sz="2400" b="1" dirty="0">
                <a:solidFill>
                  <a:srgbClr val="C00000"/>
                </a:solidFill>
                <a:latin typeface="Arial" panose="020B0604020202020204" pitchFamily="34" charset="0"/>
                <a:ea typeface="宋体" panose="02010600030101010101" pitchFamily="2" charset="-122"/>
              </a:rPr>
              <a:t>D2</a:t>
            </a:r>
            <a:r>
              <a:rPr lang="zh-CN" altLang="en-US" sz="2400" b="1" dirty="0">
                <a:solidFill>
                  <a:srgbClr val="C00000"/>
                </a:solidFill>
                <a:latin typeface="Arial" panose="020B0604020202020204" pitchFamily="34" charset="0"/>
                <a:ea typeface="宋体" panose="02010600030101010101" pitchFamily="2" charset="-122"/>
              </a:rPr>
              <a:t>的</a:t>
            </a:r>
            <a:r>
              <a:rPr lang="en-US" altLang="zh-CN" sz="2400" b="1" dirty="0">
                <a:solidFill>
                  <a:srgbClr val="C00000"/>
                </a:solidFill>
                <a:latin typeface="Arial" panose="020B0604020202020204" pitchFamily="34" charset="0"/>
                <a:ea typeface="宋体" panose="02010600030101010101" pitchFamily="2" charset="-122"/>
              </a:rPr>
              <a:t>Q=1</a:t>
            </a:r>
            <a:r>
              <a:rPr lang="zh-CN" altLang="en-US" sz="2400" b="1" dirty="0">
                <a:solidFill>
                  <a:srgbClr val="2913FD"/>
                </a:solidFill>
                <a:latin typeface="Arial" panose="020B0604020202020204" pitchFamily="34" charset="0"/>
                <a:ea typeface="宋体" panose="02010600030101010101" pitchFamily="2" charset="-122"/>
              </a:rPr>
              <a:t>使</a:t>
            </a:r>
            <a:r>
              <a:rPr lang="en-US" altLang="zh-CN" sz="2400" b="1" dirty="0">
                <a:solidFill>
                  <a:srgbClr val="C00000"/>
                </a:solidFill>
                <a:latin typeface="Arial" panose="020B0604020202020204" pitchFamily="34" charset="0"/>
                <a:ea typeface="宋体" panose="02010600030101010101" pitchFamily="2" charset="-122"/>
              </a:rPr>
              <a:t>G2</a:t>
            </a:r>
            <a:r>
              <a:rPr lang="zh-CN" altLang="en-US" sz="2400" b="1" dirty="0">
                <a:solidFill>
                  <a:srgbClr val="C00000"/>
                </a:solidFill>
                <a:latin typeface="Arial" panose="020B0604020202020204" pitchFamily="34" charset="0"/>
                <a:ea typeface="宋体" panose="02010600030101010101" pitchFamily="2" charset="-122"/>
              </a:rPr>
              <a:t>输出</a:t>
            </a:r>
            <a:r>
              <a:rPr lang="en-US" altLang="zh-CN" sz="2400" b="1" dirty="0">
                <a:solidFill>
                  <a:srgbClr val="C00000"/>
                </a:solidFill>
                <a:latin typeface="Arial" panose="020B0604020202020204" pitchFamily="34" charset="0"/>
                <a:ea typeface="宋体" panose="02010600030101010101" pitchFamily="2" charset="-122"/>
              </a:rPr>
              <a:t>1</a:t>
            </a:r>
            <a:r>
              <a:rPr lang="zh-CN" altLang="en-US" sz="2400" b="1" dirty="0">
                <a:solidFill>
                  <a:srgbClr val="2913FD"/>
                </a:solidFill>
                <a:latin typeface="Arial" panose="020B0604020202020204" pitchFamily="34" charset="0"/>
                <a:ea typeface="宋体" panose="02010600030101010101" pitchFamily="2" charset="-122"/>
              </a:rPr>
              <a:t>，使</a:t>
            </a:r>
            <a:r>
              <a:rPr lang="en-US" altLang="zh-CN" sz="2400" b="1" dirty="0">
                <a:solidFill>
                  <a:srgbClr val="C00000"/>
                </a:solidFill>
                <a:latin typeface="Arial" panose="020B0604020202020204" pitchFamily="34" charset="0"/>
                <a:ea typeface="宋体" panose="02010600030101010101" pitchFamily="2" charset="-122"/>
              </a:rPr>
              <a:t>G1</a:t>
            </a:r>
            <a:r>
              <a:rPr lang="zh-CN" altLang="en-US" sz="2400" b="1" dirty="0">
                <a:solidFill>
                  <a:srgbClr val="C00000"/>
                </a:solidFill>
                <a:latin typeface="Arial" panose="020B0604020202020204" pitchFamily="34" charset="0"/>
                <a:ea typeface="宋体" panose="02010600030101010101" pitchFamily="2" charset="-122"/>
              </a:rPr>
              <a:t>输出</a:t>
            </a:r>
            <a:r>
              <a:rPr lang="en-US" altLang="zh-CN" sz="2400" b="1" dirty="0">
                <a:solidFill>
                  <a:srgbClr val="C00000"/>
                </a:solidFill>
                <a:latin typeface="Arial" panose="020B0604020202020204" pitchFamily="34" charset="0"/>
                <a:ea typeface="宋体" panose="02010600030101010101" pitchFamily="2" charset="-122"/>
              </a:rPr>
              <a:t> CK</a:t>
            </a:r>
            <a:r>
              <a:rPr lang="zh-CN" altLang="zh-CN" sz="2400" b="1" dirty="0">
                <a:solidFill>
                  <a:srgbClr val="2913FD"/>
                </a:solidFill>
                <a:latin typeface="Arial" panose="020B0604020202020204" pitchFamily="34" charset="0"/>
                <a:ea typeface="宋体" panose="02010600030101010101" pitchFamily="2" charset="-122"/>
              </a:rPr>
              <a:t>脉冲</a:t>
            </a:r>
            <a:r>
              <a:rPr lang="zh-CN" altLang="en-US" sz="2400" b="1" dirty="0">
                <a:solidFill>
                  <a:srgbClr val="2913FD"/>
                </a:solidFill>
                <a:latin typeface="Arial" panose="020B0604020202020204" pitchFamily="34" charset="0"/>
                <a:ea typeface="宋体" panose="02010600030101010101" pitchFamily="2" charset="-122"/>
              </a:rPr>
              <a:t>，脉冲</a:t>
            </a:r>
            <a:r>
              <a:rPr lang="zh-CN" altLang="en-US" sz="2400" b="1" dirty="0">
                <a:solidFill>
                  <a:srgbClr val="C00000"/>
                </a:solidFill>
                <a:latin typeface="Arial" panose="020B0604020202020204" pitchFamily="34" charset="0"/>
                <a:ea typeface="宋体" panose="02010600030101010101" pitchFamily="2" charset="-122"/>
              </a:rPr>
              <a:t>上升沿</a:t>
            </a:r>
            <a:r>
              <a:rPr lang="zh-CN" altLang="zh-CN" sz="2400" b="1" dirty="0">
                <a:solidFill>
                  <a:srgbClr val="2913FD"/>
                </a:solidFill>
                <a:latin typeface="Arial" panose="020B0604020202020204" pitchFamily="34" charset="0"/>
                <a:ea typeface="宋体" panose="02010600030101010101" pitchFamily="2" charset="-122"/>
              </a:rPr>
              <a:t>将</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数据</a:t>
            </a:r>
            <a:r>
              <a:rPr lang="zh-CN" altLang="zh-CN" sz="2400" b="1" dirty="0">
                <a:solidFill>
                  <a:srgbClr val="2913FD"/>
                </a:solidFill>
                <a:latin typeface="Arial" panose="020B0604020202020204" pitchFamily="34" charset="0"/>
                <a:ea typeface="宋体" panose="02010600030101010101" pitchFamily="2" charset="-122"/>
              </a:rPr>
              <a:t>打入</a:t>
            </a:r>
            <a:r>
              <a:rPr lang="zh-CN" altLang="zh-CN" sz="2400" b="1" dirty="0">
                <a:solidFill>
                  <a:srgbClr val="C00000"/>
                </a:solidFill>
                <a:latin typeface="Arial" panose="020B0604020202020204" pitchFamily="34" charset="0"/>
                <a:ea typeface="宋体" panose="02010600030101010101" pitchFamily="2" charset="-122"/>
              </a:rPr>
              <a:t>数据</a:t>
            </a:r>
            <a:r>
              <a:rPr lang="zh-CN" altLang="en-US" sz="2400" b="1" dirty="0">
                <a:solidFill>
                  <a:srgbClr val="C00000"/>
                </a:solidFill>
                <a:latin typeface="Arial" panose="020B0604020202020204" pitchFamily="34" charset="0"/>
                <a:ea typeface="宋体" panose="02010600030101010101" pitchFamily="2" charset="-122"/>
              </a:rPr>
              <a:t>输入</a:t>
            </a:r>
            <a:r>
              <a:rPr lang="zh-CN" altLang="zh-CN" sz="2400" b="1" dirty="0">
                <a:solidFill>
                  <a:srgbClr val="C00000"/>
                </a:solidFill>
                <a:latin typeface="Arial" panose="020B0604020202020204" pitchFamily="34" charset="0"/>
                <a:ea typeface="宋体" panose="02010600030101010101" pitchFamily="2" charset="-122"/>
              </a:rPr>
              <a:t>寄存器</a:t>
            </a:r>
            <a:r>
              <a:rPr lang="zh-CN" altLang="en-US" sz="2400" b="1" dirty="0">
                <a:solidFill>
                  <a:srgbClr val="2913FD"/>
                </a:solidFill>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也将</a:t>
            </a:r>
            <a:r>
              <a:rPr lang="en-US" altLang="zh-CN" sz="2400" b="1" dirty="0">
                <a:solidFill>
                  <a:srgbClr val="FF0000"/>
                </a:solidFill>
                <a:latin typeface="Arial" panose="020B0604020202020204" pitchFamily="34" charset="0"/>
                <a:ea typeface="宋体" panose="02010600030101010101" pitchFamily="2" charset="-122"/>
              </a:rPr>
              <a:t>1</a:t>
            </a:r>
            <a:r>
              <a:rPr lang="zh-CN" altLang="zh-CN" sz="2400" b="1" dirty="0">
                <a:solidFill>
                  <a:srgbClr val="2913FD"/>
                </a:solidFill>
                <a:latin typeface="Arial" panose="020B0604020202020204" pitchFamily="34" charset="0"/>
                <a:ea typeface="宋体" panose="02010600030101010101" pitchFamily="2" charset="-122"/>
              </a:rPr>
              <a:t>打入</a:t>
            </a:r>
            <a:r>
              <a:rPr lang="en-US" altLang="zh-CN" sz="2400" b="1" dirty="0">
                <a:solidFill>
                  <a:srgbClr val="FF0000"/>
                </a:solidFill>
                <a:latin typeface="Arial" panose="020B0604020202020204" pitchFamily="34" charset="0"/>
                <a:ea typeface="宋体" panose="02010600030101010101" pitchFamily="2" charset="-122"/>
              </a:rPr>
              <a:t>D</a:t>
            </a:r>
            <a:r>
              <a:rPr lang="en-US" altLang="zh-CN" sz="2400" b="1" baseline="-25000" dirty="0">
                <a:solidFill>
                  <a:srgbClr val="FF0000"/>
                </a:solidFill>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使</a:t>
            </a:r>
            <a:r>
              <a:rPr lang="en-US" altLang="zh-CN" sz="2400" b="1" dirty="0">
                <a:solidFill>
                  <a:srgbClr val="FF0000"/>
                </a:solidFill>
                <a:latin typeface="Arial" panose="020B0604020202020204" pitchFamily="34" charset="0"/>
                <a:ea typeface="宋体" panose="02010600030101010101" pitchFamily="2" charset="-122"/>
              </a:rPr>
              <a:t>Q=0</a:t>
            </a: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产生</a:t>
            </a:r>
            <a:r>
              <a:rPr lang="en-US" altLang="zh-CN" sz="2400" b="1" dirty="0">
                <a:solidFill>
                  <a:srgbClr val="FF0000"/>
                </a:solidFill>
                <a:latin typeface="Arial" panose="020B0604020202020204" pitchFamily="34" charset="0"/>
                <a:ea typeface="宋体" panose="02010600030101010101" pitchFamily="2" charset="-122"/>
              </a:rPr>
              <a:t>DRQ1=1</a:t>
            </a:r>
            <a:r>
              <a:rPr lang="zh-CN" altLang="zh-CN" sz="2400" b="1" dirty="0">
                <a:latin typeface="Arial" panose="020B0604020202020204" pitchFamily="34" charset="0"/>
                <a:ea typeface="宋体" panose="02010600030101010101" pitchFamily="2" charset="-122"/>
              </a:rPr>
              <a:t>发出</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请求信号</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cxnSp>
        <p:nvCxnSpPr>
          <p:cNvPr id="138242" name="直接连接符 6"/>
          <p:cNvCxnSpPr/>
          <p:nvPr/>
        </p:nvCxnSpPr>
        <p:spPr>
          <a:xfrm>
            <a:off x="5618163" y="692150"/>
            <a:ext cx="212725" cy="0"/>
          </a:xfrm>
          <a:prstGeom prst="line">
            <a:avLst/>
          </a:prstGeom>
          <a:ln w="28575" cap="sq" cmpd="sng">
            <a:solidFill>
              <a:srgbClr val="C00000"/>
            </a:solidFill>
            <a:prstDash val="solid"/>
            <a:round/>
            <a:headEnd type="none" w="sm" len="sm"/>
            <a:tailEnd type="none" w="sm" len="sm"/>
          </a:ln>
        </p:spPr>
      </p:cxnSp>
      <p:sp>
        <p:nvSpPr>
          <p:cNvPr id="138243" name="椭圆 1"/>
          <p:cNvSpPr/>
          <p:nvPr/>
        </p:nvSpPr>
        <p:spPr>
          <a:xfrm>
            <a:off x="6516688" y="3068638"/>
            <a:ext cx="358775" cy="1330325"/>
          </a:xfrm>
          <a:prstGeom prst="ellipse">
            <a:avLst/>
          </a:prstGeom>
          <a:noFill/>
          <a:ln w="12700" cap="sq" cmpd="sng">
            <a:solidFill>
              <a:srgbClr val="FF33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8244" name="椭圆 16"/>
          <p:cNvSpPr/>
          <p:nvPr/>
        </p:nvSpPr>
        <p:spPr>
          <a:xfrm>
            <a:off x="5724525" y="4005263"/>
            <a:ext cx="287338" cy="1152525"/>
          </a:xfrm>
          <a:prstGeom prst="ellipse">
            <a:avLst/>
          </a:prstGeom>
          <a:noFill/>
          <a:ln w="12700" cap="sq" cmpd="sng">
            <a:solidFill>
              <a:srgbClr val="FF33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8245" name="椭圆 16"/>
          <p:cNvSpPr/>
          <p:nvPr/>
        </p:nvSpPr>
        <p:spPr>
          <a:xfrm>
            <a:off x="6084888" y="4662488"/>
            <a:ext cx="249237" cy="1152525"/>
          </a:xfrm>
          <a:prstGeom prst="ellipse">
            <a:avLst/>
          </a:prstGeom>
          <a:noFill/>
          <a:ln w="12700" cap="sq" cmpd="sng">
            <a:solidFill>
              <a:srgbClr val="FF33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8246" name="TextBox 16"/>
          <p:cNvSpPr txBox="1"/>
          <p:nvPr/>
        </p:nvSpPr>
        <p:spPr>
          <a:xfrm>
            <a:off x="5545138" y="3821113"/>
            <a:ext cx="358775" cy="368300"/>
          </a:xfrm>
          <a:prstGeom prst="rect">
            <a:avLst/>
          </a:prstGeom>
          <a:noFill/>
          <a:ln w="9525">
            <a:noFill/>
          </a:ln>
        </p:spPr>
        <p:txBody>
          <a:bodyPr anchor="t" anchorCtr="0">
            <a:spAutoFit/>
          </a:bodyPr>
          <a:p>
            <a:r>
              <a:rPr lang="zh-CN" altLang="en-US" dirty="0">
                <a:solidFill>
                  <a:srgbClr val="FF0000"/>
                </a:solidFill>
                <a:latin typeface="Arial" panose="020B0604020202020204" pitchFamily="34" charset="0"/>
                <a:ea typeface="宋体" panose="02010600030101010101" pitchFamily="2" charset="-122"/>
              </a:rPr>
              <a:t>②</a:t>
            </a:r>
            <a:endParaRPr lang="zh-CN" altLang="en-US" dirty="0">
              <a:solidFill>
                <a:srgbClr val="FF0000"/>
              </a:solidFill>
              <a:latin typeface="Arial" panose="020B0604020202020204" pitchFamily="34" charset="0"/>
              <a:ea typeface="宋体" panose="02010600030101010101" pitchFamily="2" charset="-122"/>
            </a:endParaRPr>
          </a:p>
        </p:txBody>
      </p:sp>
      <p:sp>
        <p:nvSpPr>
          <p:cNvPr id="138247" name="TextBox 17"/>
          <p:cNvSpPr txBox="1"/>
          <p:nvPr/>
        </p:nvSpPr>
        <p:spPr>
          <a:xfrm>
            <a:off x="6273800" y="4733925"/>
            <a:ext cx="360363" cy="368300"/>
          </a:xfrm>
          <a:prstGeom prst="rect">
            <a:avLst/>
          </a:prstGeom>
          <a:noFill/>
          <a:ln w="9525">
            <a:noFill/>
          </a:ln>
        </p:spPr>
        <p:txBody>
          <a:bodyPr anchor="t" anchorCtr="0">
            <a:spAutoFit/>
          </a:bodyPr>
          <a:p>
            <a:r>
              <a:rPr lang="zh-CN" altLang="en-US" dirty="0">
                <a:solidFill>
                  <a:srgbClr val="FF0000"/>
                </a:solidFill>
                <a:latin typeface="Arial" panose="020B0604020202020204" pitchFamily="34" charset="0"/>
                <a:ea typeface="宋体" panose="02010600030101010101" pitchFamily="2" charset="-122"/>
              </a:rPr>
              <a:t>③</a:t>
            </a:r>
            <a:endParaRPr lang="zh-CN" altLang="en-US" dirty="0">
              <a:solidFill>
                <a:srgbClr val="FF0000"/>
              </a:solidFill>
              <a:latin typeface="Arial" panose="020B0604020202020204" pitchFamily="34" charset="0"/>
              <a:ea typeface="宋体" panose="02010600030101010101" pitchFamily="2" charset="-122"/>
            </a:endParaRPr>
          </a:p>
        </p:txBody>
      </p:sp>
      <p:grpSp>
        <p:nvGrpSpPr>
          <p:cNvPr id="138248" name="组合 19"/>
          <p:cNvGrpSpPr/>
          <p:nvPr/>
        </p:nvGrpSpPr>
        <p:grpSpPr>
          <a:xfrm>
            <a:off x="254000" y="2276475"/>
            <a:ext cx="6816725" cy="4275138"/>
            <a:chOff x="1085850" y="3419475"/>
            <a:chExt cx="7300913" cy="3429000"/>
          </a:xfrm>
        </p:grpSpPr>
        <p:grpSp>
          <p:nvGrpSpPr>
            <p:cNvPr id="138249" name="组合 2"/>
            <p:cNvGrpSpPr/>
            <p:nvPr/>
          </p:nvGrpSpPr>
          <p:grpSpPr>
            <a:xfrm>
              <a:off x="1085850" y="3419475"/>
              <a:ext cx="7300913" cy="3429000"/>
              <a:chOff x="1085850" y="3419832"/>
              <a:chExt cx="7300913" cy="3429000"/>
            </a:xfrm>
          </p:grpSpPr>
          <p:pic>
            <p:nvPicPr>
              <p:cNvPr id="138250" name="Picture 2" descr="10-36"/>
              <p:cNvPicPr>
                <a:picLocks noChangeAspect="1"/>
              </p:cNvPicPr>
              <p:nvPr/>
            </p:nvPicPr>
            <p:blipFill>
              <a:blip r:embed="rId1">
                <a:lum bright="-6000" contrast="12000"/>
              </a:blip>
              <a:srcRect l="7710" t="50333" r="2745" b="2444"/>
              <a:stretch>
                <a:fillRect/>
              </a:stretch>
            </p:blipFill>
            <p:spPr>
              <a:xfrm>
                <a:off x="1085850" y="3419832"/>
                <a:ext cx="7300913" cy="3429000"/>
              </a:xfrm>
              <a:prstGeom prst="rect">
                <a:avLst/>
              </a:prstGeom>
              <a:noFill/>
              <a:ln w="9525">
                <a:noFill/>
              </a:ln>
            </p:spPr>
          </p:pic>
          <p:sp>
            <p:nvSpPr>
              <p:cNvPr id="138251" name="矩形 1"/>
              <p:cNvSpPr/>
              <p:nvPr/>
            </p:nvSpPr>
            <p:spPr>
              <a:xfrm>
                <a:off x="5004048" y="4680520"/>
                <a:ext cx="298376" cy="432048"/>
              </a:xfrm>
              <a:prstGeom prst="rect">
                <a:avLst/>
              </a:prstGeom>
              <a:solidFill>
                <a:schemeClr val="bg1"/>
              </a:solidFill>
              <a:ln w="12700" cap="sq" cmpd="sng">
                <a:solidFill>
                  <a:schemeClr val="tx1"/>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138252" name="矩形 21"/>
            <p:cNvSpPr/>
            <p:nvPr/>
          </p:nvSpPr>
          <p:spPr>
            <a:xfrm>
              <a:off x="3262357" y="4724035"/>
              <a:ext cx="288032" cy="216024"/>
            </a:xfrm>
            <a:prstGeom prst="rect">
              <a:avLst/>
            </a:prstGeom>
            <a:solidFill>
              <a:schemeClr val="bg1"/>
            </a:solidFill>
            <a:ln w="12700">
              <a:noFill/>
            </a:ln>
          </p:spPr>
          <p:txBody>
            <a:bodyPr anchor="t" anchorCtr="0"/>
            <a:p>
              <a:endParaRPr lang="zh-CN" altLang="en-US" dirty="0">
                <a:latin typeface="Arial" panose="020B0604020202020204" pitchFamily="34" charset="0"/>
                <a:ea typeface="宋体" panose="02010600030101010101" pitchFamily="2" charset="-122"/>
              </a:endParaRPr>
            </a:p>
          </p:txBody>
        </p:sp>
        <p:cxnSp>
          <p:nvCxnSpPr>
            <p:cNvPr id="138253" name="直接连接符 22"/>
            <p:cNvCxnSpPr>
              <a:stCxn id="138252" idx="3"/>
            </p:cNvCxnSpPr>
            <p:nvPr/>
          </p:nvCxnSpPr>
          <p:spPr>
            <a:xfrm flipH="1">
              <a:off x="3262357" y="4832047"/>
              <a:ext cx="288032" cy="0"/>
            </a:xfrm>
            <a:prstGeom prst="line">
              <a:avLst/>
            </a:prstGeom>
            <a:ln w="28575" cap="sq" cmpd="sng">
              <a:solidFill>
                <a:schemeClr val="tx1"/>
              </a:solidFill>
              <a:prstDash val="solid"/>
              <a:round/>
              <a:headEnd type="none" w="sm" len="sm"/>
              <a:tailEnd type="none" w="sm" len="sm"/>
            </a:ln>
          </p:spPr>
        </p:cxnSp>
      </p:grpSp>
      <p:pic>
        <p:nvPicPr>
          <p:cNvPr id="138254" name="图片 3" descr="7A38"/>
          <p:cNvPicPr>
            <a:picLocks noChangeAspect="1"/>
          </p:cNvPicPr>
          <p:nvPr/>
        </p:nvPicPr>
        <p:blipFill>
          <a:blip r:embed="rId2"/>
          <a:srcRect l="2" t="9529" r="49919"/>
          <a:stretch>
            <a:fillRect/>
          </a:stretch>
        </p:blipFill>
        <p:spPr>
          <a:xfrm>
            <a:off x="4997450" y="3284538"/>
            <a:ext cx="4146550" cy="3267075"/>
          </a:xfrm>
          <a:prstGeom prst="rect">
            <a:avLst/>
          </a:prstGeom>
          <a:noFill/>
          <a:ln w="9525">
            <a:noFill/>
          </a:ln>
        </p:spPr>
      </p:pic>
      <p:sp>
        <p:nvSpPr>
          <p:cNvPr id="138255" name="椭圆 1"/>
          <p:cNvSpPr/>
          <p:nvPr/>
        </p:nvSpPr>
        <p:spPr>
          <a:xfrm>
            <a:off x="5724525" y="3848100"/>
            <a:ext cx="287338" cy="1390650"/>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8256" name="椭圆 2"/>
          <p:cNvSpPr/>
          <p:nvPr/>
        </p:nvSpPr>
        <p:spPr>
          <a:xfrm>
            <a:off x="3662363" y="3284538"/>
            <a:ext cx="1335087" cy="288925"/>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cxnSp>
        <p:nvCxnSpPr>
          <p:cNvPr id="138257" name="直接连接符 6"/>
          <p:cNvCxnSpPr>
            <a:stCxn id="138252" idx="3"/>
          </p:cNvCxnSpPr>
          <p:nvPr/>
        </p:nvCxnSpPr>
        <p:spPr>
          <a:xfrm>
            <a:off x="1835150" y="1628775"/>
            <a:ext cx="211138" cy="0"/>
          </a:xfrm>
          <a:prstGeom prst="line">
            <a:avLst/>
          </a:prstGeom>
          <a:ln w="28575" cap="sq" cmpd="sng">
            <a:solidFill>
              <a:srgbClr val="FF0000"/>
            </a:solidFill>
            <a:prstDash val="solid"/>
            <a:round/>
            <a:headEnd type="none" w="sm" len="sm"/>
            <a:tailEnd type="none" w="sm" len="sm"/>
          </a:ln>
        </p:spPr>
      </p:cxnSp>
      <p:sp>
        <p:nvSpPr>
          <p:cNvPr id="138258" name="椭圆 28"/>
          <p:cNvSpPr/>
          <p:nvPr/>
        </p:nvSpPr>
        <p:spPr>
          <a:xfrm>
            <a:off x="6084888" y="4681538"/>
            <a:ext cx="304800" cy="979487"/>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8259" name="TextBox 2"/>
          <p:cNvSpPr txBox="1"/>
          <p:nvPr/>
        </p:nvSpPr>
        <p:spPr>
          <a:xfrm>
            <a:off x="5470525" y="3757613"/>
            <a:ext cx="360363" cy="369887"/>
          </a:xfrm>
          <a:prstGeom prst="rect">
            <a:avLst/>
          </a:prstGeom>
          <a:noFill/>
          <a:ln w="9525">
            <a:noFill/>
          </a:ln>
        </p:spPr>
        <p:txBody>
          <a:bodyPr anchor="t" anchorCtr="0">
            <a:spAutoFit/>
          </a:bodyPr>
          <a:p>
            <a:r>
              <a:rPr lang="zh-CN" altLang="en-US" dirty="0">
                <a:solidFill>
                  <a:srgbClr val="FF0000"/>
                </a:solidFill>
                <a:latin typeface="Arial" panose="020B0604020202020204" pitchFamily="34" charset="0"/>
                <a:ea typeface="宋体" panose="02010600030101010101" pitchFamily="2" charset="-122"/>
              </a:rPr>
              <a:t>②</a:t>
            </a:r>
            <a:endParaRPr lang="zh-CN" altLang="en-US" dirty="0">
              <a:solidFill>
                <a:srgbClr val="FF0000"/>
              </a:solidFill>
              <a:latin typeface="Arial" panose="020B0604020202020204" pitchFamily="34" charset="0"/>
              <a:ea typeface="宋体" panose="02010600030101010101" pitchFamily="2" charset="-122"/>
            </a:endParaRPr>
          </a:p>
        </p:txBody>
      </p:sp>
      <p:sp>
        <p:nvSpPr>
          <p:cNvPr id="138260" name="TextBox 30"/>
          <p:cNvSpPr txBox="1"/>
          <p:nvPr/>
        </p:nvSpPr>
        <p:spPr>
          <a:xfrm>
            <a:off x="6334125" y="4662488"/>
            <a:ext cx="360363" cy="369887"/>
          </a:xfrm>
          <a:prstGeom prst="rect">
            <a:avLst/>
          </a:prstGeom>
          <a:noFill/>
          <a:ln w="9525">
            <a:noFill/>
          </a:ln>
        </p:spPr>
        <p:txBody>
          <a:bodyPr anchor="t" anchorCtr="0">
            <a:spAutoFit/>
          </a:bodyPr>
          <a:p>
            <a:r>
              <a:rPr lang="zh-CN" altLang="en-US" dirty="0">
                <a:solidFill>
                  <a:srgbClr val="FF0000"/>
                </a:solidFill>
                <a:latin typeface="Arial" panose="020B0604020202020204" pitchFamily="34" charset="0"/>
                <a:ea typeface="宋体" panose="02010600030101010101" pitchFamily="2" charset="-122"/>
              </a:rPr>
              <a:t>③</a:t>
            </a:r>
            <a:endParaRPr lang="zh-CN" altLang="en-US" dirty="0">
              <a:solidFill>
                <a:srgbClr val="FF0000"/>
              </a:solidFill>
              <a:latin typeface="Arial" panose="020B0604020202020204" pitchFamily="34" charset="0"/>
              <a:ea typeface="宋体" panose="02010600030101010101" pitchFamily="2" charset="-122"/>
            </a:endParaRPr>
          </a:p>
        </p:txBody>
      </p:sp>
      <p:sp>
        <p:nvSpPr>
          <p:cNvPr id="138261" name="TextBox 2"/>
          <p:cNvSpPr txBox="1"/>
          <p:nvPr/>
        </p:nvSpPr>
        <p:spPr>
          <a:xfrm>
            <a:off x="4141788" y="2943225"/>
            <a:ext cx="360362" cy="369888"/>
          </a:xfrm>
          <a:prstGeom prst="rect">
            <a:avLst/>
          </a:prstGeom>
          <a:noFill/>
          <a:ln w="9525">
            <a:noFill/>
          </a:ln>
        </p:spPr>
        <p:txBody>
          <a:bodyPr anchor="t" anchorCtr="0">
            <a:spAutoFit/>
          </a:bodyPr>
          <a:p>
            <a:r>
              <a:rPr lang="zh-CN" altLang="en-US" dirty="0">
                <a:solidFill>
                  <a:srgbClr val="FF0000"/>
                </a:solidFill>
                <a:latin typeface="Arial" panose="020B0604020202020204" pitchFamily="34" charset="0"/>
                <a:ea typeface="宋体" panose="02010600030101010101" pitchFamily="2" charset="-122"/>
              </a:rPr>
              <a:t>②</a:t>
            </a:r>
            <a:endParaRPr lang="zh-CN" altLang="en-US" dirty="0">
              <a:solidFill>
                <a:srgbClr val="FF0000"/>
              </a:solidFill>
              <a:latin typeface="Arial" panose="020B0604020202020204" pitchFamily="34" charset="0"/>
              <a:ea typeface="宋体" panose="02010600030101010101" pitchFamily="2" charset="-122"/>
            </a:endParaRPr>
          </a:p>
        </p:txBody>
      </p:sp>
      <p:sp>
        <p:nvSpPr>
          <p:cNvPr id="138262" name="椭圆 3"/>
          <p:cNvSpPr/>
          <p:nvPr/>
        </p:nvSpPr>
        <p:spPr>
          <a:xfrm>
            <a:off x="2420938" y="4171950"/>
            <a:ext cx="566737" cy="371475"/>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8263" name="椭圆 34"/>
          <p:cNvSpPr/>
          <p:nvPr/>
        </p:nvSpPr>
        <p:spPr>
          <a:xfrm>
            <a:off x="395288" y="3714750"/>
            <a:ext cx="568325" cy="371475"/>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3" name="CHIMES.WAV"/>
      </p:stSnd>
    </p:sndAc>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9265" name="组合 16"/>
          <p:cNvGrpSpPr/>
          <p:nvPr/>
        </p:nvGrpSpPr>
        <p:grpSpPr>
          <a:xfrm>
            <a:off x="1746250" y="2011363"/>
            <a:ext cx="7386638" cy="4862512"/>
            <a:chOff x="1071563" y="328613"/>
            <a:chExt cx="7386638" cy="3925655"/>
          </a:xfrm>
        </p:grpSpPr>
        <p:grpSp>
          <p:nvGrpSpPr>
            <p:cNvPr id="139266" name="组合 2"/>
            <p:cNvGrpSpPr/>
            <p:nvPr/>
          </p:nvGrpSpPr>
          <p:grpSpPr>
            <a:xfrm>
              <a:off x="1071563" y="328613"/>
              <a:ext cx="7386638" cy="3925655"/>
              <a:chOff x="1071563" y="328970"/>
              <a:chExt cx="7386638" cy="4783598"/>
            </a:xfrm>
          </p:grpSpPr>
          <p:pic>
            <p:nvPicPr>
              <p:cNvPr id="139267" name="Picture 2" descr="10-36"/>
              <p:cNvPicPr>
                <a:picLocks noChangeAspect="1"/>
              </p:cNvPicPr>
              <p:nvPr/>
            </p:nvPicPr>
            <p:blipFill>
              <a:blip r:embed="rId1">
                <a:lum bright="-6000" contrast="12000"/>
              </a:blip>
              <a:srcRect l="7536" t="7767" r="1868" b="28726"/>
              <a:stretch>
                <a:fillRect/>
              </a:stretch>
            </p:blipFill>
            <p:spPr>
              <a:xfrm>
                <a:off x="1071563" y="328970"/>
                <a:ext cx="7386638" cy="4611446"/>
              </a:xfrm>
              <a:prstGeom prst="rect">
                <a:avLst/>
              </a:prstGeom>
              <a:noFill/>
              <a:ln w="9525">
                <a:noFill/>
              </a:ln>
            </p:spPr>
          </p:pic>
          <p:sp>
            <p:nvSpPr>
              <p:cNvPr id="139268" name="矩形 1"/>
              <p:cNvSpPr/>
              <p:nvPr/>
            </p:nvSpPr>
            <p:spPr>
              <a:xfrm>
                <a:off x="5004048" y="4680520"/>
                <a:ext cx="298376" cy="432048"/>
              </a:xfrm>
              <a:prstGeom prst="rect">
                <a:avLst/>
              </a:prstGeom>
              <a:solidFill>
                <a:schemeClr val="bg1"/>
              </a:solidFill>
              <a:ln w="12700" cap="sq" cmpd="sng">
                <a:solidFill>
                  <a:schemeClr val="tx1"/>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139269" name="矩形 18"/>
            <p:cNvSpPr/>
            <p:nvPr/>
          </p:nvSpPr>
          <p:spPr>
            <a:xfrm>
              <a:off x="3262357" y="3935712"/>
              <a:ext cx="288032" cy="177280"/>
            </a:xfrm>
            <a:prstGeom prst="rect">
              <a:avLst/>
            </a:prstGeom>
            <a:solidFill>
              <a:schemeClr val="bg1"/>
            </a:solidFill>
            <a:ln w="12700">
              <a:noFill/>
            </a:ln>
          </p:spPr>
          <p:txBody>
            <a:bodyPr anchor="t" anchorCtr="0"/>
            <a:p>
              <a:endParaRPr lang="zh-CN" altLang="en-US" dirty="0">
                <a:latin typeface="Arial" panose="020B0604020202020204" pitchFamily="34" charset="0"/>
                <a:ea typeface="宋体" panose="02010600030101010101" pitchFamily="2" charset="-122"/>
              </a:endParaRPr>
            </a:p>
          </p:txBody>
        </p:sp>
        <p:cxnSp>
          <p:nvCxnSpPr>
            <p:cNvPr id="139270" name="直接连接符 19"/>
            <p:cNvCxnSpPr>
              <a:stCxn id="139269" idx="3"/>
            </p:cNvCxnSpPr>
            <p:nvPr/>
          </p:nvCxnSpPr>
          <p:spPr>
            <a:xfrm flipH="1">
              <a:off x="3262357" y="4024352"/>
              <a:ext cx="288032" cy="0"/>
            </a:xfrm>
            <a:prstGeom prst="line">
              <a:avLst/>
            </a:prstGeom>
            <a:ln w="28575" cap="sq" cmpd="sng">
              <a:solidFill>
                <a:schemeClr val="tx1"/>
              </a:solidFill>
              <a:prstDash val="solid"/>
              <a:round/>
              <a:headEnd type="none" w="sm" len="sm"/>
              <a:tailEnd type="none" w="sm" len="sm"/>
            </a:ln>
          </p:spPr>
        </p:cxnSp>
      </p:grpSp>
      <p:sp>
        <p:nvSpPr>
          <p:cNvPr id="139271" name="矩形 11"/>
          <p:cNvSpPr/>
          <p:nvPr/>
        </p:nvSpPr>
        <p:spPr>
          <a:xfrm>
            <a:off x="-11112" y="2011363"/>
            <a:ext cx="1836737" cy="3170237"/>
          </a:xfrm>
          <a:prstGeom prst="rect">
            <a:avLst/>
          </a:prstGeom>
          <a:solidFill>
            <a:srgbClr val="CCFFCC"/>
          </a:solidFill>
          <a:ln w="9525">
            <a:noFill/>
          </a:ln>
        </p:spPr>
        <p:txBody>
          <a:bodyPr anchor="t" anchorCtr="0">
            <a:spAutoFit/>
          </a:bodyPr>
          <a:p>
            <a:pPr>
              <a:lnSpc>
                <a:spcPts val="3000"/>
              </a:lnSpc>
            </a:pPr>
            <a:r>
              <a:rPr lang="zh-CN" altLang="en-US" sz="2000" b="1" dirty="0">
                <a:latin typeface="Arial" panose="020B0604020202020204" pitchFamily="34" charset="0"/>
                <a:ea typeface="宋体" panose="02010600030101010101" pitchFamily="2" charset="-122"/>
              </a:rPr>
              <a:t>主存储器的</a:t>
            </a:r>
            <a:r>
              <a:rPr lang="en-US" altLang="zh-CN" sz="2000" b="1" dirty="0">
                <a:latin typeface="Arial" panose="020B0604020202020204" pitchFamily="34" charset="0"/>
                <a:ea typeface="宋体" panose="02010600030101010101" pitchFamily="2" charset="-122"/>
              </a:rPr>
              <a:t>DMA</a:t>
            </a:r>
            <a:r>
              <a:rPr lang="zh-CN" altLang="zh-CN" sz="2000" b="1" dirty="0">
                <a:latin typeface="Arial" panose="020B0604020202020204" pitchFamily="34" charset="0"/>
                <a:ea typeface="宋体" panose="02010600030101010101" pitchFamily="2" charset="-122"/>
              </a:rPr>
              <a:t>传送</a:t>
            </a: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 </a:t>
            </a:r>
            <a:r>
              <a:rPr lang="en-US" altLang="zh-CN" sz="2000" b="1" dirty="0">
                <a:solidFill>
                  <a:srgbClr val="C00000"/>
                </a:solidFill>
                <a:latin typeface="Arial" panose="020B0604020202020204" pitchFamily="34" charset="0"/>
                <a:ea typeface="宋体" panose="02010600030101010101" pitchFamily="2" charset="-122"/>
              </a:rPr>
              <a:t>DACK1 =0</a:t>
            </a:r>
            <a:r>
              <a:rPr lang="zh-CN" altLang="zh-CN" sz="2000" b="1" dirty="0">
                <a:latin typeface="Arial" panose="020B0604020202020204" pitchFamily="34" charset="0"/>
                <a:ea typeface="宋体" panose="02010600030101010101" pitchFamily="2" charset="-122"/>
              </a:rPr>
              <a:t>信号</a:t>
            </a:r>
            <a:r>
              <a:rPr lang="zh-CN" altLang="zh-CN" sz="2000" b="1" dirty="0">
                <a:solidFill>
                  <a:srgbClr val="C00000"/>
                </a:solidFill>
                <a:latin typeface="Arial" panose="020B0604020202020204" pitchFamily="34" charset="0"/>
                <a:ea typeface="宋体" panose="02010600030101010101" pitchFamily="2" charset="-122"/>
              </a:rPr>
              <a:t>清除</a:t>
            </a:r>
            <a:r>
              <a:rPr lang="en-US" altLang="zh-CN" sz="2000" b="1" dirty="0">
                <a:solidFill>
                  <a:srgbClr val="C00000"/>
                </a:solidFill>
                <a:latin typeface="Arial" panose="020B0604020202020204" pitchFamily="34" charset="0"/>
                <a:ea typeface="宋体" panose="02010600030101010101" pitchFamily="2" charset="-122"/>
              </a:rPr>
              <a:t>D1</a:t>
            </a:r>
            <a:r>
              <a:rPr lang="zh-CN" altLang="zh-CN" sz="2000" b="1" dirty="0">
                <a:latin typeface="Arial" panose="020B0604020202020204" pitchFamily="34" charset="0"/>
                <a:ea typeface="宋体" panose="02010600030101010101" pitchFamily="2" charset="-122"/>
              </a:rPr>
              <a:t>触发器，</a:t>
            </a:r>
            <a:r>
              <a:rPr lang="zh-CN" altLang="zh-CN" sz="2000" b="1" dirty="0">
                <a:solidFill>
                  <a:srgbClr val="C00000"/>
                </a:solidFill>
                <a:latin typeface="Arial" panose="020B0604020202020204" pitchFamily="34" charset="0"/>
                <a:ea typeface="宋体" panose="02010600030101010101" pitchFamily="2" charset="-122"/>
              </a:rPr>
              <a:t>撤销</a:t>
            </a:r>
            <a:r>
              <a:rPr lang="en-US" altLang="zh-CN" sz="2000" b="1" dirty="0">
                <a:solidFill>
                  <a:srgbClr val="C00000"/>
                </a:solidFill>
                <a:latin typeface="Arial" panose="020B0604020202020204" pitchFamily="34" charset="0"/>
                <a:ea typeface="宋体" panose="02010600030101010101" pitchFamily="2" charset="-122"/>
              </a:rPr>
              <a:t>DRQ1</a:t>
            </a:r>
            <a:r>
              <a:rPr lang="zh-CN" altLang="zh-CN" sz="2000" b="1" dirty="0">
                <a:solidFill>
                  <a:srgbClr val="C00000"/>
                </a:solidFill>
                <a:latin typeface="Arial" panose="020B0604020202020204" pitchFamily="34" charset="0"/>
                <a:ea typeface="宋体" panose="02010600030101010101" pitchFamily="2" charset="-122"/>
              </a:rPr>
              <a:t>请求</a:t>
            </a:r>
            <a:r>
              <a:rPr lang="zh-CN" altLang="zh-CN" sz="2000" b="1" dirty="0">
                <a:latin typeface="Arial" panose="020B0604020202020204" pitchFamily="34" charset="0"/>
                <a:ea typeface="宋体" panose="02010600030101010101" pitchFamily="2" charset="-122"/>
              </a:rPr>
              <a:t>，为下次请求作准备。</a:t>
            </a:r>
            <a:endParaRPr lang="zh-CN" altLang="en-US" sz="2000" b="1" dirty="0">
              <a:latin typeface="Arial" panose="020B0604020202020204" pitchFamily="34" charset="0"/>
              <a:ea typeface="宋体" panose="02010600030101010101" pitchFamily="2" charset="-122"/>
            </a:endParaRPr>
          </a:p>
        </p:txBody>
      </p:sp>
      <p:sp>
        <p:nvSpPr>
          <p:cNvPr id="139272" name="TextBox 2"/>
          <p:cNvSpPr txBox="1"/>
          <p:nvPr/>
        </p:nvSpPr>
        <p:spPr>
          <a:xfrm>
            <a:off x="-11112" y="5218113"/>
            <a:ext cx="1979612" cy="1323975"/>
          </a:xfrm>
          <a:prstGeom prst="rect">
            <a:avLst/>
          </a:prstGeom>
          <a:solidFill>
            <a:srgbClr val="FFFF00"/>
          </a:solidFill>
          <a:ln w="9525">
            <a:noFill/>
          </a:ln>
        </p:spPr>
        <p:txBody>
          <a:bodyPr anchor="t" anchorCtr="0">
            <a:spAutoFit/>
          </a:bodyPr>
          <a:p>
            <a:r>
              <a:rPr lang="zh-CN" altLang="en-US" sz="2000" b="1" dirty="0">
                <a:latin typeface="Arial" panose="020B0604020202020204" pitchFamily="34" charset="0"/>
                <a:ea typeface="宋体" panose="02010600030101010101" pitchFamily="2" charset="-122"/>
              </a:rPr>
              <a:t>重复</a:t>
            </a:r>
            <a:r>
              <a:rPr lang="en-US" altLang="zh-CN" sz="2000" b="1" dirty="0">
                <a:latin typeface="Arial" panose="020B0604020202020204" pitchFamily="34" charset="0"/>
                <a:ea typeface="宋体" panose="02010600030101010101" pitchFamily="2" charset="-122"/>
              </a:rPr>
              <a:t>②③</a:t>
            </a:r>
            <a:r>
              <a:rPr lang="zh-CN" altLang="en-US" sz="2000" b="1" dirty="0">
                <a:latin typeface="Arial" panose="020B0604020202020204" pitchFamily="34" charset="0"/>
                <a:ea typeface="宋体" panose="02010600030101010101" pitchFamily="2" charset="-122"/>
              </a:rPr>
              <a:t>步直到输入数据块的数据都送到指定存储器地址</a:t>
            </a:r>
            <a:endParaRPr lang="zh-CN" altLang="en-US" sz="2000" b="1" dirty="0">
              <a:latin typeface="Arial" panose="020B0604020202020204" pitchFamily="34" charset="0"/>
              <a:ea typeface="宋体" panose="02010600030101010101" pitchFamily="2" charset="-122"/>
            </a:endParaRPr>
          </a:p>
        </p:txBody>
      </p:sp>
      <p:sp>
        <p:nvSpPr>
          <p:cNvPr id="139273" name="矩形 2"/>
          <p:cNvSpPr/>
          <p:nvPr/>
        </p:nvSpPr>
        <p:spPr>
          <a:xfrm>
            <a:off x="77788" y="3175"/>
            <a:ext cx="9174162" cy="2016125"/>
          </a:xfrm>
          <a:prstGeom prst="rect">
            <a:avLst/>
          </a:prstGeom>
          <a:solidFill>
            <a:srgbClr val="CCFFCC"/>
          </a:solidFill>
          <a:ln w="9525">
            <a:noFill/>
          </a:ln>
        </p:spPr>
        <p:txBody>
          <a:bodyPr anchor="t" anchorCtr="0">
            <a:spAutoFit/>
          </a:bodyPr>
          <a:p>
            <a:pPr>
              <a:lnSpc>
                <a:spcPts val="3000"/>
              </a:lnSpc>
            </a:pPr>
            <a:r>
              <a:rPr lang="zh-CN" altLang="zh-CN" sz="2000" b="1" dirty="0">
                <a:latin typeface="Arial" panose="020B0604020202020204" pitchFamily="34" charset="0"/>
                <a:ea typeface="宋体" panose="02010600030101010101" pitchFamily="2" charset="-122"/>
              </a:rPr>
              <a:t>③ 主板上的</a:t>
            </a:r>
            <a:r>
              <a:rPr lang="en-US" altLang="zh-CN" sz="2000" b="1" dirty="0">
                <a:solidFill>
                  <a:srgbClr val="C00000"/>
                </a:solidFill>
                <a:latin typeface="Arial" panose="020B0604020202020204" pitchFamily="34" charset="0"/>
                <a:ea typeface="宋体" panose="02010600030101010101" pitchFamily="2" charset="-122"/>
              </a:rPr>
              <a:t>8237</a:t>
            </a:r>
            <a:r>
              <a:rPr lang="zh-CN" altLang="zh-CN" sz="2000" b="1" dirty="0">
                <a:solidFill>
                  <a:srgbClr val="C00000"/>
                </a:solidFill>
                <a:latin typeface="Arial" panose="020B0604020202020204" pitchFamily="34" charset="0"/>
                <a:ea typeface="宋体" panose="02010600030101010101" pitchFamily="2" charset="-122"/>
              </a:rPr>
              <a:t>接到</a:t>
            </a:r>
            <a:r>
              <a:rPr lang="en-US" altLang="zh-CN" sz="2000" b="1" dirty="0">
                <a:solidFill>
                  <a:srgbClr val="C00000"/>
                </a:solidFill>
                <a:latin typeface="Arial" panose="020B0604020202020204" pitchFamily="34" charset="0"/>
                <a:ea typeface="宋体" panose="02010600030101010101" pitchFamily="2" charset="-122"/>
              </a:rPr>
              <a:t>DRQ1</a:t>
            </a:r>
            <a:r>
              <a:rPr lang="zh-CN" altLang="zh-CN" sz="2000" b="1" dirty="0">
                <a:latin typeface="Arial" panose="020B0604020202020204" pitchFamily="34" charset="0"/>
                <a:ea typeface="宋体" panose="02010600030101010101" pitchFamily="2" charset="-122"/>
              </a:rPr>
              <a:t>信号后，向</a:t>
            </a:r>
            <a:r>
              <a:rPr lang="en-US" altLang="zh-CN" sz="2000" b="1" dirty="0">
                <a:latin typeface="Arial" panose="020B0604020202020204" pitchFamily="34" charset="0"/>
                <a:ea typeface="宋体" panose="02010600030101010101" pitchFamily="2" charset="-122"/>
              </a:rPr>
              <a:t>CPU</a:t>
            </a:r>
            <a:r>
              <a:rPr lang="zh-CN" altLang="zh-CN" sz="2000" b="1" dirty="0">
                <a:latin typeface="Arial" panose="020B0604020202020204" pitchFamily="34" charset="0"/>
                <a:ea typeface="宋体" panose="02010600030101010101" pitchFamily="2" charset="-122"/>
              </a:rPr>
              <a:t>申请总线，</a:t>
            </a:r>
            <a:r>
              <a:rPr lang="zh-CN" altLang="zh-CN" sz="2000" b="1" dirty="0">
                <a:solidFill>
                  <a:srgbClr val="C00000"/>
                </a:solidFill>
                <a:latin typeface="Arial" panose="020B0604020202020204" pitchFamily="34" charset="0"/>
                <a:ea typeface="宋体" panose="02010600030101010101" pitchFamily="2" charset="-122"/>
              </a:rPr>
              <a:t>并发出</a:t>
            </a:r>
            <a:r>
              <a:rPr lang="en-US" altLang="zh-CN" sz="2000" b="1" dirty="0">
                <a:solidFill>
                  <a:srgbClr val="C00000"/>
                </a:solidFill>
                <a:latin typeface="Arial" panose="020B0604020202020204" pitchFamily="34" charset="0"/>
                <a:ea typeface="宋体" panose="02010600030101010101" pitchFamily="2" charset="-122"/>
              </a:rPr>
              <a:t>DACK1</a:t>
            </a:r>
            <a:r>
              <a:rPr lang="zh-CN" altLang="zh-CN" sz="2000" b="1" dirty="0">
                <a:latin typeface="Arial" panose="020B0604020202020204" pitchFamily="34" charset="0"/>
                <a:ea typeface="宋体" panose="02010600030101010101" pitchFamily="2" charset="-122"/>
              </a:rPr>
              <a:t>脉冲</a:t>
            </a:r>
            <a:r>
              <a:rPr lang="zh-CN" altLang="en-US" sz="2000" b="1" dirty="0">
                <a:latin typeface="Arial" panose="020B0604020202020204" pitchFamily="34" charset="0"/>
                <a:ea typeface="宋体" panose="02010600030101010101" pitchFamily="2" charset="-122"/>
              </a:rPr>
              <a:t>到</a:t>
            </a:r>
            <a:r>
              <a:rPr lang="en-US" altLang="zh-CN" sz="2000" b="1" dirty="0">
                <a:latin typeface="Arial" panose="020B0604020202020204" pitchFamily="34" charset="0"/>
                <a:ea typeface="宋体" panose="02010600030101010101" pitchFamily="2" charset="-122"/>
              </a:rPr>
              <a:t>DMA</a:t>
            </a:r>
            <a:r>
              <a:rPr lang="zh-CN" altLang="en-US" sz="2000" b="1" dirty="0">
                <a:latin typeface="Arial" panose="020B0604020202020204" pitchFamily="34" charset="0"/>
                <a:ea typeface="宋体" panose="02010600030101010101" pitchFamily="2" charset="-122"/>
              </a:rPr>
              <a:t>接口</a:t>
            </a:r>
            <a:r>
              <a:rPr lang="zh-CN" altLang="zh-CN" sz="2000" b="1" dirty="0">
                <a:latin typeface="Arial" panose="020B0604020202020204" pitchFamily="34" charset="0"/>
                <a:ea typeface="宋体" panose="02010600030101010101" pitchFamily="2" charset="-122"/>
              </a:rPr>
              <a:t>以及</a:t>
            </a:r>
            <a:r>
              <a:rPr lang="zh-CN" altLang="zh-CN" sz="2000" b="1" dirty="0">
                <a:solidFill>
                  <a:srgbClr val="C00000"/>
                </a:solidFill>
                <a:latin typeface="Arial" panose="020B0604020202020204" pitchFamily="34" charset="0"/>
                <a:ea typeface="宋体" panose="02010600030101010101" pitchFamily="2" charset="-122"/>
              </a:rPr>
              <a:t>存储器地址</a:t>
            </a:r>
            <a:r>
              <a:rPr lang="zh-CN" altLang="en-US" sz="2000" b="1" dirty="0">
                <a:solidFill>
                  <a:srgbClr val="C00000"/>
                </a:solidFill>
                <a:latin typeface="Arial" panose="020B0604020202020204" pitchFamily="34" charset="0"/>
                <a:ea typeface="宋体" panose="02010600030101010101" pitchFamily="2" charset="-122"/>
              </a:rPr>
              <a:t>到存储器</a:t>
            </a:r>
            <a:r>
              <a:rPr lang="zh-CN" altLang="zh-CN" sz="2000" b="1" dirty="0">
                <a:latin typeface="Arial" panose="020B0604020202020204" pitchFamily="34" charset="0"/>
                <a:ea typeface="宋体" panose="02010600030101010101" pitchFamily="2" charset="-122"/>
              </a:rPr>
              <a:t>，使</a:t>
            </a:r>
            <a:r>
              <a:rPr lang="en-US" altLang="zh-CN" sz="2000" b="1" dirty="0">
                <a:solidFill>
                  <a:srgbClr val="2913FD"/>
                </a:solidFill>
                <a:latin typeface="Arial" panose="020B0604020202020204" pitchFamily="34" charset="0"/>
                <a:ea typeface="宋体" panose="02010600030101010101" pitchFamily="2" charset="-122"/>
              </a:rPr>
              <a:t>AEN=1</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IOR=0</a:t>
            </a:r>
            <a:r>
              <a:rPr lang="zh-CN" altLang="en-US" sz="2000" b="1" dirty="0">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MEMW=0</a:t>
            </a:r>
            <a:r>
              <a:rPr lang="zh-CN" altLang="en-US" sz="2000" b="1" dirty="0">
                <a:solidFill>
                  <a:srgbClr val="2913FD"/>
                </a:solidFill>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DACK1=1</a:t>
            </a:r>
            <a:r>
              <a:rPr lang="zh-CN" altLang="en-US" sz="2000" b="1" dirty="0">
                <a:latin typeface="Arial" panose="020B0604020202020204" pitchFamily="34" charset="0"/>
                <a:ea typeface="宋体" panose="02010600030101010101" pitchFamily="2" charset="-122"/>
              </a:rPr>
              <a:t>与</a:t>
            </a:r>
            <a:r>
              <a:rPr lang="en-US" altLang="zh-CN" sz="2000" b="1" dirty="0">
                <a:solidFill>
                  <a:srgbClr val="FF0000"/>
                </a:solidFill>
                <a:latin typeface="Arial" panose="020B0604020202020204" pitchFamily="34" charset="0"/>
                <a:ea typeface="宋体" panose="02010600030101010101" pitchFamily="2" charset="-122"/>
              </a:rPr>
              <a:t>IOR=1</a:t>
            </a:r>
            <a:r>
              <a:rPr lang="zh-CN" altLang="zh-CN" sz="2000" b="1" dirty="0">
                <a:latin typeface="Arial" panose="020B0604020202020204" pitchFamily="34" charset="0"/>
                <a:ea typeface="宋体" panose="02010600030101010101" pitchFamily="2" charset="-122"/>
              </a:rPr>
              <a:t>使</a:t>
            </a:r>
            <a:r>
              <a:rPr lang="en-US" altLang="zh-CN" sz="2000" b="1" dirty="0">
                <a:solidFill>
                  <a:srgbClr val="FF0000"/>
                </a:solidFill>
                <a:latin typeface="Arial" panose="020B0604020202020204" pitchFamily="34" charset="0"/>
                <a:ea typeface="宋体" panose="02010600030101010101" pitchFamily="2" charset="-122"/>
              </a:rPr>
              <a:t>CS</a:t>
            </a:r>
            <a:r>
              <a:rPr lang="en-US" altLang="zh-CN" sz="2000" b="1" baseline="-25000" dirty="0">
                <a:solidFill>
                  <a:srgbClr val="FF0000"/>
                </a:solidFill>
                <a:latin typeface="Arial" panose="020B0604020202020204" pitchFamily="34" charset="0"/>
                <a:ea typeface="宋体" panose="02010600030101010101" pitchFamily="2" charset="-122"/>
              </a:rPr>
              <a:t>0</a:t>
            </a:r>
            <a:r>
              <a:rPr lang="zh-CN" altLang="zh-CN" sz="2000" b="1" dirty="0">
                <a:latin typeface="Arial" panose="020B0604020202020204" pitchFamily="34" charset="0"/>
                <a:ea typeface="宋体" panose="02010600030101010101" pitchFamily="2" charset="-122"/>
              </a:rPr>
              <a:t>为低电平选中</a:t>
            </a:r>
            <a:r>
              <a:rPr lang="en-US" altLang="zh-CN" sz="2000" b="1" dirty="0">
                <a:solidFill>
                  <a:srgbClr val="FF0000"/>
                </a:solidFill>
                <a:latin typeface="Arial" panose="020B0604020202020204" pitchFamily="34" charset="0"/>
                <a:ea typeface="宋体" panose="02010600030101010101" pitchFamily="2" charset="-122"/>
              </a:rPr>
              <a:t>300H</a:t>
            </a:r>
            <a:r>
              <a:rPr lang="zh-CN" altLang="zh-CN" sz="2000" b="1" dirty="0">
                <a:solidFill>
                  <a:srgbClr val="FF0000"/>
                </a:solidFill>
                <a:latin typeface="Arial" panose="020B0604020202020204" pitchFamily="34" charset="0"/>
                <a:ea typeface="宋体" panose="02010600030101010101" pitchFamily="2" charset="-122"/>
              </a:rPr>
              <a:t>数据输入寄存器</a:t>
            </a:r>
            <a:r>
              <a:rPr lang="zh-CN"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将</a:t>
            </a:r>
            <a:r>
              <a:rPr lang="zh-CN" altLang="en-US" sz="2000" b="1" dirty="0">
                <a:solidFill>
                  <a:srgbClr val="C00000"/>
                </a:solidFill>
                <a:latin typeface="Arial" panose="020B0604020202020204" pitchFamily="34" charset="0"/>
                <a:ea typeface="宋体" panose="02010600030101010101" pitchFamily="2" charset="-122"/>
              </a:rPr>
              <a:t>其数据</a:t>
            </a:r>
            <a:r>
              <a:rPr lang="zh-CN" altLang="en-US" sz="2000" b="1" dirty="0">
                <a:latin typeface="Arial" panose="020B0604020202020204" pitchFamily="34" charset="0"/>
                <a:ea typeface="宋体" panose="02010600030101010101" pitchFamily="2" charset="-122"/>
              </a:rPr>
              <a:t>通过总线收发器</a:t>
            </a:r>
            <a:r>
              <a:rPr lang="zh-CN" altLang="en-US" sz="2000" b="1" dirty="0">
                <a:solidFill>
                  <a:srgbClr val="C00000"/>
                </a:solidFill>
                <a:latin typeface="Arial" panose="020B0604020202020204" pitchFamily="34" charset="0"/>
                <a:ea typeface="宋体" panose="02010600030101010101" pitchFamily="2" charset="-122"/>
              </a:rPr>
              <a:t>送到总线</a:t>
            </a:r>
            <a:r>
              <a:rPr lang="zh-CN" altLang="en-US" sz="2000" b="1" dirty="0">
                <a:latin typeface="Arial" panose="020B0604020202020204" pitchFamily="34" charset="0"/>
                <a:ea typeface="宋体" panose="02010600030101010101" pitchFamily="2" charset="-122"/>
              </a:rPr>
              <a:t>，由</a:t>
            </a:r>
            <a:r>
              <a:rPr lang="en-US" altLang="zh-CN" sz="2000" b="1" dirty="0">
                <a:solidFill>
                  <a:srgbClr val="2913FD"/>
                </a:solidFill>
                <a:latin typeface="Arial" panose="020B0604020202020204" pitchFamily="34" charset="0"/>
                <a:ea typeface="宋体" panose="02010600030101010101" pitchFamily="2" charset="-122"/>
              </a:rPr>
              <a:t>MEMW</a:t>
            </a:r>
            <a:r>
              <a:rPr lang="zh-CN" altLang="en-US" sz="2000" b="1" dirty="0">
                <a:solidFill>
                  <a:srgbClr val="2913FD"/>
                </a:solidFill>
                <a:latin typeface="Arial" panose="020B0604020202020204" pitchFamily="34" charset="0"/>
                <a:ea typeface="宋体" panose="02010600030101010101" pitchFamily="2" charset="-122"/>
              </a:rPr>
              <a:t>信号控制</a:t>
            </a:r>
            <a:r>
              <a:rPr lang="zh-CN" altLang="en-US" sz="2000" b="1" dirty="0">
                <a:latin typeface="Arial" panose="020B0604020202020204" pitchFamily="34" charset="0"/>
                <a:ea typeface="宋体" panose="02010600030101010101" pitchFamily="2" charset="-122"/>
              </a:rPr>
              <a:t>写入</a:t>
            </a:r>
            <a:r>
              <a:rPr lang="en-US" altLang="zh-CN" sz="2000" b="1" dirty="0">
                <a:solidFill>
                  <a:srgbClr val="C00000"/>
                </a:solidFill>
                <a:latin typeface="Arial" panose="020B0604020202020204" pitchFamily="34" charset="0"/>
                <a:ea typeface="宋体" panose="02010600030101010101" pitchFamily="2" charset="-122"/>
              </a:rPr>
              <a:t>8237</a:t>
            </a:r>
            <a:r>
              <a:rPr lang="zh-CN" altLang="en-US" sz="2000" b="1" dirty="0">
                <a:solidFill>
                  <a:srgbClr val="C00000"/>
                </a:solidFill>
                <a:latin typeface="Arial" panose="020B0604020202020204" pitchFamily="34" charset="0"/>
                <a:ea typeface="宋体" panose="02010600030101010101" pitchFamily="2" charset="-122"/>
              </a:rPr>
              <a:t>存储器地址</a:t>
            </a:r>
            <a:r>
              <a:rPr lang="zh-CN" altLang="en-US" sz="2000" b="1" dirty="0">
                <a:latin typeface="Arial" panose="020B0604020202020204" pitchFamily="34" charset="0"/>
                <a:ea typeface="宋体" panose="02010600030101010101" pitchFamily="2" charset="-122"/>
              </a:rPr>
              <a:t>指定的存储单元中，完成一次</a:t>
            </a:r>
            <a:r>
              <a:rPr lang="en-US" altLang="zh-CN" sz="2000" b="1" dirty="0">
                <a:latin typeface="Arial" panose="020B0604020202020204" pitchFamily="34" charset="0"/>
                <a:ea typeface="宋体" panose="02010600030101010101" pitchFamily="2" charset="-122"/>
              </a:rPr>
              <a:t>I/O</a:t>
            </a:r>
            <a:r>
              <a:rPr lang="zh-CN" altLang="en-US" sz="2000" b="1" dirty="0">
                <a:latin typeface="Arial" panose="020B0604020202020204" pitchFamily="34" charset="0"/>
                <a:ea typeface="宋体" panose="02010600030101010101" pitchFamily="2" charset="-122"/>
              </a:rPr>
              <a:t>到</a:t>
            </a:r>
            <a:endParaRPr lang="zh-CN" altLang="en-US" sz="2000" b="1" dirty="0">
              <a:latin typeface="Arial" panose="020B0604020202020204" pitchFamily="34" charset="0"/>
              <a:ea typeface="宋体" panose="02010600030101010101" pitchFamily="2" charset="-122"/>
            </a:endParaRPr>
          </a:p>
        </p:txBody>
      </p:sp>
      <p:cxnSp>
        <p:nvCxnSpPr>
          <p:cNvPr id="139274" name="直接连接符 4"/>
          <p:cNvCxnSpPr>
            <a:stCxn id="139269" idx="3"/>
          </p:cNvCxnSpPr>
          <p:nvPr/>
        </p:nvCxnSpPr>
        <p:spPr>
          <a:xfrm>
            <a:off x="7235825" y="115888"/>
            <a:ext cx="792163" cy="0"/>
          </a:xfrm>
          <a:prstGeom prst="line">
            <a:avLst/>
          </a:prstGeom>
          <a:ln w="28575" cap="sq" cmpd="sng">
            <a:solidFill>
              <a:srgbClr val="C00000"/>
            </a:solidFill>
            <a:prstDash val="solid"/>
            <a:round/>
            <a:headEnd type="none" w="sm" len="sm"/>
            <a:tailEnd type="none" w="sm" len="sm"/>
          </a:ln>
        </p:spPr>
      </p:cxnSp>
      <p:cxnSp>
        <p:nvCxnSpPr>
          <p:cNvPr id="139275" name="直接连接符 6"/>
          <p:cNvCxnSpPr>
            <a:stCxn id="139269" idx="3"/>
          </p:cNvCxnSpPr>
          <p:nvPr/>
        </p:nvCxnSpPr>
        <p:spPr>
          <a:xfrm>
            <a:off x="5730875" y="476250"/>
            <a:ext cx="376238" cy="0"/>
          </a:xfrm>
          <a:prstGeom prst="line">
            <a:avLst/>
          </a:prstGeom>
          <a:ln w="28575" cap="sq" cmpd="sng">
            <a:solidFill>
              <a:srgbClr val="2913FD"/>
            </a:solidFill>
            <a:prstDash val="solid"/>
            <a:round/>
            <a:headEnd type="none" w="sm" len="sm"/>
            <a:tailEnd type="none" w="sm" len="sm"/>
          </a:ln>
        </p:spPr>
      </p:cxnSp>
      <p:cxnSp>
        <p:nvCxnSpPr>
          <p:cNvPr id="139276" name="直接连接符 26"/>
          <p:cNvCxnSpPr>
            <a:stCxn id="139269" idx="3"/>
          </p:cNvCxnSpPr>
          <p:nvPr/>
        </p:nvCxnSpPr>
        <p:spPr>
          <a:xfrm>
            <a:off x="6732588" y="476250"/>
            <a:ext cx="792162" cy="0"/>
          </a:xfrm>
          <a:prstGeom prst="line">
            <a:avLst/>
          </a:prstGeom>
          <a:ln w="28575" cap="sq" cmpd="sng">
            <a:solidFill>
              <a:srgbClr val="2913FD"/>
            </a:solidFill>
            <a:prstDash val="solid"/>
            <a:round/>
            <a:headEnd type="none" w="sm" len="sm"/>
            <a:tailEnd type="none" w="sm" len="sm"/>
          </a:ln>
        </p:spPr>
      </p:cxnSp>
      <p:cxnSp>
        <p:nvCxnSpPr>
          <p:cNvPr id="139277" name="直接连接符 28"/>
          <p:cNvCxnSpPr>
            <a:stCxn id="139269" idx="3"/>
          </p:cNvCxnSpPr>
          <p:nvPr/>
        </p:nvCxnSpPr>
        <p:spPr>
          <a:xfrm>
            <a:off x="114300" y="2852738"/>
            <a:ext cx="792163" cy="0"/>
          </a:xfrm>
          <a:prstGeom prst="line">
            <a:avLst/>
          </a:prstGeom>
          <a:ln w="28575" cap="sq" cmpd="sng">
            <a:solidFill>
              <a:srgbClr val="C00000"/>
            </a:solidFill>
            <a:prstDash val="solid"/>
            <a:round/>
            <a:headEnd type="none" w="sm" len="sm"/>
            <a:tailEnd type="none" w="sm" len="sm"/>
          </a:ln>
        </p:spPr>
      </p:cxnSp>
      <p:cxnSp>
        <p:nvCxnSpPr>
          <p:cNvPr id="139278" name="直接连接符 26"/>
          <p:cNvCxnSpPr>
            <a:stCxn id="139269" idx="3"/>
          </p:cNvCxnSpPr>
          <p:nvPr/>
        </p:nvCxnSpPr>
        <p:spPr>
          <a:xfrm>
            <a:off x="2705100" y="1196975"/>
            <a:ext cx="792163" cy="0"/>
          </a:xfrm>
          <a:prstGeom prst="line">
            <a:avLst/>
          </a:prstGeom>
          <a:ln w="28575" cap="sq" cmpd="sng">
            <a:solidFill>
              <a:srgbClr val="2913FD"/>
            </a:solidFill>
            <a:prstDash val="solid"/>
            <a:round/>
            <a:headEnd type="none" w="sm" len="sm"/>
            <a:tailEnd type="none" w="sm" len="sm"/>
          </a:ln>
        </p:spPr>
      </p:cxnSp>
      <p:cxnSp>
        <p:nvCxnSpPr>
          <p:cNvPr id="139279" name="直接连接符 6"/>
          <p:cNvCxnSpPr>
            <a:stCxn id="139269" idx="3"/>
          </p:cNvCxnSpPr>
          <p:nvPr/>
        </p:nvCxnSpPr>
        <p:spPr>
          <a:xfrm>
            <a:off x="2705100" y="836613"/>
            <a:ext cx="376238" cy="0"/>
          </a:xfrm>
          <a:prstGeom prst="line">
            <a:avLst/>
          </a:prstGeom>
          <a:ln w="28575" cap="sq" cmpd="sng">
            <a:solidFill>
              <a:srgbClr val="FF0000"/>
            </a:solidFill>
            <a:prstDash val="solid"/>
            <a:round/>
            <a:headEnd type="none" w="sm" len="sm"/>
            <a:tailEnd type="none" w="sm" len="sm"/>
          </a:ln>
        </p:spPr>
      </p:cxnSp>
      <p:sp>
        <p:nvSpPr>
          <p:cNvPr id="139280" name="椭圆 1"/>
          <p:cNvSpPr/>
          <p:nvPr/>
        </p:nvSpPr>
        <p:spPr>
          <a:xfrm>
            <a:off x="7896225" y="5345113"/>
            <a:ext cx="1152525" cy="431800"/>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9281" name="椭圆 2"/>
          <p:cNvSpPr/>
          <p:nvPr/>
        </p:nvSpPr>
        <p:spPr>
          <a:xfrm>
            <a:off x="4484688" y="5880100"/>
            <a:ext cx="663575" cy="428625"/>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39282" name="椭圆 2"/>
          <p:cNvSpPr/>
          <p:nvPr/>
        </p:nvSpPr>
        <p:spPr>
          <a:xfrm>
            <a:off x="1825625" y="4005263"/>
            <a:ext cx="801688" cy="431800"/>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矩形 2"/>
          <p:cNvSpPr/>
          <p:nvPr/>
        </p:nvSpPr>
        <p:spPr>
          <a:xfrm>
            <a:off x="468313" y="260350"/>
            <a:ext cx="8466137" cy="1887538"/>
          </a:xfrm>
          <a:prstGeom prst="rect">
            <a:avLst/>
          </a:prstGeom>
          <a:noFill/>
          <a:ln w="9525">
            <a:noFill/>
          </a:ln>
        </p:spPr>
        <p:txBody>
          <a:bodyPr anchor="t" anchorCtr="0">
            <a:spAutoFit/>
          </a:bodyPr>
          <a:p>
            <a:pPr>
              <a:lnSpc>
                <a:spcPts val="3500"/>
              </a:lnSpc>
            </a:pPr>
            <a:r>
              <a:rPr lang="zh-CN" altLang="zh-CN" sz="2400" b="1" dirty="0">
                <a:solidFill>
                  <a:srgbClr val="C00000"/>
                </a:solidFill>
                <a:latin typeface="Arial" panose="020B0604020202020204" pitchFamily="34" charset="0"/>
                <a:ea typeface="宋体" panose="02010600030101010101" pitchFamily="2" charset="-122"/>
              </a:rPr>
              <a:t>④</a:t>
            </a:r>
            <a:r>
              <a:rPr lang="en-US" altLang="zh-CN" sz="2400" b="1" dirty="0">
                <a:solidFill>
                  <a:srgbClr val="C00000"/>
                </a:solidFill>
                <a:latin typeface="Arial" panose="020B0604020202020204" pitchFamily="34" charset="0"/>
                <a:ea typeface="宋体" panose="02010600030101010101" pitchFamily="2" charset="-122"/>
              </a:rPr>
              <a:t> I/O</a:t>
            </a:r>
            <a:r>
              <a:rPr lang="zh-CN" altLang="en-US" sz="2400" b="1" dirty="0">
                <a:solidFill>
                  <a:srgbClr val="C00000"/>
                </a:solidFill>
                <a:latin typeface="Arial" panose="020B0604020202020204" pitchFamily="34" charset="0"/>
                <a:ea typeface="宋体" panose="02010600030101010101" pitchFamily="2" charset="-122"/>
              </a:rPr>
              <a:t>所有</a:t>
            </a:r>
            <a:r>
              <a:rPr lang="zh-CN" altLang="zh-CN" sz="2400" b="1" dirty="0">
                <a:solidFill>
                  <a:srgbClr val="C00000"/>
                </a:solidFill>
                <a:latin typeface="Arial" panose="020B0604020202020204" pitchFamily="34" charset="0"/>
                <a:ea typeface="宋体" panose="02010600030101010101" pitchFamily="2" charset="-122"/>
              </a:rPr>
              <a:t>数据发完后，</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接口发出</a:t>
            </a:r>
            <a:r>
              <a:rPr lang="en-US" altLang="zh-CN" sz="2400" b="1" dirty="0">
                <a:solidFill>
                  <a:srgbClr val="C00000"/>
                </a:solidFill>
                <a:latin typeface="Arial" panose="020B0604020202020204" pitchFamily="34" charset="0"/>
                <a:ea typeface="宋体" panose="02010600030101010101" pitchFamily="2" charset="-122"/>
              </a:rPr>
              <a:t>WORK=0</a:t>
            </a:r>
            <a:r>
              <a:rPr lang="zh-CN" altLang="zh-CN" sz="2400" b="1" dirty="0">
                <a:latin typeface="Arial" panose="020B0604020202020204" pitchFamily="34" charset="0"/>
                <a:ea typeface="宋体" panose="02010600030101010101" pitchFamily="2" charset="-122"/>
              </a:rPr>
              <a:t>信号，该信号</a:t>
            </a:r>
            <a:r>
              <a:rPr lang="zh-CN" altLang="en-US" sz="2400" b="1" dirty="0">
                <a:solidFill>
                  <a:srgbClr val="2913FD"/>
                </a:solidFill>
                <a:latin typeface="Arial" panose="020B0604020202020204" pitchFamily="34" charset="0"/>
                <a:ea typeface="宋体" panose="02010600030101010101" pitchFamily="2" charset="-122"/>
              </a:rPr>
              <a:t>先通过</a:t>
            </a:r>
            <a:r>
              <a:rPr lang="en-US" altLang="zh-CN" sz="2400" b="1" dirty="0">
                <a:solidFill>
                  <a:srgbClr val="2913FD"/>
                </a:solidFill>
                <a:latin typeface="Arial" panose="020B0604020202020204" pitchFamily="34" charset="0"/>
                <a:ea typeface="宋体" panose="02010600030101010101" pitchFamily="2" charset="-122"/>
              </a:rPr>
              <a:t>G</a:t>
            </a:r>
            <a:r>
              <a:rPr lang="en-US" altLang="zh-CN" sz="2400" b="1" baseline="-25000" dirty="0">
                <a:solidFill>
                  <a:srgbClr val="2913FD"/>
                </a:solidFill>
                <a:latin typeface="Arial" panose="020B0604020202020204" pitchFamily="34" charset="0"/>
                <a:ea typeface="宋体" panose="02010600030101010101" pitchFamily="2" charset="-122"/>
              </a:rPr>
              <a:t>2</a:t>
            </a:r>
            <a:r>
              <a:rPr lang="zh-CN" altLang="en-US" sz="2400" b="1" dirty="0">
                <a:solidFill>
                  <a:srgbClr val="C00000"/>
                </a:solidFill>
                <a:latin typeface="Arial" panose="020B0604020202020204" pitchFamily="34" charset="0"/>
                <a:ea typeface="宋体" panose="02010600030101010101" pitchFamily="2" charset="-122"/>
              </a:rPr>
              <a:t>再</a:t>
            </a:r>
            <a:r>
              <a:rPr lang="zh-CN" altLang="zh-CN" sz="2400" b="1" dirty="0">
                <a:solidFill>
                  <a:srgbClr val="C00000"/>
                </a:solidFill>
                <a:latin typeface="Arial" panose="020B0604020202020204" pitchFamily="34" charset="0"/>
                <a:ea typeface="宋体" panose="02010600030101010101" pitchFamily="2" charset="-122"/>
              </a:rPr>
              <a:t>通过</a:t>
            </a:r>
            <a:r>
              <a:rPr lang="en-US" altLang="zh-CN" sz="2400" b="1" dirty="0">
                <a:solidFill>
                  <a:srgbClr val="C00000"/>
                </a:solidFill>
                <a:latin typeface="Arial" panose="020B0604020202020204" pitchFamily="34" charset="0"/>
                <a:ea typeface="宋体" panose="02010600030101010101" pitchFamily="2" charset="-122"/>
              </a:rPr>
              <a:t>G</a:t>
            </a:r>
            <a:r>
              <a:rPr lang="en-US" altLang="zh-CN" sz="2400" b="1" baseline="-25000" dirty="0">
                <a:solidFill>
                  <a:srgbClr val="C00000"/>
                </a:solidFill>
                <a:latin typeface="Arial" panose="020B0604020202020204" pitchFamily="34" charset="0"/>
                <a:ea typeface="宋体" panose="02010600030101010101" pitchFamily="2" charset="-122"/>
              </a:rPr>
              <a:t>1</a:t>
            </a:r>
            <a:r>
              <a:rPr lang="zh-CN" altLang="zh-CN" sz="2400" b="1" dirty="0">
                <a:solidFill>
                  <a:srgbClr val="C00000"/>
                </a:solidFill>
                <a:latin typeface="Arial" panose="020B0604020202020204" pitchFamily="34" charset="0"/>
                <a:ea typeface="宋体" panose="02010600030101010101" pitchFamily="2" charset="-122"/>
              </a:rPr>
              <a:t>封锁</a:t>
            </a:r>
            <a:r>
              <a:rPr lang="en-US" altLang="zh-CN" sz="2400" b="1" dirty="0">
                <a:solidFill>
                  <a:srgbClr val="C00000"/>
                </a:solidFill>
                <a:latin typeface="Arial" panose="020B0604020202020204" pitchFamily="34" charset="0"/>
                <a:ea typeface="宋体" panose="02010600030101010101" pitchFamily="2" charset="-122"/>
              </a:rPr>
              <a:t>CK</a:t>
            </a:r>
            <a:r>
              <a:rPr lang="zh-CN" altLang="zh-CN" sz="2400" b="1" dirty="0">
                <a:solidFill>
                  <a:srgbClr val="C00000"/>
                </a:solidFill>
                <a:latin typeface="Arial" panose="020B0604020202020204" pitchFamily="34" charset="0"/>
                <a:ea typeface="宋体" panose="02010600030101010101" pitchFamily="2" charset="-122"/>
              </a:rPr>
              <a:t>信号</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阻止</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数据的打入</a:t>
            </a:r>
            <a:r>
              <a:rPr lang="zh-CN" altLang="zh-CN" sz="2400" b="1" dirty="0">
                <a:latin typeface="Arial" panose="020B0604020202020204" pitchFamily="34" charset="0"/>
                <a:ea typeface="宋体" panose="02010600030101010101" pitchFamily="2" charset="-122"/>
              </a:rPr>
              <a:t>；同时，</a:t>
            </a:r>
            <a:r>
              <a:rPr lang="en-US" altLang="zh-CN" sz="2400" b="1" dirty="0">
                <a:solidFill>
                  <a:srgbClr val="2913FD"/>
                </a:solidFill>
                <a:latin typeface="Arial" panose="020B0604020202020204" pitchFamily="34" charset="0"/>
                <a:ea typeface="宋体" panose="02010600030101010101" pitchFamily="2" charset="-122"/>
              </a:rPr>
              <a:t>WORK=0</a:t>
            </a:r>
            <a:r>
              <a:rPr lang="zh-CN" altLang="zh-CN" sz="2400" b="1" dirty="0">
                <a:solidFill>
                  <a:srgbClr val="2913FD"/>
                </a:solidFill>
                <a:latin typeface="Arial" panose="020B0604020202020204" pitchFamily="34" charset="0"/>
                <a:ea typeface="宋体" panose="02010600030101010101" pitchFamily="2" charset="-122"/>
              </a:rPr>
              <a:t>信号通过</a:t>
            </a:r>
            <a:r>
              <a:rPr lang="en-US" altLang="zh-CN" sz="2400" b="1" dirty="0">
                <a:solidFill>
                  <a:srgbClr val="2913FD"/>
                </a:solidFill>
                <a:latin typeface="Arial" panose="020B0604020202020204" pitchFamily="34" charset="0"/>
                <a:ea typeface="宋体" panose="02010600030101010101" pitchFamily="2" charset="-122"/>
              </a:rPr>
              <a:t>G</a:t>
            </a:r>
            <a:r>
              <a:rPr lang="en-US" altLang="zh-CN" sz="2400" b="1" baseline="-25000" dirty="0">
                <a:solidFill>
                  <a:srgbClr val="2913FD"/>
                </a:solidFill>
                <a:latin typeface="Arial" panose="020B0604020202020204" pitchFamily="34" charset="0"/>
                <a:ea typeface="宋体" panose="02010600030101010101" pitchFamily="2" charset="-122"/>
              </a:rPr>
              <a:t>2</a:t>
            </a:r>
            <a:r>
              <a:rPr lang="zh-CN" altLang="zh-CN" sz="2400" b="1" dirty="0">
                <a:solidFill>
                  <a:srgbClr val="2913FD"/>
                </a:solidFill>
                <a:latin typeface="Arial" panose="020B0604020202020204" pitchFamily="34" charset="0"/>
                <a:ea typeface="宋体" panose="02010600030101010101" pitchFamily="2" charset="-122"/>
              </a:rPr>
              <a:t>等发出中断请求</a:t>
            </a:r>
            <a:r>
              <a:rPr lang="en-US" altLang="zh-CN" sz="2400" b="1" dirty="0">
                <a:solidFill>
                  <a:srgbClr val="2913FD"/>
                </a:solidFill>
                <a:latin typeface="Arial" panose="020B0604020202020204" pitchFamily="34" charset="0"/>
                <a:ea typeface="宋体" panose="02010600030101010101" pitchFamily="2" charset="-122"/>
              </a:rPr>
              <a:t>IRQ5</a:t>
            </a:r>
            <a:r>
              <a:rPr lang="zh-CN" altLang="zh-CN" sz="2400" b="1" dirty="0">
                <a:latin typeface="Arial" panose="020B0604020202020204" pitchFamily="34" charset="0"/>
                <a:ea typeface="宋体" panose="02010600030101010101" pitchFamily="2" charset="-122"/>
              </a:rPr>
              <a:t>，通知</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进行</a:t>
            </a:r>
            <a:r>
              <a:rPr lang="zh-CN" altLang="en-US" sz="2400" b="1" dirty="0">
                <a:latin typeface="Arial" panose="020B0604020202020204" pitchFamily="34" charset="0"/>
                <a:ea typeface="宋体" panose="02010600030101010101" pitchFamily="2" charset="-122"/>
              </a:rPr>
              <a:t>善</a:t>
            </a:r>
            <a:r>
              <a:rPr lang="zh-CN" altLang="zh-CN" sz="2400" b="1" dirty="0">
                <a:latin typeface="Arial" panose="020B0604020202020204" pitchFamily="34" charset="0"/>
                <a:ea typeface="宋体" panose="02010600030101010101" pitchFamily="2" charset="-122"/>
              </a:rPr>
              <a:t>后处理。</a:t>
            </a:r>
            <a:endParaRPr lang="zh-CN" altLang="en-US" sz="2400" b="1" dirty="0">
              <a:latin typeface="Arial" panose="020B0604020202020204" pitchFamily="34" charset="0"/>
              <a:ea typeface="宋体" panose="02010600030101010101" pitchFamily="2" charset="-122"/>
            </a:endParaRPr>
          </a:p>
        </p:txBody>
      </p:sp>
      <p:grpSp>
        <p:nvGrpSpPr>
          <p:cNvPr id="140290" name="组合 6"/>
          <p:cNvGrpSpPr/>
          <p:nvPr/>
        </p:nvGrpSpPr>
        <p:grpSpPr>
          <a:xfrm>
            <a:off x="0" y="2190750"/>
            <a:ext cx="7386638" cy="4324350"/>
            <a:chOff x="1071563" y="2958614"/>
            <a:chExt cx="7386638" cy="2681639"/>
          </a:xfrm>
        </p:grpSpPr>
        <p:grpSp>
          <p:nvGrpSpPr>
            <p:cNvPr id="140291" name="组合 7"/>
            <p:cNvGrpSpPr/>
            <p:nvPr/>
          </p:nvGrpSpPr>
          <p:grpSpPr>
            <a:xfrm>
              <a:off x="1071563" y="2958614"/>
              <a:ext cx="7386638" cy="2681639"/>
              <a:chOff x="1071563" y="3533751"/>
              <a:chExt cx="7386638" cy="3267705"/>
            </a:xfrm>
          </p:grpSpPr>
          <p:pic>
            <p:nvPicPr>
              <p:cNvPr id="140292" name="Picture 2" descr="10-36"/>
              <p:cNvPicPr>
                <a:picLocks noChangeAspect="1"/>
              </p:cNvPicPr>
              <p:nvPr/>
            </p:nvPicPr>
            <p:blipFill>
              <a:blip r:embed="rId1">
                <a:lum bright="-6000" contrast="12000"/>
              </a:blip>
              <a:srcRect l="7536" t="51901" r="1868" b="3098"/>
              <a:stretch>
                <a:fillRect/>
              </a:stretch>
            </p:blipFill>
            <p:spPr>
              <a:xfrm>
                <a:off x="1071563" y="3533751"/>
                <a:ext cx="7386638" cy="3267705"/>
              </a:xfrm>
              <a:prstGeom prst="rect">
                <a:avLst/>
              </a:prstGeom>
              <a:noFill/>
              <a:ln w="9525">
                <a:noFill/>
              </a:ln>
            </p:spPr>
          </p:pic>
          <p:sp>
            <p:nvSpPr>
              <p:cNvPr id="140293" name="矩形 1"/>
              <p:cNvSpPr/>
              <p:nvPr/>
            </p:nvSpPr>
            <p:spPr>
              <a:xfrm>
                <a:off x="5004048" y="4680520"/>
                <a:ext cx="298376" cy="432048"/>
              </a:xfrm>
              <a:prstGeom prst="rect">
                <a:avLst/>
              </a:prstGeom>
              <a:solidFill>
                <a:schemeClr val="bg1"/>
              </a:solidFill>
              <a:ln w="12700" cap="sq" cmpd="sng">
                <a:solidFill>
                  <a:schemeClr val="tx1"/>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140294" name="矩形 8"/>
            <p:cNvSpPr/>
            <p:nvPr/>
          </p:nvSpPr>
          <p:spPr>
            <a:xfrm>
              <a:off x="3262357" y="3935712"/>
              <a:ext cx="288032" cy="177280"/>
            </a:xfrm>
            <a:prstGeom prst="rect">
              <a:avLst/>
            </a:prstGeom>
            <a:solidFill>
              <a:schemeClr val="bg1"/>
            </a:solidFill>
            <a:ln w="12700">
              <a:noFill/>
            </a:ln>
          </p:spPr>
          <p:txBody>
            <a:bodyPr anchor="t" anchorCtr="0"/>
            <a:p>
              <a:endParaRPr lang="zh-CN" altLang="en-US" dirty="0">
                <a:latin typeface="Arial" panose="020B0604020202020204" pitchFamily="34" charset="0"/>
                <a:ea typeface="宋体" panose="02010600030101010101" pitchFamily="2" charset="-122"/>
              </a:endParaRPr>
            </a:p>
          </p:txBody>
        </p:sp>
        <p:cxnSp>
          <p:nvCxnSpPr>
            <p:cNvPr id="140295" name="直接连接符 9"/>
            <p:cNvCxnSpPr>
              <a:stCxn id="140294" idx="3"/>
            </p:cNvCxnSpPr>
            <p:nvPr/>
          </p:nvCxnSpPr>
          <p:spPr>
            <a:xfrm flipH="1">
              <a:off x="3262357" y="4024352"/>
              <a:ext cx="288032" cy="0"/>
            </a:xfrm>
            <a:prstGeom prst="line">
              <a:avLst/>
            </a:prstGeom>
            <a:ln w="28575" cap="sq" cmpd="sng">
              <a:solidFill>
                <a:schemeClr val="tx1"/>
              </a:solidFill>
              <a:prstDash val="solid"/>
              <a:round/>
              <a:headEnd type="none" w="sm" len="sm"/>
              <a:tailEnd type="none" w="sm" len="sm"/>
            </a:ln>
          </p:spPr>
        </p:cxnSp>
      </p:grpSp>
      <p:sp>
        <p:nvSpPr>
          <p:cNvPr id="140296" name="椭圆 1"/>
          <p:cNvSpPr/>
          <p:nvPr/>
        </p:nvSpPr>
        <p:spPr>
          <a:xfrm>
            <a:off x="4364038" y="5056188"/>
            <a:ext cx="576262" cy="503237"/>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0297" name="椭圆 13"/>
          <p:cNvSpPr/>
          <p:nvPr/>
        </p:nvSpPr>
        <p:spPr>
          <a:xfrm>
            <a:off x="187325" y="5919788"/>
            <a:ext cx="576263" cy="504825"/>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0298" name="椭圆 14"/>
          <p:cNvSpPr/>
          <p:nvPr/>
        </p:nvSpPr>
        <p:spPr>
          <a:xfrm>
            <a:off x="4081463" y="4479925"/>
            <a:ext cx="714375" cy="377825"/>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pic>
        <p:nvPicPr>
          <p:cNvPr id="140299" name="图片 3" descr="7A38"/>
          <p:cNvPicPr>
            <a:picLocks noChangeAspect="1"/>
          </p:cNvPicPr>
          <p:nvPr/>
        </p:nvPicPr>
        <p:blipFill>
          <a:blip r:embed="rId2"/>
          <a:srcRect l="2" t="9529" r="49919"/>
          <a:stretch>
            <a:fillRect/>
          </a:stretch>
        </p:blipFill>
        <p:spPr>
          <a:xfrm>
            <a:off x="4997450" y="3284538"/>
            <a:ext cx="4146550" cy="3267075"/>
          </a:xfrm>
          <a:prstGeom prst="rect">
            <a:avLst/>
          </a:prstGeom>
          <a:noFill/>
          <a:ln w="9525" cap="flat" cmpd="sng">
            <a:solidFill>
              <a:schemeClr val="accent1"/>
            </a:solidFill>
            <a:prstDash val="solid"/>
            <a:miter/>
            <a:headEnd type="none" w="med" len="med"/>
            <a:tailEnd type="none" w="med" len="med"/>
          </a:ln>
        </p:spPr>
      </p:pic>
      <p:sp>
        <p:nvSpPr>
          <p:cNvPr id="140300" name="椭圆 1"/>
          <p:cNvSpPr/>
          <p:nvPr/>
        </p:nvSpPr>
        <p:spPr>
          <a:xfrm>
            <a:off x="8064500" y="4497388"/>
            <a:ext cx="360363" cy="1692275"/>
          </a:xfrm>
          <a:prstGeom prst="ellipse">
            <a:avLst/>
          </a:prstGeom>
          <a:noFill/>
          <a:ln w="12700" cap="sq" cmpd="sng">
            <a:solidFill>
              <a:srgbClr val="FF33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4" name="文本框 3"/>
          <p:cNvSpPr txBox="1"/>
          <p:nvPr/>
        </p:nvSpPr>
        <p:spPr>
          <a:xfrm>
            <a:off x="8315960" y="4436745"/>
            <a:ext cx="476250" cy="368300"/>
          </a:xfrm>
          <a:prstGeom prst="rect">
            <a:avLst/>
          </a:prstGeom>
          <a:noFill/>
        </p:spPr>
        <p:txBody>
          <a:bodyPr wrap="none" rtlCol="0" anchor="t">
            <a:spAutoFit/>
          </a:bodyPr>
          <a:p>
            <a:r>
              <a:rPr lang="zh-CN" altLang="zh-CN" b="1" dirty="0">
                <a:solidFill>
                  <a:srgbClr val="C00000"/>
                </a:solidFill>
                <a:sym typeface="+mn-ea"/>
              </a:rPr>
              <a:t>④</a:t>
            </a:r>
            <a:r>
              <a:rPr lang="en-US" altLang="zh-CN" b="1" dirty="0">
                <a:solidFill>
                  <a:srgbClr val="C00000"/>
                </a:solidFill>
                <a:sym typeface="+mn-ea"/>
              </a:rPr>
              <a:t> </a:t>
            </a:r>
            <a:endParaRPr lang="zh-CN" altLang="en-US"/>
          </a:p>
        </p:txBody>
      </p:sp>
    </p:spTree>
  </p:cSld>
  <p:clrMapOvr>
    <a:masterClrMapping/>
  </p:clrMapOvr>
  <p:transition spd="slow">
    <p:blinds/>
    <p:sndAc>
      <p:stSnd>
        <p:snd r:embed="rId3" name="CHIMES.WAV"/>
      </p:stSnd>
    </p:sndAc>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矩形 4"/>
          <p:cNvSpPr/>
          <p:nvPr/>
        </p:nvSpPr>
        <p:spPr>
          <a:xfrm>
            <a:off x="0" y="0"/>
            <a:ext cx="4476750" cy="461963"/>
          </a:xfrm>
          <a:prstGeom prst="rect">
            <a:avLst/>
          </a:prstGeom>
          <a:noFill/>
          <a:ln w="9525">
            <a:noFill/>
          </a:ln>
        </p:spPr>
        <p:txBody>
          <a:bodyPr wrap="none" anchor="t" anchorCtr="0">
            <a:spAutoFit/>
          </a:bodyPr>
          <a:p>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）主机</a:t>
            </a:r>
            <a:r>
              <a:rPr lang="zh-CN" altLang="en-US" sz="2400" b="1" dirty="0">
                <a:latin typeface="Arial" panose="020B0604020202020204" pitchFamily="34" charset="0"/>
                <a:ea typeface="宋体" panose="02010600030101010101" pitchFamily="2" charset="-122"/>
              </a:rPr>
              <a:t>向</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接口输</a:t>
            </a:r>
            <a:r>
              <a:rPr lang="zh-CN" altLang="en-US" sz="2400" b="1" dirty="0">
                <a:latin typeface="Arial" panose="020B0604020202020204" pitchFamily="34" charset="0"/>
                <a:ea typeface="宋体" panose="02010600030101010101" pitchFamily="2" charset="-122"/>
              </a:rPr>
              <a:t>出</a:t>
            </a:r>
            <a:r>
              <a:rPr lang="zh-CN" altLang="zh-CN" sz="2400" b="1" dirty="0">
                <a:latin typeface="Arial" panose="020B0604020202020204" pitchFamily="34" charset="0"/>
                <a:ea typeface="宋体" panose="02010600030101010101" pitchFamily="2" charset="-122"/>
              </a:rPr>
              <a:t>数据块</a:t>
            </a:r>
            <a:endParaRPr lang="zh-CN" altLang="en-US" sz="2400" b="1" dirty="0">
              <a:latin typeface="Arial" panose="020B0604020202020204" pitchFamily="34" charset="0"/>
              <a:ea typeface="宋体" panose="02010600030101010101" pitchFamily="2" charset="-122"/>
            </a:endParaRPr>
          </a:p>
        </p:txBody>
      </p:sp>
      <p:pic>
        <p:nvPicPr>
          <p:cNvPr id="11" name="Picture 2" descr="10-36"/>
          <p:cNvPicPr>
            <a:picLocks noChangeAspect="1"/>
          </p:cNvPicPr>
          <p:nvPr/>
        </p:nvPicPr>
        <p:blipFill>
          <a:blip r:embed="rId1">
            <a:lum bright="-6000" contrast="12000"/>
          </a:blip>
          <a:srcRect l="40640" t="24100" r="16447" b="58481"/>
          <a:stretch>
            <a:fillRect/>
          </a:stretch>
        </p:blipFill>
        <p:spPr>
          <a:xfrm>
            <a:off x="179388" y="3716338"/>
            <a:ext cx="3806825" cy="2665412"/>
          </a:xfrm>
          <a:prstGeom prst="rect">
            <a:avLst/>
          </a:prstGeom>
          <a:solidFill>
            <a:srgbClr val="CCFFCC"/>
          </a:solidFill>
          <a:ln w="9525" cap="flat" cmpd="sng">
            <a:solidFill>
              <a:srgbClr val="FF0000"/>
            </a:solidFill>
            <a:prstDash val="solid"/>
            <a:miter/>
            <a:headEnd type="none" w="med" len="med"/>
            <a:tailEnd type="none" w="med" len="med"/>
          </a:ln>
        </p:spPr>
      </p:pic>
      <p:grpSp>
        <p:nvGrpSpPr>
          <p:cNvPr id="142339" name="组合 15"/>
          <p:cNvGrpSpPr/>
          <p:nvPr/>
        </p:nvGrpSpPr>
        <p:grpSpPr>
          <a:xfrm>
            <a:off x="4175125" y="3133725"/>
            <a:ext cx="4968875" cy="3830638"/>
            <a:chOff x="4175125" y="3133725"/>
            <a:chExt cx="4968875" cy="3830638"/>
          </a:xfrm>
        </p:grpSpPr>
        <p:grpSp>
          <p:nvGrpSpPr>
            <p:cNvPr id="142340" name="组合 18"/>
            <p:cNvGrpSpPr/>
            <p:nvPr/>
          </p:nvGrpSpPr>
          <p:grpSpPr>
            <a:xfrm>
              <a:off x="4175125" y="3133725"/>
              <a:ext cx="4968875" cy="3830638"/>
              <a:chOff x="4175760" y="3134484"/>
              <a:chExt cx="4968240" cy="3829392"/>
            </a:xfrm>
          </p:grpSpPr>
          <p:pic>
            <p:nvPicPr>
              <p:cNvPr id="142341" name="Picture 2" descr="10-36"/>
              <p:cNvPicPr>
                <a:picLocks noChangeAspect="1"/>
              </p:cNvPicPr>
              <p:nvPr/>
            </p:nvPicPr>
            <p:blipFill>
              <a:blip r:embed="rId1">
                <a:lum bright="-6000" contrast="12000"/>
              </a:blip>
              <a:srcRect l="7289" t="61667" r="31776" b="2444"/>
              <a:stretch>
                <a:fillRect/>
              </a:stretch>
            </p:blipFill>
            <p:spPr>
              <a:xfrm>
                <a:off x="4175760" y="3134484"/>
                <a:ext cx="4968240" cy="3829392"/>
              </a:xfrm>
              <a:prstGeom prst="rect">
                <a:avLst/>
              </a:prstGeom>
              <a:noFill/>
              <a:ln w="9525" cap="flat" cmpd="sng">
                <a:solidFill>
                  <a:srgbClr val="FF0000"/>
                </a:solidFill>
                <a:prstDash val="solid"/>
                <a:miter/>
                <a:headEnd type="none" w="med" len="med"/>
                <a:tailEnd type="none" w="med" len="med"/>
              </a:ln>
            </p:spPr>
          </p:pic>
          <p:sp>
            <p:nvSpPr>
              <p:cNvPr id="142342" name="矩形 23"/>
              <p:cNvSpPr/>
              <p:nvPr/>
            </p:nvSpPr>
            <p:spPr>
              <a:xfrm>
                <a:off x="8105132" y="3789040"/>
                <a:ext cx="355300" cy="504056"/>
              </a:xfrm>
              <a:prstGeom prst="rect">
                <a:avLst/>
              </a:prstGeom>
              <a:solidFill>
                <a:schemeClr val="bg1"/>
              </a:solidFill>
              <a:ln w="12700" cap="sq" cmpd="sng">
                <a:solidFill>
                  <a:schemeClr val="tx1"/>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142343" name="矩形 17"/>
            <p:cNvSpPr/>
            <p:nvPr/>
          </p:nvSpPr>
          <p:spPr>
            <a:xfrm>
              <a:off x="6392167" y="3932592"/>
              <a:ext cx="288032" cy="216024"/>
            </a:xfrm>
            <a:prstGeom prst="rect">
              <a:avLst/>
            </a:prstGeom>
            <a:solidFill>
              <a:schemeClr val="bg1"/>
            </a:solidFill>
            <a:ln w="12700">
              <a:noFill/>
            </a:ln>
          </p:spPr>
          <p:txBody>
            <a:bodyPr anchor="t" anchorCtr="0"/>
            <a:p>
              <a:endParaRPr lang="zh-CN" altLang="en-US" dirty="0">
                <a:latin typeface="Arial" panose="020B0604020202020204" pitchFamily="34" charset="0"/>
                <a:ea typeface="宋体" panose="02010600030101010101" pitchFamily="2" charset="-122"/>
              </a:endParaRPr>
            </a:p>
          </p:txBody>
        </p:sp>
        <p:cxnSp>
          <p:nvCxnSpPr>
            <p:cNvPr id="142344" name="直接连接符 18"/>
            <p:cNvCxnSpPr>
              <a:stCxn id="142343" idx="3"/>
            </p:cNvCxnSpPr>
            <p:nvPr/>
          </p:nvCxnSpPr>
          <p:spPr>
            <a:xfrm flipH="1">
              <a:off x="6392167" y="4040604"/>
              <a:ext cx="288032" cy="0"/>
            </a:xfrm>
            <a:prstGeom prst="line">
              <a:avLst/>
            </a:prstGeom>
            <a:ln w="28575" cap="sq" cmpd="sng">
              <a:solidFill>
                <a:schemeClr val="tx1"/>
              </a:solidFill>
              <a:prstDash val="solid"/>
              <a:round/>
              <a:headEnd type="none" w="sm" len="sm"/>
              <a:tailEnd type="none" w="sm" len="sm"/>
            </a:ln>
          </p:spPr>
        </p:cxnSp>
      </p:grpSp>
      <p:sp>
        <p:nvSpPr>
          <p:cNvPr id="142345" name="椭圆 1"/>
          <p:cNvSpPr/>
          <p:nvPr/>
        </p:nvSpPr>
        <p:spPr>
          <a:xfrm>
            <a:off x="7040563" y="4581525"/>
            <a:ext cx="555625" cy="360363"/>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2346" name="矩形 6"/>
          <p:cNvSpPr/>
          <p:nvPr/>
        </p:nvSpPr>
        <p:spPr>
          <a:xfrm>
            <a:off x="120650" y="457200"/>
            <a:ext cx="8843963" cy="2786063"/>
          </a:xfrm>
          <a:prstGeom prst="rect">
            <a:avLst/>
          </a:prstGeom>
          <a:solidFill>
            <a:srgbClr val="FDFFCB"/>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①</a:t>
            </a:r>
            <a:r>
              <a:rPr lang="en-US" altLang="zh-CN" sz="2400" b="1" dirty="0">
                <a:latin typeface="Arial" panose="020B0604020202020204" pitchFamily="34" charset="0"/>
                <a:ea typeface="宋体" panose="02010600030101010101" pitchFamily="2" charset="-122"/>
              </a:rPr>
              <a:t> CPU</a:t>
            </a:r>
            <a:r>
              <a:rPr lang="zh-CN" altLang="zh-CN" sz="2400" b="1" dirty="0">
                <a:latin typeface="Arial" panose="020B0604020202020204" pitchFamily="34" charset="0"/>
                <a:ea typeface="宋体" panose="02010600030101010101" pitchFamily="2" charset="-122"/>
              </a:rPr>
              <a:t>程序对</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通道</a:t>
            </a:r>
            <a:r>
              <a:rPr lang="en-US" altLang="zh-CN" sz="2400" b="1" dirty="0">
                <a:solidFill>
                  <a:srgbClr val="C00000"/>
                </a:solidFill>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及</a:t>
            </a:r>
            <a:r>
              <a:rPr lang="zh-CN" altLang="zh-CN" sz="2400" b="1" dirty="0">
                <a:solidFill>
                  <a:srgbClr val="2913FD"/>
                </a:solidFill>
                <a:latin typeface="Arial" panose="020B0604020202020204" pitchFamily="34" charset="0"/>
                <a:ea typeface="宋体" panose="02010600030101010101" pitchFamily="2" charset="-122"/>
              </a:rPr>
              <a:t>中断通道</a:t>
            </a:r>
            <a:r>
              <a:rPr lang="en-US" altLang="zh-CN" sz="2400" b="1" dirty="0">
                <a:solidFill>
                  <a:srgbClr val="2913FD"/>
                </a:solidFill>
                <a:latin typeface="Arial" panose="020B0604020202020204" pitchFamily="34" charset="0"/>
                <a:ea typeface="宋体" panose="02010600030101010101" pitchFamily="2" charset="-122"/>
              </a:rPr>
              <a:t>5</a:t>
            </a:r>
            <a:r>
              <a:rPr lang="zh-CN" altLang="zh-CN" sz="2400" b="1" dirty="0">
                <a:latin typeface="Arial" panose="020B0604020202020204" pitchFamily="34" charset="0"/>
                <a:ea typeface="宋体" panose="02010600030101010101" pitchFamily="2" charset="-122"/>
              </a:rPr>
              <a:t>进行初始化。</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zh-CN" altLang="zh-CN" sz="2400" b="1" dirty="0">
                <a:latin typeface="Arial" panose="020B0604020202020204" pitchFamily="34" charset="0"/>
                <a:ea typeface="宋体" panose="02010600030101010101" pitchFamily="2" charset="-122"/>
              </a:rPr>
              <a:t>送出</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控制字使</a:t>
            </a:r>
            <a:r>
              <a:rPr lang="en-US" altLang="zh-CN" sz="2400" b="1" dirty="0">
                <a:solidFill>
                  <a:srgbClr val="C00000"/>
                </a:solidFill>
                <a:latin typeface="Arial" panose="020B0604020202020204" pitchFamily="34" charset="0"/>
                <a:ea typeface="宋体" panose="02010600030101010101" pitchFamily="2" charset="-122"/>
              </a:rPr>
              <a:t>INIT=0</a:t>
            </a:r>
            <a:r>
              <a:rPr lang="zh-CN" altLang="en-US" sz="2400" b="1" dirty="0">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DRQ_EN=0</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使</a:t>
            </a:r>
            <a:r>
              <a:rPr lang="en-US" altLang="zh-CN" sz="2400" b="1" dirty="0">
                <a:solidFill>
                  <a:srgbClr val="C00000"/>
                </a:solidFill>
                <a:latin typeface="Arial" panose="020B0604020202020204" pitchFamily="34" charset="0"/>
                <a:ea typeface="宋体" panose="02010600030101010101" pitchFamily="2" charset="-122"/>
              </a:rPr>
              <a:t>D</a:t>
            </a:r>
            <a:r>
              <a:rPr lang="en-US" altLang="zh-CN" sz="2400" b="1" baseline="-25000" dirty="0">
                <a:solidFill>
                  <a:srgbClr val="C00000"/>
                </a:solidFill>
                <a:latin typeface="Arial" panose="020B0604020202020204" pitchFamily="34" charset="0"/>
                <a:ea typeface="宋体" panose="02010600030101010101" pitchFamily="2" charset="-122"/>
              </a:rPr>
              <a:t>1</a:t>
            </a:r>
            <a:r>
              <a:rPr lang="zh-CN" altLang="zh-CN" sz="2400" b="1" dirty="0">
                <a:solidFill>
                  <a:srgbClr val="C00000"/>
                </a:solidFill>
                <a:latin typeface="Arial" panose="020B0604020202020204" pitchFamily="34" charset="0"/>
                <a:ea typeface="宋体" panose="02010600030101010101" pitchFamily="2" charset="-122"/>
              </a:rPr>
              <a:t>输出</a:t>
            </a:r>
            <a:r>
              <a:rPr lang="en-US" altLang="zh-CN" sz="2400" b="1" dirty="0">
                <a:solidFill>
                  <a:srgbClr val="C00000"/>
                </a:solidFill>
                <a:latin typeface="Arial" panose="020B0604020202020204" pitchFamily="34" charset="0"/>
                <a:ea typeface="宋体" panose="02010600030101010101" pitchFamily="2" charset="-122"/>
              </a:rPr>
              <a:t>Q</a:t>
            </a:r>
            <a:r>
              <a:rPr lang="zh-CN" altLang="zh-CN" sz="2400" b="1" dirty="0">
                <a:solidFill>
                  <a:srgbClr val="C00000"/>
                </a:solidFill>
                <a:latin typeface="Arial" panose="020B0604020202020204" pitchFamily="34" charset="0"/>
                <a:ea typeface="宋体" panose="02010600030101010101" pitchFamily="2" charset="-122"/>
              </a:rPr>
              <a:t>为</a:t>
            </a:r>
            <a:r>
              <a:rPr lang="en-US" altLang="zh-CN" sz="2400" b="1" dirty="0">
                <a:solidFill>
                  <a:srgbClr val="C00000"/>
                </a:solidFill>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，反向后产生</a:t>
            </a:r>
            <a:r>
              <a:rPr lang="en-US" altLang="zh-CN" sz="2400" b="1" dirty="0">
                <a:solidFill>
                  <a:srgbClr val="C00000"/>
                </a:solidFill>
                <a:latin typeface="Arial" panose="020B0604020202020204" pitchFamily="34" charset="0"/>
                <a:ea typeface="宋体" panose="02010600030101010101" pitchFamily="2" charset="-122"/>
              </a:rPr>
              <a:t>DRQ1=0 </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INIT=0</a:t>
            </a:r>
            <a:r>
              <a:rPr lang="zh-CN" altLang="zh-CN" sz="2400" b="1" dirty="0">
                <a:latin typeface="Arial" panose="020B0604020202020204" pitchFamily="34" charset="0"/>
                <a:ea typeface="宋体" panose="02010600030101010101" pitchFamily="2" charset="-122"/>
              </a:rPr>
              <a:t>使</a:t>
            </a:r>
            <a:r>
              <a:rPr lang="en-US" altLang="zh-CN" sz="2400" b="1" dirty="0">
                <a:latin typeface="Arial" panose="020B0604020202020204" pitchFamily="34" charset="0"/>
                <a:ea typeface="宋体" panose="02010600030101010101" pitchFamily="2" charset="-122"/>
              </a:rPr>
              <a:t>D2</a:t>
            </a:r>
            <a:r>
              <a:rPr lang="zh-CN" altLang="zh-CN" sz="2400" b="1" dirty="0">
                <a:latin typeface="Arial" panose="020B0604020202020204" pitchFamily="34" charset="0"/>
                <a:ea typeface="宋体" panose="02010600030101010101" pitchFamily="2" charset="-122"/>
              </a:rPr>
              <a:t>输出</a:t>
            </a:r>
            <a:r>
              <a:rPr lang="en-US" altLang="zh-CN" sz="2400" b="1" dirty="0">
                <a:latin typeface="Arial" panose="020B0604020202020204" pitchFamily="34" charset="0"/>
                <a:ea typeface="宋体" panose="02010600030101010101" pitchFamily="2" charset="-122"/>
              </a:rPr>
              <a:t>Q</a:t>
            </a:r>
            <a:r>
              <a:rPr lang="zh-CN" altLang="zh-CN" sz="2400" b="1" dirty="0">
                <a:latin typeface="Arial" panose="020B0604020202020204" pitchFamily="34" charset="0"/>
                <a:ea typeface="宋体" panose="02010600030101010101" pitchFamily="2" charset="-122"/>
              </a:rPr>
              <a:t>为</a:t>
            </a:r>
            <a:r>
              <a:rPr lang="en-US" altLang="zh-CN" sz="2400" b="1" dirty="0">
                <a:latin typeface="Arial" panose="020B0604020202020204" pitchFamily="34" charset="0"/>
                <a:ea typeface="宋体" panose="02010600030101010101" pitchFamily="2" charset="-122"/>
              </a:rPr>
              <a:t>0</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Q =1</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zh-CN" altLang="zh-CN" sz="2400" b="1" dirty="0">
                <a:latin typeface="Arial" panose="020B0604020202020204" pitchFamily="34" charset="0"/>
                <a:ea typeface="宋体" panose="02010600030101010101" pitchFamily="2" charset="-122"/>
              </a:rPr>
              <a:t>再送出</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控制字使</a:t>
            </a:r>
            <a:r>
              <a:rPr lang="en-US" altLang="zh-CN" sz="2400" b="1" dirty="0">
                <a:latin typeface="Arial" panose="020B0604020202020204" pitchFamily="34" charset="0"/>
                <a:ea typeface="宋体" panose="02010600030101010101" pitchFamily="2" charset="-122"/>
              </a:rPr>
              <a:t>INIT=1</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DRQ_EN=0</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IRQ_EN=0</a:t>
            </a:r>
            <a:r>
              <a:rPr lang="zh-CN" altLang="zh-CN" sz="2400" b="1" dirty="0">
                <a:latin typeface="Arial" panose="020B0604020202020204" pitchFamily="34" charset="0"/>
                <a:ea typeface="宋体" panose="02010600030101010101" pitchFamily="2" charset="-122"/>
              </a:rPr>
              <a:t>，使接口</a:t>
            </a:r>
            <a:r>
              <a:rPr lang="zh-CN" altLang="en-US" sz="2400" b="1" dirty="0">
                <a:latin typeface="Arial" panose="020B0604020202020204" pitchFamily="34" charset="0"/>
                <a:ea typeface="宋体" panose="02010600030101010101" pitchFamily="2" charset="-122"/>
              </a:rPr>
              <a:t>可</a:t>
            </a:r>
            <a:r>
              <a:rPr lang="zh-CN" altLang="zh-CN" sz="2400" b="1" dirty="0">
                <a:latin typeface="Arial" panose="020B0604020202020204" pitchFamily="34" charset="0"/>
                <a:ea typeface="宋体" panose="02010600030101010101" pitchFamily="2" charset="-122"/>
              </a:rPr>
              <a:t>提出</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请求与中断请求，并</a:t>
            </a:r>
            <a:r>
              <a:rPr lang="zh-CN" altLang="zh-CN" sz="2400" b="1" dirty="0">
                <a:solidFill>
                  <a:srgbClr val="C00000"/>
                </a:solidFill>
                <a:latin typeface="Arial" panose="020B0604020202020204" pitchFamily="34" charset="0"/>
                <a:ea typeface="宋体" panose="02010600030101010101" pitchFamily="2" charset="-122"/>
              </a:rPr>
              <a:t>在</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控制字中送出“主机准备好</a:t>
            </a:r>
            <a:r>
              <a:rPr lang="zh-CN" altLang="en-US" sz="2400" b="1" dirty="0">
                <a:solidFill>
                  <a:srgbClr val="C00000"/>
                </a:solidFill>
                <a:latin typeface="Arial" panose="020B0604020202020204" pitchFamily="34" charset="0"/>
                <a:ea typeface="宋体" panose="02010600030101010101" pitchFamily="2" charset="-122"/>
              </a:rPr>
              <a:t>输出数据</a:t>
            </a:r>
            <a:r>
              <a:rPr lang="zh-CN" altLang="zh-CN" sz="2400" b="1" dirty="0">
                <a:latin typeface="Arial" panose="020B0604020202020204" pitchFamily="34" charset="0"/>
                <a:ea typeface="宋体" panose="02010600030101010101" pitchFamily="2" charset="-122"/>
              </a:rPr>
              <a:t>”信号，通知</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设备开始工作。</a:t>
            </a:r>
            <a:endParaRPr lang="zh-CN" altLang="en-US" sz="2400" b="1" dirty="0">
              <a:latin typeface="Arial" panose="020B0604020202020204" pitchFamily="34" charset="0"/>
              <a:ea typeface="宋体" panose="02010600030101010101" pitchFamily="2" charset="-122"/>
            </a:endParaRPr>
          </a:p>
        </p:txBody>
      </p:sp>
      <p:cxnSp>
        <p:nvCxnSpPr>
          <p:cNvPr id="142347" name="直接连接符 2"/>
          <p:cNvCxnSpPr>
            <a:stCxn id="142343" idx="3"/>
          </p:cNvCxnSpPr>
          <p:nvPr/>
        </p:nvCxnSpPr>
        <p:spPr>
          <a:xfrm>
            <a:off x="2576513" y="1019175"/>
            <a:ext cx="536575" cy="0"/>
          </a:xfrm>
          <a:prstGeom prst="line">
            <a:avLst/>
          </a:prstGeom>
          <a:ln w="28575" cap="sq" cmpd="sng">
            <a:solidFill>
              <a:srgbClr val="C00000"/>
            </a:solidFill>
            <a:prstDash val="solid"/>
            <a:round/>
            <a:headEnd type="none" w="sm" len="sm"/>
            <a:tailEnd type="none" w="sm" len="sm"/>
          </a:ln>
        </p:spPr>
      </p:cxnSp>
      <p:cxnSp>
        <p:nvCxnSpPr>
          <p:cNvPr id="142348" name="直接连接符 8"/>
          <p:cNvCxnSpPr>
            <a:stCxn id="142343" idx="3"/>
          </p:cNvCxnSpPr>
          <p:nvPr/>
        </p:nvCxnSpPr>
        <p:spPr>
          <a:xfrm>
            <a:off x="6935788" y="1019175"/>
            <a:ext cx="209550" cy="0"/>
          </a:xfrm>
          <a:prstGeom prst="line">
            <a:avLst/>
          </a:prstGeom>
          <a:ln w="28575" cap="sq" cmpd="sng">
            <a:solidFill>
              <a:schemeClr val="tx1"/>
            </a:solidFill>
            <a:prstDash val="solid"/>
            <a:round/>
            <a:headEnd type="none" w="sm" len="sm"/>
            <a:tailEnd type="none" w="sm" len="sm"/>
          </a:ln>
        </p:spPr>
      </p:cxnSp>
      <p:cxnSp>
        <p:nvCxnSpPr>
          <p:cNvPr id="142349" name="直接连接符 13"/>
          <p:cNvCxnSpPr>
            <a:stCxn id="142343" idx="3"/>
          </p:cNvCxnSpPr>
          <p:nvPr/>
        </p:nvCxnSpPr>
        <p:spPr>
          <a:xfrm>
            <a:off x="4010025" y="1903413"/>
            <a:ext cx="1260475" cy="0"/>
          </a:xfrm>
          <a:prstGeom prst="line">
            <a:avLst/>
          </a:prstGeom>
          <a:ln w="28575" cap="sq" cmpd="sng">
            <a:solidFill>
              <a:schemeClr val="tx1"/>
            </a:solidFill>
            <a:prstDash val="solid"/>
            <a:round/>
            <a:headEnd type="none" w="sm" len="sm"/>
            <a:tailEnd type="none" w="sm" len="sm"/>
          </a:ln>
        </p:spPr>
      </p:cxnSp>
      <p:cxnSp>
        <p:nvCxnSpPr>
          <p:cNvPr id="142350" name="直接连接符 15"/>
          <p:cNvCxnSpPr>
            <a:stCxn id="142343" idx="3"/>
          </p:cNvCxnSpPr>
          <p:nvPr/>
        </p:nvCxnSpPr>
        <p:spPr>
          <a:xfrm flipV="1">
            <a:off x="5984875" y="1903413"/>
            <a:ext cx="1055688" cy="0"/>
          </a:xfrm>
          <a:prstGeom prst="line">
            <a:avLst/>
          </a:prstGeom>
          <a:ln w="28575" cap="sq" cmpd="sng">
            <a:solidFill>
              <a:schemeClr val="tx1"/>
            </a:solidFill>
            <a:prstDash val="solid"/>
            <a:round/>
            <a:headEnd type="none" w="sm" len="sm"/>
            <a:tailEnd type="none" w="sm" len="sm"/>
          </a:ln>
        </p:spPr>
      </p:cxnSp>
      <p:cxnSp>
        <p:nvCxnSpPr>
          <p:cNvPr id="142351" name="直接连接符 21"/>
          <p:cNvCxnSpPr>
            <a:stCxn id="142343" idx="3"/>
          </p:cNvCxnSpPr>
          <p:nvPr/>
        </p:nvCxnSpPr>
        <p:spPr>
          <a:xfrm>
            <a:off x="2846388" y="1919288"/>
            <a:ext cx="533400" cy="0"/>
          </a:xfrm>
          <a:prstGeom prst="line">
            <a:avLst/>
          </a:prstGeom>
          <a:ln w="28575" cap="sq" cmpd="sng">
            <a:solidFill>
              <a:schemeClr val="tx1"/>
            </a:solidFill>
            <a:prstDash val="solid"/>
            <a:round/>
            <a:headEnd type="none" w="sm" len="sm"/>
            <a:tailEnd type="none" w="sm" len="sm"/>
          </a:ln>
        </p:spPr>
      </p:cxnSp>
      <p:cxnSp>
        <p:nvCxnSpPr>
          <p:cNvPr id="142352" name="直接连接符 13"/>
          <p:cNvCxnSpPr>
            <a:stCxn id="142343" idx="3"/>
          </p:cNvCxnSpPr>
          <p:nvPr/>
        </p:nvCxnSpPr>
        <p:spPr>
          <a:xfrm>
            <a:off x="3767138" y="1019175"/>
            <a:ext cx="1260475" cy="0"/>
          </a:xfrm>
          <a:prstGeom prst="line">
            <a:avLst/>
          </a:prstGeom>
          <a:ln w="28575" cap="sq" cmpd="sng">
            <a:solidFill>
              <a:srgbClr val="C00000"/>
            </a:solidFill>
            <a:prstDash val="solid"/>
            <a:round/>
            <a:headEnd type="none" w="sm" len="sm"/>
            <a:tailEnd type="none" w="sm" len="sm"/>
          </a:ln>
        </p:spPr>
      </p:cxnSp>
      <p:cxnSp>
        <p:nvCxnSpPr>
          <p:cNvPr id="142353" name="直接连接符 2"/>
          <p:cNvCxnSpPr>
            <a:stCxn id="142343" idx="3"/>
          </p:cNvCxnSpPr>
          <p:nvPr/>
        </p:nvCxnSpPr>
        <p:spPr>
          <a:xfrm>
            <a:off x="1244600" y="1484313"/>
            <a:ext cx="742950" cy="0"/>
          </a:xfrm>
          <a:prstGeom prst="line">
            <a:avLst/>
          </a:prstGeom>
          <a:ln w="28575" cap="sq" cmpd="sng">
            <a:solidFill>
              <a:srgbClr val="C00000"/>
            </a:solidFill>
            <a:prstDash val="solid"/>
            <a:round/>
            <a:headEnd type="none" w="sm" len="sm"/>
            <a:tailEnd type="none" w="sm" len="sm"/>
          </a:ln>
        </p:spPr>
      </p:cxnSp>
      <p:cxnSp>
        <p:nvCxnSpPr>
          <p:cNvPr id="142354" name="直接连接符 3"/>
          <p:cNvCxnSpPr>
            <a:stCxn id="142343" idx="3"/>
          </p:cNvCxnSpPr>
          <p:nvPr/>
        </p:nvCxnSpPr>
        <p:spPr>
          <a:xfrm>
            <a:off x="6084888" y="1484313"/>
            <a:ext cx="307975" cy="0"/>
          </a:xfrm>
          <a:prstGeom prst="line">
            <a:avLst/>
          </a:prstGeom>
          <a:ln w="28575" cap="sq" cmpd="sng">
            <a:solidFill>
              <a:schemeClr val="tx1"/>
            </a:solidFill>
            <a:prstDash val="solid"/>
            <a:round/>
            <a:headEnd type="none" w="sm" len="sm"/>
            <a:tailEnd type="none" w="sm" len="sm"/>
          </a:ln>
        </p:spPr>
      </p:cxn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cxnSp>
        <p:nvCxnSpPr>
          <p:cNvPr id="137220" name="直接连接符 2"/>
          <p:cNvCxnSpPr/>
          <p:nvPr/>
        </p:nvCxnSpPr>
        <p:spPr>
          <a:xfrm>
            <a:off x="2771458" y="1469390"/>
            <a:ext cx="536575" cy="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cxn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61" name="组合 14"/>
          <p:cNvGrpSpPr/>
          <p:nvPr/>
        </p:nvGrpSpPr>
        <p:grpSpPr>
          <a:xfrm>
            <a:off x="111125" y="1512888"/>
            <a:ext cx="6816725" cy="5208587"/>
            <a:chOff x="1085850" y="2670387"/>
            <a:chExt cx="7300913" cy="4178089"/>
          </a:xfrm>
        </p:grpSpPr>
        <p:grpSp>
          <p:nvGrpSpPr>
            <p:cNvPr id="143362" name="组合 2"/>
            <p:cNvGrpSpPr/>
            <p:nvPr/>
          </p:nvGrpSpPr>
          <p:grpSpPr>
            <a:xfrm>
              <a:off x="1085850" y="2670387"/>
              <a:ext cx="7300913" cy="4178089"/>
              <a:chOff x="1085850" y="2670744"/>
              <a:chExt cx="7300913" cy="4178089"/>
            </a:xfrm>
          </p:grpSpPr>
          <p:pic>
            <p:nvPicPr>
              <p:cNvPr id="143363" name="Picture 2" descr="10-36"/>
              <p:cNvPicPr>
                <a:picLocks noChangeAspect="1"/>
              </p:cNvPicPr>
              <p:nvPr/>
            </p:nvPicPr>
            <p:blipFill>
              <a:blip r:embed="rId1">
                <a:lum bright="-6000" contrast="12000"/>
              </a:blip>
              <a:srcRect l="7710" t="40018" r="2745" b="2444"/>
              <a:stretch>
                <a:fillRect/>
              </a:stretch>
            </p:blipFill>
            <p:spPr>
              <a:xfrm>
                <a:off x="1085850" y="2670744"/>
                <a:ext cx="7300913" cy="4178089"/>
              </a:xfrm>
              <a:prstGeom prst="rect">
                <a:avLst/>
              </a:prstGeom>
              <a:noFill/>
              <a:ln w="9525">
                <a:noFill/>
              </a:ln>
            </p:spPr>
          </p:pic>
          <p:sp>
            <p:nvSpPr>
              <p:cNvPr id="143364" name="矩形 1"/>
              <p:cNvSpPr/>
              <p:nvPr/>
            </p:nvSpPr>
            <p:spPr>
              <a:xfrm>
                <a:off x="5004048" y="4680520"/>
                <a:ext cx="298376" cy="432048"/>
              </a:xfrm>
              <a:prstGeom prst="rect">
                <a:avLst/>
              </a:prstGeom>
              <a:solidFill>
                <a:schemeClr val="bg1"/>
              </a:solidFill>
              <a:ln w="12700" cap="sq" cmpd="sng">
                <a:solidFill>
                  <a:schemeClr val="tx1"/>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143365" name="矩形 16"/>
            <p:cNvSpPr/>
            <p:nvPr/>
          </p:nvSpPr>
          <p:spPr>
            <a:xfrm>
              <a:off x="3262357" y="4724035"/>
              <a:ext cx="288032" cy="216024"/>
            </a:xfrm>
            <a:prstGeom prst="rect">
              <a:avLst/>
            </a:prstGeom>
            <a:solidFill>
              <a:schemeClr val="bg1"/>
            </a:solidFill>
            <a:ln w="12700">
              <a:noFill/>
            </a:ln>
          </p:spPr>
          <p:txBody>
            <a:bodyPr anchor="t" anchorCtr="0"/>
            <a:p>
              <a:endParaRPr lang="zh-CN" altLang="en-US" dirty="0">
                <a:latin typeface="Arial" panose="020B0604020202020204" pitchFamily="34" charset="0"/>
                <a:ea typeface="宋体" panose="02010600030101010101" pitchFamily="2" charset="-122"/>
              </a:endParaRPr>
            </a:p>
          </p:txBody>
        </p:sp>
        <p:cxnSp>
          <p:nvCxnSpPr>
            <p:cNvPr id="143366" name="直接连接符 17"/>
            <p:cNvCxnSpPr>
              <a:stCxn id="143365" idx="3"/>
            </p:cNvCxnSpPr>
            <p:nvPr/>
          </p:nvCxnSpPr>
          <p:spPr>
            <a:xfrm flipH="1">
              <a:off x="3262357" y="4832047"/>
              <a:ext cx="288032" cy="0"/>
            </a:xfrm>
            <a:prstGeom prst="line">
              <a:avLst/>
            </a:prstGeom>
            <a:ln w="28575" cap="sq" cmpd="sng">
              <a:solidFill>
                <a:schemeClr val="tx1"/>
              </a:solidFill>
              <a:prstDash val="solid"/>
              <a:round/>
              <a:headEnd type="none" w="sm" len="sm"/>
              <a:tailEnd type="none" w="sm" len="sm"/>
            </a:ln>
          </p:spPr>
        </p:cxnSp>
      </p:grpSp>
      <p:sp>
        <p:nvSpPr>
          <p:cNvPr id="143367" name="矩形 2"/>
          <p:cNvSpPr/>
          <p:nvPr/>
        </p:nvSpPr>
        <p:spPr>
          <a:xfrm>
            <a:off x="4763" y="0"/>
            <a:ext cx="9036050" cy="1437640"/>
          </a:xfrm>
          <a:prstGeom prst="rect">
            <a:avLst/>
          </a:prstGeom>
          <a:solidFill>
            <a:srgbClr val="CCFFCC"/>
          </a:solidFill>
          <a:ln w="9525" cap="flat" cmpd="sng">
            <a:solidFill>
              <a:srgbClr val="C00000"/>
            </a:solidFill>
            <a:prstDash val="solid"/>
            <a:miter/>
            <a:headEnd type="none" w="med" len="med"/>
            <a:tailEnd type="none" w="med" len="med"/>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②</a:t>
            </a:r>
            <a:r>
              <a:rPr lang="en-US" altLang="zh-CN" sz="2400" b="1" dirty="0">
                <a:latin typeface="Arial" panose="020B0604020202020204" pitchFamily="34" charset="0"/>
                <a:ea typeface="宋体" panose="02010600030101010101" pitchFamily="2" charset="-122"/>
              </a:rPr>
              <a:t> </a:t>
            </a:r>
            <a:r>
              <a:rPr lang="en-US" altLang="zh-CN" sz="2400" b="1" dirty="0">
                <a:solidFill>
                  <a:srgbClr val="FF0000"/>
                </a:solidFill>
                <a:latin typeface="Arial" panose="020B0604020202020204" pitchFamily="34" charset="0"/>
                <a:ea typeface="宋体" panose="02010600030101010101" pitchFamily="2" charset="-122"/>
              </a:rPr>
              <a:t>I/O</a:t>
            </a:r>
            <a:r>
              <a:rPr lang="zh-CN" altLang="zh-CN" sz="2400" b="1" dirty="0">
                <a:solidFill>
                  <a:srgbClr val="FF0000"/>
                </a:solidFill>
                <a:latin typeface="Arial" panose="020B0604020202020204" pitchFamily="34" charset="0"/>
                <a:ea typeface="宋体" panose="02010600030101010101" pitchFamily="2" charset="-122"/>
              </a:rPr>
              <a:t>接口</a:t>
            </a:r>
            <a:r>
              <a:rPr lang="zh-CN" altLang="zh-CN" sz="2400" b="1" dirty="0">
                <a:latin typeface="Arial" panose="020B0604020202020204" pitchFamily="34" charset="0"/>
                <a:ea typeface="宋体" panose="02010600030101010101" pitchFamily="2" charset="-122"/>
              </a:rPr>
              <a:t>得到“</a:t>
            </a:r>
            <a:r>
              <a:rPr lang="zh-CN" altLang="zh-CN" sz="2400" b="1" dirty="0">
                <a:solidFill>
                  <a:srgbClr val="C00000"/>
                </a:solidFill>
                <a:latin typeface="Arial" panose="020B0604020202020204" pitchFamily="34" charset="0"/>
                <a:ea typeface="宋体" panose="02010600030101010101" pitchFamily="2" charset="-122"/>
              </a:rPr>
              <a:t>主机准备好</a:t>
            </a:r>
            <a:r>
              <a:rPr lang="zh-CN" altLang="en-US" sz="2400" b="1" dirty="0">
                <a:solidFill>
                  <a:srgbClr val="C00000"/>
                </a:solidFill>
                <a:latin typeface="Arial" panose="020B0604020202020204" pitchFamily="34" charset="0"/>
                <a:ea typeface="宋体" panose="02010600030101010101" pitchFamily="2" charset="-122"/>
              </a:rPr>
              <a:t>输出数据</a:t>
            </a:r>
            <a:r>
              <a:rPr lang="zh-CN" altLang="zh-CN" sz="2400" b="1" dirty="0">
                <a:latin typeface="Arial" panose="020B0604020202020204" pitchFamily="34" charset="0"/>
                <a:ea typeface="宋体" panose="02010600030101010101" pitchFamily="2" charset="-122"/>
              </a:rPr>
              <a:t>”信号后，</a:t>
            </a:r>
            <a:r>
              <a:rPr lang="zh-CN" altLang="zh-CN" sz="2400" b="1" dirty="0">
                <a:solidFill>
                  <a:srgbClr val="C00000"/>
                </a:solidFill>
                <a:latin typeface="Arial" panose="020B0604020202020204" pitchFamily="34" charset="0"/>
                <a:ea typeface="宋体" panose="02010600030101010101" pitchFamily="2" charset="-122"/>
              </a:rPr>
              <a:t>置</a:t>
            </a:r>
            <a:r>
              <a:rPr lang="en-US" altLang="zh-CN" sz="2400" b="1" dirty="0">
                <a:solidFill>
                  <a:srgbClr val="C00000"/>
                </a:solidFill>
                <a:latin typeface="Arial" panose="020B0604020202020204" pitchFamily="34" charset="0"/>
                <a:ea typeface="宋体" panose="02010600030101010101" pitchFamily="2" charset="-122"/>
              </a:rPr>
              <a:t>WORK=1</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并发出</a:t>
            </a:r>
            <a:r>
              <a:rPr lang="en-US" altLang="zh-CN" sz="2400" b="1" dirty="0">
                <a:solidFill>
                  <a:srgbClr val="C00000"/>
                </a:solidFill>
                <a:latin typeface="Arial" panose="020B0604020202020204" pitchFamily="34" charset="0"/>
                <a:ea typeface="宋体" panose="02010600030101010101" pitchFamily="2" charset="-122"/>
              </a:rPr>
              <a:t>CK</a:t>
            </a:r>
            <a:r>
              <a:rPr lang="zh-CN" altLang="zh-CN" sz="2400" b="1" dirty="0">
                <a:solidFill>
                  <a:srgbClr val="C00000"/>
                </a:solidFill>
                <a:latin typeface="Arial" panose="020B0604020202020204" pitchFamily="34" charset="0"/>
                <a:ea typeface="宋体" panose="02010600030101010101" pitchFamily="2" charset="-122"/>
              </a:rPr>
              <a:t>脉冲</a:t>
            </a:r>
            <a:r>
              <a:rPr lang="zh-CN" altLang="zh-CN" sz="2400" b="1" dirty="0">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CK</a:t>
            </a:r>
            <a:r>
              <a:rPr lang="zh-CN" altLang="zh-CN" sz="2400" b="1" dirty="0">
                <a:solidFill>
                  <a:srgbClr val="2913FD"/>
                </a:solidFill>
                <a:latin typeface="Arial" panose="020B0604020202020204" pitchFamily="34" charset="0"/>
                <a:ea typeface="宋体" panose="02010600030101010101" pitchFamily="2" charset="-122"/>
              </a:rPr>
              <a:t>脉冲经与门</a:t>
            </a:r>
            <a:r>
              <a:rPr lang="en-US" altLang="zh-CN" sz="2400" b="1" dirty="0">
                <a:solidFill>
                  <a:srgbClr val="2913FD"/>
                </a:solidFill>
                <a:latin typeface="Arial" panose="020B0604020202020204" pitchFamily="34" charset="0"/>
                <a:ea typeface="宋体" panose="02010600030101010101" pitchFamily="2" charset="-122"/>
              </a:rPr>
              <a:t>G</a:t>
            </a:r>
            <a:r>
              <a:rPr lang="en-US" altLang="zh-CN" sz="2400" b="1" baseline="-25000" dirty="0">
                <a:solidFill>
                  <a:srgbClr val="2913FD"/>
                </a:solidFill>
                <a:latin typeface="Arial" panose="020B0604020202020204" pitchFamily="34" charset="0"/>
                <a:ea typeface="宋体" panose="02010600030101010101" pitchFamily="2" charset="-122"/>
              </a:rPr>
              <a:t>1</a:t>
            </a:r>
            <a:r>
              <a:rPr lang="zh-CN" altLang="zh-CN" sz="2400" b="1" dirty="0">
                <a:solidFill>
                  <a:srgbClr val="2913FD"/>
                </a:solidFill>
                <a:latin typeface="Arial" panose="020B0604020202020204" pitchFamily="34" charset="0"/>
                <a:ea typeface="宋体" panose="02010600030101010101" pitchFamily="2" charset="-122"/>
              </a:rPr>
              <a:t>后</a:t>
            </a:r>
            <a:r>
              <a:rPr lang="zh-CN" altLang="en-US" sz="2400" b="1" dirty="0">
                <a:latin typeface="Arial" panose="020B0604020202020204" pitchFamily="34" charset="0"/>
                <a:ea typeface="宋体" panose="02010600030101010101" pitchFamily="2" charset="-122"/>
              </a:rPr>
              <a:t>将</a:t>
            </a:r>
            <a:r>
              <a:rPr lang="en-US" altLang="zh-CN" sz="2400" b="1" dirty="0">
                <a:solidFill>
                  <a:srgbClr val="2913FD"/>
                </a:solidFill>
                <a:latin typeface="Arial" panose="020B0604020202020204" pitchFamily="34" charset="0"/>
                <a:ea typeface="宋体" panose="02010600030101010101" pitchFamily="2" charset="-122"/>
              </a:rPr>
              <a:t>1</a:t>
            </a:r>
            <a:r>
              <a:rPr lang="zh-CN" altLang="zh-CN" sz="2400" b="1" dirty="0">
                <a:solidFill>
                  <a:srgbClr val="2913FD"/>
                </a:solidFill>
                <a:latin typeface="Arial" panose="020B0604020202020204" pitchFamily="34" charset="0"/>
                <a:ea typeface="宋体" panose="02010600030101010101" pitchFamily="2" charset="-122"/>
              </a:rPr>
              <a:t>打入</a:t>
            </a:r>
            <a:r>
              <a:rPr lang="en-US" altLang="zh-CN" sz="2400" b="1" dirty="0">
                <a:solidFill>
                  <a:srgbClr val="2913FD"/>
                </a:solidFill>
                <a:latin typeface="Arial" panose="020B0604020202020204" pitchFamily="34" charset="0"/>
                <a:ea typeface="宋体" panose="02010600030101010101" pitchFamily="2" charset="-122"/>
              </a:rPr>
              <a:t>D</a:t>
            </a:r>
            <a:r>
              <a:rPr lang="en-US" altLang="zh-CN" sz="2400" b="1" baseline="-25000" dirty="0">
                <a:solidFill>
                  <a:srgbClr val="2913FD"/>
                </a:solidFill>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使</a:t>
            </a:r>
            <a:r>
              <a:rPr lang="en-US" altLang="zh-CN" sz="2400" b="1" dirty="0">
                <a:latin typeface="Arial" panose="020B0604020202020204" pitchFamily="34" charset="0"/>
                <a:ea typeface="宋体" panose="02010600030101010101" pitchFamily="2" charset="-122"/>
              </a:rPr>
              <a:t>Q=0</a:t>
            </a:r>
            <a:r>
              <a:rPr lang="zh-CN" altLang="en-US" sz="2400" b="1" dirty="0">
                <a:latin typeface="Arial" panose="020B0604020202020204" pitchFamily="34" charset="0"/>
                <a:ea typeface="宋体" panose="02010600030101010101" pitchFamily="2" charset="-122"/>
              </a:rPr>
              <a:t>经反相器</a:t>
            </a:r>
            <a:r>
              <a:rPr lang="zh-CN" altLang="en-US" sz="2400" b="1" dirty="0">
                <a:latin typeface="Arial" panose="020B0604020202020204" pitchFamily="34" charset="0"/>
                <a:ea typeface="宋体" panose="02010600030101010101" pitchFamily="2" charset="-122"/>
              </a:rPr>
              <a:t>后为</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，发出</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请求信号</a:t>
            </a:r>
            <a:r>
              <a:rPr lang="en-US" altLang="zh-CN" sz="2400" b="1" dirty="0">
                <a:solidFill>
                  <a:srgbClr val="FF0000"/>
                </a:solidFill>
                <a:latin typeface="Arial" panose="020B0604020202020204" pitchFamily="34" charset="0"/>
                <a:ea typeface="宋体" panose="02010600030101010101" pitchFamily="2" charset="-122"/>
              </a:rPr>
              <a:t>DRQ1 </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cxnSp>
        <p:nvCxnSpPr>
          <p:cNvPr id="143368" name="直接连接符 6"/>
          <p:cNvCxnSpPr>
            <a:stCxn id="143365" idx="3"/>
          </p:cNvCxnSpPr>
          <p:nvPr/>
        </p:nvCxnSpPr>
        <p:spPr>
          <a:xfrm>
            <a:off x="6804025" y="549275"/>
            <a:ext cx="211138" cy="0"/>
          </a:xfrm>
          <a:prstGeom prst="line">
            <a:avLst/>
          </a:prstGeom>
          <a:ln w="28575" cap="sq" cmpd="sng">
            <a:solidFill>
              <a:schemeClr val="tx1"/>
            </a:solidFill>
            <a:prstDash val="solid"/>
            <a:round/>
            <a:headEnd type="none" w="sm" len="sm"/>
            <a:tailEnd type="none" w="sm" len="sm"/>
          </a:ln>
        </p:spPr>
      </p:cxnSp>
      <p:pic>
        <p:nvPicPr>
          <p:cNvPr id="143369" name="图片 3" descr="7A38"/>
          <p:cNvPicPr>
            <a:picLocks noChangeAspect="1"/>
          </p:cNvPicPr>
          <p:nvPr/>
        </p:nvPicPr>
        <p:blipFill>
          <a:blip r:embed="rId2"/>
          <a:srcRect l="53745"/>
          <a:stretch>
            <a:fillRect/>
          </a:stretch>
        </p:blipFill>
        <p:spPr>
          <a:xfrm>
            <a:off x="5262563" y="3357563"/>
            <a:ext cx="3786187" cy="3240087"/>
          </a:xfrm>
          <a:prstGeom prst="rect">
            <a:avLst/>
          </a:prstGeom>
          <a:noFill/>
          <a:ln w="9525" cap="flat" cmpd="sng">
            <a:solidFill>
              <a:schemeClr val="accent1"/>
            </a:solidFill>
            <a:prstDash val="solid"/>
            <a:miter/>
            <a:headEnd type="none" w="med" len="med"/>
            <a:tailEnd type="none" w="med" len="med"/>
          </a:ln>
        </p:spPr>
      </p:pic>
      <p:sp>
        <p:nvSpPr>
          <p:cNvPr id="143370" name="椭圆 1"/>
          <p:cNvSpPr/>
          <p:nvPr/>
        </p:nvSpPr>
        <p:spPr>
          <a:xfrm>
            <a:off x="5894388" y="3192463"/>
            <a:ext cx="358775" cy="1784350"/>
          </a:xfrm>
          <a:prstGeom prst="ellipse">
            <a:avLst/>
          </a:prstGeom>
          <a:noFill/>
          <a:ln w="12700" cap="sq" cmpd="sng">
            <a:solidFill>
              <a:srgbClr val="FF33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3371" name="椭圆 1"/>
          <p:cNvSpPr/>
          <p:nvPr/>
        </p:nvSpPr>
        <p:spPr>
          <a:xfrm>
            <a:off x="6372225" y="4468813"/>
            <a:ext cx="215900" cy="976312"/>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3372" name="TextBox 2"/>
          <p:cNvSpPr txBox="1"/>
          <p:nvPr/>
        </p:nvSpPr>
        <p:spPr>
          <a:xfrm>
            <a:off x="5649913" y="3130550"/>
            <a:ext cx="360362" cy="369888"/>
          </a:xfrm>
          <a:prstGeom prst="rect">
            <a:avLst/>
          </a:prstGeom>
          <a:noFill/>
          <a:ln w="9525">
            <a:noFill/>
          </a:ln>
        </p:spPr>
        <p:txBody>
          <a:bodyPr anchor="t" anchorCtr="0">
            <a:spAutoFit/>
          </a:bodyPr>
          <a:p>
            <a:r>
              <a:rPr lang="zh-CN" altLang="en-US" dirty="0">
                <a:solidFill>
                  <a:srgbClr val="FF0000"/>
                </a:solidFill>
                <a:latin typeface="Arial" panose="020B0604020202020204" pitchFamily="34" charset="0"/>
                <a:ea typeface="宋体" panose="02010600030101010101" pitchFamily="2" charset="-122"/>
              </a:rPr>
              <a:t>②</a:t>
            </a:r>
            <a:endParaRPr lang="zh-CN" altLang="en-US" dirty="0">
              <a:solidFill>
                <a:srgbClr val="FF0000"/>
              </a:solidFill>
              <a:latin typeface="Arial" panose="020B0604020202020204" pitchFamily="34" charset="0"/>
              <a:ea typeface="宋体" panose="02010600030101010101" pitchFamily="2" charset="-122"/>
            </a:endParaRPr>
          </a:p>
        </p:txBody>
      </p:sp>
      <p:sp>
        <p:nvSpPr>
          <p:cNvPr id="143373" name="TextBox 13"/>
          <p:cNvSpPr txBox="1"/>
          <p:nvPr/>
        </p:nvSpPr>
        <p:spPr>
          <a:xfrm>
            <a:off x="6550025" y="4468813"/>
            <a:ext cx="360363" cy="369887"/>
          </a:xfrm>
          <a:prstGeom prst="rect">
            <a:avLst/>
          </a:prstGeom>
          <a:noFill/>
          <a:ln w="9525">
            <a:noFill/>
          </a:ln>
        </p:spPr>
        <p:txBody>
          <a:bodyPr anchor="t" anchorCtr="0">
            <a:spAutoFit/>
          </a:bodyPr>
          <a:p>
            <a:r>
              <a:rPr lang="zh-CN" altLang="en-US" dirty="0">
                <a:solidFill>
                  <a:srgbClr val="FF0000"/>
                </a:solidFill>
                <a:latin typeface="Arial" panose="020B0604020202020204" pitchFamily="34" charset="0"/>
                <a:ea typeface="宋体" panose="02010600030101010101" pitchFamily="2" charset="-122"/>
              </a:rPr>
              <a:t>③</a:t>
            </a:r>
            <a:endParaRPr lang="zh-CN" altLang="en-US" dirty="0">
              <a:solidFill>
                <a:srgbClr val="FF0000"/>
              </a:solidFill>
              <a:latin typeface="Arial" panose="020B0604020202020204" pitchFamily="34" charset="0"/>
              <a:ea typeface="宋体" panose="02010600030101010101" pitchFamily="2" charset="-122"/>
            </a:endParaRPr>
          </a:p>
        </p:txBody>
      </p:sp>
      <p:sp>
        <p:nvSpPr>
          <p:cNvPr id="143374" name="椭圆 1"/>
          <p:cNvSpPr/>
          <p:nvPr/>
        </p:nvSpPr>
        <p:spPr>
          <a:xfrm>
            <a:off x="2411413" y="4343400"/>
            <a:ext cx="360362" cy="214313"/>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3375" name="椭圆 2"/>
          <p:cNvSpPr/>
          <p:nvPr/>
        </p:nvSpPr>
        <p:spPr>
          <a:xfrm>
            <a:off x="323850" y="3860800"/>
            <a:ext cx="503238" cy="427038"/>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3376" name="椭圆 3"/>
          <p:cNvSpPr/>
          <p:nvPr/>
        </p:nvSpPr>
        <p:spPr>
          <a:xfrm>
            <a:off x="4211638" y="4019550"/>
            <a:ext cx="504825" cy="268288"/>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3" name="CHIMES.WAV"/>
      </p:stSnd>
    </p:sndAc>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4385" name="Picture 2" descr="10-36"/>
          <p:cNvPicPr>
            <a:picLocks noChangeAspect="1"/>
          </p:cNvPicPr>
          <p:nvPr/>
        </p:nvPicPr>
        <p:blipFill>
          <a:blip r:embed="rId1">
            <a:lum bright="-6000" contrast="12000"/>
          </a:blip>
          <a:srcRect l="7796" t="3111" r="2563" b="45403"/>
          <a:stretch>
            <a:fillRect/>
          </a:stretch>
        </p:blipFill>
        <p:spPr>
          <a:xfrm>
            <a:off x="1835150" y="2003425"/>
            <a:ext cx="7308850" cy="4854575"/>
          </a:xfrm>
          <a:prstGeom prst="rect">
            <a:avLst/>
          </a:prstGeom>
          <a:noFill/>
          <a:ln w="9525">
            <a:noFill/>
          </a:ln>
        </p:spPr>
      </p:pic>
      <p:sp>
        <p:nvSpPr>
          <p:cNvPr id="144386" name="矩形 11"/>
          <p:cNvSpPr/>
          <p:nvPr/>
        </p:nvSpPr>
        <p:spPr>
          <a:xfrm>
            <a:off x="-6350" y="2386013"/>
            <a:ext cx="1836738" cy="2728912"/>
          </a:xfrm>
          <a:prstGeom prst="rect">
            <a:avLst/>
          </a:prstGeom>
          <a:solidFill>
            <a:srgbClr val="FDFFCB"/>
          </a:solidFill>
          <a:ln w="9525">
            <a:noFill/>
          </a:ln>
        </p:spPr>
        <p:txBody>
          <a:bodyPr anchor="t" anchorCtr="0">
            <a:spAutoFit/>
          </a:bodyPr>
          <a:p>
            <a:pPr>
              <a:lnSpc>
                <a:spcPts val="3500"/>
              </a:lnSpc>
            </a:pPr>
            <a:r>
              <a:rPr lang="en-US" altLang="zh-CN" sz="2000" b="1" dirty="0">
                <a:solidFill>
                  <a:srgbClr val="C00000"/>
                </a:solidFill>
                <a:latin typeface="Arial" panose="020B0604020202020204" pitchFamily="34" charset="0"/>
                <a:ea typeface="宋体" panose="02010600030101010101" pitchFamily="2" charset="-122"/>
              </a:rPr>
              <a:t>DACK1 =0</a:t>
            </a:r>
            <a:r>
              <a:rPr lang="zh-CN" altLang="zh-CN" sz="2000" b="1" dirty="0">
                <a:latin typeface="Arial" panose="020B0604020202020204" pitchFamily="34" charset="0"/>
                <a:ea typeface="宋体" panose="02010600030101010101" pitchFamily="2" charset="-122"/>
              </a:rPr>
              <a:t>信号</a:t>
            </a:r>
            <a:r>
              <a:rPr lang="zh-CN" altLang="zh-CN" sz="2000" b="1" dirty="0">
                <a:solidFill>
                  <a:srgbClr val="C00000"/>
                </a:solidFill>
                <a:latin typeface="Arial" panose="020B0604020202020204" pitchFamily="34" charset="0"/>
                <a:ea typeface="宋体" panose="02010600030101010101" pitchFamily="2" charset="-122"/>
              </a:rPr>
              <a:t>清除</a:t>
            </a:r>
            <a:r>
              <a:rPr lang="en-US" altLang="zh-CN" sz="2000" b="1" dirty="0">
                <a:solidFill>
                  <a:srgbClr val="C00000"/>
                </a:solidFill>
                <a:latin typeface="Arial" panose="020B0604020202020204" pitchFamily="34" charset="0"/>
                <a:ea typeface="宋体" panose="02010600030101010101" pitchFamily="2" charset="-122"/>
              </a:rPr>
              <a:t>D1</a:t>
            </a:r>
            <a:r>
              <a:rPr lang="zh-CN" altLang="zh-CN" sz="2000" b="1" dirty="0">
                <a:latin typeface="Arial" panose="020B0604020202020204" pitchFamily="34" charset="0"/>
                <a:ea typeface="宋体" panose="02010600030101010101" pitchFamily="2" charset="-122"/>
              </a:rPr>
              <a:t>触发器，</a:t>
            </a:r>
            <a:r>
              <a:rPr lang="zh-CN" altLang="zh-CN" sz="2000" b="1" dirty="0">
                <a:solidFill>
                  <a:srgbClr val="C00000"/>
                </a:solidFill>
                <a:latin typeface="Arial" panose="020B0604020202020204" pitchFamily="34" charset="0"/>
                <a:ea typeface="宋体" panose="02010600030101010101" pitchFamily="2" charset="-122"/>
              </a:rPr>
              <a:t>撤销</a:t>
            </a:r>
            <a:r>
              <a:rPr lang="en-US" altLang="zh-CN" sz="2000" b="1" dirty="0">
                <a:solidFill>
                  <a:srgbClr val="C00000"/>
                </a:solidFill>
                <a:latin typeface="Arial" panose="020B0604020202020204" pitchFamily="34" charset="0"/>
                <a:ea typeface="宋体" panose="02010600030101010101" pitchFamily="2" charset="-122"/>
              </a:rPr>
              <a:t>DRQ1</a:t>
            </a:r>
            <a:r>
              <a:rPr lang="zh-CN" altLang="zh-CN" sz="2000" b="1" dirty="0">
                <a:solidFill>
                  <a:srgbClr val="C00000"/>
                </a:solidFill>
                <a:latin typeface="Arial" panose="020B0604020202020204" pitchFamily="34" charset="0"/>
                <a:ea typeface="宋体" panose="02010600030101010101" pitchFamily="2" charset="-122"/>
              </a:rPr>
              <a:t>请求</a:t>
            </a:r>
            <a:r>
              <a:rPr lang="zh-CN" altLang="zh-CN" sz="2000" b="1" dirty="0">
                <a:latin typeface="Arial" panose="020B0604020202020204" pitchFamily="34" charset="0"/>
                <a:ea typeface="宋体" panose="02010600030101010101" pitchFamily="2" charset="-122"/>
              </a:rPr>
              <a:t>，为下次请求作准备。</a:t>
            </a:r>
            <a:endParaRPr lang="zh-CN" altLang="en-US" sz="2000" b="1" dirty="0">
              <a:latin typeface="Arial" panose="020B0604020202020204" pitchFamily="34" charset="0"/>
              <a:ea typeface="宋体" panose="02010600030101010101" pitchFamily="2" charset="-122"/>
            </a:endParaRPr>
          </a:p>
        </p:txBody>
      </p:sp>
      <p:cxnSp>
        <p:nvCxnSpPr>
          <p:cNvPr id="144387" name="直接连接符 13"/>
          <p:cNvCxnSpPr/>
          <p:nvPr/>
        </p:nvCxnSpPr>
        <p:spPr>
          <a:xfrm>
            <a:off x="120650" y="2492375"/>
            <a:ext cx="792163" cy="0"/>
          </a:xfrm>
          <a:prstGeom prst="line">
            <a:avLst/>
          </a:prstGeom>
          <a:ln w="28575" cap="sq" cmpd="sng">
            <a:solidFill>
              <a:srgbClr val="C00000"/>
            </a:solidFill>
            <a:prstDash val="solid"/>
            <a:round/>
            <a:headEnd type="none" w="sm" len="sm"/>
            <a:tailEnd type="none" w="sm" len="sm"/>
          </a:ln>
        </p:spPr>
      </p:cxnSp>
      <p:sp>
        <p:nvSpPr>
          <p:cNvPr id="144388" name="椭圆 6"/>
          <p:cNvSpPr/>
          <p:nvPr/>
        </p:nvSpPr>
        <p:spPr>
          <a:xfrm>
            <a:off x="7964488" y="5516563"/>
            <a:ext cx="1081087" cy="431800"/>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4389" name="椭圆 7"/>
          <p:cNvSpPr/>
          <p:nvPr/>
        </p:nvSpPr>
        <p:spPr>
          <a:xfrm>
            <a:off x="5067300" y="5732463"/>
            <a:ext cx="503238" cy="1009650"/>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4390" name="椭圆 1"/>
          <p:cNvSpPr/>
          <p:nvPr/>
        </p:nvSpPr>
        <p:spPr>
          <a:xfrm>
            <a:off x="1835150" y="5084763"/>
            <a:ext cx="865188" cy="288925"/>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4391" name="椭圆 14"/>
          <p:cNvSpPr/>
          <p:nvPr/>
        </p:nvSpPr>
        <p:spPr>
          <a:xfrm>
            <a:off x="4602163" y="6069013"/>
            <a:ext cx="546100" cy="312737"/>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nvGrpSpPr>
          <p:cNvPr id="144392" name="组合 7"/>
          <p:cNvGrpSpPr/>
          <p:nvPr/>
        </p:nvGrpSpPr>
        <p:grpSpPr>
          <a:xfrm>
            <a:off x="0" y="63500"/>
            <a:ext cx="9217025" cy="2336800"/>
            <a:chOff x="0" y="63501"/>
            <a:chExt cx="9217025" cy="2336800"/>
          </a:xfrm>
        </p:grpSpPr>
        <p:sp>
          <p:nvSpPr>
            <p:cNvPr id="144393" name="矩形 2"/>
            <p:cNvSpPr/>
            <p:nvPr/>
          </p:nvSpPr>
          <p:spPr>
            <a:xfrm>
              <a:off x="0" y="63501"/>
              <a:ext cx="9217025" cy="2336800"/>
            </a:xfrm>
            <a:prstGeom prst="rect">
              <a:avLst/>
            </a:prstGeom>
            <a:solidFill>
              <a:srgbClr val="FDFFCB"/>
            </a:solidFill>
            <a:ln w="9525">
              <a:noFill/>
            </a:ln>
          </p:spPr>
          <p:txBody>
            <a:bodyPr anchor="t" anchorCtr="0">
              <a:spAutoFit/>
            </a:bodyPr>
            <a:p>
              <a:pPr>
                <a:lnSpc>
                  <a:spcPts val="3500"/>
                </a:lnSpc>
              </a:pPr>
              <a:r>
                <a:rPr lang="zh-CN" altLang="zh-CN" sz="2000" b="1" dirty="0">
                  <a:latin typeface="Arial" panose="020B0604020202020204" pitchFamily="34" charset="0"/>
                  <a:ea typeface="宋体" panose="02010600030101010101" pitchFamily="2" charset="-122"/>
                </a:rPr>
                <a:t>③ 主板上的</a:t>
              </a:r>
              <a:r>
                <a:rPr lang="en-US" altLang="zh-CN" sz="2000" b="1" dirty="0">
                  <a:solidFill>
                    <a:srgbClr val="C00000"/>
                  </a:solidFill>
                  <a:latin typeface="Arial" panose="020B0604020202020204" pitchFamily="34" charset="0"/>
                  <a:ea typeface="宋体" panose="02010600030101010101" pitchFamily="2" charset="-122"/>
                </a:rPr>
                <a:t>DMA</a:t>
              </a:r>
              <a:r>
                <a:rPr lang="zh-CN" altLang="zh-CN" sz="2000" b="1" dirty="0">
                  <a:solidFill>
                    <a:srgbClr val="C00000"/>
                  </a:solidFill>
                  <a:latin typeface="Arial" panose="020B0604020202020204" pitchFamily="34" charset="0"/>
                  <a:ea typeface="宋体" panose="02010600030101010101" pitchFamily="2" charset="-122"/>
                </a:rPr>
                <a:t>控制器</a:t>
              </a:r>
              <a:r>
                <a:rPr lang="en-US" altLang="zh-CN" sz="2000" b="1" dirty="0">
                  <a:solidFill>
                    <a:srgbClr val="C00000"/>
                  </a:solidFill>
                  <a:latin typeface="Arial" panose="020B0604020202020204" pitchFamily="34" charset="0"/>
                  <a:ea typeface="宋体" panose="02010600030101010101" pitchFamily="2" charset="-122"/>
                </a:rPr>
                <a:t>8237</a:t>
              </a:r>
              <a:r>
                <a:rPr lang="zh-CN" altLang="zh-CN" sz="2000" b="1" dirty="0">
                  <a:solidFill>
                    <a:srgbClr val="C00000"/>
                  </a:solidFill>
                  <a:latin typeface="Arial" panose="020B0604020202020204" pitchFamily="34" charset="0"/>
                  <a:ea typeface="宋体" panose="02010600030101010101" pitchFamily="2" charset="-122"/>
                </a:rPr>
                <a:t>接到</a:t>
              </a:r>
              <a:r>
                <a:rPr lang="en-US" altLang="zh-CN" sz="2000" b="1" dirty="0">
                  <a:solidFill>
                    <a:srgbClr val="C00000"/>
                  </a:solidFill>
                  <a:latin typeface="Arial" panose="020B0604020202020204" pitchFamily="34" charset="0"/>
                  <a:ea typeface="宋体" panose="02010600030101010101" pitchFamily="2" charset="-122"/>
                </a:rPr>
                <a:t>DRQ1</a:t>
              </a:r>
              <a:r>
                <a:rPr lang="zh-CN" altLang="zh-CN" sz="2000" b="1" dirty="0">
                  <a:latin typeface="Arial" panose="020B0604020202020204" pitchFamily="34" charset="0"/>
                  <a:ea typeface="宋体" panose="02010600030101010101" pitchFamily="2" charset="-122"/>
                </a:rPr>
                <a:t>信号后，向</a:t>
              </a:r>
              <a:r>
                <a:rPr lang="en-US" altLang="zh-CN" sz="2000" b="1" dirty="0">
                  <a:latin typeface="Arial" panose="020B0604020202020204" pitchFamily="34" charset="0"/>
                  <a:ea typeface="宋体" panose="02010600030101010101" pitchFamily="2" charset="-122"/>
                </a:rPr>
                <a:t>CPU</a:t>
              </a:r>
              <a:r>
                <a:rPr lang="zh-CN" altLang="zh-CN" sz="2000" b="1" dirty="0">
                  <a:latin typeface="Arial" panose="020B0604020202020204" pitchFamily="34" charset="0"/>
                  <a:ea typeface="宋体" panose="02010600030101010101" pitchFamily="2" charset="-122"/>
                </a:rPr>
                <a:t>申请总线，</a:t>
              </a:r>
              <a:r>
                <a:rPr lang="zh-CN" altLang="zh-CN" sz="2000" b="1" dirty="0">
                  <a:solidFill>
                    <a:srgbClr val="C00000"/>
                  </a:solidFill>
                  <a:latin typeface="Arial" panose="020B0604020202020204" pitchFamily="34" charset="0"/>
                  <a:ea typeface="宋体" panose="02010600030101010101" pitchFamily="2" charset="-122"/>
                </a:rPr>
                <a:t>并发出</a:t>
              </a:r>
              <a:r>
                <a:rPr lang="en-US" altLang="zh-CN" sz="2000" b="1" dirty="0">
                  <a:solidFill>
                    <a:srgbClr val="C00000"/>
                  </a:solidFill>
                  <a:latin typeface="Arial" panose="020B0604020202020204" pitchFamily="34" charset="0"/>
                  <a:ea typeface="宋体" panose="02010600030101010101" pitchFamily="2" charset="-122"/>
                </a:rPr>
                <a:t>DACK1</a:t>
              </a:r>
              <a:r>
                <a:rPr lang="zh-CN" altLang="zh-CN" sz="2000" b="1" dirty="0">
                  <a:latin typeface="Arial" panose="020B0604020202020204" pitchFamily="34" charset="0"/>
                  <a:ea typeface="宋体" panose="02010600030101010101" pitchFamily="2" charset="-122"/>
                </a:rPr>
                <a:t>脉冲以及</a:t>
              </a:r>
              <a:r>
                <a:rPr lang="zh-CN" altLang="zh-CN" sz="2000" b="1" dirty="0">
                  <a:solidFill>
                    <a:srgbClr val="C00000"/>
                  </a:solidFill>
                  <a:latin typeface="Arial" panose="020B0604020202020204" pitchFamily="34" charset="0"/>
                  <a:ea typeface="宋体" panose="02010600030101010101" pitchFamily="2" charset="-122"/>
                </a:rPr>
                <a:t>存储器地址</a:t>
              </a:r>
              <a:r>
                <a:rPr lang="zh-CN" altLang="zh-CN" sz="2000" b="1" dirty="0">
                  <a:latin typeface="Arial" panose="020B0604020202020204" pitchFamily="34" charset="0"/>
                  <a:ea typeface="宋体" panose="02010600030101010101" pitchFamily="2" charset="-122"/>
                </a:rPr>
                <a:t>，使</a:t>
              </a:r>
              <a:r>
                <a:rPr lang="en-US" altLang="zh-CN" sz="2000" b="1" dirty="0">
                  <a:solidFill>
                    <a:srgbClr val="2913FD"/>
                  </a:solidFill>
                  <a:latin typeface="Arial" panose="020B0604020202020204" pitchFamily="34" charset="0"/>
                  <a:ea typeface="宋体" panose="02010600030101010101" pitchFamily="2" charset="-122"/>
                </a:rPr>
                <a:t>AEN=1</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 MEMR=0 </a:t>
              </a:r>
              <a:r>
                <a:rPr lang="zh-CN" altLang="en-US"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IOW=0</a:t>
              </a:r>
              <a:r>
                <a:rPr lang="zh-CN" altLang="zh-CN" sz="2000" b="1" dirty="0">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DACK1=1</a:t>
              </a:r>
              <a:r>
                <a:rPr lang="zh-CN" altLang="en-US" sz="2000" b="1" dirty="0">
                  <a:latin typeface="Arial" panose="020B0604020202020204" pitchFamily="34" charset="0"/>
                  <a:ea typeface="宋体" panose="02010600030101010101" pitchFamily="2" charset="-122"/>
                </a:rPr>
                <a:t>与</a:t>
              </a:r>
              <a:r>
                <a:rPr lang="en-US" altLang="zh-CN" sz="2000" b="1" dirty="0">
                  <a:solidFill>
                    <a:srgbClr val="FF0000"/>
                  </a:solidFill>
                  <a:latin typeface="Arial" panose="020B0604020202020204" pitchFamily="34" charset="0"/>
                  <a:ea typeface="宋体" panose="02010600030101010101" pitchFamily="2" charset="-122"/>
                </a:rPr>
                <a:t>IOW=1</a:t>
              </a:r>
              <a:r>
                <a:rPr lang="zh-CN" altLang="en-US" sz="2000" b="1" dirty="0">
                  <a:latin typeface="Arial" panose="020B0604020202020204" pitchFamily="34" charset="0"/>
                  <a:ea typeface="宋体" panose="02010600030101010101" pitchFamily="2" charset="-122"/>
                </a:rPr>
                <a:t>使</a:t>
              </a:r>
              <a:r>
                <a:rPr lang="en-US" altLang="zh-CN" sz="2000" b="1" dirty="0">
                  <a:solidFill>
                    <a:srgbClr val="FF0000"/>
                  </a:solidFill>
                  <a:latin typeface="Arial" panose="020B0604020202020204" pitchFamily="34" charset="0"/>
                  <a:ea typeface="宋体" panose="02010600030101010101" pitchFamily="2" charset="-122"/>
                </a:rPr>
                <a:t>CS1</a:t>
              </a:r>
              <a:r>
                <a:rPr lang="zh-CN" altLang="en-US" sz="2000" b="1" dirty="0">
                  <a:latin typeface="Arial" panose="020B0604020202020204" pitchFamily="34" charset="0"/>
                  <a:ea typeface="宋体" panose="02010600030101010101" pitchFamily="2" charset="-122"/>
                </a:rPr>
                <a:t>为低电平选中</a:t>
              </a:r>
              <a:r>
                <a:rPr lang="en-US" altLang="zh-CN" sz="2000" b="1" dirty="0">
                  <a:solidFill>
                    <a:srgbClr val="FF0000"/>
                  </a:solidFill>
                  <a:latin typeface="Arial" panose="020B0604020202020204" pitchFamily="34" charset="0"/>
                  <a:ea typeface="宋体" panose="02010600030101010101" pitchFamily="2" charset="-122"/>
                </a:rPr>
                <a:t>300H</a:t>
              </a:r>
              <a:r>
                <a:rPr lang="zh-CN" altLang="en-US" sz="2000" b="1" dirty="0">
                  <a:solidFill>
                    <a:srgbClr val="FF0000"/>
                  </a:solidFill>
                  <a:latin typeface="Arial" panose="020B0604020202020204" pitchFamily="34" charset="0"/>
                  <a:ea typeface="宋体" panose="02010600030101010101" pitchFamily="2" charset="-122"/>
                </a:rPr>
                <a:t>数据输出寄存器</a:t>
              </a:r>
              <a:r>
                <a:rPr lang="zh-CN" altLang="en-US" sz="2000" b="1" dirty="0">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MEMR</a:t>
              </a:r>
              <a:r>
                <a:rPr lang="zh-CN" altLang="en-US" sz="2000" b="1" dirty="0">
                  <a:solidFill>
                    <a:srgbClr val="2913FD"/>
                  </a:solidFill>
                  <a:latin typeface="Arial" panose="020B0604020202020204" pitchFamily="34" charset="0"/>
                  <a:ea typeface="宋体" panose="02010600030101010101" pitchFamily="2" charset="-122"/>
                </a:rPr>
                <a:t>信号控制</a:t>
              </a:r>
              <a:r>
                <a:rPr lang="zh-CN" altLang="en-US" sz="2000" b="1" dirty="0">
                  <a:latin typeface="Arial" panose="020B0604020202020204" pitchFamily="34" charset="0"/>
                  <a:ea typeface="宋体" panose="02010600030101010101" pitchFamily="2" charset="-122"/>
                </a:rPr>
                <a:t>将</a:t>
              </a:r>
              <a:r>
                <a:rPr lang="en-US" altLang="zh-CN" sz="2000" b="1" dirty="0">
                  <a:solidFill>
                    <a:srgbClr val="C00000"/>
                  </a:solidFill>
                  <a:latin typeface="Arial" panose="020B0604020202020204" pitchFamily="34" charset="0"/>
                  <a:ea typeface="宋体" panose="02010600030101010101" pitchFamily="2" charset="-122"/>
                </a:rPr>
                <a:t>8237</a:t>
              </a:r>
              <a:r>
                <a:rPr lang="zh-CN" altLang="en-US" sz="2000" b="1" dirty="0">
                  <a:solidFill>
                    <a:srgbClr val="C00000"/>
                  </a:solidFill>
                  <a:latin typeface="Arial" panose="020B0604020202020204" pitchFamily="34" charset="0"/>
                  <a:ea typeface="宋体" panose="02010600030101010101" pitchFamily="2" charset="-122"/>
                </a:rPr>
                <a:t>指定存储器地址</a:t>
              </a:r>
              <a:r>
                <a:rPr lang="zh-CN" altLang="en-US" sz="2000" b="1" dirty="0">
                  <a:latin typeface="Arial" panose="020B0604020202020204" pitchFamily="34" charset="0"/>
                  <a:ea typeface="宋体" panose="02010600030101010101" pitchFamily="2" charset="-122"/>
                </a:rPr>
                <a:t>单元内容</a:t>
              </a:r>
              <a:r>
                <a:rPr lang="zh-CN" altLang="en-US" sz="2000" b="1" dirty="0">
                  <a:solidFill>
                    <a:srgbClr val="FF0000"/>
                  </a:solidFill>
                  <a:latin typeface="Arial" panose="020B0604020202020204" pitchFamily="34" charset="0"/>
                  <a:ea typeface="宋体" panose="02010600030101010101" pitchFamily="2" charset="-122"/>
                </a:rPr>
                <a:t>读出</a:t>
              </a:r>
              <a:r>
                <a:rPr lang="zh-CN" altLang="en-US" sz="2000" b="1" dirty="0">
                  <a:latin typeface="Arial" panose="020B0604020202020204" pitchFamily="34" charset="0"/>
                  <a:ea typeface="宋体" panose="02010600030101010101" pitchFamily="2" charset="-122"/>
                </a:rPr>
                <a:t>到总线，通过总线收发器由</a:t>
              </a:r>
              <a:r>
                <a:rPr lang="en-US" altLang="zh-CN" sz="2000" b="1" dirty="0">
                  <a:solidFill>
                    <a:srgbClr val="FF0000"/>
                  </a:solidFill>
                  <a:latin typeface="Arial" panose="020B0604020202020204" pitchFamily="34" charset="0"/>
                  <a:ea typeface="宋体" panose="02010600030101010101" pitchFamily="2" charset="-122"/>
                </a:rPr>
                <a:t>CS1</a:t>
              </a:r>
              <a:r>
                <a:rPr lang="zh-CN" altLang="en-US" sz="2000" b="1" dirty="0">
                  <a:latin typeface="Arial" panose="020B0604020202020204" pitchFamily="34" charset="0"/>
                  <a:ea typeface="宋体" panose="02010600030101010101" pitchFamily="2" charset="-122"/>
                </a:rPr>
                <a:t>控制将数据打入</a:t>
              </a:r>
              <a:r>
                <a:rPr lang="en-US" altLang="zh-CN" sz="2000" b="1" dirty="0">
                  <a:latin typeface="Arial" panose="020B0604020202020204" pitchFamily="34" charset="0"/>
                  <a:ea typeface="宋体" panose="02010600030101010101" pitchFamily="2" charset="-122"/>
                </a:rPr>
                <a:t>300H</a:t>
              </a:r>
              <a:r>
                <a:rPr lang="zh-CN" altLang="en-US" sz="2000" b="1" dirty="0">
                  <a:latin typeface="Arial" panose="020B0604020202020204" pitchFamily="34" charset="0"/>
                  <a:ea typeface="宋体" panose="02010600030101010101" pitchFamily="2" charset="-122"/>
                </a:rPr>
                <a:t>数据输出寄存器中，完成一次从主存储器到</a:t>
              </a:r>
              <a:r>
                <a:rPr lang="en-US" altLang="zh-CN" sz="2000" b="1" dirty="0">
                  <a:latin typeface="Arial" panose="020B0604020202020204" pitchFamily="34" charset="0"/>
                  <a:ea typeface="宋体" panose="02010600030101010101" pitchFamily="2" charset="-122"/>
                </a:rPr>
                <a:t>I/O</a:t>
              </a:r>
              <a:r>
                <a:rPr lang="zh-CN" altLang="en-US" sz="2000" b="1" dirty="0">
                  <a:latin typeface="Arial" panose="020B0604020202020204" pitchFamily="34" charset="0"/>
                  <a:ea typeface="宋体" panose="02010600030101010101" pitchFamily="2" charset="-122"/>
                </a:rPr>
                <a:t>的</a:t>
              </a:r>
              <a:r>
                <a:rPr lang="en-US" altLang="zh-CN" sz="2000" b="1" dirty="0">
                  <a:latin typeface="Arial" panose="020B0604020202020204" pitchFamily="34" charset="0"/>
                  <a:ea typeface="宋体" panose="02010600030101010101" pitchFamily="2" charset="-122"/>
                </a:rPr>
                <a:t>DMA</a:t>
              </a:r>
              <a:r>
                <a:rPr lang="zh-CN" altLang="zh-CN" sz="2000" b="1" dirty="0">
                  <a:latin typeface="Arial" panose="020B0604020202020204" pitchFamily="34" charset="0"/>
                  <a:ea typeface="宋体" panose="02010600030101010101" pitchFamily="2" charset="-122"/>
                </a:rPr>
                <a:t>传送</a:t>
              </a: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 </a:t>
              </a:r>
              <a:endParaRPr lang="zh-CN" altLang="en-US" sz="2000" b="1" dirty="0">
                <a:latin typeface="Arial" panose="020B0604020202020204" pitchFamily="34" charset="0"/>
                <a:ea typeface="宋体" panose="02010600030101010101" pitchFamily="2" charset="-122"/>
              </a:endParaRPr>
            </a:p>
          </p:txBody>
        </p:sp>
        <p:cxnSp>
          <p:nvCxnSpPr>
            <p:cNvPr id="144394" name="直接连接符 3"/>
            <p:cNvCxnSpPr/>
            <p:nvPr/>
          </p:nvCxnSpPr>
          <p:spPr>
            <a:xfrm>
              <a:off x="6389687" y="612775"/>
              <a:ext cx="396875" cy="0"/>
            </a:xfrm>
            <a:prstGeom prst="line">
              <a:avLst/>
            </a:prstGeom>
            <a:ln w="28575" cap="sq" cmpd="sng">
              <a:solidFill>
                <a:srgbClr val="2913FD"/>
              </a:solidFill>
              <a:prstDash val="solid"/>
              <a:round/>
              <a:headEnd type="none" w="sm" len="sm"/>
              <a:tailEnd type="none" w="sm" len="sm"/>
            </a:ln>
          </p:spPr>
        </p:cxnSp>
        <p:cxnSp>
          <p:nvCxnSpPr>
            <p:cNvPr id="144395" name="直接连接符 5"/>
            <p:cNvCxnSpPr/>
            <p:nvPr/>
          </p:nvCxnSpPr>
          <p:spPr>
            <a:xfrm>
              <a:off x="120650" y="608013"/>
              <a:ext cx="792163" cy="0"/>
            </a:xfrm>
            <a:prstGeom prst="line">
              <a:avLst/>
            </a:prstGeom>
            <a:ln w="28575" cap="sq" cmpd="sng">
              <a:solidFill>
                <a:srgbClr val="C00000"/>
              </a:solidFill>
              <a:prstDash val="solid"/>
              <a:round/>
              <a:headEnd type="none" w="sm" len="sm"/>
              <a:tailEnd type="none" w="sm" len="sm"/>
            </a:ln>
          </p:spPr>
        </p:cxnSp>
        <p:cxnSp>
          <p:nvCxnSpPr>
            <p:cNvPr id="144396" name="直接连接符 13"/>
            <p:cNvCxnSpPr/>
            <p:nvPr/>
          </p:nvCxnSpPr>
          <p:spPr>
            <a:xfrm>
              <a:off x="4875213" y="612775"/>
              <a:ext cx="844550" cy="0"/>
            </a:xfrm>
            <a:prstGeom prst="line">
              <a:avLst/>
            </a:prstGeom>
            <a:ln w="28575" cap="sq" cmpd="sng">
              <a:solidFill>
                <a:srgbClr val="2913FD"/>
              </a:solidFill>
              <a:prstDash val="solid"/>
              <a:round/>
              <a:headEnd type="none" w="sm" len="sm"/>
              <a:tailEnd type="none" w="sm" len="sm"/>
            </a:ln>
          </p:spPr>
        </p:cxnSp>
        <p:cxnSp>
          <p:nvCxnSpPr>
            <p:cNvPr id="144397" name="直接连接符 3"/>
            <p:cNvCxnSpPr/>
            <p:nvPr/>
          </p:nvCxnSpPr>
          <p:spPr>
            <a:xfrm>
              <a:off x="1222375" y="1052513"/>
              <a:ext cx="396875" cy="0"/>
            </a:xfrm>
            <a:prstGeom prst="line">
              <a:avLst/>
            </a:prstGeom>
            <a:ln w="28575" cap="sq" cmpd="sng">
              <a:solidFill>
                <a:srgbClr val="FF0000"/>
              </a:solidFill>
              <a:prstDash val="solid"/>
              <a:round/>
              <a:headEnd type="none" w="sm" len="sm"/>
              <a:tailEnd type="none" w="sm" len="sm"/>
            </a:ln>
          </p:spPr>
        </p:cxnSp>
        <p:cxnSp>
          <p:nvCxnSpPr>
            <p:cNvPr id="144398" name="直接连接符 3"/>
            <p:cNvCxnSpPr/>
            <p:nvPr/>
          </p:nvCxnSpPr>
          <p:spPr>
            <a:xfrm>
              <a:off x="5868144" y="1052513"/>
              <a:ext cx="719981" cy="0"/>
            </a:xfrm>
            <a:prstGeom prst="line">
              <a:avLst/>
            </a:prstGeom>
            <a:ln w="28575" cap="sq" cmpd="sng">
              <a:solidFill>
                <a:srgbClr val="2913FD"/>
              </a:solidFill>
              <a:prstDash val="solid"/>
              <a:round/>
              <a:headEnd type="none" w="sm" len="sm"/>
              <a:tailEnd type="none" w="sm" len="sm"/>
            </a:ln>
          </p:spPr>
        </p:cxnSp>
        <p:cxnSp>
          <p:nvCxnSpPr>
            <p:cNvPr id="144399" name="直接连接符 5"/>
            <p:cNvCxnSpPr/>
            <p:nvPr/>
          </p:nvCxnSpPr>
          <p:spPr>
            <a:xfrm>
              <a:off x="6012160" y="1556792"/>
              <a:ext cx="377527" cy="0"/>
            </a:xfrm>
            <a:prstGeom prst="line">
              <a:avLst/>
            </a:prstGeom>
            <a:ln w="28575" cap="sq" cmpd="sng">
              <a:solidFill>
                <a:srgbClr val="FF0000"/>
              </a:solidFill>
              <a:prstDash val="solid"/>
              <a:round/>
              <a:headEnd type="none" w="sm" len="sm"/>
              <a:tailEnd type="none" w="sm" len="sm"/>
            </a:ln>
          </p:spPr>
        </p:cxnSp>
      </p:gr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矩形 2"/>
          <p:cNvSpPr/>
          <p:nvPr/>
        </p:nvSpPr>
        <p:spPr>
          <a:xfrm>
            <a:off x="17463" y="0"/>
            <a:ext cx="8929687" cy="2336800"/>
          </a:xfrm>
          <a:prstGeom prst="rect">
            <a:avLst/>
          </a:prstGeom>
          <a:solidFill>
            <a:srgbClr val="FDFFCB"/>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④主机的数据块发送完毕后，</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控制器发出</a:t>
            </a:r>
            <a:r>
              <a:rPr lang="zh-CN" altLang="en-US" sz="2400" b="1" dirty="0">
                <a:latin typeface="Arial" panose="020B0604020202020204" pitchFamily="34" charset="0"/>
                <a:ea typeface="宋体" panose="02010600030101010101" pitchFamily="2" charset="-122"/>
              </a:rPr>
              <a:t>的</a:t>
            </a:r>
            <a:r>
              <a:rPr lang="en-US" altLang="zh-CN" sz="2400" b="1" dirty="0">
                <a:solidFill>
                  <a:srgbClr val="C00000"/>
                </a:solidFill>
                <a:latin typeface="Arial" panose="020B0604020202020204" pitchFamily="34" charset="0"/>
                <a:ea typeface="宋体" panose="02010600030101010101" pitchFamily="2" charset="-122"/>
              </a:rPr>
              <a:t>T/C</a:t>
            </a:r>
            <a:r>
              <a:rPr lang="zh-CN" altLang="zh-CN" sz="2400" b="1" dirty="0">
                <a:solidFill>
                  <a:srgbClr val="C00000"/>
                </a:solidFill>
                <a:latin typeface="Arial" panose="020B0604020202020204" pitchFamily="34" charset="0"/>
                <a:ea typeface="宋体" panose="02010600030101010101" pitchFamily="2" charset="-122"/>
              </a:rPr>
              <a:t>信号与</a:t>
            </a:r>
            <a:r>
              <a:rPr lang="en-US" altLang="zh-CN" sz="2400" b="1" dirty="0">
                <a:solidFill>
                  <a:srgbClr val="C00000"/>
                </a:solidFill>
                <a:latin typeface="Arial" panose="020B0604020202020204" pitchFamily="34" charset="0"/>
                <a:ea typeface="宋体" panose="02010600030101010101" pitchFamily="2" charset="-122"/>
              </a:rPr>
              <a:t>DACK1=0</a:t>
            </a:r>
            <a:r>
              <a:rPr lang="zh-CN" altLang="zh-CN" sz="2400" b="1" dirty="0">
                <a:solidFill>
                  <a:srgbClr val="C00000"/>
                </a:solidFill>
                <a:latin typeface="Arial" panose="020B0604020202020204" pitchFamily="34" charset="0"/>
                <a:ea typeface="宋体" panose="02010600030101010101" pitchFamily="2" charset="-122"/>
              </a:rPr>
              <a:t>一起</a:t>
            </a:r>
            <a:r>
              <a:rPr lang="zh-CN" altLang="en-US" sz="2400" b="1" dirty="0">
                <a:solidFill>
                  <a:srgbClr val="C00000"/>
                </a:solidFill>
                <a:latin typeface="Arial" panose="020B0604020202020204" pitchFamily="34" charset="0"/>
                <a:ea typeface="宋体" panose="02010600030101010101" pitchFamily="2" charset="-122"/>
              </a:rPr>
              <a:t>使</a:t>
            </a:r>
            <a:r>
              <a:rPr lang="en-US" altLang="zh-CN" sz="2400" b="1" dirty="0">
                <a:solidFill>
                  <a:srgbClr val="C00000"/>
                </a:solidFill>
                <a:latin typeface="Arial" panose="020B0604020202020204" pitchFamily="34" charset="0"/>
                <a:ea typeface="宋体" panose="02010600030101010101" pitchFamily="2" charset="-122"/>
              </a:rPr>
              <a:t>D</a:t>
            </a:r>
            <a:r>
              <a:rPr lang="en-US" altLang="zh-CN" sz="2400" b="1" baseline="-25000" dirty="0">
                <a:solidFill>
                  <a:srgbClr val="C00000"/>
                </a:solidFill>
                <a:latin typeface="Arial" panose="020B0604020202020204" pitchFamily="34" charset="0"/>
                <a:ea typeface="宋体" panose="02010600030101010101" pitchFamily="2" charset="-122"/>
              </a:rPr>
              <a:t>2</a:t>
            </a:r>
            <a:r>
              <a:rPr lang="zh-CN" altLang="zh-CN" sz="2400" b="1" dirty="0">
                <a:solidFill>
                  <a:srgbClr val="C00000"/>
                </a:solidFill>
                <a:latin typeface="Arial" panose="020B0604020202020204" pitchFamily="34" charset="0"/>
                <a:ea typeface="宋体" panose="02010600030101010101" pitchFamily="2" charset="-122"/>
              </a:rPr>
              <a:t>打入</a:t>
            </a:r>
            <a:r>
              <a:rPr lang="en-US" altLang="zh-CN" sz="2400" b="1" dirty="0">
                <a:solidFill>
                  <a:srgbClr val="C00000"/>
                </a:solidFill>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，使其</a:t>
            </a:r>
            <a:r>
              <a:rPr lang="en-US" altLang="zh-CN" sz="2400" b="1" dirty="0">
                <a:solidFill>
                  <a:srgbClr val="C00000"/>
                </a:solidFill>
                <a:latin typeface="Arial" panose="020B0604020202020204" pitchFamily="34" charset="0"/>
                <a:ea typeface="宋体" panose="02010600030101010101" pitchFamily="2" charset="-122"/>
              </a:rPr>
              <a:t>Q=1</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向</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接口发出</a:t>
            </a:r>
            <a:r>
              <a:rPr lang="en-US" altLang="zh-CN" sz="2400" b="1" dirty="0">
                <a:solidFill>
                  <a:srgbClr val="C00000"/>
                </a:solidFill>
                <a:latin typeface="Arial" panose="020B0604020202020204" pitchFamily="34" charset="0"/>
                <a:ea typeface="宋体" panose="02010600030101010101" pitchFamily="2" charset="-122"/>
              </a:rPr>
              <a:t>END</a:t>
            </a:r>
            <a:r>
              <a:rPr lang="zh-CN" altLang="zh-CN" sz="2400" b="1" dirty="0">
                <a:solidFill>
                  <a:srgbClr val="C00000"/>
                </a:solidFill>
                <a:latin typeface="Arial" panose="020B0604020202020204" pitchFamily="34" charset="0"/>
                <a:ea typeface="宋体" panose="02010600030101010101" pitchFamily="2" charset="-122"/>
              </a:rPr>
              <a:t>信号</a:t>
            </a:r>
            <a:r>
              <a:rPr lang="zh-CN" altLang="zh-CN" sz="2400" b="1" dirty="0">
                <a:latin typeface="Arial" panose="020B0604020202020204" pitchFamily="34" charset="0"/>
                <a:ea typeface="宋体" panose="02010600030101010101" pitchFamily="2" charset="-122"/>
              </a:rPr>
              <a:t>，表示数据传送完毕。</a:t>
            </a:r>
            <a:r>
              <a:rPr lang="en-US" altLang="zh-CN" sz="2400" b="1" dirty="0">
                <a:solidFill>
                  <a:srgbClr val="2913FD"/>
                </a:solidFill>
                <a:latin typeface="Arial" panose="020B0604020202020204" pitchFamily="34" charset="0"/>
                <a:ea typeface="宋体" panose="02010600030101010101" pitchFamily="2" charset="-122"/>
              </a:rPr>
              <a:t>D</a:t>
            </a:r>
            <a:r>
              <a:rPr lang="en-US" altLang="zh-CN" sz="2400" b="1" baseline="-25000" dirty="0">
                <a:solidFill>
                  <a:srgbClr val="2913FD"/>
                </a:solidFill>
                <a:latin typeface="Arial" panose="020B0604020202020204" pitchFamily="34" charset="0"/>
                <a:ea typeface="宋体" panose="02010600030101010101" pitchFamily="2" charset="-122"/>
              </a:rPr>
              <a:t>2</a:t>
            </a:r>
            <a:r>
              <a:rPr lang="zh-CN" altLang="en-US" sz="2400" b="1" dirty="0">
                <a:solidFill>
                  <a:srgbClr val="2913FD"/>
                </a:solidFill>
                <a:latin typeface="Arial" panose="020B0604020202020204" pitchFamily="34" charset="0"/>
                <a:ea typeface="宋体" panose="02010600030101010101" pitchFamily="2" charset="-122"/>
              </a:rPr>
              <a:t>的</a:t>
            </a:r>
            <a:r>
              <a:rPr lang="en-US" altLang="zh-CN" sz="2400" b="1" dirty="0">
                <a:solidFill>
                  <a:srgbClr val="2913FD"/>
                </a:solidFill>
                <a:latin typeface="Arial" panose="020B0604020202020204" pitchFamily="34" charset="0"/>
                <a:ea typeface="宋体" panose="02010600030101010101" pitchFamily="2" charset="-122"/>
              </a:rPr>
              <a:t>Q=0</a:t>
            </a:r>
            <a:r>
              <a:rPr lang="zh-CN" altLang="zh-CN" sz="2400" b="1" dirty="0">
                <a:solidFill>
                  <a:srgbClr val="2913FD"/>
                </a:solidFill>
                <a:latin typeface="Arial" panose="020B0604020202020204" pitchFamily="34" charset="0"/>
                <a:ea typeface="宋体" panose="02010600030101010101" pitchFamily="2" charset="-122"/>
              </a:rPr>
              <a:t>通过</a:t>
            </a:r>
            <a:r>
              <a:rPr lang="en-US" altLang="zh-CN" sz="2400" b="1" dirty="0">
                <a:solidFill>
                  <a:srgbClr val="2913FD"/>
                </a:solidFill>
                <a:latin typeface="Arial" panose="020B0604020202020204" pitchFamily="34" charset="0"/>
                <a:ea typeface="宋体" panose="02010600030101010101" pitchFamily="2" charset="-122"/>
              </a:rPr>
              <a:t>G</a:t>
            </a:r>
            <a:r>
              <a:rPr lang="en-US" altLang="zh-CN" sz="2400" b="1" baseline="-25000" dirty="0">
                <a:solidFill>
                  <a:srgbClr val="2913FD"/>
                </a:solidFill>
                <a:latin typeface="Arial" panose="020B0604020202020204" pitchFamily="34" charset="0"/>
                <a:ea typeface="宋体" panose="02010600030101010101" pitchFamily="2" charset="-122"/>
              </a:rPr>
              <a:t>2</a:t>
            </a:r>
            <a:r>
              <a:rPr lang="zh-CN" altLang="zh-CN" sz="2400" b="1" dirty="0">
                <a:solidFill>
                  <a:srgbClr val="2913FD"/>
                </a:solidFill>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G</a:t>
            </a:r>
            <a:r>
              <a:rPr lang="en-US" altLang="zh-CN" sz="2400" b="1" baseline="-25000" dirty="0">
                <a:solidFill>
                  <a:srgbClr val="2913FD"/>
                </a:solidFill>
                <a:latin typeface="Arial" panose="020B0604020202020204" pitchFamily="34" charset="0"/>
                <a:ea typeface="宋体" panose="02010600030101010101" pitchFamily="2" charset="-122"/>
              </a:rPr>
              <a:t>1</a:t>
            </a:r>
            <a:r>
              <a:rPr lang="zh-CN" altLang="zh-CN" sz="2400" b="1" dirty="0">
                <a:solidFill>
                  <a:srgbClr val="2913FD"/>
                </a:solidFill>
                <a:latin typeface="Arial" panose="020B0604020202020204" pitchFamily="34" charset="0"/>
                <a:ea typeface="宋体" panose="02010600030101010101" pitchFamily="2" charset="-122"/>
              </a:rPr>
              <a:t>封锁</a:t>
            </a:r>
            <a:r>
              <a:rPr lang="en-US" altLang="zh-CN" sz="2400" b="1" dirty="0">
                <a:solidFill>
                  <a:srgbClr val="2913FD"/>
                </a:solidFill>
                <a:latin typeface="Arial" panose="020B0604020202020204" pitchFamily="34" charset="0"/>
                <a:ea typeface="宋体" panose="02010600030101010101" pitchFamily="2" charset="-122"/>
              </a:rPr>
              <a:t>CK</a:t>
            </a:r>
            <a:r>
              <a:rPr lang="zh-CN" altLang="zh-CN" sz="2400" b="1" dirty="0">
                <a:latin typeface="Arial" panose="020B0604020202020204" pitchFamily="34" charset="0"/>
                <a:ea typeface="宋体" panose="02010600030101010101" pitchFamily="2" charset="-122"/>
              </a:rPr>
              <a:t>，阻止进一步的</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请求。同时</a:t>
            </a:r>
            <a:r>
              <a:rPr lang="zh-CN" altLang="zh-CN" sz="2400" b="1" dirty="0">
                <a:solidFill>
                  <a:srgbClr val="2913FD"/>
                </a:solidFill>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 D</a:t>
            </a:r>
            <a:r>
              <a:rPr lang="en-US" altLang="zh-CN" sz="2400" b="1" baseline="-25000" dirty="0">
                <a:solidFill>
                  <a:srgbClr val="2913FD"/>
                </a:solidFill>
                <a:latin typeface="Arial" panose="020B0604020202020204" pitchFamily="34" charset="0"/>
                <a:ea typeface="宋体" panose="02010600030101010101" pitchFamily="2" charset="-122"/>
              </a:rPr>
              <a:t>2</a:t>
            </a:r>
            <a:r>
              <a:rPr lang="zh-CN" altLang="en-US" sz="2400" b="1" dirty="0">
                <a:solidFill>
                  <a:srgbClr val="2913FD"/>
                </a:solidFill>
                <a:latin typeface="Arial" panose="020B0604020202020204" pitchFamily="34" charset="0"/>
                <a:ea typeface="宋体" panose="02010600030101010101" pitchFamily="2" charset="-122"/>
              </a:rPr>
              <a:t>的</a:t>
            </a:r>
            <a:r>
              <a:rPr lang="en-US" altLang="zh-CN" sz="2400" b="1" dirty="0">
                <a:solidFill>
                  <a:srgbClr val="2913FD"/>
                </a:solidFill>
                <a:latin typeface="Arial" panose="020B0604020202020204" pitchFamily="34" charset="0"/>
                <a:ea typeface="宋体" panose="02010600030101010101" pitchFamily="2" charset="-122"/>
              </a:rPr>
              <a:t>Q=0</a:t>
            </a:r>
            <a:r>
              <a:rPr lang="zh-CN" altLang="en-US" sz="2400" b="1" dirty="0">
                <a:solidFill>
                  <a:srgbClr val="2913FD"/>
                </a:solidFill>
                <a:latin typeface="Arial" panose="020B0604020202020204" pitchFamily="34" charset="0"/>
                <a:ea typeface="宋体" panose="02010600030101010101" pitchFamily="2" charset="-122"/>
              </a:rPr>
              <a:t>通过</a:t>
            </a:r>
            <a:r>
              <a:rPr lang="en-US" altLang="zh-CN" sz="2400" b="1" dirty="0">
                <a:solidFill>
                  <a:srgbClr val="2913FD"/>
                </a:solidFill>
                <a:latin typeface="Arial" panose="020B0604020202020204" pitchFamily="34" charset="0"/>
                <a:ea typeface="宋体" panose="02010600030101010101" pitchFamily="2" charset="-122"/>
              </a:rPr>
              <a:t>G</a:t>
            </a:r>
            <a:r>
              <a:rPr lang="en-US" altLang="zh-CN" sz="2400" b="1" baseline="-25000" dirty="0">
                <a:solidFill>
                  <a:srgbClr val="2913FD"/>
                </a:solidFill>
                <a:latin typeface="Arial" panose="020B0604020202020204" pitchFamily="34" charset="0"/>
                <a:ea typeface="宋体" panose="02010600030101010101" pitchFamily="2" charset="-122"/>
              </a:rPr>
              <a:t>2</a:t>
            </a:r>
            <a:r>
              <a:rPr lang="zh-CN" altLang="zh-CN" sz="2400" b="1" dirty="0">
                <a:solidFill>
                  <a:srgbClr val="2913FD"/>
                </a:solidFill>
                <a:latin typeface="Arial" panose="020B0604020202020204" pitchFamily="34" charset="0"/>
                <a:ea typeface="宋体" panose="02010600030101010101" pitchFamily="2" charset="-122"/>
              </a:rPr>
              <a:t>向主机发出</a:t>
            </a:r>
            <a:r>
              <a:rPr lang="en-US" altLang="zh-CN" sz="2400" b="1" dirty="0">
                <a:solidFill>
                  <a:srgbClr val="2913FD"/>
                </a:solidFill>
                <a:latin typeface="Arial" panose="020B0604020202020204" pitchFamily="34" charset="0"/>
                <a:ea typeface="宋体" panose="02010600030101010101" pitchFamily="2" charset="-122"/>
              </a:rPr>
              <a:t>IRQ5</a:t>
            </a:r>
            <a:r>
              <a:rPr lang="zh-CN" altLang="zh-CN" sz="2400" b="1" dirty="0">
                <a:solidFill>
                  <a:srgbClr val="2913FD"/>
                </a:solidFill>
                <a:latin typeface="Arial" panose="020B0604020202020204" pitchFamily="34" charset="0"/>
                <a:ea typeface="宋体" panose="02010600030101010101" pitchFamily="2" charset="-122"/>
              </a:rPr>
              <a:t>中断请求</a:t>
            </a:r>
            <a:r>
              <a:rPr lang="zh-CN" altLang="zh-CN" sz="2400" b="1" dirty="0">
                <a:latin typeface="Arial" panose="020B0604020202020204" pitchFamily="34" charset="0"/>
                <a:ea typeface="宋体" panose="02010600030101010101" pitchFamily="2" charset="-122"/>
              </a:rPr>
              <a:t>，通知</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进行</a:t>
            </a:r>
            <a:r>
              <a:rPr lang="zh-CN" altLang="en-US" sz="2400" b="1" dirty="0">
                <a:latin typeface="Arial" panose="020B0604020202020204" pitchFamily="34" charset="0"/>
                <a:ea typeface="宋体" panose="02010600030101010101" pitchFamily="2" charset="-122"/>
              </a:rPr>
              <a:t>善</a:t>
            </a:r>
            <a:r>
              <a:rPr lang="zh-CN" altLang="zh-CN" sz="2400" b="1" dirty="0">
                <a:latin typeface="Arial" panose="020B0604020202020204" pitchFamily="34" charset="0"/>
                <a:ea typeface="宋体" panose="02010600030101010101" pitchFamily="2" charset="-122"/>
              </a:rPr>
              <a:t>后处理。</a:t>
            </a:r>
            <a:endParaRPr lang="zh-CN" altLang="en-US" sz="2400" b="1" dirty="0">
              <a:latin typeface="Arial" panose="020B0604020202020204" pitchFamily="34" charset="0"/>
              <a:ea typeface="宋体" panose="02010600030101010101" pitchFamily="2" charset="-122"/>
            </a:endParaRPr>
          </a:p>
        </p:txBody>
      </p:sp>
      <p:cxnSp>
        <p:nvCxnSpPr>
          <p:cNvPr id="145410" name="直接连接符 6"/>
          <p:cNvCxnSpPr/>
          <p:nvPr/>
        </p:nvCxnSpPr>
        <p:spPr>
          <a:xfrm>
            <a:off x="157163" y="549275"/>
            <a:ext cx="936625" cy="0"/>
          </a:xfrm>
          <a:prstGeom prst="line">
            <a:avLst/>
          </a:prstGeom>
          <a:ln w="28575" cap="sq" cmpd="sng">
            <a:solidFill>
              <a:srgbClr val="C00000"/>
            </a:solidFill>
            <a:prstDash val="solid"/>
            <a:round/>
            <a:headEnd type="none" w="sm" len="sm"/>
            <a:tailEnd type="none" w="sm" len="sm"/>
          </a:ln>
        </p:spPr>
      </p:cxnSp>
      <p:cxnSp>
        <p:nvCxnSpPr>
          <p:cNvPr id="145411" name="直接连接符 9"/>
          <p:cNvCxnSpPr/>
          <p:nvPr/>
        </p:nvCxnSpPr>
        <p:spPr>
          <a:xfrm>
            <a:off x="3563938" y="981075"/>
            <a:ext cx="215900" cy="0"/>
          </a:xfrm>
          <a:prstGeom prst="line">
            <a:avLst/>
          </a:prstGeom>
          <a:ln w="28575" cap="sq" cmpd="sng">
            <a:solidFill>
              <a:srgbClr val="2913FD"/>
            </a:solidFill>
            <a:prstDash val="solid"/>
            <a:round/>
            <a:headEnd type="none" w="sm" len="sm"/>
            <a:tailEnd type="none" w="sm" len="sm"/>
          </a:ln>
        </p:spPr>
      </p:cxnSp>
      <p:cxnSp>
        <p:nvCxnSpPr>
          <p:cNvPr id="145412" name="直接连接符 10"/>
          <p:cNvCxnSpPr/>
          <p:nvPr/>
        </p:nvCxnSpPr>
        <p:spPr>
          <a:xfrm>
            <a:off x="3446463" y="1412875"/>
            <a:ext cx="215900" cy="0"/>
          </a:xfrm>
          <a:prstGeom prst="line">
            <a:avLst/>
          </a:prstGeom>
          <a:ln w="28575" cap="sq" cmpd="sng">
            <a:solidFill>
              <a:srgbClr val="2913FD"/>
            </a:solidFill>
            <a:prstDash val="solid"/>
            <a:round/>
            <a:headEnd type="none" w="sm" len="sm"/>
            <a:tailEnd type="none" w="sm" len="sm"/>
          </a:ln>
        </p:spPr>
      </p:cxnSp>
      <p:grpSp>
        <p:nvGrpSpPr>
          <p:cNvPr id="145413" name="组合 8"/>
          <p:cNvGrpSpPr/>
          <p:nvPr/>
        </p:nvGrpSpPr>
        <p:grpSpPr>
          <a:xfrm>
            <a:off x="1071563" y="2519363"/>
            <a:ext cx="7386637" cy="4324350"/>
            <a:chOff x="1071563" y="2958614"/>
            <a:chExt cx="7386638" cy="2681639"/>
          </a:xfrm>
        </p:grpSpPr>
        <p:grpSp>
          <p:nvGrpSpPr>
            <p:cNvPr id="145414" name="组合 9"/>
            <p:cNvGrpSpPr/>
            <p:nvPr/>
          </p:nvGrpSpPr>
          <p:grpSpPr>
            <a:xfrm>
              <a:off x="1071563" y="2958614"/>
              <a:ext cx="7386638" cy="2681639"/>
              <a:chOff x="1071563" y="3533751"/>
              <a:chExt cx="7386638" cy="3267705"/>
            </a:xfrm>
          </p:grpSpPr>
          <p:pic>
            <p:nvPicPr>
              <p:cNvPr id="145415" name="Picture 2" descr="10-36"/>
              <p:cNvPicPr>
                <a:picLocks noChangeAspect="1"/>
              </p:cNvPicPr>
              <p:nvPr/>
            </p:nvPicPr>
            <p:blipFill>
              <a:blip r:embed="rId1">
                <a:lum bright="-6000" contrast="12000"/>
              </a:blip>
              <a:srcRect l="7536" t="51901" r="1868" b="3098"/>
              <a:stretch>
                <a:fillRect/>
              </a:stretch>
            </p:blipFill>
            <p:spPr>
              <a:xfrm>
                <a:off x="1071563" y="3533751"/>
                <a:ext cx="7386638" cy="3267705"/>
              </a:xfrm>
              <a:prstGeom prst="rect">
                <a:avLst/>
              </a:prstGeom>
              <a:noFill/>
              <a:ln w="9525">
                <a:noFill/>
              </a:ln>
            </p:spPr>
          </p:pic>
          <p:sp>
            <p:nvSpPr>
              <p:cNvPr id="145416" name="矩形 1"/>
              <p:cNvSpPr/>
              <p:nvPr/>
            </p:nvSpPr>
            <p:spPr>
              <a:xfrm>
                <a:off x="5004048" y="4680520"/>
                <a:ext cx="298376" cy="432048"/>
              </a:xfrm>
              <a:prstGeom prst="rect">
                <a:avLst/>
              </a:prstGeom>
              <a:solidFill>
                <a:schemeClr val="bg1"/>
              </a:solidFill>
              <a:ln w="12700" cap="sq" cmpd="sng">
                <a:solidFill>
                  <a:schemeClr val="tx1"/>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145417" name="矩形 10"/>
            <p:cNvSpPr/>
            <p:nvPr/>
          </p:nvSpPr>
          <p:spPr>
            <a:xfrm>
              <a:off x="3262357" y="3935712"/>
              <a:ext cx="288032" cy="177280"/>
            </a:xfrm>
            <a:prstGeom prst="rect">
              <a:avLst/>
            </a:prstGeom>
            <a:solidFill>
              <a:schemeClr val="bg1"/>
            </a:solidFill>
            <a:ln w="12700">
              <a:noFill/>
            </a:ln>
          </p:spPr>
          <p:txBody>
            <a:bodyPr anchor="t" anchorCtr="0"/>
            <a:p>
              <a:endParaRPr lang="zh-CN" altLang="en-US" dirty="0">
                <a:latin typeface="Arial" panose="020B0604020202020204" pitchFamily="34" charset="0"/>
                <a:ea typeface="宋体" panose="02010600030101010101" pitchFamily="2" charset="-122"/>
              </a:endParaRPr>
            </a:p>
          </p:txBody>
        </p:sp>
        <p:cxnSp>
          <p:nvCxnSpPr>
            <p:cNvPr id="145418" name="直接连接符 11"/>
            <p:cNvCxnSpPr>
              <a:stCxn id="145417" idx="3"/>
            </p:cNvCxnSpPr>
            <p:nvPr/>
          </p:nvCxnSpPr>
          <p:spPr>
            <a:xfrm flipH="1">
              <a:off x="3262357" y="4024352"/>
              <a:ext cx="288032" cy="0"/>
            </a:xfrm>
            <a:prstGeom prst="line">
              <a:avLst/>
            </a:prstGeom>
            <a:ln w="28575" cap="sq" cmpd="sng">
              <a:solidFill>
                <a:schemeClr val="tx1"/>
              </a:solidFill>
              <a:prstDash val="solid"/>
              <a:round/>
              <a:headEnd type="none" w="sm" len="sm"/>
              <a:tailEnd type="none" w="sm" len="sm"/>
            </a:ln>
          </p:spPr>
        </p:cxnSp>
      </p:grpSp>
      <p:sp>
        <p:nvSpPr>
          <p:cNvPr id="145419" name="椭圆 14"/>
          <p:cNvSpPr/>
          <p:nvPr/>
        </p:nvSpPr>
        <p:spPr>
          <a:xfrm>
            <a:off x="5435600" y="5384800"/>
            <a:ext cx="431800" cy="347663"/>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5420" name="椭圆 15"/>
          <p:cNvSpPr/>
          <p:nvPr/>
        </p:nvSpPr>
        <p:spPr>
          <a:xfrm>
            <a:off x="1258888" y="6249988"/>
            <a:ext cx="576262" cy="503237"/>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5421" name="椭圆 16"/>
          <p:cNvSpPr/>
          <p:nvPr/>
        </p:nvSpPr>
        <p:spPr>
          <a:xfrm>
            <a:off x="1258888" y="5732463"/>
            <a:ext cx="576262" cy="377825"/>
          </a:xfrm>
          <a:prstGeom prst="ellipse">
            <a:avLst/>
          </a:prstGeom>
          <a:noFill/>
          <a:ln w="12700" cap="sq" cmpd="sng">
            <a:solidFill>
              <a:srgbClr val="FF00FF"/>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5422" name="椭圆 17"/>
          <p:cNvSpPr/>
          <p:nvPr/>
        </p:nvSpPr>
        <p:spPr>
          <a:xfrm>
            <a:off x="1403350" y="4797425"/>
            <a:ext cx="576263" cy="388938"/>
          </a:xfrm>
          <a:prstGeom prst="ellipse">
            <a:avLst/>
          </a:prstGeom>
          <a:noFill/>
          <a:ln w="12700" cap="sq" cmpd="sng">
            <a:solidFill>
              <a:srgbClr val="FF00FF"/>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145423" name="椭圆 20"/>
          <p:cNvSpPr/>
          <p:nvPr/>
        </p:nvSpPr>
        <p:spPr>
          <a:xfrm>
            <a:off x="4171950" y="5732463"/>
            <a:ext cx="309563" cy="309562"/>
          </a:xfrm>
          <a:prstGeom prst="ellipse">
            <a:avLst/>
          </a:prstGeom>
          <a:noFill/>
          <a:ln w="12700" cap="sq" cmpd="sng">
            <a:solidFill>
              <a:srgbClr val="FF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p:nvPr/>
        </p:nvSpPr>
        <p:spPr>
          <a:xfrm>
            <a:off x="379413" y="333375"/>
            <a:ext cx="7467600" cy="579438"/>
          </a:xfrm>
          <a:prstGeom prst="rect">
            <a:avLst/>
          </a:prstGeom>
          <a:noFill/>
          <a:ln w="12700">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四、 </a:t>
            </a:r>
            <a:r>
              <a:rPr lang="en-US" altLang="zh-CN" sz="3200" b="1" dirty="0">
                <a:latin typeface="Times New Roman" panose="02020603050405020304" pitchFamily="18" charset="0"/>
                <a:ea typeface="宋体" panose="02010600030101010101" pitchFamily="2" charset="-122"/>
              </a:rPr>
              <a:t>DMA</a:t>
            </a:r>
            <a:r>
              <a:rPr lang="zh-CN" altLang="en-US" sz="3200" b="1" dirty="0">
                <a:latin typeface="Times New Roman" panose="02020603050405020304" pitchFamily="18" charset="0"/>
                <a:ea typeface="宋体" panose="02010600030101010101" pitchFamily="2" charset="-122"/>
              </a:rPr>
              <a:t>接口设计中的</a:t>
            </a:r>
            <a:r>
              <a:rPr lang="en-US" altLang="zh-CN" sz="3200" b="1" dirty="0">
                <a:latin typeface="Times New Roman" panose="02020603050405020304" pitchFamily="18" charset="0"/>
                <a:ea typeface="宋体" panose="02010600030101010101" pitchFamily="2" charset="-122"/>
              </a:rPr>
              <a:t>3</a:t>
            </a:r>
            <a:r>
              <a:rPr lang="zh-CN" altLang="en-US" sz="3200" b="1" dirty="0">
                <a:latin typeface="Times New Roman" panose="02020603050405020304" pitchFamily="18" charset="0"/>
                <a:ea typeface="宋体" panose="02010600030101010101" pitchFamily="2" charset="-122"/>
              </a:rPr>
              <a:t>个问题 </a:t>
            </a:r>
            <a:endParaRPr lang="zh-CN" altLang="en-US" sz="3200" b="1" dirty="0">
              <a:latin typeface="Times New Roman" panose="02020603050405020304" pitchFamily="18" charset="0"/>
              <a:ea typeface="宋体" panose="02010600030101010101" pitchFamily="2" charset="-122"/>
            </a:endParaRPr>
          </a:p>
        </p:txBody>
      </p:sp>
      <p:sp>
        <p:nvSpPr>
          <p:cNvPr id="146434" name="矩形 3"/>
          <p:cNvSpPr/>
          <p:nvPr/>
        </p:nvSpPr>
        <p:spPr>
          <a:xfrm>
            <a:off x="611188" y="1125538"/>
            <a:ext cx="3616325" cy="522287"/>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1</a:t>
            </a:r>
            <a:r>
              <a:rPr lang="zh-CN" altLang="zh-CN" sz="2800" b="1" dirty="0">
                <a:latin typeface="Arial" panose="020B0604020202020204" pitchFamily="34" charset="0"/>
                <a:ea typeface="宋体" panose="02010600030101010101" pitchFamily="2" charset="-122"/>
              </a:rPr>
              <a:t>）请求与响应时序</a:t>
            </a:r>
            <a:endParaRPr lang="zh-CN" altLang="en-US" sz="2800" b="1" dirty="0">
              <a:latin typeface="Arial" panose="020B0604020202020204" pitchFamily="34" charset="0"/>
              <a:ea typeface="宋体" panose="02010600030101010101" pitchFamily="2" charset="-122"/>
            </a:endParaRPr>
          </a:p>
        </p:txBody>
      </p:sp>
      <p:sp>
        <p:nvSpPr>
          <p:cNvPr id="146435" name="矩形 4"/>
          <p:cNvSpPr/>
          <p:nvPr/>
        </p:nvSpPr>
        <p:spPr>
          <a:xfrm>
            <a:off x="366713" y="1655763"/>
            <a:ext cx="8512175" cy="1887537"/>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一般</a:t>
            </a:r>
            <a:r>
              <a:rPr lang="zh-CN" altLang="zh-CN" sz="2400" b="1" dirty="0">
                <a:solidFill>
                  <a:srgbClr val="C00000"/>
                </a:solidFill>
                <a:latin typeface="Arial" panose="020B0604020202020204" pitchFamily="34" charset="0"/>
                <a:ea typeface="宋体" panose="02010600030101010101" pitchFamily="2" charset="-122"/>
              </a:rPr>
              <a:t>要求将请求信号保持到获得响应信号为止</a:t>
            </a:r>
            <a:r>
              <a:rPr lang="zh-CN" altLang="zh-CN" sz="2400" b="1" dirty="0">
                <a:latin typeface="Arial" panose="020B0604020202020204" pitchFamily="34" charset="0"/>
                <a:ea typeface="宋体" panose="02010600030101010101" pitchFamily="2" charset="-122"/>
              </a:rPr>
              <a:t>，如上例是通过设置触发器</a:t>
            </a:r>
            <a:r>
              <a:rPr lang="en-US" altLang="zh-CN" sz="2400" b="1" dirty="0">
                <a:latin typeface="Arial" panose="020B0604020202020204" pitchFamily="34" charset="0"/>
                <a:ea typeface="宋体" panose="02010600030101010101" pitchFamily="2" charset="-122"/>
              </a:rPr>
              <a:t>D</a:t>
            </a:r>
            <a:r>
              <a:rPr lang="en-US" altLang="zh-CN" sz="2400" b="1" baseline="-25000" dirty="0">
                <a:latin typeface="Arial" panose="020B0604020202020204" pitchFamily="34" charset="0"/>
                <a:ea typeface="宋体" panose="02010600030101010101" pitchFamily="2" charset="-122"/>
              </a:rPr>
              <a:t>l</a:t>
            </a:r>
            <a:r>
              <a:rPr lang="zh-CN" altLang="zh-CN" sz="2400" b="1" dirty="0">
                <a:latin typeface="Arial" panose="020B0604020202020204" pitchFamily="34" charset="0"/>
                <a:ea typeface="宋体" panose="02010600030101010101" pitchFamily="2" charset="-122"/>
              </a:rPr>
              <a:t>来保持</a:t>
            </a:r>
            <a:r>
              <a:rPr lang="en-US" altLang="zh-CN" sz="2400" b="1" dirty="0">
                <a:latin typeface="Arial" panose="020B0604020202020204" pitchFamily="34" charset="0"/>
                <a:ea typeface="宋体" panose="02010600030101010101" pitchFamily="2" charset="-122"/>
              </a:rPr>
              <a:t>DRQ</a:t>
            </a:r>
            <a:r>
              <a:rPr lang="zh-CN" altLang="zh-CN" sz="2400" b="1" dirty="0">
                <a:latin typeface="Arial" panose="020B0604020202020204" pitchFamily="34" charset="0"/>
                <a:ea typeface="宋体" panose="02010600030101010101" pitchFamily="2" charset="-122"/>
              </a:rPr>
              <a:t>信号。如果</a:t>
            </a:r>
            <a:r>
              <a:rPr lang="en-US" altLang="zh-CN" sz="2400" b="1" dirty="0">
                <a:solidFill>
                  <a:srgbClr val="2913FD"/>
                </a:solidFill>
                <a:latin typeface="Arial" panose="020B0604020202020204" pitchFamily="34" charset="0"/>
                <a:ea typeface="宋体" panose="02010600030101010101" pitchFamily="2" charset="-122"/>
              </a:rPr>
              <a:t>DRQ</a:t>
            </a:r>
            <a:r>
              <a:rPr lang="zh-CN" altLang="zh-CN" sz="2400" b="1" dirty="0">
                <a:solidFill>
                  <a:srgbClr val="2913FD"/>
                </a:solidFill>
                <a:latin typeface="Arial" panose="020B0604020202020204" pitchFamily="34" charset="0"/>
                <a:ea typeface="宋体" panose="02010600030101010101" pitchFamily="2" charset="-122"/>
              </a:rPr>
              <a:t>持续有效</a:t>
            </a:r>
            <a:r>
              <a:rPr lang="zh-CN" altLang="zh-CN" sz="2400" b="1" dirty="0">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8237</a:t>
            </a:r>
            <a:r>
              <a:rPr lang="zh-CN" altLang="zh-CN" sz="2400" b="1" dirty="0">
                <a:solidFill>
                  <a:srgbClr val="2913FD"/>
                </a:solidFill>
                <a:latin typeface="Arial" panose="020B0604020202020204" pitchFamily="34" charset="0"/>
                <a:ea typeface="宋体" panose="02010600030101010101" pitchFamily="2" charset="-122"/>
              </a:rPr>
              <a:t>就会不断发出</a:t>
            </a:r>
            <a:r>
              <a:rPr lang="en-US" altLang="zh-CN" sz="2400" b="1" dirty="0">
                <a:solidFill>
                  <a:srgbClr val="2913FD"/>
                </a:solidFill>
                <a:latin typeface="Arial" panose="020B0604020202020204" pitchFamily="34" charset="0"/>
                <a:ea typeface="宋体" panose="02010600030101010101" pitchFamily="2" charset="-122"/>
              </a:rPr>
              <a:t>DACK</a:t>
            </a:r>
            <a:r>
              <a:rPr lang="zh-CN" altLang="zh-CN" sz="2400" b="1" dirty="0">
                <a:latin typeface="Arial" panose="020B0604020202020204" pitchFamily="34" charset="0"/>
                <a:ea typeface="宋体" panose="02010600030101010101" pitchFamily="2" charset="-122"/>
              </a:rPr>
              <a:t>，所以上例中用</a:t>
            </a:r>
            <a:r>
              <a:rPr lang="en-US" altLang="zh-CN" sz="2400" b="1" dirty="0">
                <a:latin typeface="Arial" panose="020B0604020202020204" pitchFamily="34" charset="0"/>
                <a:ea typeface="宋体" panose="02010600030101010101" pitchFamily="2" charset="-122"/>
              </a:rPr>
              <a:t>DACK1</a:t>
            </a:r>
            <a:r>
              <a:rPr lang="zh-CN" altLang="zh-CN" sz="2400" b="1" dirty="0">
                <a:latin typeface="Arial" panose="020B0604020202020204" pitchFamily="34" charset="0"/>
                <a:ea typeface="宋体" panose="02010600030101010101" pitchFamily="2" charset="-122"/>
              </a:rPr>
              <a:t>来清除请求信号，保证每个</a:t>
            </a:r>
            <a:r>
              <a:rPr lang="en-US" altLang="zh-CN" sz="2400" b="1" dirty="0">
                <a:latin typeface="Arial" panose="020B0604020202020204" pitchFamily="34" charset="0"/>
                <a:ea typeface="宋体" panose="02010600030101010101" pitchFamily="2" charset="-122"/>
              </a:rPr>
              <a:t>CK</a:t>
            </a:r>
            <a:r>
              <a:rPr lang="zh-CN" altLang="zh-CN" sz="2400" b="1" dirty="0">
                <a:latin typeface="Arial" panose="020B0604020202020204" pitchFamily="34" charset="0"/>
                <a:ea typeface="宋体" panose="02010600030101010101" pitchFamily="2" charset="-122"/>
              </a:rPr>
              <a:t>脉冲只进行一次</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a:t>
            </a:r>
            <a:endParaRPr lang="zh-CN" altLang="en-US" sz="2400" b="1" dirty="0">
              <a:latin typeface="Arial" panose="020B0604020202020204" pitchFamily="34" charset="0"/>
              <a:ea typeface="宋体" panose="02010600030101010101" pitchFamily="2" charset="-122"/>
            </a:endParaRPr>
          </a:p>
        </p:txBody>
      </p:sp>
      <p:cxnSp>
        <p:nvCxnSpPr>
          <p:cNvPr id="146436" name="直接连接符 6"/>
          <p:cNvCxnSpPr/>
          <p:nvPr/>
        </p:nvCxnSpPr>
        <p:spPr>
          <a:xfrm>
            <a:off x="2987675" y="2660650"/>
            <a:ext cx="936625" cy="0"/>
          </a:xfrm>
          <a:prstGeom prst="line">
            <a:avLst/>
          </a:prstGeom>
          <a:ln w="28575" cap="sq" cmpd="sng">
            <a:solidFill>
              <a:srgbClr val="2913FD"/>
            </a:solidFill>
            <a:prstDash val="solid"/>
            <a:round/>
            <a:headEnd type="none" w="sm" len="sm"/>
            <a:tailEnd type="none" w="sm" len="sm"/>
          </a:ln>
        </p:spPr>
      </p:cxnSp>
      <p:cxnSp>
        <p:nvCxnSpPr>
          <p:cNvPr id="146437" name="直接连接符 6"/>
          <p:cNvCxnSpPr/>
          <p:nvPr/>
        </p:nvCxnSpPr>
        <p:spPr>
          <a:xfrm>
            <a:off x="6084888" y="2660650"/>
            <a:ext cx="936625" cy="0"/>
          </a:xfrm>
          <a:prstGeom prst="line">
            <a:avLst/>
          </a:prstGeom>
          <a:ln w="28575" cap="sq" cmpd="sng">
            <a:solidFill>
              <a:schemeClr val="tx1"/>
            </a:solidFill>
            <a:prstDash val="solid"/>
            <a:round/>
            <a:headEnd type="none" w="sm" len="sm"/>
            <a:tailEnd type="none" w="sm" len="sm"/>
          </a:ln>
        </p:spPr>
      </p:cxnSp>
      <p:sp>
        <p:nvSpPr>
          <p:cNvPr id="146438" name="矩形 7"/>
          <p:cNvSpPr/>
          <p:nvPr/>
        </p:nvSpPr>
        <p:spPr>
          <a:xfrm>
            <a:off x="755650" y="3789363"/>
            <a:ext cx="4930775" cy="522287"/>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）计数终止信号</a:t>
            </a:r>
            <a:r>
              <a:rPr lang="en-US" altLang="zh-CN" sz="2800" b="1" dirty="0">
                <a:latin typeface="Arial" panose="020B0604020202020204" pitchFamily="34" charset="0"/>
                <a:ea typeface="宋体" panose="02010600030101010101" pitchFamily="2" charset="-122"/>
              </a:rPr>
              <a:t>T/C</a:t>
            </a:r>
            <a:r>
              <a:rPr lang="zh-CN" altLang="zh-CN" sz="2800" b="1" dirty="0">
                <a:latin typeface="Arial" panose="020B0604020202020204" pitchFamily="34" charset="0"/>
                <a:ea typeface="宋体" panose="02010600030101010101" pitchFamily="2" charset="-122"/>
              </a:rPr>
              <a:t>的应用</a:t>
            </a:r>
            <a:endParaRPr lang="zh-CN" altLang="en-US" sz="2800" b="1" dirty="0">
              <a:latin typeface="Arial" panose="020B0604020202020204" pitchFamily="34" charset="0"/>
              <a:ea typeface="宋体" panose="02010600030101010101" pitchFamily="2" charset="-122"/>
            </a:endParaRPr>
          </a:p>
        </p:txBody>
      </p:sp>
      <p:sp>
        <p:nvSpPr>
          <p:cNvPr id="146439" name="矩形 8"/>
          <p:cNvSpPr/>
          <p:nvPr/>
        </p:nvSpPr>
        <p:spPr>
          <a:xfrm>
            <a:off x="179388" y="4513263"/>
            <a:ext cx="8809037" cy="1438275"/>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8237</a:t>
            </a:r>
            <a:r>
              <a:rPr lang="zh-CN" altLang="zh-CN" sz="2400" b="1" dirty="0">
                <a:latin typeface="Arial" panose="020B0604020202020204" pitchFamily="34" charset="0"/>
                <a:ea typeface="宋体" panose="02010600030101010101" pitchFamily="2" charset="-122"/>
              </a:rPr>
              <a:t>发出的</a:t>
            </a:r>
            <a:r>
              <a:rPr lang="en-US" altLang="zh-CN" sz="2400" b="1" dirty="0">
                <a:solidFill>
                  <a:srgbClr val="C00000"/>
                </a:solidFill>
                <a:latin typeface="Arial" panose="020B0604020202020204" pitchFamily="34" charset="0"/>
                <a:ea typeface="宋体" panose="02010600030101010101" pitchFamily="2" charset="-122"/>
              </a:rPr>
              <a:t>EOP</a:t>
            </a:r>
            <a:r>
              <a:rPr lang="zh-CN" altLang="zh-CN" sz="2400" b="1" dirty="0">
                <a:solidFill>
                  <a:srgbClr val="C00000"/>
                </a:solidFill>
                <a:latin typeface="Arial" panose="020B0604020202020204" pitchFamily="34" charset="0"/>
                <a:ea typeface="宋体" panose="02010600030101010101" pitchFamily="2" charset="-122"/>
              </a:rPr>
              <a:t>信号经反相后成为</a:t>
            </a:r>
            <a:r>
              <a:rPr lang="en-US" altLang="zh-CN" sz="2400" b="1" dirty="0">
                <a:solidFill>
                  <a:srgbClr val="C00000"/>
                </a:solidFill>
                <a:latin typeface="Arial" panose="020B0604020202020204" pitchFamily="34" charset="0"/>
                <a:ea typeface="宋体" panose="02010600030101010101" pitchFamily="2" charset="-122"/>
              </a:rPr>
              <a:t>T/C</a:t>
            </a:r>
            <a:r>
              <a:rPr lang="zh-CN" altLang="zh-CN" sz="2400" b="1" dirty="0">
                <a:solidFill>
                  <a:srgbClr val="C00000"/>
                </a:solidFill>
                <a:latin typeface="Arial" panose="020B0604020202020204" pitchFamily="34" charset="0"/>
                <a:ea typeface="宋体" panose="02010600030101010101" pitchFamily="2" charset="-122"/>
              </a:rPr>
              <a:t>信号</a:t>
            </a:r>
            <a:r>
              <a:rPr lang="zh-CN" altLang="zh-CN" sz="2400" b="1" dirty="0">
                <a:latin typeface="Arial" panose="020B0604020202020204" pitchFamily="34" charset="0"/>
                <a:ea typeface="宋体" panose="02010600030101010101" pitchFamily="2" charset="-122"/>
              </a:rPr>
              <a:t>，为</a:t>
            </a:r>
            <a:r>
              <a:rPr lang="en-US" altLang="zh-CN" sz="2400" b="1" dirty="0">
                <a:solidFill>
                  <a:srgbClr val="C00000"/>
                </a:solidFill>
                <a:latin typeface="Arial" panose="020B0604020202020204" pitchFamily="34" charset="0"/>
                <a:ea typeface="宋体" panose="02010600030101010101" pitchFamily="2" charset="-122"/>
              </a:rPr>
              <a:t>4</a:t>
            </a:r>
            <a:r>
              <a:rPr lang="zh-CN" altLang="zh-CN" sz="2400" b="1" dirty="0">
                <a:solidFill>
                  <a:srgbClr val="C00000"/>
                </a:solidFill>
                <a:latin typeface="Arial" panose="020B0604020202020204" pitchFamily="34" charset="0"/>
                <a:ea typeface="宋体" panose="02010600030101010101" pitchFamily="2" charset="-122"/>
              </a:rPr>
              <a:t>个通道公用</a:t>
            </a:r>
            <a:r>
              <a:rPr lang="zh-CN" altLang="zh-CN" sz="2400" b="1" dirty="0">
                <a:latin typeface="Arial" panose="020B0604020202020204" pitchFamily="34" charset="0"/>
                <a:ea typeface="宋体" panose="02010600030101010101" pitchFamily="2" charset="-122"/>
              </a:rPr>
              <a:t>。在</a:t>
            </a:r>
            <a:r>
              <a:rPr lang="zh-CN" altLang="zh-CN" sz="2400" b="1" dirty="0">
                <a:solidFill>
                  <a:srgbClr val="2913FD"/>
                </a:solidFill>
                <a:latin typeface="Arial" panose="020B0604020202020204" pitchFamily="34" charset="0"/>
                <a:ea typeface="宋体" panose="02010600030101010101" pitchFamily="2" charset="-122"/>
              </a:rPr>
              <a:t>上例中，</a:t>
            </a:r>
            <a:r>
              <a:rPr lang="en-US" altLang="zh-CN" sz="2400" b="1" dirty="0">
                <a:solidFill>
                  <a:srgbClr val="2913FD"/>
                </a:solidFill>
                <a:latin typeface="Arial" panose="020B0604020202020204" pitchFamily="34" charset="0"/>
                <a:ea typeface="宋体" panose="02010600030101010101" pitchFamily="2" charset="-122"/>
              </a:rPr>
              <a:t>T/C</a:t>
            </a:r>
            <a:r>
              <a:rPr lang="zh-CN" altLang="zh-CN" sz="2400" b="1" dirty="0">
                <a:solidFill>
                  <a:srgbClr val="2913FD"/>
                </a:solidFill>
                <a:latin typeface="Arial" panose="020B0604020202020204" pitchFamily="34" charset="0"/>
                <a:ea typeface="宋体" panose="02010600030101010101" pitchFamily="2" charset="-122"/>
              </a:rPr>
              <a:t>与</a:t>
            </a:r>
            <a:r>
              <a:rPr lang="en-US" altLang="zh-CN" sz="2400" b="1" dirty="0">
                <a:solidFill>
                  <a:srgbClr val="2913FD"/>
                </a:solidFill>
                <a:latin typeface="Arial" panose="020B0604020202020204" pitchFamily="34" charset="0"/>
                <a:ea typeface="宋体" panose="02010600030101010101" pitchFamily="2" charset="-122"/>
              </a:rPr>
              <a:t>DACK</a:t>
            </a:r>
            <a:r>
              <a:rPr lang="zh-CN" altLang="zh-CN" sz="2400" b="1" dirty="0">
                <a:solidFill>
                  <a:srgbClr val="2913FD"/>
                </a:solidFill>
                <a:latin typeface="Arial" panose="020B0604020202020204" pitchFamily="34" charset="0"/>
                <a:ea typeface="宋体" panose="02010600030101010101" pitchFamily="2" charset="-122"/>
              </a:rPr>
              <a:t>相与，形成本通道结束脉冲信号</a:t>
            </a:r>
            <a:r>
              <a:rPr lang="zh-CN" altLang="zh-CN" sz="2400" b="1" dirty="0">
                <a:latin typeface="Arial" panose="020B0604020202020204" pitchFamily="34" charset="0"/>
                <a:ea typeface="宋体" panose="02010600030101010101" pitchFamily="2" charset="-122"/>
              </a:rPr>
              <a:t>，并用</a:t>
            </a:r>
            <a:r>
              <a:rPr lang="en-US" altLang="zh-CN" sz="2400" b="1" dirty="0">
                <a:solidFill>
                  <a:srgbClr val="2913FD"/>
                </a:solidFill>
                <a:latin typeface="Arial" panose="020B0604020202020204" pitchFamily="34" charset="0"/>
                <a:ea typeface="宋体" panose="02010600030101010101" pitchFamily="2" charset="-122"/>
              </a:rPr>
              <a:t>D2</a:t>
            </a:r>
            <a:r>
              <a:rPr lang="zh-CN" altLang="zh-CN" sz="2400" b="1" dirty="0">
                <a:solidFill>
                  <a:srgbClr val="2913FD"/>
                </a:solidFill>
                <a:latin typeface="Arial" panose="020B0604020202020204" pitchFamily="34" charset="0"/>
                <a:ea typeface="宋体" panose="02010600030101010101" pitchFamily="2" charset="-122"/>
              </a:rPr>
              <a:t>保存</a:t>
            </a:r>
            <a:r>
              <a:rPr lang="zh-CN" altLang="zh-CN" sz="2400" b="1" dirty="0">
                <a:latin typeface="Arial" panose="020B0604020202020204" pitchFamily="34" charset="0"/>
                <a:ea typeface="宋体" panose="02010600030101010101" pitchFamily="2" charset="-122"/>
              </a:rPr>
              <a:t>，用来</a:t>
            </a:r>
            <a:r>
              <a:rPr lang="zh-CN" altLang="zh-CN" sz="2400" b="1" dirty="0">
                <a:solidFill>
                  <a:srgbClr val="2913FD"/>
                </a:solidFill>
                <a:latin typeface="Arial" panose="020B0604020202020204" pitchFamily="34" charset="0"/>
                <a:ea typeface="宋体" panose="02010600030101010101" pitchFamily="2" charset="-122"/>
              </a:rPr>
              <a:t>请求中断</a:t>
            </a:r>
            <a:r>
              <a:rPr lang="zh-CN" altLang="zh-CN" sz="2400" b="1" dirty="0">
                <a:latin typeface="Arial" panose="020B0604020202020204" pitchFamily="34" charset="0"/>
                <a:ea typeface="宋体" panose="02010600030101010101" pitchFamily="2" charset="-122"/>
              </a:rPr>
              <a:t>和</a:t>
            </a:r>
            <a:r>
              <a:rPr lang="zh-CN" altLang="zh-CN" sz="2400" b="1" dirty="0">
                <a:solidFill>
                  <a:srgbClr val="C00000"/>
                </a:solidFill>
                <a:latin typeface="Arial" panose="020B0604020202020204" pitchFamily="34" charset="0"/>
                <a:ea typeface="宋体" panose="02010600030101010101" pitchFamily="2" charset="-122"/>
              </a:rPr>
              <a:t>通知</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设备</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cxnSp>
        <p:nvCxnSpPr>
          <p:cNvPr id="146440" name="直接连接符 6"/>
          <p:cNvCxnSpPr/>
          <p:nvPr/>
        </p:nvCxnSpPr>
        <p:spPr>
          <a:xfrm>
            <a:off x="2339975" y="4581525"/>
            <a:ext cx="617538" cy="0"/>
          </a:xfrm>
          <a:prstGeom prst="line">
            <a:avLst/>
          </a:prstGeom>
          <a:ln w="28575" cap="sq" cmpd="sng">
            <a:solidFill>
              <a:srgbClr val="C00000"/>
            </a:solidFill>
            <a:prstDash val="solid"/>
            <a:round/>
            <a:headEnd type="none" w="sm" len="sm"/>
            <a:tailEnd type="none" w="sm" len="sm"/>
          </a:ln>
        </p:spPr>
      </p:cxnSp>
      <p:cxnSp>
        <p:nvCxnSpPr>
          <p:cNvPr id="146441" name="直接连接符 6"/>
          <p:cNvCxnSpPr/>
          <p:nvPr/>
        </p:nvCxnSpPr>
        <p:spPr>
          <a:xfrm>
            <a:off x="2647950" y="5013325"/>
            <a:ext cx="808038" cy="0"/>
          </a:xfrm>
          <a:prstGeom prst="line">
            <a:avLst/>
          </a:prstGeom>
          <a:ln w="28575" cap="sq" cmpd="sng">
            <a:solidFill>
              <a:srgbClr val="2913FD"/>
            </a:solidFill>
            <a:prstDash val="solid"/>
            <a:round/>
            <a:headEnd type="none" w="sm" len="sm"/>
            <a:tailEnd type="none" w="sm" len="sm"/>
          </a:ln>
        </p:spPr>
      </p:cxn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7650" name="Text Box 2"/>
          <p:cNvSpPr txBox="1"/>
          <p:nvPr/>
        </p:nvSpPr>
        <p:spPr>
          <a:xfrm>
            <a:off x="276225" y="333375"/>
            <a:ext cx="5003800" cy="579438"/>
          </a:xfrm>
          <a:prstGeom prst="rect">
            <a:avLst/>
          </a:prstGeom>
          <a:noFill/>
          <a:ln w="12700">
            <a:noFill/>
          </a:ln>
        </p:spPr>
        <p:txBody>
          <a:bodyPr anchor="t" anchorCtr="0">
            <a:spAutoFit/>
          </a:bodyPr>
          <a:p>
            <a:pPr>
              <a:spcBef>
                <a:spcPct val="50000"/>
              </a:spcBef>
            </a:pPr>
            <a:r>
              <a:rPr lang="en-US" altLang="zh-CN" sz="3200" b="1" dirty="0">
                <a:latin typeface="黑体" panose="02010609060101010101" pitchFamily="49" charset="-122"/>
                <a:ea typeface="宋体" panose="02010600030101010101" pitchFamily="2" charset="-122"/>
              </a:rPr>
              <a:t>2</a:t>
            </a:r>
            <a:r>
              <a:rPr lang="zh-CN" altLang="en-US" sz="3200" b="1" dirty="0">
                <a:latin typeface="黑体" panose="02010609060101010101" pitchFamily="49" charset="-122"/>
                <a:ea typeface="宋体" panose="02010600030101010101" pitchFamily="2" charset="-122"/>
              </a:rPr>
              <a:t>、</a:t>
            </a:r>
            <a:r>
              <a:rPr lang="en-US" altLang="zh-CN" sz="3200" b="1" dirty="0">
                <a:latin typeface="黑体" panose="02010609060101010101" pitchFamily="49"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指令的使用举例</a:t>
            </a:r>
            <a:endParaRPr lang="zh-CN" altLang="en-US" sz="3200" b="1" dirty="0">
              <a:latin typeface="黑体" panose="02010609060101010101" pitchFamily="49" charset="-122"/>
              <a:ea typeface="宋体" panose="02010600030101010101" pitchFamily="2" charset="-122"/>
            </a:endParaRPr>
          </a:p>
        </p:txBody>
      </p:sp>
      <p:sp>
        <p:nvSpPr>
          <p:cNvPr id="27651" name="Text Box 3"/>
          <p:cNvSpPr txBox="1"/>
          <p:nvPr/>
        </p:nvSpPr>
        <p:spPr>
          <a:xfrm>
            <a:off x="381000" y="1295400"/>
            <a:ext cx="5775325" cy="584200"/>
          </a:xfrm>
          <a:prstGeom prst="rect">
            <a:avLst/>
          </a:prstGeom>
          <a:noFill/>
          <a:ln w="12700">
            <a:noFill/>
          </a:ln>
        </p:spPr>
        <p:txBody>
          <a:bodyPr anchor="t" anchorCtr="0">
            <a:spAutoFit/>
          </a:bodyPr>
          <a:p>
            <a:pPr algn="just">
              <a:spcBef>
                <a:spcPct val="50000"/>
              </a:spcBef>
            </a:pPr>
            <a:r>
              <a:rPr lang="en-US"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1</a:t>
            </a:r>
            <a:r>
              <a:rPr lang="zh-CN" altLang="en-US" sz="3200" b="1" dirty="0">
                <a:latin typeface="Times New Roman" panose="02020603050405020304" pitchFamily="18"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直接</a:t>
            </a:r>
            <a:r>
              <a:rPr lang="en-US" altLang="zh-CN" sz="3200" b="1" dirty="0">
                <a:latin typeface="宋体" panose="02010600030101010101" pitchFamily="2"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端口寻址方式</a:t>
            </a:r>
            <a:endParaRPr lang="en-US" altLang="zh-CN" sz="3200" b="1" dirty="0">
              <a:latin typeface="宋体" panose="02010600030101010101" pitchFamily="2" charset="-122"/>
              <a:ea typeface="宋体" panose="02010600030101010101" pitchFamily="2" charset="-122"/>
            </a:endParaRPr>
          </a:p>
        </p:txBody>
      </p:sp>
      <p:sp>
        <p:nvSpPr>
          <p:cNvPr id="27654" name="Text Box 6"/>
          <p:cNvSpPr txBox="1"/>
          <p:nvPr/>
        </p:nvSpPr>
        <p:spPr>
          <a:xfrm>
            <a:off x="300038" y="3498850"/>
            <a:ext cx="8305800" cy="579438"/>
          </a:xfrm>
          <a:prstGeom prst="rect">
            <a:avLst/>
          </a:prstGeom>
          <a:solidFill>
            <a:srgbClr val="FDFFCB"/>
          </a:solidFill>
          <a:ln w="9525">
            <a:noFill/>
          </a:ln>
        </p:spPr>
        <p:txBody>
          <a:bodyPr anchor="t" anchorCtr="0">
            <a:spAutoFit/>
          </a:bodyPr>
          <a:p>
            <a:pPr algn="just">
              <a:spcBef>
                <a:spcPct val="50000"/>
              </a:spcBef>
            </a:pPr>
            <a:r>
              <a:rPr lang="en-US" altLang="zh-CN" sz="3200" b="1" dirty="0">
                <a:latin typeface="Times New Roman" panose="02020603050405020304" pitchFamily="18" charset="0"/>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IN AL,61H </a:t>
            </a:r>
            <a:r>
              <a:rPr lang="zh-CN" altLang="en-US" sz="3200" b="1" dirty="0">
                <a:latin typeface="宋体" panose="02010600030101010101" pitchFamily="2" charset="-122"/>
                <a:ea typeface="宋体" panose="02010600030101010101" pitchFamily="2" charset="-122"/>
              </a:rPr>
              <a:t>；从</a:t>
            </a:r>
            <a:r>
              <a:rPr lang="en-US" altLang="zh-CN" sz="3200" b="1" dirty="0">
                <a:latin typeface="宋体" panose="02010600030101010101" pitchFamily="2" charset="-122"/>
                <a:ea typeface="宋体" panose="02010600030101010101" pitchFamily="2" charset="-122"/>
              </a:rPr>
              <a:t>8</a:t>
            </a:r>
            <a:r>
              <a:rPr lang="zh-CN" altLang="en-US" sz="3200" b="1" dirty="0">
                <a:latin typeface="宋体" panose="02010600030101010101" pitchFamily="2" charset="-122"/>
                <a:ea typeface="宋体" panose="02010600030101010101" pitchFamily="2" charset="-122"/>
              </a:rPr>
              <a:t>位端口</a:t>
            </a:r>
            <a:r>
              <a:rPr lang="en-US" altLang="zh-CN" sz="3200" b="1" dirty="0">
                <a:latin typeface="宋体" panose="02010600030101010101" pitchFamily="2" charset="-122"/>
                <a:ea typeface="宋体" panose="02010600030101010101" pitchFamily="2" charset="-122"/>
              </a:rPr>
              <a:t>61H</a:t>
            </a:r>
            <a:r>
              <a:rPr lang="zh-CN" altLang="en-US" sz="3200" b="1" dirty="0">
                <a:latin typeface="宋体" panose="02010600030101010101" pitchFamily="2" charset="-122"/>
                <a:ea typeface="宋体" panose="02010600030101010101" pitchFamily="2" charset="-122"/>
              </a:rPr>
              <a:t>读入一个</a:t>
            </a:r>
            <a:r>
              <a:rPr lang="en-US" altLang="zh-CN" sz="3200" b="1" dirty="0">
                <a:latin typeface="宋体" panose="02010600030101010101" pitchFamily="2" charset="-122"/>
                <a:ea typeface="宋体" panose="02010600030101010101" pitchFamily="2" charset="-122"/>
              </a:rPr>
              <a:t>8</a:t>
            </a:r>
            <a:r>
              <a:rPr lang="zh-CN" altLang="en-US" sz="3200" b="1" dirty="0">
                <a:latin typeface="宋体" panose="02010600030101010101" pitchFamily="2" charset="-122"/>
                <a:ea typeface="宋体" panose="02010600030101010101" pitchFamily="2" charset="-122"/>
              </a:rPr>
              <a:t>位数；</a:t>
            </a:r>
            <a:endParaRPr lang="zh-CN" altLang="en-US" sz="3200" b="1" dirty="0">
              <a:latin typeface="宋体" panose="02010600030101010101" pitchFamily="2" charset="-122"/>
              <a:ea typeface="Times New Roman" panose="02020603050405020304" pitchFamily="18" charset="0"/>
            </a:endParaRPr>
          </a:p>
        </p:txBody>
      </p:sp>
      <p:sp>
        <p:nvSpPr>
          <p:cNvPr id="27655" name="Text Box 7"/>
          <p:cNvSpPr txBox="1">
            <a:spLocks noChangeArrowheads="1"/>
          </p:cNvSpPr>
          <p:nvPr/>
        </p:nvSpPr>
        <p:spPr bwMode="auto">
          <a:xfrm>
            <a:off x="276225" y="4246563"/>
            <a:ext cx="8678863" cy="584200"/>
          </a:xfrm>
          <a:prstGeom prst="rect">
            <a:avLst/>
          </a:prstGeom>
          <a:solidFill>
            <a:srgbClr val="CCFFCC"/>
          </a:solid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3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b="1" i="0" u="none" strike="noStrike" kern="1200" cap="none" spc="0" normalizeH="0" baseline="0" noProof="0" dirty="0" smtClean="0">
                <a:ln>
                  <a:noFill/>
                </a:ln>
                <a:solidFill>
                  <a:schemeClr val="tx1"/>
                </a:solidFill>
                <a:effectLst/>
                <a:uLnTx/>
                <a:uFillTx/>
                <a:latin typeface="+mn-ea"/>
                <a:ea typeface="+mn-ea"/>
                <a:cs typeface="+mn-cs"/>
              </a:rPr>
              <a:t>OUT 62H,AL</a:t>
            </a:r>
            <a:r>
              <a:rPr kumimoji="1" lang="zh-CN" altLang="en-US" sz="3200" b="1" i="0" u="none" strike="noStrike" kern="1200" cap="none" spc="0" normalizeH="0" baseline="0" noProof="0" dirty="0" smtClean="0">
                <a:ln>
                  <a:noFill/>
                </a:ln>
                <a:solidFill>
                  <a:schemeClr val="tx1"/>
                </a:solidFill>
                <a:effectLst/>
                <a:uLnTx/>
                <a:uFillTx/>
                <a:latin typeface="+mn-ea"/>
                <a:ea typeface="+mn-ea"/>
                <a:cs typeface="+mn-cs"/>
              </a:rPr>
              <a:t>；将</a:t>
            </a:r>
            <a:r>
              <a:rPr kumimoji="1" lang="en-US" altLang="zh-CN" sz="3200" b="1" i="0" u="none" strike="noStrike" kern="1200" cap="none" spc="0" normalizeH="0" baseline="0" noProof="0" dirty="0" smtClean="0">
                <a:ln>
                  <a:noFill/>
                </a:ln>
                <a:solidFill>
                  <a:schemeClr val="tx1"/>
                </a:solidFill>
                <a:effectLst/>
                <a:uLnTx/>
                <a:uFillTx/>
                <a:latin typeface="+mn-ea"/>
                <a:ea typeface="+mn-ea"/>
                <a:cs typeface="+mn-cs"/>
              </a:rPr>
              <a:t>AL</a:t>
            </a:r>
            <a:r>
              <a:rPr kumimoji="1" lang="zh-CN" altLang="en-US" sz="3200" b="1" i="0" u="none" strike="noStrike" kern="1200" cap="none" spc="0" normalizeH="0" baseline="0" noProof="0" dirty="0" smtClean="0">
                <a:ln>
                  <a:noFill/>
                </a:ln>
                <a:solidFill>
                  <a:schemeClr val="tx1"/>
                </a:solidFill>
                <a:effectLst/>
                <a:uLnTx/>
                <a:uFillTx/>
                <a:latin typeface="+mn-ea"/>
                <a:ea typeface="+mn-ea"/>
                <a:cs typeface="+mn-cs"/>
              </a:rPr>
              <a:t>中的</a:t>
            </a:r>
            <a:r>
              <a:rPr kumimoji="1" lang="en-US" altLang="zh-CN" sz="3200" b="1" i="0" u="none" strike="noStrike" kern="1200" cap="none" spc="0" normalizeH="0" baseline="0" noProof="0" dirty="0" smtClean="0">
                <a:ln>
                  <a:noFill/>
                </a:ln>
                <a:solidFill>
                  <a:schemeClr val="tx1"/>
                </a:solidFill>
                <a:effectLst/>
                <a:uLnTx/>
                <a:uFillTx/>
                <a:latin typeface="+mn-ea"/>
                <a:ea typeface="+mn-ea"/>
                <a:cs typeface="+mn-cs"/>
              </a:rPr>
              <a:t>8</a:t>
            </a:r>
            <a:r>
              <a:rPr kumimoji="1" lang="zh-CN" altLang="en-US" sz="3200" b="1" i="0" u="none" strike="noStrike" kern="1200" cap="none" spc="0" normalizeH="0" baseline="0" noProof="0" dirty="0" smtClean="0">
                <a:ln>
                  <a:noFill/>
                </a:ln>
                <a:solidFill>
                  <a:schemeClr val="tx1"/>
                </a:solidFill>
                <a:effectLst/>
                <a:uLnTx/>
                <a:uFillTx/>
                <a:latin typeface="+mn-ea"/>
                <a:ea typeface="+mn-ea"/>
                <a:cs typeface="+mn-cs"/>
              </a:rPr>
              <a:t>位数写到</a:t>
            </a:r>
            <a:r>
              <a:rPr kumimoji="1" lang="en-US" altLang="zh-CN" sz="3200" b="1" i="0" u="none" strike="noStrike" kern="1200" cap="none" spc="0" normalizeH="0" baseline="0" noProof="0" dirty="0" smtClean="0">
                <a:ln>
                  <a:noFill/>
                </a:ln>
                <a:solidFill>
                  <a:schemeClr val="tx1"/>
                </a:solidFill>
                <a:effectLst/>
                <a:uLnTx/>
                <a:uFillTx/>
                <a:latin typeface="+mn-ea"/>
                <a:ea typeface="+mn-ea"/>
                <a:cs typeface="+mn-cs"/>
              </a:rPr>
              <a:t>8</a:t>
            </a:r>
            <a:r>
              <a:rPr kumimoji="1" lang="zh-CN" altLang="en-US" sz="3200" b="1" i="0" u="none" strike="noStrike" kern="1200" cap="none" spc="0" normalizeH="0" baseline="0" noProof="0" dirty="0" smtClean="0">
                <a:ln>
                  <a:noFill/>
                </a:ln>
                <a:solidFill>
                  <a:schemeClr val="tx1"/>
                </a:solidFill>
                <a:effectLst/>
                <a:uLnTx/>
                <a:uFillTx/>
                <a:latin typeface="+mn-ea"/>
                <a:ea typeface="+mn-ea"/>
                <a:cs typeface="+mn-cs"/>
              </a:rPr>
              <a:t>位端口</a:t>
            </a:r>
            <a:r>
              <a:rPr kumimoji="1" lang="en-US" altLang="zh-CN" sz="3200" b="1" i="0" u="none" strike="noStrike" kern="1200" cap="none" spc="0" normalizeH="0" baseline="0" noProof="0" dirty="0" smtClean="0">
                <a:ln>
                  <a:noFill/>
                </a:ln>
                <a:solidFill>
                  <a:schemeClr val="tx1"/>
                </a:solidFill>
                <a:effectLst/>
                <a:uLnTx/>
                <a:uFillTx/>
                <a:latin typeface="+mn-ea"/>
                <a:ea typeface="+mn-ea"/>
                <a:cs typeface="+mn-cs"/>
              </a:rPr>
              <a:t>62H</a:t>
            </a:r>
            <a:r>
              <a:rPr kumimoji="1" lang="zh-CN" altLang="en-US" sz="3200" b="1" i="0" u="none" strike="noStrike" kern="1200" cap="none" spc="0" normalizeH="0" baseline="0" noProof="0" dirty="0" smtClean="0">
                <a:ln>
                  <a:noFill/>
                </a:ln>
                <a:solidFill>
                  <a:schemeClr val="tx1"/>
                </a:solidFill>
                <a:effectLst/>
                <a:uLnTx/>
                <a:uFillTx/>
                <a:latin typeface="+mn-ea"/>
                <a:ea typeface="+mn-ea"/>
                <a:cs typeface="+mn-cs"/>
              </a:rPr>
              <a:t>； </a:t>
            </a:r>
            <a:endParaRPr kumimoji="1" lang="zh-CN" altLang="en-US" sz="32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18438" name="矩形 1"/>
          <p:cNvSpPr/>
          <p:nvPr/>
        </p:nvSpPr>
        <p:spPr>
          <a:xfrm>
            <a:off x="566738" y="2205038"/>
            <a:ext cx="3687762" cy="584200"/>
          </a:xfrm>
          <a:prstGeom prst="rect">
            <a:avLst/>
          </a:prstGeom>
          <a:solidFill>
            <a:srgbClr val="FFFF66"/>
          </a:solidFill>
          <a:ln w="9525">
            <a:noFill/>
          </a:ln>
        </p:spPr>
        <p:txBody>
          <a:bodyPr wrap="none" anchor="t" anchorCtr="0">
            <a:spAutoFit/>
          </a:bodyPr>
          <a:p>
            <a:pPr algn="just">
              <a:spcBef>
                <a:spcPct val="50000"/>
              </a:spcBef>
            </a:pPr>
            <a:r>
              <a:rPr lang="zh-CN" altLang="en-US" sz="3200" b="1" dirty="0">
                <a:latin typeface="宋体" panose="02010600030101010101" pitchFamily="2" charset="-122"/>
                <a:ea typeface="宋体" panose="02010600030101010101" pitchFamily="2" charset="-122"/>
              </a:rPr>
              <a:t>端口地址只能是</a:t>
            </a:r>
            <a:r>
              <a:rPr lang="en-US" altLang="zh-CN" sz="3200" b="1" dirty="0">
                <a:latin typeface="宋体" panose="02010600030101010101" pitchFamily="2" charset="-122"/>
                <a:ea typeface="宋体" panose="02010600030101010101" pitchFamily="2" charset="-122"/>
              </a:rPr>
              <a:t>8</a:t>
            </a:r>
            <a:r>
              <a:rPr lang="zh-CN" altLang="en-US" sz="3200" b="1" dirty="0">
                <a:latin typeface="宋体" panose="02010600030101010101" pitchFamily="2" charset="-122"/>
                <a:ea typeface="宋体" panose="02010600030101010101" pitchFamily="2" charset="-122"/>
              </a:rPr>
              <a:t>位</a:t>
            </a:r>
            <a:endParaRPr lang="zh-CN" altLang="en-US" sz="3200" b="1" dirty="0">
              <a:latin typeface="宋体" panose="02010600030101010101" pitchFamily="2" charset="-122"/>
              <a:ea typeface="Times New Roman" panose="02020603050405020304" pitchFamily="18"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arn(inVertical)">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barn(inVertical)">
                                      <p:cBhvr>
                                        <p:cTn id="12" dur="500"/>
                                        <p:tgtEl>
                                          <p:spTgt spid="276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barn(inVertical)">
                                      <p:cBhvr>
                                        <p:cTn id="17" dur="500"/>
                                        <p:tgtEl>
                                          <p:spTgt spid="2765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7655"/>
                                        </p:tgtEl>
                                        <p:attrNameLst>
                                          <p:attrName>style.visibility</p:attrName>
                                        </p:attrNameLst>
                                      </p:cBhvr>
                                      <p:to>
                                        <p:strVal val="visible"/>
                                      </p:to>
                                    </p:set>
                                    <p:animEffect transition="in" filter="barn(inVertical)">
                                      <p:cBhvr>
                                        <p:cTn id="22"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p:bldP spid="27654" grpId="0" animBg="1"/>
      <p:bldP spid="27655"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矩形 2"/>
          <p:cNvSpPr/>
          <p:nvPr/>
        </p:nvSpPr>
        <p:spPr>
          <a:xfrm>
            <a:off x="250825" y="42863"/>
            <a:ext cx="3697288" cy="523875"/>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3</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DMA</a:t>
            </a:r>
            <a:r>
              <a:rPr lang="zh-CN" altLang="zh-CN" sz="2800" b="1" dirty="0">
                <a:latin typeface="Arial" panose="020B0604020202020204" pitchFamily="34" charset="0"/>
                <a:ea typeface="宋体" panose="02010600030101010101" pitchFamily="2" charset="-122"/>
              </a:rPr>
              <a:t>通道的复用</a:t>
            </a:r>
            <a:endParaRPr lang="zh-CN" altLang="en-US" sz="2800" b="1" dirty="0">
              <a:latin typeface="Arial" panose="020B0604020202020204" pitchFamily="34" charset="0"/>
              <a:ea typeface="宋体" panose="02010600030101010101" pitchFamily="2" charset="-122"/>
            </a:endParaRPr>
          </a:p>
        </p:txBody>
      </p:sp>
      <p:sp>
        <p:nvSpPr>
          <p:cNvPr id="147458" name="矩形 3"/>
          <p:cNvSpPr/>
          <p:nvPr/>
        </p:nvSpPr>
        <p:spPr>
          <a:xfrm>
            <a:off x="107950" y="566738"/>
            <a:ext cx="8856663" cy="3233420"/>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上例用一个</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通道实现输入与输出</a:t>
            </a:r>
            <a:r>
              <a:rPr lang="zh-CN" altLang="zh-CN" sz="2400" b="1" dirty="0">
                <a:latin typeface="Arial" panose="020B0604020202020204" pitchFamily="34" charset="0"/>
                <a:ea typeface="宋体" panose="02010600030101010101" pitchFamily="2" charset="-122"/>
              </a:rPr>
              <a:t>。稍加扩展，可让</a:t>
            </a:r>
            <a:r>
              <a:rPr lang="zh-CN" altLang="zh-CN" sz="2400" b="1" dirty="0">
                <a:solidFill>
                  <a:srgbClr val="2913FD"/>
                </a:solidFill>
                <a:latin typeface="Arial" panose="020B0604020202020204" pitchFamily="34" charset="0"/>
                <a:ea typeface="宋体" panose="02010600030101010101" pitchFamily="2" charset="-122"/>
              </a:rPr>
              <a:t>多个</a:t>
            </a:r>
            <a:r>
              <a:rPr lang="en-US" altLang="zh-CN" sz="2400" b="1" dirty="0">
                <a:solidFill>
                  <a:srgbClr val="2913FD"/>
                </a:solidFill>
                <a:latin typeface="Arial" panose="020B0604020202020204" pitchFamily="34" charset="0"/>
                <a:ea typeface="宋体" panose="02010600030101010101" pitchFamily="2" charset="-122"/>
              </a:rPr>
              <a:t>I/O</a:t>
            </a:r>
            <a:r>
              <a:rPr lang="zh-CN" altLang="zh-CN" sz="2400" b="1" dirty="0">
                <a:solidFill>
                  <a:srgbClr val="2913FD"/>
                </a:solidFill>
                <a:latin typeface="Arial" panose="020B0604020202020204" pitchFamily="34" charset="0"/>
                <a:ea typeface="宋体" panose="02010600030101010101" pitchFamily="2" charset="-122"/>
              </a:rPr>
              <a:t>设备分时共享同一个</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通道</a:t>
            </a:r>
            <a:r>
              <a:rPr lang="zh-CN" altLang="zh-CN" sz="2400" b="1" dirty="0">
                <a:latin typeface="Arial" panose="020B0604020202020204" pitchFamily="34" charset="0"/>
                <a:ea typeface="宋体" panose="02010600030101010101" pitchFamily="2" charset="-122"/>
              </a:rPr>
              <a:t>，这些</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设备可以是不同类型。</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图所示，可用“设备选择”线来进行控制。</a:t>
            </a:r>
            <a:r>
              <a:rPr lang="zh-CN" altLang="zh-CN" sz="2400" b="1" dirty="0">
                <a:solidFill>
                  <a:srgbClr val="C00000"/>
                </a:solidFill>
                <a:latin typeface="Arial" panose="020B0604020202020204" pitchFamily="34" charset="0"/>
                <a:ea typeface="宋体" panose="02010600030101010101" pitchFamily="2" charset="-122"/>
              </a:rPr>
              <a:t>每个设备有自己的设备选择线</a:t>
            </a:r>
            <a:r>
              <a:rPr lang="en-US" altLang="zh-CN" sz="2400" b="1" dirty="0">
                <a:solidFill>
                  <a:srgbClr val="C00000"/>
                </a:solidFill>
                <a:latin typeface="Arial" panose="020B0604020202020204" pitchFamily="34" charset="0"/>
                <a:ea typeface="宋体" panose="02010600030101010101" pitchFamily="2" charset="-122"/>
              </a:rPr>
              <a:t>SEL</a:t>
            </a:r>
            <a:r>
              <a:rPr lang="zh-CN" altLang="zh-CN" sz="2400"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某一时刻</a:t>
            </a:r>
            <a:r>
              <a:rPr lang="zh-CN" altLang="en-US" sz="2400" b="1" dirty="0">
                <a:solidFill>
                  <a:srgbClr val="C00000"/>
                </a:solidFill>
                <a:latin typeface="Arial" panose="020B0604020202020204" pitchFamily="34" charset="0"/>
                <a:ea typeface="宋体" panose="02010600030101010101" pitchFamily="2" charset="-122"/>
              </a:rPr>
              <a:t>只能其</a:t>
            </a:r>
            <a:r>
              <a:rPr lang="zh-CN" altLang="zh-CN" sz="2400" b="1" dirty="0">
                <a:solidFill>
                  <a:srgbClr val="C00000"/>
                </a:solidFill>
                <a:latin typeface="Arial" panose="020B0604020202020204" pitchFamily="34" charset="0"/>
                <a:ea typeface="宋体" panose="02010600030101010101" pitchFamily="2" charset="-122"/>
              </a:rPr>
              <a:t>中有一个有效</a:t>
            </a:r>
            <a:r>
              <a:rPr lang="zh-CN" altLang="zh-CN" sz="2400" b="1" dirty="0">
                <a:latin typeface="Arial" panose="020B0604020202020204" pitchFamily="34" charset="0"/>
                <a:ea typeface="宋体" panose="02010600030101010101" pitchFamily="2" charset="-122"/>
              </a:rPr>
              <a:t>，</a:t>
            </a:r>
            <a:r>
              <a:rPr lang="zh-CN" altLang="en-US" sz="2400" b="1" dirty="0">
                <a:solidFill>
                  <a:srgbClr val="C00000"/>
                </a:solidFill>
                <a:latin typeface="Arial" panose="020B0604020202020204" pitchFamily="34" charset="0"/>
                <a:ea typeface="宋体" panose="02010600030101010101" pitchFamily="2" charset="-122"/>
              </a:rPr>
              <a:t>只</a:t>
            </a:r>
            <a:r>
              <a:rPr lang="zh-CN" altLang="zh-CN" sz="2400" b="1" dirty="0">
                <a:solidFill>
                  <a:srgbClr val="C00000"/>
                </a:solidFill>
                <a:latin typeface="Arial" panose="020B0604020202020204" pitchFamily="34" charset="0"/>
                <a:ea typeface="宋体" panose="02010600030101010101" pitchFamily="2" charset="-122"/>
              </a:rPr>
              <a:t>允许</a:t>
            </a:r>
            <a:r>
              <a:rPr lang="zh-CN" altLang="en-US" sz="2400" b="1" dirty="0">
                <a:solidFill>
                  <a:srgbClr val="C00000"/>
                </a:solidFill>
                <a:latin typeface="Arial" panose="020B0604020202020204" pitchFamily="34" charset="0"/>
                <a:ea typeface="宋体" panose="02010600030101010101" pitchFamily="2" charset="-122"/>
              </a:rPr>
              <a:t>对应</a:t>
            </a:r>
            <a:r>
              <a:rPr lang="zh-CN" altLang="zh-CN" sz="2400" b="1" dirty="0">
                <a:solidFill>
                  <a:srgbClr val="C00000"/>
                </a:solidFill>
                <a:latin typeface="Arial" panose="020B0604020202020204" pitchFamily="34" charset="0"/>
                <a:ea typeface="宋体" panose="02010600030101010101" pitchFamily="2" charset="-122"/>
              </a:rPr>
              <a:t>设备使用</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通道。</a:t>
            </a:r>
            <a:r>
              <a:rPr lang="zh-CN" altLang="zh-CN" sz="2400" b="1" dirty="0">
                <a:latin typeface="Arial" panose="020B0604020202020204" pitchFamily="34" charset="0"/>
                <a:ea typeface="宋体" panose="02010600030101010101" pitchFamily="2" charset="-122"/>
              </a:rPr>
              <a:t>每传完一批数据后，可让另一个选择线有效，另选一台设备。如在</a:t>
            </a:r>
            <a:r>
              <a:rPr lang="en-US" altLang="zh-CN" sz="2400" b="1" dirty="0">
                <a:latin typeface="Arial" panose="020B0604020202020204" pitchFamily="34" charset="0"/>
                <a:ea typeface="宋体" panose="02010600030101010101" pitchFamily="2" charset="-122"/>
              </a:rPr>
              <a:t>IBM-PC</a:t>
            </a:r>
            <a:r>
              <a:rPr lang="zh-CN" altLang="zh-CN" sz="2400" b="1" dirty="0">
                <a:latin typeface="Arial" panose="020B0604020202020204" pitchFamily="34" charset="0"/>
                <a:ea typeface="宋体" panose="02010600030101010101" pitchFamily="2" charset="-122"/>
              </a:rPr>
              <a:t>机中，</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通道</a:t>
            </a:r>
            <a:r>
              <a:rPr lang="en-US" altLang="zh-CN" sz="2400" b="1"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就允许</a:t>
            </a:r>
            <a:r>
              <a:rPr lang="en-US" altLang="zh-CN" sz="2400" b="1" dirty="0">
                <a:latin typeface="Arial" panose="020B0604020202020204" pitchFamily="34" charset="0"/>
                <a:ea typeface="宋体" panose="02010600030101010101" pitchFamily="2" charset="-122"/>
              </a:rPr>
              <a:t>4</a:t>
            </a:r>
            <a:r>
              <a:rPr lang="zh-CN" altLang="zh-CN" sz="2400" b="1" dirty="0">
                <a:latin typeface="Arial" panose="020B0604020202020204" pitchFamily="34" charset="0"/>
                <a:ea typeface="宋体" panose="02010600030101010101" pitchFamily="2" charset="-122"/>
              </a:rPr>
              <a:t>个软盘分时共享。</a:t>
            </a:r>
            <a:endParaRPr lang="zh-CN" altLang="en-US" sz="2400" b="1" dirty="0">
              <a:latin typeface="Arial" panose="020B0604020202020204" pitchFamily="34" charset="0"/>
              <a:ea typeface="宋体" panose="02010600030101010101" pitchFamily="2" charset="-122"/>
            </a:endParaRPr>
          </a:p>
        </p:txBody>
      </p:sp>
      <p:pic>
        <p:nvPicPr>
          <p:cNvPr id="6" name="Picture 2" descr="10-38"/>
          <p:cNvPicPr>
            <a:picLocks noChangeAspect="1"/>
          </p:cNvPicPr>
          <p:nvPr/>
        </p:nvPicPr>
        <p:blipFill>
          <a:blip r:embed="rId1"/>
          <a:srcRect l="4221" t="8742" r="2019" b="8051"/>
          <a:stretch>
            <a:fillRect/>
          </a:stretch>
        </p:blipFill>
        <p:spPr>
          <a:xfrm>
            <a:off x="615950" y="3830638"/>
            <a:ext cx="7788275" cy="2946400"/>
          </a:xfrm>
          <a:prstGeom prst="rect">
            <a:avLst/>
          </a:prstGeom>
          <a:noFill/>
          <a:ln w="9525">
            <a:noFill/>
          </a:ln>
        </p:spPr>
      </p:pic>
      <p:cxnSp>
        <p:nvCxnSpPr>
          <p:cNvPr id="147460" name="直接连接符 6"/>
          <p:cNvCxnSpPr/>
          <p:nvPr/>
        </p:nvCxnSpPr>
        <p:spPr>
          <a:xfrm>
            <a:off x="2700020" y="2060258"/>
            <a:ext cx="449263" cy="0"/>
          </a:xfrm>
          <a:prstGeom prst="line">
            <a:avLst/>
          </a:prstGeom>
          <a:ln w="28575" cap="sq" cmpd="sng">
            <a:solidFill>
              <a:srgbClr val="C00000"/>
            </a:solidFill>
            <a:prstDash val="solid"/>
            <a:round/>
            <a:headEnd type="none" w="sm" len="sm"/>
            <a:tailEnd type="none" w="sm" len="sm"/>
          </a:ln>
        </p:spPr>
      </p:cxn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 name="Text Box 2"/>
          <p:cNvSpPr txBox="1"/>
          <p:nvPr/>
        </p:nvSpPr>
        <p:spPr>
          <a:xfrm>
            <a:off x="2484438" y="260350"/>
            <a:ext cx="3743325" cy="708025"/>
          </a:xfrm>
          <a:prstGeom prst="rect">
            <a:avLst/>
          </a:prstGeom>
          <a:noFill/>
          <a:ln w="12700">
            <a:noFill/>
          </a:ln>
        </p:spPr>
        <p:txBody>
          <a:bodyPr anchor="t" anchorCtr="0">
            <a:spAutoFit/>
          </a:bodyPr>
          <a:p>
            <a:pPr>
              <a:spcBef>
                <a:spcPct val="50000"/>
              </a:spcBef>
            </a:pPr>
            <a:r>
              <a:rPr lang="en-US" altLang="zh-CN" sz="4000" b="1" dirty="0">
                <a:latin typeface="黑体" panose="02010609060101010101" pitchFamily="49" charset="-122"/>
                <a:ea typeface="黑体" panose="02010609060101010101" pitchFamily="49" charset="-122"/>
              </a:rPr>
              <a:t>7.5   </a:t>
            </a:r>
            <a:r>
              <a:rPr lang="zh-CN" altLang="en-US" sz="4000" b="1" dirty="0">
                <a:latin typeface="宋体" panose="02010600030101010101" pitchFamily="2" charset="-122"/>
                <a:ea typeface="宋体" panose="02010600030101010101" pitchFamily="2" charset="-122"/>
              </a:rPr>
              <a:t>总线</a:t>
            </a:r>
            <a:r>
              <a:rPr lang="zh-CN" altLang="en-US" sz="4000" b="1" dirty="0">
                <a:latin typeface="黑体" panose="02010609060101010101" pitchFamily="49" charset="-122"/>
                <a:ea typeface="宋体" panose="02010600030101010101" pitchFamily="2" charset="-122"/>
              </a:rPr>
              <a:t> </a:t>
            </a:r>
            <a:endParaRPr lang="zh-CN" altLang="en-US" sz="4000" b="1" dirty="0">
              <a:latin typeface="黑体" panose="02010609060101010101" pitchFamily="49" charset="-122"/>
              <a:ea typeface="宋体" panose="02010600030101010101" pitchFamily="2" charset="-122"/>
            </a:endParaRPr>
          </a:p>
        </p:txBody>
      </p:sp>
      <p:sp>
        <p:nvSpPr>
          <p:cNvPr id="133123" name="Text Box 3"/>
          <p:cNvSpPr txBox="1"/>
          <p:nvPr/>
        </p:nvSpPr>
        <p:spPr>
          <a:xfrm>
            <a:off x="217488" y="1233488"/>
            <a:ext cx="6215062" cy="647700"/>
          </a:xfrm>
          <a:prstGeom prst="rect">
            <a:avLst/>
          </a:prstGeom>
          <a:noFill/>
          <a:ln w="12700">
            <a:noFill/>
          </a:ln>
        </p:spPr>
        <p:txBody>
          <a:bodyPr anchor="t" anchorCtr="0">
            <a:spAutoFit/>
          </a:bodyPr>
          <a:p>
            <a:pPr algn="just">
              <a:spcBef>
                <a:spcPct val="50000"/>
              </a:spcBef>
            </a:pPr>
            <a:r>
              <a:rPr lang="en-US" altLang="zh-CN" sz="3600" b="1" dirty="0">
                <a:latin typeface="黑体" panose="02010609060101010101" pitchFamily="49" charset="-122"/>
                <a:ea typeface="黑体" panose="02010609060101010101" pitchFamily="49" charset="-122"/>
              </a:rPr>
              <a:t>7.5.1 </a:t>
            </a:r>
            <a:r>
              <a:rPr lang="zh-CN" altLang="en-US" sz="3600" b="1" dirty="0">
                <a:latin typeface="宋体" panose="02010600030101010101" pitchFamily="2" charset="-122"/>
                <a:ea typeface="宋体" panose="02010600030101010101" pitchFamily="2" charset="-122"/>
              </a:rPr>
              <a:t>总线的功能与分类</a:t>
            </a:r>
            <a:r>
              <a:rPr lang="zh-CN" altLang="en-US" sz="3600" b="1" dirty="0">
                <a:latin typeface="黑体" panose="02010609060101010101" pitchFamily="49" charset="-122"/>
                <a:ea typeface="黑体" panose="02010609060101010101" pitchFamily="49" charset="-122"/>
              </a:rPr>
              <a:t>   </a:t>
            </a:r>
            <a:endParaRPr lang="zh-CN" altLang="en-US" sz="3600" b="1" dirty="0">
              <a:latin typeface="黑体" panose="02010609060101010101" pitchFamily="49" charset="-122"/>
              <a:ea typeface="黑体" panose="02010609060101010101" pitchFamily="49" charset="-122"/>
            </a:endParaRPr>
          </a:p>
        </p:txBody>
      </p:sp>
      <p:sp>
        <p:nvSpPr>
          <p:cNvPr id="133124" name="Text Box 4"/>
          <p:cNvSpPr txBox="1"/>
          <p:nvPr/>
        </p:nvSpPr>
        <p:spPr>
          <a:xfrm>
            <a:off x="180975" y="2060575"/>
            <a:ext cx="8763000" cy="1383665"/>
          </a:xfrm>
          <a:prstGeom prst="rect">
            <a:avLst/>
          </a:prstGeom>
          <a:noFill/>
          <a:ln w="12700" cap="sq" cmpd="sng">
            <a:solidFill>
              <a:srgbClr val="C00000"/>
            </a:solidFill>
            <a:prstDash val="solid"/>
            <a:miter/>
            <a:headEnd type="none" w="sm" len="sm"/>
            <a:tailEnd type="none" w="sm" len="sm"/>
          </a:ln>
        </p:spPr>
        <p:txBody>
          <a:bodyPr anchor="t" anchorCtr="0">
            <a:spAutoFit/>
          </a:bodyPr>
          <a:p>
            <a:pPr algn="just">
              <a:lnSpc>
                <a:spcPct val="150000"/>
              </a:lnSpc>
              <a:spcBef>
                <a:spcPct val="50000"/>
              </a:spcBef>
            </a:pPr>
            <a:r>
              <a:rPr lang="zh-CN" altLang="en-US" sz="2800" b="1" dirty="0">
                <a:latin typeface="宋体" panose="02010600030101010101" pitchFamily="2" charset="-122"/>
                <a:ea typeface="宋体" panose="02010600030101010101" pitchFamily="2" charset="-122"/>
              </a:rPr>
              <a:t>总线：</a:t>
            </a:r>
            <a:r>
              <a:rPr lang="zh-CN" altLang="en-US" sz="2800" b="1" dirty="0">
                <a:solidFill>
                  <a:srgbClr val="FF0000"/>
                </a:solidFill>
                <a:latin typeface="宋体" panose="02010600030101010101" pitchFamily="2" charset="-122"/>
                <a:ea typeface="宋体" panose="02010600030101010101" pitchFamily="2" charset="-122"/>
              </a:rPr>
              <a:t>一组能为多个部件分时共享的信息传送线</a:t>
            </a:r>
            <a:r>
              <a:rPr lang="zh-CN" altLang="en-US" sz="2800" b="1" dirty="0">
                <a:latin typeface="宋体" panose="02010600030101010101" pitchFamily="2" charset="-122"/>
                <a:ea typeface="宋体" panose="02010600030101010101" pitchFamily="2" charset="-122"/>
              </a:rPr>
              <a:t>，广义上讲，总线是一组传送线路及相关的总线协议</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133125" name="Text Box 5"/>
          <p:cNvSpPr txBox="1"/>
          <p:nvPr/>
        </p:nvSpPr>
        <p:spPr>
          <a:xfrm>
            <a:off x="180975" y="3587750"/>
            <a:ext cx="8763000" cy="1383665"/>
          </a:xfrm>
          <a:prstGeom prst="rect">
            <a:avLst/>
          </a:prstGeom>
          <a:noFill/>
          <a:ln w="12700" cap="sq" cmpd="sng">
            <a:solidFill>
              <a:schemeClr val="tx1"/>
            </a:solidFill>
            <a:prstDash val="solid"/>
            <a:miter/>
            <a:headEnd type="none" w="sm" len="sm"/>
            <a:tailEnd type="none" w="sm" len="sm"/>
          </a:ln>
        </p:spPr>
        <p:txBody>
          <a:bodyPr anchor="t" anchorCtr="0">
            <a:spAutoFit/>
          </a:bodyPr>
          <a:p>
            <a:pPr algn="just">
              <a:lnSpc>
                <a:spcPct val="150000"/>
              </a:lnSpc>
              <a:spcBef>
                <a:spcPct val="50000"/>
              </a:spcBef>
            </a:pPr>
            <a:r>
              <a:rPr lang="zh-CN" altLang="en-US" sz="2800" b="1" dirty="0">
                <a:latin typeface="宋体" panose="02010600030101010101" pitchFamily="2" charset="-122"/>
                <a:ea typeface="宋体" panose="02010600030101010101" pitchFamily="2" charset="-122"/>
              </a:rPr>
              <a:t>总线协议一般包括：</a:t>
            </a:r>
            <a:r>
              <a:rPr lang="zh-CN" altLang="en-US" sz="2800" b="1" dirty="0">
                <a:solidFill>
                  <a:srgbClr val="C00000"/>
                </a:solidFill>
                <a:latin typeface="宋体" panose="02010600030101010101" pitchFamily="2" charset="-122"/>
                <a:ea typeface="宋体" panose="02010600030101010101" pitchFamily="2" charset="-122"/>
              </a:rPr>
              <a:t>信号线定义、数据格式、时序关系、信号电平、控制逻辑等。</a:t>
            </a:r>
            <a:r>
              <a:rPr lang="zh-CN" altLang="en-US" sz="2800" b="1" dirty="0">
                <a:solidFill>
                  <a:srgbClr val="C00000"/>
                </a:solidFill>
                <a:latin typeface="黑体" panose="02010609060101010101" pitchFamily="49" charset="-122"/>
                <a:ea typeface="黑体" panose="02010609060101010101" pitchFamily="49" charset="-122"/>
              </a:rPr>
              <a:t> </a:t>
            </a:r>
            <a:endParaRPr lang="zh-CN" altLang="en-US" sz="28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3123"/>
                                        </p:tgtEl>
                                        <p:attrNameLst>
                                          <p:attrName>style.visibility</p:attrName>
                                        </p:attrNameLst>
                                      </p:cBhvr>
                                      <p:to>
                                        <p:strVal val="visible"/>
                                      </p:to>
                                    </p:set>
                                    <p:animEffect transition="in" filter="slide(fromBottom)">
                                      <p:cBhvr>
                                        <p:cTn id="12" dur="500"/>
                                        <p:tgtEl>
                                          <p:spTgt spid="13312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3124"/>
                                        </p:tgtEl>
                                        <p:attrNameLst>
                                          <p:attrName>style.visibility</p:attrName>
                                        </p:attrNameLst>
                                      </p:cBhvr>
                                      <p:to>
                                        <p:strVal val="visible"/>
                                      </p:to>
                                    </p:set>
                                    <p:animEffect transition="in" filter="slide(fromBottom)">
                                      <p:cBhvr>
                                        <p:cTn id="17" dur="500"/>
                                        <p:tgtEl>
                                          <p:spTgt spid="13312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33125"/>
                                        </p:tgtEl>
                                        <p:attrNameLst>
                                          <p:attrName>style.visibility</p:attrName>
                                        </p:attrNameLst>
                                      </p:cBhvr>
                                      <p:to>
                                        <p:strVal val="visible"/>
                                      </p:to>
                                    </p:set>
                                    <p:animEffect transition="in" filter="slide(fromBottom)">
                                      <p:cBhvr>
                                        <p:cTn id="22" dur="5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3123" grpId="0"/>
      <p:bldP spid="133124" grpId="0" bldLvl="0" animBg="1"/>
      <p:bldP spid="133125" grpId="0" bldLvl="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矩形 2"/>
          <p:cNvSpPr/>
          <p:nvPr/>
        </p:nvSpPr>
        <p:spPr>
          <a:xfrm>
            <a:off x="179388" y="1138238"/>
            <a:ext cx="8785225" cy="2306955"/>
          </a:xfrm>
          <a:prstGeom prst="rect">
            <a:avLst/>
          </a:prstGeom>
          <a:noFill/>
          <a:ln w="9525" cap="flat" cmpd="sng">
            <a:solidFill>
              <a:srgbClr val="1402BE"/>
            </a:solidFill>
            <a:prstDash val="solid"/>
            <a:miter/>
            <a:headEnd type="none" w="med" len="med"/>
            <a:tailEnd type="none" w="med" len="med"/>
          </a:ln>
        </p:spPr>
        <p:txBody>
          <a:bodyPr anchor="t" anchorCtr="0">
            <a:spAutoFit/>
          </a:bodyPr>
          <a:p>
            <a:pPr marL="342900" indent="-342900">
              <a:lnSpc>
                <a:spcPct val="150000"/>
              </a:lnSpc>
              <a:buChar char="•"/>
            </a:pPr>
            <a:r>
              <a:rPr lang="zh-CN" altLang="zh-CN" sz="2400" b="1" dirty="0">
                <a:solidFill>
                  <a:srgbClr val="2913FD"/>
                </a:solidFill>
                <a:latin typeface="Arial" panose="020B0604020202020204" pitchFamily="34" charset="0"/>
                <a:ea typeface="宋体" panose="02010600030101010101" pitchFamily="2" charset="-122"/>
              </a:rPr>
              <a:t>低性能系统内，常用一组总线连接</a:t>
            </a:r>
            <a:r>
              <a:rPr lang="en-US" altLang="zh-CN" sz="2400" b="1" dirty="0">
                <a:solidFill>
                  <a:srgbClr val="2913FD"/>
                </a:solidFill>
                <a:latin typeface="Arial" panose="020B0604020202020204" pitchFamily="34" charset="0"/>
                <a:ea typeface="宋体" panose="02010600030101010101" pitchFamily="2" charset="-122"/>
              </a:rPr>
              <a:t>CPU</a:t>
            </a:r>
            <a:r>
              <a:rPr lang="zh-CN" altLang="zh-CN" sz="2400" b="1" dirty="0">
                <a:solidFill>
                  <a:srgbClr val="2913FD"/>
                </a:solidFill>
                <a:latin typeface="Arial" panose="020B0604020202020204" pitchFamily="34" charset="0"/>
                <a:ea typeface="宋体" panose="02010600030101010101" pitchFamily="2" charset="-122"/>
              </a:rPr>
              <a:t>、主存及各</a:t>
            </a:r>
            <a:r>
              <a:rPr lang="en-US" altLang="zh-CN" sz="2400" b="1" dirty="0">
                <a:solidFill>
                  <a:srgbClr val="2913FD"/>
                </a:solidFill>
                <a:latin typeface="Arial" panose="020B0604020202020204" pitchFamily="34" charset="0"/>
                <a:ea typeface="宋体" panose="02010600030101010101" pitchFamily="2" charset="-122"/>
              </a:rPr>
              <a:t>I/O</a:t>
            </a:r>
            <a:r>
              <a:rPr lang="zh-CN" altLang="zh-CN" sz="2400" b="1" dirty="0">
                <a:solidFill>
                  <a:srgbClr val="2913FD"/>
                </a:solidFill>
                <a:latin typeface="Arial" panose="020B0604020202020204" pitchFamily="34" charset="0"/>
                <a:ea typeface="宋体" panose="02010600030101010101" pitchFamily="2" charset="-122"/>
              </a:rPr>
              <a:t>接口，常称为单总线</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marL="342900" indent="-342900">
              <a:lnSpc>
                <a:spcPct val="150000"/>
              </a:lnSpc>
              <a:buChar char="•"/>
            </a:pPr>
            <a:r>
              <a:rPr lang="zh-CN" altLang="zh-CN" sz="2400" b="1" dirty="0">
                <a:solidFill>
                  <a:srgbClr val="C00000"/>
                </a:solidFill>
                <a:latin typeface="Arial" panose="020B0604020202020204" pitchFamily="34" charset="0"/>
                <a:ea typeface="宋体" panose="02010600030101010101" pitchFamily="2" charset="-122"/>
              </a:rPr>
              <a:t>性能较高的系统中，为消除单总线的瓶颈现象以提高传输效率，常在系统内设置多组总线。</a:t>
            </a:r>
            <a:endParaRPr lang="zh-CN" altLang="zh-CN" sz="2400" b="1" dirty="0">
              <a:latin typeface="Arial" panose="020B0604020202020204" pitchFamily="34" charset="0"/>
              <a:ea typeface="宋体" panose="02010600030101010101" pitchFamily="2" charset="-122"/>
            </a:endParaRPr>
          </a:p>
        </p:txBody>
      </p:sp>
      <p:sp>
        <p:nvSpPr>
          <p:cNvPr id="150530" name="矩形 3"/>
          <p:cNvSpPr/>
          <p:nvPr/>
        </p:nvSpPr>
        <p:spPr>
          <a:xfrm>
            <a:off x="431800" y="3602038"/>
            <a:ext cx="8280400" cy="1753235"/>
          </a:xfrm>
          <a:prstGeom prst="rect">
            <a:avLst/>
          </a:prstGeom>
          <a:noFill/>
          <a:ln w="9525">
            <a:noFill/>
          </a:ln>
        </p:spPr>
        <p:txBody>
          <a:bodyPr anchor="t" anchorCtr="0">
            <a:spAutoFit/>
          </a:bodyPr>
          <a:p>
            <a:pPr>
              <a:lnSpc>
                <a:spcPct val="1500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内部</a:t>
            </a:r>
            <a:r>
              <a:rPr lang="zh-CN" altLang="zh-CN" sz="2400" b="1" dirty="0">
                <a:latin typeface="Arial" panose="020B0604020202020204" pitchFamily="34" charset="0"/>
                <a:ea typeface="宋体" panose="02010600030101010101" pitchFamily="2" charset="-122"/>
              </a:rPr>
              <a:t>及一些</a:t>
            </a:r>
            <a:r>
              <a:rPr lang="en-US" altLang="zh-CN" sz="2400" b="1" dirty="0">
                <a:solidFill>
                  <a:srgbClr val="2913FD"/>
                </a:solidFill>
                <a:latin typeface="Arial" panose="020B0604020202020204" pitchFamily="34" charset="0"/>
                <a:ea typeface="宋体" panose="02010600030101010101" pitchFamily="2" charset="-122"/>
              </a:rPr>
              <a:t>I/O</a:t>
            </a:r>
            <a:r>
              <a:rPr lang="zh-CN" altLang="zh-CN" sz="2400" b="1" dirty="0">
                <a:solidFill>
                  <a:srgbClr val="2913FD"/>
                </a:solidFill>
                <a:latin typeface="Arial" panose="020B0604020202020204" pitchFamily="34" charset="0"/>
                <a:ea typeface="宋体" panose="02010600030101010101" pitchFamily="2" charset="-122"/>
              </a:rPr>
              <a:t>接口电路内部</a:t>
            </a:r>
            <a:r>
              <a:rPr lang="zh-CN" altLang="zh-CN" sz="2400" b="1" dirty="0">
                <a:latin typeface="Arial" panose="020B0604020202020204" pitchFamily="34" charset="0"/>
                <a:ea typeface="宋体" panose="02010600030101010101" pitchFamily="2" charset="-122"/>
              </a:rPr>
              <a:t>，也存在一些</a:t>
            </a:r>
            <a:r>
              <a:rPr lang="zh-CN" altLang="zh-CN" sz="2400" b="1" dirty="0">
                <a:solidFill>
                  <a:srgbClr val="C00000"/>
                </a:solidFill>
                <a:latin typeface="Arial" panose="020B0604020202020204" pitchFamily="34" charset="0"/>
                <a:ea typeface="宋体" panose="02010600030101010101" pitchFamily="2" charset="-122"/>
              </a:rPr>
              <a:t>内部总线</a:t>
            </a:r>
            <a:r>
              <a:rPr lang="zh-CN" altLang="zh-CN" sz="2400" b="1" dirty="0">
                <a:latin typeface="Arial" panose="020B0604020202020204" pitchFamily="34" charset="0"/>
                <a:ea typeface="宋体" panose="02010600030101010101" pitchFamily="2" charset="-122"/>
              </a:rPr>
              <a:t>或局部总线，用来连接部件内的各寄存器，称为</a:t>
            </a:r>
            <a:r>
              <a:rPr lang="en-US" altLang="zh-CN" sz="2400" b="1" dirty="0">
                <a:solidFill>
                  <a:srgbClr val="FF0000"/>
                </a:solidFill>
                <a:latin typeface="Arial" panose="020B0604020202020204" pitchFamily="34" charset="0"/>
                <a:ea typeface="宋体" panose="02010600030101010101" pitchFamily="2" charset="-122"/>
              </a:rPr>
              <a:t>CPU</a:t>
            </a:r>
            <a:r>
              <a:rPr lang="zh-CN" altLang="zh-CN" sz="2400" b="1" dirty="0">
                <a:solidFill>
                  <a:srgbClr val="FF0000"/>
                </a:solidFill>
                <a:latin typeface="Arial" panose="020B0604020202020204" pitchFamily="34" charset="0"/>
                <a:ea typeface="宋体" panose="02010600030101010101" pitchFamily="2" charset="-122"/>
              </a:rPr>
              <a:t>内总线</a:t>
            </a:r>
            <a:r>
              <a:rPr lang="zh-CN" altLang="zh-CN" sz="2400" b="1" dirty="0">
                <a:latin typeface="Arial" panose="020B0604020202020204" pitchFamily="34" charset="0"/>
                <a:ea typeface="宋体" panose="02010600030101010101" pitchFamily="2" charset="-122"/>
              </a:rPr>
              <a:t>或</a:t>
            </a:r>
            <a:r>
              <a:rPr lang="zh-CN" altLang="zh-CN" sz="2400" b="1" dirty="0">
                <a:solidFill>
                  <a:srgbClr val="FF0000"/>
                </a:solidFill>
                <a:latin typeface="Arial" panose="020B0604020202020204" pitchFamily="34" charset="0"/>
                <a:ea typeface="宋体" panose="02010600030101010101" pitchFamily="2" charset="-122"/>
              </a:rPr>
              <a:t>部件内总线</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51554" name="矩形 2"/>
          <p:cNvSpPr/>
          <p:nvPr/>
        </p:nvSpPr>
        <p:spPr>
          <a:xfrm>
            <a:off x="241300" y="227013"/>
            <a:ext cx="8281988" cy="1077912"/>
          </a:xfrm>
          <a:prstGeom prst="rect">
            <a:avLst/>
          </a:prstGeom>
          <a:noFill/>
          <a:ln w="9525">
            <a:noFill/>
          </a:ln>
        </p:spPr>
        <p:txBody>
          <a:bodyPr anchor="t" anchorCtr="0">
            <a:spAutoFit/>
          </a:bodyPr>
          <a:p>
            <a:r>
              <a:rPr lang="en-US" altLang="zh-CN" sz="3200" b="1" dirty="0">
                <a:latin typeface="Arial" panose="020B0604020202020204" pitchFamily="34" charset="0"/>
                <a:ea typeface="宋体" panose="02010600030101010101" pitchFamily="2" charset="-122"/>
              </a:rPr>
              <a:t>1</a:t>
            </a:r>
            <a:r>
              <a:rPr lang="zh-CN" altLang="zh-CN" sz="3200" b="1" dirty="0">
                <a:latin typeface="Arial" panose="020B0604020202020204" pitchFamily="34" charset="0"/>
                <a:ea typeface="宋体" panose="02010600030101010101" pitchFamily="2" charset="-122"/>
              </a:rPr>
              <a:t>．按数据传送格式，可分为</a:t>
            </a:r>
            <a:r>
              <a:rPr lang="zh-CN" altLang="zh-CN" sz="3200" b="1" dirty="0">
                <a:solidFill>
                  <a:srgbClr val="FF0000"/>
                </a:solidFill>
                <a:latin typeface="Arial" panose="020B0604020202020204" pitchFamily="34" charset="0"/>
                <a:ea typeface="宋体" panose="02010600030101010101" pitchFamily="2" charset="-122"/>
              </a:rPr>
              <a:t>并行总线与串行总线</a:t>
            </a:r>
            <a:r>
              <a:rPr lang="zh-CN" altLang="zh-CN" sz="3200" b="1" dirty="0">
                <a:latin typeface="Arial" panose="020B0604020202020204" pitchFamily="34" charset="0"/>
                <a:ea typeface="宋体" panose="02010600030101010101" pitchFamily="2" charset="-122"/>
              </a:rPr>
              <a:t>。</a:t>
            </a:r>
            <a:endParaRPr lang="zh-CN" altLang="en-US" sz="3200" b="1" dirty="0">
              <a:latin typeface="Arial" panose="020B0604020202020204" pitchFamily="34" charset="0"/>
              <a:ea typeface="宋体" panose="02010600030101010101" pitchFamily="2" charset="-122"/>
            </a:endParaRPr>
          </a:p>
        </p:txBody>
      </p:sp>
      <p:sp>
        <p:nvSpPr>
          <p:cNvPr id="4" name="矩形 3"/>
          <p:cNvSpPr/>
          <p:nvPr/>
        </p:nvSpPr>
        <p:spPr>
          <a:xfrm>
            <a:off x="241300" y="1595438"/>
            <a:ext cx="8723313" cy="4579938"/>
          </a:xfrm>
          <a:prstGeom prst="rect">
            <a:avLst/>
          </a:prstGeom>
          <a:ln>
            <a:solidFill>
              <a:srgbClr val="1402BE"/>
            </a:solidFill>
          </a:ln>
        </p:spPr>
        <p:txBody>
          <a:bodyPr>
            <a:spAutoFit/>
          </a:bodyPr>
          <a:lstStyle/>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并行总线有多根数据线</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并行传送多个二进制位</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，一般</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为</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字节或多字节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位数称为该并行总线的数据通路宽度</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。系统总线一般是并行总线，其数据通路宽度或与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一致。外总线中也有采用并行总线的。</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串行总线只有一根数据线，只能串行地逐位传送数据。</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外总线较多采用串行总线，以节省通信线路成本，实现远距离传输，但其传输速率常低于并行总线。例如在主机与终端之间及通信网络中，都采用串行总线。</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有些串行总线有两根数据线，分别实现两个方向的数据传输，称为双工通信。但从每次传输来看，数据仍是逐位传输的。</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52578" name="矩形 2"/>
          <p:cNvSpPr/>
          <p:nvPr/>
        </p:nvSpPr>
        <p:spPr>
          <a:xfrm>
            <a:off x="395288" y="260350"/>
            <a:ext cx="8497887" cy="523875"/>
          </a:xfrm>
          <a:prstGeom prst="rect">
            <a:avLst/>
          </a:prstGeom>
          <a:noFill/>
          <a:ln w="9525">
            <a:noFill/>
          </a:ln>
        </p:spPr>
        <p:txBody>
          <a:bodyPr anchor="t" anchorCtr="0">
            <a:spAutoFit/>
          </a:bodyPr>
          <a:p>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．按控制方式，可分为</a:t>
            </a:r>
            <a:r>
              <a:rPr lang="zh-CN" altLang="zh-CN" sz="2800" b="1" dirty="0">
                <a:solidFill>
                  <a:srgbClr val="FF0000"/>
                </a:solidFill>
                <a:latin typeface="Arial" panose="020B0604020202020204" pitchFamily="34" charset="0"/>
                <a:ea typeface="宋体" panose="02010600030101010101" pitchFamily="2" charset="-122"/>
              </a:rPr>
              <a:t>同步总线与异步总线</a:t>
            </a:r>
            <a:r>
              <a:rPr lang="zh-CN" altLang="zh-CN"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
        <p:nvSpPr>
          <p:cNvPr id="152579" name="矩形 3"/>
          <p:cNvSpPr/>
          <p:nvPr/>
        </p:nvSpPr>
        <p:spPr>
          <a:xfrm>
            <a:off x="250825" y="908050"/>
            <a:ext cx="8497888" cy="2292350"/>
          </a:xfrm>
          <a:prstGeom prst="rect">
            <a:avLst/>
          </a:prstGeom>
          <a:noFill/>
          <a:ln w="9525" cap="flat" cmpd="sng">
            <a:solidFill>
              <a:srgbClr val="1402BE"/>
            </a:solidFill>
            <a:prstDash val="solid"/>
            <a:miter/>
            <a:headEnd type="none" w="med" len="med"/>
            <a:tailEnd type="none" w="med" len="med"/>
          </a:ln>
        </p:spPr>
        <p:txBody>
          <a:bodyPr anchor="t" anchorCtr="0">
            <a:spAutoFit/>
          </a:bodyPr>
          <a:p>
            <a:pPr>
              <a:lnSpc>
                <a:spcPts val="3500"/>
              </a:lnSpc>
            </a:pPr>
            <a:r>
              <a:rPr lang="en-US" altLang="zh-CN" sz="2400" b="1" dirty="0">
                <a:solidFill>
                  <a:srgbClr val="C00000"/>
                </a:solidFill>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同步总线进行数据传送时，有着严格的时钟周期定时，一般设置有同步定时信号，如时钟同步、读</a:t>
            </a:r>
            <a:r>
              <a:rPr lang="en-US" altLang="zh-CN" sz="2400" b="1" dirty="0">
                <a:solidFill>
                  <a:srgbClr val="C00000"/>
                </a:solidFill>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写信号等。</a:t>
            </a:r>
            <a:r>
              <a:rPr lang="zh-CN" altLang="zh-CN" sz="2400" b="1" dirty="0">
                <a:latin typeface="Arial" panose="020B0604020202020204" pitchFamily="34" charset="0"/>
                <a:ea typeface="宋体" panose="02010600030101010101" pitchFamily="2" charset="-122"/>
              </a:rPr>
              <a:t>在单机系统的总线中，这些同步定时信号往往由</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或</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控制器发出。在多机系统中，可由主</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提供系统总线的同步定时，也可以设置专门的系统时钟。</a:t>
            </a:r>
            <a:endParaRPr lang="zh-CN" altLang="en-US" sz="2400" b="1" dirty="0">
              <a:latin typeface="Arial" panose="020B0604020202020204" pitchFamily="34" charset="0"/>
              <a:ea typeface="宋体" panose="02010600030101010101" pitchFamily="2" charset="-122"/>
            </a:endParaRPr>
          </a:p>
        </p:txBody>
      </p:sp>
      <p:sp>
        <p:nvSpPr>
          <p:cNvPr id="5" name="矩形 4"/>
          <p:cNvSpPr/>
          <p:nvPr/>
        </p:nvSpPr>
        <p:spPr>
          <a:xfrm>
            <a:off x="250825" y="3403600"/>
            <a:ext cx="8497888" cy="2786063"/>
          </a:xfrm>
          <a:prstGeom prst="rect">
            <a:avLst/>
          </a:prstGeom>
          <a:ln>
            <a:solidFill>
              <a:srgbClr val="1402BE"/>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同步总线广泛应用于</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各部件间数据传送时间差异较小</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的场合，</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控制较简单</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，但</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时间利用率可能不高</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例如在某些系统中，某个接口的数据传送周期需要</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 </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，而其他接口只需</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0.2 </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，则系统的时钟周期需设计成不小于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 </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，对其他接口来说就存在时间浪费。</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灯片编号占位符 1"/>
          <p:cNvSpPr>
            <a:spLocks noGrp="1"/>
          </p:cNvSpPr>
          <p:nvPr>
            <p:ph type="sldNum" sz="quarter" idx="12"/>
          </p:nvPr>
        </p:nvSpPr>
        <p:spPr>
          <a:xfrm>
            <a:off x="6659563" y="6208713"/>
            <a:ext cx="2133600" cy="4762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 name="矩形 2"/>
          <p:cNvSpPr/>
          <p:nvPr/>
        </p:nvSpPr>
        <p:spPr>
          <a:xfrm>
            <a:off x="250825" y="188913"/>
            <a:ext cx="8785225" cy="4132263"/>
          </a:xfrm>
          <a:prstGeom prst="rect">
            <a:avLst/>
          </a:prstGeom>
          <a:ln>
            <a:solidFill>
              <a:srgbClr val="1402BE"/>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异步总线在数据传送时，没有固定的时钟周期定时，而采用应答方式工作，操作时间根据需要可长可短。</a:t>
            </a:r>
            <a:endPar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典型的过程是：</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一个部件向另一个部件提出“读</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写请求”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后，处于等待状态</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被请求部件</a:t>
            </a:r>
            <a:r>
              <a:rPr kumimoji="0" lang="zh-CN" altLang="zh-CN"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在准备</a:t>
            </a:r>
            <a:r>
              <a:rPr kumimoji="0" lang="zh-CN" altLang="en-US"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好</a:t>
            </a:r>
            <a:r>
              <a:rPr kumimoji="0" lang="zh-CN" altLang="zh-CN"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后</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（已将数据送到总线上，或已从总线上取走数据）</a:t>
            </a:r>
            <a:r>
              <a:rPr kumimoji="0" lang="zh-CN" altLang="zh-CN"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发出“准备好”信号</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请求部件收到对方的“准备好”信号</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就</a:t>
            </a:r>
            <a:r>
              <a:rPr kumimoji="0" lang="zh-CN" altLang="zh-CN"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撤销“读</a:t>
            </a:r>
            <a:r>
              <a:rPr kumimoji="0" lang="en-US" altLang="zh-CN"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写请求”信号</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，于是总线完成了一次异步数据传送。</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矩形 3"/>
          <p:cNvSpPr/>
          <p:nvPr/>
        </p:nvSpPr>
        <p:spPr>
          <a:xfrm>
            <a:off x="314325" y="4437063"/>
            <a:ext cx="8721725" cy="1887538"/>
          </a:xfrm>
          <a:prstGeom prst="rect">
            <a:avLst/>
          </a:prstGeom>
          <a:ln>
            <a:solidFill>
              <a:srgbClr val="C00000"/>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异步总线常用于</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各部件间数据传送时间差异较大</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的系统，其时间可以根据需要能短则短，需长则长，因而时间利用率很高，</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控制较复杂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 name="矩形 2"/>
          <p:cNvSpPr/>
          <p:nvPr/>
        </p:nvSpPr>
        <p:spPr>
          <a:xfrm>
            <a:off x="179388" y="1052513"/>
            <a:ext cx="8785225" cy="5028565"/>
          </a:xfrm>
          <a:prstGeom prst="rect">
            <a:avLst/>
          </a:prstGeom>
          <a:ln>
            <a:solidFill>
              <a:srgbClr val="1402BE"/>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以同步方式为基础</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部分引入异步控制功能</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即</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将异步事件同步化。其典型做法是</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扩展同步总线</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采用严格的时钟周期划分（一般根据</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内部操作的需要来决定时钟周期长短）</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总线周期包含若干时钟周期，但时钟周期数可根据需要变化。</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基本总线周期含有最小的时钟周期数</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按</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访存的需要）</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当外部电路能在</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基本周期</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内完成总线传送时，实</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际上是按标准的同步方式工作</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。当某个部件因读写速度较低，而不能在基本周期内完成数据传送时，就发出一个“等待”信号，总线周期则</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时钟周期为单位延长，直至“等待”信号撤销，总线周期才告结束</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，这相当于插入了异步控制</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4627" name="矩形 3"/>
          <p:cNvSpPr/>
          <p:nvPr/>
        </p:nvSpPr>
        <p:spPr>
          <a:xfrm>
            <a:off x="188913" y="198438"/>
            <a:ext cx="8569325" cy="461962"/>
          </a:xfrm>
          <a:prstGeom prst="rect">
            <a:avLst/>
          </a:prstGeom>
          <a:solidFill>
            <a:srgbClr val="FFFF00"/>
          </a:solidFill>
          <a:ln w="9525" cap="flat" cmpd="sng">
            <a:solidFill>
              <a:srgbClr val="FFFF00"/>
            </a:solidFill>
            <a:prstDash val="solid"/>
            <a:miter/>
            <a:headEnd type="none" w="med" len="med"/>
            <a:tailEnd type="none" w="med" len="med"/>
          </a:ln>
        </p:spPr>
        <p:txBody>
          <a:bodyPr anchor="t" anchorCtr="0">
            <a:spAutoFit/>
          </a:bodyPr>
          <a:p>
            <a:r>
              <a:rPr lang="en-US" altLang="zh-CN" sz="2400" b="1" dirty="0">
                <a:solidFill>
                  <a:srgbClr val="C00000"/>
                </a:solidFill>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在大多数微机系统中，常采取</a:t>
            </a:r>
            <a:r>
              <a:rPr lang="zh-CN" altLang="en-US" sz="2400" b="1" dirty="0">
                <a:solidFill>
                  <a:srgbClr val="1402BE"/>
                </a:solidFill>
                <a:latin typeface="Arial" panose="020B0604020202020204" pitchFamily="34" charset="0"/>
                <a:ea typeface="宋体" panose="02010600030101010101" pitchFamily="2" charset="-122"/>
              </a:rPr>
              <a:t>同步</a:t>
            </a:r>
            <a:r>
              <a:rPr lang="zh-CN" altLang="en-US" sz="2400" b="1" dirty="0">
                <a:solidFill>
                  <a:srgbClr val="C00000"/>
                </a:solidFill>
                <a:latin typeface="Arial" panose="020B0604020202020204" pitchFamily="34" charset="0"/>
                <a:ea typeface="宋体" panose="02010600030101010101" pitchFamily="2" charset="-122"/>
              </a:rPr>
              <a:t>与</a:t>
            </a:r>
            <a:r>
              <a:rPr lang="zh-CN" altLang="en-US" sz="2400" b="1" dirty="0">
                <a:solidFill>
                  <a:srgbClr val="1402BE"/>
                </a:solidFill>
                <a:latin typeface="Arial" panose="020B0604020202020204" pitchFamily="34" charset="0"/>
                <a:ea typeface="宋体" panose="02010600030101010101" pitchFamily="2" charset="-122"/>
              </a:rPr>
              <a:t>异步</a:t>
            </a:r>
            <a:r>
              <a:rPr lang="zh-CN" altLang="en-US" sz="2400" b="1" dirty="0">
                <a:solidFill>
                  <a:srgbClr val="C00000"/>
                </a:solidFill>
                <a:latin typeface="Arial" panose="020B0604020202020204" pitchFamily="34" charset="0"/>
                <a:ea typeface="宋体" panose="02010600030101010101" pitchFamily="2" charset="-122"/>
              </a:rPr>
              <a:t>控制</a:t>
            </a:r>
            <a:r>
              <a:rPr lang="zh-CN" altLang="zh-CN" sz="2400" b="1" dirty="0">
                <a:solidFill>
                  <a:srgbClr val="C00000"/>
                </a:solidFill>
                <a:latin typeface="Arial" panose="020B0604020202020204" pitchFamily="34" charset="0"/>
                <a:ea typeface="宋体" panose="02010600030101010101" pitchFamily="2" charset="-122"/>
              </a:rPr>
              <a:t>结合使用的方法。</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55650" name="矩形 2"/>
          <p:cNvSpPr/>
          <p:nvPr/>
        </p:nvSpPr>
        <p:spPr>
          <a:xfrm>
            <a:off x="127000" y="42863"/>
            <a:ext cx="8642350" cy="2336800"/>
          </a:xfrm>
          <a:prstGeom prst="rect">
            <a:avLst/>
          </a:prstGeom>
          <a:solidFill>
            <a:srgbClr val="CCFFCC"/>
          </a:solidFill>
          <a:ln w="9525">
            <a:noFill/>
          </a:ln>
        </p:spPr>
        <p:txBody>
          <a:bodyPr anchor="t" anchorCtr="0">
            <a:spAutoFit/>
          </a:bodyPr>
          <a:p>
            <a:pPr marL="342900" indent="-342900">
              <a:lnSpc>
                <a:spcPts val="3500"/>
              </a:lnSpc>
              <a:buChar char="•"/>
            </a:pP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下图</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在异步总线中没有明显的时钟同步</a:t>
            </a:r>
            <a:r>
              <a:rPr lang="zh-CN" altLang="zh-CN" sz="2400" b="1" dirty="0">
                <a:latin typeface="Arial" panose="020B0604020202020204" pitchFamily="34" charset="0"/>
                <a:ea typeface="宋体" panose="02010600030101010101" pitchFamily="2" charset="-122"/>
              </a:rPr>
              <a:t>，读命令</a:t>
            </a:r>
            <a:r>
              <a:rPr lang="en-US" altLang="zh-CN" sz="2400" b="1" dirty="0">
                <a:latin typeface="Arial" panose="020B0604020202020204" pitchFamily="34" charset="0"/>
                <a:ea typeface="宋体" panose="02010600030101010101" pitchFamily="2" charset="-122"/>
              </a:rPr>
              <a:t>RD</a:t>
            </a:r>
            <a:r>
              <a:rPr lang="zh-CN" altLang="zh-CN" sz="2400" b="1" dirty="0">
                <a:latin typeface="Arial" panose="020B0604020202020204" pitchFamily="34" charset="0"/>
                <a:ea typeface="宋体" panose="02010600030101010101" pitchFamily="2" charset="-122"/>
              </a:rPr>
              <a:t>与应答信号</a:t>
            </a:r>
            <a:r>
              <a:rPr lang="en-US" altLang="zh-CN" sz="2400" b="1" dirty="0">
                <a:latin typeface="Arial" panose="020B0604020202020204" pitchFamily="34" charset="0"/>
                <a:ea typeface="宋体" panose="02010600030101010101" pitchFamily="2" charset="-122"/>
              </a:rPr>
              <a:t>ACK</a:t>
            </a:r>
            <a:r>
              <a:rPr lang="zh-CN" altLang="zh-CN" sz="2400" b="1" dirty="0">
                <a:latin typeface="Arial" panose="020B0604020202020204" pitchFamily="34" charset="0"/>
                <a:ea typeface="宋体" panose="02010600030101010101" pitchFamily="2" charset="-122"/>
              </a:rPr>
              <a:t>之间是一种互锁的应答关系。即一方提出读请求，在获得读出数据</a:t>
            </a:r>
            <a:r>
              <a:rPr lang="en-US" altLang="zh-CN" sz="2400" b="1" dirty="0">
                <a:latin typeface="Arial" panose="020B0604020202020204" pitchFamily="34" charset="0"/>
                <a:ea typeface="宋体" panose="02010600030101010101" pitchFamily="2" charset="-122"/>
              </a:rPr>
              <a:t>DATA</a:t>
            </a:r>
            <a:r>
              <a:rPr lang="zh-CN" altLang="zh-CN" sz="2400" b="1" dirty="0">
                <a:latin typeface="Arial" panose="020B0604020202020204" pitchFamily="34" charset="0"/>
                <a:ea typeface="宋体" panose="02010600030101010101" pitchFamily="2" charset="-122"/>
              </a:rPr>
              <a:t>后，另一方给出应答信号</a:t>
            </a:r>
            <a:r>
              <a:rPr lang="en-US" altLang="zh-CN" sz="2400" b="1" dirty="0">
                <a:latin typeface="Arial" panose="020B0604020202020204" pitchFamily="34" charset="0"/>
                <a:ea typeface="宋体" panose="02010600030101010101" pitchFamily="2" charset="-122"/>
              </a:rPr>
              <a:t>ACK</a:t>
            </a:r>
            <a:r>
              <a:rPr lang="zh-CN" altLang="zh-CN" sz="2400" b="1" dirty="0">
                <a:latin typeface="Arial" panose="020B0604020202020204" pitchFamily="34" charset="0"/>
                <a:ea typeface="宋体" panose="02010600030101010101" pitchFamily="2" charset="-122"/>
              </a:rPr>
              <a:t>，它的有效导致</a:t>
            </a:r>
            <a:r>
              <a:rPr lang="en-US" altLang="zh-CN" sz="2400" b="1" dirty="0">
                <a:latin typeface="Arial" panose="020B0604020202020204" pitchFamily="34" charset="0"/>
                <a:ea typeface="宋体" panose="02010600030101010101" pitchFamily="2" charset="-122"/>
              </a:rPr>
              <a:t>RD</a:t>
            </a:r>
            <a:r>
              <a:rPr lang="zh-CN" altLang="zh-CN" sz="2400" b="1" dirty="0">
                <a:latin typeface="Arial" panose="020B0604020202020204" pitchFamily="34" charset="0"/>
                <a:ea typeface="宋体" panose="02010600030101010101" pitchFamily="2" charset="-122"/>
              </a:rPr>
              <a:t>的撤销，而</a:t>
            </a:r>
            <a:r>
              <a:rPr lang="en-US" altLang="zh-CN" sz="2400" b="1" dirty="0">
                <a:latin typeface="Arial" panose="020B0604020202020204" pitchFamily="34" charset="0"/>
                <a:ea typeface="宋体" panose="02010600030101010101" pitchFamily="2" charset="-122"/>
              </a:rPr>
              <a:t>RD</a:t>
            </a:r>
            <a:r>
              <a:rPr lang="zh-CN" altLang="zh-CN" sz="2400" b="1" dirty="0">
                <a:latin typeface="Arial" panose="020B0604020202020204" pitchFamily="34" charset="0"/>
                <a:ea typeface="宋体" panose="02010600030101010101" pitchFamily="2" charset="-122"/>
              </a:rPr>
              <a:t>的撤销又导致</a:t>
            </a:r>
            <a:r>
              <a:rPr lang="en-US" altLang="zh-CN" sz="2400" b="1" dirty="0">
                <a:latin typeface="Arial" panose="020B0604020202020204" pitchFamily="34" charset="0"/>
                <a:ea typeface="宋体" panose="02010600030101010101" pitchFamily="2" charset="-122"/>
              </a:rPr>
              <a:t>ACK</a:t>
            </a:r>
            <a:r>
              <a:rPr lang="zh-CN" altLang="zh-CN" sz="2400" b="1" dirty="0">
                <a:latin typeface="Arial" panose="020B0604020202020204" pitchFamily="34" charset="0"/>
                <a:ea typeface="宋体" panose="02010600030101010101" pitchFamily="2" charset="-122"/>
              </a:rPr>
              <a:t>的撤销，至此</a:t>
            </a:r>
            <a:r>
              <a:rPr lang="zh-CN" altLang="zh-CN" sz="2400" b="1" dirty="0">
                <a:solidFill>
                  <a:srgbClr val="C00000"/>
                </a:solidFill>
                <a:latin typeface="Arial" panose="020B0604020202020204" pitchFamily="34" charset="0"/>
                <a:ea typeface="宋体" panose="02010600030101010101" pitchFamily="2" charset="-122"/>
              </a:rPr>
              <a:t>一次</a:t>
            </a:r>
            <a:r>
              <a:rPr lang="zh-CN" altLang="en-US" sz="2400" b="1" dirty="0">
                <a:solidFill>
                  <a:srgbClr val="C00000"/>
                </a:solidFill>
                <a:latin typeface="Arial" panose="020B0604020202020204" pitchFamily="34" charset="0"/>
                <a:ea typeface="宋体" panose="02010600030101010101" pitchFamily="2" charset="-122"/>
              </a:rPr>
              <a:t>异步</a:t>
            </a:r>
            <a:r>
              <a:rPr lang="zh-CN" altLang="zh-CN" sz="2400" b="1" dirty="0">
                <a:solidFill>
                  <a:srgbClr val="C00000"/>
                </a:solidFill>
                <a:latin typeface="Arial" panose="020B0604020202020204" pitchFamily="34" charset="0"/>
                <a:ea typeface="宋体" panose="02010600030101010101" pitchFamily="2" charset="-122"/>
              </a:rPr>
              <a:t>应答</a:t>
            </a:r>
            <a:r>
              <a:rPr lang="zh-CN" altLang="en-US" sz="2400" b="1" dirty="0">
                <a:solidFill>
                  <a:srgbClr val="C00000"/>
                </a:solidFill>
                <a:latin typeface="Arial" panose="020B0604020202020204" pitchFamily="34" charset="0"/>
                <a:ea typeface="宋体" panose="02010600030101010101" pitchFamily="2" charset="-122"/>
              </a:rPr>
              <a:t>数据传送</a:t>
            </a:r>
            <a:r>
              <a:rPr lang="zh-CN" altLang="zh-CN" sz="2400" b="1" dirty="0">
                <a:solidFill>
                  <a:srgbClr val="C00000"/>
                </a:solidFill>
                <a:latin typeface="Arial" panose="020B0604020202020204" pitchFamily="34" charset="0"/>
                <a:ea typeface="宋体" panose="02010600030101010101" pitchFamily="2" charset="-122"/>
              </a:rPr>
              <a:t>完成</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pic>
        <p:nvPicPr>
          <p:cNvPr id="155651" name="图片 3" descr="7A44"/>
          <p:cNvPicPr>
            <a:picLocks noChangeAspect="1"/>
          </p:cNvPicPr>
          <p:nvPr/>
        </p:nvPicPr>
        <p:blipFill>
          <a:blip r:embed="rId1"/>
          <a:stretch>
            <a:fillRect/>
          </a:stretch>
        </p:blipFill>
        <p:spPr>
          <a:xfrm>
            <a:off x="179388" y="3825875"/>
            <a:ext cx="8640762" cy="2916238"/>
          </a:xfrm>
          <a:prstGeom prst="rect">
            <a:avLst/>
          </a:prstGeom>
          <a:noFill/>
          <a:ln w="9525">
            <a:noFill/>
          </a:ln>
        </p:spPr>
      </p:pic>
      <p:sp>
        <p:nvSpPr>
          <p:cNvPr id="155652" name="矩形 4"/>
          <p:cNvSpPr/>
          <p:nvPr/>
        </p:nvSpPr>
        <p:spPr>
          <a:xfrm>
            <a:off x="127000" y="2333625"/>
            <a:ext cx="8642350" cy="1439863"/>
          </a:xfrm>
          <a:prstGeom prst="rect">
            <a:avLst/>
          </a:prstGeom>
          <a:solidFill>
            <a:srgbClr val="FDFFCB"/>
          </a:solidFill>
          <a:ln w="9525">
            <a:noFill/>
          </a:ln>
        </p:spPr>
        <p:txBody>
          <a:bodyPr anchor="t" anchorCtr="0">
            <a:spAutoFit/>
          </a:bodyPr>
          <a:p>
            <a:pPr marL="342900" indent="-342900">
              <a:lnSpc>
                <a:spcPts val="3500"/>
              </a:lnSpc>
              <a:buChar char="•"/>
            </a:pP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a:t>
            </a:r>
            <a:r>
              <a:rPr lang="en-US" altLang="zh-CN" sz="2400" b="1" dirty="0">
                <a:latin typeface="Arial" panose="020B0604020202020204" pitchFamily="34" charset="0"/>
                <a:ea typeface="宋体" panose="02010600030101010101" pitchFamily="2" charset="-122"/>
              </a:rPr>
              <a:t>b</a:t>
            </a:r>
            <a:r>
              <a:rPr lang="zh-CN" altLang="zh-CN" sz="2400" b="1" dirty="0">
                <a:latin typeface="Arial" panose="020B0604020202020204" pitchFamily="34" charset="0"/>
                <a:ea typeface="宋体" panose="02010600030101010101" pitchFamily="2" charset="-122"/>
              </a:rPr>
              <a:t>），</a:t>
            </a:r>
            <a:r>
              <a:rPr lang="zh-CN" altLang="zh-CN" sz="2400" b="1" dirty="0">
                <a:solidFill>
                  <a:srgbClr val="FF0000"/>
                </a:solidFill>
                <a:latin typeface="Arial" panose="020B0604020202020204" pitchFamily="34" charset="0"/>
                <a:ea typeface="宋体" panose="02010600030101010101" pitchFamily="2" charset="-122"/>
              </a:rPr>
              <a:t>同步总线由时钟信号</a:t>
            </a:r>
            <a:r>
              <a:rPr lang="en-US" altLang="zh-CN" sz="2400" b="1" dirty="0">
                <a:solidFill>
                  <a:srgbClr val="FF0000"/>
                </a:solidFill>
                <a:latin typeface="Arial" panose="020B0604020202020204" pitchFamily="34" charset="0"/>
                <a:ea typeface="宋体" panose="02010600030101010101" pitchFamily="2" charset="-122"/>
              </a:rPr>
              <a:t>CLK</a:t>
            </a:r>
            <a:r>
              <a:rPr lang="zh-CN" altLang="zh-CN" sz="2400" b="1" dirty="0">
                <a:solidFill>
                  <a:srgbClr val="FF0000"/>
                </a:solidFill>
                <a:latin typeface="Arial" panose="020B0604020202020204" pitchFamily="34" charset="0"/>
                <a:ea typeface="宋体" panose="02010600030101010101" pitchFamily="2" charset="-122"/>
              </a:rPr>
              <a:t>同步定时</a:t>
            </a:r>
            <a:r>
              <a:rPr lang="zh-CN" altLang="zh-CN" sz="2400" b="1" dirty="0">
                <a:latin typeface="Arial" panose="020B0604020202020204" pitchFamily="34" charset="0"/>
                <a:ea typeface="宋体" panose="02010600030101010101" pitchFamily="2" charset="-122"/>
              </a:rPr>
              <a:t>，假使引入应答信号</a:t>
            </a:r>
            <a:r>
              <a:rPr lang="en-US" altLang="zh-CN" sz="2400" b="1" dirty="0">
                <a:latin typeface="Arial" panose="020B0604020202020204" pitchFamily="34" charset="0"/>
                <a:ea typeface="宋体" panose="02010600030101010101" pitchFamily="2" charset="-122"/>
              </a:rPr>
              <a:t>ACK</a:t>
            </a:r>
            <a:r>
              <a:rPr lang="zh-CN" altLang="zh-CN" sz="2400" b="1" dirty="0">
                <a:latin typeface="Arial" panose="020B0604020202020204" pitchFamily="34" charset="0"/>
                <a:ea typeface="宋体" panose="02010600030101010101" pitchFamily="2" charset="-122"/>
              </a:rPr>
              <a:t>，在确认</a:t>
            </a:r>
            <a:r>
              <a:rPr lang="en-US" altLang="zh-CN" sz="2400" b="1" dirty="0">
                <a:latin typeface="Arial" panose="020B0604020202020204" pitchFamily="34" charset="0"/>
                <a:ea typeface="宋体" panose="02010600030101010101" pitchFamily="2" charset="-122"/>
              </a:rPr>
              <a:t>ACK</a:t>
            </a:r>
            <a:r>
              <a:rPr lang="zh-CN" altLang="zh-CN" sz="2400" b="1" dirty="0">
                <a:latin typeface="Arial" panose="020B0604020202020204" pitchFamily="34" charset="0"/>
                <a:ea typeface="宋体" panose="02010600030101010101" pitchFamily="2" charset="-122"/>
              </a:rPr>
              <a:t>有效后（虚线之间）的再下一个时钟周期，允许改变地址，结束总线周期。</a:t>
            </a:r>
            <a:endParaRPr lang="zh-CN" altLang="en-US" sz="2400" b="1" dirty="0">
              <a:latin typeface="Arial" panose="020B0604020202020204" pitchFamily="34" charset="0"/>
              <a:ea typeface="宋体" panose="02010600030101010101" pitchFamily="2" charset="-122"/>
            </a:endParaRPr>
          </a:p>
        </p:txBody>
      </p:sp>
      <p:sp>
        <p:nvSpPr>
          <p:cNvPr id="155653" name="TextBox 1"/>
          <p:cNvSpPr txBox="1"/>
          <p:nvPr/>
        </p:nvSpPr>
        <p:spPr>
          <a:xfrm>
            <a:off x="3403600" y="6394450"/>
            <a:ext cx="2089150" cy="461963"/>
          </a:xfrm>
          <a:prstGeom prst="rect">
            <a:avLst/>
          </a:prstGeom>
          <a:solidFill>
            <a:srgbClr val="FFFF00"/>
          </a:solidFill>
          <a:ln w="9525">
            <a:noFill/>
          </a:ln>
        </p:spPr>
        <p:txBody>
          <a:bodyPr anchor="t" anchorCtr="0">
            <a:spAutoFit/>
          </a:bodyPr>
          <a:p>
            <a:r>
              <a:rPr lang="en-US" altLang="zh-CN" sz="2400" b="1" dirty="0">
                <a:latin typeface="Arial" panose="020B0604020202020204" pitchFamily="34" charset="0"/>
                <a:ea typeface="宋体" panose="02010600030101010101" pitchFamily="2" charset="-122"/>
              </a:rPr>
              <a:t>ADDR</a:t>
            </a:r>
            <a:r>
              <a:rPr lang="zh-CN" altLang="en-US" sz="2400" b="1" dirty="0">
                <a:latin typeface="Arial" panose="020B0604020202020204" pitchFamily="34" charset="0"/>
                <a:ea typeface="宋体" panose="02010600030101010101" pitchFamily="2" charset="-122"/>
              </a:rPr>
              <a:t>是地址</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9" name="Text Box 3"/>
          <p:cNvSpPr txBox="1"/>
          <p:nvPr/>
        </p:nvSpPr>
        <p:spPr>
          <a:xfrm>
            <a:off x="195263" y="133350"/>
            <a:ext cx="8763000" cy="647700"/>
          </a:xfrm>
          <a:prstGeom prst="rect">
            <a:avLst/>
          </a:prstGeom>
          <a:noFill/>
          <a:ln w="12700">
            <a:noFill/>
          </a:ln>
        </p:spPr>
        <p:txBody>
          <a:bodyPr anchor="t" anchorCtr="0">
            <a:spAutoFit/>
          </a:bodyPr>
          <a:p>
            <a:pPr algn="just">
              <a:spcBef>
                <a:spcPct val="50000"/>
              </a:spcBef>
            </a:pPr>
            <a:r>
              <a:rPr lang="en-US" altLang="zh-CN" sz="3600" b="1" dirty="0">
                <a:latin typeface="黑体" panose="02010609060101010101" pitchFamily="49" charset="-122"/>
                <a:ea typeface="黑体" panose="02010609060101010101" pitchFamily="49" charset="-122"/>
              </a:rPr>
              <a:t>7.5.2</a:t>
            </a:r>
            <a:r>
              <a:rPr lang="zh-CN" altLang="en-US" sz="3600" b="1" dirty="0">
                <a:latin typeface="宋体" panose="02010600030101010101" pitchFamily="2" charset="-122"/>
                <a:ea typeface="宋体" panose="02010600030101010101" pitchFamily="2" charset="-122"/>
              </a:rPr>
              <a:t>总线的标准及信号组成 </a:t>
            </a:r>
            <a:endParaRPr lang="zh-CN" altLang="en-US" sz="3600" b="1" dirty="0">
              <a:latin typeface="宋体" panose="02010600030101010101" pitchFamily="2" charset="-122"/>
              <a:ea typeface="宋体" panose="02010600030101010101" pitchFamily="2" charset="-122"/>
            </a:endParaRPr>
          </a:p>
        </p:txBody>
      </p:sp>
      <p:sp>
        <p:nvSpPr>
          <p:cNvPr id="137220" name="Text Box 4"/>
          <p:cNvSpPr txBox="1"/>
          <p:nvPr/>
        </p:nvSpPr>
        <p:spPr>
          <a:xfrm>
            <a:off x="400050" y="822325"/>
            <a:ext cx="4767263" cy="579438"/>
          </a:xfrm>
          <a:prstGeom prst="rect">
            <a:avLst/>
          </a:prstGeom>
          <a:noFill/>
          <a:ln w="12700">
            <a:noFill/>
          </a:ln>
        </p:spPr>
        <p:txBody>
          <a:bodyPr anchor="t" anchorCtr="0">
            <a:spAutoFit/>
          </a:bodyPr>
          <a:p>
            <a:pPr algn="just">
              <a:spcBef>
                <a:spcPct val="50000"/>
              </a:spcBef>
            </a:pPr>
            <a:r>
              <a:rPr lang="zh-CN" altLang="en-US" sz="3200" b="1" dirty="0">
                <a:latin typeface="宋体" panose="02010600030101010101" pitchFamily="2" charset="-122"/>
                <a:ea typeface="宋体" panose="02010600030101010101" pitchFamily="2" charset="-122"/>
              </a:rPr>
              <a:t>一、总线的标准</a:t>
            </a:r>
            <a:r>
              <a:rPr lang="zh-CN" altLang="en-US" sz="3200" b="1" dirty="0">
                <a:latin typeface="黑体" panose="02010609060101010101" pitchFamily="49" charset="-122"/>
                <a:ea typeface="黑体" panose="02010609060101010101" pitchFamily="49" charset="-122"/>
              </a:rPr>
              <a:t> </a:t>
            </a:r>
            <a:endParaRPr lang="zh-CN" altLang="en-US" sz="3200" b="1" dirty="0">
              <a:latin typeface="黑体" panose="02010609060101010101" pitchFamily="49" charset="-122"/>
              <a:ea typeface="黑体" panose="02010609060101010101" pitchFamily="49" charset="-122"/>
            </a:endParaRPr>
          </a:p>
        </p:txBody>
      </p:sp>
      <p:sp>
        <p:nvSpPr>
          <p:cNvPr id="156675" name="矩形 1"/>
          <p:cNvSpPr/>
          <p:nvPr/>
        </p:nvSpPr>
        <p:spPr>
          <a:xfrm>
            <a:off x="388938" y="2997200"/>
            <a:ext cx="8439150" cy="989013"/>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美国电气电子工程师协会</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IEEE</a:t>
            </a:r>
            <a:r>
              <a:rPr lang="zh-CN" altLang="zh-CN" sz="2400" b="1" dirty="0">
                <a:latin typeface="Arial" panose="020B0604020202020204" pitchFamily="34" charset="0"/>
                <a:ea typeface="宋体" panose="02010600030101010101" pitchFamily="2" charset="-122"/>
              </a:rPr>
              <a:t>）先后</a:t>
            </a:r>
            <a:r>
              <a:rPr lang="zh-CN" altLang="zh-CN" sz="2400" b="1" dirty="0">
                <a:solidFill>
                  <a:srgbClr val="C00000"/>
                </a:solidFill>
                <a:latin typeface="Arial" panose="020B0604020202020204" pitchFamily="34" charset="0"/>
                <a:ea typeface="宋体" panose="02010600030101010101" pitchFamily="2" charset="-122"/>
              </a:rPr>
              <a:t>制定了许多广为流行的总线标准</a:t>
            </a:r>
            <a:r>
              <a:rPr lang="zh-CN" altLang="zh-CN" sz="2400" b="1" dirty="0">
                <a:latin typeface="Arial" panose="020B0604020202020204" pitchFamily="34" charset="0"/>
                <a:ea typeface="宋体" panose="02010600030101010101" pitchFamily="2" charset="-122"/>
              </a:rPr>
              <a:t>。例如下列总线标准：</a:t>
            </a:r>
            <a:endParaRPr lang="zh-CN" altLang="en-US" sz="2400" b="1" dirty="0">
              <a:latin typeface="Arial" panose="020B0604020202020204" pitchFamily="34" charset="0"/>
              <a:ea typeface="宋体" panose="02010600030101010101" pitchFamily="2" charset="-122"/>
            </a:endParaRPr>
          </a:p>
        </p:txBody>
      </p:sp>
      <p:sp>
        <p:nvSpPr>
          <p:cNvPr id="156676" name="矩形 2"/>
          <p:cNvSpPr/>
          <p:nvPr/>
        </p:nvSpPr>
        <p:spPr>
          <a:xfrm>
            <a:off x="400050" y="1449388"/>
            <a:ext cx="8558213" cy="1438275"/>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各种总线有自己明确的总线信号定义和相应的操作规则</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就形成了一定的总线标准</a:t>
            </a:r>
            <a:r>
              <a:rPr lang="zh-CN" altLang="zh-CN" sz="2400" b="1" dirty="0">
                <a:latin typeface="Arial" panose="020B0604020202020204" pitchFamily="34" charset="0"/>
                <a:ea typeface="宋体" panose="02010600030101010101" pitchFamily="2" charset="-122"/>
              </a:rPr>
              <a:t>。用户应按所选择的总线标准去设计</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接口，连接所需的设备。</a:t>
            </a:r>
            <a:endParaRPr lang="zh-CN" altLang="zh-CN" sz="2400" b="1" dirty="0">
              <a:latin typeface="Arial" panose="020B0604020202020204" pitchFamily="34" charset="0"/>
              <a:ea typeface="宋体" panose="02010600030101010101" pitchFamily="2" charset="-122"/>
            </a:endParaRPr>
          </a:p>
        </p:txBody>
      </p:sp>
      <p:sp>
        <p:nvSpPr>
          <p:cNvPr id="156677" name="矩形 4"/>
          <p:cNvSpPr/>
          <p:nvPr/>
        </p:nvSpPr>
        <p:spPr>
          <a:xfrm>
            <a:off x="330200" y="4013200"/>
            <a:ext cx="8558213" cy="2336800"/>
          </a:xfrm>
          <a:prstGeom prst="rect">
            <a:avLst/>
          </a:prstGeom>
          <a:noFill/>
          <a:ln w="9525">
            <a:noFill/>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ISA</a:t>
            </a:r>
            <a:r>
              <a:rPr lang="zh-CN" altLang="zh-CN" sz="2400" b="1" dirty="0">
                <a:solidFill>
                  <a:srgbClr val="C00000"/>
                </a:solidFill>
                <a:latin typeface="Arial" panose="020B0604020202020204" pitchFamily="34" charset="0"/>
                <a:ea typeface="宋体" panose="02010600030101010101" pitchFamily="2" charset="-122"/>
              </a:rPr>
              <a:t>总线</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又称为工业标准结构（</a:t>
            </a:r>
            <a:r>
              <a:rPr lang="en-US" altLang="zh-CN" sz="2400" b="1" dirty="0">
                <a:latin typeface="Arial" panose="020B0604020202020204" pitchFamily="34" charset="0"/>
                <a:ea typeface="宋体" panose="02010600030101010101" pitchFamily="2" charset="-122"/>
              </a:rPr>
              <a:t>Industry Standard Architecture</a:t>
            </a:r>
            <a:r>
              <a:rPr lang="zh-CN" altLang="zh-CN" sz="2400" b="1" dirty="0">
                <a:latin typeface="Arial" panose="020B0604020202020204" pitchFamily="34" charset="0"/>
                <a:ea typeface="宋体" panose="02010600030101010101" pitchFamily="2" charset="-122"/>
              </a:rPr>
              <a:t>）总线，是以</a:t>
            </a:r>
            <a:r>
              <a:rPr lang="en-US" altLang="zh-CN" sz="2400" b="1" dirty="0">
                <a:latin typeface="Arial" panose="020B0604020202020204" pitchFamily="34" charset="0"/>
                <a:ea typeface="宋体" panose="02010600030101010101" pitchFamily="2" charset="-122"/>
              </a:rPr>
              <a:t>8086 CPU</a:t>
            </a:r>
            <a:r>
              <a:rPr lang="zh-CN" altLang="zh-CN" sz="2400" b="1" dirty="0">
                <a:latin typeface="Arial" panose="020B0604020202020204" pitchFamily="34" charset="0"/>
                <a:ea typeface="宋体" panose="02010600030101010101" pitchFamily="2" charset="-122"/>
              </a:rPr>
              <a:t>构成的</a:t>
            </a:r>
            <a:r>
              <a:rPr lang="en-US" altLang="zh-CN" sz="2400" b="1" dirty="0">
                <a:latin typeface="Arial" panose="020B0604020202020204" pitchFamily="34" charset="0"/>
                <a:ea typeface="宋体" panose="02010600030101010101" pitchFamily="2" charset="-122"/>
              </a:rPr>
              <a:t>AT</a:t>
            </a:r>
            <a:r>
              <a:rPr lang="zh-CN" altLang="zh-CN" sz="2400" b="1" dirty="0">
                <a:latin typeface="Arial" panose="020B0604020202020204" pitchFamily="34" charset="0"/>
                <a:ea typeface="宋体" panose="02010600030101010101" pitchFamily="2" charset="-122"/>
              </a:rPr>
              <a:t>机系统总线。最初有</a:t>
            </a:r>
            <a:r>
              <a:rPr lang="en-US" altLang="zh-CN" sz="2400" b="1" dirty="0">
                <a:solidFill>
                  <a:srgbClr val="C00000"/>
                </a:solidFill>
                <a:latin typeface="Arial" panose="020B0604020202020204" pitchFamily="34" charset="0"/>
                <a:ea typeface="宋体" panose="02010600030101010101" pitchFamily="2" charset="-122"/>
              </a:rPr>
              <a:t>8</a:t>
            </a:r>
            <a:r>
              <a:rPr lang="zh-CN" altLang="zh-CN" sz="2400" b="1" dirty="0">
                <a:solidFill>
                  <a:srgbClr val="C00000"/>
                </a:solidFill>
                <a:latin typeface="Arial" panose="020B0604020202020204" pitchFamily="34" charset="0"/>
                <a:ea typeface="宋体" panose="02010600030101010101" pitchFamily="2" charset="-122"/>
              </a:rPr>
              <a:t>位数据宽度</a:t>
            </a:r>
            <a:r>
              <a:rPr lang="zh-CN" altLang="zh-CN" sz="2400" b="1" dirty="0">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XT</a:t>
            </a:r>
            <a:r>
              <a:rPr lang="zh-CN" altLang="zh-CN" sz="2400" b="1" dirty="0">
                <a:solidFill>
                  <a:srgbClr val="C00000"/>
                </a:solidFill>
                <a:latin typeface="Arial" panose="020B0604020202020204" pitchFamily="34" charset="0"/>
                <a:ea typeface="宋体" panose="02010600030101010101" pitchFamily="2" charset="-122"/>
              </a:rPr>
              <a:t>总线</a:t>
            </a:r>
            <a:r>
              <a:rPr lang="zh-CN" altLang="zh-CN" sz="2400" b="1" dirty="0">
                <a:latin typeface="Arial" panose="020B0604020202020204" pitchFamily="34" charset="0"/>
                <a:ea typeface="宋体" panose="02010600030101010101" pitchFamily="2" charset="-122"/>
              </a:rPr>
              <a:t>），后来发展为</a:t>
            </a:r>
            <a:r>
              <a:rPr lang="en-US" altLang="zh-CN" sz="2400" b="1" dirty="0">
                <a:latin typeface="Arial" panose="020B0604020202020204" pitchFamily="34" charset="0"/>
                <a:ea typeface="宋体" panose="02010600030101010101" pitchFamily="2" charset="-122"/>
              </a:rPr>
              <a:t>1</a:t>
            </a:r>
            <a:r>
              <a:rPr lang="en-US" altLang="zh-CN" sz="2400" b="1" dirty="0">
                <a:solidFill>
                  <a:srgbClr val="1402BE"/>
                </a:solidFill>
                <a:latin typeface="Arial" panose="020B0604020202020204" pitchFamily="34" charset="0"/>
                <a:ea typeface="宋体" panose="02010600030101010101" pitchFamily="2" charset="-122"/>
              </a:rPr>
              <a:t>6</a:t>
            </a:r>
            <a:r>
              <a:rPr lang="zh-CN" altLang="zh-CN" sz="2400" b="1" dirty="0">
                <a:solidFill>
                  <a:srgbClr val="1402BE"/>
                </a:solidFill>
                <a:latin typeface="Arial" panose="020B0604020202020204" pitchFamily="34" charset="0"/>
                <a:ea typeface="宋体" panose="02010600030101010101" pitchFamily="2" charset="-122"/>
              </a:rPr>
              <a:t>位标准</a:t>
            </a:r>
            <a:r>
              <a:rPr lang="en-US" altLang="zh-CN" sz="2400" b="1" dirty="0">
                <a:solidFill>
                  <a:srgbClr val="1402BE"/>
                </a:solidFill>
                <a:latin typeface="Arial" panose="020B0604020202020204" pitchFamily="34" charset="0"/>
                <a:ea typeface="宋体" panose="02010600030101010101" pitchFamily="2" charset="-122"/>
              </a:rPr>
              <a:t>ISA</a:t>
            </a:r>
            <a:r>
              <a:rPr lang="zh-CN" altLang="zh-CN" sz="2400" b="1" dirty="0">
                <a:solidFill>
                  <a:srgbClr val="1402BE"/>
                </a:solidFill>
                <a:latin typeface="Arial" panose="020B0604020202020204" pitchFamily="34" charset="0"/>
                <a:ea typeface="宋体" panose="02010600030101010101" pitchFamily="2" charset="-122"/>
              </a:rPr>
              <a:t>总线</a:t>
            </a:r>
            <a:r>
              <a:rPr lang="zh-CN" altLang="zh-CN" sz="2400" b="1" dirty="0">
                <a:latin typeface="Arial" panose="020B0604020202020204" pitchFamily="34" charset="0"/>
                <a:ea typeface="宋体" panose="02010600030101010101" pitchFamily="2" charset="-122"/>
              </a:rPr>
              <a:t>（</a:t>
            </a:r>
            <a:r>
              <a:rPr lang="en-US" altLang="zh-CN" sz="2400" b="1" dirty="0">
                <a:solidFill>
                  <a:srgbClr val="1402BE"/>
                </a:solidFill>
                <a:latin typeface="Arial" panose="020B0604020202020204" pitchFamily="34" charset="0"/>
                <a:ea typeface="宋体" panose="02010600030101010101" pitchFamily="2" charset="-122"/>
              </a:rPr>
              <a:t>AT</a:t>
            </a:r>
            <a:r>
              <a:rPr lang="zh-CN" altLang="zh-CN" sz="2400" b="1" dirty="0">
                <a:solidFill>
                  <a:srgbClr val="1402BE"/>
                </a:solidFill>
                <a:latin typeface="Arial" panose="020B0604020202020204" pitchFamily="34" charset="0"/>
                <a:ea typeface="宋体" panose="02010600030101010101" pitchFamily="2" charset="-122"/>
              </a:rPr>
              <a:t>总线</a:t>
            </a:r>
            <a:r>
              <a:rPr lang="zh-CN" altLang="zh-CN" sz="2400" b="1" dirty="0">
                <a:latin typeface="Arial" panose="020B0604020202020204" pitchFamily="34" charset="0"/>
                <a:ea typeface="宋体" panose="02010600030101010101" pitchFamily="2" charset="-122"/>
              </a:rPr>
              <a:t>），其间曾出现了</a:t>
            </a:r>
            <a:r>
              <a:rPr lang="en-US" altLang="zh-CN" sz="2400" b="1" dirty="0">
                <a:solidFill>
                  <a:srgbClr val="C00000"/>
                </a:solidFill>
                <a:latin typeface="Arial" panose="020B0604020202020204" pitchFamily="34" charset="0"/>
                <a:ea typeface="宋体" panose="02010600030101010101" pitchFamily="2" charset="-122"/>
              </a:rPr>
              <a:t>32</a:t>
            </a:r>
            <a:r>
              <a:rPr lang="zh-CN" altLang="zh-CN" sz="2400" b="1" dirty="0">
                <a:solidFill>
                  <a:srgbClr val="C00000"/>
                </a:solidFill>
                <a:latin typeface="Arial" panose="020B0604020202020204" pitchFamily="34" charset="0"/>
                <a:ea typeface="宋体" panose="02010600030101010101" pitchFamily="2" charset="-122"/>
              </a:rPr>
              <a:t>位的扩展</a:t>
            </a:r>
            <a:r>
              <a:rPr lang="en-US" altLang="zh-CN" sz="2400" b="1" dirty="0">
                <a:solidFill>
                  <a:srgbClr val="C00000"/>
                </a:solidFill>
                <a:latin typeface="Arial" panose="020B0604020202020204" pitchFamily="34" charset="0"/>
                <a:ea typeface="宋体" panose="02010600030101010101" pitchFamily="2" charset="-122"/>
              </a:rPr>
              <a:t>ISA</a:t>
            </a:r>
            <a:r>
              <a:rPr lang="zh-CN" altLang="zh-CN" sz="2400" b="1" dirty="0">
                <a:latin typeface="Arial" panose="020B0604020202020204" pitchFamily="34" charset="0"/>
                <a:ea typeface="宋体" panose="02010600030101010101" pitchFamily="2" charset="-122"/>
              </a:rPr>
              <a:t>标准总线（</a:t>
            </a:r>
            <a:r>
              <a:rPr lang="en-US" altLang="zh-CN" sz="2400" b="1" dirty="0">
                <a:solidFill>
                  <a:srgbClr val="C00000"/>
                </a:solidFill>
                <a:latin typeface="Arial" panose="020B0604020202020204" pitchFamily="34" charset="0"/>
                <a:ea typeface="宋体" panose="02010600030101010101" pitchFamily="2" charset="-122"/>
              </a:rPr>
              <a:t>EISA</a:t>
            </a:r>
            <a:r>
              <a:rPr lang="zh-CN" altLang="zh-CN" sz="2400" b="1" dirty="0">
                <a:solidFill>
                  <a:srgbClr val="C00000"/>
                </a:solidFill>
                <a:latin typeface="Arial" panose="020B0604020202020204" pitchFamily="34" charset="0"/>
                <a:ea typeface="宋体" panose="02010600030101010101" pitchFamily="2" charset="-122"/>
              </a:rPr>
              <a:t>总线</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slide(fromBottom)">
                                      <p:cBhvr>
                                        <p:cTn id="7" dur="5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slide(fromBottom)">
                                      <p:cBhvr>
                                        <p:cTn id="12"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20"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矩形 2"/>
          <p:cNvSpPr/>
          <p:nvPr/>
        </p:nvSpPr>
        <p:spPr>
          <a:xfrm>
            <a:off x="76200" y="136525"/>
            <a:ext cx="8929688" cy="3233738"/>
          </a:xfrm>
          <a:prstGeom prst="rect">
            <a:avLst/>
          </a:prstGeom>
          <a:solidFill>
            <a:srgbClr val="CCFFCC"/>
          </a:solidFill>
          <a:ln w="9525">
            <a:noFill/>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PCI</a:t>
            </a:r>
            <a:r>
              <a:rPr lang="zh-CN" altLang="zh-CN" sz="2400" b="1" dirty="0">
                <a:solidFill>
                  <a:srgbClr val="C00000"/>
                </a:solidFill>
                <a:latin typeface="Arial" panose="020B0604020202020204" pitchFamily="34" charset="0"/>
                <a:ea typeface="宋体" panose="02010600030101010101" pitchFamily="2" charset="-122"/>
              </a:rPr>
              <a:t>总线</a:t>
            </a:r>
            <a:r>
              <a:rPr lang="en-US" altLang="zh-CN" sz="2400" b="1" dirty="0">
                <a:solidFill>
                  <a:srgbClr val="C00000"/>
                </a:solidFill>
                <a:latin typeface="Arial" panose="020B0604020202020204" pitchFamily="34" charset="0"/>
                <a:ea typeface="宋体" panose="02010600030101010101" pitchFamily="2" charset="-122"/>
              </a:rPr>
              <a:t> </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可工作在</a:t>
            </a:r>
            <a:r>
              <a:rPr lang="en-US" altLang="zh-CN" sz="2400" b="1" dirty="0">
                <a:latin typeface="Arial" panose="020B0604020202020204" pitchFamily="34" charset="0"/>
                <a:ea typeface="宋体" panose="02010600030101010101" pitchFamily="2" charset="-122"/>
              </a:rPr>
              <a:t>32</a:t>
            </a:r>
            <a:r>
              <a:rPr lang="zh-CN" altLang="zh-CN" sz="2400" b="1" dirty="0">
                <a:latin typeface="Arial" panose="020B0604020202020204" pitchFamily="34" charset="0"/>
                <a:ea typeface="宋体" panose="02010600030101010101" pitchFamily="2" charset="-122"/>
              </a:rPr>
              <a:t>位和</a:t>
            </a:r>
            <a:r>
              <a:rPr lang="en-US" altLang="zh-CN" sz="2400" b="1" dirty="0">
                <a:latin typeface="Arial" panose="020B0604020202020204" pitchFamily="34" charset="0"/>
                <a:ea typeface="宋体" panose="02010600030101010101" pitchFamily="2" charset="-122"/>
              </a:rPr>
              <a:t>64</a:t>
            </a:r>
            <a:r>
              <a:rPr lang="zh-CN" altLang="zh-CN" sz="2400" b="1" dirty="0">
                <a:latin typeface="Arial" panose="020B0604020202020204" pitchFamily="34" charset="0"/>
                <a:ea typeface="宋体" panose="02010600030101010101" pitchFamily="2" charset="-122"/>
              </a:rPr>
              <a:t>位模式，高性能局部总线，可同时支持多组外围设备。</a:t>
            </a:r>
            <a:r>
              <a:rPr lang="en-US" altLang="zh-CN" sz="2400" b="1" dirty="0">
                <a:latin typeface="Arial" panose="020B0604020202020204" pitchFamily="34" charset="0"/>
                <a:ea typeface="宋体" panose="02010600030101010101" pitchFamily="2" charset="-122"/>
              </a:rPr>
              <a:t>PCI</a:t>
            </a:r>
            <a:r>
              <a:rPr lang="zh-CN" altLang="zh-CN" sz="2400" b="1" dirty="0">
                <a:latin typeface="Arial" panose="020B0604020202020204" pitchFamily="34" charset="0"/>
                <a:ea typeface="宋体" panose="02010600030101010101" pitchFamily="2" charset="-122"/>
              </a:rPr>
              <a:t>局部总线不受制于</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，可作为</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及高速外围设备之间的一座桥梁。</a:t>
            </a:r>
            <a:r>
              <a:rPr lang="en-US" altLang="zh-CN" sz="2400" b="1" dirty="0">
                <a:latin typeface="Arial" panose="020B0604020202020204" pitchFamily="34" charset="0"/>
                <a:ea typeface="宋体" panose="02010600030101010101" pitchFamily="2" charset="-122"/>
              </a:rPr>
              <a:t>PCI</a:t>
            </a:r>
            <a:r>
              <a:rPr lang="zh-CN" altLang="zh-CN" sz="2400" b="1" dirty="0">
                <a:latin typeface="Arial" panose="020B0604020202020204" pitchFamily="34" charset="0"/>
                <a:ea typeface="宋体" panose="02010600030101010101" pitchFamily="2" charset="-122"/>
              </a:rPr>
              <a:t>局部总线以</a:t>
            </a:r>
            <a:r>
              <a:rPr lang="en-US" altLang="zh-CN" sz="2400" b="1" dirty="0">
                <a:latin typeface="Arial" panose="020B0604020202020204" pitchFamily="34" charset="0"/>
                <a:ea typeface="宋体" panose="02010600030101010101" pitchFamily="2" charset="-122"/>
              </a:rPr>
              <a:t>33.3MHz/66MHz</a:t>
            </a:r>
            <a:r>
              <a:rPr lang="zh-CN" altLang="zh-CN" sz="2400" b="1" dirty="0">
                <a:latin typeface="Arial" panose="020B0604020202020204" pitchFamily="34" charset="0"/>
                <a:ea typeface="宋体" panose="02010600030101010101" pitchFamily="2" charset="-122"/>
              </a:rPr>
              <a:t>时钟频率操作，并能完全兼容</a:t>
            </a:r>
            <a:r>
              <a:rPr lang="en-US" altLang="zh-CN" sz="2400" b="1" dirty="0">
                <a:latin typeface="Arial" panose="020B0604020202020204" pitchFamily="34" charset="0"/>
                <a:ea typeface="宋体" panose="02010600030101010101" pitchFamily="2" charset="-122"/>
              </a:rPr>
              <a:t>ISA/EISA/MCA</a:t>
            </a:r>
            <a:r>
              <a:rPr lang="zh-CN" altLang="zh-CN" sz="2400" b="1" dirty="0">
                <a:latin typeface="Arial" panose="020B0604020202020204" pitchFamily="34" charset="0"/>
                <a:ea typeface="宋体" panose="02010600030101010101" pitchFamily="2" charset="-122"/>
              </a:rPr>
              <a:t>等扩展总线。</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STD</a:t>
            </a:r>
            <a:r>
              <a:rPr lang="zh-CN" altLang="zh-CN" sz="2400" b="1" dirty="0">
                <a:solidFill>
                  <a:srgbClr val="C00000"/>
                </a:solidFill>
                <a:latin typeface="Arial" panose="020B0604020202020204" pitchFamily="34" charset="0"/>
                <a:ea typeface="宋体" panose="02010600030101010101" pitchFamily="2" charset="-122"/>
              </a:rPr>
              <a:t>总线</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IEEE 961</a:t>
            </a: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Prolog</a:t>
            </a:r>
            <a:r>
              <a:rPr lang="zh-CN" altLang="zh-CN" sz="2400" b="1" dirty="0">
                <a:latin typeface="Arial" panose="020B0604020202020204" pitchFamily="34" charset="0"/>
                <a:ea typeface="宋体" panose="02010600030101010101" pitchFamily="2" charset="-122"/>
              </a:rPr>
              <a:t>公司开发，广泛用于工业控制领域。</a:t>
            </a:r>
            <a:endParaRPr lang="zh-CN" altLang="en-US" sz="2400" b="1" dirty="0">
              <a:latin typeface="Arial" panose="020B0604020202020204" pitchFamily="34" charset="0"/>
              <a:ea typeface="宋体" panose="02010600030101010101" pitchFamily="2" charset="-122"/>
            </a:endParaRPr>
          </a:p>
        </p:txBody>
      </p:sp>
      <p:sp>
        <p:nvSpPr>
          <p:cNvPr id="4" name="矩形 3"/>
          <p:cNvSpPr/>
          <p:nvPr/>
        </p:nvSpPr>
        <p:spPr>
          <a:xfrm>
            <a:off x="76200" y="3500438"/>
            <a:ext cx="8929688" cy="3235325"/>
          </a:xfrm>
          <a:prstGeom prst="rect">
            <a:avLst/>
          </a:prstGeom>
          <a:solidFill>
            <a:srgbClr val="FDFFCB"/>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外</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总线的总线标准</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串行总线</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RS232-C</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RS422</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RS485</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IEEE1394</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（即火线）与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USB</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等；</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用于智能仪器互连的并行异步总线</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IEEE 488</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用于局域网的</a:t>
            </a:r>
            <a:r>
              <a:rPr kumimoji="0"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EtherNet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PC token</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等网络总线；</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用于单片机网络的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Bit-bus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用于工业控制本地互联网的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Field bus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等。</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fld>
            <a:endParaRPr lang="en-US" altLang="zh-CN" sz="1200" dirty="0"/>
          </a:p>
        </p:txBody>
      </p:sp>
      <p:sp>
        <p:nvSpPr>
          <p:cNvPr id="28675" name="Text Box 3"/>
          <p:cNvSpPr txBox="1"/>
          <p:nvPr/>
        </p:nvSpPr>
        <p:spPr>
          <a:xfrm>
            <a:off x="381000" y="381000"/>
            <a:ext cx="5054600" cy="583565"/>
          </a:xfrm>
          <a:prstGeom prst="rect">
            <a:avLst/>
          </a:prstGeom>
          <a:noFill/>
          <a:ln w="12700">
            <a:noFill/>
          </a:ln>
        </p:spPr>
        <p:txBody>
          <a:bodyPr anchor="t" anchorCtr="0">
            <a:spAutoFit/>
          </a:bodyPr>
          <a:p>
            <a:pPr algn="just">
              <a:spcBef>
                <a:spcPct val="50000"/>
              </a:spcBef>
            </a:pPr>
            <a:r>
              <a:rPr lang="zh-CN" altLang="en-US" sz="3200" b="1" dirty="0">
                <a:latin typeface="华文中宋" panose="02010600040101010101" charset="-122"/>
                <a:ea typeface="华文中宋" panose="02010600040101010101" charset="-122"/>
                <a:cs typeface="华文中宋" panose="02010600040101010101" charset="-122"/>
              </a:rPr>
              <a:t>（</a:t>
            </a:r>
            <a:r>
              <a:rPr lang="en-US" altLang="zh-CN" sz="3200" b="1" dirty="0">
                <a:latin typeface="华文中宋" panose="02010600040101010101" charset="-122"/>
                <a:ea typeface="华文中宋" panose="02010600040101010101" charset="-122"/>
                <a:cs typeface="华文中宋" panose="02010600040101010101" charset="-122"/>
              </a:rPr>
              <a:t>2</a:t>
            </a:r>
            <a:r>
              <a:rPr lang="zh-CN" altLang="en-US" sz="3200" b="1" dirty="0">
                <a:latin typeface="华文中宋" panose="02010600040101010101" charset="-122"/>
                <a:ea typeface="华文中宋" panose="02010600040101010101" charset="-122"/>
                <a:cs typeface="华文中宋" panose="02010600040101010101" charset="-122"/>
              </a:rPr>
              <a:t>）间接端口寻址方式 </a:t>
            </a:r>
            <a:endParaRPr lang="zh-CN" altLang="en-US" sz="3200" b="1" dirty="0">
              <a:latin typeface="华文中宋" panose="02010600040101010101" charset="-122"/>
              <a:ea typeface="华文中宋" panose="02010600040101010101" charset="-122"/>
              <a:cs typeface="华文中宋" panose="02010600040101010101" charset="-122"/>
            </a:endParaRPr>
          </a:p>
        </p:txBody>
      </p:sp>
      <p:sp>
        <p:nvSpPr>
          <p:cNvPr id="28676" name="Text Box 4"/>
          <p:cNvSpPr txBox="1"/>
          <p:nvPr/>
        </p:nvSpPr>
        <p:spPr>
          <a:xfrm>
            <a:off x="0" y="1268730"/>
            <a:ext cx="8217535" cy="521970"/>
          </a:xfrm>
          <a:prstGeom prst="rect">
            <a:avLst/>
          </a:prstGeom>
          <a:solidFill>
            <a:srgbClr val="CCFFCC"/>
          </a:solidFill>
          <a:ln w="9525">
            <a:noFill/>
          </a:ln>
        </p:spPr>
        <p:txBody>
          <a:bodyPr wrap="square" anchor="t" anchorCtr="0">
            <a:spAutoFit/>
          </a:bodyPr>
          <a:p>
            <a:pPr algn="just">
              <a:spcBef>
                <a:spcPct val="50000"/>
              </a:spcBef>
            </a:pPr>
            <a:r>
              <a:rPr lang="en-US" altLang="zh-CN" sz="2800" b="1" dirty="0">
                <a:latin typeface="华文中宋" panose="02010600040101010101" charset="-122"/>
                <a:ea typeface="华文中宋" panose="02010600040101010101" charset="-122"/>
                <a:cs typeface="华文中宋" panose="02010600040101010101" charset="-122"/>
              </a:rPr>
              <a:t> IN AL, DX </a:t>
            </a:r>
            <a:r>
              <a:rPr lang="zh-CN" altLang="en-US" sz="2800" b="1" dirty="0">
                <a:latin typeface="华文中宋" panose="02010600040101010101" charset="-122"/>
                <a:ea typeface="华文中宋" panose="02010600040101010101" charset="-122"/>
                <a:cs typeface="华文中宋" panose="02010600040101010101" charset="-122"/>
              </a:rPr>
              <a:t>；</a:t>
            </a:r>
            <a:r>
              <a:rPr lang="zh-CN" altLang="en-US" sz="2000" b="1" dirty="0">
                <a:latin typeface="华文中宋" panose="02010600040101010101" charset="-122"/>
                <a:ea typeface="华文中宋" panose="02010600040101010101" charset="-122"/>
                <a:cs typeface="华文中宋" panose="02010600040101010101" charset="-122"/>
              </a:rPr>
              <a:t>从</a:t>
            </a:r>
            <a:r>
              <a:rPr lang="en-US" altLang="zh-CN" sz="2000" b="1" dirty="0">
                <a:latin typeface="华文中宋" panose="02010600040101010101" charset="-122"/>
                <a:ea typeface="华文中宋" panose="02010600040101010101" charset="-122"/>
                <a:cs typeface="华文中宋" panose="02010600040101010101" charset="-122"/>
              </a:rPr>
              <a:t>DX</a:t>
            </a:r>
            <a:r>
              <a:rPr lang="zh-CN" altLang="en-US" sz="2000" b="1" dirty="0">
                <a:latin typeface="华文中宋" panose="02010600040101010101" charset="-122"/>
                <a:ea typeface="华文中宋" panose="02010600040101010101" charset="-122"/>
                <a:cs typeface="华文中宋" panose="02010600040101010101" charset="-122"/>
              </a:rPr>
              <a:t>中的</a:t>
            </a:r>
            <a:r>
              <a:rPr lang="en-US" altLang="zh-CN" sz="2000" b="1" dirty="0">
                <a:latin typeface="华文中宋" panose="02010600040101010101" charset="-122"/>
                <a:ea typeface="华文中宋" panose="02010600040101010101" charset="-122"/>
                <a:cs typeface="华文中宋" panose="02010600040101010101" charset="-122"/>
              </a:rPr>
              <a:t>8</a:t>
            </a:r>
            <a:r>
              <a:rPr lang="zh-CN" altLang="en-US" sz="2000" b="1" dirty="0">
                <a:latin typeface="华文中宋" panose="02010600040101010101" charset="-122"/>
                <a:ea typeface="华文中宋" panose="02010600040101010101" charset="-122"/>
                <a:cs typeface="华文中宋" panose="02010600040101010101" charset="-122"/>
              </a:rPr>
              <a:t>位地址的</a:t>
            </a:r>
            <a:r>
              <a:rPr lang="en-US" altLang="zh-CN" sz="2000" b="1" dirty="0">
                <a:latin typeface="华文中宋" panose="02010600040101010101" charset="-122"/>
                <a:ea typeface="华文中宋" panose="02010600040101010101" charset="-122"/>
                <a:cs typeface="华文中宋" panose="02010600040101010101" charset="-122"/>
              </a:rPr>
              <a:t>8</a:t>
            </a:r>
            <a:r>
              <a:rPr lang="zh-CN" altLang="en-US" sz="2000" b="1" dirty="0">
                <a:latin typeface="华文中宋" panose="02010600040101010101" charset="-122"/>
                <a:ea typeface="华文中宋" panose="02010600040101010101" charset="-122"/>
                <a:cs typeface="华文中宋" panose="02010600040101010101" charset="-122"/>
              </a:rPr>
              <a:t>位端口输入一个</a:t>
            </a:r>
            <a:r>
              <a:rPr lang="en-US" altLang="zh-CN" sz="2000" b="1" dirty="0">
                <a:latin typeface="华文中宋" panose="02010600040101010101" charset="-122"/>
                <a:ea typeface="华文中宋" panose="02010600040101010101" charset="-122"/>
                <a:cs typeface="华文中宋" panose="02010600040101010101" charset="-122"/>
              </a:rPr>
              <a:t>8</a:t>
            </a:r>
            <a:r>
              <a:rPr lang="zh-CN" altLang="en-US" sz="2000" b="1" dirty="0">
                <a:latin typeface="华文中宋" panose="02010600040101010101" charset="-122"/>
                <a:ea typeface="华文中宋" panose="02010600040101010101" charset="-122"/>
                <a:cs typeface="华文中宋" panose="02010600040101010101" charset="-122"/>
              </a:rPr>
              <a:t>位数到</a:t>
            </a:r>
            <a:r>
              <a:rPr lang="en-US" altLang="zh-CN" sz="2000" b="1" dirty="0">
                <a:latin typeface="华文中宋" panose="02010600040101010101" charset="-122"/>
                <a:ea typeface="华文中宋" panose="02010600040101010101" charset="-122"/>
                <a:cs typeface="华文中宋" panose="02010600040101010101" charset="-122"/>
              </a:rPr>
              <a:t>AL</a:t>
            </a:r>
            <a:r>
              <a:rPr lang="zh-CN" altLang="en-US" sz="2000" b="1" dirty="0">
                <a:latin typeface="华文中宋" panose="02010600040101010101" charset="-122"/>
                <a:ea typeface="华文中宋" panose="02010600040101010101" charset="-122"/>
                <a:cs typeface="华文中宋" panose="02010600040101010101" charset="-122"/>
              </a:rPr>
              <a:t> </a:t>
            </a:r>
            <a:endParaRPr lang="zh-CN" altLang="en-US" sz="2000" b="1" dirty="0">
              <a:latin typeface="华文中宋" panose="02010600040101010101" charset="-122"/>
              <a:ea typeface="华文中宋" panose="02010600040101010101" charset="-122"/>
              <a:cs typeface="华文中宋" panose="02010600040101010101" charset="-122"/>
            </a:endParaRPr>
          </a:p>
        </p:txBody>
      </p:sp>
      <p:sp>
        <p:nvSpPr>
          <p:cNvPr id="28677" name="Text Box 5"/>
          <p:cNvSpPr txBox="1">
            <a:spLocks noChangeArrowheads="1"/>
          </p:cNvSpPr>
          <p:nvPr/>
        </p:nvSpPr>
        <p:spPr bwMode="auto">
          <a:xfrm>
            <a:off x="76200" y="2240280"/>
            <a:ext cx="8242300" cy="521970"/>
          </a:xfrm>
          <a:prstGeom prst="rect">
            <a:avLst/>
          </a:prstGeom>
          <a:solidFill>
            <a:srgbClr val="FDFFCB"/>
          </a:solid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 IN AX, DX</a:t>
            </a:r>
            <a:r>
              <a:rPr kumimoji="1" lang="zh-CN" altLang="en-US"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a:t>
            </a:r>
            <a:r>
              <a:rPr lang="zh-CN" altLang="en-US"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rPr>
              <a:t>从DX中16位地址的</a:t>
            </a:r>
            <a:r>
              <a:rPr lang="en-US" altLang="zh-CN"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rPr>
              <a:t>16</a:t>
            </a:r>
            <a:r>
              <a:rPr lang="zh-CN" altLang="en-US"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rPr>
              <a:t>位端口输入一个16位数到AX</a:t>
            </a:r>
            <a:endParaRPr lang="zh-CN" altLang="en-US"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endParaRPr>
          </a:p>
        </p:txBody>
      </p:sp>
      <p:sp>
        <p:nvSpPr>
          <p:cNvPr id="28678" name="Text Box 6"/>
          <p:cNvSpPr txBox="1">
            <a:spLocks noChangeArrowheads="1"/>
          </p:cNvSpPr>
          <p:nvPr/>
        </p:nvSpPr>
        <p:spPr bwMode="auto">
          <a:xfrm>
            <a:off x="0" y="3161030"/>
            <a:ext cx="8721090" cy="521970"/>
          </a:xfrm>
          <a:prstGeom prst="rect">
            <a:avLst/>
          </a:prstGeom>
          <a:solidFill>
            <a:schemeClr val="accent5"/>
          </a:solid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algn="just" defTabSz="914400" rtl="0" eaLnBrk="1" fontAlgn="base" latinLnBrk="0" hangingPunct="1">
              <a:lnSpc>
                <a:spcPct val="100000"/>
              </a:lnSpc>
              <a:spcBef>
                <a:spcPct val="50000"/>
              </a:spcBef>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 IN EAX, DX</a:t>
            </a:r>
            <a:r>
              <a:rPr kumimoji="1" lang="zh-CN" altLang="en-US"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a:t>
            </a:r>
            <a:r>
              <a:rPr lang="zh-CN" altLang="en-US"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rPr>
              <a:t>从DX中16位地址的</a:t>
            </a:r>
            <a:r>
              <a:rPr lang="en-US" altLang="zh-CN"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rPr>
              <a:t>32</a:t>
            </a:r>
            <a:r>
              <a:rPr lang="zh-CN" altLang="en-US"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rPr>
              <a:t>位端口输入一个32位数到EAX </a:t>
            </a:r>
            <a:endParaRPr lang="zh-CN" altLang="en-US"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endParaRPr>
          </a:p>
        </p:txBody>
      </p:sp>
      <p:sp>
        <p:nvSpPr>
          <p:cNvPr id="28679" name="Text Box 7"/>
          <p:cNvSpPr txBox="1">
            <a:spLocks noChangeArrowheads="1"/>
          </p:cNvSpPr>
          <p:nvPr/>
        </p:nvSpPr>
        <p:spPr bwMode="auto">
          <a:xfrm>
            <a:off x="69850" y="4221480"/>
            <a:ext cx="8651240" cy="521970"/>
          </a:xfrm>
          <a:prstGeom prst="rect">
            <a:avLst/>
          </a:prstGeom>
          <a:solidFill>
            <a:srgbClr val="FFCCFF"/>
          </a:solid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algn="just" defTabSz="914400" rtl="0" eaLnBrk="1" fontAlgn="base" latinLnBrk="0" hangingPunct="1">
              <a:lnSpc>
                <a:spcPct val="100000"/>
              </a:lnSpc>
              <a:spcBef>
                <a:spcPct val="50000"/>
              </a:spcBef>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 OUT DX, EAX</a:t>
            </a:r>
            <a:r>
              <a:rPr kumimoji="1" lang="zh-CN" altLang="en-US"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a:t>
            </a:r>
            <a:r>
              <a:rPr lang="zh-CN" altLang="en-US"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rPr>
              <a:t>将EAX中的32位数写到DX指向的</a:t>
            </a:r>
            <a:r>
              <a:rPr lang="en-US" altLang="zh-CN"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rPr>
              <a:t>32</a:t>
            </a:r>
            <a:r>
              <a:rPr lang="zh-CN" altLang="en-US"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rPr>
              <a:t>位端口</a:t>
            </a:r>
            <a:endParaRPr lang="zh-CN" altLang="en-US" sz="2000" b="1" i="0" u="none" strike="noStrike" kern="1200" cap="none" spc="0" normalizeH="0" baseline="0" dirty="0">
              <a:solidFill>
                <a:schemeClr val="tx1"/>
              </a:solidFill>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arn(inVertic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barn(inVertical)">
                                      <p:cBhvr>
                                        <p:cTn id="12" dur="500"/>
                                        <p:tgtEl>
                                          <p:spTgt spid="2867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barn(inVertical)">
                                      <p:cBhvr>
                                        <p:cTn id="17" dur="500"/>
                                        <p:tgtEl>
                                          <p:spTgt spid="2867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barn(inVertical)">
                                      <p:cBhvr>
                                        <p:cTn id="22" dur="500"/>
                                        <p:tgtEl>
                                          <p:spTgt spid="2867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8679"/>
                                        </p:tgtEl>
                                        <p:attrNameLst>
                                          <p:attrName>style.visibility</p:attrName>
                                        </p:attrNameLst>
                                      </p:cBhvr>
                                      <p:to>
                                        <p:strVal val="visible"/>
                                      </p:to>
                                    </p:set>
                                    <p:animEffect transition="in" filter="barn(inVertical)">
                                      <p:cBhvr>
                                        <p:cTn id="2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6" grpId="0" bldLvl="0" animBg="1"/>
      <p:bldP spid="28677" grpId="0" bldLvl="0" animBg="1"/>
      <p:bldP spid="28678" grpId="0" bldLvl="0" animBg="1"/>
      <p:bldP spid="28679" grpId="0" bldLvl="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58722" name="矩形 2"/>
          <p:cNvSpPr/>
          <p:nvPr/>
        </p:nvSpPr>
        <p:spPr>
          <a:xfrm>
            <a:off x="261938" y="260350"/>
            <a:ext cx="8702675" cy="1887538"/>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由于</a:t>
            </a:r>
            <a:r>
              <a:rPr lang="zh-CN" altLang="en-US" sz="2400" b="1" dirty="0">
                <a:latin typeface="Arial" panose="020B0604020202020204" pitchFamily="34" charset="0"/>
                <a:ea typeface="宋体" panose="02010600030101010101" pitchFamily="2" charset="-122"/>
              </a:rPr>
              <a:t>有</a:t>
            </a:r>
            <a:r>
              <a:rPr lang="zh-CN" altLang="zh-CN" sz="2400" b="1" dirty="0">
                <a:latin typeface="Arial" panose="020B0604020202020204" pitchFamily="34" charset="0"/>
                <a:ea typeface="宋体" panose="02010600030101010101" pitchFamily="2" charset="-122"/>
              </a:rPr>
              <a:t>众多总线标准，当我们</a:t>
            </a:r>
            <a:r>
              <a:rPr lang="zh-CN" altLang="zh-CN" sz="2400" b="1" dirty="0">
                <a:solidFill>
                  <a:srgbClr val="C00000"/>
                </a:solidFill>
                <a:latin typeface="Arial" panose="020B0604020202020204" pitchFamily="34" charset="0"/>
                <a:ea typeface="宋体" panose="02010600030101010101" pitchFamily="2" charset="-122"/>
              </a:rPr>
              <a:t>设计或实际组成一个计算机系统</a:t>
            </a:r>
            <a:r>
              <a:rPr lang="zh-CN" altLang="zh-CN" sz="2400" b="1" dirty="0">
                <a:latin typeface="Arial" panose="020B0604020202020204" pitchFamily="34" charset="0"/>
                <a:ea typeface="宋体" panose="02010600030101010101" pitchFamily="2" charset="-122"/>
              </a:rPr>
              <a:t>时，</a:t>
            </a:r>
            <a:r>
              <a:rPr lang="zh-CN" altLang="en-US" sz="2400" b="1" dirty="0">
                <a:latin typeface="Arial" panose="020B0604020202020204" pitchFamily="34" charset="0"/>
                <a:ea typeface="宋体" panose="02010600030101010101" pitchFamily="2" charset="-122"/>
              </a:rPr>
              <a:t>通常</a:t>
            </a:r>
            <a:r>
              <a:rPr lang="zh-CN" altLang="zh-CN" sz="2400" b="1" dirty="0">
                <a:latin typeface="Arial" panose="020B0604020202020204" pitchFamily="34" charset="0"/>
                <a:ea typeface="宋体" panose="02010600030101010101" pitchFamily="2" charset="-122"/>
              </a:rPr>
              <a:t>不需要一切由自己设计，可以</a:t>
            </a:r>
            <a:r>
              <a:rPr lang="zh-CN" altLang="zh-CN" sz="2400" b="1" dirty="0">
                <a:solidFill>
                  <a:srgbClr val="C00000"/>
                </a:solidFill>
                <a:latin typeface="Arial" panose="020B0604020202020204" pitchFamily="34" charset="0"/>
                <a:ea typeface="宋体" panose="02010600030101010101" pitchFamily="2" charset="-122"/>
              </a:rPr>
              <a:t>选用某一标准总线</a:t>
            </a:r>
            <a:r>
              <a:rPr lang="zh-CN" altLang="zh-CN" sz="2400" b="1" dirty="0">
                <a:latin typeface="Arial" panose="020B0604020202020204" pitchFamily="34" charset="0"/>
                <a:ea typeface="宋体" panose="02010600030101010101" pitchFamily="2" charset="-122"/>
              </a:rPr>
              <a:t>，尽量利用各厂商已提供的模块（插件），只设计少量特殊的部件即可。这样，开发周期缩短，工作量减少，风险减少。</a:t>
            </a:r>
            <a:endParaRPr lang="zh-CN" altLang="en-US" sz="2400" b="1" dirty="0">
              <a:latin typeface="Arial" panose="020B0604020202020204" pitchFamily="34" charset="0"/>
              <a:ea typeface="宋体" panose="02010600030101010101" pitchFamily="2" charset="-122"/>
            </a:endParaRPr>
          </a:p>
        </p:txBody>
      </p:sp>
      <p:sp>
        <p:nvSpPr>
          <p:cNvPr id="158723" name="矩形 3"/>
          <p:cNvSpPr/>
          <p:nvPr/>
        </p:nvSpPr>
        <p:spPr>
          <a:xfrm>
            <a:off x="261938" y="2573338"/>
            <a:ext cx="3892550" cy="585787"/>
          </a:xfrm>
          <a:prstGeom prst="rect">
            <a:avLst/>
          </a:prstGeom>
          <a:noFill/>
          <a:ln w="9525">
            <a:noFill/>
          </a:ln>
        </p:spPr>
        <p:txBody>
          <a:bodyPr wrap="none" anchor="t" anchorCtr="0">
            <a:spAutoFit/>
          </a:bodyPr>
          <a:p>
            <a:r>
              <a:rPr lang="zh-CN" altLang="en-US" sz="3200" b="1" dirty="0">
                <a:latin typeface="Arial" panose="020B0604020202020204" pitchFamily="34" charset="0"/>
                <a:ea typeface="宋体" panose="02010600030101010101" pitchFamily="2" charset="-122"/>
              </a:rPr>
              <a:t>二、</a:t>
            </a:r>
            <a:r>
              <a:rPr lang="zh-CN" altLang="zh-CN" sz="3200" b="1" dirty="0">
                <a:latin typeface="Arial" panose="020B0604020202020204" pitchFamily="34" charset="0"/>
                <a:ea typeface="宋体" panose="02010600030101010101" pitchFamily="2" charset="-122"/>
              </a:rPr>
              <a:t>总线的信号组成</a:t>
            </a:r>
            <a:endParaRPr lang="zh-CN" altLang="zh-CN" sz="3200" b="1" dirty="0">
              <a:latin typeface="Arial" panose="020B0604020202020204" pitchFamily="34" charset="0"/>
              <a:ea typeface="宋体" panose="02010600030101010101" pitchFamily="2" charset="-122"/>
            </a:endParaRPr>
          </a:p>
        </p:txBody>
      </p:sp>
      <p:sp>
        <p:nvSpPr>
          <p:cNvPr id="5" name="矩形 4"/>
          <p:cNvSpPr/>
          <p:nvPr/>
        </p:nvSpPr>
        <p:spPr>
          <a:xfrm>
            <a:off x="684213" y="3343275"/>
            <a:ext cx="7550150" cy="2606675"/>
          </a:xfrm>
          <a:prstGeom prst="rect">
            <a:avLst/>
          </a:prstGeom>
          <a:solidFill>
            <a:srgbClr val="FDFFCB"/>
          </a:solidFill>
        </p:spPr>
        <p:txBody>
          <a:bodyPr>
            <a:spAutoFit/>
          </a:bodyPr>
          <a:lstStyle/>
          <a:p>
            <a:pPr marL="0" marR="0" lvl="0" indent="0" algn="l" defTabSz="914400" rtl="0" eaLnBrk="1" fontAlgn="base" latinLnBrk="0" hangingPunct="1">
              <a:lnSpc>
                <a:spcPts val="4000"/>
              </a:lnSpc>
              <a:spcBef>
                <a:spcPct val="0"/>
              </a:spcBef>
              <a:spcAft>
                <a:spcPct val="0"/>
              </a:spcAft>
              <a:buClrTx/>
              <a:buSzTx/>
              <a:buFontTx/>
              <a:buNone/>
              <a:defRPr/>
            </a:pP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总线包括一组物理信号线，按其功能可分为</a:t>
            </a:r>
            <a:r>
              <a:rPr kumimoji="0" lang="en-US" altLang="zh-CN" sz="2800" b="1" i="0" u="none" strike="noStrike" kern="1200" cap="none" spc="0" normalizeH="0" baseline="0" noProof="0" dirty="0">
                <a:ln>
                  <a:noFill/>
                </a:ln>
                <a:solidFill>
                  <a:srgbClr val="1402BE"/>
                </a:solidFill>
                <a:effectLst/>
                <a:uLnTx/>
                <a:uFillTx/>
                <a:latin typeface="Arial" panose="020B0604020202020204" pitchFamily="34" charset="0"/>
                <a:ea typeface="宋体" panose="02010600030101010101" pitchFamily="2" charset="-122"/>
                <a:cs typeface="+mn-cs"/>
              </a:rPr>
              <a:t>4</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组</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数据线、</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地址线、</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控制信号线</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电源线。</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525463"/>
            <a:ext cx="8783638" cy="3683000"/>
          </a:xfrm>
          <a:prstGeom prst="rect">
            <a:avLst/>
          </a:prstGeom>
          <a:ln>
            <a:solidFill>
              <a:srgbClr val="1402BE"/>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数据线用来实现数据传送，常称为数据总线</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，注意，它只是系统总线的组成部分之一，不是一种独立的总线。</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数据总线一般可双向传送，既可由部件</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传往部件</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，也可由部件</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传往部件</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数据总线的宽度即为数据通路宽度，一般有</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16</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64</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位等标准。</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总线是可分时共享的，即挂接于总线上的部件可以分时地向数据线上发送数据，或从数据线上取得数据。</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9746" name="矩形 3"/>
          <p:cNvSpPr/>
          <p:nvPr/>
        </p:nvSpPr>
        <p:spPr>
          <a:xfrm>
            <a:off x="363538" y="4319588"/>
            <a:ext cx="2187575" cy="523875"/>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）地址线</a:t>
            </a:r>
            <a:endParaRPr lang="zh-CN" altLang="zh-CN" sz="2800" b="1" dirty="0">
              <a:latin typeface="Arial" panose="020B0604020202020204" pitchFamily="34" charset="0"/>
              <a:ea typeface="宋体" panose="02010600030101010101" pitchFamily="2" charset="-122"/>
            </a:endParaRPr>
          </a:p>
        </p:txBody>
      </p:sp>
      <p:sp>
        <p:nvSpPr>
          <p:cNvPr id="159747" name="矩形 4"/>
          <p:cNvSpPr/>
          <p:nvPr/>
        </p:nvSpPr>
        <p:spPr>
          <a:xfrm>
            <a:off x="354013" y="19050"/>
            <a:ext cx="2187575" cy="506413"/>
          </a:xfrm>
          <a:prstGeom prst="rect">
            <a:avLst/>
          </a:prstGeom>
          <a:noFill/>
          <a:ln w="9525">
            <a:noFill/>
          </a:ln>
        </p:spPr>
        <p:txBody>
          <a:bodyPr wrap="none" anchor="t" anchorCtr="0">
            <a:spAutoFit/>
          </a:bodyPr>
          <a:p>
            <a:pPr>
              <a:lnSpc>
                <a:spcPts val="3500"/>
              </a:lnSpc>
            </a:pP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1</a:t>
            </a:r>
            <a:r>
              <a:rPr lang="zh-CN" altLang="zh-CN" sz="2800" b="1" dirty="0">
                <a:latin typeface="Arial" panose="020B0604020202020204" pitchFamily="34" charset="0"/>
                <a:ea typeface="宋体" panose="02010600030101010101" pitchFamily="2" charset="-122"/>
              </a:rPr>
              <a:t>）数据线</a:t>
            </a:r>
            <a:endParaRPr lang="zh-CN" altLang="zh-CN" sz="2800" b="1" dirty="0">
              <a:latin typeface="Arial" panose="020B0604020202020204" pitchFamily="34" charset="0"/>
              <a:ea typeface="宋体" panose="02010600030101010101" pitchFamily="2" charset="-122"/>
            </a:endParaRPr>
          </a:p>
        </p:txBody>
      </p:sp>
      <p:sp>
        <p:nvSpPr>
          <p:cNvPr id="159748" name="矩形 5"/>
          <p:cNvSpPr/>
          <p:nvPr/>
        </p:nvSpPr>
        <p:spPr>
          <a:xfrm>
            <a:off x="41275" y="4843463"/>
            <a:ext cx="8742363" cy="1438275"/>
          </a:xfrm>
          <a:prstGeom prst="rect">
            <a:avLst/>
          </a:prstGeom>
          <a:noFill/>
          <a:ln w="9525" cap="flat" cmpd="sng">
            <a:solidFill>
              <a:srgbClr val="1402BE"/>
            </a:solidFill>
            <a:prstDash val="solid"/>
            <a:miter/>
            <a:headEnd type="none" w="med" len="med"/>
            <a:tailEnd type="none" w="med" len="med"/>
          </a:ln>
        </p:spPr>
        <p:txBody>
          <a:bodyPr anchor="t" anchorCtr="0">
            <a:spAutoFit/>
          </a:bodyPr>
          <a:p>
            <a:pPr>
              <a:lnSpc>
                <a:spcPts val="3500"/>
              </a:lnSpc>
            </a:pPr>
            <a:r>
              <a:rPr lang="en-US" altLang="zh-CN" sz="2400" b="1" dirty="0">
                <a:solidFill>
                  <a:srgbClr val="C00000"/>
                </a:solidFill>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地址线又称地址总线，用于传送地址信号，以确定所访问的</a:t>
            </a:r>
            <a:r>
              <a:rPr lang="zh-CN" altLang="zh-CN" sz="2400" b="1" dirty="0">
                <a:solidFill>
                  <a:srgbClr val="2913FD"/>
                </a:solidFill>
                <a:latin typeface="Arial" panose="020B0604020202020204" pitchFamily="34" charset="0"/>
                <a:ea typeface="宋体" panose="02010600030101010101" pitchFamily="2" charset="-122"/>
              </a:rPr>
              <a:t>存储单元</a:t>
            </a:r>
            <a:r>
              <a:rPr lang="zh-CN" altLang="zh-CN" sz="2400" b="1" dirty="0">
                <a:solidFill>
                  <a:srgbClr val="C00000"/>
                </a:solidFill>
                <a:latin typeface="Arial" panose="020B0604020202020204" pitchFamily="34" charset="0"/>
                <a:ea typeface="宋体" panose="02010600030101010101" pitchFamily="2" charset="-122"/>
              </a:rPr>
              <a:t>或</a:t>
            </a:r>
            <a:r>
              <a:rPr lang="zh-CN" altLang="zh-CN" sz="2400" b="1" dirty="0">
                <a:solidFill>
                  <a:srgbClr val="2913FD"/>
                </a:solidFill>
                <a:latin typeface="Arial" panose="020B0604020202020204" pitchFamily="34" charset="0"/>
                <a:ea typeface="宋体" panose="02010600030101010101" pitchFamily="2" charset="-122"/>
              </a:rPr>
              <a:t>某个</a:t>
            </a:r>
            <a:r>
              <a:rPr lang="en-US" altLang="zh-CN" sz="2400" b="1" dirty="0">
                <a:solidFill>
                  <a:srgbClr val="2913FD"/>
                </a:solidFill>
                <a:latin typeface="Arial" panose="020B0604020202020204" pitchFamily="34" charset="0"/>
                <a:ea typeface="宋体" panose="02010600030101010101" pitchFamily="2" charset="-122"/>
              </a:rPr>
              <a:t>I/O</a:t>
            </a:r>
            <a:r>
              <a:rPr lang="zh-CN" altLang="zh-CN" sz="2400" b="1" dirty="0">
                <a:solidFill>
                  <a:srgbClr val="2913FD"/>
                </a:solidFill>
                <a:latin typeface="Arial" panose="020B0604020202020204" pitchFamily="34" charset="0"/>
                <a:ea typeface="宋体" panose="02010600030101010101" pitchFamily="2" charset="-122"/>
              </a:rPr>
              <a:t>端口</a:t>
            </a:r>
            <a:r>
              <a:rPr lang="zh-CN" altLang="zh-CN"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一般有</a:t>
            </a:r>
            <a:r>
              <a:rPr lang="en-US" altLang="zh-CN" sz="2400" b="1" dirty="0">
                <a:latin typeface="Arial" panose="020B0604020202020204" pitchFamily="34" charset="0"/>
                <a:ea typeface="宋体" panose="02010600030101010101" pitchFamily="2" charset="-122"/>
              </a:rPr>
              <a:t>16</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20</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24</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32</a:t>
            </a:r>
            <a:r>
              <a:rPr lang="zh-CN" altLang="zh-CN" sz="2400" b="1" dirty="0">
                <a:latin typeface="Arial" panose="020B0604020202020204" pitchFamily="34" charset="0"/>
                <a:ea typeface="宋体" panose="02010600030101010101" pitchFamily="2" charset="-122"/>
              </a:rPr>
              <a:t>位等几种宽度标准。</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25413" y="404813"/>
            <a:ext cx="8856663" cy="2784475"/>
          </a:xfrm>
          <a:prstGeom prst="rect">
            <a:avLst/>
          </a:prstGeom>
          <a:solidFill>
            <a:srgbClr val="CCFFCC"/>
          </a:solidFill>
          <a:ln>
            <a:solidFill>
              <a:srgbClr val="1402BE"/>
            </a:solidFill>
          </a:ln>
        </p:spPr>
        <p:txBody>
          <a:bodyPr>
            <a:spAutoFit/>
          </a:bodyPr>
          <a:lstStyle/>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在采用</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端口单独编址</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的系统中，</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存储器地址与</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地址常合用一组地址线，</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在有关控制信号的控制下</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分时传送各自的地址</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通常</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存储器空间要比</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空间大得多</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传送</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地址时常只用</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低位地址线</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例如在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486</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机中，地址线为</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位，最大访存空间可达</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 GB</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；而</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地址仅使用低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l6</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位，最大</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空间可达</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64 KB</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0770" name="矩形 3"/>
          <p:cNvSpPr/>
          <p:nvPr/>
        </p:nvSpPr>
        <p:spPr>
          <a:xfrm>
            <a:off x="125413" y="3860800"/>
            <a:ext cx="8964612" cy="2336800"/>
          </a:xfrm>
          <a:prstGeom prst="rect">
            <a:avLst/>
          </a:prstGeom>
          <a:solidFill>
            <a:srgbClr val="FDFFCB"/>
          </a:solid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Font typeface="Wingdings" panose="05000000000000000000" pitchFamily="2" charset="2"/>
              <a:buChar char="Ø"/>
            </a:pPr>
            <a:r>
              <a:rPr lang="zh-CN" altLang="zh-CN" sz="2400" b="1" dirty="0">
                <a:solidFill>
                  <a:srgbClr val="C00000"/>
                </a:solidFill>
                <a:latin typeface="Arial" panose="020B0604020202020204" pitchFamily="34" charset="0"/>
                <a:ea typeface="宋体" panose="02010600030101010101" pitchFamily="2" charset="-122"/>
              </a:rPr>
              <a:t>挂接在总线上的各部件</a:t>
            </a:r>
            <a:r>
              <a:rPr lang="zh-CN" altLang="zh-CN" sz="2400" b="1" dirty="0">
                <a:latin typeface="Arial" panose="020B0604020202020204" pitchFamily="34" charset="0"/>
                <a:ea typeface="宋体" panose="02010600030101010101" pitchFamily="2" charset="-122"/>
              </a:rPr>
              <a:t>都能</a:t>
            </a:r>
            <a:r>
              <a:rPr lang="zh-CN" altLang="zh-CN" sz="2400" b="1" dirty="0">
                <a:solidFill>
                  <a:srgbClr val="1402BE"/>
                </a:solidFill>
                <a:latin typeface="Arial" panose="020B0604020202020204" pitchFamily="34" charset="0"/>
                <a:ea typeface="宋体" panose="02010600030101010101" pitchFamily="2" charset="-122"/>
              </a:rPr>
              <a:t>从地址线上接收地址信号</a:t>
            </a:r>
            <a:r>
              <a:rPr lang="zh-CN" altLang="zh-CN" sz="2400" b="1" dirty="0">
                <a:latin typeface="Arial" panose="020B0604020202020204" pitchFamily="34" charset="0"/>
                <a:ea typeface="宋体" panose="02010600030101010101" pitchFamily="2" charset="-122"/>
              </a:rPr>
              <a:t>，并配合控制信号进行地址译码。</a:t>
            </a:r>
            <a:endParaRPr lang="en-US" altLang="zh-CN" sz="2400" b="1" dirty="0">
              <a:latin typeface="Arial" panose="020B0604020202020204" pitchFamily="34" charset="0"/>
              <a:ea typeface="宋体" panose="02010600030101010101" pitchFamily="2" charset="-122"/>
            </a:endParaRPr>
          </a:p>
          <a:p>
            <a:pPr marL="342900" indent="-342900">
              <a:lnSpc>
                <a:spcPts val="3500"/>
              </a:lnSpc>
              <a:buFont typeface="Wingdings" panose="05000000000000000000" pitchFamily="2" charset="2"/>
              <a:buChar char="Ø"/>
            </a:pPr>
            <a:r>
              <a:rPr lang="zh-CN" altLang="zh-CN" sz="2400" b="1" dirty="0">
                <a:latin typeface="Arial" panose="020B0604020202020204" pitchFamily="34" charset="0"/>
                <a:ea typeface="宋体" panose="02010600030101010101" pitchFamily="2" charset="-122"/>
              </a:rPr>
              <a:t>只有</a:t>
            </a:r>
            <a:r>
              <a:rPr lang="zh-CN" altLang="zh-CN" sz="2400" b="1" dirty="0">
                <a:solidFill>
                  <a:srgbClr val="C00000"/>
                </a:solidFill>
                <a:latin typeface="Arial" panose="020B0604020202020204" pitchFamily="34" charset="0"/>
                <a:ea typeface="宋体" panose="02010600030101010101" pitchFamily="2" charset="-122"/>
              </a:rPr>
              <a:t>掌管总线控制权的主控部件</a:t>
            </a:r>
            <a:r>
              <a:rPr lang="zh-CN" altLang="zh-CN" sz="2400" b="1" dirty="0">
                <a:latin typeface="Arial" panose="020B0604020202020204" pitchFamily="34" charset="0"/>
                <a:ea typeface="宋体" panose="02010600030101010101" pitchFamily="2" charset="-122"/>
              </a:rPr>
              <a:t>（或称为主模块），如</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控制器等，</a:t>
            </a:r>
            <a:r>
              <a:rPr lang="zh-CN" altLang="zh-CN" sz="2400" b="1" dirty="0">
                <a:solidFill>
                  <a:srgbClr val="C00000"/>
                </a:solidFill>
                <a:latin typeface="Arial" panose="020B0604020202020204" pitchFamily="34" charset="0"/>
                <a:ea typeface="宋体" panose="02010600030101010101" pitchFamily="2" charset="-122"/>
              </a:rPr>
              <a:t>才能向地址线上发送地址码</a:t>
            </a:r>
            <a:r>
              <a:rPr lang="zh-CN" altLang="zh-CN" sz="2400" b="1" dirty="0">
                <a:latin typeface="Arial" panose="020B0604020202020204" pitchFamily="34" charset="0"/>
                <a:ea typeface="宋体" panose="02010600030101010101" pitchFamily="2" charset="-122"/>
              </a:rPr>
              <a:t>。而不能掌管总线控制权的部件（或称为从模块），如存储器，不能发送地址码。</a:t>
            </a:r>
            <a:endParaRPr lang="zh-CN" altLang="zh-CN"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61794" name="矩形 2"/>
          <p:cNvSpPr/>
          <p:nvPr/>
        </p:nvSpPr>
        <p:spPr>
          <a:xfrm>
            <a:off x="179388" y="188913"/>
            <a:ext cx="8856662" cy="2290762"/>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微处理器芯片的引脚数有限，常用</a:t>
            </a:r>
            <a:r>
              <a:rPr lang="zh-CN" altLang="zh-CN" sz="2400" b="1" dirty="0">
                <a:solidFill>
                  <a:srgbClr val="C00000"/>
                </a:solidFill>
                <a:latin typeface="Arial" panose="020B0604020202020204" pitchFamily="34" charset="0"/>
                <a:ea typeface="宋体" panose="02010600030101010101" pitchFamily="2" charset="-122"/>
              </a:rPr>
              <a:t>复用技术</a:t>
            </a:r>
            <a:r>
              <a:rPr lang="zh-CN" altLang="zh-CN" sz="2400" b="1" dirty="0">
                <a:solidFill>
                  <a:srgbClr val="2913FD"/>
                </a:solidFill>
                <a:latin typeface="Arial" panose="020B0604020202020204" pitchFamily="34" charset="0"/>
                <a:ea typeface="宋体" panose="02010600030101010101" pitchFamily="2" charset="-122"/>
              </a:rPr>
              <a:t>减少专用地址线的数目</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例如</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在总线周期开始部分，</a:t>
            </a:r>
            <a:r>
              <a:rPr lang="zh-CN" altLang="zh-CN" sz="2400" b="1" dirty="0">
                <a:solidFill>
                  <a:srgbClr val="2913FD"/>
                </a:solidFill>
                <a:latin typeface="Arial" panose="020B0604020202020204" pitchFamily="34" charset="0"/>
                <a:ea typeface="宋体" panose="02010600030101010101" pitchFamily="2" charset="-122"/>
              </a:rPr>
              <a:t>先用数据线传送地址码的高位</a:t>
            </a:r>
            <a:r>
              <a:rPr lang="zh-CN" altLang="zh-CN" sz="2400" b="1" dirty="0">
                <a:latin typeface="Arial" panose="020B0604020202020204" pitchFamily="34" charset="0"/>
                <a:ea typeface="宋体" panose="02010600030101010101" pitchFamily="2" charset="-122"/>
              </a:rPr>
              <a:t>部分，</a:t>
            </a:r>
            <a:r>
              <a:rPr lang="zh-CN" altLang="zh-CN" sz="2400" b="1" dirty="0">
                <a:solidFill>
                  <a:srgbClr val="2913FD"/>
                </a:solidFill>
                <a:latin typeface="Arial" panose="020B0604020202020204" pitchFamily="34" charset="0"/>
                <a:ea typeface="宋体" panose="02010600030101010101" pitchFamily="2" charset="-122"/>
              </a:rPr>
              <a:t>将它送入一个地址锁存器</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同时用地址线传送地址码的低位部分</a:t>
            </a:r>
            <a:r>
              <a:rPr lang="zh-CN" altLang="zh-CN" sz="2400" b="1" dirty="0">
                <a:latin typeface="Arial" panose="020B0604020202020204" pitchFamily="34" charset="0"/>
                <a:ea typeface="宋体" panose="02010600030101010101" pitchFamily="2" charset="-122"/>
              </a:rPr>
              <a:t>，两部分合成为完整的地址码。然后再用数据线传送数据。</a:t>
            </a:r>
            <a:endParaRPr lang="zh-CN" altLang="en-US" sz="2400" b="1" dirty="0">
              <a:latin typeface="Arial" panose="020B0604020202020204" pitchFamily="34" charset="0"/>
              <a:ea typeface="宋体" panose="02010600030101010101" pitchFamily="2" charset="-122"/>
            </a:endParaRPr>
          </a:p>
        </p:txBody>
      </p:sp>
      <p:sp>
        <p:nvSpPr>
          <p:cNvPr id="161795" name="矩形 3"/>
          <p:cNvSpPr/>
          <p:nvPr/>
        </p:nvSpPr>
        <p:spPr>
          <a:xfrm>
            <a:off x="214313" y="3068638"/>
            <a:ext cx="8821737" cy="2336800"/>
          </a:xfrm>
          <a:prstGeom prst="rect">
            <a:avLst/>
          </a:prstGeom>
          <a:noFill/>
          <a:ln w="9525" cap="flat" cmpd="sng">
            <a:solidFill>
              <a:srgbClr val="1402BE"/>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a:t>
            </a:r>
            <a:r>
              <a:rPr lang="zh-CN" altLang="en-US" sz="2400" b="1" dirty="0">
                <a:latin typeface="Arial" panose="020B0604020202020204" pitchFamily="34" charset="0"/>
                <a:ea typeface="宋体" panose="02010600030101010101" pitchFamily="2" charset="-122"/>
              </a:rPr>
              <a:t>开始</a:t>
            </a:r>
            <a:r>
              <a:rPr lang="zh-CN" altLang="zh-CN" sz="2400" b="1" dirty="0">
                <a:latin typeface="Arial" panose="020B0604020202020204" pitchFamily="34" charset="0"/>
                <a:ea typeface="宋体" panose="02010600030101010101" pitchFamily="2" charset="-122"/>
              </a:rPr>
              <a:t>设计某种总线标准时，常允许有单独的地址线，但后来在</a:t>
            </a:r>
            <a:r>
              <a:rPr lang="zh-CN" altLang="zh-CN" sz="2400" b="1" dirty="0">
                <a:solidFill>
                  <a:srgbClr val="C00000"/>
                </a:solidFill>
                <a:latin typeface="Arial" panose="020B0604020202020204" pitchFamily="34" charset="0"/>
                <a:ea typeface="宋体" panose="02010600030101010101" pitchFamily="2" charset="-122"/>
              </a:rPr>
              <a:t>扩展总线访存空间时也采取复用技术</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例如</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STD</a:t>
            </a:r>
            <a:r>
              <a:rPr lang="zh-CN" altLang="zh-CN" sz="2400" b="1" dirty="0">
                <a:latin typeface="Arial" panose="020B0604020202020204" pitchFamily="34" charset="0"/>
                <a:ea typeface="宋体" panose="02010600030101010101" pitchFamily="2" charset="-122"/>
              </a:rPr>
              <a:t>总线原为</a:t>
            </a:r>
            <a:r>
              <a:rPr lang="en-US" altLang="zh-CN" sz="2400" b="1" dirty="0">
                <a:latin typeface="Arial" panose="020B0604020202020204" pitchFamily="34" charset="0"/>
                <a:ea typeface="宋体" panose="02010600030101010101" pitchFamily="2" charset="-122"/>
              </a:rPr>
              <a:t>16</a:t>
            </a:r>
            <a:r>
              <a:rPr lang="zh-CN" altLang="zh-CN" sz="2400" b="1" dirty="0">
                <a:latin typeface="Arial" panose="020B0604020202020204" pitchFamily="34" charset="0"/>
                <a:ea typeface="宋体" panose="02010600030101010101" pitchFamily="2" charset="-122"/>
              </a:rPr>
              <a:t>位地址标准，访存空间仅有</a:t>
            </a:r>
            <a:r>
              <a:rPr lang="en-US" altLang="zh-CN" sz="2400" b="1" dirty="0">
                <a:latin typeface="Arial" panose="020B0604020202020204" pitchFamily="34" charset="0"/>
                <a:ea typeface="宋体" panose="02010600030101010101" pitchFamily="2" charset="-122"/>
              </a:rPr>
              <a:t>64 KB</a:t>
            </a:r>
            <a:r>
              <a:rPr lang="zh-CN" altLang="zh-CN" sz="2400" b="1" dirty="0">
                <a:latin typeface="Arial" panose="020B0604020202020204" pitchFamily="34" charset="0"/>
                <a:ea typeface="宋体" panose="02010600030101010101" pitchFamily="2" charset="-122"/>
              </a:rPr>
              <a:t>；后来扩展为</a:t>
            </a:r>
            <a:r>
              <a:rPr lang="en-US" altLang="zh-CN" sz="2400" b="1" dirty="0">
                <a:latin typeface="Arial" panose="020B0604020202020204" pitchFamily="34" charset="0"/>
                <a:ea typeface="宋体" panose="02010600030101010101" pitchFamily="2" charset="-122"/>
              </a:rPr>
              <a:t>24</a:t>
            </a:r>
            <a:r>
              <a:rPr lang="zh-CN" altLang="zh-CN" sz="2400" b="1" dirty="0">
                <a:latin typeface="Arial" panose="020B0604020202020204" pitchFamily="34" charset="0"/>
                <a:ea typeface="宋体" panose="02010600030101010101" pitchFamily="2" charset="-122"/>
              </a:rPr>
              <a:t>位地址标准，使访存空间达到</a:t>
            </a:r>
            <a:r>
              <a:rPr lang="en-US" altLang="zh-CN" sz="2400" b="1" dirty="0">
                <a:latin typeface="Arial" panose="020B0604020202020204" pitchFamily="34" charset="0"/>
                <a:ea typeface="宋体" panose="02010600030101010101" pitchFamily="2" charset="-122"/>
              </a:rPr>
              <a:t>4 MB</a:t>
            </a:r>
            <a:r>
              <a:rPr lang="zh-CN" altLang="zh-CN" sz="2400" b="1" dirty="0">
                <a:latin typeface="Arial" panose="020B0604020202020204" pitchFamily="34" charset="0"/>
                <a:ea typeface="宋体" panose="02010600030101010101" pitchFamily="2" charset="-122"/>
              </a:rPr>
              <a:t>，其中就采用了类似的复用技术。</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62818" name="矩形 3"/>
          <p:cNvSpPr/>
          <p:nvPr/>
        </p:nvSpPr>
        <p:spPr>
          <a:xfrm>
            <a:off x="250825" y="188913"/>
            <a:ext cx="2909888" cy="522287"/>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3</a:t>
            </a:r>
            <a:r>
              <a:rPr lang="zh-CN" altLang="zh-CN" sz="2800" b="1" dirty="0">
                <a:latin typeface="Arial" panose="020B0604020202020204" pitchFamily="34" charset="0"/>
                <a:ea typeface="宋体" panose="02010600030101010101" pitchFamily="2" charset="-122"/>
              </a:rPr>
              <a:t>）控制信号线</a:t>
            </a:r>
            <a:endParaRPr lang="zh-CN" altLang="zh-CN" sz="2800" b="1" dirty="0">
              <a:latin typeface="Arial" panose="020B0604020202020204" pitchFamily="34" charset="0"/>
              <a:ea typeface="宋体" panose="02010600030101010101" pitchFamily="2" charset="-122"/>
            </a:endParaRPr>
          </a:p>
        </p:txBody>
      </p:sp>
      <p:sp>
        <p:nvSpPr>
          <p:cNvPr id="162819" name="矩形 4"/>
          <p:cNvSpPr/>
          <p:nvPr/>
        </p:nvSpPr>
        <p:spPr>
          <a:xfrm>
            <a:off x="250825" y="836613"/>
            <a:ext cx="8785225" cy="539750"/>
          </a:xfrm>
          <a:prstGeom prst="rect">
            <a:avLst/>
          </a:prstGeom>
          <a:solidFill>
            <a:srgbClr val="FFFF66"/>
          </a:solidFill>
          <a:ln w="9525" cap="flat" cmpd="sng">
            <a:solidFill>
              <a:srgbClr val="C00000"/>
            </a:solidFill>
            <a:prstDash val="solid"/>
            <a:miter/>
            <a:headEnd type="none" w="med" len="med"/>
            <a:tailEnd type="none" w="med" len="med"/>
          </a:ln>
        </p:spPr>
        <p:txBody>
          <a:bodyPr anchor="t" anchorCtr="0">
            <a:spAutoFit/>
          </a:bodyPr>
          <a:p>
            <a:pPr>
              <a:lnSpc>
                <a:spcPts val="3500"/>
              </a:lnSpc>
            </a:pPr>
            <a:r>
              <a:rPr lang="zh-CN" altLang="zh-CN" sz="2400" b="1" dirty="0">
                <a:solidFill>
                  <a:srgbClr val="1402BE"/>
                </a:solidFill>
                <a:latin typeface="Arial" panose="020B0604020202020204" pitchFamily="34" charset="0"/>
                <a:ea typeface="宋体" panose="02010600030101010101" pitchFamily="2" charset="-122"/>
              </a:rPr>
              <a:t>控制信号线又称为控制总线</a:t>
            </a:r>
            <a:r>
              <a:rPr lang="zh-CN" altLang="zh-CN" sz="2400" b="1" dirty="0">
                <a:latin typeface="Arial" panose="020B0604020202020204" pitchFamily="34" charset="0"/>
                <a:ea typeface="宋体" panose="02010600030101010101" pitchFamily="2" charset="-122"/>
              </a:rPr>
              <a:t>，用来</a:t>
            </a:r>
            <a:r>
              <a:rPr lang="zh-CN" altLang="zh-CN" sz="2400" b="1" dirty="0">
                <a:solidFill>
                  <a:srgbClr val="1402BE"/>
                </a:solidFill>
                <a:latin typeface="Arial" panose="020B0604020202020204" pitchFamily="34" charset="0"/>
                <a:ea typeface="宋体" panose="02010600030101010101" pitchFamily="2" charset="-122"/>
              </a:rPr>
              <a:t>传送各类控制</a:t>
            </a:r>
            <a:r>
              <a:rPr lang="en-US" altLang="zh-CN" sz="2400" b="1" dirty="0">
                <a:solidFill>
                  <a:srgbClr val="1402BE"/>
                </a:solidFill>
                <a:latin typeface="Arial" panose="020B0604020202020204" pitchFamily="34" charset="0"/>
                <a:ea typeface="宋体" panose="02010600030101010101" pitchFamily="2" charset="-122"/>
              </a:rPr>
              <a:t>/</a:t>
            </a:r>
            <a:r>
              <a:rPr lang="zh-CN" altLang="zh-CN" sz="2400" b="1" dirty="0">
                <a:solidFill>
                  <a:srgbClr val="1402BE"/>
                </a:solidFill>
                <a:latin typeface="Arial" panose="020B0604020202020204" pitchFamily="34" charset="0"/>
                <a:ea typeface="宋体" panose="02010600030101010101" pitchFamily="2" charset="-122"/>
              </a:rPr>
              <a:t>状态信号</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162820" name="矩形 5"/>
          <p:cNvSpPr/>
          <p:nvPr/>
        </p:nvSpPr>
        <p:spPr>
          <a:xfrm>
            <a:off x="250825" y="1628775"/>
            <a:ext cx="8785225" cy="1393825"/>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比较各种不同的总线标准</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数据总线和地址总线差别不大</a:t>
            </a:r>
            <a:r>
              <a:rPr lang="zh-CN" altLang="zh-CN" sz="2400" b="1" dirty="0">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而它们的控制总线则各具特性，差别很大</a:t>
            </a:r>
            <a:r>
              <a:rPr lang="zh-CN" altLang="zh-CN" sz="2400" b="1" dirty="0">
                <a:latin typeface="Arial" panose="020B0604020202020204" pitchFamily="34" charset="0"/>
                <a:ea typeface="宋体" panose="02010600030101010101" pitchFamily="2" charset="-122"/>
              </a:rPr>
              <a:t>。换句话说，</a:t>
            </a:r>
            <a:r>
              <a:rPr lang="zh-CN" altLang="zh-CN" sz="2400" b="1" dirty="0">
                <a:solidFill>
                  <a:srgbClr val="C00000"/>
                </a:solidFill>
                <a:latin typeface="Arial" panose="020B0604020202020204" pitchFamily="34" charset="0"/>
                <a:ea typeface="宋体" panose="02010600030101010101" pitchFamily="2" charset="-122"/>
              </a:rPr>
              <a:t>控制总线的组成情况体现了不同总线的各自特点、运行方式及应用场合。</a:t>
            </a:r>
            <a:endParaRPr lang="zh-CN" altLang="zh-CN" sz="2400" b="1" dirty="0">
              <a:solidFill>
                <a:srgbClr val="C00000"/>
              </a:solidFill>
              <a:latin typeface="Arial" panose="020B0604020202020204" pitchFamily="34" charset="0"/>
              <a:ea typeface="宋体" panose="02010600030101010101" pitchFamily="2" charset="-122"/>
            </a:endParaRPr>
          </a:p>
        </p:txBody>
      </p:sp>
      <p:sp>
        <p:nvSpPr>
          <p:cNvPr id="162821" name="矩形 6"/>
          <p:cNvSpPr/>
          <p:nvPr/>
        </p:nvSpPr>
        <p:spPr>
          <a:xfrm>
            <a:off x="250825" y="3429000"/>
            <a:ext cx="8785225" cy="541338"/>
          </a:xfrm>
          <a:prstGeom prst="rect">
            <a:avLst/>
          </a:prstGeom>
          <a:solidFill>
            <a:srgbClr val="FFCCFF"/>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按照各种控制信号的功用，将常见控制信号再细分为几组。</a:t>
            </a:r>
            <a:endParaRPr lang="zh-CN" altLang="en-US" sz="2400" b="1" dirty="0">
              <a:latin typeface="Arial" panose="020B0604020202020204" pitchFamily="34" charset="0"/>
              <a:ea typeface="宋体" panose="02010600030101010101" pitchFamily="2" charset="-122"/>
            </a:endParaRPr>
          </a:p>
        </p:txBody>
      </p:sp>
      <p:sp>
        <p:nvSpPr>
          <p:cNvPr id="162822" name="矩形 8"/>
          <p:cNvSpPr/>
          <p:nvPr/>
        </p:nvSpPr>
        <p:spPr>
          <a:xfrm>
            <a:off x="107950" y="4135438"/>
            <a:ext cx="8928100" cy="944562"/>
          </a:xfrm>
          <a:prstGeom prst="rect">
            <a:avLst/>
          </a:prstGeom>
          <a:no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① 数据传输控制信号</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solidFill>
                  <a:srgbClr val="C00000"/>
                </a:solidFill>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读</a:t>
            </a:r>
            <a:r>
              <a:rPr lang="en-US" altLang="zh-CN" sz="2400" b="1" dirty="0">
                <a:solidFill>
                  <a:srgbClr val="C00000"/>
                </a:solidFill>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写控制、存储器</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选择、应答、地址有效等。</a:t>
            </a:r>
            <a:endParaRPr lang="zh-CN" altLang="en-US" sz="2400" b="1" dirty="0">
              <a:solidFill>
                <a:srgbClr val="C00000"/>
              </a:solidFill>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63842" name="矩形 2"/>
          <p:cNvSpPr/>
          <p:nvPr/>
        </p:nvSpPr>
        <p:spPr>
          <a:xfrm>
            <a:off x="323850" y="260350"/>
            <a:ext cx="8640763" cy="461963"/>
          </a:xfrm>
          <a:prstGeom prst="rect">
            <a:avLst/>
          </a:prstGeom>
          <a:solidFill>
            <a:srgbClr val="CCFFCC"/>
          </a:solidFill>
          <a:ln w="9525">
            <a:noFill/>
          </a:ln>
        </p:spPr>
        <p:txBody>
          <a:bodyPr anchor="t" anchorCtr="0">
            <a:spAutoFit/>
          </a:bodyPr>
          <a:p>
            <a:r>
              <a:rPr lang="en-US" altLang="zh-CN" sz="2400" b="1" dirty="0">
                <a:latin typeface="Arial" panose="020B0604020202020204" pitchFamily="34" charset="0"/>
                <a:ea typeface="宋体" panose="02010600030101010101" pitchFamily="2" charset="-122"/>
              </a:rPr>
              <a:t>a. </a:t>
            </a:r>
            <a:r>
              <a:rPr lang="zh-CN" altLang="zh-CN" sz="2400" b="1" dirty="0">
                <a:solidFill>
                  <a:srgbClr val="C00000"/>
                </a:solidFill>
                <a:latin typeface="Arial" panose="020B0604020202020204" pitchFamily="34" charset="0"/>
                <a:ea typeface="宋体" panose="02010600030101010101" pitchFamily="2" charset="-122"/>
              </a:rPr>
              <a:t>读</a:t>
            </a:r>
            <a:r>
              <a:rPr lang="en-US" altLang="zh-CN" sz="2400" b="1" dirty="0">
                <a:solidFill>
                  <a:srgbClr val="C00000"/>
                </a:solidFill>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写</a:t>
            </a:r>
            <a:r>
              <a:rPr lang="zh-CN" altLang="zh-CN" sz="2400" b="1" dirty="0">
                <a:latin typeface="Arial" panose="020B0604020202020204" pitchFamily="34" charset="0"/>
                <a:ea typeface="宋体" panose="02010600030101010101" pitchFamily="2" charset="-122"/>
              </a:rPr>
              <a:t>与</a:t>
            </a:r>
            <a:r>
              <a:rPr lang="en-US" altLang="zh-CN" sz="2400" b="1" dirty="0">
                <a:solidFill>
                  <a:srgbClr val="2913FD"/>
                </a:solidFill>
                <a:latin typeface="Arial" panose="020B0604020202020204" pitchFamily="34" charset="0"/>
                <a:ea typeface="宋体" panose="02010600030101010101" pitchFamily="2" charset="-122"/>
              </a:rPr>
              <a:t>M/IO</a:t>
            </a:r>
            <a:r>
              <a:rPr lang="zh-CN" altLang="zh-CN" sz="2400" b="1" dirty="0">
                <a:solidFill>
                  <a:srgbClr val="2913FD"/>
                </a:solidFill>
                <a:latin typeface="Arial" panose="020B0604020202020204" pitchFamily="34" charset="0"/>
                <a:ea typeface="宋体" panose="02010600030101010101" pitchFamily="2" charset="-122"/>
              </a:rPr>
              <a:t>选择</a:t>
            </a:r>
            <a:r>
              <a:rPr lang="zh-CN" altLang="zh-CN" sz="2400" b="1" dirty="0">
                <a:latin typeface="Arial" panose="020B0604020202020204" pitchFamily="34" charset="0"/>
                <a:ea typeface="宋体" panose="02010600030101010101" pitchFamily="2" charset="-122"/>
              </a:rPr>
              <a:t>，有以下几种常见的组合类型。</a:t>
            </a:r>
            <a:endParaRPr lang="zh-CN" altLang="en-US" sz="2400" b="1" dirty="0">
              <a:latin typeface="Arial" panose="020B0604020202020204" pitchFamily="34" charset="0"/>
              <a:ea typeface="宋体" panose="02010600030101010101" pitchFamily="2" charset="-122"/>
            </a:endParaRPr>
          </a:p>
        </p:txBody>
      </p:sp>
      <p:sp>
        <p:nvSpPr>
          <p:cNvPr id="163843" name="矩形 4"/>
          <p:cNvSpPr/>
          <p:nvPr/>
        </p:nvSpPr>
        <p:spPr>
          <a:xfrm>
            <a:off x="179388" y="836613"/>
            <a:ext cx="8785225" cy="988695"/>
          </a:xfrm>
          <a:prstGeom prst="rect">
            <a:avLst/>
          </a:prstGeom>
          <a:noFill/>
          <a:ln w="9525">
            <a:noFill/>
          </a:ln>
        </p:spPr>
        <p:txBody>
          <a:bodyPr anchor="t" anchorCtr="0">
            <a:spAutoFit/>
          </a:bodyPr>
          <a:p>
            <a:pPr marL="342900" indent="-342900">
              <a:lnSpc>
                <a:spcPts val="3500"/>
              </a:lnSpc>
              <a:buChar char="•"/>
            </a:pP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总线、</a:t>
            </a:r>
            <a:r>
              <a:rPr lang="en-US" altLang="zh-CN" sz="2400" b="1" dirty="0">
                <a:latin typeface="Arial" panose="020B0604020202020204" pitchFamily="34" charset="0"/>
                <a:ea typeface="宋体" panose="02010600030101010101" pitchFamily="2" charset="-122"/>
              </a:rPr>
              <a:t>ISA</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总线等采取</a:t>
            </a:r>
            <a:r>
              <a:rPr lang="zh-CN" altLang="en-US" sz="2400" b="1" dirty="0">
                <a:latin typeface="Arial" panose="020B0604020202020204" pitchFamily="34" charset="0"/>
                <a:ea typeface="宋体" panose="02010600030101010101" pitchFamily="2" charset="-122"/>
              </a:rPr>
              <a:t>以下</a:t>
            </a:r>
            <a:r>
              <a:rPr lang="zh-CN" altLang="zh-CN" sz="2400" b="1" dirty="0">
                <a:latin typeface="Arial" panose="020B0604020202020204" pitchFamily="34" charset="0"/>
                <a:ea typeface="宋体" panose="02010600030101010101" pitchFamily="2" charset="-122"/>
              </a:rPr>
              <a:t>类型，其特点是将</a:t>
            </a:r>
            <a:r>
              <a:rPr lang="en-US" altLang="zh-CN" sz="2400" b="1" dirty="0">
                <a:latin typeface="Arial" panose="020B0604020202020204" pitchFamily="34" charset="0"/>
                <a:ea typeface="宋体" panose="02010600030101010101" pitchFamily="2" charset="-122"/>
              </a:rPr>
              <a:t>4</a:t>
            </a:r>
            <a:r>
              <a:rPr lang="zh-CN" altLang="zh-CN" sz="2400" b="1" dirty="0">
                <a:latin typeface="Arial" panose="020B0604020202020204" pitchFamily="34" charset="0"/>
                <a:ea typeface="宋体" panose="02010600030101010101" pitchFamily="2" charset="-122"/>
              </a:rPr>
              <a:t>种访问信号分开</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grpSp>
        <p:nvGrpSpPr>
          <p:cNvPr id="163844" name="组合 8"/>
          <p:cNvGrpSpPr/>
          <p:nvPr/>
        </p:nvGrpSpPr>
        <p:grpSpPr>
          <a:xfrm>
            <a:off x="1187450" y="1781175"/>
            <a:ext cx="3097213" cy="1200150"/>
            <a:chOff x="1907704" y="1916832"/>
            <a:chExt cx="3096344" cy="1200329"/>
          </a:xfrm>
        </p:grpSpPr>
        <p:sp>
          <p:nvSpPr>
            <p:cNvPr id="163845" name="TextBox 5"/>
            <p:cNvSpPr txBox="1"/>
            <p:nvPr/>
          </p:nvSpPr>
          <p:spPr>
            <a:xfrm>
              <a:off x="1907704" y="1916832"/>
              <a:ext cx="3096344" cy="1200329"/>
            </a:xfrm>
            <a:prstGeom prst="rect">
              <a:avLst/>
            </a:prstGeom>
            <a:noFill/>
            <a:ln w="9525">
              <a:noFill/>
            </a:ln>
          </p:spPr>
          <p:txBody>
            <a:bodyPr anchor="t" anchorCtr="0">
              <a:spAutoFit/>
            </a:bodyPr>
            <a:p>
              <a:pPr>
                <a:lnSpc>
                  <a:spcPct val="150000"/>
                </a:lnSpc>
              </a:pPr>
              <a:r>
                <a:rPr lang="en-US" altLang="zh-CN" sz="2400" b="1" dirty="0">
                  <a:solidFill>
                    <a:srgbClr val="C00000"/>
                  </a:solidFill>
                  <a:latin typeface="Arial" panose="020B0604020202020204" pitchFamily="34" charset="0"/>
                  <a:ea typeface="宋体" panose="02010600030101010101" pitchFamily="2" charset="-122"/>
                </a:rPr>
                <a:t>MEMR   </a:t>
              </a:r>
              <a:r>
                <a:rPr lang="zh-CN" altLang="en-US" sz="2400" b="1" dirty="0">
                  <a:solidFill>
                    <a:srgbClr val="C00000"/>
                  </a:solidFill>
                  <a:latin typeface="Arial" panose="020B0604020202020204" pitchFamily="34" charset="0"/>
                  <a:ea typeface="宋体" panose="02010600030101010101" pitchFamily="2" charset="-122"/>
                </a:rPr>
                <a:t>存储器读</a:t>
              </a:r>
              <a:endParaRPr lang="en-US" altLang="zh-CN" sz="2400" b="1" dirty="0">
                <a:solidFill>
                  <a:srgbClr val="C00000"/>
                </a:solidFill>
                <a:latin typeface="Arial" panose="020B0604020202020204" pitchFamily="34" charset="0"/>
                <a:ea typeface="宋体" panose="02010600030101010101" pitchFamily="2" charset="-122"/>
              </a:endParaRPr>
            </a:p>
            <a:p>
              <a:pPr>
                <a:lnSpc>
                  <a:spcPct val="150000"/>
                </a:lnSpc>
              </a:pPr>
              <a:r>
                <a:rPr lang="en-US" altLang="zh-CN" sz="2400" b="1" dirty="0">
                  <a:latin typeface="Arial" panose="020B0604020202020204" pitchFamily="34" charset="0"/>
                  <a:ea typeface="宋体" panose="02010600030101010101" pitchFamily="2" charset="-122"/>
                </a:rPr>
                <a:t>MEMW   </a:t>
              </a:r>
              <a:r>
                <a:rPr lang="zh-CN" altLang="en-US" sz="2400" b="1" dirty="0">
                  <a:latin typeface="Arial" panose="020B0604020202020204" pitchFamily="34" charset="0"/>
                  <a:ea typeface="宋体" panose="02010600030101010101" pitchFamily="2" charset="-122"/>
                </a:rPr>
                <a:t>存储器写</a:t>
              </a:r>
              <a:endParaRPr lang="zh-CN" altLang="en-US" sz="2400" b="1" dirty="0">
                <a:latin typeface="Arial" panose="020B0604020202020204" pitchFamily="34" charset="0"/>
                <a:ea typeface="宋体" panose="02010600030101010101" pitchFamily="2" charset="-122"/>
              </a:endParaRPr>
            </a:p>
          </p:txBody>
        </p:sp>
        <p:cxnSp>
          <p:nvCxnSpPr>
            <p:cNvPr id="163846" name="直接连接符 13"/>
            <p:cNvCxnSpPr/>
            <p:nvPr/>
          </p:nvCxnSpPr>
          <p:spPr>
            <a:xfrm>
              <a:off x="1907704" y="2060848"/>
              <a:ext cx="1008063" cy="0"/>
            </a:xfrm>
            <a:prstGeom prst="line">
              <a:avLst/>
            </a:prstGeom>
            <a:ln w="28575" cap="sq" cmpd="sng">
              <a:solidFill>
                <a:srgbClr val="C00000"/>
              </a:solidFill>
              <a:prstDash val="solid"/>
              <a:round/>
              <a:headEnd type="none" w="sm" len="sm"/>
              <a:tailEnd type="none" w="sm" len="sm"/>
            </a:ln>
          </p:spPr>
        </p:cxnSp>
        <p:cxnSp>
          <p:nvCxnSpPr>
            <p:cNvPr id="163847" name="直接连接符 13"/>
            <p:cNvCxnSpPr/>
            <p:nvPr/>
          </p:nvCxnSpPr>
          <p:spPr>
            <a:xfrm>
              <a:off x="1945645" y="2636912"/>
              <a:ext cx="1008063" cy="0"/>
            </a:xfrm>
            <a:prstGeom prst="line">
              <a:avLst/>
            </a:prstGeom>
            <a:ln w="28575" cap="sq" cmpd="sng">
              <a:solidFill>
                <a:schemeClr val="tx1"/>
              </a:solidFill>
              <a:prstDash val="solid"/>
              <a:round/>
              <a:headEnd type="none" w="sm" len="sm"/>
              <a:tailEnd type="none" w="sm" len="sm"/>
            </a:ln>
          </p:spPr>
        </p:cxnSp>
      </p:grpSp>
      <p:grpSp>
        <p:nvGrpSpPr>
          <p:cNvPr id="163848" name="组合 9"/>
          <p:cNvGrpSpPr/>
          <p:nvPr/>
        </p:nvGrpSpPr>
        <p:grpSpPr>
          <a:xfrm>
            <a:off x="4792663" y="1781175"/>
            <a:ext cx="3095625" cy="1200150"/>
            <a:chOff x="1907704" y="1916832"/>
            <a:chExt cx="3096344" cy="1200329"/>
          </a:xfrm>
        </p:grpSpPr>
        <p:sp>
          <p:nvSpPr>
            <p:cNvPr id="163849" name="TextBox 10"/>
            <p:cNvSpPr txBox="1"/>
            <p:nvPr/>
          </p:nvSpPr>
          <p:spPr>
            <a:xfrm>
              <a:off x="1907704" y="1916832"/>
              <a:ext cx="3096344" cy="1200329"/>
            </a:xfrm>
            <a:prstGeom prst="rect">
              <a:avLst/>
            </a:prstGeom>
            <a:noFill/>
            <a:ln w="9525">
              <a:noFill/>
            </a:ln>
          </p:spPr>
          <p:txBody>
            <a:bodyPr anchor="t" anchorCtr="0">
              <a:spAutoFit/>
            </a:bodyPr>
            <a:p>
              <a:pPr>
                <a:lnSpc>
                  <a:spcPct val="150000"/>
                </a:lnSpc>
              </a:pPr>
              <a:r>
                <a:rPr lang="en-US" altLang="zh-CN" sz="2400" b="1" dirty="0">
                  <a:solidFill>
                    <a:srgbClr val="C00000"/>
                  </a:solidFill>
                  <a:latin typeface="Arial" panose="020B0604020202020204" pitchFamily="34" charset="0"/>
                  <a:ea typeface="宋体" panose="02010600030101010101" pitchFamily="2" charset="-122"/>
                </a:rPr>
                <a:t>IOR     I/O</a:t>
              </a:r>
              <a:r>
                <a:rPr lang="zh-CN" altLang="en-US" sz="2400" b="1" dirty="0">
                  <a:solidFill>
                    <a:srgbClr val="C00000"/>
                  </a:solidFill>
                  <a:latin typeface="Arial" panose="020B0604020202020204" pitchFamily="34" charset="0"/>
                  <a:ea typeface="宋体" panose="02010600030101010101" pitchFamily="2" charset="-122"/>
                </a:rPr>
                <a:t>读</a:t>
              </a:r>
              <a:endParaRPr lang="en-US" altLang="zh-CN" sz="2400" b="1" dirty="0">
                <a:solidFill>
                  <a:srgbClr val="C00000"/>
                </a:solidFill>
                <a:latin typeface="Arial" panose="020B0604020202020204" pitchFamily="34" charset="0"/>
                <a:ea typeface="宋体" panose="02010600030101010101" pitchFamily="2" charset="-122"/>
              </a:endParaRPr>
            </a:p>
            <a:p>
              <a:pPr>
                <a:lnSpc>
                  <a:spcPct val="150000"/>
                </a:lnSpc>
              </a:pPr>
              <a:r>
                <a:rPr lang="en-US" altLang="zh-CN" sz="2400" b="1" dirty="0">
                  <a:latin typeface="Arial" panose="020B0604020202020204" pitchFamily="34" charset="0"/>
                  <a:ea typeface="宋体" panose="02010600030101010101" pitchFamily="2" charset="-122"/>
                </a:rPr>
                <a:t>IOW    I/O</a:t>
              </a:r>
              <a:r>
                <a:rPr lang="zh-CN" altLang="en-US" sz="2400" b="1" dirty="0">
                  <a:latin typeface="Arial" panose="020B0604020202020204" pitchFamily="34" charset="0"/>
                  <a:ea typeface="宋体" panose="02010600030101010101" pitchFamily="2" charset="-122"/>
                </a:rPr>
                <a:t>写</a:t>
              </a:r>
              <a:endParaRPr lang="zh-CN" altLang="en-US" sz="2400" b="1" dirty="0">
                <a:latin typeface="Arial" panose="020B0604020202020204" pitchFamily="34" charset="0"/>
                <a:ea typeface="宋体" panose="02010600030101010101" pitchFamily="2" charset="-122"/>
              </a:endParaRPr>
            </a:p>
          </p:txBody>
        </p:sp>
        <p:cxnSp>
          <p:nvCxnSpPr>
            <p:cNvPr id="163850" name="直接连接符 13"/>
            <p:cNvCxnSpPr/>
            <p:nvPr/>
          </p:nvCxnSpPr>
          <p:spPr>
            <a:xfrm>
              <a:off x="2043336" y="2060848"/>
              <a:ext cx="541972" cy="0"/>
            </a:xfrm>
            <a:prstGeom prst="line">
              <a:avLst/>
            </a:prstGeom>
            <a:ln w="28575" cap="sq" cmpd="sng">
              <a:solidFill>
                <a:srgbClr val="C00000"/>
              </a:solidFill>
              <a:prstDash val="solid"/>
              <a:round/>
              <a:headEnd type="none" w="sm" len="sm"/>
              <a:tailEnd type="none" w="sm" len="sm"/>
            </a:ln>
          </p:spPr>
        </p:cxnSp>
        <p:cxnSp>
          <p:nvCxnSpPr>
            <p:cNvPr id="163851" name="直接连接符 13"/>
            <p:cNvCxnSpPr/>
            <p:nvPr/>
          </p:nvCxnSpPr>
          <p:spPr>
            <a:xfrm>
              <a:off x="1945645" y="2636912"/>
              <a:ext cx="639663" cy="0"/>
            </a:xfrm>
            <a:prstGeom prst="line">
              <a:avLst/>
            </a:prstGeom>
            <a:ln w="28575" cap="sq" cmpd="sng">
              <a:solidFill>
                <a:schemeClr val="tx1"/>
              </a:solidFill>
              <a:prstDash val="solid"/>
              <a:round/>
              <a:headEnd type="none" w="sm" len="sm"/>
              <a:tailEnd type="none" w="sm" len="sm"/>
            </a:ln>
          </p:spPr>
        </p:cxnSp>
      </p:grpSp>
      <p:sp>
        <p:nvSpPr>
          <p:cNvPr id="163852" name="矩形 15"/>
          <p:cNvSpPr/>
          <p:nvPr/>
        </p:nvSpPr>
        <p:spPr>
          <a:xfrm>
            <a:off x="300038" y="3357563"/>
            <a:ext cx="8785225" cy="988695"/>
          </a:xfrm>
          <a:prstGeom prst="rect">
            <a:avLst/>
          </a:prstGeom>
          <a:noFill/>
          <a:ln w="9525">
            <a:noFill/>
          </a:ln>
        </p:spPr>
        <p:txBody>
          <a:bodyPr anchor="t" anchorCtr="0">
            <a:spAutoFit/>
          </a:bodyPr>
          <a:p>
            <a:pPr marL="342900" indent="-342900">
              <a:lnSpc>
                <a:spcPts val="3500"/>
              </a:lnSpc>
              <a:buChar char="•"/>
            </a:pPr>
            <a:r>
              <a:rPr lang="en-US" altLang="zh-CN" sz="2400" b="1" dirty="0">
                <a:latin typeface="Arial" panose="020B0604020202020204" pitchFamily="34" charset="0"/>
                <a:ea typeface="宋体" panose="02010600030101010101" pitchFamily="2" charset="-122"/>
              </a:rPr>
              <a:t>STD</a:t>
            </a:r>
            <a:r>
              <a:rPr lang="zh-CN" altLang="zh-CN" sz="2400" b="1" dirty="0">
                <a:latin typeface="Arial" panose="020B0604020202020204" pitchFamily="34" charset="0"/>
                <a:ea typeface="宋体" panose="02010600030101010101" pitchFamily="2" charset="-122"/>
              </a:rPr>
              <a:t>总线</a:t>
            </a:r>
            <a:r>
              <a:rPr lang="zh-CN" altLang="zh-CN" sz="2400" b="1" dirty="0">
                <a:solidFill>
                  <a:srgbClr val="2913FD"/>
                </a:solidFill>
                <a:latin typeface="Arial" panose="020B0604020202020204" pitchFamily="34" charset="0"/>
                <a:ea typeface="宋体" panose="02010600030101010101" pitchFamily="2" charset="-122"/>
              </a:rPr>
              <a:t>设置区分存储器与</a:t>
            </a:r>
            <a:r>
              <a:rPr lang="en-US" altLang="zh-CN" sz="2400" b="1" dirty="0">
                <a:solidFill>
                  <a:srgbClr val="2913FD"/>
                </a:solidFill>
                <a:latin typeface="Arial" panose="020B0604020202020204" pitchFamily="34" charset="0"/>
                <a:ea typeface="宋体" panose="02010600030101010101" pitchFamily="2" charset="-122"/>
              </a:rPr>
              <a:t>I/O</a:t>
            </a:r>
            <a:r>
              <a:rPr lang="zh-CN" altLang="zh-CN" sz="2400" b="1" dirty="0">
                <a:solidFill>
                  <a:srgbClr val="2913FD"/>
                </a:solidFill>
                <a:latin typeface="Arial" panose="020B0604020202020204" pitchFamily="34" charset="0"/>
                <a:ea typeface="宋体" panose="02010600030101010101" pitchFamily="2" charset="-122"/>
              </a:rPr>
              <a:t>的选择请求信号</a:t>
            </a:r>
            <a:r>
              <a:rPr lang="zh-CN" altLang="zh-CN" sz="2400" b="1" dirty="0">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读命令与写命令则与请求</a:t>
            </a:r>
            <a:r>
              <a:rPr lang="zh-CN" altLang="zh-CN" sz="2400" b="1" dirty="0">
                <a:solidFill>
                  <a:srgbClr val="2913FD"/>
                </a:solidFill>
                <a:latin typeface="Arial" panose="020B0604020202020204" pitchFamily="34" charset="0"/>
                <a:ea typeface="宋体" panose="02010600030101010101" pitchFamily="2" charset="-122"/>
              </a:rPr>
              <a:t>信号分别合用</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grpSp>
        <p:nvGrpSpPr>
          <p:cNvPr id="163853" name="组合 16"/>
          <p:cNvGrpSpPr/>
          <p:nvPr/>
        </p:nvGrpSpPr>
        <p:grpSpPr>
          <a:xfrm>
            <a:off x="1174750" y="4621213"/>
            <a:ext cx="3603625" cy="1200150"/>
            <a:chOff x="1907704" y="1916832"/>
            <a:chExt cx="3096344" cy="1200329"/>
          </a:xfrm>
        </p:grpSpPr>
        <p:sp>
          <p:nvSpPr>
            <p:cNvPr id="163854" name="TextBox 17"/>
            <p:cNvSpPr txBox="1"/>
            <p:nvPr/>
          </p:nvSpPr>
          <p:spPr>
            <a:xfrm>
              <a:off x="1907704" y="1916832"/>
              <a:ext cx="3096344" cy="1200329"/>
            </a:xfrm>
            <a:prstGeom prst="rect">
              <a:avLst/>
            </a:prstGeom>
            <a:noFill/>
            <a:ln w="9525">
              <a:noFill/>
            </a:ln>
          </p:spPr>
          <p:txBody>
            <a:bodyPr anchor="t" anchorCtr="0">
              <a:spAutoFit/>
            </a:bodyPr>
            <a:p>
              <a:pPr>
                <a:lnSpc>
                  <a:spcPct val="150000"/>
                </a:lnSpc>
              </a:pPr>
              <a:r>
                <a:rPr lang="en-US" altLang="zh-CN" sz="2400" b="1" dirty="0">
                  <a:solidFill>
                    <a:srgbClr val="2913FD"/>
                  </a:solidFill>
                  <a:latin typeface="Arial" panose="020B0604020202020204" pitchFamily="34" charset="0"/>
                  <a:ea typeface="宋体" panose="02010600030101010101" pitchFamily="2" charset="-122"/>
                </a:rPr>
                <a:t>MEMRQ   </a:t>
              </a:r>
              <a:r>
                <a:rPr lang="zh-CN" altLang="en-US" sz="2400" b="1" dirty="0">
                  <a:solidFill>
                    <a:srgbClr val="2913FD"/>
                  </a:solidFill>
                  <a:latin typeface="Arial" panose="020B0604020202020204" pitchFamily="34" charset="0"/>
                  <a:ea typeface="宋体" panose="02010600030101010101" pitchFamily="2" charset="-122"/>
                </a:rPr>
                <a:t>存储器请求</a:t>
              </a:r>
              <a:endParaRPr lang="en-US" altLang="zh-CN" sz="2400" b="1" dirty="0">
                <a:solidFill>
                  <a:srgbClr val="2913FD"/>
                </a:solidFill>
                <a:latin typeface="Arial" panose="020B0604020202020204" pitchFamily="34" charset="0"/>
                <a:ea typeface="宋体" panose="02010600030101010101" pitchFamily="2" charset="-122"/>
              </a:endParaRPr>
            </a:p>
            <a:p>
              <a:pPr>
                <a:lnSpc>
                  <a:spcPct val="150000"/>
                </a:lnSpc>
              </a:pPr>
              <a:r>
                <a:rPr lang="en-US" altLang="zh-CN" sz="2400" b="1" dirty="0">
                  <a:latin typeface="Arial" panose="020B0604020202020204" pitchFamily="34" charset="0"/>
                  <a:ea typeface="宋体" panose="02010600030101010101" pitchFamily="2" charset="-122"/>
                </a:rPr>
                <a:t>IORQ        I/O</a:t>
              </a:r>
              <a:r>
                <a:rPr lang="zh-CN" altLang="en-US" sz="2400" b="1" dirty="0">
                  <a:latin typeface="Arial" panose="020B0604020202020204" pitchFamily="34" charset="0"/>
                  <a:ea typeface="宋体" panose="02010600030101010101" pitchFamily="2" charset="-122"/>
                </a:rPr>
                <a:t>请求</a:t>
              </a:r>
              <a:endParaRPr lang="zh-CN" altLang="en-US" sz="2400" b="1" dirty="0">
                <a:latin typeface="Arial" panose="020B0604020202020204" pitchFamily="34" charset="0"/>
                <a:ea typeface="宋体" panose="02010600030101010101" pitchFamily="2" charset="-122"/>
              </a:endParaRPr>
            </a:p>
          </p:txBody>
        </p:sp>
        <p:cxnSp>
          <p:nvCxnSpPr>
            <p:cNvPr id="163855" name="直接连接符 13"/>
            <p:cNvCxnSpPr/>
            <p:nvPr/>
          </p:nvCxnSpPr>
          <p:spPr>
            <a:xfrm>
              <a:off x="1907704" y="2060848"/>
              <a:ext cx="1062973" cy="0"/>
            </a:xfrm>
            <a:prstGeom prst="line">
              <a:avLst/>
            </a:prstGeom>
            <a:ln w="28575" cap="sq" cmpd="sng">
              <a:solidFill>
                <a:srgbClr val="2913FD"/>
              </a:solidFill>
              <a:prstDash val="solid"/>
              <a:round/>
              <a:headEnd type="none" w="sm" len="sm"/>
              <a:tailEnd type="none" w="sm" len="sm"/>
            </a:ln>
          </p:spPr>
        </p:cxnSp>
        <p:cxnSp>
          <p:nvCxnSpPr>
            <p:cNvPr id="163856" name="直接连接符 13"/>
            <p:cNvCxnSpPr/>
            <p:nvPr/>
          </p:nvCxnSpPr>
          <p:spPr>
            <a:xfrm>
              <a:off x="1945645" y="2636912"/>
              <a:ext cx="704316" cy="0"/>
            </a:xfrm>
            <a:prstGeom prst="line">
              <a:avLst/>
            </a:prstGeom>
            <a:ln w="28575" cap="sq" cmpd="sng">
              <a:solidFill>
                <a:schemeClr val="tx1"/>
              </a:solidFill>
              <a:prstDash val="solid"/>
              <a:round/>
              <a:headEnd type="none" w="sm" len="sm"/>
              <a:tailEnd type="none" w="sm" len="sm"/>
            </a:ln>
          </p:spPr>
        </p:cxnSp>
      </p:grpSp>
      <p:grpSp>
        <p:nvGrpSpPr>
          <p:cNvPr id="163857" name="组合 30"/>
          <p:cNvGrpSpPr/>
          <p:nvPr/>
        </p:nvGrpSpPr>
        <p:grpSpPr>
          <a:xfrm>
            <a:off x="4891088" y="4621213"/>
            <a:ext cx="3095625" cy="1200150"/>
            <a:chOff x="4890912" y="4620513"/>
            <a:chExt cx="3096344" cy="1200329"/>
          </a:xfrm>
        </p:grpSpPr>
        <p:sp>
          <p:nvSpPr>
            <p:cNvPr id="163858" name="TextBox 21"/>
            <p:cNvSpPr txBox="1"/>
            <p:nvPr/>
          </p:nvSpPr>
          <p:spPr>
            <a:xfrm>
              <a:off x="4890912" y="4620513"/>
              <a:ext cx="3096344" cy="1200329"/>
            </a:xfrm>
            <a:prstGeom prst="rect">
              <a:avLst/>
            </a:prstGeom>
            <a:noFill/>
            <a:ln w="9525">
              <a:noFill/>
            </a:ln>
          </p:spPr>
          <p:txBody>
            <a:bodyPr anchor="t" anchorCtr="0">
              <a:spAutoFit/>
            </a:bodyPr>
            <a:p>
              <a:pPr>
                <a:lnSpc>
                  <a:spcPct val="150000"/>
                </a:lnSpc>
              </a:pPr>
              <a:r>
                <a:rPr lang="en-US" altLang="zh-CN" sz="2400" b="1" dirty="0">
                  <a:solidFill>
                    <a:srgbClr val="2913FD"/>
                  </a:solidFill>
                  <a:latin typeface="Arial" panose="020B0604020202020204" pitchFamily="34" charset="0"/>
                  <a:ea typeface="宋体" panose="02010600030101010101" pitchFamily="2" charset="-122"/>
                </a:rPr>
                <a:t>RD     </a:t>
              </a:r>
              <a:r>
                <a:rPr lang="zh-CN" altLang="en-US" sz="2400" b="1" dirty="0">
                  <a:solidFill>
                    <a:srgbClr val="2913FD"/>
                  </a:solidFill>
                  <a:latin typeface="Arial" panose="020B0604020202020204" pitchFamily="34" charset="0"/>
                  <a:ea typeface="宋体" panose="02010600030101010101" pitchFamily="2" charset="-122"/>
                </a:rPr>
                <a:t>读</a:t>
              </a:r>
              <a:endParaRPr lang="en-US" altLang="zh-CN" sz="2400" b="1" dirty="0">
                <a:solidFill>
                  <a:srgbClr val="2913FD"/>
                </a:solidFill>
                <a:latin typeface="Arial" panose="020B0604020202020204" pitchFamily="34" charset="0"/>
                <a:ea typeface="宋体" panose="02010600030101010101" pitchFamily="2" charset="-122"/>
              </a:endParaRPr>
            </a:p>
            <a:p>
              <a:pPr>
                <a:lnSpc>
                  <a:spcPct val="150000"/>
                </a:lnSpc>
              </a:pPr>
              <a:r>
                <a:rPr lang="en-US" altLang="zh-CN" sz="2400" b="1" dirty="0">
                  <a:latin typeface="Arial" panose="020B0604020202020204" pitchFamily="34" charset="0"/>
                  <a:ea typeface="宋体" panose="02010600030101010101" pitchFamily="2" charset="-122"/>
                </a:rPr>
                <a:t>WR     </a:t>
              </a:r>
              <a:r>
                <a:rPr lang="zh-CN" altLang="en-US" sz="2400" b="1" dirty="0">
                  <a:latin typeface="Arial" panose="020B0604020202020204" pitchFamily="34" charset="0"/>
                  <a:ea typeface="宋体" panose="02010600030101010101" pitchFamily="2" charset="-122"/>
                </a:rPr>
                <a:t>写</a:t>
              </a:r>
              <a:endParaRPr lang="zh-CN" altLang="en-US" sz="2400" b="1" dirty="0">
                <a:latin typeface="Arial" panose="020B0604020202020204" pitchFamily="34" charset="0"/>
                <a:ea typeface="宋体" panose="02010600030101010101" pitchFamily="2" charset="-122"/>
              </a:endParaRPr>
            </a:p>
          </p:txBody>
        </p:sp>
        <p:cxnSp>
          <p:nvCxnSpPr>
            <p:cNvPr id="163859" name="直接连接符 13"/>
            <p:cNvCxnSpPr/>
            <p:nvPr/>
          </p:nvCxnSpPr>
          <p:spPr>
            <a:xfrm>
              <a:off x="5015749" y="4786808"/>
              <a:ext cx="351403" cy="0"/>
            </a:xfrm>
            <a:prstGeom prst="line">
              <a:avLst/>
            </a:prstGeom>
            <a:ln w="28575" cap="sq" cmpd="sng">
              <a:solidFill>
                <a:srgbClr val="2913FD"/>
              </a:solidFill>
              <a:prstDash val="solid"/>
              <a:round/>
              <a:headEnd type="none" w="sm" len="sm"/>
              <a:tailEnd type="none" w="sm" len="sm"/>
            </a:ln>
          </p:spPr>
        </p:cxnSp>
        <p:cxnSp>
          <p:nvCxnSpPr>
            <p:cNvPr id="163860" name="直接连接符 13"/>
            <p:cNvCxnSpPr/>
            <p:nvPr/>
          </p:nvCxnSpPr>
          <p:spPr>
            <a:xfrm>
              <a:off x="5015749" y="5369768"/>
              <a:ext cx="409065" cy="0"/>
            </a:xfrm>
            <a:prstGeom prst="line">
              <a:avLst/>
            </a:prstGeom>
            <a:ln w="28575" cap="sq" cmpd="sng">
              <a:solidFill>
                <a:schemeClr val="tx1"/>
              </a:solidFill>
              <a:prstDash val="solid"/>
              <a:round/>
              <a:headEnd type="none" w="sm" len="sm"/>
              <a:tailEnd type="none" w="sm" len="sm"/>
            </a:ln>
          </p:spPr>
        </p:cxnSp>
      </p:grpSp>
    </p:spTree>
  </p:cSld>
  <p:clrMapOvr>
    <a:masterClrMapping/>
  </p:clrMapOvr>
  <p:transition spd="slow">
    <p:blinds/>
    <p:sndAc>
      <p:stSnd>
        <p:snd r:embed="rId1" name="CHIMES.WAV"/>
      </p:stSnd>
    </p:sndAc>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64866" name="矩形 2"/>
          <p:cNvSpPr/>
          <p:nvPr/>
        </p:nvSpPr>
        <p:spPr>
          <a:xfrm>
            <a:off x="185738" y="338138"/>
            <a:ext cx="4833937" cy="461962"/>
          </a:xfrm>
          <a:prstGeom prst="rect">
            <a:avLst/>
          </a:prstGeom>
          <a:solidFill>
            <a:srgbClr val="CCFFCC"/>
          </a:solidFill>
          <a:ln w="9525">
            <a:noFill/>
          </a:ln>
        </p:spPr>
        <p:txBody>
          <a:bodyPr wrap="none" anchor="t" anchorCtr="0">
            <a:spAutoFit/>
          </a:bodyPr>
          <a:p>
            <a:r>
              <a:rPr lang="en-US" altLang="zh-CN" sz="2400" b="1" dirty="0">
                <a:latin typeface="Arial" panose="020B0604020202020204" pitchFamily="34" charset="0"/>
                <a:ea typeface="宋体" panose="02010600030101010101" pitchFamily="2" charset="-122"/>
              </a:rPr>
              <a:t>b. </a:t>
            </a:r>
            <a:r>
              <a:rPr lang="zh-CN" altLang="zh-CN" sz="2400" b="1" dirty="0">
                <a:latin typeface="Arial" panose="020B0604020202020204" pitchFamily="34" charset="0"/>
                <a:ea typeface="宋体" panose="02010600030101010101" pitchFamily="2" charset="-122"/>
              </a:rPr>
              <a:t>应答信号，常见的有以下两种。</a:t>
            </a:r>
            <a:endParaRPr lang="zh-CN" altLang="en-US" sz="2400" b="1" dirty="0">
              <a:latin typeface="Arial" panose="020B0604020202020204" pitchFamily="34" charset="0"/>
              <a:ea typeface="宋体" panose="02010600030101010101" pitchFamily="2" charset="-122"/>
            </a:endParaRPr>
          </a:p>
        </p:txBody>
      </p:sp>
      <p:sp>
        <p:nvSpPr>
          <p:cNvPr id="164867" name="矩形 3"/>
          <p:cNvSpPr/>
          <p:nvPr/>
        </p:nvSpPr>
        <p:spPr>
          <a:xfrm>
            <a:off x="179388" y="854075"/>
            <a:ext cx="8856662" cy="1887538"/>
          </a:xfrm>
          <a:prstGeom prst="rect">
            <a:avLst/>
          </a:prstGeom>
          <a:noFill/>
          <a:ln w="9525">
            <a:noFill/>
          </a:ln>
        </p:spPr>
        <p:txBody>
          <a:bodyPr anchor="t" anchorCtr="0">
            <a:spAutoFit/>
          </a:bodyPr>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WAIT</a:t>
            </a:r>
            <a:r>
              <a:rPr lang="zh-CN" altLang="zh-CN" sz="2400" b="1" dirty="0">
                <a:solidFill>
                  <a:srgbClr val="C00000"/>
                </a:solidFill>
                <a:latin typeface="Arial" panose="020B0604020202020204" pitchFamily="34" charset="0"/>
                <a:ea typeface="宋体" panose="02010600030101010101" pitchFamily="2" charset="-122"/>
              </a:rPr>
              <a:t>等待，或</a:t>
            </a:r>
            <a:r>
              <a:rPr lang="en-US" altLang="zh-CN" sz="2400" b="1" dirty="0">
                <a:solidFill>
                  <a:srgbClr val="C00000"/>
                </a:solidFill>
                <a:latin typeface="Arial" panose="020B0604020202020204" pitchFamily="34" charset="0"/>
                <a:ea typeface="宋体" panose="02010600030101010101" pitchFamily="2" charset="-122"/>
              </a:rPr>
              <a:t>READY</a:t>
            </a:r>
            <a:r>
              <a:rPr lang="zh-CN" altLang="zh-CN" sz="2400" b="1" dirty="0">
                <a:solidFill>
                  <a:srgbClr val="C00000"/>
                </a:solidFill>
                <a:latin typeface="Arial" panose="020B0604020202020204" pitchFamily="34" charset="0"/>
                <a:ea typeface="宋体" panose="02010600030101010101" pitchFamily="2" charset="-122"/>
              </a:rPr>
              <a:t>准备好</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一般用于同步总线周期的延长控制。为</a:t>
            </a:r>
            <a:r>
              <a:rPr lang="en-US" altLang="zh-CN" sz="2400" b="1" dirty="0">
                <a:latin typeface="Arial" panose="020B0604020202020204" pitchFamily="34" charset="0"/>
                <a:ea typeface="宋体" panose="02010600030101010101" pitchFamily="2" charset="-122"/>
              </a:rPr>
              <a:t>0</a:t>
            </a:r>
            <a:r>
              <a:rPr lang="zh-CN" altLang="zh-CN" sz="2400" b="1" dirty="0">
                <a:latin typeface="Arial" panose="020B0604020202020204" pitchFamily="34" charset="0"/>
                <a:ea typeface="宋体" panose="02010600030101010101" pitchFamily="2" charset="-122"/>
              </a:rPr>
              <a:t>表示未准备好，需延长总线周期以等待准备好；为</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表示已准备好，可以结束总线周期。“准备好”的具体含义可视具体工作的需要，由用户定义。</a:t>
            </a:r>
            <a:endParaRPr lang="zh-CN" altLang="en-US" sz="2400" b="1" dirty="0">
              <a:latin typeface="Arial" panose="020B0604020202020204" pitchFamily="34" charset="0"/>
              <a:ea typeface="宋体" panose="02010600030101010101" pitchFamily="2" charset="-122"/>
            </a:endParaRPr>
          </a:p>
        </p:txBody>
      </p:sp>
      <p:cxnSp>
        <p:nvCxnSpPr>
          <p:cNvPr id="164868" name="直接连接符 13"/>
          <p:cNvCxnSpPr/>
          <p:nvPr/>
        </p:nvCxnSpPr>
        <p:spPr>
          <a:xfrm>
            <a:off x="611188" y="981075"/>
            <a:ext cx="820737" cy="0"/>
          </a:xfrm>
          <a:prstGeom prst="line">
            <a:avLst/>
          </a:prstGeom>
          <a:ln w="28575" cap="sq" cmpd="sng">
            <a:solidFill>
              <a:schemeClr val="tx1"/>
            </a:solidFill>
            <a:prstDash val="solid"/>
            <a:round/>
            <a:headEnd type="none" w="sm" len="sm"/>
            <a:tailEnd type="none" w="sm" len="sm"/>
          </a:ln>
        </p:spPr>
      </p:cxnSp>
      <p:sp>
        <p:nvSpPr>
          <p:cNvPr id="164869" name="矩形 5"/>
          <p:cNvSpPr/>
          <p:nvPr/>
        </p:nvSpPr>
        <p:spPr>
          <a:xfrm>
            <a:off x="179388" y="2744788"/>
            <a:ext cx="6354762" cy="461962"/>
          </a:xfrm>
          <a:prstGeom prst="rect">
            <a:avLst/>
          </a:prstGeom>
          <a:noFill/>
          <a:ln w="9525">
            <a:noFill/>
          </a:ln>
        </p:spPr>
        <p:txBody>
          <a:bodyPr wrap="none" anchor="t" anchorCtr="0">
            <a:spAutoFit/>
          </a:bodyPr>
          <a:p>
            <a:pPr marL="342900" indent="-342900">
              <a:buChar char="•"/>
            </a:pPr>
            <a:r>
              <a:rPr lang="en-US" altLang="zh-CN" sz="2400" b="1" dirty="0">
                <a:solidFill>
                  <a:srgbClr val="C00000"/>
                </a:solidFill>
                <a:latin typeface="Arial" panose="020B0604020202020204" pitchFamily="34" charset="0"/>
                <a:ea typeface="宋体" panose="02010600030101010101" pitchFamily="2" charset="-122"/>
              </a:rPr>
              <a:t>XACK</a:t>
            </a:r>
            <a:r>
              <a:rPr lang="zh-CN" altLang="zh-CN" sz="2400" b="1" dirty="0">
                <a:solidFill>
                  <a:srgbClr val="C00000"/>
                </a:solidFill>
                <a:latin typeface="Arial" panose="020B0604020202020204" pitchFamily="34" charset="0"/>
                <a:ea typeface="宋体" panose="02010600030101010101" pitchFamily="2" charset="-122"/>
              </a:rPr>
              <a:t>传送应答，</a:t>
            </a:r>
            <a:r>
              <a:rPr lang="zh-CN" altLang="zh-CN" sz="2400" b="1" dirty="0">
                <a:latin typeface="Arial" panose="020B0604020202020204" pitchFamily="34" charset="0"/>
                <a:ea typeface="宋体" panose="02010600030101010101" pitchFamily="2" charset="-122"/>
              </a:rPr>
              <a:t>一般用于异步总线控制，</a:t>
            </a:r>
            <a:endParaRPr lang="zh-CN" altLang="en-US" sz="2400" b="1" dirty="0">
              <a:latin typeface="Arial" panose="020B0604020202020204" pitchFamily="34" charset="0"/>
              <a:ea typeface="宋体" panose="02010600030101010101" pitchFamily="2" charset="-122"/>
            </a:endParaRPr>
          </a:p>
        </p:txBody>
      </p:sp>
      <p:cxnSp>
        <p:nvCxnSpPr>
          <p:cNvPr id="164870" name="直接连接符 13"/>
          <p:cNvCxnSpPr/>
          <p:nvPr/>
        </p:nvCxnSpPr>
        <p:spPr>
          <a:xfrm>
            <a:off x="611188" y="2744788"/>
            <a:ext cx="820737" cy="0"/>
          </a:xfrm>
          <a:prstGeom prst="line">
            <a:avLst/>
          </a:prstGeom>
          <a:ln w="28575" cap="sq" cmpd="sng">
            <a:solidFill>
              <a:schemeClr val="tx1"/>
            </a:solidFill>
            <a:prstDash val="solid"/>
            <a:round/>
            <a:headEnd type="none" w="sm" len="sm"/>
            <a:tailEnd type="none" w="sm" len="sm"/>
          </a:ln>
        </p:spPr>
      </p:cxnSp>
      <p:sp>
        <p:nvSpPr>
          <p:cNvPr id="164871" name="矩形 7"/>
          <p:cNvSpPr/>
          <p:nvPr/>
        </p:nvSpPr>
        <p:spPr>
          <a:xfrm>
            <a:off x="247650" y="3775075"/>
            <a:ext cx="4938713" cy="461963"/>
          </a:xfrm>
          <a:prstGeom prst="rect">
            <a:avLst/>
          </a:prstGeom>
          <a:solidFill>
            <a:srgbClr val="CCFFCC"/>
          </a:solidFill>
          <a:ln w="9525">
            <a:noFill/>
          </a:ln>
        </p:spPr>
        <p:txBody>
          <a:bodyPr wrap="none" anchor="t" anchorCtr="0">
            <a:spAutoFit/>
          </a:bodyPr>
          <a:p>
            <a:r>
              <a:rPr lang="en-US" altLang="zh-CN" sz="2400" b="1" dirty="0">
                <a:latin typeface="Arial" panose="020B0604020202020204" pitchFamily="34" charset="0"/>
                <a:ea typeface="宋体" panose="02010600030101010101" pitchFamily="2" charset="-122"/>
              </a:rPr>
              <a:t>c. </a:t>
            </a:r>
            <a:r>
              <a:rPr lang="zh-CN" altLang="zh-CN" sz="2400" b="1" dirty="0">
                <a:latin typeface="Arial" panose="020B0604020202020204" pitchFamily="34" charset="0"/>
                <a:ea typeface="宋体" panose="02010600030101010101" pitchFamily="2" charset="-122"/>
              </a:rPr>
              <a:t>地址有效信号，如</a:t>
            </a: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总线中有：</a:t>
            </a:r>
            <a:endParaRPr lang="zh-CN" altLang="en-US" sz="2400" b="1" dirty="0">
              <a:latin typeface="Arial" panose="020B0604020202020204" pitchFamily="34" charset="0"/>
              <a:ea typeface="宋体" panose="02010600030101010101" pitchFamily="2" charset="-122"/>
            </a:endParaRPr>
          </a:p>
        </p:txBody>
      </p:sp>
      <p:sp>
        <p:nvSpPr>
          <p:cNvPr id="164872" name="矩形 8"/>
          <p:cNvSpPr/>
          <p:nvPr/>
        </p:nvSpPr>
        <p:spPr>
          <a:xfrm>
            <a:off x="247650" y="4437380"/>
            <a:ext cx="8612505" cy="988695"/>
          </a:xfrm>
          <a:prstGeom prst="rect">
            <a:avLst/>
          </a:prstGeom>
          <a:noFill/>
          <a:ln w="9525">
            <a:noFill/>
          </a:ln>
        </p:spPr>
        <p:txBody>
          <a:bodyPr wrap="square" anchor="t" anchorCtr="0">
            <a:spAutoFit/>
          </a:bodyPr>
          <a:p>
            <a:pPr marL="285750" indent="-28575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ALE  </a:t>
            </a:r>
            <a:r>
              <a:rPr lang="zh-CN" altLang="zh-CN" sz="2400" b="1" dirty="0">
                <a:solidFill>
                  <a:srgbClr val="C00000"/>
                </a:solidFill>
                <a:latin typeface="Arial" panose="020B0604020202020204" pitchFamily="34" charset="0"/>
                <a:ea typeface="宋体" panose="02010600030101010101" pitchFamily="2" charset="-122"/>
              </a:rPr>
              <a:t>地址锁存</a:t>
            </a:r>
            <a:r>
              <a:rPr lang="zh-CN" altLang="zh-CN" sz="2400" b="1" dirty="0">
                <a:latin typeface="Arial" panose="020B0604020202020204" pitchFamily="34" charset="0"/>
                <a:ea typeface="宋体" panose="02010600030101010101" pitchFamily="2" charset="-122"/>
              </a:rPr>
              <a:t>，低电平时地址有效。</a:t>
            </a:r>
            <a:endParaRPr lang="zh-CN" altLang="zh-CN" sz="24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AEN  DMA</a:t>
            </a:r>
            <a:r>
              <a:rPr lang="zh-CN" altLang="zh-CN" sz="2400" b="1" dirty="0">
                <a:solidFill>
                  <a:srgbClr val="C00000"/>
                </a:solidFill>
                <a:latin typeface="Arial" panose="020B0604020202020204" pitchFamily="34" charset="0"/>
                <a:ea typeface="宋体" panose="02010600030101010101" pitchFamily="2" charset="-122"/>
              </a:rPr>
              <a:t>地址有效</a:t>
            </a:r>
            <a:r>
              <a:rPr lang="zh-CN" altLang="zh-CN"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方式时用于禁止</a:t>
            </a:r>
            <a:r>
              <a:rPr lang="en-US" altLang="zh-CN" sz="2400" b="1" dirty="0">
                <a:latin typeface="Arial" panose="020B0604020202020204" pitchFamily="34" charset="0"/>
                <a:ea typeface="宋体" panose="02010600030101010101" pitchFamily="2" charset="-122"/>
              </a:rPr>
              <a:t>CPU</a:t>
            </a:r>
            <a:r>
              <a:rPr lang="zh-CN" altLang="en-US" sz="2400" b="1" dirty="0">
                <a:latin typeface="Arial" panose="020B0604020202020204" pitchFamily="34" charset="0"/>
                <a:ea typeface="宋体" panose="02010600030101010101" pitchFamily="2" charset="-122"/>
              </a:rPr>
              <a:t>的地址</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矩形 2"/>
          <p:cNvSpPr/>
          <p:nvPr/>
        </p:nvSpPr>
        <p:spPr>
          <a:xfrm>
            <a:off x="257175" y="1085850"/>
            <a:ext cx="8640763" cy="1393825"/>
          </a:xfrm>
          <a:prstGeom prst="rect">
            <a:avLst/>
          </a:prstGeom>
          <a:noFill/>
          <a:ln w="9525" cap="flat" cmpd="sng">
            <a:solidFill>
              <a:srgbClr val="1402BE"/>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用于</a:t>
            </a:r>
            <a:r>
              <a:rPr lang="zh-CN" altLang="zh-CN" sz="2400" b="1" dirty="0">
                <a:solidFill>
                  <a:srgbClr val="C00000"/>
                </a:solidFill>
                <a:latin typeface="Arial" panose="020B0604020202020204" pitchFamily="34" charset="0"/>
                <a:ea typeface="宋体" panose="02010600030101010101" pitchFamily="2" charset="-122"/>
              </a:rPr>
              <a:t>申请总线</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交换总线控制权</a:t>
            </a:r>
            <a:r>
              <a:rPr lang="zh-CN" altLang="zh-CN" sz="2400" b="1" dirty="0">
                <a:latin typeface="Arial" panose="020B0604020202020204" pitchFamily="34" charset="0"/>
                <a:ea typeface="宋体" panose="02010600030101010101" pitchFamily="2" charset="-122"/>
              </a:rPr>
              <a:t>，只有</a:t>
            </a:r>
            <a:r>
              <a:rPr lang="zh-CN" altLang="zh-CN" sz="2400" b="1" dirty="0">
                <a:solidFill>
                  <a:srgbClr val="C00000"/>
                </a:solidFill>
                <a:latin typeface="Arial" panose="020B0604020202020204" pitchFamily="34" charset="0"/>
                <a:ea typeface="宋体" panose="02010600030101010101" pitchFamily="2" charset="-122"/>
              </a:rPr>
              <a:t>总线主控模块才需使用</a:t>
            </a:r>
            <a:r>
              <a:rPr lang="zh-CN" altLang="zh-CN" sz="2400" b="1" dirty="0">
                <a:latin typeface="Arial" panose="020B0604020202020204" pitchFamily="34" charset="0"/>
                <a:ea typeface="宋体" panose="02010600030101010101" pitchFamily="2" charset="-122"/>
              </a:rPr>
              <a:t>，如</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控制器、通道、</a:t>
            </a:r>
            <a:r>
              <a:rPr lang="en-US" altLang="zh-CN" sz="2400" b="1" dirty="0">
                <a:latin typeface="Arial" panose="020B0604020202020204" pitchFamily="34" charset="0"/>
                <a:ea typeface="宋体" panose="02010600030101010101" pitchFamily="2" charset="-122"/>
              </a:rPr>
              <a:t>IOP</a:t>
            </a:r>
            <a:r>
              <a:rPr lang="zh-CN" altLang="zh-CN" sz="2400" b="1" dirty="0">
                <a:latin typeface="Arial" panose="020B0604020202020204" pitchFamily="34" charset="0"/>
                <a:ea typeface="宋体" panose="02010600030101010101" pitchFamily="2" charset="-122"/>
              </a:rPr>
              <a:t>等。在不同总线标准中，这组控制信号的定义和用法有较大差别，可大致分为两种类型。</a:t>
            </a:r>
            <a:endParaRPr lang="zh-CN" altLang="en-US" sz="2400" b="1" dirty="0">
              <a:latin typeface="Arial" panose="020B0604020202020204" pitchFamily="34" charset="0"/>
              <a:ea typeface="宋体" panose="02010600030101010101" pitchFamily="2" charset="-122"/>
            </a:endParaRPr>
          </a:p>
        </p:txBody>
      </p:sp>
      <p:sp>
        <p:nvSpPr>
          <p:cNvPr id="165890" name="矩形 3"/>
          <p:cNvSpPr/>
          <p:nvPr/>
        </p:nvSpPr>
        <p:spPr>
          <a:xfrm>
            <a:off x="257175" y="246063"/>
            <a:ext cx="3432175" cy="461962"/>
          </a:xfrm>
          <a:prstGeom prst="rect">
            <a:avLst/>
          </a:prstGeom>
          <a:noFill/>
          <a:ln w="9525">
            <a:noFill/>
          </a:ln>
        </p:spPr>
        <p:txBody>
          <a:bodyPr wrap="none" anchor="t" anchorCtr="0">
            <a:spAutoFit/>
          </a:bodyPr>
          <a:p>
            <a:r>
              <a:rPr lang="zh-CN" altLang="zh-CN" sz="2400" b="1" dirty="0">
                <a:latin typeface="Arial" panose="020B0604020202020204" pitchFamily="34" charset="0"/>
                <a:ea typeface="宋体" panose="02010600030101010101" pitchFamily="2" charset="-122"/>
              </a:rPr>
              <a:t>② 总线请求与交换信号</a:t>
            </a:r>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165891" name="矩形 4"/>
          <p:cNvSpPr/>
          <p:nvPr/>
        </p:nvSpPr>
        <p:spPr>
          <a:xfrm>
            <a:off x="257175" y="2205038"/>
            <a:ext cx="8535988" cy="498475"/>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165892" name="矩形 5"/>
          <p:cNvSpPr/>
          <p:nvPr/>
        </p:nvSpPr>
        <p:spPr>
          <a:xfrm>
            <a:off x="520700" y="2997200"/>
            <a:ext cx="2681288" cy="461963"/>
          </a:xfrm>
          <a:prstGeom prst="rect">
            <a:avLst/>
          </a:prstGeom>
          <a:solidFill>
            <a:srgbClr val="CCFFCC"/>
          </a:solidFill>
          <a:ln w="9525">
            <a:noFill/>
          </a:ln>
        </p:spPr>
        <p:txBody>
          <a:bodyPr wrap="none" anchor="t" anchorCtr="0">
            <a:spAutoFit/>
          </a:bodyPr>
          <a:p>
            <a:r>
              <a:rPr lang="en-US" altLang="zh-CN" sz="2400" b="1" dirty="0">
                <a:latin typeface="Arial" panose="020B0604020202020204" pitchFamily="34" charset="0"/>
                <a:ea typeface="宋体" panose="02010600030101010101" pitchFamily="2" charset="-122"/>
              </a:rPr>
              <a:t>a. </a:t>
            </a:r>
            <a:r>
              <a:rPr lang="zh-CN" altLang="zh-CN" sz="2400" b="1" dirty="0">
                <a:latin typeface="Arial" panose="020B0604020202020204" pitchFamily="34" charset="0"/>
                <a:ea typeface="宋体" panose="02010600030101010101" pitchFamily="2" charset="-122"/>
              </a:rPr>
              <a:t>非平衡控制方式</a:t>
            </a:r>
            <a:endParaRPr lang="zh-CN" altLang="en-US" sz="2400" b="1" dirty="0">
              <a:latin typeface="Arial" panose="020B0604020202020204" pitchFamily="34" charset="0"/>
              <a:ea typeface="宋体" panose="02010600030101010101" pitchFamily="2" charset="-122"/>
            </a:endParaRPr>
          </a:p>
        </p:txBody>
      </p:sp>
      <p:sp>
        <p:nvSpPr>
          <p:cNvPr id="165893" name="矩形 6"/>
          <p:cNvSpPr/>
          <p:nvPr/>
        </p:nvSpPr>
        <p:spPr>
          <a:xfrm>
            <a:off x="153988" y="3789363"/>
            <a:ext cx="8778875" cy="2784475"/>
          </a:xfrm>
          <a:prstGeom prst="rect">
            <a:avLst/>
          </a:prstGeom>
          <a:noFill/>
          <a:ln w="9525" cap="flat" cmpd="sng">
            <a:solidFill>
              <a:srgbClr val="1402BE"/>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a:t>
            </a:r>
            <a:r>
              <a:rPr lang="zh-CN" altLang="zh-CN" sz="2400" b="1" dirty="0">
                <a:solidFill>
                  <a:srgbClr val="C00000"/>
                </a:solidFill>
                <a:latin typeface="Arial" panose="020B0604020202020204" pitchFamily="34" charset="0"/>
                <a:ea typeface="宋体" panose="02010600030101010101" pitchFamily="2" charset="-122"/>
              </a:rPr>
              <a:t>单</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或有</a:t>
            </a:r>
            <a:r>
              <a:rPr lang="zh-CN" altLang="zh-CN" sz="2400" b="1" dirty="0">
                <a:solidFill>
                  <a:srgbClr val="C00000"/>
                </a:solidFill>
                <a:latin typeface="Arial" panose="020B0604020202020204" pitchFamily="34" charset="0"/>
                <a:ea typeface="宋体" panose="02010600030101010101" pitchFamily="2" charset="-122"/>
              </a:rPr>
              <a:t>主</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的系统中，</a:t>
            </a:r>
            <a:r>
              <a:rPr lang="en-US" altLang="zh-CN" sz="2400" b="1" dirty="0">
                <a:solidFill>
                  <a:srgbClr val="FF0000"/>
                </a:solidFill>
                <a:latin typeface="Arial" panose="020B0604020202020204" pitchFamily="34" charset="0"/>
                <a:ea typeface="宋体" panose="02010600030101010101" pitchFamily="2" charset="-122"/>
              </a:rPr>
              <a:t>CPU</a:t>
            </a:r>
            <a:r>
              <a:rPr lang="zh-CN" altLang="zh-CN" sz="2400" b="1" dirty="0">
                <a:solidFill>
                  <a:srgbClr val="FF0000"/>
                </a:solidFill>
                <a:latin typeface="Arial" panose="020B0604020202020204" pitchFamily="34" charset="0"/>
                <a:ea typeface="宋体" panose="02010600030101010101" pitchFamily="2" charset="-122"/>
              </a:rPr>
              <a:t>模块是总线的主要占有者</a:t>
            </a:r>
            <a:r>
              <a:rPr lang="zh-CN" altLang="en-US" sz="2400" b="1" dirty="0">
                <a:solidFill>
                  <a:srgbClr val="FF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当</a:t>
            </a:r>
            <a:r>
              <a:rPr lang="zh-CN" altLang="zh-CN" sz="2400" b="1" dirty="0">
                <a:solidFill>
                  <a:srgbClr val="2913FD"/>
                </a:solidFill>
                <a:latin typeface="Arial" panose="020B0604020202020204" pitchFamily="34" charset="0"/>
                <a:ea typeface="宋体" panose="02010600030101010101" pitchFamily="2" charset="-122"/>
              </a:rPr>
              <a:t>其他主模块</a:t>
            </a:r>
            <a:r>
              <a:rPr lang="zh-CN" altLang="zh-CN" sz="2400" b="1" dirty="0">
                <a:latin typeface="Arial" panose="020B0604020202020204" pitchFamily="34" charset="0"/>
                <a:ea typeface="宋体" panose="02010600030101010101" pitchFamily="2" charset="-122"/>
              </a:rPr>
              <a:t>（如</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控制器、</a:t>
            </a:r>
            <a:r>
              <a:rPr lang="en-US" altLang="zh-CN" sz="2400" b="1" dirty="0">
                <a:latin typeface="Arial" panose="020B0604020202020204" pitchFamily="34" charset="0"/>
                <a:ea typeface="宋体" panose="02010600030101010101" pitchFamily="2" charset="-122"/>
              </a:rPr>
              <a:t>IOP</a:t>
            </a:r>
            <a:r>
              <a:rPr lang="zh-CN" altLang="zh-CN" sz="2400" b="1" dirty="0">
                <a:latin typeface="Arial" panose="020B0604020202020204" pitchFamily="34" charset="0"/>
                <a:ea typeface="宋体" panose="02010600030101010101" pitchFamily="2" charset="-122"/>
              </a:rPr>
              <a:t>等）</a:t>
            </a:r>
            <a:r>
              <a:rPr lang="zh-CN" altLang="zh-CN" sz="2400" b="1" dirty="0">
                <a:solidFill>
                  <a:srgbClr val="2913FD"/>
                </a:solidFill>
                <a:latin typeface="Arial" panose="020B0604020202020204" pitchFamily="34" charset="0"/>
                <a:ea typeface="宋体" panose="02010600030101010101" pitchFamily="2" charset="-122"/>
              </a:rPr>
              <a:t>需用总线</a:t>
            </a:r>
            <a:r>
              <a:rPr lang="zh-CN" altLang="zh-CN" sz="2400" b="1" dirty="0">
                <a:latin typeface="Arial" panose="020B0604020202020204" pitchFamily="34" charset="0"/>
                <a:ea typeface="宋体" panose="02010600030101010101" pitchFamily="2" charset="-122"/>
              </a:rPr>
              <a:t>时，</a:t>
            </a:r>
            <a:r>
              <a:rPr lang="zh-CN" altLang="zh-CN" sz="2400" b="1" dirty="0">
                <a:solidFill>
                  <a:srgbClr val="2913FD"/>
                </a:solidFill>
                <a:latin typeface="Arial" panose="020B0604020202020204" pitchFamily="34" charset="0"/>
                <a:ea typeface="宋体" panose="02010600030101010101" pitchFamily="2" charset="-122"/>
              </a:rPr>
              <a:t>必须向该</a:t>
            </a:r>
            <a:r>
              <a:rPr lang="en-US" altLang="zh-CN" sz="2400" b="1" dirty="0">
                <a:solidFill>
                  <a:srgbClr val="2913FD"/>
                </a:solidFill>
                <a:latin typeface="Arial" panose="020B0604020202020204" pitchFamily="34" charset="0"/>
                <a:ea typeface="宋体" panose="02010600030101010101" pitchFamily="2" charset="-122"/>
              </a:rPr>
              <a:t>CPU</a:t>
            </a:r>
            <a:r>
              <a:rPr lang="zh-CN" altLang="zh-CN" sz="2400" b="1" dirty="0">
                <a:solidFill>
                  <a:srgbClr val="2913FD"/>
                </a:solidFill>
                <a:latin typeface="Arial" panose="020B0604020202020204" pitchFamily="34" charset="0"/>
                <a:ea typeface="宋体" panose="02010600030101010101" pitchFamily="2" charset="-122"/>
              </a:rPr>
              <a:t>提出申请</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由</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让出总线控制权</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这种</a:t>
            </a:r>
            <a:r>
              <a:rPr lang="zh-CN" altLang="zh-CN" sz="2400" b="1" dirty="0">
                <a:solidFill>
                  <a:srgbClr val="C00000"/>
                </a:solidFill>
                <a:latin typeface="Arial" panose="020B0604020202020204" pitchFamily="34" charset="0"/>
                <a:ea typeface="宋体" panose="02010600030101010101" pitchFamily="2" charset="-122"/>
              </a:rPr>
              <a:t>由一个主模块主要占有，其他主模块申请借用的总线控制方式</a:t>
            </a:r>
            <a:r>
              <a:rPr lang="zh-CN" altLang="zh-CN" sz="2400" b="1" dirty="0">
                <a:latin typeface="Arial" panose="020B0604020202020204" pitchFamily="34" charset="0"/>
                <a:ea typeface="宋体" panose="02010600030101010101" pitchFamily="2" charset="-122"/>
              </a:rPr>
              <a:t>，称为</a:t>
            </a:r>
            <a:r>
              <a:rPr lang="zh-CN" altLang="zh-CN" sz="2400" b="1" dirty="0">
                <a:solidFill>
                  <a:srgbClr val="C00000"/>
                </a:solidFill>
                <a:latin typeface="Arial" panose="020B0604020202020204" pitchFamily="34" charset="0"/>
                <a:ea typeface="宋体" panose="02010600030101010101" pitchFamily="2" charset="-122"/>
              </a:rPr>
              <a:t>非平衡控制方式</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66914" name="矩形 2"/>
          <p:cNvSpPr/>
          <p:nvPr/>
        </p:nvSpPr>
        <p:spPr>
          <a:xfrm>
            <a:off x="179388" y="1700213"/>
            <a:ext cx="8713787" cy="1887537"/>
          </a:xfrm>
          <a:prstGeom prst="rect">
            <a:avLst/>
          </a:prstGeom>
          <a:noFill/>
          <a:ln w="9525">
            <a:noFill/>
          </a:ln>
        </p:spPr>
        <p:txBody>
          <a:bodyPr anchor="t" anchorCtr="0">
            <a:spAutoFit/>
          </a:bodyPr>
          <a:p>
            <a:pPr marL="342900" indent="-342900">
              <a:lnSpc>
                <a:spcPts val="3500"/>
              </a:lnSpc>
              <a:buChar char="•"/>
            </a:pP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总线中，设置了多路</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请求信号</a:t>
            </a:r>
            <a:r>
              <a:rPr lang="en-US" altLang="zh-CN" sz="2400" b="1" dirty="0">
                <a:solidFill>
                  <a:srgbClr val="C00000"/>
                </a:solidFill>
                <a:latin typeface="Arial" panose="020B0604020202020204" pitchFamily="34" charset="0"/>
                <a:ea typeface="宋体" panose="02010600030101010101" pitchFamily="2" charset="-122"/>
              </a:rPr>
              <a:t>DRQ</a:t>
            </a:r>
            <a:r>
              <a:rPr lang="zh-CN" altLang="zh-CN" sz="2400" b="1" dirty="0">
                <a:latin typeface="Arial" panose="020B0604020202020204" pitchFamily="34" charset="0"/>
                <a:ea typeface="宋体" panose="02010600030101010101" pitchFamily="2" charset="-122"/>
              </a:rPr>
              <a:t>，及</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应答信号</a:t>
            </a:r>
            <a:r>
              <a:rPr lang="en-US" altLang="zh-CN" sz="2400" b="1" dirty="0">
                <a:solidFill>
                  <a:srgbClr val="C00000"/>
                </a:solidFill>
                <a:latin typeface="Arial" panose="020B0604020202020204" pitchFamily="34" charset="0"/>
                <a:ea typeface="宋体" panose="02010600030101010101" pitchFamily="2" charset="-122"/>
              </a:rPr>
              <a:t>DACK</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zh-CN" altLang="zh-CN" sz="2400" b="1" dirty="0">
                <a:latin typeface="Arial" panose="020B0604020202020204" pitchFamily="34" charset="0"/>
                <a:ea typeface="宋体" panose="02010600030101010101" pitchFamily="2" charset="-122"/>
              </a:rPr>
              <a:t>如</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8089 IOP</a:t>
            </a:r>
            <a:r>
              <a:rPr lang="zh-CN" altLang="zh-CN" sz="2400" b="1" dirty="0">
                <a:latin typeface="Arial" panose="020B0604020202020204" pitchFamily="34" charset="0"/>
                <a:ea typeface="宋体" panose="02010600030101010101" pitchFamily="2" charset="-122"/>
              </a:rPr>
              <a:t>与</a:t>
            </a:r>
            <a:r>
              <a:rPr lang="en-US" altLang="zh-CN" sz="2400" b="1" dirty="0">
                <a:latin typeface="Arial" panose="020B0604020202020204" pitchFamily="34" charset="0"/>
                <a:ea typeface="宋体" panose="02010600030101010101" pitchFamily="2" charset="-122"/>
              </a:rPr>
              <a:t>8086/8088 CPU</a:t>
            </a:r>
            <a:r>
              <a:rPr lang="zh-CN" altLang="zh-CN" sz="2400" b="1" dirty="0">
                <a:latin typeface="Arial" panose="020B0604020202020204" pitchFamily="34" charset="0"/>
                <a:ea typeface="宋体" panose="02010600030101010101" pitchFamily="2" charset="-122"/>
              </a:rPr>
              <a:t>协同使用时，采用</a:t>
            </a:r>
            <a:r>
              <a:rPr lang="en-US" altLang="zh-CN" sz="2400" b="1" dirty="0">
                <a:solidFill>
                  <a:srgbClr val="2913FD"/>
                </a:solidFill>
                <a:latin typeface="Arial" panose="020B0604020202020204" pitchFamily="34" charset="0"/>
                <a:ea typeface="宋体" panose="02010600030101010101" pitchFamily="2" charset="-122"/>
              </a:rPr>
              <a:t>HOLD</a:t>
            </a:r>
            <a:r>
              <a:rPr lang="zh-CN" altLang="zh-CN" sz="2400" b="1" dirty="0">
                <a:latin typeface="Arial" panose="020B0604020202020204" pitchFamily="34" charset="0"/>
                <a:ea typeface="宋体" panose="02010600030101010101" pitchFamily="2" charset="-122"/>
              </a:rPr>
              <a:t>和</a:t>
            </a:r>
            <a:r>
              <a:rPr lang="en-US" altLang="zh-CN" sz="2400" b="1" dirty="0">
                <a:solidFill>
                  <a:srgbClr val="2913FD"/>
                </a:solidFill>
                <a:latin typeface="Arial" panose="020B0604020202020204" pitchFamily="34" charset="0"/>
                <a:ea typeface="宋体" panose="02010600030101010101" pitchFamily="2" charset="-122"/>
              </a:rPr>
              <a:t>HLDA</a:t>
            </a:r>
            <a:r>
              <a:rPr lang="zh-CN" altLang="zh-CN" sz="2400" b="1" dirty="0">
                <a:latin typeface="Arial" panose="020B0604020202020204" pitchFamily="34" charset="0"/>
                <a:ea typeface="宋体" panose="02010600030101010101" pitchFamily="2" charset="-122"/>
              </a:rPr>
              <a:t>信号来请求和交换总线控制权。</a:t>
            </a:r>
            <a:endParaRPr lang="zh-CN" altLang="zh-CN" sz="2400" b="1" dirty="0">
              <a:latin typeface="Arial" panose="020B0604020202020204" pitchFamily="34" charset="0"/>
              <a:ea typeface="宋体" panose="02010600030101010101" pitchFamily="2" charset="-122"/>
            </a:endParaRPr>
          </a:p>
        </p:txBody>
      </p:sp>
      <p:sp>
        <p:nvSpPr>
          <p:cNvPr id="166915" name="矩形 3"/>
          <p:cNvSpPr/>
          <p:nvPr/>
        </p:nvSpPr>
        <p:spPr>
          <a:xfrm>
            <a:off x="179388" y="333375"/>
            <a:ext cx="8713787" cy="989013"/>
          </a:xfrm>
          <a:prstGeom prst="rect">
            <a:avLst/>
          </a:prstGeom>
          <a:solidFill>
            <a:srgbClr val="CCFFCC"/>
          </a:solidFill>
          <a:ln w="9525">
            <a:noFill/>
          </a:ln>
        </p:spPr>
        <p:txBody>
          <a:bodyPr anchor="t" anchorCtr="0">
            <a:spAutoFit/>
          </a:bodyPr>
          <a:p>
            <a:pPr>
              <a:lnSpc>
                <a:spcPts val="3500"/>
              </a:lnSpc>
            </a:pPr>
            <a:r>
              <a:rPr lang="zh-CN" altLang="en-US" sz="2400" b="1" dirty="0">
                <a:latin typeface="Arial" panose="020B0604020202020204" pitchFamily="34" charset="0"/>
                <a:ea typeface="宋体" panose="02010600030101010101" pitchFamily="2" charset="-122"/>
              </a:rPr>
              <a:t>      </a:t>
            </a:r>
            <a:r>
              <a:rPr lang="zh-CN" altLang="en-US" sz="2400" b="1" dirty="0">
                <a:solidFill>
                  <a:srgbClr val="C00000"/>
                </a:solidFill>
                <a:latin typeface="Arial" panose="020B0604020202020204" pitchFamily="34" charset="0"/>
                <a:ea typeface="宋体" panose="02010600030101010101" pitchFamily="2" charset="-122"/>
              </a:rPr>
              <a:t>非平衡</a:t>
            </a:r>
            <a:r>
              <a:rPr lang="zh-CN" altLang="zh-CN" sz="2400" b="1" dirty="0">
                <a:solidFill>
                  <a:srgbClr val="C00000"/>
                </a:solidFill>
                <a:latin typeface="Arial" panose="020B0604020202020204" pitchFamily="34" charset="0"/>
                <a:ea typeface="宋体" panose="02010600030101010101" pitchFamily="2" charset="-122"/>
              </a:rPr>
              <a:t>方式中，</a:t>
            </a:r>
            <a:r>
              <a:rPr lang="zh-CN" altLang="zh-CN" sz="2400" b="1" dirty="0">
                <a:solidFill>
                  <a:srgbClr val="2913FD"/>
                </a:solidFill>
                <a:latin typeface="Arial" panose="020B0604020202020204" pitchFamily="34" charset="0"/>
                <a:ea typeface="宋体" panose="02010600030101010101" pitchFamily="2" charset="-122"/>
              </a:rPr>
              <a:t>其他主模块通常以</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请求的方式来申请使用总线。</a:t>
            </a:r>
            <a:r>
              <a:rPr lang="zh-CN" altLang="zh-CN" sz="2400" b="1" dirty="0">
                <a:latin typeface="Arial" panose="020B0604020202020204" pitchFamily="34" charset="0"/>
                <a:ea typeface="宋体" panose="02010600030101010101" pitchFamily="2" charset="-122"/>
              </a:rPr>
              <a:t>总线请求与交换信号仅有</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请求</a:t>
            </a:r>
            <a:r>
              <a:rPr lang="zh-CN" altLang="zh-CN" sz="2400" b="1" dirty="0">
                <a:latin typeface="Arial" panose="020B0604020202020204" pitchFamily="34" charset="0"/>
                <a:ea typeface="宋体" panose="02010600030101010101" pitchFamily="2" charset="-122"/>
              </a:rPr>
              <a:t>和</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应答</a:t>
            </a:r>
            <a:r>
              <a:rPr lang="zh-CN" altLang="zh-CN" sz="2400" b="1" dirty="0">
                <a:latin typeface="Arial" panose="020B0604020202020204" pitchFamily="34" charset="0"/>
                <a:ea typeface="宋体" panose="02010600030101010101" pitchFamily="2" charset="-122"/>
              </a:rPr>
              <a:t>两种。</a:t>
            </a:r>
            <a:endParaRPr lang="zh-CN" altLang="en-US" sz="2400" dirty="0">
              <a:latin typeface="Arial" panose="020B0604020202020204" pitchFamily="34" charset="0"/>
              <a:ea typeface="宋体" panose="02010600030101010101" pitchFamily="2" charset="-122"/>
            </a:endParaRPr>
          </a:p>
        </p:txBody>
      </p:sp>
      <p:sp>
        <p:nvSpPr>
          <p:cNvPr id="166916" name="矩形 4"/>
          <p:cNvSpPr/>
          <p:nvPr/>
        </p:nvSpPr>
        <p:spPr>
          <a:xfrm>
            <a:off x="512763" y="4581525"/>
            <a:ext cx="8351837" cy="1438275"/>
          </a:xfrm>
          <a:prstGeom prst="rect">
            <a:avLst/>
          </a:prstGeom>
          <a:solidFill>
            <a:srgbClr val="FDFFCB"/>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非平衡控制方式</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结构简单，容易实现，常用于一个主模块对总线的占用时间较其他主模块长得多的系统，如单</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系统、有主</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的多</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系统。</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67938" name="矩形 2"/>
          <p:cNvSpPr/>
          <p:nvPr/>
        </p:nvSpPr>
        <p:spPr>
          <a:xfrm>
            <a:off x="506413" y="222250"/>
            <a:ext cx="2398712" cy="460375"/>
          </a:xfrm>
          <a:prstGeom prst="rect">
            <a:avLst/>
          </a:prstGeom>
          <a:noFill/>
          <a:ln w="9525">
            <a:noFill/>
          </a:ln>
        </p:spPr>
        <p:txBody>
          <a:bodyPr wrap="none" anchor="t" anchorCtr="0">
            <a:spAutoFit/>
          </a:bodyPr>
          <a:p>
            <a:r>
              <a:rPr lang="en-US" altLang="zh-CN" sz="2400" b="1" dirty="0">
                <a:latin typeface="Arial" panose="020B0604020202020204" pitchFamily="34" charset="0"/>
                <a:ea typeface="宋体" panose="02010600030101010101" pitchFamily="2" charset="-122"/>
              </a:rPr>
              <a:t>b. </a:t>
            </a:r>
            <a:r>
              <a:rPr lang="zh-CN" altLang="zh-CN" sz="2400" b="1" dirty="0">
                <a:latin typeface="Arial" panose="020B0604020202020204" pitchFamily="34" charset="0"/>
                <a:ea typeface="宋体" panose="02010600030101010101" pitchFamily="2" charset="-122"/>
              </a:rPr>
              <a:t>平衡控制方式</a:t>
            </a:r>
            <a:endParaRPr lang="zh-CN" altLang="en-US" sz="2400" b="1" dirty="0">
              <a:latin typeface="Arial" panose="020B0604020202020204" pitchFamily="34" charset="0"/>
              <a:ea typeface="宋体" panose="02010600030101010101" pitchFamily="2" charset="-122"/>
            </a:endParaRPr>
          </a:p>
        </p:txBody>
      </p:sp>
      <p:sp>
        <p:nvSpPr>
          <p:cNvPr id="4" name="矩形 3"/>
          <p:cNvSpPr/>
          <p:nvPr/>
        </p:nvSpPr>
        <p:spPr>
          <a:xfrm>
            <a:off x="179388" y="758825"/>
            <a:ext cx="8640763" cy="3683000"/>
          </a:xfrm>
          <a:prstGeom prst="rect">
            <a:avLst/>
          </a:prstGeom>
          <a:ln>
            <a:solidFill>
              <a:srgbClr val="1402BE"/>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不设置主</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的多机系统</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各主模块对总线的占有权大致平等</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，一般不允许有一个主要控制者，常用平衡控制方式进行总线控制权的裁决。</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当某个主模块需要使用总线时，先提出总线请求，</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总线裁决机构仲裁</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请求的优先权</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，如允许</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该主模块</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使用，则</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它</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取得总线控制权，进行相应操作，使用完后释放总线，</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裁决机构再根据请求情况，将总线控制权分配给其他主模块使用。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7940" name="矩形 4"/>
          <p:cNvSpPr/>
          <p:nvPr/>
        </p:nvSpPr>
        <p:spPr>
          <a:xfrm>
            <a:off x="287338" y="4581525"/>
            <a:ext cx="8856662" cy="1438275"/>
          </a:xfrm>
          <a:prstGeom prst="rect">
            <a:avLst/>
          </a:prstGeom>
          <a:no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总线仲裁机构可分为</a:t>
            </a:r>
            <a:r>
              <a:rPr lang="zh-CN" altLang="en-US" sz="2400" b="1" dirty="0">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并行裁决</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串行裁决</a:t>
            </a:r>
            <a:r>
              <a:rPr lang="zh-CN" altLang="zh-CN" sz="2400" b="1" dirty="0">
                <a:latin typeface="Arial" panose="020B0604020202020204" pitchFamily="34" charset="0"/>
                <a:ea typeface="宋体" panose="02010600030101010101" pitchFamily="2" charset="-122"/>
              </a:rPr>
              <a:t>两类，它们所使用的信号各不相同。</a:t>
            </a:r>
            <a:r>
              <a:rPr lang="zh-CN" altLang="zh-CN" sz="2400" b="1" dirty="0">
                <a:solidFill>
                  <a:srgbClr val="C00000"/>
                </a:solidFill>
                <a:latin typeface="Arial" panose="020B0604020202020204" pitchFamily="34" charset="0"/>
                <a:ea typeface="宋体" panose="02010600030101010101" pitchFamily="2" charset="-122"/>
              </a:rPr>
              <a:t>有些总线标准定义了两种方式所需控制信号，供设计系统者选用，</a:t>
            </a:r>
            <a:r>
              <a:rPr lang="zh-CN" altLang="zh-CN" sz="2400" b="1" dirty="0">
                <a:solidFill>
                  <a:srgbClr val="2913FD"/>
                </a:solidFill>
                <a:latin typeface="Arial" panose="020B0604020202020204" pitchFamily="34" charset="0"/>
                <a:ea typeface="宋体" panose="02010600030101010101" pitchFamily="2" charset="-122"/>
              </a:rPr>
              <a:t>在具体应用时只使用其中的一组</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 name="矩形 2"/>
          <p:cNvSpPr/>
          <p:nvPr/>
        </p:nvSpPr>
        <p:spPr>
          <a:xfrm>
            <a:off x="158750" y="188913"/>
            <a:ext cx="8856663" cy="1887538"/>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下面介绍的串输入</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输出指令</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可以</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对一片</a:t>
            </a:r>
            <a:r>
              <a:rPr kumimoji="0" lang="zh-CN"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连续</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字节</a:t>
            </a:r>
            <a:r>
              <a:rPr kumimoji="0"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字</a:t>
            </a:r>
            <a:r>
              <a:rPr kumimoji="0"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双字</a:t>
            </a:r>
            <a:r>
              <a:rPr kumimoji="0" lang="zh-CN"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存储单元</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进行处理。</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串输入</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输出指令的</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源</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操作数和目的操作数</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可以是</a:t>
            </a:r>
            <a:r>
              <a:rPr kumimoji="0" lang="zh-CN"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隐含操作数</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3" name="矩形 3"/>
          <p:cNvSpPr/>
          <p:nvPr/>
        </p:nvSpPr>
        <p:spPr>
          <a:xfrm>
            <a:off x="166688" y="2220913"/>
            <a:ext cx="4168775" cy="585787"/>
          </a:xfrm>
          <a:prstGeom prst="rect">
            <a:avLst/>
          </a:prstGeom>
          <a:noFill/>
          <a:ln w="9525">
            <a:noFill/>
          </a:ln>
        </p:spPr>
        <p:txBody>
          <a:bodyPr anchor="t" anchorCtr="0">
            <a:spAutoFit/>
          </a:bodyPr>
          <a:p>
            <a:r>
              <a:rPr lang="zh-CN" altLang="zh-CN" sz="3200" b="1" dirty="0">
                <a:latin typeface="Arial" panose="020B0604020202020204" pitchFamily="34" charset="0"/>
                <a:ea typeface="宋体" panose="02010600030101010101" pitchFamily="2" charset="-122"/>
              </a:rPr>
              <a:t>（</a:t>
            </a:r>
            <a:r>
              <a:rPr lang="en-US" altLang="zh-CN" sz="3200" b="1" dirty="0">
                <a:latin typeface="Arial" panose="020B0604020202020204" pitchFamily="34" charset="0"/>
                <a:ea typeface="宋体" panose="02010600030101010101" pitchFamily="2" charset="-122"/>
              </a:rPr>
              <a:t>3</a:t>
            </a:r>
            <a:r>
              <a:rPr lang="zh-CN" altLang="zh-CN" sz="3200" b="1" dirty="0">
                <a:latin typeface="Arial" panose="020B0604020202020204" pitchFamily="34" charset="0"/>
                <a:ea typeface="宋体" panose="02010600030101010101" pitchFamily="2" charset="-122"/>
              </a:rPr>
              <a:t>）串输入指令</a:t>
            </a:r>
            <a:r>
              <a:rPr lang="en-US" altLang="zh-CN" sz="3200" b="1" dirty="0">
                <a:latin typeface="Arial" panose="020B0604020202020204" pitchFamily="34" charset="0"/>
                <a:ea typeface="宋体" panose="02010600030101010101" pitchFamily="2" charset="-122"/>
              </a:rPr>
              <a:t>INS</a:t>
            </a:r>
            <a:endParaRPr lang="zh-CN" altLang="zh-CN" sz="3200" b="1" dirty="0">
              <a:latin typeface="Arial" panose="020B0604020202020204" pitchFamily="34" charset="0"/>
              <a:ea typeface="宋体" panose="02010600030101010101" pitchFamily="2" charset="-122"/>
            </a:endParaRPr>
          </a:p>
        </p:txBody>
      </p:sp>
      <p:sp>
        <p:nvSpPr>
          <p:cNvPr id="20484" name="矩形 4"/>
          <p:cNvSpPr/>
          <p:nvPr/>
        </p:nvSpPr>
        <p:spPr>
          <a:xfrm>
            <a:off x="374650" y="2806700"/>
            <a:ext cx="8424863" cy="954088"/>
          </a:xfrm>
          <a:prstGeom prst="rect">
            <a:avLst/>
          </a:prstGeom>
          <a:solidFill>
            <a:srgbClr val="FDFFCB"/>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把</a:t>
            </a:r>
            <a:r>
              <a:rPr lang="en-US" altLang="zh-CN" sz="2800" b="1" dirty="0">
                <a:solidFill>
                  <a:srgbClr val="2913FD"/>
                </a:solidFill>
                <a:latin typeface="Arial" panose="020B0604020202020204" pitchFamily="34" charset="0"/>
                <a:ea typeface="宋体" panose="02010600030101010101" pitchFamily="2" charset="-122"/>
              </a:rPr>
              <a:t>DX</a:t>
            </a:r>
            <a:r>
              <a:rPr lang="zh-CN" altLang="zh-CN" sz="2800" b="1" dirty="0">
                <a:latin typeface="Arial" panose="020B0604020202020204" pitchFamily="34" charset="0"/>
                <a:ea typeface="宋体" panose="02010600030101010101" pitchFamily="2" charset="-122"/>
              </a:rPr>
              <a:t>指定</a:t>
            </a:r>
            <a:r>
              <a:rPr lang="zh-CN" altLang="en-US" sz="2800" b="1" dirty="0">
                <a:latin typeface="Arial" panose="020B0604020202020204" pitchFamily="34" charset="0"/>
                <a:ea typeface="宋体" panose="02010600030101010101" pitchFamily="2" charset="-122"/>
              </a:rPr>
              <a:t>的</a:t>
            </a:r>
            <a:r>
              <a:rPr lang="zh-CN" altLang="zh-CN" sz="2800" b="1" dirty="0">
                <a:latin typeface="Arial" panose="020B0604020202020204" pitchFamily="34" charset="0"/>
                <a:ea typeface="宋体" panose="02010600030101010101" pitchFamily="2" charset="-122"/>
              </a:rPr>
              <a:t>端口数据</a:t>
            </a:r>
            <a:r>
              <a:rPr lang="zh-CN" altLang="en-US" sz="2800" b="1" dirty="0">
                <a:latin typeface="Arial" panose="020B0604020202020204" pitchFamily="34" charset="0"/>
                <a:ea typeface="宋体" panose="02010600030101010101" pitchFamily="2" charset="-122"/>
              </a:rPr>
              <a:t>输入到</a:t>
            </a:r>
            <a:r>
              <a:rPr lang="en-US" altLang="zh-CN" sz="2800" b="1" dirty="0">
                <a:solidFill>
                  <a:srgbClr val="2913FD"/>
                </a:solidFill>
                <a:latin typeface="Arial" panose="020B0604020202020204" pitchFamily="34" charset="0"/>
                <a:ea typeface="宋体" panose="02010600030101010101" pitchFamily="2" charset="-122"/>
              </a:rPr>
              <a:t>ES:DI</a:t>
            </a:r>
            <a:r>
              <a:rPr lang="zh-CN" altLang="zh-CN" sz="2800" b="1" dirty="0">
                <a:latin typeface="Arial" panose="020B0604020202020204" pitchFamily="34" charset="0"/>
                <a:ea typeface="宋体" panose="02010600030101010101" pitchFamily="2" charset="-122"/>
              </a:rPr>
              <a:t>指向的存储单元，自动修改</a:t>
            </a:r>
            <a:r>
              <a:rPr lang="en-US" altLang="zh-CN" sz="2800" b="1" dirty="0">
                <a:solidFill>
                  <a:srgbClr val="2913FD"/>
                </a:solidFill>
                <a:latin typeface="Arial" panose="020B0604020202020204" pitchFamily="34" charset="0"/>
                <a:ea typeface="宋体" panose="02010600030101010101" pitchFamily="2" charset="-122"/>
              </a:rPr>
              <a:t>DI</a:t>
            </a:r>
            <a:r>
              <a:rPr lang="zh-CN" altLang="zh-CN" sz="2800" b="1" dirty="0">
                <a:latin typeface="Arial" panose="020B0604020202020204" pitchFamily="34" charset="0"/>
                <a:ea typeface="宋体" panose="02010600030101010101" pitchFamily="2" charset="-122"/>
              </a:rPr>
              <a:t>以指向下一个存储单元。</a:t>
            </a:r>
            <a:endParaRPr lang="zh-CN" altLang="en-US" sz="2800" b="1" dirty="0">
              <a:latin typeface="Arial" panose="020B0604020202020204" pitchFamily="34" charset="0"/>
              <a:ea typeface="宋体" panose="02010600030101010101" pitchFamily="2" charset="-122"/>
            </a:endParaRPr>
          </a:p>
        </p:txBody>
      </p:sp>
      <p:sp>
        <p:nvSpPr>
          <p:cNvPr id="20485" name="矩形 5"/>
          <p:cNvSpPr/>
          <p:nvPr/>
        </p:nvSpPr>
        <p:spPr>
          <a:xfrm>
            <a:off x="357188" y="3786188"/>
            <a:ext cx="8442325" cy="954087"/>
          </a:xfrm>
          <a:prstGeom prst="rect">
            <a:avLst/>
          </a:prstGeom>
          <a:solidFill>
            <a:srgbClr val="FFFF66"/>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指令的格式如下：</a:t>
            </a:r>
            <a:r>
              <a:rPr lang="en-US" altLang="zh-CN" sz="2800" b="1" dirty="0">
                <a:latin typeface="Arial" panose="020B0604020202020204" pitchFamily="34" charset="0"/>
                <a:ea typeface="宋体" panose="02010600030101010101" pitchFamily="2" charset="-122"/>
              </a:rPr>
              <a:t>INS  </a:t>
            </a:r>
            <a:r>
              <a:rPr lang="zh-CN" altLang="en-US" sz="2800" b="1" dirty="0">
                <a:latin typeface="Arial" panose="020B0604020202020204" pitchFamily="34" charset="0"/>
                <a:ea typeface="宋体" panose="02010600030101010101" pitchFamily="2" charset="-122"/>
              </a:rPr>
              <a:t>目的串，</a:t>
            </a:r>
            <a:r>
              <a:rPr lang="en-US" altLang="zh-CN" sz="2800" b="1" dirty="0">
                <a:latin typeface="Arial" panose="020B0604020202020204" pitchFamily="34" charset="0"/>
                <a:ea typeface="宋体" panose="02010600030101010101" pitchFamily="2" charset="-122"/>
              </a:rPr>
              <a:t>DX </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   </a:t>
            </a:r>
            <a:r>
              <a:rPr lang="zh-CN" altLang="en-US" sz="2800" b="1" dirty="0">
                <a:solidFill>
                  <a:srgbClr val="2913FD"/>
                </a:solidFill>
                <a:latin typeface="Arial" panose="020B0604020202020204" pitchFamily="34" charset="0"/>
                <a:ea typeface="宋体" panose="02010600030101010101" pitchFamily="2" charset="-122"/>
              </a:rPr>
              <a:t>或</a:t>
            </a:r>
            <a:endParaRPr lang="en-US" altLang="zh-CN" sz="2800" b="1" dirty="0">
              <a:solidFill>
                <a:srgbClr val="2913FD"/>
              </a:solidFill>
              <a:latin typeface="Arial" panose="020B0604020202020204" pitchFamily="34" charset="0"/>
              <a:ea typeface="宋体" panose="02010600030101010101" pitchFamily="2" charset="-122"/>
            </a:endParaRPr>
          </a:p>
          <a:p>
            <a:r>
              <a:rPr lang="en-US" altLang="zh-CN" sz="2800" b="1" dirty="0">
                <a:latin typeface="Arial" panose="020B0604020202020204" pitchFamily="34" charset="0"/>
                <a:ea typeface="宋体" panose="02010600030101010101" pitchFamily="2" charset="-122"/>
              </a:rPr>
              <a:t>                             INSB/W/D     </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输入字节</a:t>
            </a:r>
            <a:r>
              <a:rPr lang="en-US" altLang="zh-CN"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字</a:t>
            </a:r>
            <a:r>
              <a:rPr lang="en-US" altLang="zh-CN"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双字</a:t>
            </a:r>
            <a:endParaRPr lang="zh-CN" altLang="en-US" sz="2800" b="1" dirty="0">
              <a:latin typeface="Arial" panose="020B0604020202020204" pitchFamily="34" charset="0"/>
              <a:ea typeface="宋体" panose="02010600030101010101" pitchFamily="2" charset="-122"/>
            </a:endParaRPr>
          </a:p>
        </p:txBody>
      </p:sp>
      <p:sp>
        <p:nvSpPr>
          <p:cNvPr id="20486" name="矩形 6"/>
          <p:cNvSpPr/>
          <p:nvPr/>
        </p:nvSpPr>
        <p:spPr>
          <a:xfrm>
            <a:off x="703263" y="4740275"/>
            <a:ext cx="7396162" cy="988695"/>
          </a:xfrm>
          <a:prstGeom prst="rect">
            <a:avLst/>
          </a:prstGeom>
          <a:noFill/>
          <a:ln w="9525">
            <a:noFill/>
          </a:ln>
        </p:spPr>
        <p:txBody>
          <a:bodyPr anchor="t" anchorCtr="0">
            <a:spAutoFit/>
          </a:bodyPr>
          <a:p>
            <a:pPr>
              <a:lnSpc>
                <a:spcPts val="3500"/>
              </a:lnSpc>
            </a:pPr>
            <a:r>
              <a:rPr lang="zh-CN" altLang="zh-CN" sz="2800" b="1" dirty="0">
                <a:latin typeface="Arial" panose="020B0604020202020204" pitchFamily="34" charset="0"/>
                <a:ea typeface="宋体" panose="02010600030101010101" pitchFamily="2" charset="-122"/>
              </a:rPr>
              <a:t>执行操作：</a:t>
            </a: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①（（</a:t>
            </a:r>
            <a:r>
              <a:rPr lang="en-US" altLang="zh-CN" sz="2800" b="1" dirty="0">
                <a:latin typeface="Arial" panose="020B0604020202020204" pitchFamily="34" charset="0"/>
                <a:ea typeface="宋体" panose="02010600030101010101" pitchFamily="2" charset="-122"/>
              </a:rPr>
              <a:t>DI</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DX</a:t>
            </a:r>
            <a:r>
              <a:rPr lang="zh-CN"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a:lnSpc>
                <a:spcPts val="3500"/>
              </a:lnSpc>
            </a:pPr>
            <a:r>
              <a:rPr lang="zh-CN" altLang="zh-CN" sz="28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②（</a:t>
            </a:r>
            <a:r>
              <a:rPr lang="en-US" altLang="zh-CN" sz="2800" b="1" dirty="0">
                <a:latin typeface="Arial" panose="020B0604020202020204" pitchFamily="34" charset="0"/>
                <a:ea typeface="宋体" panose="02010600030101010101" pitchFamily="2" charset="-122"/>
              </a:rPr>
              <a:t>DI</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DI</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1/2/4</a:t>
            </a:r>
            <a:endParaRPr lang="zh-CN" altLang="zh-CN" sz="2800" b="1" dirty="0">
              <a:latin typeface="Arial" panose="020B0604020202020204" pitchFamily="34" charset="0"/>
              <a:ea typeface="宋体" panose="02010600030101010101" pitchFamily="2" charset="-122"/>
            </a:endParaRPr>
          </a:p>
        </p:txBody>
      </p:sp>
      <p:sp>
        <p:nvSpPr>
          <p:cNvPr id="20487" name="矩形 7"/>
          <p:cNvSpPr/>
          <p:nvPr/>
        </p:nvSpPr>
        <p:spPr>
          <a:xfrm>
            <a:off x="1042988" y="5746750"/>
            <a:ext cx="6311900" cy="830263"/>
          </a:xfrm>
          <a:prstGeom prst="rect">
            <a:avLst/>
          </a:prstGeom>
          <a:solidFill>
            <a:srgbClr val="FFCCFF"/>
          </a:solidFill>
          <a:ln w="9525">
            <a:noFill/>
          </a:ln>
        </p:spPr>
        <p:txBody>
          <a:bodyPr anchor="t" anchorCtr="0">
            <a:spAutoFit/>
          </a:bodyPr>
          <a:p>
            <a:pPr marL="342900" indent="-342900">
              <a:buChar char="•"/>
            </a:pPr>
            <a:r>
              <a:rPr lang="zh-CN" altLang="zh-CN" sz="2400" b="1" dirty="0">
                <a:latin typeface="Arial" panose="020B0604020202020204" pitchFamily="34" charset="0"/>
                <a:ea typeface="宋体" panose="02010600030101010101" pitchFamily="2" charset="-122"/>
              </a:rPr>
              <a:t>加或减操作由标志位</a:t>
            </a:r>
            <a:r>
              <a:rPr lang="en-US" altLang="zh-CN" sz="2400" b="1" dirty="0">
                <a:latin typeface="Arial" panose="020B0604020202020204" pitchFamily="34" charset="0"/>
                <a:ea typeface="宋体" panose="02010600030101010101" pitchFamily="2" charset="-122"/>
              </a:rPr>
              <a:t>DF = 0</a:t>
            </a:r>
            <a:r>
              <a:rPr lang="zh-CN" altLang="zh-CN" sz="2400" b="1" dirty="0">
                <a:latin typeface="Arial" panose="020B0604020202020204" pitchFamily="34" charset="0"/>
                <a:ea typeface="宋体" panose="02010600030101010101" pitchFamily="2" charset="-122"/>
              </a:rPr>
              <a:t>或</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决定</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buChar char="•"/>
            </a:pPr>
            <a:r>
              <a:rPr lang="zh-CN" altLang="zh-CN" sz="2400" b="1" dirty="0">
                <a:latin typeface="Arial" panose="020B0604020202020204" pitchFamily="34" charset="0"/>
                <a:ea typeface="宋体" panose="02010600030101010101" pitchFamily="2" charset="-122"/>
              </a:rPr>
              <a:t>加减</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或</a:t>
            </a:r>
            <a:r>
              <a:rPr lang="en-US" altLang="zh-CN" sz="2400" b="1" dirty="0">
                <a:latin typeface="Arial" panose="020B0604020202020204" pitchFamily="34" charset="0"/>
                <a:ea typeface="宋体" panose="02010600030101010101" pitchFamily="2" charset="-122"/>
              </a:rPr>
              <a:t>4</a:t>
            </a:r>
            <a:r>
              <a:rPr lang="zh-CN" altLang="zh-CN" sz="2400" b="1" dirty="0">
                <a:latin typeface="Arial" panose="020B0604020202020204" pitchFamily="34" charset="0"/>
                <a:ea typeface="宋体" panose="02010600030101010101" pitchFamily="2" charset="-122"/>
              </a:rPr>
              <a:t>由指定后缀</a:t>
            </a:r>
            <a:r>
              <a:rPr lang="en-US" altLang="zh-CN" sz="2400" b="1" dirty="0">
                <a:latin typeface="Arial" panose="020B0604020202020204" pitchFamily="34" charset="0"/>
                <a:ea typeface="宋体" panose="02010600030101010101" pitchFamily="2" charset="-122"/>
              </a:rPr>
              <a:t>B/W/D</a:t>
            </a:r>
            <a:r>
              <a:rPr lang="zh-CN" altLang="zh-CN" sz="2400" b="1" dirty="0">
                <a:latin typeface="Arial" panose="020B0604020202020204" pitchFamily="34" charset="0"/>
                <a:ea typeface="宋体" panose="02010600030101010101" pitchFamily="2" charset="-122"/>
              </a:rPr>
              <a:t>决定。</a:t>
            </a:r>
            <a:endParaRPr lang="zh-CN" altLang="zh-CN"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矩形 3"/>
          <p:cNvSpPr/>
          <p:nvPr/>
        </p:nvSpPr>
        <p:spPr>
          <a:xfrm>
            <a:off x="174625" y="588963"/>
            <a:ext cx="5160963" cy="460375"/>
          </a:xfrm>
          <a:prstGeom prst="rect">
            <a:avLst/>
          </a:prstGeom>
          <a:solidFill>
            <a:srgbClr val="FFFF00"/>
          </a:solidFill>
          <a:ln w="9525">
            <a:noFill/>
          </a:ln>
        </p:spPr>
        <p:txBody>
          <a:bodyPr wrap="none" anchor="t" anchorCtr="0">
            <a:spAutoFit/>
          </a:bodyPr>
          <a:p>
            <a:r>
              <a:rPr lang="zh-CN" altLang="zh-CN" sz="2400" b="1" dirty="0">
                <a:latin typeface="Arial" panose="020B0604020202020204" pitchFamily="34" charset="0"/>
                <a:ea typeface="宋体" panose="02010600030101010101" pitchFamily="2" charset="-122"/>
              </a:rPr>
              <a:t>如</a:t>
            </a:r>
            <a:r>
              <a:rPr lang="en-US" altLang="zh-CN" sz="2400" b="1" dirty="0">
                <a:latin typeface="Arial" panose="020B0604020202020204" pitchFamily="34" charset="0"/>
                <a:ea typeface="宋体" panose="02010600030101010101" pitchFamily="2" charset="-122"/>
              </a:rPr>
              <a:t>Multibus</a:t>
            </a:r>
            <a:r>
              <a:rPr lang="zh-CN" altLang="zh-CN" sz="2400" b="1" dirty="0">
                <a:latin typeface="Arial" panose="020B0604020202020204" pitchFamily="34" charset="0"/>
                <a:ea typeface="宋体" panose="02010600030101010101" pitchFamily="2" charset="-122"/>
              </a:rPr>
              <a:t>总线，定义了下列信号：</a:t>
            </a:r>
            <a:endParaRPr lang="zh-CN" altLang="en-US" sz="2400" b="1" dirty="0">
              <a:latin typeface="Arial" panose="020B0604020202020204" pitchFamily="34" charset="0"/>
              <a:ea typeface="宋体" panose="02010600030101010101" pitchFamily="2" charset="-122"/>
            </a:endParaRPr>
          </a:p>
        </p:txBody>
      </p:sp>
      <p:sp>
        <p:nvSpPr>
          <p:cNvPr id="168962" name="矩形 4"/>
          <p:cNvSpPr/>
          <p:nvPr/>
        </p:nvSpPr>
        <p:spPr>
          <a:xfrm>
            <a:off x="173038" y="1339850"/>
            <a:ext cx="8785225" cy="5006975"/>
          </a:xfrm>
          <a:prstGeom prst="rect">
            <a:avLst/>
          </a:prstGeom>
          <a:noFill/>
          <a:ln w="9525" cap="flat" cmpd="sng">
            <a:solidFill>
              <a:srgbClr val="1402BE"/>
            </a:solidFill>
            <a:prstDash val="solid"/>
            <a:miter/>
            <a:headEnd type="none" w="med" len="med"/>
            <a:tailEnd type="none" w="med" len="med"/>
          </a:ln>
        </p:spPr>
        <p:txBody>
          <a:bodyPr anchor="t" anchorCtr="0">
            <a:spAutoFit/>
          </a:bodyPr>
          <a:p>
            <a:pPr marL="342900" indent="-342900">
              <a:lnSpc>
                <a:spcPct val="150000"/>
              </a:lnSpc>
              <a:buChar char="•"/>
            </a:pPr>
            <a:r>
              <a:rPr lang="en-US" altLang="zh-CN" sz="2400" b="1" dirty="0">
                <a:solidFill>
                  <a:srgbClr val="C00000"/>
                </a:solidFill>
                <a:latin typeface="Arial" panose="020B0604020202020204" pitchFamily="34" charset="0"/>
                <a:ea typeface="宋体" panose="02010600030101010101" pitchFamily="2" charset="-122"/>
              </a:rPr>
              <a:t>BUSY</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总线忙，表示有一个主模块正在使用总线。</a:t>
            </a:r>
            <a:endParaRPr lang="zh-CN" altLang="zh-CN" sz="2400" b="1" dirty="0">
              <a:latin typeface="Arial" panose="020B0604020202020204" pitchFamily="34" charset="0"/>
              <a:ea typeface="宋体" panose="02010600030101010101" pitchFamily="2" charset="-122"/>
            </a:endParaRPr>
          </a:p>
          <a:p>
            <a:pPr marL="342900" indent="-342900">
              <a:lnSpc>
                <a:spcPct val="150000"/>
              </a:lnSpc>
              <a:buChar char="•"/>
            </a:pPr>
            <a:r>
              <a:rPr lang="en-US" altLang="zh-CN" sz="2400" b="1" dirty="0">
                <a:solidFill>
                  <a:srgbClr val="C00000"/>
                </a:solidFill>
                <a:latin typeface="Arial" panose="020B0604020202020204" pitchFamily="34" charset="0"/>
                <a:ea typeface="宋体" panose="02010600030101010101" pitchFamily="2" charset="-122"/>
              </a:rPr>
              <a:t>BREQ </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总线请求，用于并行仲裁方式。</a:t>
            </a:r>
            <a:endParaRPr lang="zh-CN" altLang="zh-CN" sz="2400" b="1" dirty="0">
              <a:latin typeface="Arial" panose="020B0604020202020204" pitchFamily="34" charset="0"/>
              <a:ea typeface="宋体" panose="02010600030101010101" pitchFamily="2" charset="-122"/>
            </a:endParaRPr>
          </a:p>
          <a:p>
            <a:pPr marL="342900" indent="-342900">
              <a:lnSpc>
                <a:spcPct val="150000"/>
              </a:lnSpc>
              <a:buChar char="•"/>
            </a:pPr>
            <a:r>
              <a:rPr lang="en-US" altLang="zh-CN" sz="2400" b="1" dirty="0">
                <a:solidFill>
                  <a:srgbClr val="C00000"/>
                </a:solidFill>
                <a:latin typeface="Arial" panose="020B0604020202020204" pitchFamily="34" charset="0"/>
                <a:ea typeface="宋体" panose="02010600030101010101" pitchFamily="2" charset="-122"/>
              </a:rPr>
              <a:t>CBRQ </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公用总线请求，通知正在使用总线的主模块，还有其他模块需要使用总线，以便及时释放总线。当</a:t>
            </a:r>
            <a:r>
              <a:rPr lang="en-US" altLang="zh-CN" sz="2400" b="1" dirty="0">
                <a:latin typeface="Arial" panose="020B0604020202020204" pitchFamily="34" charset="0"/>
                <a:ea typeface="宋体" panose="02010600030101010101" pitchFamily="2" charset="-122"/>
              </a:rPr>
              <a:t>CBRQ</a:t>
            </a:r>
            <a:r>
              <a:rPr lang="zh-CN" altLang="zh-CN" sz="2400" b="1" dirty="0">
                <a:latin typeface="Arial" panose="020B0604020202020204" pitchFamily="34" charset="0"/>
                <a:ea typeface="宋体" panose="02010600030101010101" pitchFamily="2" charset="-122"/>
              </a:rPr>
              <a:t>无效时，则不必释放总线，以减少不必要的总线交换。</a:t>
            </a:r>
            <a:endParaRPr lang="zh-CN" altLang="zh-CN" sz="2400" b="1" dirty="0">
              <a:latin typeface="Arial" panose="020B0604020202020204" pitchFamily="34" charset="0"/>
              <a:ea typeface="宋体" panose="02010600030101010101" pitchFamily="2" charset="-122"/>
            </a:endParaRPr>
          </a:p>
          <a:p>
            <a:pPr marL="342900" indent="-342900">
              <a:lnSpc>
                <a:spcPct val="150000"/>
              </a:lnSpc>
              <a:buChar char="•"/>
            </a:pPr>
            <a:r>
              <a:rPr lang="en-US" altLang="zh-CN" sz="2400" b="1" dirty="0">
                <a:solidFill>
                  <a:srgbClr val="C00000"/>
                </a:solidFill>
                <a:latin typeface="Arial" panose="020B0604020202020204" pitchFamily="34" charset="0"/>
                <a:ea typeface="宋体" panose="02010600030101010101" pitchFamily="2" charset="-122"/>
              </a:rPr>
              <a:t>BPRN</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总线优先级输入，用于通知本主模块能否使用总线。并行仲裁和串行仲裁均使用这一信号。</a:t>
            </a:r>
            <a:endParaRPr lang="zh-CN" altLang="zh-CN" sz="2400" b="1" dirty="0">
              <a:latin typeface="Arial" panose="020B0604020202020204" pitchFamily="34" charset="0"/>
              <a:ea typeface="宋体" panose="02010600030101010101" pitchFamily="2" charset="-122"/>
            </a:endParaRPr>
          </a:p>
          <a:p>
            <a:pPr marL="342900" indent="-342900">
              <a:lnSpc>
                <a:spcPct val="150000"/>
              </a:lnSpc>
              <a:buChar char="•"/>
            </a:pPr>
            <a:r>
              <a:rPr lang="en-US" altLang="zh-CN" sz="2400" b="1" dirty="0">
                <a:solidFill>
                  <a:srgbClr val="C00000"/>
                </a:solidFill>
                <a:latin typeface="Arial" panose="020B0604020202020204" pitchFamily="34" charset="0"/>
                <a:ea typeface="宋体" panose="02010600030101010101" pitchFamily="2" charset="-122"/>
              </a:rPr>
              <a:t>BPRO</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总线优先级输出，用于串行仲裁。</a:t>
            </a:r>
            <a:endParaRPr lang="zh-CN" altLang="zh-CN" sz="2400" b="1" dirty="0">
              <a:latin typeface="Arial" panose="020B0604020202020204" pitchFamily="34" charset="0"/>
              <a:ea typeface="宋体" panose="02010600030101010101" pitchFamily="2" charset="-122"/>
            </a:endParaRPr>
          </a:p>
          <a:p>
            <a:pPr marL="342900" indent="-342900">
              <a:lnSpc>
                <a:spcPct val="150000"/>
              </a:lnSpc>
              <a:buChar char="•"/>
            </a:pPr>
            <a:r>
              <a:rPr lang="en-US" altLang="zh-CN" sz="2400" b="1" dirty="0">
                <a:solidFill>
                  <a:srgbClr val="C00000"/>
                </a:solidFill>
                <a:latin typeface="Arial" panose="020B0604020202020204" pitchFamily="34" charset="0"/>
                <a:ea typeface="宋体" panose="02010600030101010101" pitchFamily="2" charset="-122"/>
              </a:rPr>
              <a:t>BCLK</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总线时钟，用于总线请求和仲裁的同步控制。</a:t>
            </a:r>
            <a:endParaRPr lang="zh-CN" altLang="zh-CN"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69986" name="矩形 2"/>
          <p:cNvSpPr/>
          <p:nvPr/>
        </p:nvSpPr>
        <p:spPr>
          <a:xfrm>
            <a:off x="176213" y="61913"/>
            <a:ext cx="8785225" cy="944562"/>
          </a:xfrm>
          <a:prstGeom prst="rect">
            <a:avLst/>
          </a:prstGeom>
          <a:noFill/>
          <a:ln w="9525" cap="flat" cmpd="sng">
            <a:solidFill>
              <a:srgbClr val="1402BE"/>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平衡控制方式</a:t>
            </a:r>
            <a:r>
              <a:rPr lang="zh-CN" altLang="zh-CN" sz="2400" b="1" dirty="0">
                <a:latin typeface="Arial" panose="020B0604020202020204" pitchFamily="34" charset="0"/>
                <a:ea typeface="宋体" panose="02010600030101010101" pitchFamily="2" charset="-122"/>
              </a:rPr>
              <a:t>中，</a:t>
            </a:r>
            <a:r>
              <a:rPr lang="en-US" altLang="zh-CN" sz="2400" b="1" dirty="0">
                <a:solidFill>
                  <a:srgbClr val="FF0000"/>
                </a:solidFill>
                <a:latin typeface="Arial" panose="020B0604020202020204" pitchFamily="34" charset="0"/>
                <a:ea typeface="宋体" panose="02010600030101010101" pitchFamily="2" charset="-122"/>
              </a:rPr>
              <a:t>DMA</a:t>
            </a:r>
            <a:r>
              <a:rPr lang="zh-CN" altLang="zh-CN" sz="2400" b="1" dirty="0">
                <a:solidFill>
                  <a:srgbClr val="FF0000"/>
                </a:solidFill>
                <a:latin typeface="Arial" panose="020B0604020202020204" pitchFamily="34" charset="0"/>
                <a:ea typeface="宋体" panose="02010600030101010101" pitchFamily="2" charset="-122"/>
              </a:rPr>
              <a:t>操作也采用总线请求方式进行</a:t>
            </a:r>
            <a:r>
              <a:rPr lang="zh-CN" altLang="zh-CN" sz="2400" b="1" dirty="0">
                <a:latin typeface="Arial" panose="020B0604020202020204" pitchFamily="34" charset="0"/>
                <a:ea typeface="宋体" panose="02010600030101010101" pitchFamily="2" charset="-122"/>
              </a:rPr>
              <a:t>，一般</a:t>
            </a:r>
            <a:r>
              <a:rPr lang="zh-CN" altLang="zh-CN" sz="2400" b="1" dirty="0">
                <a:solidFill>
                  <a:srgbClr val="2913FD"/>
                </a:solidFill>
                <a:latin typeface="Arial" panose="020B0604020202020204" pitchFamily="34" charset="0"/>
                <a:ea typeface="宋体" panose="02010600030101010101" pitchFamily="2" charset="-122"/>
              </a:rPr>
              <a:t>不再单独设置</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请求与应答信号</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169987" name="矩形 3"/>
          <p:cNvSpPr/>
          <p:nvPr/>
        </p:nvSpPr>
        <p:spPr>
          <a:xfrm>
            <a:off x="142875" y="1141413"/>
            <a:ext cx="8818563" cy="1439862"/>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在有些总线标准（如</a:t>
            </a:r>
            <a:r>
              <a:rPr lang="en-US" altLang="zh-CN" sz="2400" b="1" dirty="0">
                <a:latin typeface="Arial" panose="020B0604020202020204" pitchFamily="34" charset="0"/>
                <a:ea typeface="宋体" panose="02010600030101010101" pitchFamily="2" charset="-122"/>
              </a:rPr>
              <a:t>STD</a:t>
            </a:r>
            <a:r>
              <a:rPr lang="zh-CN" altLang="zh-CN" sz="2400" b="1" dirty="0">
                <a:latin typeface="Arial" panose="020B0604020202020204" pitchFamily="34" charset="0"/>
                <a:ea typeface="宋体" panose="02010600030101010101" pitchFamily="2" charset="-122"/>
              </a:rPr>
              <a:t>总线）中，既允许</a:t>
            </a:r>
            <a:r>
              <a:rPr lang="zh-CN" altLang="zh-CN" sz="2400" b="1" dirty="0">
                <a:solidFill>
                  <a:srgbClr val="C00000"/>
                </a:solidFill>
                <a:latin typeface="Arial" panose="020B0604020202020204" pitchFamily="34" charset="0"/>
                <a:ea typeface="宋体" panose="02010600030101010101" pitchFamily="2" charset="-122"/>
              </a:rPr>
              <a:t>采用非平衡方式</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也允许采用平衡方式</a:t>
            </a:r>
            <a:r>
              <a:rPr lang="zh-CN" altLang="zh-CN" sz="2400" b="1" dirty="0">
                <a:latin typeface="Arial" panose="020B0604020202020204" pitchFamily="34" charset="0"/>
                <a:ea typeface="宋体" panose="02010600030101010101" pitchFamily="2" charset="-122"/>
              </a:rPr>
              <a:t>，所以既有</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请求和应答信号，也有总线请求与判别信号，可供设计者选择。</a:t>
            </a:r>
            <a:endParaRPr lang="zh-CN" altLang="en-US" sz="2400" b="1" dirty="0">
              <a:latin typeface="Arial" panose="020B0604020202020204" pitchFamily="34" charset="0"/>
              <a:ea typeface="宋体" panose="02010600030101010101" pitchFamily="2" charset="-122"/>
            </a:endParaRPr>
          </a:p>
        </p:txBody>
      </p:sp>
      <p:sp>
        <p:nvSpPr>
          <p:cNvPr id="5" name="矩形 4"/>
          <p:cNvSpPr/>
          <p:nvPr/>
        </p:nvSpPr>
        <p:spPr>
          <a:xfrm>
            <a:off x="323850" y="3232150"/>
            <a:ext cx="8496300" cy="3683000"/>
          </a:xfrm>
          <a:prstGeom prst="rect">
            <a:avLst/>
          </a:prstGeom>
          <a:ln>
            <a:solidFill>
              <a:srgbClr val="1402BE"/>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些</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信号的</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含义及功能差别大</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，其中</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有些信号的含义</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甚至可由</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编程定义</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或由</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用户自行定义</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。常见的有：</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复位</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RESET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或</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RST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时钟</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CLK</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状态信号</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S0</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等，</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刷新信号</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REFRESH</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高字节使能</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BHE</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锁定</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LOCK</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等。</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9989" name="矩形 5"/>
          <p:cNvSpPr/>
          <p:nvPr/>
        </p:nvSpPr>
        <p:spPr>
          <a:xfrm>
            <a:off x="287338" y="2771775"/>
            <a:ext cx="2509837" cy="460375"/>
          </a:xfrm>
          <a:prstGeom prst="rect">
            <a:avLst/>
          </a:prstGeom>
          <a:noFill/>
          <a:ln w="9525">
            <a:noFill/>
          </a:ln>
        </p:spPr>
        <p:txBody>
          <a:bodyPr wrap="none" anchor="t" anchorCtr="0">
            <a:spAutoFit/>
          </a:bodyPr>
          <a:p>
            <a:r>
              <a:rPr lang="zh-CN" altLang="zh-CN" sz="2400" b="1" dirty="0">
                <a:latin typeface="Arial" panose="020B0604020202020204" pitchFamily="34" charset="0"/>
                <a:ea typeface="宋体" panose="02010600030101010101" pitchFamily="2" charset="-122"/>
              </a:rPr>
              <a:t>③ 其他控制信号</a:t>
            </a:r>
            <a:r>
              <a:rPr lang="en-US" altLang="zh-CN"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71010" name="矩形 9"/>
          <p:cNvSpPr/>
          <p:nvPr/>
        </p:nvSpPr>
        <p:spPr>
          <a:xfrm>
            <a:off x="590550" y="601663"/>
            <a:ext cx="4572000" cy="461962"/>
          </a:xfrm>
          <a:prstGeom prst="rect">
            <a:avLst/>
          </a:prstGeom>
          <a:noFill/>
          <a:ln w="9525">
            <a:noFill/>
          </a:ln>
        </p:spPr>
        <p:txBody>
          <a:bodyPr anchor="t" anchorCtr="0">
            <a:spAutoFit/>
          </a:bodyPr>
          <a:p>
            <a:r>
              <a:rPr lang="zh-CN" altLang="zh-CN" sz="2400" b="1" dirty="0">
                <a:latin typeface="Arial" panose="020B0604020202020204" pitchFamily="34" charset="0"/>
                <a:ea typeface="宋体" panose="02010600030101010101" pitchFamily="2" charset="-122"/>
              </a:rPr>
              <a:t>④ 电源线</a:t>
            </a:r>
            <a:endParaRPr lang="zh-CN" altLang="en-US" sz="2400" b="1" dirty="0">
              <a:latin typeface="Arial" panose="020B0604020202020204" pitchFamily="34" charset="0"/>
              <a:ea typeface="宋体" panose="02010600030101010101" pitchFamily="2" charset="-122"/>
            </a:endParaRPr>
          </a:p>
        </p:txBody>
      </p:sp>
      <p:sp>
        <p:nvSpPr>
          <p:cNvPr id="171011" name="Rectangle 7"/>
          <p:cNvSpPr/>
          <p:nvPr/>
        </p:nvSpPr>
        <p:spPr>
          <a:xfrm>
            <a:off x="695325" y="1635125"/>
            <a:ext cx="3563938" cy="1201738"/>
          </a:xfrm>
          <a:prstGeom prst="rect">
            <a:avLst/>
          </a:prstGeom>
          <a:noFill/>
          <a:ln w="12700">
            <a:noFill/>
          </a:ln>
        </p:spPr>
        <p:txBody>
          <a:bodyPr anchor="ctr" anchorCtr="0">
            <a:spAutoFit/>
          </a:bodyPr>
          <a:p>
            <a:pPr marL="342900" indent="-342900" eaLnBrk="0" hangingPunct="0">
              <a:buChar char="•"/>
            </a:pPr>
            <a:r>
              <a:rPr lang="en-US" altLang="zh-CN" sz="2400" b="1" dirty="0">
                <a:latin typeface="Times New Roman" panose="02020603050405020304" pitchFamily="18" charset="0"/>
                <a:ea typeface="宋体" panose="02010600030101010101" pitchFamily="2" charset="-122"/>
              </a:rPr>
              <a:t>+5V   </a:t>
            </a:r>
            <a:r>
              <a:rPr lang="zh-CN" altLang="en-US" sz="2400" b="1" dirty="0">
                <a:latin typeface="Times New Roman" panose="02020603050405020304" pitchFamily="18" charset="0"/>
                <a:ea typeface="宋体" panose="02010600030101010101" pitchFamily="2" charset="-122"/>
              </a:rPr>
              <a:t>逻辑电源线</a:t>
            </a:r>
            <a:endParaRPr lang="en-US" altLang="zh-CN" sz="2400" b="1" dirty="0">
              <a:latin typeface="Times New Roman" panose="02020603050405020304" pitchFamily="18" charset="0"/>
              <a:ea typeface="宋体" panose="02010600030101010101" pitchFamily="2" charset="-122"/>
            </a:endParaRPr>
          </a:p>
          <a:p>
            <a:pPr marL="342900" indent="-342900" eaLnBrk="0" hangingPunct="0">
              <a:buChar char="•"/>
            </a:pPr>
            <a:r>
              <a:rPr lang="en-US" altLang="zh-CN" sz="2400" b="1" dirty="0">
                <a:latin typeface="Times New Roman" panose="02020603050405020304" pitchFamily="18" charset="0"/>
                <a:ea typeface="宋体" panose="02010600030101010101" pitchFamily="2" charset="-122"/>
                <a:sym typeface="Symbol" panose="05050102010706020507" pitchFamily="18" charset="2"/>
              </a:rPr>
              <a:t>GND  </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逻辑电源地线</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a:p>
            <a:pPr marL="342900" indent="-342900" eaLnBrk="0" hangingPunct="0">
              <a:buChar char="•"/>
            </a:pPr>
            <a:r>
              <a:rPr lang="en-US" altLang="zh-CN" sz="2400" b="1" dirty="0">
                <a:latin typeface="Times New Roman" panose="02020603050405020304" pitchFamily="18" charset="0"/>
                <a:ea typeface="宋体" panose="02010600030101010101" pitchFamily="2" charset="-122"/>
              </a:rPr>
              <a:t>-5V   </a:t>
            </a:r>
            <a:r>
              <a:rPr lang="zh-CN" altLang="en-US" sz="2400" b="1" dirty="0">
                <a:latin typeface="Times New Roman" panose="02020603050405020304" pitchFamily="18" charset="0"/>
                <a:ea typeface="宋体" panose="02010600030101010101" pitchFamily="2" charset="-122"/>
              </a:rPr>
              <a:t>辅助电源线</a:t>
            </a:r>
            <a:endParaRPr lang="zh-CN" altLang="en-US" sz="2400" b="1"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171012" name="矩形 14"/>
          <p:cNvSpPr/>
          <p:nvPr/>
        </p:nvSpPr>
        <p:spPr>
          <a:xfrm>
            <a:off x="4570413" y="1655763"/>
            <a:ext cx="3671887" cy="831850"/>
          </a:xfrm>
          <a:prstGeom prst="rect">
            <a:avLst/>
          </a:prstGeom>
          <a:noFill/>
          <a:ln w="9525">
            <a:noFill/>
          </a:ln>
        </p:spPr>
        <p:txBody>
          <a:bodyPr anchor="t" anchorCtr="0">
            <a:spAutoFit/>
          </a:bodyPr>
          <a:p>
            <a:pPr marL="342900" indent="-342900">
              <a:buChar char="•"/>
            </a:pPr>
            <a:r>
              <a:rPr lang="zh-CN" altLang="zh-CN"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sym typeface="Symbol" panose="05050102010706020507" pitchFamily="18" charset="2"/>
              </a:rPr>
              <a:t></a:t>
            </a:r>
            <a:r>
              <a:rPr lang="en-US" altLang="zh-CN" sz="2400" b="1" dirty="0">
                <a:latin typeface="Arial" panose="020B0604020202020204" pitchFamily="34" charset="0"/>
                <a:ea typeface="宋体" panose="02010600030101010101" pitchFamily="2" charset="-122"/>
              </a:rPr>
              <a:t>12V   </a:t>
            </a:r>
            <a:r>
              <a:rPr lang="zh-CN" altLang="zh-CN" sz="2400" b="1" dirty="0">
                <a:latin typeface="Arial" panose="020B0604020202020204" pitchFamily="34" charset="0"/>
                <a:ea typeface="宋体" panose="02010600030101010101" pitchFamily="2" charset="-122"/>
              </a:rPr>
              <a:t>辅助电源线</a:t>
            </a:r>
            <a:endParaRPr lang="en-US" altLang="zh-CN" sz="2400" b="1" dirty="0">
              <a:latin typeface="Arial" panose="020B0604020202020204" pitchFamily="34" charset="0"/>
              <a:ea typeface="宋体" panose="02010600030101010101" pitchFamily="2" charset="-122"/>
            </a:endParaRPr>
          </a:p>
          <a:p>
            <a:pPr marL="342900" indent="-342900">
              <a:buChar char="•"/>
            </a:pPr>
            <a:r>
              <a:rPr lang="en-US" altLang="zh-CN" sz="2400" b="1" dirty="0">
                <a:latin typeface="Arial" panose="020B0604020202020204" pitchFamily="34" charset="0"/>
                <a:ea typeface="宋体" panose="02010600030101010101" pitchFamily="2" charset="-122"/>
              </a:rPr>
              <a:t>AGND  </a:t>
            </a:r>
            <a:r>
              <a:rPr lang="zh-CN" altLang="zh-CN" sz="2400" b="1" dirty="0">
                <a:latin typeface="Arial" panose="020B0604020202020204" pitchFamily="34" charset="0"/>
                <a:ea typeface="宋体" panose="02010600030101010101" pitchFamily="2" charset="-122"/>
              </a:rPr>
              <a:t>辅助地线</a:t>
            </a:r>
            <a:endParaRPr lang="zh-CN" altLang="zh-CN" sz="2400" b="1" dirty="0">
              <a:latin typeface="Arial" panose="020B0604020202020204" pitchFamily="34" charset="0"/>
              <a:ea typeface="宋体" panose="02010600030101010101" pitchFamily="2" charset="-122"/>
            </a:endParaRPr>
          </a:p>
        </p:txBody>
      </p:sp>
      <p:sp>
        <p:nvSpPr>
          <p:cNvPr id="171013" name="矩形 15"/>
          <p:cNvSpPr/>
          <p:nvPr/>
        </p:nvSpPr>
        <p:spPr>
          <a:xfrm>
            <a:off x="520700" y="1063625"/>
            <a:ext cx="7432675" cy="461963"/>
          </a:xfrm>
          <a:prstGeom prst="rect">
            <a:avLst/>
          </a:prstGeom>
          <a:noFill/>
          <a:ln w="9525">
            <a:noFill/>
          </a:ln>
        </p:spPr>
        <p:txBody>
          <a:bodyPr anchor="t" anchorCtr="0">
            <a:spAutoFit/>
          </a:bodyPr>
          <a:p>
            <a:r>
              <a:rPr lang="zh-CN" altLang="zh-CN" sz="2400" b="1" dirty="0">
                <a:latin typeface="Arial" panose="020B0604020202020204" pitchFamily="34" charset="0"/>
                <a:ea typeface="宋体" panose="02010600030101010101" pitchFamily="2" charset="-122"/>
              </a:rPr>
              <a:t>许多总线标准中都包含了</a:t>
            </a:r>
            <a:r>
              <a:rPr lang="zh-CN" altLang="zh-CN" sz="2400" b="1" dirty="0">
                <a:solidFill>
                  <a:srgbClr val="C00000"/>
                </a:solidFill>
                <a:latin typeface="Arial" panose="020B0604020202020204" pitchFamily="34" charset="0"/>
                <a:ea typeface="宋体" panose="02010600030101010101" pitchFamily="2" charset="-122"/>
              </a:rPr>
              <a:t>电源线的定义</a:t>
            </a:r>
            <a:r>
              <a:rPr lang="zh-CN" altLang="zh-CN" sz="2400" b="1" dirty="0">
                <a:latin typeface="Arial" panose="020B0604020202020204" pitchFamily="34" charset="0"/>
                <a:ea typeface="宋体" panose="02010600030101010101" pitchFamily="2" charset="-122"/>
              </a:rPr>
              <a:t>，主要有：</a:t>
            </a:r>
            <a:endParaRPr lang="zh-CN" altLang="en-US" sz="2400" b="1" dirty="0">
              <a:latin typeface="Arial" panose="020B0604020202020204" pitchFamily="34" charset="0"/>
              <a:ea typeface="宋体" panose="02010600030101010101" pitchFamily="2" charset="-122"/>
            </a:endParaRPr>
          </a:p>
        </p:txBody>
      </p:sp>
      <p:sp>
        <p:nvSpPr>
          <p:cNvPr id="171014" name="矩形 17"/>
          <p:cNvSpPr/>
          <p:nvPr/>
        </p:nvSpPr>
        <p:spPr>
          <a:xfrm>
            <a:off x="258763" y="3716338"/>
            <a:ext cx="8713787" cy="1201737"/>
          </a:xfrm>
          <a:prstGeom prst="rect">
            <a:avLst/>
          </a:prstGeom>
          <a:solidFill>
            <a:srgbClr val="FFFF00"/>
          </a:solidFill>
          <a:ln w="9525">
            <a:noFill/>
          </a:ln>
        </p:spPr>
        <p:txBody>
          <a:bodyPr anchor="t" anchorCtr="0">
            <a:spAutoFit/>
          </a:bodyPr>
          <a:p>
            <a:pPr>
              <a:lnSpc>
                <a:spcPct val="1500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FF0000"/>
                </a:solidFill>
                <a:latin typeface="Arial" panose="020B0604020202020204" pitchFamily="34" charset="0"/>
                <a:ea typeface="宋体" panose="02010600030101010101" pitchFamily="2" charset="-122"/>
              </a:rPr>
              <a:t>一个完整的总线标准</a:t>
            </a:r>
            <a:r>
              <a:rPr lang="zh-CN" altLang="zh-CN" sz="2400" b="1" dirty="0">
                <a:latin typeface="Arial" panose="020B0604020202020204" pitchFamily="34" charset="0"/>
                <a:ea typeface="宋体" panose="02010600030101010101" pitchFamily="2" charset="-122"/>
              </a:rPr>
              <a:t>，除上述信号功能定义外，还包含各信号线在印制插头上的排列位置、插件的尺寸、机械结构等规定。</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42338" name="Text Box 2"/>
          <p:cNvSpPr txBox="1"/>
          <p:nvPr/>
        </p:nvSpPr>
        <p:spPr>
          <a:xfrm>
            <a:off x="250825" y="133350"/>
            <a:ext cx="6208713" cy="645160"/>
          </a:xfrm>
          <a:prstGeom prst="rect">
            <a:avLst/>
          </a:prstGeom>
          <a:noFill/>
          <a:ln w="12700">
            <a:noFill/>
          </a:ln>
        </p:spPr>
        <p:txBody>
          <a:bodyPr anchor="t" anchorCtr="0">
            <a:spAutoFit/>
          </a:bodyPr>
          <a:p>
            <a:pPr algn="just">
              <a:spcBef>
                <a:spcPct val="50000"/>
              </a:spcBef>
            </a:pPr>
            <a:r>
              <a:rPr lang="en-US" altLang="zh-CN" sz="3600" b="1" dirty="0">
                <a:latin typeface="黑体" panose="02010609060101010101" pitchFamily="49" charset="-122"/>
                <a:ea typeface="黑体" panose="02010609060101010101" pitchFamily="49" charset="-122"/>
              </a:rPr>
              <a:t>7.5.3   </a:t>
            </a:r>
            <a:r>
              <a:rPr lang="zh-CN" altLang="en-US" sz="3600" b="1" dirty="0">
                <a:latin typeface="宋体" panose="02010600030101010101" pitchFamily="2" charset="-122"/>
                <a:ea typeface="宋体" panose="02010600030101010101" pitchFamily="2" charset="-122"/>
              </a:rPr>
              <a:t>总线操作时序 </a:t>
            </a:r>
            <a:endParaRPr lang="zh-CN" altLang="en-US" sz="3600" b="1" dirty="0">
              <a:latin typeface="宋体" panose="02010600030101010101" pitchFamily="2" charset="-122"/>
              <a:ea typeface="宋体" panose="02010600030101010101" pitchFamily="2" charset="-122"/>
            </a:endParaRPr>
          </a:p>
        </p:txBody>
      </p:sp>
      <p:sp>
        <p:nvSpPr>
          <p:cNvPr id="142339" name="Text Box 3"/>
          <p:cNvSpPr txBox="1"/>
          <p:nvPr/>
        </p:nvSpPr>
        <p:spPr>
          <a:xfrm>
            <a:off x="282575" y="2952750"/>
            <a:ext cx="4381500" cy="579438"/>
          </a:xfrm>
          <a:prstGeom prst="rect">
            <a:avLst/>
          </a:prstGeom>
          <a:noFill/>
          <a:ln w="12700">
            <a:noFill/>
          </a:ln>
        </p:spPr>
        <p:txBody>
          <a:bodyPr anchor="t" anchorCtr="0">
            <a:spAutoFit/>
          </a:bodyPr>
          <a:p>
            <a:pPr algn="just">
              <a:spcBef>
                <a:spcPct val="50000"/>
              </a:spcBef>
            </a:pPr>
            <a:r>
              <a:rPr lang="zh-CN" altLang="en-US" sz="3200" b="1" dirty="0">
                <a:latin typeface="宋体" panose="02010600030101010101" pitchFamily="2" charset="-122"/>
                <a:ea typeface="宋体" panose="02010600030101010101" pitchFamily="2" charset="-122"/>
              </a:rPr>
              <a:t>一、</a:t>
            </a:r>
            <a:r>
              <a:rPr lang="zh-CN" altLang="en-US" sz="3200" b="1" dirty="0">
                <a:latin typeface="Times New Roman" panose="02020603050405020304" pitchFamily="18" charset="0"/>
                <a:ea typeface="宋体" panose="02010600030101010101" pitchFamily="2" charset="-122"/>
              </a:rPr>
              <a:t>同步控制方式</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p:txBody>
      </p:sp>
      <p:sp>
        <p:nvSpPr>
          <p:cNvPr id="172036" name="矩形 1"/>
          <p:cNvSpPr/>
          <p:nvPr/>
        </p:nvSpPr>
        <p:spPr>
          <a:xfrm>
            <a:off x="250825" y="1052513"/>
            <a:ext cx="8424863" cy="1631950"/>
          </a:xfrm>
          <a:prstGeom prst="rect">
            <a:avLst/>
          </a:prstGeom>
          <a:noFill/>
          <a:ln w="9525" cap="flat" cmpd="sng">
            <a:solidFill>
              <a:srgbClr val="1402BE"/>
            </a:solidFill>
            <a:prstDash val="solid"/>
            <a:miter/>
            <a:headEnd type="none" w="med" len="med"/>
            <a:tailEnd type="none" w="med" len="med"/>
          </a:ln>
        </p:spPr>
        <p:txBody>
          <a:bodyPr anchor="t" anchorCtr="0">
            <a:spAutoFit/>
          </a:bodyPr>
          <a:p>
            <a:pPr>
              <a:lnSpc>
                <a:spcPts val="4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总线在进行数据传输时，其</a:t>
            </a:r>
            <a:r>
              <a:rPr lang="zh-CN" altLang="zh-CN" sz="2800" b="1" dirty="0">
                <a:solidFill>
                  <a:srgbClr val="C00000"/>
                </a:solidFill>
                <a:latin typeface="Arial" panose="020B0604020202020204" pitchFamily="34" charset="0"/>
                <a:ea typeface="宋体" panose="02010600030101010101" pitchFamily="2" charset="-122"/>
              </a:rPr>
              <a:t>时序控制方式</a:t>
            </a:r>
            <a:r>
              <a:rPr lang="zh-CN" altLang="zh-CN" sz="2800" b="1" dirty="0">
                <a:latin typeface="Arial" panose="020B0604020202020204" pitchFamily="34" charset="0"/>
                <a:ea typeface="宋体" panose="02010600030101010101" pitchFamily="2" charset="-122"/>
              </a:rPr>
              <a:t>可分为</a:t>
            </a:r>
            <a:r>
              <a:rPr lang="zh-CN" altLang="zh-CN" sz="2800" b="1" dirty="0">
                <a:solidFill>
                  <a:srgbClr val="C00000"/>
                </a:solidFill>
                <a:latin typeface="Arial" panose="020B0604020202020204" pitchFamily="34" charset="0"/>
                <a:ea typeface="宋体" panose="02010600030101010101" pitchFamily="2" charset="-122"/>
              </a:rPr>
              <a:t>同步控制</a:t>
            </a:r>
            <a:r>
              <a:rPr lang="zh-CN" altLang="zh-CN" sz="2800" b="1" dirty="0">
                <a:latin typeface="Arial" panose="020B0604020202020204" pitchFamily="34" charset="0"/>
                <a:ea typeface="宋体" panose="02010600030101010101" pitchFamily="2" charset="-122"/>
              </a:rPr>
              <a:t>与</a:t>
            </a:r>
            <a:r>
              <a:rPr lang="zh-CN" altLang="zh-CN" sz="2800" b="1" dirty="0">
                <a:solidFill>
                  <a:srgbClr val="2913FD"/>
                </a:solidFill>
                <a:latin typeface="Arial" panose="020B0604020202020204" pitchFamily="34" charset="0"/>
                <a:ea typeface="宋体" panose="02010600030101010101" pitchFamily="2" charset="-122"/>
              </a:rPr>
              <a:t>异步控制</a:t>
            </a:r>
            <a:r>
              <a:rPr lang="zh-CN" altLang="zh-CN" sz="2800" b="1" dirty="0">
                <a:latin typeface="Arial" panose="020B0604020202020204" pitchFamily="34" charset="0"/>
                <a:ea typeface="宋体" panose="02010600030101010101" pitchFamily="2" charset="-122"/>
              </a:rPr>
              <a:t>两类，前者实现简单，而异步方式则适应性更强。</a:t>
            </a:r>
            <a:endParaRPr lang="zh-CN" altLang="en-US" sz="2800" b="1" dirty="0">
              <a:latin typeface="Arial" panose="020B0604020202020204" pitchFamily="34" charset="0"/>
              <a:ea typeface="宋体" panose="02010600030101010101" pitchFamily="2" charset="-122"/>
            </a:endParaRPr>
          </a:p>
        </p:txBody>
      </p:sp>
      <p:sp>
        <p:nvSpPr>
          <p:cNvPr id="172037" name="矩形 2"/>
          <p:cNvSpPr/>
          <p:nvPr/>
        </p:nvSpPr>
        <p:spPr>
          <a:xfrm>
            <a:off x="276225" y="3716338"/>
            <a:ext cx="8713788" cy="1631950"/>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4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在</a:t>
            </a:r>
            <a:r>
              <a:rPr lang="zh-CN" altLang="zh-CN" sz="2800" b="1" dirty="0">
                <a:solidFill>
                  <a:srgbClr val="C00000"/>
                </a:solidFill>
                <a:latin typeface="Arial" panose="020B0604020202020204" pitchFamily="34" charset="0"/>
                <a:ea typeface="宋体" panose="02010600030101010101" pitchFamily="2" charset="-122"/>
              </a:rPr>
              <a:t>同步控制方式</a:t>
            </a:r>
            <a:r>
              <a:rPr lang="zh-CN" altLang="zh-CN" sz="2800" b="1" dirty="0">
                <a:latin typeface="Arial" panose="020B0604020202020204" pitchFamily="34" charset="0"/>
                <a:ea typeface="宋体" panose="02010600030101010101" pitchFamily="2" charset="-122"/>
              </a:rPr>
              <a:t>中，数据传输过程完全在主模块的控制下进行，有着</a:t>
            </a:r>
            <a:r>
              <a:rPr lang="zh-CN" altLang="zh-CN" sz="2800" b="1" dirty="0">
                <a:solidFill>
                  <a:srgbClr val="FF0000"/>
                </a:solidFill>
                <a:latin typeface="Arial" panose="020B0604020202020204" pitchFamily="34" charset="0"/>
                <a:ea typeface="宋体" panose="02010600030101010101" pitchFamily="2" charset="-122"/>
              </a:rPr>
              <a:t>统一的时钟同步信号</a:t>
            </a:r>
            <a:r>
              <a:rPr lang="zh-CN"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a:lnSpc>
                <a:spcPts val="4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采用同步控制方式的总线，称为</a:t>
            </a:r>
            <a:r>
              <a:rPr lang="zh-CN" altLang="zh-CN" sz="2800" b="1" dirty="0">
                <a:solidFill>
                  <a:srgbClr val="C00000"/>
                </a:solidFill>
                <a:latin typeface="Arial" panose="020B0604020202020204" pitchFamily="34" charset="0"/>
                <a:ea typeface="宋体" panose="02010600030101010101" pitchFamily="2" charset="-122"/>
              </a:rPr>
              <a:t>同步总线</a:t>
            </a:r>
            <a:r>
              <a:rPr lang="zh-CN" altLang="zh-CN" sz="2800" b="1" dirty="0">
                <a:latin typeface="Arial" panose="020B0604020202020204" pitchFamily="34" charset="0"/>
                <a:ea typeface="宋体" panose="02010600030101010101" pitchFamily="2" charset="-122"/>
              </a:rPr>
              <a:t>。</a:t>
            </a:r>
            <a:endParaRPr lang="zh-CN" altLang="zh-CN"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slide(fromBottom)">
                                      <p:cBhvr>
                                        <p:cTn id="7" dur="500"/>
                                        <p:tgtEl>
                                          <p:spTgt spid="1423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slide(fromBottom)">
                                      <p:cBhvr>
                                        <p:cTn id="12" dur="500"/>
                                        <p:tgtEl>
                                          <p:spTgt spid="14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79388" y="115888"/>
            <a:ext cx="8713788" cy="2306955"/>
          </a:xfrm>
          <a:prstGeom prst="rect">
            <a:avLst/>
          </a:prstGeom>
          <a:solidFill>
            <a:srgbClr val="CCFFCC"/>
          </a:solidFill>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下面</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PC</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总线的读出过程为例，说明同步控制下的总线时序。如</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图所示</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读数据的</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整个过程都是在时钟</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CLK</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的同步控制下</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进行的，</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所有</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控制信号的产生与结束</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也是</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受</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CLK</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的同步控制</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73058" name="图片 3" descr="7a45"/>
          <p:cNvPicPr>
            <a:picLocks noChangeAspect="1"/>
          </p:cNvPicPr>
          <p:nvPr/>
        </p:nvPicPr>
        <p:blipFill>
          <a:blip r:embed="rId1"/>
          <a:stretch>
            <a:fillRect/>
          </a:stretch>
        </p:blipFill>
        <p:spPr>
          <a:xfrm>
            <a:off x="566738" y="2708275"/>
            <a:ext cx="7632700" cy="3529013"/>
          </a:xfrm>
          <a:prstGeom prst="rect">
            <a:avLst/>
          </a:prstGeom>
          <a:noFill/>
          <a:ln w="9525">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pic>
        <p:nvPicPr>
          <p:cNvPr id="174082" name="图片 3" descr="7a45"/>
          <p:cNvPicPr>
            <a:picLocks noChangeAspect="1"/>
          </p:cNvPicPr>
          <p:nvPr/>
        </p:nvPicPr>
        <p:blipFill>
          <a:blip r:embed="rId1"/>
          <a:stretch>
            <a:fillRect/>
          </a:stretch>
        </p:blipFill>
        <p:spPr>
          <a:xfrm>
            <a:off x="560388" y="260350"/>
            <a:ext cx="7632700" cy="3095625"/>
          </a:xfrm>
          <a:prstGeom prst="rect">
            <a:avLst/>
          </a:prstGeom>
          <a:noFill/>
          <a:ln w="9525">
            <a:noFill/>
          </a:ln>
        </p:spPr>
      </p:pic>
      <p:sp>
        <p:nvSpPr>
          <p:cNvPr id="174083" name="矩形 3"/>
          <p:cNvSpPr/>
          <p:nvPr/>
        </p:nvSpPr>
        <p:spPr>
          <a:xfrm>
            <a:off x="179388" y="3506788"/>
            <a:ext cx="8713787" cy="2786062"/>
          </a:xfrm>
          <a:prstGeom prst="rect">
            <a:avLst/>
          </a:prstGeom>
          <a:noFill/>
          <a:ln w="9525">
            <a:noFill/>
          </a:ln>
        </p:spPr>
        <p:txBody>
          <a:bodyPr anchor="t" anchorCtr="0">
            <a:spAutoFit/>
          </a:bodyPr>
          <a:p>
            <a:pPr>
              <a:lnSpc>
                <a:spcPts val="3500"/>
              </a:lnSpc>
            </a:pPr>
            <a:r>
              <a:rPr lang="zh-CN" altLang="zh-CN" sz="2400" b="1" dirty="0">
                <a:solidFill>
                  <a:srgbClr val="C00000"/>
                </a:solidFill>
                <a:latin typeface="Arial" panose="020B0604020202020204" pitchFamily="34" charset="0"/>
                <a:ea typeface="宋体" panose="02010600030101010101" pitchFamily="2" charset="-122"/>
              </a:rPr>
              <a:t>典型的</a:t>
            </a:r>
            <a:r>
              <a:rPr lang="en-US" altLang="zh-CN" sz="2400" b="1" dirty="0">
                <a:solidFill>
                  <a:srgbClr val="C00000"/>
                </a:solidFill>
                <a:latin typeface="Arial" panose="020B0604020202020204" pitchFamily="34" charset="0"/>
                <a:ea typeface="宋体" panose="02010600030101010101" pitchFamily="2" charset="-122"/>
              </a:rPr>
              <a:t>PC</a:t>
            </a:r>
            <a:r>
              <a:rPr lang="zh-CN" altLang="en-US" sz="2400" b="1" dirty="0">
                <a:solidFill>
                  <a:srgbClr val="2913FD"/>
                </a:solidFill>
                <a:latin typeface="Arial" panose="020B0604020202020204" pitchFamily="34" charset="0"/>
                <a:ea typeface="宋体" panose="02010600030101010101" pitchFamily="2" charset="-122"/>
              </a:rPr>
              <a:t>基本</a:t>
            </a:r>
            <a:r>
              <a:rPr lang="zh-CN" altLang="zh-CN" sz="2400" b="1" dirty="0">
                <a:solidFill>
                  <a:srgbClr val="2913FD"/>
                </a:solidFill>
                <a:latin typeface="Arial" panose="020B0604020202020204" pitchFamily="34" charset="0"/>
                <a:ea typeface="宋体" panose="02010600030101010101" pitchFamily="2" charset="-122"/>
              </a:rPr>
              <a:t>总线周期</a:t>
            </a:r>
            <a:r>
              <a:rPr lang="zh-CN" altLang="zh-CN" sz="2400" b="1" dirty="0">
                <a:solidFill>
                  <a:srgbClr val="C00000"/>
                </a:solidFill>
                <a:latin typeface="Arial" panose="020B0604020202020204" pitchFamily="34" charset="0"/>
                <a:ea typeface="宋体" panose="02010600030101010101" pitchFamily="2" charset="-122"/>
              </a:rPr>
              <a:t>占</a:t>
            </a:r>
            <a:r>
              <a:rPr lang="en-US" altLang="zh-CN" sz="2400" b="1" dirty="0">
                <a:solidFill>
                  <a:srgbClr val="2913FD"/>
                </a:solidFill>
                <a:latin typeface="Arial" panose="020B0604020202020204" pitchFamily="34" charset="0"/>
                <a:ea typeface="宋体" panose="02010600030101010101" pitchFamily="2" charset="-122"/>
              </a:rPr>
              <a:t>4</a:t>
            </a:r>
            <a:r>
              <a:rPr lang="zh-CN" altLang="zh-CN" sz="2400" b="1" dirty="0">
                <a:solidFill>
                  <a:srgbClr val="C00000"/>
                </a:solidFill>
                <a:latin typeface="Arial" panose="020B0604020202020204" pitchFamily="34" charset="0"/>
                <a:ea typeface="宋体" panose="02010600030101010101" pitchFamily="2" charset="-122"/>
              </a:rPr>
              <a:t>个</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时钟周期：</a:t>
            </a:r>
            <a:r>
              <a:rPr lang="en-US" altLang="zh-CN" sz="2400" b="1" dirty="0">
                <a:solidFill>
                  <a:srgbClr val="C00000"/>
                </a:solidFill>
                <a:latin typeface="Arial" panose="020B0604020202020204" pitchFamily="34" charset="0"/>
                <a:ea typeface="宋体" panose="02010600030101010101" pitchFamily="2" charset="-122"/>
              </a:rPr>
              <a:t>T</a:t>
            </a:r>
            <a:r>
              <a:rPr lang="en-US" altLang="zh-CN" sz="2400" b="1" baseline="-25000" dirty="0">
                <a:solidFill>
                  <a:srgbClr val="C00000"/>
                </a:solidFill>
                <a:latin typeface="Arial" panose="020B0604020202020204" pitchFamily="34" charset="0"/>
                <a:ea typeface="宋体" panose="02010600030101010101" pitchFamily="2" charset="-122"/>
              </a:rPr>
              <a:t>1</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T</a:t>
            </a:r>
            <a:r>
              <a:rPr lang="en-US" altLang="zh-CN" sz="2400" b="1" baseline="-25000" dirty="0">
                <a:solidFill>
                  <a:srgbClr val="C00000"/>
                </a:solidFill>
                <a:latin typeface="Arial" panose="020B0604020202020204" pitchFamily="34" charset="0"/>
                <a:ea typeface="宋体" panose="02010600030101010101" pitchFamily="2" charset="-122"/>
              </a:rPr>
              <a:t>4</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zh-CN" altLang="zh-CN" sz="2400" b="1" dirty="0">
                <a:latin typeface="Arial" panose="020B0604020202020204" pitchFamily="34" charset="0"/>
                <a:ea typeface="宋体" panose="02010600030101010101" pitchFamily="2" charset="-122"/>
              </a:rPr>
              <a:t>当地址</a:t>
            </a:r>
            <a:r>
              <a:rPr lang="en-US" altLang="zh-CN" sz="2400" b="1" dirty="0">
                <a:latin typeface="Arial" panose="020B0604020202020204" pitchFamily="34" charset="0"/>
                <a:ea typeface="宋体" panose="02010600030101010101" pitchFamily="2" charset="-122"/>
              </a:rPr>
              <a:t>ADDR</a:t>
            </a:r>
            <a:r>
              <a:rPr lang="zh-CN" altLang="zh-CN" sz="2400" b="1" dirty="0">
                <a:latin typeface="Arial" panose="020B0604020202020204" pitchFamily="34" charset="0"/>
                <a:ea typeface="宋体" panose="02010600030101010101" pitchFamily="2" charset="-122"/>
              </a:rPr>
              <a:t>准备好后，在</a:t>
            </a:r>
            <a:r>
              <a:rPr lang="en-US" altLang="zh-CN" sz="2400" b="1" dirty="0">
                <a:latin typeface="Arial" panose="020B0604020202020204" pitchFamily="34" charset="0"/>
                <a:ea typeface="宋体" panose="02010600030101010101" pitchFamily="2" charset="-122"/>
              </a:rPr>
              <a:t>T</a:t>
            </a:r>
            <a:r>
              <a:rPr lang="en-US" altLang="zh-CN" sz="2400" b="1" baseline="-25000"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中地址锁存信号</a:t>
            </a:r>
            <a:r>
              <a:rPr lang="en-US" altLang="zh-CN" sz="2400" b="1" dirty="0">
                <a:latin typeface="Arial" panose="020B0604020202020204" pitchFamily="34" charset="0"/>
                <a:ea typeface="宋体" panose="02010600030101010101" pitchFamily="2" charset="-122"/>
              </a:rPr>
              <a:t>ALE</a:t>
            </a:r>
            <a:r>
              <a:rPr lang="zh-CN" altLang="zh-CN" sz="2400" b="1" dirty="0">
                <a:latin typeface="Arial" panose="020B0604020202020204" pitchFamily="34" charset="0"/>
                <a:ea typeface="宋体" panose="02010600030101010101" pitchFamily="2" charset="-122"/>
              </a:rPr>
              <a:t>降为低电平，</a:t>
            </a:r>
            <a:r>
              <a:rPr lang="zh-CN" altLang="en-US" sz="2400" b="1" dirty="0">
                <a:latin typeface="Arial" panose="020B0604020202020204" pitchFamily="34" charset="0"/>
                <a:ea typeface="宋体" panose="02010600030101010101" pitchFamily="2" charset="-122"/>
              </a:rPr>
              <a:t>表示</a:t>
            </a:r>
            <a:r>
              <a:rPr lang="en-US" altLang="zh-CN" sz="2400" b="1" dirty="0">
                <a:latin typeface="Arial" panose="020B0604020202020204" pitchFamily="34" charset="0"/>
                <a:ea typeface="宋体" panose="02010600030101010101" pitchFamily="2" charset="-122"/>
              </a:rPr>
              <a:t>ADDR</a:t>
            </a:r>
            <a:r>
              <a:rPr lang="zh-CN" altLang="en-US" sz="2400" b="1" dirty="0">
                <a:latin typeface="Arial" panose="020B0604020202020204" pitchFamily="34" charset="0"/>
                <a:ea typeface="宋体" panose="02010600030101010101" pitchFamily="2" charset="-122"/>
              </a:rPr>
              <a:t>上的</a:t>
            </a:r>
            <a:r>
              <a:rPr lang="zh-CN" altLang="zh-CN" sz="2400" b="1" dirty="0">
                <a:latin typeface="Arial" panose="020B0604020202020204" pitchFamily="34" charset="0"/>
                <a:ea typeface="宋体" panose="02010600030101010101" pitchFamily="2" charset="-122"/>
              </a:rPr>
              <a:t>地址有效；</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en-US" altLang="zh-CN" sz="2400" b="1" dirty="0">
                <a:latin typeface="Arial" panose="020B0604020202020204" pitchFamily="34" charset="0"/>
                <a:ea typeface="宋体" panose="02010600030101010101" pitchFamily="2" charset="-122"/>
              </a:rPr>
              <a:t>T</a:t>
            </a:r>
            <a:r>
              <a:rPr lang="en-US" altLang="zh-CN" sz="2400" b="1" baseline="-25000"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中发出存储器读命令，即</a:t>
            </a:r>
            <a:r>
              <a:rPr lang="en-US" altLang="zh-CN" sz="2400" b="1" dirty="0">
                <a:latin typeface="Arial" panose="020B0604020202020204" pitchFamily="34" charset="0"/>
                <a:ea typeface="宋体" panose="02010600030101010101" pitchFamily="2" charset="-122"/>
              </a:rPr>
              <a:t>MEMRD</a:t>
            </a:r>
            <a:r>
              <a:rPr lang="zh-CN" altLang="zh-CN" sz="2400" b="1" dirty="0">
                <a:latin typeface="Arial" panose="020B0604020202020204" pitchFamily="34" charset="0"/>
                <a:ea typeface="宋体" panose="02010600030101010101" pitchFamily="2" charset="-122"/>
              </a:rPr>
              <a:t>为低；</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zh-CN" altLang="zh-CN"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T</a:t>
            </a:r>
            <a:r>
              <a:rPr lang="en-US" altLang="zh-CN" sz="2400" b="1" baseline="-25000" dirty="0">
                <a:latin typeface="Arial" panose="020B0604020202020204" pitchFamily="34" charset="0"/>
                <a:ea typeface="宋体" panose="02010600030101010101" pitchFamily="2" charset="-122"/>
              </a:rPr>
              <a:t>3</a:t>
            </a:r>
            <a:r>
              <a:rPr lang="zh-CN" altLang="zh-CN" sz="2400" b="1" dirty="0">
                <a:latin typeface="Arial" panose="020B0604020202020204" pitchFamily="34" charset="0"/>
                <a:ea typeface="宋体" panose="02010600030101010101" pitchFamily="2" charset="-122"/>
              </a:rPr>
              <a:t>中，读出数据</a:t>
            </a:r>
            <a:r>
              <a:rPr lang="en-US" altLang="zh-CN" sz="2400" b="1" dirty="0">
                <a:latin typeface="Arial" panose="020B0604020202020204" pitchFamily="34" charset="0"/>
                <a:ea typeface="宋体" panose="02010600030101010101" pitchFamily="2" charset="-122"/>
              </a:rPr>
              <a:t>DATA</a:t>
            </a:r>
            <a:r>
              <a:rPr lang="zh-CN" altLang="zh-CN" sz="2400" b="1" dirty="0">
                <a:latin typeface="Arial" panose="020B0604020202020204" pitchFamily="34" charset="0"/>
                <a:ea typeface="宋体" panose="02010600030101010101" pitchFamily="2" charset="-122"/>
              </a:rPr>
              <a:t>开始有效；</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en-US" altLang="zh-CN" sz="2400" b="1" dirty="0">
                <a:latin typeface="Arial" panose="020B0604020202020204" pitchFamily="34" charset="0"/>
                <a:ea typeface="宋体" panose="02010600030101010101" pitchFamily="2" charset="-122"/>
              </a:rPr>
              <a:t>T</a:t>
            </a:r>
            <a:r>
              <a:rPr lang="en-US" altLang="zh-CN" sz="2400" b="1" baseline="-25000" dirty="0">
                <a:latin typeface="Arial" panose="020B0604020202020204" pitchFamily="34" charset="0"/>
                <a:ea typeface="宋体" panose="02010600030101010101" pitchFamily="2" charset="-122"/>
              </a:rPr>
              <a:t>4</a:t>
            </a:r>
            <a:r>
              <a:rPr lang="zh-CN" altLang="zh-CN" sz="2400" b="1" dirty="0">
                <a:latin typeface="Arial" panose="020B0604020202020204" pitchFamily="34" charset="0"/>
                <a:ea typeface="宋体" panose="02010600030101010101" pitchFamily="2" charset="-122"/>
              </a:rPr>
              <a:t>结束读操作，</a:t>
            </a:r>
            <a:r>
              <a:rPr lang="en-US" altLang="zh-CN" sz="2400" b="1" dirty="0">
                <a:latin typeface="Arial" panose="020B0604020202020204" pitchFamily="34" charset="0"/>
                <a:ea typeface="宋体" panose="02010600030101010101" pitchFamily="2" charset="-122"/>
              </a:rPr>
              <a:t>ALE</a:t>
            </a:r>
            <a:r>
              <a:rPr lang="zh-CN" altLang="zh-CN" sz="2400" b="1" dirty="0">
                <a:latin typeface="Arial" panose="020B0604020202020204" pitchFamily="34" charset="0"/>
                <a:ea typeface="宋体" panose="02010600030101010101" pitchFamily="2" charset="-122"/>
              </a:rPr>
              <a:t>变高，允许地址切换。</a:t>
            </a:r>
            <a:endParaRPr lang="zh-CN" altLang="en-US" sz="2400" b="1" dirty="0">
              <a:latin typeface="Arial" panose="020B0604020202020204" pitchFamily="34" charset="0"/>
              <a:ea typeface="宋体" panose="02010600030101010101" pitchFamily="2" charset="-122"/>
            </a:endParaRPr>
          </a:p>
        </p:txBody>
      </p:sp>
      <p:cxnSp>
        <p:nvCxnSpPr>
          <p:cNvPr id="174084" name="直接连接符 13"/>
          <p:cNvCxnSpPr/>
          <p:nvPr/>
        </p:nvCxnSpPr>
        <p:spPr>
          <a:xfrm>
            <a:off x="4042093" y="4940935"/>
            <a:ext cx="1058862" cy="0"/>
          </a:xfrm>
          <a:prstGeom prst="line">
            <a:avLst/>
          </a:prstGeom>
          <a:ln w="28575" cap="sq" cmpd="sng">
            <a:solidFill>
              <a:schemeClr val="tx1"/>
            </a:solidFill>
            <a:prstDash val="solid"/>
            <a:round/>
            <a:headEnd type="none" w="sm" len="sm"/>
            <a:tailEnd type="none" w="sm" len="sm"/>
          </a:ln>
        </p:spPr>
      </p:cxnSp>
    </p:spTree>
  </p:cSld>
  <p:clrMapOvr>
    <a:masterClrMapping/>
  </p:clrMapOvr>
  <p:transition spd="slow">
    <p:blinds/>
    <p:sndAc>
      <p:stSnd>
        <p:snd r:embed="rId2" name="CHIMES.WAV"/>
      </p:stSnd>
    </p:sndAc>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矩形 5"/>
          <p:cNvSpPr/>
          <p:nvPr/>
        </p:nvSpPr>
        <p:spPr>
          <a:xfrm>
            <a:off x="393700" y="1412875"/>
            <a:ext cx="8532813" cy="3683000"/>
          </a:xfrm>
          <a:prstGeom prst="rect">
            <a:avLst/>
          </a:prstGeom>
          <a:noFill/>
          <a:ln w="9525" cap="flat" cmpd="sng">
            <a:solidFill>
              <a:srgbClr val="0000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但是，总线上各模块的工作速度往往是不一致的</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en-US" altLang="zh-CN" sz="2400" b="1" dirty="0">
                <a:latin typeface="Arial" panose="020B0604020202020204" pitchFamily="34" charset="0"/>
                <a:ea typeface="宋体" panose="02010600030101010101" pitchFamily="2" charset="-122"/>
              </a:rPr>
              <a:t> CPU</a:t>
            </a:r>
            <a:r>
              <a:rPr lang="zh-CN" altLang="zh-CN" sz="2400" b="1" dirty="0">
                <a:latin typeface="Arial" panose="020B0604020202020204" pitchFamily="34" charset="0"/>
                <a:ea typeface="宋体" panose="02010600030101010101" pitchFamily="2" charset="-122"/>
              </a:rPr>
              <a:t>速度最快，能在一个时钟周期</a:t>
            </a:r>
            <a:r>
              <a:rPr lang="en-US" altLang="zh-CN" sz="2400" b="1" dirty="0">
                <a:latin typeface="Arial" panose="020B0604020202020204" pitchFamily="34" charset="0"/>
                <a:ea typeface="宋体" panose="02010600030101010101" pitchFamily="2" charset="-122"/>
              </a:rPr>
              <a:t>T</a:t>
            </a:r>
            <a:r>
              <a:rPr lang="zh-CN" altLang="zh-CN" sz="2400" b="1" dirty="0">
                <a:latin typeface="Arial" panose="020B0604020202020204" pitchFamily="34" charset="0"/>
                <a:ea typeface="宋体" panose="02010600030101010101" pitchFamily="2" charset="-122"/>
              </a:rPr>
              <a:t>之内完成一次内部操作；</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存储器速度较</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慢，每次读</a:t>
            </a:r>
            <a:r>
              <a:rPr lang="en-US" altLang="zh-CN"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写所需时间统一；</a:t>
            </a:r>
            <a:endParaRPr lang="en-US" altLang="zh-CN" sz="2400" b="1" dirty="0">
              <a:latin typeface="Arial" panose="020B0604020202020204" pitchFamily="34" charset="0"/>
              <a:ea typeface="宋体" panose="02010600030101010101" pitchFamily="2" charset="-122"/>
            </a:endParaRPr>
          </a:p>
          <a:p>
            <a:pPr>
              <a:lnSpc>
                <a:spcPts val="3500"/>
              </a:lnSpc>
              <a:buChar char="•"/>
            </a:pPr>
            <a:r>
              <a:rPr lang="en-US" altLang="zh-CN" sz="2400" b="1" dirty="0">
                <a:latin typeface="Arial" panose="020B0604020202020204" pitchFamily="34" charset="0"/>
                <a:ea typeface="宋体" panose="02010600030101010101" pitchFamily="2" charset="-122"/>
              </a:rPr>
              <a:t> I/O</a:t>
            </a:r>
            <a:r>
              <a:rPr lang="zh-CN" altLang="zh-CN" sz="2400" b="1" dirty="0">
                <a:latin typeface="Arial" panose="020B0604020202020204" pitchFamily="34" charset="0"/>
                <a:ea typeface="宋体" panose="02010600030101010101" pitchFamily="2" charset="-122"/>
              </a:rPr>
              <a:t>接口的工作在一定程度上与</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设备有关，因而速度差别较大，且可能不固定。</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因此，为了采用统一的同步时序，</a:t>
            </a:r>
            <a:r>
              <a:rPr lang="zh-CN" altLang="zh-CN" sz="2400" b="1" dirty="0">
                <a:solidFill>
                  <a:srgbClr val="2913FD"/>
                </a:solidFill>
                <a:latin typeface="Arial" panose="020B0604020202020204" pitchFamily="34" charset="0"/>
                <a:ea typeface="宋体" panose="02010600030101010101" pitchFamily="2" charset="-122"/>
              </a:rPr>
              <a:t>在设计数据传送周期时需以总线上最慢的那个模块为依据。</a:t>
            </a:r>
            <a:r>
              <a:rPr lang="zh-CN" altLang="zh-CN" sz="2400" b="1" dirty="0">
                <a:latin typeface="Arial" panose="020B0604020202020204" pitchFamily="34" charset="0"/>
                <a:ea typeface="宋体" panose="02010600030101010101" pitchFamily="2" charset="-122"/>
              </a:rPr>
              <a:t>这样，在速度较快的模块间传送数据时，效率就被迫降低了，这是同步控制方式的不足。</a:t>
            </a:r>
            <a:endParaRPr lang="zh-CN" altLang="en-US" sz="2400" b="1" dirty="0">
              <a:latin typeface="Arial" panose="020B0604020202020204" pitchFamily="34" charset="0"/>
              <a:ea typeface="宋体" panose="02010600030101010101" pitchFamily="2" charset="-122"/>
            </a:endParaRPr>
          </a:p>
        </p:txBody>
      </p:sp>
      <p:sp>
        <p:nvSpPr>
          <p:cNvPr id="175106" name="矩形 1"/>
          <p:cNvSpPr/>
          <p:nvPr/>
        </p:nvSpPr>
        <p:spPr>
          <a:xfrm>
            <a:off x="393700" y="260350"/>
            <a:ext cx="8532813" cy="990600"/>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同步控制方式的</a:t>
            </a:r>
            <a:r>
              <a:rPr lang="zh-CN" altLang="zh-CN" sz="2400" b="1" dirty="0">
                <a:solidFill>
                  <a:srgbClr val="C00000"/>
                </a:solidFill>
                <a:latin typeface="Arial" panose="020B0604020202020204" pitchFamily="34" charset="0"/>
                <a:ea typeface="宋体" panose="02010600030101010101" pitchFamily="2" charset="-122"/>
              </a:rPr>
              <a:t>优点</a:t>
            </a:r>
            <a:r>
              <a:rPr lang="zh-CN" altLang="zh-CN" sz="2400" b="1" dirty="0">
                <a:latin typeface="Arial" panose="020B0604020202020204" pitchFamily="34" charset="0"/>
                <a:ea typeface="宋体" panose="02010600030101010101" pitchFamily="2" charset="-122"/>
              </a:rPr>
              <a:t>是：</a:t>
            </a:r>
            <a:r>
              <a:rPr lang="zh-CN" altLang="zh-CN" sz="2400" b="1" dirty="0">
                <a:solidFill>
                  <a:srgbClr val="C00000"/>
                </a:solidFill>
                <a:latin typeface="Arial" panose="020B0604020202020204" pitchFamily="34" charset="0"/>
                <a:ea typeface="宋体" panose="02010600030101010101" pitchFamily="2" charset="-122"/>
              </a:rPr>
              <a:t>时序规整、各次操作时间统一、控制简单、较易实现。</a:t>
            </a:r>
            <a:endParaRPr lang="zh-CN" altLang="zh-CN" sz="2400" b="1" dirty="0">
              <a:solidFill>
                <a:srgbClr val="C00000"/>
              </a:solidFill>
              <a:latin typeface="Arial" panose="020B0604020202020204" pitchFamily="34" charset="0"/>
              <a:ea typeface="宋体" panose="02010600030101010101" pitchFamily="2" charset="-122"/>
            </a:endParaRPr>
          </a:p>
        </p:txBody>
      </p:sp>
      <p:sp>
        <p:nvSpPr>
          <p:cNvPr id="175107" name="矩形 4"/>
          <p:cNvSpPr/>
          <p:nvPr/>
        </p:nvSpPr>
        <p:spPr>
          <a:xfrm>
            <a:off x="179388" y="5229225"/>
            <a:ext cx="3479800" cy="584200"/>
          </a:xfrm>
          <a:prstGeom prst="rect">
            <a:avLst/>
          </a:prstGeom>
          <a:noFill/>
          <a:ln w="9525">
            <a:noFill/>
          </a:ln>
        </p:spPr>
        <p:txBody>
          <a:bodyPr wrap="none" anchor="t" anchorCtr="0">
            <a:spAutoFit/>
          </a:bodyPr>
          <a:p>
            <a:r>
              <a:rPr lang="zh-CN" altLang="en-US" sz="3200" b="1" dirty="0">
                <a:latin typeface="Arial" panose="020B0604020202020204" pitchFamily="34" charset="0"/>
                <a:ea typeface="宋体" panose="02010600030101010101" pitchFamily="2" charset="-122"/>
              </a:rPr>
              <a:t>二、</a:t>
            </a:r>
            <a:r>
              <a:rPr lang="zh-CN" altLang="zh-CN" sz="3200" b="1" dirty="0">
                <a:latin typeface="Arial" panose="020B0604020202020204" pitchFamily="34" charset="0"/>
                <a:ea typeface="宋体" panose="02010600030101010101" pitchFamily="2" charset="-122"/>
              </a:rPr>
              <a:t>扩展同步方式</a:t>
            </a:r>
            <a:endParaRPr lang="zh-CN" altLang="en-US" sz="3200" b="1" dirty="0">
              <a:latin typeface="Arial" panose="020B0604020202020204" pitchFamily="34" charset="0"/>
              <a:ea typeface="宋体" panose="02010600030101010101" pitchFamily="2" charset="-122"/>
            </a:endParaRPr>
          </a:p>
        </p:txBody>
      </p:sp>
      <p:sp>
        <p:nvSpPr>
          <p:cNvPr id="175108" name="矩形 1"/>
          <p:cNvSpPr/>
          <p:nvPr/>
        </p:nvSpPr>
        <p:spPr>
          <a:xfrm>
            <a:off x="393700" y="5813425"/>
            <a:ext cx="8532813" cy="990600"/>
          </a:xfrm>
          <a:prstGeom prst="rect">
            <a:avLst/>
          </a:prstGeom>
          <a:solidFill>
            <a:srgbClr val="FDFFCB"/>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为了解决纯同步方式适应性差的问题，</a:t>
            </a:r>
            <a:r>
              <a:rPr lang="zh-CN" altLang="zh-CN" sz="2400" b="1" dirty="0">
                <a:solidFill>
                  <a:srgbClr val="FF0000"/>
                </a:solidFill>
                <a:latin typeface="Arial" panose="020B0604020202020204" pitchFamily="34" charset="0"/>
                <a:ea typeface="宋体" panose="02010600030101010101" pitchFamily="2" charset="-122"/>
              </a:rPr>
              <a:t>在同步方式中引入了异步控制</a:t>
            </a:r>
            <a:r>
              <a:rPr lang="zh-CN" altLang="zh-CN" sz="2400" b="1" dirty="0">
                <a:latin typeface="Arial" panose="020B0604020202020204" pitchFamily="34" charset="0"/>
                <a:ea typeface="宋体" panose="02010600030101010101" pitchFamily="2" charset="-122"/>
              </a:rPr>
              <a:t>的思想，称为</a:t>
            </a:r>
            <a:r>
              <a:rPr lang="zh-CN" altLang="zh-CN" sz="2400" b="1" dirty="0">
                <a:solidFill>
                  <a:srgbClr val="C00000"/>
                </a:solidFill>
                <a:latin typeface="Arial" panose="020B0604020202020204" pitchFamily="34" charset="0"/>
                <a:ea typeface="宋体" panose="02010600030101010101" pitchFamily="2" charset="-122"/>
              </a:rPr>
              <a:t>扩展同步方式</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6129" name="图片 4" descr="7A46"/>
          <p:cNvPicPr>
            <a:picLocks noChangeAspect="1"/>
          </p:cNvPicPr>
          <p:nvPr/>
        </p:nvPicPr>
        <p:blipFill>
          <a:blip r:embed="rId1"/>
          <a:stretch>
            <a:fillRect/>
          </a:stretch>
        </p:blipFill>
        <p:spPr>
          <a:xfrm>
            <a:off x="971550" y="3740150"/>
            <a:ext cx="7667625" cy="3117850"/>
          </a:xfrm>
          <a:prstGeom prst="rect">
            <a:avLst/>
          </a:prstGeom>
          <a:noFill/>
          <a:ln w="9525">
            <a:noFill/>
          </a:ln>
        </p:spPr>
      </p:pic>
      <p:sp>
        <p:nvSpPr>
          <p:cNvPr id="4" name="矩形 3"/>
          <p:cNvSpPr/>
          <p:nvPr/>
        </p:nvSpPr>
        <p:spPr>
          <a:xfrm>
            <a:off x="-15875" y="0"/>
            <a:ext cx="9144000" cy="3683000"/>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PC</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总线为例说明</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扩展同步</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方式。如</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图，</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从模块</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的速度较慢，不能在基本总线周期完成操作，就</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发出</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READY=0</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信号，表示尚未准备好</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主模块在</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T</a:t>
            </a:r>
            <a:r>
              <a:rPr kumimoji="0" lang="en-US" altLang="zh-CN" sz="2400" b="1" i="0" u="none" strike="noStrike" kern="1200" cap="none" spc="0" normalizeH="0" baseline="-25000" noProof="0" dirty="0">
                <a:ln>
                  <a:noFill/>
                </a:ln>
                <a:solidFill>
                  <a:srgbClr val="C00000"/>
                </a:solidFill>
                <a:effectLst/>
                <a:uLnTx/>
                <a:uFillTx/>
                <a:latin typeface="Arial" panose="020B0604020202020204" pitchFamily="34" charset="0"/>
                <a:ea typeface="宋体" panose="02010600030101010101" pitchFamily="2" charset="-122"/>
                <a:cs typeface="+mn-cs"/>
              </a:rPr>
              <a:t>3</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脉冲上升沿</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采样</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READY</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信号，决定是否加入“等待时钟周期”</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Tw</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READY</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为低，在</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T</a:t>
            </a:r>
            <a:r>
              <a:rPr kumimoji="0" lang="en-US" altLang="zh-CN" sz="2400" b="1" i="0" u="none" strike="noStrike" kern="1200" cap="none" spc="0" normalizeH="0" baseline="-25000" noProof="0" dirty="0">
                <a:ln>
                  <a:noFill/>
                </a:ln>
                <a:solidFill>
                  <a:srgbClr val="C00000"/>
                </a:solidFill>
                <a:effectLst/>
                <a:uLnTx/>
                <a:uFillTx/>
                <a:latin typeface="Arial" panose="020B0604020202020204" pitchFamily="34" charset="0"/>
                <a:ea typeface="宋体" panose="02010600030101010101" pitchFamily="2" charset="-122"/>
                <a:cs typeface="+mn-cs"/>
              </a:rPr>
              <a:t>3</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之后插入</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Tw</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以延长操作时间。</a:t>
            </a:r>
            <a:endPar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Tw</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脉冲的上升沿，再次采样</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READY</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，看是否需插入更多的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Tw</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下图</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Tw</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从模块已准备好</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READY=1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，撤销等待请求。总线进入</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a:t>
            </a:r>
            <a:r>
              <a:rPr kumimoji="0" lang="en-US" altLang="zh-CN" sz="2400" b="1"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，结束本次总线周期操作。</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矩形 1"/>
          <p:cNvSpPr/>
          <p:nvPr/>
        </p:nvSpPr>
        <p:spPr>
          <a:xfrm>
            <a:off x="138113" y="115888"/>
            <a:ext cx="8861425" cy="1889125"/>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zh-CN" altLang="en-US" sz="2400" b="1" dirty="0">
                <a:latin typeface="Arial" panose="020B0604020202020204" pitchFamily="34" charset="0"/>
                <a:ea typeface="宋体" panose="02010600030101010101" pitchFamily="2" charset="-122"/>
              </a:rPr>
              <a:t>       上</a:t>
            </a:r>
            <a:r>
              <a:rPr lang="zh-CN" altLang="zh-CN" sz="2400" b="1" dirty="0">
                <a:latin typeface="Arial" panose="020B0604020202020204" pitchFamily="34" charset="0"/>
                <a:ea typeface="宋体" panose="02010600030101010101" pitchFamily="2" charset="-122"/>
              </a:rPr>
              <a:t>图</a:t>
            </a:r>
            <a:r>
              <a:rPr lang="zh-CN" altLang="en-US" sz="2400" b="1" dirty="0">
                <a:latin typeface="Arial" panose="020B0604020202020204" pitchFamily="34" charset="0"/>
                <a:ea typeface="宋体" panose="02010600030101010101" pitchFamily="2" charset="-122"/>
              </a:rPr>
              <a:t>中</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总线周期仍用若干时钟周期组成，所以仍将它归在同步方式范畴之内。</a:t>
            </a:r>
            <a:r>
              <a:rPr lang="zh-CN" altLang="zh-CN" sz="2400" b="1" dirty="0">
                <a:latin typeface="Arial" panose="020B0604020202020204" pitchFamily="34" charset="0"/>
                <a:ea typeface="宋体" panose="02010600030101010101" pitchFamily="2" charset="-122"/>
              </a:rPr>
              <a:t>但由于</a:t>
            </a:r>
            <a:r>
              <a:rPr lang="en-US" altLang="zh-CN" sz="2400" b="1" dirty="0">
                <a:solidFill>
                  <a:srgbClr val="2913FD"/>
                </a:solidFill>
                <a:latin typeface="Arial" panose="020B0604020202020204" pitchFamily="34" charset="0"/>
                <a:ea typeface="宋体" panose="02010600030101010101" pitchFamily="2" charset="-122"/>
              </a:rPr>
              <a:t>Tw</a:t>
            </a:r>
            <a:r>
              <a:rPr lang="zh-CN" altLang="zh-CN" sz="2400" b="1" dirty="0">
                <a:solidFill>
                  <a:srgbClr val="2913FD"/>
                </a:solidFill>
                <a:latin typeface="Arial" panose="020B0604020202020204" pitchFamily="34" charset="0"/>
                <a:ea typeface="宋体" panose="02010600030101010101" pitchFamily="2" charset="-122"/>
              </a:rPr>
              <a:t>的引入，且</a:t>
            </a:r>
            <a:r>
              <a:rPr lang="en-US" altLang="zh-CN" sz="2400" b="1" dirty="0">
                <a:solidFill>
                  <a:srgbClr val="2913FD"/>
                </a:solidFill>
                <a:latin typeface="Arial" panose="020B0604020202020204" pitchFamily="34" charset="0"/>
                <a:ea typeface="宋体" panose="02010600030101010101" pitchFamily="2" charset="-122"/>
              </a:rPr>
              <a:t>Tw</a:t>
            </a:r>
            <a:r>
              <a:rPr lang="zh-CN" altLang="zh-CN" sz="2400" b="1" dirty="0">
                <a:solidFill>
                  <a:srgbClr val="2913FD"/>
                </a:solidFill>
                <a:latin typeface="Arial" panose="020B0604020202020204" pitchFamily="34" charset="0"/>
                <a:ea typeface="宋体" panose="02010600030101010101" pitchFamily="2" charset="-122"/>
              </a:rPr>
              <a:t>个数可变</a:t>
            </a:r>
            <a:r>
              <a:rPr lang="zh-CN" altLang="zh-CN" sz="2400" b="1" dirty="0">
                <a:latin typeface="Arial" panose="020B0604020202020204" pitchFamily="34" charset="0"/>
                <a:ea typeface="宋体" panose="02010600030101010101" pitchFamily="2" charset="-122"/>
              </a:rPr>
              <a:t>，使总线周期长度可随实际需要而变，这一点</a:t>
            </a:r>
            <a:r>
              <a:rPr lang="zh-CN" altLang="zh-CN" sz="2400" b="1" dirty="0">
                <a:solidFill>
                  <a:srgbClr val="2913FD"/>
                </a:solidFill>
                <a:latin typeface="Arial" panose="020B0604020202020204" pitchFamily="34" charset="0"/>
                <a:ea typeface="宋体" panose="02010600030101010101" pitchFamily="2" charset="-122"/>
              </a:rPr>
              <a:t>属于异步方式</a:t>
            </a:r>
            <a:r>
              <a:rPr lang="zh-CN" altLang="zh-CN" sz="2400" b="1" dirty="0">
                <a:latin typeface="Arial" panose="020B0604020202020204" pitchFamily="34" charset="0"/>
                <a:ea typeface="宋体" panose="02010600030101010101" pitchFamily="2" charset="-122"/>
              </a:rPr>
              <a:t>的思想，这种改进的时序控制方式称为扩展同步方式。</a:t>
            </a:r>
            <a:endParaRPr lang="zh-CN" altLang="zh-CN" sz="2400" b="1" dirty="0">
              <a:latin typeface="Arial" panose="020B0604020202020204" pitchFamily="34" charset="0"/>
              <a:ea typeface="宋体" panose="02010600030101010101" pitchFamily="2" charset="-122"/>
            </a:endParaRPr>
          </a:p>
        </p:txBody>
      </p:sp>
      <p:sp>
        <p:nvSpPr>
          <p:cNvPr id="3" name="矩形 2"/>
          <p:cNvSpPr/>
          <p:nvPr/>
        </p:nvSpPr>
        <p:spPr>
          <a:xfrm>
            <a:off x="0" y="2092325"/>
            <a:ext cx="8999538" cy="2786063"/>
          </a:xfrm>
          <a:prstGeom prst="rect">
            <a:avLst/>
          </a:prstGeom>
          <a:ln>
            <a:solidFill>
              <a:srgbClr val="C00000"/>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扩展同步方式</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特点：</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基本总线周期安排得尽可能短</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提高需要</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高速传送</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时的效率。</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对于低速设备，则可根据需要插入足够的等待周期</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能</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灵活改变总线周期的长短，满足高速设备和低速设备的需要</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，既能提高效率，又保持了同步方式的优点。</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较多系统都具有扩展同步方式，如广泛使用的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PC</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系列机。</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Text Box 2"/>
          <p:cNvSpPr txBox="1"/>
          <p:nvPr/>
        </p:nvSpPr>
        <p:spPr>
          <a:xfrm>
            <a:off x="74613" y="5013325"/>
            <a:ext cx="4911725" cy="579438"/>
          </a:xfrm>
          <a:prstGeom prst="rect">
            <a:avLst/>
          </a:prstGeom>
          <a:noFill/>
          <a:ln w="12700">
            <a:noFill/>
          </a:ln>
        </p:spPr>
        <p:txBody>
          <a:bodyPr anchor="t" anchorCtr="0">
            <a:spAutoFit/>
          </a:bodyPr>
          <a:p>
            <a:pPr algn="just">
              <a:spcBef>
                <a:spcPct val="50000"/>
              </a:spcBef>
            </a:pPr>
            <a:r>
              <a:rPr lang="zh-CN" altLang="en-US" sz="3200" b="1" dirty="0">
                <a:latin typeface="宋体" panose="02010600030101010101" pitchFamily="2" charset="-122"/>
                <a:ea typeface="宋体" panose="02010600030101010101" pitchFamily="2" charset="-122"/>
              </a:rPr>
              <a:t>三、</a:t>
            </a:r>
            <a:r>
              <a:rPr lang="zh-CN" altLang="en-US" sz="3200" b="1" dirty="0">
                <a:latin typeface="Times New Roman" panose="02020603050405020304" pitchFamily="18" charset="0"/>
                <a:ea typeface="宋体" panose="02010600030101010101" pitchFamily="2" charset="-122"/>
              </a:rPr>
              <a:t>异步控制方式 </a:t>
            </a:r>
            <a:endParaRPr lang="zh-CN" altLang="en-US" sz="3200" b="1" dirty="0">
              <a:latin typeface="Times New Roman" panose="02020603050405020304" pitchFamily="18" charset="0"/>
              <a:ea typeface="宋体" panose="02010600030101010101" pitchFamily="2" charset="-122"/>
            </a:endParaRPr>
          </a:p>
        </p:txBody>
      </p:sp>
      <p:sp>
        <p:nvSpPr>
          <p:cNvPr id="177156" name="矩形 9"/>
          <p:cNvSpPr/>
          <p:nvPr/>
        </p:nvSpPr>
        <p:spPr>
          <a:xfrm>
            <a:off x="176213" y="5608638"/>
            <a:ext cx="8785225" cy="990600"/>
          </a:xfrm>
          <a:prstGeom prst="rect">
            <a:avLst/>
          </a:prstGeom>
          <a:solidFill>
            <a:srgbClr val="FFFF00"/>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异步控制方式中，</a:t>
            </a:r>
            <a:r>
              <a:rPr lang="zh-CN" altLang="zh-CN" sz="2400" b="1" dirty="0">
                <a:solidFill>
                  <a:srgbClr val="FF0000"/>
                </a:solidFill>
                <a:latin typeface="Arial" panose="020B0604020202020204" pitchFamily="34" charset="0"/>
                <a:ea typeface="宋体" panose="02010600030101010101" pitchFamily="2" charset="-122"/>
              </a:rPr>
              <a:t>没有固定的时钟周期</a:t>
            </a:r>
            <a:r>
              <a:rPr lang="zh-CN" altLang="zh-CN" sz="2400" b="1" dirty="0">
                <a:latin typeface="Arial" panose="020B0604020202020204" pitchFamily="34" charset="0"/>
                <a:ea typeface="宋体" panose="02010600030101010101" pitchFamily="2" charset="-122"/>
              </a:rPr>
              <a:t>，完全</a:t>
            </a:r>
            <a:r>
              <a:rPr lang="zh-CN" altLang="zh-CN" sz="2400" b="1" dirty="0">
                <a:solidFill>
                  <a:srgbClr val="C00000"/>
                </a:solidFill>
                <a:latin typeface="Arial" panose="020B0604020202020204" pitchFamily="34" charset="0"/>
                <a:ea typeface="宋体" panose="02010600030101010101" pitchFamily="2" charset="-122"/>
              </a:rPr>
              <a:t>采用异步应答方式工作</a:t>
            </a:r>
            <a:r>
              <a:rPr lang="zh-CN" altLang="zh-CN" sz="2400" b="1" dirty="0">
                <a:latin typeface="Arial" panose="020B0604020202020204" pitchFamily="34" charset="0"/>
                <a:ea typeface="宋体" panose="02010600030101010101" pitchFamily="2" charset="-122"/>
              </a:rPr>
              <a:t>。总线周期的长短根据实际需要而定，可短则短，需长则长。</a:t>
            </a:r>
            <a:endParaRPr lang="zh-CN" altLang="zh-CN"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矩形 3"/>
          <p:cNvSpPr/>
          <p:nvPr/>
        </p:nvSpPr>
        <p:spPr>
          <a:xfrm>
            <a:off x="107950" y="68263"/>
            <a:ext cx="9036050" cy="4132262"/>
          </a:xfrm>
          <a:prstGeom prst="rect">
            <a:avLst/>
          </a:prstGeom>
          <a:solidFill>
            <a:srgbClr val="FDFFCB"/>
          </a:solidFill>
          <a:ln w="9525" cap="flat" cmpd="sng">
            <a:solidFill>
              <a:srgbClr val="C00000"/>
            </a:solidFill>
            <a:prstDash val="solid"/>
            <a:miter/>
            <a:headEnd type="none" w="med" len="med"/>
            <a:tailEnd type="none" w="med" len="med"/>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总线中取消了时钟周期，有关控制信号应在何时结束？在</a:t>
            </a:r>
            <a:r>
              <a:rPr lang="zh-CN" altLang="zh-CN" sz="2400" b="1" dirty="0">
                <a:solidFill>
                  <a:srgbClr val="C00000"/>
                </a:solidFill>
                <a:latin typeface="Arial" panose="020B0604020202020204" pitchFamily="34" charset="0"/>
                <a:ea typeface="宋体" panose="02010600030101010101" pitchFamily="2" charset="-122"/>
              </a:rPr>
              <a:t>应答方式相关联的信号之间就存在一种互锁关系</a:t>
            </a:r>
            <a:r>
              <a:rPr lang="zh-CN" altLang="zh-CN" sz="2400" b="1" dirty="0">
                <a:latin typeface="Arial" panose="020B0604020202020204" pitchFamily="34" charset="0"/>
                <a:ea typeface="宋体" panose="02010600030101010101" pitchFamily="2" charset="-122"/>
              </a:rPr>
              <a:t>，相应地总线时序有</a:t>
            </a:r>
            <a:r>
              <a:rPr lang="zh-CN" altLang="zh-CN" sz="2400" b="1" dirty="0">
                <a:solidFill>
                  <a:srgbClr val="2913FD"/>
                </a:solidFill>
                <a:latin typeface="Arial" panose="020B0604020202020204" pitchFamily="34" charset="0"/>
                <a:ea typeface="宋体" panose="02010600030101010101" pitchFamily="2" charset="-122"/>
              </a:rPr>
              <a:t>全互锁、半互锁、不互锁</a:t>
            </a:r>
            <a:r>
              <a:rPr lang="zh-CN" altLang="zh-CN" sz="2400" b="1" dirty="0">
                <a:latin typeface="Arial" panose="020B0604020202020204" pitchFamily="34" charset="0"/>
                <a:ea typeface="宋体" panose="02010600030101010101" pitchFamily="2" charset="-122"/>
              </a:rPr>
              <a:t>之分。</a:t>
            </a:r>
            <a:endParaRPr lang="en-US" altLang="zh-CN" sz="2400" b="1" dirty="0">
              <a:latin typeface="Arial" panose="020B0604020202020204" pitchFamily="34" charset="0"/>
              <a:ea typeface="宋体" panose="02010600030101010101" pitchFamily="2" charset="-122"/>
            </a:endParaRPr>
          </a:p>
          <a:p>
            <a:pPr>
              <a:lnSpc>
                <a:spcPts val="3500"/>
              </a:lnSpc>
            </a:pPr>
            <a:r>
              <a:rPr lang="zh-CN" altLang="zh-CN" sz="2400" b="1" dirty="0">
                <a:latin typeface="Arial" panose="020B0604020202020204" pitchFamily="34" charset="0"/>
                <a:ea typeface="宋体" panose="02010600030101010101" pitchFamily="2" charset="-122"/>
              </a:rPr>
              <a:t>一个典型的</a:t>
            </a:r>
            <a:r>
              <a:rPr lang="zh-CN" altLang="zh-CN" sz="2400" b="1" dirty="0">
                <a:solidFill>
                  <a:srgbClr val="C00000"/>
                </a:solidFill>
                <a:latin typeface="Arial" panose="020B0604020202020204" pitchFamily="34" charset="0"/>
                <a:ea typeface="宋体" panose="02010600030101010101" pitchFamily="2" charset="-122"/>
              </a:rPr>
              <a:t>全互锁异步应答过程</a:t>
            </a:r>
            <a:r>
              <a:rPr lang="zh-CN" altLang="zh-CN" sz="2400" b="1" dirty="0">
                <a:latin typeface="Arial" panose="020B0604020202020204" pitchFamily="34" charset="0"/>
                <a:ea typeface="宋体" panose="02010600030101010101" pitchFamily="2" charset="-122"/>
              </a:rPr>
              <a:t>如下</a:t>
            </a:r>
            <a:r>
              <a:rPr lang="zh-CN" altLang="en-US" sz="2400" b="1" dirty="0">
                <a:latin typeface="Arial" panose="020B0604020202020204" pitchFamily="34" charset="0"/>
                <a:ea typeface="宋体" panose="02010600030101010101" pitchFamily="2" charset="-122"/>
              </a:rPr>
              <a:t>，如下图</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sym typeface="Symbol" panose="05050102010706020507" pitchFamily="18" charset="2"/>
              </a:rPr>
              <a:t></a:t>
            </a:r>
            <a:r>
              <a:rPr lang="en-US" altLang="zh-CN" sz="2400" b="1" dirty="0">
                <a:latin typeface="Arial" panose="020B0604020202020204" pitchFamily="34" charset="0"/>
                <a:ea typeface="宋体" panose="02010600030101010101" pitchFamily="2" charset="-122"/>
              </a:rPr>
              <a:t> </a:t>
            </a:r>
            <a:r>
              <a:rPr lang="zh-CN" altLang="zh-CN" sz="2400" b="1" dirty="0">
                <a:solidFill>
                  <a:srgbClr val="2913FD"/>
                </a:solidFill>
                <a:latin typeface="Arial" panose="020B0604020202020204" pitchFamily="34" charset="0"/>
                <a:ea typeface="宋体" panose="02010600030101010101" pitchFamily="2" charset="-122"/>
              </a:rPr>
              <a:t>主设备</a:t>
            </a:r>
            <a:r>
              <a:rPr lang="zh-CN" altLang="zh-CN" sz="2400" b="1" dirty="0">
                <a:latin typeface="Arial" panose="020B0604020202020204" pitchFamily="34" charset="0"/>
                <a:ea typeface="宋体" panose="02010600030101010101" pitchFamily="2" charset="-122"/>
              </a:rPr>
              <a:t>发送</a:t>
            </a:r>
            <a:r>
              <a:rPr lang="zh-CN" altLang="zh-CN" sz="2400" b="1" dirty="0">
                <a:solidFill>
                  <a:srgbClr val="2913FD"/>
                </a:solidFill>
                <a:latin typeface="Arial" panose="020B0604020202020204" pitchFamily="34" charset="0"/>
                <a:ea typeface="宋体" panose="02010600030101010101" pitchFamily="2" charset="-122"/>
              </a:rPr>
              <a:t>地址</a:t>
            </a:r>
            <a:r>
              <a:rPr lang="en-US" altLang="zh-CN" sz="2400" b="1" dirty="0">
                <a:solidFill>
                  <a:srgbClr val="2913FD"/>
                </a:solidFill>
                <a:latin typeface="Arial" panose="020B0604020202020204" pitchFamily="34" charset="0"/>
                <a:ea typeface="宋体" panose="02010600030101010101" pitchFamily="2" charset="-122"/>
              </a:rPr>
              <a:t>ADDR</a:t>
            </a:r>
            <a:r>
              <a:rPr lang="zh-CN" altLang="zh-CN" sz="2400" b="1" dirty="0">
                <a:latin typeface="Arial" panose="020B0604020202020204" pitchFamily="34" charset="0"/>
                <a:ea typeface="宋体" panose="02010600030101010101" pitchFamily="2" charset="-122"/>
              </a:rPr>
              <a:t>及</a:t>
            </a:r>
            <a:r>
              <a:rPr lang="zh-CN" altLang="zh-CN" sz="2400" b="1" dirty="0">
                <a:solidFill>
                  <a:srgbClr val="2913FD"/>
                </a:solidFill>
                <a:latin typeface="Arial" panose="020B0604020202020204" pitchFamily="34" charset="0"/>
                <a:ea typeface="宋体" panose="02010600030101010101" pitchFamily="2" charset="-122"/>
              </a:rPr>
              <a:t>“读”命令</a:t>
            </a:r>
            <a:r>
              <a:rPr lang="en-US" altLang="zh-CN" sz="2400" b="1" dirty="0">
                <a:solidFill>
                  <a:srgbClr val="2913FD"/>
                </a:solidFill>
                <a:latin typeface="Arial" panose="020B0604020202020204" pitchFamily="34" charset="0"/>
                <a:ea typeface="宋体" panose="02010600030101010101" pitchFamily="2" charset="-122"/>
              </a:rPr>
              <a:t>RD</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sym typeface="Symbol" panose="05050102010706020507" pitchFamily="18" charset="2"/>
              </a:rPr>
              <a:t></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从设备</a:t>
            </a:r>
            <a:r>
              <a:rPr lang="zh-CN" altLang="zh-CN" sz="2400" b="1" dirty="0">
                <a:solidFill>
                  <a:srgbClr val="C00000"/>
                </a:solidFill>
                <a:latin typeface="Arial" panose="020B0604020202020204" pitchFamily="34" charset="0"/>
                <a:ea typeface="宋体" panose="02010600030101010101" pitchFamily="2" charset="-122"/>
              </a:rPr>
              <a:t>收到读命令</a:t>
            </a:r>
            <a:r>
              <a:rPr lang="zh-CN" altLang="zh-CN" sz="2400" b="1" dirty="0">
                <a:latin typeface="Arial" panose="020B0604020202020204" pitchFamily="34" charset="0"/>
                <a:ea typeface="宋体" panose="02010600030101010101" pitchFamily="2" charset="-122"/>
              </a:rPr>
              <a:t>后，</a:t>
            </a:r>
            <a:r>
              <a:rPr lang="zh-CN" altLang="zh-CN" sz="2400" b="1" dirty="0">
                <a:solidFill>
                  <a:srgbClr val="C00000"/>
                </a:solidFill>
                <a:latin typeface="Arial" panose="020B0604020202020204" pitchFamily="34" charset="0"/>
                <a:ea typeface="宋体" panose="02010600030101010101" pitchFamily="2" charset="-122"/>
              </a:rPr>
              <a:t>执行</a:t>
            </a:r>
            <a:r>
              <a:rPr lang="zh-CN" altLang="en-US" sz="2400" b="1" dirty="0">
                <a:solidFill>
                  <a:srgbClr val="C00000"/>
                </a:solidFill>
                <a:latin typeface="Arial" panose="020B0604020202020204" pitchFamily="34" charset="0"/>
                <a:ea typeface="宋体" panose="02010600030101010101" pitchFamily="2" charset="-122"/>
              </a:rPr>
              <a:t>读</a:t>
            </a:r>
            <a:r>
              <a:rPr lang="zh-CN" altLang="zh-CN" sz="2400" b="1" dirty="0">
                <a:solidFill>
                  <a:srgbClr val="C00000"/>
                </a:solidFill>
                <a:latin typeface="Arial" panose="020B0604020202020204" pitchFamily="34" charset="0"/>
                <a:ea typeface="宋体" panose="02010600030101010101" pitchFamily="2" charset="-122"/>
              </a:rPr>
              <a:t>操作</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sym typeface="Symbol" panose="05050102010706020507" pitchFamily="18" charset="2"/>
              </a:rPr>
              <a:t></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当从设备</a:t>
            </a:r>
            <a:r>
              <a:rPr lang="zh-CN" altLang="zh-CN" sz="2400" b="1" dirty="0">
                <a:solidFill>
                  <a:srgbClr val="C00000"/>
                </a:solidFill>
                <a:latin typeface="Arial" panose="020B0604020202020204" pitchFamily="34" charset="0"/>
                <a:ea typeface="宋体" panose="02010600030101010101" pitchFamily="2" charset="-122"/>
              </a:rPr>
              <a:t>完成</a:t>
            </a:r>
            <a:r>
              <a:rPr lang="zh-CN" altLang="en-US" sz="2400" b="1" dirty="0">
                <a:solidFill>
                  <a:srgbClr val="C00000"/>
                </a:solidFill>
                <a:latin typeface="Arial" panose="020B0604020202020204" pitchFamily="34" charset="0"/>
                <a:ea typeface="宋体" panose="02010600030101010101" pitchFamily="2" charset="-122"/>
              </a:rPr>
              <a:t>读</a:t>
            </a:r>
            <a:r>
              <a:rPr lang="zh-CN" altLang="zh-CN" sz="2400" b="1" dirty="0">
                <a:solidFill>
                  <a:srgbClr val="C00000"/>
                </a:solidFill>
                <a:latin typeface="Arial" panose="020B0604020202020204" pitchFamily="34" charset="0"/>
                <a:ea typeface="宋体" panose="02010600030101010101" pitchFamily="2" charset="-122"/>
              </a:rPr>
              <a:t>后</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发</a:t>
            </a:r>
            <a:r>
              <a:rPr lang="zh-CN" altLang="zh-CN" sz="2400" b="1" dirty="0">
                <a:latin typeface="Arial" panose="020B0604020202020204" pitchFamily="34" charset="0"/>
                <a:ea typeface="宋体" panose="02010600030101010101" pitchFamily="2" charset="-122"/>
              </a:rPr>
              <a:t>出“应答”信号</a:t>
            </a:r>
            <a:r>
              <a:rPr lang="en-US" altLang="zh-CN" sz="2400" b="1" dirty="0">
                <a:solidFill>
                  <a:srgbClr val="C00000"/>
                </a:solidFill>
                <a:latin typeface="Arial" panose="020B0604020202020204" pitchFamily="34" charset="0"/>
                <a:ea typeface="宋体" panose="02010600030101010101" pitchFamily="2" charset="-122"/>
              </a:rPr>
              <a:t>ACK</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sym typeface="Symbol" panose="05050102010706020507" pitchFamily="18" charset="2"/>
              </a:rPr>
              <a:t></a:t>
            </a:r>
            <a:r>
              <a:rPr lang="en-US" altLang="zh-CN" sz="2400" b="1" dirty="0">
                <a:latin typeface="Arial" panose="020B0604020202020204" pitchFamily="34" charset="0"/>
                <a:ea typeface="宋体" panose="02010600030101010101" pitchFamily="2" charset="-122"/>
              </a:rPr>
              <a:t> </a:t>
            </a:r>
            <a:r>
              <a:rPr lang="zh-CN" altLang="zh-CN" sz="2400" b="1" dirty="0">
                <a:solidFill>
                  <a:srgbClr val="2913FD"/>
                </a:solidFill>
                <a:latin typeface="Arial" panose="020B0604020202020204" pitchFamily="34" charset="0"/>
                <a:ea typeface="宋体" panose="02010600030101010101" pitchFamily="2" charset="-122"/>
              </a:rPr>
              <a:t>主设备</a:t>
            </a:r>
            <a:r>
              <a:rPr lang="zh-CN" altLang="zh-CN" sz="2400" b="1" dirty="0">
                <a:latin typeface="Arial" panose="020B0604020202020204" pitchFamily="34" charset="0"/>
                <a:ea typeface="宋体" panose="02010600030101010101" pitchFamily="2" charset="-122"/>
              </a:rPr>
              <a:t>收到</a:t>
            </a:r>
            <a:r>
              <a:rPr lang="en-US" altLang="zh-CN" sz="2400" b="1" dirty="0">
                <a:solidFill>
                  <a:srgbClr val="2913FD"/>
                </a:solidFill>
                <a:latin typeface="Arial" panose="020B0604020202020204" pitchFamily="34" charset="0"/>
                <a:ea typeface="宋体" panose="02010600030101010101" pitchFamily="2" charset="-122"/>
              </a:rPr>
              <a:t>ACK</a:t>
            </a:r>
            <a:r>
              <a:rPr lang="zh-CN" altLang="zh-CN" sz="2400" b="1" dirty="0">
                <a:solidFill>
                  <a:srgbClr val="2913FD"/>
                </a:solidFill>
                <a:latin typeface="Arial" panose="020B0604020202020204" pitchFamily="34" charset="0"/>
                <a:ea typeface="宋体" panose="02010600030101010101" pitchFamily="2" charset="-122"/>
              </a:rPr>
              <a:t>应答信号后，</a:t>
            </a:r>
            <a:r>
              <a:rPr lang="zh-CN" altLang="zh-CN" sz="2400" b="1" dirty="0">
                <a:latin typeface="Arial" panose="020B0604020202020204" pitchFamily="34" charset="0"/>
                <a:ea typeface="宋体" panose="02010600030101010101" pitchFamily="2" charset="-122"/>
              </a:rPr>
              <a:t>撤销</a:t>
            </a:r>
            <a:r>
              <a:rPr lang="zh-CN" altLang="zh-CN" sz="2400" b="1" dirty="0">
                <a:solidFill>
                  <a:srgbClr val="2913FD"/>
                </a:solidFill>
                <a:latin typeface="Arial" panose="020B0604020202020204" pitchFamily="34" charset="0"/>
                <a:ea typeface="宋体" panose="02010600030101010101" pitchFamily="2" charset="-122"/>
              </a:rPr>
              <a:t>读命令</a:t>
            </a:r>
            <a:r>
              <a:rPr lang="en-US" altLang="zh-CN" sz="2400" b="1" dirty="0">
                <a:solidFill>
                  <a:srgbClr val="2913FD"/>
                </a:solidFill>
                <a:latin typeface="Arial" panose="020B0604020202020204" pitchFamily="34" charset="0"/>
                <a:ea typeface="宋体" panose="02010600030101010101" pitchFamily="2" charset="-122"/>
              </a:rPr>
              <a:t>RD</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sym typeface="Symbol" panose="05050102010706020507" pitchFamily="18" charset="2"/>
              </a:rPr>
              <a:t></a:t>
            </a:r>
            <a:r>
              <a:rPr lang="en-US" altLang="zh-CN" sz="2400" b="1" dirty="0">
                <a:solidFill>
                  <a:srgbClr val="C00000"/>
                </a:solidFill>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从设备</a:t>
            </a:r>
            <a:r>
              <a:rPr lang="zh-CN" altLang="zh-CN" sz="2400" b="1" dirty="0">
                <a:latin typeface="Arial" panose="020B0604020202020204" pitchFamily="34" charset="0"/>
                <a:ea typeface="宋体" panose="02010600030101010101" pitchFamily="2" charset="-122"/>
              </a:rPr>
              <a:t>发现主设备撤销</a:t>
            </a:r>
            <a:r>
              <a:rPr lang="en-US" altLang="zh-CN" sz="2400" b="1" dirty="0">
                <a:latin typeface="Arial" panose="020B0604020202020204" pitchFamily="34" charset="0"/>
                <a:ea typeface="宋体" panose="02010600030101010101" pitchFamily="2" charset="-122"/>
              </a:rPr>
              <a:t>RD</a:t>
            </a:r>
            <a:r>
              <a:rPr lang="zh-CN" altLang="zh-CN" sz="2400" b="1" dirty="0">
                <a:latin typeface="Arial" panose="020B0604020202020204" pitchFamily="34" charset="0"/>
                <a:ea typeface="宋体" panose="02010600030101010101" pitchFamily="2" charset="-122"/>
              </a:rPr>
              <a:t>后，</a:t>
            </a:r>
            <a:r>
              <a:rPr lang="zh-CN" altLang="zh-CN" sz="2400" b="1" dirty="0">
                <a:solidFill>
                  <a:srgbClr val="C00000"/>
                </a:solidFill>
                <a:latin typeface="Arial" panose="020B0604020202020204" pitchFamily="34" charset="0"/>
                <a:ea typeface="宋体" panose="02010600030101010101" pitchFamily="2" charset="-122"/>
              </a:rPr>
              <a:t>撤销</a:t>
            </a:r>
            <a:r>
              <a:rPr lang="en-US" altLang="zh-CN" sz="2400" b="1" dirty="0">
                <a:solidFill>
                  <a:srgbClr val="C00000"/>
                </a:solidFill>
                <a:latin typeface="Arial" panose="020B0604020202020204" pitchFamily="34" charset="0"/>
                <a:ea typeface="宋体" panose="02010600030101010101" pitchFamily="2" charset="-122"/>
              </a:rPr>
              <a:t>ACK</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p:txBody>
      </p:sp>
      <p:pic>
        <p:nvPicPr>
          <p:cNvPr id="178178" name="图片 5" descr="7a47"/>
          <p:cNvPicPr>
            <a:picLocks noChangeAspect="1"/>
          </p:cNvPicPr>
          <p:nvPr/>
        </p:nvPicPr>
        <p:blipFill>
          <a:blip r:embed="rId1"/>
          <a:stretch>
            <a:fillRect/>
          </a:stretch>
        </p:blipFill>
        <p:spPr>
          <a:xfrm>
            <a:off x="485775" y="4508500"/>
            <a:ext cx="7777163" cy="2233613"/>
          </a:xfrm>
          <a:prstGeom prst="rect">
            <a:avLst/>
          </a:prstGeom>
          <a:noFill/>
          <a:ln w="9525">
            <a:noFill/>
          </a:ln>
        </p:spPr>
      </p:pic>
      <p:cxnSp>
        <p:nvCxnSpPr>
          <p:cNvPr id="178179" name="直接连接符 7"/>
          <p:cNvCxnSpPr/>
          <p:nvPr/>
        </p:nvCxnSpPr>
        <p:spPr>
          <a:xfrm>
            <a:off x="5364163" y="1916113"/>
            <a:ext cx="431800" cy="0"/>
          </a:xfrm>
          <a:prstGeom prst="line">
            <a:avLst/>
          </a:prstGeom>
          <a:ln w="28575" cap="sq" cmpd="sng">
            <a:solidFill>
              <a:srgbClr val="2913FD"/>
            </a:solidFill>
            <a:prstDash val="solid"/>
            <a:round/>
            <a:headEnd type="none" w="sm" len="sm"/>
            <a:tailEnd type="none" w="sm" len="sm"/>
          </a:ln>
        </p:spPr>
      </p:cxnSp>
      <p:cxnSp>
        <p:nvCxnSpPr>
          <p:cNvPr id="178180" name="直接连接符 8"/>
          <p:cNvCxnSpPr/>
          <p:nvPr/>
        </p:nvCxnSpPr>
        <p:spPr>
          <a:xfrm>
            <a:off x="5732463" y="2852738"/>
            <a:ext cx="568325" cy="0"/>
          </a:xfrm>
          <a:prstGeom prst="line">
            <a:avLst/>
          </a:prstGeom>
          <a:ln w="28575" cap="sq" cmpd="sng">
            <a:solidFill>
              <a:schemeClr val="tx1"/>
            </a:solidFill>
            <a:prstDash val="solid"/>
            <a:round/>
            <a:headEnd type="none" w="sm" len="sm"/>
            <a:tailEnd type="none" w="sm" len="sm"/>
          </a:ln>
        </p:spPr>
      </p:cxnSp>
      <p:cxnSp>
        <p:nvCxnSpPr>
          <p:cNvPr id="178181" name="直接连接符 10"/>
          <p:cNvCxnSpPr/>
          <p:nvPr/>
        </p:nvCxnSpPr>
        <p:spPr>
          <a:xfrm>
            <a:off x="2051050" y="3284538"/>
            <a:ext cx="433388" cy="0"/>
          </a:xfrm>
          <a:prstGeom prst="line">
            <a:avLst/>
          </a:prstGeom>
          <a:ln w="28575" cap="sq" cmpd="sng">
            <a:solidFill>
              <a:srgbClr val="2913FD"/>
            </a:solidFill>
            <a:prstDash val="solid"/>
            <a:round/>
            <a:headEnd type="none" w="sm" len="sm"/>
            <a:tailEnd type="none" w="sm" len="sm"/>
          </a:ln>
        </p:spPr>
      </p:cxnSp>
      <p:cxnSp>
        <p:nvCxnSpPr>
          <p:cNvPr id="178182" name="直接连接符 12"/>
          <p:cNvCxnSpPr/>
          <p:nvPr/>
        </p:nvCxnSpPr>
        <p:spPr>
          <a:xfrm>
            <a:off x="6084888" y="3281363"/>
            <a:ext cx="431800" cy="0"/>
          </a:xfrm>
          <a:prstGeom prst="line">
            <a:avLst/>
          </a:prstGeom>
          <a:ln w="28575" cap="sq" cmpd="sng">
            <a:solidFill>
              <a:srgbClr val="2913FD"/>
            </a:solidFill>
            <a:prstDash val="solid"/>
            <a:round/>
            <a:headEnd type="none" w="sm" len="sm"/>
            <a:tailEnd type="none" w="sm" len="sm"/>
          </a:ln>
        </p:spPr>
      </p:cxnSp>
      <p:cxnSp>
        <p:nvCxnSpPr>
          <p:cNvPr id="178183" name="直接连接符 13"/>
          <p:cNvCxnSpPr/>
          <p:nvPr/>
        </p:nvCxnSpPr>
        <p:spPr>
          <a:xfrm>
            <a:off x="3563938" y="3716338"/>
            <a:ext cx="431800" cy="0"/>
          </a:xfrm>
          <a:prstGeom prst="line">
            <a:avLst/>
          </a:prstGeom>
          <a:ln w="28575" cap="sq" cmpd="sng">
            <a:solidFill>
              <a:schemeClr val="tx1"/>
            </a:solidFill>
            <a:prstDash val="solid"/>
            <a:round/>
            <a:headEnd type="none" w="sm" len="sm"/>
            <a:tailEnd type="none" w="sm" len="sm"/>
          </a:ln>
        </p:spPr>
      </p:cxnSp>
      <p:cxnSp>
        <p:nvCxnSpPr>
          <p:cNvPr id="178184" name="直接连接符 14"/>
          <p:cNvCxnSpPr/>
          <p:nvPr/>
        </p:nvCxnSpPr>
        <p:spPr>
          <a:xfrm>
            <a:off x="5272088" y="3716338"/>
            <a:ext cx="523875" cy="0"/>
          </a:xfrm>
          <a:prstGeom prst="line">
            <a:avLst/>
          </a:prstGeom>
          <a:ln w="28575" cap="sq" cmpd="sng">
            <a:solidFill>
              <a:srgbClr val="C00000"/>
            </a:solidFill>
            <a:prstDash val="solid"/>
            <a:round/>
            <a:headEnd type="none" w="sm" len="sm"/>
            <a:tailEnd type="none" w="sm" len="sm"/>
          </a:ln>
        </p:spPr>
      </p:cxn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1506" name="TextBox 2"/>
          <p:cNvSpPr txBox="1"/>
          <p:nvPr/>
        </p:nvSpPr>
        <p:spPr>
          <a:xfrm>
            <a:off x="677863" y="169863"/>
            <a:ext cx="8418512" cy="2183765"/>
          </a:xfrm>
          <a:prstGeom prst="rect">
            <a:avLst/>
          </a:prstGeom>
          <a:solidFill>
            <a:srgbClr val="CCFFCC"/>
          </a:solidFill>
          <a:ln w="9525">
            <a:noFill/>
          </a:ln>
        </p:spPr>
        <p:txBody>
          <a:bodyPr anchor="t" anchorCtr="0">
            <a:spAutoFit/>
          </a:bodyPr>
          <a:p>
            <a:r>
              <a:rPr lang="en-US" altLang="zh-CN" sz="2800" b="1" dirty="0">
                <a:solidFill>
                  <a:srgbClr val="2913FD"/>
                </a:solidFill>
                <a:latin typeface="Arial" panose="020B0604020202020204" pitchFamily="34" charset="0"/>
                <a:ea typeface="宋体" panose="02010600030101010101" pitchFamily="2" charset="-122"/>
              </a:rPr>
              <a:t>INS	BTE_STRG , DX</a:t>
            </a:r>
            <a:r>
              <a:rPr lang="zh-CN" altLang="en-US" sz="2800" b="1" dirty="0">
                <a:solidFill>
                  <a:srgbClr val="2913FD"/>
                </a:solidFill>
                <a:latin typeface="Arial" panose="020B0604020202020204" pitchFamily="34" charset="0"/>
                <a:ea typeface="宋体" panose="02010600030101010101" pitchFamily="2" charset="-122"/>
              </a:rPr>
              <a:t>；将</a:t>
            </a:r>
            <a:r>
              <a:rPr lang="en-US" altLang="zh-CN" sz="2400" b="1" dirty="0">
                <a:solidFill>
                  <a:srgbClr val="2913FD"/>
                </a:solidFill>
                <a:latin typeface="Arial" panose="020B0604020202020204" pitchFamily="34" charset="0"/>
                <a:ea typeface="宋体" panose="02010600030101010101" pitchFamily="2" charset="-122"/>
              </a:rPr>
              <a:t>DX</a:t>
            </a:r>
            <a:r>
              <a:rPr lang="zh-CN" altLang="en-US" sz="2400" b="1" dirty="0">
                <a:solidFill>
                  <a:srgbClr val="2913FD"/>
                </a:solidFill>
                <a:latin typeface="Arial" panose="020B0604020202020204" pitchFamily="34" charset="0"/>
                <a:ea typeface="宋体" panose="02010600030101010101" pitchFamily="2" charset="-122"/>
              </a:rPr>
              <a:t>指向字节单元内容输入到</a:t>
            </a:r>
            <a:r>
              <a:rPr lang="en-US" altLang="zh-CN" sz="2400" b="1" dirty="0">
                <a:solidFill>
                  <a:srgbClr val="2913FD"/>
                </a:solidFill>
                <a:latin typeface="Arial" panose="020B0604020202020204" pitchFamily="34" charset="0"/>
                <a:ea typeface="宋体" panose="02010600030101010101" pitchFamily="2" charset="-122"/>
              </a:rPr>
              <a:t>DS:DI</a:t>
            </a:r>
            <a:r>
              <a:rPr lang="zh-CN" altLang="en-US" sz="2400" b="1" dirty="0">
                <a:solidFill>
                  <a:srgbClr val="2913FD"/>
                </a:solidFill>
                <a:latin typeface="Arial" panose="020B0604020202020204" pitchFamily="34" charset="0"/>
                <a:ea typeface="宋体" panose="02010600030101010101" pitchFamily="2" charset="-122"/>
              </a:rPr>
              <a:t>指向字节单元，</a:t>
            </a:r>
            <a:r>
              <a:rPr lang="en-US" altLang="zh-CN" sz="2400" b="1" dirty="0">
                <a:solidFill>
                  <a:srgbClr val="2913FD"/>
                </a:solidFill>
                <a:latin typeface="Arial" panose="020B0604020202020204" pitchFamily="34" charset="0"/>
                <a:ea typeface="宋体" panose="02010600030101010101" pitchFamily="2" charset="-122"/>
              </a:rPr>
              <a:t>DI</a:t>
            </a:r>
            <a:r>
              <a:rPr lang="zh-CN" altLang="en-US" sz="2400" b="1" dirty="0">
                <a:solidFill>
                  <a:srgbClr val="2913FD"/>
                </a:solidFill>
                <a:latin typeface="Arial" panose="020B0604020202020204" pitchFamily="34" charset="0"/>
                <a:ea typeface="宋体" panose="02010600030101010101" pitchFamily="2" charset="-122"/>
              </a:rPr>
              <a:t>按方向位</a:t>
            </a:r>
            <a:r>
              <a:rPr lang="en-US" altLang="zh-CN" sz="2400" b="1" dirty="0">
                <a:solidFill>
                  <a:srgbClr val="2913FD"/>
                </a:solidFill>
                <a:latin typeface="Arial" panose="020B0604020202020204" pitchFamily="34" charset="0"/>
                <a:ea typeface="宋体" panose="02010600030101010101" pitchFamily="2" charset="-122"/>
              </a:rPr>
              <a:t>DF</a:t>
            </a:r>
            <a:r>
              <a:rPr lang="zh-CN" altLang="en-US" sz="2400" b="1" dirty="0">
                <a:solidFill>
                  <a:srgbClr val="2913FD"/>
                </a:solidFill>
                <a:latin typeface="Arial" panose="020B0604020202020204" pitchFamily="34" charset="0"/>
                <a:ea typeface="宋体" panose="02010600030101010101" pitchFamily="2" charset="-122"/>
              </a:rPr>
              <a:t>自增或自减</a:t>
            </a:r>
            <a:r>
              <a:rPr lang="en-US" altLang="zh-CN" sz="2400" b="1" dirty="0">
                <a:solidFill>
                  <a:srgbClr val="2913FD"/>
                </a:solidFill>
                <a:latin typeface="Arial" panose="020B0604020202020204" pitchFamily="34" charset="0"/>
                <a:ea typeface="宋体" panose="02010600030101010101" pitchFamily="2" charset="-122"/>
              </a:rPr>
              <a:t>1</a:t>
            </a:r>
            <a:endParaRPr lang="en-US" altLang="zh-CN" sz="2400" b="1" dirty="0">
              <a:solidFill>
                <a:srgbClr val="2913FD"/>
              </a:solidFill>
              <a:latin typeface="Arial" panose="020B0604020202020204" pitchFamily="34" charset="0"/>
              <a:ea typeface="宋体" panose="02010600030101010101" pitchFamily="2" charset="-122"/>
            </a:endParaRPr>
          </a:p>
          <a:p>
            <a:r>
              <a:rPr lang="en-US" altLang="zh-CN" sz="2800" b="1" dirty="0">
                <a:latin typeface="Arial" panose="020B0604020202020204" pitchFamily="34" charset="0"/>
                <a:ea typeface="宋体" panose="02010600030101010101" pitchFamily="2" charset="-122"/>
              </a:rPr>
              <a:t>INS	WORD_STRG , DX</a:t>
            </a:r>
            <a:r>
              <a:rPr lang="zh-CN" altLang="en-US" sz="2800" b="1" dirty="0">
                <a:latin typeface="Arial" panose="020B0604020202020204" pitchFamily="34" charset="0"/>
                <a:ea typeface="宋体" panose="02010600030101010101" pitchFamily="2" charset="-122"/>
              </a:rPr>
              <a:t>；输入一个字</a:t>
            </a:r>
            <a:endParaRPr lang="en-US" altLang="zh-CN" sz="2800" b="1" dirty="0">
              <a:latin typeface="Arial" panose="020B0604020202020204" pitchFamily="34" charset="0"/>
              <a:ea typeface="宋体" panose="02010600030101010101" pitchFamily="2" charset="-122"/>
            </a:endParaRPr>
          </a:p>
          <a:p>
            <a:r>
              <a:rPr lang="en-US" altLang="zh-CN" sz="2800" b="1" dirty="0">
                <a:solidFill>
                  <a:srgbClr val="2913FD"/>
                </a:solidFill>
                <a:latin typeface="Arial" panose="020B0604020202020204" pitchFamily="34" charset="0"/>
                <a:ea typeface="宋体" panose="02010600030101010101" pitchFamily="2" charset="-122"/>
              </a:rPr>
              <a:t>INSB		</a:t>
            </a:r>
            <a:r>
              <a:rPr lang="zh-CN" altLang="en-US" sz="2800" b="1" dirty="0">
                <a:solidFill>
                  <a:srgbClr val="2913FD"/>
                </a:solidFill>
                <a:latin typeface="Arial" panose="020B0604020202020204" pitchFamily="34" charset="0"/>
                <a:ea typeface="宋体" panose="02010600030101010101" pitchFamily="2" charset="-122"/>
              </a:rPr>
              <a:t>；输入一个字节</a:t>
            </a:r>
            <a:endParaRPr lang="en-US" altLang="zh-CN" sz="2800" b="1" dirty="0">
              <a:solidFill>
                <a:srgbClr val="2913FD"/>
              </a:solidFill>
              <a:latin typeface="Arial" panose="020B0604020202020204" pitchFamily="34" charset="0"/>
              <a:ea typeface="宋体" panose="02010600030101010101" pitchFamily="2" charset="-122"/>
            </a:endParaRPr>
          </a:p>
          <a:p>
            <a:r>
              <a:rPr lang="en-US" altLang="zh-CN" sz="2800" b="1" dirty="0">
                <a:latin typeface="Arial" panose="020B0604020202020204" pitchFamily="34" charset="0"/>
                <a:ea typeface="宋体" panose="02010600030101010101" pitchFamily="2" charset="-122"/>
              </a:rPr>
              <a:t>INSW	</a:t>
            </a:r>
            <a:r>
              <a:rPr lang="zh-CN" altLang="en-US" sz="2800" b="1" dirty="0">
                <a:latin typeface="Arial" panose="020B0604020202020204" pitchFamily="34" charset="0"/>
                <a:ea typeface="宋体" panose="02010600030101010101" pitchFamily="2" charset="-122"/>
              </a:rPr>
              <a:t>；输入一个字</a:t>
            </a:r>
            <a:endParaRPr lang="zh-CN" altLang="en-US" sz="2800" b="1" dirty="0">
              <a:latin typeface="Arial" panose="020B0604020202020204" pitchFamily="34" charset="0"/>
              <a:ea typeface="宋体" panose="02010600030101010101" pitchFamily="2" charset="-122"/>
            </a:endParaRPr>
          </a:p>
        </p:txBody>
      </p:sp>
      <p:sp>
        <p:nvSpPr>
          <p:cNvPr id="21507" name="矩形 3"/>
          <p:cNvSpPr/>
          <p:nvPr/>
        </p:nvSpPr>
        <p:spPr>
          <a:xfrm>
            <a:off x="158750" y="2354263"/>
            <a:ext cx="4435475" cy="585787"/>
          </a:xfrm>
          <a:prstGeom prst="rect">
            <a:avLst/>
          </a:prstGeom>
          <a:noFill/>
          <a:ln w="9525">
            <a:noFill/>
          </a:ln>
        </p:spPr>
        <p:txBody>
          <a:bodyPr wrap="none" anchor="t" anchorCtr="0">
            <a:spAutoFit/>
          </a:bodyPr>
          <a:p>
            <a:r>
              <a:rPr lang="zh-CN" altLang="zh-CN" sz="3200" b="1" dirty="0">
                <a:latin typeface="Arial" panose="020B0604020202020204" pitchFamily="34" charset="0"/>
                <a:ea typeface="宋体" panose="02010600030101010101" pitchFamily="2" charset="-122"/>
              </a:rPr>
              <a:t>（</a:t>
            </a:r>
            <a:r>
              <a:rPr lang="en-US" altLang="zh-CN" sz="3200" b="1" dirty="0">
                <a:latin typeface="Arial" panose="020B0604020202020204" pitchFamily="34" charset="0"/>
                <a:ea typeface="宋体" panose="02010600030101010101" pitchFamily="2" charset="-122"/>
              </a:rPr>
              <a:t>4</a:t>
            </a:r>
            <a:r>
              <a:rPr lang="zh-CN" altLang="zh-CN" sz="3200" b="1" dirty="0">
                <a:latin typeface="Arial" panose="020B0604020202020204" pitchFamily="34" charset="0"/>
                <a:ea typeface="宋体" panose="02010600030101010101" pitchFamily="2" charset="-122"/>
              </a:rPr>
              <a:t>）串输出指令</a:t>
            </a:r>
            <a:r>
              <a:rPr lang="en-US" altLang="zh-CN" sz="3200" b="1" dirty="0">
                <a:latin typeface="Arial" panose="020B0604020202020204" pitchFamily="34" charset="0"/>
                <a:ea typeface="宋体" panose="02010600030101010101" pitchFamily="2" charset="-122"/>
              </a:rPr>
              <a:t>OUTS</a:t>
            </a:r>
            <a:endParaRPr lang="zh-CN" altLang="zh-CN" sz="3200" b="1" dirty="0">
              <a:latin typeface="Arial" panose="020B0604020202020204" pitchFamily="34" charset="0"/>
              <a:ea typeface="宋体" panose="02010600030101010101" pitchFamily="2" charset="-122"/>
            </a:endParaRPr>
          </a:p>
        </p:txBody>
      </p:sp>
      <p:sp>
        <p:nvSpPr>
          <p:cNvPr id="21508" name="矩形 5"/>
          <p:cNvSpPr/>
          <p:nvPr/>
        </p:nvSpPr>
        <p:spPr>
          <a:xfrm>
            <a:off x="374650" y="2949575"/>
            <a:ext cx="8424863" cy="954088"/>
          </a:xfrm>
          <a:prstGeom prst="rect">
            <a:avLst/>
          </a:prstGeom>
          <a:solidFill>
            <a:srgbClr val="FDFFCB"/>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把</a:t>
            </a:r>
            <a:r>
              <a:rPr lang="en-US" altLang="zh-CN" sz="2800" b="1" dirty="0">
                <a:solidFill>
                  <a:srgbClr val="2913FD"/>
                </a:solidFill>
                <a:latin typeface="Arial" panose="020B0604020202020204" pitchFamily="34" charset="0"/>
                <a:ea typeface="宋体" panose="02010600030101010101" pitchFamily="2" charset="-122"/>
              </a:rPr>
              <a:t>DS:SI</a:t>
            </a:r>
            <a:r>
              <a:rPr lang="zh-CN" altLang="zh-CN" sz="2800" b="1" dirty="0">
                <a:latin typeface="Arial" panose="020B0604020202020204" pitchFamily="34" charset="0"/>
                <a:ea typeface="宋体" panose="02010600030101010101" pitchFamily="2" charset="-122"/>
              </a:rPr>
              <a:t>指向的存储单元的数据</a:t>
            </a:r>
            <a:r>
              <a:rPr lang="zh-CN" altLang="en-US" sz="2800" b="1" dirty="0">
                <a:latin typeface="Arial" panose="020B0604020202020204" pitchFamily="34" charset="0"/>
                <a:ea typeface="宋体" panose="02010600030101010101" pitchFamily="2" charset="-122"/>
              </a:rPr>
              <a:t>输出到</a:t>
            </a:r>
            <a:r>
              <a:rPr lang="en-US" altLang="zh-CN" sz="2800" b="1" dirty="0">
                <a:latin typeface="Arial" panose="020B0604020202020204" pitchFamily="34" charset="0"/>
                <a:ea typeface="宋体" panose="02010600030101010101" pitchFamily="2" charset="-122"/>
              </a:rPr>
              <a:t>DX</a:t>
            </a:r>
            <a:r>
              <a:rPr lang="zh-CN" altLang="zh-CN" sz="2800" b="1" dirty="0">
                <a:latin typeface="Arial" panose="020B0604020202020204" pitchFamily="34" charset="0"/>
                <a:ea typeface="宋体" panose="02010600030101010101" pitchFamily="2" charset="-122"/>
              </a:rPr>
              <a:t>指定的端口</a:t>
            </a:r>
            <a:r>
              <a:rPr lang="zh-CN" altLang="en-US"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自动修改</a:t>
            </a:r>
            <a:r>
              <a:rPr lang="en-US" altLang="zh-CN" sz="2800" b="1" dirty="0">
                <a:solidFill>
                  <a:srgbClr val="2913FD"/>
                </a:solidFill>
                <a:latin typeface="Arial" panose="020B0604020202020204" pitchFamily="34" charset="0"/>
                <a:ea typeface="宋体" panose="02010600030101010101" pitchFamily="2" charset="-122"/>
              </a:rPr>
              <a:t>SI</a:t>
            </a:r>
            <a:r>
              <a:rPr lang="zh-CN" altLang="zh-CN" sz="2800" b="1" dirty="0">
                <a:latin typeface="Arial" panose="020B0604020202020204" pitchFamily="34" charset="0"/>
                <a:ea typeface="宋体" panose="02010600030101010101" pitchFamily="2" charset="-122"/>
              </a:rPr>
              <a:t>以指向下一个存储单元。</a:t>
            </a:r>
            <a:endParaRPr lang="zh-CN" altLang="en-US" sz="2800" b="1" dirty="0">
              <a:latin typeface="Arial" panose="020B0604020202020204" pitchFamily="34" charset="0"/>
              <a:ea typeface="宋体" panose="02010600030101010101" pitchFamily="2" charset="-122"/>
            </a:endParaRPr>
          </a:p>
        </p:txBody>
      </p:sp>
      <p:sp>
        <p:nvSpPr>
          <p:cNvPr id="21509" name="矩形 6"/>
          <p:cNvSpPr/>
          <p:nvPr/>
        </p:nvSpPr>
        <p:spPr>
          <a:xfrm>
            <a:off x="357505" y="3929380"/>
            <a:ext cx="8589010" cy="953135"/>
          </a:xfrm>
          <a:prstGeom prst="rect">
            <a:avLst/>
          </a:prstGeom>
          <a:solidFill>
            <a:srgbClr val="FFFF66"/>
          </a:solidFill>
          <a:ln w="9525">
            <a:noFill/>
          </a:ln>
        </p:spPr>
        <p:txBody>
          <a:bodyPr wrap="square" anchor="t" anchorCtr="0">
            <a:spAutoFit/>
          </a:bodyPr>
          <a:p>
            <a:r>
              <a:rPr lang="zh-CN" altLang="zh-CN" sz="2800" b="1" dirty="0">
                <a:latin typeface="Arial" panose="020B0604020202020204" pitchFamily="34" charset="0"/>
                <a:ea typeface="宋体" panose="02010600030101010101" pitchFamily="2" charset="-122"/>
              </a:rPr>
              <a:t>指令的格式如下：</a:t>
            </a:r>
            <a:r>
              <a:rPr lang="en-US" altLang="zh-CN" sz="2800" b="1" dirty="0">
                <a:latin typeface="Arial" panose="020B0604020202020204" pitchFamily="34" charset="0"/>
                <a:ea typeface="宋体" panose="02010600030101010101" pitchFamily="2" charset="-122"/>
              </a:rPr>
              <a:t>OUTS   DX</a:t>
            </a:r>
            <a:r>
              <a:rPr lang="zh-CN" altLang="en-US" sz="2800" b="1" dirty="0">
                <a:latin typeface="Arial" panose="020B0604020202020204" pitchFamily="34" charset="0"/>
                <a:ea typeface="宋体" panose="02010600030101010101" pitchFamily="2" charset="-122"/>
              </a:rPr>
              <a:t>，源串</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   </a:t>
            </a:r>
            <a:r>
              <a:rPr lang="zh-CN" altLang="en-US" sz="2800" b="1" dirty="0">
                <a:solidFill>
                  <a:srgbClr val="2913FD"/>
                </a:solidFill>
                <a:latin typeface="Arial" panose="020B0604020202020204" pitchFamily="34" charset="0"/>
                <a:ea typeface="宋体" panose="02010600030101010101" pitchFamily="2" charset="-122"/>
              </a:rPr>
              <a:t>或</a:t>
            </a:r>
            <a:endParaRPr lang="en-US" altLang="zh-CN" sz="2800" b="1" dirty="0">
              <a:solidFill>
                <a:srgbClr val="2913FD"/>
              </a:solidFill>
              <a:latin typeface="Arial" panose="020B0604020202020204" pitchFamily="34" charset="0"/>
              <a:ea typeface="宋体" panose="02010600030101010101" pitchFamily="2" charset="-122"/>
            </a:endParaRPr>
          </a:p>
          <a:p>
            <a:r>
              <a:rPr lang="en-US" altLang="zh-CN" sz="2800" b="1" dirty="0">
                <a:latin typeface="Arial" panose="020B0604020202020204" pitchFamily="34" charset="0"/>
                <a:ea typeface="宋体" panose="02010600030101010101" pitchFamily="2" charset="-122"/>
              </a:rPr>
              <a:t>                             OUTSB/W/D   </a:t>
            </a:r>
            <a:r>
              <a:rPr lang="zh-CN" altLang="en-US"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输入字节</a:t>
            </a:r>
            <a:r>
              <a:rPr lang="en-US" altLang="zh-CN"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字</a:t>
            </a:r>
            <a:r>
              <a:rPr lang="en-US" altLang="zh-CN"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双字</a:t>
            </a:r>
            <a:endParaRPr lang="zh-CN" altLang="en-US" sz="2800" b="1" dirty="0">
              <a:latin typeface="Arial" panose="020B0604020202020204" pitchFamily="34" charset="0"/>
              <a:ea typeface="宋体" panose="02010600030101010101" pitchFamily="2" charset="-122"/>
            </a:endParaRPr>
          </a:p>
        </p:txBody>
      </p:sp>
      <p:sp>
        <p:nvSpPr>
          <p:cNvPr id="21510" name="矩形 7"/>
          <p:cNvSpPr/>
          <p:nvPr/>
        </p:nvSpPr>
        <p:spPr>
          <a:xfrm>
            <a:off x="703263" y="4883150"/>
            <a:ext cx="7396162" cy="988695"/>
          </a:xfrm>
          <a:prstGeom prst="rect">
            <a:avLst/>
          </a:prstGeom>
          <a:noFill/>
          <a:ln w="9525">
            <a:noFill/>
          </a:ln>
        </p:spPr>
        <p:txBody>
          <a:bodyPr anchor="t" anchorCtr="0">
            <a:spAutoFit/>
          </a:bodyPr>
          <a:p>
            <a:pPr>
              <a:lnSpc>
                <a:spcPts val="3500"/>
              </a:lnSpc>
            </a:pPr>
            <a:r>
              <a:rPr lang="zh-CN" altLang="zh-CN" sz="2800" b="1" dirty="0">
                <a:latin typeface="Arial" panose="020B0604020202020204" pitchFamily="34" charset="0"/>
                <a:ea typeface="宋体" panose="02010600030101010101" pitchFamily="2" charset="-122"/>
              </a:rPr>
              <a:t>执行操作：</a:t>
            </a: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①（（</a:t>
            </a:r>
            <a:r>
              <a:rPr lang="en-US" altLang="zh-CN" sz="2800" b="1" dirty="0">
                <a:latin typeface="Arial" panose="020B0604020202020204" pitchFamily="34" charset="0"/>
                <a:ea typeface="宋体" panose="02010600030101010101" pitchFamily="2" charset="-122"/>
              </a:rPr>
              <a:t>DX</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SI</a:t>
            </a:r>
            <a:r>
              <a:rPr lang="zh-CN" altLang="zh-CN" sz="2800" b="1" dirty="0">
                <a:latin typeface="Arial" panose="020B0604020202020204" pitchFamily="34"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a:p>
            <a:pPr>
              <a:lnSpc>
                <a:spcPts val="3500"/>
              </a:lnSpc>
            </a:pPr>
            <a:r>
              <a:rPr lang="zh-CN" altLang="zh-CN" sz="28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②（</a:t>
            </a:r>
            <a:r>
              <a:rPr lang="en-US" altLang="zh-CN" sz="2800" b="1" dirty="0">
                <a:latin typeface="Arial" panose="020B0604020202020204" pitchFamily="34" charset="0"/>
                <a:ea typeface="宋体" panose="02010600030101010101" pitchFamily="2" charset="-122"/>
              </a:rPr>
              <a:t>SI</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SI</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1/2/4</a:t>
            </a:r>
            <a:endParaRPr lang="zh-CN" altLang="zh-CN" sz="2800" b="1" dirty="0">
              <a:latin typeface="Arial" panose="020B0604020202020204" pitchFamily="34" charset="0"/>
              <a:ea typeface="宋体" panose="02010600030101010101" pitchFamily="2" charset="-122"/>
            </a:endParaRPr>
          </a:p>
        </p:txBody>
      </p:sp>
      <p:sp>
        <p:nvSpPr>
          <p:cNvPr id="21511" name="矩形 8"/>
          <p:cNvSpPr/>
          <p:nvPr/>
        </p:nvSpPr>
        <p:spPr>
          <a:xfrm>
            <a:off x="1042988" y="5891213"/>
            <a:ext cx="6311900" cy="830262"/>
          </a:xfrm>
          <a:prstGeom prst="rect">
            <a:avLst/>
          </a:prstGeom>
          <a:solidFill>
            <a:srgbClr val="FFCCFF"/>
          </a:solidFill>
          <a:ln w="9525">
            <a:noFill/>
          </a:ln>
        </p:spPr>
        <p:txBody>
          <a:bodyPr anchor="t" anchorCtr="0">
            <a:spAutoFit/>
          </a:bodyPr>
          <a:p>
            <a:pPr marL="342900" indent="-342900">
              <a:buChar char="•"/>
            </a:pPr>
            <a:r>
              <a:rPr lang="zh-CN" altLang="zh-CN" sz="2400" b="1" dirty="0">
                <a:latin typeface="Arial" panose="020B0604020202020204" pitchFamily="34" charset="0"/>
                <a:ea typeface="宋体" panose="02010600030101010101" pitchFamily="2" charset="-122"/>
              </a:rPr>
              <a:t>加或减操作由标志位</a:t>
            </a:r>
            <a:r>
              <a:rPr lang="en-US" altLang="zh-CN" sz="2400" b="1" dirty="0">
                <a:latin typeface="Arial" panose="020B0604020202020204" pitchFamily="34" charset="0"/>
                <a:ea typeface="宋体" panose="02010600030101010101" pitchFamily="2" charset="-122"/>
              </a:rPr>
              <a:t>DF = 0</a:t>
            </a:r>
            <a:r>
              <a:rPr lang="zh-CN" altLang="zh-CN" sz="2400" b="1" dirty="0">
                <a:latin typeface="Arial" panose="020B0604020202020204" pitchFamily="34" charset="0"/>
                <a:ea typeface="宋体" panose="02010600030101010101" pitchFamily="2" charset="-122"/>
              </a:rPr>
              <a:t>或</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决定</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buChar char="•"/>
            </a:pPr>
            <a:r>
              <a:rPr lang="zh-CN" altLang="zh-CN" sz="2400" b="1" dirty="0">
                <a:latin typeface="Arial" panose="020B0604020202020204" pitchFamily="34" charset="0"/>
                <a:ea typeface="宋体" panose="02010600030101010101" pitchFamily="2" charset="-122"/>
              </a:rPr>
              <a:t>加减</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或</a:t>
            </a:r>
            <a:r>
              <a:rPr lang="en-US" altLang="zh-CN" sz="2400" b="1" dirty="0">
                <a:latin typeface="Arial" panose="020B0604020202020204" pitchFamily="34" charset="0"/>
                <a:ea typeface="宋体" panose="02010600030101010101" pitchFamily="2" charset="-122"/>
              </a:rPr>
              <a:t>4</a:t>
            </a:r>
            <a:r>
              <a:rPr lang="zh-CN" altLang="zh-CN" sz="2400" b="1" dirty="0">
                <a:latin typeface="Arial" panose="020B0604020202020204" pitchFamily="34" charset="0"/>
                <a:ea typeface="宋体" panose="02010600030101010101" pitchFamily="2" charset="-122"/>
              </a:rPr>
              <a:t>由指定后缀</a:t>
            </a:r>
            <a:r>
              <a:rPr lang="en-US" altLang="zh-CN" sz="2400" b="1" dirty="0">
                <a:latin typeface="Arial" panose="020B0604020202020204" pitchFamily="34" charset="0"/>
                <a:ea typeface="宋体" panose="02010600030101010101" pitchFamily="2" charset="-122"/>
              </a:rPr>
              <a:t>B/W/D</a:t>
            </a:r>
            <a:r>
              <a:rPr lang="zh-CN" altLang="zh-CN" sz="2400" b="1" dirty="0">
                <a:latin typeface="Arial" panose="020B0604020202020204" pitchFamily="34" charset="0"/>
                <a:ea typeface="宋体" panose="02010600030101010101" pitchFamily="2" charset="-122"/>
              </a:rPr>
              <a:t>决定。</a:t>
            </a:r>
            <a:endParaRPr lang="zh-CN" altLang="zh-CN" sz="2400" b="1" dirty="0">
              <a:latin typeface="Arial" panose="020B0604020202020204" pitchFamily="34" charset="0"/>
              <a:ea typeface="宋体" panose="02010600030101010101" pitchFamily="2" charset="-122"/>
            </a:endParaRPr>
          </a:p>
        </p:txBody>
      </p:sp>
      <p:sp>
        <p:nvSpPr>
          <p:cNvPr id="21512" name="TextBox 9"/>
          <p:cNvSpPr txBox="1"/>
          <p:nvPr/>
        </p:nvSpPr>
        <p:spPr>
          <a:xfrm>
            <a:off x="52388" y="106363"/>
            <a:ext cx="884237" cy="523875"/>
          </a:xfrm>
          <a:prstGeom prst="rect">
            <a:avLst/>
          </a:prstGeom>
          <a:noFill/>
          <a:ln w="9525">
            <a:noFill/>
          </a:ln>
        </p:spPr>
        <p:txBody>
          <a:bodyPr anchor="t" anchorCtr="0">
            <a:spAutoFit/>
          </a:bodyPr>
          <a:p>
            <a:r>
              <a:rPr lang="zh-CN" altLang="en-US" sz="2800" b="1" dirty="0">
                <a:latin typeface="Arial" panose="020B0604020202020204" pitchFamily="34" charset="0"/>
                <a:ea typeface="宋体" panose="02010600030101010101" pitchFamily="2" charset="-122"/>
              </a:rPr>
              <a:t>例：</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79202" name="矩形 9"/>
          <p:cNvSpPr/>
          <p:nvPr/>
        </p:nvSpPr>
        <p:spPr>
          <a:xfrm>
            <a:off x="271463" y="4711700"/>
            <a:ext cx="8764587" cy="1438275"/>
          </a:xfrm>
          <a:prstGeom prst="rect">
            <a:avLst/>
          </a:prstGeom>
          <a:noFill/>
          <a:ln w="9525" cap="flat" cmpd="sng">
            <a:solidFill>
              <a:srgbClr val="1402BE"/>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从控制策略看，扩展同步方式与异步方式虽然出发点不同，但效果却有一些殊途同归之处。</a:t>
            </a:r>
            <a:r>
              <a:rPr lang="zh-CN" altLang="zh-CN" sz="2400" b="1" dirty="0">
                <a:solidFill>
                  <a:srgbClr val="C00000"/>
                </a:solidFill>
                <a:latin typeface="Arial" panose="020B0604020202020204" pitchFamily="34" charset="0"/>
                <a:ea typeface="宋体" panose="02010600030101010101" pitchFamily="2" charset="-122"/>
              </a:rPr>
              <a:t>实际应用中，常将同步控制思想与异步控制思想相结合。</a:t>
            </a:r>
            <a:endParaRPr lang="zh-CN" altLang="en-US" sz="2400" b="1" dirty="0">
              <a:solidFill>
                <a:srgbClr val="C00000"/>
              </a:solidFill>
              <a:latin typeface="Arial" panose="020B0604020202020204" pitchFamily="34" charset="0"/>
              <a:ea typeface="宋体" panose="02010600030101010101" pitchFamily="2" charset="-122"/>
            </a:endParaRPr>
          </a:p>
        </p:txBody>
      </p:sp>
      <p:sp>
        <p:nvSpPr>
          <p:cNvPr id="12" name="矩形 11"/>
          <p:cNvSpPr/>
          <p:nvPr/>
        </p:nvSpPr>
        <p:spPr>
          <a:xfrm>
            <a:off x="179388" y="115888"/>
            <a:ext cx="8856663" cy="2336800"/>
          </a:xfrm>
          <a:prstGeom prst="rect">
            <a:avLst/>
          </a:prstGeom>
          <a:solidFill>
            <a:srgbClr val="FDFFCB"/>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异步方式</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扩展同步方式</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进行对比：</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异步方式中没有一个固定的时钟</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CLK</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ACK</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信号始终有一个确定的值</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扩展同步方式中，</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READY</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信号仅在同步时钟采样时才需要有确定值</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，其余时间可以变化。</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9204" name="矩形 12"/>
          <p:cNvSpPr/>
          <p:nvPr/>
        </p:nvSpPr>
        <p:spPr>
          <a:xfrm>
            <a:off x="271463" y="2636838"/>
            <a:ext cx="8764587" cy="1887537"/>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这两种方式都能</a:t>
            </a:r>
            <a:r>
              <a:rPr lang="zh-CN" altLang="zh-CN" sz="2400" b="1" dirty="0">
                <a:solidFill>
                  <a:srgbClr val="C00000"/>
                </a:solidFill>
                <a:latin typeface="Arial" panose="020B0604020202020204" pitchFamily="34" charset="0"/>
                <a:ea typeface="宋体" panose="02010600030101010101" pitchFamily="2" charset="-122"/>
              </a:rPr>
              <a:t>动态改变传送周期的长度，因而都能适应总线上不同速率模块的需要。</a:t>
            </a:r>
            <a:r>
              <a:rPr lang="zh-CN" altLang="zh-CN" sz="2400" b="1" dirty="0">
                <a:latin typeface="Arial" panose="020B0604020202020204" pitchFamily="34" charset="0"/>
                <a:ea typeface="宋体" panose="02010600030101010101" pitchFamily="2" charset="-122"/>
              </a:rPr>
              <a:t>从理论上讲，由于异步方式不需时钟同步，其效率可能更高些。但是</a:t>
            </a:r>
            <a:r>
              <a:rPr lang="zh-CN" altLang="zh-CN" sz="2400" b="1" dirty="0">
                <a:solidFill>
                  <a:srgbClr val="2913FD"/>
                </a:solidFill>
                <a:latin typeface="Arial" panose="020B0604020202020204" pitchFamily="34" charset="0"/>
                <a:ea typeface="宋体" panose="02010600030101010101" pitchFamily="2" charset="-122"/>
              </a:rPr>
              <a:t>异步方式的实现比较复杂</a:t>
            </a:r>
            <a:r>
              <a:rPr lang="zh-CN" altLang="zh-CN" sz="2400" b="1" dirty="0">
                <a:latin typeface="Arial" panose="020B0604020202020204" pitchFamily="34" charset="0"/>
                <a:ea typeface="宋体" panose="02010600030101010101" pitchFamily="2" charset="-122"/>
              </a:rPr>
              <a:t>，一般用于</a:t>
            </a:r>
            <a:r>
              <a:rPr lang="zh-CN" altLang="zh-CN" sz="2400" b="1" dirty="0">
                <a:solidFill>
                  <a:srgbClr val="2913FD"/>
                </a:solidFill>
                <a:latin typeface="Arial" panose="020B0604020202020204" pitchFamily="34" charset="0"/>
                <a:ea typeface="宋体" panose="02010600030101010101" pitchFamily="2" charset="-122"/>
              </a:rPr>
              <a:t>多</a:t>
            </a:r>
            <a:r>
              <a:rPr lang="en-US" altLang="zh-CN" sz="2400" b="1" dirty="0">
                <a:solidFill>
                  <a:srgbClr val="2913FD"/>
                </a:solidFill>
                <a:latin typeface="Arial" panose="020B0604020202020204" pitchFamily="34" charset="0"/>
                <a:ea typeface="宋体" panose="02010600030101010101" pitchFamily="2" charset="-122"/>
              </a:rPr>
              <a:t>CPU</a:t>
            </a:r>
            <a:r>
              <a:rPr lang="zh-CN" altLang="zh-CN" sz="2400" b="1" dirty="0">
                <a:solidFill>
                  <a:srgbClr val="2913FD"/>
                </a:solidFill>
                <a:latin typeface="Arial" panose="020B0604020202020204" pitchFamily="34" charset="0"/>
                <a:ea typeface="宋体" panose="02010600030101010101" pitchFamily="2" charset="-122"/>
              </a:rPr>
              <a:t>系统等时序复杂</a:t>
            </a:r>
            <a:r>
              <a:rPr lang="zh-CN" altLang="zh-CN" sz="2400" b="1" dirty="0">
                <a:latin typeface="Arial" panose="020B0604020202020204" pitchFamily="34" charset="0"/>
                <a:ea typeface="宋体" panose="02010600030101010101" pitchFamily="2" charset="-122"/>
              </a:rPr>
              <a:t>的场合。</a:t>
            </a:r>
            <a:endParaRPr lang="zh-CN" altLang="zh-CN" sz="2400" b="1" dirty="0">
              <a:latin typeface="Arial" panose="020B0604020202020204" pitchFamily="34" charset="0"/>
              <a:ea typeface="宋体" panose="02010600030101010101" pitchFamily="2" charset="-122"/>
            </a:endParaRPr>
          </a:p>
        </p:txBody>
      </p:sp>
      <p:cxnSp>
        <p:nvCxnSpPr>
          <p:cNvPr id="179205" name="直接连接符 20"/>
          <p:cNvCxnSpPr/>
          <p:nvPr/>
        </p:nvCxnSpPr>
        <p:spPr>
          <a:xfrm>
            <a:off x="684213" y="1052513"/>
            <a:ext cx="566737" cy="0"/>
          </a:xfrm>
          <a:prstGeom prst="line">
            <a:avLst/>
          </a:prstGeom>
          <a:ln w="28575" cap="sq" cmpd="sng">
            <a:solidFill>
              <a:srgbClr val="2913FD"/>
            </a:solidFill>
            <a:prstDash val="solid"/>
            <a:round/>
            <a:headEnd type="none" w="sm" len="sm"/>
            <a:tailEnd type="none" w="sm" len="sm"/>
          </a:ln>
        </p:spPr>
      </p:cxnSp>
    </p:spTree>
  </p:cSld>
  <p:clrMapOvr>
    <a:masterClrMapping/>
  </p:clrMapOvr>
  <p:transition spd="slow">
    <p:blinds/>
    <p:sndAc>
      <p:stSnd>
        <p:snd r:embed="rId1" name="CHIMES.WAV"/>
      </p:stSnd>
    </p:sndAc>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45410" name="Text Box 2"/>
          <p:cNvSpPr txBox="1"/>
          <p:nvPr/>
        </p:nvSpPr>
        <p:spPr>
          <a:xfrm>
            <a:off x="360363" y="46038"/>
            <a:ext cx="6477000" cy="645160"/>
          </a:xfrm>
          <a:prstGeom prst="rect">
            <a:avLst/>
          </a:prstGeom>
          <a:noFill/>
          <a:ln w="12700">
            <a:noFill/>
          </a:ln>
        </p:spPr>
        <p:txBody>
          <a:bodyPr anchor="t" anchorCtr="0">
            <a:spAutoFit/>
          </a:bodyPr>
          <a:p>
            <a:pPr algn="just">
              <a:spcBef>
                <a:spcPct val="50000"/>
              </a:spcBef>
            </a:pPr>
            <a:r>
              <a:rPr lang="en-US" altLang="zh-CN" sz="3600" b="1" dirty="0">
                <a:latin typeface="黑体" panose="02010609060101010101" pitchFamily="49" charset="-122"/>
                <a:ea typeface="黑体" panose="02010609060101010101" pitchFamily="49" charset="-122"/>
              </a:rPr>
              <a:t>7.5.4   </a:t>
            </a:r>
            <a:r>
              <a:rPr lang="zh-CN" altLang="en-US" sz="3600" b="1" dirty="0">
                <a:latin typeface="宋体" panose="02010600030101010101" pitchFamily="2" charset="-122"/>
                <a:ea typeface="宋体" panose="02010600030101010101" pitchFamily="2" charset="-122"/>
              </a:rPr>
              <a:t>典型总线举例 </a:t>
            </a:r>
            <a:endParaRPr lang="zh-CN" altLang="en-US" sz="3600" b="1" dirty="0">
              <a:latin typeface="宋体" panose="02010600030101010101" pitchFamily="2" charset="-122"/>
              <a:ea typeface="宋体" panose="02010600030101010101" pitchFamily="2" charset="-122"/>
            </a:endParaRPr>
          </a:p>
        </p:txBody>
      </p:sp>
      <p:sp>
        <p:nvSpPr>
          <p:cNvPr id="3" name="Rectangle 11"/>
          <p:cNvSpPr>
            <a:spLocks noChangeArrowheads="1"/>
          </p:cNvSpPr>
          <p:nvPr/>
        </p:nvSpPr>
        <p:spPr bwMode="auto">
          <a:xfrm>
            <a:off x="179388" y="641350"/>
            <a:ext cx="8785225" cy="624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269875" algn="l" defTabSz="914400" rtl="0" eaLnBrk="0" fontAlgn="base" latinLnBrk="0" hangingPunct="0">
              <a:lnSpc>
                <a:spcPts val="4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以</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8088</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CPU</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的</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PC</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机，</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采用</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PC</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总线</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作为其系统总线。</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PC</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总线共有</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62</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条信号线</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，分为</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两列，引脚间距</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0.1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英寸，逻辑电平为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TTL</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电平，信号组成如下：</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15900" algn="l" defTabSz="914400" rtl="0" eaLnBrk="0" fontAlgn="base" latinLnBrk="0" hangingPunct="0">
              <a:lnSpc>
                <a:spcPts val="4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双向数据线</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D0</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D7</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，共</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15900" algn="l" defTabSz="914400" rtl="0" eaLnBrk="0" fontAlgn="base" latinLnBrk="0" hangingPunct="0">
              <a:lnSpc>
                <a:spcPts val="4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2</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宋体" panose="02010600030101010101" pitchFamily="2" charset="-122"/>
              </a:rPr>
              <a:t>地址线</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宋体" panose="02010600030101010101" pitchFamily="2" charset="-122"/>
              </a:rPr>
              <a:t>A0</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宋体" panose="02010600030101010101" pitchFamily="2" charset="-122"/>
              </a:rPr>
              <a:t>A19</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，共</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20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位，</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宋体" panose="02010600030101010101" pitchFamily="2" charset="-122"/>
              </a:rPr>
              <a:t>I/O</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宋体" panose="02010600030101010101" pitchFamily="2" charset="-122"/>
              </a:rPr>
              <a:t>口仅用低</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宋体" panose="02010600030101010101" pitchFamily="2" charset="-122"/>
              </a:rPr>
              <a:t>10</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宋体" panose="02010600030101010101" pitchFamily="2" charset="-122"/>
              </a:rPr>
              <a:t>位</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15900" algn="l" defTabSz="914400" rtl="0" eaLnBrk="0" fontAlgn="base" latinLnBrk="0" hangingPunct="0">
              <a:lnSpc>
                <a:spcPts val="4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3</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宋体" panose="02010600030101010101" pitchFamily="2" charset="-122"/>
              </a:rPr>
              <a:t>地址锁存</a:t>
            </a:r>
            <a:r>
              <a:rPr kumimoji="0" lang="en-US"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宋体" panose="02010600030101010101" pitchFamily="2" charset="-122"/>
              </a:rPr>
              <a:t>AEN</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宋体" panose="02010600030101010101" pitchFamily="2" charset="-122"/>
              </a:rPr>
              <a:t>低电平时锁存地址</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215900" algn="l" defTabSz="914400" rtl="0" eaLnBrk="0" fontAlgn="base" latinLnBrk="0" hangingPunct="0">
              <a:lnSpc>
                <a:spcPts val="4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宋体" panose="02010600030101010101" pitchFamily="2" charset="-122"/>
              </a:rPr>
              <a:t>地址有效</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AEN</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宋体" panose="02010600030101010101" pitchFamily="2" charset="-122"/>
              </a:rPr>
              <a:t>，由主板上的</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DMA</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宋体" panose="02010600030101010101" pitchFamily="2" charset="-122"/>
              </a:rPr>
              <a:t>控制器发出</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，高电平表示</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DMA</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控制器正使用总线，该信号常参与</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rPr>
              <a:t>地址译码。</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215900" algn="l" defTabSz="914400" rtl="0" eaLnBrk="0" fontAlgn="base" latinLnBrk="0" hangingPunct="0">
              <a:lnSpc>
                <a:spcPts val="4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存储器读</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MEMR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15900" algn="l" defTabSz="914400" rtl="0" eaLnBrk="0" fontAlgn="base" latinLnBrk="0" hangingPunct="0">
              <a:lnSpc>
                <a:spcPts val="4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）存储器写</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MEMW</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4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7</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读</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IOR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4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写</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IOW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180228" name="直接连接符 11"/>
          <p:cNvCxnSpPr/>
          <p:nvPr/>
        </p:nvCxnSpPr>
        <p:spPr>
          <a:xfrm>
            <a:off x="2103438" y="6361113"/>
            <a:ext cx="568325" cy="0"/>
          </a:xfrm>
          <a:prstGeom prst="line">
            <a:avLst/>
          </a:prstGeom>
          <a:ln w="28575" cap="sq" cmpd="sng">
            <a:solidFill>
              <a:schemeClr val="tx1"/>
            </a:solidFill>
            <a:prstDash val="solid"/>
            <a:round/>
            <a:headEnd type="none" w="sm" len="sm"/>
            <a:tailEnd type="none" w="sm" len="sm"/>
          </a:ln>
        </p:spPr>
      </p:cxnSp>
      <p:cxnSp>
        <p:nvCxnSpPr>
          <p:cNvPr id="180229" name="直接连接符 12"/>
          <p:cNvCxnSpPr/>
          <p:nvPr/>
        </p:nvCxnSpPr>
        <p:spPr>
          <a:xfrm>
            <a:off x="2100263" y="5876925"/>
            <a:ext cx="568325" cy="0"/>
          </a:xfrm>
          <a:prstGeom prst="line">
            <a:avLst/>
          </a:prstGeom>
          <a:ln w="28575" cap="sq" cmpd="sng">
            <a:solidFill>
              <a:srgbClr val="C00000"/>
            </a:solidFill>
            <a:prstDash val="solid"/>
            <a:round/>
            <a:headEnd type="none" w="sm" len="sm"/>
            <a:tailEnd type="none" w="sm" len="sm"/>
          </a:ln>
        </p:spPr>
      </p:cxnSp>
      <p:cxnSp>
        <p:nvCxnSpPr>
          <p:cNvPr id="180230" name="直接连接符 13"/>
          <p:cNvCxnSpPr/>
          <p:nvPr/>
        </p:nvCxnSpPr>
        <p:spPr>
          <a:xfrm>
            <a:off x="2586038" y="4868863"/>
            <a:ext cx="944562" cy="0"/>
          </a:xfrm>
          <a:prstGeom prst="line">
            <a:avLst/>
          </a:prstGeom>
          <a:ln w="28575" cap="sq" cmpd="sng">
            <a:solidFill>
              <a:srgbClr val="C00000"/>
            </a:solidFill>
            <a:prstDash val="solid"/>
            <a:round/>
            <a:headEnd type="none" w="sm" len="sm"/>
            <a:tailEnd type="none" w="sm" len="sm"/>
          </a:ln>
        </p:spPr>
      </p:cxnSp>
      <p:cxnSp>
        <p:nvCxnSpPr>
          <p:cNvPr id="180231" name="直接连接符 14"/>
          <p:cNvCxnSpPr/>
          <p:nvPr/>
        </p:nvCxnSpPr>
        <p:spPr>
          <a:xfrm>
            <a:off x="2619375" y="5373688"/>
            <a:ext cx="979488" cy="0"/>
          </a:xfrm>
          <a:prstGeom prst="line">
            <a:avLst/>
          </a:prstGeom>
          <a:ln w="28575" cap="sq" cmpd="sng">
            <a:solidFill>
              <a:schemeClr val="tx1"/>
            </a:solidFill>
            <a:prstDash val="solid"/>
            <a:round/>
            <a:headEnd type="none" w="sm" len="sm"/>
            <a:tailEnd type="none" w="sm" len="sm"/>
          </a:ln>
        </p:spPr>
      </p:cxn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slide(fromBottom)">
                                      <p:cBhvr>
                                        <p:cTn id="7" dur="500"/>
                                        <p:tgtEl>
                                          <p:spTgt spid="145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81250" name="矩形 2"/>
          <p:cNvSpPr/>
          <p:nvPr/>
        </p:nvSpPr>
        <p:spPr>
          <a:xfrm>
            <a:off x="0" y="36513"/>
            <a:ext cx="8964613" cy="5477510"/>
          </a:xfrm>
          <a:prstGeom prst="rect">
            <a:avLst/>
          </a:prstGeom>
          <a:no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9</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准备好</a:t>
            </a:r>
            <a:r>
              <a:rPr lang="en-US" altLang="zh-CN" sz="2400" b="1" dirty="0">
                <a:solidFill>
                  <a:srgbClr val="C00000"/>
                </a:solidFill>
                <a:latin typeface="Arial" panose="020B0604020202020204" pitchFamily="34" charset="0"/>
                <a:ea typeface="宋体" panose="02010600030101010101" pitchFamily="2" charset="-122"/>
              </a:rPr>
              <a:t>READY</a:t>
            </a: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用于</a:t>
            </a:r>
            <a:r>
              <a:rPr lang="zh-CN" altLang="zh-CN" sz="2400" b="1" dirty="0">
                <a:latin typeface="Arial" panose="020B0604020202020204" pitchFamily="34" charset="0"/>
                <a:ea typeface="宋体" panose="02010600030101010101" pitchFamily="2" charset="-122"/>
              </a:rPr>
              <a:t>慢速设备通知主设备插入等待周期</a:t>
            </a:r>
            <a:r>
              <a:rPr lang="en-US" altLang="zh-CN" sz="2400" b="1" dirty="0">
                <a:latin typeface="Arial" panose="020B0604020202020204" pitchFamily="34" charset="0"/>
                <a:ea typeface="宋体" panose="02010600030101010101" pitchFamily="2" charset="-122"/>
              </a:rPr>
              <a:t>Tw</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10</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奇偶校验</a:t>
            </a:r>
            <a:r>
              <a:rPr lang="en-US" altLang="zh-CN" sz="2400" b="1" dirty="0">
                <a:solidFill>
                  <a:srgbClr val="C00000"/>
                </a:solidFill>
                <a:latin typeface="Arial" panose="020B0604020202020204" pitchFamily="34" charset="0"/>
                <a:ea typeface="宋体" panose="02010600030101010101" pitchFamily="2" charset="-122"/>
              </a:rPr>
              <a:t>I/O CHCK</a:t>
            </a:r>
            <a:r>
              <a:rPr lang="zh-CN" altLang="zh-CN" sz="2400" b="1" dirty="0">
                <a:latin typeface="Arial" panose="020B0604020202020204" pitchFamily="34" charset="0"/>
                <a:ea typeface="宋体" panose="02010600030101010101" pitchFamily="2" charset="-122"/>
              </a:rPr>
              <a:t>，可用来产生非屏蔽中断请求</a:t>
            </a:r>
            <a:r>
              <a:rPr lang="en-US" altLang="zh-CN" sz="2400" b="1" dirty="0">
                <a:latin typeface="Arial" panose="020B0604020202020204" pitchFamily="34" charset="0"/>
                <a:ea typeface="宋体" panose="02010600030101010101" pitchFamily="2" charset="-122"/>
              </a:rPr>
              <a:t>NMI</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11</a:t>
            </a:r>
            <a:r>
              <a:rPr lang="zh-CN" altLang="zh-CN" sz="2400" b="1" dirty="0">
                <a:latin typeface="Arial" panose="020B0604020202020204" pitchFamily="34" charset="0"/>
                <a:ea typeface="宋体" panose="02010600030101010101" pitchFamily="2" charset="-122"/>
              </a:rPr>
              <a:t>）中断请求</a:t>
            </a:r>
            <a:r>
              <a:rPr lang="en-US" altLang="zh-CN" sz="2400" b="1" dirty="0">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IRQ2</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IRQ7</a:t>
            </a:r>
            <a:r>
              <a:rPr lang="zh-CN" altLang="zh-CN" sz="2400" b="1" dirty="0">
                <a:latin typeface="Arial" panose="020B0604020202020204" pitchFamily="34" charset="0"/>
                <a:ea typeface="宋体" panose="02010600030101010101" pitchFamily="2" charset="-122"/>
              </a:rPr>
              <a:t>，送往</a:t>
            </a:r>
            <a:r>
              <a:rPr lang="en-US" altLang="zh-CN" sz="2400" b="1" dirty="0">
                <a:latin typeface="Arial" panose="020B0604020202020204" pitchFamily="34" charset="0"/>
                <a:ea typeface="宋体" panose="02010600030101010101" pitchFamily="2" charset="-122"/>
              </a:rPr>
              <a:t>8259</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12</a:t>
            </a:r>
            <a:r>
              <a:rPr lang="zh-CN" altLang="zh-CN" sz="2400" b="1" dirty="0">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请求</a:t>
            </a:r>
            <a:r>
              <a:rPr lang="en-US" altLang="zh-CN" sz="2400" b="1" dirty="0">
                <a:solidFill>
                  <a:srgbClr val="2913FD"/>
                </a:solidFill>
                <a:latin typeface="Arial" panose="020B0604020202020204" pitchFamily="34" charset="0"/>
                <a:ea typeface="宋体" panose="02010600030101010101" pitchFamily="2" charset="-122"/>
              </a:rPr>
              <a:t> DRQ1</a:t>
            </a:r>
            <a:r>
              <a:rPr lang="zh-CN" altLang="zh-CN" sz="2400" b="1" dirty="0">
                <a:solidFill>
                  <a:srgbClr val="2913FD"/>
                </a:solidFill>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DRQ3</a:t>
            </a:r>
            <a:r>
              <a:rPr lang="zh-CN" altLang="zh-CN" sz="2400" b="1" dirty="0">
                <a:latin typeface="Arial" panose="020B0604020202020204" pitchFamily="34" charset="0"/>
                <a:ea typeface="宋体" panose="02010600030101010101" pitchFamily="2" charset="-122"/>
              </a:rPr>
              <a:t>，送往</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eaLnBrk="0" hangingPunct="0">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13</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应答</a:t>
            </a:r>
            <a:r>
              <a:rPr lang="en-US" altLang="zh-CN" sz="2400" b="1" dirty="0">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DACK0</a:t>
            </a:r>
            <a:r>
              <a:rPr lang="zh-CN" altLang="zh-CN" sz="2400" b="1" dirty="0">
                <a:solidFill>
                  <a:srgbClr val="C00000"/>
                </a:solidFill>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DACK3</a:t>
            </a:r>
            <a:r>
              <a:rPr lang="zh-CN" altLang="zh-CN" sz="2400" b="1" dirty="0">
                <a:solidFill>
                  <a:srgbClr val="C00000"/>
                </a:solidFill>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输出。</a:t>
            </a:r>
            <a:endParaRPr lang="zh-CN" altLang="zh-CN" sz="2400" b="1" dirty="0">
              <a:latin typeface="Arial" panose="020B0604020202020204" pitchFamily="34" charset="0"/>
              <a:ea typeface="宋体" panose="02010600030101010101" pitchFamily="2" charset="-122"/>
            </a:endParaRPr>
          </a:p>
          <a:p>
            <a:pPr eaLnBrk="0" hangingPunct="0">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14</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计数终止</a:t>
            </a:r>
            <a:r>
              <a:rPr lang="en-US" altLang="zh-CN" sz="2400" b="1" dirty="0">
                <a:solidFill>
                  <a:srgbClr val="2913FD"/>
                </a:solidFill>
                <a:latin typeface="Arial" panose="020B0604020202020204" pitchFamily="34" charset="0"/>
                <a:ea typeface="宋体" panose="02010600030101010101" pitchFamily="2" charset="-122"/>
              </a:rPr>
              <a:t>T/C</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8237</a:t>
            </a:r>
            <a:r>
              <a:rPr lang="zh-CN" altLang="zh-CN" sz="2400" b="1" dirty="0">
                <a:latin typeface="Arial" panose="020B0604020202020204" pitchFamily="34" charset="0"/>
                <a:ea typeface="宋体" panose="02010600030101010101" pitchFamily="2" charset="-122"/>
              </a:rPr>
              <a:t>发出，</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接口可用它与</a:t>
            </a:r>
            <a:r>
              <a:rPr lang="en-US" altLang="zh-CN" sz="2400" b="1" dirty="0">
                <a:latin typeface="Arial" panose="020B0604020202020204" pitchFamily="34" charset="0"/>
                <a:ea typeface="宋体" panose="02010600030101010101" pitchFamily="2" charset="-122"/>
              </a:rPr>
              <a:t>DACK </a:t>
            </a:r>
            <a:r>
              <a:rPr lang="zh-CN" altLang="zh-CN" sz="2400" b="1" dirty="0">
                <a:latin typeface="Arial" panose="020B0604020202020204" pitchFamily="34" charset="0"/>
                <a:ea typeface="宋体" panose="02010600030101010101" pitchFamily="2" charset="-122"/>
              </a:rPr>
              <a:t>产生</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结束信号。</a:t>
            </a:r>
            <a:endParaRPr lang="zh-CN" altLang="zh-CN" sz="2400" b="1" dirty="0">
              <a:latin typeface="Arial" panose="020B0604020202020204" pitchFamily="34" charset="0"/>
              <a:ea typeface="宋体" panose="02010600030101010101" pitchFamily="2" charset="-122"/>
            </a:endParaRPr>
          </a:p>
          <a:p>
            <a:pPr eaLnBrk="0" hangingPunct="0">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15</a:t>
            </a:r>
            <a:r>
              <a:rPr lang="zh-CN" altLang="zh-CN" sz="2400" b="1" dirty="0">
                <a:latin typeface="Arial" panose="020B0604020202020204" pitchFamily="34" charset="0"/>
                <a:ea typeface="宋体" panose="02010600030101010101" pitchFamily="2" charset="-122"/>
              </a:rPr>
              <a:t>）时钟</a:t>
            </a:r>
            <a:r>
              <a:rPr lang="en-US" altLang="zh-CN" sz="2400" b="1" dirty="0">
                <a:latin typeface="Arial" panose="020B0604020202020204" pitchFamily="34" charset="0"/>
                <a:ea typeface="宋体" panose="02010600030101010101" pitchFamily="2" charset="-122"/>
              </a:rPr>
              <a:t>OSC</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14.31818MHz</a:t>
            </a:r>
            <a:r>
              <a:rPr lang="zh-CN" altLang="zh-CN" sz="2400" b="1" dirty="0">
                <a:latin typeface="Arial" panose="020B0604020202020204" pitchFamily="34" charset="0"/>
                <a:ea typeface="宋体" panose="02010600030101010101" pitchFamily="2" charset="-122"/>
              </a:rPr>
              <a:t>，占空比</a:t>
            </a:r>
            <a:r>
              <a:rPr lang="en-US" altLang="zh-CN" sz="2400" b="1" dirty="0">
                <a:latin typeface="Arial" panose="020B0604020202020204" pitchFamily="34" charset="0"/>
                <a:ea typeface="宋体" panose="02010600030101010101" pitchFamily="2" charset="-122"/>
              </a:rPr>
              <a:t>50%</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eaLnBrk="0" hangingPunct="0">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16</a:t>
            </a:r>
            <a:r>
              <a:rPr lang="zh-CN" altLang="zh-CN" sz="2400" b="1" dirty="0">
                <a:latin typeface="Arial" panose="020B0604020202020204" pitchFamily="34" charset="0"/>
                <a:ea typeface="宋体" panose="02010600030101010101" pitchFamily="2" charset="-122"/>
              </a:rPr>
              <a:t>）时钟</a:t>
            </a:r>
            <a:r>
              <a:rPr lang="en-US" altLang="zh-CN" sz="2400" b="1" dirty="0">
                <a:latin typeface="Arial" panose="020B0604020202020204" pitchFamily="34" charset="0"/>
                <a:ea typeface="宋体" panose="02010600030101010101" pitchFamily="2" charset="-122"/>
              </a:rPr>
              <a:t>CKL</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4.77MHz</a:t>
            </a:r>
            <a:r>
              <a:rPr lang="zh-CN" altLang="zh-CN" sz="2400" b="1" dirty="0">
                <a:latin typeface="Arial" panose="020B0604020202020204" pitchFamily="34" charset="0"/>
                <a:ea typeface="宋体" panose="02010600030101010101" pitchFamily="2" charset="-122"/>
              </a:rPr>
              <a:t>，占空比</a:t>
            </a:r>
            <a:r>
              <a:rPr lang="en-US" altLang="zh-CN" sz="2400" b="1" dirty="0">
                <a:latin typeface="Arial" panose="020B0604020202020204" pitchFamily="34" charset="0"/>
                <a:ea typeface="宋体" panose="02010600030101010101" pitchFamily="2" charset="-122"/>
              </a:rPr>
              <a:t>1/3</a:t>
            </a:r>
            <a:r>
              <a:rPr lang="zh-CN" altLang="zh-CN" sz="2400" b="1" dirty="0">
                <a:latin typeface="Arial" panose="020B0604020202020204" pitchFamily="34" charset="0"/>
                <a:ea typeface="宋体" panose="02010600030101010101" pitchFamily="2" charset="-122"/>
              </a:rPr>
              <a:t>，由</a:t>
            </a:r>
            <a:r>
              <a:rPr lang="en-US" altLang="zh-CN" sz="2400" b="1" dirty="0">
                <a:latin typeface="Arial" panose="020B0604020202020204" pitchFamily="34" charset="0"/>
                <a:ea typeface="宋体" panose="02010600030101010101" pitchFamily="2" charset="-122"/>
              </a:rPr>
              <a:t>OSC</a:t>
            </a:r>
            <a:r>
              <a:rPr lang="zh-CN" altLang="zh-CN" sz="2400" b="1" dirty="0">
                <a:latin typeface="Arial" panose="020B0604020202020204" pitchFamily="34" charset="0"/>
                <a:ea typeface="宋体" panose="02010600030101010101" pitchFamily="2" charset="-122"/>
              </a:rPr>
              <a:t>三分频得到，可作为总线同步时钟。</a:t>
            </a:r>
            <a:endParaRPr lang="zh-CN" altLang="zh-CN" sz="2400" b="1" dirty="0">
              <a:latin typeface="Arial" panose="020B0604020202020204" pitchFamily="34" charset="0"/>
              <a:ea typeface="宋体" panose="02010600030101010101" pitchFamily="2" charset="-122"/>
            </a:endParaRPr>
          </a:p>
          <a:p>
            <a:pPr eaLnBrk="0" hangingPunct="0">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17</a:t>
            </a:r>
            <a:r>
              <a:rPr lang="zh-CN" altLang="zh-CN" sz="2400" b="1" dirty="0">
                <a:latin typeface="Arial" panose="020B0604020202020204" pitchFamily="34" charset="0"/>
                <a:ea typeface="宋体" panose="02010600030101010101" pitchFamily="2" charset="-122"/>
              </a:rPr>
              <a:t>）复位驱动</a:t>
            </a:r>
            <a:r>
              <a:rPr lang="en-US" altLang="zh-CN" sz="2400" b="1" dirty="0">
                <a:latin typeface="Arial" panose="020B0604020202020204" pitchFamily="34" charset="0"/>
                <a:ea typeface="宋体" panose="02010600030101010101" pitchFamily="2" charset="-122"/>
              </a:rPr>
              <a:t>RESET</a:t>
            </a:r>
            <a:r>
              <a:rPr lang="zh-CN" altLang="zh-CN" sz="2400" b="1" dirty="0">
                <a:latin typeface="Arial" panose="020B0604020202020204" pitchFamily="34" charset="0"/>
                <a:ea typeface="宋体" panose="02010600030101010101" pitchFamily="2" charset="-122"/>
              </a:rPr>
              <a:t>，与</a:t>
            </a:r>
            <a:r>
              <a:rPr lang="en-US" altLang="zh-CN" sz="2400" b="1" dirty="0">
                <a:latin typeface="Arial" panose="020B0604020202020204" pitchFamily="34" charset="0"/>
                <a:ea typeface="宋体" panose="02010600030101010101" pitchFamily="2" charset="-122"/>
              </a:rPr>
              <a:t>CLK</a:t>
            </a:r>
            <a:r>
              <a:rPr lang="zh-CN" altLang="zh-CN" sz="2400" b="1" dirty="0">
                <a:latin typeface="Arial" panose="020B0604020202020204" pitchFamily="34" charset="0"/>
                <a:ea typeface="宋体" panose="02010600030101010101" pitchFamily="2" charset="-122"/>
              </a:rPr>
              <a:t>下降沿同步。</a:t>
            </a:r>
            <a:endParaRPr lang="zh-CN" altLang="zh-CN" sz="2400" b="1" dirty="0">
              <a:latin typeface="Arial" panose="020B0604020202020204" pitchFamily="34" charset="0"/>
              <a:ea typeface="宋体" panose="02010600030101010101" pitchFamily="2" charset="-122"/>
            </a:endParaRPr>
          </a:p>
          <a:p>
            <a:pPr eaLnBrk="0" hangingPunct="0">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18</a:t>
            </a:r>
            <a:r>
              <a:rPr lang="zh-CN" altLang="zh-CN" sz="2400" b="1" dirty="0">
                <a:latin typeface="Arial" panose="020B0604020202020204" pitchFamily="34" charset="0"/>
                <a:ea typeface="宋体" panose="02010600030101010101" pitchFamily="2" charset="-122"/>
              </a:rPr>
              <a:t>）电源线：</a:t>
            </a:r>
            <a:endParaRPr lang="zh-CN" altLang="en-US" sz="2400" b="1" dirty="0">
              <a:latin typeface="Arial" panose="020B0604020202020204" pitchFamily="34" charset="0"/>
              <a:ea typeface="宋体" panose="02010600030101010101" pitchFamily="2" charset="-122"/>
            </a:endParaRPr>
          </a:p>
        </p:txBody>
      </p:sp>
      <p:sp>
        <p:nvSpPr>
          <p:cNvPr id="9" name="Rectangle 7"/>
          <p:cNvSpPr>
            <a:spLocks noRot="1" noChangeAspect="1" noMove="1" noResize="1" noEditPoints="1" noAdjustHandles="1" noChangeArrowheads="1" noChangeShapeType="1" noTextEdit="1"/>
          </p:cNvSpPr>
          <p:nvPr/>
        </p:nvSpPr>
        <p:spPr bwMode="auto">
          <a:xfrm>
            <a:off x="760262" y="5362955"/>
            <a:ext cx="3563938" cy="1200330"/>
          </a:xfrm>
          <a:prstGeom prst="rect">
            <a:avLst/>
          </a:prstGeom>
          <a:blipFill rotWithShape="1">
            <a:blip r:embed="rId1"/>
            <a:stretch>
              <a:fillRect l="-2397" t="-3553" b="-11168"/>
            </a:stretch>
          </a:bli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cxnSp>
        <p:nvCxnSpPr>
          <p:cNvPr id="181252" name="直接连接符 13"/>
          <p:cNvCxnSpPr/>
          <p:nvPr/>
        </p:nvCxnSpPr>
        <p:spPr>
          <a:xfrm>
            <a:off x="2484438" y="1916113"/>
            <a:ext cx="944562" cy="0"/>
          </a:xfrm>
          <a:prstGeom prst="line">
            <a:avLst/>
          </a:prstGeom>
          <a:ln w="28575" cap="sq" cmpd="sng">
            <a:solidFill>
              <a:srgbClr val="C00000"/>
            </a:solidFill>
            <a:prstDash val="solid"/>
            <a:round/>
            <a:headEnd type="none" w="sm" len="sm"/>
            <a:tailEnd type="none" w="sm" len="sm"/>
          </a:ln>
        </p:spPr>
      </p:cxnSp>
      <p:cxnSp>
        <p:nvCxnSpPr>
          <p:cNvPr id="181253" name="直接连接符 13"/>
          <p:cNvCxnSpPr/>
          <p:nvPr/>
        </p:nvCxnSpPr>
        <p:spPr>
          <a:xfrm>
            <a:off x="3851275" y="1916113"/>
            <a:ext cx="944563" cy="0"/>
          </a:xfrm>
          <a:prstGeom prst="line">
            <a:avLst/>
          </a:prstGeom>
          <a:ln w="28575" cap="sq" cmpd="sng">
            <a:solidFill>
              <a:srgbClr val="C00000"/>
            </a:solidFill>
            <a:prstDash val="solid"/>
            <a:round/>
            <a:headEnd type="none" w="sm" len="sm"/>
            <a:tailEnd type="none" w="sm" len="sm"/>
          </a:ln>
        </p:spPr>
      </p:cxnSp>
      <p:cxnSp>
        <p:nvCxnSpPr>
          <p:cNvPr id="181254" name="直接连接符 13"/>
          <p:cNvCxnSpPr/>
          <p:nvPr/>
        </p:nvCxnSpPr>
        <p:spPr>
          <a:xfrm>
            <a:off x="7461250" y="2349500"/>
            <a:ext cx="944563" cy="0"/>
          </a:xfrm>
          <a:prstGeom prst="line">
            <a:avLst/>
          </a:prstGeom>
          <a:ln w="28575" cap="sq" cmpd="sng">
            <a:solidFill>
              <a:schemeClr val="tx1"/>
            </a:solidFill>
            <a:prstDash val="solid"/>
            <a:round/>
            <a:headEnd type="none" w="sm" len="sm"/>
            <a:tailEnd type="none" w="sm" len="sm"/>
          </a:ln>
        </p:spPr>
      </p:cxnSp>
      <p:sp>
        <p:nvSpPr>
          <p:cNvPr id="14" name="Rectangle 7"/>
          <p:cNvSpPr>
            <a:spLocks noRot="1" noChangeAspect="1" noMove="1" noResize="1" noEditPoints="1" noAdjustHandles="1" noChangeArrowheads="1" noChangeShapeType="1" noTextEdit="1"/>
          </p:cNvSpPr>
          <p:nvPr/>
        </p:nvSpPr>
        <p:spPr bwMode="auto">
          <a:xfrm>
            <a:off x="4462418" y="5547621"/>
            <a:ext cx="3563939" cy="830996"/>
          </a:xfrm>
          <a:prstGeom prst="rect">
            <a:avLst/>
          </a:prstGeom>
          <a:blipFill rotWithShape="1">
            <a:blip r:embed="rId2"/>
            <a:stretch>
              <a:fillRect l="-2222" t="-5147" b="-17647"/>
            </a:stretch>
          </a:bli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3" name="CHIMES.WAV"/>
      </p:stSnd>
    </p:sndAc>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82274" name="矩形 3"/>
          <p:cNvSpPr/>
          <p:nvPr/>
        </p:nvSpPr>
        <p:spPr>
          <a:xfrm>
            <a:off x="268288" y="546100"/>
            <a:ext cx="8569325" cy="1947863"/>
          </a:xfrm>
          <a:prstGeom prst="rect">
            <a:avLst/>
          </a:prstGeom>
          <a:noFill/>
          <a:ln w="9525" cap="flat" cmpd="sng">
            <a:solidFill>
              <a:schemeClr val="tx1"/>
            </a:solidFill>
            <a:prstDash val="solid"/>
            <a:miter/>
            <a:headEnd type="none" w="med" len="med"/>
            <a:tailEnd type="none" w="med" len="med"/>
          </a:ln>
        </p:spPr>
        <p:txBody>
          <a:bodyPr anchor="t" anchorCtr="0">
            <a:spAutoFit/>
          </a:bodyPr>
          <a:p>
            <a:pPr>
              <a:lnSpc>
                <a:spcPct val="150000"/>
              </a:lnSpc>
            </a:pPr>
            <a:r>
              <a:rPr lang="en-US" altLang="zh-CN" sz="2800" b="1" dirty="0">
                <a:solidFill>
                  <a:srgbClr val="FF0000"/>
                </a:solidFill>
                <a:latin typeface="Arial" panose="020B0604020202020204" pitchFamily="34" charset="0"/>
                <a:ea typeface="宋体" panose="02010600030101010101" pitchFamily="2" charset="-122"/>
              </a:rPr>
              <a:t>     PC</a:t>
            </a:r>
            <a:r>
              <a:rPr lang="zh-CN" altLang="zh-CN" sz="2800" b="1" dirty="0">
                <a:solidFill>
                  <a:srgbClr val="FF0000"/>
                </a:solidFill>
                <a:latin typeface="Arial" panose="020B0604020202020204" pitchFamily="34" charset="0"/>
                <a:ea typeface="宋体" panose="02010600030101010101" pitchFamily="2" charset="-122"/>
              </a:rPr>
              <a:t>总线是一种典型的扩展同步总线</a:t>
            </a:r>
            <a:r>
              <a:rPr lang="zh-CN" altLang="zh-CN" sz="2800" b="1" dirty="0">
                <a:latin typeface="Arial" panose="020B0604020202020204" pitchFamily="34" charset="0"/>
                <a:ea typeface="宋体" panose="02010600030101010101" pitchFamily="2" charset="-122"/>
              </a:rPr>
              <a:t>，</a:t>
            </a:r>
            <a:r>
              <a:rPr lang="zh-CN" altLang="zh-CN" sz="2800" b="1" dirty="0">
                <a:solidFill>
                  <a:srgbClr val="C00000"/>
                </a:solidFill>
                <a:latin typeface="Arial" panose="020B0604020202020204" pitchFamily="34" charset="0"/>
                <a:ea typeface="宋体" panose="02010600030101010101" pitchFamily="2" charset="-122"/>
              </a:rPr>
              <a:t>总线操作与时钟</a:t>
            </a:r>
            <a:r>
              <a:rPr lang="en-US" altLang="zh-CN" sz="2800" b="1" dirty="0">
                <a:solidFill>
                  <a:srgbClr val="C00000"/>
                </a:solidFill>
                <a:latin typeface="Arial" panose="020B0604020202020204" pitchFamily="34" charset="0"/>
                <a:ea typeface="宋体" panose="02010600030101010101" pitchFamily="2" charset="-122"/>
              </a:rPr>
              <a:t>CLK</a:t>
            </a:r>
            <a:r>
              <a:rPr lang="zh-CN" altLang="zh-CN" sz="2800" b="1" dirty="0">
                <a:solidFill>
                  <a:srgbClr val="C00000"/>
                </a:solidFill>
                <a:latin typeface="Arial" panose="020B0604020202020204" pitchFamily="34" charset="0"/>
                <a:ea typeface="宋体" panose="02010600030101010101" pitchFamily="2" charset="-122"/>
              </a:rPr>
              <a:t>严格同步，</a:t>
            </a:r>
            <a:r>
              <a:rPr lang="zh-CN" altLang="zh-CN" sz="2800" b="1" dirty="0">
                <a:latin typeface="Arial" panose="020B0604020202020204" pitchFamily="34" charset="0"/>
                <a:ea typeface="宋体" panose="02010600030101010101" pitchFamily="2" charset="-122"/>
              </a:rPr>
              <a:t>而</a:t>
            </a:r>
            <a:r>
              <a:rPr lang="en-US" altLang="zh-CN" sz="2800" b="1" dirty="0">
                <a:latin typeface="Arial" panose="020B0604020202020204" pitchFamily="34" charset="0"/>
                <a:ea typeface="宋体" panose="02010600030101010101" pitchFamily="2" charset="-122"/>
              </a:rPr>
              <a:t>READY</a:t>
            </a:r>
            <a:r>
              <a:rPr lang="zh-CN" altLang="zh-CN" sz="2800" b="1" dirty="0">
                <a:latin typeface="Arial" panose="020B0604020202020204" pitchFamily="34" charset="0"/>
                <a:ea typeface="宋体" panose="02010600030101010101" pitchFamily="2" charset="-122"/>
              </a:rPr>
              <a:t>信号则可通知主模块产生等待周期</a:t>
            </a:r>
            <a:r>
              <a:rPr lang="en-US" altLang="zh-CN" sz="2800" b="1" dirty="0">
                <a:latin typeface="Arial" panose="020B0604020202020204" pitchFamily="34" charset="0"/>
                <a:ea typeface="宋体" panose="02010600030101010101" pitchFamily="2" charset="-122"/>
              </a:rPr>
              <a:t>Tw</a:t>
            </a:r>
            <a:r>
              <a:rPr lang="zh-CN" altLang="zh-CN" sz="2800" b="1" dirty="0">
                <a:latin typeface="Arial" panose="020B0604020202020204" pitchFamily="34" charset="0"/>
                <a:ea typeface="宋体" panose="02010600030101010101" pitchFamily="2" charset="-122"/>
              </a:rPr>
              <a:t>，以适应慢速设备的需要。</a:t>
            </a:r>
            <a:endParaRPr lang="zh-CN" altLang="zh-CN" sz="2800" b="1" dirty="0">
              <a:latin typeface="Arial" panose="020B0604020202020204" pitchFamily="34" charset="0"/>
              <a:ea typeface="宋体" panose="02010600030101010101" pitchFamily="2" charset="-122"/>
            </a:endParaRPr>
          </a:p>
        </p:txBody>
      </p:sp>
      <p:sp>
        <p:nvSpPr>
          <p:cNvPr id="5" name="矩形 4"/>
          <p:cNvSpPr/>
          <p:nvPr/>
        </p:nvSpPr>
        <p:spPr>
          <a:xfrm>
            <a:off x="250825" y="2708275"/>
            <a:ext cx="8569325" cy="3970338"/>
          </a:xfrm>
          <a:prstGeom prst="rect">
            <a:avLst/>
          </a:prstGeom>
          <a:ln>
            <a:solidFill>
              <a:srgbClr val="2913FD"/>
            </a:solidFill>
          </a:ln>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PC</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总线采用</a:t>
            </a:r>
            <a:r>
              <a:rPr kumimoji="0" lang="en-US"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CPU</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为核心</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非平衡总线控制方式</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总线上的</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其他主设备，如</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控制器、</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IOP</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等要使用总线时</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请求方式提出申请，</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等待</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批准并让出总线使用权，</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总线</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用完后立即将总线控制权还给</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670050" y="23813"/>
            <a:ext cx="5638800" cy="708025"/>
          </a:xfrm>
          <a:prstGeom prst="rect">
            <a:avLst/>
          </a:prstGeom>
          <a:noFill/>
          <a:ln w="12700">
            <a:noFill/>
          </a:ln>
        </p:spPr>
        <p:txBody>
          <a:bodyPr anchor="t" anchorCtr="0">
            <a:spAutoFit/>
          </a:bodyPr>
          <a:p>
            <a:pPr>
              <a:spcBef>
                <a:spcPct val="50000"/>
              </a:spcBef>
            </a:pPr>
            <a:r>
              <a:rPr lang="en-US" altLang="zh-CN" sz="4000" b="1" dirty="0">
                <a:latin typeface="黑体" panose="02010609060101010101" pitchFamily="49" charset="-122"/>
                <a:ea typeface="黑体" panose="02010609060101010101" pitchFamily="49" charset="-122"/>
              </a:rPr>
              <a:t>7.6  </a:t>
            </a:r>
            <a:r>
              <a:rPr lang="zh-CN" altLang="en-US" sz="4000" b="1" dirty="0">
                <a:latin typeface="宋体" panose="02010600030101010101" pitchFamily="2" charset="-122"/>
                <a:ea typeface="宋体" panose="02010600030101010101" pitchFamily="2" charset="-122"/>
              </a:rPr>
              <a:t>典型外设接口 </a:t>
            </a:r>
            <a:endParaRPr lang="zh-CN" altLang="en-US" sz="4000" b="1" dirty="0">
              <a:latin typeface="宋体" panose="02010600030101010101" pitchFamily="2" charset="-122"/>
              <a:ea typeface="宋体" panose="02010600030101010101" pitchFamily="2" charset="-122"/>
            </a:endParaRPr>
          </a:p>
        </p:txBody>
      </p:sp>
      <p:sp>
        <p:nvSpPr>
          <p:cNvPr id="183298" name="矩形 3"/>
          <p:cNvSpPr/>
          <p:nvPr/>
        </p:nvSpPr>
        <p:spPr>
          <a:xfrm>
            <a:off x="193675" y="1457325"/>
            <a:ext cx="8770938" cy="1887538"/>
          </a:xfrm>
          <a:prstGeom prst="rect">
            <a:avLst/>
          </a:prstGeom>
          <a:noFill/>
          <a:ln w="9525" cap="flat" cmpd="sng">
            <a:solidFill>
              <a:srgbClr val="1402BE"/>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并行</a:t>
            </a:r>
            <a:r>
              <a:rPr lang="en-US" altLang="zh-CN" sz="2400" b="1" dirty="0">
                <a:solidFill>
                  <a:srgbClr val="C00000"/>
                </a:solidFill>
                <a:latin typeface="Arial" panose="020B0604020202020204" pitchFamily="34" charset="0"/>
                <a:ea typeface="宋体" panose="02010600030101010101" pitchFamily="2" charset="-122"/>
              </a:rPr>
              <a:t>ATA</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Advanced Technology Attachment</a:t>
            </a:r>
            <a:r>
              <a:rPr lang="zh-CN" altLang="zh-CN" sz="2400" b="1" dirty="0">
                <a:latin typeface="Arial" panose="020B0604020202020204" pitchFamily="34" charset="0"/>
                <a:ea typeface="宋体" panose="02010600030101010101" pitchFamily="2" charset="-122"/>
              </a:rPr>
              <a:t>）接口</a:t>
            </a:r>
            <a:r>
              <a:rPr lang="zh-CN" altLang="en-US" sz="2400" b="1" dirty="0">
                <a:latin typeface="Arial" panose="020B0604020202020204" pitchFamily="34" charset="0"/>
                <a:ea typeface="宋体" panose="02010600030101010101" pitchFamily="2" charset="-122"/>
              </a:rPr>
              <a:t>，即</a:t>
            </a:r>
            <a:r>
              <a:rPr lang="en-US" altLang="zh-CN" sz="2400" b="1" dirty="0">
                <a:latin typeface="Arial" panose="020B0604020202020204" pitchFamily="34" charset="0"/>
                <a:ea typeface="宋体" panose="02010600030101010101" pitchFamily="2" charset="-122"/>
              </a:rPr>
              <a:t>IDE</a:t>
            </a:r>
            <a:r>
              <a:rPr lang="zh-CN" altLang="zh-CN" sz="2400" b="1" dirty="0">
                <a:latin typeface="Arial" panose="020B0604020202020204" pitchFamily="34" charset="0"/>
                <a:ea typeface="宋体" panose="02010600030101010101" pitchFamily="2" charset="-122"/>
              </a:rPr>
              <a:t>接口，</a:t>
            </a:r>
            <a:r>
              <a:rPr lang="en-US" altLang="zh-CN" sz="2400" b="1" dirty="0">
                <a:solidFill>
                  <a:srgbClr val="C00000"/>
                </a:solidFill>
                <a:latin typeface="Arial" panose="020B0604020202020204" pitchFamily="34" charset="0"/>
                <a:ea typeface="宋体" panose="02010600030101010101" pitchFamily="2" charset="-122"/>
              </a:rPr>
              <a:t>IDE</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Integrated Drive Electronics</a:t>
            </a:r>
            <a:r>
              <a:rPr lang="zh-CN" altLang="zh-CN" sz="2400" b="1" dirty="0">
                <a:latin typeface="Arial" panose="020B0604020202020204" pitchFamily="34" charset="0"/>
                <a:ea typeface="宋体" panose="02010600030101010101" pitchFamily="2" charset="-122"/>
              </a:rPr>
              <a:t>）接口是目前</a:t>
            </a: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机中最常用的硬盘接口之一，它的本意是</a:t>
            </a:r>
            <a:r>
              <a:rPr lang="zh-CN" altLang="zh-CN" sz="2400" b="1" dirty="0">
                <a:solidFill>
                  <a:srgbClr val="2913FD"/>
                </a:solidFill>
                <a:latin typeface="Arial" panose="020B0604020202020204" pitchFamily="34" charset="0"/>
                <a:ea typeface="宋体" panose="02010600030101010101" pitchFamily="2" charset="-122"/>
              </a:rPr>
              <a:t>指把控制器与盘体集成在一起的硬盘驱动器。</a:t>
            </a:r>
            <a:endParaRPr lang="zh-CN" altLang="en-US" sz="2400" b="1" dirty="0">
              <a:solidFill>
                <a:srgbClr val="2913FD"/>
              </a:solidFill>
              <a:latin typeface="Arial" panose="020B0604020202020204" pitchFamily="34" charset="0"/>
              <a:ea typeface="宋体" panose="02010600030101010101" pitchFamily="2" charset="-122"/>
            </a:endParaRPr>
          </a:p>
        </p:txBody>
      </p:sp>
      <p:sp>
        <p:nvSpPr>
          <p:cNvPr id="5" name="Text Box 3"/>
          <p:cNvSpPr txBox="1"/>
          <p:nvPr/>
        </p:nvSpPr>
        <p:spPr>
          <a:xfrm>
            <a:off x="220663" y="801688"/>
            <a:ext cx="4056062" cy="646112"/>
          </a:xfrm>
          <a:prstGeom prst="rect">
            <a:avLst/>
          </a:prstGeom>
          <a:noFill/>
          <a:ln w="12700">
            <a:noFill/>
          </a:ln>
        </p:spPr>
        <p:txBody>
          <a:bodyPr anchor="t" anchorCtr="0">
            <a:spAutoFit/>
          </a:bodyPr>
          <a:p>
            <a:pPr algn="just">
              <a:spcBef>
                <a:spcPct val="50000"/>
              </a:spcBef>
            </a:pPr>
            <a:r>
              <a:rPr lang="en-US" altLang="zh-CN" sz="3600" b="1" dirty="0">
                <a:latin typeface="黑体" panose="02010609060101010101" pitchFamily="49" charset="-122"/>
                <a:ea typeface="黑体" panose="02010609060101010101" pitchFamily="49" charset="-122"/>
              </a:rPr>
              <a:t>7.6.1  </a:t>
            </a:r>
            <a:r>
              <a:rPr lang="en-US" altLang="zh-CN" sz="3600" b="1" dirty="0">
                <a:latin typeface="宋体" panose="02010600030101010101" pitchFamily="2" charset="-122"/>
                <a:ea typeface="宋体" panose="02010600030101010101" pitchFamily="2" charset="-122"/>
              </a:rPr>
              <a:t>ATA</a:t>
            </a:r>
            <a:r>
              <a:rPr lang="zh-CN" altLang="en-US" sz="3600" b="1" dirty="0">
                <a:latin typeface="宋体" panose="02010600030101010101" pitchFamily="2" charset="-122"/>
                <a:ea typeface="宋体" panose="02010600030101010101" pitchFamily="2" charset="-122"/>
              </a:rPr>
              <a:t>接口 </a:t>
            </a:r>
            <a:endParaRPr lang="zh-CN" altLang="en-US" sz="3600" b="1" dirty="0">
              <a:latin typeface="宋体" panose="02010600030101010101" pitchFamily="2" charset="-122"/>
              <a:ea typeface="宋体" panose="02010600030101010101" pitchFamily="2" charset="-122"/>
            </a:endParaRPr>
          </a:p>
        </p:txBody>
      </p:sp>
      <p:sp>
        <p:nvSpPr>
          <p:cNvPr id="183300" name="矩形 5"/>
          <p:cNvSpPr/>
          <p:nvPr/>
        </p:nvSpPr>
        <p:spPr>
          <a:xfrm>
            <a:off x="182563" y="3573463"/>
            <a:ext cx="8769350" cy="3233737"/>
          </a:xfrm>
          <a:prstGeom prst="rect">
            <a:avLst/>
          </a:prstGeom>
          <a:noFill/>
          <a:ln w="9525" cap="flat" cmpd="sng">
            <a:solidFill>
              <a:srgbClr val="FFC0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并行</a:t>
            </a:r>
            <a:r>
              <a:rPr lang="en-US" altLang="zh-CN" sz="2400" b="1" dirty="0">
                <a:latin typeface="Arial" panose="020B0604020202020204" pitchFamily="34" charset="0"/>
                <a:ea typeface="宋体" panose="02010600030101010101" pitchFamily="2" charset="-122"/>
              </a:rPr>
              <a:t>ATA</a:t>
            </a:r>
            <a:r>
              <a:rPr lang="zh-CN" altLang="zh-CN" sz="2400" b="1" dirty="0">
                <a:latin typeface="Arial" panose="020B0604020202020204" pitchFamily="34" charset="0"/>
                <a:ea typeface="宋体" panose="02010600030101010101" pitchFamily="2" charset="-122"/>
              </a:rPr>
              <a:t>硬盘接口标准随着</a:t>
            </a:r>
            <a:r>
              <a:rPr lang="en-US" altLang="zh-CN" sz="2400" b="1" dirty="0">
                <a:latin typeface="Arial" panose="020B0604020202020204" pitchFamily="34" charset="0"/>
                <a:ea typeface="宋体" panose="02010600030101010101" pitchFamily="2" charset="-122"/>
              </a:rPr>
              <a:t>IDE</a:t>
            </a:r>
            <a:r>
              <a:rPr lang="zh-CN" altLang="zh-CN" sz="2400" b="1" dirty="0">
                <a:latin typeface="Arial" panose="020B0604020202020204" pitchFamily="34" charset="0"/>
                <a:ea typeface="宋体" panose="02010600030101010101" pitchFamily="2" charset="-122"/>
              </a:rPr>
              <a:t>接口技术的发展而不断更新，并行</a:t>
            </a:r>
            <a:r>
              <a:rPr lang="en-US" altLang="zh-CN" sz="2400" b="1" dirty="0">
                <a:latin typeface="Arial" panose="020B0604020202020204" pitchFamily="34" charset="0"/>
                <a:ea typeface="宋体" panose="02010600030101010101" pitchFamily="2" charset="-122"/>
              </a:rPr>
              <a:t>ATA</a:t>
            </a:r>
            <a:r>
              <a:rPr lang="zh-CN" altLang="zh-CN" sz="2400" b="1" dirty="0">
                <a:latin typeface="Arial" panose="020B0604020202020204" pitchFamily="34" charset="0"/>
                <a:ea typeface="宋体" panose="02010600030101010101" pitchFamily="2" charset="-122"/>
              </a:rPr>
              <a:t>标准可细分成</a:t>
            </a:r>
            <a:r>
              <a:rPr lang="en-US" altLang="zh-CN" sz="2400" b="1" dirty="0">
                <a:latin typeface="Arial" panose="020B0604020202020204" pitchFamily="34" charset="0"/>
                <a:ea typeface="宋体" panose="02010600030101010101" pitchFamily="2" charset="-122"/>
              </a:rPr>
              <a:t>ATA-1</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IDE</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ATA-2</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EIDE Enhanced IDE/Fast ATA</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ATA-3</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FastATA-2</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ATA-4</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Ultra ATA/33</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ATA-5</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Ultra ATA/66</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ATA-6</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Ultra ATA/100</a:t>
            </a:r>
            <a:r>
              <a:rPr lang="zh-CN" altLang="zh-CN" sz="2400" b="1" dirty="0">
                <a:latin typeface="Arial" panose="020B0604020202020204" pitchFamily="34" charset="0"/>
                <a:ea typeface="宋体" panose="02010600030101010101" pitchFamily="2" charset="-122"/>
              </a:rPr>
              <a:t>）。这些接口均属于并行</a:t>
            </a:r>
            <a:r>
              <a:rPr lang="en-US" altLang="zh-CN" sz="2400" b="1" dirty="0">
                <a:latin typeface="Arial" panose="020B0604020202020204" pitchFamily="34" charset="0"/>
                <a:ea typeface="宋体" panose="02010600030101010101" pitchFamily="2" charset="-122"/>
              </a:rPr>
              <a:t>ATA</a:t>
            </a:r>
            <a:r>
              <a:rPr lang="zh-CN" altLang="zh-CN" sz="2400" b="1" dirty="0">
                <a:latin typeface="Arial" panose="020B0604020202020204" pitchFamily="34" charset="0"/>
                <a:ea typeface="宋体" panose="02010600030101010101" pitchFamily="2" charset="-122"/>
              </a:rPr>
              <a:t>接口，并且都是双向兼容。</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自</a:t>
            </a:r>
            <a:r>
              <a:rPr lang="en-US" altLang="zh-CN" sz="2400" b="1" dirty="0">
                <a:latin typeface="Arial" panose="020B0604020202020204" pitchFamily="34" charset="0"/>
                <a:ea typeface="宋体" panose="02010600030101010101" pitchFamily="2" charset="-122"/>
              </a:rPr>
              <a:t>ATA-4</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Ultra DMA 66</a:t>
            </a:r>
            <a:r>
              <a:rPr lang="zh-CN" altLang="zh-CN" sz="2400" b="1" dirty="0">
                <a:latin typeface="Arial" panose="020B0604020202020204" pitchFamily="34" charset="0"/>
                <a:ea typeface="宋体" panose="02010600030101010101" pitchFamily="2" charset="-122"/>
              </a:rPr>
              <a:t>）起硬盘的接口电缆由</a:t>
            </a:r>
            <a:r>
              <a:rPr lang="en-US" altLang="zh-CN" sz="2400" b="1" dirty="0">
                <a:latin typeface="Arial" panose="020B0604020202020204" pitchFamily="34" charset="0"/>
                <a:ea typeface="宋体" panose="02010600030101010101" pitchFamily="2" charset="-122"/>
              </a:rPr>
              <a:t>40</a:t>
            </a:r>
            <a:r>
              <a:rPr lang="zh-CN" altLang="zh-CN" sz="2400" b="1" dirty="0">
                <a:latin typeface="Arial" panose="020B0604020202020204" pitchFamily="34" charset="0"/>
                <a:ea typeface="宋体" panose="02010600030101010101" pitchFamily="2" charset="-122"/>
              </a:rPr>
              <a:t>针</a:t>
            </a:r>
            <a:r>
              <a:rPr lang="en-US" altLang="zh-CN" sz="2400" b="1" dirty="0">
                <a:latin typeface="Arial" panose="020B0604020202020204" pitchFamily="34" charset="0"/>
                <a:ea typeface="宋体" panose="02010600030101010101" pitchFamily="2" charset="-122"/>
              </a:rPr>
              <a:t>40</a:t>
            </a:r>
            <a:r>
              <a:rPr lang="zh-CN" altLang="zh-CN" sz="2400" b="1" dirty="0">
                <a:latin typeface="Arial" panose="020B0604020202020204" pitchFamily="34" charset="0"/>
                <a:ea typeface="宋体" panose="02010600030101010101" pitchFamily="2" charset="-122"/>
              </a:rPr>
              <a:t>芯变为</a:t>
            </a:r>
            <a:r>
              <a:rPr lang="en-US" altLang="zh-CN" sz="2400" b="1" dirty="0">
                <a:solidFill>
                  <a:srgbClr val="C00000"/>
                </a:solidFill>
                <a:latin typeface="Arial" panose="020B0604020202020204" pitchFamily="34" charset="0"/>
                <a:ea typeface="宋体" panose="02010600030101010101" pitchFamily="2" charset="-122"/>
              </a:rPr>
              <a:t>40</a:t>
            </a:r>
            <a:r>
              <a:rPr lang="zh-CN" altLang="zh-CN" sz="2400" b="1" dirty="0">
                <a:solidFill>
                  <a:srgbClr val="C00000"/>
                </a:solidFill>
                <a:latin typeface="Arial" panose="020B0604020202020204" pitchFamily="34" charset="0"/>
                <a:ea typeface="宋体" panose="02010600030101010101" pitchFamily="2" charset="-122"/>
              </a:rPr>
              <a:t>针</a:t>
            </a:r>
            <a:r>
              <a:rPr lang="en-US" altLang="zh-CN" sz="2400" b="1" dirty="0">
                <a:solidFill>
                  <a:srgbClr val="C00000"/>
                </a:solidFill>
                <a:latin typeface="Arial" panose="020B0604020202020204" pitchFamily="34" charset="0"/>
                <a:ea typeface="宋体" panose="02010600030101010101" pitchFamily="2" charset="-122"/>
              </a:rPr>
              <a:t>80</a:t>
            </a:r>
            <a:r>
              <a:rPr lang="zh-CN" altLang="zh-CN" sz="2400" b="1" dirty="0">
                <a:solidFill>
                  <a:srgbClr val="C00000"/>
                </a:solidFill>
                <a:latin typeface="Arial" panose="020B0604020202020204" pitchFamily="34" charset="0"/>
                <a:ea typeface="宋体" panose="02010600030101010101" pitchFamily="2" charset="-122"/>
              </a:rPr>
              <a:t>芯的接口电缆</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矩形 1"/>
          <p:cNvSpPr/>
          <p:nvPr/>
        </p:nvSpPr>
        <p:spPr>
          <a:xfrm>
            <a:off x="395288" y="188913"/>
            <a:ext cx="8424862" cy="988695"/>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ATA</a:t>
            </a:r>
            <a:r>
              <a:rPr lang="zh-CN" altLang="zh-CN" sz="2400" b="1" dirty="0">
                <a:latin typeface="Arial" panose="020B0604020202020204" pitchFamily="34" charset="0"/>
                <a:ea typeface="宋体" panose="02010600030101010101" pitchFamily="2" charset="-122"/>
              </a:rPr>
              <a:t>接口模型如</a:t>
            </a:r>
            <a:r>
              <a:rPr lang="zh-CN" altLang="zh-CN" sz="2400" b="1" dirty="0">
                <a:latin typeface="Arial" panose="020B0604020202020204" pitchFamily="34" charset="0"/>
                <a:ea typeface="宋体" panose="02010600030101010101" pitchFamily="2" charset="-122"/>
              </a:rPr>
              <a:t>下图所示，</a:t>
            </a:r>
            <a:r>
              <a:rPr lang="en-US" altLang="zh-CN" sz="2400" b="1" dirty="0">
                <a:latin typeface="Arial" panose="020B0604020202020204" pitchFamily="34" charset="0"/>
                <a:ea typeface="宋体" panose="02010600030101010101" pitchFamily="2" charset="-122"/>
              </a:rPr>
              <a:t>ATA</a:t>
            </a:r>
            <a:r>
              <a:rPr lang="zh-CN" altLang="zh-CN" sz="2400" b="1" dirty="0">
                <a:latin typeface="Arial" panose="020B0604020202020204" pitchFamily="34" charset="0"/>
                <a:ea typeface="宋体" panose="02010600030101010101" pitchFamily="2" charset="-122"/>
              </a:rPr>
              <a:t>接口采用</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方式进行数据传送，传送的结果通过中断方式发送。</a:t>
            </a:r>
            <a:endParaRPr lang="zh-CN" altLang="en-US" sz="2400" b="1" dirty="0">
              <a:latin typeface="Arial" panose="020B0604020202020204" pitchFamily="34" charset="0"/>
              <a:ea typeface="宋体" panose="02010600030101010101" pitchFamily="2" charset="-122"/>
            </a:endParaRPr>
          </a:p>
        </p:txBody>
      </p:sp>
      <p:sp>
        <p:nvSpPr>
          <p:cNvPr id="9" name="Text Box 20"/>
          <p:cNvSpPr txBox="1"/>
          <p:nvPr/>
        </p:nvSpPr>
        <p:spPr>
          <a:xfrm>
            <a:off x="1582738" y="6081713"/>
            <a:ext cx="5945187" cy="606425"/>
          </a:xfrm>
          <a:prstGeom prst="rect">
            <a:avLst/>
          </a:prstGeom>
          <a:noFill/>
          <a:ln w="9525">
            <a:noFill/>
          </a:ln>
        </p:spPr>
        <p:txBody>
          <a:bodyPr anchor="ctr" anchorCtr="0"/>
          <a:p>
            <a:pPr algn="ctr" eaLnBrk="0" hangingPunct="0"/>
            <a:r>
              <a:rPr lang="en-US" altLang="zh-CN" sz="2400" b="1" dirty="0">
                <a:latin typeface="Times New Roman" panose="02020603050405020304" pitchFamily="18" charset="0"/>
                <a:ea typeface="宋体" panose="02010600030101010101" pitchFamily="2" charset="-122"/>
              </a:rPr>
              <a:t>  ATA</a:t>
            </a:r>
            <a:r>
              <a:rPr lang="zh-CN" altLang="en-US" sz="2400" b="1" dirty="0">
                <a:latin typeface="Times New Roman" panose="02020603050405020304" pitchFamily="18" charset="0"/>
                <a:ea typeface="宋体" panose="02010600030101010101" pitchFamily="2" charset="-122"/>
              </a:rPr>
              <a:t>接口模型</a:t>
            </a:r>
            <a:endParaRPr lang="zh-CN" altLang="en-US" sz="2400" b="1" dirty="0">
              <a:latin typeface="Times New Roman" panose="02020603050405020304" pitchFamily="18" charset="0"/>
              <a:ea typeface="宋体" panose="02010600030101010101" pitchFamily="2" charset="-122"/>
            </a:endParaRPr>
          </a:p>
        </p:txBody>
      </p:sp>
      <p:grpSp>
        <p:nvGrpSpPr>
          <p:cNvPr id="184323" name="组合 1"/>
          <p:cNvGrpSpPr/>
          <p:nvPr/>
        </p:nvGrpSpPr>
        <p:grpSpPr>
          <a:xfrm>
            <a:off x="844550" y="1368425"/>
            <a:ext cx="7458075" cy="4438650"/>
            <a:chOff x="923610" y="762000"/>
            <a:chExt cx="7458390" cy="4438016"/>
          </a:xfrm>
        </p:grpSpPr>
        <p:sp>
          <p:nvSpPr>
            <p:cNvPr id="184324" name="Text Box 3"/>
            <p:cNvSpPr txBox="1"/>
            <p:nvPr/>
          </p:nvSpPr>
          <p:spPr>
            <a:xfrm>
              <a:off x="4454525" y="1000125"/>
              <a:ext cx="795338" cy="3938588"/>
            </a:xfrm>
            <a:prstGeom prst="rect">
              <a:avLst/>
            </a:prstGeom>
            <a:noFill/>
            <a:ln w="28575" cap="flat" cmpd="sng">
              <a:solidFill>
                <a:srgbClr val="000000"/>
              </a:solidFill>
              <a:prstDash val="solid"/>
              <a:miter/>
              <a:headEnd type="none" w="med" len="med"/>
              <a:tailEnd type="none" w="med" len="med"/>
            </a:ln>
          </p:spPr>
          <p:txBody>
            <a:bodyPr anchor="ctr" anchorCtr="0"/>
            <a:p>
              <a:pPr algn="just" eaLnBrk="0" hangingPunct="0"/>
              <a:r>
                <a:rPr lang="zh-CN" altLang="en-US" sz="2400" b="1" dirty="0">
                  <a:latin typeface="Times New Roman" panose="02020603050405020304" pitchFamily="18" charset="0"/>
                  <a:ea typeface="宋体" panose="02010600030101010101" pitchFamily="2" charset="-122"/>
                </a:rPr>
                <a:t>接</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口</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与</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驱</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动</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电</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路</a:t>
              </a:r>
              <a:endParaRPr lang="zh-CN" altLang="en-US" sz="2400" b="1" dirty="0">
                <a:latin typeface="Times New Roman" panose="02020603050405020304" pitchFamily="18" charset="0"/>
                <a:ea typeface="宋体" panose="02010600030101010101" pitchFamily="2" charset="-122"/>
              </a:endParaRPr>
            </a:p>
          </p:txBody>
        </p:sp>
        <p:sp>
          <p:nvSpPr>
            <p:cNvPr id="184325" name="Text Box 4"/>
            <p:cNvSpPr txBox="1"/>
            <p:nvPr/>
          </p:nvSpPr>
          <p:spPr>
            <a:xfrm>
              <a:off x="6410325" y="2017713"/>
              <a:ext cx="1762125" cy="2120900"/>
            </a:xfrm>
            <a:prstGeom prst="rect">
              <a:avLst/>
            </a:prstGeom>
            <a:noFill/>
            <a:ln w="28575" cap="flat" cmpd="sng">
              <a:solidFill>
                <a:srgbClr val="000000"/>
              </a:solidFill>
              <a:prstDash val="solid"/>
              <a:miter/>
              <a:headEnd type="none" w="med" len="med"/>
              <a:tailEnd type="none" w="med" len="med"/>
            </a:ln>
          </p:spPr>
          <p:txBody>
            <a:bodyPr tIns="360000" anchor="ctr" anchorCtr="0"/>
            <a:p>
              <a:pPr algn="just" eaLnBrk="0" hangingPunct="0"/>
              <a:r>
                <a:rPr lang="zh-CN" altLang="en-US" sz="2400" b="1" dirty="0">
                  <a:latin typeface="Times New Roman" panose="02020603050405020304" pitchFamily="18" charset="0"/>
                  <a:ea typeface="宋体" panose="02010600030101010101" pitchFamily="2" charset="-122"/>
                </a:rPr>
                <a:t>硬盘盘体</a:t>
              </a:r>
              <a:endParaRPr lang="zh-CN" altLang="en-US" sz="2400" b="1" dirty="0">
                <a:latin typeface="Times New Roman" panose="02020603050405020304" pitchFamily="18" charset="0"/>
                <a:ea typeface="宋体" panose="02010600030101010101" pitchFamily="2" charset="-122"/>
              </a:endParaRPr>
            </a:p>
          </p:txBody>
        </p:sp>
        <p:sp>
          <p:nvSpPr>
            <p:cNvPr id="184326" name="AutoShape 5"/>
            <p:cNvSpPr/>
            <p:nvPr/>
          </p:nvSpPr>
          <p:spPr>
            <a:xfrm>
              <a:off x="5268913" y="2536825"/>
              <a:ext cx="1141412" cy="974725"/>
            </a:xfrm>
            <a:prstGeom prst="leftRightArrow">
              <a:avLst>
                <a:gd name="adj1" fmla="val 50000"/>
                <a:gd name="adj2" fmla="val 23414"/>
              </a:avLst>
            </a:prstGeom>
            <a:noFill/>
            <a:ln w="28575" cap="flat" cmpd="sng">
              <a:solidFill>
                <a:srgbClr val="000000"/>
              </a:solidFill>
              <a:prstDash val="solid"/>
              <a:miter/>
              <a:headEnd type="none" w="med" len="med"/>
              <a:tailEnd type="none" w="med" len="med"/>
            </a:ln>
          </p:spPr>
          <p:txBody>
            <a:bodyPr anchor="ctr" anchorCtr="0"/>
            <a:p>
              <a:endParaRPr lang="zh-CN" altLang="en-US" sz="2400" b="1" dirty="0">
                <a:latin typeface="Arial" panose="020B0604020202020204" pitchFamily="34" charset="0"/>
                <a:ea typeface="宋体" panose="02010600030101010101" pitchFamily="2" charset="-122"/>
              </a:endParaRPr>
            </a:p>
          </p:txBody>
        </p:sp>
        <p:sp>
          <p:nvSpPr>
            <p:cNvPr id="184327" name="Text Box 6"/>
            <p:cNvSpPr txBox="1"/>
            <p:nvPr/>
          </p:nvSpPr>
          <p:spPr>
            <a:xfrm>
              <a:off x="1639573" y="956628"/>
              <a:ext cx="1858963" cy="541338"/>
            </a:xfrm>
            <a:prstGeom prst="rect">
              <a:avLst/>
            </a:prstGeom>
            <a:noFill/>
            <a:ln w="9525">
              <a:noFill/>
            </a:ln>
          </p:spPr>
          <p:txBody>
            <a:bodyPr anchor="ctr" anchorCtr="0"/>
            <a:p>
              <a:pPr algn="just" eaLnBrk="0" hangingPunct="0"/>
              <a:r>
                <a:rPr lang="zh-CN" altLang="en-US" sz="2400" b="1" dirty="0">
                  <a:latin typeface="Times New Roman" panose="02020603050405020304" pitchFamily="18" charset="0"/>
                  <a:ea typeface="宋体" panose="02010600030101010101" pitchFamily="2" charset="-122"/>
                </a:rPr>
                <a:t>数据总线</a:t>
              </a:r>
              <a:endParaRPr lang="zh-CN" altLang="en-US" sz="2400" b="1" dirty="0">
                <a:latin typeface="Times New Roman" panose="02020603050405020304" pitchFamily="18" charset="0"/>
                <a:ea typeface="宋体" panose="02010600030101010101" pitchFamily="2" charset="-122"/>
              </a:endParaRPr>
            </a:p>
          </p:txBody>
        </p:sp>
        <p:sp>
          <p:nvSpPr>
            <p:cNvPr id="184328" name="Line 9"/>
            <p:cNvSpPr/>
            <p:nvPr/>
          </p:nvSpPr>
          <p:spPr>
            <a:xfrm>
              <a:off x="3155637" y="1253332"/>
              <a:ext cx="1258888" cy="0"/>
            </a:xfrm>
            <a:prstGeom prst="line">
              <a:avLst/>
            </a:prstGeom>
            <a:ln w="38100" cap="flat" cmpd="sng">
              <a:solidFill>
                <a:srgbClr val="000000"/>
              </a:solidFill>
              <a:prstDash val="solid"/>
              <a:round/>
              <a:headEnd type="triangle" w="med" len="med"/>
              <a:tailEnd type="triangle" w="med" len="med"/>
            </a:ln>
          </p:spPr>
        </p:sp>
        <p:sp>
          <p:nvSpPr>
            <p:cNvPr id="184329" name="Text Box 7"/>
            <p:cNvSpPr txBox="1"/>
            <p:nvPr/>
          </p:nvSpPr>
          <p:spPr>
            <a:xfrm>
              <a:off x="1098235" y="1455103"/>
              <a:ext cx="2149475" cy="541338"/>
            </a:xfrm>
            <a:prstGeom prst="rect">
              <a:avLst/>
            </a:prstGeom>
            <a:noFill/>
            <a:ln w="9525">
              <a:noFill/>
            </a:ln>
          </p:spPr>
          <p:txBody>
            <a:bodyPr anchor="ctr" anchorCtr="0"/>
            <a:p>
              <a:pPr algn="just" eaLnBrk="0" hangingPunct="0"/>
              <a:r>
                <a:rPr lang="zh-CN" altLang="en-US" sz="2400" b="1" dirty="0">
                  <a:latin typeface="Times New Roman" panose="02020603050405020304" pitchFamily="18" charset="0"/>
                  <a:ea typeface="宋体" panose="02010600030101010101" pitchFamily="2" charset="-122"/>
                </a:rPr>
                <a:t>数据读写选通</a:t>
              </a:r>
              <a:endParaRPr lang="zh-CN" altLang="en-US" sz="2400" b="1" dirty="0">
                <a:latin typeface="Times New Roman" panose="02020603050405020304" pitchFamily="18" charset="0"/>
                <a:ea typeface="宋体" panose="02010600030101010101" pitchFamily="2" charset="-122"/>
              </a:endParaRPr>
            </a:p>
          </p:txBody>
        </p:sp>
        <p:sp>
          <p:nvSpPr>
            <p:cNvPr id="184330" name="Line 10"/>
            <p:cNvSpPr/>
            <p:nvPr/>
          </p:nvSpPr>
          <p:spPr>
            <a:xfrm>
              <a:off x="3155637" y="1725772"/>
              <a:ext cx="1258888" cy="0"/>
            </a:xfrm>
            <a:prstGeom prst="line">
              <a:avLst/>
            </a:prstGeom>
            <a:ln w="38100" cap="flat" cmpd="sng">
              <a:solidFill>
                <a:srgbClr val="000000"/>
              </a:solidFill>
              <a:prstDash val="solid"/>
              <a:round/>
              <a:headEnd type="none" w="med" len="med"/>
              <a:tailEnd type="triangle" w="med" len="med"/>
            </a:ln>
          </p:spPr>
        </p:sp>
        <p:sp>
          <p:nvSpPr>
            <p:cNvPr id="184331" name="Text Box 8"/>
            <p:cNvSpPr txBox="1"/>
            <p:nvPr/>
          </p:nvSpPr>
          <p:spPr>
            <a:xfrm>
              <a:off x="923610" y="1909128"/>
              <a:ext cx="2633663" cy="671513"/>
            </a:xfrm>
            <a:prstGeom prst="rect">
              <a:avLst/>
            </a:prstGeom>
            <a:noFill/>
            <a:ln w="9525">
              <a:noFill/>
            </a:ln>
          </p:spPr>
          <p:txBody>
            <a:bodyPr anchor="ctr" anchorCtr="0"/>
            <a:p>
              <a:pPr algn="just" eaLnBrk="0" hangingPunct="0"/>
              <a:r>
                <a:rPr lang="en-US" altLang="zh-CN" sz="2400" b="1" dirty="0">
                  <a:latin typeface="Times New Roman" panose="02020603050405020304" pitchFamily="18" charset="0"/>
                  <a:ea typeface="宋体" panose="02010600030101010101" pitchFamily="2" charset="-122"/>
                </a:rPr>
                <a:t>DMA</a:t>
              </a:r>
              <a:r>
                <a:rPr lang="zh-CN" altLang="en-US" sz="2400" b="1" dirty="0">
                  <a:latin typeface="Times New Roman" panose="02020603050405020304" pitchFamily="18" charset="0"/>
                  <a:ea typeface="宋体" panose="02010600030101010101" pitchFamily="2" charset="-122"/>
                </a:rPr>
                <a:t>请求</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应答</a:t>
              </a:r>
              <a:endParaRPr lang="zh-CN" altLang="en-US" sz="2400" b="1" dirty="0">
                <a:latin typeface="Times New Roman" panose="02020603050405020304" pitchFamily="18" charset="0"/>
                <a:ea typeface="宋体" panose="02010600030101010101" pitchFamily="2" charset="-122"/>
              </a:endParaRPr>
            </a:p>
          </p:txBody>
        </p:sp>
        <p:sp>
          <p:nvSpPr>
            <p:cNvPr id="184332" name="Line 11"/>
            <p:cNvSpPr/>
            <p:nvPr/>
          </p:nvSpPr>
          <p:spPr>
            <a:xfrm>
              <a:off x="3155637" y="2190750"/>
              <a:ext cx="1257300" cy="0"/>
            </a:xfrm>
            <a:prstGeom prst="line">
              <a:avLst/>
            </a:prstGeom>
            <a:ln w="38100" cap="flat" cmpd="sng">
              <a:solidFill>
                <a:srgbClr val="000000"/>
              </a:solidFill>
              <a:prstDash val="solid"/>
              <a:round/>
              <a:headEnd type="triangle" w="med" len="med"/>
              <a:tailEnd type="triangle" w="med" len="med"/>
            </a:ln>
          </p:spPr>
        </p:sp>
        <p:sp>
          <p:nvSpPr>
            <p:cNvPr id="184333" name="Text Box 12"/>
            <p:cNvSpPr txBox="1"/>
            <p:nvPr/>
          </p:nvSpPr>
          <p:spPr>
            <a:xfrm>
              <a:off x="1698310" y="2472691"/>
              <a:ext cx="2149475" cy="604837"/>
            </a:xfrm>
            <a:prstGeom prst="rect">
              <a:avLst/>
            </a:prstGeom>
            <a:noFill/>
            <a:ln w="9525">
              <a:noFill/>
            </a:ln>
          </p:spPr>
          <p:txBody>
            <a:bodyPr anchor="ctr" anchorCtr="0"/>
            <a:p>
              <a:pPr algn="just" eaLnBrk="0" hangingPunct="0"/>
              <a:r>
                <a:rPr lang="zh-CN" altLang="en-US" sz="2400" b="1" dirty="0">
                  <a:latin typeface="Times New Roman" panose="02020603050405020304" pitchFamily="18" charset="0"/>
                  <a:ea typeface="宋体" panose="02010600030101010101" pitchFamily="2" charset="-122"/>
                </a:rPr>
                <a:t>中断请求</a:t>
              </a:r>
              <a:endParaRPr lang="zh-CN" altLang="en-US" sz="2400" b="1" dirty="0">
                <a:latin typeface="Times New Roman" panose="02020603050405020304" pitchFamily="18" charset="0"/>
                <a:ea typeface="宋体" panose="02010600030101010101" pitchFamily="2" charset="-122"/>
              </a:endParaRPr>
            </a:p>
          </p:txBody>
        </p:sp>
        <p:sp>
          <p:nvSpPr>
            <p:cNvPr id="184334" name="Line 13"/>
            <p:cNvSpPr/>
            <p:nvPr/>
          </p:nvSpPr>
          <p:spPr>
            <a:xfrm>
              <a:off x="3140554" y="2774950"/>
              <a:ext cx="1258888" cy="0"/>
            </a:xfrm>
            <a:prstGeom prst="line">
              <a:avLst/>
            </a:prstGeom>
            <a:ln w="38100" cap="flat" cmpd="sng">
              <a:solidFill>
                <a:srgbClr val="000000"/>
              </a:solidFill>
              <a:prstDash val="solid"/>
              <a:round/>
              <a:headEnd type="triangle" w="med" len="med"/>
              <a:tailEnd type="none" w="med" len="med"/>
            </a:ln>
          </p:spPr>
        </p:sp>
        <p:sp>
          <p:nvSpPr>
            <p:cNvPr id="184335" name="Line 14"/>
            <p:cNvSpPr/>
            <p:nvPr/>
          </p:nvSpPr>
          <p:spPr>
            <a:xfrm>
              <a:off x="3171986" y="3381376"/>
              <a:ext cx="1258888" cy="0"/>
            </a:xfrm>
            <a:prstGeom prst="line">
              <a:avLst/>
            </a:prstGeom>
            <a:ln w="38100" cap="flat" cmpd="sng">
              <a:solidFill>
                <a:srgbClr val="000000"/>
              </a:solidFill>
              <a:prstDash val="solid"/>
              <a:round/>
              <a:headEnd type="none" w="med" len="med"/>
              <a:tailEnd type="triangle" w="med" len="med"/>
            </a:ln>
          </p:spPr>
        </p:sp>
        <p:sp>
          <p:nvSpPr>
            <p:cNvPr id="184336" name="Text Box 15"/>
            <p:cNvSpPr txBox="1"/>
            <p:nvPr/>
          </p:nvSpPr>
          <p:spPr>
            <a:xfrm>
              <a:off x="1620523" y="3056891"/>
              <a:ext cx="2149475" cy="606425"/>
            </a:xfrm>
            <a:prstGeom prst="rect">
              <a:avLst/>
            </a:prstGeom>
            <a:noFill/>
            <a:ln w="9525">
              <a:noFill/>
            </a:ln>
          </p:spPr>
          <p:txBody>
            <a:bodyPr anchor="ctr" anchorCtr="0"/>
            <a:p>
              <a:pPr algn="just" eaLnBrk="0" hangingPunct="0"/>
              <a:r>
                <a:rPr lang="zh-CN" altLang="en-US" sz="2400" b="1" dirty="0">
                  <a:latin typeface="Times New Roman" panose="02020603050405020304" pitchFamily="18" charset="0"/>
                  <a:ea typeface="宋体" panose="02010600030101010101" pitchFamily="2" charset="-122"/>
                </a:rPr>
                <a:t>硬盘选择</a:t>
              </a:r>
              <a:endParaRPr lang="zh-CN" altLang="en-US" sz="2400" b="1" dirty="0">
                <a:latin typeface="Times New Roman" panose="02020603050405020304" pitchFamily="18" charset="0"/>
                <a:ea typeface="宋体" panose="02010600030101010101" pitchFamily="2" charset="-122"/>
              </a:endParaRPr>
            </a:p>
          </p:txBody>
        </p:sp>
        <p:sp>
          <p:nvSpPr>
            <p:cNvPr id="184337" name="Line 16"/>
            <p:cNvSpPr/>
            <p:nvPr/>
          </p:nvSpPr>
          <p:spPr>
            <a:xfrm>
              <a:off x="3213895" y="3965734"/>
              <a:ext cx="1258888" cy="0"/>
            </a:xfrm>
            <a:prstGeom prst="line">
              <a:avLst/>
            </a:prstGeom>
            <a:ln w="38100" cap="flat" cmpd="sng">
              <a:solidFill>
                <a:srgbClr val="000000"/>
              </a:solidFill>
              <a:prstDash val="solid"/>
              <a:round/>
              <a:headEnd type="none" w="med" len="med"/>
              <a:tailEnd type="triangle" w="med" len="med"/>
            </a:ln>
          </p:spPr>
        </p:sp>
        <p:sp>
          <p:nvSpPr>
            <p:cNvPr id="184338" name="Text Box 17"/>
            <p:cNvSpPr txBox="1"/>
            <p:nvPr/>
          </p:nvSpPr>
          <p:spPr>
            <a:xfrm>
              <a:off x="1233173" y="3663316"/>
              <a:ext cx="2324100" cy="604837"/>
            </a:xfrm>
            <a:prstGeom prst="rect">
              <a:avLst/>
            </a:prstGeom>
            <a:noFill/>
            <a:ln w="9525">
              <a:noFill/>
            </a:ln>
          </p:spPr>
          <p:txBody>
            <a:bodyPr anchor="ctr" anchorCtr="0"/>
            <a:p>
              <a:pPr algn="just" eaLnBrk="0" hangingPunct="0"/>
              <a:r>
                <a:rPr lang="zh-CN" altLang="en-US" sz="2400" b="1" dirty="0">
                  <a:latin typeface="Times New Roman" panose="02020603050405020304" pitchFamily="18" charset="0"/>
                  <a:ea typeface="宋体" panose="02010600030101010101" pitchFamily="2" charset="-122"/>
                </a:rPr>
                <a:t>编程端口选择</a:t>
              </a:r>
              <a:endParaRPr lang="zh-CN" altLang="en-US" sz="2400" b="1" dirty="0">
                <a:latin typeface="Times New Roman" panose="02020603050405020304" pitchFamily="18" charset="0"/>
                <a:ea typeface="宋体" panose="02010600030101010101" pitchFamily="2" charset="-122"/>
              </a:endParaRPr>
            </a:p>
          </p:txBody>
        </p:sp>
        <p:sp>
          <p:nvSpPr>
            <p:cNvPr id="184339" name="Line 18"/>
            <p:cNvSpPr/>
            <p:nvPr/>
          </p:nvSpPr>
          <p:spPr>
            <a:xfrm>
              <a:off x="3155637" y="4484688"/>
              <a:ext cx="1258888" cy="0"/>
            </a:xfrm>
            <a:prstGeom prst="line">
              <a:avLst/>
            </a:prstGeom>
            <a:ln w="38100" cap="flat" cmpd="sng">
              <a:solidFill>
                <a:srgbClr val="000000"/>
              </a:solidFill>
              <a:prstDash val="solid"/>
              <a:round/>
              <a:headEnd type="none" w="med" len="med"/>
              <a:tailEnd type="none" w="med" len="med"/>
            </a:ln>
          </p:spPr>
        </p:sp>
        <p:sp>
          <p:nvSpPr>
            <p:cNvPr id="184340" name="Text Box 19"/>
            <p:cNvSpPr txBox="1"/>
            <p:nvPr/>
          </p:nvSpPr>
          <p:spPr>
            <a:xfrm>
              <a:off x="1582423" y="4139566"/>
              <a:ext cx="2071688" cy="604837"/>
            </a:xfrm>
            <a:prstGeom prst="rect">
              <a:avLst/>
            </a:prstGeom>
            <a:noFill/>
            <a:ln w="9525">
              <a:noFill/>
            </a:ln>
          </p:spPr>
          <p:txBody>
            <a:bodyPr anchor="ctr" anchorCtr="0"/>
            <a:p>
              <a:pPr algn="just" eaLnBrk="0" hangingPunct="0"/>
              <a:r>
                <a:rPr lang="zh-CN" altLang="en-US" sz="2400" b="1" dirty="0">
                  <a:latin typeface="Times New Roman" panose="02020603050405020304" pitchFamily="18" charset="0"/>
                  <a:ea typeface="宋体" panose="02010600030101010101" pitchFamily="2" charset="-122"/>
                </a:rPr>
                <a:t>检测</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同步</a:t>
              </a:r>
              <a:endParaRPr lang="zh-CN" altLang="en-US" sz="2400" b="1" dirty="0">
                <a:latin typeface="Times New Roman" panose="02020603050405020304" pitchFamily="18" charset="0"/>
                <a:ea typeface="宋体" panose="02010600030101010101" pitchFamily="2" charset="-122"/>
              </a:endParaRPr>
            </a:p>
          </p:txBody>
        </p:sp>
        <p:sp>
          <p:nvSpPr>
            <p:cNvPr id="184341" name="Rectangle 21"/>
            <p:cNvSpPr/>
            <p:nvPr/>
          </p:nvSpPr>
          <p:spPr>
            <a:xfrm>
              <a:off x="4316413" y="762000"/>
              <a:ext cx="4065587" cy="4394200"/>
            </a:xfrm>
            <a:prstGeom prst="rect">
              <a:avLst/>
            </a:prstGeom>
            <a:noFill/>
            <a:ln w="28575" cap="flat" cmpd="sng">
              <a:solidFill>
                <a:srgbClr val="000000"/>
              </a:solidFill>
              <a:prstDash val="dashDot"/>
              <a:miter/>
              <a:headEnd type="none" w="med" len="med"/>
              <a:tailEnd type="none" w="med" len="med"/>
            </a:ln>
          </p:spPr>
          <p:txBody>
            <a:bodyPr anchor="ctr" anchorCtr="0"/>
            <a:p>
              <a:endParaRPr lang="zh-CN" altLang="en-US" sz="2400" b="1" dirty="0">
                <a:latin typeface="Arial" panose="020B0604020202020204" pitchFamily="34" charset="0"/>
                <a:ea typeface="宋体" panose="02010600030101010101" pitchFamily="2" charset="-122"/>
              </a:endParaRPr>
            </a:p>
          </p:txBody>
        </p:sp>
        <p:sp>
          <p:nvSpPr>
            <p:cNvPr id="184342" name="Line 22"/>
            <p:cNvSpPr/>
            <p:nvPr/>
          </p:nvSpPr>
          <p:spPr>
            <a:xfrm>
              <a:off x="3140554" y="4830763"/>
              <a:ext cx="1258888" cy="0"/>
            </a:xfrm>
            <a:prstGeom prst="line">
              <a:avLst/>
            </a:prstGeom>
            <a:ln w="38100" cap="flat" cmpd="sng">
              <a:solidFill>
                <a:srgbClr val="000000"/>
              </a:solidFill>
              <a:prstDash val="solid"/>
              <a:round/>
              <a:headEnd type="triangle" w="med" len="med"/>
              <a:tailEnd type="none" w="med" len="med"/>
            </a:ln>
          </p:spPr>
        </p:sp>
        <p:sp>
          <p:nvSpPr>
            <p:cNvPr id="184343" name="Text Box 23"/>
            <p:cNvSpPr txBox="1"/>
            <p:nvPr/>
          </p:nvSpPr>
          <p:spPr>
            <a:xfrm>
              <a:off x="1582423" y="4593591"/>
              <a:ext cx="2149475" cy="606425"/>
            </a:xfrm>
            <a:prstGeom prst="rect">
              <a:avLst/>
            </a:prstGeom>
            <a:noFill/>
            <a:ln w="9525">
              <a:noFill/>
            </a:ln>
          </p:spPr>
          <p:txBody>
            <a:bodyPr anchor="ctr" anchorCtr="0"/>
            <a:p>
              <a:pPr algn="just" eaLnBrk="0" hangingPunct="0"/>
              <a:r>
                <a:rPr lang="zh-CN" altLang="en-US" sz="2400" b="1" dirty="0">
                  <a:latin typeface="Times New Roman" panose="02020603050405020304" pitchFamily="18" charset="0"/>
                  <a:ea typeface="宋体" panose="02010600030101010101" pitchFamily="2" charset="-122"/>
                </a:rPr>
                <a:t>状态联络</a:t>
              </a:r>
              <a:endParaRPr lang="zh-CN" altLang="en-US" sz="2400" b="1" dirty="0">
                <a:latin typeface="Times New Roman" panose="02020603050405020304" pitchFamily="18" charset="0"/>
                <a:ea typeface="宋体" panose="02010600030101010101" pitchFamily="2" charset="-122"/>
              </a:endParaRPr>
            </a:p>
          </p:txBody>
        </p:sp>
      </p:gr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50825" y="188913"/>
            <a:ext cx="8642350" cy="4132263"/>
          </a:xfrm>
          <a:prstGeom prst="rect">
            <a:avLst/>
          </a:prstGeom>
          <a:noFill/>
          <a:ln>
            <a:solidFill>
              <a:srgbClr val="C00000"/>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随着硬盘的</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数据传输率</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越来越高</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，传统的并行</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最致命的</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缺陷是</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并行线路的信号干扰问题：</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随着接口</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工作频率</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的提升，</a:t>
            </a:r>
            <a:r>
              <a:rPr kumimoji="0" lang="zh-CN" altLang="en-US"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各位</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数据线路中电气性质的任何差异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都可能令各线路的</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时钟信号</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不匹配，从而导致</a:t>
            </a:r>
            <a:r>
              <a:rPr kumimoji="0" lang="zh-CN" altLang="en-US"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各位</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数据到达时间不一致</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，甚至造成</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数据传输错误</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当数据在数据线中传递的时候，并行</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的数据线就会因为线缆的长度和电压的变化而形成一个不断变化的电磁场，进而影响到其它数据线中的数据传递，这种干扰的影响会随着</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总线频率</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的提升逐渐增大。</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从而导致硬盘传输率提高受限制。</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5346" name="矩形 3"/>
          <p:cNvSpPr/>
          <p:nvPr/>
        </p:nvSpPr>
        <p:spPr>
          <a:xfrm>
            <a:off x="250825" y="4581525"/>
            <a:ext cx="8642350" cy="1887538"/>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多数硬盘业内专家认为，并行</a:t>
            </a:r>
            <a:r>
              <a:rPr lang="en-US" altLang="zh-CN" sz="2400" b="1" dirty="0">
                <a:latin typeface="Arial" panose="020B0604020202020204" pitchFamily="34" charset="0"/>
                <a:ea typeface="宋体" panose="02010600030101010101" pitchFamily="2" charset="-122"/>
              </a:rPr>
              <a:t>ATA</a:t>
            </a:r>
            <a:r>
              <a:rPr lang="zh-CN" altLang="zh-CN" sz="2400" b="1" dirty="0">
                <a:latin typeface="Arial" panose="020B0604020202020204" pitchFamily="34" charset="0"/>
                <a:ea typeface="宋体" panose="02010600030101010101" pitchFamily="2" charset="-122"/>
              </a:rPr>
              <a:t>的最高传输速率将不超过</a:t>
            </a:r>
            <a:r>
              <a:rPr lang="en-US" altLang="zh-CN" sz="2400" b="1" dirty="0">
                <a:latin typeface="Arial" panose="020B0604020202020204" pitchFamily="34" charset="0"/>
                <a:ea typeface="宋体" panose="02010600030101010101" pitchFamily="2" charset="-122"/>
              </a:rPr>
              <a:t>200 MB/s</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Intel</a:t>
            </a:r>
            <a:r>
              <a:rPr lang="zh-CN" altLang="zh-CN" sz="2400" b="1" dirty="0">
                <a:latin typeface="Arial" panose="020B0604020202020204" pitchFamily="34" charset="0"/>
                <a:ea typeface="宋体" panose="02010600030101010101" pitchFamily="2" charset="-122"/>
              </a:rPr>
              <a:t>公司联合西部数据公司（</a:t>
            </a:r>
            <a:r>
              <a:rPr lang="en-US" altLang="zh-CN" sz="2400" b="1" dirty="0">
                <a:latin typeface="Arial" panose="020B0604020202020204" pitchFamily="34" charset="0"/>
                <a:ea typeface="宋体" panose="02010600030101010101" pitchFamily="2" charset="-122"/>
              </a:rPr>
              <a:t>Western Digital</a:t>
            </a:r>
            <a:r>
              <a:rPr lang="zh-CN" altLang="zh-CN" sz="2400" b="1" dirty="0">
                <a:latin typeface="Arial" panose="020B0604020202020204" pitchFamily="34" charset="0"/>
                <a:ea typeface="宋体" panose="02010600030101010101" pitchFamily="2" charset="-122"/>
              </a:rPr>
              <a:t>）等几大硬盘厂商共同制定了</a:t>
            </a:r>
            <a:r>
              <a:rPr lang="en-US" altLang="zh-CN" sz="2400" b="1" dirty="0">
                <a:solidFill>
                  <a:srgbClr val="C00000"/>
                </a:solidFill>
                <a:latin typeface="Arial" panose="020B0604020202020204" pitchFamily="34" charset="0"/>
                <a:ea typeface="宋体" panose="02010600030101010101" pitchFamily="2" charset="-122"/>
              </a:rPr>
              <a:t>Serial ATA</a:t>
            </a:r>
            <a:r>
              <a:rPr lang="zh-CN" altLang="zh-CN" sz="2400" b="1" dirty="0">
                <a:solidFill>
                  <a:srgbClr val="C00000"/>
                </a:solidFill>
                <a:latin typeface="Arial" panose="020B0604020202020204" pitchFamily="34" charset="0"/>
                <a:ea typeface="宋体" panose="02010600030101010101" pitchFamily="2" charset="-122"/>
              </a:rPr>
              <a:t>接口</a:t>
            </a:r>
            <a:r>
              <a:rPr lang="zh-CN" altLang="zh-CN" sz="2400" b="1" dirty="0">
                <a:latin typeface="Arial" panose="020B0604020202020204" pitchFamily="34" charset="0"/>
                <a:ea typeface="宋体" panose="02010600030101010101" pitchFamily="2" charset="-122"/>
              </a:rPr>
              <a:t>（简称</a:t>
            </a:r>
            <a:r>
              <a:rPr lang="en-US" altLang="zh-CN" sz="2400" b="1" dirty="0">
                <a:latin typeface="Arial" panose="020B0604020202020204" pitchFamily="34" charset="0"/>
                <a:ea typeface="宋体" panose="02010600030101010101" pitchFamily="2" charset="-122"/>
              </a:rPr>
              <a:t>SATA</a:t>
            </a:r>
            <a:r>
              <a:rPr lang="zh-CN" altLang="zh-CN" sz="2400" b="1" dirty="0">
                <a:latin typeface="Arial" panose="020B0604020202020204" pitchFamily="34" charset="0"/>
                <a:ea typeface="宋体" panose="02010600030101010101" pitchFamily="2" charset="-122"/>
              </a:rPr>
              <a:t>接口），目前已成为</a:t>
            </a: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中主流的硬盘接口。</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 name="矩形 2"/>
          <p:cNvSpPr/>
          <p:nvPr/>
        </p:nvSpPr>
        <p:spPr>
          <a:xfrm>
            <a:off x="179388" y="404813"/>
            <a:ext cx="8713788" cy="2784475"/>
          </a:xfrm>
          <a:prstGeom prst="rect">
            <a:avLst/>
          </a:prstGeom>
          <a:ln>
            <a:solidFill>
              <a:srgbClr val="C00000"/>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SATA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接口以连续串行</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的方式传送</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在同一时间点内只会有</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位数据传输。</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极大地简化了接口的针脚数目，只用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个针就完成了所有的工作。</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同时也简化了接口硬件结构。</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提供</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了</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比并行接口技术更高的传输速率，还将同时降低电力消耗，减小发热量。</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6371" name="矩形 3"/>
          <p:cNvSpPr/>
          <p:nvPr/>
        </p:nvSpPr>
        <p:spPr>
          <a:xfrm>
            <a:off x="179388" y="4106863"/>
            <a:ext cx="8713787" cy="920750"/>
          </a:xfrm>
          <a:prstGeom prst="rect">
            <a:avLst/>
          </a:prstGeom>
          <a:noFill/>
          <a:ln w="9525">
            <a:noFill/>
          </a:ln>
        </p:spPr>
        <p:txBody>
          <a:bodyPr anchor="t" anchorCtr="0">
            <a:spAutoFit/>
          </a:bodyPr>
          <a:p>
            <a:pPr>
              <a:lnSpc>
                <a:spcPts val="3400"/>
              </a:lnSpc>
            </a:pPr>
            <a:r>
              <a:rPr lang="en-US" altLang="zh-CN" sz="2400" b="1" dirty="0">
                <a:latin typeface="Arial" panose="020B0604020202020204" pitchFamily="34" charset="0"/>
                <a:ea typeface="宋体" panose="02010600030101010101" pitchFamily="2" charset="-122"/>
              </a:rPr>
              <a:t>     SATA</a:t>
            </a:r>
            <a:r>
              <a:rPr lang="zh-CN" altLang="en-US" sz="2400" b="1" dirty="0">
                <a:latin typeface="Arial" panose="020B0604020202020204" pitchFamily="34" charset="0"/>
                <a:ea typeface="宋体" panose="02010600030101010101" pitchFamily="2" charset="-122"/>
              </a:rPr>
              <a:t>最终是</a:t>
            </a:r>
            <a:r>
              <a:rPr lang="zh-CN" altLang="zh-CN" sz="2400" b="1" dirty="0">
                <a:latin typeface="Arial" panose="020B0604020202020204" pitchFamily="34" charset="0"/>
                <a:ea typeface="宋体" panose="02010600030101010101" pitchFamily="2" charset="-122"/>
              </a:rPr>
              <a:t>实现</a:t>
            </a:r>
            <a:r>
              <a:rPr lang="en-US" altLang="zh-CN" sz="2400" b="1" dirty="0">
                <a:latin typeface="Arial" panose="020B0604020202020204" pitchFamily="34" charset="0"/>
                <a:ea typeface="宋体" panose="02010600030101010101" pitchFamily="2" charset="-122"/>
              </a:rPr>
              <a:t>600 MB/s</a:t>
            </a:r>
            <a:r>
              <a:rPr lang="zh-CN" altLang="zh-CN" sz="2400" b="1" dirty="0">
                <a:latin typeface="Arial" panose="020B0604020202020204" pitchFamily="34" charset="0"/>
                <a:ea typeface="宋体" panose="02010600030101010101" pitchFamily="2" charset="-122"/>
              </a:rPr>
              <a:t>的外部数据传输速率。</a:t>
            </a:r>
            <a:r>
              <a:rPr lang="en-US" altLang="zh-CN" sz="2400" b="1" dirty="0">
                <a:latin typeface="Arial" panose="020B0604020202020204" pitchFamily="34" charset="0"/>
                <a:ea typeface="宋体" panose="02010600030101010101" pitchFamily="2" charset="-122"/>
              </a:rPr>
              <a:t>SATA</a:t>
            </a:r>
            <a:r>
              <a:rPr lang="zh-CN" altLang="en-US" sz="2400" b="1" dirty="0">
                <a:latin typeface="Arial" panose="020B0604020202020204" pitchFamily="34" charset="0"/>
                <a:ea typeface="宋体" panose="02010600030101010101" pitchFamily="2" charset="-122"/>
              </a:rPr>
              <a:t>是当前</a:t>
            </a:r>
            <a:r>
              <a:rPr lang="zh-CN" altLang="zh-CN" sz="2400" b="1" dirty="0">
                <a:latin typeface="Arial" panose="020B0604020202020204" pitchFamily="34" charset="0"/>
                <a:ea typeface="宋体" panose="02010600030101010101" pitchFamily="2" charset="-122"/>
              </a:rPr>
              <a:t>硬盘的主流接口类型。</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 name="Text Box 3"/>
          <p:cNvSpPr txBox="1"/>
          <p:nvPr/>
        </p:nvSpPr>
        <p:spPr>
          <a:xfrm>
            <a:off x="266700" y="260350"/>
            <a:ext cx="4838700" cy="646113"/>
          </a:xfrm>
          <a:prstGeom prst="rect">
            <a:avLst/>
          </a:prstGeom>
          <a:noFill/>
          <a:ln w="12700">
            <a:noFill/>
          </a:ln>
        </p:spPr>
        <p:txBody>
          <a:bodyPr anchor="t" anchorCtr="0">
            <a:spAutoFit/>
          </a:bodyPr>
          <a:p>
            <a:pPr algn="just">
              <a:spcBef>
                <a:spcPct val="50000"/>
              </a:spcBef>
            </a:pPr>
            <a:r>
              <a:rPr lang="en-US" altLang="zh-CN" sz="3600" b="1" dirty="0">
                <a:latin typeface="黑体" panose="02010609060101010101" pitchFamily="49" charset="-122"/>
                <a:ea typeface="黑体" panose="02010609060101010101" pitchFamily="49" charset="-122"/>
              </a:rPr>
              <a:t>7.6.2  </a:t>
            </a:r>
            <a:r>
              <a:rPr lang="en-US" altLang="zh-CN" sz="3600" b="1" dirty="0">
                <a:latin typeface="宋体" panose="02010600030101010101" pitchFamily="2" charset="-122"/>
                <a:ea typeface="宋体" panose="02010600030101010101" pitchFamily="2" charset="-122"/>
              </a:rPr>
              <a:t>SCSI</a:t>
            </a:r>
            <a:r>
              <a:rPr lang="zh-CN" altLang="en-US" sz="3600" b="1" dirty="0">
                <a:latin typeface="宋体" panose="02010600030101010101" pitchFamily="2" charset="-122"/>
                <a:ea typeface="宋体" panose="02010600030101010101" pitchFamily="2" charset="-122"/>
              </a:rPr>
              <a:t>接口 </a:t>
            </a:r>
            <a:endParaRPr lang="zh-CN" altLang="en-US" sz="3600" b="1" dirty="0">
              <a:latin typeface="宋体" panose="02010600030101010101" pitchFamily="2" charset="-122"/>
              <a:ea typeface="宋体" panose="02010600030101010101" pitchFamily="2" charset="-122"/>
            </a:endParaRPr>
          </a:p>
        </p:txBody>
      </p:sp>
      <p:sp>
        <p:nvSpPr>
          <p:cNvPr id="187395" name="矩形 1"/>
          <p:cNvSpPr/>
          <p:nvPr/>
        </p:nvSpPr>
        <p:spPr>
          <a:xfrm>
            <a:off x="250825" y="1087438"/>
            <a:ext cx="8642350" cy="1887537"/>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SCSI</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Small Computer System Interface</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小型计算机系统接口，</a:t>
            </a:r>
            <a:r>
              <a:rPr lang="zh-CN" altLang="zh-CN" sz="2400" b="1" dirty="0">
                <a:latin typeface="Arial" panose="020B0604020202020204" pitchFamily="34" charset="0"/>
                <a:ea typeface="宋体" panose="02010600030101010101" pitchFamily="2" charset="-122"/>
              </a:rPr>
              <a:t>在服务器上最常看到它的踪迹，因为它具有很好的并行处理能力，同时具有相对较高的磁盘性能，因此非常适合服务器的需要。</a:t>
            </a:r>
            <a:endParaRPr lang="zh-CN" altLang="en-US" sz="2400" b="1" dirty="0">
              <a:latin typeface="Arial" panose="020B0604020202020204" pitchFamily="34" charset="0"/>
              <a:ea typeface="宋体" panose="02010600030101010101" pitchFamily="2" charset="-122"/>
            </a:endParaRPr>
          </a:p>
        </p:txBody>
      </p:sp>
      <p:sp>
        <p:nvSpPr>
          <p:cNvPr id="187396" name="矩形 2"/>
          <p:cNvSpPr/>
          <p:nvPr/>
        </p:nvSpPr>
        <p:spPr>
          <a:xfrm>
            <a:off x="266700" y="3141663"/>
            <a:ext cx="8482013" cy="2784475"/>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SCSI</a:t>
            </a:r>
            <a:r>
              <a:rPr lang="zh-CN" altLang="zh-CN" sz="2400" b="1" dirty="0">
                <a:latin typeface="Arial" panose="020B0604020202020204" pitchFamily="34" charset="0"/>
                <a:ea typeface="宋体" panose="02010600030101010101" pitchFamily="2" charset="-122"/>
              </a:rPr>
              <a:t>最早研制于</a:t>
            </a:r>
            <a:r>
              <a:rPr lang="en-US" altLang="zh-CN" sz="2400" b="1" dirty="0">
                <a:latin typeface="Arial" panose="020B0604020202020204" pitchFamily="34" charset="0"/>
                <a:ea typeface="宋体" panose="02010600030101010101" pitchFamily="2" charset="-122"/>
              </a:rPr>
              <a:t>1979</a:t>
            </a:r>
            <a:r>
              <a:rPr lang="zh-CN" altLang="zh-CN" sz="2400" b="1" dirty="0">
                <a:latin typeface="Arial" panose="020B0604020202020204" pitchFamily="34" charset="0"/>
                <a:ea typeface="宋体" panose="02010600030101010101" pitchFamily="2" charset="-122"/>
              </a:rPr>
              <a:t>年，原是为小型机研制出的一种接口技术，但随着计算机技术的发展，现在它被完全移植到了普通微机上。</a:t>
            </a:r>
            <a:r>
              <a:rPr lang="en-US" altLang="zh-CN" sz="2400" b="1" dirty="0">
                <a:latin typeface="Arial" panose="020B0604020202020204" pitchFamily="34" charset="0"/>
                <a:ea typeface="宋体" panose="02010600030101010101" pitchFamily="2" charset="-122"/>
              </a:rPr>
              <a:t>SCSI</a:t>
            </a:r>
            <a:r>
              <a:rPr lang="zh-CN" altLang="zh-CN" sz="2400" b="1" dirty="0">
                <a:latin typeface="Arial" panose="020B0604020202020204" pitchFamily="34" charset="0"/>
                <a:ea typeface="宋体" panose="02010600030101010101" pitchFamily="2" charset="-122"/>
              </a:rPr>
              <a:t>广泛应用于如硬盘、光驱、</a:t>
            </a:r>
            <a:r>
              <a:rPr lang="en-US" altLang="zh-CN" sz="2400" b="1" dirty="0">
                <a:latin typeface="Arial" panose="020B0604020202020204" pitchFamily="34" charset="0"/>
                <a:ea typeface="宋体" panose="02010600030101010101" pitchFamily="2" charset="-122"/>
              </a:rPr>
              <a:t>ZIP</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MO</a:t>
            </a:r>
            <a:r>
              <a:rPr lang="zh-CN" altLang="zh-CN" sz="2400" b="1" dirty="0">
                <a:latin typeface="Arial" panose="020B0604020202020204" pitchFamily="34" charset="0"/>
                <a:ea typeface="宋体" panose="02010600030101010101" pitchFamily="2" charset="-122"/>
              </a:rPr>
              <a:t>、扫描仪、磁带机、</a:t>
            </a:r>
            <a:r>
              <a:rPr lang="en-US" altLang="zh-CN" sz="2400" b="1" dirty="0">
                <a:latin typeface="Arial" panose="020B0604020202020204" pitchFamily="34" charset="0"/>
                <a:ea typeface="宋体" panose="02010600030101010101" pitchFamily="2" charset="-122"/>
              </a:rPr>
              <a:t>JAZ</a:t>
            </a:r>
            <a:r>
              <a:rPr lang="zh-CN" altLang="zh-CN" sz="2400" b="1" dirty="0">
                <a:latin typeface="Arial" panose="020B0604020202020204" pitchFamily="34" charset="0"/>
                <a:ea typeface="宋体" panose="02010600030101010101" pitchFamily="2" charset="-122"/>
              </a:rPr>
              <a:t>、打印机、光盘刻录机等设备上，由于较其他标准接口的</a:t>
            </a:r>
            <a:r>
              <a:rPr lang="zh-CN" altLang="zh-CN" sz="2400" b="1" dirty="0">
                <a:solidFill>
                  <a:srgbClr val="C00000"/>
                </a:solidFill>
                <a:latin typeface="Arial" panose="020B0604020202020204" pitchFamily="34" charset="0"/>
                <a:ea typeface="宋体" panose="02010600030101010101" pitchFamily="2" charset="-122"/>
              </a:rPr>
              <a:t>传输速率快</a:t>
            </a:r>
            <a:r>
              <a:rPr lang="zh-CN" altLang="zh-CN" sz="2400" b="1" dirty="0">
                <a:latin typeface="Arial" panose="020B0604020202020204" pitchFamily="34" charset="0"/>
                <a:ea typeface="宋体" panose="02010600030101010101" pitchFamily="2" charset="-122"/>
              </a:rPr>
              <a:t>，所以在较高端计算机、工作站、服务器上常用来作为硬盘及其他存储装置的接口。</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矩形 1"/>
          <p:cNvSpPr/>
          <p:nvPr/>
        </p:nvSpPr>
        <p:spPr>
          <a:xfrm>
            <a:off x="209550" y="115888"/>
            <a:ext cx="8705850" cy="1439862"/>
          </a:xfrm>
          <a:prstGeom prst="rect">
            <a:avLst/>
          </a:prstGeom>
          <a:noFill/>
          <a:ln w="9525" cap="flat" cmpd="sng">
            <a:solidFill>
              <a:srgbClr val="C00000"/>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和</a:t>
            </a:r>
            <a:r>
              <a:rPr lang="en-US" altLang="zh-CN" sz="2400" b="1" dirty="0">
                <a:latin typeface="Arial" panose="020B0604020202020204" pitchFamily="34" charset="0"/>
                <a:ea typeface="宋体" panose="02010600030101010101" pitchFamily="2" charset="-122"/>
              </a:rPr>
              <a:t>ATA</a:t>
            </a:r>
            <a:r>
              <a:rPr lang="zh-CN" altLang="zh-CN" sz="2400" b="1" dirty="0">
                <a:latin typeface="Arial" panose="020B0604020202020204" pitchFamily="34" charset="0"/>
                <a:ea typeface="宋体" panose="02010600030101010101" pitchFamily="2" charset="-122"/>
              </a:rPr>
              <a:t>接口不同，</a:t>
            </a:r>
            <a:r>
              <a:rPr lang="en-US" altLang="zh-CN" sz="2400" b="1" dirty="0">
                <a:solidFill>
                  <a:srgbClr val="C00000"/>
                </a:solidFill>
                <a:latin typeface="Arial" panose="020B0604020202020204" pitchFamily="34" charset="0"/>
                <a:ea typeface="宋体" panose="02010600030101010101" pitchFamily="2" charset="-122"/>
              </a:rPr>
              <a:t>SCSI</a:t>
            </a:r>
            <a:r>
              <a:rPr lang="zh-CN" altLang="zh-CN" sz="2400" b="1" dirty="0">
                <a:solidFill>
                  <a:srgbClr val="C00000"/>
                </a:solidFill>
                <a:latin typeface="Arial" panose="020B0604020202020204" pitchFamily="34" charset="0"/>
                <a:ea typeface="宋体" panose="02010600030101010101" pitchFamily="2" charset="-122"/>
              </a:rPr>
              <a:t>接口</a:t>
            </a:r>
            <a:r>
              <a:rPr lang="zh-CN" altLang="zh-CN" sz="2400" b="1" dirty="0">
                <a:latin typeface="Arial" panose="020B0604020202020204" pitchFamily="34" charset="0"/>
                <a:ea typeface="宋体" panose="02010600030101010101" pitchFamily="2" charset="-122"/>
              </a:rPr>
              <a:t>和</a:t>
            </a:r>
            <a:r>
              <a:rPr lang="en-US" altLang="zh-CN" sz="2400" b="1" dirty="0">
                <a:solidFill>
                  <a:srgbClr val="C00000"/>
                </a:solidFill>
                <a:latin typeface="Arial" panose="020B0604020202020204" pitchFamily="34" charset="0"/>
                <a:ea typeface="宋体" panose="02010600030101010101" pitchFamily="2" charset="-122"/>
              </a:rPr>
              <a:t>SCSI</a:t>
            </a:r>
            <a:r>
              <a:rPr lang="zh-CN" altLang="zh-CN" sz="2400" b="1" dirty="0">
                <a:solidFill>
                  <a:srgbClr val="C00000"/>
                </a:solidFill>
                <a:latin typeface="Arial" panose="020B0604020202020204" pitchFamily="34" charset="0"/>
                <a:ea typeface="宋体" panose="02010600030101010101" pitchFamily="2" charset="-122"/>
              </a:rPr>
              <a:t>设备</a:t>
            </a:r>
            <a:r>
              <a:rPr lang="zh-CN" altLang="zh-CN" sz="2400" b="1" dirty="0">
                <a:latin typeface="Arial" panose="020B0604020202020204" pitchFamily="34" charset="0"/>
                <a:ea typeface="宋体" panose="02010600030101010101" pitchFamily="2" charset="-122"/>
              </a:rPr>
              <a:t>是分开的，即</a:t>
            </a:r>
            <a:r>
              <a:rPr lang="en-US" altLang="zh-CN" sz="2400" b="1" dirty="0">
                <a:latin typeface="Arial" panose="020B0604020202020204" pitchFamily="34" charset="0"/>
                <a:ea typeface="宋体" panose="02010600030101010101" pitchFamily="2" charset="-122"/>
              </a:rPr>
              <a:t>SCSI</a:t>
            </a:r>
            <a:r>
              <a:rPr lang="zh-CN" altLang="zh-CN" sz="2400" b="1" dirty="0">
                <a:latin typeface="Arial" panose="020B0604020202020204" pitchFamily="34" charset="0"/>
                <a:ea typeface="宋体" panose="02010600030101010101" pitchFamily="2" charset="-122"/>
              </a:rPr>
              <a:t>接口一般设计为</a:t>
            </a:r>
            <a:r>
              <a:rPr lang="zh-CN" altLang="zh-CN" sz="2400" b="1" dirty="0">
                <a:solidFill>
                  <a:srgbClr val="C00000"/>
                </a:solidFill>
                <a:latin typeface="Arial" panose="020B0604020202020204" pitchFamily="34" charset="0"/>
                <a:ea typeface="宋体" panose="02010600030101010101" pitchFamily="2" charset="-122"/>
              </a:rPr>
              <a:t>单独的接口卡（</a:t>
            </a:r>
            <a:r>
              <a:rPr lang="en-US" altLang="zh-CN" sz="2400" b="1" dirty="0">
                <a:solidFill>
                  <a:srgbClr val="C00000"/>
                </a:solidFill>
                <a:latin typeface="Arial" panose="020B0604020202020204" pitchFamily="34" charset="0"/>
                <a:ea typeface="宋体" panose="02010600030101010101" pitchFamily="2" charset="-122"/>
              </a:rPr>
              <a:t>SCSI</a:t>
            </a:r>
            <a:r>
              <a:rPr lang="zh-CN" altLang="zh-CN" sz="2400" b="1" dirty="0">
                <a:solidFill>
                  <a:srgbClr val="C00000"/>
                </a:solidFill>
                <a:latin typeface="Arial" panose="020B0604020202020204" pitchFamily="34" charset="0"/>
                <a:ea typeface="宋体" panose="02010600030101010101" pitchFamily="2" charset="-122"/>
              </a:rPr>
              <a:t>卡），</a:t>
            </a:r>
            <a:r>
              <a:rPr lang="en-US" altLang="zh-CN" sz="2400" b="1" dirty="0">
                <a:latin typeface="Arial" panose="020B0604020202020204" pitchFamily="34" charset="0"/>
                <a:ea typeface="宋体" panose="02010600030101010101" pitchFamily="2" charset="-122"/>
              </a:rPr>
              <a:t>SCSI</a:t>
            </a:r>
            <a:r>
              <a:rPr lang="zh-CN" altLang="zh-CN" sz="2400" b="1" dirty="0">
                <a:latin typeface="Arial" panose="020B0604020202020204" pitchFamily="34" charset="0"/>
                <a:ea typeface="宋体" panose="02010600030101010101" pitchFamily="2" charset="-122"/>
              </a:rPr>
              <a:t>卡的接口为</a:t>
            </a:r>
            <a:r>
              <a:rPr lang="en-US" altLang="zh-CN" sz="2400" b="1" dirty="0">
                <a:latin typeface="Arial" panose="020B0604020202020204" pitchFamily="34" charset="0"/>
                <a:ea typeface="宋体" panose="02010600030101010101" pitchFamily="2" charset="-122"/>
              </a:rPr>
              <a:t>50</a:t>
            </a:r>
            <a:r>
              <a:rPr lang="zh-CN" altLang="zh-CN" sz="2400" b="1" dirty="0">
                <a:latin typeface="Arial" panose="020B0604020202020204" pitchFamily="34" charset="0"/>
                <a:ea typeface="宋体" panose="02010600030101010101" pitchFamily="2" charset="-122"/>
              </a:rPr>
              <a:t>针插座，接口模型如图</a:t>
            </a:r>
            <a:r>
              <a:rPr lang="en-US" altLang="zh-CN" sz="2400" b="1" dirty="0">
                <a:latin typeface="Arial" panose="020B0604020202020204" pitchFamily="34" charset="0"/>
                <a:ea typeface="宋体" panose="02010600030101010101" pitchFamily="2" charset="-122"/>
              </a:rPr>
              <a:t>7-48</a:t>
            </a:r>
            <a:r>
              <a:rPr lang="zh-CN" altLang="zh-CN" sz="2400" b="1" dirty="0">
                <a:latin typeface="Arial" panose="020B0604020202020204" pitchFamily="34" charset="0"/>
                <a:ea typeface="宋体" panose="02010600030101010101" pitchFamily="2" charset="-122"/>
              </a:rPr>
              <a:t>所示。</a:t>
            </a:r>
            <a:endParaRPr lang="zh-CN" altLang="en-US" sz="2400" b="1" dirty="0">
              <a:latin typeface="Arial" panose="020B0604020202020204" pitchFamily="34" charset="0"/>
              <a:ea typeface="宋体" panose="02010600030101010101" pitchFamily="2" charset="-122"/>
            </a:endParaRPr>
          </a:p>
        </p:txBody>
      </p:sp>
      <p:pic>
        <p:nvPicPr>
          <p:cNvPr id="188418" name="图片 25" descr="7A49"/>
          <p:cNvPicPr>
            <a:picLocks noChangeAspect="1"/>
          </p:cNvPicPr>
          <p:nvPr/>
        </p:nvPicPr>
        <p:blipFill>
          <a:blip r:embed="rId1"/>
          <a:stretch>
            <a:fillRect/>
          </a:stretch>
        </p:blipFill>
        <p:spPr>
          <a:xfrm>
            <a:off x="2627313" y="3144838"/>
            <a:ext cx="6408737" cy="2890837"/>
          </a:xfrm>
          <a:prstGeom prst="rect">
            <a:avLst/>
          </a:prstGeom>
          <a:noFill/>
          <a:ln w="9525">
            <a:noFill/>
          </a:ln>
        </p:spPr>
      </p:pic>
      <p:sp>
        <p:nvSpPr>
          <p:cNvPr id="188419" name="矩形 2"/>
          <p:cNvSpPr/>
          <p:nvPr/>
        </p:nvSpPr>
        <p:spPr>
          <a:xfrm>
            <a:off x="4540250" y="6230938"/>
            <a:ext cx="3236913" cy="461962"/>
          </a:xfrm>
          <a:prstGeom prst="rect">
            <a:avLst/>
          </a:prstGeom>
          <a:noFill/>
          <a:ln w="9525">
            <a:noFill/>
          </a:ln>
        </p:spPr>
        <p:txBody>
          <a:bodyPr wrap="none" anchor="t" anchorCtr="0">
            <a:spAutoFit/>
          </a:bodyPr>
          <a:p>
            <a:r>
              <a:rPr lang="zh-CN" altLang="zh-CN" sz="2400" b="1" dirty="0">
                <a:latin typeface="Arial" panose="020B0604020202020204" pitchFamily="34" charset="0"/>
                <a:ea typeface="宋体" panose="02010600030101010101" pitchFamily="2" charset="-122"/>
              </a:rPr>
              <a:t>图</a:t>
            </a:r>
            <a:r>
              <a:rPr lang="en-US" altLang="zh-CN" sz="2400" b="1" dirty="0">
                <a:latin typeface="Arial" panose="020B0604020202020204" pitchFamily="34" charset="0"/>
                <a:ea typeface="宋体" panose="02010600030101010101" pitchFamily="2" charset="-122"/>
              </a:rPr>
              <a:t>7-48  SCSI</a:t>
            </a:r>
            <a:r>
              <a:rPr lang="zh-CN" altLang="zh-CN" sz="2400" b="1" dirty="0">
                <a:latin typeface="Arial" panose="020B0604020202020204" pitchFamily="34" charset="0"/>
                <a:ea typeface="宋体" panose="02010600030101010101" pitchFamily="2" charset="-122"/>
              </a:rPr>
              <a:t>接口模型</a:t>
            </a:r>
            <a:endParaRPr lang="zh-CN" altLang="zh-CN" sz="2400" b="1" dirty="0">
              <a:latin typeface="Arial" panose="020B0604020202020204" pitchFamily="34" charset="0"/>
              <a:ea typeface="宋体" panose="02010600030101010101" pitchFamily="2" charset="-122"/>
            </a:endParaRPr>
          </a:p>
        </p:txBody>
      </p:sp>
      <p:sp>
        <p:nvSpPr>
          <p:cNvPr id="188420" name="矩形 3"/>
          <p:cNvSpPr/>
          <p:nvPr/>
        </p:nvSpPr>
        <p:spPr>
          <a:xfrm>
            <a:off x="209550" y="1700213"/>
            <a:ext cx="8705850" cy="1438275"/>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SCSI</a:t>
            </a:r>
            <a:r>
              <a:rPr lang="zh-CN" altLang="zh-CN" sz="2400" b="1" dirty="0">
                <a:latin typeface="Arial" panose="020B0604020202020204" pitchFamily="34" charset="0"/>
                <a:ea typeface="宋体" panose="02010600030101010101" pitchFamily="2" charset="-122"/>
              </a:rPr>
              <a:t>接口是向前兼容的，</a:t>
            </a:r>
            <a:r>
              <a:rPr lang="zh-CN" altLang="en-US" sz="2400" b="1" dirty="0">
                <a:latin typeface="Arial" panose="020B0604020202020204" pitchFamily="34" charset="0"/>
                <a:ea typeface="宋体" panose="02010600030101010101" pitchFamily="2" charset="-122"/>
              </a:rPr>
              <a:t>即</a:t>
            </a:r>
            <a:r>
              <a:rPr lang="zh-CN" altLang="zh-CN" sz="2400" b="1" dirty="0">
                <a:latin typeface="Arial" panose="020B0604020202020204" pitchFamily="34" charset="0"/>
                <a:ea typeface="宋体" panose="02010600030101010101" pitchFamily="2" charset="-122"/>
              </a:rPr>
              <a:t>新的</a:t>
            </a:r>
            <a:r>
              <a:rPr lang="en-US" altLang="zh-CN" sz="2400" b="1" dirty="0">
                <a:latin typeface="Arial" panose="020B0604020202020204" pitchFamily="34" charset="0"/>
                <a:ea typeface="宋体" panose="02010600030101010101" pitchFamily="2" charset="-122"/>
              </a:rPr>
              <a:t>SCSI</a:t>
            </a:r>
            <a:r>
              <a:rPr lang="zh-CN" altLang="zh-CN" sz="2400" b="1" dirty="0">
                <a:latin typeface="Arial" panose="020B0604020202020204" pitchFamily="34" charset="0"/>
                <a:ea typeface="宋体" panose="02010600030101010101" pitchFamily="2" charset="-122"/>
              </a:rPr>
              <a:t>接口可以兼容老接口，而且如果一个</a:t>
            </a:r>
            <a:r>
              <a:rPr lang="en-US" altLang="zh-CN" sz="2400" b="1" dirty="0">
                <a:latin typeface="Arial" panose="020B0604020202020204" pitchFamily="34" charset="0"/>
                <a:ea typeface="宋体" panose="02010600030101010101" pitchFamily="2" charset="-122"/>
              </a:rPr>
              <a:t>SCSI</a:t>
            </a:r>
            <a:r>
              <a:rPr lang="zh-CN" altLang="zh-CN" sz="2400" b="1" dirty="0">
                <a:latin typeface="Arial" panose="020B0604020202020204" pitchFamily="34" charset="0"/>
                <a:ea typeface="宋体" panose="02010600030101010101" pitchFamily="2" charset="-122"/>
              </a:rPr>
              <a:t>系统中的两种</a:t>
            </a:r>
            <a:r>
              <a:rPr lang="en-US" altLang="zh-CN" sz="2400" b="1" dirty="0">
                <a:latin typeface="Arial" panose="020B0604020202020204" pitchFamily="34" charset="0"/>
                <a:ea typeface="宋体" panose="02010600030101010101" pitchFamily="2" charset="-122"/>
              </a:rPr>
              <a:t>SCSI</a:t>
            </a:r>
            <a:r>
              <a:rPr lang="zh-CN" altLang="zh-CN" sz="2400" b="1" dirty="0">
                <a:latin typeface="Arial" panose="020B0604020202020204" pitchFamily="34" charset="0"/>
                <a:ea typeface="宋体" panose="02010600030101010101" pitchFamily="2" charset="-122"/>
              </a:rPr>
              <a:t>设备不是同一规格，那么</a:t>
            </a:r>
            <a:r>
              <a:rPr lang="en-US" altLang="zh-CN" sz="2400" b="1" dirty="0">
                <a:latin typeface="Arial" panose="020B0604020202020204" pitchFamily="34" charset="0"/>
                <a:ea typeface="宋体" panose="02010600030101010101" pitchFamily="2" charset="-122"/>
              </a:rPr>
              <a:t>SCSI</a:t>
            </a:r>
            <a:r>
              <a:rPr lang="zh-CN" altLang="zh-CN" sz="2400" b="1" dirty="0">
                <a:latin typeface="Arial" panose="020B0604020202020204" pitchFamily="34" charset="0"/>
                <a:ea typeface="宋体" panose="02010600030101010101" pitchFamily="2" charset="-122"/>
              </a:rPr>
              <a:t>系统将取较低级规格作为工作标准。</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latin typeface="华文中宋" panose="02010600040101010101" charset="-122"/>
                <a:ea typeface="华文中宋" panose="02010600040101010101" charset="-122"/>
              </a:rPr>
            </a:fld>
            <a:endParaRPr lang="en-US" altLang="zh-CN" sz="1400" dirty="0">
              <a:latin typeface="华文中宋" panose="02010600040101010101" charset="-122"/>
              <a:ea typeface="华文中宋" panose="02010600040101010101" charset="-122"/>
            </a:endParaRPr>
          </a:p>
        </p:txBody>
      </p:sp>
      <p:sp>
        <p:nvSpPr>
          <p:cNvPr id="31746" name="Text Box 2"/>
          <p:cNvSpPr txBox="1"/>
          <p:nvPr/>
        </p:nvSpPr>
        <p:spPr>
          <a:xfrm>
            <a:off x="323215" y="260350"/>
            <a:ext cx="7924800" cy="708025"/>
          </a:xfrm>
          <a:prstGeom prst="rect">
            <a:avLst/>
          </a:prstGeom>
          <a:noFill/>
          <a:ln w="12700">
            <a:noFill/>
          </a:ln>
        </p:spPr>
        <p:txBody>
          <a:bodyPr anchor="t" anchorCtr="0">
            <a:spAutoFit/>
          </a:bodyPr>
          <a:p>
            <a:pPr algn="ctr">
              <a:spcBef>
                <a:spcPct val="50000"/>
              </a:spcBef>
            </a:pPr>
            <a:r>
              <a:rPr lang="en-US" altLang="zh-CN" sz="4000" b="1" dirty="0">
                <a:latin typeface="华文中宋" panose="02010600040101010101" charset="-122"/>
                <a:ea typeface="华文中宋" panose="02010600040101010101" charset="-122"/>
                <a:cs typeface="华文中宋" panose="02010600040101010101" charset="-122"/>
              </a:rPr>
              <a:t>7.2  </a:t>
            </a:r>
            <a:r>
              <a:rPr lang="zh-CN" altLang="en-US" sz="4000" b="1" dirty="0">
                <a:latin typeface="华文中宋" panose="02010600040101010101" charset="-122"/>
                <a:ea typeface="华文中宋" panose="02010600040101010101" charset="-122"/>
                <a:cs typeface="华文中宋" panose="02010600040101010101" charset="-122"/>
              </a:rPr>
              <a:t>直接程序控制方式 </a:t>
            </a:r>
            <a:endParaRPr lang="zh-CN" altLang="en-US" sz="4000" b="1" dirty="0">
              <a:latin typeface="华文中宋" panose="02010600040101010101" charset="-122"/>
              <a:ea typeface="华文中宋" panose="02010600040101010101" charset="-122"/>
              <a:cs typeface="华文中宋" panose="02010600040101010101" charset="-122"/>
            </a:endParaRPr>
          </a:p>
        </p:txBody>
      </p:sp>
      <p:sp>
        <p:nvSpPr>
          <p:cNvPr id="31747" name="Text Box 3"/>
          <p:cNvSpPr txBox="1">
            <a:spLocks noChangeArrowheads="1"/>
          </p:cNvSpPr>
          <p:nvPr/>
        </p:nvSpPr>
        <p:spPr bwMode="auto">
          <a:xfrm>
            <a:off x="58420" y="1196975"/>
            <a:ext cx="9027160" cy="2306955"/>
          </a:xfrm>
          <a:prstGeom prst="rect">
            <a:avLst/>
          </a:prstGeom>
          <a:solidFill>
            <a:srgbClr val="CCFFCC"/>
          </a:solidFill>
          <a:ln>
            <a:noFill/>
          </a:ln>
          <a:effec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直接程序控制方式的主要特点：</a:t>
            </a:r>
            <a:endParaRPr kumimoji="1" lang="en-US" altLang="zh-CN" sz="32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endParaRPr>
          </a:p>
          <a:p>
            <a:pPr marL="457200" marR="0" lvl="0" indent="-457200" algn="l" defTabSz="914400" rtl="0" eaLnBrk="1" fontAlgn="base" latinLnBrk="0" hangingPunct="1">
              <a:lnSpc>
                <a:spcPct val="150000"/>
              </a:lnSpc>
              <a:spcBef>
                <a:spcPct val="50000"/>
              </a:spcBef>
              <a:spcAft>
                <a:spcPct val="0"/>
              </a:spcAft>
              <a:buClrTx/>
              <a:buSzTx/>
              <a:buFontTx/>
              <a:buChar char="•"/>
              <a:defRPr/>
            </a:pPr>
            <a:r>
              <a:rPr kumimoji="1" lang="en-US" altLang="zh-CN"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CPU</a:t>
            </a:r>
            <a:r>
              <a:rPr kumimoji="1" lang="zh-CN" altLang="en-US"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直接通过</a:t>
            </a:r>
            <a:r>
              <a:rPr kumimoji="1" lang="en-US" altLang="zh-CN" sz="2800" b="1" i="0" u="none" strike="noStrike" kern="1200" cap="none" spc="0" normalizeH="0" baseline="0" noProof="0" dirty="0" smtClean="0">
                <a:ln>
                  <a:noFill/>
                </a:ln>
                <a:solidFill>
                  <a:srgbClr val="C00000"/>
                </a:solidFill>
                <a:effectLst/>
                <a:uLnTx/>
                <a:uFillTx/>
                <a:latin typeface="华文中宋" panose="02010600040101010101" charset="-122"/>
                <a:ea typeface="华文中宋" panose="02010600040101010101" charset="-122"/>
                <a:cs typeface="华文中宋" panose="02010600040101010101" charset="-122"/>
              </a:rPr>
              <a:t>I/O</a:t>
            </a:r>
            <a:r>
              <a:rPr kumimoji="1" lang="zh-CN" altLang="en-US" sz="2800" b="1" i="0" u="none" strike="noStrike" kern="1200" cap="none" spc="0" normalizeH="0" baseline="0" noProof="0" dirty="0" smtClean="0">
                <a:ln>
                  <a:noFill/>
                </a:ln>
                <a:solidFill>
                  <a:srgbClr val="C00000"/>
                </a:solidFill>
                <a:effectLst/>
                <a:uLnTx/>
                <a:uFillTx/>
                <a:latin typeface="华文中宋" panose="02010600040101010101" charset="-122"/>
                <a:ea typeface="华文中宋" panose="02010600040101010101" charset="-122"/>
                <a:cs typeface="华文中宋" panose="02010600040101010101" charset="-122"/>
              </a:rPr>
              <a:t>指令</a:t>
            </a:r>
            <a:r>
              <a:rPr kumimoji="1" lang="zh-CN" altLang="en-US"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对</a:t>
            </a:r>
            <a:r>
              <a:rPr kumimoji="1" lang="en-US" altLang="zh-CN" sz="2800" b="1" i="0" u="none" strike="noStrike" kern="1200" cap="none" spc="0" normalizeH="0" baseline="0" noProof="0" dirty="0" smtClean="0">
                <a:ln>
                  <a:noFill/>
                </a:ln>
                <a:solidFill>
                  <a:srgbClr val="C00000"/>
                </a:solidFill>
                <a:effectLst/>
                <a:uLnTx/>
                <a:uFillTx/>
                <a:latin typeface="华文中宋" panose="02010600040101010101" charset="-122"/>
                <a:ea typeface="华文中宋" panose="02010600040101010101" charset="-122"/>
                <a:cs typeface="华文中宋" panose="02010600040101010101" charset="-122"/>
              </a:rPr>
              <a:t>I/O</a:t>
            </a:r>
            <a:r>
              <a:rPr kumimoji="1" lang="zh-CN" altLang="en-US" sz="2800" b="1" i="0" u="none" strike="noStrike" kern="1200" cap="none" spc="0" normalizeH="0" baseline="0" noProof="0" dirty="0" smtClean="0">
                <a:ln>
                  <a:noFill/>
                </a:ln>
                <a:solidFill>
                  <a:srgbClr val="C00000"/>
                </a:solidFill>
                <a:effectLst/>
                <a:uLnTx/>
                <a:uFillTx/>
                <a:latin typeface="华文中宋" panose="02010600040101010101" charset="-122"/>
                <a:ea typeface="华文中宋" panose="02010600040101010101" charset="-122"/>
                <a:cs typeface="华文中宋" panose="02010600040101010101" charset="-122"/>
              </a:rPr>
              <a:t>接口进行操作访问</a:t>
            </a:r>
            <a:r>
              <a:rPr kumimoji="1" lang="zh-CN" altLang="en-US"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a:t>
            </a:r>
            <a:endParaRPr kumimoji="1" lang="en-US" altLang="zh-CN"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endParaRPr>
          </a:p>
          <a:p>
            <a:pPr marL="457200" marR="0" lvl="0" indent="-457200" algn="l" defTabSz="914400" rtl="0" eaLnBrk="1" fontAlgn="base" latinLnBrk="0" hangingPunct="1">
              <a:lnSpc>
                <a:spcPct val="15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主机与外设交换信息的每一过程均在</a:t>
            </a:r>
            <a:r>
              <a:rPr kumimoji="1" lang="zh-CN" altLang="en-US"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rPr>
              <a:t>程序中表示出来 。</a:t>
            </a:r>
            <a:endParaRPr kumimoji="1" lang="zh-CN" altLang="en-US" sz="2800" b="1" i="0" u="none" strike="noStrike" kern="1200" cap="none" spc="0" normalizeH="0" baseline="0" noProof="0" dirty="0" smtClean="0">
              <a:ln>
                <a:noFill/>
              </a:ln>
              <a:solidFill>
                <a:schemeClr val="tx1"/>
              </a:solidFill>
              <a:effectLst/>
              <a:uLnTx/>
              <a:uFillTx/>
              <a:latin typeface="华文中宋" panose="02010600040101010101" charset="-122"/>
              <a:ea typeface="华文中宋" panose="02010600040101010101" charset="-122"/>
              <a:cs typeface="华文中宋" panose="02010600040101010101" charset="-122"/>
            </a:endParaRPr>
          </a:p>
        </p:txBody>
      </p:sp>
      <p:sp>
        <p:nvSpPr>
          <p:cNvPr id="31756" name="Text Box 12"/>
          <p:cNvSpPr txBox="1"/>
          <p:nvPr/>
        </p:nvSpPr>
        <p:spPr>
          <a:xfrm>
            <a:off x="251143" y="4076383"/>
            <a:ext cx="8763000" cy="2061210"/>
          </a:xfrm>
          <a:prstGeom prst="rect">
            <a:avLst/>
          </a:prstGeom>
          <a:solidFill>
            <a:srgbClr val="FDFFCB"/>
          </a:solidFill>
          <a:ln w="9525">
            <a:noFill/>
          </a:ln>
        </p:spPr>
        <p:txBody>
          <a:bodyPr anchor="t" anchorCtr="0">
            <a:spAutoFit/>
          </a:bodyPr>
          <a:p>
            <a:pPr>
              <a:spcBef>
                <a:spcPct val="50000"/>
              </a:spcBef>
            </a:pPr>
            <a:r>
              <a:rPr lang="zh-CN" altLang="en-US" sz="3200" b="1" dirty="0">
                <a:latin typeface="华文中宋" panose="02010600040101010101" charset="-122"/>
                <a:ea typeface="华文中宋" panose="02010600040101010101" charset="-122"/>
                <a:cs typeface="华文中宋" panose="02010600040101010101" charset="-122"/>
              </a:rPr>
              <a:t>直接程序控制分为</a:t>
            </a:r>
            <a:r>
              <a:rPr lang="zh-CN" altLang="en-US" sz="3200" b="1" dirty="0">
                <a:solidFill>
                  <a:srgbClr val="FF0000"/>
                </a:solidFill>
                <a:latin typeface="华文中宋" panose="02010600040101010101" charset="-122"/>
                <a:ea typeface="华文中宋" panose="02010600040101010101" charset="-122"/>
                <a:cs typeface="华文中宋" panose="02010600040101010101" charset="-122"/>
              </a:rPr>
              <a:t>两种方式</a:t>
            </a:r>
            <a:r>
              <a:rPr lang="zh-CN" altLang="en-US" sz="3200" b="1" dirty="0">
                <a:latin typeface="华文中宋" panose="02010600040101010101" charset="-122"/>
                <a:ea typeface="华文中宋" panose="02010600040101010101" charset="-122"/>
                <a:cs typeface="华文中宋" panose="02010600040101010101" charset="-122"/>
              </a:rPr>
              <a:t>：</a:t>
            </a:r>
            <a:endParaRPr lang="en-US" altLang="zh-CN" sz="3200" b="1" dirty="0">
              <a:latin typeface="华文中宋" panose="02010600040101010101" charset="-122"/>
              <a:ea typeface="华文中宋" panose="02010600040101010101" charset="-122"/>
              <a:cs typeface="华文中宋" panose="02010600040101010101" charset="-122"/>
            </a:endParaRPr>
          </a:p>
          <a:p>
            <a:pPr>
              <a:spcBef>
                <a:spcPct val="50000"/>
              </a:spcBef>
            </a:pPr>
            <a:r>
              <a:rPr lang="en-US" altLang="zh-CN" sz="3200" b="1" dirty="0">
                <a:latin typeface="华文中宋" panose="02010600040101010101" charset="-122"/>
                <a:ea typeface="华文中宋" panose="02010600040101010101" charset="-122"/>
                <a:cs typeface="华文中宋" panose="02010600040101010101" charset="-122"/>
              </a:rPr>
              <a:t>		* </a:t>
            </a:r>
            <a:r>
              <a:rPr lang="zh-CN" altLang="en-US" sz="3200" b="1" dirty="0">
                <a:latin typeface="华文中宋" panose="02010600040101010101" charset="-122"/>
                <a:ea typeface="华文中宋" panose="02010600040101010101" charset="-122"/>
                <a:cs typeface="华文中宋" panose="02010600040101010101" charset="-122"/>
              </a:rPr>
              <a:t>立即程序传送方式</a:t>
            </a:r>
            <a:endParaRPr lang="en-US" altLang="zh-CN" sz="3200" b="1" dirty="0">
              <a:latin typeface="华文中宋" panose="02010600040101010101" charset="-122"/>
              <a:ea typeface="华文中宋" panose="02010600040101010101" charset="-122"/>
              <a:cs typeface="华文中宋" panose="02010600040101010101" charset="-122"/>
            </a:endParaRPr>
          </a:p>
          <a:p>
            <a:pPr>
              <a:spcBef>
                <a:spcPct val="50000"/>
              </a:spcBef>
            </a:pPr>
            <a:r>
              <a:rPr lang="en-US" altLang="zh-CN" sz="3200" b="1" dirty="0">
                <a:latin typeface="华文中宋" panose="02010600040101010101" charset="-122"/>
                <a:ea typeface="华文中宋" panose="02010600040101010101" charset="-122"/>
                <a:cs typeface="华文中宋" panose="02010600040101010101" charset="-122"/>
              </a:rPr>
              <a:t>		* </a:t>
            </a:r>
            <a:r>
              <a:rPr lang="zh-CN" altLang="en-US" sz="3200" b="1" dirty="0">
                <a:latin typeface="华文中宋" panose="02010600040101010101" charset="-122"/>
                <a:ea typeface="华文中宋" panose="02010600040101010101" charset="-122"/>
                <a:cs typeface="华文中宋" panose="02010600040101010101" charset="-122"/>
              </a:rPr>
              <a:t>程序查询方式 </a:t>
            </a:r>
            <a:endParaRPr lang="zh-CN" altLang="en-US" sz="3200" b="1"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arn(inVertic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slide(fromBottom)">
                                      <p:cBhvr>
                                        <p:cTn id="12" dur="500"/>
                                        <p:tgtEl>
                                          <p:spTgt spid="3174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1756"/>
                                        </p:tgtEl>
                                        <p:attrNameLst>
                                          <p:attrName>style.visibility</p:attrName>
                                        </p:attrNameLst>
                                      </p:cBhvr>
                                      <p:to>
                                        <p:strVal val="visible"/>
                                      </p:to>
                                    </p:set>
                                    <p:animEffect transition="in" filter="slide(fromBottom)">
                                      <p:cBhvr>
                                        <p:cTn id="17" dur="5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bldLvl="0" animBg="1"/>
      <p:bldP spid="31756" grpId="0" bldLvl="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 name="Text Box 2"/>
          <p:cNvSpPr txBox="1"/>
          <p:nvPr/>
        </p:nvSpPr>
        <p:spPr>
          <a:xfrm>
            <a:off x="0" y="1268413"/>
            <a:ext cx="3124200" cy="641350"/>
          </a:xfrm>
          <a:prstGeom prst="rect">
            <a:avLst/>
          </a:prstGeom>
          <a:noFill/>
          <a:ln w="9525">
            <a:noFill/>
          </a:ln>
        </p:spPr>
        <p:txBody>
          <a:bodyPr anchor="t" anchorCtr="0">
            <a:spAutoFit/>
          </a:bodyPr>
          <a:p>
            <a:pPr>
              <a:spcBef>
                <a:spcPct val="50000"/>
              </a:spcBef>
            </a:pPr>
            <a:r>
              <a:rPr lang="zh-CN" altLang="en-US" sz="3600" b="1" dirty="0">
                <a:latin typeface="Times New Roman" panose="02020603050405020304" pitchFamily="18" charset="0"/>
                <a:ea typeface="黑体" panose="02010609060101010101" pitchFamily="49" charset="-122"/>
              </a:rPr>
              <a:t>本节讨论：</a:t>
            </a:r>
            <a:endParaRPr lang="zh-CN" altLang="en-US" sz="3600" b="1" dirty="0">
              <a:latin typeface="Times New Roman" panose="02020603050405020304" pitchFamily="18" charset="0"/>
              <a:ea typeface="黑体" panose="02010609060101010101" pitchFamily="49" charset="-122"/>
            </a:endParaRPr>
          </a:p>
        </p:txBody>
      </p:sp>
      <p:sp>
        <p:nvSpPr>
          <p:cNvPr id="151556" name="Text Box 4"/>
          <p:cNvSpPr txBox="1"/>
          <p:nvPr/>
        </p:nvSpPr>
        <p:spPr>
          <a:xfrm>
            <a:off x="479425" y="2066925"/>
            <a:ext cx="5746750" cy="646113"/>
          </a:xfrm>
          <a:prstGeom prst="rect">
            <a:avLst/>
          </a:prstGeom>
          <a:noFill/>
          <a:ln w="9525">
            <a:noFill/>
          </a:ln>
        </p:spPr>
        <p:txBody>
          <a:bodyPr anchor="t" anchorCtr="0">
            <a:spAutoFit/>
          </a:bodyPr>
          <a:p>
            <a:pPr>
              <a:spcBef>
                <a:spcPct val="50000"/>
              </a:spcBef>
            </a:pPr>
            <a:r>
              <a:rPr lang="en-US" altLang="zh-CN" sz="3600" b="1" dirty="0">
                <a:latin typeface="宋体" panose="02010600030101010101" pitchFamily="2" charset="-122"/>
                <a:ea typeface="黑体" panose="02010609060101010101" pitchFamily="49" charset="-122"/>
              </a:rPr>
              <a:t>7.7.1  I/O</a:t>
            </a:r>
            <a:r>
              <a:rPr lang="zh-CN" altLang="en-US" sz="3600" b="1" dirty="0">
                <a:latin typeface="宋体" panose="02010600030101010101" pitchFamily="2" charset="-122"/>
                <a:ea typeface="黑体" panose="02010609060101010101" pitchFamily="49" charset="-122"/>
              </a:rPr>
              <a:t>设备的分类 </a:t>
            </a:r>
            <a:endParaRPr lang="zh-CN" altLang="en-US" sz="3600" b="1" dirty="0">
              <a:latin typeface="宋体" panose="02010600030101010101" pitchFamily="2" charset="-122"/>
              <a:ea typeface="黑体" panose="02010609060101010101" pitchFamily="49" charset="-122"/>
            </a:endParaRPr>
          </a:p>
        </p:txBody>
      </p:sp>
      <p:sp>
        <p:nvSpPr>
          <p:cNvPr id="151557" name="Text Box 5"/>
          <p:cNvSpPr txBox="1"/>
          <p:nvPr/>
        </p:nvSpPr>
        <p:spPr>
          <a:xfrm>
            <a:off x="479425" y="4300538"/>
            <a:ext cx="7762875" cy="641350"/>
          </a:xfrm>
          <a:prstGeom prst="rect">
            <a:avLst/>
          </a:prstGeom>
          <a:noFill/>
          <a:ln w="9525">
            <a:noFill/>
          </a:ln>
        </p:spPr>
        <p:txBody>
          <a:bodyPr anchor="t" anchorCtr="0">
            <a:spAutoFit/>
          </a:bodyPr>
          <a:p>
            <a:pPr>
              <a:spcBef>
                <a:spcPct val="50000"/>
              </a:spcBef>
            </a:pPr>
            <a:r>
              <a:rPr lang="en-US" altLang="zh-CN" sz="3600" b="1" dirty="0">
                <a:latin typeface="宋体" panose="02010600030101010101" pitchFamily="2" charset="-122"/>
                <a:ea typeface="黑体" panose="02010609060101010101" pitchFamily="49" charset="-122"/>
              </a:rPr>
              <a:t>7.7.4  </a:t>
            </a:r>
            <a:r>
              <a:rPr lang="zh-CN" altLang="en-US" sz="3600" b="1" dirty="0">
                <a:latin typeface="宋体" panose="02010600030101010101" pitchFamily="2" charset="-122"/>
                <a:ea typeface="黑体" panose="02010609060101010101" pitchFamily="49" charset="-122"/>
              </a:rPr>
              <a:t>打印机原理</a:t>
            </a:r>
            <a:r>
              <a:rPr lang="zh-CN" altLang="en-US" sz="3600" b="1" dirty="0">
                <a:latin typeface="Times New Roman" panose="02020603050405020304" pitchFamily="18" charset="0"/>
                <a:ea typeface="黑体" panose="02010609060101010101" pitchFamily="49" charset="-122"/>
              </a:rPr>
              <a:t>和</a:t>
            </a:r>
            <a:r>
              <a:rPr lang="zh-CN" altLang="en-US" sz="3600" b="1" dirty="0">
                <a:latin typeface="宋体" panose="02010600030101010101" pitchFamily="2" charset="-122"/>
                <a:ea typeface="黑体" panose="02010609060101010101" pitchFamily="49" charset="-122"/>
              </a:rPr>
              <a:t>驱动程序</a:t>
            </a:r>
            <a:r>
              <a:rPr lang="zh-CN" altLang="en-US" sz="3600" b="1" dirty="0">
                <a:latin typeface="Times New Roman" panose="02020603050405020304" pitchFamily="18" charset="0"/>
                <a:ea typeface="黑体" panose="02010609060101010101" pitchFamily="49" charset="-122"/>
              </a:rPr>
              <a:t>设计</a:t>
            </a:r>
            <a:endParaRPr lang="zh-CN" altLang="en-US" sz="3600" b="1" dirty="0">
              <a:latin typeface="Times New Roman" panose="02020603050405020304" pitchFamily="18" charset="0"/>
              <a:ea typeface="黑体" panose="02010609060101010101" pitchFamily="49" charset="-122"/>
            </a:endParaRPr>
          </a:p>
        </p:txBody>
      </p:sp>
      <p:sp>
        <p:nvSpPr>
          <p:cNvPr id="151558" name="Text Box 6"/>
          <p:cNvSpPr txBox="1"/>
          <p:nvPr/>
        </p:nvSpPr>
        <p:spPr>
          <a:xfrm>
            <a:off x="479425" y="5029200"/>
            <a:ext cx="8229600" cy="641350"/>
          </a:xfrm>
          <a:prstGeom prst="rect">
            <a:avLst/>
          </a:prstGeom>
          <a:noFill/>
          <a:ln w="9525">
            <a:noFill/>
          </a:ln>
        </p:spPr>
        <p:txBody>
          <a:bodyPr anchor="t" anchorCtr="0">
            <a:spAutoFit/>
          </a:bodyPr>
          <a:p>
            <a:pPr>
              <a:spcBef>
                <a:spcPct val="50000"/>
              </a:spcBef>
            </a:pPr>
            <a:r>
              <a:rPr lang="en-US" altLang="zh-CN" sz="3600" b="1" dirty="0">
                <a:latin typeface="宋体" panose="02010600030101010101" pitchFamily="2" charset="-122"/>
                <a:ea typeface="黑体" panose="02010609060101010101" pitchFamily="49" charset="-122"/>
              </a:rPr>
              <a:t>7.7.5  </a:t>
            </a:r>
            <a:r>
              <a:rPr lang="zh-CN" altLang="en-US" sz="3600" b="1" dirty="0">
                <a:latin typeface="宋体" panose="02010600030101010101" pitchFamily="2" charset="-122"/>
                <a:ea typeface="黑体" panose="02010609060101010101" pitchFamily="49" charset="-122"/>
              </a:rPr>
              <a:t>液晶显示器原理</a:t>
            </a:r>
            <a:endParaRPr lang="zh-CN" altLang="en-US" sz="3600" b="1" dirty="0">
              <a:latin typeface="Times New Roman" panose="02020603050405020304" pitchFamily="18" charset="0"/>
              <a:ea typeface="黑体" panose="02010609060101010101" pitchFamily="49" charset="-122"/>
            </a:endParaRPr>
          </a:p>
        </p:txBody>
      </p:sp>
      <p:sp>
        <p:nvSpPr>
          <p:cNvPr id="151559" name="Text Box 7"/>
          <p:cNvSpPr txBox="1"/>
          <p:nvPr/>
        </p:nvSpPr>
        <p:spPr>
          <a:xfrm>
            <a:off x="479425" y="2781300"/>
            <a:ext cx="8229600" cy="646113"/>
          </a:xfrm>
          <a:prstGeom prst="rect">
            <a:avLst/>
          </a:prstGeom>
          <a:noFill/>
          <a:ln w="9525">
            <a:noFill/>
          </a:ln>
        </p:spPr>
        <p:txBody>
          <a:bodyPr anchor="t" anchorCtr="0">
            <a:spAutoFit/>
          </a:bodyPr>
          <a:p>
            <a:pPr>
              <a:spcBef>
                <a:spcPct val="50000"/>
              </a:spcBef>
            </a:pPr>
            <a:r>
              <a:rPr lang="en-US" altLang="zh-CN" sz="3600" b="1" dirty="0">
                <a:latin typeface="宋体" panose="02010600030101010101" pitchFamily="2" charset="-122"/>
                <a:ea typeface="黑体" panose="02010609060101010101" pitchFamily="49" charset="-122"/>
              </a:rPr>
              <a:t>7.7.2  PC</a:t>
            </a:r>
            <a:r>
              <a:rPr lang="zh-CN" altLang="en-US" sz="3600" b="1" dirty="0">
                <a:latin typeface="宋体" panose="02010600030101010101" pitchFamily="2" charset="-122"/>
                <a:ea typeface="黑体" panose="02010609060101010101" pitchFamily="49" charset="-122"/>
              </a:rPr>
              <a:t>键盘的组成、接口和驱动程序</a:t>
            </a:r>
            <a:r>
              <a:rPr lang="zh-CN" altLang="en-US" sz="3600" dirty="0">
                <a:latin typeface="Times New Roman" panose="02020603050405020304" pitchFamily="18" charset="0"/>
                <a:ea typeface="宋体" panose="02010600030101010101" pitchFamily="2" charset="-122"/>
              </a:rPr>
              <a:t> </a:t>
            </a:r>
            <a:endParaRPr lang="zh-CN" altLang="en-US" sz="3600" dirty="0">
              <a:latin typeface="Times New Roman" panose="02020603050405020304" pitchFamily="18" charset="0"/>
              <a:ea typeface="宋体" panose="02010600030101010101" pitchFamily="2" charset="-122"/>
            </a:endParaRPr>
          </a:p>
        </p:txBody>
      </p:sp>
      <p:sp>
        <p:nvSpPr>
          <p:cNvPr id="151560" name="Text Box 8"/>
          <p:cNvSpPr txBox="1"/>
          <p:nvPr/>
        </p:nvSpPr>
        <p:spPr>
          <a:xfrm>
            <a:off x="869950" y="109538"/>
            <a:ext cx="7343775" cy="708025"/>
          </a:xfrm>
          <a:prstGeom prst="rect">
            <a:avLst/>
          </a:prstGeom>
          <a:noFill/>
          <a:ln w="12700">
            <a:noFill/>
          </a:ln>
        </p:spPr>
        <p:txBody>
          <a:bodyPr anchor="t" anchorCtr="0">
            <a:spAutoFit/>
          </a:bodyPr>
          <a:p>
            <a:pPr>
              <a:spcBef>
                <a:spcPct val="50000"/>
              </a:spcBef>
            </a:pPr>
            <a:r>
              <a:rPr lang="en-US" altLang="zh-CN" sz="4000" b="1" dirty="0">
                <a:latin typeface="黑体" panose="02010609060101010101" pitchFamily="49" charset="-122"/>
                <a:ea typeface="黑体" panose="02010609060101010101" pitchFamily="49" charset="-122"/>
              </a:rPr>
              <a:t>7.7  I/O</a:t>
            </a:r>
            <a:r>
              <a:rPr lang="zh-CN" altLang="en-US" sz="4000" b="1" dirty="0">
                <a:latin typeface="黑体" panose="02010609060101010101" pitchFamily="49" charset="-122"/>
                <a:ea typeface="黑体" panose="02010609060101010101" pitchFamily="49" charset="-122"/>
              </a:rPr>
              <a:t>设备与</a:t>
            </a:r>
            <a:r>
              <a:rPr lang="en-US" altLang="zh-CN" sz="4000" b="1" dirty="0">
                <a:latin typeface="黑体" panose="02010609060101010101" pitchFamily="49" charset="-122"/>
                <a:ea typeface="黑体" panose="02010609060101010101" pitchFamily="49" charset="-122"/>
              </a:rPr>
              <a:t>I/O</a:t>
            </a:r>
            <a:r>
              <a:rPr lang="zh-CN" altLang="en-US" sz="4000" b="1" dirty="0">
                <a:latin typeface="黑体" panose="02010609060101010101" pitchFamily="49" charset="-122"/>
                <a:ea typeface="黑体" panose="02010609060101010101" pitchFamily="49" charset="-122"/>
              </a:rPr>
              <a:t>程序设计 </a:t>
            </a:r>
            <a:endParaRPr lang="zh-CN" altLang="en-US" sz="4000" b="1" dirty="0">
              <a:latin typeface="黑体" panose="02010609060101010101" pitchFamily="49" charset="-122"/>
              <a:ea typeface="黑体" panose="02010609060101010101" pitchFamily="49" charset="-122"/>
            </a:endParaRPr>
          </a:p>
        </p:txBody>
      </p:sp>
      <p:sp>
        <p:nvSpPr>
          <p:cNvPr id="151561" name="Text Box 9"/>
          <p:cNvSpPr txBox="1"/>
          <p:nvPr/>
        </p:nvSpPr>
        <p:spPr>
          <a:xfrm>
            <a:off x="465138" y="3500438"/>
            <a:ext cx="4648200" cy="641350"/>
          </a:xfrm>
          <a:prstGeom prst="rect">
            <a:avLst/>
          </a:prstGeom>
          <a:noFill/>
          <a:ln w="9525">
            <a:noFill/>
          </a:ln>
        </p:spPr>
        <p:txBody>
          <a:bodyPr anchor="t" anchorCtr="0">
            <a:spAutoFit/>
          </a:bodyPr>
          <a:p>
            <a:pPr>
              <a:spcBef>
                <a:spcPct val="50000"/>
              </a:spcBef>
            </a:pPr>
            <a:r>
              <a:rPr lang="en-US" altLang="zh-CN" sz="3600" b="1" dirty="0">
                <a:latin typeface="宋体" panose="02010600030101010101" pitchFamily="2" charset="-122"/>
                <a:ea typeface="黑体" panose="02010609060101010101" pitchFamily="49" charset="-122"/>
              </a:rPr>
              <a:t>7.7.3  </a:t>
            </a:r>
            <a:r>
              <a:rPr lang="zh-CN" altLang="en-US" sz="3600" b="1" dirty="0">
                <a:latin typeface="宋体" panose="02010600030101010101" pitchFamily="2" charset="-122"/>
                <a:ea typeface="黑体" panose="02010609060101010101" pitchFamily="49" charset="-122"/>
              </a:rPr>
              <a:t>鼠标器 </a:t>
            </a:r>
            <a:endParaRPr lang="zh-CN" altLang="en-US" sz="3600" b="1" dirty="0">
              <a:latin typeface="宋体" panose="02010600030101010101" pitchFamily="2" charset="-122"/>
              <a:ea typeface="黑体" panose="02010609060101010101" pitchFamily="49"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151556"/>
                                        </p:tgtEl>
                                        <p:attrNameLst>
                                          <p:attrName>style.visibility</p:attrName>
                                        </p:attrNameLst>
                                      </p:cBhvr>
                                      <p:to>
                                        <p:strVal val="visible"/>
                                      </p:to>
                                    </p:set>
                                    <p:anim calcmode="lin" valueType="num">
                                      <p:cBhvr additive="base">
                                        <p:cTn id="12" dur="500" fill="hold"/>
                                        <p:tgtEl>
                                          <p:spTgt spid="151556"/>
                                        </p:tgtEl>
                                        <p:attrNameLst>
                                          <p:attrName>ppt_x</p:attrName>
                                        </p:attrNameLst>
                                      </p:cBhvr>
                                      <p:tavLst>
                                        <p:tav tm="0">
                                          <p:val>
                                            <p:strVal val="0-#ppt_w/2"/>
                                          </p:val>
                                        </p:tav>
                                        <p:tav tm="100000">
                                          <p:val>
                                            <p:strVal val="#ppt_x"/>
                                          </p:val>
                                        </p:tav>
                                      </p:tavLst>
                                    </p:anim>
                                    <p:anim calcmode="lin" valueType="num">
                                      <p:cBhvr additive="base">
                                        <p:cTn id="13" dur="500" fill="hold"/>
                                        <p:tgtEl>
                                          <p:spTgt spid="15155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151559"/>
                                        </p:tgtEl>
                                        <p:attrNameLst>
                                          <p:attrName>style.visibility</p:attrName>
                                        </p:attrNameLst>
                                      </p:cBhvr>
                                      <p:to>
                                        <p:strVal val="visible"/>
                                      </p:to>
                                    </p:set>
                                    <p:anim calcmode="lin" valueType="num">
                                      <p:cBhvr additive="base">
                                        <p:cTn id="18" dur="500" fill="hold"/>
                                        <p:tgtEl>
                                          <p:spTgt spid="151559"/>
                                        </p:tgtEl>
                                        <p:attrNameLst>
                                          <p:attrName>ppt_x</p:attrName>
                                        </p:attrNameLst>
                                      </p:cBhvr>
                                      <p:tavLst>
                                        <p:tav tm="0">
                                          <p:val>
                                            <p:strVal val="1+#ppt_w/2"/>
                                          </p:val>
                                        </p:tav>
                                        <p:tav tm="100000">
                                          <p:val>
                                            <p:strVal val="#ppt_x"/>
                                          </p:val>
                                        </p:tav>
                                      </p:tavLst>
                                    </p:anim>
                                    <p:anim calcmode="lin" valueType="num">
                                      <p:cBhvr additive="base">
                                        <p:cTn id="19" dur="500" fill="hold"/>
                                        <p:tgtEl>
                                          <p:spTgt spid="15155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151557"/>
                                        </p:tgtEl>
                                        <p:attrNameLst>
                                          <p:attrName>style.visibility</p:attrName>
                                        </p:attrNameLst>
                                      </p:cBhvr>
                                      <p:to>
                                        <p:strVal val="visible"/>
                                      </p:to>
                                    </p:set>
                                    <p:anim calcmode="lin" valueType="num">
                                      <p:cBhvr additive="base">
                                        <p:cTn id="24" dur="500" fill="hold"/>
                                        <p:tgtEl>
                                          <p:spTgt spid="151557"/>
                                        </p:tgtEl>
                                        <p:attrNameLst>
                                          <p:attrName>ppt_x</p:attrName>
                                        </p:attrNameLst>
                                      </p:cBhvr>
                                      <p:tavLst>
                                        <p:tav tm="0">
                                          <p:val>
                                            <p:strVal val="1+#ppt_w/2"/>
                                          </p:val>
                                        </p:tav>
                                        <p:tav tm="100000">
                                          <p:val>
                                            <p:strVal val="#ppt_x"/>
                                          </p:val>
                                        </p:tav>
                                      </p:tavLst>
                                    </p:anim>
                                    <p:anim calcmode="lin" valueType="num">
                                      <p:cBhvr additive="base">
                                        <p:cTn id="25" dur="500" fill="hold"/>
                                        <p:tgtEl>
                                          <p:spTgt spid="15155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2" fill="hold" grpId="0" nodeType="clickEffect">
                                  <p:stCondLst>
                                    <p:cond delay="0"/>
                                  </p:stCondLst>
                                  <p:childTnLst>
                                    <p:set>
                                      <p:cBhvr>
                                        <p:cTn id="29" dur="1" fill="hold">
                                          <p:stCondLst>
                                            <p:cond delay="0"/>
                                          </p:stCondLst>
                                        </p:cTn>
                                        <p:tgtEl>
                                          <p:spTgt spid="151558"/>
                                        </p:tgtEl>
                                        <p:attrNameLst>
                                          <p:attrName>style.visibility</p:attrName>
                                        </p:attrNameLst>
                                      </p:cBhvr>
                                      <p:to>
                                        <p:strVal val="visible"/>
                                      </p:to>
                                    </p:set>
                                    <p:anim calcmode="lin" valueType="num">
                                      <p:cBhvr additive="base">
                                        <p:cTn id="30" dur="500" fill="hold"/>
                                        <p:tgtEl>
                                          <p:spTgt spid="151558"/>
                                        </p:tgtEl>
                                        <p:attrNameLst>
                                          <p:attrName>ppt_x</p:attrName>
                                        </p:attrNameLst>
                                      </p:cBhvr>
                                      <p:tavLst>
                                        <p:tav tm="0">
                                          <p:val>
                                            <p:strVal val="0-#ppt_w/2"/>
                                          </p:val>
                                        </p:tav>
                                        <p:tav tm="100000">
                                          <p:val>
                                            <p:strVal val="#ppt_x"/>
                                          </p:val>
                                        </p:tav>
                                      </p:tavLst>
                                    </p:anim>
                                    <p:anim calcmode="lin" valueType="num">
                                      <p:cBhvr additive="base">
                                        <p:cTn id="31" dur="500" fill="hold"/>
                                        <p:tgtEl>
                                          <p:spTgt spid="15155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51560"/>
                                        </p:tgtEl>
                                        <p:attrNameLst>
                                          <p:attrName>style.visibility</p:attrName>
                                        </p:attrNameLst>
                                      </p:cBhvr>
                                      <p:to>
                                        <p:strVal val="visible"/>
                                      </p:to>
                                    </p:set>
                                    <p:animEffect transition="in" filter="barn(inVertical)">
                                      <p:cBhvr>
                                        <p:cTn id="36" dur="500"/>
                                        <p:tgtEl>
                                          <p:spTgt spid="15156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grpId="0" nodeType="clickEffect">
                                  <p:stCondLst>
                                    <p:cond delay="0"/>
                                  </p:stCondLst>
                                  <p:childTnLst>
                                    <p:set>
                                      <p:cBhvr>
                                        <p:cTn id="40" dur="1" fill="hold">
                                          <p:stCondLst>
                                            <p:cond delay="0"/>
                                          </p:stCondLst>
                                        </p:cTn>
                                        <p:tgtEl>
                                          <p:spTgt spid="151561"/>
                                        </p:tgtEl>
                                        <p:attrNameLst>
                                          <p:attrName>style.visibility</p:attrName>
                                        </p:attrNameLst>
                                      </p:cBhvr>
                                      <p:to>
                                        <p:strVal val="visible"/>
                                      </p:to>
                                    </p:set>
                                    <p:anim calcmode="lin" valueType="num">
                                      <p:cBhvr additive="base">
                                        <p:cTn id="41" dur="500" fill="hold"/>
                                        <p:tgtEl>
                                          <p:spTgt spid="151561"/>
                                        </p:tgtEl>
                                        <p:attrNameLst>
                                          <p:attrName>ppt_x</p:attrName>
                                        </p:attrNameLst>
                                      </p:cBhvr>
                                      <p:tavLst>
                                        <p:tav tm="0">
                                          <p:val>
                                            <p:strVal val="0-#ppt_w/2"/>
                                          </p:val>
                                        </p:tav>
                                        <p:tav tm="100000">
                                          <p:val>
                                            <p:strVal val="#ppt_x"/>
                                          </p:val>
                                        </p:tav>
                                      </p:tavLst>
                                    </p:anim>
                                    <p:anim calcmode="lin" valueType="num">
                                      <p:cBhvr additive="base">
                                        <p:cTn id="42" dur="500" fill="hold"/>
                                        <p:tgtEl>
                                          <p:spTgt spid="151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1556" grpId="0"/>
      <p:bldP spid="151557" grpId="0"/>
      <p:bldP spid="151558" grpId="0"/>
      <p:bldP spid="151559" grpId="0"/>
      <p:bldP spid="151560" grpId="0"/>
      <p:bldP spid="151561"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p:nvPr/>
        </p:nvSpPr>
        <p:spPr>
          <a:xfrm>
            <a:off x="381000" y="233363"/>
            <a:ext cx="5105400" cy="641350"/>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7.7.1     </a:t>
            </a:r>
            <a:r>
              <a:rPr lang="zh-CN" altLang="en-US" sz="3600" b="1" dirty="0">
                <a:latin typeface="黑体" panose="02010609060101010101" pitchFamily="49" charset="-122"/>
                <a:ea typeface="黑体" panose="02010609060101010101" pitchFamily="49" charset="-122"/>
              </a:rPr>
              <a:t>概  述 </a:t>
            </a:r>
            <a:endParaRPr lang="zh-CN" altLang="en-US" sz="3600" b="1" dirty="0">
              <a:latin typeface="黑体" panose="02010609060101010101" pitchFamily="49" charset="-122"/>
              <a:ea typeface="黑体" panose="02010609060101010101" pitchFamily="49" charset="-122"/>
            </a:endParaRPr>
          </a:p>
        </p:txBody>
      </p:sp>
      <p:sp>
        <p:nvSpPr>
          <p:cNvPr id="190466" name="矩形 2"/>
          <p:cNvSpPr/>
          <p:nvPr/>
        </p:nvSpPr>
        <p:spPr>
          <a:xfrm>
            <a:off x="46038" y="1341438"/>
            <a:ext cx="8866187" cy="2335212"/>
          </a:xfrm>
          <a:prstGeom prst="rect">
            <a:avLst/>
          </a:prstGeom>
          <a:noFill/>
          <a:ln w="9525" cap="flat" cmpd="sng">
            <a:solidFill>
              <a:srgbClr val="C00000"/>
            </a:solidFill>
            <a:prstDash val="solid"/>
            <a:miter/>
            <a:headEnd type="none" w="med" len="med"/>
            <a:tailEnd type="none" w="med" len="med"/>
          </a:ln>
        </p:spPr>
        <p:txBody>
          <a:bodyPr anchor="t" anchorCtr="0">
            <a:spAutoFit/>
          </a:bodyPr>
          <a:p>
            <a:pPr marL="342900" indent="-342900">
              <a:lnSpc>
                <a:spcPts val="3500"/>
              </a:lnSpc>
              <a:buChar char="•"/>
            </a:pPr>
            <a:r>
              <a:rPr lang="zh-CN" altLang="zh-CN" sz="2400" b="1" dirty="0">
                <a:solidFill>
                  <a:srgbClr val="C00000"/>
                </a:solidFill>
                <a:latin typeface="Arial" panose="020B0604020202020204" pitchFamily="34" charset="0"/>
                <a:ea typeface="宋体" panose="02010600030101010101" pitchFamily="2" charset="-122"/>
              </a:rPr>
              <a:t>输入</a:t>
            </a:r>
            <a:r>
              <a:rPr lang="en-US" altLang="zh-CN" sz="2400" b="1" dirty="0">
                <a:solidFill>
                  <a:srgbClr val="C00000"/>
                </a:solidFill>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输出设备（简称</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设备）</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计算机系统与外界交换信息的装置，所谓输入和输出都是相对于主机而言的，向主机送入数据为输入，由主机向外送出数据为输出。</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zh-CN" altLang="zh-CN" sz="2400" b="1" dirty="0">
                <a:solidFill>
                  <a:srgbClr val="C00000"/>
                </a:solidFill>
                <a:latin typeface="Arial" panose="020B0604020202020204" pitchFamily="34" charset="0"/>
                <a:ea typeface="宋体" panose="02010600030101010101" pitchFamily="2" charset="-122"/>
              </a:rPr>
              <a:t>主机</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将</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和主存储器的有机组合称为主机</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zh-CN" altLang="zh-CN" sz="2400" b="1" dirty="0">
                <a:solidFill>
                  <a:srgbClr val="C00000"/>
                </a:solidFill>
                <a:latin typeface="Arial" panose="020B0604020202020204" pitchFamily="34" charset="0"/>
                <a:ea typeface="宋体" panose="02010600030101010101" pitchFamily="2" charset="-122"/>
              </a:rPr>
              <a:t>外设</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/O</a:t>
            </a:r>
            <a:r>
              <a:rPr lang="zh-CN" altLang="zh-CN" sz="2400" b="1" dirty="0">
                <a:latin typeface="Arial" panose="020B0604020202020204" pitchFamily="34" charset="0"/>
                <a:ea typeface="宋体" panose="02010600030101010101" pitchFamily="2" charset="-122"/>
              </a:rPr>
              <a:t>设备位于主机之外，因而又称为外部设备或外围设备。</a:t>
            </a:r>
            <a:endParaRPr lang="zh-CN" altLang="zh-CN" sz="2400" b="1" dirty="0">
              <a:latin typeface="Arial" panose="020B0604020202020204" pitchFamily="34" charset="0"/>
              <a:ea typeface="宋体" panose="02010600030101010101" pitchFamily="2" charset="-122"/>
            </a:endParaRPr>
          </a:p>
        </p:txBody>
      </p:sp>
      <p:sp>
        <p:nvSpPr>
          <p:cNvPr id="190467" name="矩形 3"/>
          <p:cNvSpPr/>
          <p:nvPr/>
        </p:nvSpPr>
        <p:spPr>
          <a:xfrm>
            <a:off x="381000" y="4292600"/>
            <a:ext cx="8367713" cy="1439863"/>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前面几节主要讨论了</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接口的基本原理，本节将简介几种最常用的</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设备：</a:t>
            </a:r>
            <a:r>
              <a:rPr lang="zh-CN" altLang="zh-CN" sz="2400" b="1" dirty="0">
                <a:solidFill>
                  <a:srgbClr val="C00000"/>
                </a:solidFill>
                <a:latin typeface="Arial" panose="020B0604020202020204" pitchFamily="34" charset="0"/>
                <a:ea typeface="宋体" panose="02010600030101010101" pitchFamily="2" charset="-122"/>
              </a:rPr>
              <a:t>键盘</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鼠标器</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打印机</a:t>
            </a:r>
            <a:r>
              <a:rPr lang="zh-CN" altLang="zh-CN" sz="2400" b="1" dirty="0">
                <a:latin typeface="Arial" panose="020B0604020202020204" pitchFamily="34" charset="0"/>
                <a:ea typeface="宋体" panose="02010600030101010101" pitchFamily="2" charset="-122"/>
              </a:rPr>
              <a:t>和</a:t>
            </a:r>
            <a:r>
              <a:rPr lang="zh-CN" altLang="zh-CN" sz="2400" b="1" dirty="0">
                <a:solidFill>
                  <a:srgbClr val="C00000"/>
                </a:solidFill>
                <a:latin typeface="Arial" panose="020B0604020202020204" pitchFamily="34" charset="0"/>
                <a:ea typeface="宋体" panose="02010600030101010101" pitchFamily="2" charset="-122"/>
              </a:rPr>
              <a:t>液晶显示器</a:t>
            </a:r>
            <a:r>
              <a:rPr lang="zh-CN" altLang="zh-CN" sz="2400" b="1" dirty="0">
                <a:latin typeface="Arial" panose="020B0604020202020204" pitchFamily="34" charset="0"/>
                <a:ea typeface="宋体" panose="02010600030101010101" pitchFamily="2" charset="-122"/>
              </a:rPr>
              <a:t>，并以</a:t>
            </a:r>
            <a:r>
              <a:rPr lang="zh-CN" altLang="zh-CN" sz="2400" b="1" dirty="0">
                <a:solidFill>
                  <a:srgbClr val="C00000"/>
                </a:solidFill>
                <a:latin typeface="Arial" panose="020B0604020202020204" pitchFamily="34" charset="0"/>
                <a:ea typeface="宋体" panose="02010600030101010101" pitchFamily="2" charset="-122"/>
              </a:rPr>
              <a:t>键盘为例阐述其驱动程序的设计</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3"/>
          <p:cNvSpPr txBox="1"/>
          <p:nvPr/>
        </p:nvSpPr>
        <p:spPr>
          <a:xfrm>
            <a:off x="350838" y="260350"/>
            <a:ext cx="4643437" cy="579438"/>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1.  </a:t>
            </a:r>
            <a:r>
              <a:rPr lang="en-US" altLang="zh-CN" sz="3200" b="1" dirty="0">
                <a:latin typeface="黑体" panose="02010609060101010101" pitchFamily="49"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设备的分类</a:t>
            </a:r>
            <a:r>
              <a:rPr lang="zh-CN" altLang="en-US" sz="3200" b="1" dirty="0">
                <a:latin typeface="黑体" panose="02010609060101010101" pitchFamily="49" charset="-122"/>
                <a:ea typeface="黑体" panose="02010609060101010101" pitchFamily="49" charset="-122"/>
              </a:rPr>
              <a:t> </a:t>
            </a:r>
            <a:endParaRPr lang="zh-CN" altLang="en-US" sz="3200" b="1" dirty="0">
              <a:latin typeface="黑体" panose="02010609060101010101" pitchFamily="49" charset="-122"/>
              <a:ea typeface="黑体" panose="02010609060101010101" pitchFamily="49" charset="-122"/>
            </a:endParaRPr>
          </a:p>
        </p:txBody>
      </p:sp>
      <p:sp>
        <p:nvSpPr>
          <p:cNvPr id="191490" name="矩形 3"/>
          <p:cNvSpPr/>
          <p:nvPr/>
        </p:nvSpPr>
        <p:spPr>
          <a:xfrm>
            <a:off x="155575" y="981075"/>
            <a:ext cx="8785225" cy="2336800"/>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I/O</a:t>
            </a:r>
            <a:r>
              <a:rPr lang="zh-CN" altLang="zh-CN" sz="2400" b="1" dirty="0">
                <a:latin typeface="Arial" panose="020B0604020202020204" pitchFamily="34" charset="0"/>
                <a:ea typeface="宋体" panose="02010600030101010101" pitchFamily="2" charset="-122"/>
              </a:rPr>
              <a:t>设备的分类方法很多，可按其功能用途、工作机制、数据传送格式、速度快慢、与主机接口方式等进行分类。现在从计算机系统的组成角度，按在系统中的功能和用途分为：输入设备、输出设备、外存储器、终端设备。当然，同一设备也可能具有上述几方面的功能，如既是输入设备又是输出设备。</a:t>
            </a:r>
            <a:endParaRPr lang="zh-CN" altLang="en-US" sz="2400" b="1" dirty="0">
              <a:latin typeface="Arial" panose="020B0604020202020204" pitchFamily="34" charset="0"/>
              <a:ea typeface="宋体" panose="02010600030101010101" pitchFamily="2" charset="-122"/>
            </a:endParaRPr>
          </a:p>
        </p:txBody>
      </p:sp>
      <p:sp>
        <p:nvSpPr>
          <p:cNvPr id="191491" name="矩形 4"/>
          <p:cNvSpPr/>
          <p:nvPr/>
        </p:nvSpPr>
        <p:spPr>
          <a:xfrm>
            <a:off x="539750" y="3341688"/>
            <a:ext cx="2549525" cy="522287"/>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1</a:t>
            </a:r>
            <a:r>
              <a:rPr lang="zh-CN" altLang="zh-CN" sz="2800" b="1" dirty="0">
                <a:latin typeface="Arial" panose="020B0604020202020204" pitchFamily="34" charset="0"/>
                <a:ea typeface="宋体" panose="02010600030101010101" pitchFamily="2" charset="-122"/>
              </a:rPr>
              <a:t>）输入设备</a:t>
            </a:r>
            <a:endParaRPr lang="zh-CN" altLang="zh-CN" sz="2800" b="1" dirty="0">
              <a:latin typeface="Arial" panose="020B0604020202020204" pitchFamily="34" charset="0"/>
              <a:ea typeface="宋体" panose="02010600030101010101" pitchFamily="2" charset="-122"/>
            </a:endParaRPr>
          </a:p>
        </p:txBody>
      </p:sp>
      <p:sp>
        <p:nvSpPr>
          <p:cNvPr id="191492" name="矩形 5"/>
          <p:cNvSpPr/>
          <p:nvPr/>
        </p:nvSpPr>
        <p:spPr>
          <a:xfrm>
            <a:off x="155575" y="3883025"/>
            <a:ext cx="8591550" cy="2740025"/>
          </a:xfrm>
          <a:prstGeom prst="rect">
            <a:avLst/>
          </a:prstGeom>
          <a:noFill/>
          <a:ln w="9525">
            <a:noFill/>
          </a:ln>
        </p:spPr>
        <p:txBody>
          <a:bodyPr anchor="t" anchorCtr="0">
            <a:spAutoFit/>
          </a:bodyPr>
          <a:p>
            <a:pPr>
              <a:lnSpc>
                <a:spcPts val="3500"/>
              </a:lnSpc>
            </a:pPr>
            <a:r>
              <a:rPr lang="zh-CN" altLang="zh-CN" sz="2400" b="1" dirty="0">
                <a:solidFill>
                  <a:srgbClr val="C00000"/>
                </a:solidFill>
                <a:latin typeface="Arial" panose="020B0604020202020204" pitchFamily="34" charset="0"/>
                <a:ea typeface="宋体" panose="02010600030101010101" pitchFamily="2" charset="-122"/>
              </a:rPr>
              <a:t>输入设备</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将外部信息输入主机，一般是将用户（或广义的应用环境）所提供的原始信息，转换为计算机所能识别的二进制代码。</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有些原始信息采取符号形式，如字符、数字代码等；有些则属于非符号形式，如图形、图像、声音、物理信号等。因此输入设备往往需要具备信息转换功能与数据传送功能。</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 name="矩形 2"/>
          <p:cNvSpPr/>
          <p:nvPr/>
        </p:nvSpPr>
        <p:spPr>
          <a:xfrm>
            <a:off x="250825" y="549275"/>
            <a:ext cx="8569325" cy="5029200"/>
          </a:xfrm>
          <a:prstGeom prst="rect">
            <a:avLst/>
          </a:prstGeom>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常见输入设备</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有键盘、鼠标、图形数字化仪、字符输入与识别装置、语音输入与识别装置、光笔、跟踪球、操纵杆等。</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键盘能将人的击键动作转换成字符代码，然后输入计算机。</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数字化仪能输入像点的绝对坐标值，从而将图形转换为二进制代码。</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光笔、鼠标、跟踪球、操纵杆等则输入坐标相对移动值来操纵显示器光标移动。</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扫描仪、摄像机等可将图像信息转换为像点代码，从而输入图像。</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音频信号采集装置能将声音信号转换为数字信号，再通过模拟量</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数字量（</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A/D</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）转换，输入计算机。</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93538" name="矩形 2"/>
          <p:cNvSpPr/>
          <p:nvPr/>
        </p:nvSpPr>
        <p:spPr>
          <a:xfrm>
            <a:off x="250825" y="119063"/>
            <a:ext cx="2547938" cy="523875"/>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）输出设备</a:t>
            </a:r>
            <a:endParaRPr lang="zh-CN" altLang="en-US" sz="2800" b="1" dirty="0">
              <a:latin typeface="Arial" panose="020B0604020202020204" pitchFamily="34" charset="0"/>
              <a:ea typeface="宋体" panose="02010600030101010101" pitchFamily="2" charset="-122"/>
            </a:endParaRPr>
          </a:p>
        </p:txBody>
      </p:sp>
      <p:sp>
        <p:nvSpPr>
          <p:cNvPr id="4" name="矩形 3"/>
          <p:cNvSpPr/>
          <p:nvPr/>
        </p:nvSpPr>
        <p:spPr>
          <a:xfrm>
            <a:off x="207963" y="663575"/>
            <a:ext cx="8743950" cy="5926138"/>
          </a:xfrm>
          <a:prstGeom prst="rect">
            <a:avLst/>
          </a:prstGeom>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输出设备</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用来将计算机的处理结果输出到外部，一般需将以二进制代码表达的信息转换为人或其他系统所能识别的信息形式。常见的输出设备有显示器、打印机、绘图仪、传真机、语音输出装置（声卡）。</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显示器和打印机都是计算机基本配置中的重要设备，打印结果一般可以长期保留，称为硬拷贝设备；</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显示结果不能保留，称为软拷贝设备。</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绘图仪是常用的图形输出装置，有机电式和光绘式等，常用于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CAD</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工程制图的输出。</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传真机是一种常用的通信设备，可作为计算机的输入设备或输出设备。</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语音输出装置（声卡）产生语音基本方法有两大类：语音合成和语音编码输出。</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87325" y="779463"/>
            <a:ext cx="8785225" cy="3235325"/>
          </a:xfrm>
          <a:prstGeom prst="rect">
            <a:avLst/>
          </a:prstGeom>
          <a:ln>
            <a:solidFill>
              <a:srgbClr val="C00000"/>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外存储器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既是</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存储子系统</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的一部分，又可视为</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一种输入</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输出设备。</a:t>
            </a:r>
            <a:endPar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从主机角度看，它既能从外存输入数据，又能将数据输出给外存，所以外存既是输入设备，也是输出设备。</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外存的主要功能是存储数据，输入与输出的都是二进制代码信息，一般不具有信息转换功能，所以它们被视为一类特殊的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设备。</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562" name="矩形 4"/>
          <p:cNvSpPr/>
          <p:nvPr/>
        </p:nvSpPr>
        <p:spPr>
          <a:xfrm>
            <a:off x="231775" y="260350"/>
            <a:ext cx="2212975" cy="461963"/>
          </a:xfrm>
          <a:prstGeom prst="rect">
            <a:avLst/>
          </a:prstGeom>
          <a:noFill/>
          <a:ln w="9525">
            <a:noFill/>
          </a:ln>
        </p:spPr>
        <p:txBody>
          <a:bodyPr wrap="none" anchor="t" anchorCtr="0">
            <a:spAutoFit/>
          </a:bodyPr>
          <a:p>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3</a:t>
            </a:r>
            <a:r>
              <a:rPr lang="zh-CN" altLang="zh-CN" sz="2400" b="1" dirty="0">
                <a:latin typeface="Arial" panose="020B0604020202020204" pitchFamily="34" charset="0"/>
                <a:ea typeface="宋体" panose="02010600030101010101" pitchFamily="2" charset="-122"/>
              </a:rPr>
              <a:t>）外存储器</a:t>
            </a:r>
            <a:endParaRPr lang="zh-CN" altLang="zh-CN" sz="2400" b="1" dirty="0">
              <a:latin typeface="Arial" panose="020B0604020202020204" pitchFamily="34" charset="0"/>
              <a:ea typeface="宋体" panose="02010600030101010101" pitchFamily="2" charset="-122"/>
            </a:endParaRPr>
          </a:p>
        </p:txBody>
      </p:sp>
      <p:sp>
        <p:nvSpPr>
          <p:cNvPr id="194563" name="矩形 5"/>
          <p:cNvSpPr/>
          <p:nvPr/>
        </p:nvSpPr>
        <p:spPr>
          <a:xfrm>
            <a:off x="222250" y="4581525"/>
            <a:ext cx="8750300" cy="1439863"/>
          </a:xfrm>
          <a:prstGeom prst="rect">
            <a:avLst/>
          </a:prstGeom>
          <a:noFill/>
          <a:ln w="9525" cap="flat" cmpd="sng">
            <a:solidFill>
              <a:srgbClr val="2913FD"/>
            </a:solidFill>
            <a:prstDash val="solid"/>
            <a:miter/>
            <a:headEnd type="none" w="med" len="med"/>
            <a:tailEnd type="none" w="med" len="med"/>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例如</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在工业控制过程中，既包括传感器、</a:t>
            </a:r>
            <a:r>
              <a:rPr lang="en-US" altLang="zh-CN" sz="2400" b="1" dirty="0">
                <a:latin typeface="Arial" panose="020B0604020202020204" pitchFamily="34" charset="0"/>
                <a:ea typeface="宋体" panose="02010600030101010101" pitchFamily="2" charset="-122"/>
              </a:rPr>
              <a:t>A/D</a:t>
            </a:r>
            <a:r>
              <a:rPr lang="zh-CN" altLang="zh-CN" sz="2400" b="1" dirty="0">
                <a:latin typeface="Arial" panose="020B0604020202020204" pitchFamily="34" charset="0"/>
                <a:ea typeface="宋体" panose="02010600030101010101" pitchFamily="2" charset="-122"/>
              </a:rPr>
              <a:t>转换器在内的数据检测装置，也包括</a:t>
            </a:r>
            <a:r>
              <a:rPr lang="en-US" altLang="zh-CN" sz="2400" b="1" dirty="0">
                <a:latin typeface="Arial" panose="020B0604020202020204" pitchFamily="34" charset="0"/>
                <a:ea typeface="宋体" panose="02010600030101010101" pitchFamily="2" charset="-122"/>
              </a:rPr>
              <a:t>D/A</a:t>
            </a:r>
            <a:r>
              <a:rPr lang="zh-CN" altLang="zh-CN" sz="2400" b="1" dirty="0">
                <a:latin typeface="Arial" panose="020B0604020202020204" pitchFamily="34" charset="0"/>
                <a:ea typeface="宋体" panose="02010600030101010101" pitchFamily="2" charset="-122"/>
              </a:rPr>
              <a:t>转换器、各种执行元件在内的执行机构等。又如医疗诊断仪器、图像处理装置、向量运算器等。</a:t>
            </a:r>
            <a:endParaRPr lang="zh-CN" altLang="en-US" sz="2400" b="1" dirty="0">
              <a:latin typeface="Arial" panose="020B0604020202020204" pitchFamily="34" charset="0"/>
              <a:ea typeface="宋体" panose="02010600030101010101" pitchFamily="2" charset="-122"/>
            </a:endParaRPr>
          </a:p>
        </p:txBody>
      </p:sp>
      <p:sp>
        <p:nvSpPr>
          <p:cNvPr id="194564" name="矩形 6"/>
          <p:cNvSpPr/>
          <p:nvPr/>
        </p:nvSpPr>
        <p:spPr>
          <a:xfrm>
            <a:off x="231775" y="4097338"/>
            <a:ext cx="3449638" cy="461962"/>
          </a:xfrm>
          <a:prstGeom prst="rect">
            <a:avLst/>
          </a:prstGeom>
          <a:noFill/>
          <a:ln w="9525">
            <a:noFill/>
          </a:ln>
        </p:spPr>
        <p:txBody>
          <a:bodyPr wrap="none" anchor="t" anchorCtr="0">
            <a:spAutoFit/>
          </a:bodyPr>
          <a:p>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4</a:t>
            </a:r>
            <a:r>
              <a:rPr lang="zh-CN" altLang="zh-CN" sz="2400" b="1" dirty="0">
                <a:latin typeface="Arial" panose="020B0604020202020204" pitchFamily="34" charset="0"/>
                <a:ea typeface="宋体" panose="02010600030101010101" pitchFamily="2" charset="-122"/>
              </a:rPr>
              <a:t>）其他广义外部设备</a:t>
            </a:r>
            <a:endParaRPr lang="zh-CN" altLang="zh-CN"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矩形 3"/>
          <p:cNvSpPr/>
          <p:nvPr/>
        </p:nvSpPr>
        <p:spPr>
          <a:xfrm>
            <a:off x="395288" y="288925"/>
            <a:ext cx="4191000" cy="523875"/>
          </a:xfrm>
          <a:prstGeom prst="rect">
            <a:avLst/>
          </a:prstGeom>
          <a:noFill/>
          <a:ln w="9525">
            <a:noFill/>
          </a:ln>
        </p:spPr>
        <p:txBody>
          <a:bodyPr wrap="none" anchor="t" anchorCtr="0">
            <a:spAutoFit/>
          </a:bodyPr>
          <a:p>
            <a:r>
              <a:rPr lang="en-US" altLang="zh-CN" sz="2800" b="1" dirty="0">
                <a:latin typeface="Arial" panose="020B0604020202020204" pitchFamily="34" charset="0"/>
                <a:ea typeface="宋体" panose="02010600030101010101" pitchFamily="2" charset="-122"/>
              </a:rPr>
              <a:t>2. </a:t>
            </a:r>
            <a:r>
              <a:rPr lang="zh-CN" altLang="zh-CN" sz="2800" b="1" dirty="0">
                <a:latin typeface="Arial" panose="020B0604020202020204" pitchFamily="34" charset="0"/>
                <a:ea typeface="宋体" panose="02010600030101010101" pitchFamily="2" charset="-122"/>
              </a:rPr>
              <a:t>工作机制中的几个层次</a:t>
            </a:r>
            <a:endParaRPr lang="zh-CN" altLang="zh-CN" sz="2800" b="1" dirty="0">
              <a:latin typeface="Arial" panose="020B0604020202020204" pitchFamily="34" charset="0"/>
              <a:ea typeface="宋体" panose="02010600030101010101" pitchFamily="2" charset="-122"/>
            </a:endParaRPr>
          </a:p>
        </p:txBody>
      </p:sp>
      <p:sp>
        <p:nvSpPr>
          <p:cNvPr id="5" name="矩形 4"/>
          <p:cNvSpPr/>
          <p:nvPr/>
        </p:nvSpPr>
        <p:spPr>
          <a:xfrm>
            <a:off x="157163" y="890588"/>
            <a:ext cx="8856663" cy="4130675"/>
          </a:xfrm>
          <a:prstGeom prst="rect">
            <a:avLst/>
          </a:prstGeom>
          <a:ln>
            <a:solidFill>
              <a:srgbClr val="C00000"/>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设备使用者角度来看，没有必要也很难做到了解所使用的每一台</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设备的每一个细节。</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计算机系统中一般都配置有主流的操作系统，为用户提供方便、通用的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调用界面，使用户可以摆脱</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设备的具体细节。</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作为系统软件的研制者或</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设备控制程序（</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Driver</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）的开发人员，需要了解操作系统中的设备驱动程序，通过对一些典型设备驱动程序的剖析，掌握修改或自行编制驱动程序的方法。</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从事计算机系统维护工作的人员，则需对设备的硬件组成与操作有较细致的了解。</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5587" name="矩形 5"/>
          <p:cNvSpPr/>
          <p:nvPr/>
        </p:nvSpPr>
        <p:spPr>
          <a:xfrm>
            <a:off x="517525" y="5448300"/>
            <a:ext cx="8137525" cy="990600"/>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因此在</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子系统的工作机理方面，存在多种层次</a:t>
            </a:r>
            <a:r>
              <a:rPr lang="zh-CN" altLang="zh-CN" sz="2400" b="1" dirty="0">
                <a:latin typeface="Arial" panose="020B0604020202020204" pitchFamily="34" charset="0"/>
                <a:ea typeface="宋体" panose="02010600030101010101" pitchFamily="2" charset="-122"/>
              </a:rPr>
              <a:t>，在本节的介绍中将会在不同程度上有所涉及。</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79388" y="593725"/>
            <a:ext cx="8640763" cy="2786063"/>
          </a:xfrm>
          <a:prstGeom prst="rect">
            <a:avLst/>
          </a:prstGeom>
          <a:ln>
            <a:solidFill>
              <a:srgbClr val="C00000"/>
            </a:solidFill>
          </a:ln>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PC</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机操作系统为例</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早期的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DOS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系统设置了</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一组系统功能调用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，可用</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软中断指令</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INT </a:t>
            </a:r>
            <a:r>
              <a:rPr kumimoji="0" lang="en-US" altLang="zh-CN" sz="2400" b="1" i="1"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n</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调用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，其中包含对</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设备的调用。在调用中可向</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接口送出控制命令字，表明对设备的控制意图</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目前主流的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Windows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操作系统则是通过调用系统提供的</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一组</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API</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函数来对</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接口进行操作</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6610" name="矩形 3"/>
          <p:cNvSpPr/>
          <p:nvPr/>
        </p:nvSpPr>
        <p:spPr>
          <a:xfrm>
            <a:off x="395288" y="71438"/>
            <a:ext cx="2549525" cy="522287"/>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1</a:t>
            </a:r>
            <a:r>
              <a:rPr lang="zh-CN" altLang="zh-CN" sz="2800" b="1" dirty="0">
                <a:latin typeface="Arial" panose="020B0604020202020204" pitchFamily="34" charset="0"/>
                <a:ea typeface="宋体" panose="02010600030101010101" pitchFamily="2" charset="-122"/>
              </a:rPr>
              <a:t>）调用界面</a:t>
            </a:r>
            <a:endParaRPr lang="zh-CN" altLang="zh-CN" sz="2800" b="1" dirty="0">
              <a:latin typeface="Arial" panose="020B0604020202020204" pitchFamily="34" charset="0"/>
              <a:ea typeface="宋体" panose="02010600030101010101" pitchFamily="2" charset="-122"/>
            </a:endParaRPr>
          </a:p>
        </p:txBody>
      </p:sp>
      <p:sp>
        <p:nvSpPr>
          <p:cNvPr id="196611" name="矩形 4"/>
          <p:cNvSpPr/>
          <p:nvPr/>
        </p:nvSpPr>
        <p:spPr>
          <a:xfrm>
            <a:off x="395288" y="3554413"/>
            <a:ext cx="3257550" cy="522287"/>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）设备驱动程序</a:t>
            </a:r>
            <a:endParaRPr lang="zh-CN" altLang="en-US" sz="2800" b="1" dirty="0">
              <a:latin typeface="Arial" panose="020B0604020202020204" pitchFamily="34" charset="0"/>
              <a:ea typeface="宋体" panose="02010600030101010101" pitchFamily="2" charset="-122"/>
            </a:endParaRPr>
          </a:p>
        </p:txBody>
      </p:sp>
      <p:sp>
        <p:nvSpPr>
          <p:cNvPr id="196612" name="矩形 5"/>
          <p:cNvSpPr/>
          <p:nvPr/>
        </p:nvSpPr>
        <p:spPr>
          <a:xfrm>
            <a:off x="122238" y="4095750"/>
            <a:ext cx="8964612" cy="2678113"/>
          </a:xfrm>
          <a:prstGeom prst="rect">
            <a:avLst/>
          </a:prstGeom>
          <a:noFill/>
          <a:ln w="9525" cap="flat" cmpd="sng">
            <a:solidFill>
              <a:srgbClr val="2913FD"/>
            </a:solidFill>
            <a:prstDash val="solid"/>
            <a:miter/>
            <a:headEnd type="none" w="med" len="med"/>
            <a:tailEnd type="none" w="med" len="med"/>
          </a:ln>
        </p:spPr>
        <p:txBody>
          <a:bodyPr anchor="t" anchorCtr="0">
            <a:spAutoFit/>
          </a:bodyPr>
          <a:p>
            <a:pPr marL="342900" indent="-342900">
              <a:spcBef>
                <a:spcPct val="50000"/>
              </a:spcBef>
              <a:buChar char="•"/>
            </a:pPr>
            <a:r>
              <a:rPr lang="zh-CN" altLang="en-US" sz="2400" b="1" dirty="0">
                <a:latin typeface="宋体" panose="02010600030101010101" pitchFamily="2" charset="-122"/>
                <a:ea typeface="宋体" panose="02010600030101010101" pitchFamily="2" charset="-122"/>
              </a:rPr>
              <a:t>设备驱动程序主要完成</a:t>
            </a:r>
            <a:r>
              <a:rPr lang="zh-CN" altLang="en-US" sz="2400" b="1" dirty="0">
                <a:latin typeface="Times New Roman" panose="02020603050405020304" pitchFamily="18" charset="0"/>
                <a:ea typeface="宋体" panose="02010600030101010101" pitchFamily="2" charset="-122"/>
              </a:rPr>
              <a:t>对设备的控制和读写 操作。</a:t>
            </a:r>
            <a:endParaRPr lang="en-US" altLang="zh-CN" sz="2400" b="1" dirty="0">
              <a:latin typeface="Times New Roman" panose="02020603050405020304" pitchFamily="18" charset="0"/>
              <a:ea typeface="宋体" panose="02010600030101010101" pitchFamily="2" charset="-122"/>
            </a:endParaRPr>
          </a:p>
          <a:p>
            <a:pPr marL="342900" indent="-342900">
              <a:spcBef>
                <a:spcPct val="50000"/>
              </a:spcBef>
              <a:buChar char="•"/>
            </a:pPr>
            <a:r>
              <a:rPr lang="zh-CN" altLang="en-US" sz="2400" b="1" dirty="0">
                <a:latin typeface="宋体" panose="02010600030101010101" pitchFamily="2" charset="-122"/>
                <a:ea typeface="宋体" panose="02010600030101010101" pitchFamily="2" charset="-122"/>
              </a:rPr>
              <a:t>早期的</a:t>
            </a:r>
            <a:r>
              <a:rPr lang="en-US" altLang="zh-CN" sz="2400" b="1" dirty="0">
                <a:latin typeface="宋体" panose="02010600030101010101" pitchFamily="2" charset="-122"/>
                <a:ea typeface="宋体" panose="02010600030101010101" pitchFamily="2" charset="-122"/>
              </a:rPr>
              <a:t>DOS</a:t>
            </a:r>
            <a:r>
              <a:rPr lang="zh-CN" altLang="en-US" sz="2400" b="1" dirty="0">
                <a:latin typeface="宋体" panose="02010600030101010101" pitchFamily="2" charset="-122"/>
                <a:ea typeface="宋体" panose="02010600030101010101" pitchFamily="2" charset="-122"/>
              </a:rPr>
              <a:t>系统将</a:t>
            </a:r>
            <a:r>
              <a:rPr lang="zh-CN" altLang="en-US" sz="2400" b="1" dirty="0">
                <a:latin typeface="Times New Roman" panose="02020603050405020304" pitchFamily="18" charset="0"/>
                <a:ea typeface="宋体" panose="02010600030101010101" pitchFamily="2" charset="-122"/>
              </a:rPr>
              <a:t>一组常规</a:t>
            </a:r>
            <a:r>
              <a:rPr lang="en-US" altLang="zh-CN" sz="2400" b="1" dirty="0">
                <a:latin typeface="宋体" panose="02010600030101010101" pitchFamily="2" charset="-122"/>
                <a:ea typeface="宋体" panose="02010600030101010101" pitchFamily="2" charset="-122"/>
              </a:rPr>
              <a:t>I/O</a:t>
            </a:r>
            <a:r>
              <a:rPr lang="zh-CN" altLang="en-US" sz="2400" b="1" dirty="0">
                <a:latin typeface="Times New Roman" panose="02020603050405020304" pitchFamily="18" charset="0"/>
                <a:ea typeface="宋体" panose="02010600030101010101" pitchFamily="2" charset="-122"/>
              </a:rPr>
              <a:t>设备的驱动程序固化 在</a:t>
            </a:r>
            <a:r>
              <a:rPr lang="en-US" altLang="zh-CN" sz="2400" b="1" dirty="0">
                <a:latin typeface="Times New Roman" panose="02020603050405020304" pitchFamily="18" charset="0"/>
                <a:ea typeface="宋体" panose="02010600030101010101" pitchFamily="2" charset="-122"/>
              </a:rPr>
              <a:t>BIOS</a:t>
            </a:r>
            <a:r>
              <a:rPr lang="zh-CN" altLang="en-US" sz="2400" b="1" dirty="0">
                <a:latin typeface="Times New Roman" panose="02020603050405020304" pitchFamily="18" charset="0"/>
                <a:ea typeface="宋体" panose="02010600030101010101" pitchFamily="2" charset="-122"/>
              </a:rPr>
              <a:t>中，使用系统调用来实现对设备的操作。</a:t>
            </a: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a:p>
            <a:pPr marL="342900" indent="-342900">
              <a:spcBef>
                <a:spcPct val="50000"/>
              </a:spcBef>
              <a:buChar char="•"/>
            </a:pPr>
            <a:r>
              <a:rPr lang="en-US" altLang="zh-CN" sz="2400" b="1" dirty="0">
                <a:latin typeface="宋体" panose="02010600030101010101" pitchFamily="2" charset="-122"/>
                <a:ea typeface="宋体" panose="02010600030101010101" pitchFamily="2" charset="-122"/>
              </a:rPr>
              <a:t>WINDOWS</a:t>
            </a:r>
            <a:r>
              <a:rPr lang="zh-CN" altLang="en-US" sz="2400" b="1" dirty="0">
                <a:latin typeface="宋体" panose="02010600030101010101" pitchFamily="2" charset="-122"/>
                <a:ea typeface="宋体" panose="02010600030101010101" pitchFamily="2" charset="-122"/>
              </a:rPr>
              <a:t>操作系统通过硬件抽象层屏蔽了硬件的具体特征，向上提供了一组标准的设备驱动接口调用，即</a:t>
            </a:r>
            <a:r>
              <a:rPr lang="en-US" altLang="zh-CN" sz="2400" b="1" dirty="0">
                <a:latin typeface="宋体" panose="02010600030101010101" pitchFamily="2" charset="-122"/>
                <a:ea typeface="宋体" panose="02010600030101010101" pitchFamily="2" charset="-122"/>
              </a:rPr>
              <a:t>Windows SDK</a:t>
            </a:r>
            <a:r>
              <a:rPr lang="zh-CN" altLang="en-US" sz="2400" b="1" dirty="0">
                <a:latin typeface="宋体" panose="02010600030101010101" pitchFamily="2" charset="-122"/>
                <a:ea typeface="宋体" panose="02010600030101010101" pitchFamily="2" charset="-122"/>
              </a:rPr>
              <a:t>，驱动程序主要通过调用</a:t>
            </a:r>
            <a:r>
              <a:rPr lang="en-US" altLang="zh-CN" sz="2400" b="1" dirty="0">
                <a:latin typeface="宋体" panose="02010600030101010101" pitchFamily="2" charset="-122"/>
                <a:ea typeface="宋体" panose="02010600030101010101" pitchFamily="2" charset="-122"/>
              </a:rPr>
              <a:t>SDK</a:t>
            </a:r>
            <a:r>
              <a:rPr lang="zh-CN" altLang="en-US" sz="2400" b="1" dirty="0">
                <a:latin typeface="宋体" panose="02010600030101010101" pitchFamily="2" charset="-122"/>
                <a:ea typeface="宋体" panose="02010600030101010101" pitchFamily="2" charset="-122"/>
              </a:rPr>
              <a:t>实现，实现机制要比</a:t>
            </a:r>
            <a:r>
              <a:rPr lang="en-US" altLang="zh-CN" sz="2400" b="1" dirty="0">
                <a:latin typeface="宋体" panose="02010600030101010101" pitchFamily="2" charset="-122"/>
                <a:ea typeface="宋体" panose="02010600030101010101" pitchFamily="2" charset="-122"/>
              </a:rPr>
              <a:t>dos</a:t>
            </a:r>
            <a:r>
              <a:rPr lang="zh-CN" altLang="en-US" sz="2400" b="1" dirty="0">
                <a:latin typeface="宋体" panose="02010600030101010101" pitchFamily="2" charset="-122"/>
                <a:ea typeface="宋体" panose="02010600030101010101" pitchFamily="2" charset="-122"/>
              </a:rPr>
              <a:t>复杂得多。 </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07950" y="193675"/>
            <a:ext cx="8893175" cy="4581525"/>
          </a:xfrm>
          <a:prstGeom prst="rect">
            <a:avLst/>
          </a:prstGeom>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设备控制器与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接口</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从逻辑组成上，在主机（系统总线）与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设备之间一般有两部分：</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设备控制器</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，连接如右下图。下面举例说明：</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打印机，常将设备控制器放在打印机内，与主机之间设置一个通用接口。</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显示器，控制器与接口为一个整体，称为显示器适配器。</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磁盘，存在不同的做法，有些微机将磁盘控制逻辑分为两个部分，一部分在磁盘驱动器中，另一部分与接口合为一体，称为磁盘适配器；也有的将磁盘控制器放在磁盘机中，则接口逻辑也随之变化。</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 name="组合 1"/>
          <p:cNvGrpSpPr/>
          <p:nvPr/>
        </p:nvGrpSpPr>
        <p:grpSpPr>
          <a:xfrm>
            <a:off x="6155690" y="4509135"/>
            <a:ext cx="2305050" cy="2141220"/>
            <a:chOff x="9808" y="7428"/>
            <a:chExt cx="3630" cy="3372"/>
          </a:xfrm>
        </p:grpSpPr>
        <p:sp>
          <p:nvSpPr>
            <p:cNvPr id="197634" name="TextBox 5"/>
            <p:cNvSpPr txBox="1"/>
            <p:nvPr/>
          </p:nvSpPr>
          <p:spPr>
            <a:xfrm>
              <a:off x="10829" y="8445"/>
              <a:ext cx="1815" cy="580"/>
            </a:xfrm>
            <a:prstGeom prst="rect">
              <a:avLst/>
            </a:prstGeom>
            <a:noFill/>
            <a:ln w="19050" cap="flat" cmpd="sng">
              <a:solidFill>
                <a:schemeClr val="tx1"/>
              </a:solidFill>
              <a:prstDash val="solid"/>
              <a:miter/>
              <a:headEnd type="none" w="med" len="med"/>
              <a:tailEnd type="none" w="med" len="med"/>
            </a:ln>
          </p:spPr>
          <p:txBody>
            <a:bodyPr anchor="t" anchorCtr="0">
              <a:spAutoFit/>
            </a:bodyPr>
            <a:p>
              <a:r>
                <a:rPr lang="en-US" altLang="zh-CN" b="1" dirty="0">
                  <a:latin typeface="Arial" panose="020B0604020202020204" pitchFamily="34" charset="0"/>
                  <a:ea typeface="宋体" panose="02010600030101010101" pitchFamily="2" charset="-122"/>
                </a:rPr>
                <a:t>I/O</a:t>
              </a:r>
              <a:r>
                <a:rPr lang="zh-CN" altLang="en-US" b="1" dirty="0">
                  <a:latin typeface="Arial" panose="020B0604020202020204" pitchFamily="34" charset="0"/>
                  <a:ea typeface="宋体" panose="02010600030101010101" pitchFamily="2" charset="-122"/>
                </a:rPr>
                <a:t>接口</a:t>
              </a:r>
              <a:endParaRPr lang="zh-CN" altLang="en-US" b="1" dirty="0">
                <a:latin typeface="Arial" panose="020B0604020202020204" pitchFamily="34" charset="0"/>
                <a:ea typeface="宋体" panose="02010600030101010101" pitchFamily="2" charset="-122"/>
              </a:endParaRPr>
            </a:p>
          </p:txBody>
        </p:sp>
        <p:sp>
          <p:nvSpPr>
            <p:cNvPr id="197635" name="TextBox 6"/>
            <p:cNvSpPr txBox="1"/>
            <p:nvPr/>
          </p:nvSpPr>
          <p:spPr>
            <a:xfrm>
              <a:off x="10715" y="9305"/>
              <a:ext cx="2155" cy="583"/>
            </a:xfrm>
            <a:prstGeom prst="rect">
              <a:avLst/>
            </a:prstGeom>
            <a:noFill/>
            <a:ln w="19050" cap="flat" cmpd="sng">
              <a:solidFill>
                <a:schemeClr val="tx1"/>
              </a:solidFill>
              <a:prstDash val="solid"/>
              <a:miter/>
              <a:headEnd type="none" w="med" len="med"/>
              <a:tailEnd type="none" w="med" len="med"/>
            </a:ln>
          </p:spPr>
          <p:txBody>
            <a:bodyPr anchor="t" anchorCtr="0">
              <a:spAutoFit/>
            </a:bodyPr>
            <a:p>
              <a:r>
                <a:rPr lang="zh-CN" altLang="en-US" b="1" dirty="0">
                  <a:latin typeface="Arial" panose="020B0604020202020204" pitchFamily="34" charset="0"/>
                  <a:ea typeface="宋体" panose="02010600030101010101" pitchFamily="2" charset="-122"/>
                </a:rPr>
                <a:t>设备控制器</a:t>
              </a:r>
              <a:endParaRPr lang="zh-CN" altLang="en-US" b="1" dirty="0">
                <a:latin typeface="Arial" panose="020B0604020202020204" pitchFamily="34" charset="0"/>
                <a:ea typeface="宋体" panose="02010600030101010101" pitchFamily="2" charset="-122"/>
              </a:endParaRPr>
            </a:p>
          </p:txBody>
        </p:sp>
        <p:cxnSp>
          <p:nvCxnSpPr>
            <p:cNvPr id="197636" name="直接箭头连接符 10"/>
            <p:cNvCxnSpPr/>
            <p:nvPr/>
          </p:nvCxnSpPr>
          <p:spPr>
            <a:xfrm>
              <a:off x="9808" y="8008"/>
              <a:ext cx="3630" cy="0"/>
            </a:xfrm>
            <a:prstGeom prst="straightConnector1">
              <a:avLst/>
            </a:prstGeom>
            <a:ln w="38100" cap="sq" cmpd="sng">
              <a:solidFill>
                <a:schemeClr val="tx1"/>
              </a:solidFill>
              <a:prstDash val="solid"/>
              <a:round/>
              <a:headEnd type="arrow" w="med" len="med"/>
              <a:tailEnd type="arrow" w="med" len="med"/>
            </a:ln>
          </p:spPr>
        </p:cxnSp>
        <p:sp>
          <p:nvSpPr>
            <p:cNvPr id="197637" name="TextBox 11"/>
            <p:cNvSpPr txBox="1"/>
            <p:nvPr/>
          </p:nvSpPr>
          <p:spPr>
            <a:xfrm>
              <a:off x="10885" y="10218"/>
              <a:ext cx="1588" cy="582"/>
            </a:xfrm>
            <a:prstGeom prst="rect">
              <a:avLst/>
            </a:prstGeom>
            <a:noFill/>
            <a:ln w="19050" cap="flat" cmpd="sng">
              <a:solidFill>
                <a:schemeClr val="tx1"/>
              </a:solidFill>
              <a:prstDash val="solid"/>
              <a:miter/>
              <a:headEnd type="none" w="med" len="med"/>
              <a:tailEnd type="none" w="med" len="med"/>
            </a:ln>
          </p:spPr>
          <p:txBody>
            <a:bodyPr anchor="t" anchorCtr="0">
              <a:spAutoFit/>
            </a:bodyPr>
            <a:p>
              <a:r>
                <a:rPr lang="en-US" altLang="zh-CN" b="1" dirty="0">
                  <a:latin typeface="Arial" panose="020B0604020202020204" pitchFamily="34" charset="0"/>
                  <a:ea typeface="宋体" panose="02010600030101010101" pitchFamily="2" charset="-122"/>
                </a:rPr>
                <a:t>I/O</a:t>
              </a:r>
              <a:r>
                <a:rPr lang="zh-CN" altLang="en-US" b="1" dirty="0">
                  <a:latin typeface="Arial" panose="020B0604020202020204" pitchFamily="34" charset="0"/>
                  <a:ea typeface="宋体" panose="02010600030101010101" pitchFamily="2" charset="-122"/>
                </a:rPr>
                <a:t>设备</a:t>
              </a:r>
              <a:endParaRPr lang="zh-CN" altLang="en-US" b="1" dirty="0">
                <a:latin typeface="Arial" panose="020B0604020202020204" pitchFamily="34" charset="0"/>
                <a:ea typeface="宋体" panose="02010600030101010101" pitchFamily="2" charset="-122"/>
              </a:endParaRPr>
            </a:p>
          </p:txBody>
        </p:sp>
        <p:cxnSp>
          <p:nvCxnSpPr>
            <p:cNvPr id="197638" name="直接连接符 13"/>
            <p:cNvCxnSpPr/>
            <p:nvPr/>
          </p:nvCxnSpPr>
          <p:spPr>
            <a:xfrm>
              <a:off x="11623" y="8008"/>
              <a:ext cx="0" cy="437"/>
            </a:xfrm>
            <a:prstGeom prst="line">
              <a:avLst/>
            </a:prstGeom>
            <a:ln w="19050" cap="sq" cmpd="sng">
              <a:solidFill>
                <a:schemeClr val="tx1"/>
              </a:solidFill>
              <a:prstDash val="solid"/>
              <a:round/>
              <a:headEnd type="none" w="sm" len="sm"/>
              <a:tailEnd type="none" w="sm" len="sm"/>
            </a:ln>
          </p:spPr>
        </p:cxnSp>
        <p:cxnSp>
          <p:nvCxnSpPr>
            <p:cNvPr id="197639" name="直接连接符 15"/>
            <p:cNvCxnSpPr/>
            <p:nvPr/>
          </p:nvCxnSpPr>
          <p:spPr>
            <a:xfrm>
              <a:off x="11623" y="9025"/>
              <a:ext cx="0" cy="280"/>
            </a:xfrm>
            <a:prstGeom prst="line">
              <a:avLst/>
            </a:prstGeom>
            <a:ln w="19050" cap="sq" cmpd="sng">
              <a:solidFill>
                <a:schemeClr val="tx1"/>
              </a:solidFill>
              <a:prstDash val="solid"/>
              <a:round/>
              <a:headEnd type="none" w="sm" len="sm"/>
              <a:tailEnd type="none" w="sm" len="sm"/>
            </a:ln>
          </p:spPr>
        </p:cxnSp>
        <p:cxnSp>
          <p:nvCxnSpPr>
            <p:cNvPr id="197640" name="直接连接符 17"/>
            <p:cNvCxnSpPr/>
            <p:nvPr/>
          </p:nvCxnSpPr>
          <p:spPr>
            <a:xfrm>
              <a:off x="11655" y="9888"/>
              <a:ext cx="0" cy="330"/>
            </a:xfrm>
            <a:prstGeom prst="line">
              <a:avLst/>
            </a:prstGeom>
            <a:ln w="19050" cap="sq" cmpd="sng">
              <a:solidFill>
                <a:schemeClr val="tx1"/>
              </a:solidFill>
              <a:prstDash val="solid"/>
              <a:round/>
              <a:headEnd type="none" w="sm" len="sm"/>
              <a:tailEnd type="none" w="sm" len="sm"/>
            </a:ln>
          </p:spPr>
        </p:cxnSp>
        <p:sp>
          <p:nvSpPr>
            <p:cNvPr id="197641" name="TextBox 18"/>
            <p:cNvSpPr txBox="1"/>
            <p:nvPr/>
          </p:nvSpPr>
          <p:spPr>
            <a:xfrm>
              <a:off x="10603" y="7428"/>
              <a:ext cx="2267" cy="580"/>
            </a:xfrm>
            <a:prstGeom prst="rect">
              <a:avLst/>
            </a:prstGeom>
            <a:noFill/>
            <a:ln w="9525">
              <a:noFill/>
            </a:ln>
          </p:spPr>
          <p:txBody>
            <a:bodyPr anchor="t" anchorCtr="0">
              <a:spAutoFit/>
            </a:bodyPr>
            <a:p>
              <a:r>
                <a:rPr lang="zh-CN" altLang="en-US" b="1" dirty="0">
                  <a:latin typeface="Arial" panose="020B0604020202020204" pitchFamily="34" charset="0"/>
                  <a:ea typeface="宋体" panose="02010600030101010101" pitchFamily="2" charset="-122"/>
                </a:rPr>
                <a:t>系统总线</a:t>
              </a:r>
              <a:endParaRPr lang="zh-CN" altLang="en-US" b="1" dirty="0">
                <a:latin typeface="Arial" panose="020B0604020202020204" pitchFamily="34" charset="0"/>
                <a:ea typeface="宋体" panose="02010600030101010101" pitchFamily="2" charset="-122"/>
              </a:endParaRPr>
            </a:p>
          </p:txBody>
        </p:sp>
      </p:gr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98658" name="矩形 3"/>
          <p:cNvSpPr/>
          <p:nvPr/>
        </p:nvSpPr>
        <p:spPr>
          <a:xfrm>
            <a:off x="250825" y="260350"/>
            <a:ext cx="8640763" cy="1887538"/>
          </a:xfrm>
          <a:prstGeom prst="rect">
            <a:avLst/>
          </a:prstGeom>
          <a:no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4</a:t>
            </a:r>
            <a:r>
              <a:rPr lang="zh-CN" altLang="zh-CN" sz="2400" b="1" dirty="0">
                <a:latin typeface="Arial" panose="020B0604020202020204" pitchFamily="34" charset="0"/>
                <a:ea typeface="宋体" panose="02010600030101010101" pitchFamily="2" charset="-122"/>
              </a:rPr>
              <a:t>）设备控制程序</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在一些</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设备控制器中，采用微处理器和半导体存储器，在</a:t>
            </a:r>
            <a:r>
              <a:rPr lang="en-US" altLang="zh-CN" sz="2400" b="1" dirty="0">
                <a:latin typeface="Arial" panose="020B0604020202020204" pitchFamily="34" charset="0"/>
                <a:ea typeface="宋体" panose="02010600030101010101" pitchFamily="2" charset="-122"/>
              </a:rPr>
              <a:t>ROM</a:t>
            </a:r>
            <a:r>
              <a:rPr lang="zh-CN" altLang="zh-CN" sz="2400" b="1" dirty="0">
                <a:latin typeface="Arial" panose="020B0604020202020204" pitchFamily="34" charset="0"/>
                <a:ea typeface="宋体" panose="02010600030101010101" pitchFamily="2" charset="-122"/>
              </a:rPr>
              <a:t>中固化的</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控制程序由微处理器执行，以完成比较复杂的控制。这样的设备控制器称为</a:t>
            </a:r>
            <a:r>
              <a:rPr lang="zh-CN" altLang="zh-CN" sz="2400" b="1" dirty="0">
                <a:solidFill>
                  <a:srgbClr val="C00000"/>
                </a:solidFill>
                <a:latin typeface="Arial" panose="020B0604020202020204" pitchFamily="34" charset="0"/>
                <a:ea typeface="宋体" panose="02010600030101010101" pitchFamily="2" charset="-122"/>
              </a:rPr>
              <a:t>智能控制器</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p:txBody>
      </p:sp>
      <p:sp>
        <p:nvSpPr>
          <p:cNvPr id="4" name="Text Box 2"/>
          <p:cNvSpPr txBox="1"/>
          <p:nvPr/>
        </p:nvSpPr>
        <p:spPr>
          <a:xfrm>
            <a:off x="166688" y="2506663"/>
            <a:ext cx="5105400" cy="641350"/>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7.7.2    </a:t>
            </a:r>
            <a:r>
              <a:rPr lang="zh-CN" altLang="en-US" sz="3600" b="1" dirty="0">
                <a:latin typeface="黑体" panose="02010609060101010101" pitchFamily="49" charset="-122"/>
                <a:ea typeface="黑体" panose="02010609060101010101" pitchFamily="49" charset="-122"/>
              </a:rPr>
              <a:t>键    盘 </a:t>
            </a:r>
            <a:endParaRPr lang="zh-CN" altLang="en-US" sz="3600" b="1" dirty="0">
              <a:latin typeface="黑体" panose="02010609060101010101" pitchFamily="49" charset="-122"/>
              <a:ea typeface="黑体" panose="02010609060101010101" pitchFamily="49" charset="-122"/>
            </a:endParaRPr>
          </a:p>
        </p:txBody>
      </p:sp>
      <p:sp>
        <p:nvSpPr>
          <p:cNvPr id="5" name="Text Box 3"/>
          <p:cNvSpPr txBox="1"/>
          <p:nvPr/>
        </p:nvSpPr>
        <p:spPr>
          <a:xfrm>
            <a:off x="350838" y="3443288"/>
            <a:ext cx="8666162" cy="604837"/>
          </a:xfrm>
          <a:prstGeom prst="rect">
            <a:avLst/>
          </a:prstGeom>
          <a:solidFill>
            <a:srgbClr val="FFFF00"/>
          </a:solidFill>
          <a:ln w="9525">
            <a:noFill/>
          </a:ln>
        </p:spPr>
        <p:txBody>
          <a:bodyPr anchor="t" anchorCtr="0">
            <a:spAutoFit/>
          </a:bodyPr>
          <a:p>
            <a:pPr>
              <a:lnSpc>
                <a:spcPts val="4000"/>
              </a:lnSpc>
              <a:spcBef>
                <a:spcPct val="50000"/>
              </a:spcBef>
            </a:pPr>
            <a:r>
              <a:rPr lang="zh-CN" altLang="en-US" sz="2800" b="1" dirty="0">
                <a:latin typeface="Times New Roman" panose="02020603050405020304" pitchFamily="18" charset="0"/>
                <a:ea typeface="宋体" panose="02010600030101010101" pitchFamily="2" charset="-122"/>
              </a:rPr>
              <a:t>键盘：微机中具有人机对话功能的基本信息输入设备。</a:t>
            </a:r>
            <a:endParaRPr lang="zh-CN" altLang="en-US" sz="2800" dirty="0">
              <a:latin typeface="Times New Roman" panose="02020603050405020304" pitchFamily="18" charset="0"/>
              <a:ea typeface="宋体" panose="02010600030101010101" pitchFamily="2" charset="-122"/>
            </a:endParaRPr>
          </a:p>
        </p:txBody>
      </p:sp>
      <p:sp>
        <p:nvSpPr>
          <p:cNvPr id="6" name="Text Box 9"/>
          <p:cNvSpPr txBox="1"/>
          <p:nvPr/>
        </p:nvSpPr>
        <p:spPr>
          <a:xfrm>
            <a:off x="334963" y="4184650"/>
            <a:ext cx="8675687" cy="1050925"/>
          </a:xfrm>
          <a:prstGeom prst="rect">
            <a:avLst/>
          </a:prstGeom>
          <a:noFill/>
          <a:ln w="12700">
            <a:noFill/>
          </a:ln>
        </p:spPr>
        <p:txBody>
          <a:bodyPr anchor="t" anchorCtr="0">
            <a:spAutoFit/>
          </a:bodyPr>
          <a:p>
            <a:pPr>
              <a:lnSpc>
                <a:spcPts val="4000"/>
              </a:lnSpc>
              <a:spcBef>
                <a:spcPct val="50000"/>
              </a:spcBef>
            </a:pPr>
            <a:r>
              <a:rPr lang="zh-CN" altLang="en-US" sz="2800" b="1" dirty="0">
                <a:latin typeface="宋体" panose="02010600030101010101" pitchFamily="2" charset="-122"/>
                <a:ea typeface="宋体" panose="02010600030101010101" pitchFamily="2" charset="-122"/>
              </a:rPr>
              <a:t>    虽然鼠标在人机交互方面起了很大的作用，但在</a:t>
            </a:r>
            <a:r>
              <a:rPr lang="zh-CN" altLang="en-US" sz="2800" b="1" dirty="0">
                <a:solidFill>
                  <a:srgbClr val="C00000"/>
                </a:solidFill>
                <a:latin typeface="宋体" panose="02010600030101010101" pitchFamily="2" charset="-122"/>
                <a:ea typeface="宋体" panose="02010600030101010101" pitchFamily="2" charset="-122"/>
              </a:rPr>
              <a:t>文字录入上键盘依然有着无法取代的地位</a:t>
            </a:r>
            <a:r>
              <a:rPr lang="zh-CN" altLang="en-US" sz="2800" dirty="0">
                <a:solidFill>
                  <a:srgbClr val="C00000"/>
                </a:solidFill>
                <a:latin typeface="宋体" panose="02010600030101010101" pitchFamily="2" charset="-122"/>
                <a:ea typeface="宋体" panose="02010600030101010101" pitchFamily="2" charset="-122"/>
              </a:rPr>
              <a:t> 。</a:t>
            </a:r>
            <a:endParaRPr lang="zh-CN" altLang="en-US" sz="2800" dirty="0">
              <a:solidFill>
                <a:srgbClr val="C00000"/>
              </a:solidFill>
              <a:latin typeface="宋体" panose="02010600030101010101" pitchFamily="2" charset="-122"/>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2772" name="Text Box 4"/>
          <p:cNvSpPr txBox="1"/>
          <p:nvPr/>
        </p:nvSpPr>
        <p:spPr>
          <a:xfrm>
            <a:off x="119063" y="188913"/>
            <a:ext cx="5435600" cy="646112"/>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7.2.1 </a:t>
            </a:r>
            <a:r>
              <a:rPr lang="zh-CN" altLang="en-US" sz="3600" b="1" dirty="0">
                <a:latin typeface="宋体" panose="02010600030101010101" pitchFamily="2" charset="-122"/>
                <a:ea typeface="宋体" panose="02010600030101010101" pitchFamily="2" charset="-122"/>
              </a:rPr>
              <a:t>立即程序传送方式</a:t>
            </a:r>
            <a:r>
              <a:rPr lang="zh-CN" altLang="en-US" sz="3600" b="1" dirty="0">
                <a:latin typeface="黑体" panose="02010609060101010101" pitchFamily="49" charset="-122"/>
                <a:ea typeface="黑体" panose="02010609060101010101" pitchFamily="49" charset="-122"/>
              </a:rPr>
              <a:t> </a:t>
            </a:r>
            <a:endParaRPr lang="zh-CN" altLang="en-US" sz="3600" b="1" dirty="0">
              <a:latin typeface="黑体" panose="02010609060101010101" pitchFamily="49" charset="-122"/>
              <a:ea typeface="黑体" panose="02010609060101010101" pitchFamily="49" charset="-122"/>
            </a:endParaRPr>
          </a:p>
        </p:txBody>
      </p:sp>
      <p:sp>
        <p:nvSpPr>
          <p:cNvPr id="23555" name="矩形 2"/>
          <p:cNvSpPr/>
          <p:nvPr/>
        </p:nvSpPr>
        <p:spPr>
          <a:xfrm>
            <a:off x="325438" y="963613"/>
            <a:ext cx="8567737" cy="1887537"/>
          </a:xfrm>
          <a:prstGeom prst="rect">
            <a:avLst/>
          </a:prstGeom>
          <a:solidFill>
            <a:srgbClr val="FDFFCB"/>
          </a:solidFill>
          <a:ln w="9525">
            <a:noFill/>
          </a:ln>
        </p:spPr>
        <p:txBody>
          <a:bodyPr anchor="t" anchorCtr="0">
            <a:spAutoFit/>
          </a:bodyPr>
          <a:p>
            <a:pPr>
              <a:lnSpc>
                <a:spcPts val="3500"/>
              </a:lnSpc>
            </a:pPr>
            <a:r>
              <a:rPr lang="zh-CN" altLang="en-US" sz="2400" b="1" dirty="0">
                <a:latin typeface="Arial" panose="020B0604020202020204" pitchFamily="34" charset="0"/>
                <a:ea typeface="宋体" panose="02010600030101010101" pitchFamily="2" charset="-122"/>
              </a:rPr>
              <a:t>如果</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接口</a:t>
            </a:r>
            <a:r>
              <a:rPr lang="zh-CN" altLang="en-US" sz="2400" b="1" dirty="0">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总是准备好接收主机输出数据</a:t>
            </a:r>
            <a:r>
              <a:rPr lang="zh-CN" altLang="en-US" sz="2400" b="1" dirty="0">
                <a:solidFill>
                  <a:srgbClr val="2913FD"/>
                </a:solidFill>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或</a:t>
            </a:r>
            <a:r>
              <a:rPr lang="zh-CN" altLang="zh-CN" sz="2400" b="1" dirty="0">
                <a:solidFill>
                  <a:srgbClr val="2913FD"/>
                </a:solidFill>
                <a:latin typeface="Arial" panose="020B0604020202020204" pitchFamily="34" charset="0"/>
                <a:ea typeface="宋体" panose="02010600030101010101" pitchFamily="2" charset="-122"/>
              </a:rPr>
              <a:t>总是准备好输入主机的数据</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无需询问接口的状态</a:t>
            </a:r>
            <a:r>
              <a:rPr lang="zh-CN" altLang="zh-CN" sz="2400" b="1" dirty="0">
                <a:latin typeface="Arial" panose="020B0604020202020204" pitchFamily="34" charset="0"/>
                <a:ea typeface="宋体" panose="02010600030101010101" pitchFamily="2" charset="-122"/>
              </a:rPr>
              <a:t>，可以直接利用</a:t>
            </a:r>
            <a:r>
              <a:rPr lang="en-US" altLang="zh-CN" sz="2400" b="1" dirty="0">
                <a:solidFill>
                  <a:srgbClr val="2913FD"/>
                </a:solidFill>
                <a:latin typeface="Arial" panose="020B0604020202020204" pitchFamily="34" charset="0"/>
                <a:ea typeface="宋体" panose="02010600030101010101" pitchFamily="2" charset="-122"/>
              </a:rPr>
              <a:t>I/O</a:t>
            </a:r>
            <a:r>
              <a:rPr lang="zh-CN" altLang="zh-CN" sz="2400" b="1" dirty="0">
                <a:solidFill>
                  <a:srgbClr val="2913FD"/>
                </a:solidFill>
                <a:latin typeface="Arial" panose="020B0604020202020204" pitchFamily="34" charset="0"/>
                <a:ea typeface="宋体" panose="02010600030101010101" pitchFamily="2" charset="-122"/>
              </a:rPr>
              <a:t>指令</a:t>
            </a:r>
            <a:r>
              <a:rPr lang="zh-CN" altLang="zh-CN" sz="2400" b="1" dirty="0">
                <a:latin typeface="Arial" panose="020B0604020202020204" pitchFamily="34" charset="0"/>
                <a:ea typeface="宋体" panose="02010600030101010101" pitchFamily="2" charset="-122"/>
              </a:rPr>
              <a:t>访问相应的</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端口，</a:t>
            </a:r>
            <a:r>
              <a:rPr lang="zh-CN" altLang="zh-CN" sz="2400" b="1" dirty="0">
                <a:solidFill>
                  <a:srgbClr val="2913FD"/>
                </a:solidFill>
                <a:latin typeface="Arial" panose="020B0604020202020204" pitchFamily="34" charset="0"/>
                <a:ea typeface="宋体" panose="02010600030101010101" pitchFamily="2" charset="-122"/>
              </a:rPr>
              <a:t>输入或输出数</a:t>
            </a:r>
            <a:r>
              <a:rPr lang="zh-CN" altLang="zh-CN" sz="2400" b="1" dirty="0">
                <a:latin typeface="Arial" panose="020B0604020202020204" pitchFamily="34" charset="0"/>
                <a:ea typeface="宋体" panose="02010600030101010101" pitchFamily="2" charset="-122"/>
              </a:rPr>
              <a:t>据，这种方式又称为</a:t>
            </a:r>
            <a:r>
              <a:rPr lang="zh-CN" altLang="zh-CN" sz="2400" b="1" dirty="0">
                <a:solidFill>
                  <a:srgbClr val="FF0000"/>
                </a:solidFill>
                <a:latin typeface="Arial" panose="020B0604020202020204" pitchFamily="34" charset="0"/>
                <a:ea typeface="宋体" panose="02010600030101010101" pitchFamily="2" charset="-122"/>
              </a:rPr>
              <a:t>无条件传送方式</a:t>
            </a:r>
            <a:r>
              <a:rPr lang="zh-CN" altLang="zh-CN" sz="2400" b="1"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pic>
        <p:nvPicPr>
          <p:cNvPr id="23556" name="图片 6" descr="7A6"/>
          <p:cNvPicPr>
            <a:picLocks noChangeAspect="1"/>
          </p:cNvPicPr>
          <p:nvPr/>
        </p:nvPicPr>
        <p:blipFill>
          <a:blip r:embed="rId1"/>
          <a:stretch>
            <a:fillRect/>
          </a:stretch>
        </p:blipFill>
        <p:spPr>
          <a:xfrm>
            <a:off x="468313" y="3084513"/>
            <a:ext cx="7848600" cy="3384550"/>
          </a:xfrm>
          <a:prstGeom prst="rect">
            <a:avLst/>
          </a:prstGeom>
          <a:noFill/>
          <a:ln w="9525">
            <a:noFill/>
          </a:ln>
        </p:spPr>
      </p:pic>
      <p:sp>
        <p:nvSpPr>
          <p:cNvPr id="8" name="Text Box 14"/>
          <p:cNvSpPr txBox="1"/>
          <p:nvPr/>
        </p:nvSpPr>
        <p:spPr>
          <a:xfrm>
            <a:off x="71438" y="6242050"/>
            <a:ext cx="4321175" cy="454025"/>
          </a:xfrm>
          <a:prstGeom prst="rect">
            <a:avLst/>
          </a:prstGeom>
          <a:solidFill>
            <a:srgbClr val="FFFF66"/>
          </a:solidFill>
          <a:ln w="9525">
            <a:noFill/>
          </a:ln>
        </p:spPr>
        <p:txBody>
          <a:bodyPr anchor="t" anchorCtr="0"/>
          <a:p>
            <a:pPr eaLnBrk="0" hangingPunct="0"/>
            <a:r>
              <a:rPr lang="zh-CN" altLang="en-US" sz="2400" b="1" dirty="0">
                <a:latin typeface="Times New Roman" panose="02020603050405020304" pitchFamily="18" charset="0"/>
                <a:ea typeface="宋体" panose="02010600030101010101" pitchFamily="2" charset="-122"/>
              </a:rPr>
              <a:t>立即程序传送方式</a:t>
            </a:r>
            <a:r>
              <a:rPr lang="zh-CN" altLang="en-US" sz="2400" b="1" dirty="0">
                <a:solidFill>
                  <a:srgbClr val="FF0000"/>
                </a:solidFill>
                <a:latin typeface="Times New Roman" panose="02020603050405020304" pitchFamily="18" charset="0"/>
                <a:ea typeface="宋体" panose="02010600030101010101" pitchFamily="2" charset="-122"/>
              </a:rPr>
              <a:t>接口</a:t>
            </a:r>
            <a:r>
              <a:rPr lang="zh-CN" altLang="en-US" sz="2400" b="1" dirty="0">
                <a:latin typeface="Times New Roman" panose="02020603050405020304" pitchFamily="18" charset="0"/>
                <a:ea typeface="宋体" panose="02010600030101010101" pitchFamily="2" charset="-122"/>
              </a:rPr>
              <a:t>原理图</a:t>
            </a:r>
            <a:endParaRPr lang="zh-CN" altLang="en-US" sz="2400" b="1" dirty="0">
              <a:latin typeface="Times New Roman" panose="02020603050405020304" pitchFamily="18" charset="0"/>
              <a:ea typeface="宋体" panose="02010600030101010101" pitchFamily="2" charset="-122"/>
            </a:endParaRPr>
          </a:p>
        </p:txBody>
      </p:sp>
      <p:sp>
        <p:nvSpPr>
          <p:cNvPr id="23558" name="椭圆 3"/>
          <p:cNvSpPr/>
          <p:nvPr/>
        </p:nvSpPr>
        <p:spPr>
          <a:xfrm>
            <a:off x="2484438" y="3084513"/>
            <a:ext cx="4535487" cy="3384550"/>
          </a:xfrm>
          <a:prstGeom prst="ellipse">
            <a:avLst/>
          </a:prstGeom>
          <a:noFill/>
          <a:ln w="12700" cap="sq" cmpd="sng">
            <a:solidFill>
              <a:srgbClr val="FF0000"/>
            </a:solidFill>
            <a:prstDash val="dash"/>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cxnSp>
        <p:nvCxnSpPr>
          <p:cNvPr id="23559" name="直接箭头连接符 5"/>
          <p:cNvCxnSpPr>
            <a:endCxn id="23558" idx="3"/>
          </p:cNvCxnSpPr>
          <p:nvPr/>
        </p:nvCxnSpPr>
        <p:spPr>
          <a:xfrm flipV="1">
            <a:off x="2836863" y="5973763"/>
            <a:ext cx="311150" cy="407987"/>
          </a:xfrm>
          <a:prstGeom prst="straightConnector1">
            <a:avLst/>
          </a:prstGeom>
          <a:ln w="12700" cap="sq" cmpd="sng">
            <a:solidFill>
              <a:srgbClr val="FF0000"/>
            </a:solidFill>
            <a:prstDash val="solid"/>
            <a:round/>
            <a:headEnd type="none" w="sm" len="sm"/>
            <a:tailEnd type="arrow" w="med" len="med"/>
          </a:ln>
        </p:spPr>
      </p:cxn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slide(fromBottom)">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8"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 name="Text Box 2"/>
          <p:cNvSpPr txBox="1"/>
          <p:nvPr/>
        </p:nvSpPr>
        <p:spPr>
          <a:xfrm>
            <a:off x="395288" y="404813"/>
            <a:ext cx="5410200" cy="579437"/>
          </a:xfrm>
          <a:prstGeom prst="rect">
            <a:avLst/>
          </a:prstGeom>
          <a:noFill/>
          <a:ln w="12700">
            <a:noFill/>
          </a:ln>
        </p:spPr>
        <p:txBody>
          <a:bodyPr anchor="t" anchorCtr="0">
            <a:spAutoFit/>
          </a:bodyPr>
          <a:p>
            <a:pPr marL="457200" indent="-457200">
              <a:spcBef>
                <a:spcPct val="50000"/>
              </a:spcBef>
              <a:buFont typeface="Wingdings" panose="05000000000000000000" pitchFamily="2" charset="2"/>
            </a:pPr>
            <a:r>
              <a:rPr lang="zh-CN" altLang="en-US" sz="3200" b="1" dirty="0">
                <a:latin typeface="宋体" panose="02010600030101010101" pitchFamily="2" charset="-122"/>
                <a:ea typeface="宋体" panose="02010600030101010101" pitchFamily="2" charset="-122"/>
              </a:rPr>
              <a:t>键盘从结构上可以分为：</a:t>
            </a:r>
            <a:r>
              <a:rPr lang="zh-CN" altLang="en-US" sz="3200" dirty="0">
                <a:latin typeface="宋体" panose="02010600030101010101" pitchFamily="2" charset="-122"/>
                <a:ea typeface="宋体" panose="02010600030101010101" pitchFamily="2" charset="-122"/>
              </a:rPr>
              <a:t> </a:t>
            </a:r>
            <a:endParaRPr lang="zh-CN" altLang="en-US" sz="3200" dirty="0">
              <a:latin typeface="宋体" panose="02010600030101010101" pitchFamily="2" charset="-122"/>
              <a:ea typeface="宋体" panose="02010600030101010101" pitchFamily="2" charset="-122"/>
            </a:endParaRPr>
          </a:p>
        </p:txBody>
      </p:sp>
      <p:sp>
        <p:nvSpPr>
          <p:cNvPr id="163843" name="Text Box 3"/>
          <p:cNvSpPr txBox="1"/>
          <p:nvPr/>
        </p:nvSpPr>
        <p:spPr>
          <a:xfrm>
            <a:off x="539750" y="1341438"/>
            <a:ext cx="7775575" cy="1846262"/>
          </a:xfrm>
          <a:prstGeom prst="rect">
            <a:avLst/>
          </a:prstGeom>
          <a:noFill/>
          <a:ln w="12700" cap="sq" cmpd="sng">
            <a:solidFill>
              <a:schemeClr val="tx1"/>
            </a:solidFill>
            <a:prstDash val="solid"/>
            <a:miter/>
            <a:headEnd type="none" w="sm" len="sm"/>
            <a:tailEnd type="none" w="sm" len="sm"/>
          </a:ln>
        </p:spPr>
        <p:txBody>
          <a:bodyPr anchor="t" anchorCtr="0">
            <a:spAutoFit/>
          </a:bodyPr>
          <a:p>
            <a:pPr marL="457200" indent="-457200">
              <a:lnSpc>
                <a:spcPts val="4000"/>
              </a:lnSpc>
              <a:spcBef>
                <a:spcPct val="50000"/>
              </a:spcBef>
              <a:buFont typeface="Wingdings" panose="05000000000000000000" pitchFamily="2" charset="2"/>
              <a:buChar char="Ø"/>
            </a:pPr>
            <a:r>
              <a:rPr lang="zh-CN" altLang="en-US" sz="2800" b="1" dirty="0">
                <a:solidFill>
                  <a:srgbClr val="C00000"/>
                </a:solidFill>
                <a:latin typeface="宋体" panose="02010600030101010101" pitchFamily="2" charset="-122"/>
                <a:ea typeface="宋体" panose="02010600030101010101" pitchFamily="2" charset="-122"/>
              </a:rPr>
              <a:t>接触式</a:t>
            </a:r>
            <a:r>
              <a:rPr lang="zh-CN" altLang="en-US" sz="2800" dirty="0">
                <a:latin typeface="宋体" panose="02010600030101010101" pitchFamily="2" charset="-122"/>
                <a:ea typeface="宋体" panose="02010600030101010101" pitchFamily="2" charset="-122"/>
              </a:rPr>
              <a:t> </a:t>
            </a:r>
            <a:endParaRPr lang="zh-CN" altLang="en-US" sz="2800" dirty="0">
              <a:latin typeface="宋体" panose="02010600030101010101" pitchFamily="2" charset="-122"/>
              <a:ea typeface="宋体" panose="02010600030101010101" pitchFamily="2" charset="-122"/>
            </a:endParaRPr>
          </a:p>
          <a:p>
            <a:pPr marL="457200" indent="-457200">
              <a:lnSpc>
                <a:spcPts val="4000"/>
              </a:lnSpc>
              <a:spcBef>
                <a:spcPct val="50000"/>
              </a:spcBef>
              <a:buFont typeface="Wingdings" panose="05000000000000000000" pitchFamily="2" charset="2"/>
            </a:pPr>
            <a:r>
              <a:rPr lang="zh-CN" altLang="en-US" sz="2800" b="1" dirty="0">
                <a:latin typeface="宋体" panose="02010600030101010101" pitchFamily="2" charset="-122"/>
                <a:ea typeface="宋体" panose="02010600030101010101" pitchFamily="2" charset="-122"/>
              </a:rPr>
              <a:t>      </a:t>
            </a:r>
            <a:r>
              <a:rPr lang="zh-CN" altLang="en-US" sz="2800" b="1" dirty="0">
                <a:solidFill>
                  <a:srgbClr val="C00000"/>
                </a:solidFill>
                <a:latin typeface="宋体" panose="02010600030101010101" pitchFamily="2" charset="-122"/>
                <a:ea typeface="宋体" panose="02010600030101010101" pitchFamily="2" charset="-122"/>
              </a:rPr>
              <a:t>将击键动作转化为电信号的机制最为简单、直接，</a:t>
            </a:r>
            <a:r>
              <a:rPr lang="zh-CN" altLang="en-US" sz="2800" b="1" dirty="0">
                <a:latin typeface="宋体" panose="02010600030101010101" pitchFamily="2" charset="-122"/>
                <a:ea typeface="宋体" panose="02010600030101010101" pitchFamily="2" charset="-122"/>
              </a:rPr>
              <a:t>因而使用方便且广泛</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p:txBody>
      </p:sp>
      <p:sp>
        <p:nvSpPr>
          <p:cNvPr id="163844" name="Text Box 4"/>
          <p:cNvSpPr txBox="1"/>
          <p:nvPr/>
        </p:nvSpPr>
        <p:spPr>
          <a:xfrm>
            <a:off x="539750" y="3573463"/>
            <a:ext cx="8243888" cy="2359025"/>
          </a:xfrm>
          <a:prstGeom prst="rect">
            <a:avLst/>
          </a:prstGeom>
          <a:noFill/>
          <a:ln w="12700" cap="sq" cmpd="sng">
            <a:solidFill>
              <a:schemeClr val="tx1"/>
            </a:solidFill>
            <a:prstDash val="solid"/>
            <a:miter/>
            <a:headEnd type="none" w="sm" len="sm"/>
            <a:tailEnd type="none" w="sm" len="sm"/>
          </a:ln>
        </p:spPr>
        <p:txBody>
          <a:bodyPr anchor="t" anchorCtr="0">
            <a:spAutoFit/>
          </a:bodyPr>
          <a:p>
            <a:pPr marL="457200" indent="-457200">
              <a:lnSpc>
                <a:spcPts val="4000"/>
              </a:lnSpc>
              <a:spcBef>
                <a:spcPct val="50000"/>
              </a:spcBef>
              <a:buFont typeface="Wingdings" panose="05000000000000000000" pitchFamily="2" charset="2"/>
              <a:buChar char="Ø"/>
            </a:pPr>
            <a:r>
              <a:rPr lang="zh-CN" altLang="en-US" sz="2800" b="1" dirty="0">
                <a:solidFill>
                  <a:srgbClr val="2913FD"/>
                </a:solidFill>
                <a:latin typeface="宋体" panose="02010600030101010101" pitchFamily="2" charset="-122"/>
                <a:ea typeface="宋体" panose="02010600030101010101" pitchFamily="2" charset="-122"/>
              </a:rPr>
              <a:t>非接触式</a:t>
            </a:r>
            <a:r>
              <a:rPr lang="zh-CN" altLang="en-US" sz="2800" dirty="0">
                <a:solidFill>
                  <a:srgbClr val="2913FD"/>
                </a:solidFill>
                <a:latin typeface="宋体" panose="02010600030101010101" pitchFamily="2" charset="-122"/>
                <a:ea typeface="宋体" panose="02010600030101010101" pitchFamily="2" charset="-122"/>
              </a:rPr>
              <a:t> </a:t>
            </a:r>
            <a:endParaRPr lang="zh-CN" altLang="en-US" sz="2800" dirty="0">
              <a:solidFill>
                <a:srgbClr val="2913FD"/>
              </a:solidFill>
              <a:latin typeface="宋体" panose="02010600030101010101" pitchFamily="2" charset="-122"/>
              <a:ea typeface="宋体" panose="02010600030101010101" pitchFamily="2" charset="-122"/>
            </a:endParaRPr>
          </a:p>
          <a:p>
            <a:pPr marL="457200" indent="-457200">
              <a:lnSpc>
                <a:spcPts val="4000"/>
              </a:lnSpc>
              <a:spcBef>
                <a:spcPct val="50000"/>
              </a:spcBef>
              <a:buFont typeface="Wingdings" panose="05000000000000000000" pitchFamily="2" charset="2"/>
            </a:pPr>
            <a:r>
              <a:rPr lang="zh-CN" altLang="en-US" sz="2800" b="1" dirty="0">
                <a:latin typeface="宋体" panose="02010600030101010101" pitchFamily="2" charset="-122"/>
                <a:ea typeface="宋体" panose="02010600030101010101" pitchFamily="2" charset="-122"/>
              </a:rPr>
              <a:t>      </a:t>
            </a:r>
            <a:r>
              <a:rPr lang="zh-CN" altLang="en-US" sz="2800" b="1" dirty="0">
                <a:solidFill>
                  <a:srgbClr val="2913FD"/>
                </a:solidFill>
                <a:latin typeface="宋体" panose="02010600030101010101" pitchFamily="2" charset="-122"/>
                <a:ea typeface="宋体" panose="02010600030101010101" pitchFamily="2" charset="-122"/>
              </a:rPr>
              <a:t>将击键动作引起的其他物理量变化间接转换为电信号，</a:t>
            </a:r>
            <a:r>
              <a:rPr lang="zh-CN" altLang="en-US" sz="2800" b="1" dirty="0">
                <a:latin typeface="宋体" panose="02010600030101010101" pitchFamily="2" charset="-122"/>
                <a:ea typeface="宋体" panose="02010600030101010101" pitchFamily="2" charset="-122"/>
              </a:rPr>
              <a:t>以避开接触式键存在的触点导通可靠性问题</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3843"/>
                                        </p:tgtEl>
                                        <p:attrNameLst>
                                          <p:attrName>style.visibility</p:attrName>
                                        </p:attrNameLst>
                                      </p:cBhvr>
                                      <p:to>
                                        <p:strVal val="visible"/>
                                      </p:to>
                                    </p:set>
                                    <p:animEffect transition="in" filter="slide(fromBottom)">
                                      <p:cBhvr>
                                        <p:cTn id="12" dur="500"/>
                                        <p:tgtEl>
                                          <p:spTgt spid="16384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3844"/>
                                        </p:tgtEl>
                                        <p:attrNameLst>
                                          <p:attrName>style.visibility</p:attrName>
                                        </p:attrNameLst>
                                      </p:cBhvr>
                                      <p:to>
                                        <p:strVal val="visible"/>
                                      </p:to>
                                    </p:set>
                                    <p:animEffect transition="in" filter="slide(fromBottom)">
                                      <p:cBhvr>
                                        <p:cTn id="17" dur="500"/>
                                        <p:tgtEl>
                                          <p:spTgt spid="163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3843" grpId="0" animBg="1"/>
      <p:bldP spid="163844"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2" name="Text Box 2"/>
          <p:cNvSpPr txBox="1"/>
          <p:nvPr/>
        </p:nvSpPr>
        <p:spPr>
          <a:xfrm>
            <a:off x="314325" y="188913"/>
            <a:ext cx="5410200" cy="579437"/>
          </a:xfrm>
          <a:prstGeom prst="rect">
            <a:avLst/>
          </a:prstGeom>
          <a:noFill/>
          <a:ln w="12700">
            <a:noFill/>
          </a:ln>
        </p:spPr>
        <p:txBody>
          <a:bodyPr anchor="t" anchorCtr="0">
            <a:spAutoFit/>
          </a:bodyPr>
          <a:p>
            <a:pPr marL="457200" indent="-457200">
              <a:spcBef>
                <a:spcPct val="50000"/>
              </a:spcBef>
              <a:buFont typeface="Wingdings" panose="05000000000000000000" pitchFamily="2" charset="2"/>
            </a:pPr>
            <a:r>
              <a:rPr lang="zh-CN" altLang="en-US" sz="3200" b="1" dirty="0">
                <a:latin typeface="宋体" panose="02010600030101010101" pitchFamily="2" charset="-122"/>
                <a:ea typeface="宋体" panose="02010600030101010101" pitchFamily="2" charset="-122"/>
              </a:rPr>
              <a:t>键盘的常见的组织方式： </a:t>
            </a:r>
            <a:endParaRPr lang="zh-CN" altLang="en-US" sz="3200" b="1" dirty="0">
              <a:latin typeface="宋体" panose="02010600030101010101" pitchFamily="2" charset="-122"/>
              <a:ea typeface="宋体" panose="02010600030101010101" pitchFamily="2" charset="-122"/>
            </a:endParaRPr>
          </a:p>
        </p:txBody>
      </p:sp>
      <p:sp>
        <p:nvSpPr>
          <p:cNvPr id="220163" name="Text Box 3"/>
          <p:cNvSpPr txBox="1"/>
          <p:nvPr/>
        </p:nvSpPr>
        <p:spPr>
          <a:xfrm>
            <a:off x="179388" y="909638"/>
            <a:ext cx="8678862" cy="1847850"/>
          </a:xfrm>
          <a:prstGeom prst="rect">
            <a:avLst/>
          </a:prstGeom>
          <a:solidFill>
            <a:srgbClr val="CCFFCC"/>
          </a:solidFill>
          <a:ln w="12700" cap="sq" cmpd="sng">
            <a:solidFill>
              <a:schemeClr val="tx1"/>
            </a:solidFill>
            <a:prstDash val="solid"/>
            <a:miter/>
            <a:headEnd type="none" w="sm" len="sm"/>
            <a:tailEnd type="none" w="sm" len="sm"/>
          </a:ln>
        </p:spPr>
        <p:txBody>
          <a:bodyPr anchor="t" anchorCtr="0">
            <a:spAutoFit/>
          </a:bodyPr>
          <a:p>
            <a:pPr marL="457200" indent="-457200">
              <a:lnSpc>
                <a:spcPts val="4000"/>
              </a:lnSpc>
              <a:spcBef>
                <a:spcPct val="50000"/>
              </a:spcBef>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rPr>
              <a:t>非扫描式键盘</a:t>
            </a:r>
            <a:endParaRPr lang="zh-CN" altLang="en-US" sz="2800" b="1" dirty="0">
              <a:latin typeface="宋体" panose="02010600030101010101" pitchFamily="2" charset="-122"/>
              <a:ea typeface="宋体" panose="02010600030101010101" pitchFamily="2" charset="-122"/>
            </a:endParaRPr>
          </a:p>
          <a:p>
            <a:pPr marL="457200" indent="-457200">
              <a:lnSpc>
                <a:spcPts val="4000"/>
              </a:lnSpc>
              <a:spcBef>
                <a:spcPct val="50000"/>
              </a:spcBef>
              <a:buFont typeface="Wingdings" panose="05000000000000000000" pitchFamily="2" charset="2"/>
            </a:pPr>
            <a:r>
              <a:rPr lang="zh-CN" altLang="en-US" sz="2800" b="1" dirty="0">
                <a:latin typeface="宋体" panose="02010600030101010101" pitchFamily="2" charset="-122"/>
                <a:ea typeface="宋体" panose="02010600030101010101" pitchFamily="2" charset="-122"/>
              </a:rPr>
              <a:t>      其结构比较简单，速度快，但当键数较多时，硬件代价高，适用于键数较少的场合。</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
        <p:nvSpPr>
          <p:cNvPr id="220164" name="Text Box 4"/>
          <p:cNvSpPr txBox="1">
            <a:spLocks noChangeArrowheads="1"/>
          </p:cNvSpPr>
          <p:nvPr/>
        </p:nvSpPr>
        <p:spPr bwMode="auto">
          <a:xfrm>
            <a:off x="179388" y="3008313"/>
            <a:ext cx="8678863" cy="3754438"/>
          </a:xfrm>
          <a:prstGeom prst="rect">
            <a:avLst/>
          </a:prstGeom>
          <a:solidFill>
            <a:srgbClr val="FDFFCB"/>
          </a:solidFill>
          <a:ln>
            <a:noFill/>
          </a:ln>
          <a:effectLst/>
        </p:spPr>
        <p:txBody>
          <a:bodyPr>
            <a:spAutoFit/>
          </a:bodyPr>
          <a:lstStyle>
            <a:lvl1pPr marL="457200" indent="-4572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914400" indent="-45720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371600" indent="-4572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828800" indent="-4572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286000" indent="-4572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扫描式键盘</a:t>
            </a:r>
            <a:endPar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将各键连接成一个矩阵，即分成</a:t>
            </a:r>
            <a:r>
              <a:rPr kumimoji="1" lang="en-US" altLang="zh-CN"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n</a:t>
            </a:r>
            <a:r>
              <a:rPr kumimoji="1" lang="zh-CN" altLang="en-US"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行</a:t>
            </a:r>
            <a:r>
              <a:rPr kumimoji="1" lang="zh-CN" altLang="en-US"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m</a:t>
            </a:r>
            <a:r>
              <a:rPr kumimoji="1" lang="zh-CN" altLang="en-US"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列</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，各键分别连接于某个行线与某个列线之间。</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通过硬件扫描逻辑或软件扫描程序，可判明按键位置，并提供与所按键相对应的中间代码，然后再把中间代码转换成对应的编码。</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zh-CN" altLang="en-US" sz="28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这是应用最多的键盘构成方式。</a:t>
            </a:r>
            <a:r>
              <a:rPr kumimoji="1" lang="zh-CN" altLang="en-US" sz="2800" b="0"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 </a:t>
            </a:r>
            <a:endParaRPr kumimoji="1" lang="zh-CN" altLang="en-US" sz="2800" b="0"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slide(fromBottom)">
                                      <p:cBhvr>
                                        <p:cTn id="7" dur="500"/>
                                        <p:tgtEl>
                                          <p:spTgt spid="22016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0163"/>
                                        </p:tgtEl>
                                        <p:attrNameLst>
                                          <p:attrName>style.visibility</p:attrName>
                                        </p:attrNameLst>
                                      </p:cBhvr>
                                      <p:to>
                                        <p:strVal val="visible"/>
                                      </p:to>
                                    </p:set>
                                    <p:animEffect transition="in" filter="slide(fromBottom)">
                                      <p:cBhvr>
                                        <p:cTn id="12" dur="500"/>
                                        <p:tgtEl>
                                          <p:spTgt spid="22016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0164"/>
                                        </p:tgtEl>
                                        <p:attrNameLst>
                                          <p:attrName>style.visibility</p:attrName>
                                        </p:attrNameLst>
                                      </p:cBhvr>
                                      <p:to>
                                        <p:strVal val="visible"/>
                                      </p:to>
                                    </p:set>
                                    <p:animEffect transition="in" filter="slide(fromBottom)">
                                      <p:cBhvr>
                                        <p:cTn id="17" dur="500"/>
                                        <p:tgtEl>
                                          <p:spTgt spid="220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P spid="220163" grpId="0" animBg="1"/>
      <p:bldP spid="220164"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7" name="Text Box 3"/>
          <p:cNvSpPr txBox="1"/>
          <p:nvPr/>
        </p:nvSpPr>
        <p:spPr>
          <a:xfrm>
            <a:off x="323850" y="260350"/>
            <a:ext cx="5410200" cy="523875"/>
          </a:xfrm>
          <a:prstGeom prst="rect">
            <a:avLst/>
          </a:prstGeom>
          <a:noFill/>
          <a:ln w="12700">
            <a:noFill/>
          </a:ln>
        </p:spPr>
        <p:txBody>
          <a:bodyPr anchor="t" anchorCtr="0">
            <a:spAutoFit/>
          </a:bodyPr>
          <a:p>
            <a:pPr marL="457200" indent="-457200">
              <a:spcBef>
                <a:spcPct val="50000"/>
              </a:spcBef>
              <a:buFont typeface="Wingdings" panose="05000000000000000000" pitchFamily="2" charset="2"/>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PC</a:t>
            </a:r>
            <a:r>
              <a:rPr lang="zh-CN" altLang="en-US" sz="2800" b="1" dirty="0">
                <a:latin typeface="宋体" panose="02010600030101010101" pitchFamily="2" charset="-122"/>
                <a:ea typeface="宋体" panose="02010600030101010101" pitchFamily="2" charset="-122"/>
              </a:rPr>
              <a:t>键盘组成与接口 </a:t>
            </a:r>
            <a:endParaRPr lang="zh-CN" altLang="en-US" sz="2800" b="1" dirty="0">
              <a:latin typeface="宋体" panose="02010600030101010101" pitchFamily="2" charset="-122"/>
              <a:ea typeface="宋体" panose="02010600030101010101" pitchFamily="2" charset="-122"/>
            </a:endParaRPr>
          </a:p>
        </p:txBody>
      </p:sp>
      <p:sp>
        <p:nvSpPr>
          <p:cNvPr id="201730" name="矩形 1"/>
          <p:cNvSpPr/>
          <p:nvPr/>
        </p:nvSpPr>
        <p:spPr>
          <a:xfrm>
            <a:off x="323850" y="1125538"/>
            <a:ext cx="8640763" cy="989012"/>
          </a:xfrm>
          <a:prstGeom prst="rect">
            <a:avLst/>
          </a:prstGeom>
          <a:solidFill>
            <a:srgbClr val="FDFFCB"/>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机采用的键盘由</a:t>
            </a:r>
            <a:r>
              <a:rPr lang="en-US" altLang="zh-CN" sz="2400" b="1" dirty="0">
                <a:latin typeface="Arial" panose="020B0604020202020204" pitchFamily="34" charset="0"/>
                <a:ea typeface="宋体" panose="02010600030101010101" pitchFamily="2" charset="-122"/>
              </a:rPr>
              <a:t>83</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110</a:t>
            </a:r>
            <a:r>
              <a:rPr lang="zh-CN" altLang="zh-CN" sz="2400" b="1" dirty="0">
                <a:latin typeface="Arial" panose="020B0604020202020204" pitchFamily="34" charset="0"/>
                <a:ea typeface="宋体" panose="02010600030101010101" pitchFamily="2" charset="-122"/>
              </a:rPr>
              <a:t>个键组成，常用的有</a:t>
            </a:r>
            <a:r>
              <a:rPr lang="en-US" altLang="zh-CN" sz="2400" b="1" dirty="0">
                <a:latin typeface="Arial" panose="020B0604020202020204" pitchFamily="34" charset="0"/>
                <a:ea typeface="宋体" panose="02010600030101010101" pitchFamily="2" charset="-122"/>
              </a:rPr>
              <a:t>101</a:t>
            </a:r>
            <a:r>
              <a:rPr lang="zh-CN" altLang="zh-CN" sz="2400" b="1" dirty="0">
                <a:latin typeface="Arial" panose="020B0604020202020204" pitchFamily="34" charset="0"/>
                <a:ea typeface="宋体" panose="02010600030101010101" pitchFamily="2" charset="-122"/>
              </a:rPr>
              <a:t>键盘和</a:t>
            </a:r>
            <a:r>
              <a:rPr lang="en-US" altLang="zh-CN" sz="2400" b="1" dirty="0">
                <a:latin typeface="Arial" panose="020B0604020202020204" pitchFamily="34" charset="0"/>
                <a:ea typeface="宋体" panose="02010600030101010101" pitchFamily="2" charset="-122"/>
              </a:rPr>
              <a:t>102</a:t>
            </a:r>
            <a:r>
              <a:rPr lang="zh-CN" altLang="zh-CN" sz="2400" b="1" dirty="0">
                <a:latin typeface="Arial" panose="020B0604020202020204" pitchFamily="34" charset="0"/>
                <a:ea typeface="宋体" panose="02010600030101010101" pitchFamily="2" charset="-122"/>
              </a:rPr>
              <a:t>键盘，</a:t>
            </a: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键盘是一个单独部件，通过一根</a:t>
            </a:r>
            <a:r>
              <a:rPr lang="en-US" altLang="zh-CN" sz="2400" b="1" dirty="0">
                <a:latin typeface="Arial" panose="020B0604020202020204" pitchFamily="34" charset="0"/>
                <a:ea typeface="宋体" panose="02010600030101010101" pitchFamily="2" charset="-122"/>
              </a:rPr>
              <a:t>5</a:t>
            </a:r>
            <a:r>
              <a:rPr lang="zh-CN" altLang="zh-CN" sz="2400" b="1" dirty="0">
                <a:latin typeface="Arial" panose="020B0604020202020204" pitchFamily="34" charset="0"/>
                <a:ea typeface="宋体" panose="02010600030101010101" pitchFamily="2" charset="-122"/>
              </a:rPr>
              <a:t>芯电缆与主机相连</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pic>
        <p:nvPicPr>
          <p:cNvPr id="201731" name="图片 8" descr="8A6"/>
          <p:cNvPicPr>
            <a:picLocks noChangeAspect="1"/>
          </p:cNvPicPr>
          <p:nvPr/>
        </p:nvPicPr>
        <p:blipFill>
          <a:blip r:embed="rId1"/>
          <a:stretch>
            <a:fillRect/>
          </a:stretch>
        </p:blipFill>
        <p:spPr>
          <a:xfrm>
            <a:off x="71438" y="2563813"/>
            <a:ext cx="9144000" cy="4032250"/>
          </a:xfrm>
          <a:prstGeom prst="rect">
            <a:avLst/>
          </a:prstGeom>
          <a:noFill/>
          <a:ln w="9525">
            <a:noFill/>
          </a:ln>
        </p:spPr>
      </p:pic>
      <p:sp>
        <p:nvSpPr>
          <p:cNvPr id="201732" name="矩形 2"/>
          <p:cNvSpPr/>
          <p:nvPr/>
        </p:nvSpPr>
        <p:spPr>
          <a:xfrm>
            <a:off x="1077913" y="2571750"/>
            <a:ext cx="2442845" cy="460375"/>
          </a:xfrm>
          <a:prstGeom prst="rect">
            <a:avLst/>
          </a:prstGeom>
          <a:solidFill>
            <a:srgbClr val="FFFF00"/>
          </a:solidFill>
          <a:ln w="9525">
            <a:noFill/>
          </a:ln>
        </p:spPr>
        <p:txBody>
          <a:bodyPr wrap="none" anchor="t" anchorCtr="0">
            <a:spAutoFit/>
          </a:bodyPr>
          <a:p>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键盘接口框图</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9987"/>
                                        </p:tgtEl>
                                        <p:attrNameLst>
                                          <p:attrName>style.visibility</p:attrName>
                                        </p:attrNameLst>
                                      </p:cBhvr>
                                      <p:to>
                                        <p:strVal val="visible"/>
                                      </p:to>
                                    </p:set>
                                    <p:animEffect transition="in" filter="slide(fromBottom)">
                                      <p:cBhvr>
                                        <p:cTn id="7" dur="500"/>
                                        <p:tgtEl>
                                          <p:spTgt spid="169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2753" name="图片 2" descr="8A6"/>
          <p:cNvPicPr>
            <a:picLocks noChangeAspect="1"/>
          </p:cNvPicPr>
          <p:nvPr/>
        </p:nvPicPr>
        <p:blipFill>
          <a:blip r:embed="rId1"/>
          <a:stretch>
            <a:fillRect/>
          </a:stretch>
        </p:blipFill>
        <p:spPr>
          <a:xfrm>
            <a:off x="4763" y="2824163"/>
            <a:ext cx="9144000" cy="4033837"/>
          </a:xfrm>
          <a:prstGeom prst="rect">
            <a:avLst/>
          </a:prstGeom>
          <a:noFill/>
          <a:ln w="9525">
            <a:noFill/>
          </a:ln>
        </p:spPr>
      </p:pic>
      <p:sp>
        <p:nvSpPr>
          <p:cNvPr id="4" name="矩形 3"/>
          <p:cNvSpPr/>
          <p:nvPr/>
        </p:nvSpPr>
        <p:spPr>
          <a:xfrm>
            <a:off x="-317" y="188278"/>
            <a:ext cx="9139238" cy="2335530"/>
          </a:xfrm>
          <a:prstGeom prst="rect">
            <a:avLst/>
          </a:prstGeom>
          <a:ln>
            <a:solidFill>
              <a:srgbClr val="C00000"/>
            </a:solidFill>
          </a:ln>
        </p:spPr>
        <p:txBody>
          <a:bodyPr>
            <a:spAutoFit/>
          </a:bodyPr>
          <a:lstStyle/>
          <a:p>
            <a:pPr marL="0" marR="0" lvl="0" indent="0" algn="l" defTabSz="914400" rtl="0" eaLnBrk="1" fontAlgn="base" latinLnBrk="0" hangingPunct="1">
              <a:lnSpc>
                <a:spcPts val="3500"/>
              </a:lnSpc>
              <a:spcBef>
                <a:spcPts val="0"/>
              </a:spcBef>
              <a:spcAft>
                <a:spcPts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键盘采用一种行列扫描法识别按键，以串行方式向主机输入键码。</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ts val="0"/>
              </a:spcBef>
              <a:spcAft>
                <a:spcPts val="0"/>
              </a:spcAft>
              <a:buClrTx/>
              <a:buSzTx/>
              <a:buFont typeface="Arial" panose="020B0604020202020204" pitchFamily="34" charset="0"/>
              <a:buChar char="•"/>
              <a:defRPr/>
            </a:pPr>
            <a:r>
              <a:rPr kumimoji="0" sz="2400" b="1" i="0" u="none" strike="noStrike" kern="1200" cap="none" spc="0" normalizeH="0" baseline="0" noProof="0" dirty="0">
                <a:ln>
                  <a:noFill/>
                </a:ln>
                <a:effectLst/>
                <a:uLnTx/>
                <a:uFillTx/>
                <a:latin typeface="Arial" panose="020B0604020202020204" pitchFamily="34" charset="0"/>
                <a:ea typeface="宋体" panose="02010600030101010101" pitchFamily="2" charset="-122"/>
                <a:cs typeface="+mn-cs"/>
              </a:rPr>
              <a:t>键盘</a:t>
            </a:r>
            <a:r>
              <a:rPr kumimoji="0" lang="zh-CN" sz="2400" b="1" i="0" u="none" strike="noStrike" kern="1200" cap="none" spc="0" normalizeH="0" baseline="0" noProof="0" dirty="0">
                <a:ln>
                  <a:noFill/>
                </a:ln>
                <a:effectLst/>
                <a:uLnTx/>
                <a:uFillTx/>
                <a:latin typeface="Arial" panose="020B0604020202020204" pitchFamily="34" charset="0"/>
                <a:ea typeface="宋体" panose="02010600030101010101" pitchFamily="2" charset="-122"/>
                <a:cs typeface="+mn-cs"/>
              </a:rPr>
              <a:t>上</a:t>
            </a:r>
            <a:r>
              <a:rPr kumimoji="0"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8048</a:t>
            </a:r>
            <a:r>
              <a:rPr kumimoji="0" 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单片机用于</a:t>
            </a:r>
            <a:r>
              <a:rPr sz="2400" b="1" noProof="0" dirty="0">
                <a:ln>
                  <a:noFill/>
                </a:ln>
                <a:solidFill>
                  <a:srgbClr val="C00000"/>
                </a:solidFill>
                <a:effectLst/>
                <a:uLnTx/>
                <a:uFillTx/>
                <a:sym typeface="+mn-ea"/>
              </a:rPr>
              <a:t>控制键盘</a:t>
            </a:r>
            <a:r>
              <a:rPr lang="zh-CN" sz="2400" b="1" noProof="0" dirty="0">
                <a:ln>
                  <a:noFill/>
                </a:ln>
                <a:effectLst/>
                <a:uLnTx/>
                <a:uFillTx/>
                <a:sym typeface="+mn-ea"/>
              </a:rPr>
              <a:t>，通过执行程序</a:t>
            </a:r>
            <a:r>
              <a:rPr kumimoji="0" sz="2400" b="1" i="0" u="none" strike="noStrike" kern="1200" cap="none" spc="0" normalizeH="0" baseline="0" noProof="0" dirty="0">
                <a:ln>
                  <a:noFill/>
                </a:ln>
                <a:effectLst/>
                <a:uLnTx/>
                <a:uFillTx/>
                <a:latin typeface="Arial" panose="020B0604020202020204" pitchFamily="34" charset="0"/>
                <a:ea typeface="宋体" panose="02010600030101010101" pitchFamily="2" charset="-122"/>
                <a:cs typeface="+mn-cs"/>
              </a:rPr>
              <a:t>从键盘硬件</a:t>
            </a:r>
            <a:r>
              <a:rPr kumimoji="0" lang="zh-CN" sz="2400" b="1" i="0" u="none" strike="noStrike" kern="1200" cap="none" spc="0" normalizeH="0" baseline="0" noProof="0" dirty="0">
                <a:ln>
                  <a:noFill/>
                </a:ln>
                <a:effectLst/>
                <a:uLnTx/>
                <a:uFillTx/>
                <a:latin typeface="Arial" panose="020B0604020202020204" pitchFamily="34" charset="0"/>
                <a:ea typeface="宋体" panose="02010600030101010101" pitchFamily="2" charset="-122"/>
                <a:cs typeface="+mn-cs"/>
              </a:rPr>
              <a:t>获取</a:t>
            </a:r>
            <a:r>
              <a:rPr kumimoji="0" sz="2400" b="1" i="0" u="none" strike="noStrike" kern="1200" cap="none" spc="0" normalizeH="0" baseline="0" noProof="0" dirty="0">
                <a:ln>
                  <a:noFill/>
                </a:ln>
                <a:effectLst/>
                <a:uLnTx/>
                <a:uFillTx/>
                <a:latin typeface="Arial" panose="020B0604020202020204" pitchFamily="34" charset="0"/>
                <a:ea typeface="宋体" panose="02010600030101010101" pitchFamily="2" charset="-122"/>
                <a:cs typeface="+mn-cs"/>
              </a:rPr>
              <a:t>被按的键所产生的扫描码，</a:t>
            </a:r>
            <a:r>
              <a:rPr kumimoji="0" lang="zh-CN" sz="2400" b="1" i="0" u="none" strike="noStrike" kern="1200" cap="none" spc="0" normalizeH="0" baseline="0" noProof="0" dirty="0">
                <a:ln>
                  <a:noFill/>
                </a:ln>
                <a:effectLst/>
                <a:uLnTx/>
                <a:uFillTx/>
                <a:latin typeface="Arial" panose="020B0604020202020204" pitchFamily="34" charset="0"/>
                <a:ea typeface="宋体" panose="02010600030101010101" pitchFamily="2" charset="-122"/>
                <a:cs typeface="+mn-cs"/>
              </a:rPr>
              <a:t>再送到主机板的移位寄存器中</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ts val="0"/>
              </a:spcBef>
              <a:spcAft>
                <a:spcPts val="0"/>
              </a:spcAft>
              <a:buClrTx/>
              <a:buSzTx/>
              <a:buFont typeface="Arial" panose="020B0604020202020204" pitchFamily="34" charset="0"/>
              <a:buChar char="•"/>
              <a:defRPr/>
            </a:pPr>
            <a:r>
              <a:rPr lang="zh-CN" altLang="zh-CN" sz="2400" b="1" noProof="0" dirty="0">
                <a:ln>
                  <a:noFill/>
                </a:ln>
                <a:solidFill>
                  <a:srgbClr val="2913FD"/>
                </a:solidFill>
                <a:effectLst/>
                <a:uLnTx/>
                <a:uFillTx/>
                <a:sym typeface="+mn-ea"/>
              </a:rPr>
              <a:t>主机板上有键盘接口逻辑，其中</a:t>
            </a:r>
            <a:r>
              <a:rPr lang="zh-CN" altLang="en-US" sz="2400" b="1" noProof="0" dirty="0">
                <a:ln>
                  <a:noFill/>
                </a:ln>
                <a:solidFill>
                  <a:srgbClr val="2913FD"/>
                </a:solidFill>
                <a:effectLst/>
                <a:uLnTx/>
                <a:uFillTx/>
                <a:sym typeface="+mn-ea"/>
              </a:rPr>
              <a:t>有</a:t>
            </a:r>
            <a:r>
              <a:rPr lang="zh-CN" altLang="zh-CN" sz="2400" b="1" noProof="0" dirty="0">
                <a:ln>
                  <a:noFill/>
                </a:ln>
                <a:solidFill>
                  <a:srgbClr val="2913FD"/>
                </a:solidFill>
                <a:effectLst/>
                <a:uLnTx/>
                <a:uFillTx/>
                <a:sym typeface="+mn-ea"/>
              </a:rPr>
              <a:t>串行移位寄存器，它将键盘传来的串行键码转换为并行键码，然后向主机</a:t>
            </a:r>
            <a:r>
              <a:rPr lang="en-US" altLang="zh-CN" sz="2400" b="1" noProof="0" dirty="0">
                <a:ln>
                  <a:noFill/>
                </a:ln>
                <a:solidFill>
                  <a:srgbClr val="2913FD"/>
                </a:solidFill>
                <a:effectLst/>
                <a:uLnTx/>
                <a:uFillTx/>
                <a:sym typeface="+mn-ea"/>
              </a:rPr>
              <a:t>CPU</a:t>
            </a:r>
            <a:r>
              <a:rPr lang="zh-CN" altLang="zh-CN" sz="2400" b="1" noProof="0" dirty="0">
                <a:ln>
                  <a:noFill/>
                </a:ln>
                <a:solidFill>
                  <a:srgbClr val="2913FD"/>
                </a:solidFill>
                <a:effectLst/>
                <a:uLnTx/>
                <a:uFillTx/>
                <a:sym typeface="+mn-ea"/>
              </a:rPr>
              <a:t>发出中断请求</a:t>
            </a:r>
            <a:r>
              <a:rPr lang="zh-CN" altLang="en-US" sz="2400" b="1" noProof="0" dirty="0">
                <a:ln>
                  <a:noFill/>
                </a:ln>
                <a:solidFill>
                  <a:srgbClr val="2913FD"/>
                </a:solidFill>
                <a:effectLst/>
                <a:uLnTx/>
                <a:uFillTx/>
                <a:sym typeface="+mn-ea"/>
              </a:rPr>
              <a:t>。</a:t>
            </a:r>
            <a:endPar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endParaRPr>
          </a:p>
        </p:txBody>
      </p:sp>
      <p:sp>
        <p:nvSpPr>
          <p:cNvPr id="202755" name="矩形 4"/>
          <p:cNvSpPr/>
          <p:nvPr/>
        </p:nvSpPr>
        <p:spPr>
          <a:xfrm>
            <a:off x="1187450" y="2824163"/>
            <a:ext cx="2442845" cy="460375"/>
          </a:xfrm>
          <a:prstGeom prst="rect">
            <a:avLst/>
          </a:prstGeom>
          <a:solidFill>
            <a:srgbClr val="FFFF00"/>
          </a:solidFill>
          <a:ln w="9525">
            <a:noFill/>
          </a:ln>
        </p:spPr>
        <p:txBody>
          <a:bodyPr wrap="none" anchor="t" anchorCtr="0">
            <a:spAutoFit/>
          </a:bodyPr>
          <a:p>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键盘接口框图</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矩形 2"/>
          <p:cNvSpPr/>
          <p:nvPr/>
        </p:nvSpPr>
        <p:spPr>
          <a:xfrm>
            <a:off x="17463" y="26988"/>
            <a:ext cx="9072562" cy="1437640"/>
          </a:xfrm>
          <a:prstGeom prst="rect">
            <a:avLst/>
          </a:prstGeom>
          <a:noFill/>
          <a:ln w="9525" cap="flat" cmpd="sng">
            <a:solidFill>
              <a:srgbClr val="1402BE"/>
            </a:solidFill>
            <a:prstDash val="solid"/>
            <a:miter/>
            <a:headEnd type="none" w="med" len="med"/>
            <a:tailEnd type="none" w="med" len="med"/>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机</a:t>
            </a:r>
            <a:r>
              <a:rPr lang="en-US" altLang="zh-CN" sz="2400" b="1" dirty="0">
                <a:latin typeface="Arial" panose="020B0604020202020204" pitchFamily="34" charset="0"/>
                <a:ea typeface="宋体" panose="02010600030101010101" pitchFamily="2" charset="-122"/>
              </a:rPr>
              <a:t>BIOS</a:t>
            </a:r>
            <a:r>
              <a:rPr lang="zh-CN" altLang="zh-CN" sz="2400" b="1" dirty="0">
                <a:solidFill>
                  <a:srgbClr val="C00000"/>
                </a:solidFill>
                <a:latin typeface="Arial" panose="020B0604020202020204" pitchFamily="34" charset="0"/>
                <a:ea typeface="宋体" panose="02010600030101010101" pitchFamily="2" charset="-122"/>
              </a:rPr>
              <a:t>硬件中断</a:t>
            </a:r>
            <a:r>
              <a:rPr lang="en-US" altLang="zh-CN" sz="2400" b="1" dirty="0">
                <a:solidFill>
                  <a:srgbClr val="C00000"/>
                </a:solidFill>
                <a:latin typeface="Arial" panose="020B0604020202020204" pitchFamily="34" charset="0"/>
                <a:ea typeface="宋体" panose="02010600030101010101" pitchFamily="2" charset="-122"/>
              </a:rPr>
              <a:t>IRQ1</a:t>
            </a:r>
            <a:r>
              <a:rPr lang="zh-CN" altLang="zh-CN" sz="2400" b="1" dirty="0">
                <a:latin typeface="Arial" panose="020B0604020202020204" pitchFamily="34" charset="0"/>
                <a:ea typeface="宋体" panose="02010600030101010101" pitchFamily="2" charset="-122"/>
              </a:rPr>
              <a:t>对应的中断服务</a:t>
            </a:r>
            <a:r>
              <a:rPr lang="zh-CN" altLang="zh-CN" sz="2400" b="1" dirty="0">
                <a:latin typeface="Arial" panose="020B0604020202020204" pitchFamily="34" charset="0"/>
                <a:ea typeface="宋体" panose="02010600030101010101" pitchFamily="2" charset="-122"/>
              </a:rPr>
              <a:t>子程序</a:t>
            </a:r>
            <a:r>
              <a:rPr lang="en-US" altLang="zh-CN" sz="2400" b="1" dirty="0">
                <a:solidFill>
                  <a:srgbClr val="C00000"/>
                </a:solidFill>
                <a:latin typeface="Arial" panose="020B0604020202020204" pitchFamily="34" charset="0"/>
                <a:ea typeface="宋体" panose="02010600030101010101" pitchFamily="2" charset="-122"/>
              </a:rPr>
              <a:t>INT 09H</a:t>
            </a:r>
            <a:r>
              <a:rPr lang="zh-CN" altLang="zh-CN" sz="2400" b="1" dirty="0">
                <a:latin typeface="Arial" panose="020B0604020202020204" pitchFamily="34" charset="0"/>
                <a:ea typeface="宋体" panose="02010600030101010101" pitchFamily="2" charset="-122"/>
              </a:rPr>
              <a:t>通过</a:t>
            </a:r>
            <a:r>
              <a:rPr lang="en-US" altLang="zh-CN" sz="2400" b="1" dirty="0">
                <a:solidFill>
                  <a:srgbClr val="2913FD"/>
                </a:solidFill>
                <a:latin typeface="Arial" panose="020B0604020202020204" pitchFamily="34" charset="0"/>
                <a:ea typeface="宋体" panose="02010600030101010101" pitchFamily="2" charset="-122"/>
              </a:rPr>
              <a:t>I/O</a:t>
            </a:r>
            <a:r>
              <a:rPr lang="zh-CN" altLang="zh-CN" sz="2400" b="1" dirty="0">
                <a:solidFill>
                  <a:srgbClr val="2913FD"/>
                </a:solidFill>
                <a:latin typeface="Arial" panose="020B0604020202020204" pitchFamily="34" charset="0"/>
                <a:ea typeface="宋体" panose="02010600030101010101" pitchFamily="2" charset="-122"/>
              </a:rPr>
              <a:t>口</a:t>
            </a:r>
            <a:r>
              <a:rPr lang="en-US" altLang="zh-CN" sz="2400" b="1" dirty="0">
                <a:solidFill>
                  <a:srgbClr val="2913FD"/>
                </a:solidFill>
                <a:latin typeface="Arial" panose="020B0604020202020204" pitchFamily="34" charset="0"/>
                <a:ea typeface="宋体" panose="02010600030101010101" pitchFamily="2" charset="-122"/>
              </a:rPr>
              <a:t>60H</a:t>
            </a:r>
            <a:r>
              <a:rPr lang="zh-CN" altLang="zh-CN" sz="2400" b="1" dirty="0">
                <a:solidFill>
                  <a:srgbClr val="2913FD"/>
                </a:solidFill>
                <a:latin typeface="Arial" panose="020B0604020202020204" pitchFamily="34" charset="0"/>
                <a:ea typeface="宋体" panose="02010600030101010101" pitchFamily="2" charset="-122"/>
              </a:rPr>
              <a:t>将该扫描码读入</a:t>
            </a:r>
            <a:r>
              <a:rPr lang="zh-CN" altLang="zh-CN" sz="2400" b="1" dirty="0">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转化成</a:t>
            </a:r>
            <a:r>
              <a:rPr lang="en-US" altLang="zh-CN" sz="2400" b="1" dirty="0">
                <a:solidFill>
                  <a:srgbClr val="2913FD"/>
                </a:solidFill>
                <a:latin typeface="Arial" panose="020B0604020202020204" pitchFamily="34" charset="0"/>
                <a:ea typeface="宋体" panose="02010600030101010101" pitchFamily="2" charset="-122"/>
              </a:rPr>
              <a:t>ASCII</a:t>
            </a:r>
            <a:r>
              <a:rPr lang="zh-CN" altLang="zh-CN" sz="2400" b="1" dirty="0">
                <a:solidFill>
                  <a:srgbClr val="2913FD"/>
                </a:solidFill>
                <a:latin typeface="Arial" panose="020B0604020202020204" pitchFamily="34" charset="0"/>
                <a:ea typeface="宋体" panose="02010600030101010101" pitchFamily="2" charset="-122"/>
              </a:rPr>
              <a:t>码存到</a:t>
            </a:r>
            <a:r>
              <a:rPr lang="en-US" altLang="zh-CN" sz="2400" b="1" dirty="0">
                <a:solidFill>
                  <a:srgbClr val="2913FD"/>
                </a:solidFill>
                <a:latin typeface="Arial" panose="020B0604020202020204" pitchFamily="34" charset="0"/>
                <a:ea typeface="宋体" panose="02010600030101010101" pitchFamily="2" charset="-122"/>
              </a:rPr>
              <a:t>PC</a:t>
            </a:r>
            <a:r>
              <a:rPr lang="zh-CN" altLang="zh-CN" sz="2400" b="1" dirty="0">
                <a:solidFill>
                  <a:srgbClr val="2913FD"/>
                </a:solidFill>
                <a:latin typeface="Arial" panose="020B0604020202020204" pitchFamily="34" charset="0"/>
                <a:ea typeface="宋体" panose="02010600030101010101" pitchFamily="2" charset="-122"/>
              </a:rPr>
              <a:t>机的内部键盘缓冲区</a:t>
            </a:r>
            <a:r>
              <a:rPr lang="zh-CN" altLang="zh-CN" sz="2400" b="1" dirty="0">
                <a:latin typeface="Arial" panose="020B0604020202020204" pitchFamily="34" charset="0"/>
                <a:ea typeface="宋体" panose="02010600030101010101" pitchFamily="2" charset="-122"/>
              </a:rPr>
              <a:t>，供应用程序用</a:t>
            </a:r>
            <a:r>
              <a:rPr lang="zh-CN" altLang="zh-CN" sz="2400" b="1" dirty="0">
                <a:solidFill>
                  <a:srgbClr val="2913FD"/>
                </a:solidFill>
                <a:latin typeface="Arial" panose="020B0604020202020204" pitchFamily="34" charset="0"/>
                <a:ea typeface="宋体" panose="02010600030101010101" pitchFamily="2" charset="-122"/>
              </a:rPr>
              <a:t>软中断程序</a:t>
            </a:r>
            <a:r>
              <a:rPr lang="en-US" altLang="zh-CN" sz="2400" b="1" dirty="0">
                <a:solidFill>
                  <a:srgbClr val="2913FD"/>
                </a:solidFill>
                <a:latin typeface="Arial" panose="020B0604020202020204" pitchFamily="34" charset="0"/>
                <a:ea typeface="宋体" panose="02010600030101010101" pitchFamily="2" charset="-122"/>
              </a:rPr>
              <a:t>INT 16H</a:t>
            </a:r>
            <a:r>
              <a:rPr lang="zh-CN" altLang="zh-CN" sz="2400" b="1" dirty="0">
                <a:solidFill>
                  <a:srgbClr val="2913FD"/>
                </a:solidFill>
                <a:latin typeface="Arial" panose="020B0604020202020204" pitchFamily="34" charset="0"/>
                <a:ea typeface="宋体" panose="02010600030101010101" pitchFamily="2" charset="-122"/>
              </a:rPr>
              <a:t>读取</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203778" name="矩形 3"/>
          <p:cNvSpPr/>
          <p:nvPr/>
        </p:nvSpPr>
        <p:spPr>
          <a:xfrm>
            <a:off x="17780" y="1412875"/>
            <a:ext cx="9145588" cy="1630045"/>
          </a:xfrm>
          <a:prstGeom prst="rect">
            <a:avLst/>
          </a:prstGeom>
          <a:solidFill>
            <a:srgbClr val="CCFFCC"/>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PC</a:t>
            </a:r>
            <a:r>
              <a:rPr lang="zh-CN" altLang="zh-CN" sz="2800" b="1" dirty="0">
                <a:latin typeface="Arial" panose="020B0604020202020204" pitchFamily="34" charset="0"/>
                <a:ea typeface="宋体" panose="02010600030101010101" pitchFamily="2" charset="-122"/>
              </a:rPr>
              <a:t>键盘的工作过程</a:t>
            </a:r>
            <a:endParaRPr lang="zh-CN" altLang="zh-CN" sz="2800" b="1" dirty="0">
              <a:latin typeface="Arial" panose="020B0604020202020204" pitchFamily="34" charset="0"/>
              <a:ea typeface="宋体" panose="02010600030101010101" pitchFamily="2" charset="-122"/>
            </a:endParaRPr>
          </a:p>
          <a:p>
            <a:r>
              <a:rPr lang="zh-CN" altLang="zh-CN" sz="2400" b="1" dirty="0">
                <a:latin typeface="Arial" panose="020B0604020202020204" pitchFamily="34" charset="0"/>
                <a:ea typeface="宋体" panose="02010600030101010101" pitchFamily="2" charset="-122"/>
              </a:rPr>
              <a:t>下图是</a:t>
            </a:r>
            <a:r>
              <a:rPr lang="en-US" altLang="zh-CN" sz="2400" b="1" dirty="0">
                <a:latin typeface="Arial" panose="020B0604020202020204" pitchFamily="34" charset="0"/>
                <a:ea typeface="宋体" panose="02010600030101010101" pitchFamily="2" charset="-122"/>
              </a:rPr>
              <a:t>PC</a:t>
            </a:r>
            <a:r>
              <a:rPr lang="zh-CN" altLang="zh-CN" sz="2400" b="1" dirty="0">
                <a:latin typeface="Arial" panose="020B0604020202020204" pitchFamily="34" charset="0"/>
                <a:ea typeface="宋体" panose="02010600030101010101" pitchFamily="2" charset="-122"/>
              </a:rPr>
              <a:t>键盘接口框图，其工作过程如下：</a:t>
            </a:r>
            <a:endParaRPr lang="zh-CN" altLang="zh-CN" sz="2400" b="1" dirty="0">
              <a:latin typeface="Arial" panose="020B0604020202020204" pitchFamily="34" charset="0"/>
              <a:ea typeface="宋体" panose="02010600030101010101" pitchFamily="2" charset="-122"/>
            </a:endParaRPr>
          </a:p>
          <a:p>
            <a:r>
              <a:rPr lang="zh-CN" altLang="zh-CN" sz="2400" b="1" dirty="0">
                <a:latin typeface="Arial" panose="020B0604020202020204" pitchFamily="34" charset="0"/>
                <a:ea typeface="宋体" panose="02010600030101010101" pitchFamily="2" charset="-122"/>
              </a:rPr>
              <a:t>① 初始化</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主机发出复位信号，禁止键盘送出键码，并复位接口中的移位寄存器和中断请求信号，做好接收键码的准备。</a:t>
            </a:r>
            <a:endParaRPr lang="zh-CN" altLang="zh-CN" sz="2400" b="1" dirty="0">
              <a:latin typeface="Arial" panose="020B0604020202020204" pitchFamily="34" charset="0"/>
              <a:ea typeface="宋体" panose="02010600030101010101" pitchFamily="2" charset="-122"/>
            </a:endParaRPr>
          </a:p>
        </p:txBody>
      </p:sp>
      <p:pic>
        <p:nvPicPr>
          <p:cNvPr id="203779" name="图片 4" descr="8A6"/>
          <p:cNvPicPr>
            <a:picLocks noChangeAspect="1"/>
          </p:cNvPicPr>
          <p:nvPr/>
        </p:nvPicPr>
        <p:blipFill>
          <a:blip r:embed="rId1"/>
          <a:stretch>
            <a:fillRect/>
          </a:stretch>
        </p:blipFill>
        <p:spPr>
          <a:xfrm>
            <a:off x="611188" y="3060700"/>
            <a:ext cx="8532812" cy="3775075"/>
          </a:xfrm>
          <a:prstGeom prst="rect">
            <a:avLst/>
          </a:prstGeom>
          <a:noFill/>
          <a:ln w="9525">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01" name="图片 2" descr="8A6"/>
          <p:cNvPicPr>
            <a:picLocks noChangeAspect="1"/>
          </p:cNvPicPr>
          <p:nvPr/>
        </p:nvPicPr>
        <p:blipFill>
          <a:blip r:embed="rId1"/>
          <a:stretch>
            <a:fillRect/>
          </a:stretch>
        </p:blipFill>
        <p:spPr>
          <a:xfrm>
            <a:off x="179388" y="3013075"/>
            <a:ext cx="8785225" cy="3844925"/>
          </a:xfrm>
          <a:prstGeom prst="rect">
            <a:avLst/>
          </a:prstGeom>
          <a:noFill/>
          <a:ln w="9525">
            <a:noFill/>
          </a:ln>
        </p:spPr>
      </p:pic>
      <p:sp>
        <p:nvSpPr>
          <p:cNvPr id="4" name="矩形 3"/>
          <p:cNvSpPr/>
          <p:nvPr/>
        </p:nvSpPr>
        <p:spPr>
          <a:xfrm>
            <a:off x="0" y="115888"/>
            <a:ext cx="8964613" cy="3235325"/>
          </a:xfrm>
          <a:prstGeom prst="rect">
            <a:avLst/>
          </a:prstGeom>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② 键盘进行行列扫描</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在键盘中，由</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8048</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单片机执行行列扫描程序以读取按键扫描键码。</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首先逐列扫描，</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矩阵检测器输出送</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8048</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测试端</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，可判断是否有行线输出了</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，从而得到</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按键的列号</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然后逐行为</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地进行行扫描，</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得到</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按键的行号</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8048</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列号和行号拼成一个</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7</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位的扫描键码</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，例如第</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列第</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7</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行键按下，则得到键码为</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47H</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05826" name="矩形 2"/>
          <p:cNvSpPr/>
          <p:nvPr/>
        </p:nvSpPr>
        <p:spPr>
          <a:xfrm>
            <a:off x="157163" y="0"/>
            <a:ext cx="8964612" cy="1438275"/>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8048</a:t>
            </a:r>
            <a:r>
              <a:rPr lang="zh-CN" altLang="zh-CN" sz="2400" b="1" dirty="0">
                <a:latin typeface="Arial" panose="020B0604020202020204" pitchFamily="34" charset="0"/>
                <a:ea typeface="宋体" panose="02010600030101010101" pitchFamily="2" charset="-122"/>
              </a:rPr>
              <a:t>中有一个</a:t>
            </a:r>
            <a:r>
              <a:rPr lang="en-US" altLang="zh-CN" sz="2400" b="1" dirty="0">
                <a:latin typeface="Arial" panose="020B0604020202020204" pitchFamily="34" charset="0"/>
                <a:ea typeface="宋体" panose="02010600030101010101" pitchFamily="2" charset="-122"/>
              </a:rPr>
              <a:t>20</a:t>
            </a:r>
            <a:r>
              <a:rPr lang="zh-CN" altLang="zh-CN" sz="2400" b="1" dirty="0">
                <a:latin typeface="Arial" panose="020B0604020202020204" pitchFamily="34" charset="0"/>
                <a:ea typeface="宋体" panose="02010600030101010101" pitchFamily="2" charset="-122"/>
              </a:rPr>
              <a:t>字节的缓冲区，能暂存</a:t>
            </a:r>
            <a:r>
              <a:rPr lang="en-US" altLang="zh-CN" sz="2400" b="1" dirty="0">
                <a:latin typeface="Arial" panose="020B0604020202020204" pitchFamily="34" charset="0"/>
                <a:ea typeface="宋体" panose="02010600030101010101" pitchFamily="2" charset="-122"/>
              </a:rPr>
              <a:t>20</a:t>
            </a:r>
            <a:r>
              <a:rPr lang="zh-CN" altLang="zh-CN" sz="2400" b="1" dirty="0">
                <a:latin typeface="Arial" panose="020B0604020202020204" pitchFamily="34" charset="0"/>
                <a:ea typeface="宋体" panose="02010600030101010101" pitchFamily="2" charset="-122"/>
              </a:rPr>
              <a:t>个扫描键码，以免高速按键时主机来不及进行中断响应和处理。</a:t>
            </a:r>
            <a:r>
              <a:rPr lang="en-US" altLang="zh-CN" sz="2400" b="1" dirty="0">
                <a:latin typeface="Arial" panose="020B0604020202020204" pitchFamily="34" charset="0"/>
                <a:ea typeface="宋体" panose="02010600030101010101" pitchFamily="2" charset="-122"/>
              </a:rPr>
              <a:t>8048</a:t>
            </a:r>
            <a:r>
              <a:rPr lang="zh-CN" altLang="zh-CN" sz="2400" b="1" dirty="0">
                <a:latin typeface="Arial" panose="020B0604020202020204" pitchFamily="34" charset="0"/>
                <a:ea typeface="宋体" panose="02010600030101010101" pitchFamily="2" charset="-122"/>
              </a:rPr>
              <a:t>的键盘扫描程序还能完成重键处理、去抖动、延时自动连发等复杂功能。</a:t>
            </a:r>
            <a:endParaRPr lang="zh-CN" altLang="zh-CN" sz="2400" b="1" dirty="0">
              <a:latin typeface="Arial" panose="020B0604020202020204" pitchFamily="34" charset="0"/>
              <a:ea typeface="宋体" panose="02010600030101010101" pitchFamily="2" charset="-122"/>
            </a:endParaRPr>
          </a:p>
        </p:txBody>
      </p:sp>
      <p:sp>
        <p:nvSpPr>
          <p:cNvPr id="205827" name="矩形 3"/>
          <p:cNvSpPr/>
          <p:nvPr/>
        </p:nvSpPr>
        <p:spPr>
          <a:xfrm>
            <a:off x="79375" y="1438275"/>
            <a:ext cx="9042400" cy="1437640"/>
          </a:xfrm>
          <a:prstGeom prst="rect">
            <a:avLst/>
          </a:prstGeom>
          <a:solidFill>
            <a:srgbClr val="FDFFCB"/>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③ 送键码</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主机撤销复位信号后，</a:t>
            </a:r>
            <a:r>
              <a:rPr lang="en-US" altLang="zh-CN" sz="2400" b="1" dirty="0">
                <a:latin typeface="Arial" panose="020B0604020202020204" pitchFamily="34" charset="0"/>
                <a:ea typeface="宋体" panose="02010600030101010101" pitchFamily="2" charset="-122"/>
              </a:rPr>
              <a:t>8048</a:t>
            </a:r>
            <a:r>
              <a:rPr lang="zh-CN" altLang="zh-CN" sz="2400" b="1" dirty="0">
                <a:latin typeface="Arial" panose="020B0604020202020204" pitchFamily="34" charset="0"/>
                <a:ea typeface="宋体" panose="02010600030101010101" pitchFamily="2" charset="-122"/>
              </a:rPr>
              <a:t>可以送出键码。键码由一个标志位和</a:t>
            </a:r>
            <a:r>
              <a:rPr lang="en-US" altLang="zh-CN" sz="2400" b="1" dirty="0">
                <a:latin typeface="Arial" panose="020B0604020202020204" pitchFamily="34" charset="0"/>
                <a:ea typeface="宋体" panose="02010600030101010101" pitchFamily="2" charset="-122"/>
              </a:rPr>
              <a:t>8</a:t>
            </a:r>
            <a:r>
              <a:rPr lang="zh-CN" altLang="zh-CN" sz="2400" b="1" dirty="0">
                <a:latin typeface="Arial" panose="020B0604020202020204" pitchFamily="34" charset="0"/>
                <a:ea typeface="宋体" panose="02010600030101010101" pitchFamily="2" charset="-122"/>
              </a:rPr>
              <a:t>个数据位组成，</a:t>
            </a:r>
            <a:r>
              <a:rPr lang="zh-CN" altLang="zh-CN" sz="2400" b="1" dirty="0">
                <a:solidFill>
                  <a:srgbClr val="C00000"/>
                </a:solidFill>
                <a:latin typeface="Arial" panose="020B0604020202020204" pitchFamily="34" charset="0"/>
                <a:ea typeface="宋体" panose="02010600030101010101" pitchFamily="2" charset="-122"/>
              </a:rPr>
              <a:t>在键盘时钟信号控制下串行输出</a:t>
            </a:r>
            <a:r>
              <a:rPr lang="zh-CN" altLang="en-US" sz="2400" b="1" dirty="0">
                <a:latin typeface="Arial" panose="020B0604020202020204" pitchFamily="34" charset="0"/>
                <a:ea typeface="宋体" panose="02010600030101010101" pitchFamily="2" charset="-122"/>
              </a:rPr>
              <a:t>到主机板接口的</a:t>
            </a:r>
            <a:r>
              <a:rPr lang="zh-CN" altLang="en-US" sz="2400" b="1" dirty="0">
                <a:solidFill>
                  <a:srgbClr val="C00000"/>
                </a:solidFill>
                <a:latin typeface="Arial" panose="020B0604020202020204" pitchFamily="34" charset="0"/>
                <a:ea typeface="宋体" panose="02010600030101010101" pitchFamily="2" charset="-122"/>
              </a:rPr>
              <a:t>移位寄存器</a:t>
            </a:r>
            <a:r>
              <a:rPr lang="zh-CN" altLang="en-US" sz="2400" b="1" dirty="0">
                <a:latin typeface="Arial" panose="020B0604020202020204" pitchFamily="34" charset="0"/>
                <a:ea typeface="宋体" panose="02010600030101010101" pitchFamily="2" charset="-122"/>
              </a:rPr>
              <a:t>，</a:t>
            </a:r>
            <a:r>
              <a:rPr lang="zh-CN" altLang="en-US" sz="2400" b="1" dirty="0">
                <a:solidFill>
                  <a:srgbClr val="C00000"/>
                </a:solidFill>
                <a:latin typeface="Arial" panose="020B0604020202020204" pitchFamily="34" charset="0"/>
                <a:ea typeface="宋体" panose="02010600030101010101" pitchFamily="2" charset="-122"/>
              </a:rPr>
              <a:t>并</a:t>
            </a:r>
            <a:r>
              <a:rPr lang="zh-CN" altLang="zh-CN" sz="2400" b="1" dirty="0">
                <a:solidFill>
                  <a:srgbClr val="C00000"/>
                </a:solidFill>
                <a:latin typeface="Arial" panose="020B0604020202020204" pitchFamily="34" charset="0"/>
                <a:ea typeface="宋体" panose="02010600030101010101" pitchFamily="2" charset="-122"/>
              </a:rPr>
              <a:t>发出中断请求信号</a:t>
            </a:r>
            <a:r>
              <a:rPr lang="en-US" altLang="zh-CN" sz="2400" b="1" dirty="0">
                <a:solidFill>
                  <a:srgbClr val="C00000"/>
                </a:solidFill>
                <a:latin typeface="Arial" panose="020B0604020202020204" pitchFamily="34" charset="0"/>
                <a:ea typeface="宋体" panose="02010600030101010101" pitchFamily="2" charset="-122"/>
              </a:rPr>
              <a:t>IRQ1</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p:txBody>
      </p:sp>
      <p:pic>
        <p:nvPicPr>
          <p:cNvPr id="205828" name="图片 4" descr="8A6"/>
          <p:cNvPicPr>
            <a:picLocks noChangeAspect="1"/>
          </p:cNvPicPr>
          <p:nvPr/>
        </p:nvPicPr>
        <p:blipFill>
          <a:blip r:embed="rId1"/>
          <a:stretch>
            <a:fillRect/>
          </a:stretch>
        </p:blipFill>
        <p:spPr>
          <a:xfrm>
            <a:off x="179388" y="3013075"/>
            <a:ext cx="8785225" cy="3844925"/>
          </a:xfrm>
          <a:prstGeom prst="rect">
            <a:avLst/>
          </a:prstGeom>
          <a:noFill/>
          <a:ln w="9525">
            <a:noFill/>
          </a:ln>
        </p:spPr>
      </p:pic>
    </p:spTree>
  </p:cSld>
  <p:clrMapOvr>
    <a:masterClrMapping/>
  </p:clrMapOvr>
  <p:transition spd="slow">
    <p:blinds/>
    <p:sndAc>
      <p:stSnd>
        <p:snd r:embed="rId2" name="CHIMES.WAV"/>
      </p:stSnd>
    </p:sndAc>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115888"/>
            <a:ext cx="9144000" cy="2336800"/>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④ 主机中断处理</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主</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中断处理程序中首先取出键码</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然后发出键盘复位脉冲，进行接口初始化，允许键盘送来下一个键码，并存入键盘缓冲队列；</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最后，程序查表</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将扫描码转换为</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ASCII</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键码</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，完成后返回主程序</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2"/>
          <p:cNvSpPr>
            <a:spLocks noChangeArrowheads="1"/>
          </p:cNvSpPr>
          <p:nvPr/>
        </p:nvSpPr>
        <p:spPr bwMode="auto">
          <a:xfrm>
            <a:off x="14288" y="2997200"/>
            <a:ext cx="9113838"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p>
            <a:pPr marL="0" marR="0" lvl="0" indent="215900" algn="l" defTabSz="914400" rtl="0" eaLnBrk="0" fontAlgn="base" latinLnBrk="0" hangingPunct="0">
              <a:lnSpc>
                <a:spcPts val="35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）键盘驱动程序</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1590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PC</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键盘的每个键都具有唯一的扫描码。</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当键按下时产生该扫描码；</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当键释放时产生一个断开码，它由前缀码</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0F0H</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和该键的扫描码组成。当键持续按下时自动重复发送扫描码，这些功能都由</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8048</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单片机实现。</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 name="矩形 2"/>
          <p:cNvSpPr/>
          <p:nvPr/>
        </p:nvSpPr>
        <p:spPr>
          <a:xfrm>
            <a:off x="201613" y="1439863"/>
            <a:ext cx="8785225" cy="3344863"/>
          </a:xfrm>
          <a:prstGeom prst="rect">
            <a:avLst/>
          </a:prstGeom>
          <a:ln>
            <a:solidFill>
              <a:srgbClr val="C00000"/>
            </a:solidFill>
          </a:ln>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在主机方面，</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BIOS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中含有</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键盘中断处理程序</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 09H</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，该程序通过</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口</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60H</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将扫描码读入，转化成</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ASCII</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码和扩展功能码，送入</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PC</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机的</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内部键盘缓冲队列</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，对于几个特殊功能的换档键则记下当前状态。</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软中断调用程序</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INT 16H</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应用程序可通过它读取键码及换档状态，</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还可以控制键盘工作。</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矩形 4"/>
          <p:cNvSpPr/>
          <p:nvPr/>
        </p:nvSpPr>
        <p:spPr>
          <a:xfrm>
            <a:off x="228600" y="1773238"/>
            <a:ext cx="8785225" cy="4523105"/>
          </a:xfrm>
          <a:prstGeom prst="rect">
            <a:avLst/>
          </a:prstGeom>
          <a:solidFill>
            <a:srgbClr val="FDFFCB"/>
          </a:solidFill>
          <a:ln w="9525">
            <a:noFill/>
          </a:ln>
        </p:spPr>
        <p:txBody>
          <a:bodyPr anchor="t" anchorCtr="0">
            <a:spAutoFit/>
          </a:bodyPr>
          <a:p>
            <a:pPr>
              <a:lnSpc>
                <a:spcPct val="1500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如果</a:t>
            </a:r>
            <a:r>
              <a:rPr lang="zh-CN" altLang="zh-CN" sz="2400" b="1" dirty="0">
                <a:solidFill>
                  <a:srgbClr val="FF0000"/>
                </a:solidFill>
                <a:latin typeface="Arial" panose="020B0604020202020204" pitchFamily="34" charset="0"/>
                <a:ea typeface="宋体" panose="02010600030101010101" pitchFamily="2" charset="-122"/>
              </a:rPr>
              <a:t>用户要自己设计一个</a:t>
            </a:r>
            <a:r>
              <a:rPr lang="en-US" altLang="zh-CN" sz="2400" b="1" dirty="0">
                <a:solidFill>
                  <a:srgbClr val="FF0000"/>
                </a:solidFill>
                <a:latin typeface="Arial" panose="020B0604020202020204" pitchFamily="34" charset="0"/>
                <a:ea typeface="宋体" panose="02010600030101010101" pitchFamily="2" charset="-122"/>
              </a:rPr>
              <a:t>PC</a:t>
            </a:r>
            <a:r>
              <a:rPr lang="zh-CN" altLang="zh-CN" sz="2400" b="1" dirty="0">
                <a:solidFill>
                  <a:srgbClr val="FF0000"/>
                </a:solidFill>
                <a:latin typeface="Arial" panose="020B0604020202020204" pitchFamily="34" charset="0"/>
                <a:ea typeface="宋体" panose="02010600030101010101" pitchFamily="2" charset="-122"/>
              </a:rPr>
              <a:t>键盘的驱动程序</a:t>
            </a:r>
            <a:r>
              <a:rPr lang="zh-CN" altLang="zh-CN" sz="2400" b="1" dirty="0">
                <a:latin typeface="Arial" panose="020B0604020202020204" pitchFamily="34" charset="0"/>
                <a:ea typeface="宋体" panose="02010600030101010101" pitchFamily="2" charset="-122"/>
              </a:rPr>
              <a:t>，必须完成</a:t>
            </a:r>
            <a:r>
              <a:rPr lang="zh-CN" altLang="zh-CN" sz="2400" b="1" dirty="0">
                <a:solidFill>
                  <a:srgbClr val="C00000"/>
                </a:solidFill>
                <a:latin typeface="Arial" panose="020B0604020202020204" pitchFamily="34" charset="0"/>
                <a:ea typeface="宋体" panose="02010600030101010101" pitchFamily="2" charset="-122"/>
              </a:rPr>
              <a:t>两方面</a:t>
            </a:r>
            <a:r>
              <a:rPr lang="zh-CN" altLang="zh-CN" sz="2400" b="1" dirty="0">
                <a:latin typeface="Arial" panose="020B0604020202020204" pitchFamily="34" charset="0"/>
                <a:ea typeface="宋体" panose="02010600030101010101" pitchFamily="2" charset="-122"/>
              </a:rPr>
              <a:t>工作：</a:t>
            </a:r>
            <a:endParaRPr lang="zh-CN" altLang="zh-CN" sz="2400" b="1" dirty="0">
              <a:latin typeface="Arial" panose="020B0604020202020204" pitchFamily="34" charset="0"/>
              <a:ea typeface="宋体" panose="02010600030101010101" pitchFamily="2" charset="-122"/>
            </a:endParaRPr>
          </a:p>
          <a:p>
            <a:pPr>
              <a:lnSpc>
                <a:spcPct val="150000"/>
              </a:lnSpc>
            </a:pPr>
            <a:r>
              <a:rPr lang="zh-CN" altLang="zh-CN" sz="2400" b="1" dirty="0">
                <a:latin typeface="Arial" panose="020B0604020202020204" pitchFamily="34" charset="0"/>
                <a:ea typeface="宋体" panose="02010600030101010101" pitchFamily="2" charset="-122"/>
              </a:rPr>
              <a:t>① </a:t>
            </a:r>
            <a:r>
              <a:rPr lang="zh-CN" altLang="zh-CN" sz="2400" b="1" dirty="0">
                <a:solidFill>
                  <a:srgbClr val="C00000"/>
                </a:solidFill>
                <a:latin typeface="Arial" panose="020B0604020202020204" pitchFamily="34" charset="0"/>
                <a:ea typeface="宋体" panose="02010600030101010101" pitchFamily="2" charset="-122"/>
              </a:rPr>
              <a:t>中断服务程序的设计</a:t>
            </a:r>
            <a:r>
              <a:rPr lang="zh-CN" altLang="zh-CN" sz="2400" b="1" dirty="0">
                <a:latin typeface="Arial" panose="020B0604020202020204" pitchFamily="34" charset="0"/>
                <a:ea typeface="宋体" panose="02010600030101010101" pitchFamily="2" charset="-122"/>
              </a:rPr>
              <a:t>，重点是</a:t>
            </a:r>
            <a:r>
              <a:rPr lang="zh-CN" altLang="zh-CN" sz="2400" b="1" dirty="0">
                <a:solidFill>
                  <a:srgbClr val="C00000"/>
                </a:solidFill>
                <a:latin typeface="Arial" panose="020B0604020202020204" pitchFamily="34" charset="0"/>
                <a:ea typeface="宋体" panose="02010600030101010101" pitchFamily="2" charset="-122"/>
              </a:rPr>
              <a:t>扫描码和</a:t>
            </a:r>
            <a:r>
              <a:rPr lang="en-US" altLang="zh-CN" sz="2400" b="1" dirty="0">
                <a:solidFill>
                  <a:srgbClr val="C00000"/>
                </a:solidFill>
                <a:latin typeface="Arial" panose="020B0604020202020204" pitchFamily="34" charset="0"/>
                <a:ea typeface="宋体" panose="02010600030101010101" pitchFamily="2" charset="-122"/>
              </a:rPr>
              <a:t>ASCII</a:t>
            </a:r>
            <a:r>
              <a:rPr lang="zh-CN" altLang="zh-CN" sz="2400" b="1" dirty="0">
                <a:solidFill>
                  <a:srgbClr val="C00000"/>
                </a:solidFill>
                <a:latin typeface="Arial" panose="020B0604020202020204" pitchFamily="34" charset="0"/>
                <a:ea typeface="宋体" panose="02010600030101010101" pitchFamily="2" charset="-122"/>
              </a:rPr>
              <a:t>码转换</a:t>
            </a:r>
            <a:r>
              <a:rPr lang="zh-CN" altLang="zh-CN" sz="2400" b="1" dirty="0">
                <a:latin typeface="Arial" panose="020B0604020202020204" pitchFamily="34" charset="0"/>
                <a:ea typeface="宋体" panose="02010600030101010101" pitchFamily="2" charset="-122"/>
              </a:rPr>
              <a:t>的处理。</a:t>
            </a:r>
            <a:endParaRPr lang="en-US" altLang="zh-CN" sz="2400" b="1" dirty="0">
              <a:latin typeface="Arial" panose="020B0604020202020204" pitchFamily="34" charset="0"/>
              <a:ea typeface="宋体" panose="02010600030101010101" pitchFamily="2" charset="-122"/>
            </a:endParaRPr>
          </a:p>
          <a:p>
            <a:pPr>
              <a:lnSpc>
                <a:spcPct val="150000"/>
              </a:lnSpc>
            </a:pPr>
            <a:r>
              <a:rPr lang="zh-CN" altLang="zh-CN" sz="2400" b="1" dirty="0">
                <a:latin typeface="Arial" panose="020B0604020202020204" pitchFamily="34" charset="0"/>
                <a:ea typeface="宋体" panose="02010600030101010101" pitchFamily="2" charset="-122"/>
              </a:rPr>
              <a:t>扫描码可以通过读</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口</a:t>
            </a:r>
            <a:r>
              <a:rPr lang="en-US" altLang="zh-CN" sz="2400" b="1" dirty="0">
                <a:latin typeface="Arial" panose="020B0604020202020204" pitchFamily="34" charset="0"/>
                <a:ea typeface="宋体" panose="02010600030101010101" pitchFamily="2" charset="-122"/>
              </a:rPr>
              <a:t>60H</a:t>
            </a:r>
            <a:r>
              <a:rPr lang="zh-CN" altLang="zh-CN" sz="2400" b="1" dirty="0">
                <a:latin typeface="Arial" panose="020B0604020202020204" pitchFamily="34" charset="0"/>
                <a:ea typeface="宋体" panose="02010600030101010101" pitchFamily="2" charset="-122"/>
              </a:rPr>
              <a:t>（指令为“</a:t>
            </a:r>
            <a:r>
              <a:rPr lang="en-US" altLang="zh-CN" sz="2400" b="1" dirty="0">
                <a:latin typeface="Arial" panose="020B0604020202020204" pitchFamily="34" charset="0"/>
                <a:ea typeface="宋体" panose="02010600030101010101" pitchFamily="2" charset="-122"/>
              </a:rPr>
              <a:t>IN  AL</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60H</a:t>
            </a:r>
            <a:r>
              <a:rPr lang="zh-CN" altLang="zh-CN" sz="2400" b="1" dirty="0">
                <a:latin typeface="Arial" panose="020B0604020202020204" pitchFamily="34" charset="0"/>
                <a:ea typeface="宋体" panose="02010600030101010101" pitchFamily="2" charset="-122"/>
              </a:rPr>
              <a:t>”）获得，扫描码和</a:t>
            </a:r>
            <a:r>
              <a:rPr lang="en-US" altLang="zh-CN" sz="2400" b="1" dirty="0">
                <a:latin typeface="Arial" panose="020B0604020202020204" pitchFamily="34" charset="0"/>
                <a:ea typeface="宋体" panose="02010600030101010101" pitchFamily="2" charset="-122"/>
              </a:rPr>
              <a:t>ASCII</a:t>
            </a:r>
            <a:r>
              <a:rPr lang="zh-CN" altLang="zh-CN" sz="2400" b="1" dirty="0">
                <a:latin typeface="Arial" panose="020B0604020202020204" pitchFamily="34" charset="0"/>
                <a:ea typeface="宋体" panose="02010600030101010101" pitchFamily="2" charset="-122"/>
              </a:rPr>
              <a:t>码转换可以通过查表转换实现，</a:t>
            </a:r>
            <a:endParaRPr lang="zh-CN" altLang="zh-CN" sz="2400" b="1" dirty="0">
              <a:latin typeface="Arial" panose="020B0604020202020204" pitchFamily="34" charset="0"/>
              <a:ea typeface="宋体" panose="02010600030101010101" pitchFamily="2" charset="-122"/>
            </a:endParaRPr>
          </a:p>
          <a:p>
            <a:pPr>
              <a:lnSpc>
                <a:spcPct val="150000"/>
              </a:lnSpc>
            </a:pPr>
            <a:r>
              <a:rPr lang="zh-CN" altLang="zh-CN" sz="2400" b="1" dirty="0">
                <a:latin typeface="Arial" panose="020B0604020202020204" pitchFamily="34" charset="0"/>
                <a:ea typeface="宋体" panose="02010600030101010101" pitchFamily="2" charset="-122"/>
              </a:rPr>
              <a:t>② </a:t>
            </a:r>
            <a:r>
              <a:rPr lang="zh-CN" altLang="zh-CN" sz="2400" b="1" dirty="0">
                <a:solidFill>
                  <a:srgbClr val="2913FD"/>
                </a:solidFill>
                <a:latin typeface="Arial" panose="020B0604020202020204" pitchFamily="34" charset="0"/>
                <a:ea typeface="宋体" panose="02010600030101010101" pitchFamily="2" charset="-122"/>
              </a:rPr>
              <a:t>中断服务程序的安装和驻留</a:t>
            </a: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键盘中断类型码是</a:t>
            </a:r>
            <a:r>
              <a:rPr lang="en-US" altLang="zh-CN" sz="2400" b="1" dirty="0">
                <a:latin typeface="Arial" panose="020B0604020202020204" pitchFamily="34" charset="0"/>
                <a:ea typeface="宋体" panose="02010600030101010101" pitchFamily="2" charset="-122"/>
              </a:rPr>
              <a:t>09H</a:t>
            </a:r>
            <a:r>
              <a:rPr lang="zh-CN" altLang="en-US" sz="2400" b="1" dirty="0">
                <a:latin typeface="Arial" panose="020B0604020202020204" pitchFamily="34" charset="0"/>
                <a:ea typeface="宋体" panose="02010600030101010101" pitchFamily="2" charset="-122"/>
              </a:rPr>
              <a:t>，对应的中断向量表</a:t>
            </a:r>
            <a:r>
              <a:rPr lang="zh-CN" altLang="en-US" sz="2400" b="1" dirty="0">
                <a:latin typeface="Arial" panose="020B0604020202020204" pitchFamily="34" charset="0"/>
                <a:ea typeface="宋体" panose="02010600030101010101" pitchFamily="2" charset="-122"/>
              </a:rPr>
              <a:t>的地址是</a:t>
            </a:r>
            <a:r>
              <a:rPr lang="en-US" altLang="zh-CN" sz="2400" b="1" dirty="0">
                <a:latin typeface="Arial" panose="020B0604020202020204" pitchFamily="34" charset="0"/>
                <a:ea typeface="宋体" panose="02010600030101010101" pitchFamily="2" charset="-122"/>
              </a:rPr>
              <a:t>0:0024H</a:t>
            </a:r>
            <a:r>
              <a:rPr lang="zh-CN" altLang="en-US" sz="2400" b="1" dirty="0">
                <a:latin typeface="Arial" panose="020B0604020202020204" pitchFamily="34" charset="0"/>
                <a:ea typeface="宋体" panose="02010600030101010101" pitchFamily="2" charset="-122"/>
              </a:rPr>
              <a:t>。需</a:t>
            </a:r>
            <a:r>
              <a:rPr lang="zh-CN" altLang="zh-CN" sz="2400" b="1" dirty="0">
                <a:latin typeface="Arial" panose="020B0604020202020204" pitchFamily="34" charset="0"/>
                <a:ea typeface="宋体" panose="02010600030101010101" pitchFamily="2" charset="-122"/>
              </a:rPr>
              <a:t>按照标准的中断向量设置、中断程序驻留方法进行。</a:t>
            </a:r>
            <a:endParaRPr lang="zh-CN" altLang="zh-CN" sz="2400" b="1" dirty="0">
              <a:latin typeface="Arial" panose="020B0604020202020204" pitchFamily="34" charset="0"/>
              <a:ea typeface="宋体" panose="02010600030101010101" pitchFamily="2" charset="-122"/>
            </a:endParaRPr>
          </a:p>
        </p:txBody>
      </p:sp>
      <p:sp>
        <p:nvSpPr>
          <p:cNvPr id="208898" name="TextBox 5"/>
          <p:cNvSpPr txBox="1"/>
          <p:nvPr/>
        </p:nvSpPr>
        <p:spPr>
          <a:xfrm>
            <a:off x="233363" y="260350"/>
            <a:ext cx="8424862" cy="990600"/>
          </a:xfrm>
          <a:prstGeom prst="rect">
            <a:avLst/>
          </a:prstGeom>
          <a:solidFill>
            <a:srgbClr val="FFFF00"/>
          </a:solidFill>
          <a:ln w="9525">
            <a:noFill/>
          </a:ln>
        </p:spPr>
        <p:txBody>
          <a:bodyPr anchor="t" anchorCtr="0">
            <a:spAutoFit/>
          </a:bodyPr>
          <a:p>
            <a:pPr>
              <a:lnSpc>
                <a:spcPts val="3500"/>
              </a:lnSpc>
            </a:pPr>
            <a:r>
              <a:rPr lang="zh-CN" altLang="en-US" sz="2400" b="1" dirty="0">
                <a:latin typeface="Arial" panose="020B0604020202020204" pitchFamily="34" charset="0"/>
                <a:ea typeface="宋体" panose="02010600030101010101" pitchFamily="2" charset="-122"/>
              </a:rPr>
              <a:t>        以上介绍的是</a:t>
            </a:r>
            <a:r>
              <a:rPr lang="en-US" altLang="zh-CN" sz="2400" b="1" dirty="0">
                <a:solidFill>
                  <a:srgbClr val="FF0000"/>
                </a:solidFill>
                <a:latin typeface="Arial" panose="020B0604020202020204" pitchFamily="34" charset="0"/>
                <a:ea typeface="宋体" panose="02010600030101010101" pitchFamily="2" charset="-122"/>
              </a:rPr>
              <a:t>BIOS</a:t>
            </a:r>
            <a:r>
              <a:rPr lang="zh-CN" altLang="en-US" sz="2400" b="1" dirty="0">
                <a:solidFill>
                  <a:srgbClr val="FF0000"/>
                </a:solidFill>
                <a:latin typeface="Arial" panose="020B0604020202020204" pitchFamily="34" charset="0"/>
                <a:ea typeface="宋体" panose="02010600030101010101" pitchFamily="2" charset="-122"/>
              </a:rPr>
              <a:t>的键盘驱动程序</a:t>
            </a:r>
            <a:r>
              <a:rPr lang="zh-CN" altLang="en-US" sz="2400" b="1" dirty="0">
                <a:latin typeface="Arial" panose="020B0604020202020204" pitchFamily="34" charset="0"/>
                <a:ea typeface="宋体" panose="02010600030101010101" pitchFamily="2" charset="-122"/>
              </a:rPr>
              <a:t>的调用方式，是系统已经提供好的给应用程序直接调用的软中断。</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solidFill>
                  <a:srgbClr val="2913FD"/>
                </a:solidFill>
              </a:rPr>
            </a:fld>
            <a:endParaRPr lang="en-US" altLang="zh-CN" sz="1400" dirty="0">
              <a:solidFill>
                <a:srgbClr val="2913FD"/>
              </a:solidFill>
            </a:endParaRPr>
          </a:p>
        </p:txBody>
      </p:sp>
      <p:sp>
        <p:nvSpPr>
          <p:cNvPr id="7170" name="Text Box 3074"/>
          <p:cNvSpPr txBox="1"/>
          <p:nvPr/>
        </p:nvSpPr>
        <p:spPr>
          <a:xfrm>
            <a:off x="466725" y="765175"/>
            <a:ext cx="3124200" cy="579438"/>
          </a:xfrm>
          <a:prstGeom prst="rect">
            <a:avLst/>
          </a:prstGeom>
          <a:noFill/>
          <a:ln w="9525">
            <a:noFill/>
          </a:ln>
        </p:spPr>
        <p:txBody>
          <a:bodyPr anchor="t" anchorCtr="0">
            <a:spAutoFit/>
          </a:bodyPr>
          <a:p>
            <a:pPr>
              <a:spcBef>
                <a:spcPct val="50000"/>
              </a:spcBef>
            </a:pPr>
            <a:r>
              <a:rPr lang="zh-CN" altLang="en-US" sz="3200" b="1" dirty="0">
                <a:latin typeface="Times New Roman" panose="02020603050405020304" pitchFamily="18" charset="0"/>
                <a:ea typeface="黑体" panose="02010609060101010101" pitchFamily="49" charset="-122"/>
              </a:rPr>
              <a:t>本章讨论：</a:t>
            </a:r>
            <a:endParaRPr lang="zh-CN" altLang="en-US" sz="3200" b="1" dirty="0">
              <a:latin typeface="Times New Roman" panose="02020603050405020304" pitchFamily="18" charset="0"/>
              <a:ea typeface="黑体" panose="02010609060101010101" pitchFamily="49" charset="-122"/>
            </a:endParaRPr>
          </a:p>
        </p:txBody>
      </p:sp>
      <p:sp>
        <p:nvSpPr>
          <p:cNvPr id="7172" name="Text Box 3076"/>
          <p:cNvSpPr txBox="1"/>
          <p:nvPr/>
        </p:nvSpPr>
        <p:spPr>
          <a:xfrm>
            <a:off x="976313" y="1538288"/>
            <a:ext cx="4648200" cy="582612"/>
          </a:xfrm>
          <a:prstGeom prst="rect">
            <a:avLst/>
          </a:prstGeom>
          <a:noFill/>
          <a:ln w="9525">
            <a:noFill/>
          </a:ln>
        </p:spPr>
        <p:txBody>
          <a:bodyPr anchor="t" anchorCtr="0">
            <a:spAutoFit/>
          </a:bodyPr>
          <a:p>
            <a:pPr>
              <a:spcBef>
                <a:spcPct val="50000"/>
              </a:spcBef>
            </a:pPr>
            <a:r>
              <a:rPr lang="en-US" altLang="zh-CN" sz="3200" b="1" dirty="0">
                <a:solidFill>
                  <a:srgbClr val="2913FD"/>
                </a:solidFill>
                <a:latin typeface="Times New Roman" panose="02020603050405020304" pitchFamily="18" charset="0"/>
                <a:ea typeface="宋体" panose="02010600030101010101" pitchFamily="2" charset="-122"/>
              </a:rPr>
              <a:t>7.1</a:t>
            </a:r>
            <a:r>
              <a:rPr lang="en-US" altLang="zh-CN" sz="3200" b="1" dirty="0">
                <a:solidFill>
                  <a:srgbClr val="2913FD"/>
                </a:solidFill>
                <a:latin typeface="Times New Roman" panose="02020603050405020304" pitchFamily="18" charset="0"/>
                <a:ea typeface="黑体" panose="02010609060101010101" pitchFamily="49" charset="-122"/>
              </a:rPr>
              <a:t>  </a:t>
            </a:r>
            <a:r>
              <a:rPr lang="zh-CN" altLang="en-US" sz="3200" b="1" dirty="0">
                <a:solidFill>
                  <a:srgbClr val="2913FD"/>
                </a:solidFill>
                <a:latin typeface="Times New Roman" panose="02020603050405020304" pitchFamily="18" charset="0"/>
                <a:ea typeface="黑体" panose="02010609060101010101" pitchFamily="49" charset="-122"/>
              </a:rPr>
              <a:t>输入</a:t>
            </a:r>
            <a:r>
              <a:rPr lang="en-US" altLang="zh-CN" sz="3200" b="1" dirty="0">
                <a:solidFill>
                  <a:srgbClr val="2913FD"/>
                </a:solidFill>
                <a:latin typeface="Times New Roman" panose="02020603050405020304" pitchFamily="18" charset="0"/>
                <a:ea typeface="黑体" panose="02010609060101010101" pitchFamily="49" charset="-122"/>
              </a:rPr>
              <a:t>/</a:t>
            </a:r>
            <a:r>
              <a:rPr lang="zh-CN" altLang="en-US" sz="3200" b="1" dirty="0">
                <a:solidFill>
                  <a:srgbClr val="2913FD"/>
                </a:solidFill>
                <a:latin typeface="Times New Roman" panose="02020603050405020304" pitchFamily="18" charset="0"/>
                <a:ea typeface="黑体" panose="02010609060101010101" pitchFamily="49" charset="-122"/>
              </a:rPr>
              <a:t>输出系统概述</a:t>
            </a:r>
            <a:endParaRPr lang="zh-CN" altLang="en-US" sz="3200" b="1" dirty="0">
              <a:solidFill>
                <a:srgbClr val="2913FD"/>
              </a:solidFill>
              <a:latin typeface="Times New Roman" panose="02020603050405020304" pitchFamily="18" charset="0"/>
              <a:ea typeface="黑体" panose="02010609060101010101" pitchFamily="49" charset="-122"/>
            </a:endParaRPr>
          </a:p>
        </p:txBody>
      </p:sp>
      <p:sp>
        <p:nvSpPr>
          <p:cNvPr id="7173" name="Text Box 3077"/>
          <p:cNvSpPr txBox="1"/>
          <p:nvPr/>
        </p:nvSpPr>
        <p:spPr>
          <a:xfrm>
            <a:off x="1000125" y="2781300"/>
            <a:ext cx="4476750" cy="582613"/>
          </a:xfrm>
          <a:prstGeom prst="rect">
            <a:avLst/>
          </a:prstGeom>
          <a:noFill/>
          <a:ln w="9525">
            <a:noFill/>
          </a:ln>
        </p:spPr>
        <p:txBody>
          <a:bodyPr wrap="square" anchor="t" anchorCtr="0">
            <a:spAutoFit/>
          </a:bodyPr>
          <a:p>
            <a:pPr>
              <a:spcBef>
                <a:spcPct val="50000"/>
              </a:spcBef>
            </a:pPr>
            <a:r>
              <a:rPr lang="en-US" altLang="zh-CN" sz="3200" b="1" dirty="0">
                <a:solidFill>
                  <a:srgbClr val="2913FD"/>
                </a:solidFill>
                <a:latin typeface="Times New Roman" panose="02020603050405020304" pitchFamily="18" charset="0"/>
                <a:ea typeface="宋体" panose="02010600030101010101" pitchFamily="2" charset="-122"/>
              </a:rPr>
              <a:t>7.3</a:t>
            </a:r>
            <a:r>
              <a:rPr lang="en-US" altLang="zh-CN" sz="3200" b="1" dirty="0">
                <a:solidFill>
                  <a:srgbClr val="2913FD"/>
                </a:solidFill>
                <a:latin typeface="Times New Roman" panose="02020603050405020304" pitchFamily="18" charset="0"/>
                <a:ea typeface="黑体" panose="02010609060101010101" pitchFamily="49" charset="-122"/>
              </a:rPr>
              <a:t>  </a:t>
            </a:r>
            <a:r>
              <a:rPr lang="zh-CN" altLang="en-US" sz="3200" b="1" dirty="0">
                <a:solidFill>
                  <a:srgbClr val="2913FD"/>
                </a:solidFill>
                <a:latin typeface="Times New Roman" panose="02020603050405020304" pitchFamily="18" charset="0"/>
                <a:ea typeface="黑体" panose="02010609060101010101" pitchFamily="49" charset="-122"/>
              </a:rPr>
              <a:t>程序中断方式</a:t>
            </a:r>
            <a:endParaRPr lang="zh-CN" altLang="en-US" sz="3200" b="1" dirty="0">
              <a:solidFill>
                <a:srgbClr val="2913FD"/>
              </a:solidFill>
              <a:latin typeface="Times New Roman" panose="02020603050405020304" pitchFamily="18" charset="0"/>
              <a:ea typeface="黑体" panose="02010609060101010101" pitchFamily="49" charset="-122"/>
            </a:endParaRPr>
          </a:p>
        </p:txBody>
      </p:sp>
      <p:sp>
        <p:nvSpPr>
          <p:cNvPr id="7174" name="Text Box 3078"/>
          <p:cNvSpPr txBox="1"/>
          <p:nvPr/>
        </p:nvSpPr>
        <p:spPr>
          <a:xfrm>
            <a:off x="1000125" y="3429000"/>
            <a:ext cx="3405188" cy="584200"/>
          </a:xfrm>
          <a:prstGeom prst="rect">
            <a:avLst/>
          </a:prstGeom>
          <a:noFill/>
          <a:ln w="9525">
            <a:noFill/>
          </a:ln>
        </p:spPr>
        <p:txBody>
          <a:bodyPr wrap="square" anchor="t" anchorCtr="0">
            <a:spAutoFit/>
          </a:bodyPr>
          <a:p>
            <a:pPr>
              <a:spcBef>
                <a:spcPct val="50000"/>
              </a:spcBef>
            </a:pPr>
            <a:r>
              <a:rPr lang="en-US" altLang="zh-CN" sz="3200" b="1" dirty="0">
                <a:solidFill>
                  <a:srgbClr val="2913FD"/>
                </a:solidFill>
                <a:latin typeface="Times New Roman" panose="02020603050405020304" pitchFamily="18" charset="0"/>
                <a:ea typeface="黑体" panose="02010609060101010101" pitchFamily="49" charset="-122"/>
              </a:rPr>
              <a:t>7.4  DMA</a:t>
            </a:r>
            <a:r>
              <a:rPr lang="zh-CN" altLang="en-US" sz="3200" b="1" dirty="0">
                <a:solidFill>
                  <a:srgbClr val="2913FD"/>
                </a:solidFill>
                <a:latin typeface="Times New Roman" panose="02020603050405020304" pitchFamily="18" charset="0"/>
                <a:ea typeface="黑体" panose="02010609060101010101" pitchFamily="49" charset="-122"/>
              </a:rPr>
              <a:t>方式</a:t>
            </a:r>
            <a:endParaRPr lang="zh-CN" altLang="en-US" sz="3200" b="1" dirty="0">
              <a:solidFill>
                <a:srgbClr val="2913FD"/>
              </a:solidFill>
              <a:latin typeface="Times New Roman" panose="02020603050405020304" pitchFamily="18" charset="0"/>
              <a:ea typeface="黑体" panose="02010609060101010101" pitchFamily="49" charset="-122"/>
            </a:endParaRPr>
          </a:p>
        </p:txBody>
      </p:sp>
      <p:sp>
        <p:nvSpPr>
          <p:cNvPr id="7189" name="Text Box 3093"/>
          <p:cNvSpPr txBox="1"/>
          <p:nvPr/>
        </p:nvSpPr>
        <p:spPr>
          <a:xfrm>
            <a:off x="977900" y="2133600"/>
            <a:ext cx="4521200" cy="582613"/>
          </a:xfrm>
          <a:prstGeom prst="rect">
            <a:avLst/>
          </a:prstGeom>
          <a:noFill/>
          <a:ln w="9525">
            <a:noFill/>
          </a:ln>
        </p:spPr>
        <p:txBody>
          <a:bodyPr wrap="square" anchor="t" anchorCtr="0">
            <a:spAutoFit/>
          </a:bodyPr>
          <a:p>
            <a:pPr>
              <a:spcBef>
                <a:spcPct val="50000"/>
              </a:spcBef>
            </a:pPr>
            <a:r>
              <a:rPr lang="en-US" altLang="zh-CN" sz="3200" b="1" dirty="0">
                <a:solidFill>
                  <a:srgbClr val="2913FD"/>
                </a:solidFill>
                <a:latin typeface="Times New Roman" panose="02020603050405020304" pitchFamily="18" charset="0"/>
                <a:ea typeface="黑体" panose="02010609060101010101" pitchFamily="49" charset="-122"/>
              </a:rPr>
              <a:t>7.2</a:t>
            </a:r>
            <a:r>
              <a:rPr lang="en-US" altLang="zh-CN" sz="3200" b="1" dirty="0">
                <a:solidFill>
                  <a:srgbClr val="2913FD"/>
                </a:solidFill>
                <a:latin typeface="宋体" panose="02010600030101010101" pitchFamily="2" charset="-122"/>
                <a:ea typeface="黑体" panose="02010609060101010101" pitchFamily="49" charset="-122"/>
              </a:rPr>
              <a:t> </a:t>
            </a:r>
            <a:r>
              <a:rPr lang="zh-CN" altLang="en-US" sz="3200" b="1" dirty="0">
                <a:solidFill>
                  <a:srgbClr val="2913FD"/>
                </a:solidFill>
                <a:latin typeface="宋体" panose="02010600030101010101" pitchFamily="2" charset="-122"/>
                <a:ea typeface="黑体" panose="02010609060101010101" pitchFamily="49" charset="-122"/>
              </a:rPr>
              <a:t>直接程序控制方式</a:t>
            </a:r>
            <a:endParaRPr lang="zh-CN" altLang="en-US" sz="3200" b="1" dirty="0">
              <a:solidFill>
                <a:srgbClr val="2913FD"/>
              </a:solidFill>
              <a:latin typeface="Times New Roman" panose="02020603050405020304" pitchFamily="18" charset="0"/>
              <a:ea typeface="黑体" panose="02010609060101010101" pitchFamily="49" charset="-122"/>
            </a:endParaRPr>
          </a:p>
        </p:txBody>
      </p:sp>
      <p:sp>
        <p:nvSpPr>
          <p:cNvPr id="7190" name="Text Box 3094"/>
          <p:cNvSpPr txBox="1"/>
          <p:nvPr/>
        </p:nvSpPr>
        <p:spPr>
          <a:xfrm>
            <a:off x="1044575" y="3997325"/>
            <a:ext cx="3959225" cy="584200"/>
          </a:xfrm>
          <a:prstGeom prst="rect">
            <a:avLst/>
          </a:prstGeom>
          <a:noFill/>
          <a:ln w="9525">
            <a:noFill/>
          </a:ln>
        </p:spPr>
        <p:txBody>
          <a:bodyPr wrap="square" anchor="t" anchorCtr="0">
            <a:spAutoFit/>
          </a:bodyPr>
          <a:p>
            <a:pPr>
              <a:spcBef>
                <a:spcPct val="50000"/>
              </a:spcBef>
            </a:pPr>
            <a:r>
              <a:rPr lang="en-US" altLang="zh-CN" sz="3200" b="1" dirty="0">
                <a:solidFill>
                  <a:srgbClr val="2913FD"/>
                </a:solidFill>
                <a:latin typeface="Times New Roman" panose="02020603050405020304" pitchFamily="18" charset="0"/>
                <a:ea typeface="黑体" panose="02010609060101010101" pitchFamily="49" charset="-122"/>
              </a:rPr>
              <a:t>7.5  </a:t>
            </a:r>
            <a:r>
              <a:rPr lang="zh-CN" altLang="en-US" sz="3200" b="1" dirty="0">
                <a:solidFill>
                  <a:srgbClr val="2913FD"/>
                </a:solidFill>
                <a:latin typeface="Times New Roman" panose="02020603050405020304" pitchFamily="18" charset="0"/>
                <a:ea typeface="黑体" panose="02010609060101010101" pitchFamily="49" charset="-122"/>
              </a:rPr>
              <a:t>总线</a:t>
            </a:r>
            <a:endParaRPr lang="en-US" altLang="zh-CN" sz="3200" b="1" dirty="0">
              <a:solidFill>
                <a:srgbClr val="2913FD"/>
              </a:solidFill>
              <a:latin typeface="Times New Roman" panose="02020603050405020304" pitchFamily="18" charset="0"/>
              <a:ea typeface="黑体" panose="02010609060101010101" pitchFamily="49" charset="-122"/>
            </a:endParaRPr>
          </a:p>
        </p:txBody>
      </p:sp>
      <p:sp>
        <p:nvSpPr>
          <p:cNvPr id="7191" name="Text Box 3095"/>
          <p:cNvSpPr txBox="1"/>
          <p:nvPr/>
        </p:nvSpPr>
        <p:spPr>
          <a:xfrm>
            <a:off x="1044575" y="4579938"/>
            <a:ext cx="4648200" cy="584200"/>
          </a:xfrm>
          <a:prstGeom prst="rect">
            <a:avLst/>
          </a:prstGeom>
          <a:noFill/>
          <a:ln w="9525">
            <a:noFill/>
          </a:ln>
        </p:spPr>
        <p:txBody>
          <a:bodyPr anchor="t" anchorCtr="0">
            <a:spAutoFit/>
          </a:bodyPr>
          <a:p>
            <a:pPr>
              <a:spcBef>
                <a:spcPct val="50000"/>
              </a:spcBef>
            </a:pPr>
            <a:r>
              <a:rPr lang="en-US" altLang="zh-CN" sz="3200" b="1" dirty="0">
                <a:solidFill>
                  <a:srgbClr val="2913FD"/>
                </a:solidFill>
                <a:latin typeface="Times New Roman" panose="02020603050405020304" pitchFamily="18" charset="0"/>
                <a:ea typeface="黑体" panose="02010609060101010101" pitchFamily="49" charset="-122"/>
              </a:rPr>
              <a:t>7.6  </a:t>
            </a:r>
            <a:r>
              <a:rPr lang="zh-CN" altLang="en-US" sz="3200" b="1" dirty="0">
                <a:solidFill>
                  <a:srgbClr val="2913FD"/>
                </a:solidFill>
                <a:latin typeface="Times New Roman" panose="02020603050405020304" pitchFamily="18" charset="0"/>
                <a:ea typeface="黑体" panose="02010609060101010101" pitchFamily="49" charset="-122"/>
              </a:rPr>
              <a:t>典型外设接口</a:t>
            </a:r>
            <a:endParaRPr lang="zh-CN" altLang="en-US" sz="3200" b="1" dirty="0">
              <a:solidFill>
                <a:srgbClr val="2913FD"/>
              </a:solidFill>
              <a:latin typeface="Times New Roman" panose="02020603050405020304" pitchFamily="18" charset="0"/>
              <a:ea typeface="黑体" panose="02010609060101010101" pitchFamily="49" charset="-122"/>
            </a:endParaRPr>
          </a:p>
        </p:txBody>
      </p:sp>
      <p:sp>
        <p:nvSpPr>
          <p:cNvPr id="7192" name="Text Box 3096"/>
          <p:cNvSpPr txBox="1"/>
          <p:nvPr/>
        </p:nvSpPr>
        <p:spPr>
          <a:xfrm>
            <a:off x="1044575" y="5164138"/>
            <a:ext cx="5119688" cy="584200"/>
          </a:xfrm>
          <a:prstGeom prst="rect">
            <a:avLst/>
          </a:prstGeom>
          <a:noFill/>
          <a:ln w="9525">
            <a:noFill/>
          </a:ln>
        </p:spPr>
        <p:txBody>
          <a:bodyPr wrap="square" anchor="t" anchorCtr="0">
            <a:spAutoFit/>
          </a:bodyPr>
          <a:p>
            <a:pPr>
              <a:spcBef>
                <a:spcPct val="50000"/>
              </a:spcBef>
            </a:pPr>
            <a:r>
              <a:rPr lang="en-US" altLang="zh-CN" sz="3200" b="1" dirty="0">
                <a:solidFill>
                  <a:srgbClr val="2913FD"/>
                </a:solidFill>
                <a:latin typeface="Times New Roman" panose="02020603050405020304" pitchFamily="18" charset="0"/>
                <a:ea typeface="黑体" panose="02010609060101010101" pitchFamily="49" charset="-122"/>
              </a:rPr>
              <a:t>7.7  I/O</a:t>
            </a:r>
            <a:r>
              <a:rPr lang="zh-CN" altLang="en-US" sz="3200" b="1" dirty="0">
                <a:solidFill>
                  <a:srgbClr val="2913FD"/>
                </a:solidFill>
                <a:latin typeface="Times New Roman" panose="02020603050405020304" pitchFamily="18" charset="0"/>
                <a:ea typeface="黑体" panose="02010609060101010101" pitchFamily="49" charset="-122"/>
              </a:rPr>
              <a:t>设备与</a:t>
            </a:r>
            <a:r>
              <a:rPr lang="en-US" altLang="zh-CN" sz="3200" b="1" dirty="0">
                <a:solidFill>
                  <a:srgbClr val="2913FD"/>
                </a:solidFill>
                <a:latin typeface="Times New Roman" panose="02020603050405020304" pitchFamily="18" charset="0"/>
                <a:ea typeface="黑体" panose="02010609060101010101" pitchFamily="49" charset="-122"/>
              </a:rPr>
              <a:t>I/O</a:t>
            </a:r>
            <a:r>
              <a:rPr lang="zh-CN" altLang="en-US" sz="3200" b="1" dirty="0">
                <a:solidFill>
                  <a:srgbClr val="2913FD"/>
                </a:solidFill>
                <a:latin typeface="Times New Roman" panose="02020603050405020304" pitchFamily="18" charset="0"/>
                <a:ea typeface="黑体" panose="02010609060101010101" pitchFamily="49" charset="-122"/>
              </a:rPr>
              <a:t>程序设计</a:t>
            </a:r>
            <a:endParaRPr lang="zh-CN" altLang="en-US" sz="3200" b="1" dirty="0">
              <a:solidFill>
                <a:srgbClr val="2913FD"/>
              </a:solidFill>
              <a:latin typeface="Times New Roman" panose="02020603050405020304" pitchFamily="18" charset="0"/>
              <a:ea typeface="黑体" panose="02010609060101010101" pitchFamily="49"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slide(fromBottom)">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 calcmode="lin" valueType="num">
                                      <p:cBhvr>
                                        <p:cTn id="12" dur="500" fill="hold"/>
                                        <p:tgtEl>
                                          <p:spTgt spid="7172"/>
                                        </p:tgtEl>
                                        <p:attrNameLst>
                                          <p:attrName>ppt_x</p:attrName>
                                        </p:attrNameLst>
                                      </p:cBhvr>
                                      <p:tavLst>
                                        <p:tav tm="0">
                                          <p:val>
                                            <p:strVal val="0-#ppt_w/2"/>
                                          </p:val>
                                        </p:tav>
                                        <p:tav tm="100000">
                                          <p:val>
                                            <p:strVal val="#ppt_x"/>
                                          </p:val>
                                        </p:tav>
                                      </p:tavLst>
                                    </p:anim>
                                    <p:anim calcmode="lin" valueType="num">
                                      <p:cBhvr>
                                        <p:cTn id="13"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7189"/>
                                        </p:tgtEl>
                                        <p:attrNameLst>
                                          <p:attrName>style.visibility</p:attrName>
                                        </p:attrNameLst>
                                      </p:cBhvr>
                                      <p:to>
                                        <p:strVal val="visible"/>
                                      </p:to>
                                    </p:set>
                                    <p:anim calcmode="lin" valueType="num">
                                      <p:cBhvr>
                                        <p:cTn id="18" dur="500" fill="hold"/>
                                        <p:tgtEl>
                                          <p:spTgt spid="7189"/>
                                        </p:tgtEl>
                                        <p:attrNameLst>
                                          <p:attrName>ppt_x</p:attrName>
                                        </p:attrNameLst>
                                      </p:cBhvr>
                                      <p:tavLst>
                                        <p:tav tm="0">
                                          <p:val>
                                            <p:strVal val="1+#ppt_w/2"/>
                                          </p:val>
                                        </p:tav>
                                        <p:tav tm="100000">
                                          <p:val>
                                            <p:strVal val="#ppt_x"/>
                                          </p:val>
                                        </p:tav>
                                      </p:tavLst>
                                    </p:anim>
                                    <p:anim calcmode="lin" valueType="num">
                                      <p:cBhvr>
                                        <p:cTn id="19" dur="500" fill="hold"/>
                                        <p:tgtEl>
                                          <p:spTgt spid="718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7173"/>
                                        </p:tgtEl>
                                        <p:attrNameLst>
                                          <p:attrName>style.visibility</p:attrName>
                                        </p:attrNameLst>
                                      </p:cBhvr>
                                      <p:to>
                                        <p:strVal val="visible"/>
                                      </p:to>
                                    </p:set>
                                    <p:anim calcmode="lin" valueType="num">
                                      <p:cBhvr>
                                        <p:cTn id="24" dur="500" fill="hold"/>
                                        <p:tgtEl>
                                          <p:spTgt spid="7173"/>
                                        </p:tgtEl>
                                        <p:attrNameLst>
                                          <p:attrName>ppt_x</p:attrName>
                                        </p:attrNameLst>
                                      </p:cBhvr>
                                      <p:tavLst>
                                        <p:tav tm="0">
                                          <p:val>
                                            <p:strVal val="1+#ppt_w/2"/>
                                          </p:val>
                                        </p:tav>
                                        <p:tav tm="100000">
                                          <p:val>
                                            <p:strVal val="#ppt_x"/>
                                          </p:val>
                                        </p:tav>
                                      </p:tavLst>
                                    </p:anim>
                                    <p:anim calcmode="lin" valueType="num">
                                      <p:cBhvr>
                                        <p:cTn id="25"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2" fill="hold" grpId="0" nodeType="clickEffect">
                                  <p:stCondLst>
                                    <p:cond delay="0"/>
                                  </p:stCondLst>
                                  <p:childTnLst>
                                    <p:set>
                                      <p:cBhvr>
                                        <p:cTn id="29" dur="1" fill="hold">
                                          <p:stCondLst>
                                            <p:cond delay="0"/>
                                          </p:stCondLst>
                                        </p:cTn>
                                        <p:tgtEl>
                                          <p:spTgt spid="7174"/>
                                        </p:tgtEl>
                                        <p:attrNameLst>
                                          <p:attrName>style.visibility</p:attrName>
                                        </p:attrNameLst>
                                      </p:cBhvr>
                                      <p:to>
                                        <p:strVal val="visible"/>
                                      </p:to>
                                    </p:set>
                                    <p:anim calcmode="lin" valueType="num">
                                      <p:cBhvr>
                                        <p:cTn id="30" dur="500" fill="hold"/>
                                        <p:tgtEl>
                                          <p:spTgt spid="7174"/>
                                        </p:tgtEl>
                                        <p:attrNameLst>
                                          <p:attrName>ppt_x</p:attrName>
                                        </p:attrNameLst>
                                      </p:cBhvr>
                                      <p:tavLst>
                                        <p:tav tm="0">
                                          <p:val>
                                            <p:strVal val="0-#ppt_w/2"/>
                                          </p:val>
                                        </p:tav>
                                        <p:tav tm="100000">
                                          <p:val>
                                            <p:strVal val="#ppt_x"/>
                                          </p:val>
                                        </p:tav>
                                      </p:tavLst>
                                    </p:anim>
                                    <p:anim calcmode="lin" valueType="num">
                                      <p:cBhvr>
                                        <p:cTn id="31"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2" fill="hold" grpId="0" nodeType="clickEffect">
                                  <p:stCondLst>
                                    <p:cond delay="0"/>
                                  </p:stCondLst>
                                  <p:childTnLst>
                                    <p:set>
                                      <p:cBhvr>
                                        <p:cTn id="35" dur="1" fill="hold">
                                          <p:stCondLst>
                                            <p:cond delay="0"/>
                                          </p:stCondLst>
                                        </p:cTn>
                                        <p:tgtEl>
                                          <p:spTgt spid="7190"/>
                                        </p:tgtEl>
                                        <p:attrNameLst>
                                          <p:attrName>style.visibility</p:attrName>
                                        </p:attrNameLst>
                                      </p:cBhvr>
                                      <p:to>
                                        <p:strVal val="visible"/>
                                      </p:to>
                                    </p:set>
                                    <p:anim calcmode="lin" valueType="num">
                                      <p:cBhvr>
                                        <p:cTn id="36" dur="500" fill="hold"/>
                                        <p:tgtEl>
                                          <p:spTgt spid="7190"/>
                                        </p:tgtEl>
                                        <p:attrNameLst>
                                          <p:attrName>ppt_x</p:attrName>
                                        </p:attrNameLst>
                                      </p:cBhvr>
                                      <p:tavLst>
                                        <p:tav tm="0">
                                          <p:val>
                                            <p:strVal val="0-#ppt_w/2"/>
                                          </p:val>
                                        </p:tav>
                                        <p:tav tm="100000">
                                          <p:val>
                                            <p:strVal val="#ppt_x"/>
                                          </p:val>
                                        </p:tav>
                                      </p:tavLst>
                                    </p:anim>
                                    <p:anim calcmode="lin" valueType="num">
                                      <p:cBhvr>
                                        <p:cTn id="37" dur="500" fill="hold"/>
                                        <p:tgtEl>
                                          <p:spTgt spid="719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grpId="0" nodeType="clickEffect">
                                  <p:stCondLst>
                                    <p:cond delay="0"/>
                                  </p:stCondLst>
                                  <p:childTnLst>
                                    <p:set>
                                      <p:cBhvr>
                                        <p:cTn id="41" dur="1" fill="hold">
                                          <p:stCondLst>
                                            <p:cond delay="0"/>
                                          </p:stCondLst>
                                        </p:cTn>
                                        <p:tgtEl>
                                          <p:spTgt spid="7191"/>
                                        </p:tgtEl>
                                        <p:attrNameLst>
                                          <p:attrName>style.visibility</p:attrName>
                                        </p:attrNameLst>
                                      </p:cBhvr>
                                      <p:to>
                                        <p:strVal val="visible"/>
                                      </p:to>
                                    </p:set>
                                    <p:anim calcmode="lin" valueType="num">
                                      <p:cBhvr>
                                        <p:cTn id="42" dur="500" fill="hold"/>
                                        <p:tgtEl>
                                          <p:spTgt spid="7191"/>
                                        </p:tgtEl>
                                        <p:attrNameLst>
                                          <p:attrName>ppt_x</p:attrName>
                                        </p:attrNameLst>
                                      </p:cBhvr>
                                      <p:tavLst>
                                        <p:tav tm="0">
                                          <p:val>
                                            <p:strVal val="1+#ppt_w/2"/>
                                          </p:val>
                                        </p:tav>
                                        <p:tav tm="100000">
                                          <p:val>
                                            <p:strVal val="#ppt_x"/>
                                          </p:val>
                                        </p:tav>
                                      </p:tavLst>
                                    </p:anim>
                                    <p:anim calcmode="lin" valueType="num">
                                      <p:cBhvr>
                                        <p:cTn id="43" dur="500" fill="hold"/>
                                        <p:tgtEl>
                                          <p:spTgt spid="719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6" fill="hold" grpId="0" nodeType="clickEffect">
                                  <p:stCondLst>
                                    <p:cond delay="0"/>
                                  </p:stCondLst>
                                  <p:childTnLst>
                                    <p:set>
                                      <p:cBhvr>
                                        <p:cTn id="47" dur="1" fill="hold">
                                          <p:stCondLst>
                                            <p:cond delay="0"/>
                                          </p:stCondLst>
                                        </p:cTn>
                                        <p:tgtEl>
                                          <p:spTgt spid="7192"/>
                                        </p:tgtEl>
                                        <p:attrNameLst>
                                          <p:attrName>style.visibility</p:attrName>
                                        </p:attrNameLst>
                                      </p:cBhvr>
                                      <p:to>
                                        <p:strVal val="visible"/>
                                      </p:to>
                                    </p:set>
                                    <p:anim calcmode="lin" valueType="num">
                                      <p:cBhvr>
                                        <p:cTn id="48" dur="500" fill="hold"/>
                                        <p:tgtEl>
                                          <p:spTgt spid="7192"/>
                                        </p:tgtEl>
                                        <p:attrNameLst>
                                          <p:attrName>ppt_x</p:attrName>
                                        </p:attrNameLst>
                                      </p:cBhvr>
                                      <p:tavLst>
                                        <p:tav tm="0">
                                          <p:val>
                                            <p:strVal val="1+#ppt_w/2"/>
                                          </p:val>
                                        </p:tav>
                                        <p:tav tm="100000">
                                          <p:val>
                                            <p:strVal val="#ppt_x"/>
                                          </p:val>
                                        </p:tav>
                                      </p:tavLst>
                                    </p:anim>
                                    <p:anim calcmode="lin" valueType="num">
                                      <p:cBhvr>
                                        <p:cTn id="49" dur="500" fill="hold"/>
                                        <p:tgtEl>
                                          <p:spTgt spid="71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2" grpId="0"/>
      <p:bldP spid="7173" grpId="0"/>
      <p:bldP spid="7174" grpId="0"/>
      <p:bldP spid="7189" grpId="0"/>
      <p:bldP spid="7190" grpId="0"/>
      <p:bldP spid="7191" grpId="0"/>
      <p:bldP spid="719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4578" name="矩形 14"/>
          <p:cNvSpPr/>
          <p:nvPr/>
        </p:nvSpPr>
        <p:spPr>
          <a:xfrm>
            <a:off x="360363" y="2708275"/>
            <a:ext cx="8567737" cy="2593975"/>
          </a:xfrm>
          <a:prstGeom prst="rect">
            <a:avLst/>
          </a:prstGeom>
          <a:solidFill>
            <a:srgbClr val="CCFFCC"/>
          </a:solidFill>
          <a:ln w="9525">
            <a:noFill/>
          </a:ln>
        </p:spPr>
        <p:txBody>
          <a:bodyPr anchor="t" anchorCtr="0">
            <a:spAutoFit/>
          </a:bodyPr>
          <a:p>
            <a:pPr>
              <a:lnSpc>
                <a:spcPct val="150000"/>
              </a:lnSpc>
            </a:pPr>
            <a:r>
              <a:rPr lang="zh-CN" altLang="zh-CN" sz="2800" b="1" dirty="0">
                <a:latin typeface="Arial" panose="020B0604020202020204" pitchFamily="34" charset="0"/>
                <a:ea typeface="宋体" panose="02010600030101010101" pitchFamily="2" charset="-122"/>
              </a:rPr>
              <a:t>例</a:t>
            </a:r>
            <a:r>
              <a:rPr lang="zh-CN" altLang="en-US"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直接送数以控制信号灯、送数给</a:t>
            </a:r>
            <a:r>
              <a:rPr lang="en-US" altLang="zh-CN" sz="2800" b="1" dirty="0">
                <a:latin typeface="Arial" panose="020B0604020202020204" pitchFamily="34" charset="0"/>
                <a:ea typeface="宋体" panose="02010600030101010101" pitchFamily="2" charset="-122"/>
              </a:rPr>
              <a:t>D/A</a:t>
            </a:r>
            <a:r>
              <a:rPr lang="zh-CN" altLang="zh-CN" sz="2800" b="1" dirty="0">
                <a:latin typeface="Arial" panose="020B0604020202020204" pitchFamily="34" charset="0"/>
                <a:ea typeface="宋体" panose="02010600030101010101" pitchFamily="2" charset="-122"/>
              </a:rPr>
              <a:t>转换器、输出信号控制马达或阀门等，直接读取开关状态、读取一个时间值、启动高速</a:t>
            </a:r>
            <a:r>
              <a:rPr lang="en-US" altLang="zh-CN" sz="2800" b="1" dirty="0">
                <a:latin typeface="Arial" panose="020B0604020202020204" pitchFamily="34" charset="0"/>
                <a:ea typeface="宋体" panose="02010600030101010101" pitchFamily="2" charset="-122"/>
              </a:rPr>
              <a:t>A/D</a:t>
            </a:r>
            <a:r>
              <a:rPr lang="zh-CN" altLang="zh-CN" sz="2800" b="1" dirty="0">
                <a:latin typeface="Arial" panose="020B0604020202020204" pitchFamily="34" charset="0"/>
                <a:ea typeface="宋体" panose="02010600030101010101" pitchFamily="2" charset="-122"/>
              </a:rPr>
              <a:t>转换器后立即取回结果等。</a:t>
            </a:r>
            <a:endParaRPr lang="zh-CN" altLang="en-US" sz="2800" dirty="0">
              <a:latin typeface="Arial" panose="020B0604020202020204" pitchFamily="34" charset="0"/>
              <a:ea typeface="宋体" panose="02010600030101010101" pitchFamily="2" charset="-122"/>
            </a:endParaRPr>
          </a:p>
        </p:txBody>
      </p:sp>
      <p:sp>
        <p:nvSpPr>
          <p:cNvPr id="24579" name="矩形 1"/>
          <p:cNvSpPr/>
          <p:nvPr/>
        </p:nvSpPr>
        <p:spPr>
          <a:xfrm>
            <a:off x="360363" y="1038225"/>
            <a:ext cx="8315325" cy="1301750"/>
          </a:xfrm>
          <a:prstGeom prst="rect">
            <a:avLst/>
          </a:prstGeom>
          <a:solidFill>
            <a:srgbClr val="FDFFCB"/>
          </a:solidFill>
          <a:ln w="9525">
            <a:noFill/>
          </a:ln>
        </p:spPr>
        <p:txBody>
          <a:bodyPr anchor="t" anchorCtr="0">
            <a:spAutoFit/>
          </a:bodyPr>
          <a:p>
            <a:pPr>
              <a:lnSpc>
                <a:spcPct val="150000"/>
              </a:lnSpc>
            </a:pPr>
            <a:r>
              <a:rPr lang="zh-CN" altLang="en-US" sz="2800" b="1" dirty="0">
                <a:latin typeface="Arial" panose="020B0604020202020204" pitchFamily="34" charset="0"/>
                <a:ea typeface="宋体" panose="02010600030101010101" pitchFamily="2" charset="-122"/>
              </a:rPr>
              <a:t>立即程序传送</a:t>
            </a:r>
            <a:r>
              <a:rPr lang="zh-CN" altLang="zh-CN" sz="2800" b="1" dirty="0">
                <a:latin typeface="Arial" panose="020B0604020202020204" pitchFamily="34" charset="0"/>
                <a:ea typeface="宋体" panose="02010600030101010101" pitchFamily="2" charset="-122"/>
              </a:rPr>
              <a:t>接口最简单，应用于纯电子部件的输入</a:t>
            </a:r>
            <a:r>
              <a:rPr lang="en-US" altLang="zh-CN"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输出，及完全由</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决定传送时间的场合。</a:t>
            </a:r>
            <a:endParaRPr lang="en-US" altLang="zh-CN"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矩形 2"/>
          <p:cNvSpPr/>
          <p:nvPr/>
        </p:nvSpPr>
        <p:spPr>
          <a:xfrm>
            <a:off x="134938" y="611188"/>
            <a:ext cx="8856662" cy="990600"/>
          </a:xfrm>
          <a:prstGeom prst="rect">
            <a:avLst/>
          </a:prstGeom>
          <a:solidFill>
            <a:srgbClr val="FFFF00"/>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下面给出一个键盘支持程序的例子，其中扫描码到</a:t>
            </a:r>
            <a:r>
              <a:rPr lang="en-US" altLang="zh-CN" sz="2400" b="1" dirty="0">
                <a:latin typeface="Arial" panose="020B0604020202020204" pitchFamily="34" charset="0"/>
                <a:ea typeface="宋体" panose="02010600030101010101" pitchFamily="2" charset="-122"/>
              </a:rPr>
              <a:t>ASCII</a:t>
            </a:r>
            <a:r>
              <a:rPr lang="zh-CN" altLang="zh-CN" sz="2400" b="1" dirty="0">
                <a:latin typeface="Arial" panose="020B0604020202020204" pitchFamily="34" charset="0"/>
                <a:ea typeface="宋体" panose="02010600030101010101" pitchFamily="2" charset="-122"/>
              </a:rPr>
              <a:t>码的转换由表转换指令</a:t>
            </a:r>
            <a:r>
              <a:rPr lang="en-US" altLang="zh-CN" sz="2400" b="1" dirty="0">
                <a:latin typeface="Arial" panose="020B0604020202020204" pitchFamily="34" charset="0"/>
                <a:ea typeface="宋体" panose="02010600030101010101" pitchFamily="2" charset="-122"/>
              </a:rPr>
              <a:t>XLATB</a:t>
            </a:r>
            <a:r>
              <a:rPr lang="zh-CN" altLang="zh-CN" sz="2400" b="1" dirty="0">
                <a:latin typeface="Arial" panose="020B0604020202020204" pitchFamily="34" charset="0"/>
                <a:ea typeface="宋体" panose="02010600030101010101" pitchFamily="2" charset="-122"/>
              </a:rPr>
              <a:t>完成。程序清单如下：</a:t>
            </a:r>
            <a:endParaRPr lang="zh-CN" altLang="en-US" sz="2400" b="1" dirty="0">
              <a:latin typeface="Arial" panose="020B0604020202020204" pitchFamily="34" charset="0"/>
              <a:ea typeface="宋体" panose="02010600030101010101" pitchFamily="2" charset="-122"/>
            </a:endParaRPr>
          </a:p>
        </p:txBody>
      </p:sp>
      <p:sp>
        <p:nvSpPr>
          <p:cNvPr id="209922" name="矩形 3"/>
          <p:cNvSpPr/>
          <p:nvPr/>
        </p:nvSpPr>
        <p:spPr>
          <a:xfrm>
            <a:off x="185738" y="1916113"/>
            <a:ext cx="8856662" cy="3683000"/>
          </a:xfrm>
          <a:prstGeom prst="rect">
            <a:avLst/>
          </a:prstGeom>
          <a:no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STACK  	SEGMENT  PARA  STACK′STACK′</a:t>
            </a:r>
            <a:endParaRPr lang="zh-CN" altLang="zh-CN" sz="2400" b="1" dirty="0">
              <a:latin typeface="Arial" panose="020B0604020202020204" pitchFamily="34" charset="0"/>
              <a:ea typeface="宋体" panose="02010600030101010101" pitchFamily="2" charset="-122"/>
            </a:endParaRPr>
          </a:p>
          <a:p>
            <a:pPr>
              <a:lnSpc>
                <a:spcPts val="3500"/>
              </a:lnSpc>
            </a:pPr>
            <a:r>
              <a:rPr lang="zh-CN" altLang="zh-CN"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DB         256 DUP</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STACK      ENDS</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DATA       	SEGMENT  PARA  PUBLIC </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DATA</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BUFFER   	DB       10  DUP</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0</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；键盘缓冲区</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solidFill>
                  <a:srgbClr val="C00000"/>
                </a:solidFill>
                <a:latin typeface="Arial" panose="020B0604020202020204" pitchFamily="34" charset="0"/>
                <a:ea typeface="宋体" panose="02010600030101010101" pitchFamily="2" charset="-122"/>
              </a:rPr>
              <a:t>    BUFPTR1   DW       0       	</a:t>
            </a:r>
            <a:r>
              <a:rPr lang="zh-CN" altLang="zh-CN" sz="2400" b="1" dirty="0">
                <a:solidFill>
                  <a:srgbClr val="C00000"/>
                </a:solidFill>
                <a:latin typeface="Arial" panose="020B0604020202020204" pitchFamily="34" charset="0"/>
                <a:ea typeface="宋体" panose="02010600030101010101" pitchFamily="2" charset="-122"/>
              </a:rPr>
              <a:t>；缓冲区首址指针（指向输出）</a:t>
            </a:r>
            <a:endParaRPr lang="zh-CN" altLang="zh-CN" sz="2400" b="1" dirty="0">
              <a:solidFill>
                <a:srgbClr val="C00000"/>
              </a:solidFill>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BUFPTR2   DW       0            	</a:t>
            </a:r>
            <a:r>
              <a:rPr lang="zh-CN" altLang="zh-CN" sz="2400" b="1" dirty="0">
                <a:latin typeface="Arial" panose="020B0604020202020204" pitchFamily="34" charset="0"/>
                <a:ea typeface="宋体" panose="02010600030101010101" pitchFamily="2" charset="-122"/>
              </a:rPr>
              <a:t>；缓冲区末址指针（指向输入）</a:t>
            </a:r>
            <a:endParaRPr lang="zh-CN" altLang="zh-CN" sz="2400" b="1" dirty="0">
              <a:latin typeface="Arial" panose="020B0604020202020204" pitchFamily="34" charset="0"/>
              <a:ea typeface="宋体" panose="02010600030101010101" pitchFamily="2" charset="-122"/>
            </a:endParaRPr>
          </a:p>
          <a:p>
            <a:pPr>
              <a:lnSpc>
                <a:spcPts val="3500"/>
              </a:lnSpc>
            </a:pP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当</a:t>
            </a:r>
            <a:r>
              <a:rPr lang="en-US" altLang="zh-CN" sz="2400" b="1" dirty="0">
                <a:solidFill>
                  <a:srgbClr val="C00000"/>
                </a:solidFill>
                <a:latin typeface="Arial" panose="020B0604020202020204" pitchFamily="34" charset="0"/>
                <a:ea typeface="宋体" panose="02010600030101010101" pitchFamily="2" charset="-122"/>
              </a:rPr>
              <a:t>BUFPTR1</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BUFPTR2</a:t>
            </a:r>
            <a:r>
              <a:rPr lang="zh-CN" altLang="zh-CN" sz="2400" b="1" dirty="0">
                <a:solidFill>
                  <a:srgbClr val="C00000"/>
                </a:solidFill>
                <a:latin typeface="Arial" panose="020B0604020202020204" pitchFamily="34" charset="0"/>
                <a:ea typeface="宋体" panose="02010600030101010101" pitchFamily="2" charset="-122"/>
              </a:rPr>
              <a:t>时，缓冲区是空的</a:t>
            </a:r>
            <a:endParaRPr lang="zh-CN" altLang="en-US" sz="2400" b="1" dirty="0">
              <a:solidFill>
                <a:srgbClr val="C00000"/>
              </a:solidFill>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矩形 2"/>
          <p:cNvSpPr/>
          <p:nvPr/>
        </p:nvSpPr>
        <p:spPr>
          <a:xfrm>
            <a:off x="-7937" y="6350"/>
            <a:ext cx="9144000" cy="6888163"/>
          </a:xfrm>
          <a:prstGeom prst="rect">
            <a:avLst/>
          </a:prstGeom>
          <a:no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下面的</a:t>
            </a:r>
            <a:r>
              <a:rPr lang="en-US" altLang="zh-CN" sz="2400" b="1" dirty="0">
                <a:solidFill>
                  <a:srgbClr val="C00000"/>
                </a:solidFill>
                <a:latin typeface="Arial" panose="020B0604020202020204" pitchFamily="34" charset="0"/>
                <a:ea typeface="宋体" panose="02010600030101010101" pitchFamily="2" charset="-122"/>
              </a:rPr>
              <a:t>SCANTABLE</a:t>
            </a:r>
            <a:r>
              <a:rPr lang="zh-CN" altLang="zh-CN" sz="2400" b="1" dirty="0">
                <a:solidFill>
                  <a:srgbClr val="C00000"/>
                </a:solidFill>
                <a:latin typeface="Arial" panose="020B0604020202020204" pitchFamily="34" charset="0"/>
                <a:ea typeface="宋体" panose="02010600030101010101" pitchFamily="2" charset="-122"/>
              </a:rPr>
              <a:t>表用于把键盘扫描码转换成</a:t>
            </a:r>
            <a:r>
              <a:rPr lang="en-US" altLang="zh-CN" sz="2400" b="1" dirty="0">
                <a:solidFill>
                  <a:srgbClr val="C00000"/>
                </a:solidFill>
                <a:latin typeface="Arial" panose="020B0604020202020204" pitchFamily="34" charset="0"/>
                <a:ea typeface="宋体" panose="02010600030101010101" pitchFamily="2" charset="-122"/>
              </a:rPr>
              <a:t>ASCII</a:t>
            </a:r>
            <a:r>
              <a:rPr lang="zh-CN" altLang="zh-CN" sz="2400" b="1" dirty="0">
                <a:solidFill>
                  <a:srgbClr val="C00000"/>
                </a:solidFill>
                <a:latin typeface="Arial" panose="020B0604020202020204" pitchFamily="34" charset="0"/>
                <a:ea typeface="宋体" panose="02010600030101010101" pitchFamily="2" charset="-122"/>
              </a:rPr>
              <a:t>码</a:t>
            </a:r>
            <a:endParaRPr lang="zh-CN" altLang="zh-CN" sz="2400" b="1" dirty="0">
              <a:solidFill>
                <a:srgbClr val="C00000"/>
              </a:solidFill>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SCANTABLE</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DB     	0</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0</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'1234567890 -='</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8</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9</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DB		'qwertyuiop[]'</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0DH</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DB		'asdfghjkl; '</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27H</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60H</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5CH</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DB		'zxcvbnm</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DB    	13 DUP(-1)</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DATA     ENDS</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CODE    SEGMENT 	PARA  PUBLIC  'CODE'</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START    PROC	   	FAR</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ASSUME   CS</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CODE</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DS</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DATA</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SS</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STACK</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PUSH	DS      </a:t>
            </a:r>
            <a:r>
              <a:rPr lang="zh-CN" altLang="zh-CN" sz="2400" b="1" dirty="0">
                <a:latin typeface="Arial" panose="020B0604020202020204" pitchFamily="34" charset="0"/>
                <a:ea typeface="宋体" panose="02010600030101010101" pitchFamily="2" charset="-122"/>
              </a:rPr>
              <a:t>；保存</a:t>
            </a:r>
            <a:r>
              <a:rPr lang="zh-CN" altLang="en-US" sz="2400" b="1" dirty="0">
                <a:solidFill>
                  <a:srgbClr val="C00000"/>
                </a:solidFill>
                <a:latin typeface="Arial" panose="020B0604020202020204" pitchFamily="34" charset="0"/>
                <a:ea typeface="宋体" panose="02010600030101010101" pitchFamily="2" charset="-122"/>
              </a:rPr>
              <a:t>程序段前缀</a:t>
            </a:r>
            <a:r>
              <a:rPr lang="en-US" altLang="zh-CN" sz="2400" b="1" dirty="0">
                <a:solidFill>
                  <a:srgbClr val="C00000"/>
                </a:solidFill>
                <a:latin typeface="Arial" panose="020B0604020202020204" pitchFamily="34" charset="0"/>
                <a:ea typeface="宋体" panose="02010600030101010101" pitchFamily="2" charset="-122"/>
              </a:rPr>
              <a:t>PSP</a:t>
            </a:r>
            <a:r>
              <a:rPr lang="zh-CN" altLang="zh-CN" sz="2400" b="1" dirty="0">
                <a:latin typeface="Arial" panose="020B0604020202020204" pitchFamily="34" charset="0"/>
                <a:ea typeface="宋体" panose="02010600030101010101" pitchFamily="2" charset="-122"/>
              </a:rPr>
              <a:t>段地址</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XOR    	AX</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AX</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PUSH    	AX   	</a:t>
            </a:r>
            <a:r>
              <a:rPr lang="zh-CN" altLang="zh-CN" sz="2400" b="1" dirty="0">
                <a:latin typeface="Arial" panose="020B0604020202020204" pitchFamily="34" charset="0"/>
                <a:ea typeface="宋体" panose="02010600030101010101" pitchFamily="2" charset="-122"/>
              </a:rPr>
              <a:t>；保存返回地址偏移地址（</a:t>
            </a:r>
            <a:r>
              <a:rPr lang="en-US" altLang="zh-CN" sz="2400" b="1" dirty="0">
                <a:latin typeface="Arial" panose="020B0604020202020204" pitchFamily="34" charset="0"/>
                <a:ea typeface="宋体" panose="02010600030101010101" pitchFamily="2" charset="-122"/>
              </a:rPr>
              <a:t>PSP</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0</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MOV   	AX</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DATA	</a:t>
            </a:r>
            <a:r>
              <a:rPr lang="zh-CN" altLang="zh-CN" sz="2400" b="1" dirty="0">
                <a:latin typeface="Arial" panose="020B0604020202020204" pitchFamily="34" charset="0"/>
                <a:ea typeface="宋体" panose="02010600030101010101" pitchFamily="2" charset="-122"/>
              </a:rPr>
              <a:t>；建立数据段地址</a:t>
            </a:r>
            <a:endParaRPr lang="zh-CN" altLang="zh-CN" sz="2400" b="1" dirty="0">
              <a:latin typeface="Arial" panose="020B0604020202020204" pitchFamily="34" charset="0"/>
              <a:ea typeface="宋体" panose="02010600030101010101" pitchFamily="2" charset="-122"/>
            </a:endParaRPr>
          </a:p>
          <a:p>
            <a:pPr>
              <a:lnSpc>
                <a:spcPts val="3300"/>
              </a:lnSpc>
            </a:pPr>
            <a:r>
              <a:rPr lang="en-US" altLang="zh-CN" sz="2400" b="1" dirty="0">
                <a:latin typeface="Arial" panose="020B0604020202020204" pitchFamily="34" charset="0"/>
                <a:ea typeface="宋体" panose="02010600030101010101" pitchFamily="2" charset="-122"/>
              </a:rPr>
              <a:t>              MOV   	DS</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AX</a:t>
            </a:r>
            <a:endParaRPr lang="zh-CN" altLang="zh-CN" sz="2400" b="1" dirty="0">
              <a:latin typeface="Arial" panose="020B0604020202020204" pitchFamily="34" charset="0"/>
              <a:ea typeface="宋体" panose="02010600030101010101" pitchFamily="2" charset="-122"/>
            </a:endParaRPr>
          </a:p>
        </p:txBody>
      </p:sp>
      <p:sp>
        <p:nvSpPr>
          <p:cNvPr id="210946" name="TextBox 1"/>
          <p:cNvSpPr txBox="1"/>
          <p:nvPr/>
        </p:nvSpPr>
        <p:spPr>
          <a:xfrm>
            <a:off x="2916555" y="552450"/>
            <a:ext cx="4885055" cy="368300"/>
          </a:xfrm>
          <a:prstGeom prst="rect">
            <a:avLst/>
          </a:prstGeom>
          <a:solidFill>
            <a:srgbClr val="FFFF00"/>
          </a:solidFill>
          <a:ln w="9525">
            <a:noFill/>
          </a:ln>
        </p:spPr>
        <p:txBody>
          <a:bodyPr wrap="square" anchor="t" anchorCtr="0">
            <a:spAutoFit/>
          </a:bodyPr>
          <a:p>
            <a:r>
              <a:rPr lang="zh-CN" altLang="en-US" b="1" dirty="0">
                <a:solidFill>
                  <a:srgbClr val="FF0000"/>
                </a:solidFill>
                <a:latin typeface="Arial" panose="020B0604020202020204" pitchFamily="34" charset="0"/>
                <a:ea typeface="宋体" panose="02010600030101010101" pitchFamily="2" charset="-122"/>
              </a:rPr>
              <a:t>；该表定义的字符与字符</a:t>
            </a:r>
            <a:r>
              <a:rPr lang="zh-CN" altLang="en-US" b="1" dirty="0">
                <a:solidFill>
                  <a:srgbClr val="FF0000"/>
                </a:solidFill>
                <a:latin typeface="Arial" panose="020B0604020202020204" pitchFamily="34" charset="0"/>
                <a:ea typeface="宋体" panose="02010600030101010101" pitchFamily="2" charset="-122"/>
              </a:rPr>
              <a:t>所在键盘的位置对应</a:t>
            </a:r>
            <a:endParaRPr lang="zh-CN" altLang="en-US" b="1" dirty="0">
              <a:solidFill>
                <a:srgbClr val="FF0000"/>
              </a:solidFill>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矩形 2"/>
          <p:cNvSpPr/>
          <p:nvPr/>
        </p:nvSpPr>
        <p:spPr>
          <a:xfrm>
            <a:off x="15875" y="260350"/>
            <a:ext cx="9036050" cy="5927725"/>
          </a:xfrm>
          <a:prstGeom prst="rect">
            <a:avLst/>
          </a:prstGeom>
          <a:no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第</a:t>
            </a:r>
            <a:r>
              <a:rPr lang="en-US" altLang="zh-CN" sz="2400" b="1" dirty="0">
                <a:solidFill>
                  <a:srgbClr val="C00000"/>
                </a:solidFill>
                <a:latin typeface="Arial" panose="020B0604020202020204" pitchFamily="34" charset="0"/>
                <a:ea typeface="宋体" panose="02010600030101010101" pitchFamily="2" charset="-122"/>
              </a:rPr>
              <a:t>1</a:t>
            </a:r>
            <a:r>
              <a:rPr lang="zh-CN" altLang="zh-CN" sz="2400" b="1" dirty="0">
                <a:solidFill>
                  <a:srgbClr val="C00000"/>
                </a:solidFill>
                <a:latin typeface="Arial" panose="020B0604020202020204" pitchFamily="34" charset="0"/>
                <a:ea typeface="宋体" panose="02010600030101010101" pitchFamily="2" charset="-122"/>
              </a:rPr>
              <a:t>部分：</a:t>
            </a:r>
            <a:r>
              <a:rPr lang="zh-CN" altLang="en-US" sz="2400" b="1" dirty="0">
                <a:solidFill>
                  <a:srgbClr val="C00000"/>
                </a:solidFill>
                <a:latin typeface="Arial" panose="020B0604020202020204" pitchFamily="34" charset="0"/>
                <a:ea typeface="宋体" panose="02010600030101010101" pitchFamily="2" charset="-122"/>
              </a:rPr>
              <a:t>将自己的键盘中断服务程序</a:t>
            </a:r>
            <a:r>
              <a:rPr lang="en-US" altLang="zh-CN" sz="2400" b="1" dirty="0">
                <a:solidFill>
                  <a:srgbClr val="C00000"/>
                </a:solidFill>
                <a:latin typeface="Arial" panose="020B0604020202020204" pitchFamily="34" charset="0"/>
                <a:ea typeface="宋体" panose="02010600030101010101" pitchFamily="2" charset="-122"/>
              </a:rPr>
              <a:t>KBINT</a:t>
            </a:r>
            <a:r>
              <a:rPr lang="zh-CN" altLang="en-US" sz="2400" b="1" dirty="0">
                <a:solidFill>
                  <a:srgbClr val="C00000"/>
                </a:solidFill>
                <a:latin typeface="Arial" panose="020B0604020202020204" pitchFamily="34" charset="0"/>
                <a:ea typeface="宋体" panose="02010600030101010101" pitchFamily="2" charset="-122"/>
              </a:rPr>
              <a:t>的入口地址，装入类型码</a:t>
            </a:r>
            <a:r>
              <a:rPr lang="en-US" altLang="zh-CN" sz="2400" b="1" dirty="0">
                <a:solidFill>
                  <a:srgbClr val="C00000"/>
                </a:solidFill>
                <a:latin typeface="Arial" panose="020B0604020202020204" pitchFamily="34" charset="0"/>
                <a:ea typeface="宋体" panose="02010600030101010101" pitchFamily="2" charset="-122"/>
              </a:rPr>
              <a:t>09H</a:t>
            </a:r>
            <a:r>
              <a:rPr lang="zh-CN" altLang="en-US" sz="2400" b="1" dirty="0">
                <a:solidFill>
                  <a:srgbClr val="C00000"/>
                </a:solidFill>
                <a:latin typeface="Arial" panose="020B0604020202020204" pitchFamily="34" charset="0"/>
                <a:ea typeface="宋体" panose="02010600030101010101" pitchFamily="2" charset="-122"/>
              </a:rPr>
              <a:t>对应向量表的</a:t>
            </a:r>
            <a:r>
              <a:rPr lang="en-US" altLang="zh-CN" sz="2400" b="1" dirty="0">
                <a:solidFill>
                  <a:srgbClr val="2913FD"/>
                </a:solidFill>
                <a:latin typeface="Arial" panose="020B0604020202020204" pitchFamily="34" charset="0"/>
                <a:ea typeface="宋体" panose="02010600030101010101" pitchFamily="2" charset="-122"/>
              </a:rPr>
              <a:t>0:0024H~0:0026H</a:t>
            </a:r>
            <a:r>
              <a:rPr lang="zh-CN" altLang="en-US" sz="2400" b="1" dirty="0">
                <a:solidFill>
                  <a:srgbClr val="C00000"/>
                </a:solidFill>
                <a:latin typeface="Arial" panose="020B0604020202020204" pitchFamily="34" charset="0"/>
                <a:ea typeface="宋体" panose="02010600030101010101" pitchFamily="2" charset="-122"/>
              </a:rPr>
              <a:t>单元中</a:t>
            </a:r>
            <a:endParaRPr lang="zh-CN" altLang="zh-CN" sz="2400" b="1" dirty="0">
              <a:solidFill>
                <a:srgbClr val="C00000"/>
              </a:solidFill>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CLI             </a:t>
            </a:r>
            <a:r>
              <a:rPr lang="zh-CN" altLang="zh-CN" sz="2400" b="1" dirty="0">
                <a:latin typeface="Arial" panose="020B0604020202020204" pitchFamily="34" charset="0"/>
                <a:ea typeface="宋体" panose="02010600030101010101" pitchFamily="2" charset="-122"/>
              </a:rPr>
              <a:t>；关中断</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XOR      AX</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AX</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MOV      ES</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AX</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MOV      DI</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24H</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MOV      AX</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OFFSET  </a:t>
            </a:r>
            <a:r>
              <a:rPr lang="en-US" altLang="zh-CN" sz="2400" b="1" dirty="0">
                <a:solidFill>
                  <a:srgbClr val="FF0000"/>
                </a:solidFill>
                <a:latin typeface="Arial" panose="020B0604020202020204" pitchFamily="34" charset="0"/>
                <a:ea typeface="宋体" panose="02010600030101010101" pitchFamily="2" charset="-122"/>
              </a:rPr>
              <a:t>KBINT</a:t>
            </a:r>
            <a:endParaRPr lang="zh-CN" altLang="zh-CN" sz="2400" b="1" dirty="0">
              <a:solidFill>
                <a:srgbClr val="FF0000"/>
              </a:solidFill>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CLD</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STOSW  </a:t>
            </a:r>
            <a:r>
              <a:rPr lang="zh-CN" altLang="zh-CN" sz="2400" b="1" dirty="0">
                <a:latin typeface="Arial" panose="020B0604020202020204" pitchFamily="34" charset="0"/>
                <a:ea typeface="宋体" panose="02010600030101010101" pitchFamily="2" charset="-122"/>
              </a:rPr>
              <a:t>；向</a:t>
            </a:r>
            <a:r>
              <a:rPr lang="en-US" altLang="zh-CN" sz="2400" b="1" dirty="0">
                <a:solidFill>
                  <a:srgbClr val="2913FD"/>
                </a:solidFill>
                <a:latin typeface="Arial" panose="020B0604020202020204" pitchFamily="34" charset="0"/>
                <a:ea typeface="宋体" panose="02010600030101010101" pitchFamily="2" charset="-122"/>
              </a:rPr>
              <a:t>0</a:t>
            </a:r>
            <a:r>
              <a:rPr lang="zh-CN" altLang="zh-CN" sz="2400" b="1" dirty="0">
                <a:solidFill>
                  <a:srgbClr val="2913FD"/>
                </a:solidFill>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0024H</a:t>
            </a:r>
            <a:r>
              <a:rPr lang="zh-CN" altLang="zh-CN" sz="2400" b="1" dirty="0">
                <a:latin typeface="Arial" panose="020B0604020202020204" pitchFamily="34" charset="0"/>
                <a:ea typeface="宋体" panose="02010600030101010101" pitchFamily="2" charset="-122"/>
              </a:rPr>
              <a:t>字单元装入</a:t>
            </a:r>
            <a:r>
              <a:rPr lang="en-US" altLang="zh-CN" sz="2400" b="1" dirty="0">
                <a:latin typeface="Arial" panose="020B0604020202020204" pitchFamily="34" charset="0"/>
                <a:ea typeface="宋体" panose="02010600030101010101" pitchFamily="2" charset="-122"/>
              </a:rPr>
              <a:t>KBINT</a:t>
            </a:r>
            <a:r>
              <a:rPr lang="zh-CN" altLang="zh-CN" sz="2400" b="1" dirty="0">
                <a:latin typeface="Arial" panose="020B0604020202020204" pitchFamily="34" charset="0"/>
                <a:ea typeface="宋体" panose="02010600030101010101" pitchFamily="2" charset="-122"/>
              </a:rPr>
              <a:t>的偏移地址</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MOV      AX</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CS</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STOSW </a:t>
            </a:r>
            <a:r>
              <a:rPr lang="zh-CN" altLang="zh-CN" sz="2400" b="1" dirty="0">
                <a:latin typeface="Arial" panose="020B0604020202020204" pitchFamily="34" charset="0"/>
                <a:ea typeface="宋体" panose="02010600030101010101" pitchFamily="2" charset="-122"/>
              </a:rPr>
              <a:t>；</a:t>
            </a:r>
            <a:r>
              <a:rPr lang="zh-CN" altLang="zh-CN" sz="2000" b="1" dirty="0">
                <a:latin typeface="Arial" panose="020B0604020202020204" pitchFamily="34" charset="0"/>
                <a:ea typeface="宋体" panose="02010600030101010101" pitchFamily="2" charset="-122"/>
              </a:rPr>
              <a:t>向</a:t>
            </a:r>
            <a:r>
              <a:rPr lang="en-US" altLang="zh-CN" sz="2000" b="1" dirty="0">
                <a:solidFill>
                  <a:srgbClr val="2913FD"/>
                </a:solidFill>
                <a:latin typeface="Arial" panose="020B0604020202020204" pitchFamily="34" charset="0"/>
                <a:ea typeface="宋体" panose="02010600030101010101" pitchFamily="2" charset="-122"/>
              </a:rPr>
              <a:t>0</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0026H</a:t>
            </a:r>
            <a:r>
              <a:rPr lang="zh-CN" altLang="zh-CN" sz="2000" b="1" dirty="0">
                <a:latin typeface="Arial" panose="020B0604020202020204" pitchFamily="34" charset="0"/>
                <a:ea typeface="宋体" panose="02010600030101010101" pitchFamily="2" charset="-122"/>
              </a:rPr>
              <a:t>字单元装入</a:t>
            </a:r>
            <a:r>
              <a:rPr lang="en-US" altLang="zh-CN" sz="2000" b="1" dirty="0">
                <a:latin typeface="Arial" panose="020B0604020202020204" pitchFamily="34" charset="0"/>
                <a:ea typeface="宋体" panose="02010600030101010101" pitchFamily="2" charset="-122"/>
              </a:rPr>
              <a:t>CS</a:t>
            </a:r>
            <a:r>
              <a:rPr lang="zh-CN" altLang="zh-CN" sz="2000" b="1" dirty="0">
                <a:latin typeface="Arial" panose="020B0604020202020204" pitchFamily="34" charset="0"/>
                <a:ea typeface="宋体" panose="02010600030101010101" pitchFamily="2" charset="-122"/>
              </a:rPr>
              <a:t>内容，完成中断向量的设置</a:t>
            </a:r>
            <a:endParaRPr lang="zh-CN" altLang="zh-CN" sz="20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MOV   	AL</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0FCH			</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OUT    	21H</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AL</a:t>
            </a:r>
            <a:r>
              <a:rPr lang="zh-CN" altLang="zh-CN" sz="2400" b="1" dirty="0">
                <a:latin typeface="Arial" panose="020B0604020202020204" pitchFamily="34" charset="0"/>
                <a:ea typeface="宋体" panose="02010600030101010101" pitchFamily="2" charset="-122"/>
              </a:rPr>
              <a:t>；撤销定时中断和键盘中断的屏蔽</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矩形 2"/>
          <p:cNvSpPr/>
          <p:nvPr/>
        </p:nvSpPr>
        <p:spPr>
          <a:xfrm>
            <a:off x="131763" y="692150"/>
            <a:ext cx="8963025" cy="5030788"/>
          </a:xfrm>
          <a:prstGeom prst="rect">
            <a:avLst/>
          </a:prstGeom>
          <a:no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；第</a:t>
            </a:r>
            <a:r>
              <a:rPr lang="en-US" altLang="zh-CN" sz="2400" b="1"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部分：从键盘读字符并显示出来</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en-US" altLang="zh-CN" sz="2400" b="1" dirty="0">
                <a:solidFill>
                  <a:srgbClr val="FF00FF"/>
                </a:solidFill>
                <a:latin typeface="Arial" panose="020B0604020202020204" pitchFamily="34" charset="0"/>
                <a:ea typeface="宋体" panose="02010600030101010101" pitchFamily="2" charset="-122"/>
              </a:rPr>
              <a:t>FOREVER</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solidFill>
                  <a:srgbClr val="2913FD"/>
                </a:solidFill>
                <a:latin typeface="Arial" panose="020B0604020202020204" pitchFamily="34" charset="0"/>
                <a:ea typeface="宋体" panose="02010600030101010101" pitchFamily="2" charset="-122"/>
              </a:rPr>
              <a:t>              CALL  	KBGET   </a:t>
            </a:r>
            <a:r>
              <a:rPr lang="zh-CN" altLang="zh-CN" sz="2400" b="1" dirty="0">
                <a:latin typeface="Arial" panose="020B0604020202020204" pitchFamily="34" charset="0"/>
                <a:ea typeface="宋体" panose="02010600030101010101" pitchFamily="2" charset="-122"/>
              </a:rPr>
              <a:t>；等待和接收键盘输入字符</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PUSH   	AX</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CALL   	DISPCHAR </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；显示接收到的字符</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POP    	AX</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CMP    	AL</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0DH	</a:t>
            </a:r>
            <a:r>
              <a:rPr lang="zh-CN" altLang="zh-CN" sz="2400" b="1" dirty="0">
                <a:latin typeface="Arial" panose="020B0604020202020204" pitchFamily="34" charset="0"/>
                <a:ea typeface="宋体" panose="02010600030101010101" pitchFamily="2" charset="-122"/>
              </a:rPr>
              <a:t>；是回车键吗？</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JNZ     	FOREVER 	</a:t>
            </a:r>
            <a:r>
              <a:rPr lang="zh-CN" altLang="zh-CN" sz="2400" b="1" dirty="0">
                <a:latin typeface="Arial" panose="020B0604020202020204" pitchFamily="34" charset="0"/>
                <a:ea typeface="宋体" panose="02010600030101010101" pitchFamily="2" charset="-122"/>
              </a:rPr>
              <a:t>；不是则转</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MOV    	AL</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0AH </a:t>
            </a:r>
            <a:r>
              <a:rPr lang="zh-CN" altLang="zh-CN" sz="2400" b="1" dirty="0">
                <a:latin typeface="Arial" panose="020B0604020202020204" pitchFamily="34" charset="0"/>
                <a:ea typeface="宋体" panose="02010600030101010101" pitchFamily="2" charset="-122"/>
              </a:rPr>
              <a:t>；是，加入换行代码</a:t>
            </a:r>
            <a:endParaRPr lang="zh-CN"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en-US" altLang="zh-CN" sz="2400" b="1" dirty="0">
                <a:solidFill>
                  <a:srgbClr val="C00000"/>
                </a:solidFill>
                <a:latin typeface="Arial" panose="020B0604020202020204" pitchFamily="34" charset="0"/>
                <a:ea typeface="宋体" panose="02010600030101010101" pitchFamily="2" charset="-122"/>
              </a:rPr>
              <a:t>CALL   	DISPCHAR</a:t>
            </a:r>
            <a:endParaRPr lang="zh-CN" altLang="zh-CN" sz="2400" b="1" dirty="0">
              <a:solidFill>
                <a:srgbClr val="C00000"/>
              </a:solidFill>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JMP     	</a:t>
            </a:r>
            <a:r>
              <a:rPr lang="en-US" altLang="zh-CN" sz="2400" b="1" dirty="0">
                <a:solidFill>
                  <a:srgbClr val="FF00FF"/>
                </a:solidFill>
                <a:latin typeface="Arial" panose="020B0604020202020204" pitchFamily="34" charset="0"/>
                <a:ea typeface="宋体" panose="02010600030101010101" pitchFamily="2" charset="-122"/>
              </a:rPr>
              <a:t>FOREVER</a:t>
            </a:r>
            <a:endParaRPr lang="zh-CN" altLang="en-US" sz="2400" b="1" dirty="0">
              <a:solidFill>
                <a:srgbClr val="FF00FF"/>
              </a:solidFill>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矩形 2"/>
          <p:cNvSpPr/>
          <p:nvPr/>
        </p:nvSpPr>
        <p:spPr>
          <a:xfrm>
            <a:off x="33338" y="31750"/>
            <a:ext cx="9144000" cy="6862763"/>
          </a:xfrm>
          <a:prstGeom prst="rect">
            <a:avLst/>
          </a:prstGeom>
          <a:solidFill>
            <a:srgbClr val="FDFFCB"/>
          </a:solidFill>
          <a:ln w="9525" cap="flat" cmpd="sng">
            <a:solidFill>
              <a:srgbClr val="C00000"/>
            </a:solidFill>
            <a:prstDash val="solid"/>
            <a:miter/>
            <a:headEnd type="none" w="med" len="med"/>
            <a:tailEnd type="none" w="med" len="med"/>
          </a:ln>
        </p:spPr>
        <p:txBody>
          <a:bodyPr anchor="t" anchorCtr="0">
            <a:spAutoFit/>
          </a:bodyPr>
          <a:p>
            <a:r>
              <a:rPr lang="zh-CN" altLang="zh-CN" dirty="0">
                <a:solidFill>
                  <a:srgbClr val="C00000"/>
                </a:solidFill>
                <a:latin typeface="Arial" panose="020B0604020202020204" pitchFamily="34" charset="0"/>
                <a:ea typeface="宋体" panose="02010600030101010101" pitchFamily="2" charset="-122"/>
              </a:rPr>
              <a:t> </a:t>
            </a:r>
            <a:r>
              <a:rPr lang="zh-CN" altLang="zh-CN" sz="2000" b="1" dirty="0">
                <a:solidFill>
                  <a:srgbClr val="C00000"/>
                </a:solidFill>
                <a:latin typeface="Arial" panose="020B0604020202020204" pitchFamily="34" charset="0"/>
                <a:ea typeface="宋体" panose="02010600030101010101" pitchFamily="2" charset="-122"/>
              </a:rPr>
              <a:t>；下面的</a:t>
            </a:r>
            <a:r>
              <a:rPr lang="en-US" altLang="zh-CN" sz="2000" b="1" dirty="0">
                <a:solidFill>
                  <a:srgbClr val="C00000"/>
                </a:solidFill>
                <a:latin typeface="Arial" panose="020B0604020202020204" pitchFamily="34" charset="0"/>
                <a:ea typeface="宋体" panose="02010600030101010101" pitchFamily="2" charset="-122"/>
              </a:rPr>
              <a:t>KBGET</a:t>
            </a:r>
            <a:r>
              <a:rPr lang="zh-CN" altLang="zh-CN" sz="2000" b="1" dirty="0">
                <a:solidFill>
                  <a:srgbClr val="C00000"/>
                </a:solidFill>
                <a:latin typeface="Arial" panose="020B0604020202020204" pitchFamily="34" charset="0"/>
                <a:ea typeface="宋体" panose="02010600030101010101" pitchFamily="2" charset="-122"/>
              </a:rPr>
              <a:t>子程序等待并接收从键盘输入缓冲区的字符代码到</a:t>
            </a:r>
            <a:r>
              <a:rPr lang="en-US" altLang="zh-CN" sz="2000" b="1" dirty="0">
                <a:solidFill>
                  <a:srgbClr val="C00000"/>
                </a:solidFill>
                <a:latin typeface="Arial" panose="020B0604020202020204" pitchFamily="34" charset="0"/>
                <a:ea typeface="宋体" panose="02010600030101010101" pitchFamily="2" charset="-122"/>
              </a:rPr>
              <a:t>AL</a:t>
            </a:r>
            <a:endParaRPr lang="zh-CN" altLang="zh-CN" sz="2000" b="1" dirty="0">
              <a:solidFill>
                <a:srgbClr val="C00000"/>
              </a:solidFill>
              <a:latin typeface="Arial" panose="020B0604020202020204" pitchFamily="34" charset="0"/>
              <a:ea typeface="宋体" panose="02010600030101010101" pitchFamily="2" charset="-122"/>
            </a:endParaRPr>
          </a:p>
          <a:p>
            <a:r>
              <a:rPr lang="en-US" altLang="zh-CN" sz="2000" b="1" dirty="0">
                <a:solidFill>
                  <a:srgbClr val="2913FD"/>
                </a:solidFill>
                <a:latin typeface="Arial" panose="020B0604020202020204" pitchFamily="34" charset="0"/>
                <a:ea typeface="宋体" panose="02010600030101010101" pitchFamily="2" charset="-122"/>
              </a:rPr>
              <a:t>    KBGET   </a:t>
            </a:r>
            <a:r>
              <a:rPr lang="en-US" altLang="zh-CN" sz="2000" b="1" dirty="0">
                <a:latin typeface="Arial" panose="020B0604020202020204" pitchFamily="34" charset="0"/>
                <a:ea typeface="宋体" panose="02010600030101010101" pitchFamily="2" charset="-122"/>
              </a:rPr>
              <a:t>PROC	NEAR</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PUSH  	BX</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CLI       </a:t>
            </a:r>
            <a:r>
              <a:rPr lang="zh-CN" altLang="zh-CN" sz="2000" b="1" dirty="0">
                <a:latin typeface="Arial" panose="020B0604020202020204" pitchFamily="34" charset="0"/>
                <a:ea typeface="宋体" panose="02010600030101010101" pitchFamily="2" charset="-122"/>
              </a:rPr>
              <a:t>；关中断</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MOV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BUFPTR1</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CMP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BUFPTR2 </a:t>
            </a:r>
            <a:r>
              <a:rPr lang="zh-CN" altLang="zh-CN" sz="2000" b="1" dirty="0">
                <a:latin typeface="Arial" panose="020B0604020202020204" pitchFamily="34" charset="0"/>
                <a:ea typeface="宋体" panose="02010600030101010101" pitchFamily="2" charset="-122"/>
              </a:rPr>
              <a:t>；缓冲区是否空</a:t>
            </a:r>
            <a:r>
              <a:rPr lang="zh-CN" altLang="en-US" sz="2000" b="1" dirty="0">
                <a:latin typeface="Arial" panose="020B0604020202020204" pitchFamily="34" charset="0"/>
                <a:ea typeface="宋体" panose="02010600030101010101" pitchFamily="2" charset="-122"/>
              </a:rPr>
              <a:t>，首址指针是否等于末址指针</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JNZ    	KBGET2</a:t>
            </a:r>
            <a:r>
              <a:rPr lang="zh-CN" altLang="zh-CN" sz="2000" b="1" dirty="0">
                <a:latin typeface="Arial" panose="020B0604020202020204" pitchFamily="34" charset="0"/>
                <a:ea typeface="宋体" panose="02010600030101010101" pitchFamily="2" charset="-122"/>
              </a:rPr>
              <a:t>；不空转</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STI                     </a:t>
            </a:r>
            <a:r>
              <a:rPr lang="zh-CN" altLang="zh-CN" sz="2000" b="1" dirty="0">
                <a:latin typeface="Arial" panose="020B0604020202020204" pitchFamily="34" charset="0"/>
                <a:ea typeface="宋体" panose="02010600030101010101" pitchFamily="2" charset="-122"/>
              </a:rPr>
              <a:t>；空，开中断</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POP	BX</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JMP	</a:t>
            </a:r>
            <a:r>
              <a:rPr lang="en-US" altLang="zh-CN" sz="2000" b="1" dirty="0">
                <a:solidFill>
                  <a:srgbClr val="2913FD"/>
                </a:solidFill>
                <a:latin typeface="Arial" panose="020B0604020202020204" pitchFamily="34" charset="0"/>
                <a:ea typeface="宋体" panose="02010600030101010101" pitchFamily="2" charset="-122"/>
              </a:rPr>
              <a:t>KBGET </a:t>
            </a:r>
            <a:r>
              <a:rPr lang="en-US" altLang="zh-CN"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；等待缓冲区有代码为止</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KBGET2</a:t>
            </a:r>
            <a:r>
              <a:rPr lang="zh-CN" altLang="zh-CN" sz="2000" b="1" dirty="0">
                <a:latin typeface="Arial" panose="020B0604020202020204" pitchFamily="34" charset="0"/>
                <a:ea typeface="宋体" panose="02010600030101010101" pitchFamily="2" charset="-122"/>
              </a:rPr>
              <a:t>：</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MOV  	AL</a:t>
            </a:r>
            <a:r>
              <a:rPr lang="zh-CN" altLang="zh-CN"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BUFFER</a:t>
            </a:r>
            <a:r>
              <a:rPr lang="zh-CN" altLang="zh-CN"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BX</a:t>
            </a:r>
            <a:r>
              <a:rPr lang="zh-CN" altLang="zh-CN" sz="2000" b="1" dirty="0">
                <a:solidFill>
                  <a:srgbClr val="FF0000"/>
                </a:solidFill>
                <a:latin typeface="Arial" panose="020B0604020202020204" pitchFamily="34" charset="0"/>
                <a:ea typeface="宋体" panose="02010600030101010101" pitchFamily="2" charset="-122"/>
              </a:rPr>
              <a:t>〕</a:t>
            </a:r>
            <a:r>
              <a:rPr lang="zh-CN" altLang="en-US" sz="2000" b="1" dirty="0">
                <a:solidFill>
                  <a:srgbClr val="FF0000"/>
                </a:solidFill>
                <a:latin typeface="Arial" panose="020B0604020202020204" pitchFamily="34" charset="0"/>
                <a:ea typeface="宋体" panose="02010600030101010101" pitchFamily="2" charset="-122"/>
              </a:rPr>
              <a:t>；从键盘输入缓冲区输入字符码到</a:t>
            </a:r>
            <a:r>
              <a:rPr lang="en-US" altLang="zh-CN" sz="2000" b="1" dirty="0">
                <a:solidFill>
                  <a:srgbClr val="FF0000"/>
                </a:solidFill>
                <a:latin typeface="Arial" panose="020B0604020202020204" pitchFamily="34" charset="0"/>
                <a:ea typeface="宋体" panose="02010600030101010101" pitchFamily="2" charset="-122"/>
              </a:rPr>
              <a:t>AL</a:t>
            </a:r>
            <a:endParaRPr lang="zh-CN" altLang="zh-CN" sz="2000" b="1" dirty="0">
              <a:solidFill>
                <a:srgbClr val="FF0000"/>
              </a:solidFill>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INC     	BX</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CMP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10  </a:t>
            </a:r>
            <a:r>
              <a:rPr lang="zh-CN"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到缓冲区底部吗</a:t>
            </a:r>
            <a:r>
              <a:rPr lang="zh-CN" altLang="zh-CN" sz="2000" b="1" dirty="0">
                <a:latin typeface="Arial" panose="020B0604020202020204" pitchFamily="34" charset="0"/>
                <a:ea typeface="宋体" panose="02010600030101010101" pitchFamily="2" charset="-122"/>
              </a:rPr>
              <a:t>？</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JC      	KBGET3  </a:t>
            </a:r>
            <a:r>
              <a:rPr lang="zh-CN" altLang="zh-CN" sz="2000" b="1" dirty="0">
                <a:latin typeface="Arial" panose="020B0604020202020204" pitchFamily="34" charset="0"/>
                <a:ea typeface="宋体" panose="02010600030101010101" pitchFamily="2" charset="-122"/>
              </a:rPr>
              <a:t>；否，转</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MOV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0     </a:t>
            </a:r>
            <a:r>
              <a:rPr lang="zh-CN" altLang="zh-CN" sz="2000" b="1" dirty="0">
                <a:latin typeface="Arial" panose="020B0604020202020204" pitchFamily="34" charset="0"/>
                <a:ea typeface="宋体" panose="02010600030101010101" pitchFamily="2" charset="-122"/>
              </a:rPr>
              <a:t>；回转到初始首址</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KBGET3</a:t>
            </a:r>
            <a:r>
              <a:rPr lang="zh-CN" altLang="zh-CN" sz="2000" b="1" dirty="0">
                <a:latin typeface="Arial" panose="020B0604020202020204" pitchFamily="34" charset="0"/>
                <a:ea typeface="宋体" panose="02010600030101010101" pitchFamily="2" charset="-122"/>
              </a:rPr>
              <a:t>：</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MOV    BUFPTR1</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BX</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STI</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POP 	BX</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RET</a:t>
            </a:r>
            <a:endParaRPr lang="zh-CN" altLang="zh-CN" sz="20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    </a:t>
            </a:r>
            <a:r>
              <a:rPr lang="en-US" altLang="zh-CN" sz="2000" b="1" dirty="0">
                <a:solidFill>
                  <a:srgbClr val="2913FD"/>
                </a:solidFill>
                <a:latin typeface="Arial" panose="020B0604020202020204" pitchFamily="34" charset="0"/>
                <a:ea typeface="宋体" panose="02010600030101010101" pitchFamily="2" charset="-122"/>
              </a:rPr>
              <a:t>KBGET</a:t>
            </a:r>
            <a:r>
              <a:rPr lang="en-US" altLang="zh-CN" sz="2000" b="1" dirty="0">
                <a:latin typeface="Arial" panose="020B0604020202020204" pitchFamily="34" charset="0"/>
                <a:ea typeface="宋体" panose="02010600030101010101" pitchFamily="2" charset="-122"/>
              </a:rPr>
              <a:t>   ENDP</a:t>
            </a:r>
            <a:endParaRPr lang="zh-CN" altLang="en-US" sz="20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1" name="矩形 2"/>
          <p:cNvSpPr/>
          <p:nvPr/>
        </p:nvSpPr>
        <p:spPr>
          <a:xfrm>
            <a:off x="65088" y="0"/>
            <a:ext cx="9144000" cy="6480175"/>
          </a:xfrm>
          <a:prstGeom prst="rect">
            <a:avLst/>
          </a:prstGeom>
          <a:solidFill>
            <a:srgbClr val="CCFFCC"/>
          </a:solidFill>
          <a:ln w="9525">
            <a:noFill/>
          </a:ln>
        </p:spPr>
        <p:txBody>
          <a:bodyPr anchor="t" anchorCtr="0">
            <a:spAutoFit/>
          </a:bodyPr>
          <a:p>
            <a:pPr>
              <a:lnSpc>
                <a:spcPts val="2500"/>
              </a:lnSpc>
            </a:pPr>
            <a:r>
              <a:rPr lang="zh-CN" altLang="zh-CN" sz="2000" b="1" dirty="0">
                <a:latin typeface="Arial" panose="020B0604020202020204" pitchFamily="34" charset="0"/>
                <a:ea typeface="宋体" panose="02010600030101010101" pitchFamily="2" charset="-122"/>
              </a:rPr>
              <a:t>；</a:t>
            </a:r>
            <a:r>
              <a:rPr lang="zh-CN" altLang="zh-CN" sz="2000" b="1" dirty="0">
                <a:solidFill>
                  <a:srgbClr val="FF0000"/>
                </a:solidFill>
                <a:latin typeface="Arial" panose="020B0604020202020204" pitchFamily="34" charset="0"/>
                <a:ea typeface="宋体" panose="02010600030101010101" pitchFamily="2" charset="-122"/>
              </a:rPr>
              <a:t>下面是键盘中断服务子程序</a:t>
            </a:r>
            <a:endParaRPr lang="zh-CN" altLang="zh-CN" sz="2000" b="1" dirty="0">
              <a:solidFill>
                <a:srgbClr val="FF0000"/>
              </a:solidFill>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KBINT</a:t>
            </a:r>
            <a:r>
              <a:rPr lang="en-US" altLang="zh-CN" sz="2000" b="1" dirty="0">
                <a:latin typeface="Arial" panose="020B0604020202020204" pitchFamily="34" charset="0"/>
                <a:ea typeface="宋体" panose="02010600030101010101" pitchFamily="2" charset="-122"/>
              </a:rPr>
              <a:t>    PROC  	FAR</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PUSH    	BX</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PUSH    	AX</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solidFill>
                  <a:srgbClr val="FF0000"/>
                </a:solidFill>
                <a:latin typeface="Arial" panose="020B0604020202020204" pitchFamily="34" charset="0"/>
                <a:ea typeface="宋体" panose="02010600030101010101" pitchFamily="2" charset="-122"/>
              </a:rPr>
              <a:t>              IN      	AL</a:t>
            </a:r>
            <a:r>
              <a:rPr lang="zh-CN" altLang="zh-CN"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60H     </a:t>
            </a:r>
            <a:r>
              <a:rPr lang="zh-CN" altLang="zh-CN" sz="2000" b="1" dirty="0">
                <a:solidFill>
                  <a:srgbClr val="FF0000"/>
                </a:solidFill>
                <a:latin typeface="Arial" panose="020B0604020202020204" pitchFamily="34" charset="0"/>
                <a:ea typeface="宋体" panose="02010600030101010101" pitchFamily="2" charset="-122"/>
              </a:rPr>
              <a:t>；从键盘读</a:t>
            </a:r>
            <a:r>
              <a:rPr lang="zh-CN" altLang="en-US" sz="2000" b="1" dirty="0">
                <a:solidFill>
                  <a:srgbClr val="FF0000"/>
                </a:solidFill>
                <a:latin typeface="Arial" panose="020B0604020202020204" pitchFamily="34" charset="0"/>
                <a:ea typeface="宋体" panose="02010600030101010101" pitchFamily="2" charset="-122"/>
              </a:rPr>
              <a:t>扫描码到</a:t>
            </a:r>
            <a:r>
              <a:rPr lang="en-US" altLang="zh-CN" sz="2000" b="1" dirty="0">
                <a:solidFill>
                  <a:srgbClr val="FF0000"/>
                </a:solidFill>
                <a:latin typeface="Arial" panose="020B0604020202020204" pitchFamily="34" charset="0"/>
                <a:ea typeface="宋体" panose="02010600030101010101" pitchFamily="2" charset="-122"/>
              </a:rPr>
              <a:t>AL</a:t>
            </a:r>
            <a:endParaRPr lang="zh-CN" altLang="zh-CN" sz="2000" b="1" dirty="0">
              <a:solidFill>
                <a:srgbClr val="FF0000"/>
              </a:solidFill>
              <a:latin typeface="Arial" panose="020B0604020202020204" pitchFamily="34" charset="0"/>
              <a:ea typeface="宋体" panose="02010600030101010101" pitchFamily="2" charset="-122"/>
            </a:endParaRPr>
          </a:p>
          <a:p>
            <a:pPr>
              <a:lnSpc>
                <a:spcPts val="2500"/>
              </a:lnSpc>
            </a:pPr>
            <a:r>
              <a:rPr lang="zh-CN" altLang="zh-CN" sz="2000" b="1" dirty="0">
                <a:latin typeface="Arial" panose="020B0604020202020204" pitchFamily="34" charset="0"/>
                <a:ea typeface="宋体" panose="02010600030101010101" pitchFamily="2" charset="-122"/>
              </a:rPr>
              <a:t>；将输入的扫描码转换为</a:t>
            </a:r>
            <a:r>
              <a:rPr lang="en-US" altLang="zh-CN" sz="2000" b="1" dirty="0">
                <a:latin typeface="Arial" panose="020B0604020202020204" pitchFamily="34" charset="0"/>
                <a:ea typeface="宋体" panose="02010600030101010101" pitchFamily="2" charset="-122"/>
              </a:rPr>
              <a:t>ASCII</a:t>
            </a:r>
            <a:r>
              <a:rPr lang="zh-CN" altLang="zh-CN" sz="2000" b="1" dirty="0">
                <a:latin typeface="Arial" panose="020B0604020202020204" pitchFamily="34" charset="0"/>
                <a:ea typeface="宋体" panose="02010600030101010101" pitchFamily="2" charset="-122"/>
              </a:rPr>
              <a:t>码</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LEA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SCANTABLE</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solidFill>
                  <a:srgbClr val="FF0000"/>
                </a:solidFill>
                <a:latin typeface="Arial" panose="020B0604020202020204" pitchFamily="34" charset="0"/>
                <a:ea typeface="宋体" panose="02010600030101010101" pitchFamily="2" charset="-122"/>
              </a:rPr>
              <a:t>              XLATB         </a:t>
            </a:r>
            <a:r>
              <a:rPr lang="zh-CN" altLang="zh-CN"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AL</a:t>
            </a:r>
            <a:r>
              <a:rPr lang="zh-CN" altLang="en-US" sz="2000" b="1" dirty="0">
                <a:solidFill>
                  <a:srgbClr val="FF0000"/>
                </a:solidFill>
                <a:latin typeface="Arial" panose="020B0604020202020204" pitchFamily="34" charset="0"/>
                <a:ea typeface="宋体" panose="02010600030101010101" pitchFamily="2" charset="-122"/>
              </a:rPr>
              <a:t>中的扫描码</a:t>
            </a:r>
            <a:r>
              <a:rPr lang="zh-CN" altLang="zh-CN" sz="2000" b="1" dirty="0">
                <a:solidFill>
                  <a:srgbClr val="FF0000"/>
                </a:solidFill>
                <a:latin typeface="Arial" panose="020B0604020202020204" pitchFamily="34" charset="0"/>
                <a:ea typeface="宋体" panose="02010600030101010101" pitchFamily="2" charset="-122"/>
              </a:rPr>
              <a:t>变换为</a:t>
            </a:r>
            <a:r>
              <a:rPr lang="en-US" altLang="zh-CN" sz="2000" b="1" dirty="0">
                <a:solidFill>
                  <a:srgbClr val="FF0000"/>
                </a:solidFill>
                <a:latin typeface="Arial" panose="020B0604020202020204" pitchFamily="34" charset="0"/>
                <a:ea typeface="宋体" panose="02010600030101010101" pitchFamily="2" charset="-122"/>
              </a:rPr>
              <a:t>ASCII</a:t>
            </a:r>
            <a:r>
              <a:rPr lang="zh-CN" altLang="zh-CN" sz="2000" b="1" dirty="0">
                <a:solidFill>
                  <a:srgbClr val="FF0000"/>
                </a:solidFill>
                <a:latin typeface="Arial" panose="020B0604020202020204" pitchFamily="34" charset="0"/>
                <a:ea typeface="宋体" panose="02010600030101010101" pitchFamily="2" charset="-122"/>
              </a:rPr>
              <a:t>码</a:t>
            </a:r>
            <a:endParaRPr lang="zh-CN" altLang="zh-CN" sz="2000" b="1" dirty="0">
              <a:solidFill>
                <a:srgbClr val="FF0000"/>
              </a:solidFill>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CMP    	AL</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0   </a:t>
            </a:r>
            <a:r>
              <a:rPr lang="zh-CN" altLang="zh-CN" sz="2000" b="1" dirty="0">
                <a:latin typeface="Arial" panose="020B0604020202020204" pitchFamily="34" charset="0"/>
                <a:ea typeface="宋体" panose="02010600030101010101" pitchFamily="2" charset="-122"/>
              </a:rPr>
              <a:t>；是有效的</a:t>
            </a:r>
            <a:r>
              <a:rPr lang="en-US" altLang="zh-CN" sz="2000" b="1" dirty="0">
                <a:latin typeface="Arial" panose="020B0604020202020204" pitchFamily="34" charset="0"/>
                <a:ea typeface="宋体" panose="02010600030101010101" pitchFamily="2" charset="-122"/>
              </a:rPr>
              <a:t>ASCII</a:t>
            </a:r>
            <a:r>
              <a:rPr lang="zh-CN" altLang="zh-CN" sz="2000" b="1" dirty="0">
                <a:latin typeface="Arial" panose="020B0604020202020204" pitchFamily="34" charset="0"/>
                <a:ea typeface="宋体" panose="02010600030101010101" pitchFamily="2" charset="-122"/>
              </a:rPr>
              <a:t>码吗？</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JZ     	</a:t>
            </a:r>
            <a:r>
              <a:rPr lang="en-US" altLang="zh-CN" sz="2000" b="1" dirty="0">
                <a:solidFill>
                  <a:srgbClr val="2913FD"/>
                </a:solidFill>
                <a:latin typeface="Arial" panose="020B0604020202020204" pitchFamily="34" charset="0"/>
                <a:ea typeface="宋体" panose="02010600030101010101" pitchFamily="2" charset="-122"/>
              </a:rPr>
              <a:t>KBINT2</a:t>
            </a:r>
            <a:r>
              <a:rPr lang="en-US" altLang="zh-CN"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；不是，转</a:t>
            </a:r>
            <a:endParaRPr lang="zh-CN" altLang="zh-CN" sz="2000" b="1" dirty="0">
              <a:latin typeface="Arial" panose="020B0604020202020204" pitchFamily="34" charset="0"/>
              <a:ea typeface="宋体" panose="02010600030101010101" pitchFamily="2" charset="-122"/>
            </a:endParaRPr>
          </a:p>
          <a:p>
            <a:pPr>
              <a:lnSpc>
                <a:spcPts val="2500"/>
              </a:lnSpc>
            </a:pPr>
            <a:r>
              <a:rPr lang="zh-CN" altLang="zh-CN" sz="2000" b="1" dirty="0">
                <a:latin typeface="Arial" panose="020B0604020202020204" pitchFamily="34" charset="0"/>
                <a:ea typeface="宋体" panose="02010600030101010101" pitchFamily="2" charset="-122"/>
              </a:rPr>
              <a:t>；把</a:t>
            </a:r>
            <a:r>
              <a:rPr lang="en-US" altLang="zh-CN" sz="2000" b="1" dirty="0">
                <a:latin typeface="Arial" panose="020B0604020202020204" pitchFamily="34" charset="0"/>
                <a:ea typeface="宋体" panose="02010600030101010101" pitchFamily="2" charset="-122"/>
              </a:rPr>
              <a:t>ASCII</a:t>
            </a:r>
            <a:r>
              <a:rPr lang="zh-CN" altLang="zh-CN" sz="2000" b="1" dirty="0">
                <a:latin typeface="Arial" panose="020B0604020202020204" pitchFamily="34" charset="0"/>
                <a:ea typeface="宋体" panose="02010600030101010101" pitchFamily="2" charset="-122"/>
              </a:rPr>
              <a:t>码置入缓冲区</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MOV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BUFPTR2</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MOV     </a:t>
            </a:r>
            <a:r>
              <a:rPr lang="zh-CN" altLang="zh-CN"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BUFFER</a:t>
            </a:r>
            <a:r>
              <a:rPr lang="zh-CN" altLang="zh-CN"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BX</a:t>
            </a:r>
            <a:r>
              <a:rPr lang="zh-CN" altLang="zh-CN"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AL</a:t>
            </a:r>
            <a:r>
              <a:rPr lang="zh-CN" altLang="en-US"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AL</a:t>
            </a:r>
            <a:r>
              <a:rPr lang="zh-CN" altLang="en-US" sz="2000" b="1" dirty="0">
                <a:solidFill>
                  <a:srgbClr val="FF0000"/>
                </a:solidFill>
                <a:latin typeface="Arial" panose="020B0604020202020204" pitchFamily="34" charset="0"/>
                <a:ea typeface="宋体" panose="02010600030101010101" pitchFamily="2" charset="-122"/>
              </a:rPr>
              <a:t>中的</a:t>
            </a:r>
            <a:r>
              <a:rPr lang="en-US" altLang="zh-CN" sz="2000" b="1" dirty="0">
                <a:solidFill>
                  <a:srgbClr val="FF0000"/>
                </a:solidFill>
                <a:latin typeface="Arial" panose="020B0604020202020204" pitchFamily="34" charset="0"/>
                <a:ea typeface="宋体" panose="02010600030101010101" pitchFamily="2" charset="-122"/>
              </a:rPr>
              <a:t>ASCII</a:t>
            </a:r>
            <a:r>
              <a:rPr lang="zh-CN" altLang="en-US" sz="2000" b="1" dirty="0">
                <a:solidFill>
                  <a:srgbClr val="FF0000"/>
                </a:solidFill>
                <a:latin typeface="Arial" panose="020B0604020202020204" pitchFamily="34" charset="0"/>
                <a:ea typeface="宋体" panose="02010600030101010101" pitchFamily="2" charset="-122"/>
              </a:rPr>
              <a:t>码送缓冲区</a:t>
            </a:r>
            <a:endParaRPr lang="zh-CN" altLang="zh-CN" sz="2000" b="1" dirty="0">
              <a:solidFill>
                <a:srgbClr val="FF0000"/>
              </a:solidFill>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INC    	BX</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CMP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10  </a:t>
            </a:r>
            <a:r>
              <a:rPr lang="zh-CN" altLang="zh-CN" sz="2000" b="1" dirty="0">
                <a:latin typeface="Arial" panose="020B0604020202020204" pitchFamily="34" charset="0"/>
                <a:ea typeface="宋体" panose="02010600030101010101" pitchFamily="2" charset="-122"/>
              </a:rPr>
              <a:t>；到缓冲区底部吗？</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JC      	KBINT3 </a:t>
            </a:r>
            <a:r>
              <a:rPr lang="zh-CN" altLang="zh-CN" sz="2000" b="1" dirty="0">
                <a:latin typeface="Arial" panose="020B0604020202020204" pitchFamily="34" charset="0"/>
                <a:ea typeface="宋体" panose="02010600030101010101" pitchFamily="2" charset="-122"/>
              </a:rPr>
              <a:t>；否，转</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MOV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0   </a:t>
            </a:r>
            <a:r>
              <a:rPr lang="zh-CN" altLang="zh-CN" sz="2000" b="1" dirty="0">
                <a:latin typeface="Arial" panose="020B0604020202020204" pitchFamily="34" charset="0"/>
                <a:ea typeface="宋体" panose="02010600030101010101" pitchFamily="2" charset="-122"/>
              </a:rPr>
              <a:t>；是，从顶部开始</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KBINT3</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 CMP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BUFPTR1</a:t>
            </a:r>
            <a:r>
              <a:rPr lang="zh-CN" altLang="zh-CN" sz="2000" b="1" dirty="0">
                <a:latin typeface="Arial" panose="020B0604020202020204" pitchFamily="34" charset="0"/>
                <a:ea typeface="宋体" panose="02010600030101010101" pitchFamily="2" charset="-122"/>
              </a:rPr>
              <a:t>；缓冲区是否满？</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JZ     	KBINT2     	</a:t>
            </a:r>
            <a:r>
              <a:rPr lang="zh-CN" altLang="zh-CN" sz="2000" b="1" dirty="0">
                <a:latin typeface="Arial" panose="020B0604020202020204" pitchFamily="34" charset="0"/>
                <a:ea typeface="宋体" panose="02010600030101010101" pitchFamily="2" charset="-122"/>
              </a:rPr>
              <a:t>；是，转，丢掉该字符</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MOV   BUFPTR2</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BX	</a:t>
            </a:r>
            <a:r>
              <a:rPr lang="zh-CN" altLang="zh-CN" sz="2000" b="1" dirty="0">
                <a:latin typeface="Arial" panose="020B0604020202020204" pitchFamily="34" charset="0"/>
                <a:ea typeface="宋体" panose="02010600030101010101" pitchFamily="2" charset="-122"/>
              </a:rPr>
              <a:t>；否则，送回输入指针</a:t>
            </a:r>
            <a:endParaRPr lang="zh-CN" altLang="zh-CN" sz="20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矩形 2"/>
          <p:cNvSpPr/>
          <p:nvPr/>
        </p:nvSpPr>
        <p:spPr>
          <a:xfrm>
            <a:off x="279400" y="161925"/>
            <a:ext cx="8497888" cy="2314575"/>
          </a:xfrm>
          <a:prstGeom prst="rect">
            <a:avLst/>
          </a:prstGeom>
          <a:solidFill>
            <a:srgbClr val="CCFFCC"/>
          </a:solidFill>
          <a:ln w="9525">
            <a:noFill/>
          </a:ln>
        </p:spPr>
        <p:txBody>
          <a:bodyPr anchor="t" anchorCtr="0">
            <a:spAutoFit/>
          </a:bodyPr>
          <a:p>
            <a:pPr>
              <a:lnSpc>
                <a:spcPts val="2500"/>
              </a:lnSpc>
            </a:pPr>
            <a:r>
              <a:rPr lang="zh-CN" altLang="zh-CN" sz="2000" b="1" dirty="0">
                <a:latin typeface="Arial" panose="020B0604020202020204" pitchFamily="34" charset="0"/>
                <a:ea typeface="宋体" panose="02010600030101010101" pitchFamily="2" charset="-122"/>
              </a:rPr>
              <a:t>；向</a:t>
            </a:r>
            <a:r>
              <a:rPr lang="en-US" altLang="zh-CN" sz="2000" b="1" dirty="0">
                <a:latin typeface="Arial" panose="020B0604020202020204" pitchFamily="34" charset="0"/>
                <a:ea typeface="宋体" panose="02010600030101010101" pitchFamily="2" charset="-122"/>
              </a:rPr>
              <a:t>8259</a:t>
            </a:r>
            <a:r>
              <a:rPr lang="zh-CN" altLang="en-US" sz="2000" b="1" dirty="0">
                <a:latin typeface="Arial" panose="020B0604020202020204" pitchFamily="34" charset="0"/>
                <a:ea typeface="宋体" panose="02010600030101010101" pitchFamily="2" charset="-122"/>
              </a:rPr>
              <a:t>送</a:t>
            </a:r>
            <a:r>
              <a:rPr lang="zh-CN" altLang="zh-CN" sz="2000" b="1" dirty="0">
                <a:latin typeface="Arial" panose="020B0604020202020204" pitchFamily="34" charset="0"/>
                <a:ea typeface="宋体" panose="02010600030101010101" pitchFamily="2" charset="-122"/>
              </a:rPr>
              <a:t>中断结束命令字</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solidFill>
                  <a:srgbClr val="2913FD"/>
                </a:solidFill>
                <a:latin typeface="Arial" panose="020B0604020202020204" pitchFamily="34" charset="0"/>
                <a:ea typeface="宋体" panose="02010600030101010101" pitchFamily="2" charset="-122"/>
              </a:rPr>
              <a:t>   KBINT2</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MOV 	AL</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20H</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OUT    	20H</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AL</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POP    	AX</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POP    	BX</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latin typeface="Arial" panose="020B0604020202020204" pitchFamily="34" charset="0"/>
                <a:ea typeface="宋体" panose="02010600030101010101" pitchFamily="2" charset="-122"/>
              </a:rPr>
              <a:t>               IRET</a:t>
            </a:r>
            <a:endParaRPr lang="zh-CN" altLang="zh-CN" sz="2000" b="1" dirty="0">
              <a:latin typeface="Arial" panose="020B0604020202020204" pitchFamily="34" charset="0"/>
              <a:ea typeface="宋体" panose="02010600030101010101" pitchFamily="2" charset="-122"/>
            </a:endParaRPr>
          </a:p>
          <a:p>
            <a:pPr>
              <a:lnSpc>
                <a:spcPts val="2500"/>
              </a:lnSpc>
            </a:pPr>
            <a:r>
              <a:rPr lang="en-US" altLang="zh-CN" sz="2000" b="1" dirty="0">
                <a:solidFill>
                  <a:srgbClr val="FF0000"/>
                </a:solidFill>
                <a:latin typeface="Arial" panose="020B0604020202020204" pitchFamily="34" charset="0"/>
                <a:ea typeface="宋体" panose="02010600030101010101" pitchFamily="2" charset="-122"/>
              </a:rPr>
              <a:t>   KBINT      </a:t>
            </a:r>
            <a:r>
              <a:rPr lang="en-US" altLang="zh-CN" sz="2000" b="1" dirty="0">
                <a:latin typeface="Arial" panose="020B0604020202020204" pitchFamily="34" charset="0"/>
                <a:ea typeface="宋体" panose="02010600030101010101" pitchFamily="2" charset="-122"/>
              </a:rPr>
              <a:t>ENDP</a:t>
            </a:r>
            <a:endParaRPr lang="zh-CN" altLang="en-US" sz="2000" b="1" dirty="0">
              <a:latin typeface="Arial" panose="020B0604020202020204" pitchFamily="34" charset="0"/>
              <a:ea typeface="宋体" panose="02010600030101010101" pitchFamily="2" charset="-122"/>
            </a:endParaRPr>
          </a:p>
        </p:txBody>
      </p:sp>
      <p:sp>
        <p:nvSpPr>
          <p:cNvPr id="4" name="矩形 3"/>
          <p:cNvSpPr/>
          <p:nvPr/>
        </p:nvSpPr>
        <p:spPr>
          <a:xfrm>
            <a:off x="251460" y="2599055"/>
            <a:ext cx="8497888" cy="4258945"/>
          </a:xfrm>
          <a:prstGeom prst="rect">
            <a:avLst/>
          </a:prstGeom>
          <a:solidFill>
            <a:schemeClr val="accent3">
              <a:lumMod val="95000"/>
            </a:schemeClr>
          </a:solidFill>
          <a:ln>
            <a:solidFill>
              <a:srgbClr val="C00000"/>
            </a:solidFill>
          </a:ln>
        </p:spPr>
        <p:txBody>
          <a:bodyPr>
            <a:spAutoFit/>
          </a:bodyPr>
          <a:lstStyle/>
          <a:p>
            <a:pPr marL="0" marR="0" lvl="0" indent="0" algn="l" defTabSz="914400" rtl="0" eaLnBrk="1" fontAlgn="base" latinLnBrk="0" hangingPunct="1">
              <a:lnSpc>
                <a:spcPts val="2500"/>
              </a:lnSpc>
              <a:spcBef>
                <a:spcPct val="0"/>
              </a:spcBef>
              <a:spcAft>
                <a:spcPct val="0"/>
              </a:spcAft>
              <a:buClrTx/>
              <a:buSzTx/>
              <a:buFontTx/>
              <a:buNone/>
              <a:defRPr/>
            </a:pPr>
            <a:r>
              <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；下面是显示一个字符的子程序，字符代码在</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AL</a:t>
            </a:r>
            <a:r>
              <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DISPCHAR  </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PROC 	NEAR</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PUSH  	BX</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MOV  	BX</a:t>
            </a:r>
            <a:r>
              <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MOV  	AH</a:t>
            </a:r>
            <a:r>
              <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14   </a:t>
            </a:r>
            <a:r>
              <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；调用</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ROM BIOS</a:t>
            </a:r>
            <a:r>
              <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驱动程序显示</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INT    	10H</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POP    BX</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RET</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DISPCHAR  </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ENDP</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RET</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START ENDP</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CODE  ENDS</a:t>
            </a:r>
            <a:endParaRPr kumimoji="0" lang="zh-CN"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25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END   START</a:t>
            </a:r>
            <a:endParaRPr kumimoji="0" lang="zh-CN" altLang="en-US"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8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 name="Text Box 2"/>
          <p:cNvSpPr txBox="1"/>
          <p:nvPr/>
        </p:nvSpPr>
        <p:spPr>
          <a:xfrm>
            <a:off x="369888" y="428625"/>
            <a:ext cx="3697287" cy="641350"/>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7.7.3 </a:t>
            </a:r>
            <a:r>
              <a:rPr lang="zh-CN" altLang="en-US" sz="3600" b="1" dirty="0">
                <a:latin typeface="黑体" panose="02010609060101010101" pitchFamily="49" charset="-122"/>
                <a:ea typeface="黑体" panose="02010609060101010101" pitchFamily="49" charset="-122"/>
              </a:rPr>
              <a:t>鼠标器 </a:t>
            </a:r>
            <a:endParaRPr lang="zh-CN" altLang="en-US" sz="3600" b="1" dirty="0">
              <a:latin typeface="黑体" panose="02010609060101010101" pitchFamily="49" charset="-122"/>
              <a:ea typeface="黑体" panose="02010609060101010101" pitchFamily="49" charset="-122"/>
            </a:endParaRPr>
          </a:p>
        </p:txBody>
      </p:sp>
      <p:sp>
        <p:nvSpPr>
          <p:cNvPr id="221187" name="Text Box 3"/>
          <p:cNvSpPr txBox="1"/>
          <p:nvPr/>
        </p:nvSpPr>
        <p:spPr>
          <a:xfrm>
            <a:off x="369888" y="1341438"/>
            <a:ext cx="8450262" cy="989012"/>
          </a:xfrm>
          <a:prstGeom prst="rect">
            <a:avLst/>
          </a:prstGeom>
          <a:noFill/>
          <a:ln w="12700">
            <a:noFill/>
          </a:ln>
        </p:spPr>
        <p:txBody>
          <a:bodyPr anchor="t" anchorCtr="0">
            <a:spAutoFit/>
          </a:bodyPr>
          <a:p>
            <a:pPr marL="457200" indent="-457200">
              <a:lnSpc>
                <a:spcPts val="3500"/>
              </a:lnSpc>
              <a:spcBef>
                <a:spcPct val="50000"/>
              </a:spcBef>
              <a:buChar char="•"/>
            </a:pPr>
            <a:r>
              <a:rPr lang="zh-CN" altLang="en-US" sz="2800" b="1" dirty="0">
                <a:latin typeface="宋体" panose="02010600030101010101" pitchFamily="2" charset="-122"/>
                <a:ea typeface="宋体" panose="02010600030101010101" pitchFamily="2" charset="-122"/>
              </a:rPr>
              <a:t>鼠标器：一种很常用的计算机输入设备，全称是显示系统纵横位置指示器，简称鼠标。</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
        <p:nvSpPr>
          <p:cNvPr id="221188" name="Text Box 4"/>
          <p:cNvSpPr txBox="1"/>
          <p:nvPr/>
        </p:nvSpPr>
        <p:spPr>
          <a:xfrm>
            <a:off x="369888" y="2708275"/>
            <a:ext cx="8675687" cy="1439863"/>
          </a:xfrm>
          <a:prstGeom prst="rect">
            <a:avLst/>
          </a:prstGeom>
          <a:noFill/>
          <a:ln w="12700">
            <a:noFill/>
          </a:ln>
        </p:spPr>
        <p:txBody>
          <a:bodyPr anchor="t" anchorCtr="0">
            <a:spAutoFit/>
          </a:bodyPr>
          <a:p>
            <a:pPr marL="457200" indent="-457200">
              <a:lnSpc>
                <a:spcPts val="3500"/>
              </a:lnSpc>
              <a:spcBef>
                <a:spcPct val="50000"/>
              </a:spcBef>
              <a:buChar char="•"/>
            </a:pPr>
            <a:r>
              <a:rPr lang="zh-CN" altLang="en-US" sz="2800" b="1" dirty="0">
                <a:latin typeface="宋体" panose="02010600030101010101" pitchFamily="2" charset="-122"/>
                <a:ea typeface="宋体" panose="02010600030101010101" pitchFamily="2" charset="-122"/>
              </a:rPr>
              <a:t>可以对当前屏幕上的光标进行定位，是一种相对定位设备 。能方便地控制屏幕上的光标移动到指定的位置，并通过按键完成各种操作 </a:t>
            </a:r>
            <a:endParaRPr lang="zh-CN" altLang="en-US" sz="2800" b="1" dirty="0">
              <a:latin typeface="宋体" panose="02010600030101010101" pitchFamily="2" charset="-122"/>
              <a:ea typeface="宋体" panose="02010600030101010101" pitchFamily="2" charset="-122"/>
            </a:endParaRPr>
          </a:p>
        </p:txBody>
      </p:sp>
      <p:sp>
        <p:nvSpPr>
          <p:cNvPr id="217093" name="Rectangle 5"/>
          <p:cNvSpPr/>
          <p:nvPr/>
        </p:nvSpPr>
        <p:spPr>
          <a:xfrm>
            <a:off x="350838" y="4437063"/>
            <a:ext cx="8469312" cy="990600"/>
          </a:xfrm>
          <a:prstGeom prst="rect">
            <a:avLst/>
          </a:prstGeom>
          <a:noFill/>
          <a:ln w="12700">
            <a:noFill/>
          </a:ln>
        </p:spPr>
        <p:txBody>
          <a:bodyPr anchor="ctr" anchorCtr="0">
            <a:spAutoFit/>
          </a:bodyPr>
          <a:p>
            <a:pPr marL="457200" indent="-457200" eaLnBrk="0" hangingPunct="0">
              <a:lnSpc>
                <a:spcPts val="3500"/>
              </a:lnSpc>
              <a:buChar char="•"/>
            </a:pPr>
            <a:r>
              <a:rPr lang="zh-CN" altLang="en-US" sz="2800" b="1" dirty="0">
                <a:latin typeface="宋体" panose="02010600030101010101" pitchFamily="2" charset="-122"/>
                <a:ea typeface="宋体" panose="02010600030101010101" pitchFamily="2" charset="-122"/>
              </a:rPr>
              <a:t>鼠标的使用是为了使计算机的操作更加简便，来代替键盘那繁琐的指令。 </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21187"/>
                                        </p:tgtEl>
                                        <p:attrNameLst>
                                          <p:attrName>style.visibility</p:attrName>
                                        </p:attrNameLst>
                                      </p:cBhvr>
                                      <p:to>
                                        <p:strVal val="visible"/>
                                      </p:to>
                                    </p:set>
                                    <p:animEffect transition="in" filter="barn(inVertical)">
                                      <p:cBhvr>
                                        <p:cTn id="12" dur="500"/>
                                        <p:tgtEl>
                                          <p:spTgt spid="22118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21188"/>
                                        </p:tgtEl>
                                        <p:attrNameLst>
                                          <p:attrName>style.visibility</p:attrName>
                                        </p:attrNameLst>
                                      </p:cBhvr>
                                      <p:to>
                                        <p:strVal val="visible"/>
                                      </p:to>
                                    </p:set>
                                    <p:animEffect transition="in" filter="barn(inVertical)">
                                      <p:cBhvr>
                                        <p:cTn id="17"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1187" grpId="0"/>
      <p:bldP spid="221188"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p:nvPr/>
        </p:nvSpPr>
        <p:spPr>
          <a:xfrm>
            <a:off x="395288" y="257175"/>
            <a:ext cx="7488237" cy="579438"/>
          </a:xfrm>
          <a:prstGeom prst="rect">
            <a:avLst/>
          </a:prstGeom>
          <a:noFill/>
          <a:ln w="12700">
            <a:noFill/>
          </a:ln>
        </p:spPr>
        <p:txBody>
          <a:bodyPr anchor="t" anchorCtr="0">
            <a:spAutoFit/>
          </a:bodyPr>
          <a:p>
            <a:pPr marL="457200" indent="-457200">
              <a:spcBef>
                <a:spcPct val="50000"/>
              </a:spcBef>
              <a:buFont typeface="Wingdings" panose="05000000000000000000" pitchFamily="2" charset="2"/>
            </a:pPr>
            <a:r>
              <a:rPr lang="en-US" altLang="zh-CN" sz="3200" b="1" dirty="0">
                <a:latin typeface="宋体" panose="02010600030101010101" pitchFamily="2" charset="-122"/>
                <a:ea typeface="宋体" panose="02010600030101010101" pitchFamily="2" charset="-122"/>
              </a:rPr>
              <a:t>1.</a:t>
            </a:r>
            <a:r>
              <a:rPr lang="zh-CN" altLang="en-US" sz="3200" b="1" dirty="0">
                <a:latin typeface="Times New Roman" panose="02020603050405020304" pitchFamily="18" charset="0"/>
                <a:ea typeface="宋体" panose="02010600030101010101" pitchFamily="2" charset="-122"/>
              </a:rPr>
              <a:t>按与主机相连的接口类型可分为</a:t>
            </a:r>
            <a:r>
              <a:rPr lang="zh-CN" altLang="en-US" sz="3200" dirty="0">
                <a:latin typeface="Times New Roman" panose="02020603050405020304" pitchFamily="18" charset="0"/>
                <a:ea typeface="宋体" panose="02010600030101010101" pitchFamily="2" charset="-122"/>
              </a:rPr>
              <a:t> </a:t>
            </a:r>
            <a:endParaRPr lang="zh-CN" altLang="en-US" sz="3200" dirty="0">
              <a:latin typeface="Times New Roman" panose="02020603050405020304" pitchFamily="18" charset="0"/>
              <a:ea typeface="宋体" panose="02010600030101010101" pitchFamily="2" charset="-122"/>
            </a:endParaRPr>
          </a:p>
        </p:txBody>
      </p:sp>
      <p:sp>
        <p:nvSpPr>
          <p:cNvPr id="222211" name="Text Box 3"/>
          <p:cNvSpPr txBox="1"/>
          <p:nvPr/>
        </p:nvSpPr>
        <p:spPr>
          <a:xfrm>
            <a:off x="538163" y="1195388"/>
            <a:ext cx="8064500" cy="1014412"/>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rPr>
              <a:t>串行鼠标 </a:t>
            </a:r>
            <a:endParaRPr lang="zh-CN" altLang="en-US" sz="3200" b="1" dirty="0">
              <a:latin typeface="宋体" panose="02010600030101010101" pitchFamily="2" charset="-122"/>
              <a:ea typeface="宋体" panose="02010600030101010101" pitchFamily="2" charset="-122"/>
            </a:endParaRPr>
          </a:p>
          <a:p>
            <a:pPr marL="457200" indent="-457200">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通过串行口与计算机相连，有</a:t>
            </a:r>
            <a:r>
              <a:rPr lang="en-US" altLang="zh-CN" sz="2400" b="1" dirty="0">
                <a:latin typeface="Times New Roman" panose="02020603050405020304" pitchFamily="18" charset="0"/>
                <a:ea typeface="宋体" panose="02010600030101010101" pitchFamily="2" charset="-122"/>
              </a:rPr>
              <a:t>9</a:t>
            </a:r>
            <a:r>
              <a:rPr lang="zh-CN" altLang="en-US" sz="2400" b="1" dirty="0">
                <a:latin typeface="Times New Roman" panose="02020603050405020304" pitchFamily="18" charset="0"/>
                <a:ea typeface="宋体" panose="02010600030101010101" pitchFamily="2" charset="-122"/>
              </a:rPr>
              <a:t>针接口和</a:t>
            </a:r>
            <a:r>
              <a:rPr lang="en-US" altLang="zh-CN" sz="2400" b="1" dirty="0">
                <a:latin typeface="Times New Roman" panose="02020603050405020304" pitchFamily="18" charset="0"/>
                <a:ea typeface="宋体" panose="02010600030101010101" pitchFamily="2" charset="-122"/>
              </a:rPr>
              <a:t>25</a:t>
            </a:r>
            <a:r>
              <a:rPr lang="zh-CN" altLang="en-US" sz="2400" b="1" dirty="0">
                <a:latin typeface="Times New Roman" panose="02020603050405020304" pitchFamily="18" charset="0"/>
                <a:ea typeface="宋体" panose="02010600030101010101" pitchFamily="2" charset="-122"/>
              </a:rPr>
              <a:t>针接口两种。 </a:t>
            </a:r>
            <a:endParaRPr lang="zh-CN" altLang="en-US" sz="2400" b="1" dirty="0">
              <a:latin typeface="Times New Roman" panose="02020603050405020304" pitchFamily="18" charset="0"/>
              <a:ea typeface="宋体" panose="02010600030101010101" pitchFamily="2" charset="-122"/>
            </a:endParaRPr>
          </a:p>
        </p:txBody>
      </p:sp>
      <p:sp>
        <p:nvSpPr>
          <p:cNvPr id="222212" name="Text Box 4"/>
          <p:cNvSpPr txBox="1"/>
          <p:nvPr/>
        </p:nvSpPr>
        <p:spPr>
          <a:xfrm>
            <a:off x="484188" y="3949700"/>
            <a:ext cx="8243887" cy="1016000"/>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rPr>
              <a:t>总线鼠标 </a:t>
            </a:r>
            <a:endParaRPr lang="zh-CN" altLang="en-US" sz="2400" b="1" dirty="0">
              <a:latin typeface="Times New Roman" panose="02020603050405020304" pitchFamily="18" charset="0"/>
              <a:ea typeface="宋体" panose="02010600030101010101" pitchFamily="2" charset="-122"/>
            </a:endParaRPr>
          </a:p>
          <a:p>
            <a:pPr marL="457200" indent="-457200">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总线鼠标的接口在总线接口卡上。 </a:t>
            </a:r>
            <a:endParaRPr lang="zh-CN" altLang="en-US" sz="2400" b="1" dirty="0">
              <a:latin typeface="Times New Roman" panose="02020603050405020304" pitchFamily="18" charset="0"/>
              <a:ea typeface="宋体" panose="02010600030101010101" pitchFamily="2" charset="-122"/>
            </a:endParaRPr>
          </a:p>
        </p:txBody>
      </p:sp>
      <p:sp>
        <p:nvSpPr>
          <p:cNvPr id="222213" name="Text Box 5"/>
          <p:cNvSpPr txBox="1"/>
          <p:nvPr/>
        </p:nvSpPr>
        <p:spPr>
          <a:xfrm>
            <a:off x="484188" y="2522538"/>
            <a:ext cx="7993062" cy="1384300"/>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rPr>
              <a:t>PS/2</a:t>
            </a:r>
            <a:r>
              <a:rPr lang="zh-CN" altLang="en-US" sz="2400" b="1" dirty="0">
                <a:latin typeface="Times New Roman" panose="02020603050405020304" pitchFamily="18" charset="0"/>
                <a:ea typeface="宋体" panose="02010600030101010101" pitchFamily="2" charset="-122"/>
              </a:rPr>
              <a:t>鼠标 </a:t>
            </a:r>
            <a:endParaRPr lang="zh-CN" altLang="en-US" sz="3200" b="1" dirty="0">
              <a:latin typeface="宋体" panose="02010600030101010101" pitchFamily="2" charset="-122"/>
              <a:ea typeface="宋体" panose="02010600030101010101" pitchFamily="2" charset="-122"/>
            </a:endParaRPr>
          </a:p>
          <a:p>
            <a:pPr marL="457200" indent="-457200">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通过一个六针微型</a:t>
            </a:r>
            <a:r>
              <a:rPr lang="en-US" altLang="zh-CN" sz="2400" b="1" dirty="0">
                <a:latin typeface="Times New Roman" panose="02020603050405020304" pitchFamily="18" charset="0"/>
                <a:ea typeface="宋体" panose="02010600030101010101" pitchFamily="2" charset="-122"/>
              </a:rPr>
              <a:t>DIN</a:t>
            </a:r>
            <a:r>
              <a:rPr lang="zh-CN" altLang="en-US" sz="2400" b="1" dirty="0">
                <a:latin typeface="Times New Roman" panose="02020603050405020304" pitchFamily="18" charset="0"/>
                <a:ea typeface="宋体" panose="02010600030101010101" pitchFamily="2" charset="-122"/>
              </a:rPr>
              <a:t>接口（</a:t>
            </a:r>
            <a:r>
              <a:rPr lang="en-US" altLang="zh-CN" sz="2400" b="1" dirty="0">
                <a:latin typeface="Times New Roman" panose="02020603050405020304" pitchFamily="18" charset="0"/>
                <a:ea typeface="宋体" panose="02010600030101010101" pitchFamily="2" charset="-122"/>
              </a:rPr>
              <a:t>DIN</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Deutsches Institut fur Normung</a:t>
            </a:r>
            <a:r>
              <a:rPr lang="zh-CN" altLang="en-US" sz="2400" b="1" dirty="0">
                <a:latin typeface="Times New Roman" panose="02020603050405020304" pitchFamily="18" charset="0"/>
                <a:ea typeface="宋体" panose="02010600030101010101" pitchFamily="2" charset="-122"/>
              </a:rPr>
              <a:t>德国标准化学会）与计算机相连。 </a:t>
            </a:r>
            <a:endParaRPr lang="zh-CN" altLang="en-US" sz="2400" b="1" dirty="0">
              <a:latin typeface="Times New Roman" panose="02020603050405020304" pitchFamily="18" charset="0"/>
              <a:ea typeface="宋体" panose="02010600030101010101" pitchFamily="2" charset="-122"/>
            </a:endParaRPr>
          </a:p>
        </p:txBody>
      </p:sp>
      <p:sp>
        <p:nvSpPr>
          <p:cNvPr id="222214" name="Text Box 6"/>
          <p:cNvSpPr txBox="1"/>
          <p:nvPr/>
        </p:nvSpPr>
        <p:spPr>
          <a:xfrm>
            <a:off x="514350" y="5076825"/>
            <a:ext cx="8243888" cy="1014413"/>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rPr>
              <a:t>USB</a:t>
            </a:r>
            <a:r>
              <a:rPr lang="zh-CN" altLang="en-US" sz="2400" b="1" dirty="0">
                <a:latin typeface="Times New Roman" panose="02020603050405020304" pitchFamily="18" charset="0"/>
                <a:ea typeface="宋体" panose="02010600030101010101" pitchFamily="2" charset="-122"/>
              </a:rPr>
              <a:t>鼠标（多为光电鼠标） </a:t>
            </a:r>
            <a:endParaRPr lang="zh-CN" altLang="en-US" sz="2400" b="1" dirty="0">
              <a:latin typeface="Times New Roman" panose="02020603050405020304" pitchFamily="18" charset="0"/>
              <a:ea typeface="宋体" panose="02010600030101010101" pitchFamily="2" charset="-122"/>
            </a:endParaRPr>
          </a:p>
          <a:p>
            <a:pPr marL="457200" indent="-457200">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通过一个</a:t>
            </a:r>
            <a:r>
              <a:rPr lang="en-US" altLang="zh-CN" sz="2400" b="1" dirty="0">
                <a:latin typeface="Times New Roman" panose="02020603050405020304" pitchFamily="18" charset="0"/>
                <a:ea typeface="宋体" panose="02010600030101010101" pitchFamily="2" charset="-122"/>
              </a:rPr>
              <a:t>USB</a:t>
            </a:r>
            <a:r>
              <a:rPr lang="zh-CN" altLang="en-US" sz="2400" b="1" dirty="0">
                <a:latin typeface="Times New Roman" panose="02020603050405020304" pitchFamily="18" charset="0"/>
                <a:ea typeface="宋体" panose="02010600030101010101" pitchFamily="2" charset="-122"/>
              </a:rPr>
              <a:t>接口，直接插在计算机的</a:t>
            </a:r>
            <a:r>
              <a:rPr lang="en-US" altLang="zh-CN" sz="2400" b="1" dirty="0">
                <a:latin typeface="Times New Roman" panose="02020603050405020304" pitchFamily="18" charset="0"/>
                <a:ea typeface="宋体" panose="02010600030101010101" pitchFamily="2" charset="-122"/>
              </a:rPr>
              <a:t>USB</a:t>
            </a:r>
            <a:r>
              <a:rPr lang="zh-CN" altLang="en-US" sz="2400" b="1" dirty="0">
                <a:latin typeface="Times New Roman" panose="02020603050405020304" pitchFamily="18" charset="0"/>
                <a:ea typeface="宋体" panose="02010600030101010101" pitchFamily="2" charset="-122"/>
              </a:rPr>
              <a:t>口上。 </a:t>
            </a:r>
            <a:endParaRPr lang="zh-CN" altLang="en-US" sz="2400" b="1" dirty="0">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2211"/>
                                        </p:tgtEl>
                                        <p:attrNameLst>
                                          <p:attrName>style.visibility</p:attrName>
                                        </p:attrNameLst>
                                      </p:cBhvr>
                                      <p:to>
                                        <p:strVal val="visible"/>
                                      </p:to>
                                    </p:set>
                                    <p:animEffect transition="in" filter="slide(fromBottom)">
                                      <p:cBhvr>
                                        <p:cTn id="12" dur="500"/>
                                        <p:tgtEl>
                                          <p:spTgt spid="2222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2212"/>
                                        </p:tgtEl>
                                        <p:attrNameLst>
                                          <p:attrName>style.visibility</p:attrName>
                                        </p:attrNameLst>
                                      </p:cBhvr>
                                      <p:to>
                                        <p:strVal val="visible"/>
                                      </p:to>
                                    </p:set>
                                    <p:animEffect transition="in" filter="slide(fromBottom)">
                                      <p:cBhvr>
                                        <p:cTn id="17" dur="500"/>
                                        <p:tgtEl>
                                          <p:spTgt spid="2222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22213"/>
                                        </p:tgtEl>
                                        <p:attrNameLst>
                                          <p:attrName>style.visibility</p:attrName>
                                        </p:attrNameLst>
                                      </p:cBhvr>
                                      <p:to>
                                        <p:strVal val="visible"/>
                                      </p:to>
                                    </p:set>
                                    <p:animEffect transition="in" filter="slide(fromBottom)">
                                      <p:cBhvr>
                                        <p:cTn id="22" dur="500"/>
                                        <p:tgtEl>
                                          <p:spTgt spid="22221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22214"/>
                                        </p:tgtEl>
                                        <p:attrNameLst>
                                          <p:attrName>style.visibility</p:attrName>
                                        </p:attrNameLst>
                                      </p:cBhvr>
                                      <p:to>
                                        <p:strVal val="visible"/>
                                      </p:to>
                                    </p:set>
                                    <p:animEffect transition="in" filter="slide(fromBottom)">
                                      <p:cBhvr>
                                        <p:cTn id="27" dur="500"/>
                                        <p:tgtEl>
                                          <p:spTgt spid="222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2211" grpId="0"/>
      <p:bldP spid="222212" grpId="0"/>
      <p:bldP spid="222213" grpId="0"/>
      <p:bldP spid="222214"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p:nvPr/>
        </p:nvSpPr>
        <p:spPr>
          <a:xfrm>
            <a:off x="250825" y="115888"/>
            <a:ext cx="5176838" cy="579437"/>
          </a:xfrm>
          <a:prstGeom prst="rect">
            <a:avLst/>
          </a:prstGeom>
          <a:noFill/>
          <a:ln w="12700">
            <a:noFill/>
          </a:ln>
        </p:spPr>
        <p:txBody>
          <a:bodyPr anchor="t" anchorCtr="0">
            <a:spAutoFit/>
          </a:bodyPr>
          <a:p>
            <a:pPr marL="457200" indent="-457200">
              <a:spcBef>
                <a:spcPct val="50000"/>
              </a:spcBef>
              <a:buFont typeface="Wingdings" panose="05000000000000000000" pitchFamily="2" charset="2"/>
            </a:pPr>
            <a:r>
              <a:rPr lang="en-US" altLang="zh-CN" sz="3200" b="1" dirty="0">
                <a:latin typeface="宋体" panose="02010600030101010101" pitchFamily="2" charset="-122"/>
                <a:ea typeface="宋体" panose="02010600030101010101" pitchFamily="2" charset="-122"/>
              </a:rPr>
              <a:t>2.</a:t>
            </a:r>
            <a:r>
              <a:rPr lang="zh-CN" altLang="en-US" sz="3200" b="1" dirty="0">
                <a:latin typeface="Times New Roman" panose="02020603050405020304" pitchFamily="18" charset="0"/>
                <a:ea typeface="宋体" panose="02010600030101010101" pitchFamily="2" charset="-122"/>
              </a:rPr>
              <a:t>按外形分为 </a:t>
            </a:r>
            <a:endParaRPr lang="zh-CN" altLang="en-US" sz="3200" b="1" dirty="0">
              <a:latin typeface="Times New Roman" panose="02020603050405020304" pitchFamily="18" charset="0"/>
              <a:ea typeface="宋体" panose="02010600030101010101" pitchFamily="2" charset="-122"/>
            </a:endParaRPr>
          </a:p>
        </p:txBody>
      </p:sp>
      <p:sp>
        <p:nvSpPr>
          <p:cNvPr id="223235" name="Text Box 3"/>
          <p:cNvSpPr txBox="1"/>
          <p:nvPr/>
        </p:nvSpPr>
        <p:spPr>
          <a:xfrm>
            <a:off x="333375" y="817563"/>
            <a:ext cx="8474075" cy="606425"/>
          </a:xfrm>
          <a:prstGeom prst="rect">
            <a:avLst/>
          </a:prstGeom>
          <a:noFill/>
          <a:ln w="12700">
            <a:noFill/>
          </a:ln>
        </p:spPr>
        <p:txBody>
          <a:bodyPr anchor="t" anchorCtr="0">
            <a:spAutoFit/>
          </a:bodyPr>
          <a:p>
            <a:pPr marL="457200" indent="-457200">
              <a:lnSpc>
                <a:spcPts val="4000"/>
              </a:lnSpc>
              <a:spcBef>
                <a:spcPct val="50000"/>
              </a:spcBef>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rPr>
              <a:t>两键鼠标</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223236" name="Text Box 4"/>
          <p:cNvSpPr txBox="1"/>
          <p:nvPr/>
        </p:nvSpPr>
        <p:spPr>
          <a:xfrm>
            <a:off x="333375" y="3530600"/>
            <a:ext cx="8474075" cy="606425"/>
          </a:xfrm>
          <a:prstGeom prst="rect">
            <a:avLst/>
          </a:prstGeom>
          <a:noFill/>
          <a:ln w="12700">
            <a:noFill/>
          </a:ln>
        </p:spPr>
        <p:txBody>
          <a:bodyPr anchor="t" anchorCtr="0">
            <a:spAutoFit/>
          </a:bodyPr>
          <a:p>
            <a:pPr marL="457200" indent="-457200">
              <a:lnSpc>
                <a:spcPts val="4000"/>
              </a:lnSpc>
              <a:spcBef>
                <a:spcPct val="50000"/>
              </a:spcBef>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rPr>
              <a:t>滚轴鼠标      </a:t>
            </a:r>
            <a:endParaRPr lang="zh-CN" altLang="en-US" sz="2400" b="1" dirty="0">
              <a:latin typeface="Times New Roman" panose="02020603050405020304" pitchFamily="18" charset="0"/>
              <a:ea typeface="宋体" panose="02010600030101010101" pitchFamily="2" charset="-122"/>
            </a:endParaRPr>
          </a:p>
        </p:txBody>
      </p:sp>
      <p:sp>
        <p:nvSpPr>
          <p:cNvPr id="223237" name="Text Box 5"/>
          <p:cNvSpPr txBox="1"/>
          <p:nvPr/>
        </p:nvSpPr>
        <p:spPr>
          <a:xfrm>
            <a:off x="339725" y="1412875"/>
            <a:ext cx="8475663" cy="2136775"/>
          </a:xfrm>
          <a:prstGeom prst="rect">
            <a:avLst/>
          </a:prstGeom>
          <a:noFill/>
          <a:ln w="12700">
            <a:noFill/>
          </a:ln>
        </p:spPr>
        <p:txBody>
          <a:bodyPr anchor="t" anchorCtr="0">
            <a:spAutoFit/>
          </a:bodyPr>
          <a:p>
            <a:pPr marL="457200" indent="-457200">
              <a:lnSpc>
                <a:spcPts val="4000"/>
              </a:lnSpc>
              <a:spcBef>
                <a:spcPct val="50000"/>
              </a:spcBef>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rPr>
              <a:t>三键鼠标</a:t>
            </a:r>
            <a:r>
              <a:rPr lang="zh-CN" altLang="en-US" sz="2400" dirty="0">
                <a:latin typeface="Times New Roman" panose="02020603050405020304" pitchFamily="18" charset="0"/>
                <a:ea typeface="宋体" panose="02010600030101010101" pitchFamily="2" charset="-122"/>
              </a:rPr>
              <a:t> </a:t>
            </a:r>
            <a:endParaRPr lang="zh-CN" altLang="en-US" sz="3200" dirty="0">
              <a:latin typeface="宋体" panose="02010600030101010101" pitchFamily="2" charset="-122"/>
              <a:ea typeface="宋体" panose="02010600030101010101" pitchFamily="2" charset="-122"/>
            </a:endParaRPr>
          </a:p>
          <a:p>
            <a:pPr marL="457200" indent="-457200">
              <a:lnSpc>
                <a:spcPts val="3500"/>
              </a:lnSpc>
              <a:spcBef>
                <a:spcPct val="50000"/>
              </a:spcBef>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两键鼠标和三键鼠标的左右按键功能完全一致，一般情况下，用不着三键鼠标的中间按键，但在使用某些特殊软件时</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如</a:t>
            </a:r>
            <a:r>
              <a:rPr lang="en-US" altLang="zh-CN" sz="2400" b="1" dirty="0">
                <a:latin typeface="Times New Roman" panose="02020603050405020304" pitchFamily="18" charset="0"/>
                <a:ea typeface="宋体" panose="02010600030101010101" pitchFamily="2" charset="-122"/>
              </a:rPr>
              <a:t>AutoCAD</a:t>
            </a:r>
            <a:r>
              <a:rPr lang="zh-CN" altLang="en-US" sz="2400" b="1" dirty="0">
                <a:latin typeface="Times New Roman" panose="02020603050405020304" pitchFamily="18" charset="0"/>
                <a:ea typeface="宋体" panose="02010600030101010101" pitchFamily="2" charset="-122"/>
              </a:rPr>
              <a:t>等</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，这个键也会起一些作用 </a:t>
            </a:r>
            <a:endParaRPr lang="zh-CN" altLang="en-US" sz="2400" b="1" dirty="0">
              <a:latin typeface="Times New Roman" panose="02020603050405020304" pitchFamily="18" charset="0"/>
              <a:ea typeface="宋体" panose="02010600030101010101" pitchFamily="2" charset="-122"/>
            </a:endParaRPr>
          </a:p>
        </p:txBody>
      </p:sp>
      <p:sp>
        <p:nvSpPr>
          <p:cNvPr id="223238" name="Text Box 6"/>
          <p:cNvSpPr txBox="1"/>
          <p:nvPr/>
        </p:nvSpPr>
        <p:spPr>
          <a:xfrm>
            <a:off x="312738" y="4098925"/>
            <a:ext cx="8475662" cy="2586038"/>
          </a:xfrm>
          <a:prstGeom prst="rect">
            <a:avLst/>
          </a:prstGeom>
          <a:noFill/>
          <a:ln w="12700">
            <a:noFill/>
          </a:ln>
        </p:spPr>
        <p:txBody>
          <a:bodyPr anchor="t" anchorCtr="0">
            <a:spAutoFit/>
          </a:bodyPr>
          <a:p>
            <a:pPr marL="457200" indent="-457200">
              <a:lnSpc>
                <a:spcPts val="4000"/>
              </a:lnSpc>
              <a:spcBef>
                <a:spcPct val="50000"/>
              </a:spcBef>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rPr>
              <a:t>感应鼠标</a:t>
            </a:r>
            <a:endParaRPr lang="zh-CN" altLang="en-US" sz="2400" b="1" dirty="0">
              <a:latin typeface="Times New Roman" panose="02020603050405020304" pitchFamily="18" charset="0"/>
              <a:ea typeface="宋体" panose="02010600030101010101" pitchFamily="2" charset="-122"/>
            </a:endParaRPr>
          </a:p>
          <a:p>
            <a:pPr marL="457200" indent="-457200">
              <a:lnSpc>
                <a:spcPts val="3500"/>
              </a:lnSpc>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滚轴鼠标和感应鼠标在笔记本电脑上用得很普遍，往不同方向转动鼠标中间的小圆球，或在感应板上移动手指，光标就会向相应方向移动，当光标到达预定位置时，按下鼠标或感应板，就可执行相应功能 </a:t>
            </a:r>
            <a:endParaRPr lang="zh-CN" altLang="en-US" sz="2400" b="1" dirty="0">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3235"/>
                                        </p:tgtEl>
                                        <p:attrNameLst>
                                          <p:attrName>style.visibility</p:attrName>
                                        </p:attrNameLst>
                                      </p:cBhvr>
                                      <p:to>
                                        <p:strVal val="visible"/>
                                      </p:to>
                                    </p:set>
                                    <p:animEffect transition="in" filter="slide(fromBottom)">
                                      <p:cBhvr>
                                        <p:cTn id="12" dur="500"/>
                                        <p:tgtEl>
                                          <p:spTgt spid="22323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3236"/>
                                        </p:tgtEl>
                                        <p:attrNameLst>
                                          <p:attrName>style.visibility</p:attrName>
                                        </p:attrNameLst>
                                      </p:cBhvr>
                                      <p:to>
                                        <p:strVal val="visible"/>
                                      </p:to>
                                    </p:set>
                                    <p:animEffect transition="in" filter="slide(fromBottom)">
                                      <p:cBhvr>
                                        <p:cTn id="17" dur="500"/>
                                        <p:tgtEl>
                                          <p:spTgt spid="22323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23237"/>
                                        </p:tgtEl>
                                        <p:attrNameLst>
                                          <p:attrName>style.visibility</p:attrName>
                                        </p:attrNameLst>
                                      </p:cBhvr>
                                      <p:to>
                                        <p:strVal val="visible"/>
                                      </p:to>
                                    </p:set>
                                    <p:animEffect transition="in" filter="slide(fromBottom)">
                                      <p:cBhvr>
                                        <p:cTn id="22" dur="500"/>
                                        <p:tgtEl>
                                          <p:spTgt spid="22323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23238"/>
                                        </p:tgtEl>
                                        <p:attrNameLst>
                                          <p:attrName>style.visibility</p:attrName>
                                        </p:attrNameLst>
                                      </p:cBhvr>
                                      <p:to>
                                        <p:strVal val="visible"/>
                                      </p:to>
                                    </p:set>
                                    <p:animEffect transition="in" filter="slide(fromBottom)">
                                      <p:cBhvr>
                                        <p:cTn id="27" dur="500"/>
                                        <p:tgtEl>
                                          <p:spTgt spid="22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3235" grpId="0"/>
      <p:bldP spid="223236" grpId="0"/>
      <p:bldP spid="223237" grpId="0"/>
      <p:bldP spid="2232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4818" name="Text Box 2"/>
          <p:cNvSpPr txBox="1"/>
          <p:nvPr/>
        </p:nvSpPr>
        <p:spPr>
          <a:xfrm>
            <a:off x="381000" y="260350"/>
            <a:ext cx="4983163" cy="646113"/>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7.2.2  </a:t>
            </a:r>
            <a:r>
              <a:rPr lang="zh-CN" altLang="en-US" sz="3600" b="1" dirty="0">
                <a:latin typeface="宋体" panose="02010600030101010101" pitchFamily="2" charset="-122"/>
                <a:ea typeface="宋体" panose="02010600030101010101" pitchFamily="2" charset="-122"/>
              </a:rPr>
              <a:t>程序查询方式 </a:t>
            </a:r>
            <a:endParaRPr lang="zh-CN" altLang="en-US" sz="3600" b="1" dirty="0">
              <a:latin typeface="宋体" panose="02010600030101010101" pitchFamily="2" charset="-122"/>
              <a:ea typeface="宋体" panose="02010600030101010101" pitchFamily="2" charset="-122"/>
            </a:endParaRPr>
          </a:p>
        </p:txBody>
      </p:sp>
      <p:sp>
        <p:nvSpPr>
          <p:cNvPr id="2" name="矩形 1"/>
          <p:cNvSpPr/>
          <p:nvPr/>
        </p:nvSpPr>
        <p:spPr>
          <a:xfrm>
            <a:off x="147638" y="2997200"/>
            <a:ext cx="8763000" cy="2678113"/>
          </a:xfrm>
          <a:prstGeom prst="rect">
            <a:avLst/>
          </a:prstGeom>
          <a:solidFill>
            <a:srgbClr val="CCFFCC"/>
          </a:solidFill>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这就要求</a:t>
            </a:r>
            <a:r>
              <a:rPr kumimoji="0"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CPU</a:t>
            </a:r>
            <a:r>
              <a:rPr kumimoji="0" lang="zh-CN"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在程序中进行查询</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如果</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接口尚未准备好，</a:t>
            </a:r>
            <a:r>
              <a:rPr kumimoji="0" lang="en-US"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CPU</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就等待</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如果</a:t>
            </a: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已做好准备，</a:t>
            </a:r>
            <a:r>
              <a:rPr kumimoji="0" lang="en-US"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CPU</a:t>
            </a: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才能执行</a:t>
            </a:r>
            <a:r>
              <a:rPr kumimoji="0" lang="en-US"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I/O</a:t>
            </a: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指令</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这就是</a:t>
            </a:r>
            <a:r>
              <a:rPr kumimoji="0" lang="zh-CN"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程序查询方式</a:t>
            </a:r>
            <a:endPar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25604" name="矩形 2"/>
          <p:cNvSpPr/>
          <p:nvPr/>
        </p:nvSpPr>
        <p:spPr>
          <a:xfrm>
            <a:off x="304800" y="1168400"/>
            <a:ext cx="8367713" cy="1384300"/>
          </a:xfrm>
          <a:prstGeom prst="rect">
            <a:avLst/>
          </a:prstGeom>
          <a:solidFill>
            <a:srgbClr val="FDFFCB"/>
          </a:solidFill>
          <a:ln w="9525">
            <a:noFill/>
          </a:ln>
        </p:spPr>
        <p:txBody>
          <a:bodyPr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许多</a:t>
            </a:r>
            <a:r>
              <a:rPr lang="zh-CN" altLang="zh-CN" sz="2800" b="1" dirty="0">
                <a:solidFill>
                  <a:srgbClr val="2913FD"/>
                </a:solidFill>
                <a:latin typeface="Arial" panose="020B0604020202020204" pitchFamily="34" charset="0"/>
                <a:ea typeface="宋体" panose="02010600030101010101" pitchFamily="2" charset="-122"/>
              </a:rPr>
              <a:t>外设的工作状态</a:t>
            </a:r>
            <a:r>
              <a:rPr lang="zh-CN" altLang="zh-CN" sz="2800" b="1" dirty="0">
                <a:latin typeface="Arial" panose="020B0604020202020204" pitchFamily="34" charset="0"/>
                <a:ea typeface="宋体" panose="02010600030101010101" pitchFamily="2" charset="-122"/>
              </a:rPr>
              <a:t>是</a:t>
            </a:r>
            <a:r>
              <a:rPr lang="zh-CN" altLang="zh-CN" sz="2800" b="1" dirty="0">
                <a:solidFill>
                  <a:srgbClr val="2913FD"/>
                </a:solidFill>
                <a:latin typeface="Arial" panose="020B0604020202020204" pitchFamily="34" charset="0"/>
                <a:ea typeface="宋体" panose="02010600030101010101" pitchFamily="2" charset="-122"/>
              </a:rPr>
              <a:t>很难事先预知</a:t>
            </a:r>
            <a:r>
              <a:rPr lang="zh-CN" altLang="zh-CN" sz="2800" b="1" dirty="0">
                <a:latin typeface="Arial" panose="020B0604020202020204" pitchFamily="34" charset="0"/>
                <a:ea typeface="宋体" panose="02010600030101010101" pitchFamily="2" charset="-122"/>
              </a:rPr>
              <a:t>的，比如何时按键、一台打印机是否能接受新的打印信息等。</a:t>
            </a:r>
            <a:endParaRPr lang="zh-CN" altLang="en-US" sz="2800"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slide(fromBottom)">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p:nvPr/>
        </p:nvSpPr>
        <p:spPr>
          <a:xfrm>
            <a:off x="179388" y="257175"/>
            <a:ext cx="5410200" cy="579438"/>
          </a:xfrm>
          <a:prstGeom prst="rect">
            <a:avLst/>
          </a:prstGeom>
          <a:noFill/>
          <a:ln w="12700">
            <a:noFill/>
          </a:ln>
        </p:spPr>
        <p:txBody>
          <a:bodyPr anchor="t" anchorCtr="0">
            <a:spAutoFit/>
          </a:bodyPr>
          <a:p>
            <a:pPr marL="457200" indent="-457200">
              <a:spcBef>
                <a:spcPct val="50000"/>
              </a:spcBef>
              <a:buFont typeface="Wingdings" panose="05000000000000000000" pitchFamily="2" charset="2"/>
            </a:pPr>
            <a:r>
              <a:rPr lang="en-US" altLang="zh-CN" sz="3200" b="1" dirty="0">
                <a:latin typeface="宋体" panose="02010600030101010101" pitchFamily="2" charset="-122"/>
                <a:ea typeface="宋体" panose="02010600030101010101" pitchFamily="2" charset="-122"/>
              </a:rPr>
              <a:t>3.</a:t>
            </a:r>
            <a:r>
              <a:rPr lang="zh-CN" altLang="en-US" sz="3200" b="1" dirty="0">
                <a:latin typeface="宋体" panose="02010600030101010101" pitchFamily="2" charset="-122"/>
                <a:ea typeface="宋体" panose="02010600030101010101" pitchFamily="2" charset="-122"/>
              </a:rPr>
              <a:t>所采用传感器技术的不同</a:t>
            </a:r>
            <a:r>
              <a:rPr lang="zh-CN" altLang="en-US" sz="3200" dirty="0">
                <a:latin typeface="宋体" panose="02010600030101010101" pitchFamily="2" charset="-122"/>
                <a:ea typeface="宋体" panose="02010600030101010101" pitchFamily="2" charset="-122"/>
              </a:rPr>
              <a:t> </a:t>
            </a:r>
            <a:endParaRPr lang="zh-CN" altLang="en-US" sz="3200" dirty="0">
              <a:latin typeface="宋体" panose="02010600030101010101" pitchFamily="2" charset="-122"/>
              <a:ea typeface="宋体" panose="02010600030101010101" pitchFamily="2" charset="-122"/>
            </a:endParaRPr>
          </a:p>
        </p:txBody>
      </p:sp>
      <p:sp>
        <p:nvSpPr>
          <p:cNvPr id="224259" name="Text Box 3"/>
          <p:cNvSpPr txBox="1"/>
          <p:nvPr/>
        </p:nvSpPr>
        <p:spPr>
          <a:xfrm>
            <a:off x="382588" y="836613"/>
            <a:ext cx="8228012" cy="2520950"/>
          </a:xfrm>
          <a:prstGeom prst="rect">
            <a:avLst/>
          </a:prstGeom>
          <a:noFill/>
          <a:ln w="12700">
            <a:noFill/>
          </a:ln>
        </p:spPr>
        <p:txBody>
          <a:bodyPr anchor="t" anchorCtr="0">
            <a:spAutoFit/>
          </a:bodyPr>
          <a:p>
            <a:pPr marL="457200" indent="-457200">
              <a:lnSpc>
                <a:spcPts val="3500"/>
              </a:lnSpc>
              <a:spcBef>
                <a:spcPct val="50000"/>
              </a:spcBef>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rPr>
              <a:t>机械式</a:t>
            </a:r>
            <a:r>
              <a:rPr lang="zh-CN" altLang="en-US" sz="2400" dirty="0">
                <a:latin typeface="Times New Roman" panose="02020603050405020304" pitchFamily="18" charset="0"/>
                <a:ea typeface="宋体" panose="02010600030101010101" pitchFamily="2" charset="-122"/>
              </a:rPr>
              <a:t> </a:t>
            </a:r>
            <a:endParaRPr lang="zh-CN" altLang="en-US" sz="3200" dirty="0">
              <a:latin typeface="宋体" panose="02010600030101010101" pitchFamily="2" charset="-122"/>
              <a:ea typeface="宋体" panose="02010600030101010101" pitchFamily="2" charset="-122"/>
            </a:endParaRPr>
          </a:p>
          <a:p>
            <a:pPr marL="457200" indent="-457200">
              <a:lnSpc>
                <a:spcPts val="3500"/>
              </a:lnSpc>
              <a:spcBef>
                <a:spcPct val="50000"/>
              </a:spcBef>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其底部有一个圆球，鼠标移动时，圆球滚动带动与球相连的圆盘。圆盘上的编码器把运动方向与距离送给主机，经软件处理，控制光标做相应移动。该类鼠标简单，使用方便，但也容易磨损，且精度差 </a:t>
            </a:r>
            <a:endParaRPr lang="zh-CN" altLang="en-US" sz="2400" b="1" dirty="0">
              <a:latin typeface="Times New Roman" panose="02020603050405020304" pitchFamily="18" charset="0"/>
              <a:ea typeface="宋体" panose="02010600030101010101" pitchFamily="2" charset="-122"/>
            </a:endParaRPr>
          </a:p>
        </p:txBody>
      </p:sp>
      <p:sp>
        <p:nvSpPr>
          <p:cNvPr id="224260" name="Text Box 4"/>
          <p:cNvSpPr txBox="1"/>
          <p:nvPr/>
        </p:nvSpPr>
        <p:spPr>
          <a:xfrm>
            <a:off x="366713" y="3287713"/>
            <a:ext cx="8243887" cy="3419475"/>
          </a:xfrm>
          <a:prstGeom prst="rect">
            <a:avLst/>
          </a:prstGeom>
          <a:noFill/>
          <a:ln w="12700">
            <a:noFill/>
          </a:ln>
        </p:spPr>
        <p:txBody>
          <a:bodyPr anchor="t" anchorCtr="0">
            <a:spAutoFit/>
          </a:bodyPr>
          <a:p>
            <a:pPr marL="457200" indent="-457200">
              <a:lnSpc>
                <a:spcPts val="3500"/>
              </a:lnSpc>
              <a:spcBef>
                <a:spcPct val="50000"/>
              </a:spcBef>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rPr>
              <a:t>光电式鼠标</a:t>
            </a:r>
            <a:r>
              <a:rPr lang="zh-CN" altLang="en-US" sz="2400" dirty="0">
                <a:latin typeface="Times New Roman" panose="02020603050405020304" pitchFamily="18" charset="0"/>
                <a:ea typeface="宋体" panose="02010600030101010101" pitchFamily="2" charset="-122"/>
              </a:rPr>
              <a:t> </a:t>
            </a:r>
            <a:endParaRPr lang="zh-CN" altLang="en-US" sz="3200" dirty="0">
              <a:latin typeface="宋体" panose="02010600030101010101" pitchFamily="2" charset="-122"/>
              <a:ea typeface="宋体" panose="02010600030101010101" pitchFamily="2" charset="-122"/>
            </a:endParaRPr>
          </a:p>
          <a:p>
            <a:pPr marL="457200" indent="-457200">
              <a:lnSpc>
                <a:spcPts val="3500"/>
              </a:lnSpc>
              <a:spcBef>
                <a:spcPct val="50000"/>
              </a:spcBef>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几乎没有任何机械零件，且使用一个微型光学镜头不断地拍摄鼠标下方的图像，数字信号处理器对获得的图像序列中帧与帧之间的变化进行分析，计算出移动方向和距离，送入计算机，控制光标的移动。这类鼠标速度快，精度高，没有机械磨损，使用寿命长，不需鼠标垫，只要在平面上就能操作，是目前比较流行的鼠标类型 </a:t>
            </a:r>
            <a:endParaRPr lang="zh-CN" altLang="en-US" sz="2400" b="1" dirty="0">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4259"/>
                                        </p:tgtEl>
                                        <p:attrNameLst>
                                          <p:attrName>style.visibility</p:attrName>
                                        </p:attrNameLst>
                                      </p:cBhvr>
                                      <p:to>
                                        <p:strVal val="visible"/>
                                      </p:to>
                                    </p:set>
                                    <p:animEffect transition="in" filter="slide(fromBottom)">
                                      <p:cBhvr>
                                        <p:cTn id="12" dur="500"/>
                                        <p:tgtEl>
                                          <p:spTgt spid="22425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4260"/>
                                        </p:tgtEl>
                                        <p:attrNameLst>
                                          <p:attrName>style.visibility</p:attrName>
                                        </p:attrNameLst>
                                      </p:cBhvr>
                                      <p:to>
                                        <p:strVal val="visible"/>
                                      </p:to>
                                    </p:set>
                                    <p:animEffect transition="in" filter="slide(fromBottom)">
                                      <p:cBhvr>
                                        <p:cTn id="17" dur="5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4259" grpId="0"/>
      <p:bldP spid="224260" grpId="0"/>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p:nvPr/>
        </p:nvSpPr>
        <p:spPr>
          <a:xfrm>
            <a:off x="349250" y="333375"/>
            <a:ext cx="6985000" cy="592138"/>
          </a:xfrm>
          <a:prstGeom prst="rect">
            <a:avLst/>
          </a:prstGeom>
          <a:solidFill>
            <a:schemeClr val="bg1"/>
          </a:solidFill>
          <a:ln w="12700" cap="sq" cmpd="sng">
            <a:solidFill>
              <a:schemeClr val="bg1"/>
            </a:solidFill>
            <a:prstDash val="solid"/>
            <a:miter/>
            <a:headEnd type="none" w="sm" len="sm"/>
            <a:tailEnd type="none" w="sm" len="sm"/>
          </a:ln>
        </p:spPr>
        <p:txBody>
          <a:bodyPr anchor="t" anchorCtr="0">
            <a:spAutoFit/>
          </a:bodyPr>
          <a:p>
            <a:pPr marL="457200" indent="-457200">
              <a:spcBef>
                <a:spcPct val="50000"/>
              </a:spcBef>
              <a:buFont typeface="Wingdings" panose="05000000000000000000" pitchFamily="2" charset="2"/>
            </a:pPr>
            <a:r>
              <a:rPr lang="en-US" altLang="zh-CN" sz="3200" b="1" dirty="0">
                <a:latin typeface="宋体" panose="02010600030101010101" pitchFamily="2" charset="-122"/>
                <a:ea typeface="宋体" panose="02010600030101010101" pitchFamily="2" charset="-122"/>
              </a:rPr>
              <a:t>4.</a:t>
            </a:r>
            <a:r>
              <a:rPr lang="zh-CN" altLang="en-US" sz="3200" b="1" dirty="0">
                <a:latin typeface="宋体" panose="02010600030101010101" pitchFamily="2" charset="-122"/>
                <a:ea typeface="宋体" panose="02010600030101010101" pitchFamily="2" charset="-122"/>
              </a:rPr>
              <a:t>新出现无线鼠标和</a:t>
            </a:r>
            <a:r>
              <a:rPr lang="en-US" altLang="zh-CN" sz="3200" b="1" dirty="0">
                <a:latin typeface="宋体" panose="02010600030101010101" pitchFamily="2" charset="-122"/>
                <a:ea typeface="宋体" panose="02010600030101010101" pitchFamily="2" charset="-122"/>
              </a:rPr>
              <a:t>3D</a:t>
            </a:r>
            <a:r>
              <a:rPr lang="zh-CN" altLang="en-US" sz="3200" b="1" dirty="0">
                <a:latin typeface="宋体" panose="02010600030101010101" pitchFamily="2" charset="-122"/>
                <a:ea typeface="宋体" panose="02010600030101010101" pitchFamily="2" charset="-122"/>
              </a:rPr>
              <a:t>振动鼠标 </a:t>
            </a:r>
            <a:endParaRPr lang="zh-CN" altLang="en-US" sz="3200" b="1" dirty="0">
              <a:latin typeface="宋体" panose="02010600030101010101" pitchFamily="2" charset="-122"/>
              <a:ea typeface="宋体" panose="02010600030101010101" pitchFamily="2" charset="-122"/>
            </a:endParaRPr>
          </a:p>
        </p:txBody>
      </p:sp>
      <p:sp>
        <p:nvSpPr>
          <p:cNvPr id="225283" name="Text Box 3"/>
          <p:cNvSpPr txBox="1"/>
          <p:nvPr/>
        </p:nvSpPr>
        <p:spPr>
          <a:xfrm>
            <a:off x="395288" y="1268413"/>
            <a:ext cx="8064500" cy="3375025"/>
          </a:xfrm>
          <a:prstGeom prst="rect">
            <a:avLst/>
          </a:prstGeom>
          <a:noFill/>
          <a:ln w="12700">
            <a:noFill/>
          </a:ln>
        </p:spPr>
        <p:txBody>
          <a:bodyPr anchor="t" anchorCtr="0">
            <a:spAutoFit/>
          </a:bodyPr>
          <a:p>
            <a:pPr marL="457200" indent="-457200">
              <a:lnSpc>
                <a:spcPts val="3500"/>
              </a:lnSpc>
              <a:spcBef>
                <a:spcPct val="50000"/>
              </a:spcBef>
              <a:buFont typeface="Wingdings" panose="05000000000000000000" pitchFamily="2" charset="2"/>
              <a:buChar char="Ø"/>
            </a:pPr>
            <a:r>
              <a:rPr lang="zh-CN" altLang="en-US" sz="2400" b="1" dirty="0">
                <a:latin typeface="Times New Roman" panose="02020603050405020304" pitchFamily="18" charset="0"/>
                <a:ea typeface="宋体" panose="02010600030101010101" pitchFamily="2" charset="-122"/>
              </a:rPr>
              <a:t>无线鼠标 </a:t>
            </a:r>
            <a:endParaRPr lang="zh-CN" altLang="en-US" sz="2400" b="1" dirty="0">
              <a:latin typeface="宋体" panose="02010600030101010101" pitchFamily="2" charset="-122"/>
              <a:ea typeface="宋体" panose="02010600030101010101" pitchFamily="2" charset="-122"/>
            </a:endParaRPr>
          </a:p>
          <a:p>
            <a:pPr marL="457200" indent="-457200">
              <a:lnSpc>
                <a:spcPts val="3500"/>
              </a:lnSpc>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是指无线缆直接连接到</a:t>
            </a:r>
            <a:r>
              <a:rPr lang="zh-CN" altLang="en-US" sz="2400" b="1" dirty="0">
                <a:latin typeface="Times New Roman" panose="02020603050405020304" pitchFamily="18" charset="0"/>
                <a:ea typeface="宋体" panose="02010600030101010101" pitchFamily="2" charset="-122"/>
                <a:hlinkClick r:id="rId1"/>
              </a:rPr>
              <a:t>主机</a:t>
            </a:r>
            <a:r>
              <a:rPr lang="zh-CN" altLang="en-US" sz="2400" b="1" dirty="0">
                <a:latin typeface="Times New Roman" panose="02020603050405020304" pitchFamily="18" charset="0"/>
                <a:ea typeface="宋体" panose="02010600030101010101" pitchFamily="2" charset="-122"/>
              </a:rPr>
              <a:t>的</a:t>
            </a:r>
            <a:r>
              <a:rPr lang="zh-CN" altLang="en-US" sz="2400" b="1" dirty="0">
                <a:latin typeface="Times New Roman" panose="02020603050405020304" pitchFamily="18" charset="0"/>
                <a:ea typeface="宋体" panose="02010600030101010101" pitchFamily="2" charset="-122"/>
                <a:hlinkClick r:id="rId2"/>
              </a:rPr>
              <a:t>鼠标</a:t>
            </a:r>
            <a:r>
              <a:rPr lang="zh-CN" altLang="en-US" sz="2400" b="1" dirty="0">
                <a:latin typeface="Times New Roman" panose="02020603050405020304" pitchFamily="18" charset="0"/>
                <a:ea typeface="宋体" panose="02010600030101010101" pitchFamily="2" charset="-122"/>
              </a:rPr>
              <a:t>。无线鼠标分为鼠标本身和接收器两部分。其本身安装有红外线或无线电发射器，接收器通过连线连接到个人电脑主机的</a:t>
            </a:r>
            <a:r>
              <a:rPr lang="en-US" altLang="zh-CN" sz="2400" b="1" dirty="0">
                <a:latin typeface="Times New Roman" panose="02020603050405020304" pitchFamily="18" charset="0"/>
                <a:ea typeface="宋体" panose="02010600030101010101" pitchFamily="2" charset="-122"/>
              </a:rPr>
              <a:t>PS-2</a:t>
            </a:r>
            <a:r>
              <a:rPr lang="zh-CN" altLang="en-US" sz="2400" b="1" dirty="0">
                <a:latin typeface="Times New Roman" panose="02020603050405020304" pitchFamily="18" charset="0"/>
                <a:ea typeface="宋体" panose="02010600030101010101" pitchFamily="2" charset="-122"/>
              </a:rPr>
              <a:t>端口或</a:t>
            </a:r>
            <a:r>
              <a:rPr lang="en-US" altLang="zh-CN" sz="2400" b="1" dirty="0">
                <a:latin typeface="Times New Roman" panose="02020603050405020304" pitchFamily="18" charset="0"/>
                <a:ea typeface="宋体" panose="02010600030101010101" pitchFamily="2" charset="-122"/>
              </a:rPr>
              <a:t>USB</a:t>
            </a:r>
            <a:r>
              <a:rPr lang="zh-CN" altLang="en-US" sz="2400" b="1" dirty="0">
                <a:latin typeface="Times New Roman" panose="02020603050405020304" pitchFamily="18" charset="0"/>
                <a:ea typeface="宋体" panose="02010600030101010101" pitchFamily="2" charset="-122"/>
              </a:rPr>
              <a:t>端口。操作鼠标时，信息就会通过红外线或无线电波传输到个人电脑主机上。一般采用红外方式、无线电方式、</a:t>
            </a:r>
            <a:r>
              <a:rPr lang="zh-CN" altLang="en-US" sz="2400" b="1" dirty="0">
                <a:latin typeface="Times New Roman" panose="02020603050405020304" pitchFamily="18" charset="0"/>
                <a:ea typeface="宋体" panose="02010600030101010101" pitchFamily="2" charset="-122"/>
                <a:hlinkClick r:id="rId3"/>
              </a:rPr>
              <a:t>蓝牙</a:t>
            </a:r>
            <a:r>
              <a:rPr lang="zh-CN" altLang="en-US" sz="2400" b="1" dirty="0">
                <a:latin typeface="Times New Roman" panose="02020603050405020304" pitchFamily="18" charset="0"/>
                <a:ea typeface="宋体" panose="02010600030101010101" pitchFamily="2" charset="-122"/>
              </a:rPr>
              <a:t>技术实现与主机的无线通讯</a:t>
            </a:r>
            <a:endParaRPr lang="zh-CN" altLang="en-US" sz="2400" b="1" dirty="0">
              <a:latin typeface="Times New Roman" panose="02020603050405020304" pitchFamily="18" charset="0"/>
              <a:ea typeface="宋体" panose="02010600030101010101" pitchFamily="2" charset="-122"/>
            </a:endParaRPr>
          </a:p>
        </p:txBody>
      </p:sp>
      <p:sp>
        <p:nvSpPr>
          <p:cNvPr id="225284" name="Text Box 4"/>
          <p:cNvSpPr txBox="1"/>
          <p:nvPr/>
        </p:nvSpPr>
        <p:spPr>
          <a:xfrm>
            <a:off x="419100" y="4689475"/>
            <a:ext cx="8243888" cy="1579563"/>
          </a:xfrm>
          <a:prstGeom prst="rect">
            <a:avLst/>
          </a:prstGeom>
          <a:noFill/>
          <a:ln w="12700">
            <a:noFill/>
          </a:ln>
        </p:spPr>
        <p:txBody>
          <a:bodyPr anchor="t" anchorCtr="0">
            <a:spAutoFit/>
          </a:bodyPr>
          <a:p>
            <a:pPr marL="457200" indent="-457200">
              <a:lnSpc>
                <a:spcPts val="3500"/>
              </a:lnSpc>
              <a:spcBef>
                <a:spcPct val="50000"/>
              </a:spcBef>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rPr>
              <a:t>3D</a:t>
            </a:r>
            <a:r>
              <a:rPr lang="zh-CN" altLang="en-US" sz="2400" b="1" dirty="0">
                <a:latin typeface="Times New Roman" panose="02020603050405020304" pitchFamily="18" charset="0"/>
                <a:ea typeface="宋体" panose="02010600030101010101" pitchFamily="2" charset="-122"/>
              </a:rPr>
              <a:t>振动鼠标</a:t>
            </a:r>
            <a:endParaRPr lang="zh-CN" altLang="en-US" sz="2400" b="1" dirty="0">
              <a:latin typeface="宋体" panose="02010600030101010101" pitchFamily="2" charset="-122"/>
              <a:ea typeface="宋体" panose="02010600030101010101" pitchFamily="2" charset="-122"/>
            </a:endParaRPr>
          </a:p>
          <a:p>
            <a:pPr marL="457200" indent="-457200">
              <a:lnSpc>
                <a:spcPts val="3500"/>
              </a:lnSpc>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3D</a:t>
            </a:r>
            <a:r>
              <a:rPr lang="zh-CN" altLang="en-US" sz="2400" b="1" dirty="0">
                <a:latin typeface="Times New Roman" panose="02020603050405020304" pitchFamily="18" charset="0"/>
                <a:ea typeface="宋体" panose="02010600030101010101" pitchFamily="2" charset="-122"/>
              </a:rPr>
              <a:t>振动鼠标具有全方位立体控制、震动等功能，不仅可以当作普通的鼠标器使用，也可以在游戏中使用 </a:t>
            </a:r>
            <a:endParaRPr lang="zh-CN" altLang="en-US" sz="2400" b="1" dirty="0">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4"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5283"/>
                                        </p:tgtEl>
                                        <p:attrNameLst>
                                          <p:attrName>style.visibility</p:attrName>
                                        </p:attrNameLst>
                                      </p:cBhvr>
                                      <p:to>
                                        <p:strVal val="visible"/>
                                      </p:to>
                                    </p:set>
                                    <p:animEffect transition="in" filter="slide(fromBottom)">
                                      <p:cBhvr>
                                        <p:cTn id="12" dur="500"/>
                                        <p:tgtEl>
                                          <p:spTgt spid="22528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5284"/>
                                        </p:tgtEl>
                                        <p:attrNameLst>
                                          <p:attrName>style.visibility</p:attrName>
                                        </p:attrNameLst>
                                      </p:cBhvr>
                                      <p:to>
                                        <p:strVal val="visible"/>
                                      </p:to>
                                    </p:set>
                                    <p:animEffect transition="in" filter="slide(fromBottom)">
                                      <p:cBhvr>
                                        <p:cTn id="17" dur="500"/>
                                        <p:tgtEl>
                                          <p:spTgt spid="22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5283" grpId="0"/>
      <p:bldP spid="225284"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 name="Text Box 2"/>
          <p:cNvSpPr txBox="1"/>
          <p:nvPr/>
        </p:nvSpPr>
        <p:spPr>
          <a:xfrm>
            <a:off x="284163" y="457200"/>
            <a:ext cx="5105400" cy="641350"/>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7.7.4   </a:t>
            </a:r>
            <a:r>
              <a:rPr lang="zh-CN" altLang="en-US" sz="3600" b="1" dirty="0">
                <a:latin typeface="黑体" panose="02010609060101010101" pitchFamily="49" charset="-122"/>
                <a:ea typeface="黑体" panose="02010609060101010101" pitchFamily="49" charset="-122"/>
              </a:rPr>
              <a:t>打   印   机 </a:t>
            </a:r>
            <a:endParaRPr lang="zh-CN" altLang="en-US" sz="3600" b="1" dirty="0">
              <a:latin typeface="黑体" panose="02010609060101010101" pitchFamily="49" charset="-122"/>
              <a:ea typeface="黑体" panose="02010609060101010101" pitchFamily="49" charset="-122"/>
            </a:endParaRPr>
          </a:p>
        </p:txBody>
      </p:sp>
      <p:sp>
        <p:nvSpPr>
          <p:cNvPr id="174084" name="Text Box 4"/>
          <p:cNvSpPr txBox="1"/>
          <p:nvPr/>
        </p:nvSpPr>
        <p:spPr>
          <a:xfrm>
            <a:off x="250825" y="2133600"/>
            <a:ext cx="8713788" cy="2574925"/>
          </a:xfrm>
          <a:prstGeom prst="rect">
            <a:avLst/>
          </a:prstGeom>
          <a:noFill/>
          <a:ln w="12700">
            <a:noFill/>
          </a:ln>
        </p:spPr>
        <p:txBody>
          <a:bodyPr anchor="t" anchorCtr="0">
            <a:spAutoFit/>
          </a:bodyPr>
          <a:p>
            <a:pPr>
              <a:lnSpc>
                <a:spcPts val="4000"/>
              </a:lnSpc>
              <a:spcBef>
                <a:spcPct val="50000"/>
              </a:spcBef>
              <a:buFont typeface="Wingdings" panose="05000000000000000000" pitchFamily="2" charset="2"/>
              <a:buChar cha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打印机能将计算机的处理结果以字符或图形 的形式打印到纸上，便于人们阅读和保存。</a:t>
            </a:r>
            <a:endParaRPr lang="zh-CN" altLang="en-US" sz="2800" b="1" dirty="0">
              <a:latin typeface="Times New Roman" panose="02020603050405020304" pitchFamily="18" charset="0"/>
              <a:ea typeface="宋体" panose="02010600030101010101" pitchFamily="2" charset="-122"/>
            </a:endParaRPr>
          </a:p>
          <a:p>
            <a:pPr>
              <a:lnSpc>
                <a:spcPts val="4000"/>
              </a:lnSpc>
              <a:spcBef>
                <a:spcPct val="50000"/>
              </a:spcBef>
              <a:buFont typeface="Wingdings" panose="05000000000000000000" pitchFamily="2" charset="2"/>
            </a:pPr>
            <a:endParaRPr lang="zh-CN" altLang="en-US" sz="2800" b="1" dirty="0">
              <a:latin typeface="Times New Roman" panose="02020603050405020304" pitchFamily="18" charset="0"/>
              <a:ea typeface="宋体" panose="02010600030101010101" pitchFamily="2" charset="-122"/>
            </a:endParaRPr>
          </a:p>
          <a:p>
            <a:pPr>
              <a:lnSpc>
                <a:spcPts val="4000"/>
              </a:lnSpc>
              <a:spcBef>
                <a:spcPct val="50000"/>
              </a:spcBef>
              <a:buFont typeface="Wingdings" panose="05000000000000000000" pitchFamily="2" charset="2"/>
              <a:buChar char="§"/>
            </a:pPr>
            <a:r>
              <a:rPr lang="zh-CN" altLang="en-US" sz="2800" b="1" dirty="0">
                <a:latin typeface="Times New Roman" panose="02020603050405020304" pitchFamily="18" charset="0"/>
                <a:ea typeface="宋体" panose="02010600030101010101" pitchFamily="2" charset="-122"/>
              </a:rPr>
              <a:t>由于输出结果能永久性保留，常称硬拷贝设备。</a:t>
            </a:r>
            <a:r>
              <a:rPr lang="zh-CN" altLang="en-US" sz="2800" dirty="0">
                <a:latin typeface="Times New Roman" panose="02020603050405020304" pitchFamily="18" charset="0"/>
                <a:ea typeface="宋体" panose="02010600030101010101" pitchFamily="2" charset="-122"/>
              </a:rPr>
              <a:t> </a:t>
            </a:r>
            <a:endParaRPr lang="zh-CN" altLang="en-US" sz="2800" dirty="0">
              <a:latin typeface="Times New Roman" panose="02020603050405020304" pitchFamily="18"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4084"/>
                                        </p:tgtEl>
                                        <p:attrNameLst>
                                          <p:attrName>style.visibility</p:attrName>
                                        </p:attrNameLst>
                                      </p:cBhvr>
                                      <p:to>
                                        <p:strVal val="visible"/>
                                      </p:to>
                                    </p:set>
                                    <p:animEffect transition="in" filter="slide(fromBottom)">
                                      <p:cBhvr>
                                        <p:cTn id="12"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4084"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26308" name="Text Box 4"/>
          <p:cNvSpPr txBox="1"/>
          <p:nvPr/>
        </p:nvSpPr>
        <p:spPr>
          <a:xfrm>
            <a:off x="69850" y="692150"/>
            <a:ext cx="9074150" cy="5514975"/>
          </a:xfrm>
          <a:prstGeom prst="rect">
            <a:avLst/>
          </a:prstGeom>
          <a:noFill/>
          <a:ln w="12700">
            <a:noFill/>
          </a:ln>
        </p:spPr>
        <p:txBody>
          <a:bodyPr anchor="t" anchorCtr="0">
            <a:spAutoFit/>
          </a:bodyPr>
          <a:p>
            <a:pPr marL="457200" indent="-457200">
              <a:spcBef>
                <a:spcPct val="50000"/>
              </a:spcBef>
              <a:buFont typeface="Wingdings" panose="05000000000000000000" pitchFamily="2" charset="2"/>
            </a:pPr>
            <a:r>
              <a:rPr lang="en-US" altLang="zh-CN" sz="24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目前最常用的几种打印机是：</a:t>
            </a:r>
            <a:endParaRPr lang="zh-CN" altLang="en-US" sz="3200" b="1" dirty="0">
              <a:latin typeface="Times New Roman" panose="02020603050405020304" pitchFamily="18" charset="0"/>
              <a:ea typeface="宋体" panose="02010600030101010101" pitchFamily="2" charset="-122"/>
            </a:endParaRPr>
          </a:p>
          <a:p>
            <a:pPr marL="457200" indent="-457200">
              <a:spcBef>
                <a:spcPct val="50000"/>
              </a:spcBef>
              <a:buFont typeface="Wingdings" panose="05000000000000000000" pitchFamily="2" charset="2"/>
              <a:buChar char="Ø"/>
            </a:pPr>
            <a:r>
              <a:rPr lang="zh-CN" altLang="en-US" sz="3200" b="1" dirty="0">
                <a:latin typeface="Times New Roman" panose="02020603050405020304" pitchFamily="18" charset="0"/>
                <a:ea typeface="宋体" panose="02010600030101010101" pitchFamily="2" charset="-122"/>
              </a:rPr>
              <a:t>喷墨打印机</a:t>
            </a:r>
            <a:endParaRPr lang="zh-CN" altLang="en-US" sz="3200" b="1" dirty="0">
              <a:latin typeface="Times New Roman" panose="02020603050405020304" pitchFamily="18" charset="0"/>
              <a:ea typeface="宋体" panose="02010600030101010101" pitchFamily="2" charset="-122"/>
            </a:endParaRPr>
          </a:p>
          <a:p>
            <a:pPr marL="457200" indent="-457200">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以其低廉的设备价格和优良的打印质量在个人计算机中已得到普及</a:t>
            </a:r>
            <a:endParaRPr lang="zh-CN" altLang="en-US" sz="3200" b="1" dirty="0">
              <a:latin typeface="Times New Roman" panose="02020603050405020304" pitchFamily="18" charset="0"/>
              <a:ea typeface="宋体" panose="02010600030101010101" pitchFamily="2" charset="-122"/>
            </a:endParaRPr>
          </a:p>
          <a:p>
            <a:pPr marL="457200" indent="-457200">
              <a:spcBef>
                <a:spcPct val="50000"/>
              </a:spcBef>
              <a:buFont typeface="Wingdings" panose="05000000000000000000" pitchFamily="2" charset="2"/>
              <a:buChar char="Ø"/>
            </a:pPr>
            <a:r>
              <a:rPr lang="zh-CN" altLang="en-US" sz="3200" b="1" dirty="0">
                <a:latin typeface="Times New Roman" panose="02020603050405020304" pitchFamily="18" charset="0"/>
                <a:ea typeface="宋体" panose="02010600030101010101" pitchFamily="2" charset="-122"/>
              </a:rPr>
              <a:t>激光打印机</a:t>
            </a:r>
            <a:endParaRPr lang="zh-CN" altLang="en-US" sz="3200" b="1" dirty="0">
              <a:latin typeface="Times New Roman" panose="02020603050405020304" pitchFamily="18" charset="0"/>
              <a:ea typeface="宋体" panose="02010600030101010101" pitchFamily="2" charset="-122"/>
            </a:endParaRPr>
          </a:p>
          <a:p>
            <a:pPr marL="457200" indent="-457200">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主要用在高质量打印中</a:t>
            </a:r>
            <a:endParaRPr lang="zh-CN" altLang="en-US" sz="3200" b="1" dirty="0">
              <a:latin typeface="Times New Roman" panose="02020603050405020304" pitchFamily="18" charset="0"/>
              <a:ea typeface="宋体" panose="02010600030101010101" pitchFamily="2" charset="-122"/>
            </a:endParaRPr>
          </a:p>
          <a:p>
            <a:pPr marL="457200" indent="-457200">
              <a:spcBef>
                <a:spcPct val="50000"/>
              </a:spcBef>
              <a:buFont typeface="Wingdings" panose="05000000000000000000" pitchFamily="2" charset="2"/>
              <a:buChar char="Ø"/>
            </a:pPr>
            <a:r>
              <a:rPr lang="zh-CN" altLang="en-US" sz="3200" b="1" dirty="0">
                <a:latin typeface="Times New Roman" panose="02020603050405020304" pitchFamily="18" charset="0"/>
                <a:ea typeface="宋体" panose="02010600030101010101" pitchFamily="2" charset="-122"/>
              </a:rPr>
              <a:t>串行针式打印机</a:t>
            </a:r>
            <a:endParaRPr lang="zh-CN" altLang="en-US" sz="3200" b="1" dirty="0">
              <a:latin typeface="Times New Roman" panose="02020603050405020304" pitchFamily="18" charset="0"/>
              <a:ea typeface="宋体" panose="02010600030101010101" pitchFamily="2" charset="-122"/>
            </a:endParaRPr>
          </a:p>
          <a:p>
            <a:pPr marL="457200" indent="-457200">
              <a:spcBef>
                <a:spcPct val="50000"/>
              </a:spcBef>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      以其廉价的色带在票据打印方面广泛应用</a:t>
            </a:r>
            <a:endParaRPr lang="zh-CN" altLang="en-US" sz="3200" b="1" dirty="0">
              <a:latin typeface="Times New Roman" panose="02020603050405020304" pitchFamily="18" charset="0"/>
              <a:ea typeface="宋体" panose="02010600030101010101" pitchFamily="2" charset="-122"/>
            </a:endParaRPr>
          </a:p>
          <a:p>
            <a:pPr marL="457200" indent="-457200">
              <a:spcBef>
                <a:spcPct val="50000"/>
              </a:spcBef>
              <a:buFont typeface="Wingdings" panose="05000000000000000000" pitchFamily="2" charset="2"/>
              <a:buChar char="Ø"/>
            </a:pPr>
            <a:r>
              <a:rPr lang="zh-CN" altLang="en-US" sz="3200" b="1" dirty="0">
                <a:latin typeface="Times New Roman" panose="02020603050405020304" pitchFamily="18" charset="0"/>
                <a:ea typeface="宋体" panose="02010600030101010101" pitchFamily="2" charset="-122"/>
              </a:rPr>
              <a:t>并行针式打印机</a:t>
            </a:r>
            <a:endParaRPr lang="zh-CN" altLang="en-US" sz="3200" dirty="0">
              <a:latin typeface="Times New Roman" panose="02020603050405020304" pitchFamily="18"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6308"/>
                                        </p:tgtEl>
                                        <p:attrNameLst>
                                          <p:attrName>style.visibility</p:attrName>
                                        </p:attrNameLst>
                                      </p:cBhvr>
                                      <p:to>
                                        <p:strVal val="visible"/>
                                      </p:to>
                                    </p:set>
                                    <p:animEffect transition="in" filter="slide(fromBottom)">
                                      <p:cBhvr>
                                        <p:cTn id="7" dur="500"/>
                                        <p:tgtEl>
                                          <p:spTgt spid="226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3" name="Text Box 5"/>
          <p:cNvSpPr txBox="1"/>
          <p:nvPr/>
        </p:nvSpPr>
        <p:spPr>
          <a:xfrm>
            <a:off x="179388" y="82550"/>
            <a:ext cx="3962400" cy="579438"/>
          </a:xfrm>
          <a:prstGeom prst="rect">
            <a:avLst/>
          </a:prstGeom>
          <a:noFill/>
          <a:ln w="12700">
            <a:noFill/>
          </a:ln>
        </p:spPr>
        <p:txBody>
          <a:bodyPr anchor="t" anchorCtr="0">
            <a:spAutoFit/>
          </a:bodyPr>
          <a:p>
            <a:pPr marL="457200" indent="-457200">
              <a:spcBef>
                <a:spcPct val="50000"/>
              </a:spcBef>
              <a:buFont typeface="Wingdings" panose="05000000000000000000" pitchFamily="2" charset="2"/>
            </a:pPr>
            <a:r>
              <a:rPr lang="en-US" altLang="zh-CN" sz="3200" b="1" dirty="0">
                <a:latin typeface="宋体" panose="02010600030101010101" pitchFamily="2" charset="-122"/>
                <a:ea typeface="宋体" panose="02010600030101010101" pitchFamily="2" charset="-122"/>
              </a:rPr>
              <a:t>1. </a:t>
            </a:r>
            <a:r>
              <a:rPr lang="zh-CN" altLang="en-US" sz="3200" b="1" dirty="0">
                <a:latin typeface="宋体" panose="02010600030101010101" pitchFamily="2" charset="-122"/>
                <a:ea typeface="宋体" panose="02010600030101010101" pitchFamily="2" charset="-122"/>
              </a:rPr>
              <a:t>激光打印机</a:t>
            </a:r>
            <a:endParaRPr lang="zh-CN" altLang="en-US" sz="3200" b="1" dirty="0">
              <a:latin typeface="宋体" panose="02010600030101010101" pitchFamily="2" charset="-122"/>
              <a:ea typeface="宋体" panose="02010600030101010101" pitchFamily="2" charset="-122"/>
            </a:endParaRPr>
          </a:p>
        </p:txBody>
      </p:sp>
      <p:sp>
        <p:nvSpPr>
          <p:cNvPr id="181255" name="Text Box 7"/>
          <p:cNvSpPr txBox="1"/>
          <p:nvPr/>
        </p:nvSpPr>
        <p:spPr>
          <a:xfrm>
            <a:off x="514350" y="768350"/>
            <a:ext cx="4464050" cy="522288"/>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rPr>
              <a:t>原理（见图</a:t>
            </a:r>
            <a:r>
              <a:rPr lang="en-US" altLang="zh-CN" sz="2800" b="1" dirty="0">
                <a:latin typeface="宋体" panose="02010600030101010101" pitchFamily="2" charset="-122"/>
                <a:ea typeface="宋体" panose="02010600030101010101" pitchFamily="2" charset="-122"/>
              </a:rPr>
              <a:t>7-50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pic>
        <p:nvPicPr>
          <p:cNvPr id="224259" name="图片 4" descr="8a11"/>
          <p:cNvPicPr>
            <a:picLocks noChangeAspect="1"/>
          </p:cNvPicPr>
          <p:nvPr/>
        </p:nvPicPr>
        <p:blipFill>
          <a:blip r:embed="rId1"/>
          <a:stretch>
            <a:fillRect/>
          </a:stretch>
        </p:blipFill>
        <p:spPr>
          <a:xfrm>
            <a:off x="1331913" y="1296988"/>
            <a:ext cx="6840537" cy="5353050"/>
          </a:xfrm>
          <a:prstGeom prst="rect">
            <a:avLst/>
          </a:prstGeom>
          <a:noFill/>
          <a:ln w="9525">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81253"/>
                                        </p:tgtEl>
                                        <p:attrNameLst>
                                          <p:attrName>style.visibility</p:attrName>
                                        </p:attrNameLst>
                                      </p:cBhvr>
                                      <p:to>
                                        <p:strVal val="visible"/>
                                      </p:to>
                                    </p:set>
                                    <p:animEffect transition="in" filter="barn(outHorizontal)">
                                      <p:cBhvr>
                                        <p:cTn id="7" dur="500"/>
                                        <p:tgtEl>
                                          <p:spTgt spid="18125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81255"/>
                                        </p:tgtEl>
                                        <p:attrNameLst>
                                          <p:attrName>style.visibility</p:attrName>
                                        </p:attrNameLst>
                                      </p:cBhvr>
                                      <p:to>
                                        <p:strVal val="visible"/>
                                      </p:to>
                                    </p:set>
                                    <p:animEffect transition="in" filter="barn(outHorizontal)">
                                      <p:cBhvr>
                                        <p:cTn id="12" dur="500"/>
                                        <p:tgtEl>
                                          <p:spTgt spid="181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p:bldP spid="181255"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 name="Text Box 2"/>
          <p:cNvSpPr txBox="1"/>
          <p:nvPr/>
        </p:nvSpPr>
        <p:spPr>
          <a:xfrm>
            <a:off x="298450" y="300038"/>
            <a:ext cx="6629400" cy="579437"/>
          </a:xfrm>
          <a:prstGeom prst="rect">
            <a:avLst/>
          </a:prstGeom>
          <a:noFill/>
          <a:ln w="12700">
            <a:noFill/>
          </a:ln>
        </p:spPr>
        <p:txBody>
          <a:bodyPr anchor="t" anchorCtr="0">
            <a:spAutoFit/>
          </a:bodyPr>
          <a:p>
            <a:pPr marL="457200" indent="-457200">
              <a:spcBef>
                <a:spcPct val="50000"/>
              </a:spcBef>
              <a:buFont typeface="Wingdings" panose="05000000000000000000" pitchFamily="2" charset="2"/>
              <a:buAutoNum type="arabicPeriod" startAt="2"/>
            </a:pPr>
            <a:r>
              <a:rPr lang="zh-CN" altLang="en-US" sz="3200" b="1" dirty="0">
                <a:latin typeface="宋体" panose="02010600030101010101" pitchFamily="2" charset="-122"/>
                <a:ea typeface="宋体" panose="02010600030101010101" pitchFamily="2" charset="-122"/>
              </a:rPr>
              <a:t>喷墨式打印机 </a:t>
            </a:r>
            <a:endParaRPr lang="zh-CN" altLang="en-US" sz="3200" b="1" dirty="0">
              <a:latin typeface="宋体" panose="02010600030101010101" pitchFamily="2" charset="-122"/>
              <a:ea typeface="宋体" panose="02010600030101010101" pitchFamily="2" charset="-122"/>
            </a:endParaRPr>
          </a:p>
        </p:txBody>
      </p:sp>
      <p:sp>
        <p:nvSpPr>
          <p:cNvPr id="68" name="Text Box 3"/>
          <p:cNvSpPr txBox="1"/>
          <p:nvPr/>
        </p:nvSpPr>
        <p:spPr>
          <a:xfrm>
            <a:off x="755650" y="1214438"/>
            <a:ext cx="6629400" cy="522287"/>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rPr>
              <a:t>核心</a:t>
            </a:r>
            <a:r>
              <a:rPr lang="en-US" altLang="zh-CN"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可控喷墨打印头（墨盒）  </a:t>
            </a:r>
            <a:endParaRPr lang="zh-CN" altLang="en-US" sz="2800" b="1" dirty="0">
              <a:latin typeface="宋体" panose="02010600030101010101" pitchFamily="2" charset="-122"/>
              <a:ea typeface="宋体" panose="02010600030101010101" pitchFamily="2" charset="-122"/>
            </a:endParaRPr>
          </a:p>
        </p:txBody>
      </p:sp>
      <p:sp>
        <p:nvSpPr>
          <p:cNvPr id="69" name="Text Box 4"/>
          <p:cNvSpPr txBox="1"/>
          <p:nvPr/>
        </p:nvSpPr>
        <p:spPr>
          <a:xfrm>
            <a:off x="755650" y="1943100"/>
            <a:ext cx="6629400" cy="523875"/>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rPr>
              <a:t>特点</a:t>
            </a:r>
            <a:r>
              <a:rPr lang="en-US" altLang="zh-CN" sz="2800" b="1" dirty="0">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墨盒价格昂贵 </a:t>
            </a:r>
            <a:endParaRPr lang="zh-CN" altLang="en-US" sz="2800" b="1" dirty="0">
              <a:latin typeface="宋体" panose="02010600030101010101" pitchFamily="2" charset="-122"/>
              <a:ea typeface="宋体" panose="02010600030101010101" pitchFamily="2" charset="-122"/>
            </a:endParaRPr>
          </a:p>
        </p:txBody>
      </p:sp>
      <p:sp>
        <p:nvSpPr>
          <p:cNvPr id="70" name="Text Box 2"/>
          <p:cNvSpPr txBox="1"/>
          <p:nvPr/>
        </p:nvSpPr>
        <p:spPr>
          <a:xfrm>
            <a:off x="755650" y="2711450"/>
            <a:ext cx="6629400" cy="523875"/>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Ø"/>
            </a:pPr>
            <a:r>
              <a:rPr lang="zh-CN" altLang="en-US" sz="2800" b="1" dirty="0">
                <a:latin typeface="宋体" panose="02010600030101010101" pitchFamily="2" charset="-122"/>
                <a:ea typeface="宋体" panose="02010600030101010101" pitchFamily="2" charset="-122"/>
              </a:rPr>
              <a:t>激光打印机特点</a:t>
            </a:r>
            <a:endParaRPr lang="zh-CN" altLang="en-US" sz="2800" b="1" dirty="0">
              <a:latin typeface="宋体" panose="02010600030101010101" pitchFamily="2" charset="-122"/>
              <a:ea typeface="宋体" panose="02010600030101010101" pitchFamily="2" charset="-122"/>
            </a:endParaRPr>
          </a:p>
        </p:txBody>
      </p:sp>
      <p:sp>
        <p:nvSpPr>
          <p:cNvPr id="71" name="Text Box 3"/>
          <p:cNvSpPr txBox="1"/>
          <p:nvPr/>
        </p:nvSpPr>
        <p:spPr>
          <a:xfrm>
            <a:off x="2051050" y="3778250"/>
            <a:ext cx="3657600" cy="523875"/>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工作噪声低 </a:t>
            </a:r>
            <a:endParaRPr lang="zh-CN" altLang="en-US" sz="2800" b="1" dirty="0">
              <a:latin typeface="宋体" panose="02010600030101010101" pitchFamily="2" charset="-122"/>
              <a:ea typeface="宋体" panose="02010600030101010101" pitchFamily="2" charset="-122"/>
            </a:endParaRPr>
          </a:p>
        </p:txBody>
      </p:sp>
      <p:sp>
        <p:nvSpPr>
          <p:cNvPr id="72" name="Text Box 4"/>
          <p:cNvSpPr txBox="1"/>
          <p:nvPr/>
        </p:nvSpPr>
        <p:spPr>
          <a:xfrm>
            <a:off x="1974850" y="4768850"/>
            <a:ext cx="3657600" cy="523875"/>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打印速度快 </a:t>
            </a:r>
            <a:endParaRPr lang="zh-CN" altLang="en-US" sz="2800" b="1" dirty="0">
              <a:latin typeface="宋体" panose="02010600030101010101" pitchFamily="2" charset="-122"/>
              <a:ea typeface="宋体" panose="02010600030101010101" pitchFamily="2" charset="-122"/>
            </a:endParaRPr>
          </a:p>
        </p:txBody>
      </p:sp>
      <p:sp>
        <p:nvSpPr>
          <p:cNvPr id="73" name="Text Box 5"/>
          <p:cNvSpPr txBox="1"/>
          <p:nvPr/>
        </p:nvSpPr>
        <p:spPr>
          <a:xfrm>
            <a:off x="1974850" y="5759450"/>
            <a:ext cx="3657600" cy="523875"/>
          </a:xfrm>
          <a:prstGeom prst="rect">
            <a:avLst/>
          </a:prstGeom>
          <a:noFill/>
          <a:ln w="12700">
            <a:noFill/>
          </a:ln>
        </p:spPr>
        <p:txBody>
          <a:bodyPr anchor="t" anchorCtr="0">
            <a:spAutoFit/>
          </a:bodyPr>
          <a:p>
            <a:pPr marL="457200" indent="-457200">
              <a:spcBef>
                <a:spcPct val="50000"/>
              </a:spcBef>
              <a:buFont typeface="Wingdings" panose="05000000000000000000" pitchFamily="2" charset="2"/>
              <a:buChar char="ü"/>
            </a:pPr>
            <a:r>
              <a:rPr lang="zh-CN" altLang="en-US" sz="2800" b="1" dirty="0">
                <a:latin typeface="宋体" panose="02010600030101010101" pitchFamily="2" charset="-122"/>
                <a:ea typeface="宋体" panose="02010600030101010101" pitchFamily="2" charset="-122"/>
              </a:rPr>
              <a:t>打印分辨率高 </a:t>
            </a:r>
            <a:endParaRPr lang="zh-CN" altLang="en-US" sz="2800" b="1" dirty="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arn(outHorizontal)">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barn(outHorizontal)">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barn(outHorizontal)">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barn(outHorizontal)">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barn(outHorizontal)">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barn(outHorizontal)">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arn(outHorizontal)">
                                      <p:cBhvr>
                                        <p:cTn id="3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7" name="Text Box 2"/>
          <p:cNvSpPr txBox="1"/>
          <p:nvPr/>
        </p:nvSpPr>
        <p:spPr>
          <a:xfrm>
            <a:off x="323850" y="547688"/>
            <a:ext cx="6542088" cy="577850"/>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3.</a:t>
            </a:r>
            <a:r>
              <a:rPr lang="zh-CN" altLang="en-US" sz="3200" b="1" dirty="0">
                <a:latin typeface="Times New Roman" panose="02020603050405020304" pitchFamily="18" charset="0"/>
                <a:ea typeface="宋体" panose="02010600030101010101" pitchFamily="2" charset="-122"/>
              </a:rPr>
              <a:t>打印机管理软件的层次</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8" name="Text Box 4"/>
          <p:cNvSpPr txBox="1"/>
          <p:nvPr/>
        </p:nvSpPr>
        <p:spPr>
          <a:xfrm>
            <a:off x="1692275" y="1485900"/>
            <a:ext cx="3429000" cy="5334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800" dirty="0">
                <a:latin typeface="Times New Roman" panose="02020603050405020304" pitchFamily="18" charset="0"/>
                <a:ea typeface="宋体" panose="02010600030101010101" pitchFamily="2" charset="-122"/>
              </a:rPr>
              <a:t>应用程序</a:t>
            </a:r>
            <a:endParaRPr lang="zh-CN" altLang="en-US" sz="2800" dirty="0">
              <a:latin typeface="Times New Roman" panose="02020603050405020304" pitchFamily="18" charset="0"/>
              <a:ea typeface="宋体" panose="02010600030101010101" pitchFamily="2" charset="-122"/>
            </a:endParaRPr>
          </a:p>
        </p:txBody>
      </p:sp>
      <p:sp>
        <p:nvSpPr>
          <p:cNvPr id="9" name="Text Box 5"/>
          <p:cNvSpPr txBox="1"/>
          <p:nvPr/>
        </p:nvSpPr>
        <p:spPr>
          <a:xfrm>
            <a:off x="1692275" y="2628900"/>
            <a:ext cx="3429000" cy="5334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800" dirty="0">
                <a:latin typeface="Times New Roman" panose="02020603050405020304" pitchFamily="18" charset="0"/>
                <a:ea typeface="宋体" panose="02010600030101010101" pitchFamily="2" charset="-122"/>
              </a:rPr>
              <a:t>打印机驱动程序</a:t>
            </a:r>
            <a:endParaRPr lang="zh-CN" altLang="en-US" sz="2800" dirty="0">
              <a:latin typeface="Times New Roman" panose="02020603050405020304" pitchFamily="18" charset="0"/>
              <a:ea typeface="宋体" panose="02010600030101010101" pitchFamily="2" charset="-122"/>
            </a:endParaRPr>
          </a:p>
        </p:txBody>
      </p:sp>
      <p:sp>
        <p:nvSpPr>
          <p:cNvPr id="10" name="Text Box 6"/>
          <p:cNvSpPr txBox="1"/>
          <p:nvPr/>
        </p:nvSpPr>
        <p:spPr>
          <a:xfrm>
            <a:off x="1692275" y="3848100"/>
            <a:ext cx="3429000" cy="5334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algn="ctr" eaLnBrk="0" hangingPunct="0"/>
            <a:r>
              <a:rPr lang="zh-CN" altLang="en-US" sz="2800" dirty="0">
                <a:latin typeface="Times New Roman" panose="02020603050405020304" pitchFamily="18" charset="0"/>
                <a:ea typeface="宋体" panose="02010600030101010101" pitchFamily="2" charset="-122"/>
              </a:rPr>
              <a:t>打印机控制程序</a:t>
            </a:r>
            <a:endParaRPr lang="zh-CN" altLang="en-US" sz="2800" dirty="0">
              <a:latin typeface="Times New Roman" panose="02020603050405020304" pitchFamily="18" charset="0"/>
              <a:ea typeface="宋体" panose="02010600030101010101" pitchFamily="2" charset="-122"/>
            </a:endParaRPr>
          </a:p>
        </p:txBody>
      </p:sp>
      <p:sp>
        <p:nvSpPr>
          <p:cNvPr id="11" name="Line 7"/>
          <p:cNvSpPr/>
          <p:nvPr/>
        </p:nvSpPr>
        <p:spPr>
          <a:xfrm>
            <a:off x="3368675" y="2019300"/>
            <a:ext cx="0" cy="609600"/>
          </a:xfrm>
          <a:prstGeom prst="line">
            <a:avLst/>
          </a:prstGeom>
          <a:ln w="12700" cap="sq" cmpd="sng">
            <a:solidFill>
              <a:schemeClr val="tx1"/>
            </a:solidFill>
            <a:prstDash val="solid"/>
            <a:round/>
            <a:headEnd type="none" w="sm" len="sm"/>
            <a:tailEnd type="none" w="sm" len="sm"/>
          </a:ln>
        </p:spPr>
      </p:sp>
      <p:sp>
        <p:nvSpPr>
          <p:cNvPr id="12" name="Line 8"/>
          <p:cNvSpPr/>
          <p:nvPr/>
        </p:nvSpPr>
        <p:spPr>
          <a:xfrm>
            <a:off x="3444875" y="3162300"/>
            <a:ext cx="0" cy="685800"/>
          </a:xfrm>
          <a:prstGeom prst="line">
            <a:avLst/>
          </a:prstGeom>
          <a:ln w="12700" cap="sq" cmpd="sng">
            <a:solidFill>
              <a:schemeClr val="tx1"/>
            </a:solidFill>
            <a:prstDash val="solid"/>
            <a:round/>
            <a:headEnd type="none" w="sm" len="sm"/>
            <a:tailEnd type="none" w="sm" len="sm"/>
          </a:ln>
        </p:spPr>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out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out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out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2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27330" name="Rectangle 2"/>
          <p:cNvSpPr/>
          <p:nvPr/>
        </p:nvSpPr>
        <p:spPr>
          <a:xfrm>
            <a:off x="3175" y="1279525"/>
            <a:ext cx="9144000" cy="639763"/>
          </a:xfrm>
          <a:prstGeom prst="rect">
            <a:avLst/>
          </a:prstGeom>
          <a:noFill/>
          <a:ln w="12700">
            <a:noFill/>
          </a:ln>
        </p:spPr>
        <p:txBody>
          <a:bodyPr anchor="t" anchorCtr="0">
            <a:spAutoFit/>
          </a:bodyPr>
          <a:p>
            <a:pPr algn="just" eaLnBrk="0" hangingPunct="0"/>
            <a:r>
              <a:rPr lang="en-US" altLang="zh-CN" sz="1200" dirty="0">
                <a:latin typeface="Times New Roman" panose="02020603050405020304" pitchFamily="18" charset="0"/>
                <a:ea typeface="Arial Unicode MS" pitchFamily="34" charset="-122"/>
              </a:rPr>
              <a:t> </a:t>
            </a:r>
            <a:endParaRPr lang="en-US" altLang="zh-CN" sz="1200" dirty="0">
              <a:latin typeface="Arial Unicode MS" pitchFamily="34" charset="-122"/>
              <a:ea typeface="Arial Unicode MS" pitchFamily="34" charset="-122"/>
            </a:endParaRPr>
          </a:p>
          <a:p>
            <a:pPr eaLnBrk="0" hangingPunct="0"/>
            <a:endParaRPr lang="en-US" altLang="zh-CN" sz="2400" dirty="0">
              <a:latin typeface="Times New Roman" panose="02020603050405020304" pitchFamily="18" charset="0"/>
              <a:ea typeface="宋体" panose="02010600030101010101" pitchFamily="2" charset="-122"/>
            </a:endParaRPr>
          </a:p>
        </p:txBody>
      </p:sp>
      <p:sp>
        <p:nvSpPr>
          <p:cNvPr id="227331" name="Text Box 3"/>
          <p:cNvSpPr txBox="1"/>
          <p:nvPr/>
        </p:nvSpPr>
        <p:spPr>
          <a:xfrm>
            <a:off x="465138" y="317500"/>
            <a:ext cx="5472112" cy="641350"/>
          </a:xfrm>
          <a:prstGeom prst="rect">
            <a:avLst/>
          </a:prstGeom>
          <a:noFill/>
          <a:ln w="12700">
            <a:noFill/>
          </a:ln>
        </p:spPr>
        <p:txBody>
          <a:bodyPr anchor="t" anchorCtr="0">
            <a:spAutoFit/>
          </a:bodyPr>
          <a:p>
            <a:pPr>
              <a:spcBef>
                <a:spcPct val="50000"/>
              </a:spcBef>
            </a:pPr>
            <a:r>
              <a:rPr lang="en-US" altLang="zh-CN" sz="3600" b="1" dirty="0">
                <a:latin typeface="宋体" panose="02010600030101010101" pitchFamily="2" charset="-122"/>
                <a:ea typeface="宋体" panose="02010600030101010101" pitchFamily="2" charset="-122"/>
              </a:rPr>
              <a:t>7.7.5  LCD</a:t>
            </a:r>
            <a:r>
              <a:rPr lang="zh-CN" altLang="en-US" sz="3600" b="1" dirty="0">
                <a:latin typeface="宋体" panose="02010600030101010101" pitchFamily="2" charset="-122"/>
                <a:ea typeface="宋体" panose="02010600030101010101" pitchFamily="2" charset="-122"/>
              </a:rPr>
              <a:t>液晶显示器</a:t>
            </a:r>
            <a:endParaRPr lang="zh-CN" altLang="en-US" sz="3600" b="1" dirty="0">
              <a:latin typeface="宋体" panose="02010600030101010101" pitchFamily="2" charset="-122"/>
              <a:ea typeface="宋体" panose="02010600030101010101" pitchFamily="2" charset="-122"/>
            </a:endParaRPr>
          </a:p>
        </p:txBody>
      </p:sp>
      <p:sp>
        <p:nvSpPr>
          <p:cNvPr id="227332" name="Text Box 4"/>
          <p:cNvSpPr txBox="1"/>
          <p:nvPr/>
        </p:nvSpPr>
        <p:spPr>
          <a:xfrm>
            <a:off x="179388" y="1290638"/>
            <a:ext cx="8640762" cy="3552825"/>
          </a:xfrm>
          <a:prstGeom prst="rect">
            <a:avLst/>
          </a:prstGeom>
          <a:noFill/>
          <a:ln w="12700">
            <a:noFill/>
          </a:ln>
        </p:spPr>
        <p:txBody>
          <a:bodyPr anchor="t" anchorCtr="0">
            <a:spAutoFit/>
          </a:bodyPr>
          <a:p>
            <a:pPr>
              <a:lnSpc>
                <a:spcPts val="4000"/>
              </a:lnSpc>
              <a:spcBef>
                <a:spcPct val="50000"/>
              </a:spcBef>
              <a:buChar char="•"/>
            </a:pPr>
            <a:r>
              <a:rPr lang="en-US" altLang="zh-CN" sz="32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显示器能以可见光的形式输出信息，是最基本的人机对话设备之一。</a:t>
            </a:r>
            <a:endParaRPr lang="zh-CN" altLang="en-US" sz="2800" b="1" dirty="0">
              <a:latin typeface="Times New Roman" panose="02020603050405020304" pitchFamily="18" charset="0"/>
              <a:ea typeface="宋体" panose="02010600030101010101" pitchFamily="2" charset="-122"/>
            </a:endParaRPr>
          </a:p>
          <a:p>
            <a:pPr>
              <a:lnSpc>
                <a:spcPts val="4000"/>
              </a:lnSpc>
              <a:spcBef>
                <a:spcPct val="50000"/>
              </a:spcBef>
            </a:pPr>
            <a:endParaRPr lang="zh-CN" altLang="en-US" sz="2800" b="1" dirty="0">
              <a:latin typeface="Times New Roman" panose="02020603050405020304" pitchFamily="18" charset="0"/>
              <a:ea typeface="宋体" panose="02010600030101010101" pitchFamily="2" charset="-122"/>
            </a:endParaRPr>
          </a:p>
          <a:p>
            <a:pPr>
              <a:lnSpc>
                <a:spcPts val="4000"/>
              </a:lnSpc>
              <a:spcBef>
                <a:spcPct val="50000"/>
              </a:spcBef>
              <a:buChar char="•"/>
            </a:pPr>
            <a:r>
              <a:rPr lang="zh-CN" altLang="en-US" sz="2800" b="1" dirty="0">
                <a:latin typeface="Times New Roman" panose="02020603050405020304" pitchFamily="18" charset="0"/>
                <a:ea typeface="宋体" panose="02010600030101010101" pitchFamily="2" charset="-122"/>
              </a:rPr>
              <a:t> 与打印机等硬拷贝输出设备不同，显示器输出的内容不能长期保存，当显示器关机或显示别的内容时，原有内容就消失了，所以显示器属于软拷贝输出设备。</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1"/>
                                        </p:tgtEl>
                                        <p:attrNameLst>
                                          <p:attrName>style.visibility</p:attrName>
                                        </p:attrNameLst>
                                      </p:cBhvr>
                                      <p:to>
                                        <p:strVal val="visible"/>
                                      </p:to>
                                    </p:set>
                                    <p:anim calcmode="lin" valueType="num">
                                      <p:cBhvr additive="base">
                                        <p:cTn id="7" dur="500" fill="hold"/>
                                        <p:tgtEl>
                                          <p:spTgt spid="227331"/>
                                        </p:tgtEl>
                                        <p:attrNameLst>
                                          <p:attrName>ppt_x</p:attrName>
                                        </p:attrNameLst>
                                      </p:cBhvr>
                                      <p:tavLst>
                                        <p:tav tm="0">
                                          <p:val>
                                            <p:strVal val="0-#ppt_w/2"/>
                                          </p:val>
                                        </p:tav>
                                        <p:tav tm="100000">
                                          <p:val>
                                            <p:strVal val="#ppt_x"/>
                                          </p:val>
                                        </p:tav>
                                      </p:tavLst>
                                    </p:anim>
                                    <p:anim calcmode="lin" valueType="num">
                                      <p:cBhvr additive="base">
                                        <p:cTn id="8" dur="500" fill="hold"/>
                                        <p:tgtEl>
                                          <p:spTgt spid="227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7332"/>
                                        </p:tgtEl>
                                        <p:attrNameLst>
                                          <p:attrName>style.visibility</p:attrName>
                                        </p:attrNameLst>
                                      </p:cBhvr>
                                      <p:to>
                                        <p:strVal val="visible"/>
                                      </p:to>
                                    </p:set>
                                    <p:anim calcmode="lin" valueType="num">
                                      <p:cBhvr additive="base">
                                        <p:cTn id="13" dur="500" fill="hold"/>
                                        <p:tgtEl>
                                          <p:spTgt spid="227332"/>
                                        </p:tgtEl>
                                        <p:attrNameLst>
                                          <p:attrName>ppt_x</p:attrName>
                                        </p:attrNameLst>
                                      </p:cBhvr>
                                      <p:tavLst>
                                        <p:tav tm="0">
                                          <p:val>
                                            <p:strVal val="0-#ppt_w/2"/>
                                          </p:val>
                                        </p:tav>
                                        <p:tav tm="100000">
                                          <p:val>
                                            <p:strVal val="#ppt_x"/>
                                          </p:val>
                                        </p:tav>
                                      </p:tavLst>
                                    </p:anim>
                                    <p:anim calcmode="lin" valueType="num">
                                      <p:cBhvr additive="base">
                                        <p:cTn id="14" dur="500" fill="hold"/>
                                        <p:tgtEl>
                                          <p:spTgt spid="227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p:bldP spid="227332" grpId="0"/>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28354" name="Rectangle 2"/>
          <p:cNvSpPr/>
          <p:nvPr/>
        </p:nvSpPr>
        <p:spPr>
          <a:xfrm>
            <a:off x="3175" y="1279525"/>
            <a:ext cx="9144000" cy="639763"/>
          </a:xfrm>
          <a:prstGeom prst="rect">
            <a:avLst/>
          </a:prstGeom>
          <a:noFill/>
          <a:ln w="12700">
            <a:noFill/>
          </a:ln>
        </p:spPr>
        <p:txBody>
          <a:bodyPr anchor="t" anchorCtr="0">
            <a:spAutoFit/>
          </a:bodyPr>
          <a:p>
            <a:pPr algn="just" eaLnBrk="0" hangingPunct="0"/>
            <a:r>
              <a:rPr lang="en-US" altLang="zh-CN" sz="1200" dirty="0">
                <a:latin typeface="Times New Roman" panose="02020603050405020304" pitchFamily="18" charset="0"/>
                <a:ea typeface="Arial Unicode MS" pitchFamily="34" charset="-122"/>
              </a:rPr>
              <a:t> </a:t>
            </a:r>
            <a:endParaRPr lang="en-US" altLang="zh-CN" sz="1200" dirty="0">
              <a:latin typeface="Arial Unicode MS" pitchFamily="34" charset="-122"/>
              <a:ea typeface="Arial Unicode MS" pitchFamily="34" charset="-122"/>
            </a:endParaRPr>
          </a:p>
          <a:p>
            <a:pPr eaLnBrk="0" hangingPunct="0"/>
            <a:endParaRPr lang="en-US" altLang="zh-CN" sz="2400" dirty="0">
              <a:latin typeface="Times New Roman" panose="02020603050405020304" pitchFamily="18" charset="0"/>
              <a:ea typeface="宋体" panose="02010600030101010101" pitchFamily="2" charset="-122"/>
            </a:endParaRPr>
          </a:p>
        </p:txBody>
      </p:sp>
      <p:sp>
        <p:nvSpPr>
          <p:cNvPr id="228356" name="Text Box 4"/>
          <p:cNvSpPr txBox="1"/>
          <p:nvPr/>
        </p:nvSpPr>
        <p:spPr>
          <a:xfrm>
            <a:off x="179388" y="1412875"/>
            <a:ext cx="8785225" cy="3970338"/>
          </a:xfrm>
          <a:prstGeom prst="rect">
            <a:avLst/>
          </a:prstGeom>
          <a:noFill/>
          <a:ln w="12700">
            <a:noFill/>
          </a:ln>
        </p:spPr>
        <p:txBody>
          <a:bodyPr anchor="t" anchorCtr="0">
            <a:spAutoFit/>
          </a:bodyPr>
          <a:p>
            <a:pPr>
              <a:spcBef>
                <a:spcPct val="50000"/>
              </a:spcBef>
            </a:pPr>
            <a:r>
              <a:rPr lang="en-US" altLang="zh-CN" sz="2800" b="1" dirty="0">
                <a:latin typeface="Times New Roman" panose="02020603050405020304" pitchFamily="18" charset="0"/>
                <a:ea typeface="宋体" panose="02010600030101010101" pitchFamily="2" charset="-122"/>
              </a:rPr>
              <a:t>CRT</a:t>
            </a:r>
            <a:r>
              <a:rPr lang="zh-CN" altLang="en-US" sz="2800" b="1" dirty="0">
                <a:latin typeface="Times New Roman" panose="02020603050405020304" pitchFamily="18" charset="0"/>
                <a:ea typeface="宋体" panose="02010600030101010101" pitchFamily="2" charset="-122"/>
              </a:rPr>
              <a:t>显示器存在耗电高，体积大，辐射强等问题。</a:t>
            </a:r>
            <a:endParaRPr lang="zh-CN" altLang="en-US" sz="2800" b="1" dirty="0">
              <a:latin typeface="Times New Roman" panose="02020603050405020304" pitchFamily="18" charset="0"/>
              <a:ea typeface="宋体" panose="02010600030101010101" pitchFamily="2" charset="-122"/>
            </a:endParaRPr>
          </a:p>
          <a:p>
            <a:pPr>
              <a:spcBef>
                <a:spcPct val="50000"/>
              </a:spcBef>
              <a:buChar char="•"/>
            </a:pPr>
            <a:r>
              <a:rPr lang="zh-CN" altLang="en-US" sz="2800" b="1" dirty="0">
                <a:latin typeface="Times New Roman" panose="02020603050405020304" pitchFamily="18" charset="0"/>
                <a:ea typeface="宋体" panose="02010600030101010101" pitchFamily="2" charset="-122"/>
              </a:rPr>
              <a:t>  液晶显示器具有轻薄短小、低耗电量、无辐射危险，平  面直角显示以及影像稳定不闪烁等优势。目前，液晶显示器已经取代</a:t>
            </a:r>
            <a:r>
              <a:rPr lang="en-US" altLang="zh-CN" sz="2800" b="1" dirty="0">
                <a:latin typeface="Times New Roman" panose="02020603050405020304" pitchFamily="18" charset="0"/>
                <a:ea typeface="宋体" panose="02010600030101010101" pitchFamily="2" charset="-122"/>
              </a:rPr>
              <a:t>CRT</a:t>
            </a:r>
            <a:r>
              <a:rPr lang="zh-CN" altLang="en-US" sz="2800" b="1" dirty="0">
                <a:latin typeface="Times New Roman" panose="02020603050405020304" pitchFamily="18" charset="0"/>
                <a:ea typeface="宋体" panose="02010600030101010101" pitchFamily="2" charset="-122"/>
              </a:rPr>
              <a:t>显示器的主流地位。</a:t>
            </a:r>
            <a:endParaRPr lang="zh-CN" altLang="en-US" sz="2800" b="1" dirty="0">
              <a:latin typeface="Times New Roman" panose="02020603050405020304" pitchFamily="18" charset="0"/>
              <a:ea typeface="宋体" panose="02010600030101010101" pitchFamily="2" charset="-122"/>
            </a:endParaRPr>
          </a:p>
          <a:p>
            <a:pPr>
              <a:spcBef>
                <a:spcPct val="50000"/>
              </a:spcBef>
              <a:buChar char="•"/>
            </a:pPr>
            <a:r>
              <a:rPr lang="zh-CN" altLang="en-US" sz="2800" b="1" dirty="0">
                <a:latin typeface="Times New Roman" panose="02020603050405020304" pitchFamily="18" charset="0"/>
                <a:ea typeface="宋体" panose="02010600030101010101" pitchFamily="2" charset="-122"/>
              </a:rPr>
              <a:t> 等离子显示器（</a:t>
            </a:r>
            <a:r>
              <a:rPr lang="en-US" altLang="zh-CN" sz="2800" b="1" dirty="0">
                <a:latin typeface="Times New Roman" panose="02020603050405020304" pitchFamily="18" charset="0"/>
                <a:ea typeface="宋体" panose="02010600030101010101" pitchFamily="2" charset="-122"/>
              </a:rPr>
              <a:t>PDP</a:t>
            </a:r>
            <a:r>
              <a:rPr lang="zh-CN" altLang="en-US" sz="2800" b="1" dirty="0">
                <a:latin typeface="Times New Roman" panose="02020603050405020304" pitchFamily="18" charset="0"/>
                <a:ea typeface="宋体" panose="02010600030101010101" pitchFamily="2" charset="-122"/>
              </a:rPr>
              <a:t>）是另外一种很有前途的平板显示器，它也有体积小、重量轻、功耗小的特点，且亮度高于液晶显示，色彩鲜明。但成本较高，应用普及还不广泛。</a:t>
            </a:r>
            <a:r>
              <a:rPr lang="zh-CN" altLang="en-US" sz="2800"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p:txBody>
      </p:sp>
      <p:sp>
        <p:nvSpPr>
          <p:cNvPr id="2" name="矩形 1"/>
          <p:cNvSpPr/>
          <p:nvPr/>
        </p:nvSpPr>
        <p:spPr>
          <a:xfrm>
            <a:off x="309563" y="404813"/>
            <a:ext cx="4303712" cy="584200"/>
          </a:xfrm>
          <a:prstGeom prst="rect">
            <a:avLst/>
          </a:prstGeom>
          <a:noFill/>
          <a:ln w="9525">
            <a:noFill/>
          </a:ln>
        </p:spPr>
        <p:txBody>
          <a:bodyPr wrap="none" anchor="t" anchorCtr="0">
            <a:spAutoFit/>
          </a:bodyPr>
          <a:p>
            <a:pPr>
              <a:spcBef>
                <a:spcPct val="50000"/>
              </a:spcBef>
            </a:pPr>
            <a:r>
              <a:rPr lang="en-US" altLang="zh-CN" sz="3200" b="1" dirty="0">
                <a:latin typeface="Times New Roman" panose="02020603050405020304" pitchFamily="18" charset="0"/>
                <a:ea typeface="宋体" panose="02010600030101010101" pitchFamily="2" charset="-122"/>
              </a:rPr>
              <a:t>1. </a:t>
            </a:r>
            <a:r>
              <a:rPr lang="zh-CN" altLang="en-US" sz="3200" b="1" dirty="0">
                <a:latin typeface="Times New Roman" panose="02020603050405020304" pitchFamily="18" charset="0"/>
                <a:ea typeface="宋体" panose="02010600030101010101" pitchFamily="2" charset="-122"/>
              </a:rPr>
              <a:t>显示器有多种类型：</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8356"/>
                                        </p:tgtEl>
                                        <p:attrNameLst>
                                          <p:attrName>style.visibility</p:attrName>
                                        </p:attrNameLst>
                                      </p:cBhvr>
                                      <p:to>
                                        <p:strVal val="visible"/>
                                      </p:to>
                                    </p:set>
                                    <p:anim calcmode="lin" valueType="num">
                                      <p:cBhvr additive="base">
                                        <p:cTn id="7" dur="500" fill="hold"/>
                                        <p:tgtEl>
                                          <p:spTgt spid="228356"/>
                                        </p:tgtEl>
                                        <p:attrNameLst>
                                          <p:attrName>ppt_x</p:attrName>
                                        </p:attrNameLst>
                                      </p:cBhvr>
                                      <p:tavLst>
                                        <p:tav tm="0">
                                          <p:val>
                                            <p:strVal val="0-#ppt_w/2"/>
                                          </p:val>
                                        </p:tav>
                                        <p:tav tm="100000">
                                          <p:val>
                                            <p:strVal val="#ppt_x"/>
                                          </p:val>
                                        </p:tav>
                                      </p:tavLst>
                                    </p:anim>
                                    <p:anim calcmode="lin" valueType="num">
                                      <p:cBhvr additive="base">
                                        <p:cTn id="8" dur="500" fill="hold"/>
                                        <p:tgtEl>
                                          <p:spTgt spid="228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29380" name="Text Box 4"/>
          <p:cNvSpPr txBox="1"/>
          <p:nvPr/>
        </p:nvSpPr>
        <p:spPr>
          <a:xfrm>
            <a:off x="250825" y="260350"/>
            <a:ext cx="6248400" cy="579438"/>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2. </a:t>
            </a:r>
            <a:r>
              <a:rPr lang="zh-CN" altLang="en-US" sz="3200" b="1" dirty="0">
                <a:latin typeface="宋体" panose="02010600030101010101" pitchFamily="2" charset="-122"/>
                <a:ea typeface="宋体" panose="02010600030101010101" pitchFamily="2" charset="-122"/>
              </a:rPr>
              <a:t>液晶显示特点： </a:t>
            </a:r>
            <a:endParaRPr lang="zh-CN" altLang="en-US" sz="3200" b="1" dirty="0">
              <a:latin typeface="宋体" panose="02010600030101010101" pitchFamily="2" charset="-122"/>
              <a:ea typeface="宋体" panose="02010600030101010101" pitchFamily="2" charset="-122"/>
            </a:endParaRPr>
          </a:p>
        </p:txBody>
      </p:sp>
      <p:sp>
        <p:nvSpPr>
          <p:cNvPr id="229381" name="Text Box 5"/>
          <p:cNvSpPr txBox="1"/>
          <p:nvPr/>
        </p:nvSpPr>
        <p:spPr>
          <a:xfrm>
            <a:off x="900113" y="1071563"/>
            <a:ext cx="6248400" cy="579437"/>
          </a:xfrm>
          <a:prstGeom prst="rect">
            <a:avLst/>
          </a:prstGeom>
          <a:noFill/>
          <a:ln w="12700">
            <a:noFill/>
          </a:ln>
        </p:spPr>
        <p:txBody>
          <a:bodyPr anchor="t" anchorCtr="0">
            <a:spAutoFit/>
          </a:bodyPr>
          <a:p>
            <a:pPr marL="457200" indent="-457200">
              <a:spcBef>
                <a:spcPct val="50000"/>
              </a:spcBef>
              <a:buChar char="•"/>
            </a:pPr>
            <a:r>
              <a:rPr lang="zh-CN" altLang="en-US" sz="3200" b="1" dirty="0">
                <a:latin typeface="宋体" panose="02010600030101010101" pitchFamily="2" charset="-122"/>
                <a:ea typeface="宋体" panose="02010600030101010101" pitchFamily="2" charset="-122"/>
              </a:rPr>
              <a:t>显示质量高 </a:t>
            </a:r>
            <a:endParaRPr lang="zh-CN" altLang="en-US" sz="3200" b="1" dirty="0">
              <a:latin typeface="宋体" panose="02010600030101010101" pitchFamily="2" charset="-122"/>
              <a:ea typeface="宋体" panose="02010600030101010101" pitchFamily="2" charset="-122"/>
            </a:endParaRPr>
          </a:p>
        </p:txBody>
      </p:sp>
      <p:sp>
        <p:nvSpPr>
          <p:cNvPr id="229382" name="Text Box 6"/>
          <p:cNvSpPr txBox="1"/>
          <p:nvPr/>
        </p:nvSpPr>
        <p:spPr>
          <a:xfrm>
            <a:off x="900113" y="1655763"/>
            <a:ext cx="4586287" cy="579437"/>
          </a:xfrm>
          <a:prstGeom prst="rect">
            <a:avLst/>
          </a:prstGeom>
          <a:noFill/>
          <a:ln w="12700">
            <a:noFill/>
          </a:ln>
        </p:spPr>
        <p:txBody>
          <a:bodyPr anchor="t" anchorCtr="0">
            <a:spAutoFit/>
          </a:bodyPr>
          <a:p>
            <a:pPr marL="457200" indent="-457200">
              <a:spcBef>
                <a:spcPct val="50000"/>
              </a:spcBef>
              <a:buChar char="•"/>
            </a:pPr>
            <a:r>
              <a:rPr lang="zh-CN" altLang="en-US" sz="3200" b="1" dirty="0">
                <a:latin typeface="宋体" panose="02010600030101010101" pitchFamily="2" charset="-122"/>
                <a:ea typeface="宋体" panose="02010600030101010101" pitchFamily="2" charset="-122"/>
              </a:rPr>
              <a:t>没有电磁辐射 </a:t>
            </a:r>
            <a:endParaRPr lang="zh-CN" altLang="en-US" sz="3200" b="1" dirty="0">
              <a:latin typeface="宋体" panose="02010600030101010101" pitchFamily="2" charset="-122"/>
              <a:ea typeface="Times New Roman" panose="02020603050405020304" pitchFamily="18" charset="0"/>
            </a:endParaRPr>
          </a:p>
        </p:txBody>
      </p:sp>
      <p:sp>
        <p:nvSpPr>
          <p:cNvPr id="229383" name="Text Box 7"/>
          <p:cNvSpPr txBox="1"/>
          <p:nvPr/>
        </p:nvSpPr>
        <p:spPr>
          <a:xfrm>
            <a:off x="922338" y="2381250"/>
            <a:ext cx="6248400" cy="579438"/>
          </a:xfrm>
          <a:prstGeom prst="rect">
            <a:avLst/>
          </a:prstGeom>
          <a:noFill/>
          <a:ln w="12700">
            <a:noFill/>
          </a:ln>
        </p:spPr>
        <p:txBody>
          <a:bodyPr anchor="t" anchorCtr="0">
            <a:spAutoFit/>
          </a:bodyPr>
          <a:p>
            <a:pPr marL="457200" indent="-457200">
              <a:spcBef>
                <a:spcPct val="50000"/>
              </a:spcBef>
              <a:buChar char="•"/>
            </a:pPr>
            <a:r>
              <a:rPr lang="zh-CN" altLang="en-US" sz="3200" b="1" dirty="0">
                <a:latin typeface="宋体" panose="02010600030101010101" pitchFamily="2" charset="-122"/>
                <a:ea typeface="宋体" panose="02010600030101010101" pitchFamily="2" charset="-122"/>
              </a:rPr>
              <a:t>可视面积大 </a:t>
            </a:r>
            <a:endParaRPr lang="zh-CN" altLang="en-US" sz="3200" b="1" dirty="0">
              <a:latin typeface="宋体" panose="02010600030101010101" pitchFamily="2" charset="-122"/>
              <a:ea typeface="Times New Roman" panose="02020603050405020304" pitchFamily="18" charset="0"/>
            </a:endParaRPr>
          </a:p>
        </p:txBody>
      </p:sp>
      <p:sp>
        <p:nvSpPr>
          <p:cNvPr id="229384" name="Text Box 8"/>
          <p:cNvSpPr txBox="1"/>
          <p:nvPr/>
        </p:nvSpPr>
        <p:spPr>
          <a:xfrm>
            <a:off x="922338" y="5702300"/>
            <a:ext cx="6248400" cy="579438"/>
          </a:xfrm>
          <a:prstGeom prst="rect">
            <a:avLst/>
          </a:prstGeom>
          <a:noFill/>
          <a:ln w="12700">
            <a:noFill/>
          </a:ln>
        </p:spPr>
        <p:txBody>
          <a:bodyPr anchor="t" anchorCtr="0">
            <a:spAutoFit/>
          </a:bodyPr>
          <a:p>
            <a:pPr marL="457200" indent="-457200">
              <a:spcBef>
                <a:spcPct val="50000"/>
              </a:spcBef>
              <a:buChar char="•"/>
            </a:pPr>
            <a:r>
              <a:rPr lang="zh-CN" altLang="en-US" sz="3200" b="1" dirty="0">
                <a:latin typeface="宋体" panose="02010600030101010101" pitchFamily="2" charset="-122"/>
                <a:ea typeface="宋体" panose="02010600030101010101" pitchFamily="2" charset="-122"/>
              </a:rPr>
              <a:t>应用范围广 </a:t>
            </a:r>
            <a:endParaRPr lang="zh-CN" altLang="en-US" sz="3200" b="1" dirty="0">
              <a:latin typeface="宋体" panose="02010600030101010101" pitchFamily="2" charset="-122"/>
              <a:ea typeface="Times New Roman" panose="02020603050405020304" pitchFamily="18" charset="0"/>
            </a:endParaRPr>
          </a:p>
        </p:txBody>
      </p:sp>
      <p:sp>
        <p:nvSpPr>
          <p:cNvPr id="229385" name="Text Box 9"/>
          <p:cNvSpPr txBox="1"/>
          <p:nvPr/>
        </p:nvSpPr>
        <p:spPr>
          <a:xfrm>
            <a:off x="922338" y="3802063"/>
            <a:ext cx="6248400" cy="579437"/>
          </a:xfrm>
          <a:prstGeom prst="rect">
            <a:avLst/>
          </a:prstGeom>
          <a:noFill/>
          <a:ln w="12700">
            <a:noFill/>
          </a:ln>
        </p:spPr>
        <p:txBody>
          <a:bodyPr anchor="t" anchorCtr="0">
            <a:spAutoFit/>
          </a:bodyPr>
          <a:p>
            <a:pPr marL="457200" indent="-457200">
              <a:spcBef>
                <a:spcPct val="50000"/>
              </a:spcBef>
              <a:buChar char="•"/>
            </a:pPr>
            <a:r>
              <a:rPr lang="zh-CN" altLang="en-US" sz="3200" b="1" dirty="0">
                <a:latin typeface="宋体" panose="02010600030101010101" pitchFamily="2" charset="-122"/>
                <a:ea typeface="宋体" panose="02010600030101010101" pitchFamily="2" charset="-122"/>
              </a:rPr>
              <a:t>画面效果好 </a:t>
            </a:r>
            <a:endParaRPr lang="zh-CN" altLang="en-US" sz="3200" b="1" dirty="0">
              <a:latin typeface="宋体" panose="02010600030101010101" pitchFamily="2" charset="-122"/>
              <a:ea typeface="Times New Roman" panose="02020603050405020304" pitchFamily="18" charset="0"/>
            </a:endParaRPr>
          </a:p>
        </p:txBody>
      </p:sp>
      <p:sp>
        <p:nvSpPr>
          <p:cNvPr id="10" name="Text Box 3"/>
          <p:cNvSpPr txBox="1"/>
          <p:nvPr/>
        </p:nvSpPr>
        <p:spPr>
          <a:xfrm>
            <a:off x="922338" y="4429125"/>
            <a:ext cx="6248400" cy="579438"/>
          </a:xfrm>
          <a:prstGeom prst="rect">
            <a:avLst/>
          </a:prstGeom>
          <a:noFill/>
          <a:ln w="12700">
            <a:noFill/>
          </a:ln>
        </p:spPr>
        <p:txBody>
          <a:bodyPr anchor="t" anchorCtr="0">
            <a:spAutoFit/>
          </a:bodyPr>
          <a:p>
            <a:pPr marL="457200" indent="-457200">
              <a:spcBef>
                <a:spcPct val="50000"/>
              </a:spcBef>
              <a:buChar char="•"/>
            </a:pPr>
            <a:r>
              <a:rPr lang="zh-CN" altLang="en-US" sz="3200" b="1" dirty="0">
                <a:latin typeface="宋体" panose="02010600030101010101" pitchFamily="2" charset="-122"/>
                <a:ea typeface="宋体" panose="02010600030101010101" pitchFamily="2" charset="-122"/>
              </a:rPr>
              <a:t>数字式接口 </a:t>
            </a:r>
            <a:endParaRPr lang="zh-CN" altLang="en-US" sz="3200" b="1" dirty="0">
              <a:latin typeface="宋体" panose="02010600030101010101" pitchFamily="2" charset="-122"/>
              <a:ea typeface="Times New Roman" panose="02020603050405020304" pitchFamily="18" charset="0"/>
            </a:endParaRPr>
          </a:p>
        </p:txBody>
      </p:sp>
      <p:sp>
        <p:nvSpPr>
          <p:cNvPr id="11" name="Text Box 4"/>
          <p:cNvSpPr txBox="1"/>
          <p:nvPr/>
        </p:nvSpPr>
        <p:spPr>
          <a:xfrm>
            <a:off x="944563" y="5086350"/>
            <a:ext cx="6248400" cy="579438"/>
          </a:xfrm>
          <a:prstGeom prst="rect">
            <a:avLst/>
          </a:prstGeom>
          <a:noFill/>
          <a:ln w="12700">
            <a:noFill/>
          </a:ln>
        </p:spPr>
        <p:txBody>
          <a:bodyPr anchor="t" anchorCtr="0">
            <a:spAutoFit/>
          </a:bodyPr>
          <a:p>
            <a:pPr marL="457200" indent="-457200">
              <a:spcBef>
                <a:spcPct val="50000"/>
              </a:spcBef>
              <a:buChar char="•"/>
            </a:pPr>
            <a:r>
              <a:rPr lang="en-US" altLang="zh-CN" sz="3200" b="1" dirty="0">
                <a:latin typeface="Times New Roman" panose="02020603050405020304" pitchFamily="18"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身材</a:t>
            </a:r>
            <a:r>
              <a:rPr lang="zh-CN" altLang="en-US" sz="3200" b="1" dirty="0">
                <a:latin typeface="Times New Roman" panose="02020603050405020304" pitchFamily="18"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匀称小巧 </a:t>
            </a:r>
            <a:endParaRPr lang="zh-CN" altLang="en-US" sz="3200" b="1" dirty="0">
              <a:latin typeface="宋体" panose="02010600030101010101" pitchFamily="2" charset="-122"/>
              <a:ea typeface="Times New Roman" panose="02020603050405020304" pitchFamily="18" charset="0"/>
            </a:endParaRPr>
          </a:p>
        </p:txBody>
      </p:sp>
      <p:sp>
        <p:nvSpPr>
          <p:cNvPr id="12" name="Text Box 5"/>
          <p:cNvSpPr txBox="1"/>
          <p:nvPr/>
        </p:nvSpPr>
        <p:spPr>
          <a:xfrm>
            <a:off x="922338" y="3140075"/>
            <a:ext cx="6248400" cy="579438"/>
          </a:xfrm>
          <a:prstGeom prst="rect">
            <a:avLst/>
          </a:prstGeom>
          <a:noFill/>
          <a:ln w="12700">
            <a:noFill/>
          </a:ln>
        </p:spPr>
        <p:txBody>
          <a:bodyPr anchor="t" anchorCtr="0">
            <a:spAutoFit/>
          </a:bodyPr>
          <a:p>
            <a:pPr marL="457200" indent="-457200">
              <a:spcBef>
                <a:spcPct val="50000"/>
              </a:spcBef>
              <a:buChar char="•"/>
            </a:pPr>
            <a:r>
              <a:rPr lang="zh-CN" altLang="en-US" sz="3200" b="1" dirty="0">
                <a:latin typeface="宋体" panose="02010600030101010101" pitchFamily="2" charset="-122"/>
                <a:ea typeface="宋体" panose="02010600030101010101" pitchFamily="2" charset="-122"/>
              </a:rPr>
              <a:t>功率消耗小 </a:t>
            </a:r>
            <a:endParaRPr lang="zh-CN" altLang="en-US" sz="3200" b="1" dirty="0">
              <a:latin typeface="宋体" panose="02010600030101010101" pitchFamily="2" charset="-122"/>
              <a:ea typeface="Times New Roman" panose="02020603050405020304" pitchFamily="18"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380"/>
                                        </p:tgtEl>
                                        <p:attrNameLst>
                                          <p:attrName>style.visibility</p:attrName>
                                        </p:attrNameLst>
                                      </p:cBhvr>
                                      <p:to>
                                        <p:strVal val="visible"/>
                                      </p:to>
                                    </p:set>
                                    <p:anim calcmode="lin" valueType="num">
                                      <p:cBhvr additive="base">
                                        <p:cTn id="7" dur="500" fill="hold"/>
                                        <p:tgtEl>
                                          <p:spTgt spid="229380"/>
                                        </p:tgtEl>
                                        <p:attrNameLst>
                                          <p:attrName>ppt_x</p:attrName>
                                        </p:attrNameLst>
                                      </p:cBhvr>
                                      <p:tavLst>
                                        <p:tav tm="0">
                                          <p:val>
                                            <p:strVal val="0-#ppt_w/2"/>
                                          </p:val>
                                        </p:tav>
                                        <p:tav tm="100000">
                                          <p:val>
                                            <p:strVal val="#ppt_x"/>
                                          </p:val>
                                        </p:tav>
                                      </p:tavLst>
                                    </p:anim>
                                    <p:anim calcmode="lin" valueType="num">
                                      <p:cBhvr additive="base">
                                        <p:cTn id="8" dur="500" fill="hold"/>
                                        <p:tgtEl>
                                          <p:spTgt spid="2293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9381"/>
                                        </p:tgtEl>
                                        <p:attrNameLst>
                                          <p:attrName>style.visibility</p:attrName>
                                        </p:attrNameLst>
                                      </p:cBhvr>
                                      <p:to>
                                        <p:strVal val="visible"/>
                                      </p:to>
                                    </p:set>
                                    <p:anim calcmode="lin" valueType="num">
                                      <p:cBhvr additive="base">
                                        <p:cTn id="13" dur="500" fill="hold"/>
                                        <p:tgtEl>
                                          <p:spTgt spid="229381"/>
                                        </p:tgtEl>
                                        <p:attrNameLst>
                                          <p:attrName>ppt_x</p:attrName>
                                        </p:attrNameLst>
                                      </p:cBhvr>
                                      <p:tavLst>
                                        <p:tav tm="0">
                                          <p:val>
                                            <p:strVal val="0-#ppt_w/2"/>
                                          </p:val>
                                        </p:tav>
                                        <p:tav tm="100000">
                                          <p:val>
                                            <p:strVal val="#ppt_x"/>
                                          </p:val>
                                        </p:tav>
                                      </p:tavLst>
                                    </p:anim>
                                    <p:anim calcmode="lin" valueType="num">
                                      <p:cBhvr additive="base">
                                        <p:cTn id="14" dur="500" fill="hold"/>
                                        <p:tgtEl>
                                          <p:spTgt spid="2293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9382"/>
                                        </p:tgtEl>
                                        <p:attrNameLst>
                                          <p:attrName>style.visibility</p:attrName>
                                        </p:attrNameLst>
                                      </p:cBhvr>
                                      <p:to>
                                        <p:strVal val="visible"/>
                                      </p:to>
                                    </p:set>
                                    <p:anim calcmode="lin" valueType="num">
                                      <p:cBhvr additive="base">
                                        <p:cTn id="19" dur="500" fill="hold"/>
                                        <p:tgtEl>
                                          <p:spTgt spid="229382"/>
                                        </p:tgtEl>
                                        <p:attrNameLst>
                                          <p:attrName>ppt_x</p:attrName>
                                        </p:attrNameLst>
                                      </p:cBhvr>
                                      <p:tavLst>
                                        <p:tav tm="0">
                                          <p:val>
                                            <p:strVal val="0-#ppt_w/2"/>
                                          </p:val>
                                        </p:tav>
                                        <p:tav tm="100000">
                                          <p:val>
                                            <p:strVal val="#ppt_x"/>
                                          </p:val>
                                        </p:tav>
                                      </p:tavLst>
                                    </p:anim>
                                    <p:anim calcmode="lin" valueType="num">
                                      <p:cBhvr additive="base">
                                        <p:cTn id="20" dur="500" fill="hold"/>
                                        <p:tgtEl>
                                          <p:spTgt spid="22938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9383"/>
                                        </p:tgtEl>
                                        <p:attrNameLst>
                                          <p:attrName>style.visibility</p:attrName>
                                        </p:attrNameLst>
                                      </p:cBhvr>
                                      <p:to>
                                        <p:strVal val="visible"/>
                                      </p:to>
                                    </p:set>
                                    <p:anim calcmode="lin" valueType="num">
                                      <p:cBhvr additive="base">
                                        <p:cTn id="25" dur="500" fill="hold"/>
                                        <p:tgtEl>
                                          <p:spTgt spid="229383"/>
                                        </p:tgtEl>
                                        <p:attrNameLst>
                                          <p:attrName>ppt_x</p:attrName>
                                        </p:attrNameLst>
                                      </p:cBhvr>
                                      <p:tavLst>
                                        <p:tav tm="0">
                                          <p:val>
                                            <p:strVal val="0-#ppt_w/2"/>
                                          </p:val>
                                        </p:tav>
                                        <p:tav tm="100000">
                                          <p:val>
                                            <p:strVal val="#ppt_x"/>
                                          </p:val>
                                        </p:tav>
                                      </p:tavLst>
                                    </p:anim>
                                    <p:anim calcmode="lin" valueType="num">
                                      <p:cBhvr additive="base">
                                        <p:cTn id="26" dur="500" fill="hold"/>
                                        <p:tgtEl>
                                          <p:spTgt spid="22938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9384"/>
                                        </p:tgtEl>
                                        <p:attrNameLst>
                                          <p:attrName>style.visibility</p:attrName>
                                        </p:attrNameLst>
                                      </p:cBhvr>
                                      <p:to>
                                        <p:strVal val="visible"/>
                                      </p:to>
                                    </p:set>
                                    <p:anim calcmode="lin" valueType="num">
                                      <p:cBhvr additive="base">
                                        <p:cTn id="31" dur="500" fill="hold"/>
                                        <p:tgtEl>
                                          <p:spTgt spid="229384"/>
                                        </p:tgtEl>
                                        <p:attrNameLst>
                                          <p:attrName>ppt_x</p:attrName>
                                        </p:attrNameLst>
                                      </p:cBhvr>
                                      <p:tavLst>
                                        <p:tav tm="0">
                                          <p:val>
                                            <p:strVal val="0-#ppt_w/2"/>
                                          </p:val>
                                        </p:tav>
                                        <p:tav tm="100000">
                                          <p:val>
                                            <p:strVal val="#ppt_x"/>
                                          </p:val>
                                        </p:tav>
                                      </p:tavLst>
                                    </p:anim>
                                    <p:anim calcmode="lin" valueType="num">
                                      <p:cBhvr additive="base">
                                        <p:cTn id="32" dur="500" fill="hold"/>
                                        <p:tgtEl>
                                          <p:spTgt spid="22938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9385"/>
                                        </p:tgtEl>
                                        <p:attrNameLst>
                                          <p:attrName>style.visibility</p:attrName>
                                        </p:attrNameLst>
                                      </p:cBhvr>
                                      <p:to>
                                        <p:strVal val="visible"/>
                                      </p:to>
                                    </p:set>
                                    <p:anim calcmode="lin" valueType="num">
                                      <p:cBhvr additive="base">
                                        <p:cTn id="37" dur="500" fill="hold"/>
                                        <p:tgtEl>
                                          <p:spTgt spid="229385"/>
                                        </p:tgtEl>
                                        <p:attrNameLst>
                                          <p:attrName>ppt_x</p:attrName>
                                        </p:attrNameLst>
                                      </p:cBhvr>
                                      <p:tavLst>
                                        <p:tav tm="0">
                                          <p:val>
                                            <p:strVal val="0-#ppt_w/2"/>
                                          </p:val>
                                        </p:tav>
                                        <p:tav tm="100000">
                                          <p:val>
                                            <p:strVal val="#ppt_x"/>
                                          </p:val>
                                        </p:tav>
                                      </p:tavLst>
                                    </p:anim>
                                    <p:anim calcmode="lin" valueType="num">
                                      <p:cBhvr additive="base">
                                        <p:cTn id="38" dur="500" fill="hold"/>
                                        <p:tgtEl>
                                          <p:spTgt spid="22938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0-#ppt_w/2"/>
                                          </p:val>
                                        </p:tav>
                                        <p:tav tm="100000">
                                          <p:val>
                                            <p:strVal val="#ppt_x"/>
                                          </p:val>
                                        </p:tav>
                                      </p:tavLst>
                                    </p:anim>
                                    <p:anim calcmode="lin" valueType="num">
                                      <p:cBhvr additive="base">
                                        <p:cTn id="5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0-#ppt_w/2"/>
                                          </p:val>
                                        </p:tav>
                                        <p:tav tm="100000">
                                          <p:val>
                                            <p:strVal val="#ppt_x"/>
                                          </p:val>
                                        </p:tav>
                                      </p:tavLst>
                                    </p:anim>
                                    <p:anim calcmode="lin" valueType="num">
                                      <p:cBhvr additive="base">
                                        <p:cTn id="5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p:bldP spid="229381" grpId="0"/>
      <p:bldP spid="229382" grpId="0"/>
      <p:bldP spid="229383" grpId="0"/>
      <p:bldP spid="229384" grpId="0"/>
      <p:bldP spid="229385"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pic>
        <p:nvPicPr>
          <p:cNvPr id="26626" name="图片 15" descr="7a7"/>
          <p:cNvPicPr>
            <a:picLocks noChangeAspect="1"/>
          </p:cNvPicPr>
          <p:nvPr/>
        </p:nvPicPr>
        <p:blipFill>
          <a:blip r:embed="rId1"/>
          <a:stretch>
            <a:fillRect/>
          </a:stretch>
        </p:blipFill>
        <p:spPr>
          <a:xfrm>
            <a:off x="2806700" y="3490913"/>
            <a:ext cx="6337300" cy="3311525"/>
          </a:xfrm>
          <a:prstGeom prst="rect">
            <a:avLst/>
          </a:prstGeom>
          <a:noFill/>
          <a:ln w="9525">
            <a:noFill/>
          </a:ln>
        </p:spPr>
      </p:pic>
      <p:sp>
        <p:nvSpPr>
          <p:cNvPr id="2" name="矩形 1"/>
          <p:cNvSpPr/>
          <p:nvPr/>
        </p:nvSpPr>
        <p:spPr>
          <a:xfrm>
            <a:off x="323850" y="77788"/>
            <a:ext cx="8280400" cy="2678113"/>
          </a:xfrm>
          <a:prstGeom prst="rect">
            <a:avLst/>
          </a:prstGeom>
          <a:solidFill>
            <a:srgbClr val="CCFFCC"/>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程序查询方式：</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要求</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en-US"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接口中要设置状态位</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以表示外设的工作状态。</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有些设备的状态信息较多，可组成</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一个或多个状态字</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，占用</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一个或多个</a:t>
            </a:r>
            <a:r>
              <a:rPr kumimoji="0" lang="en-US"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端口地址</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，可由</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输入指令读取</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28" name="矩形 3"/>
          <p:cNvSpPr/>
          <p:nvPr/>
        </p:nvSpPr>
        <p:spPr>
          <a:xfrm>
            <a:off x="3276600" y="2967038"/>
            <a:ext cx="4967288" cy="521970"/>
          </a:xfrm>
          <a:prstGeom prst="rect">
            <a:avLst/>
          </a:prstGeom>
          <a:solidFill>
            <a:srgbClr val="FFFF66"/>
          </a:solidFill>
          <a:ln w="9525">
            <a:noFill/>
          </a:ln>
        </p:spPr>
        <p:txBody>
          <a:bodyPr anchor="t" anchorCtr="0">
            <a:spAutoFit/>
          </a:bodyPr>
          <a:p>
            <a:r>
              <a:rPr lang="zh-CN" altLang="en-US" sz="2800" b="1" dirty="0">
                <a:latin typeface="Arial" panose="020B0604020202020204" pitchFamily="34" charset="0"/>
                <a:ea typeface="宋体" panose="02010600030101010101" pitchFamily="2" charset="-122"/>
              </a:rPr>
              <a:t>程序查询</a:t>
            </a:r>
            <a:r>
              <a:rPr lang="zh-CN" altLang="zh-CN" sz="2800" b="1" dirty="0">
                <a:latin typeface="Arial" panose="020B0604020202020204" pitchFamily="34" charset="0"/>
                <a:ea typeface="宋体" panose="02010600030101010101" pitchFamily="2" charset="-122"/>
              </a:rPr>
              <a:t>接口模型如</a:t>
            </a:r>
            <a:r>
              <a:rPr lang="zh-CN" altLang="en-US" sz="2800" b="1" dirty="0">
                <a:latin typeface="Arial" panose="020B0604020202020204" pitchFamily="34" charset="0"/>
                <a:ea typeface="宋体" panose="02010600030101010101" pitchFamily="2" charset="-122"/>
              </a:rPr>
              <a:t>下</a:t>
            </a:r>
            <a:r>
              <a:rPr lang="zh-CN" altLang="zh-CN" sz="2800" b="1" dirty="0">
                <a:latin typeface="Arial" panose="020B0604020202020204" pitchFamily="34" charset="0"/>
                <a:ea typeface="宋体" panose="02010600030101010101" pitchFamily="2" charset="-122"/>
              </a:rPr>
              <a:t>图</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03782" name="Text Box 6"/>
          <p:cNvSpPr txBox="1"/>
          <p:nvPr/>
        </p:nvSpPr>
        <p:spPr>
          <a:xfrm>
            <a:off x="250825" y="333375"/>
            <a:ext cx="7467600" cy="579438"/>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3. </a:t>
            </a:r>
            <a:r>
              <a:rPr lang="zh-CN" altLang="en-US" sz="3200" b="1" dirty="0">
                <a:latin typeface="宋体" panose="02010600030101010101" pitchFamily="2" charset="-122"/>
                <a:ea typeface="宋体" panose="02010600030101010101" pitchFamily="2" charset="-122"/>
              </a:rPr>
              <a:t>液晶显示器的原理 （见图</a:t>
            </a:r>
            <a:r>
              <a:rPr lang="en-US" altLang="zh-CN" sz="3200" b="1" dirty="0">
                <a:latin typeface="宋体" panose="02010600030101010101" pitchFamily="2" charset="-122"/>
                <a:ea typeface="宋体" panose="02010600030101010101" pitchFamily="2" charset="-122"/>
              </a:rPr>
              <a:t>7-52 </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p:txBody>
      </p:sp>
      <p:pic>
        <p:nvPicPr>
          <p:cNvPr id="230403" name="图片 7" descr="8a22"/>
          <p:cNvPicPr>
            <a:picLocks noChangeAspect="1"/>
          </p:cNvPicPr>
          <p:nvPr/>
        </p:nvPicPr>
        <p:blipFill>
          <a:blip r:embed="rId1"/>
          <a:stretch>
            <a:fillRect/>
          </a:stretch>
        </p:blipFill>
        <p:spPr>
          <a:xfrm>
            <a:off x="468313" y="1484313"/>
            <a:ext cx="8064500" cy="4321175"/>
          </a:xfrm>
          <a:prstGeom prst="rect">
            <a:avLst/>
          </a:prstGeom>
          <a:noFill/>
          <a:ln w="9525">
            <a:noFill/>
          </a:ln>
        </p:spPr>
      </p:pic>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82"/>
                                        </p:tgtEl>
                                        <p:attrNameLst>
                                          <p:attrName>style.visibility</p:attrName>
                                        </p:attrNameLst>
                                      </p:cBhvr>
                                      <p:to>
                                        <p:strVal val="visible"/>
                                      </p:to>
                                    </p:set>
                                    <p:anim calcmode="lin" valueType="num">
                                      <p:cBhvr additive="base">
                                        <p:cTn id="7" dur="500" fill="hold"/>
                                        <p:tgtEl>
                                          <p:spTgt spid="203782"/>
                                        </p:tgtEl>
                                        <p:attrNameLst>
                                          <p:attrName>ppt_x</p:attrName>
                                        </p:attrNameLst>
                                      </p:cBhvr>
                                      <p:tavLst>
                                        <p:tav tm="0">
                                          <p:val>
                                            <p:strVal val="0-#ppt_w/2"/>
                                          </p:val>
                                        </p:tav>
                                        <p:tav tm="100000">
                                          <p:val>
                                            <p:strVal val="#ppt_x"/>
                                          </p:val>
                                        </p:tav>
                                      </p:tavLst>
                                    </p:anim>
                                    <p:anim calcmode="lin" valueType="num">
                                      <p:cBhvr additive="base">
                                        <p:cTn id="8" dur="500" fill="hold"/>
                                        <p:tgtEl>
                                          <p:spTgt spid="2037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2" grpId="0"/>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31426" name="Rectangle 2"/>
          <p:cNvSpPr/>
          <p:nvPr/>
        </p:nvSpPr>
        <p:spPr>
          <a:xfrm>
            <a:off x="3175" y="1279525"/>
            <a:ext cx="9144000" cy="639763"/>
          </a:xfrm>
          <a:prstGeom prst="rect">
            <a:avLst/>
          </a:prstGeom>
          <a:noFill/>
          <a:ln w="12700">
            <a:noFill/>
          </a:ln>
        </p:spPr>
        <p:txBody>
          <a:bodyPr anchor="t" anchorCtr="0">
            <a:spAutoFit/>
          </a:bodyPr>
          <a:p>
            <a:pPr algn="just" eaLnBrk="0" hangingPunct="0"/>
            <a:r>
              <a:rPr lang="en-US" altLang="zh-CN" sz="1200" dirty="0">
                <a:latin typeface="Times New Roman" panose="02020603050405020304" pitchFamily="18" charset="0"/>
                <a:ea typeface="Arial Unicode MS" pitchFamily="34" charset="-122"/>
              </a:rPr>
              <a:t> </a:t>
            </a:r>
            <a:endParaRPr lang="en-US" altLang="zh-CN" sz="1200" dirty="0">
              <a:latin typeface="Arial Unicode MS" pitchFamily="34" charset="-122"/>
              <a:ea typeface="Arial Unicode MS" pitchFamily="34" charset="-122"/>
            </a:endParaRPr>
          </a:p>
          <a:p>
            <a:pPr eaLnBrk="0" hangingPunct="0"/>
            <a:endParaRPr lang="en-US" altLang="zh-CN" sz="2400" dirty="0">
              <a:latin typeface="Times New Roman" panose="02020603050405020304" pitchFamily="18" charset="0"/>
              <a:ea typeface="宋体" panose="02010600030101010101" pitchFamily="2" charset="-122"/>
            </a:endParaRPr>
          </a:p>
        </p:txBody>
      </p:sp>
      <p:sp>
        <p:nvSpPr>
          <p:cNvPr id="205827" name="Text Box 3"/>
          <p:cNvSpPr txBox="1"/>
          <p:nvPr/>
        </p:nvSpPr>
        <p:spPr>
          <a:xfrm>
            <a:off x="323850" y="257175"/>
            <a:ext cx="4968875" cy="579438"/>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4.  </a:t>
            </a:r>
            <a:r>
              <a:rPr lang="zh-CN" altLang="en-US" sz="3200" b="1" dirty="0">
                <a:latin typeface="宋体" panose="02010600030101010101" pitchFamily="2" charset="-122"/>
                <a:ea typeface="宋体" panose="02010600030101010101" pitchFamily="2" charset="-122"/>
              </a:rPr>
              <a:t>液晶显示器的分类 </a:t>
            </a:r>
            <a:endParaRPr lang="zh-CN" altLang="en-US" sz="3200" b="1" dirty="0">
              <a:latin typeface="宋体" panose="02010600030101010101" pitchFamily="2" charset="-122"/>
              <a:ea typeface="宋体" panose="02010600030101010101" pitchFamily="2" charset="-122"/>
            </a:endParaRPr>
          </a:p>
        </p:txBody>
      </p:sp>
      <p:sp>
        <p:nvSpPr>
          <p:cNvPr id="205828" name="Text Box 4"/>
          <p:cNvSpPr txBox="1"/>
          <p:nvPr/>
        </p:nvSpPr>
        <p:spPr>
          <a:xfrm>
            <a:off x="323850" y="977900"/>
            <a:ext cx="7467600" cy="579438"/>
          </a:xfrm>
          <a:prstGeom prst="rect">
            <a:avLst/>
          </a:prstGeom>
          <a:noFill/>
          <a:ln w="12700">
            <a:noFill/>
          </a:ln>
        </p:spPr>
        <p:txBody>
          <a:bodyPr anchor="t" anchorCtr="0">
            <a:spAutoFit/>
          </a:bodyPr>
          <a:p>
            <a:pPr marL="457200" indent="-457200">
              <a:spcBef>
                <a:spcPct val="50000"/>
              </a:spcBef>
            </a:pP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扭曲向列相（</a:t>
            </a:r>
            <a:r>
              <a:rPr lang="en-US" altLang="zh-CN" sz="3200" b="1" dirty="0">
                <a:latin typeface="宋体" panose="02010600030101010101" pitchFamily="2" charset="-122"/>
                <a:ea typeface="宋体" panose="02010600030101010101" pitchFamily="2" charset="-122"/>
              </a:rPr>
              <a:t>TN</a:t>
            </a:r>
            <a:r>
              <a:rPr lang="zh-CN" altLang="en-US" sz="3200" b="1" dirty="0">
                <a:latin typeface="宋体" panose="02010600030101010101" pitchFamily="2" charset="-122"/>
                <a:ea typeface="宋体" panose="02010600030101010101" pitchFamily="2" charset="-122"/>
              </a:rPr>
              <a:t>）显示</a:t>
            </a:r>
            <a:endParaRPr lang="zh-CN" altLang="en-US" sz="3200" b="1" dirty="0">
              <a:latin typeface="宋体" panose="02010600030101010101" pitchFamily="2" charset="-122"/>
              <a:ea typeface="宋体" panose="02010600030101010101" pitchFamily="2" charset="-122"/>
            </a:endParaRPr>
          </a:p>
        </p:txBody>
      </p:sp>
      <p:sp>
        <p:nvSpPr>
          <p:cNvPr id="205832" name="Text Box 8"/>
          <p:cNvSpPr txBox="1"/>
          <p:nvPr/>
        </p:nvSpPr>
        <p:spPr>
          <a:xfrm>
            <a:off x="468313" y="1662113"/>
            <a:ext cx="8496300" cy="1887537"/>
          </a:xfrm>
          <a:prstGeom prst="rect">
            <a:avLst/>
          </a:prstGeom>
          <a:noFill/>
          <a:ln w="12700">
            <a:noFill/>
          </a:ln>
        </p:spPr>
        <p:txBody>
          <a:bodyPr anchor="t" anchorCtr="0">
            <a:spAutoFit/>
          </a:bodyPr>
          <a:p>
            <a:pPr>
              <a:lnSpc>
                <a:spcPts val="3500"/>
              </a:lnSpc>
              <a:spcBef>
                <a:spcPct val="50000"/>
              </a:spcBef>
              <a:buFont typeface="Wingdings" panose="05000000000000000000" pitchFamily="2" charset="2"/>
            </a:pPr>
            <a:r>
              <a:rPr lang="en-US" altLang="zh-CN" sz="2400" b="1" dirty="0">
                <a:latin typeface="Times New Roman" panose="02020603050405020304" pitchFamily="18" charset="0"/>
                <a:ea typeface="宋体" panose="02010600030101010101" pitchFamily="2" charset="-122"/>
              </a:rPr>
              <a:t>TN</a:t>
            </a:r>
            <a:r>
              <a:rPr lang="zh-CN" altLang="en-US" sz="2400" b="1" dirty="0">
                <a:latin typeface="Times New Roman" panose="02020603050405020304" pitchFamily="18" charset="0"/>
                <a:ea typeface="宋体" panose="02010600030101010101" pitchFamily="2" charset="-122"/>
              </a:rPr>
              <a:t>型液晶显示器件是最常见的一种液晶显示器件。一般笔段式数字显示所用的液晶显示器件大都是</a:t>
            </a:r>
            <a:r>
              <a:rPr lang="en-US" altLang="zh-CN" sz="2400" b="1" dirty="0">
                <a:latin typeface="Times New Roman" panose="02020603050405020304" pitchFamily="18" charset="0"/>
                <a:ea typeface="宋体" panose="02010600030101010101" pitchFamily="2" charset="-122"/>
              </a:rPr>
              <a:t>TN</a:t>
            </a:r>
            <a:r>
              <a:rPr lang="zh-CN" altLang="en-US" sz="2400" b="1" dirty="0">
                <a:latin typeface="Times New Roman" panose="02020603050405020304" pitchFamily="18" charset="0"/>
                <a:ea typeface="宋体" panose="02010600030101010101" pitchFamily="2" charset="-122"/>
              </a:rPr>
              <a:t>型器件，常见的手表、数字仪表、电子钟及大部分计算器所用的液晶显示器件也都是</a:t>
            </a:r>
            <a:r>
              <a:rPr lang="en-US" altLang="zh-CN" sz="2400" b="1" dirty="0">
                <a:latin typeface="Times New Roman" panose="02020603050405020304" pitchFamily="18" charset="0"/>
                <a:ea typeface="宋体" panose="02010600030101010101" pitchFamily="2" charset="-122"/>
              </a:rPr>
              <a:t>TN</a:t>
            </a:r>
            <a:r>
              <a:rPr lang="zh-CN" altLang="en-US" sz="2400" b="1" dirty="0">
                <a:latin typeface="Times New Roman" panose="02020603050405020304" pitchFamily="18" charset="0"/>
                <a:ea typeface="宋体" panose="02010600030101010101" pitchFamily="2" charset="-122"/>
              </a:rPr>
              <a:t>型器件。</a:t>
            </a:r>
            <a:endParaRPr lang="zh-CN" altLang="en-US" sz="2400" b="1" dirty="0">
              <a:latin typeface="Times New Roman" panose="02020603050405020304" pitchFamily="18" charset="0"/>
              <a:ea typeface="宋体" panose="02010600030101010101" pitchFamily="2" charset="-122"/>
            </a:endParaRPr>
          </a:p>
        </p:txBody>
      </p:sp>
      <p:sp>
        <p:nvSpPr>
          <p:cNvPr id="205833" name="Text Box 9"/>
          <p:cNvSpPr txBox="1"/>
          <p:nvPr/>
        </p:nvSpPr>
        <p:spPr>
          <a:xfrm>
            <a:off x="315913" y="3619500"/>
            <a:ext cx="7467600" cy="579438"/>
          </a:xfrm>
          <a:prstGeom prst="rect">
            <a:avLst/>
          </a:prstGeom>
          <a:noFill/>
          <a:ln w="12700">
            <a:noFill/>
          </a:ln>
        </p:spPr>
        <p:txBody>
          <a:bodyPr anchor="t" anchorCtr="0">
            <a:spAutoFit/>
          </a:bodyPr>
          <a:p>
            <a:pPr marL="457200" indent="-457200">
              <a:spcBef>
                <a:spcPct val="50000"/>
              </a:spcBef>
            </a:pPr>
            <a:r>
              <a:rPr lang="en-US" altLang="zh-CN" sz="3200" b="1" dirty="0">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超扭曲向列相（</a:t>
            </a:r>
            <a:r>
              <a:rPr lang="en-US" altLang="zh-CN" sz="3200" b="1" dirty="0">
                <a:latin typeface="宋体" panose="02010600030101010101" pitchFamily="2" charset="-122"/>
                <a:ea typeface="宋体" panose="02010600030101010101" pitchFamily="2" charset="-122"/>
              </a:rPr>
              <a:t>STN</a:t>
            </a:r>
            <a:r>
              <a:rPr lang="zh-CN" altLang="en-US" sz="3200" b="1" dirty="0">
                <a:latin typeface="宋体" panose="02010600030101010101" pitchFamily="2" charset="-122"/>
                <a:ea typeface="宋体" panose="02010600030101010101" pitchFamily="2" charset="-122"/>
              </a:rPr>
              <a:t>）显示 </a:t>
            </a:r>
            <a:endParaRPr lang="zh-CN" altLang="en-US" sz="3200" b="1" dirty="0">
              <a:latin typeface="宋体" panose="02010600030101010101" pitchFamily="2" charset="-122"/>
              <a:ea typeface="Times New Roman" panose="02020603050405020304" pitchFamily="18" charset="0"/>
            </a:endParaRPr>
          </a:p>
        </p:txBody>
      </p:sp>
      <p:sp>
        <p:nvSpPr>
          <p:cNvPr id="231431" name="Rectangle 10"/>
          <p:cNvSpPr/>
          <p:nvPr/>
        </p:nvSpPr>
        <p:spPr>
          <a:xfrm>
            <a:off x="627063" y="4291013"/>
            <a:ext cx="8135937" cy="1887537"/>
          </a:xfrm>
          <a:prstGeom prst="rect">
            <a:avLst/>
          </a:prstGeom>
          <a:noFill/>
          <a:ln w="12700">
            <a:noFill/>
          </a:ln>
        </p:spPr>
        <p:txBody>
          <a:bodyPr anchor="ctr" anchorCtr="0">
            <a:spAutoFit/>
          </a:bodyPr>
          <a:p>
            <a:pPr eaLnBrk="0" hangingPunct="0">
              <a:lnSpc>
                <a:spcPts val="3500"/>
              </a:lnSpc>
            </a:pPr>
            <a:r>
              <a:rPr lang="zh-CN" altLang="en-US" sz="2400" b="1" dirty="0">
                <a:latin typeface="Times New Roman" panose="02020603050405020304" pitchFamily="18" charset="0"/>
                <a:ea typeface="宋体" panose="02010600030101010101" pitchFamily="2" charset="-122"/>
              </a:rPr>
              <a:t>超扭曲向列相（</a:t>
            </a:r>
            <a:r>
              <a:rPr lang="en-US" altLang="zh-CN" sz="2400" b="1" dirty="0">
                <a:latin typeface="Times New Roman" panose="02020603050405020304" pitchFamily="18" charset="0"/>
                <a:ea typeface="宋体" panose="02010600030101010101" pitchFamily="2" charset="-122"/>
              </a:rPr>
              <a:t>STN</a:t>
            </a:r>
            <a:r>
              <a:rPr lang="zh-CN" altLang="en-US" sz="2400" b="1" dirty="0">
                <a:latin typeface="Times New Roman" panose="02020603050405020304" pitchFamily="18" charset="0"/>
                <a:ea typeface="宋体" panose="02010600030101010101" pitchFamily="2" charset="-122"/>
              </a:rPr>
              <a:t>）显示是一种目前应用较多的点阵式液晶显示器件。“超扭曲”即扭曲角应很大，超过</a:t>
            </a:r>
            <a:r>
              <a:rPr lang="en-US" altLang="zh-CN" sz="2400" b="1" dirty="0">
                <a:latin typeface="Times New Roman" panose="02020603050405020304" pitchFamily="18" charset="0"/>
                <a:ea typeface="宋体" panose="02010600030101010101" pitchFamily="2" charset="-122"/>
              </a:rPr>
              <a:t>90°</a:t>
            </a:r>
            <a:r>
              <a:rPr lang="zh-CN" altLang="en-US" sz="2400" b="1" dirty="0">
                <a:latin typeface="Times New Roman" panose="02020603050405020304" pitchFamily="18" charset="0"/>
                <a:ea typeface="宋体" panose="02010600030101010101" pitchFamily="2" charset="-122"/>
              </a:rPr>
              <a:t>，我们把这类扭曲角在</a:t>
            </a:r>
            <a:r>
              <a:rPr lang="en-US" altLang="zh-CN" sz="2400" b="1" dirty="0">
                <a:latin typeface="Times New Roman" panose="02020603050405020304" pitchFamily="18" charset="0"/>
                <a:ea typeface="宋体" panose="02010600030101010101" pitchFamily="2" charset="-122"/>
              </a:rPr>
              <a:t>180°</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360°</a:t>
            </a:r>
            <a:r>
              <a:rPr lang="zh-CN" altLang="en-US" sz="2400" b="1" dirty="0">
                <a:latin typeface="Times New Roman" panose="02020603050405020304" pitchFamily="18" charset="0"/>
                <a:ea typeface="宋体" panose="02010600030101010101" pitchFamily="2" charset="-122"/>
              </a:rPr>
              <a:t>的液晶显示器件称为超扭曲（</a:t>
            </a:r>
            <a:r>
              <a:rPr lang="en-US" altLang="zh-CN" sz="2400" b="1" dirty="0">
                <a:latin typeface="Times New Roman" panose="02020603050405020304" pitchFamily="18" charset="0"/>
                <a:ea typeface="宋体" panose="02010600030101010101" pitchFamily="2" charset="-122"/>
              </a:rPr>
              <a:t>STN</a:t>
            </a:r>
            <a:r>
              <a:rPr lang="zh-CN" altLang="en-US" sz="2400" b="1" dirty="0">
                <a:latin typeface="Times New Roman" panose="02020603050405020304" pitchFamily="18" charset="0"/>
                <a:ea typeface="宋体" panose="02010600030101010101" pitchFamily="2" charset="-122"/>
              </a:rPr>
              <a:t>）系列产品。</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827"/>
                                        </p:tgtEl>
                                        <p:attrNameLst>
                                          <p:attrName>style.visibility</p:attrName>
                                        </p:attrNameLst>
                                      </p:cBhvr>
                                      <p:to>
                                        <p:strVal val="visible"/>
                                      </p:to>
                                    </p:set>
                                    <p:anim calcmode="lin" valueType="num">
                                      <p:cBhvr additive="base">
                                        <p:cTn id="7" dur="500" fill="hold"/>
                                        <p:tgtEl>
                                          <p:spTgt spid="205827"/>
                                        </p:tgtEl>
                                        <p:attrNameLst>
                                          <p:attrName>ppt_x</p:attrName>
                                        </p:attrNameLst>
                                      </p:cBhvr>
                                      <p:tavLst>
                                        <p:tav tm="0">
                                          <p:val>
                                            <p:strVal val="0-#ppt_w/2"/>
                                          </p:val>
                                        </p:tav>
                                        <p:tav tm="100000">
                                          <p:val>
                                            <p:strVal val="#ppt_x"/>
                                          </p:val>
                                        </p:tav>
                                      </p:tavLst>
                                    </p:anim>
                                    <p:anim calcmode="lin" valueType="num">
                                      <p:cBhvr additive="base">
                                        <p:cTn id="8" dur="500" fill="hold"/>
                                        <p:tgtEl>
                                          <p:spTgt spid="205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828"/>
                                        </p:tgtEl>
                                        <p:attrNameLst>
                                          <p:attrName>style.visibility</p:attrName>
                                        </p:attrNameLst>
                                      </p:cBhvr>
                                      <p:to>
                                        <p:strVal val="visible"/>
                                      </p:to>
                                    </p:set>
                                    <p:anim calcmode="lin" valueType="num">
                                      <p:cBhvr additive="base">
                                        <p:cTn id="13" dur="500" fill="hold"/>
                                        <p:tgtEl>
                                          <p:spTgt spid="205828"/>
                                        </p:tgtEl>
                                        <p:attrNameLst>
                                          <p:attrName>ppt_x</p:attrName>
                                        </p:attrNameLst>
                                      </p:cBhvr>
                                      <p:tavLst>
                                        <p:tav tm="0">
                                          <p:val>
                                            <p:strVal val="0-#ppt_w/2"/>
                                          </p:val>
                                        </p:tav>
                                        <p:tav tm="100000">
                                          <p:val>
                                            <p:strVal val="#ppt_x"/>
                                          </p:val>
                                        </p:tav>
                                      </p:tavLst>
                                    </p:anim>
                                    <p:anim calcmode="lin" valueType="num">
                                      <p:cBhvr additive="base">
                                        <p:cTn id="14" dur="500" fill="hold"/>
                                        <p:tgtEl>
                                          <p:spTgt spid="2058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5832"/>
                                        </p:tgtEl>
                                        <p:attrNameLst>
                                          <p:attrName>style.visibility</p:attrName>
                                        </p:attrNameLst>
                                      </p:cBhvr>
                                      <p:to>
                                        <p:strVal val="visible"/>
                                      </p:to>
                                    </p:set>
                                    <p:anim calcmode="lin" valueType="num">
                                      <p:cBhvr additive="base">
                                        <p:cTn id="19" dur="500" fill="hold"/>
                                        <p:tgtEl>
                                          <p:spTgt spid="205832"/>
                                        </p:tgtEl>
                                        <p:attrNameLst>
                                          <p:attrName>ppt_x</p:attrName>
                                        </p:attrNameLst>
                                      </p:cBhvr>
                                      <p:tavLst>
                                        <p:tav tm="0">
                                          <p:val>
                                            <p:strVal val="0-#ppt_w/2"/>
                                          </p:val>
                                        </p:tav>
                                        <p:tav tm="100000">
                                          <p:val>
                                            <p:strVal val="#ppt_x"/>
                                          </p:val>
                                        </p:tav>
                                      </p:tavLst>
                                    </p:anim>
                                    <p:anim calcmode="lin" valueType="num">
                                      <p:cBhvr additive="base">
                                        <p:cTn id="20" dur="500" fill="hold"/>
                                        <p:tgtEl>
                                          <p:spTgt spid="2058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5833"/>
                                        </p:tgtEl>
                                        <p:attrNameLst>
                                          <p:attrName>style.visibility</p:attrName>
                                        </p:attrNameLst>
                                      </p:cBhvr>
                                      <p:to>
                                        <p:strVal val="visible"/>
                                      </p:to>
                                    </p:set>
                                    <p:anim calcmode="lin" valueType="num">
                                      <p:cBhvr additive="base">
                                        <p:cTn id="25" dur="500" fill="hold"/>
                                        <p:tgtEl>
                                          <p:spTgt spid="205833"/>
                                        </p:tgtEl>
                                        <p:attrNameLst>
                                          <p:attrName>ppt_x</p:attrName>
                                        </p:attrNameLst>
                                      </p:cBhvr>
                                      <p:tavLst>
                                        <p:tav tm="0">
                                          <p:val>
                                            <p:strVal val="0-#ppt_w/2"/>
                                          </p:val>
                                        </p:tav>
                                        <p:tav tm="100000">
                                          <p:val>
                                            <p:strVal val="#ppt_x"/>
                                          </p:val>
                                        </p:tav>
                                      </p:tavLst>
                                    </p:anim>
                                    <p:anim calcmode="lin" valueType="num">
                                      <p:cBhvr additive="base">
                                        <p:cTn id="26" dur="500" fill="hold"/>
                                        <p:tgtEl>
                                          <p:spTgt spid="2058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p:bldP spid="205828" grpId="0"/>
      <p:bldP spid="205832" grpId="0"/>
      <p:bldP spid="2058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6867" name="Text Box 3"/>
          <p:cNvSpPr txBox="1"/>
          <p:nvPr/>
        </p:nvSpPr>
        <p:spPr>
          <a:xfrm>
            <a:off x="215900" y="258763"/>
            <a:ext cx="3911600" cy="579437"/>
          </a:xfrm>
          <a:prstGeom prst="rect">
            <a:avLst/>
          </a:prstGeom>
          <a:solidFill>
            <a:srgbClr val="FFFF66"/>
          </a:solidFill>
          <a:ln w="9525">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程序操作步骤：</a:t>
            </a:r>
            <a:endParaRPr lang="zh-CN" altLang="en-US" sz="3200" b="1" dirty="0">
              <a:latin typeface="宋体" panose="02010600030101010101" pitchFamily="2" charset="-122"/>
              <a:ea typeface="宋体" panose="02010600030101010101" pitchFamily="2" charset="-122"/>
            </a:endParaRPr>
          </a:p>
        </p:txBody>
      </p:sp>
      <p:sp>
        <p:nvSpPr>
          <p:cNvPr id="36868" name="Text Box 4"/>
          <p:cNvSpPr txBox="1"/>
          <p:nvPr/>
        </p:nvSpPr>
        <p:spPr>
          <a:xfrm>
            <a:off x="184150" y="1144588"/>
            <a:ext cx="3938588" cy="523875"/>
          </a:xfrm>
          <a:prstGeom prst="rect">
            <a:avLst/>
          </a:prstGeom>
          <a:solidFill>
            <a:srgbClr val="CCFFCC"/>
          </a:solidFill>
          <a:ln w="9525">
            <a:noFill/>
          </a:ln>
        </p:spPr>
        <p:txBody>
          <a:bodyPr anchor="t" anchorCtr="0">
            <a:spAutoFit/>
          </a:bodyPr>
          <a:p>
            <a:pPr marL="457200" indent="-457200">
              <a:spcBef>
                <a:spcPct val="50000"/>
              </a:spcBef>
              <a:buChar char="•"/>
            </a:pPr>
            <a:r>
              <a:rPr lang="zh-CN" altLang="en-US" sz="2800" b="1" dirty="0">
                <a:latin typeface="宋体" panose="02010600030101010101" pitchFamily="2" charset="-122"/>
                <a:ea typeface="宋体" panose="02010600030101010101" pitchFamily="2" charset="-122"/>
              </a:rPr>
              <a:t>读取外设状态信息； </a:t>
            </a:r>
            <a:endParaRPr lang="zh-CN" altLang="en-US" sz="2800" b="1" dirty="0">
              <a:latin typeface="宋体" panose="02010600030101010101" pitchFamily="2" charset="-122"/>
              <a:ea typeface="宋体" panose="02010600030101010101" pitchFamily="2" charset="-122"/>
            </a:endParaRPr>
          </a:p>
        </p:txBody>
      </p:sp>
      <p:sp>
        <p:nvSpPr>
          <p:cNvPr id="36870" name="Text Box 6"/>
          <p:cNvSpPr txBox="1">
            <a:spLocks noChangeArrowheads="1"/>
          </p:cNvSpPr>
          <p:nvPr/>
        </p:nvSpPr>
        <p:spPr bwMode="auto">
          <a:xfrm>
            <a:off x="184150" y="3141663"/>
            <a:ext cx="4089400" cy="954088"/>
          </a:xfrm>
          <a:prstGeom prst="rect">
            <a:avLst/>
          </a:prstGeom>
          <a:solidFill>
            <a:schemeClr val="accent3">
              <a:lumMod val="95000"/>
            </a:schemeClr>
          </a:solidFill>
          <a:ln>
            <a:noFill/>
          </a:ln>
          <a:effec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准备好，执行所需的</a:t>
            </a:r>
            <a:r>
              <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I/O</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操作。</a:t>
            </a:r>
            <a:endPar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7653" name="矩形 6"/>
          <p:cNvSpPr/>
          <p:nvPr/>
        </p:nvSpPr>
        <p:spPr>
          <a:xfrm>
            <a:off x="4356100" y="908368"/>
            <a:ext cx="4645025" cy="521970"/>
          </a:xfrm>
          <a:prstGeom prst="rect">
            <a:avLst/>
          </a:prstGeom>
          <a:solidFill>
            <a:srgbClr val="FFCCFF"/>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输入和输出软件模型如图</a:t>
            </a:r>
            <a:r>
              <a:rPr lang="en-US" altLang="zh-CN" sz="2800" b="1" dirty="0">
                <a:latin typeface="Arial" panose="020B0604020202020204" pitchFamily="34" charset="0"/>
                <a:ea typeface="宋体" panose="02010600030101010101" pitchFamily="2" charset="-122"/>
              </a:rPr>
              <a:t>7-7</a:t>
            </a:r>
            <a:endParaRPr lang="en-US" altLang="zh-CN" sz="2800" b="1" dirty="0">
              <a:latin typeface="Arial" panose="020B0604020202020204" pitchFamily="34" charset="0"/>
              <a:ea typeface="宋体" panose="02010600030101010101" pitchFamily="2" charset="-122"/>
            </a:endParaRPr>
          </a:p>
        </p:txBody>
      </p:sp>
      <p:pic>
        <p:nvPicPr>
          <p:cNvPr id="27654" name="图片 7" descr="7a8"/>
          <p:cNvPicPr>
            <a:picLocks noChangeAspect="1"/>
          </p:cNvPicPr>
          <p:nvPr/>
        </p:nvPicPr>
        <p:blipFill>
          <a:blip r:embed="rId1"/>
          <a:stretch>
            <a:fillRect/>
          </a:stretch>
        </p:blipFill>
        <p:spPr>
          <a:xfrm>
            <a:off x="4500563" y="1909763"/>
            <a:ext cx="4643437" cy="4752975"/>
          </a:xfrm>
          <a:prstGeom prst="rect">
            <a:avLst/>
          </a:prstGeom>
          <a:noFill/>
          <a:ln w="9525">
            <a:noFill/>
          </a:ln>
        </p:spPr>
      </p:pic>
      <p:sp>
        <p:nvSpPr>
          <p:cNvPr id="36869" name="Text Box 5"/>
          <p:cNvSpPr txBox="1">
            <a:spLocks noChangeArrowheads="1"/>
          </p:cNvSpPr>
          <p:nvPr/>
        </p:nvSpPr>
        <p:spPr bwMode="auto">
          <a:xfrm>
            <a:off x="184150" y="1909763"/>
            <a:ext cx="4089400" cy="1169988"/>
          </a:xfrm>
          <a:prstGeom prst="rect">
            <a:avLst/>
          </a:prstGeom>
          <a:solidFill>
            <a:srgbClr val="FDFFCB"/>
          </a:solidFill>
          <a:ln>
            <a:noFill/>
          </a:ln>
          <a:effec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判断设备是否准备好，</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是否可进行新的操作； </a:t>
            </a:r>
            <a:endPar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slide(fromBottom)">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slide(fromBottom)">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slide(fromBottom)">
                                      <p:cBhvr>
                                        <p:cTn id="17" dur="500"/>
                                        <p:tgtEl>
                                          <p:spTgt spid="3686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slide(fromBottom)">
                                      <p:cBhvr>
                                        <p:cTn id="22"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68" grpId="0" animBg="1"/>
      <p:bldP spid="36870" grpId="0" animBg="1"/>
      <p:bldP spid="3686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8674" name="Rectangle 1"/>
          <p:cNvSpPr/>
          <p:nvPr/>
        </p:nvSpPr>
        <p:spPr>
          <a:xfrm>
            <a:off x="4763" y="160973"/>
            <a:ext cx="9144000" cy="1014730"/>
          </a:xfrm>
          <a:prstGeom prst="rect">
            <a:avLst/>
          </a:prstGeom>
          <a:solidFill>
            <a:srgbClr val="CCFFCC"/>
          </a:solidFill>
          <a:ln w="9525">
            <a:noFill/>
          </a:ln>
        </p:spPr>
        <p:txBody>
          <a:bodyPr anchor="ctr" anchorCtr="0">
            <a:spAutoFit/>
          </a:bodyPr>
          <a:p>
            <a:pPr indent="215900" eaLnBrk="0" hangingPunct="0"/>
            <a:r>
              <a:rPr lang="zh-CN" altLang="zh-CN" sz="2000" b="1" dirty="0">
                <a:latin typeface="Times New Roman" panose="02020603050405020304" pitchFamily="18" charset="0"/>
                <a:ea typeface="宋体" panose="02010600030101010101" pitchFamily="2" charset="-122"/>
              </a:rPr>
              <a:t>【例</a:t>
            </a:r>
            <a:r>
              <a:rPr lang="en-US" altLang="zh-CN" sz="2000" b="1" dirty="0">
                <a:latin typeface="Times New Roman" panose="02020603050405020304" pitchFamily="18" charset="0"/>
                <a:ea typeface="宋体" panose="02010600030101010101" pitchFamily="2" charset="-122"/>
              </a:rPr>
              <a:t>7-1】  </a:t>
            </a:r>
            <a:r>
              <a:rPr lang="zh-CN" altLang="en-US" sz="2000" b="1" dirty="0">
                <a:latin typeface="Times New Roman" panose="02020603050405020304" pitchFamily="18" charset="0"/>
                <a:ea typeface="宋体" panose="02010600030101010101" pitchFamily="2" charset="-122"/>
              </a:rPr>
              <a:t>假设图</a:t>
            </a:r>
            <a:r>
              <a:rPr lang="en-US" altLang="zh-CN" sz="2000" b="1" dirty="0">
                <a:latin typeface="Times New Roman" panose="02020603050405020304" pitchFamily="18" charset="0"/>
                <a:ea typeface="宋体" panose="02010600030101010101" pitchFamily="2" charset="-122"/>
              </a:rPr>
              <a:t>7-7</a:t>
            </a:r>
            <a:r>
              <a:rPr lang="zh-CN" altLang="en-US" sz="2000" b="1" dirty="0">
                <a:solidFill>
                  <a:srgbClr val="C00000"/>
                </a:solidFill>
                <a:latin typeface="Times New Roman" panose="02020603050405020304" pitchFamily="18" charset="0"/>
                <a:ea typeface="宋体" panose="02010600030101010101" pitchFamily="2" charset="-122"/>
              </a:rPr>
              <a:t>输入数据端口地址为</a:t>
            </a:r>
            <a:r>
              <a:rPr lang="en-US" altLang="zh-CN" sz="2000" b="1" dirty="0">
                <a:solidFill>
                  <a:srgbClr val="C00000"/>
                </a:solidFill>
                <a:latin typeface="Times New Roman" panose="02020603050405020304" pitchFamily="18" charset="0"/>
                <a:ea typeface="宋体" panose="02010600030101010101" pitchFamily="2" charset="-122"/>
              </a:rPr>
              <a:t>2F0H</a:t>
            </a:r>
            <a:r>
              <a:rPr lang="zh-CN" altLang="en-US" sz="2000" b="1" dirty="0">
                <a:latin typeface="Times New Roman" panose="02020603050405020304" pitchFamily="18" charset="0"/>
                <a:ea typeface="宋体" panose="02010600030101010101" pitchFamily="2" charset="-122"/>
              </a:rPr>
              <a:t>，</a:t>
            </a:r>
            <a:r>
              <a:rPr lang="zh-CN" altLang="en-US" sz="2000" b="1" dirty="0">
                <a:solidFill>
                  <a:srgbClr val="C00000"/>
                </a:solidFill>
                <a:latin typeface="Times New Roman" panose="02020603050405020304" pitchFamily="18" charset="0"/>
                <a:ea typeface="宋体" panose="02010600030101010101" pitchFamily="2" charset="-122"/>
              </a:rPr>
              <a:t>状态端口为</a:t>
            </a:r>
            <a:r>
              <a:rPr lang="en-US" altLang="zh-CN" sz="2000" b="1" dirty="0">
                <a:solidFill>
                  <a:srgbClr val="C00000"/>
                </a:solidFill>
                <a:latin typeface="Times New Roman" panose="02020603050405020304" pitchFamily="18" charset="0"/>
                <a:ea typeface="宋体" panose="02010600030101010101" pitchFamily="2" charset="-122"/>
              </a:rPr>
              <a:t>2F2H</a:t>
            </a:r>
            <a:r>
              <a:rPr lang="zh-CN" altLang="en-US" sz="2000" b="1" dirty="0">
                <a:latin typeface="Times New Roman" panose="02020603050405020304" pitchFamily="18" charset="0"/>
                <a:ea typeface="宋体" panose="02010600030101010101" pitchFamily="2" charset="-122"/>
              </a:rPr>
              <a:t>，</a:t>
            </a:r>
            <a:r>
              <a:rPr lang="zh-CN" altLang="en-US" sz="2000" b="1" dirty="0">
                <a:solidFill>
                  <a:srgbClr val="C00000"/>
                </a:solidFill>
                <a:latin typeface="Times New Roman" panose="02020603050405020304" pitchFamily="18" charset="0"/>
                <a:ea typeface="宋体" panose="02010600030101010101" pitchFamily="2" charset="-122"/>
              </a:rPr>
              <a:t>输入准备好状态位</a:t>
            </a:r>
            <a:r>
              <a:rPr lang="zh-CN" altLang="en-US" sz="2000" b="1" dirty="0">
                <a:latin typeface="Times New Roman" panose="02020603050405020304" pitchFamily="18" charset="0"/>
                <a:ea typeface="宋体" panose="02010600030101010101" pitchFamily="2" charset="-122"/>
              </a:rPr>
              <a:t>为数据总线第</a:t>
            </a:r>
            <a:r>
              <a:rPr lang="en-US" altLang="zh-CN" sz="2000" b="1" dirty="0">
                <a:latin typeface="Times New Roman" panose="02020603050405020304" pitchFamily="18" charset="0"/>
                <a:ea typeface="宋体" panose="02010600030101010101" pitchFamily="2" charset="-122"/>
              </a:rPr>
              <a:t>8</a:t>
            </a:r>
            <a:r>
              <a:rPr lang="zh-CN" altLang="en-US" sz="2000" b="1" dirty="0">
                <a:latin typeface="Times New Roman" panose="02020603050405020304" pitchFamily="18" charset="0"/>
                <a:ea typeface="宋体" panose="02010600030101010101" pitchFamily="2" charset="-122"/>
              </a:rPr>
              <a:t>位</a:t>
            </a:r>
            <a:r>
              <a:rPr lang="en-US" altLang="zh-CN" sz="2000" b="1" dirty="0">
                <a:solidFill>
                  <a:srgbClr val="C00000"/>
                </a:solidFill>
                <a:latin typeface="Times New Roman" panose="02020603050405020304" pitchFamily="18" charset="0"/>
                <a:ea typeface="宋体" panose="02010600030101010101" pitchFamily="2" charset="-122"/>
              </a:rPr>
              <a:t>D7</a:t>
            </a:r>
            <a:r>
              <a:rPr lang="zh-CN" altLang="en-US" sz="2000" b="1" dirty="0">
                <a:solidFill>
                  <a:srgbClr val="C00000"/>
                </a:solidFill>
                <a:latin typeface="Times New Roman" panose="02020603050405020304" pitchFamily="18" charset="0"/>
                <a:ea typeface="宋体" panose="02010600030101010101" pitchFamily="2" charset="-122"/>
              </a:rPr>
              <a:t>（为</a:t>
            </a:r>
            <a:r>
              <a:rPr lang="en-US" altLang="zh-CN" sz="2000" b="1" dirty="0">
                <a:solidFill>
                  <a:srgbClr val="C00000"/>
                </a:solidFill>
                <a:latin typeface="Times New Roman" panose="02020603050405020304" pitchFamily="18" charset="0"/>
                <a:ea typeface="宋体" panose="02010600030101010101" pitchFamily="2" charset="-122"/>
              </a:rPr>
              <a:t>0</a:t>
            </a:r>
            <a:r>
              <a:rPr lang="zh-CN" altLang="en-US" sz="2000" b="1" dirty="0">
                <a:solidFill>
                  <a:srgbClr val="C00000"/>
                </a:solidFill>
                <a:latin typeface="Times New Roman" panose="02020603050405020304" pitchFamily="18" charset="0"/>
                <a:ea typeface="宋体" panose="02010600030101010101" pitchFamily="2" charset="-122"/>
              </a:rPr>
              <a:t>表示没有准备好）</a:t>
            </a:r>
            <a:r>
              <a:rPr lang="zh-CN" altLang="en-US" sz="2000" b="1" dirty="0">
                <a:latin typeface="Times New Roman" panose="02020603050405020304" pitchFamily="18" charset="0"/>
                <a:ea typeface="宋体" panose="02010600030101010101" pitchFamily="2" charset="-122"/>
              </a:rPr>
              <a:t>，则</a:t>
            </a:r>
            <a:r>
              <a:rPr lang="zh-CN" altLang="en-US" sz="2000" b="1" dirty="0">
                <a:solidFill>
                  <a:srgbClr val="C00000"/>
                </a:solidFill>
                <a:latin typeface="Times New Roman" panose="02020603050405020304" pitchFamily="18" charset="0"/>
                <a:ea typeface="宋体" panose="02010600030101010101" pitchFamily="2" charset="-122"/>
              </a:rPr>
              <a:t>查询方式输入</a:t>
            </a:r>
            <a:r>
              <a:rPr lang="en-US" altLang="zh-CN" sz="2000" b="1" dirty="0">
                <a:solidFill>
                  <a:srgbClr val="C00000"/>
                </a:solidFill>
                <a:latin typeface="Times New Roman" panose="02020603050405020304" pitchFamily="18" charset="0"/>
                <a:ea typeface="宋体" panose="02010600030101010101" pitchFamily="2" charset="-122"/>
              </a:rPr>
              <a:t>100H</a:t>
            </a:r>
            <a:r>
              <a:rPr lang="zh-CN" altLang="en-US" sz="2000" b="1" dirty="0">
                <a:solidFill>
                  <a:srgbClr val="C00000"/>
                </a:solidFill>
                <a:latin typeface="Times New Roman" panose="02020603050405020304" pitchFamily="18" charset="0"/>
                <a:ea typeface="宋体" panose="02010600030101010101" pitchFamily="2" charset="-122"/>
              </a:rPr>
              <a:t>字节</a:t>
            </a:r>
            <a:r>
              <a:rPr lang="zh-CN" altLang="en-US" sz="2000" b="1" dirty="0">
                <a:latin typeface="Times New Roman" panose="02020603050405020304" pitchFamily="18" charset="0"/>
                <a:ea typeface="宋体" panose="02010600030101010101" pitchFamily="2" charset="-122"/>
              </a:rPr>
              <a:t>存</a:t>
            </a:r>
            <a:r>
              <a:rPr lang="zh-CN" altLang="en-US" sz="2000" b="1" dirty="0">
                <a:solidFill>
                  <a:srgbClr val="C00000"/>
                </a:solidFill>
                <a:latin typeface="Times New Roman" panose="02020603050405020304" pitchFamily="18" charset="0"/>
                <a:ea typeface="宋体" panose="02010600030101010101" pitchFamily="2" charset="-122"/>
              </a:rPr>
              <a:t>到</a:t>
            </a:r>
            <a:r>
              <a:rPr lang="zh-CN" altLang="en-US" sz="2000" b="1" dirty="0">
                <a:latin typeface="Times New Roman" panose="02020603050405020304" pitchFamily="18" charset="0"/>
                <a:ea typeface="宋体" panose="02010600030101010101" pitchFamily="2" charset="-122"/>
              </a:rPr>
              <a:t>起始地址</a:t>
            </a:r>
            <a:r>
              <a:rPr lang="en-US" altLang="zh-CN" sz="2000" b="1" dirty="0">
                <a:solidFill>
                  <a:srgbClr val="C00000"/>
                </a:solidFill>
                <a:latin typeface="Times New Roman" panose="02020603050405020304" pitchFamily="18" charset="0"/>
                <a:ea typeface="宋体" panose="02010600030101010101" pitchFamily="2" charset="-122"/>
              </a:rPr>
              <a:t>2000H</a:t>
            </a:r>
            <a:r>
              <a:rPr lang="zh-CN" altLang="en-US" sz="2000" b="1" dirty="0">
                <a:solidFill>
                  <a:srgbClr val="C00000"/>
                </a:solidFill>
                <a:latin typeface="Times New Roman" panose="02020603050405020304" pitchFamily="18" charset="0"/>
                <a:ea typeface="宋体" panose="02010600030101010101" pitchFamily="2" charset="-122"/>
              </a:rPr>
              <a:t>：</a:t>
            </a:r>
            <a:r>
              <a:rPr lang="en-US" altLang="zh-CN" sz="2000" b="1" dirty="0">
                <a:solidFill>
                  <a:srgbClr val="C00000"/>
                </a:solidFill>
                <a:latin typeface="Times New Roman" panose="02020603050405020304" pitchFamily="18" charset="0"/>
                <a:ea typeface="宋体" panose="02010600030101010101" pitchFamily="2" charset="-122"/>
              </a:rPr>
              <a:t>0000H</a:t>
            </a:r>
            <a:r>
              <a:rPr lang="zh-CN" altLang="en-US" sz="2000" b="1" dirty="0">
                <a:solidFill>
                  <a:srgbClr val="C00000"/>
                </a:solidFill>
                <a:latin typeface="Times New Roman" panose="02020603050405020304" pitchFamily="18" charset="0"/>
                <a:ea typeface="宋体" panose="02010600030101010101" pitchFamily="2" charset="-122"/>
              </a:rPr>
              <a:t>存储空间</a:t>
            </a:r>
            <a:r>
              <a:rPr lang="zh-CN" altLang="en-US" sz="2000" b="1" dirty="0">
                <a:latin typeface="Times New Roman" panose="02020603050405020304" pitchFamily="18" charset="0"/>
                <a:ea typeface="宋体" panose="02010600030101010101" pitchFamily="2" charset="-122"/>
              </a:rPr>
              <a:t>的部分程序如下：</a:t>
            </a:r>
            <a:endParaRPr lang="zh-CN" altLang="en-US" sz="2000" b="1" dirty="0">
              <a:latin typeface="Arial" panose="020B0604020202020204" pitchFamily="34" charset="0"/>
              <a:ea typeface="宋体" panose="02010600030101010101" pitchFamily="2" charset="-122"/>
            </a:endParaRPr>
          </a:p>
        </p:txBody>
      </p:sp>
      <p:sp>
        <p:nvSpPr>
          <p:cNvPr id="28675" name="矩形 3"/>
          <p:cNvSpPr/>
          <p:nvPr/>
        </p:nvSpPr>
        <p:spPr>
          <a:xfrm>
            <a:off x="153988" y="1254125"/>
            <a:ext cx="8845550" cy="5603875"/>
          </a:xfrm>
          <a:prstGeom prst="rect">
            <a:avLst/>
          </a:prstGeom>
          <a:solidFill>
            <a:srgbClr val="FDFFCB"/>
          </a:solidFill>
          <a:ln w="9525">
            <a:noFill/>
          </a:ln>
        </p:spPr>
        <p:txBody>
          <a:bodyPr anchor="t" anchorCtr="0">
            <a:spAutoFit/>
          </a:bodyPr>
          <a:p>
            <a:pPr>
              <a:lnSpc>
                <a:spcPts val="2700"/>
              </a:lnSpc>
            </a:pPr>
            <a:r>
              <a:rPr lang="en-US" altLang="zh-CN" sz="2000" b="1" dirty="0">
                <a:latin typeface="Arial" panose="020B0604020202020204" pitchFamily="34" charset="0"/>
                <a:ea typeface="宋体" panose="02010600030101010101" pitchFamily="2" charset="-122"/>
              </a:rPr>
              <a:t>START 	PROC 	FAR </a:t>
            </a:r>
            <a:endParaRPr lang="zh-CN" altLang="zh-CN" sz="2000" b="1" dirty="0">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a:t>
            </a:r>
            <a:r>
              <a:rPr lang="en-US" altLang="zh-CN" sz="2000" b="1" dirty="0">
                <a:solidFill>
                  <a:srgbClr val="2913FD"/>
                </a:solidFill>
                <a:latin typeface="Arial" panose="020B0604020202020204" pitchFamily="34" charset="0"/>
                <a:ea typeface="宋体" panose="02010600030101010101" pitchFamily="2" charset="-122"/>
              </a:rPr>
              <a:t>MOV 	AX</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2000H</a:t>
            </a:r>
            <a:endParaRPr lang="zh-CN" altLang="zh-CN" sz="2000" b="1" dirty="0">
              <a:solidFill>
                <a:srgbClr val="2913FD"/>
              </a:solidFill>
              <a:latin typeface="Arial" panose="020B0604020202020204" pitchFamily="34" charset="0"/>
              <a:ea typeface="宋体" panose="02010600030101010101" pitchFamily="2" charset="-122"/>
            </a:endParaRPr>
          </a:p>
          <a:p>
            <a:pPr>
              <a:lnSpc>
                <a:spcPts val="2700"/>
              </a:lnSpc>
            </a:pPr>
            <a:r>
              <a:rPr lang="en-US" altLang="zh-CN" sz="2000" b="1" dirty="0">
                <a:solidFill>
                  <a:srgbClr val="2913FD"/>
                </a:solidFill>
                <a:latin typeface="Arial" panose="020B0604020202020204" pitchFamily="34" charset="0"/>
                <a:ea typeface="宋体" panose="02010600030101010101" pitchFamily="2" charset="-122"/>
              </a:rPr>
              <a:t>        	MOV 	DS</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AX </a:t>
            </a:r>
            <a:r>
              <a:rPr lang="zh-CN" altLang="zh-CN" sz="2000" b="1" dirty="0">
                <a:solidFill>
                  <a:srgbClr val="2913FD"/>
                </a:solidFill>
                <a:latin typeface="Arial" panose="020B0604020202020204" pitchFamily="34" charset="0"/>
                <a:ea typeface="宋体" panose="02010600030101010101" pitchFamily="2" charset="-122"/>
              </a:rPr>
              <a:t>；初始化</a:t>
            </a:r>
            <a:r>
              <a:rPr lang="en-US" altLang="zh-CN" sz="2000" b="1" dirty="0">
                <a:solidFill>
                  <a:srgbClr val="2913FD"/>
                </a:solidFill>
                <a:latin typeface="Arial" panose="020B0604020202020204" pitchFamily="34" charset="0"/>
                <a:ea typeface="宋体" panose="02010600030101010101" pitchFamily="2" charset="-122"/>
              </a:rPr>
              <a:t>DS</a:t>
            </a:r>
            <a:endParaRPr lang="en-US" altLang="zh-CN" sz="2000" b="1" dirty="0">
              <a:solidFill>
                <a:srgbClr val="2913FD"/>
              </a:solidFill>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MOV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0	</a:t>
            </a:r>
            <a:r>
              <a:rPr lang="zh-CN" altLang="zh-CN" sz="2000" b="1" dirty="0">
                <a:latin typeface="Arial" panose="020B0604020202020204" pitchFamily="34" charset="0"/>
                <a:ea typeface="宋体" panose="02010600030101010101" pitchFamily="2" charset="-122"/>
              </a:rPr>
              <a:t>；起始偏移地址</a:t>
            </a:r>
            <a:endParaRPr lang="zh-CN" altLang="zh-CN" sz="2000" b="1" dirty="0">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a:t>
            </a:r>
            <a:r>
              <a:rPr lang="en-US" altLang="zh-CN" sz="2000" b="1" dirty="0">
                <a:solidFill>
                  <a:srgbClr val="2913FD"/>
                </a:solidFill>
                <a:latin typeface="Arial" panose="020B0604020202020204" pitchFamily="34" charset="0"/>
                <a:ea typeface="宋体" panose="02010600030101010101" pitchFamily="2" charset="-122"/>
              </a:rPr>
              <a:t>MOV 	CX</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100H</a:t>
            </a:r>
            <a:r>
              <a:rPr lang="zh-CN" altLang="zh-CN" sz="2000" b="1" dirty="0">
                <a:solidFill>
                  <a:srgbClr val="2913FD"/>
                </a:solidFill>
                <a:latin typeface="Arial" panose="020B0604020202020204" pitchFamily="34" charset="0"/>
                <a:ea typeface="宋体" panose="02010600030101010101" pitchFamily="2" charset="-122"/>
              </a:rPr>
              <a:t>；接收数据初始计数值</a:t>
            </a:r>
            <a:endParaRPr lang="zh-CN" altLang="zh-CN" sz="2000" b="1" dirty="0">
              <a:solidFill>
                <a:srgbClr val="2913FD"/>
              </a:solidFill>
              <a:latin typeface="Arial" panose="020B0604020202020204" pitchFamily="34" charset="0"/>
              <a:ea typeface="宋体" panose="02010600030101010101" pitchFamily="2" charset="-122"/>
            </a:endParaRPr>
          </a:p>
          <a:p>
            <a:pPr>
              <a:lnSpc>
                <a:spcPts val="2700"/>
              </a:lnSpc>
            </a:pPr>
            <a:r>
              <a:rPr lang="en-US" altLang="zh-CN" sz="2000" b="1" dirty="0">
                <a:solidFill>
                  <a:srgbClr val="00B050"/>
                </a:solidFill>
                <a:latin typeface="Arial" panose="020B0604020202020204" pitchFamily="34" charset="0"/>
                <a:ea typeface="宋体" panose="02010600030101010101" pitchFamily="2" charset="-122"/>
              </a:rPr>
              <a:t>WAIT</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 </a:t>
            </a:r>
            <a:r>
              <a:rPr lang="en-US" altLang="zh-CN" sz="2000" b="1" dirty="0">
                <a:solidFill>
                  <a:srgbClr val="FF0000"/>
                </a:solidFill>
                <a:latin typeface="Arial" panose="020B0604020202020204" pitchFamily="34" charset="0"/>
                <a:ea typeface="宋体" panose="02010600030101010101" pitchFamily="2" charset="-122"/>
              </a:rPr>
              <a:t>MOV 	DX</a:t>
            </a:r>
            <a:r>
              <a:rPr lang="zh-CN" altLang="zh-CN"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2F2H</a:t>
            </a:r>
            <a:r>
              <a:rPr lang="zh-CN" altLang="en-US" sz="2000" b="1" dirty="0">
                <a:solidFill>
                  <a:srgbClr val="FF0000"/>
                </a:solidFill>
                <a:latin typeface="Arial" panose="020B0604020202020204" pitchFamily="34" charset="0"/>
                <a:ea typeface="宋体" panose="02010600030101010101" pitchFamily="2" charset="-122"/>
              </a:rPr>
              <a:t>；</a:t>
            </a:r>
            <a:endParaRPr lang="zh-CN" altLang="zh-CN" sz="2000" b="1" dirty="0">
              <a:solidFill>
                <a:srgbClr val="FF0000"/>
              </a:solidFill>
              <a:latin typeface="Arial" panose="020B0604020202020204" pitchFamily="34" charset="0"/>
              <a:ea typeface="宋体" panose="02010600030101010101" pitchFamily="2" charset="-122"/>
            </a:endParaRPr>
          </a:p>
          <a:p>
            <a:pPr>
              <a:lnSpc>
                <a:spcPts val="2700"/>
              </a:lnSpc>
            </a:pPr>
            <a:r>
              <a:rPr lang="en-US" altLang="zh-CN" sz="2000" b="1" dirty="0">
                <a:solidFill>
                  <a:srgbClr val="FF0000"/>
                </a:solidFill>
                <a:latin typeface="Arial" panose="020B0604020202020204" pitchFamily="34" charset="0"/>
                <a:ea typeface="宋体" panose="02010600030101010101" pitchFamily="2" charset="-122"/>
              </a:rPr>
              <a:t>        	IN 	AL</a:t>
            </a:r>
            <a:r>
              <a:rPr lang="zh-CN" altLang="zh-CN"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DX	</a:t>
            </a:r>
            <a:r>
              <a:rPr lang="zh-CN" altLang="zh-CN" sz="2000" b="1" dirty="0">
                <a:solidFill>
                  <a:srgbClr val="FF0000"/>
                </a:solidFill>
                <a:latin typeface="Arial" panose="020B0604020202020204" pitchFamily="34" charset="0"/>
                <a:ea typeface="宋体" panose="02010600030101010101" pitchFamily="2" charset="-122"/>
              </a:rPr>
              <a:t>；读状态端口</a:t>
            </a:r>
            <a:endParaRPr lang="zh-CN" altLang="zh-CN" sz="2000" b="1" dirty="0">
              <a:solidFill>
                <a:srgbClr val="FF0000"/>
              </a:solidFill>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a:t>
            </a:r>
            <a:r>
              <a:rPr lang="en-US" altLang="zh-CN" sz="2000" b="1" dirty="0">
                <a:solidFill>
                  <a:srgbClr val="2913FD"/>
                </a:solidFill>
                <a:latin typeface="Arial" panose="020B0604020202020204" pitchFamily="34" charset="0"/>
                <a:ea typeface="宋体" panose="02010600030101010101" pitchFamily="2" charset="-122"/>
              </a:rPr>
              <a:t>TEST 	AL</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80H</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READY</a:t>
            </a:r>
            <a:r>
              <a:rPr lang="en-US" altLang="zh-CN" sz="2000" b="1" dirty="0">
                <a:latin typeface="Arial" panose="020B0604020202020204" pitchFamily="34" charset="0"/>
                <a:ea typeface="宋体" panose="02010600030101010101" pitchFamily="2" charset="-122"/>
              </a:rPr>
              <a:t>?</a:t>
            </a:r>
            <a:endParaRPr lang="zh-CN" altLang="zh-CN" sz="2000" b="1" dirty="0">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JZ 	</a:t>
            </a:r>
            <a:r>
              <a:rPr lang="en-US" altLang="zh-CN" sz="2000" b="1" dirty="0">
                <a:solidFill>
                  <a:srgbClr val="00B050"/>
                </a:solidFill>
                <a:latin typeface="Arial" panose="020B0604020202020204" pitchFamily="34" charset="0"/>
                <a:ea typeface="宋体" panose="02010600030101010101" pitchFamily="2" charset="-122"/>
              </a:rPr>
              <a:t>WAIT</a:t>
            </a:r>
            <a:r>
              <a:rPr lang="en-US" altLang="zh-CN"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NOT READY</a:t>
            </a:r>
            <a:endParaRPr lang="zh-CN" altLang="zh-CN" sz="2000" b="1" dirty="0">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a:t>
            </a:r>
            <a:r>
              <a:rPr lang="en-US" altLang="zh-CN" sz="2000" b="1" dirty="0">
                <a:solidFill>
                  <a:srgbClr val="2913FD"/>
                </a:solidFill>
                <a:latin typeface="Arial" panose="020B0604020202020204" pitchFamily="34" charset="0"/>
                <a:ea typeface="宋体" panose="02010600030101010101" pitchFamily="2" charset="-122"/>
              </a:rPr>
              <a:t>MOV 	DX</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2F0H</a:t>
            </a:r>
            <a:endParaRPr lang="en-US" altLang="zh-CN" sz="2000" b="1" dirty="0">
              <a:solidFill>
                <a:srgbClr val="2913FD"/>
              </a:solidFill>
              <a:latin typeface="Arial" panose="020B0604020202020204" pitchFamily="34" charset="0"/>
              <a:ea typeface="宋体" panose="02010600030101010101" pitchFamily="2" charset="-122"/>
            </a:endParaRPr>
          </a:p>
          <a:p>
            <a:pPr>
              <a:lnSpc>
                <a:spcPts val="2700"/>
              </a:lnSpc>
            </a:pPr>
            <a:r>
              <a:rPr lang="en-US" altLang="zh-CN" sz="2000" b="1" dirty="0">
                <a:solidFill>
                  <a:srgbClr val="2913FD"/>
                </a:solidFill>
                <a:latin typeface="Arial" panose="020B0604020202020204" pitchFamily="34" charset="0"/>
                <a:ea typeface="宋体" panose="02010600030101010101" pitchFamily="2" charset="-122"/>
              </a:rPr>
              <a:t>       	 IN 	AL</a:t>
            </a:r>
            <a:r>
              <a:rPr lang="zh-CN" altLang="zh-CN" sz="2000" b="1" dirty="0">
                <a:solidFill>
                  <a:srgbClr val="2913FD"/>
                </a:solidFill>
                <a:latin typeface="Arial" panose="020B0604020202020204" pitchFamily="34" charset="0"/>
                <a:ea typeface="宋体" panose="02010600030101010101" pitchFamily="2" charset="-122"/>
              </a:rPr>
              <a:t>，</a:t>
            </a:r>
            <a:r>
              <a:rPr lang="en-US" altLang="zh-CN" sz="2000" b="1" dirty="0">
                <a:solidFill>
                  <a:srgbClr val="2913FD"/>
                </a:solidFill>
                <a:latin typeface="Arial" panose="020B0604020202020204" pitchFamily="34" charset="0"/>
                <a:ea typeface="宋体" panose="02010600030101010101" pitchFamily="2" charset="-122"/>
              </a:rPr>
              <a:t>DX	</a:t>
            </a:r>
            <a:r>
              <a:rPr lang="zh-CN" altLang="zh-CN" sz="2000" b="1" dirty="0">
                <a:solidFill>
                  <a:srgbClr val="2913FD"/>
                </a:solidFill>
                <a:latin typeface="Arial" panose="020B0604020202020204" pitchFamily="34" charset="0"/>
                <a:ea typeface="宋体" panose="02010600030101010101" pitchFamily="2" charset="-122"/>
              </a:rPr>
              <a:t>；读入数据</a:t>
            </a:r>
            <a:r>
              <a:rPr lang="zh-CN"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MOV 	BYTE PTR [BX]</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AL </a:t>
            </a:r>
            <a:r>
              <a:rPr lang="zh-CN" altLang="zh-CN" sz="2000" b="1" dirty="0">
                <a:latin typeface="Arial" panose="020B0604020202020204" pitchFamily="34" charset="0"/>
                <a:ea typeface="宋体" panose="02010600030101010101" pitchFamily="2" charset="-122"/>
              </a:rPr>
              <a:t>；读入数据送到指定存储器地址保存</a:t>
            </a:r>
            <a:endParaRPr lang="zh-CN" altLang="zh-CN" sz="2000" b="1" dirty="0">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INC 	BX</a:t>
            </a:r>
            <a:endParaRPr lang="en-US" altLang="zh-CN" sz="2000" b="1" dirty="0">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LOOP 	</a:t>
            </a:r>
            <a:r>
              <a:rPr lang="en-US" altLang="zh-CN" sz="2000" b="1" dirty="0">
                <a:solidFill>
                  <a:srgbClr val="00B050"/>
                </a:solidFill>
                <a:latin typeface="Arial" panose="020B0604020202020204" pitchFamily="34" charset="0"/>
                <a:ea typeface="宋体" panose="02010600030101010101" pitchFamily="2" charset="-122"/>
              </a:rPr>
              <a:t>WAIT</a:t>
            </a:r>
            <a:r>
              <a:rPr lang="en-US" altLang="zh-CN"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；读入下一个数据</a:t>
            </a:r>
            <a:endParaRPr lang="en-US" altLang="zh-CN" sz="2000" b="1" dirty="0">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RET</a:t>
            </a:r>
            <a:endParaRPr lang="zh-CN" altLang="zh-CN" sz="2000" b="1" dirty="0">
              <a:latin typeface="Arial" panose="020B0604020202020204" pitchFamily="34" charset="0"/>
              <a:ea typeface="宋体" panose="02010600030101010101" pitchFamily="2" charset="-122"/>
            </a:endParaRPr>
          </a:p>
          <a:p>
            <a:pPr>
              <a:lnSpc>
                <a:spcPts val="2700"/>
              </a:lnSpc>
            </a:pPr>
            <a:r>
              <a:rPr lang="en-US" altLang="zh-CN" sz="2000" b="1" dirty="0">
                <a:latin typeface="Arial" panose="020B0604020202020204" pitchFamily="34" charset="0"/>
                <a:ea typeface="宋体" panose="02010600030101010101" pitchFamily="2" charset="-122"/>
              </a:rPr>
              <a:t> START ENDP</a:t>
            </a:r>
            <a:endParaRPr lang="en-US" altLang="zh-CN" sz="20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8914" name="Text Box 2"/>
          <p:cNvSpPr txBox="1"/>
          <p:nvPr/>
        </p:nvSpPr>
        <p:spPr>
          <a:xfrm>
            <a:off x="665163" y="614363"/>
            <a:ext cx="7100887" cy="706755"/>
          </a:xfrm>
          <a:prstGeom prst="rect">
            <a:avLst/>
          </a:prstGeom>
          <a:noFill/>
          <a:ln w="12700">
            <a:noFill/>
          </a:ln>
        </p:spPr>
        <p:txBody>
          <a:bodyPr anchor="t" anchorCtr="0">
            <a:spAutoFit/>
          </a:bodyPr>
          <a:p>
            <a:pPr algn="ctr">
              <a:spcBef>
                <a:spcPct val="50000"/>
              </a:spcBef>
            </a:pPr>
            <a:r>
              <a:rPr lang="en-US" altLang="zh-CN" sz="4000" b="1" dirty="0">
                <a:latin typeface="华文中宋" panose="02010600040101010101" charset="-122"/>
                <a:ea typeface="华文中宋" panose="02010600040101010101" charset="-122"/>
                <a:cs typeface="华文中宋" panose="02010600040101010101" charset="-122"/>
              </a:rPr>
              <a:t>7.3  </a:t>
            </a:r>
            <a:r>
              <a:rPr lang="zh-CN" altLang="en-US" sz="4000" b="1" dirty="0">
                <a:latin typeface="华文中宋" panose="02010600040101010101" charset="-122"/>
                <a:ea typeface="华文中宋" panose="02010600040101010101" charset="-122"/>
                <a:cs typeface="华文中宋" panose="02010600040101010101" charset="-122"/>
              </a:rPr>
              <a:t>程序中断方式 </a:t>
            </a:r>
            <a:endParaRPr lang="zh-CN" altLang="en-US" sz="4000" b="1" dirty="0">
              <a:latin typeface="华文中宋" panose="02010600040101010101" charset="-122"/>
              <a:ea typeface="华文中宋" panose="02010600040101010101" charset="-122"/>
              <a:cs typeface="华文中宋" panose="02010600040101010101" charset="-122"/>
            </a:endParaRPr>
          </a:p>
        </p:txBody>
      </p:sp>
      <p:sp>
        <p:nvSpPr>
          <p:cNvPr id="38917" name="Text Box 5"/>
          <p:cNvSpPr txBox="1"/>
          <p:nvPr/>
        </p:nvSpPr>
        <p:spPr>
          <a:xfrm>
            <a:off x="242888" y="1619250"/>
            <a:ext cx="8763000" cy="1570038"/>
          </a:xfrm>
          <a:prstGeom prst="rect">
            <a:avLst/>
          </a:prstGeom>
          <a:solidFill>
            <a:srgbClr val="CCFFCC"/>
          </a:solidFill>
          <a:ln w="9525">
            <a:noFill/>
          </a:ln>
        </p:spPr>
        <p:txBody>
          <a:bodyPr anchor="t" anchorCtr="0">
            <a:spAutoFit/>
          </a:bodyPr>
          <a:p>
            <a:pPr>
              <a:lnSpc>
                <a:spcPct val="150000"/>
              </a:lnSpc>
              <a:spcBef>
                <a:spcPct val="50000"/>
              </a:spcBef>
            </a:pPr>
            <a:r>
              <a:rPr lang="zh-CN" altLang="en-US" sz="3200" b="1" dirty="0">
                <a:latin typeface="华文中宋" panose="02010600040101010101" charset="-122"/>
                <a:ea typeface="华文中宋" panose="02010600040101010101" charset="-122"/>
                <a:cs typeface="华文中宋" panose="02010600040101010101" charset="-122"/>
              </a:rPr>
              <a:t>    程序查询方式中，由于</a:t>
            </a:r>
            <a:r>
              <a:rPr lang="en-US" altLang="zh-CN" sz="3200" b="1" dirty="0">
                <a:solidFill>
                  <a:srgbClr val="FF0000"/>
                </a:solidFill>
                <a:latin typeface="华文中宋" panose="02010600040101010101" charset="-122"/>
                <a:ea typeface="华文中宋" panose="02010600040101010101" charset="-122"/>
                <a:cs typeface="华文中宋" panose="02010600040101010101" charset="-122"/>
              </a:rPr>
              <a:t>CPU</a:t>
            </a:r>
            <a:r>
              <a:rPr lang="zh-CN" altLang="en-US" sz="3200" b="1" dirty="0">
                <a:solidFill>
                  <a:srgbClr val="FF0000"/>
                </a:solidFill>
                <a:latin typeface="华文中宋" panose="02010600040101010101" charset="-122"/>
                <a:ea typeface="华文中宋" panose="02010600040101010101" charset="-122"/>
                <a:cs typeface="华文中宋" panose="02010600040101010101" charset="-122"/>
              </a:rPr>
              <a:t>对外设会执行大量无效的查询</a:t>
            </a:r>
            <a:r>
              <a:rPr lang="zh-CN" altLang="en-US" sz="3200" b="1" dirty="0">
                <a:latin typeface="华文中宋" panose="02010600040101010101" charset="-122"/>
                <a:ea typeface="华文中宋" panose="02010600040101010101" charset="-122"/>
                <a:cs typeface="华文中宋" panose="02010600040101010101" charset="-122"/>
              </a:rPr>
              <a:t>，</a:t>
            </a:r>
            <a:r>
              <a:rPr lang="en-US" altLang="zh-CN" sz="3200" b="1" dirty="0">
                <a:latin typeface="华文中宋" panose="02010600040101010101" charset="-122"/>
                <a:ea typeface="华文中宋" panose="02010600040101010101" charset="-122"/>
                <a:cs typeface="华文中宋" panose="02010600040101010101" charset="-122"/>
              </a:rPr>
              <a:t>CPU</a:t>
            </a:r>
            <a:r>
              <a:rPr lang="zh-CN" altLang="en-US" sz="3200" b="1" dirty="0">
                <a:latin typeface="华文中宋" panose="02010600040101010101" charset="-122"/>
                <a:ea typeface="华文中宋" panose="02010600040101010101" charset="-122"/>
                <a:cs typeface="华文中宋" panose="02010600040101010101" charset="-122"/>
              </a:rPr>
              <a:t>的利用率不高</a:t>
            </a:r>
            <a:r>
              <a:rPr lang="zh-CN" altLang="en-US" sz="3200" b="1" dirty="0">
                <a:latin typeface="华文中宋" panose="02010600040101010101" charset="-122"/>
                <a:ea typeface="华文中宋" panose="02010600040101010101" charset="-122"/>
                <a:cs typeface="华文中宋" panose="02010600040101010101" charset="-122"/>
              </a:rPr>
              <a:t> </a:t>
            </a:r>
            <a:endParaRPr lang="zh-CN" altLang="en-US" sz="3200" b="1" dirty="0">
              <a:latin typeface="华文中宋" panose="02010600040101010101" charset="-122"/>
              <a:ea typeface="华文中宋" panose="02010600040101010101" charset="-122"/>
              <a:cs typeface="华文中宋" panose="02010600040101010101" charset="-122"/>
            </a:endParaRPr>
          </a:p>
        </p:txBody>
      </p:sp>
      <p:sp>
        <p:nvSpPr>
          <p:cNvPr id="38918" name="Text Box 6"/>
          <p:cNvSpPr txBox="1"/>
          <p:nvPr/>
        </p:nvSpPr>
        <p:spPr>
          <a:xfrm>
            <a:off x="242888" y="3789363"/>
            <a:ext cx="8763000" cy="1454150"/>
          </a:xfrm>
          <a:prstGeom prst="rect">
            <a:avLst/>
          </a:prstGeom>
          <a:noFill/>
          <a:ln w="12700">
            <a:noFill/>
          </a:ln>
        </p:spPr>
        <p:txBody>
          <a:bodyPr anchor="t" anchorCtr="0">
            <a:spAutoFit/>
          </a:bodyPr>
          <a:p>
            <a:pPr>
              <a:lnSpc>
                <a:spcPct val="150000"/>
              </a:lnSpc>
              <a:spcBef>
                <a:spcPct val="50000"/>
              </a:spcBef>
            </a:pPr>
            <a:r>
              <a:rPr lang="zh-CN" altLang="en-US" sz="3200" b="1" dirty="0">
                <a:latin typeface="华文中宋" panose="02010600040101010101" charset="-122"/>
                <a:ea typeface="华文中宋" panose="02010600040101010101" charset="-122"/>
                <a:cs typeface="华文中宋" panose="02010600040101010101" charset="-122"/>
              </a:rPr>
              <a:t>    现代计算机系统中广泛采用</a:t>
            </a:r>
            <a:r>
              <a:rPr lang="zh-CN" altLang="en-US" sz="3200" b="1" dirty="0">
                <a:solidFill>
                  <a:srgbClr val="FF0000"/>
                </a:solidFill>
                <a:latin typeface="华文中宋" panose="02010600040101010101" charset="-122"/>
                <a:ea typeface="华文中宋" panose="02010600040101010101" charset="-122"/>
                <a:cs typeface="华文中宋" panose="02010600040101010101" charset="-122"/>
              </a:rPr>
              <a:t>中断控制方式</a:t>
            </a:r>
            <a:r>
              <a:rPr lang="zh-CN" altLang="en-US" sz="3200" b="1" dirty="0">
                <a:latin typeface="华文中宋" panose="02010600040101010101" charset="-122"/>
                <a:ea typeface="华文中宋" panose="02010600040101010101" charset="-122"/>
                <a:cs typeface="华文中宋" panose="02010600040101010101" charset="-122"/>
              </a:rPr>
              <a:t>提高</a:t>
            </a:r>
            <a:r>
              <a:rPr lang="en-US" altLang="zh-CN" sz="3200" b="1" dirty="0">
                <a:latin typeface="华文中宋" panose="02010600040101010101" charset="-122"/>
                <a:ea typeface="华文中宋" panose="02010600040101010101" charset="-122"/>
                <a:cs typeface="华文中宋" panose="02010600040101010101" charset="-122"/>
              </a:rPr>
              <a:t>CPU</a:t>
            </a:r>
            <a:r>
              <a:rPr lang="zh-CN" altLang="en-US" sz="3200" b="1" dirty="0">
                <a:latin typeface="华文中宋" panose="02010600040101010101" charset="-122"/>
                <a:ea typeface="华文中宋" panose="02010600040101010101" charset="-122"/>
                <a:cs typeface="华文中宋" panose="02010600040101010101" charset="-122"/>
              </a:rPr>
              <a:t>效率。</a:t>
            </a:r>
            <a:r>
              <a:rPr lang="zh-CN" altLang="en-US" sz="3200" b="1" dirty="0">
                <a:latin typeface="华文中宋" panose="02010600040101010101" charset="-122"/>
                <a:ea typeface="华文中宋" panose="02010600040101010101" charset="-122"/>
                <a:cs typeface="华文中宋" panose="02010600040101010101" charset="-122"/>
              </a:rPr>
              <a:t> </a:t>
            </a:r>
            <a:endParaRPr lang="zh-CN" altLang="en-US" sz="3200" b="1"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arn(inVertical)">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slide(fromBottom)">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slide(fromBottom)">
                                      <p:cBhvr>
                                        <p:cTn id="1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7" grpId="0" animBg="1"/>
      <p:bldP spid="389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9938" name="Text Box 2"/>
          <p:cNvSpPr txBox="1"/>
          <p:nvPr/>
        </p:nvSpPr>
        <p:spPr>
          <a:xfrm>
            <a:off x="381000" y="188913"/>
            <a:ext cx="5219700" cy="646112"/>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7.3.1 </a:t>
            </a:r>
            <a:r>
              <a:rPr lang="zh-CN" altLang="en-US" sz="3600" b="1" dirty="0">
                <a:latin typeface="宋体" panose="02010600030101010101" pitchFamily="2" charset="-122"/>
                <a:ea typeface="宋体" panose="02010600030101010101" pitchFamily="2" charset="-122"/>
              </a:rPr>
              <a:t>中断的基本概念 </a:t>
            </a:r>
            <a:endParaRPr lang="zh-CN" altLang="en-US" sz="3600" b="1" dirty="0">
              <a:latin typeface="宋体" panose="02010600030101010101" pitchFamily="2" charset="-122"/>
              <a:ea typeface="宋体" panose="02010600030101010101" pitchFamily="2" charset="-122"/>
            </a:endParaRPr>
          </a:p>
        </p:txBody>
      </p:sp>
      <p:sp>
        <p:nvSpPr>
          <p:cNvPr id="39939" name="Text Box 3"/>
          <p:cNvSpPr txBox="1"/>
          <p:nvPr/>
        </p:nvSpPr>
        <p:spPr>
          <a:xfrm>
            <a:off x="381000" y="1081088"/>
            <a:ext cx="4695825" cy="581025"/>
          </a:xfrm>
          <a:prstGeom prst="rect">
            <a:avLst/>
          </a:prstGeom>
          <a:noFill/>
          <a:ln w="12700">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一、中断方式及其应用 </a:t>
            </a:r>
            <a:endParaRPr lang="zh-CN" altLang="en-US" sz="3200" b="1" dirty="0">
              <a:latin typeface="宋体" panose="02010600030101010101" pitchFamily="2" charset="-122"/>
              <a:ea typeface="宋体" panose="02010600030101010101" pitchFamily="2" charset="-122"/>
            </a:endParaRPr>
          </a:p>
        </p:txBody>
      </p:sp>
      <p:sp>
        <p:nvSpPr>
          <p:cNvPr id="39940" name="Text Box 4"/>
          <p:cNvSpPr txBox="1"/>
          <p:nvPr/>
        </p:nvSpPr>
        <p:spPr>
          <a:xfrm>
            <a:off x="381000" y="2420938"/>
            <a:ext cx="8412163" cy="2636837"/>
          </a:xfrm>
          <a:prstGeom prst="rect">
            <a:avLst/>
          </a:prstGeom>
          <a:solidFill>
            <a:srgbClr val="CCFFCC"/>
          </a:solidFill>
          <a:ln w="9525">
            <a:noFill/>
          </a:ln>
        </p:spPr>
        <p:txBody>
          <a:bodyPr anchor="t" anchorCtr="0">
            <a:spAutoFit/>
          </a:bodyPr>
          <a:p>
            <a:pPr marL="457200" indent="-457200">
              <a:lnSpc>
                <a:spcPts val="4000"/>
              </a:lnSpc>
              <a:spcBef>
                <a:spcPct val="50000"/>
              </a:spcBef>
              <a:buChar char="•"/>
            </a:pPr>
            <a:r>
              <a:rPr lang="en-US" altLang="zh-CN" sz="2800" b="1" dirty="0">
                <a:latin typeface="宋体" panose="02010600030101010101" pitchFamily="2" charset="-122"/>
                <a:ea typeface="宋体" panose="02010600030101010101" pitchFamily="2" charset="-122"/>
              </a:rPr>
              <a:t>CPU</a:t>
            </a:r>
            <a:r>
              <a:rPr lang="zh-CN" altLang="en-US" sz="2800" b="1" dirty="0">
                <a:solidFill>
                  <a:srgbClr val="C00000"/>
                </a:solidFill>
                <a:latin typeface="宋体" panose="02010600030101010101" pitchFamily="2" charset="-122"/>
                <a:ea typeface="宋体" panose="02010600030101010101" pitchFamily="2" charset="-122"/>
              </a:rPr>
              <a:t>接到随机请求</a:t>
            </a:r>
            <a:r>
              <a:rPr lang="zh-CN" alt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457200" indent="-457200">
              <a:lnSpc>
                <a:spcPts val="4000"/>
              </a:lnSpc>
              <a:spcBef>
                <a:spcPct val="50000"/>
              </a:spcBef>
              <a:buChar char="•"/>
            </a:pPr>
            <a:r>
              <a:rPr lang="en-US" altLang="zh-CN" sz="2800" b="1" dirty="0">
                <a:latin typeface="宋体" panose="02010600030101010101" pitchFamily="2" charset="-122"/>
                <a:ea typeface="宋体" panose="02010600030101010101" pitchFamily="2" charset="-122"/>
              </a:rPr>
              <a:t>CPU</a:t>
            </a:r>
            <a:r>
              <a:rPr lang="zh-CN" altLang="en-US" sz="2800" b="1" dirty="0">
                <a:solidFill>
                  <a:srgbClr val="2913FD"/>
                </a:solidFill>
                <a:latin typeface="宋体" panose="02010600030101010101" pitchFamily="2" charset="-122"/>
                <a:ea typeface="宋体" panose="02010600030101010101" pitchFamily="2" charset="-122"/>
              </a:rPr>
              <a:t>暂停执行原来的程序</a:t>
            </a:r>
            <a:r>
              <a:rPr lang="zh-CN" altLang="en-US" sz="2800" b="1" dirty="0">
                <a:latin typeface="宋体" panose="02010600030101010101" pitchFamily="2" charset="-122"/>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a:p>
            <a:pPr marL="457200" indent="-457200">
              <a:lnSpc>
                <a:spcPts val="4000"/>
              </a:lnSpc>
              <a:spcBef>
                <a:spcPct val="50000"/>
              </a:spcBef>
              <a:buChar char="•"/>
            </a:pPr>
            <a:r>
              <a:rPr lang="zh-CN" altLang="en-US" sz="2800" b="1" dirty="0">
                <a:solidFill>
                  <a:srgbClr val="C00000"/>
                </a:solidFill>
                <a:latin typeface="宋体" panose="02010600030101010101" pitchFamily="2" charset="-122"/>
                <a:ea typeface="宋体" panose="02010600030101010101" pitchFamily="2" charset="-122"/>
              </a:rPr>
              <a:t>转去执行中断处理程序</a:t>
            </a:r>
            <a:r>
              <a:rPr lang="zh-CN" altLang="en-US" sz="2800" b="1" dirty="0">
                <a:latin typeface="宋体" panose="02010600030101010101" pitchFamily="2" charset="-122"/>
                <a:ea typeface="宋体" panose="02010600030101010101" pitchFamily="2" charset="-122"/>
              </a:rPr>
              <a:t>，处理相应的随机事件，处理完毕后</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恢复原程序的继续执行。</a:t>
            </a:r>
            <a:endParaRPr lang="zh-CN" altLang="en-US" sz="2800" b="1" dirty="0">
              <a:latin typeface="宋体" panose="02010600030101010101" pitchFamily="2" charset="-122"/>
              <a:ea typeface="宋体" panose="02010600030101010101" pitchFamily="2" charset="-122"/>
            </a:endParaRPr>
          </a:p>
        </p:txBody>
      </p:sp>
      <p:sp>
        <p:nvSpPr>
          <p:cNvPr id="39941" name="Text Box 5"/>
          <p:cNvSpPr txBox="1">
            <a:spLocks noChangeArrowheads="1"/>
          </p:cNvSpPr>
          <p:nvPr/>
        </p:nvSpPr>
        <p:spPr bwMode="auto">
          <a:xfrm>
            <a:off x="381000" y="5370513"/>
            <a:ext cx="8763000" cy="1076325"/>
          </a:xfrm>
          <a:prstGeom prst="rect">
            <a:avLst/>
          </a:prstGeom>
          <a:solidFill>
            <a:schemeClr val="accent5">
              <a:lumMod val="90000"/>
            </a:schemeClr>
          </a:solidFill>
          <a:ln>
            <a:noFill/>
          </a:ln>
          <a:effec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日常生活中 </a:t>
            </a:r>
            <a:r>
              <a:rPr kumimoji="1" lang="zh-CN" altLang="en-US" sz="3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中断</a:t>
            </a:r>
            <a:r>
              <a:rPr kumimoji="1" lang="zh-CN" altLang="en-US" sz="3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”例子与计算机中断路径</a:t>
            </a:r>
            <a:r>
              <a:rPr kumimoji="1" lang="zh-CN" altLang="en-US" sz="32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的示意图 ，见后图。</a:t>
            </a:r>
            <a:endParaRPr kumimoji="1" lang="zh-CN" altLang="en-US" sz="32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0726" name="矩形 2"/>
          <p:cNvSpPr/>
          <p:nvPr/>
        </p:nvSpPr>
        <p:spPr>
          <a:xfrm>
            <a:off x="425450" y="1701800"/>
            <a:ext cx="4716463" cy="584200"/>
          </a:xfrm>
          <a:prstGeom prst="rect">
            <a:avLst/>
          </a:prstGeom>
          <a:solidFill>
            <a:srgbClr val="FFFF00"/>
          </a:solidFill>
          <a:ln w="9525">
            <a:noFill/>
          </a:ln>
        </p:spPr>
        <p:txBody>
          <a:bodyPr wrap="none" anchor="t" anchorCtr="0">
            <a:spAutoFit/>
          </a:bodyPr>
          <a:p>
            <a:r>
              <a:rPr lang="zh-CN" altLang="en-US" sz="3200" b="1" dirty="0">
                <a:latin typeface="宋体" panose="02010600030101010101" pitchFamily="2" charset="-122"/>
                <a:ea typeface="宋体" panose="02010600030101010101" pitchFamily="2" charset="-122"/>
              </a:rPr>
              <a:t>程序中断控制方式定义：</a:t>
            </a:r>
            <a:endParaRPr lang="zh-CN" altLang="en-US" sz="3200"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slide(fromBottom)">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slide(fromBottom)">
                                      <p:cBhvr>
                                        <p:cTn id="12" dur="500"/>
                                        <p:tgtEl>
                                          <p:spTgt spid="3993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slide(fromBottom)">
                                      <p:cBhvr>
                                        <p:cTn id="17" dur="500"/>
                                        <p:tgtEl>
                                          <p:spTgt spid="3994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9941"/>
                                        </p:tgtEl>
                                        <p:attrNameLst>
                                          <p:attrName>style.visibility</p:attrName>
                                        </p:attrNameLst>
                                      </p:cBhvr>
                                      <p:to>
                                        <p:strVal val="visible"/>
                                      </p:to>
                                    </p:set>
                                    <p:animEffect transition="in" filter="slide(fromBottom)">
                                      <p:cBhvr>
                                        <p:cTn id="22"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p:bldP spid="39940" grpId="0" animBg="1"/>
      <p:bldP spid="399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1746" name="Text Box 6"/>
          <p:cNvSpPr txBox="1"/>
          <p:nvPr/>
        </p:nvSpPr>
        <p:spPr>
          <a:xfrm>
            <a:off x="1119188" y="976313"/>
            <a:ext cx="863600" cy="573087"/>
          </a:xfrm>
          <a:prstGeom prst="rect">
            <a:avLst/>
          </a:prstGeom>
          <a:solidFill>
            <a:srgbClr val="FDFFCB"/>
          </a:solidFill>
          <a:ln w="9525" cap="flat" cmpd="sng">
            <a:solidFill>
              <a:srgbClr val="000000"/>
            </a:solidFill>
            <a:prstDash val="solid"/>
            <a:miter/>
            <a:headEnd type="none" w="med" len="med"/>
            <a:tailEnd type="none" w="med" len="med"/>
          </a:ln>
        </p:spPr>
        <p:txBody>
          <a:bodyPr anchor="ctr" anchorCtr="1"/>
          <a:p>
            <a:pPr algn="just" eaLnBrk="0" hangingPunct="0"/>
            <a:r>
              <a:rPr lang="zh-CN" altLang="en-US" sz="2400" b="1" dirty="0">
                <a:latin typeface="Times New Roman" panose="02020603050405020304" pitchFamily="18" charset="0"/>
                <a:ea typeface="宋体" panose="02010600030101010101" pitchFamily="2" charset="-122"/>
              </a:rPr>
              <a:t>看书</a:t>
            </a:r>
            <a:endParaRPr lang="zh-CN" altLang="en-US" sz="2400" b="1" dirty="0">
              <a:latin typeface="Times New Roman" panose="02020603050405020304" pitchFamily="18" charset="0"/>
              <a:ea typeface="宋体" panose="02010600030101010101" pitchFamily="2" charset="-122"/>
            </a:endParaRPr>
          </a:p>
        </p:txBody>
      </p:sp>
      <p:sp>
        <p:nvSpPr>
          <p:cNvPr id="31747" name="Text Box 7"/>
          <p:cNvSpPr txBox="1"/>
          <p:nvPr/>
        </p:nvSpPr>
        <p:spPr>
          <a:xfrm>
            <a:off x="673100" y="2405063"/>
            <a:ext cx="1570038" cy="577850"/>
          </a:xfrm>
          <a:prstGeom prst="rect">
            <a:avLst/>
          </a:prstGeom>
          <a:solidFill>
            <a:srgbClr val="FDFFCB"/>
          </a:solidFill>
          <a:ln w="9525" cap="flat" cmpd="sng">
            <a:solidFill>
              <a:srgbClr val="000000"/>
            </a:solidFill>
            <a:prstDash val="solid"/>
            <a:miter/>
            <a:headEnd type="none" w="med" len="med"/>
            <a:tailEnd type="none" w="med" len="med"/>
          </a:ln>
        </p:spPr>
        <p:txBody>
          <a:bodyPr anchor="ctr" anchorCtr="1"/>
          <a:p>
            <a:pPr eaLnBrk="0" hangingPunct="0"/>
            <a:r>
              <a:rPr lang="zh-CN" altLang="en-US" sz="2400" b="1" dirty="0">
                <a:latin typeface="Times New Roman" panose="02020603050405020304" pitchFamily="18" charset="0"/>
                <a:ea typeface="宋体" panose="02010600030101010101" pitchFamily="2" charset="-122"/>
              </a:rPr>
              <a:t>记下页号</a:t>
            </a:r>
            <a:endParaRPr lang="zh-CN" altLang="en-US" sz="2400" b="1" dirty="0">
              <a:latin typeface="Times New Roman" panose="02020603050405020304" pitchFamily="18" charset="0"/>
              <a:ea typeface="宋体" panose="02010600030101010101" pitchFamily="2" charset="-122"/>
            </a:endParaRPr>
          </a:p>
        </p:txBody>
      </p:sp>
      <p:sp>
        <p:nvSpPr>
          <p:cNvPr id="31748" name="Text Box 8"/>
          <p:cNvSpPr txBox="1"/>
          <p:nvPr/>
        </p:nvSpPr>
        <p:spPr>
          <a:xfrm>
            <a:off x="2328863" y="1357313"/>
            <a:ext cx="1598612" cy="1144587"/>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algn="just" eaLnBrk="0" hangingPunct="0"/>
            <a:r>
              <a:rPr lang="zh-CN" altLang="en-US" sz="2400" b="1" dirty="0">
                <a:latin typeface="Times New Roman" panose="02020603050405020304" pitchFamily="18" charset="0"/>
                <a:ea typeface="宋体" panose="02010600030101010101" pitchFamily="2" charset="-122"/>
              </a:rPr>
              <a:t>将书放好</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接电话</a:t>
            </a:r>
            <a:endParaRPr lang="zh-CN" altLang="en-US" sz="2400" b="1" dirty="0">
              <a:latin typeface="Times New Roman" panose="02020603050405020304" pitchFamily="18" charset="0"/>
              <a:ea typeface="宋体" panose="02010600030101010101" pitchFamily="2" charset="-122"/>
            </a:endParaRPr>
          </a:p>
        </p:txBody>
      </p:sp>
      <p:sp>
        <p:nvSpPr>
          <p:cNvPr id="31749" name="Text Box 9"/>
          <p:cNvSpPr txBox="1"/>
          <p:nvPr/>
        </p:nvSpPr>
        <p:spPr>
          <a:xfrm>
            <a:off x="2328863" y="3727450"/>
            <a:ext cx="1724025" cy="579438"/>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1"/>
          <a:p>
            <a:pPr algn="just" eaLnBrk="0" hangingPunct="0"/>
            <a:r>
              <a:rPr lang="zh-CN" altLang="en-US" sz="2400" b="1" dirty="0">
                <a:latin typeface="Times New Roman" panose="02020603050405020304" pitchFamily="18" charset="0"/>
                <a:ea typeface="宋体" panose="02010600030101010101" pitchFamily="2" charset="-122"/>
              </a:rPr>
              <a:t>将书取回</a:t>
            </a:r>
            <a:endParaRPr lang="zh-CN" altLang="en-US" sz="2400" b="1" dirty="0">
              <a:latin typeface="Times New Roman" panose="02020603050405020304" pitchFamily="18" charset="0"/>
              <a:ea typeface="宋体" panose="02010600030101010101" pitchFamily="2" charset="-122"/>
            </a:endParaRPr>
          </a:p>
        </p:txBody>
      </p:sp>
      <p:sp>
        <p:nvSpPr>
          <p:cNvPr id="31750" name="Text Box 10"/>
          <p:cNvSpPr txBox="1"/>
          <p:nvPr/>
        </p:nvSpPr>
        <p:spPr>
          <a:xfrm>
            <a:off x="673100" y="4436745"/>
            <a:ext cx="1657350" cy="577850"/>
          </a:xfrm>
          <a:prstGeom prst="rect">
            <a:avLst/>
          </a:prstGeom>
          <a:solidFill>
            <a:srgbClr val="FDFFCB"/>
          </a:solidFill>
          <a:ln w="9525" cap="flat" cmpd="sng">
            <a:solidFill>
              <a:srgbClr val="000000"/>
            </a:solidFill>
            <a:prstDash val="solid"/>
            <a:miter/>
            <a:headEnd type="none" w="med" len="med"/>
            <a:tailEnd type="none" w="med" len="med"/>
          </a:ln>
        </p:spPr>
        <p:txBody>
          <a:bodyPr anchor="ctr" anchorCtr="1"/>
          <a:p>
            <a:pPr algn="just" eaLnBrk="0" hangingPunct="0"/>
            <a:r>
              <a:rPr lang="zh-CN" altLang="en-US" sz="2400" b="1" dirty="0">
                <a:latin typeface="Times New Roman" panose="02020603050405020304" pitchFamily="18" charset="0"/>
                <a:ea typeface="宋体" panose="02010600030101010101" pitchFamily="2" charset="-122"/>
              </a:rPr>
              <a:t>继续看书</a:t>
            </a:r>
            <a:endParaRPr lang="zh-CN" altLang="en-US" sz="2400" b="1" dirty="0">
              <a:latin typeface="Times New Roman" panose="02020603050405020304" pitchFamily="18" charset="0"/>
              <a:ea typeface="宋体" panose="02010600030101010101" pitchFamily="2" charset="-122"/>
            </a:endParaRPr>
          </a:p>
        </p:txBody>
      </p:sp>
      <p:sp>
        <p:nvSpPr>
          <p:cNvPr id="31751" name="Text Box 11"/>
          <p:cNvSpPr txBox="1"/>
          <p:nvPr/>
        </p:nvSpPr>
        <p:spPr>
          <a:xfrm>
            <a:off x="80963" y="1739900"/>
            <a:ext cx="863600" cy="579438"/>
          </a:xfrm>
          <a:prstGeom prst="rect">
            <a:avLst/>
          </a:prstGeom>
          <a:noFill/>
          <a:ln w="9525">
            <a:noFill/>
          </a:ln>
        </p:spPr>
        <p:txBody>
          <a:bodyPr anchor="ctr" anchorCtr="1"/>
          <a:p>
            <a:pPr algn="just" eaLnBrk="0" hangingPunct="0"/>
            <a:r>
              <a:rPr lang="zh-CN" altLang="en-US" sz="2400" b="1" dirty="0">
                <a:latin typeface="Times New Roman" panose="02020603050405020304" pitchFamily="18" charset="0"/>
                <a:ea typeface="宋体" panose="02010600030101010101" pitchFamily="2" charset="-122"/>
              </a:rPr>
              <a:t>铃响</a:t>
            </a:r>
            <a:endParaRPr lang="zh-CN" altLang="en-US" sz="2400" b="1" dirty="0">
              <a:latin typeface="Times New Roman" panose="02020603050405020304" pitchFamily="18" charset="0"/>
              <a:ea typeface="宋体" panose="02010600030101010101" pitchFamily="2" charset="-122"/>
            </a:endParaRPr>
          </a:p>
        </p:txBody>
      </p:sp>
      <p:sp>
        <p:nvSpPr>
          <p:cNvPr id="31752" name="Line 12"/>
          <p:cNvSpPr/>
          <p:nvPr/>
        </p:nvSpPr>
        <p:spPr>
          <a:xfrm flipV="1">
            <a:off x="1528763" y="1738313"/>
            <a:ext cx="973137" cy="1330325"/>
          </a:xfrm>
          <a:prstGeom prst="line">
            <a:avLst/>
          </a:prstGeom>
          <a:ln w="28575" cap="flat" cmpd="sng">
            <a:solidFill>
              <a:srgbClr val="000000"/>
            </a:solidFill>
            <a:prstDash val="solid"/>
            <a:round/>
            <a:headEnd type="none" w="med" len="med"/>
            <a:tailEnd type="triangle" w="med" len="med"/>
          </a:ln>
        </p:spPr>
      </p:sp>
      <p:sp>
        <p:nvSpPr>
          <p:cNvPr id="31753" name="Line 13"/>
          <p:cNvSpPr/>
          <p:nvPr/>
        </p:nvSpPr>
        <p:spPr>
          <a:xfrm flipH="1">
            <a:off x="1664970" y="4219575"/>
            <a:ext cx="1010285" cy="216535"/>
          </a:xfrm>
          <a:prstGeom prst="line">
            <a:avLst/>
          </a:prstGeom>
          <a:ln w="28575" cap="flat" cmpd="sng">
            <a:solidFill>
              <a:srgbClr val="000000"/>
            </a:solidFill>
            <a:prstDash val="solid"/>
            <a:round/>
            <a:headEnd type="none" w="med" len="med"/>
            <a:tailEnd type="triangle" w="med" len="med"/>
          </a:ln>
        </p:spPr>
      </p:sp>
      <p:sp>
        <p:nvSpPr>
          <p:cNvPr id="31754" name="Line 14"/>
          <p:cNvSpPr/>
          <p:nvPr/>
        </p:nvSpPr>
        <p:spPr>
          <a:xfrm>
            <a:off x="1544638" y="1666875"/>
            <a:ext cx="0" cy="798513"/>
          </a:xfrm>
          <a:prstGeom prst="line">
            <a:avLst/>
          </a:prstGeom>
          <a:ln w="28575" cap="flat" cmpd="sng">
            <a:solidFill>
              <a:srgbClr val="000000"/>
            </a:solidFill>
            <a:prstDash val="solid"/>
            <a:round/>
            <a:headEnd type="none" w="med" len="med"/>
            <a:tailEnd type="triangle" w="med" len="med"/>
          </a:ln>
        </p:spPr>
      </p:sp>
      <p:sp>
        <p:nvSpPr>
          <p:cNvPr id="31755" name="Line 15"/>
          <p:cNvSpPr/>
          <p:nvPr/>
        </p:nvSpPr>
        <p:spPr>
          <a:xfrm>
            <a:off x="982663" y="2016125"/>
            <a:ext cx="546100" cy="0"/>
          </a:xfrm>
          <a:prstGeom prst="line">
            <a:avLst/>
          </a:prstGeom>
          <a:ln w="28575" cap="flat" cmpd="sng">
            <a:solidFill>
              <a:srgbClr val="000000"/>
            </a:solidFill>
            <a:prstDash val="solid"/>
            <a:round/>
            <a:headEnd type="none" w="med" len="med"/>
            <a:tailEnd type="triangle" w="med" len="med"/>
          </a:ln>
        </p:spPr>
      </p:sp>
      <p:sp>
        <p:nvSpPr>
          <p:cNvPr id="31756" name="Line 16"/>
          <p:cNvSpPr/>
          <p:nvPr/>
        </p:nvSpPr>
        <p:spPr>
          <a:xfrm flipH="1">
            <a:off x="3141345" y="2465705"/>
            <a:ext cx="635" cy="1261745"/>
          </a:xfrm>
          <a:prstGeom prst="line">
            <a:avLst/>
          </a:prstGeom>
          <a:ln w="28575" cap="flat" cmpd="sng">
            <a:solidFill>
              <a:srgbClr val="000000"/>
            </a:solidFill>
            <a:prstDash val="solid"/>
            <a:round/>
            <a:headEnd type="none" w="med" len="med"/>
            <a:tailEnd type="triangle" w="med" len="med"/>
          </a:ln>
        </p:spPr>
      </p:sp>
      <p:sp>
        <p:nvSpPr>
          <p:cNvPr id="31757" name="Line 17"/>
          <p:cNvSpPr/>
          <p:nvPr/>
        </p:nvSpPr>
        <p:spPr>
          <a:xfrm>
            <a:off x="1565275" y="4989195"/>
            <a:ext cx="0" cy="676275"/>
          </a:xfrm>
          <a:prstGeom prst="line">
            <a:avLst/>
          </a:prstGeom>
          <a:ln w="28575" cap="flat" cmpd="sng">
            <a:solidFill>
              <a:srgbClr val="000000"/>
            </a:solidFill>
            <a:prstDash val="solid"/>
            <a:round/>
            <a:headEnd type="none" w="med" len="med"/>
            <a:tailEnd type="triangle" w="med" len="med"/>
          </a:ln>
        </p:spPr>
      </p:sp>
      <p:sp>
        <p:nvSpPr>
          <p:cNvPr id="40980" name="Text Box 20"/>
          <p:cNvSpPr txBox="1"/>
          <p:nvPr/>
        </p:nvSpPr>
        <p:spPr>
          <a:xfrm>
            <a:off x="5348288" y="487363"/>
            <a:ext cx="1381125" cy="579437"/>
          </a:xfrm>
          <a:prstGeom prst="rect">
            <a:avLst/>
          </a:prstGeom>
          <a:solidFill>
            <a:srgbClr val="FFCCFF"/>
          </a:solidFill>
          <a:ln w="9525">
            <a:solidFill>
              <a:schemeClr val="accent1"/>
            </a:solidFill>
          </a:ln>
        </p:spPr>
        <p:txBody>
          <a:bodyPr anchor="ctr" anchorCtr="1"/>
          <a:p>
            <a:pPr algn="just" eaLnBrk="0" hangingPunct="0"/>
            <a:r>
              <a:rPr lang="zh-CN" altLang="en-US" sz="2400" b="1" dirty="0">
                <a:latin typeface="Times New Roman" panose="02020603050405020304" pitchFamily="18" charset="0"/>
                <a:ea typeface="宋体" panose="02010600030101010101" pitchFamily="2" charset="-122"/>
              </a:rPr>
              <a:t>主程序</a:t>
            </a:r>
            <a:endParaRPr lang="zh-CN" altLang="en-US" sz="2400" b="1" dirty="0">
              <a:latin typeface="Times New Roman" panose="02020603050405020304" pitchFamily="18" charset="0"/>
              <a:ea typeface="宋体" panose="02010600030101010101" pitchFamily="2" charset="-122"/>
            </a:endParaRPr>
          </a:p>
        </p:txBody>
      </p:sp>
      <p:sp>
        <p:nvSpPr>
          <p:cNvPr id="40981" name="Text Box 21"/>
          <p:cNvSpPr txBox="1"/>
          <p:nvPr/>
        </p:nvSpPr>
        <p:spPr>
          <a:xfrm>
            <a:off x="6708775" y="1185863"/>
            <a:ext cx="2478088" cy="1143000"/>
          </a:xfrm>
          <a:prstGeom prst="rect">
            <a:avLst/>
          </a:prstGeom>
          <a:solidFill>
            <a:srgbClr val="FFFF66"/>
          </a:solidFill>
          <a:ln w="9525">
            <a:solidFill>
              <a:schemeClr val="accent1"/>
            </a:solidFill>
          </a:ln>
        </p:spPr>
        <p:txBody>
          <a:bodyPr anchor="ctr" anchorCtr="1"/>
          <a:p>
            <a:pPr eaLnBrk="0" hangingPunct="0"/>
            <a:r>
              <a:rPr lang="zh-CN" altLang="en-US" sz="2400" b="1" dirty="0">
                <a:latin typeface="Times New Roman" panose="02020603050405020304" pitchFamily="18" charset="0"/>
                <a:ea typeface="宋体" panose="02010600030101010101" pitchFamily="2" charset="-122"/>
              </a:rPr>
              <a:t>保存主程序现场</a:t>
            </a:r>
            <a:endParaRPr lang="zh-CN" altLang="en-US" sz="2400" b="1" dirty="0">
              <a:latin typeface="Times New Roman" panose="02020603050405020304" pitchFamily="18" charset="0"/>
              <a:ea typeface="宋体" panose="02010600030101010101" pitchFamily="2" charset="-122"/>
            </a:endParaRPr>
          </a:p>
          <a:p>
            <a:pPr eaLnBrk="0" hangingPunct="0"/>
            <a:r>
              <a:rPr lang="zh-CN" altLang="en-US" sz="2400" b="1" dirty="0">
                <a:latin typeface="Times New Roman" panose="02020603050405020304" pitchFamily="18" charset="0"/>
                <a:ea typeface="宋体" panose="02010600030101010101" pitchFamily="2" charset="-122"/>
              </a:rPr>
              <a:t>处理中断</a:t>
            </a:r>
            <a:endParaRPr lang="zh-CN" altLang="en-US" sz="2400" b="1" dirty="0">
              <a:latin typeface="Times New Roman" panose="02020603050405020304" pitchFamily="18" charset="0"/>
              <a:ea typeface="宋体" panose="02010600030101010101" pitchFamily="2" charset="-122"/>
            </a:endParaRPr>
          </a:p>
        </p:txBody>
      </p:sp>
      <p:sp>
        <p:nvSpPr>
          <p:cNvPr id="40982" name="Text Box 22"/>
          <p:cNvSpPr txBox="1"/>
          <p:nvPr/>
        </p:nvSpPr>
        <p:spPr>
          <a:xfrm>
            <a:off x="6519863" y="3467100"/>
            <a:ext cx="2435225" cy="579438"/>
          </a:xfrm>
          <a:prstGeom prst="rect">
            <a:avLst/>
          </a:prstGeom>
          <a:solidFill>
            <a:srgbClr val="FFFF66"/>
          </a:solidFill>
          <a:ln w="9525">
            <a:solidFill>
              <a:schemeClr val="accent1"/>
            </a:solidFill>
          </a:ln>
        </p:spPr>
        <p:txBody>
          <a:bodyPr anchor="ctr" anchorCtr="1"/>
          <a:p>
            <a:pPr eaLnBrk="0" hangingPunct="0"/>
            <a:r>
              <a:rPr lang="zh-CN" altLang="en-US" sz="2400" b="1" dirty="0">
                <a:latin typeface="Times New Roman" panose="02020603050405020304" pitchFamily="18" charset="0"/>
                <a:ea typeface="宋体" panose="02010600030101010101" pitchFamily="2" charset="-122"/>
              </a:rPr>
              <a:t>恢复主程序现场</a:t>
            </a:r>
            <a:endParaRPr lang="zh-CN" altLang="en-US" sz="2400" b="1" dirty="0">
              <a:latin typeface="Times New Roman" panose="02020603050405020304" pitchFamily="18" charset="0"/>
              <a:ea typeface="宋体" panose="02010600030101010101" pitchFamily="2" charset="-122"/>
            </a:endParaRPr>
          </a:p>
        </p:txBody>
      </p:sp>
      <p:sp>
        <p:nvSpPr>
          <p:cNvPr id="40983" name="Text Box 23"/>
          <p:cNvSpPr txBox="1"/>
          <p:nvPr/>
        </p:nvSpPr>
        <p:spPr>
          <a:xfrm>
            <a:off x="5140325" y="2149475"/>
            <a:ext cx="1682750" cy="577850"/>
          </a:xfrm>
          <a:prstGeom prst="rect">
            <a:avLst/>
          </a:prstGeom>
          <a:solidFill>
            <a:srgbClr val="FFCCFF"/>
          </a:solidFill>
          <a:ln w="9525">
            <a:solidFill>
              <a:schemeClr val="accent1"/>
            </a:solidFill>
          </a:ln>
        </p:spPr>
        <p:txBody>
          <a:bodyPr anchor="ctr" anchorCtr="1"/>
          <a:p>
            <a:pPr eaLnBrk="0" hangingPunct="0"/>
            <a:r>
              <a:rPr lang="zh-CN" altLang="en-US" sz="2400" b="1" dirty="0">
                <a:latin typeface="Times New Roman" panose="02020603050405020304" pitchFamily="18" charset="0"/>
                <a:ea typeface="宋体" panose="02010600030101010101" pitchFamily="2" charset="-122"/>
              </a:rPr>
              <a:t>保存断点</a:t>
            </a:r>
            <a:endParaRPr lang="zh-CN" altLang="en-US" sz="2400" b="1" dirty="0">
              <a:latin typeface="Times New Roman" panose="02020603050405020304" pitchFamily="18" charset="0"/>
              <a:ea typeface="宋体" panose="02010600030101010101" pitchFamily="2" charset="-122"/>
            </a:endParaRPr>
          </a:p>
        </p:txBody>
      </p:sp>
      <p:sp>
        <p:nvSpPr>
          <p:cNvPr id="40984" name="Text Box 24"/>
          <p:cNvSpPr txBox="1"/>
          <p:nvPr/>
        </p:nvSpPr>
        <p:spPr>
          <a:xfrm>
            <a:off x="4113213" y="1449388"/>
            <a:ext cx="1481137" cy="579437"/>
          </a:xfrm>
          <a:prstGeom prst="rect">
            <a:avLst/>
          </a:prstGeom>
          <a:noFill/>
          <a:ln w="9525">
            <a:noFill/>
          </a:ln>
        </p:spPr>
        <p:txBody>
          <a:bodyPr anchor="ctr" anchorCtr="1"/>
          <a:p>
            <a:pPr eaLnBrk="0" hangingPunct="0"/>
            <a:r>
              <a:rPr lang="zh-CN" altLang="en-US" sz="2400" b="1" dirty="0">
                <a:latin typeface="Times New Roman" panose="02020603050405020304" pitchFamily="18" charset="0"/>
                <a:ea typeface="宋体" panose="02010600030101010101" pitchFamily="2" charset="-122"/>
              </a:rPr>
              <a:t>中断请求</a:t>
            </a:r>
            <a:endParaRPr lang="zh-CN" altLang="en-US" sz="2400" b="1" dirty="0">
              <a:latin typeface="Times New Roman" panose="02020603050405020304" pitchFamily="18" charset="0"/>
              <a:ea typeface="宋体" panose="02010600030101010101" pitchFamily="2" charset="-122"/>
            </a:endParaRPr>
          </a:p>
        </p:txBody>
      </p:sp>
      <p:sp>
        <p:nvSpPr>
          <p:cNvPr id="40985" name="Text Box 25"/>
          <p:cNvSpPr txBox="1"/>
          <p:nvPr/>
        </p:nvSpPr>
        <p:spPr>
          <a:xfrm>
            <a:off x="4787900" y="4408805"/>
            <a:ext cx="2716530" cy="723265"/>
          </a:xfrm>
          <a:prstGeom prst="rect">
            <a:avLst/>
          </a:prstGeom>
          <a:solidFill>
            <a:srgbClr val="FFCCFF"/>
          </a:solidFill>
          <a:ln w="9525">
            <a:solidFill>
              <a:schemeClr val="accent1"/>
            </a:solidFill>
          </a:ln>
        </p:spPr>
        <p:txBody>
          <a:bodyPr anchor="ctr" anchorCtr="1"/>
          <a:p>
            <a:pPr eaLnBrk="0" hangingPunct="0"/>
            <a:r>
              <a:rPr lang="zh-CN" altLang="en-US" sz="2400" b="1" dirty="0">
                <a:latin typeface="Times New Roman" panose="02020603050405020304" pitchFamily="18" charset="0"/>
                <a:ea typeface="宋体" panose="02010600030101010101" pitchFamily="2" charset="-122"/>
              </a:rPr>
              <a:t>从断点处继续执行</a:t>
            </a:r>
            <a:endParaRPr lang="zh-CN" altLang="en-US" sz="2400" b="1" dirty="0">
              <a:latin typeface="Times New Roman" panose="02020603050405020304" pitchFamily="18" charset="0"/>
              <a:ea typeface="宋体" panose="02010600030101010101" pitchFamily="2" charset="-122"/>
            </a:endParaRPr>
          </a:p>
        </p:txBody>
      </p:sp>
      <p:sp>
        <p:nvSpPr>
          <p:cNvPr id="40989" name="Line 29"/>
          <p:cNvSpPr/>
          <p:nvPr/>
        </p:nvSpPr>
        <p:spPr>
          <a:xfrm>
            <a:off x="5981700" y="1066800"/>
            <a:ext cx="0" cy="118745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40990" name="Line 30"/>
          <p:cNvSpPr/>
          <p:nvPr/>
        </p:nvSpPr>
        <p:spPr>
          <a:xfrm>
            <a:off x="5467350" y="1701800"/>
            <a:ext cx="546100" cy="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40991" name="Line 31"/>
          <p:cNvSpPr/>
          <p:nvPr/>
        </p:nvSpPr>
        <p:spPr>
          <a:xfrm flipV="1">
            <a:off x="6013450" y="1549400"/>
            <a:ext cx="809625" cy="1268413"/>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40992" name="Line 32"/>
          <p:cNvSpPr/>
          <p:nvPr/>
        </p:nvSpPr>
        <p:spPr>
          <a:xfrm>
            <a:off x="7766685" y="2312670"/>
            <a:ext cx="5080" cy="1129665"/>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40993" name="Line 33"/>
          <p:cNvSpPr/>
          <p:nvPr/>
        </p:nvSpPr>
        <p:spPr>
          <a:xfrm flipH="1">
            <a:off x="6044565" y="4006850"/>
            <a:ext cx="1740535" cy="396875"/>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sp>
      <p:sp>
        <p:nvSpPr>
          <p:cNvPr id="40994" name="Text Box 34"/>
          <p:cNvSpPr txBox="1">
            <a:spLocks noChangeArrowheads="1"/>
          </p:cNvSpPr>
          <p:nvPr/>
        </p:nvSpPr>
        <p:spPr bwMode="auto">
          <a:xfrm>
            <a:off x="2066925" y="5808663"/>
            <a:ext cx="5454650" cy="573088"/>
          </a:xfrm>
          <a:prstGeom prst="rect">
            <a:avLst/>
          </a:prstGeom>
          <a:solidFill>
            <a:schemeClr val="accent5">
              <a:lumMod val="90000"/>
            </a:schemeClr>
          </a:solidFill>
          <a:ln>
            <a:noFill/>
          </a:ln>
          <a:effectLst/>
        </p:spPr>
        <p:txBody>
          <a:bodyPr anchor="ctr" anchorCtr="1"/>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图</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7-8 </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中断执行的路径示意</a:t>
            </a:r>
            <a:endPar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8" name="Line 38"/>
          <p:cNvSpPr/>
          <p:nvPr/>
        </p:nvSpPr>
        <p:spPr>
          <a:xfrm>
            <a:off x="6033770" y="5137150"/>
            <a:ext cx="10795" cy="528320"/>
          </a:xfrm>
          <a:prstGeom prst="line">
            <a:avLst/>
          </a:prstGeom>
          <a:ln w="28575" cap="flat" cmpd="sng">
            <a:solidFill>
              <a:srgbClr val="000000"/>
            </a:solidFill>
            <a:prstDash val="solid"/>
            <a:round/>
            <a:headEnd type="none" w="med" len="med"/>
            <a:tailEnd type="triangle" w="med" len="med"/>
          </a:ln>
        </p:spPr>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4"/>
                                        </p:tgtEl>
                                        <p:attrNameLst>
                                          <p:attrName>style.visibility</p:attrName>
                                        </p:attrNameLst>
                                      </p:cBhvr>
                                      <p:to>
                                        <p:strVal val="visible"/>
                                      </p:to>
                                    </p:set>
                                    <p:anim calcmode="lin" valueType="num">
                                      <p:cBhvr additive="base">
                                        <p:cTn id="7" dur="500" fill="hold"/>
                                        <p:tgtEl>
                                          <p:spTgt spid="40994"/>
                                        </p:tgtEl>
                                        <p:attrNameLst>
                                          <p:attrName>ppt_x</p:attrName>
                                        </p:attrNameLst>
                                      </p:cBhvr>
                                      <p:tavLst>
                                        <p:tav tm="0">
                                          <p:val>
                                            <p:strVal val="0-#ppt_w/2"/>
                                          </p:val>
                                        </p:tav>
                                        <p:tav tm="100000">
                                          <p:val>
                                            <p:strVal val="#ppt_x"/>
                                          </p:val>
                                        </p:tav>
                                      </p:tavLst>
                                    </p:anim>
                                    <p:anim calcmode="lin" valueType="num">
                                      <p:cBhvr additive="base">
                                        <p:cTn id="8" dur="500" fill="hold"/>
                                        <p:tgtEl>
                                          <p:spTgt spid="409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80"/>
                                        </p:tgtEl>
                                        <p:attrNameLst>
                                          <p:attrName>style.visibility</p:attrName>
                                        </p:attrNameLst>
                                      </p:cBhvr>
                                      <p:to>
                                        <p:strVal val="visible"/>
                                      </p:to>
                                    </p:set>
                                    <p:anim calcmode="lin" valueType="num">
                                      <p:cBhvr additive="base">
                                        <p:cTn id="13" dur="500" fill="hold"/>
                                        <p:tgtEl>
                                          <p:spTgt spid="40980"/>
                                        </p:tgtEl>
                                        <p:attrNameLst>
                                          <p:attrName>ppt_x</p:attrName>
                                        </p:attrNameLst>
                                      </p:cBhvr>
                                      <p:tavLst>
                                        <p:tav tm="0">
                                          <p:val>
                                            <p:strVal val="0-#ppt_w/2"/>
                                          </p:val>
                                        </p:tav>
                                        <p:tav tm="100000">
                                          <p:val>
                                            <p:strVal val="#ppt_x"/>
                                          </p:val>
                                        </p:tav>
                                      </p:tavLst>
                                    </p:anim>
                                    <p:anim calcmode="lin" valueType="num">
                                      <p:cBhvr additive="base">
                                        <p:cTn id="14" dur="500" fill="hold"/>
                                        <p:tgtEl>
                                          <p:spTgt spid="409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nodeType="clickEffect">
                                  <p:stCondLst>
                                    <p:cond delay="0"/>
                                  </p:stCondLst>
                                  <p:childTnLst>
                                    <p:set>
                                      <p:cBhvr>
                                        <p:cTn id="18" dur="1" fill="hold">
                                          <p:stCondLst>
                                            <p:cond delay="0"/>
                                          </p:stCondLst>
                                        </p:cTn>
                                        <p:tgtEl>
                                          <p:spTgt spid="40989"/>
                                        </p:tgtEl>
                                        <p:attrNameLst>
                                          <p:attrName>style.visibility</p:attrName>
                                        </p:attrNameLst>
                                      </p:cBhvr>
                                      <p:to>
                                        <p:strVal val="visible"/>
                                      </p:to>
                                    </p:set>
                                    <p:animEffect transition="in" filter="barn(outHorizontal)">
                                      <p:cBhvr>
                                        <p:cTn id="19" dur="500"/>
                                        <p:tgtEl>
                                          <p:spTgt spid="4098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0984"/>
                                        </p:tgtEl>
                                        <p:attrNameLst>
                                          <p:attrName>style.visibility</p:attrName>
                                        </p:attrNameLst>
                                      </p:cBhvr>
                                      <p:to>
                                        <p:strVal val="visible"/>
                                      </p:to>
                                    </p:set>
                                    <p:anim calcmode="lin" valueType="num">
                                      <p:cBhvr additive="base">
                                        <p:cTn id="24" dur="500" fill="hold"/>
                                        <p:tgtEl>
                                          <p:spTgt spid="40984"/>
                                        </p:tgtEl>
                                        <p:attrNameLst>
                                          <p:attrName>ppt_x</p:attrName>
                                        </p:attrNameLst>
                                      </p:cBhvr>
                                      <p:tavLst>
                                        <p:tav tm="0">
                                          <p:val>
                                            <p:strVal val="0-#ppt_w/2"/>
                                          </p:val>
                                        </p:tav>
                                        <p:tav tm="100000">
                                          <p:val>
                                            <p:strVal val="#ppt_x"/>
                                          </p:val>
                                        </p:tav>
                                      </p:tavLst>
                                    </p:anim>
                                    <p:anim calcmode="lin" valueType="num">
                                      <p:cBhvr additive="base">
                                        <p:cTn id="25" dur="500" fill="hold"/>
                                        <p:tgtEl>
                                          <p:spTgt spid="4098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nodeType="clickEffect">
                                  <p:stCondLst>
                                    <p:cond delay="0"/>
                                  </p:stCondLst>
                                  <p:childTnLst>
                                    <p:set>
                                      <p:cBhvr>
                                        <p:cTn id="29" dur="1" fill="hold">
                                          <p:stCondLst>
                                            <p:cond delay="0"/>
                                          </p:stCondLst>
                                        </p:cTn>
                                        <p:tgtEl>
                                          <p:spTgt spid="40990"/>
                                        </p:tgtEl>
                                        <p:attrNameLst>
                                          <p:attrName>style.visibility</p:attrName>
                                        </p:attrNameLst>
                                      </p:cBhvr>
                                      <p:to>
                                        <p:strVal val="visible"/>
                                      </p:to>
                                    </p:set>
                                    <p:animEffect transition="in" filter="barn(outHorizontal)">
                                      <p:cBhvr>
                                        <p:cTn id="30" dur="500"/>
                                        <p:tgtEl>
                                          <p:spTgt spid="4099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0983"/>
                                        </p:tgtEl>
                                        <p:attrNameLst>
                                          <p:attrName>style.visibility</p:attrName>
                                        </p:attrNameLst>
                                      </p:cBhvr>
                                      <p:to>
                                        <p:strVal val="visible"/>
                                      </p:to>
                                    </p:set>
                                    <p:anim calcmode="lin" valueType="num">
                                      <p:cBhvr additive="base">
                                        <p:cTn id="35" dur="500" fill="hold"/>
                                        <p:tgtEl>
                                          <p:spTgt spid="40983"/>
                                        </p:tgtEl>
                                        <p:attrNameLst>
                                          <p:attrName>ppt_x</p:attrName>
                                        </p:attrNameLst>
                                      </p:cBhvr>
                                      <p:tavLst>
                                        <p:tav tm="0">
                                          <p:val>
                                            <p:strVal val="0-#ppt_w/2"/>
                                          </p:val>
                                        </p:tav>
                                        <p:tav tm="100000">
                                          <p:val>
                                            <p:strVal val="#ppt_x"/>
                                          </p:val>
                                        </p:tav>
                                      </p:tavLst>
                                    </p:anim>
                                    <p:anim calcmode="lin" valueType="num">
                                      <p:cBhvr additive="base">
                                        <p:cTn id="36" dur="500" fill="hold"/>
                                        <p:tgtEl>
                                          <p:spTgt spid="4098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42" fill="hold" nodeType="clickEffect">
                                  <p:stCondLst>
                                    <p:cond delay="0"/>
                                  </p:stCondLst>
                                  <p:childTnLst>
                                    <p:set>
                                      <p:cBhvr>
                                        <p:cTn id="40" dur="1" fill="hold">
                                          <p:stCondLst>
                                            <p:cond delay="0"/>
                                          </p:stCondLst>
                                        </p:cTn>
                                        <p:tgtEl>
                                          <p:spTgt spid="40991"/>
                                        </p:tgtEl>
                                        <p:attrNameLst>
                                          <p:attrName>style.visibility</p:attrName>
                                        </p:attrNameLst>
                                      </p:cBhvr>
                                      <p:to>
                                        <p:strVal val="visible"/>
                                      </p:to>
                                    </p:set>
                                    <p:animEffect transition="in" filter="barn(outHorizontal)">
                                      <p:cBhvr>
                                        <p:cTn id="41" dur="500"/>
                                        <p:tgtEl>
                                          <p:spTgt spid="4099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40981"/>
                                        </p:tgtEl>
                                        <p:attrNameLst>
                                          <p:attrName>style.visibility</p:attrName>
                                        </p:attrNameLst>
                                      </p:cBhvr>
                                      <p:to>
                                        <p:strVal val="visible"/>
                                      </p:to>
                                    </p:set>
                                    <p:anim calcmode="lin" valueType="num">
                                      <p:cBhvr additive="base">
                                        <p:cTn id="46" dur="500" fill="hold"/>
                                        <p:tgtEl>
                                          <p:spTgt spid="40981"/>
                                        </p:tgtEl>
                                        <p:attrNameLst>
                                          <p:attrName>ppt_x</p:attrName>
                                        </p:attrNameLst>
                                      </p:cBhvr>
                                      <p:tavLst>
                                        <p:tav tm="0">
                                          <p:val>
                                            <p:strVal val="0-#ppt_w/2"/>
                                          </p:val>
                                        </p:tav>
                                        <p:tav tm="100000">
                                          <p:val>
                                            <p:strVal val="#ppt_x"/>
                                          </p:val>
                                        </p:tav>
                                      </p:tavLst>
                                    </p:anim>
                                    <p:anim calcmode="lin" valueType="num">
                                      <p:cBhvr additive="base">
                                        <p:cTn id="47" dur="500" fill="hold"/>
                                        <p:tgtEl>
                                          <p:spTgt spid="40981"/>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nodeType="clickEffect">
                                  <p:stCondLst>
                                    <p:cond delay="0"/>
                                  </p:stCondLst>
                                  <p:childTnLst>
                                    <p:set>
                                      <p:cBhvr>
                                        <p:cTn id="51" dur="1" fill="hold">
                                          <p:stCondLst>
                                            <p:cond delay="0"/>
                                          </p:stCondLst>
                                        </p:cTn>
                                        <p:tgtEl>
                                          <p:spTgt spid="40992"/>
                                        </p:tgtEl>
                                        <p:attrNameLst>
                                          <p:attrName>style.visibility</p:attrName>
                                        </p:attrNameLst>
                                      </p:cBhvr>
                                      <p:to>
                                        <p:strVal val="visible"/>
                                      </p:to>
                                    </p:set>
                                    <p:animEffect transition="in" filter="barn(outHorizontal)">
                                      <p:cBhvr>
                                        <p:cTn id="52" dur="500"/>
                                        <p:tgtEl>
                                          <p:spTgt spid="4099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0982"/>
                                        </p:tgtEl>
                                        <p:attrNameLst>
                                          <p:attrName>style.visibility</p:attrName>
                                        </p:attrNameLst>
                                      </p:cBhvr>
                                      <p:to>
                                        <p:strVal val="visible"/>
                                      </p:to>
                                    </p:set>
                                    <p:anim calcmode="lin" valueType="num">
                                      <p:cBhvr additive="base">
                                        <p:cTn id="57" dur="500" fill="hold"/>
                                        <p:tgtEl>
                                          <p:spTgt spid="40982"/>
                                        </p:tgtEl>
                                        <p:attrNameLst>
                                          <p:attrName>ppt_x</p:attrName>
                                        </p:attrNameLst>
                                      </p:cBhvr>
                                      <p:tavLst>
                                        <p:tav tm="0">
                                          <p:val>
                                            <p:strVal val="0-#ppt_w/2"/>
                                          </p:val>
                                        </p:tav>
                                        <p:tav tm="100000">
                                          <p:val>
                                            <p:strVal val="#ppt_x"/>
                                          </p:val>
                                        </p:tav>
                                      </p:tavLst>
                                    </p:anim>
                                    <p:anim calcmode="lin" valueType="num">
                                      <p:cBhvr additive="base">
                                        <p:cTn id="58" dur="500" fill="hold"/>
                                        <p:tgtEl>
                                          <p:spTgt spid="4098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42" fill="hold" nodeType="clickEffect">
                                  <p:stCondLst>
                                    <p:cond delay="0"/>
                                  </p:stCondLst>
                                  <p:childTnLst>
                                    <p:set>
                                      <p:cBhvr>
                                        <p:cTn id="62" dur="1" fill="hold">
                                          <p:stCondLst>
                                            <p:cond delay="0"/>
                                          </p:stCondLst>
                                        </p:cTn>
                                        <p:tgtEl>
                                          <p:spTgt spid="40993"/>
                                        </p:tgtEl>
                                        <p:attrNameLst>
                                          <p:attrName>style.visibility</p:attrName>
                                        </p:attrNameLst>
                                      </p:cBhvr>
                                      <p:to>
                                        <p:strVal val="visible"/>
                                      </p:to>
                                    </p:set>
                                    <p:animEffect transition="in" filter="barn(outHorizontal)">
                                      <p:cBhvr>
                                        <p:cTn id="63" dur="500"/>
                                        <p:tgtEl>
                                          <p:spTgt spid="40993"/>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childTnLst>
                                    <p:set>
                                      <p:cBhvr>
                                        <p:cTn id="67" dur="1" fill="hold">
                                          <p:stCondLst>
                                            <p:cond delay="0"/>
                                          </p:stCondLst>
                                        </p:cTn>
                                        <p:tgtEl>
                                          <p:spTgt spid="40985"/>
                                        </p:tgtEl>
                                        <p:attrNameLst>
                                          <p:attrName>style.visibility</p:attrName>
                                        </p:attrNameLst>
                                      </p:cBhvr>
                                      <p:to>
                                        <p:strVal val="visible"/>
                                      </p:to>
                                    </p:set>
                                    <p:anim calcmode="lin" valueType="num">
                                      <p:cBhvr additive="base">
                                        <p:cTn id="68" dur="500" fill="hold"/>
                                        <p:tgtEl>
                                          <p:spTgt spid="40985"/>
                                        </p:tgtEl>
                                        <p:attrNameLst>
                                          <p:attrName>ppt_x</p:attrName>
                                        </p:attrNameLst>
                                      </p:cBhvr>
                                      <p:tavLst>
                                        <p:tav tm="0">
                                          <p:val>
                                            <p:strVal val="0-#ppt_w/2"/>
                                          </p:val>
                                        </p:tav>
                                        <p:tav tm="100000">
                                          <p:val>
                                            <p:strVal val="#ppt_x"/>
                                          </p:val>
                                        </p:tav>
                                      </p:tavLst>
                                    </p:anim>
                                    <p:anim calcmode="lin" valueType="num">
                                      <p:cBhvr additive="base">
                                        <p:cTn id="69" dur="500" fill="hold"/>
                                        <p:tgtEl>
                                          <p:spTgt spid="40985"/>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42" fill="hold" nodeType="clickEffect">
                                  <p:stCondLst>
                                    <p:cond delay="0"/>
                                  </p:stCondLst>
                                  <p:childTnLst>
                                    <p:set>
                                      <p:cBhvr>
                                        <p:cTn id="73" dur="1" fill="hold">
                                          <p:stCondLst>
                                            <p:cond delay="0"/>
                                          </p:stCondLst>
                                        </p:cTn>
                                        <p:tgtEl>
                                          <p:spTgt spid="40998"/>
                                        </p:tgtEl>
                                        <p:attrNameLst>
                                          <p:attrName>style.visibility</p:attrName>
                                        </p:attrNameLst>
                                      </p:cBhvr>
                                      <p:to>
                                        <p:strVal val="visible"/>
                                      </p:to>
                                    </p:set>
                                    <p:animEffect transition="in" filter="barn(outHorizontal)">
                                      <p:cBhvr>
                                        <p:cTn id="74" dur="500"/>
                                        <p:tgtEl>
                                          <p:spTgt spid="40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0" grpId="0" bldLvl="0" animBg="1"/>
      <p:bldP spid="40981" grpId="0" bldLvl="0" animBg="1"/>
      <p:bldP spid="40982" grpId="0" bldLvl="0" animBg="1"/>
      <p:bldP spid="40983" grpId="0" bldLvl="0" animBg="1"/>
      <p:bldP spid="40984" grpId="0"/>
      <p:bldP spid="40985" grpId="0" bldLvl="0" animBg="1"/>
      <p:bldP spid="4099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Text Box 3"/>
          <p:cNvSpPr txBox="1"/>
          <p:nvPr/>
        </p:nvSpPr>
        <p:spPr>
          <a:xfrm>
            <a:off x="179388" y="1782763"/>
            <a:ext cx="5487987" cy="579437"/>
          </a:xfrm>
          <a:prstGeom prst="rect">
            <a:avLst/>
          </a:prstGeom>
          <a:solidFill>
            <a:srgbClr val="FFFF00"/>
          </a:solidFill>
          <a:ln w="9525">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中断方式的一些典型应用： </a:t>
            </a:r>
            <a:endParaRPr lang="zh-CN" altLang="en-US" sz="3200" b="1" dirty="0">
              <a:latin typeface="宋体" panose="02010600030101010101" pitchFamily="2" charset="-122"/>
              <a:ea typeface="宋体" panose="02010600030101010101" pitchFamily="2" charset="-122"/>
            </a:endParaRPr>
          </a:p>
        </p:txBody>
      </p:sp>
      <p:sp>
        <p:nvSpPr>
          <p:cNvPr id="41988" name="Text Box 4"/>
          <p:cNvSpPr txBox="1"/>
          <p:nvPr/>
        </p:nvSpPr>
        <p:spPr>
          <a:xfrm>
            <a:off x="268288" y="2636838"/>
            <a:ext cx="8305800" cy="954087"/>
          </a:xfrm>
          <a:prstGeom prst="rect">
            <a:avLst/>
          </a:prstGeom>
          <a:solidFill>
            <a:srgbClr val="CCFFCC"/>
          </a:solid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）采用中断方式管理的</a:t>
            </a:r>
            <a:r>
              <a:rPr lang="en-US" altLang="zh-CN" sz="2800" b="1" dirty="0">
                <a:latin typeface="宋体" panose="02010600030101010101" pitchFamily="2" charset="-122"/>
                <a:ea typeface="宋体" panose="02010600030101010101" pitchFamily="2" charset="-122"/>
              </a:rPr>
              <a:t>I/O</a:t>
            </a:r>
            <a:r>
              <a:rPr lang="zh-CN" altLang="en-US" sz="2800" b="1" dirty="0">
                <a:latin typeface="宋体" panose="02010600030101010101" pitchFamily="2" charset="-122"/>
                <a:ea typeface="宋体" panose="02010600030101010101" pitchFamily="2" charset="-122"/>
              </a:rPr>
              <a:t>设备，使</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能与</a:t>
            </a:r>
            <a:r>
              <a:rPr lang="en-US" altLang="zh-CN" sz="2800" b="1" dirty="0">
                <a:latin typeface="宋体" panose="02010600030101010101" pitchFamily="2" charset="-122"/>
                <a:ea typeface="宋体" panose="02010600030101010101" pitchFamily="2" charset="-122"/>
              </a:rPr>
              <a:t>I/O</a:t>
            </a:r>
            <a:r>
              <a:rPr lang="zh-CN" altLang="en-US" sz="2800" b="1" dirty="0">
                <a:latin typeface="宋体" panose="02010600030101010101" pitchFamily="2" charset="-122"/>
                <a:ea typeface="宋体" panose="02010600030101010101" pitchFamily="2" charset="-122"/>
              </a:rPr>
              <a:t>设备并行工作 </a:t>
            </a:r>
            <a:endParaRPr lang="zh-CN" altLang="en-US" sz="2800" b="1" dirty="0">
              <a:latin typeface="宋体" panose="02010600030101010101" pitchFamily="2" charset="-122"/>
              <a:ea typeface="宋体" panose="02010600030101010101" pitchFamily="2" charset="-122"/>
            </a:endParaRPr>
          </a:p>
        </p:txBody>
      </p:sp>
      <p:sp>
        <p:nvSpPr>
          <p:cNvPr id="41990" name="Text Box 6"/>
          <p:cNvSpPr txBox="1"/>
          <p:nvPr/>
        </p:nvSpPr>
        <p:spPr>
          <a:xfrm>
            <a:off x="287338" y="3590925"/>
            <a:ext cx="8305800" cy="954088"/>
          </a:xfrm>
          <a:prstGeom prst="rect">
            <a:avLst/>
          </a:prstGeom>
          <a:solidFill>
            <a:srgbClr val="FDFFCB"/>
          </a:solid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）随机出现的突发故障，如掉电、存储器校验出错、运行溢出等，只能以中断方式处理 </a:t>
            </a:r>
            <a:endParaRPr lang="zh-CN" altLang="en-US" sz="2800" b="1" dirty="0">
              <a:latin typeface="宋体" panose="02010600030101010101" pitchFamily="2" charset="-122"/>
              <a:ea typeface="宋体" panose="02010600030101010101" pitchFamily="2" charset="-122"/>
            </a:endParaRPr>
          </a:p>
        </p:txBody>
      </p:sp>
      <p:sp>
        <p:nvSpPr>
          <p:cNvPr id="2" name="矩形 1"/>
          <p:cNvSpPr/>
          <p:nvPr/>
        </p:nvSpPr>
        <p:spPr>
          <a:xfrm>
            <a:off x="179388" y="260350"/>
            <a:ext cx="8520113" cy="1385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中断有两个重要的特征：</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程序切换</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从主程序切换到中断处理子程序；</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随机性</a:t>
            </a:r>
            <a:r>
              <a:rPr kumimoji="0" lang="zh-CN" altLang="en-US"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通常中断请求是随机产生。</a:t>
            </a:r>
            <a:endPar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Text Box 2"/>
          <p:cNvSpPr txBox="1"/>
          <p:nvPr/>
        </p:nvSpPr>
        <p:spPr>
          <a:xfrm>
            <a:off x="261938" y="4565650"/>
            <a:ext cx="8305800" cy="522288"/>
          </a:xfrm>
          <a:prstGeom prst="rect">
            <a:avLst/>
          </a:prstGeom>
          <a:solidFill>
            <a:srgbClr val="CCFFCC"/>
          </a:solid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）实时事件处理</a:t>
            </a:r>
            <a:endParaRPr lang="zh-CN" altLang="en-US" sz="2800" b="1" dirty="0">
              <a:latin typeface="宋体" panose="02010600030101010101" pitchFamily="2" charset="-122"/>
              <a:ea typeface="宋体" panose="02010600030101010101" pitchFamily="2" charset="-122"/>
            </a:endParaRPr>
          </a:p>
        </p:txBody>
      </p:sp>
      <p:sp>
        <p:nvSpPr>
          <p:cNvPr id="9" name="Text Box 3"/>
          <p:cNvSpPr txBox="1"/>
          <p:nvPr/>
        </p:nvSpPr>
        <p:spPr>
          <a:xfrm>
            <a:off x="261938" y="5105400"/>
            <a:ext cx="8305800" cy="522288"/>
          </a:xfrm>
          <a:prstGeom prst="rect">
            <a:avLst/>
          </a:prstGeom>
          <a:solidFill>
            <a:srgbClr val="FDFFCB"/>
          </a:solid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）多任务系统任务调度切换</a:t>
            </a:r>
            <a:endParaRPr lang="zh-CN" altLang="en-US" sz="2800" b="1" dirty="0">
              <a:latin typeface="宋体" panose="02010600030101010101" pitchFamily="2" charset="-122"/>
              <a:ea typeface="宋体" panose="02010600030101010101" pitchFamily="2" charset="-122"/>
            </a:endParaRPr>
          </a:p>
        </p:txBody>
      </p:sp>
      <p:sp>
        <p:nvSpPr>
          <p:cNvPr id="10" name="Text Box 4"/>
          <p:cNvSpPr txBox="1"/>
          <p:nvPr/>
        </p:nvSpPr>
        <p:spPr>
          <a:xfrm>
            <a:off x="287338" y="5627688"/>
            <a:ext cx="8305800" cy="523875"/>
          </a:xfrm>
          <a:prstGeom prst="rect">
            <a:avLst/>
          </a:prstGeom>
          <a:solidFill>
            <a:srgbClr val="CCFFCC"/>
          </a:solid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5</a:t>
            </a:r>
            <a:r>
              <a:rPr lang="zh-CN" altLang="en-US" sz="2800" b="1" dirty="0">
                <a:latin typeface="宋体" panose="02010600030101010101" pitchFamily="2" charset="-122"/>
                <a:ea typeface="宋体" panose="02010600030101010101" pitchFamily="2" charset="-122"/>
              </a:rPr>
              <a:t>）人机对话 </a:t>
            </a:r>
            <a:endParaRPr lang="zh-CN" altLang="en-US" sz="2800" b="1" dirty="0">
              <a:latin typeface="宋体" panose="02010600030101010101" pitchFamily="2" charset="-122"/>
              <a:ea typeface="宋体" panose="02010600030101010101" pitchFamily="2" charset="-122"/>
            </a:endParaRPr>
          </a:p>
        </p:txBody>
      </p:sp>
      <p:sp>
        <p:nvSpPr>
          <p:cNvPr id="11" name="Text Box 5"/>
          <p:cNvSpPr txBox="1"/>
          <p:nvPr/>
        </p:nvSpPr>
        <p:spPr>
          <a:xfrm>
            <a:off x="261938" y="6175375"/>
            <a:ext cx="8305800" cy="522288"/>
          </a:xfrm>
          <a:prstGeom prst="rect">
            <a:avLst/>
          </a:prstGeom>
          <a:solidFill>
            <a:srgbClr val="FDFFCB"/>
          </a:solid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6</a:t>
            </a:r>
            <a:r>
              <a:rPr lang="zh-CN" altLang="en-US" sz="2800" b="1" dirty="0">
                <a:latin typeface="宋体" panose="02010600030101010101" pitchFamily="2" charset="-122"/>
                <a:ea typeface="宋体" panose="02010600030101010101" pitchFamily="2" charset="-122"/>
              </a:rPr>
              <a:t>）多处理机系统和计算机网络中多机通信</a:t>
            </a:r>
            <a:endParaRPr lang="zh-CN" altLang="en-US" sz="2800" b="1" dirty="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slide(fromBottom)">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slide(fromBottom)">
                                      <p:cBhvr>
                                        <p:cTn id="12" dur="500"/>
                                        <p:tgtEl>
                                          <p:spTgt spid="4198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slide(fromBottom)">
                                      <p:cBhvr>
                                        <p:cTn id="17" dur="500"/>
                                        <p:tgtEl>
                                          <p:spTgt spid="4199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Bottom)">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Bottom)">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P spid="41988" grpId="0" animBg="1"/>
      <p:bldP spid="41990" grpId="0" animBg="1"/>
      <p:bldP spid="8"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3016" name="Text Box 8"/>
          <p:cNvSpPr txBox="1"/>
          <p:nvPr/>
        </p:nvSpPr>
        <p:spPr>
          <a:xfrm>
            <a:off x="381000" y="908050"/>
            <a:ext cx="6918325" cy="579438"/>
          </a:xfrm>
          <a:prstGeom prst="rect">
            <a:avLst/>
          </a:prstGeom>
          <a:solidFill>
            <a:srgbClr val="FFFF00"/>
          </a:solidFill>
          <a:ln w="9525">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中断源：引起中断的</a:t>
            </a:r>
            <a:r>
              <a:rPr lang="zh-CN" altLang="en-US" sz="3200" b="1" dirty="0">
                <a:solidFill>
                  <a:srgbClr val="2913FD"/>
                </a:solidFill>
                <a:latin typeface="宋体" panose="02010600030101010101" pitchFamily="2" charset="-122"/>
                <a:ea typeface="宋体" panose="02010600030101010101" pitchFamily="2" charset="-122"/>
              </a:rPr>
              <a:t>原因或来源</a:t>
            </a:r>
            <a:r>
              <a:rPr lang="zh-CN" altLang="en-US"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p:txBody>
      </p:sp>
      <p:sp>
        <p:nvSpPr>
          <p:cNvPr id="43017" name="Text Box 9"/>
          <p:cNvSpPr txBox="1"/>
          <p:nvPr/>
        </p:nvSpPr>
        <p:spPr>
          <a:xfrm>
            <a:off x="381000" y="1700213"/>
            <a:ext cx="8763000" cy="1169987"/>
          </a:xfrm>
          <a:prstGeom prst="rect">
            <a:avLst/>
          </a:prstGeom>
          <a:solidFill>
            <a:srgbClr val="CCFFCC"/>
          </a:solidFill>
          <a:ln w="9525">
            <a:noFill/>
          </a:ln>
        </p:spPr>
        <p:txBody>
          <a:bodyPr anchor="t" anchorCtr="0">
            <a:spAutoFit/>
          </a:bodyPr>
          <a:p>
            <a:pPr marL="457200" indent="-457200">
              <a:spcBef>
                <a:spcPct val="50000"/>
              </a:spcBef>
              <a:buChar char="•"/>
            </a:pPr>
            <a:r>
              <a:rPr lang="zh-CN" altLang="en-US" sz="2800" b="1" dirty="0">
                <a:latin typeface="宋体" panose="02010600030101010101" pitchFamily="2" charset="-122"/>
                <a:ea typeface="宋体" panose="02010600030101010101" pitchFamily="2" charset="-122"/>
              </a:rPr>
              <a:t>内部中断（源）：</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的内部中断源；</a:t>
            </a:r>
            <a:endParaRPr lang="en-US" altLang="zh-CN" sz="2800" b="1" dirty="0">
              <a:latin typeface="宋体" panose="02010600030101010101" pitchFamily="2" charset="-122"/>
              <a:ea typeface="宋体" panose="02010600030101010101" pitchFamily="2" charset="-122"/>
            </a:endParaRPr>
          </a:p>
          <a:p>
            <a:pPr marL="457200" indent="-457200">
              <a:spcBef>
                <a:spcPct val="50000"/>
              </a:spcBef>
              <a:buChar char="•"/>
            </a:pPr>
            <a:r>
              <a:rPr lang="zh-CN" altLang="en-US" sz="2800" b="1" dirty="0">
                <a:latin typeface="宋体" panose="02010600030101010101" pitchFamily="2" charset="-122"/>
                <a:ea typeface="宋体" panose="02010600030101010101" pitchFamily="2" charset="-122"/>
              </a:rPr>
              <a:t>外部中断（源）：来自</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以外的中断源。</a:t>
            </a:r>
            <a:endParaRPr lang="zh-CN" altLang="en-US" sz="2800" b="1" dirty="0">
              <a:latin typeface="宋体" panose="02010600030101010101" pitchFamily="2" charset="-122"/>
              <a:ea typeface="宋体" panose="02010600030101010101" pitchFamily="2" charset="-122"/>
            </a:endParaRPr>
          </a:p>
        </p:txBody>
      </p:sp>
      <p:sp>
        <p:nvSpPr>
          <p:cNvPr id="43018" name="Text Box 10"/>
          <p:cNvSpPr txBox="1"/>
          <p:nvPr/>
        </p:nvSpPr>
        <p:spPr>
          <a:xfrm>
            <a:off x="363538" y="3284538"/>
            <a:ext cx="5846762" cy="579437"/>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、非屏蔽中断与可屏蔽中断 </a:t>
            </a:r>
            <a:endParaRPr lang="zh-CN" altLang="en-US" sz="3200" b="1" dirty="0">
              <a:latin typeface="宋体" panose="02010600030101010101" pitchFamily="2" charset="-122"/>
              <a:ea typeface="宋体" panose="02010600030101010101" pitchFamily="2" charset="-122"/>
            </a:endParaRPr>
          </a:p>
        </p:txBody>
      </p:sp>
      <p:sp>
        <p:nvSpPr>
          <p:cNvPr id="43019" name="Text Box 11"/>
          <p:cNvSpPr txBox="1">
            <a:spLocks noChangeArrowheads="1"/>
          </p:cNvSpPr>
          <p:nvPr/>
        </p:nvSpPr>
        <p:spPr bwMode="auto">
          <a:xfrm>
            <a:off x="179705" y="4221480"/>
            <a:ext cx="8888730" cy="1814830"/>
          </a:xfrm>
          <a:prstGeom prst="rect">
            <a:avLst/>
          </a:prstGeom>
          <a:solidFill>
            <a:schemeClr val="accent3">
              <a:lumMod val="95000"/>
            </a:schemeClr>
          </a:solidFill>
          <a:ln>
            <a:noFill/>
          </a:ln>
          <a:effec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内部的</a:t>
            </a:r>
            <a:r>
              <a:rPr kumimoji="1" lang="en-US" altLang="zh-CN"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PSW</a:t>
            </a:r>
            <a:r>
              <a:rPr kumimoji="1" lang="zh-CN" altLang="en-US"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或标志寄存器</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设有</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中断允许标志位</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IF</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可屏蔽中断：受</a:t>
            </a:r>
            <a:r>
              <a:rPr kumimoji="1" lang="en-US" altLang="zh-CN" sz="28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IF</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控制的中断；</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非</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屏蔽中断：不受</a:t>
            </a:r>
            <a:r>
              <a:rPr kumimoji="1" lang="en-US" altLang="zh-CN" sz="28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IF</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控制的中断。 </a:t>
            </a:r>
            <a:endPar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 name="Text Box 6"/>
          <p:cNvSpPr txBox="1"/>
          <p:nvPr/>
        </p:nvSpPr>
        <p:spPr>
          <a:xfrm>
            <a:off x="179388" y="188913"/>
            <a:ext cx="8763000" cy="579437"/>
          </a:xfrm>
          <a:prstGeom prst="rect">
            <a:avLst/>
          </a:prstGeom>
          <a:noFill/>
          <a:ln w="12700">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二、中断源与中断向量 </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3016"/>
                                        </p:tgtEl>
                                        <p:attrNameLst>
                                          <p:attrName>style.visibility</p:attrName>
                                        </p:attrNameLst>
                                      </p:cBhvr>
                                      <p:to>
                                        <p:strVal val="visible"/>
                                      </p:to>
                                    </p:set>
                                    <p:animEffect transition="in" filter="slide(fromBottom)">
                                      <p:cBhvr>
                                        <p:cTn id="7" dur="500"/>
                                        <p:tgtEl>
                                          <p:spTgt spid="430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3017"/>
                                        </p:tgtEl>
                                        <p:attrNameLst>
                                          <p:attrName>style.visibility</p:attrName>
                                        </p:attrNameLst>
                                      </p:cBhvr>
                                      <p:to>
                                        <p:strVal val="visible"/>
                                      </p:to>
                                    </p:set>
                                    <p:animEffect transition="in" filter="slide(fromBottom)">
                                      <p:cBhvr>
                                        <p:cTn id="12" dur="500"/>
                                        <p:tgtEl>
                                          <p:spTgt spid="4301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3018"/>
                                        </p:tgtEl>
                                        <p:attrNameLst>
                                          <p:attrName>style.visibility</p:attrName>
                                        </p:attrNameLst>
                                      </p:cBhvr>
                                      <p:to>
                                        <p:strVal val="visible"/>
                                      </p:to>
                                    </p:set>
                                    <p:animEffect transition="in" filter="slide(fromBottom)">
                                      <p:cBhvr>
                                        <p:cTn id="17" dur="500"/>
                                        <p:tgtEl>
                                          <p:spTgt spid="4301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3019"/>
                                        </p:tgtEl>
                                        <p:attrNameLst>
                                          <p:attrName>style.visibility</p:attrName>
                                        </p:attrNameLst>
                                      </p:cBhvr>
                                      <p:to>
                                        <p:strVal val="visible"/>
                                      </p:to>
                                    </p:set>
                                    <p:animEffect transition="in" filter="slide(fromBottom)">
                                      <p:cBhvr>
                                        <p:cTn id="22" dur="500"/>
                                        <p:tgtEl>
                                          <p:spTgt spid="4301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Bottom)">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P spid="43017" grpId="0" animBg="1"/>
      <p:bldP spid="43018" grpId="0"/>
      <p:bldP spid="43019" grpId="0" bldLvl="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3321" name="Text Box 9"/>
          <p:cNvSpPr txBox="1"/>
          <p:nvPr/>
        </p:nvSpPr>
        <p:spPr>
          <a:xfrm>
            <a:off x="1676400" y="457200"/>
            <a:ext cx="5105400" cy="701675"/>
          </a:xfrm>
          <a:prstGeom prst="rect">
            <a:avLst/>
          </a:prstGeom>
          <a:noFill/>
          <a:ln w="12700">
            <a:noFill/>
          </a:ln>
        </p:spPr>
        <p:txBody>
          <a:bodyPr anchor="t" anchorCtr="0">
            <a:spAutoFit/>
          </a:bodyPr>
          <a:p>
            <a:pPr>
              <a:spcBef>
                <a:spcPct val="50000"/>
              </a:spcBef>
            </a:pPr>
            <a:r>
              <a:rPr lang="en-US" altLang="zh-CN" sz="4000" b="1" dirty="0">
                <a:latin typeface="MS PGothic" panose="020B0600070205080204" pitchFamily="34" charset="-128"/>
                <a:ea typeface="MS PGothic" panose="020B0600070205080204" pitchFamily="34" charset="-128"/>
              </a:rPr>
              <a:t>7.1</a:t>
            </a:r>
            <a:r>
              <a:rPr lang="en-US" altLang="zh-CN" sz="4000" b="1" dirty="0">
                <a:latin typeface="黑体" panose="02010609060101010101" pitchFamily="49" charset="-122"/>
                <a:ea typeface="黑体" panose="02010609060101010101" pitchFamily="49" charset="-122"/>
              </a:rPr>
              <a:t>     </a:t>
            </a:r>
            <a:r>
              <a:rPr lang="zh-CN" altLang="en-US" sz="4000" b="1" dirty="0">
                <a:latin typeface="黑体" panose="02010609060101010101" pitchFamily="49" charset="-122"/>
                <a:ea typeface="黑体" panose="02010609060101010101" pitchFamily="49" charset="-122"/>
              </a:rPr>
              <a:t>概  述 </a:t>
            </a:r>
            <a:endParaRPr lang="zh-CN" altLang="en-US" sz="4000" b="1" dirty="0">
              <a:latin typeface="黑体" panose="02010609060101010101" pitchFamily="49" charset="-122"/>
              <a:ea typeface="黑体" panose="02010609060101010101" pitchFamily="49" charset="-122"/>
            </a:endParaRPr>
          </a:p>
        </p:txBody>
      </p:sp>
      <p:sp>
        <p:nvSpPr>
          <p:cNvPr id="13" name="Text Box 10"/>
          <p:cNvSpPr txBox="1"/>
          <p:nvPr/>
        </p:nvSpPr>
        <p:spPr>
          <a:xfrm>
            <a:off x="179388" y="1484313"/>
            <a:ext cx="8763000" cy="1066800"/>
          </a:xfrm>
          <a:prstGeom prst="rect">
            <a:avLst/>
          </a:prstGeom>
          <a:noFill/>
          <a:ln w="12700">
            <a:noFill/>
          </a:ln>
        </p:spPr>
        <p:txBody>
          <a:bodyPr anchor="t" anchorCtr="0">
            <a:spAutoFit/>
          </a:bodyPr>
          <a:p>
            <a:pPr>
              <a:spcBef>
                <a:spcPct val="50000"/>
              </a:spcBef>
            </a:pPr>
            <a:r>
              <a:rPr lang="zh-CN" altLang="en-US" sz="3200" b="1" dirty="0">
                <a:latin typeface="黑体" panose="02010609060101010101" pitchFamily="49" charset="-122"/>
                <a:ea typeface="黑体" panose="02010609060101010101" pitchFamily="49" charset="-122"/>
              </a:rPr>
              <a:t>输入</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输出：</a:t>
            </a:r>
            <a:r>
              <a:rPr lang="zh-CN" altLang="en-US" sz="3200" b="1" dirty="0">
                <a:solidFill>
                  <a:srgbClr val="00B0F0"/>
                </a:solidFill>
                <a:latin typeface="黑体" panose="02010609060101010101" pitchFamily="49" charset="-122"/>
                <a:ea typeface="黑体" panose="02010609060101010101" pitchFamily="49" charset="-122"/>
              </a:rPr>
              <a:t>外部设备</a:t>
            </a:r>
            <a:r>
              <a:rPr lang="zh-CN" altLang="en-US" sz="3200" b="1" dirty="0">
                <a:latin typeface="黑体" panose="02010609060101010101" pitchFamily="49" charset="-122"/>
                <a:ea typeface="黑体" panose="02010609060101010101" pitchFamily="49" charset="-122"/>
              </a:rPr>
              <a:t>与</a:t>
            </a:r>
            <a:r>
              <a:rPr lang="en-US" altLang="zh-CN" sz="3200" b="1" dirty="0">
                <a:solidFill>
                  <a:srgbClr val="00B0F0"/>
                </a:solidFill>
                <a:latin typeface="黑体" panose="02010609060101010101" pitchFamily="49" charset="-122"/>
                <a:ea typeface="黑体" panose="02010609060101010101" pitchFamily="49" charset="-122"/>
              </a:rPr>
              <a:t>CPU</a:t>
            </a:r>
            <a:r>
              <a:rPr lang="zh-CN" altLang="en-US" sz="3200" b="1" dirty="0">
                <a:solidFill>
                  <a:srgbClr val="00B0F0"/>
                </a:solidFill>
                <a:latin typeface="黑体" panose="02010609060101010101" pitchFamily="49" charset="-122"/>
                <a:ea typeface="黑体" panose="02010609060101010101" pitchFamily="49" charset="-122"/>
              </a:rPr>
              <a:t>或主存</a:t>
            </a:r>
            <a:r>
              <a:rPr lang="zh-CN" altLang="en-US" sz="3200" b="1" dirty="0">
                <a:latin typeface="黑体" panose="02010609060101010101" pitchFamily="49" charset="-122"/>
                <a:ea typeface="黑体" panose="02010609060101010101" pitchFamily="49" charset="-122"/>
              </a:rPr>
              <a:t>之间信息交换的过程。 </a:t>
            </a:r>
            <a:endParaRPr lang="zh-CN" altLang="en-US" sz="3200" b="1" dirty="0">
              <a:latin typeface="黑体" panose="02010609060101010101" pitchFamily="49" charset="-122"/>
              <a:ea typeface="黑体" panose="02010609060101010101" pitchFamily="49" charset="-122"/>
            </a:endParaRPr>
          </a:p>
        </p:txBody>
      </p:sp>
      <p:sp>
        <p:nvSpPr>
          <p:cNvPr id="7172" name="矩形 1"/>
          <p:cNvSpPr/>
          <p:nvPr/>
        </p:nvSpPr>
        <p:spPr>
          <a:xfrm>
            <a:off x="250825" y="2636838"/>
            <a:ext cx="8620125" cy="954087"/>
          </a:xfrm>
          <a:prstGeom prst="rect">
            <a:avLst/>
          </a:prstGeom>
          <a:solidFill>
            <a:srgbClr val="FDFFCB"/>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例</a:t>
            </a:r>
            <a:r>
              <a:rPr lang="zh-CN" altLang="en-US"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计算机可以通过键盘等输入设备输入程序和数据，再通过液晶显示器、打印机等输出设备送出结果。</a:t>
            </a:r>
            <a:endParaRPr lang="zh-CN" altLang="en-US" sz="2800" b="1" dirty="0">
              <a:latin typeface="Arial" panose="020B0604020202020204" pitchFamily="34" charset="0"/>
              <a:ea typeface="宋体" panose="02010600030101010101" pitchFamily="2" charset="-122"/>
            </a:endParaRPr>
          </a:p>
        </p:txBody>
      </p:sp>
      <p:sp>
        <p:nvSpPr>
          <p:cNvPr id="15" name="Text Box 12"/>
          <p:cNvSpPr txBox="1"/>
          <p:nvPr/>
        </p:nvSpPr>
        <p:spPr>
          <a:xfrm>
            <a:off x="3478213" y="5345113"/>
            <a:ext cx="1371600" cy="557212"/>
          </a:xfrm>
          <a:prstGeom prst="rect">
            <a:avLst/>
          </a:prstGeom>
          <a:solidFill>
            <a:srgbClr val="FDFFCB"/>
          </a:solidFill>
          <a:ln w="38100" cap="sq" cmpd="sng">
            <a:solidFill>
              <a:schemeClr val="bg2"/>
            </a:solidFill>
            <a:prstDash val="solid"/>
            <a:miter/>
            <a:headEnd type="none" w="sm" len="sm"/>
            <a:tailEnd type="none" w="sm" len="sm"/>
          </a:ln>
        </p:spPr>
        <p:txBody>
          <a:bodyPr anchor="t" anchorCtr="0">
            <a:spAutoFit/>
          </a:bodyPr>
          <a:p>
            <a:pPr>
              <a:spcBef>
                <a:spcPct val="50000"/>
              </a:spcBef>
            </a:pPr>
            <a:r>
              <a:rPr lang="en-US" altLang="zh-CN" sz="2800" b="1" dirty="0">
                <a:solidFill>
                  <a:srgbClr val="FFFF00"/>
                </a:solidFill>
                <a:latin typeface="Times New Roman" panose="02020603050405020304" pitchFamily="18" charset="0"/>
                <a:ea typeface="黑体" panose="02010609060101010101" pitchFamily="49" charset="-122"/>
              </a:rPr>
              <a:t>  </a:t>
            </a:r>
            <a:r>
              <a:rPr lang="zh-CN" altLang="en-US" sz="2800" b="1" dirty="0">
                <a:solidFill>
                  <a:srgbClr val="990033"/>
                </a:solidFill>
                <a:latin typeface="Times New Roman" panose="02020603050405020304" pitchFamily="18" charset="0"/>
                <a:ea typeface="黑体" panose="02010609060101010101" pitchFamily="49" charset="-122"/>
              </a:rPr>
              <a:t>接口</a:t>
            </a:r>
            <a:endParaRPr lang="zh-CN" altLang="en-US" sz="2800" b="1" dirty="0">
              <a:solidFill>
                <a:srgbClr val="FFFF00"/>
              </a:solidFill>
              <a:latin typeface="Times New Roman" panose="02020603050405020304" pitchFamily="18" charset="0"/>
              <a:ea typeface="黑体" panose="02010609060101010101" pitchFamily="49" charset="-122"/>
            </a:endParaRPr>
          </a:p>
        </p:txBody>
      </p:sp>
      <p:sp>
        <p:nvSpPr>
          <p:cNvPr id="16" name="Line 13"/>
          <p:cNvSpPr/>
          <p:nvPr/>
        </p:nvSpPr>
        <p:spPr>
          <a:xfrm>
            <a:off x="5307013" y="5040313"/>
            <a:ext cx="0" cy="1219200"/>
          </a:xfrm>
          <a:prstGeom prst="line">
            <a:avLst/>
          </a:prstGeom>
          <a:ln w="38100" cap="sq" cmpd="sng">
            <a:solidFill>
              <a:schemeClr val="tx1"/>
            </a:solidFill>
            <a:prstDash val="solid"/>
            <a:round/>
            <a:headEnd type="none" w="sm" len="sm"/>
            <a:tailEnd type="none" w="sm" len="sm"/>
          </a:ln>
        </p:spPr>
      </p:sp>
      <p:sp>
        <p:nvSpPr>
          <p:cNvPr id="17" name="Line 14"/>
          <p:cNvSpPr/>
          <p:nvPr/>
        </p:nvSpPr>
        <p:spPr>
          <a:xfrm>
            <a:off x="3021013" y="5040313"/>
            <a:ext cx="0" cy="1219200"/>
          </a:xfrm>
          <a:prstGeom prst="line">
            <a:avLst/>
          </a:prstGeom>
          <a:ln w="38100" cap="sq" cmpd="sng">
            <a:solidFill>
              <a:schemeClr val="tx1"/>
            </a:solidFill>
            <a:prstDash val="solid"/>
            <a:round/>
            <a:headEnd type="none" w="sm" len="sm"/>
            <a:tailEnd type="none" w="sm" len="sm"/>
          </a:ln>
        </p:spPr>
      </p:sp>
      <p:sp>
        <p:nvSpPr>
          <p:cNvPr id="18" name="Text Box 15"/>
          <p:cNvSpPr txBox="1"/>
          <p:nvPr/>
        </p:nvSpPr>
        <p:spPr>
          <a:xfrm>
            <a:off x="5383213" y="5192713"/>
            <a:ext cx="611187" cy="1066800"/>
          </a:xfrm>
          <a:prstGeom prst="rect">
            <a:avLst/>
          </a:prstGeom>
          <a:noFill/>
          <a:ln w="12700">
            <a:noFill/>
          </a:ln>
        </p:spPr>
        <p:txBody>
          <a:bodyPr vert="eaVert" anchor="t" anchorCtr="0">
            <a:spAutoFit/>
          </a:bodyPr>
          <a:p>
            <a:pPr>
              <a:spcBef>
                <a:spcPct val="50000"/>
              </a:spcBef>
            </a:pPr>
            <a:r>
              <a:rPr lang="zh-CN" altLang="en-US" sz="2800" b="1" dirty="0">
                <a:solidFill>
                  <a:srgbClr val="FF00FF"/>
                </a:solidFill>
                <a:latin typeface="Times New Roman" panose="02020603050405020304" pitchFamily="18" charset="0"/>
                <a:ea typeface="黑体" panose="02010609060101010101" pitchFamily="49" charset="-122"/>
              </a:rPr>
              <a:t>外设</a:t>
            </a:r>
            <a:endParaRPr lang="zh-CN" altLang="en-US" sz="2800" b="1" dirty="0">
              <a:solidFill>
                <a:srgbClr val="FF00FF"/>
              </a:solidFill>
              <a:latin typeface="Times New Roman" panose="02020603050405020304" pitchFamily="18" charset="0"/>
              <a:ea typeface="黑体" panose="02010609060101010101" pitchFamily="49" charset="-122"/>
            </a:endParaRPr>
          </a:p>
        </p:txBody>
      </p:sp>
      <p:sp>
        <p:nvSpPr>
          <p:cNvPr id="19" name="Text Box 16"/>
          <p:cNvSpPr txBox="1"/>
          <p:nvPr/>
        </p:nvSpPr>
        <p:spPr>
          <a:xfrm>
            <a:off x="2411413" y="4887913"/>
            <a:ext cx="611187" cy="1752600"/>
          </a:xfrm>
          <a:prstGeom prst="rect">
            <a:avLst/>
          </a:prstGeom>
          <a:noFill/>
          <a:ln w="12700">
            <a:noFill/>
          </a:ln>
        </p:spPr>
        <p:txBody>
          <a:bodyPr vert="eaVert" anchor="t" anchorCtr="0">
            <a:spAutoFit/>
          </a:bodyPr>
          <a:p>
            <a:pPr>
              <a:spcBef>
                <a:spcPct val="50000"/>
              </a:spcBef>
            </a:pPr>
            <a:r>
              <a:rPr lang="zh-CN" altLang="en-US" sz="2800" b="1" dirty="0">
                <a:solidFill>
                  <a:srgbClr val="FF00FF"/>
                </a:solidFill>
                <a:latin typeface="Times New Roman" panose="02020603050405020304" pitchFamily="18" charset="0"/>
                <a:ea typeface="黑体" panose="02010609060101010101" pitchFamily="49" charset="-122"/>
              </a:rPr>
              <a:t>系统总线</a:t>
            </a:r>
            <a:endParaRPr lang="zh-CN" altLang="en-US" sz="2800" b="1" dirty="0">
              <a:solidFill>
                <a:srgbClr val="FF00FF"/>
              </a:solidFill>
              <a:latin typeface="Times New Roman" panose="02020603050405020304" pitchFamily="18" charset="0"/>
              <a:ea typeface="黑体" panose="02010609060101010101" pitchFamily="49" charset="-122"/>
            </a:endParaRPr>
          </a:p>
        </p:txBody>
      </p:sp>
      <p:sp>
        <p:nvSpPr>
          <p:cNvPr id="20" name="Line 17"/>
          <p:cNvSpPr/>
          <p:nvPr/>
        </p:nvSpPr>
        <p:spPr>
          <a:xfrm>
            <a:off x="3021013" y="5649913"/>
            <a:ext cx="457200" cy="0"/>
          </a:xfrm>
          <a:prstGeom prst="line">
            <a:avLst/>
          </a:prstGeom>
          <a:ln w="28575" cap="sq" cmpd="sng">
            <a:solidFill>
              <a:schemeClr val="tx1"/>
            </a:solidFill>
            <a:prstDash val="solid"/>
            <a:round/>
            <a:headEnd type="triangle" w="med" len="med"/>
            <a:tailEnd type="triangle" w="med" len="med"/>
          </a:ln>
        </p:spPr>
      </p:sp>
      <p:sp>
        <p:nvSpPr>
          <p:cNvPr id="21" name="Line 18"/>
          <p:cNvSpPr/>
          <p:nvPr/>
        </p:nvSpPr>
        <p:spPr>
          <a:xfrm>
            <a:off x="4849813" y="5649913"/>
            <a:ext cx="457200" cy="0"/>
          </a:xfrm>
          <a:prstGeom prst="line">
            <a:avLst/>
          </a:prstGeom>
          <a:ln w="28575" cap="sq" cmpd="sng">
            <a:solidFill>
              <a:schemeClr val="tx1"/>
            </a:solidFill>
            <a:prstDash val="solid"/>
            <a:round/>
            <a:headEnd type="triangle" w="med" len="med"/>
            <a:tailEnd type="triangle" w="med" len="med"/>
          </a:ln>
        </p:spPr>
      </p:sp>
      <p:sp>
        <p:nvSpPr>
          <p:cNvPr id="22" name="Text Box 19"/>
          <p:cNvSpPr txBox="1"/>
          <p:nvPr/>
        </p:nvSpPr>
        <p:spPr>
          <a:xfrm>
            <a:off x="250825" y="3590925"/>
            <a:ext cx="8763000" cy="1066800"/>
          </a:xfrm>
          <a:prstGeom prst="rect">
            <a:avLst/>
          </a:prstGeom>
          <a:noFill/>
          <a:ln w="12700">
            <a:noFill/>
          </a:ln>
        </p:spPr>
        <p:txBody>
          <a:bodyPr anchor="t" anchorCtr="0">
            <a:spAutoFit/>
          </a:bodyPr>
          <a:p>
            <a:pPr>
              <a:spcBef>
                <a:spcPct val="50000"/>
              </a:spcBef>
            </a:pPr>
            <a:r>
              <a:rPr lang="en-US" altLang="zh-CN" sz="3200" b="1" dirty="0">
                <a:latin typeface="黑体" panose="02010609060101010101" pitchFamily="49" charset="-122"/>
                <a:ea typeface="黑体" panose="02010609060101010101" pitchFamily="49" charset="-122"/>
              </a:rPr>
              <a:t>I/O</a:t>
            </a:r>
            <a:r>
              <a:rPr lang="zh-CN" altLang="en-US" sz="3200" b="1" dirty="0">
                <a:latin typeface="黑体" panose="02010609060101010101" pitchFamily="49" charset="-122"/>
                <a:ea typeface="黑体" panose="02010609060101010101" pitchFamily="49" charset="-122"/>
              </a:rPr>
              <a:t>接口：</a:t>
            </a:r>
            <a:r>
              <a:rPr lang="zh-CN" altLang="en-US" sz="3200" b="1" dirty="0">
                <a:solidFill>
                  <a:srgbClr val="FF00FF"/>
                </a:solidFill>
                <a:latin typeface="黑体" panose="02010609060101010101" pitchFamily="49" charset="-122"/>
                <a:ea typeface="黑体" panose="02010609060101010101" pitchFamily="49" charset="-122"/>
              </a:rPr>
              <a:t>主机</a:t>
            </a:r>
            <a:r>
              <a:rPr lang="zh-CN" altLang="en-US" sz="3200" b="1" dirty="0">
                <a:latin typeface="黑体" panose="02010609060101010101" pitchFamily="49" charset="-122"/>
                <a:ea typeface="黑体" panose="02010609060101010101" pitchFamily="49" charset="-122"/>
              </a:rPr>
              <a:t>和</a:t>
            </a:r>
            <a:r>
              <a:rPr lang="zh-CN" altLang="en-US" sz="3200" b="1" dirty="0">
                <a:solidFill>
                  <a:srgbClr val="FF00FF"/>
                </a:solidFill>
                <a:latin typeface="黑体" panose="02010609060101010101" pitchFamily="49" charset="-122"/>
                <a:ea typeface="黑体" panose="02010609060101010101" pitchFamily="49" charset="-122"/>
              </a:rPr>
              <a:t>外设</a:t>
            </a:r>
            <a:r>
              <a:rPr lang="zh-CN" altLang="en-US" sz="3200" b="1" dirty="0">
                <a:latin typeface="黑体" panose="02010609060101010101" pitchFamily="49" charset="-122"/>
                <a:ea typeface="黑体" panose="02010609060101010101" pitchFamily="49" charset="-122"/>
              </a:rPr>
              <a:t>的交接部分，位于</a:t>
            </a:r>
            <a:r>
              <a:rPr lang="zh-CN" altLang="en-US" sz="3200" b="1" dirty="0">
                <a:solidFill>
                  <a:srgbClr val="FF00FF"/>
                </a:solidFill>
                <a:latin typeface="黑体" panose="02010609060101010101" pitchFamily="49" charset="-122"/>
                <a:ea typeface="黑体" panose="02010609060101010101" pitchFamily="49" charset="-122"/>
              </a:rPr>
              <a:t>系统总线</a:t>
            </a:r>
            <a:r>
              <a:rPr lang="zh-CN" altLang="en-US" sz="3200" b="1" dirty="0">
                <a:latin typeface="黑体" panose="02010609060101010101" pitchFamily="49" charset="-122"/>
                <a:ea typeface="黑体" panose="02010609060101010101" pitchFamily="49" charset="-122"/>
              </a:rPr>
              <a:t>和</a:t>
            </a:r>
            <a:r>
              <a:rPr lang="zh-CN" altLang="en-US" sz="3200" b="1" dirty="0">
                <a:solidFill>
                  <a:srgbClr val="FF00FF"/>
                </a:solidFill>
                <a:latin typeface="黑体" panose="02010609060101010101" pitchFamily="49" charset="-122"/>
                <a:ea typeface="黑体" panose="02010609060101010101" pitchFamily="49" charset="-122"/>
              </a:rPr>
              <a:t>外设</a:t>
            </a:r>
            <a:r>
              <a:rPr lang="zh-CN" altLang="en-US" sz="3200" b="1" dirty="0">
                <a:latin typeface="黑体" panose="02010609060101010101" pitchFamily="49" charset="-122"/>
                <a:ea typeface="黑体" panose="02010609060101010101" pitchFamily="49" charset="-122"/>
              </a:rPr>
              <a:t>之间</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Effect transition="in" filter="barn(inVertical)">
                                      <p:cBhvr>
                                        <p:cTn id="7" dur="500"/>
                                        <p:tgtEl>
                                          <p:spTgt spid="1332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Bottom)">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slide(fromBottom)">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outVertical)">
                                      <p:cBhvr>
                                        <p:cTn id="27" dur="500"/>
                                        <p:tgtEl>
                                          <p:spTgt spid="20"/>
                                        </p:tgtEl>
                                      </p:cBhvr>
                                    </p:animEffect>
                                  </p:childTnLst>
                                </p:cTn>
                              </p:par>
                            </p:childTnLst>
                          </p:cTn>
                        </p:par>
                        <p:par>
                          <p:cTn id="28" fill="hold">
                            <p:stCondLst>
                              <p:cond delay="500"/>
                            </p:stCondLst>
                            <p:childTnLst>
                              <p:par>
                                <p:cTn id="29" presetID="16" presetClass="entr" presetSubtype="42"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Horizontal)">
                                      <p:cBhvr>
                                        <p:cTn id="31" dur="500"/>
                                        <p:tgtEl>
                                          <p:spTgt spid="17"/>
                                        </p:tgtEl>
                                      </p:cBhvr>
                                    </p:animEffect>
                                  </p:childTnLst>
                                </p:cTn>
                              </p:par>
                            </p:childTnLst>
                          </p:cTn>
                        </p:par>
                        <p:par>
                          <p:cTn id="32" fill="hold">
                            <p:stCondLst>
                              <p:cond delay="1000"/>
                            </p:stCondLst>
                            <p:childTnLst>
                              <p:par>
                                <p:cTn id="33" presetID="9" presetClass="entr" presetSubtype="0" fill="hold" grpId="0" nodeType="afterEffect">
                                  <p:stCondLst>
                                    <p:cond delay="0"/>
                                  </p:stCondLst>
                                  <p:childTnLst>
                                    <p:set>
                                      <p:cBhvr>
                                        <p:cTn id="34" dur="1" fill="hold">
                                          <p:stCondLst>
                                            <p:cond delay="0"/>
                                          </p:stCondLst>
                                        </p:cTn>
                                        <p:tgtEl>
                                          <p:spTgt spid="19">
                                            <p:txEl>
                                              <p:charRg st="0" end="5"/>
                                            </p:txEl>
                                          </p:spTgt>
                                        </p:tgtEl>
                                        <p:attrNameLst>
                                          <p:attrName>style.visibility</p:attrName>
                                        </p:attrNameLst>
                                      </p:cBhvr>
                                      <p:to>
                                        <p:strVal val="visible"/>
                                      </p:to>
                                    </p:set>
                                    <p:animEffect transition="in" filter="dissolve">
                                      <p:cBhvr>
                                        <p:cTn id="35" dur="500"/>
                                        <p:tgtEl>
                                          <p:spTgt spid="19">
                                            <p:txEl>
                                              <p:charRg st="0"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outVertical)">
                                      <p:cBhvr>
                                        <p:cTn id="40" dur="500"/>
                                        <p:tgtEl>
                                          <p:spTgt spid="21"/>
                                        </p:tgtEl>
                                      </p:cBhvr>
                                    </p:animEffect>
                                  </p:childTnLst>
                                </p:cTn>
                              </p:par>
                            </p:childTnLst>
                          </p:cTn>
                        </p:par>
                        <p:par>
                          <p:cTn id="41" fill="hold">
                            <p:stCondLst>
                              <p:cond delay="500"/>
                            </p:stCondLst>
                            <p:childTnLst>
                              <p:par>
                                <p:cTn id="42" presetID="16" presetClass="entr" presetSubtype="42" fill="hold"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arn(outHorizontal)">
                                      <p:cBhvr>
                                        <p:cTn id="44" dur="500"/>
                                        <p:tgtEl>
                                          <p:spTgt spid="16"/>
                                        </p:tgtEl>
                                      </p:cBhvr>
                                    </p:animEffect>
                                  </p:childTnLst>
                                </p:cTn>
                              </p:par>
                            </p:childTnLst>
                          </p:cTn>
                        </p:par>
                        <p:par>
                          <p:cTn id="45" fill="hold">
                            <p:stCondLst>
                              <p:cond delay="1000"/>
                            </p:stCondLst>
                            <p:childTnLst>
                              <p:par>
                                <p:cTn id="46" presetID="9" presetClass="entr" presetSubtype="0" fill="hold" grpId="0" nodeType="afterEffect">
                                  <p:stCondLst>
                                    <p:cond delay="0"/>
                                  </p:stCondLst>
                                  <p:childTnLst>
                                    <p:set>
                                      <p:cBhvr>
                                        <p:cTn id="47" dur="1" fill="hold">
                                          <p:stCondLst>
                                            <p:cond delay="0"/>
                                          </p:stCondLst>
                                        </p:cTn>
                                        <p:tgtEl>
                                          <p:spTgt spid="18">
                                            <p:txEl>
                                              <p:charRg st="0" end="3"/>
                                            </p:txEl>
                                          </p:spTgt>
                                        </p:tgtEl>
                                        <p:attrNameLst>
                                          <p:attrName>style.visibility</p:attrName>
                                        </p:attrNameLst>
                                      </p:cBhvr>
                                      <p:to>
                                        <p:strVal val="visible"/>
                                      </p:to>
                                    </p:set>
                                    <p:animEffect transition="in" filter="dissolve">
                                      <p:cBhvr>
                                        <p:cTn id="48" dur="500"/>
                                        <p:tgtEl>
                                          <p:spTgt spid="18">
                                            <p:txEl>
                                              <p:charRg st="0"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P spid="13" grpId="0"/>
      <p:bldP spid="15" grpId="0" animBg="1"/>
      <p:bldP spid="18" grpId="0" advAuto="1000" build="p"/>
      <p:bldP spid="19" grpId="0" advAuto="1000" build="p"/>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4818" name="矩形 2"/>
          <p:cNvSpPr/>
          <p:nvPr/>
        </p:nvSpPr>
        <p:spPr>
          <a:xfrm>
            <a:off x="325438" y="1844675"/>
            <a:ext cx="7918450" cy="954088"/>
          </a:xfrm>
          <a:prstGeom prst="rect">
            <a:avLst/>
          </a:prstGeom>
          <a:solidFill>
            <a:srgbClr val="FDFFCB"/>
          </a:solidFill>
          <a:ln w="9525">
            <a:noFill/>
          </a:ln>
        </p:spPr>
        <p:txBody>
          <a:bodyPr anchor="t" anchorCtr="0">
            <a:spAutoFit/>
          </a:bodyPr>
          <a:p>
            <a:pPr marL="457200" indent="-457200">
              <a:buChar char="•"/>
            </a:pPr>
            <a:r>
              <a:rPr lang="zh-CN" altLang="en-US" sz="2800" b="1" dirty="0">
                <a:solidFill>
                  <a:srgbClr val="2913FD"/>
                </a:solidFill>
                <a:latin typeface="Arial" panose="020B0604020202020204" pitchFamily="34" charset="0"/>
                <a:ea typeface="宋体" panose="02010600030101010101" pitchFamily="2" charset="-122"/>
              </a:rPr>
              <a:t>关</a:t>
            </a:r>
            <a:r>
              <a:rPr lang="zh-CN" altLang="zh-CN" sz="2800" b="1" dirty="0">
                <a:solidFill>
                  <a:srgbClr val="2913FD"/>
                </a:solidFill>
                <a:latin typeface="Arial" panose="020B0604020202020204" pitchFamily="34" charset="0"/>
                <a:ea typeface="宋体" panose="02010600030101010101" pitchFamily="2" charset="-122"/>
              </a:rPr>
              <a:t>中断状态</a:t>
            </a:r>
            <a:r>
              <a:rPr lang="zh-CN" altLang="en-US" sz="2800" b="1" dirty="0">
                <a:solidFill>
                  <a:srgbClr val="2913FD"/>
                </a:solidFill>
                <a:latin typeface="Arial" panose="020B0604020202020204" pitchFamily="34" charset="0"/>
                <a:ea typeface="宋体" panose="02010600030101010101" pitchFamily="2" charset="-122"/>
              </a:rPr>
              <a:t>：</a:t>
            </a:r>
            <a:r>
              <a:rPr lang="en-US" altLang="zh-CN" sz="2800" b="1" dirty="0">
                <a:solidFill>
                  <a:srgbClr val="2913FD"/>
                </a:solidFill>
                <a:latin typeface="Arial" panose="020B0604020202020204" pitchFamily="34" charset="0"/>
                <a:ea typeface="宋体" panose="02010600030101010101" pitchFamily="2" charset="-122"/>
              </a:rPr>
              <a:t>IF=0</a:t>
            </a:r>
            <a:r>
              <a:rPr lang="zh-CN" altLang="en-US"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此时若有可屏蔽中断产生，</a:t>
            </a:r>
            <a:r>
              <a:rPr lang="en-US" altLang="zh-CN" sz="2800" b="1" dirty="0">
                <a:latin typeface="Arial" panose="020B0604020202020204" pitchFamily="34" charset="0"/>
                <a:ea typeface="宋体" panose="02010600030101010101" pitchFamily="2" charset="-122"/>
              </a:rPr>
              <a:t>CPU</a:t>
            </a:r>
            <a:r>
              <a:rPr lang="zh-CN" altLang="en-US" sz="2800" b="1" dirty="0">
                <a:latin typeface="Arial" panose="020B0604020202020204" pitchFamily="34" charset="0"/>
                <a:ea typeface="宋体" panose="02010600030101010101" pitchFamily="2" charset="-122"/>
              </a:rPr>
              <a:t>不</a:t>
            </a:r>
            <a:r>
              <a:rPr lang="zh-CN" altLang="zh-CN" sz="2800" b="1" dirty="0">
                <a:latin typeface="Arial" panose="020B0604020202020204" pitchFamily="34" charset="0"/>
                <a:ea typeface="宋体" panose="02010600030101010101" pitchFamily="2" charset="-122"/>
              </a:rPr>
              <a:t>能够响应。</a:t>
            </a:r>
            <a:endParaRPr lang="en-US" altLang="zh-CN" sz="2800" b="1" dirty="0">
              <a:latin typeface="Arial" panose="020B0604020202020204" pitchFamily="34" charset="0"/>
              <a:ea typeface="宋体" panose="02010600030101010101" pitchFamily="2" charset="-122"/>
            </a:endParaRPr>
          </a:p>
        </p:txBody>
      </p:sp>
      <p:sp>
        <p:nvSpPr>
          <p:cNvPr id="34819" name="矩形 3"/>
          <p:cNvSpPr/>
          <p:nvPr/>
        </p:nvSpPr>
        <p:spPr>
          <a:xfrm>
            <a:off x="325438" y="795338"/>
            <a:ext cx="7777162" cy="954087"/>
          </a:xfrm>
          <a:prstGeom prst="rect">
            <a:avLst/>
          </a:prstGeom>
          <a:solidFill>
            <a:srgbClr val="CCFFCC"/>
          </a:solidFill>
          <a:ln w="9525">
            <a:noFill/>
          </a:ln>
        </p:spPr>
        <p:txBody>
          <a:bodyPr anchor="t" anchorCtr="0">
            <a:spAutoFit/>
          </a:bodyPr>
          <a:p>
            <a:pPr marL="457200" indent="-457200">
              <a:buChar char="•"/>
            </a:pPr>
            <a:r>
              <a:rPr lang="zh-CN" altLang="zh-CN" sz="2800" b="1" dirty="0">
                <a:solidFill>
                  <a:srgbClr val="C00000"/>
                </a:solidFill>
                <a:latin typeface="Arial" panose="020B0604020202020204" pitchFamily="34" charset="0"/>
                <a:ea typeface="宋体" panose="02010600030101010101" pitchFamily="2" charset="-122"/>
              </a:rPr>
              <a:t>开中断状态</a:t>
            </a:r>
            <a:r>
              <a:rPr lang="zh-CN" altLang="en-US" sz="2800" b="1" dirty="0">
                <a:solidFill>
                  <a:srgbClr val="C00000"/>
                </a:solidFill>
                <a:latin typeface="Arial" panose="020B0604020202020204" pitchFamily="34" charset="0"/>
                <a:ea typeface="宋体" panose="02010600030101010101" pitchFamily="2" charset="-122"/>
              </a:rPr>
              <a:t>：</a:t>
            </a:r>
            <a:r>
              <a:rPr lang="en-US" altLang="zh-CN" sz="2800" b="1" dirty="0">
                <a:solidFill>
                  <a:srgbClr val="C00000"/>
                </a:solidFill>
                <a:latin typeface="Arial" panose="020B0604020202020204" pitchFamily="34" charset="0"/>
                <a:ea typeface="宋体" panose="02010600030101010101" pitchFamily="2" charset="-122"/>
              </a:rPr>
              <a:t>IF=1</a:t>
            </a:r>
            <a:r>
              <a:rPr lang="zh-CN" altLang="en-US"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即</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允许中断，此时若有可屏蔽中断产生，则</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能够响应。</a:t>
            </a:r>
            <a:endParaRPr lang="en-US" altLang="zh-CN" sz="2800" b="1" dirty="0">
              <a:latin typeface="Arial" panose="020B0604020202020204" pitchFamily="34" charset="0"/>
              <a:ea typeface="宋体" panose="02010600030101010101" pitchFamily="2" charset="-122"/>
            </a:endParaRPr>
          </a:p>
        </p:txBody>
      </p:sp>
      <p:sp>
        <p:nvSpPr>
          <p:cNvPr id="34820" name="矩形 4"/>
          <p:cNvSpPr/>
          <p:nvPr/>
        </p:nvSpPr>
        <p:spPr>
          <a:xfrm>
            <a:off x="325438" y="4005263"/>
            <a:ext cx="8712200" cy="1117600"/>
          </a:xfrm>
          <a:prstGeom prst="rect">
            <a:avLst/>
          </a:prstGeom>
          <a:noFill/>
          <a:ln w="9525">
            <a:noFill/>
          </a:ln>
        </p:spPr>
        <p:txBody>
          <a:bodyPr anchor="t" anchorCtr="0">
            <a:spAutoFit/>
          </a:bodyPr>
          <a:p>
            <a:pPr>
              <a:lnSpc>
                <a:spcPts val="4000"/>
              </a:lnSpc>
            </a:pPr>
            <a:r>
              <a:rPr lang="zh-CN" altLang="en-US" sz="2800" b="1" dirty="0">
                <a:latin typeface="Arial" panose="020B0604020202020204" pitchFamily="34" charset="0"/>
                <a:ea typeface="宋体" panose="02010600030101010101" pitchFamily="2" charset="-122"/>
              </a:rPr>
              <a:t>例：</a:t>
            </a:r>
            <a:r>
              <a:rPr lang="zh-CN" altLang="zh-CN" sz="2800" b="1" dirty="0">
                <a:latin typeface="Arial" panose="020B0604020202020204" pitchFamily="34" charset="0"/>
                <a:ea typeface="宋体" panose="02010600030101010101" pitchFamily="2" charset="-122"/>
              </a:rPr>
              <a:t>有一个存储器指针</a:t>
            </a:r>
            <a:r>
              <a:rPr lang="en-US" altLang="zh-CN" sz="2800" b="1" dirty="0">
                <a:solidFill>
                  <a:srgbClr val="C00000"/>
                </a:solidFill>
                <a:latin typeface="Arial" panose="020B0604020202020204" pitchFamily="34" charset="0"/>
                <a:ea typeface="宋体" panose="02010600030101010101" pitchFamily="2" charset="-122"/>
              </a:rPr>
              <a:t>point</a:t>
            </a:r>
            <a:r>
              <a:rPr lang="zh-CN" altLang="zh-CN" sz="2800" b="1" dirty="0">
                <a:latin typeface="Arial" panose="020B0604020202020204" pitchFamily="34" charset="0"/>
                <a:ea typeface="宋体" panose="02010600030101010101" pitchFamily="2" charset="-122"/>
              </a:rPr>
              <a:t>为主程序和中断处理程序共同使用，</a:t>
            </a:r>
            <a:r>
              <a:rPr lang="zh-CN" altLang="zh-CN" sz="2800" b="1" dirty="0">
                <a:solidFill>
                  <a:srgbClr val="C00000"/>
                </a:solidFill>
                <a:latin typeface="Arial" panose="020B0604020202020204" pitchFamily="34" charset="0"/>
                <a:ea typeface="宋体" panose="02010600030101010101" pitchFamily="2" charset="-122"/>
              </a:rPr>
              <a:t>每次使用后需拨动指针</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point</a:t>
            </a:r>
            <a:r>
              <a:rPr lang="zh-CN" altLang="zh-CN" sz="2800" b="1" dirty="0">
                <a:latin typeface="Arial" panose="020B0604020202020204" pitchFamily="34" charset="0"/>
                <a:ea typeface="宋体" panose="02010600030101010101" pitchFamily="2" charset="-122"/>
              </a:rPr>
              <a:t>值加</a:t>
            </a:r>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grpSp>
        <p:nvGrpSpPr>
          <p:cNvPr id="35842" name="Group 6"/>
          <p:cNvGrpSpPr/>
          <p:nvPr/>
        </p:nvGrpSpPr>
        <p:grpSpPr>
          <a:xfrm>
            <a:off x="1079500" y="2276475"/>
            <a:ext cx="7237413" cy="3773488"/>
            <a:chOff x="3240" y="9552"/>
            <a:chExt cx="5221" cy="2652"/>
          </a:xfrm>
        </p:grpSpPr>
        <p:sp>
          <p:nvSpPr>
            <p:cNvPr id="35843" name="Text Box 7"/>
            <p:cNvSpPr txBox="1"/>
            <p:nvPr/>
          </p:nvSpPr>
          <p:spPr>
            <a:xfrm>
              <a:off x="3240" y="9552"/>
              <a:ext cx="1980" cy="2340"/>
            </a:xfrm>
            <a:prstGeom prst="rect">
              <a:avLst/>
            </a:prstGeom>
            <a:noFill/>
            <a:ln w="9525">
              <a:noFill/>
            </a:ln>
          </p:spPr>
          <p:txBody>
            <a:bodyPr anchor="ctr" anchorCtr="1"/>
            <a:p>
              <a:pPr algn="just" eaLnBrk="0" hangingPunct="0"/>
              <a:r>
                <a:rPr lang="zh-CN" altLang="en-US" sz="2400" b="1" dirty="0">
                  <a:latin typeface="Times New Roman" panose="02020603050405020304" pitchFamily="18" charset="0"/>
                  <a:ea typeface="宋体" panose="02010600030101010101" pitchFamily="2" charset="-122"/>
                </a:rPr>
                <a:t>主程序</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algn="just" eaLnBrk="0" hangingPunct="0"/>
              <a:r>
                <a:rPr lang="en-US" altLang="zh-CN" sz="2400" b="1" dirty="0">
                  <a:latin typeface="Times New Roman" panose="02020603050405020304" pitchFamily="18" charset="0"/>
                  <a:ea typeface="宋体" panose="02010600030101010101" pitchFamily="2" charset="-122"/>
                </a:rPr>
                <a:t>MOV DX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point</a:t>
              </a:r>
              <a:endParaRPr lang="en-US" altLang="zh-CN" sz="2400" b="1" dirty="0">
                <a:latin typeface="Times New Roman" panose="02020603050405020304" pitchFamily="18" charset="0"/>
                <a:ea typeface="宋体" panose="02010600030101010101" pitchFamily="2" charset="-122"/>
              </a:endParaRPr>
            </a:p>
            <a:p>
              <a:pPr algn="just" eaLnBrk="0" hangingPunct="0"/>
              <a:r>
                <a:rPr lang="en-US" altLang="zh-CN" sz="2400" b="1" dirty="0">
                  <a:latin typeface="Times New Roman" panose="02020603050405020304" pitchFamily="18" charset="0"/>
                  <a:ea typeface="宋体" panose="02010600030101010101" pitchFamily="2" charset="-122"/>
                </a:rPr>
                <a:t>ADD point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a:p>
              <a:pPr algn="just" eaLnBrk="0" hangingPunct="0"/>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
          <p:nvSpPr>
            <p:cNvPr id="35844" name="Text Box 8"/>
            <p:cNvSpPr txBox="1"/>
            <p:nvPr/>
          </p:nvSpPr>
          <p:spPr>
            <a:xfrm>
              <a:off x="6481" y="9552"/>
              <a:ext cx="1980" cy="2652"/>
            </a:xfrm>
            <a:prstGeom prst="rect">
              <a:avLst/>
            </a:prstGeom>
            <a:noFill/>
            <a:ln w="9525">
              <a:noFill/>
            </a:ln>
          </p:spPr>
          <p:txBody>
            <a:bodyPr anchor="ctr" anchorCtr="1"/>
            <a:p>
              <a:pPr algn="just" eaLnBrk="0" hangingPunct="0"/>
              <a:r>
                <a:rPr lang="zh-CN" altLang="en-US" sz="2400" b="1" dirty="0">
                  <a:latin typeface="Times New Roman" panose="02020603050405020304" pitchFamily="18" charset="0"/>
                  <a:ea typeface="宋体" panose="02010600030101010101" pitchFamily="2" charset="-122"/>
                </a:rPr>
                <a:t>中断处理程序</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algn="just" eaLnBrk="0" hangingPunct="0"/>
              <a:r>
                <a:rPr lang="en-US" altLang="zh-CN" sz="2400" b="1" dirty="0">
                  <a:latin typeface="Times New Roman" panose="02020603050405020304" pitchFamily="18" charset="0"/>
                  <a:ea typeface="宋体" panose="02010600030101010101" pitchFamily="2" charset="-122"/>
                </a:rPr>
                <a:t>MOV DX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point</a:t>
              </a:r>
              <a:endParaRPr lang="en-US" altLang="zh-CN" sz="2400" b="1" dirty="0">
                <a:latin typeface="Times New Roman" panose="02020603050405020304" pitchFamily="18" charset="0"/>
                <a:ea typeface="宋体" panose="02010600030101010101" pitchFamily="2" charset="-122"/>
              </a:endParaRPr>
            </a:p>
            <a:p>
              <a:pPr algn="just" eaLnBrk="0" hangingPunct="0"/>
              <a:r>
                <a:rPr lang="en-US" altLang="zh-CN" sz="2400" b="1" dirty="0">
                  <a:latin typeface="Times New Roman" panose="02020603050405020304" pitchFamily="18" charset="0"/>
                  <a:ea typeface="宋体" panose="02010600030101010101" pitchFamily="2" charset="-122"/>
                </a:rPr>
                <a:t>ADD point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a:p>
              <a:pPr algn="just" eaLnBrk="0" hangingPunct="0"/>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algn="just" eaLnBrk="0" hangingPunct="0"/>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algn="just" eaLnBrk="0" hangingPunct="0"/>
              <a:r>
                <a:rPr lang="en-US" altLang="zh-CN" sz="2400" b="1" dirty="0">
                  <a:latin typeface="Times New Roman" panose="02020603050405020304" pitchFamily="18" charset="0"/>
                  <a:ea typeface="宋体" panose="02010600030101010101" pitchFamily="2" charset="-122"/>
                </a:rPr>
                <a:t>IRET</a:t>
              </a:r>
              <a:endParaRPr lang="en-US" altLang="zh-CN" sz="2400" b="1" dirty="0">
                <a:latin typeface="Times New Roman" panose="02020603050405020304" pitchFamily="18" charset="0"/>
                <a:ea typeface="宋体" panose="02010600030101010101" pitchFamily="2" charset="-122"/>
              </a:endParaRPr>
            </a:p>
            <a:p>
              <a:pPr algn="just" eaLnBrk="0" hangingPunct="0"/>
              <a:r>
                <a:rPr lang="en-US" altLang="zh-CN" sz="2400" b="1" dirty="0">
                  <a:latin typeface="Times New Roman" panose="02020603050405020304" pitchFamily="18" charset="0"/>
                  <a:ea typeface="宋体" panose="02010600030101010101" pitchFamily="2" charset="-122"/>
                </a:rPr>
                <a:t> </a:t>
              </a:r>
              <a:endParaRPr lang="en-US" altLang="zh-CN" sz="2400" b="1" dirty="0">
                <a:latin typeface="Times New Roman" panose="02020603050405020304" pitchFamily="18" charset="0"/>
                <a:ea typeface="宋体" panose="02010600030101010101" pitchFamily="2" charset="-122"/>
              </a:endParaRPr>
            </a:p>
          </p:txBody>
        </p:sp>
        <p:sp>
          <p:nvSpPr>
            <p:cNvPr id="35845" name="Line 9"/>
            <p:cNvSpPr/>
            <p:nvPr/>
          </p:nvSpPr>
          <p:spPr>
            <a:xfrm flipV="1">
              <a:off x="5040" y="9864"/>
              <a:ext cx="1620" cy="936"/>
            </a:xfrm>
            <a:prstGeom prst="line">
              <a:avLst/>
            </a:prstGeom>
            <a:ln w="9525" cap="flat" cmpd="sng">
              <a:solidFill>
                <a:srgbClr val="000000"/>
              </a:solidFill>
              <a:prstDash val="solid"/>
              <a:round/>
              <a:headEnd type="none" w="med" len="med"/>
              <a:tailEnd type="triangle" w="med" len="med"/>
            </a:ln>
          </p:spPr>
        </p:sp>
        <p:sp>
          <p:nvSpPr>
            <p:cNvPr id="35846" name="Line 10"/>
            <p:cNvSpPr/>
            <p:nvPr/>
          </p:nvSpPr>
          <p:spPr>
            <a:xfrm flipH="1" flipV="1">
              <a:off x="5040" y="10800"/>
              <a:ext cx="1620" cy="1092"/>
            </a:xfrm>
            <a:prstGeom prst="line">
              <a:avLst/>
            </a:prstGeom>
            <a:ln w="9525" cap="flat" cmpd="sng">
              <a:solidFill>
                <a:srgbClr val="000000"/>
              </a:solidFill>
              <a:prstDash val="solid"/>
              <a:round/>
              <a:headEnd type="none" w="med" len="med"/>
              <a:tailEnd type="triangle" w="med" len="med"/>
            </a:ln>
          </p:spPr>
        </p:sp>
      </p:grpSp>
      <p:sp>
        <p:nvSpPr>
          <p:cNvPr id="45067" name="Text Box 11"/>
          <p:cNvSpPr txBox="1"/>
          <p:nvPr/>
        </p:nvSpPr>
        <p:spPr>
          <a:xfrm>
            <a:off x="2459038" y="5875338"/>
            <a:ext cx="4343400" cy="583565"/>
          </a:xfrm>
          <a:prstGeom prst="rect">
            <a:avLst/>
          </a:prstGeom>
          <a:noFill/>
          <a:ln w="12700">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可屏蔽中断处理冲突</a:t>
            </a:r>
            <a:endParaRPr lang="zh-CN" altLang="en-US" sz="3200" b="1" dirty="0">
              <a:latin typeface="宋体" panose="02010600030101010101" pitchFamily="2" charset="-122"/>
              <a:ea typeface="宋体" panose="02010600030101010101" pitchFamily="2" charset="-122"/>
            </a:endParaRPr>
          </a:p>
        </p:txBody>
      </p:sp>
      <p:sp>
        <p:nvSpPr>
          <p:cNvPr id="35848" name="矩形 9"/>
          <p:cNvSpPr/>
          <p:nvPr/>
        </p:nvSpPr>
        <p:spPr>
          <a:xfrm>
            <a:off x="257175" y="260350"/>
            <a:ext cx="8496300" cy="1477963"/>
          </a:xfrm>
          <a:prstGeom prst="rect">
            <a:avLst/>
          </a:prstGeom>
          <a:solidFill>
            <a:srgbClr val="FFFF00"/>
          </a:solidFill>
          <a:ln w="9525">
            <a:noFill/>
          </a:ln>
        </p:spPr>
        <p:txBody>
          <a:bodyPr anchor="t" anchorCtr="0">
            <a:spAutoFit/>
          </a:bodyPr>
          <a:p>
            <a:pPr>
              <a:lnSpc>
                <a:spcPts val="3600"/>
              </a:lnSpc>
            </a:pPr>
            <a:r>
              <a:rPr lang="zh-CN" altLang="zh-CN" sz="2400" b="1" dirty="0">
                <a:latin typeface="Arial" panose="020B0604020202020204" pitchFamily="34" charset="0"/>
                <a:ea typeface="宋体" panose="02010600030101010101" pitchFamily="2" charset="-122"/>
              </a:rPr>
              <a:t>下面的过程表明如果</a:t>
            </a:r>
            <a:r>
              <a:rPr lang="zh-CN" altLang="zh-CN" sz="2400" b="1" dirty="0">
                <a:solidFill>
                  <a:srgbClr val="2913FD"/>
                </a:solidFill>
                <a:latin typeface="Arial" panose="020B0604020202020204" pitchFamily="34" charset="0"/>
                <a:ea typeface="宋体" panose="02010600030101010101" pitchFamily="2" charset="-122"/>
              </a:rPr>
              <a:t>中断响应</a:t>
            </a:r>
            <a:r>
              <a:rPr lang="zh-CN" altLang="zh-CN" sz="2400" b="1" dirty="0">
                <a:latin typeface="Arial" panose="020B0604020202020204" pitchFamily="34" charset="0"/>
                <a:ea typeface="宋体" panose="02010600030101010101" pitchFamily="2" charset="-122"/>
              </a:rPr>
              <a:t>发生在</a:t>
            </a:r>
            <a:r>
              <a:rPr lang="en-US" altLang="zh-CN" sz="2400" b="1" dirty="0">
                <a:solidFill>
                  <a:srgbClr val="2913FD"/>
                </a:solidFill>
                <a:latin typeface="Arial" panose="020B0604020202020204" pitchFamily="34" charset="0"/>
                <a:ea typeface="宋体" panose="02010600030101010101" pitchFamily="2" charset="-122"/>
              </a:rPr>
              <a:t>point</a:t>
            </a:r>
            <a:r>
              <a:rPr lang="zh-CN" altLang="zh-CN" sz="2400" b="1" dirty="0">
                <a:solidFill>
                  <a:srgbClr val="2913FD"/>
                </a:solidFill>
                <a:latin typeface="Arial" panose="020B0604020202020204" pitchFamily="34" charset="0"/>
                <a:ea typeface="宋体" panose="02010600030101010101" pitchFamily="2" charset="-122"/>
              </a:rPr>
              <a:t>的“取用”与“拨动”之间</a:t>
            </a:r>
            <a:r>
              <a:rPr lang="zh-CN" altLang="zh-CN" sz="2400" b="1" dirty="0">
                <a:latin typeface="Arial" panose="020B0604020202020204" pitchFamily="34" charset="0"/>
                <a:ea typeface="宋体" panose="02010600030101010101" pitchFamily="2" charset="-122"/>
              </a:rPr>
              <a:t>，</a:t>
            </a:r>
            <a:r>
              <a:rPr lang="zh-CN" altLang="zh-CN" sz="2400" b="1" dirty="0">
                <a:solidFill>
                  <a:srgbClr val="FF0000"/>
                </a:solidFill>
                <a:latin typeface="Arial" panose="020B0604020202020204" pitchFamily="34" charset="0"/>
                <a:ea typeface="宋体" panose="02010600030101010101" pitchFamily="2" charset="-122"/>
              </a:rPr>
              <a:t>将会出现错误</a:t>
            </a:r>
            <a:r>
              <a:rPr lang="zh-CN" altLang="zh-CN" sz="2400" b="1" dirty="0">
                <a:latin typeface="Arial" panose="020B0604020202020204" pitchFamily="34" charset="0"/>
                <a:ea typeface="宋体" panose="02010600030101010101" pitchFamily="2" charset="-122"/>
              </a:rPr>
              <a:t>，因为</a:t>
            </a:r>
            <a:r>
              <a:rPr lang="zh-CN" altLang="zh-CN" sz="2400" b="1" dirty="0">
                <a:solidFill>
                  <a:srgbClr val="2913FD"/>
                </a:solidFill>
                <a:latin typeface="Arial" panose="020B0604020202020204" pitchFamily="34" charset="0"/>
                <a:ea typeface="宋体" panose="02010600030101010101" pitchFamily="2" charset="-122"/>
              </a:rPr>
              <a:t>中断处理程序</a:t>
            </a:r>
            <a:r>
              <a:rPr lang="zh-CN" altLang="zh-CN" sz="2400" b="1" dirty="0">
                <a:latin typeface="Arial" panose="020B0604020202020204" pitchFamily="34" charset="0"/>
                <a:ea typeface="宋体" panose="02010600030101010101" pitchFamily="2" charset="-122"/>
              </a:rPr>
              <a:t>取用的</a:t>
            </a:r>
            <a:r>
              <a:rPr lang="en-US" altLang="zh-CN" sz="2400" b="1" dirty="0">
                <a:solidFill>
                  <a:srgbClr val="2913FD"/>
                </a:solidFill>
                <a:latin typeface="Arial" panose="020B0604020202020204" pitchFamily="34" charset="0"/>
                <a:ea typeface="宋体" panose="02010600030101010101" pitchFamily="2" charset="-122"/>
              </a:rPr>
              <a:t>point</a:t>
            </a:r>
            <a:r>
              <a:rPr lang="zh-CN" altLang="zh-CN" sz="2400" b="1" dirty="0">
                <a:solidFill>
                  <a:srgbClr val="2913FD"/>
                </a:solidFill>
                <a:latin typeface="Arial" panose="020B0604020202020204" pitchFamily="34" charset="0"/>
                <a:ea typeface="宋体" panose="02010600030101010101" pitchFamily="2" charset="-122"/>
              </a:rPr>
              <a:t>值</a:t>
            </a:r>
            <a:r>
              <a:rPr lang="zh-CN" altLang="zh-CN" sz="2400" b="1" dirty="0">
                <a:latin typeface="Arial" panose="020B0604020202020204" pitchFamily="34" charset="0"/>
                <a:ea typeface="宋体" panose="02010600030101010101" pitchFamily="2" charset="-122"/>
              </a:rPr>
              <a:t>与</a:t>
            </a:r>
            <a:r>
              <a:rPr lang="zh-CN" altLang="zh-CN" sz="2400" b="1" dirty="0">
                <a:solidFill>
                  <a:srgbClr val="2913FD"/>
                </a:solidFill>
                <a:latin typeface="Arial" panose="020B0604020202020204" pitchFamily="34" charset="0"/>
                <a:ea typeface="宋体" panose="02010600030101010101" pitchFamily="2" charset="-122"/>
              </a:rPr>
              <a:t>主程序取用的</a:t>
            </a:r>
            <a:r>
              <a:rPr lang="en-US" altLang="zh-CN" sz="2400" b="1" dirty="0">
                <a:solidFill>
                  <a:srgbClr val="2913FD"/>
                </a:solidFill>
                <a:latin typeface="Arial" panose="020B0604020202020204" pitchFamily="34" charset="0"/>
                <a:ea typeface="宋体" panose="02010600030101010101" pitchFamily="2" charset="-122"/>
              </a:rPr>
              <a:t>point</a:t>
            </a:r>
            <a:r>
              <a:rPr lang="zh-CN" altLang="zh-CN" sz="2400" b="1" dirty="0">
                <a:solidFill>
                  <a:srgbClr val="2913FD"/>
                </a:solidFill>
                <a:latin typeface="Arial" panose="020B0604020202020204" pitchFamily="34" charset="0"/>
                <a:ea typeface="宋体" panose="02010600030101010101" pitchFamily="2" charset="-122"/>
              </a:rPr>
              <a:t>值</a:t>
            </a:r>
            <a:r>
              <a:rPr lang="zh-CN" altLang="zh-CN" sz="2400" b="1" dirty="0">
                <a:latin typeface="Arial" panose="020B0604020202020204" pitchFamily="34" charset="0"/>
                <a:ea typeface="宋体" panose="02010600030101010101" pitchFamily="2" charset="-122"/>
              </a:rPr>
              <a:t>相同，</a:t>
            </a:r>
            <a:r>
              <a:rPr lang="zh-CN" altLang="en-US" sz="2400" b="1" dirty="0">
                <a:latin typeface="Arial" panose="020B0604020202020204" pitchFamily="34" charset="0"/>
                <a:ea typeface="宋体" panose="02010600030101010101" pitchFamily="2" charset="-122"/>
              </a:rPr>
              <a:t>会发生</a:t>
            </a:r>
            <a:r>
              <a:rPr lang="zh-CN" altLang="zh-CN" sz="2400" b="1" dirty="0">
                <a:solidFill>
                  <a:srgbClr val="2913FD"/>
                </a:solidFill>
                <a:latin typeface="Arial" panose="020B0604020202020204" pitchFamily="34" charset="0"/>
                <a:ea typeface="宋体" panose="02010600030101010101" pitchFamily="2" charset="-122"/>
              </a:rPr>
              <a:t>访存地址冲突</a:t>
            </a: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如下图。</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67"/>
                                        </p:tgtEl>
                                        <p:attrNameLst>
                                          <p:attrName>style.visibility</p:attrName>
                                        </p:attrNameLst>
                                      </p:cBhvr>
                                      <p:to>
                                        <p:strVal val="visible"/>
                                      </p:to>
                                    </p:set>
                                    <p:animEffect transition="in" filter="slide(fromBottom)">
                                      <p:cBhvr>
                                        <p:cTn id="7" dur="500"/>
                                        <p:tgtEl>
                                          <p:spTgt spid="45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6082" name="Text Box 2"/>
          <p:cNvSpPr txBox="1"/>
          <p:nvPr/>
        </p:nvSpPr>
        <p:spPr>
          <a:xfrm>
            <a:off x="407988" y="319088"/>
            <a:ext cx="2508250" cy="581025"/>
          </a:xfrm>
          <a:prstGeom prst="rect">
            <a:avLst/>
          </a:prstGeom>
          <a:solidFill>
            <a:srgbClr val="FFFF00"/>
          </a:solidFill>
          <a:ln w="9525">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冲突的解决 </a:t>
            </a:r>
            <a:endParaRPr lang="zh-CN" altLang="en-US" sz="3200" b="1" dirty="0">
              <a:latin typeface="宋体" panose="02010600030101010101" pitchFamily="2" charset="-122"/>
              <a:ea typeface="宋体" panose="02010600030101010101" pitchFamily="2" charset="-122"/>
            </a:endParaRPr>
          </a:p>
        </p:txBody>
      </p:sp>
      <p:sp>
        <p:nvSpPr>
          <p:cNvPr id="36867" name="Text Box 9"/>
          <p:cNvSpPr txBox="1"/>
          <p:nvPr/>
        </p:nvSpPr>
        <p:spPr>
          <a:xfrm>
            <a:off x="2411413" y="1052513"/>
            <a:ext cx="3505200" cy="1981200"/>
          </a:xfrm>
          <a:prstGeom prst="rect">
            <a:avLst/>
          </a:prstGeom>
          <a:solidFill>
            <a:srgbClr val="CCFFCC"/>
          </a:solidFill>
          <a:ln w="9525">
            <a:noFill/>
          </a:ln>
        </p:spPr>
        <p:txBody>
          <a:bodyPr anchor="t" anchorCtr="0"/>
          <a:p>
            <a:pPr algn="just" eaLnBrk="0" hangingPunct="0"/>
            <a:r>
              <a:rPr lang="en-US" altLang="zh-CN" sz="2800" b="1" dirty="0">
                <a:solidFill>
                  <a:srgbClr val="FF0000"/>
                </a:solidFill>
                <a:latin typeface="Times New Roman" panose="02020603050405020304" pitchFamily="18" charset="0"/>
                <a:ea typeface="宋体" panose="02010600030101010101" pitchFamily="2" charset="-122"/>
              </a:rPr>
              <a:t>CLI</a:t>
            </a:r>
            <a:r>
              <a:rPr lang="en-US" altLang="zh-CN" sz="2800" b="1" dirty="0">
                <a:latin typeface="Times New Roman" panose="02020603050405020304" pitchFamily="18" charset="0"/>
                <a:ea typeface="宋体" panose="02010600030101010101" pitchFamily="2" charset="-122"/>
              </a:rPr>
              <a:t> </a:t>
            </a:r>
            <a:endParaRPr lang="en-US" altLang="zh-CN" sz="2800" b="1" dirty="0">
              <a:latin typeface="Times New Roman" panose="02020603050405020304" pitchFamily="18" charset="0"/>
              <a:ea typeface="宋体" panose="02010600030101010101" pitchFamily="2" charset="-122"/>
            </a:endParaRPr>
          </a:p>
          <a:p>
            <a:pPr algn="just" eaLnBrk="0" hangingPunct="0"/>
            <a:r>
              <a:rPr lang="en-US" altLang="zh-CN" sz="2800" b="1" dirty="0">
                <a:latin typeface="Times New Roman" panose="02020603050405020304" pitchFamily="18" charset="0"/>
                <a:ea typeface="宋体" panose="02010600030101010101" pitchFamily="2" charset="-122"/>
              </a:rPr>
              <a:t>MOV  DX</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point</a:t>
            </a:r>
            <a:endParaRPr lang="en-US" altLang="zh-CN" sz="2800" b="1" dirty="0">
              <a:latin typeface="Times New Roman" panose="02020603050405020304" pitchFamily="18" charset="0"/>
              <a:ea typeface="宋体" panose="02010600030101010101" pitchFamily="2" charset="-122"/>
            </a:endParaRPr>
          </a:p>
          <a:p>
            <a:pPr algn="just" eaLnBrk="0" hangingPunct="0"/>
            <a:r>
              <a:rPr lang="en-US" altLang="zh-CN" sz="2800" b="1" dirty="0">
                <a:latin typeface="Times New Roman" panose="02020603050405020304" pitchFamily="18" charset="0"/>
                <a:ea typeface="宋体" panose="02010600030101010101" pitchFamily="2" charset="-122"/>
              </a:rPr>
              <a:t>ADD  point</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endParaRPr lang="en-US" altLang="zh-CN" sz="2800" b="1" dirty="0">
              <a:latin typeface="Times New Roman" panose="02020603050405020304" pitchFamily="18" charset="0"/>
              <a:ea typeface="宋体" panose="02010600030101010101" pitchFamily="2" charset="-122"/>
            </a:endParaRPr>
          </a:p>
          <a:p>
            <a:pPr algn="just" eaLnBrk="0" hangingPunct="0"/>
            <a:r>
              <a:rPr lang="en-US" altLang="zh-CN" sz="2800" b="1" dirty="0">
                <a:solidFill>
                  <a:srgbClr val="FF0000"/>
                </a:solidFill>
                <a:latin typeface="Times New Roman" panose="02020603050405020304" pitchFamily="18" charset="0"/>
                <a:ea typeface="宋体" panose="02010600030101010101" pitchFamily="2" charset="-122"/>
              </a:rPr>
              <a:t>STI</a:t>
            </a:r>
            <a:endParaRPr lang="en-US" altLang="zh-CN" sz="2800" b="1" dirty="0">
              <a:solidFill>
                <a:srgbClr val="FF0000"/>
              </a:solidFill>
              <a:latin typeface="Times New Roman" panose="02020603050405020304" pitchFamily="18" charset="0"/>
              <a:ea typeface="宋体" panose="02010600030101010101" pitchFamily="2" charset="-122"/>
            </a:endParaRPr>
          </a:p>
        </p:txBody>
      </p:sp>
      <p:sp>
        <p:nvSpPr>
          <p:cNvPr id="2" name="矩形 1"/>
          <p:cNvSpPr/>
          <p:nvPr/>
        </p:nvSpPr>
        <p:spPr>
          <a:xfrm>
            <a:off x="107950" y="3357563"/>
            <a:ext cx="8712200" cy="3503613"/>
          </a:xfrm>
          <a:prstGeom prst="rect">
            <a:avLst/>
          </a:prstGeom>
          <a:solidFill>
            <a:srgbClr val="FDFFCB"/>
          </a:solidFill>
        </p:spPr>
        <p:txBody>
          <a:bodyPr>
            <a:spAutoFit/>
          </a:bodyPr>
          <a:lstStyle/>
          <a:p>
            <a:pPr marL="0" marR="0" lvl="0" indent="0" algn="l" defTabSz="914400" rtl="0" eaLnBrk="1" fontAlgn="base" latinLnBrk="0" hangingPunct="1">
              <a:lnSpc>
                <a:spcPts val="38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中断允许位</a:t>
            </a:r>
            <a:r>
              <a:rPr kumimoji="0" lang="en-US"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IF</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的设置</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可分</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a:t>
            </a: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两种</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方式</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8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显式设置</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使用专门的开、关中断指令</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开关中断。</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8086/8088</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有</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STI</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（开中断）和</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CLI</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（关中断）。</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8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隐式设置</a:t>
            </a:r>
            <a:r>
              <a:rPr kumimoji="0" lang="zh-CN" altLang="en-US"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在有关指令中或其他操作中隐含对</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IF</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的设置</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响应中断时，在中断周期中硬件自动关中断；执行中断返回指令</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IRET</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时，将恢复原主程序中</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IF</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的状态。</a:t>
            </a:r>
            <a:endPar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slide(fromBottom)">
                                      <p:cBhvr>
                                        <p:cTn id="7" dur="5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 name="Text Box 10"/>
          <p:cNvSpPr txBox="1"/>
          <p:nvPr/>
        </p:nvSpPr>
        <p:spPr>
          <a:xfrm>
            <a:off x="179388" y="3763963"/>
            <a:ext cx="4721225" cy="579437"/>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8086/8088</a:t>
            </a:r>
            <a:r>
              <a:rPr lang="zh-CN" altLang="en-US" sz="3200" b="1" dirty="0">
                <a:latin typeface="宋体" panose="02010600030101010101" pitchFamily="2" charset="-122"/>
                <a:ea typeface="宋体" panose="02010600030101010101" pitchFamily="2" charset="-122"/>
              </a:rPr>
              <a:t>的内中断 </a:t>
            </a:r>
            <a:endParaRPr lang="zh-CN" altLang="en-US" sz="3200" b="1" dirty="0">
              <a:latin typeface="宋体" panose="02010600030101010101" pitchFamily="2" charset="-122"/>
              <a:ea typeface="宋体" panose="02010600030101010101" pitchFamily="2" charset="-122"/>
            </a:endParaRPr>
          </a:p>
        </p:txBody>
      </p:sp>
      <p:sp>
        <p:nvSpPr>
          <p:cNvPr id="4" name="Text Box 11"/>
          <p:cNvSpPr txBox="1"/>
          <p:nvPr/>
        </p:nvSpPr>
        <p:spPr>
          <a:xfrm>
            <a:off x="311150" y="4541838"/>
            <a:ext cx="4457700" cy="523875"/>
          </a:xfrm>
          <a:prstGeom prst="rect">
            <a:avLst/>
          </a:prstGeom>
          <a:no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）除法出错中断 </a:t>
            </a:r>
            <a:endParaRPr lang="zh-CN" altLang="en-US" sz="2800" b="1" dirty="0">
              <a:latin typeface="宋体" panose="02010600030101010101" pitchFamily="2" charset="-122"/>
              <a:ea typeface="宋体" panose="02010600030101010101" pitchFamily="2" charset="-122"/>
            </a:endParaRPr>
          </a:p>
        </p:txBody>
      </p:sp>
      <p:sp>
        <p:nvSpPr>
          <p:cNvPr id="37892" name="矩形 5"/>
          <p:cNvSpPr/>
          <p:nvPr/>
        </p:nvSpPr>
        <p:spPr>
          <a:xfrm>
            <a:off x="179388" y="287338"/>
            <a:ext cx="8713787" cy="1119187"/>
          </a:xfrm>
          <a:prstGeom prst="rect">
            <a:avLst/>
          </a:prstGeom>
          <a:solidFill>
            <a:srgbClr val="FDFFCB"/>
          </a:solidFill>
          <a:ln w="9525">
            <a:noFill/>
          </a:ln>
        </p:spPr>
        <p:txBody>
          <a:bodyPr anchor="t" anchorCtr="0">
            <a:spAutoFit/>
          </a:bodyPr>
          <a:p>
            <a:pPr>
              <a:lnSpc>
                <a:spcPts val="4000"/>
              </a:lnSpc>
            </a:pPr>
            <a:r>
              <a:rPr lang="zh-CN" altLang="zh-CN" sz="2800" b="1" dirty="0">
                <a:solidFill>
                  <a:srgbClr val="C00000"/>
                </a:solidFill>
                <a:latin typeface="Arial" panose="020B0604020202020204" pitchFamily="34" charset="0"/>
                <a:ea typeface="宋体" panose="02010600030101010101" pitchFamily="2" charset="-122"/>
              </a:rPr>
              <a:t>非屏蔽中断</a:t>
            </a:r>
            <a:r>
              <a:rPr lang="zh-CN" altLang="en-US"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一般用于非常重要及需要无条件立即处理的中断源，如</a:t>
            </a:r>
            <a:r>
              <a:rPr lang="zh-CN" altLang="zh-CN" sz="2800" b="1" dirty="0">
                <a:solidFill>
                  <a:srgbClr val="FF0000"/>
                </a:solidFill>
                <a:latin typeface="Arial" panose="020B0604020202020204" pitchFamily="34" charset="0"/>
                <a:ea typeface="宋体" panose="02010600030101010101" pitchFamily="2" charset="-122"/>
              </a:rPr>
              <a:t>掉电、存储器校验错</a:t>
            </a:r>
            <a:r>
              <a:rPr lang="zh-CN" altLang="zh-CN" sz="2800" b="1" dirty="0">
                <a:latin typeface="Arial" panose="020B0604020202020204" pitchFamily="34" charset="0"/>
                <a:ea typeface="宋体" panose="02010600030101010101" pitchFamily="2" charset="-122"/>
              </a:rPr>
              <a:t>等。</a:t>
            </a:r>
            <a:endParaRPr lang="zh-CN" altLang="zh-CN" sz="2800" b="1" dirty="0">
              <a:latin typeface="Arial" panose="020B0604020202020204" pitchFamily="34" charset="0"/>
              <a:ea typeface="宋体" panose="02010600030101010101" pitchFamily="2" charset="-122"/>
            </a:endParaRPr>
          </a:p>
        </p:txBody>
      </p:sp>
      <p:sp>
        <p:nvSpPr>
          <p:cNvPr id="7" name="矩形 6"/>
          <p:cNvSpPr/>
          <p:nvPr/>
        </p:nvSpPr>
        <p:spPr>
          <a:xfrm>
            <a:off x="-3175" y="1470025"/>
            <a:ext cx="9067800" cy="2143125"/>
          </a:xfrm>
          <a:prstGeom prst="rect">
            <a:avLst/>
          </a:prstGeom>
          <a:solidFill>
            <a:schemeClr val="accent5"/>
          </a:solidFill>
        </p:spPr>
        <p:txBody>
          <a:bodyPr>
            <a:spAutoFit/>
          </a:bodyPr>
          <a:lstStyle/>
          <a:p>
            <a:pPr marL="0" marR="0" lvl="0" indent="0" algn="l" defTabSz="914400" rtl="0" eaLnBrk="1" fontAlgn="base" latinLnBrk="0" hangingPunct="1">
              <a:lnSpc>
                <a:spcPts val="4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8086/8088 </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内中断均属非屏蔽中断</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外中断则</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有非屏蔽中断</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a:t>
            </a: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可屏蔽中断</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，它们分别使用</a:t>
            </a:r>
            <a:r>
              <a:rPr kumimoji="0" lang="en-US"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NMI</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INTR</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两根不同的请求信号线连到</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4" name="矩形 7"/>
          <p:cNvSpPr/>
          <p:nvPr/>
        </p:nvSpPr>
        <p:spPr>
          <a:xfrm>
            <a:off x="865188" y="5445125"/>
            <a:ext cx="6489700" cy="523875"/>
          </a:xfrm>
          <a:prstGeom prst="rect">
            <a:avLst/>
          </a:prstGeom>
          <a:solidFill>
            <a:srgbClr val="CCFFCC"/>
          </a:solid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除数为</a:t>
            </a:r>
            <a:r>
              <a:rPr lang="en-US" altLang="zh-CN" sz="2800" b="1" dirty="0">
                <a:latin typeface="Arial" panose="020B0604020202020204" pitchFamily="34" charset="0"/>
                <a:ea typeface="宋体" panose="02010600030101010101" pitchFamily="2" charset="-122"/>
              </a:rPr>
              <a:t>0</a:t>
            </a:r>
            <a:r>
              <a:rPr lang="zh-CN" altLang="zh-CN" sz="2800" b="1" dirty="0">
                <a:latin typeface="Arial" panose="020B0604020202020204" pitchFamily="34" charset="0"/>
                <a:ea typeface="宋体" panose="02010600030101010101" pitchFamily="2" charset="-122"/>
              </a:rPr>
              <a:t>时或商溢出时，将产生该中断。</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12"/>
          <p:cNvSpPr txBox="1"/>
          <p:nvPr/>
        </p:nvSpPr>
        <p:spPr>
          <a:xfrm>
            <a:off x="250825" y="71438"/>
            <a:ext cx="4894263" cy="522287"/>
          </a:xfrm>
          <a:prstGeom prst="rect">
            <a:avLst/>
          </a:prstGeom>
          <a:no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）溢出中断指令</a:t>
            </a:r>
            <a:r>
              <a:rPr lang="en-US" altLang="zh-CN" sz="2800" b="1" dirty="0">
                <a:latin typeface="宋体" panose="02010600030101010101" pitchFamily="2" charset="-122"/>
                <a:ea typeface="宋体" panose="02010600030101010101" pitchFamily="2" charset="-122"/>
              </a:rPr>
              <a:t>INTO </a:t>
            </a:r>
            <a:endParaRPr lang="en-US" altLang="zh-CN" sz="2800" b="1" dirty="0">
              <a:latin typeface="宋体" panose="02010600030101010101" pitchFamily="2" charset="-122"/>
              <a:ea typeface="宋体" panose="02010600030101010101" pitchFamily="2" charset="-122"/>
            </a:endParaRPr>
          </a:p>
        </p:txBody>
      </p:sp>
      <p:sp>
        <p:nvSpPr>
          <p:cNvPr id="4" name="矩形 3"/>
          <p:cNvSpPr/>
          <p:nvPr/>
        </p:nvSpPr>
        <p:spPr>
          <a:xfrm>
            <a:off x="120650" y="858838"/>
            <a:ext cx="8902700" cy="1887538"/>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软中断指令</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会</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判断标志寄存器中的溢出状态位</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OF</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若</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OF=1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，则表明前面的某个运算产生了溢出，执行</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时产生中断；</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若</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OF=0</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，则不产生中断。</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Text Box 5"/>
          <p:cNvSpPr txBox="1"/>
          <p:nvPr/>
        </p:nvSpPr>
        <p:spPr>
          <a:xfrm>
            <a:off x="254000" y="2905125"/>
            <a:ext cx="3848100" cy="523875"/>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）单步中断 </a:t>
            </a:r>
            <a:endParaRPr lang="zh-CN" altLang="en-US" sz="2800" b="1" dirty="0">
              <a:latin typeface="宋体" panose="02010600030101010101" pitchFamily="2" charset="-122"/>
              <a:ea typeface="宋体" panose="02010600030101010101" pitchFamily="2" charset="-122"/>
            </a:endParaRPr>
          </a:p>
        </p:txBody>
      </p:sp>
      <p:sp>
        <p:nvSpPr>
          <p:cNvPr id="38916" name="矩形 5"/>
          <p:cNvSpPr/>
          <p:nvPr/>
        </p:nvSpPr>
        <p:spPr>
          <a:xfrm>
            <a:off x="250825" y="5867400"/>
            <a:ext cx="8705850" cy="990600"/>
          </a:xfrm>
          <a:prstGeom prst="rect">
            <a:avLst/>
          </a:prstGeom>
          <a:solidFill>
            <a:srgbClr val="FFCCFF"/>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这样，</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每执行一条主程序指令就产生一次单步中断，用户可利用单步中断进行程序调试。</a:t>
            </a:r>
            <a:endParaRPr lang="zh-CN" altLang="en-US" sz="2400" b="1" dirty="0">
              <a:latin typeface="Arial" panose="020B0604020202020204" pitchFamily="34" charset="0"/>
              <a:ea typeface="宋体" panose="02010600030101010101" pitchFamily="2" charset="-122"/>
            </a:endParaRPr>
          </a:p>
        </p:txBody>
      </p:sp>
      <p:sp>
        <p:nvSpPr>
          <p:cNvPr id="7" name="矩形 6"/>
          <p:cNvSpPr/>
          <p:nvPr/>
        </p:nvSpPr>
        <p:spPr>
          <a:xfrm>
            <a:off x="187325" y="3502025"/>
            <a:ext cx="8769350" cy="2336800"/>
          </a:xfrm>
          <a:prstGeom prst="rect">
            <a:avLst/>
          </a:prstGeom>
          <a:solidFill>
            <a:srgbClr val="FDFFCB"/>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标志寄存器中</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单步标志位</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TF=1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处于单步工作方式</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每执行一条指令就自动产生一次单步中断</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响应中断时，</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自动清除</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TF</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使其为</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然后转入单步处理程序。</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单步</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处理程序结束时</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再将</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TF</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恢复为</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11" name="Text Box 7"/>
          <p:cNvSpPr txBox="1"/>
          <p:nvPr/>
        </p:nvSpPr>
        <p:spPr>
          <a:xfrm>
            <a:off x="107950" y="188913"/>
            <a:ext cx="4216400" cy="522287"/>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）中断指令</a:t>
            </a:r>
            <a:r>
              <a:rPr lang="en-US" altLang="zh-CN" sz="2800" b="1" dirty="0">
                <a:latin typeface="宋体" panose="02010600030101010101" pitchFamily="2" charset="-122"/>
                <a:ea typeface="宋体" panose="02010600030101010101" pitchFamily="2" charset="-122"/>
              </a:rPr>
              <a:t>INT n </a:t>
            </a:r>
            <a:endParaRPr lang="en-US" altLang="zh-CN" sz="2800" b="1" dirty="0">
              <a:latin typeface="宋体" panose="02010600030101010101" pitchFamily="2" charset="-122"/>
              <a:ea typeface="宋体" panose="02010600030101010101" pitchFamily="2" charset="-122"/>
            </a:endParaRPr>
          </a:p>
        </p:txBody>
      </p:sp>
      <p:sp>
        <p:nvSpPr>
          <p:cNvPr id="39938" name="矩形 1"/>
          <p:cNvSpPr/>
          <p:nvPr/>
        </p:nvSpPr>
        <p:spPr>
          <a:xfrm>
            <a:off x="107950" y="830263"/>
            <a:ext cx="8856663" cy="1438275"/>
          </a:xfrm>
          <a:prstGeom prst="rect">
            <a:avLst/>
          </a:prstGeom>
          <a:solidFill>
            <a:srgbClr val="FFFF66"/>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执行</a:t>
            </a:r>
            <a:r>
              <a:rPr lang="zh-CN" altLang="en-US" sz="2400" b="1" dirty="0">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INT n</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软中断指令，就产生中断类型</a:t>
            </a:r>
            <a:r>
              <a:rPr lang="en-US" altLang="zh-CN" sz="2400" b="1" i="1" dirty="0">
                <a:solidFill>
                  <a:srgbClr val="2913FD"/>
                </a:solidFill>
                <a:latin typeface="Arial" panose="020B0604020202020204" pitchFamily="34" charset="0"/>
                <a:ea typeface="宋体" panose="02010600030101010101" pitchFamily="2" charset="-122"/>
              </a:rPr>
              <a:t>n</a:t>
            </a:r>
            <a:r>
              <a:rPr lang="zh-CN" altLang="zh-CN" sz="2400" b="1" dirty="0">
                <a:latin typeface="Arial" panose="020B0604020202020204" pitchFamily="34" charset="0"/>
                <a:ea typeface="宋体" panose="02010600030101010101" pitchFamily="2" charset="-122"/>
              </a:rPr>
              <a:t>的中断。软中断方式以软件手段模拟随机中断事件</a:t>
            </a:r>
            <a:r>
              <a:rPr lang="zh-CN" altLang="en-US" sz="2400" b="1" dirty="0">
                <a:latin typeface="Arial" panose="020B0604020202020204" pitchFamily="34" charset="0"/>
                <a:ea typeface="宋体" panose="02010600030101010101" pitchFamily="2" charset="-122"/>
              </a:rPr>
              <a:t>过程。</a:t>
            </a:r>
            <a:r>
              <a:rPr lang="zh-CN" altLang="zh-CN" sz="2400" b="1" dirty="0">
                <a:latin typeface="Arial" panose="020B0604020202020204" pitchFamily="34" charset="0"/>
                <a:ea typeface="宋体" panose="02010600030101010101" pitchFamily="2" charset="-122"/>
              </a:rPr>
              <a:t>下面介绍两种常用的应用方式</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39939" name="矩形 2"/>
          <p:cNvSpPr/>
          <p:nvPr/>
        </p:nvSpPr>
        <p:spPr>
          <a:xfrm>
            <a:off x="-20637" y="2282825"/>
            <a:ext cx="8985250" cy="988695"/>
          </a:xfrm>
          <a:prstGeom prst="rect">
            <a:avLst/>
          </a:prstGeom>
          <a:solidFill>
            <a:srgbClr val="FFCCFF"/>
          </a:solidFill>
          <a:ln w="9525">
            <a:noFill/>
          </a:ln>
        </p:spPr>
        <p:txBody>
          <a:bodyPr anchor="t" anchorCtr="0">
            <a:spAutoFit/>
          </a:bodyPr>
          <a:p>
            <a:pPr marL="342900" indent="-342900">
              <a:lnSpc>
                <a:spcPts val="3500"/>
              </a:lnSpc>
              <a:buFont typeface="Wingdings" panose="05000000000000000000" pitchFamily="2" charset="2"/>
              <a:buChar char="l"/>
            </a:pPr>
            <a:r>
              <a:rPr lang="zh-CN" altLang="zh-CN" sz="2400" b="1" dirty="0">
                <a:solidFill>
                  <a:srgbClr val="2913FD"/>
                </a:solidFill>
                <a:latin typeface="Arial" panose="020B0604020202020204" pitchFamily="34" charset="0"/>
                <a:ea typeface="宋体" panose="02010600030101010101" pitchFamily="2" charset="-122"/>
              </a:rPr>
              <a:t>用来引发跟踪的调试程序</a:t>
            </a:r>
            <a:r>
              <a:rPr lang="zh-CN" altLang="zh-CN" sz="2400" b="1" dirty="0">
                <a:latin typeface="Arial" panose="020B0604020202020204" pitchFamily="34" charset="0"/>
                <a:ea typeface="宋体" panose="02010600030101010101" pitchFamily="2" charset="-122"/>
              </a:rPr>
              <a:t>，如模拟某种（实际并未发生的）硬件中断，以便跟踪调试该中断处理程序。</a:t>
            </a:r>
            <a:endParaRPr lang="zh-CN" altLang="en-US" sz="2400" b="1" dirty="0">
              <a:latin typeface="Arial" panose="020B0604020202020204" pitchFamily="34" charset="0"/>
              <a:ea typeface="宋体" panose="02010600030101010101" pitchFamily="2" charset="-122"/>
            </a:endParaRPr>
          </a:p>
        </p:txBody>
      </p:sp>
      <p:sp>
        <p:nvSpPr>
          <p:cNvPr id="39940" name="矩形 3"/>
          <p:cNvSpPr/>
          <p:nvPr/>
        </p:nvSpPr>
        <p:spPr>
          <a:xfrm>
            <a:off x="1588" y="3259138"/>
            <a:ext cx="9142412" cy="3233737"/>
          </a:xfrm>
          <a:prstGeom prst="rect">
            <a:avLst/>
          </a:prstGeom>
          <a:solidFill>
            <a:srgbClr val="CCFFCC"/>
          </a:solidFill>
          <a:ln w="9525">
            <a:noFill/>
          </a:ln>
        </p:spPr>
        <p:txBody>
          <a:bodyPr anchor="t" anchorCtr="0">
            <a:spAutoFit/>
          </a:bodyPr>
          <a:p>
            <a:pPr marL="342900" indent="-342900">
              <a:lnSpc>
                <a:spcPts val="3500"/>
              </a:lnSpc>
              <a:buFont typeface="Wingdings" panose="05000000000000000000" pitchFamily="2" charset="2"/>
              <a:buChar char="l"/>
            </a:pPr>
            <a:r>
              <a:rPr lang="zh-CN" altLang="zh-CN" sz="2400" b="1" dirty="0">
                <a:solidFill>
                  <a:srgbClr val="FF0000"/>
                </a:solidFill>
                <a:latin typeface="Arial" panose="020B0604020202020204" pitchFamily="34" charset="0"/>
                <a:ea typeface="宋体" panose="02010600030101010101" pitchFamily="2" charset="-122"/>
              </a:rPr>
              <a:t>用于系统功能调用</a:t>
            </a:r>
            <a:r>
              <a:rPr lang="zh-CN" altLang="zh-CN" sz="2400" b="1" dirty="0">
                <a:latin typeface="Arial" panose="020B0604020202020204" pitchFamily="34" charset="0"/>
                <a:ea typeface="宋体" panose="02010600030101010101" pitchFamily="2" charset="-122"/>
              </a:rPr>
              <a:t>。如</a:t>
            </a:r>
            <a:r>
              <a:rPr lang="en-US" altLang="zh-CN" sz="2400" b="1" dirty="0">
                <a:latin typeface="Arial" panose="020B0604020202020204" pitchFamily="34" charset="0"/>
                <a:ea typeface="宋体" panose="02010600030101010101" pitchFamily="2" charset="-122"/>
              </a:rPr>
              <a:t>PC-DOS</a:t>
            </a:r>
            <a:r>
              <a:rPr lang="zh-CN" altLang="zh-CN" sz="2400" b="1" dirty="0">
                <a:latin typeface="Arial" panose="020B0604020202020204" pitchFamily="34" charset="0"/>
                <a:ea typeface="宋体" panose="02010600030101010101" pitchFamily="2" charset="-122"/>
              </a:rPr>
              <a:t>中，将常用的输入</a:t>
            </a:r>
            <a:r>
              <a:rPr lang="en-US" altLang="zh-CN"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输出、文件操作、存储管理等系统功能编成子程序，称为</a:t>
            </a:r>
            <a:r>
              <a:rPr lang="zh-CN" altLang="zh-CN" sz="2400" b="1" dirty="0">
                <a:solidFill>
                  <a:srgbClr val="C00000"/>
                </a:solidFill>
                <a:latin typeface="Arial" panose="020B0604020202020204" pitchFamily="34" charset="0"/>
                <a:ea typeface="宋体" panose="02010600030101010101" pitchFamily="2" charset="-122"/>
              </a:rPr>
              <a:t>基本</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系统模块</a:t>
            </a:r>
            <a:r>
              <a:rPr lang="en-US" altLang="zh-CN" sz="2400" b="1" dirty="0">
                <a:solidFill>
                  <a:srgbClr val="C00000"/>
                </a:solidFill>
                <a:latin typeface="Arial" panose="020B0604020202020204" pitchFamily="34" charset="0"/>
                <a:ea typeface="宋体" panose="02010600030101010101" pitchFamily="2" charset="-122"/>
              </a:rPr>
              <a:t>BIOS</a:t>
            </a:r>
            <a:r>
              <a:rPr lang="zh-CN" altLang="zh-CN" sz="2400" b="1" dirty="0">
                <a:latin typeface="Arial" panose="020B0604020202020204" pitchFamily="34" charset="0"/>
                <a:ea typeface="宋体" panose="02010600030101010101" pitchFamily="2" charset="-122"/>
              </a:rPr>
              <a:t>，采用软中断</a:t>
            </a:r>
            <a:r>
              <a:rPr lang="en-US" altLang="zh-CN" sz="2400" b="1" dirty="0">
                <a:solidFill>
                  <a:srgbClr val="FF0000"/>
                </a:solidFill>
                <a:latin typeface="Arial" panose="020B0604020202020204" pitchFamily="34" charset="0"/>
                <a:ea typeface="宋体" panose="02010600030101010101" pitchFamily="2" charset="-122"/>
              </a:rPr>
              <a:t>INT n</a:t>
            </a: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指令进行调用。</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zh-CN" altLang="en-US" sz="2400" b="1" dirty="0">
                <a:latin typeface="Arial" panose="020B0604020202020204" pitchFamily="34" charset="0"/>
                <a:ea typeface="宋体" panose="02010600030101010101" pitchFamily="2" charset="-122"/>
              </a:rPr>
              <a:t>其</a:t>
            </a:r>
            <a:r>
              <a:rPr lang="zh-CN" altLang="zh-CN" sz="2400" b="1" dirty="0">
                <a:latin typeface="Arial" panose="020B0604020202020204" pitchFamily="34" charset="0"/>
                <a:ea typeface="宋体" panose="02010600030101010101" pitchFamily="2" charset="-122"/>
              </a:rPr>
              <a:t>断点保护、转向中断处理程序等，均按中断处理方式进行。</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zh-CN" altLang="en-US" sz="2400" b="1" dirty="0">
                <a:latin typeface="Arial" panose="020B0604020202020204" pitchFamily="34" charset="0"/>
                <a:ea typeface="宋体" panose="02010600030101010101" pitchFamily="2" charset="-122"/>
              </a:rPr>
              <a:t>可</a:t>
            </a:r>
            <a:r>
              <a:rPr lang="zh-CN" altLang="zh-CN" sz="2400" b="1" dirty="0">
                <a:latin typeface="Arial" panose="020B0604020202020204" pitchFamily="34" charset="0"/>
                <a:ea typeface="宋体" panose="02010600030101010101" pitchFamily="2" charset="-122"/>
              </a:rPr>
              <a:t>由</a:t>
            </a:r>
            <a:r>
              <a:rPr lang="zh-CN" altLang="en-US" sz="2400" b="1" dirty="0">
                <a:latin typeface="Arial" panose="020B0604020202020204" pitchFamily="34" charset="0"/>
                <a:ea typeface="宋体" panose="02010600030101010101" pitchFamily="2" charset="-122"/>
              </a:rPr>
              <a:t>调用程序</a:t>
            </a:r>
            <a:r>
              <a:rPr lang="zh-CN" altLang="zh-CN" sz="2400" b="1" dirty="0">
                <a:latin typeface="Arial" panose="020B0604020202020204" pitchFamily="34" charset="0"/>
                <a:ea typeface="宋体" panose="02010600030101010101" pitchFamily="2" charset="-122"/>
              </a:rPr>
              <a:t>通过寄存器提供调用参数，返回结果也可能保存在一些寄存器和标志位中，</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en-US" altLang="zh-CN" sz="2400" b="1" dirty="0">
                <a:latin typeface="Arial" panose="020B0604020202020204" pitchFamily="34" charset="0"/>
                <a:ea typeface="宋体" panose="02010600030101010101" pitchFamily="2" charset="-122"/>
              </a:rPr>
              <a:t>INT n </a:t>
            </a:r>
            <a:r>
              <a:rPr lang="zh-CN" altLang="en-US" sz="2400" b="1" dirty="0">
                <a:latin typeface="Arial" panose="020B0604020202020204" pitchFamily="34" charset="0"/>
                <a:ea typeface="宋体" panose="02010600030101010101" pitchFamily="2" charset="-122"/>
              </a:rPr>
              <a:t>按功能需要在调用程序中使用</a:t>
            </a: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相当于</a:t>
            </a:r>
            <a:r>
              <a:rPr lang="zh-CN" altLang="zh-CN" sz="2400" b="1" dirty="0">
                <a:latin typeface="Arial" panose="020B0604020202020204" pitchFamily="34" charset="0"/>
                <a:ea typeface="宋体" panose="02010600030101010101" pitchFamily="2" charset="-122"/>
              </a:rPr>
              <a:t>普通子程序调用。</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animEffect transition="in" filter="slide(fromBottom)">
                                      <p:cBhvr>
                                        <p:cTn id="7"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2"/>
          <p:cNvSpPr/>
          <p:nvPr/>
        </p:nvSpPr>
        <p:spPr>
          <a:xfrm>
            <a:off x="157163" y="588963"/>
            <a:ext cx="8736012" cy="944562"/>
          </a:xfrm>
          <a:prstGeom prst="rect">
            <a:avLst/>
          </a:prstGeom>
          <a:solidFill>
            <a:srgbClr val="CCFFCC"/>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上述软中断指令中的一条特殊指令，它仅占</a:t>
            </a:r>
            <a:r>
              <a:rPr lang="en-US" altLang="zh-CN" sz="2400" b="1" dirty="0">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字节，常用于设置软件断点，</a:t>
            </a:r>
            <a:r>
              <a:rPr lang="zh-CN" altLang="en-US" sz="2400" b="1" dirty="0">
                <a:latin typeface="Arial" panose="020B0604020202020204" pitchFamily="34" charset="0"/>
                <a:ea typeface="宋体" panose="02010600030101010101" pitchFamily="2" charset="-122"/>
              </a:rPr>
              <a:t>用于</a:t>
            </a:r>
            <a:r>
              <a:rPr lang="zh-CN" altLang="zh-CN" sz="2400" b="1" dirty="0">
                <a:latin typeface="Arial" panose="020B0604020202020204" pitchFamily="34" charset="0"/>
                <a:ea typeface="宋体" panose="02010600030101010101" pitchFamily="2" charset="-122"/>
              </a:rPr>
              <a:t>调试程序</a:t>
            </a:r>
            <a:r>
              <a:rPr lang="en-US" altLang="zh-CN" sz="2400" b="1" dirty="0">
                <a:latin typeface="Arial" panose="020B0604020202020204" pitchFamily="34" charset="0"/>
                <a:ea typeface="宋体" panose="02010600030101010101" pitchFamily="2" charset="-122"/>
              </a:rPr>
              <a:t>DEBUG</a:t>
            </a:r>
            <a:r>
              <a:rPr lang="zh-CN" altLang="zh-CN" sz="2400" b="1" dirty="0">
                <a:latin typeface="Arial" panose="020B0604020202020204" pitchFamily="34" charset="0"/>
                <a:ea typeface="宋体" panose="02010600030101010101" pitchFamily="2" charset="-122"/>
              </a:rPr>
              <a:t>中。</a:t>
            </a:r>
            <a:endParaRPr lang="zh-CN" altLang="zh-CN" sz="2400" b="1" dirty="0">
              <a:latin typeface="Arial" panose="020B0604020202020204" pitchFamily="34" charset="0"/>
              <a:ea typeface="宋体" panose="02010600030101010101" pitchFamily="2" charset="-122"/>
            </a:endParaRPr>
          </a:p>
        </p:txBody>
      </p:sp>
      <p:sp>
        <p:nvSpPr>
          <p:cNvPr id="40962" name="矩形 3"/>
          <p:cNvSpPr/>
          <p:nvPr/>
        </p:nvSpPr>
        <p:spPr>
          <a:xfrm>
            <a:off x="157163" y="66675"/>
            <a:ext cx="3735387" cy="522288"/>
          </a:xfrm>
          <a:prstGeom prst="rect">
            <a:avLst/>
          </a:prstGeom>
          <a:noFill/>
          <a:ln w="9525">
            <a:noFill/>
          </a:ln>
        </p:spPr>
        <p:txBody>
          <a:bodyPr wrap="none" anchor="t" anchorCtr="0">
            <a:spAutoFit/>
          </a:bodyPr>
          <a:p>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5</a:t>
            </a:r>
            <a:r>
              <a:rPr lang="zh-CN" altLang="en-US" sz="2800" b="1" dirty="0">
                <a:latin typeface="宋体" panose="02010600030101010101" pitchFamily="2" charset="-122"/>
                <a:ea typeface="宋体" panose="02010600030101010101" pitchFamily="2" charset="-122"/>
              </a:rPr>
              <a:t>）</a:t>
            </a:r>
            <a:r>
              <a:rPr lang="zh-CN" altLang="zh-CN" sz="2800" b="1" dirty="0">
                <a:latin typeface="宋体" panose="02010600030101010101" pitchFamily="2" charset="-122"/>
                <a:ea typeface="宋体" panose="02010600030101010101" pitchFamily="2" charset="-122"/>
              </a:rPr>
              <a:t>断点中断</a:t>
            </a:r>
            <a:r>
              <a:rPr lang="en-US" altLang="zh-CN" sz="2800" b="1" dirty="0">
                <a:latin typeface="宋体" panose="02010600030101010101" pitchFamily="2" charset="-122"/>
                <a:ea typeface="宋体" panose="02010600030101010101" pitchFamily="2" charset="-122"/>
              </a:rPr>
              <a:t> INT </a:t>
            </a:r>
            <a:r>
              <a:rPr lang="en-US" altLang="zh-CN" sz="2800" b="1" dirty="0">
                <a:latin typeface="Arial" panose="020B0604020202020204" pitchFamily="34" charset="0"/>
                <a:ea typeface="宋体" panose="02010600030101010101" pitchFamily="2" charset="-122"/>
              </a:rPr>
              <a:t>3 </a:t>
            </a:r>
            <a:endParaRPr lang="zh-CN" altLang="en-US" sz="2800" b="1" dirty="0">
              <a:latin typeface="Arial" panose="020B0604020202020204" pitchFamily="34" charset="0"/>
              <a:ea typeface="宋体" panose="02010600030101010101" pitchFamily="2" charset="-122"/>
            </a:endParaRPr>
          </a:p>
        </p:txBody>
      </p:sp>
      <p:sp>
        <p:nvSpPr>
          <p:cNvPr id="5" name="Text Box 8"/>
          <p:cNvSpPr txBox="1"/>
          <p:nvPr/>
        </p:nvSpPr>
        <p:spPr>
          <a:xfrm>
            <a:off x="168275" y="1609725"/>
            <a:ext cx="3851275" cy="584200"/>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3</a:t>
            </a:r>
            <a:r>
              <a:rPr lang="zh-CN" altLang="en-US" sz="3200" b="1" dirty="0">
                <a:latin typeface="宋体" panose="02010600030101010101" pitchFamily="2" charset="-122"/>
                <a:ea typeface="宋体" panose="02010600030101010101" pitchFamily="2" charset="-122"/>
              </a:rPr>
              <a:t>、其他内中断 </a:t>
            </a:r>
            <a:endParaRPr lang="zh-CN" altLang="en-US" sz="3200" b="1" dirty="0">
              <a:latin typeface="宋体" panose="02010600030101010101" pitchFamily="2" charset="-122"/>
              <a:ea typeface="宋体" panose="02010600030101010101" pitchFamily="2" charset="-122"/>
            </a:endParaRPr>
          </a:p>
        </p:txBody>
      </p:sp>
      <p:sp>
        <p:nvSpPr>
          <p:cNvPr id="6" name="Text Box 9"/>
          <p:cNvSpPr txBox="1"/>
          <p:nvPr/>
        </p:nvSpPr>
        <p:spPr>
          <a:xfrm>
            <a:off x="257175" y="2193925"/>
            <a:ext cx="5537200" cy="523875"/>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）单片机</a:t>
            </a:r>
            <a:r>
              <a:rPr lang="en-US" altLang="zh-CN" sz="2800" b="1" dirty="0">
                <a:latin typeface="宋体" panose="02010600030101010101" pitchFamily="2" charset="-122"/>
                <a:ea typeface="宋体" panose="02010600030101010101" pitchFamily="2" charset="-122"/>
              </a:rPr>
              <a:t>8098</a:t>
            </a:r>
            <a:r>
              <a:rPr lang="zh-CN" altLang="en-US" sz="2800" b="1" dirty="0">
                <a:latin typeface="宋体" panose="02010600030101010101" pitchFamily="2" charset="-122"/>
                <a:ea typeface="宋体" panose="02010600030101010101" pitchFamily="2" charset="-122"/>
              </a:rPr>
              <a:t>的内中断 </a:t>
            </a:r>
            <a:endParaRPr lang="zh-CN" altLang="en-US" sz="2800" b="1" dirty="0">
              <a:latin typeface="宋体" panose="02010600030101010101" pitchFamily="2" charset="-122"/>
              <a:ea typeface="宋体" panose="02010600030101010101" pitchFamily="2" charset="-122"/>
            </a:endParaRPr>
          </a:p>
        </p:txBody>
      </p:sp>
      <p:sp>
        <p:nvSpPr>
          <p:cNvPr id="7" name="矩形 6"/>
          <p:cNvSpPr/>
          <p:nvPr/>
        </p:nvSpPr>
        <p:spPr>
          <a:xfrm>
            <a:off x="157163" y="2717800"/>
            <a:ext cx="8736013" cy="4130675"/>
          </a:xfrm>
          <a:prstGeom prst="rect">
            <a:avLst/>
          </a:prstGeom>
          <a:solidFill>
            <a:srgbClr val="FDFFCB"/>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8098</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单片机常用在监测与过程控制系统中，集成的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资源多，所以它的</a:t>
            </a:r>
            <a:r>
              <a:rPr kumimoji="0" lang="zh-CN"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内中断主要面向</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的需要。</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8098</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的内中断有：</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断点中断指令</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TRAP</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（类似于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8086</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 3</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通信口中断</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SIO_INT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计时器中断</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CTC_INT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高速输出中断</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HSO_INT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高速输入中断</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HSI_INT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A/D</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转换结束中断</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AD_INT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HSI.0</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信号中断</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HSI.0_INT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 name="Text Box 10"/>
          <p:cNvSpPr txBox="1"/>
          <p:nvPr/>
        </p:nvSpPr>
        <p:spPr>
          <a:xfrm>
            <a:off x="92075" y="450850"/>
            <a:ext cx="5903913" cy="522288"/>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80286/386/486</a:t>
            </a:r>
            <a:r>
              <a:rPr lang="zh-CN" altLang="en-US" sz="2800" b="1" dirty="0">
                <a:latin typeface="宋体" panose="02010600030101010101" pitchFamily="2" charset="-122"/>
                <a:ea typeface="宋体" panose="02010600030101010101" pitchFamily="2" charset="-122"/>
              </a:rPr>
              <a:t>的内中断 </a:t>
            </a:r>
            <a:endParaRPr lang="zh-CN" altLang="en-US" sz="2800" b="1" dirty="0">
              <a:latin typeface="宋体" panose="02010600030101010101" pitchFamily="2" charset="-122"/>
              <a:ea typeface="宋体" panose="02010600030101010101" pitchFamily="2" charset="-122"/>
            </a:endParaRPr>
          </a:p>
        </p:txBody>
      </p:sp>
      <p:sp>
        <p:nvSpPr>
          <p:cNvPr id="6" name="矩形 5"/>
          <p:cNvSpPr/>
          <p:nvPr/>
        </p:nvSpPr>
        <p:spPr>
          <a:xfrm>
            <a:off x="468313" y="1257300"/>
            <a:ext cx="8207375" cy="4524375"/>
          </a:xfrm>
          <a:prstGeom prst="rect">
            <a:avLst/>
          </a:prstGeom>
          <a:solidFill>
            <a:srgbClr val="CCFFCC"/>
          </a:solidFill>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它们与</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8086/8088 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属于同一系列，但功能更强，其最重要的特征是</a:t>
            </a:r>
            <a:r>
              <a:rPr kumimoji="0" lang="zh-CN"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支持虚拟存储功能</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。除了包括</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8086</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的全部内中断外，还</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增加</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了一些类型</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页面失败</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段保护（地址越界）</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非法指令</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用户程序执行特权指令</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访管指令等内中断。</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8132" name="Text Box 4"/>
          <p:cNvSpPr txBox="1"/>
          <p:nvPr/>
        </p:nvSpPr>
        <p:spPr>
          <a:xfrm>
            <a:off x="276225" y="257175"/>
            <a:ext cx="6276975" cy="583565"/>
          </a:xfrm>
          <a:prstGeom prst="rect">
            <a:avLst/>
          </a:prstGeom>
          <a:noFill/>
          <a:ln w="12700">
            <a:noFill/>
          </a:ln>
        </p:spPr>
        <p:txBody>
          <a:bodyPr wrap="square"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4</a:t>
            </a:r>
            <a:r>
              <a:rPr lang="zh-CN" altLang="en-US" sz="3200" b="1" dirty="0">
                <a:latin typeface="宋体" panose="02010600030101010101" pitchFamily="2" charset="-122"/>
                <a:ea typeface="宋体" panose="02010600030101010101" pitchFamily="2" charset="-122"/>
              </a:rPr>
              <a:t>、中断处理</a:t>
            </a:r>
            <a:r>
              <a:rPr lang="zh-CN" altLang="en-US" sz="3200" b="1" dirty="0">
                <a:latin typeface="宋体" panose="02010600030101010101" pitchFamily="2" charset="-122"/>
                <a:ea typeface="宋体" panose="02010600030101010101" pitchFamily="2" charset="-122"/>
              </a:rPr>
              <a:t>程序入口地址生成 </a:t>
            </a:r>
            <a:endParaRPr lang="zh-CN" altLang="en-US" sz="3200" b="1" dirty="0">
              <a:latin typeface="宋体" panose="02010600030101010101" pitchFamily="2" charset="-122"/>
              <a:ea typeface="宋体" panose="02010600030101010101" pitchFamily="2" charset="-122"/>
            </a:endParaRPr>
          </a:p>
        </p:txBody>
      </p:sp>
      <p:sp>
        <p:nvSpPr>
          <p:cNvPr id="48133" name="Text Box 5"/>
          <p:cNvSpPr txBox="1"/>
          <p:nvPr/>
        </p:nvSpPr>
        <p:spPr>
          <a:xfrm>
            <a:off x="276225" y="3213100"/>
            <a:ext cx="6024563" cy="523875"/>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）查询法：如后图所示。 </a:t>
            </a:r>
            <a:endParaRPr lang="zh-CN" altLang="en-US" sz="2800" b="1" dirty="0">
              <a:latin typeface="宋体" panose="02010600030101010101" pitchFamily="2" charset="-122"/>
              <a:ea typeface="宋体" panose="02010600030101010101" pitchFamily="2" charset="-122"/>
            </a:endParaRPr>
          </a:p>
        </p:txBody>
      </p:sp>
      <p:sp>
        <p:nvSpPr>
          <p:cNvPr id="48135" name="Text Box 7"/>
          <p:cNvSpPr txBox="1">
            <a:spLocks noChangeArrowheads="1"/>
          </p:cNvSpPr>
          <p:nvPr/>
        </p:nvSpPr>
        <p:spPr bwMode="auto">
          <a:xfrm>
            <a:off x="611188" y="3819525"/>
            <a:ext cx="8272463" cy="2862263"/>
          </a:xfrm>
          <a:prstGeom prst="rect">
            <a:avLst/>
          </a:prstGeom>
          <a:solidFill>
            <a:srgbClr val="CCFFCC"/>
          </a:solidFill>
          <a:ln>
            <a:noFill/>
          </a:ln>
          <a:effec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响应中断后</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Tx/>
              <a:buChar char="•"/>
              <a:defRPr/>
            </a:pP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转向某个固定的入口地址</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Tx/>
              <a:buChar char="•"/>
              <a:defRPr/>
            </a:pP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执行公共服务程序（查询程序）。</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Tx/>
              <a:buChar char="•"/>
              <a:defRPr/>
            </a:pP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查询</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程序中，</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按优先级</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依次查询各个中断源的中断请求标志“</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IRF</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”，若遇到某个中断源的</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IRF=1</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，就转入该中断源的处理程序入口。</a:t>
            </a:r>
            <a:endPar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3013" name="矩形 1"/>
          <p:cNvSpPr/>
          <p:nvPr/>
        </p:nvSpPr>
        <p:spPr>
          <a:xfrm>
            <a:off x="266700" y="922338"/>
            <a:ext cx="8616950" cy="2144712"/>
          </a:xfrm>
          <a:prstGeom prst="rect">
            <a:avLst/>
          </a:prstGeom>
          <a:solidFill>
            <a:srgbClr val="FDFFCB"/>
          </a:solidFill>
          <a:ln w="9525">
            <a:noFill/>
          </a:ln>
        </p:spPr>
        <p:txBody>
          <a:bodyPr anchor="t" anchorCtr="0">
            <a:spAutoFit/>
          </a:bodyPr>
          <a:p>
            <a:pPr>
              <a:lnSpc>
                <a:spcPts val="4000"/>
              </a:lnSpc>
            </a:pPr>
            <a:r>
              <a:rPr lang="zh-CN" altLang="zh-CN" sz="2800" b="1" dirty="0">
                <a:latin typeface="Arial" panose="020B0604020202020204" pitchFamily="34" charset="0"/>
                <a:ea typeface="宋体" panose="02010600030101010101" pitchFamily="2" charset="-122"/>
              </a:rPr>
              <a:t>一个系统</a:t>
            </a:r>
            <a:r>
              <a:rPr lang="zh-CN" altLang="zh-CN" sz="2800" b="1" dirty="0">
                <a:solidFill>
                  <a:srgbClr val="2913FD"/>
                </a:solidFill>
                <a:latin typeface="Arial" panose="020B0604020202020204" pitchFamily="34" charset="0"/>
                <a:ea typeface="宋体" panose="02010600030101010101" pitchFamily="2" charset="-122"/>
              </a:rPr>
              <a:t>有多个中断源</a:t>
            </a:r>
            <a:r>
              <a:rPr lang="zh-CN" altLang="zh-CN" sz="2800" b="1" dirty="0">
                <a:latin typeface="Arial" panose="020B0604020202020204" pitchFamily="34" charset="0"/>
                <a:ea typeface="宋体" panose="02010600030101010101" pitchFamily="2" charset="-122"/>
              </a:rPr>
              <a:t>，</a:t>
            </a:r>
            <a:r>
              <a:rPr lang="zh-CN" altLang="zh-CN" sz="2800" b="1" dirty="0">
                <a:solidFill>
                  <a:srgbClr val="C00000"/>
                </a:solidFill>
                <a:latin typeface="Arial" panose="020B0604020202020204" pitchFamily="34" charset="0"/>
                <a:ea typeface="宋体" panose="02010600030101010101" pitchFamily="2" charset="-122"/>
              </a:rPr>
              <a:t>每个中断源的中断处理程序各不相同</a:t>
            </a:r>
            <a:r>
              <a:rPr lang="zh-CN" altLang="zh-CN" sz="2800" b="1" dirty="0">
                <a:latin typeface="Arial" panose="020B0604020202020204" pitchFamily="34" charset="0"/>
                <a:ea typeface="宋体" panose="02010600030101010101" pitchFamily="2" charset="-122"/>
              </a:rPr>
              <a:t>，它们在主存中的位置也不一定连续。那么，</a:t>
            </a:r>
            <a:r>
              <a:rPr lang="en-US" altLang="zh-CN" sz="2800" b="1" dirty="0">
                <a:solidFill>
                  <a:srgbClr val="2913FD"/>
                </a:solidFill>
                <a:latin typeface="Arial" panose="020B0604020202020204" pitchFamily="34" charset="0"/>
                <a:ea typeface="宋体" panose="02010600030101010101" pitchFamily="2" charset="-122"/>
              </a:rPr>
              <a:t>CPU</a:t>
            </a:r>
            <a:r>
              <a:rPr lang="zh-CN" altLang="zh-CN" sz="2800" b="1" dirty="0">
                <a:solidFill>
                  <a:srgbClr val="2913FD"/>
                </a:solidFill>
                <a:latin typeface="Arial" panose="020B0604020202020204" pitchFamily="34" charset="0"/>
                <a:ea typeface="宋体" panose="02010600030101010101" pitchFamily="2" charset="-122"/>
              </a:rPr>
              <a:t>响应中断后</a:t>
            </a:r>
            <a:r>
              <a:rPr lang="zh-CN" altLang="en-US"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如何</a:t>
            </a:r>
            <a:r>
              <a:rPr lang="zh-CN" altLang="zh-CN" sz="2800" b="1" dirty="0">
                <a:solidFill>
                  <a:srgbClr val="2913FD"/>
                </a:solidFill>
                <a:latin typeface="Arial" panose="020B0604020202020204" pitchFamily="34" charset="0"/>
                <a:ea typeface="宋体" panose="02010600030101010101" pitchFamily="2" charset="-122"/>
              </a:rPr>
              <a:t>寻找相应中断处理程序的</a:t>
            </a:r>
            <a:r>
              <a:rPr lang="zh-CN" altLang="zh-CN" sz="2800" b="1" dirty="0">
                <a:solidFill>
                  <a:srgbClr val="FF0000"/>
                </a:solidFill>
                <a:latin typeface="Arial" panose="020B0604020202020204" pitchFamily="34" charset="0"/>
                <a:ea typeface="宋体" panose="02010600030101010101" pitchFamily="2" charset="-122"/>
              </a:rPr>
              <a:t>入口地址</a:t>
            </a:r>
            <a:r>
              <a:rPr lang="zh-CN" altLang="zh-CN" sz="2800" b="1" dirty="0">
                <a:latin typeface="Arial" panose="020B0604020202020204" pitchFamily="34" charset="0"/>
                <a:ea typeface="宋体" panose="02010600030101010101" pitchFamily="2" charset="-122"/>
              </a:rPr>
              <a:t>呢？下面介绍几种常用的方法。</a:t>
            </a:r>
            <a:endParaRPr lang="zh-CN" altLang="zh-CN"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slide(fromBottom)">
                                      <p:cBhvr>
                                        <p:cTn id="7" dur="500"/>
                                        <p:tgtEl>
                                          <p:spTgt spid="4813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slide(fromBottom)">
                                      <p:cBhvr>
                                        <p:cTn id="12" dur="500"/>
                                        <p:tgtEl>
                                          <p:spTgt spid="4813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8135"/>
                                        </p:tgtEl>
                                        <p:attrNameLst>
                                          <p:attrName>style.visibility</p:attrName>
                                        </p:attrNameLst>
                                      </p:cBhvr>
                                      <p:to>
                                        <p:strVal val="visible"/>
                                      </p:to>
                                    </p:set>
                                    <p:animEffect transition="in" filter="slide(fromBottom)">
                                      <p:cBhvr>
                                        <p:cTn id="17"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P spid="4813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4034" name="Text Box 28"/>
          <p:cNvSpPr txBox="1"/>
          <p:nvPr/>
        </p:nvSpPr>
        <p:spPr>
          <a:xfrm>
            <a:off x="2843213" y="6400800"/>
            <a:ext cx="6426200" cy="436563"/>
          </a:xfrm>
          <a:prstGeom prst="rect">
            <a:avLst/>
          </a:prstGeom>
          <a:noFill/>
          <a:ln w="9525">
            <a:noFill/>
          </a:ln>
        </p:spPr>
        <p:txBody>
          <a:bodyPr tIns="0" anchor="ctr" anchorCtr="1"/>
          <a:p>
            <a:pPr algn="ctr" eaLnBrk="0" hangingPunct="0"/>
            <a:r>
              <a:rPr lang="zh-CN" altLang="en-US" sz="2400" b="1" dirty="0">
                <a:latin typeface="Times New Roman" panose="02020603050405020304" pitchFamily="18" charset="0"/>
                <a:ea typeface="宋体" panose="02010600030101010101" pitchFamily="2" charset="-122"/>
              </a:rPr>
              <a:t>查询中断源程序框图</a:t>
            </a:r>
            <a:endParaRPr lang="zh-CN" altLang="en-US" sz="2400" b="1" dirty="0">
              <a:latin typeface="Times New Roman" panose="02020603050405020304" pitchFamily="18" charset="0"/>
              <a:ea typeface="宋体" panose="02010600030101010101" pitchFamily="2" charset="-122"/>
            </a:endParaRPr>
          </a:p>
        </p:txBody>
      </p:sp>
      <p:pic>
        <p:nvPicPr>
          <p:cNvPr id="44035" name="图片 27" descr="7A10"/>
          <p:cNvPicPr>
            <a:picLocks noChangeAspect="1"/>
          </p:cNvPicPr>
          <p:nvPr/>
        </p:nvPicPr>
        <p:blipFill>
          <a:blip r:embed="rId1"/>
          <a:stretch>
            <a:fillRect/>
          </a:stretch>
        </p:blipFill>
        <p:spPr>
          <a:xfrm>
            <a:off x="2590800" y="115888"/>
            <a:ext cx="6553200" cy="5834062"/>
          </a:xfrm>
          <a:prstGeom prst="rect">
            <a:avLst/>
          </a:prstGeom>
          <a:noFill/>
          <a:ln w="9525">
            <a:noFill/>
          </a:ln>
        </p:spPr>
      </p:pic>
      <p:sp>
        <p:nvSpPr>
          <p:cNvPr id="2" name="矩形 1"/>
          <p:cNvSpPr/>
          <p:nvPr/>
        </p:nvSpPr>
        <p:spPr>
          <a:xfrm>
            <a:off x="179388" y="138113"/>
            <a:ext cx="2520950" cy="4524375"/>
          </a:xfrm>
          <a:prstGeom prst="rect">
            <a:avLst/>
          </a:prstGeom>
          <a:solidFill>
            <a:srgbClr val="FDFFCB"/>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软件查询法</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只需在中断接口中设置</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IRF</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标志，实现最简单</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易于动态改变各中断源的优先级（即改变查询顺序）；</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中断源优先级低则响应速度较慢。</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037" name="矩形 2"/>
          <p:cNvSpPr/>
          <p:nvPr/>
        </p:nvSpPr>
        <p:spPr>
          <a:xfrm>
            <a:off x="0" y="5030788"/>
            <a:ext cx="2952750" cy="1570037"/>
          </a:xfrm>
          <a:prstGeom prst="rect">
            <a:avLst/>
          </a:prstGeom>
          <a:solidFill>
            <a:srgbClr val="CCFFCC"/>
          </a:solidFill>
          <a:ln w="9525">
            <a:noFill/>
          </a:ln>
        </p:spPr>
        <p:txBody>
          <a:bodyPr anchor="t" anchorCtr="0">
            <a:spAutoFit/>
          </a:bodyPr>
          <a:p>
            <a:r>
              <a:rPr lang="zh-CN" altLang="en-US" sz="2400" b="1" dirty="0">
                <a:latin typeface="Arial" panose="020B0604020202020204" pitchFamily="34" charset="0"/>
                <a:ea typeface="宋体" panose="02010600030101010101" pitchFamily="2" charset="-122"/>
              </a:rPr>
              <a:t>查询法</a:t>
            </a:r>
            <a:r>
              <a:rPr lang="zh-CN" altLang="zh-CN" sz="2400" b="1" dirty="0">
                <a:latin typeface="Arial" panose="020B0604020202020204" pitchFamily="34" charset="0"/>
                <a:ea typeface="宋体" panose="02010600030101010101" pitchFamily="2" charset="-122"/>
              </a:rPr>
              <a:t>适用于低速、中断源较少的场合。</a:t>
            </a:r>
            <a:endParaRPr lang="en-US" altLang="zh-CN" sz="2400" b="1" dirty="0">
              <a:latin typeface="Arial" panose="020B0604020202020204" pitchFamily="34" charset="0"/>
              <a:ea typeface="宋体" panose="02010600030101010101" pitchFamily="2" charset="-122"/>
            </a:endParaRPr>
          </a:p>
          <a:p>
            <a:r>
              <a:rPr lang="zh-CN" altLang="zh-CN" sz="2400" b="1" dirty="0">
                <a:latin typeface="Arial" panose="020B0604020202020204" pitchFamily="34" charset="0"/>
                <a:ea typeface="宋体" panose="02010600030101010101" pitchFamily="2" charset="-122"/>
              </a:rPr>
              <a:t>软件查询法又称为</a:t>
            </a:r>
            <a:r>
              <a:rPr lang="zh-CN" altLang="zh-CN" sz="2400" b="1" dirty="0">
                <a:solidFill>
                  <a:srgbClr val="C00000"/>
                </a:solidFill>
                <a:latin typeface="Arial" panose="020B0604020202020204" pitchFamily="34" charset="0"/>
                <a:ea typeface="宋体" panose="02010600030101010101" pitchFamily="2" charset="-122"/>
              </a:rPr>
              <a:t>非向量中断法</a:t>
            </a:r>
            <a:r>
              <a:rPr lang="zh-CN" altLang="zh-CN" sz="2400" b="1" dirty="0">
                <a:latin typeface="Arial" panose="020B0604020202020204" pitchFamily="34" charset="0"/>
                <a:ea typeface="宋体" panose="02010600030101010101" pitchFamily="2" charset="-122"/>
              </a:rPr>
              <a:t>。</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1"/>
          <p:cNvSpPr>
            <a:spLocks noGrp="1"/>
          </p:cNvSpPr>
          <p:nvPr>
            <p:ph type="sldNum" sz="quarter" idx="12"/>
          </p:nvPr>
        </p:nvSpPr>
        <p:spPr>
          <a:xfrm>
            <a:off x="6588125" y="6327775"/>
            <a:ext cx="2133600" cy="4762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2" name="Text Box 2"/>
          <p:cNvSpPr txBox="1"/>
          <p:nvPr/>
        </p:nvSpPr>
        <p:spPr>
          <a:xfrm>
            <a:off x="201613" y="260350"/>
            <a:ext cx="8305800" cy="641350"/>
          </a:xfrm>
          <a:prstGeom prst="rect">
            <a:avLst/>
          </a:prstGeom>
          <a:noFill/>
          <a:ln w="12700">
            <a:noFill/>
          </a:ln>
        </p:spPr>
        <p:txBody>
          <a:bodyPr anchor="t" anchorCtr="0">
            <a:spAutoFit/>
          </a:bodyPr>
          <a:p>
            <a:pPr>
              <a:spcBef>
                <a:spcPct val="50000"/>
              </a:spcBef>
            </a:pPr>
            <a:r>
              <a:rPr lang="en-US" altLang="zh-CN" sz="3600" b="1" dirty="0">
                <a:latin typeface="宋体" panose="02010600030101010101" pitchFamily="2" charset="-122"/>
                <a:ea typeface="宋体" panose="02010600030101010101" pitchFamily="2" charset="-122"/>
              </a:rPr>
              <a:t>7.1.1 </a:t>
            </a:r>
            <a:r>
              <a:rPr lang="zh-CN" altLang="en-US" sz="3600" b="1" dirty="0">
                <a:latin typeface="黑体" panose="02010609060101010101" pitchFamily="49" charset="-122"/>
                <a:ea typeface="黑体" panose="02010609060101010101" pitchFamily="49" charset="-122"/>
              </a:rPr>
              <a:t>主机与外围设备间的连接方式 </a:t>
            </a:r>
            <a:endParaRPr lang="zh-CN" altLang="en-US" sz="3600" b="1" dirty="0">
              <a:latin typeface="黑体" panose="02010609060101010101" pitchFamily="49" charset="-122"/>
              <a:ea typeface="黑体" panose="02010609060101010101" pitchFamily="49" charset="-122"/>
            </a:endParaRPr>
          </a:p>
        </p:txBody>
      </p:sp>
      <p:sp>
        <p:nvSpPr>
          <p:cNvPr id="8195" name="矩形 12"/>
          <p:cNvSpPr/>
          <p:nvPr/>
        </p:nvSpPr>
        <p:spPr>
          <a:xfrm>
            <a:off x="201613" y="1036638"/>
            <a:ext cx="8736012" cy="954087"/>
          </a:xfrm>
          <a:prstGeom prst="rect">
            <a:avLst/>
          </a:prstGeom>
          <a:solidFill>
            <a:srgbClr val="FDFFCB"/>
          </a:solidFill>
          <a:ln w="9525">
            <a:noFill/>
          </a:ln>
        </p:spPr>
        <p:txBody>
          <a:bodyPr anchor="t" anchorCtr="0">
            <a:spAutoFit/>
          </a:bodyPr>
          <a:p>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不同计算机系统中，</a:t>
            </a:r>
            <a:r>
              <a:rPr lang="zh-CN" altLang="zh-CN" sz="2800" b="1" dirty="0">
                <a:solidFill>
                  <a:srgbClr val="2913FD"/>
                </a:solidFill>
                <a:latin typeface="Arial" panose="020B0604020202020204" pitchFamily="34" charset="0"/>
                <a:ea typeface="宋体" panose="02010600030101010101" pitchFamily="2" charset="-122"/>
              </a:rPr>
              <a:t>主机与</a:t>
            </a:r>
            <a:r>
              <a:rPr lang="en-US" altLang="zh-CN" sz="2800" b="1" dirty="0">
                <a:solidFill>
                  <a:srgbClr val="2913FD"/>
                </a:solidFill>
                <a:latin typeface="Arial" panose="020B0604020202020204" pitchFamily="34" charset="0"/>
                <a:ea typeface="宋体" panose="02010600030101010101" pitchFamily="2" charset="-122"/>
              </a:rPr>
              <a:t>I/O</a:t>
            </a:r>
            <a:r>
              <a:rPr lang="zh-CN" altLang="zh-CN" sz="2800" b="1" dirty="0">
                <a:solidFill>
                  <a:srgbClr val="2913FD"/>
                </a:solidFill>
                <a:latin typeface="Arial" panose="020B0604020202020204" pitchFamily="34" charset="0"/>
                <a:ea typeface="宋体" panose="02010600030101010101" pitchFamily="2" charset="-122"/>
              </a:rPr>
              <a:t>设备之间的连接方式</a:t>
            </a:r>
            <a:r>
              <a:rPr lang="zh-CN" altLang="zh-CN" sz="2800" b="1" dirty="0">
                <a:latin typeface="Arial" panose="020B0604020202020204" pitchFamily="34" charset="0"/>
                <a:ea typeface="宋体" panose="02010600030101010101" pitchFamily="2" charset="-122"/>
              </a:rPr>
              <a:t>可能不同，然而</a:t>
            </a:r>
            <a:r>
              <a:rPr lang="zh-CN" altLang="zh-CN" sz="2800" b="1" dirty="0">
                <a:solidFill>
                  <a:srgbClr val="FF0000"/>
                </a:solidFill>
                <a:latin typeface="Arial" panose="020B0604020202020204" pitchFamily="34" charset="0"/>
                <a:ea typeface="宋体" panose="02010600030101010101" pitchFamily="2" charset="-122"/>
              </a:rPr>
              <a:t>总线连接方式</a:t>
            </a:r>
            <a:r>
              <a:rPr lang="zh-CN" altLang="zh-CN" sz="2800" b="1" dirty="0">
                <a:latin typeface="Arial" panose="020B0604020202020204" pitchFamily="34" charset="0"/>
                <a:ea typeface="宋体" panose="02010600030101010101" pitchFamily="2" charset="-122"/>
              </a:rPr>
              <a:t>是最常用的互连方式。</a:t>
            </a:r>
            <a:endParaRPr lang="zh-CN" altLang="zh-CN" sz="2800" b="1" dirty="0">
              <a:latin typeface="Arial" panose="020B0604020202020204" pitchFamily="34" charset="0"/>
              <a:ea typeface="宋体" panose="02010600030101010101" pitchFamily="2" charset="-122"/>
            </a:endParaRPr>
          </a:p>
        </p:txBody>
      </p:sp>
      <p:sp>
        <p:nvSpPr>
          <p:cNvPr id="14" name="矩形 13"/>
          <p:cNvSpPr/>
          <p:nvPr/>
        </p:nvSpPr>
        <p:spPr>
          <a:xfrm>
            <a:off x="36513" y="2971800"/>
            <a:ext cx="4148138" cy="3908425"/>
          </a:xfrm>
          <a:prstGeom prst="rect">
            <a:avLst/>
          </a:prstGeom>
          <a:solidFill>
            <a:schemeClr val="accent5"/>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单总线结构如右图。</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系统总线一般包括三组：</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地址、数据和控制总线。</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控制总线上的控制信号</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同步时序信号或应答信号</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数据传送控制信号</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（如地址有效、读写控制、</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M/IO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选择）、</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中断请求及批准信号</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请求及批准信号</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等。</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7" name="矩形 14"/>
          <p:cNvSpPr/>
          <p:nvPr/>
        </p:nvSpPr>
        <p:spPr>
          <a:xfrm>
            <a:off x="395288" y="2303463"/>
            <a:ext cx="7580312" cy="522287"/>
          </a:xfrm>
          <a:prstGeom prst="rect">
            <a:avLst/>
          </a:prstGeom>
          <a:solidFill>
            <a:srgbClr val="CCFFCC"/>
          </a:solidFill>
          <a:ln w="9525">
            <a:noFill/>
          </a:ln>
        </p:spPr>
        <p:txBody>
          <a:bodyPr wrap="none" anchor="t" anchorCtr="0">
            <a:spAutoFit/>
          </a:bodyPr>
          <a:p>
            <a:pPr>
              <a:spcBef>
                <a:spcPct val="50000"/>
              </a:spcBef>
            </a:pPr>
            <a:r>
              <a:rPr lang="zh-CN" altLang="en-US" sz="2800" b="1" dirty="0">
                <a:latin typeface="黑体" panose="02010609060101010101" pitchFamily="49" charset="-122"/>
                <a:ea typeface="黑体" panose="02010609060101010101" pitchFamily="49" charset="-122"/>
              </a:rPr>
              <a:t>总线连接方式：结构简单、标准化、易于扩展 </a:t>
            </a:r>
            <a:endParaRPr lang="zh-CN" altLang="en-US" sz="2800" b="1" dirty="0">
              <a:latin typeface="黑体" panose="02010609060101010101" pitchFamily="49" charset="-122"/>
              <a:ea typeface="黑体" panose="02010609060101010101" pitchFamily="49" charset="-122"/>
            </a:endParaRPr>
          </a:p>
        </p:txBody>
      </p:sp>
      <p:graphicFrame>
        <p:nvGraphicFramePr>
          <p:cNvPr id="2" name="对象 -2147482526"/>
          <p:cNvGraphicFramePr>
            <a:graphicFrameLocks noChangeAspect="1"/>
          </p:cNvGraphicFramePr>
          <p:nvPr/>
        </p:nvGraphicFramePr>
        <p:xfrm>
          <a:off x="4184650" y="3012440"/>
          <a:ext cx="4794250" cy="3721100"/>
        </p:xfrm>
        <a:graphic>
          <a:graphicData uri="http://schemas.openxmlformats.org/presentationml/2006/ole">
            <mc:AlternateContent xmlns:mc="http://schemas.openxmlformats.org/markup-compatibility/2006">
              <mc:Choice xmlns:v="urn:schemas-microsoft-com:vml" Requires="v">
                <p:oleObj spid="_x0000_s3076" name="" r:id="rId1" imgW="3390900" imgH="2946400" progId="Visio.Drawing.15">
                  <p:embed/>
                </p:oleObj>
              </mc:Choice>
              <mc:Fallback>
                <p:oleObj name="" r:id="rId1" imgW="3390900" imgH="2946400" progId="Visio.Drawing.15">
                  <p:embed/>
                  <p:pic>
                    <p:nvPicPr>
                      <p:cNvPr id="0" name="图片 3075"/>
                      <p:cNvPicPr/>
                      <p:nvPr/>
                    </p:nvPicPr>
                    <p:blipFill>
                      <a:blip r:embed="rId2"/>
                      <a:stretch>
                        <a:fillRect/>
                      </a:stretch>
                    </p:blipFill>
                    <p:spPr>
                      <a:xfrm>
                        <a:off x="4184650" y="3012440"/>
                        <a:ext cx="4794250" cy="3721100"/>
                      </a:xfrm>
                      <a:prstGeom prst="rect">
                        <a:avLst/>
                      </a:prstGeom>
                      <a:noFill/>
                      <a:ln w="38100">
                        <a:noFill/>
                        <a:miter/>
                      </a:ln>
                    </p:spPr>
                  </p:pic>
                </p:oleObj>
              </mc:Fallback>
            </mc:AlternateContent>
          </a:graphicData>
        </a:graphic>
      </p:graphicFrame>
    </p:spTree>
  </p:cSld>
  <p:clrMapOvr>
    <a:masterClrMapping/>
  </p:clrMapOvr>
  <p:transition spd="slow">
    <p:blinds/>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0182" name="Text Box 6"/>
          <p:cNvSpPr txBox="1"/>
          <p:nvPr/>
        </p:nvSpPr>
        <p:spPr>
          <a:xfrm>
            <a:off x="107950" y="188913"/>
            <a:ext cx="5035550" cy="522287"/>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）单独请求线编码法 </a:t>
            </a:r>
            <a:endParaRPr lang="zh-CN" altLang="en-US" sz="2800" b="1" dirty="0">
              <a:latin typeface="宋体" panose="02010600030101010101" pitchFamily="2" charset="-122"/>
              <a:ea typeface="宋体" panose="02010600030101010101" pitchFamily="2" charset="-122"/>
            </a:endParaRPr>
          </a:p>
        </p:txBody>
      </p:sp>
      <p:sp>
        <p:nvSpPr>
          <p:cNvPr id="45059" name="矩形 1"/>
          <p:cNvSpPr/>
          <p:nvPr/>
        </p:nvSpPr>
        <p:spPr>
          <a:xfrm>
            <a:off x="323850" y="981075"/>
            <a:ext cx="8591550" cy="989013"/>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每个中断源有自己的中断请求信号线</a:t>
            </a:r>
            <a:r>
              <a:rPr lang="zh-CN" altLang="zh-CN" sz="2400" b="1" dirty="0">
                <a:latin typeface="Arial" panose="020B0604020202020204" pitchFamily="34" charset="0"/>
                <a:ea typeface="宋体" panose="02010600030101010101" pitchFamily="2" charset="-122"/>
              </a:rPr>
              <a:t>，在</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内采用某种优先编码逻辑形成它们各自的入口地址。</a:t>
            </a:r>
            <a:endParaRPr lang="zh-CN" altLang="en-US" sz="2400" b="1" dirty="0">
              <a:latin typeface="Arial" panose="020B0604020202020204" pitchFamily="34" charset="0"/>
              <a:ea typeface="宋体" panose="02010600030101010101" pitchFamily="2" charset="-122"/>
            </a:endParaRPr>
          </a:p>
        </p:txBody>
      </p:sp>
      <p:sp>
        <p:nvSpPr>
          <p:cNvPr id="3" name="矩形 2"/>
          <p:cNvSpPr/>
          <p:nvPr/>
        </p:nvSpPr>
        <p:spPr>
          <a:xfrm>
            <a:off x="323850" y="2066925"/>
            <a:ext cx="4295775" cy="1887538"/>
          </a:xfrm>
          <a:prstGeom prst="rect">
            <a:avLst/>
          </a:prstGeom>
          <a:solidFill>
            <a:srgbClr val="FDFFCB"/>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特点：</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响应速度快</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连线多，硬件代价高</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而且不易于扩展。</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矩形 3"/>
          <p:cNvSpPr/>
          <p:nvPr/>
        </p:nvSpPr>
        <p:spPr>
          <a:xfrm>
            <a:off x="539750" y="4508500"/>
            <a:ext cx="7993063" cy="990600"/>
          </a:xfrm>
          <a:prstGeom prst="rect">
            <a:avLst/>
          </a:prstGeom>
          <a:solidFill>
            <a:schemeClr val="accent5"/>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仅适于中断源极少且固定的场合，如某些单片机中的集成</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口中断请求。</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slide(fromBottom)">
                                      <p:cBhvr>
                                        <p:cTn id="7"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Text Box 4"/>
          <p:cNvSpPr txBox="1"/>
          <p:nvPr/>
        </p:nvSpPr>
        <p:spPr>
          <a:xfrm>
            <a:off x="250825" y="271463"/>
            <a:ext cx="4000500" cy="523875"/>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）向量中断法 </a:t>
            </a:r>
            <a:endParaRPr lang="zh-CN" altLang="en-US" sz="2800" b="1" dirty="0">
              <a:latin typeface="宋体" panose="02010600030101010101" pitchFamily="2" charset="-122"/>
              <a:ea typeface="宋体" panose="02010600030101010101" pitchFamily="2" charset="-122"/>
            </a:endParaRPr>
          </a:p>
        </p:txBody>
      </p:sp>
      <p:sp>
        <p:nvSpPr>
          <p:cNvPr id="51205" name="Text Box 5"/>
          <p:cNvSpPr txBox="1"/>
          <p:nvPr/>
        </p:nvSpPr>
        <p:spPr>
          <a:xfrm>
            <a:off x="592138" y="981075"/>
            <a:ext cx="7364412" cy="522288"/>
          </a:xfrm>
          <a:prstGeom prst="rect">
            <a:avLst/>
          </a:prstGeom>
          <a:solidFill>
            <a:srgbClr val="FFFF00"/>
          </a:solid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中断向量：</a:t>
            </a:r>
            <a:r>
              <a:rPr lang="zh-CN" altLang="en-US" sz="2800" b="1" dirty="0">
                <a:solidFill>
                  <a:srgbClr val="FF0000"/>
                </a:solidFill>
                <a:latin typeface="宋体" panose="02010600030101010101" pitchFamily="2" charset="-122"/>
                <a:ea typeface="宋体" panose="02010600030101010101" pitchFamily="2" charset="-122"/>
              </a:rPr>
              <a:t>中断处理程序入口地址</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
        <p:nvSpPr>
          <p:cNvPr id="46083" name="矩形 1"/>
          <p:cNvSpPr/>
          <p:nvPr/>
        </p:nvSpPr>
        <p:spPr>
          <a:xfrm>
            <a:off x="280988" y="3068638"/>
            <a:ext cx="8372475" cy="1384300"/>
          </a:xfrm>
          <a:prstGeom prst="rect">
            <a:avLst/>
          </a:prstGeom>
          <a:solidFill>
            <a:srgbClr val="CCFFCC"/>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向量中断</a:t>
            </a:r>
            <a:r>
              <a:rPr lang="zh-CN" altLang="en-US" sz="2800" b="1" dirty="0">
                <a:latin typeface="Arial" panose="020B0604020202020204" pitchFamily="34" charset="0"/>
                <a:ea typeface="宋体" panose="02010600030101010101" pitchFamily="2" charset="-122"/>
              </a:rPr>
              <a:t>中，</a:t>
            </a:r>
            <a:r>
              <a:rPr lang="zh-CN" altLang="zh-CN" sz="2800" b="1" dirty="0">
                <a:solidFill>
                  <a:srgbClr val="C00000"/>
                </a:solidFill>
                <a:latin typeface="Arial" panose="020B0604020202020204" pitchFamily="34" charset="0"/>
                <a:ea typeface="宋体" panose="02010600030101010101" pitchFamily="2" charset="-122"/>
              </a:rPr>
              <a:t>中断源通过有关控制逻辑给出一个相应的向量码，</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据此通过一系列变换得到中断处理程序的入口地址，无需软件查询。</a:t>
            </a:r>
            <a:endParaRPr lang="zh-CN" altLang="en-US" sz="2800" b="1" dirty="0">
              <a:latin typeface="Arial" panose="020B0604020202020204" pitchFamily="34" charset="0"/>
              <a:ea typeface="宋体" panose="02010600030101010101" pitchFamily="2" charset="-122"/>
            </a:endParaRPr>
          </a:p>
        </p:txBody>
      </p:sp>
      <p:sp>
        <p:nvSpPr>
          <p:cNvPr id="46084" name="矩形 1"/>
          <p:cNvSpPr/>
          <p:nvPr/>
        </p:nvSpPr>
        <p:spPr>
          <a:xfrm>
            <a:off x="273050" y="1568450"/>
            <a:ext cx="8321675" cy="1384300"/>
          </a:xfrm>
          <a:prstGeom prst="rect">
            <a:avLst/>
          </a:prstGeom>
          <a:solidFill>
            <a:srgbClr val="FDFFCB"/>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一级向量方式</a:t>
            </a:r>
            <a:r>
              <a:rPr lang="zh-CN" altLang="en-US"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直接由中断源产生中断向量，但由于缺乏灵活性，对中断源的向量产生机构要求较高，现已较少采用。</a:t>
            </a:r>
            <a:endParaRPr lang="zh-CN" altLang="en-US" sz="2800" b="1" dirty="0">
              <a:latin typeface="Arial" panose="020B0604020202020204" pitchFamily="34" charset="0"/>
              <a:ea typeface="宋体" panose="02010600030101010101" pitchFamily="2" charset="-122"/>
            </a:endParaRPr>
          </a:p>
        </p:txBody>
      </p:sp>
      <p:sp>
        <p:nvSpPr>
          <p:cNvPr id="3" name="矩形 2"/>
          <p:cNvSpPr/>
          <p:nvPr/>
        </p:nvSpPr>
        <p:spPr>
          <a:xfrm>
            <a:off x="250825" y="4772025"/>
            <a:ext cx="8697913" cy="1816100"/>
          </a:xfrm>
          <a:prstGeom prst="rect">
            <a:avLst/>
          </a:prstGeom>
          <a:solidFill>
            <a:schemeClr val="accent5"/>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现常用的是二级向量或多级向量方式</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8086 </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采用二级向量方式</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中断源向</a:t>
            </a:r>
            <a:r>
              <a:rPr kumimoji="0"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CPU</a:t>
            </a:r>
            <a:r>
              <a:rPr kumimoji="0" lang="zh-CN"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提供一个中断类型码</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，可视为</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第一级向量编码</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；然后</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根据类型码获得对应的中断向量</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（中断处理程序入口地址）。</a:t>
            </a:r>
            <a:endPar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slide(fromBottom)">
                                      <p:cBhvr>
                                        <p:cTn id="7" dur="5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slide(fromBottom)">
                                      <p:cBhvr>
                                        <p:cTn id="12"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7105" name="Group 3"/>
          <p:cNvGrpSpPr/>
          <p:nvPr/>
        </p:nvGrpSpPr>
        <p:grpSpPr>
          <a:xfrm>
            <a:off x="800100" y="3321050"/>
            <a:ext cx="7543800" cy="3430588"/>
            <a:chOff x="3015" y="10935"/>
            <a:chExt cx="7380" cy="3003"/>
          </a:xfrm>
        </p:grpSpPr>
        <p:grpSp>
          <p:nvGrpSpPr>
            <p:cNvPr id="47106" name="Group 4"/>
            <p:cNvGrpSpPr/>
            <p:nvPr/>
          </p:nvGrpSpPr>
          <p:grpSpPr>
            <a:xfrm>
              <a:off x="3015" y="10956"/>
              <a:ext cx="7380" cy="2964"/>
              <a:chOff x="3015" y="10956"/>
              <a:chExt cx="7380" cy="2964"/>
            </a:xfrm>
          </p:grpSpPr>
          <p:sp>
            <p:nvSpPr>
              <p:cNvPr id="47107" name="Line 5"/>
              <p:cNvSpPr/>
              <p:nvPr/>
            </p:nvSpPr>
            <p:spPr>
              <a:xfrm>
                <a:off x="3015" y="11580"/>
                <a:ext cx="7380" cy="1"/>
              </a:xfrm>
              <a:prstGeom prst="line">
                <a:avLst/>
              </a:prstGeom>
              <a:ln w="9525" cap="flat" cmpd="sng">
                <a:solidFill>
                  <a:srgbClr val="000000"/>
                </a:solidFill>
                <a:prstDash val="solid"/>
                <a:round/>
                <a:headEnd type="none" w="med" len="med"/>
                <a:tailEnd type="none" w="med" len="med"/>
              </a:ln>
            </p:spPr>
          </p:sp>
          <p:sp>
            <p:nvSpPr>
              <p:cNvPr id="47108" name="Line 6"/>
              <p:cNvSpPr/>
              <p:nvPr/>
            </p:nvSpPr>
            <p:spPr>
              <a:xfrm>
                <a:off x="3015" y="10956"/>
                <a:ext cx="7380" cy="1"/>
              </a:xfrm>
              <a:prstGeom prst="line">
                <a:avLst/>
              </a:prstGeom>
              <a:ln w="9525" cap="flat" cmpd="sng">
                <a:solidFill>
                  <a:srgbClr val="000000"/>
                </a:solidFill>
                <a:prstDash val="solid"/>
                <a:round/>
                <a:headEnd type="none" w="med" len="med"/>
                <a:tailEnd type="none" w="med" len="med"/>
              </a:ln>
            </p:spPr>
          </p:sp>
          <p:sp>
            <p:nvSpPr>
              <p:cNvPr id="47109" name="Line 7"/>
              <p:cNvSpPr/>
              <p:nvPr/>
            </p:nvSpPr>
            <p:spPr>
              <a:xfrm>
                <a:off x="3015" y="13919"/>
                <a:ext cx="7380" cy="1"/>
              </a:xfrm>
              <a:prstGeom prst="line">
                <a:avLst/>
              </a:prstGeom>
              <a:ln w="9525" cap="flat" cmpd="sng">
                <a:solidFill>
                  <a:srgbClr val="000000"/>
                </a:solidFill>
                <a:prstDash val="solid"/>
                <a:round/>
                <a:headEnd type="none" w="med" len="med"/>
                <a:tailEnd type="none" w="med" len="med"/>
              </a:ln>
            </p:spPr>
          </p:sp>
          <p:sp>
            <p:nvSpPr>
              <p:cNvPr id="47110" name="Line 8"/>
              <p:cNvSpPr/>
              <p:nvPr/>
            </p:nvSpPr>
            <p:spPr>
              <a:xfrm>
                <a:off x="6255" y="10956"/>
                <a:ext cx="0" cy="2964"/>
              </a:xfrm>
              <a:prstGeom prst="line">
                <a:avLst/>
              </a:prstGeom>
              <a:ln w="9525" cap="flat" cmpd="sng">
                <a:solidFill>
                  <a:srgbClr val="000000"/>
                </a:solidFill>
                <a:prstDash val="solid"/>
                <a:round/>
                <a:headEnd type="none" w="med" len="med"/>
                <a:tailEnd type="none" w="med" len="med"/>
              </a:ln>
            </p:spPr>
          </p:sp>
        </p:grpSp>
        <p:sp>
          <p:nvSpPr>
            <p:cNvPr id="47111" name="Text Box 9"/>
            <p:cNvSpPr txBox="1"/>
            <p:nvPr/>
          </p:nvSpPr>
          <p:spPr>
            <a:xfrm>
              <a:off x="3057" y="10949"/>
              <a:ext cx="3206" cy="625"/>
            </a:xfrm>
            <a:prstGeom prst="rect">
              <a:avLst/>
            </a:prstGeom>
            <a:noFill/>
            <a:ln w="9525">
              <a:noFill/>
            </a:ln>
          </p:spPr>
          <p:txBody>
            <a:bodyPr anchor="ctr" anchorCtr="1"/>
            <a:p>
              <a:pPr algn="ctr" eaLnBrk="0" hangingPunct="0"/>
              <a:r>
                <a:rPr lang="zh-CN" altLang="en-US" sz="2400" b="1" dirty="0">
                  <a:latin typeface="Times New Roman" panose="02020603050405020304" pitchFamily="18" charset="0"/>
                  <a:ea typeface="宋体" panose="02010600030101010101" pitchFamily="2" charset="-122"/>
                </a:rPr>
                <a:t>中断类型码</a:t>
              </a:r>
              <a:endParaRPr lang="zh-CN" altLang="en-US" sz="2400" b="1" dirty="0">
                <a:latin typeface="Times New Roman" panose="02020603050405020304" pitchFamily="18" charset="0"/>
                <a:ea typeface="宋体" panose="02010600030101010101" pitchFamily="2" charset="-122"/>
              </a:endParaRPr>
            </a:p>
          </p:txBody>
        </p:sp>
        <p:sp>
          <p:nvSpPr>
            <p:cNvPr id="47112" name="Text Box 10"/>
            <p:cNvSpPr txBox="1"/>
            <p:nvPr/>
          </p:nvSpPr>
          <p:spPr>
            <a:xfrm>
              <a:off x="6249" y="10935"/>
              <a:ext cx="3206" cy="625"/>
            </a:xfrm>
            <a:prstGeom prst="rect">
              <a:avLst/>
            </a:prstGeom>
            <a:noFill/>
            <a:ln w="9525">
              <a:noFill/>
            </a:ln>
          </p:spPr>
          <p:txBody>
            <a:bodyPr anchor="ctr" anchorCtr="1"/>
            <a:p>
              <a:pPr algn="ctr" eaLnBrk="0" hangingPunct="0"/>
              <a:r>
                <a:rPr lang="zh-CN" altLang="en-US" sz="2400" b="1" dirty="0">
                  <a:latin typeface="Times New Roman" panose="02020603050405020304" pitchFamily="18" charset="0"/>
                  <a:ea typeface="宋体" panose="02010600030101010101" pitchFamily="2" charset="-122"/>
                </a:rPr>
                <a:t>中断源</a:t>
              </a:r>
              <a:endParaRPr lang="zh-CN" altLang="en-US" sz="2400" b="1" dirty="0">
                <a:latin typeface="Times New Roman" panose="02020603050405020304" pitchFamily="18" charset="0"/>
                <a:ea typeface="宋体" panose="02010600030101010101" pitchFamily="2" charset="-122"/>
              </a:endParaRPr>
            </a:p>
          </p:txBody>
        </p:sp>
        <p:sp>
          <p:nvSpPr>
            <p:cNvPr id="47113" name="Text Box 11"/>
            <p:cNvSpPr txBox="1"/>
            <p:nvPr/>
          </p:nvSpPr>
          <p:spPr>
            <a:xfrm>
              <a:off x="3016" y="11574"/>
              <a:ext cx="3206" cy="2364"/>
            </a:xfrm>
            <a:prstGeom prst="rect">
              <a:avLst/>
            </a:prstGeom>
            <a:noFill/>
            <a:ln w="9525">
              <a:noFill/>
            </a:ln>
          </p:spPr>
          <p:txBody>
            <a:bodyPr anchor="ctr" anchorCtr="1"/>
            <a:p>
              <a:pPr algn="ctr" eaLnBrk="0" hangingPunct="0"/>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a:p>
              <a:pPr algn="ctr" eaLnBrk="0" hangingPunct="0"/>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a:p>
              <a:pPr algn="ctr" eaLnBrk="0" hangingPunct="0"/>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a:p>
              <a:pPr algn="ctr" eaLnBrk="0" hangingPunct="0"/>
              <a:r>
                <a:rPr lang="en-US" altLang="zh-CN" sz="2400" b="1" dirty="0">
                  <a:latin typeface="Times New Roman" panose="02020603050405020304" pitchFamily="18" charset="0"/>
                  <a:ea typeface="宋体" panose="02010600030101010101" pitchFamily="2" charset="-122"/>
                </a:rPr>
                <a:t>3</a:t>
              </a:r>
              <a:endParaRPr lang="en-US" altLang="zh-CN" sz="2400" b="1" dirty="0">
                <a:latin typeface="Times New Roman" panose="02020603050405020304" pitchFamily="18" charset="0"/>
                <a:ea typeface="宋体" panose="02010600030101010101" pitchFamily="2" charset="-122"/>
              </a:endParaRPr>
            </a:p>
            <a:p>
              <a:pPr algn="ctr" eaLnBrk="0" hangingPunct="0"/>
              <a:r>
                <a:rPr lang="en-US" altLang="zh-CN" sz="2400" b="1" dirty="0">
                  <a:latin typeface="Times New Roman" panose="02020603050405020304" pitchFamily="18" charset="0"/>
                  <a:ea typeface="宋体" panose="02010600030101010101" pitchFamily="2" charset="-122"/>
                </a:rPr>
                <a:t>4</a:t>
              </a:r>
              <a:endParaRPr lang="en-US" altLang="zh-CN" sz="2400" b="1" dirty="0">
                <a:latin typeface="Times New Roman" panose="02020603050405020304" pitchFamily="18" charset="0"/>
                <a:ea typeface="宋体" panose="02010600030101010101" pitchFamily="2" charset="-122"/>
              </a:endParaRPr>
            </a:p>
            <a:p>
              <a:pPr algn="ctr" eaLnBrk="0" hangingPunct="0"/>
              <a:r>
                <a:rPr lang="en-US" altLang="zh-CN" sz="2400" b="1" dirty="0">
                  <a:latin typeface="Times New Roman" panose="02020603050405020304" pitchFamily="18" charset="0"/>
                  <a:ea typeface="宋体" panose="02010600030101010101" pitchFamily="2" charset="-122"/>
                </a:rPr>
                <a:t>5 – 31</a:t>
              </a:r>
              <a:endParaRPr lang="en-US" altLang="zh-CN" sz="2400" b="1" dirty="0">
                <a:latin typeface="Times New Roman" panose="02020603050405020304" pitchFamily="18" charset="0"/>
                <a:ea typeface="宋体" panose="02010600030101010101" pitchFamily="2" charset="-122"/>
              </a:endParaRPr>
            </a:p>
            <a:p>
              <a:pPr algn="ctr" eaLnBrk="0" hangingPunct="0"/>
              <a:r>
                <a:rPr lang="en-US" altLang="zh-CN" sz="2400" b="1" dirty="0">
                  <a:solidFill>
                    <a:srgbClr val="000000"/>
                  </a:solidFill>
                  <a:latin typeface="Times New Roman" panose="02020603050405020304" pitchFamily="18" charset="0"/>
                  <a:ea typeface="宋体" panose="02010600030101010101" pitchFamily="2" charset="-122"/>
                </a:rPr>
                <a:t>32-255</a:t>
              </a:r>
              <a:endParaRPr lang="en-US" altLang="zh-CN" sz="2400" b="1" dirty="0">
                <a:solidFill>
                  <a:srgbClr val="000000"/>
                </a:solidFill>
                <a:latin typeface="Times New Roman" panose="02020603050405020304" pitchFamily="18" charset="0"/>
                <a:ea typeface="宋体" panose="02010600030101010101" pitchFamily="2" charset="-122"/>
              </a:endParaRPr>
            </a:p>
          </p:txBody>
        </p:sp>
        <p:sp>
          <p:nvSpPr>
            <p:cNvPr id="47114" name="Text Box 12"/>
            <p:cNvSpPr txBox="1"/>
            <p:nvPr/>
          </p:nvSpPr>
          <p:spPr>
            <a:xfrm>
              <a:off x="6290" y="11547"/>
              <a:ext cx="3206" cy="2364"/>
            </a:xfrm>
            <a:prstGeom prst="rect">
              <a:avLst/>
            </a:prstGeom>
            <a:noFill/>
            <a:ln w="9525">
              <a:noFill/>
            </a:ln>
          </p:spPr>
          <p:txBody>
            <a:bodyPr anchor="ctr" anchorCtr="1"/>
            <a:p>
              <a:pPr algn="ctr" eaLnBrk="0" hangingPunct="0"/>
              <a:r>
                <a:rPr lang="zh-CN" altLang="en-US" sz="2400" b="1" dirty="0">
                  <a:latin typeface="Times New Roman" panose="02020603050405020304" pitchFamily="18" charset="0"/>
                  <a:ea typeface="宋体" panose="02010600030101010101" pitchFamily="2" charset="-122"/>
                </a:rPr>
                <a:t>除法错</a:t>
              </a:r>
              <a:endParaRPr lang="zh-CN" altLang="en-US" sz="2400" b="1" dirty="0">
                <a:latin typeface="Times New Roman" panose="02020603050405020304" pitchFamily="18" charset="0"/>
                <a:ea typeface="宋体" panose="02010600030101010101" pitchFamily="2" charset="-122"/>
              </a:endParaRPr>
            </a:p>
            <a:p>
              <a:pPr algn="ctr" eaLnBrk="0" hangingPunct="0"/>
              <a:r>
                <a:rPr lang="zh-CN" altLang="en-US" sz="2400" b="1" dirty="0">
                  <a:latin typeface="Times New Roman" panose="02020603050405020304" pitchFamily="18" charset="0"/>
                  <a:ea typeface="宋体" panose="02010600030101010101" pitchFamily="2" charset="-122"/>
                </a:rPr>
                <a:t>单步中断</a:t>
              </a:r>
              <a:endParaRPr lang="zh-CN" altLang="en-US" sz="2400" b="1" dirty="0">
                <a:latin typeface="Times New Roman" panose="02020603050405020304" pitchFamily="18" charset="0"/>
                <a:ea typeface="宋体" panose="02010600030101010101" pitchFamily="2" charset="-122"/>
              </a:endParaRPr>
            </a:p>
            <a:p>
              <a:pPr algn="ctr" eaLnBrk="0" hangingPunct="0"/>
              <a:r>
                <a:rPr lang="zh-CN" altLang="en-US" sz="2400" b="1" dirty="0">
                  <a:latin typeface="Times New Roman" panose="02020603050405020304" pitchFamily="18" charset="0"/>
                  <a:ea typeface="宋体" panose="02010600030101010101" pitchFamily="2" charset="-122"/>
                </a:rPr>
                <a:t>非屏蔽中断</a:t>
              </a:r>
              <a:r>
                <a:rPr lang="en-US" altLang="zh-CN" sz="2400" b="1" dirty="0">
                  <a:latin typeface="Times New Roman" panose="02020603050405020304" pitchFamily="18" charset="0"/>
                  <a:ea typeface="宋体" panose="02010600030101010101" pitchFamily="2" charset="-122"/>
                </a:rPr>
                <a:t>NMI</a:t>
              </a:r>
              <a:endParaRPr lang="en-US" altLang="zh-CN" sz="2400" b="1" dirty="0">
                <a:latin typeface="Times New Roman" panose="02020603050405020304" pitchFamily="18" charset="0"/>
                <a:ea typeface="宋体" panose="02010600030101010101" pitchFamily="2" charset="-122"/>
              </a:endParaRPr>
            </a:p>
            <a:p>
              <a:pPr algn="ctr" eaLnBrk="0" hangingPunct="0"/>
              <a:r>
                <a:rPr lang="zh-CN" altLang="en-US" sz="2400" b="1" dirty="0">
                  <a:latin typeface="Times New Roman" panose="02020603050405020304" pitchFamily="18" charset="0"/>
                  <a:ea typeface="宋体" panose="02010600030101010101" pitchFamily="2" charset="-122"/>
                </a:rPr>
                <a:t>断点中断</a:t>
              </a:r>
              <a:r>
                <a:rPr lang="en-US" altLang="zh-CN" sz="2400" b="1" dirty="0">
                  <a:latin typeface="Times New Roman" panose="02020603050405020304" pitchFamily="18" charset="0"/>
                  <a:ea typeface="宋体" panose="02010600030101010101" pitchFamily="2" charset="-122"/>
                </a:rPr>
                <a:t>INT3</a:t>
              </a:r>
              <a:endParaRPr lang="en-US" altLang="zh-CN" sz="2400" b="1" dirty="0">
                <a:latin typeface="Times New Roman" panose="02020603050405020304" pitchFamily="18" charset="0"/>
                <a:ea typeface="宋体" panose="02010600030101010101" pitchFamily="2" charset="-122"/>
              </a:endParaRPr>
            </a:p>
            <a:p>
              <a:pPr algn="ctr" eaLnBrk="0" hangingPunct="0"/>
              <a:r>
                <a:rPr lang="zh-CN" altLang="en-US" sz="2400" b="1" dirty="0">
                  <a:latin typeface="Times New Roman" panose="02020603050405020304" pitchFamily="18" charset="0"/>
                  <a:ea typeface="宋体" panose="02010600030101010101" pitchFamily="2" charset="-122"/>
                </a:rPr>
                <a:t>溢出中断</a:t>
              </a:r>
              <a:r>
                <a:rPr lang="en-US" altLang="zh-CN" sz="2400" b="1" dirty="0">
                  <a:latin typeface="Times New Roman" panose="02020603050405020304" pitchFamily="18" charset="0"/>
                  <a:ea typeface="宋体" panose="02010600030101010101" pitchFamily="2" charset="-122"/>
                </a:rPr>
                <a:t>INT0</a:t>
              </a:r>
              <a:endParaRPr lang="en-US" altLang="zh-CN" sz="2400" b="1" dirty="0">
                <a:latin typeface="Times New Roman" panose="02020603050405020304" pitchFamily="18" charset="0"/>
                <a:ea typeface="宋体" panose="02010600030101010101" pitchFamily="2" charset="-122"/>
              </a:endParaRPr>
            </a:p>
            <a:p>
              <a:pPr algn="ctr" eaLnBrk="0" hangingPunct="0"/>
              <a:r>
                <a:rPr lang="zh-CN" altLang="en-US" sz="2400" b="1" dirty="0">
                  <a:latin typeface="Times New Roman" panose="02020603050405020304" pitchFamily="18" charset="0"/>
                  <a:ea typeface="宋体" panose="02010600030101010101" pitchFamily="2" charset="-122"/>
                </a:rPr>
                <a:t>系统扩展保留</a:t>
              </a:r>
              <a:endParaRPr lang="zh-CN" altLang="en-US" sz="2400" b="1" dirty="0">
                <a:latin typeface="Times New Roman" panose="02020603050405020304" pitchFamily="18" charset="0"/>
                <a:ea typeface="宋体" panose="02010600030101010101" pitchFamily="2" charset="-122"/>
              </a:endParaRPr>
            </a:p>
            <a:p>
              <a:pPr algn="ctr" eaLnBrk="0" hangingPunct="0"/>
              <a:r>
                <a:rPr lang="zh-CN" altLang="en-US" sz="2400" b="1" dirty="0">
                  <a:latin typeface="Times New Roman" panose="02020603050405020304" pitchFamily="18" charset="0"/>
                  <a:ea typeface="宋体" panose="02010600030101010101" pitchFamily="2" charset="-122"/>
                </a:rPr>
                <a:t>用户自定义</a:t>
              </a:r>
              <a:endParaRPr lang="zh-CN" altLang="en-US" sz="2400" b="1" dirty="0">
                <a:latin typeface="Times New Roman" panose="02020603050405020304" pitchFamily="18" charset="0"/>
                <a:ea typeface="宋体" panose="02010600030101010101" pitchFamily="2" charset="-122"/>
              </a:endParaRPr>
            </a:p>
          </p:txBody>
        </p:sp>
      </p:grpSp>
      <p:sp>
        <p:nvSpPr>
          <p:cNvPr id="47115" name="Text Box 13"/>
          <p:cNvSpPr txBox="1"/>
          <p:nvPr/>
        </p:nvSpPr>
        <p:spPr>
          <a:xfrm>
            <a:off x="1719263" y="2636838"/>
            <a:ext cx="5791200" cy="496887"/>
          </a:xfrm>
          <a:prstGeom prst="rect">
            <a:avLst/>
          </a:prstGeom>
          <a:noFill/>
          <a:ln w="9525">
            <a:noFill/>
          </a:ln>
        </p:spPr>
        <p:txBody>
          <a:bodyPr anchor="ctr" anchorCtr="1"/>
          <a:p>
            <a:pPr algn="ctr" eaLnBrk="0" hangingPunct="0"/>
            <a:r>
              <a:rPr lang="zh-CN" altLang="en-US" sz="2400" b="1" dirty="0">
                <a:latin typeface="Times New Roman" panose="02020603050405020304" pitchFamily="18" charset="0"/>
                <a:ea typeface="宋体" panose="02010600030101010101" pitchFamily="2" charset="-122"/>
              </a:rPr>
              <a:t>表</a:t>
            </a:r>
            <a:r>
              <a:rPr lang="en-US" altLang="zh-CN" sz="2400" b="1" dirty="0">
                <a:latin typeface="Times New Roman" panose="02020603050405020304" pitchFamily="18" charset="0"/>
                <a:ea typeface="宋体" panose="02010600030101010101" pitchFamily="2" charset="-122"/>
              </a:rPr>
              <a:t>7-1  </a:t>
            </a:r>
            <a:r>
              <a:rPr lang="en-US" altLang="zh-CN" sz="2400" b="1" dirty="0">
                <a:solidFill>
                  <a:srgbClr val="FF0000"/>
                </a:solidFill>
                <a:latin typeface="Times New Roman" panose="02020603050405020304" pitchFamily="18" charset="0"/>
                <a:ea typeface="宋体" panose="02010600030101010101" pitchFamily="2" charset="-122"/>
              </a:rPr>
              <a:t>8086</a:t>
            </a:r>
            <a:r>
              <a:rPr lang="zh-CN" altLang="en-US" sz="2400" b="1" dirty="0">
                <a:latin typeface="Times New Roman" panose="02020603050405020304" pitchFamily="18" charset="0"/>
                <a:ea typeface="宋体" panose="02010600030101010101" pitchFamily="2" charset="-122"/>
              </a:rPr>
              <a:t>中断类型码分配表</a:t>
            </a:r>
            <a:endParaRPr lang="zh-CN" altLang="en-US" sz="2400" b="1" dirty="0">
              <a:latin typeface="Times New Roman" panose="02020603050405020304" pitchFamily="18" charset="0"/>
              <a:ea typeface="宋体" panose="02010600030101010101" pitchFamily="2" charset="-122"/>
            </a:endParaRPr>
          </a:p>
        </p:txBody>
      </p:sp>
      <p:sp>
        <p:nvSpPr>
          <p:cNvPr id="2" name="矩形 1"/>
          <p:cNvSpPr/>
          <p:nvPr/>
        </p:nvSpPr>
        <p:spPr>
          <a:xfrm>
            <a:off x="131763" y="53975"/>
            <a:ext cx="8891588" cy="2336800"/>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8086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字节表示中断类型码，因此可有</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256</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个类型码</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，可表示</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256</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个中断源</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内中断占用固定的类型码</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还有一部分是留待系统扩展时用的保留部分</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其余是用户可自由使用的类型码。</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矩形 2"/>
          <p:cNvSpPr/>
          <p:nvPr/>
        </p:nvSpPr>
        <p:spPr>
          <a:xfrm>
            <a:off x="179388" y="188913"/>
            <a:ext cx="8713787" cy="1886585"/>
          </a:xfrm>
          <a:prstGeom prst="rect">
            <a:avLst/>
          </a:prstGeom>
          <a:solidFill>
            <a:srgbClr val="CCFFCC"/>
          </a:solidFill>
          <a:ln w="9525">
            <a:noFill/>
          </a:ln>
        </p:spPr>
        <p:txBody>
          <a:bodyPr anchor="t" anchorCtr="0">
            <a:spAutoFit/>
          </a:bodyPr>
          <a:p>
            <a:pPr marL="342900" indent="-342900">
              <a:lnSpc>
                <a:spcPts val="3500"/>
              </a:lnSpc>
              <a:buChar char="•"/>
            </a:pPr>
            <a:r>
              <a:rPr lang="zh-CN" altLang="zh-CN" sz="2400" b="1" dirty="0">
                <a:latin typeface="Arial" panose="020B0604020202020204" pitchFamily="34" charset="0"/>
                <a:ea typeface="宋体" panose="02010600030101010101" pitchFamily="2" charset="-122"/>
              </a:rPr>
              <a:t>将</a:t>
            </a:r>
            <a:r>
              <a:rPr lang="en-US" altLang="zh-CN" sz="2400" b="1" dirty="0">
                <a:solidFill>
                  <a:srgbClr val="FF0000"/>
                </a:solidFill>
                <a:latin typeface="Arial" panose="020B0604020202020204" pitchFamily="34" charset="0"/>
                <a:ea typeface="宋体" panose="02010600030101010101" pitchFamily="2" charset="-122"/>
              </a:rPr>
              <a:t>8086</a:t>
            </a:r>
            <a:r>
              <a:rPr lang="zh-CN" altLang="zh-CN" sz="2400" b="1" dirty="0">
                <a:latin typeface="Arial" panose="020B0604020202020204" pitchFamily="34" charset="0"/>
                <a:ea typeface="宋体" panose="02010600030101010101" pitchFamily="2" charset="-122"/>
              </a:rPr>
              <a:t>各个</a:t>
            </a:r>
            <a:r>
              <a:rPr lang="zh-CN" altLang="zh-CN" sz="2400" b="1" dirty="0">
                <a:solidFill>
                  <a:srgbClr val="C00000"/>
                </a:solidFill>
                <a:latin typeface="Arial" panose="020B0604020202020204" pitchFamily="34" charset="0"/>
                <a:ea typeface="宋体" panose="02010600030101010101" pitchFamily="2" charset="-122"/>
              </a:rPr>
              <a:t>中断处理程序的入口地址</a:t>
            </a:r>
            <a:r>
              <a:rPr lang="zh-CN" altLang="zh-CN" sz="2400" b="1" dirty="0">
                <a:latin typeface="Arial" panose="020B0604020202020204" pitchFamily="34" charset="0"/>
                <a:ea typeface="宋体" panose="02010600030101010101" pitchFamily="2" charset="-122"/>
              </a:rPr>
              <a:t>组织成一个</a:t>
            </a:r>
            <a:r>
              <a:rPr lang="zh-CN" altLang="zh-CN" sz="2400" b="1" dirty="0">
                <a:solidFill>
                  <a:srgbClr val="FF0000"/>
                </a:solidFill>
                <a:latin typeface="Arial" panose="020B0604020202020204" pitchFamily="34" charset="0"/>
                <a:ea typeface="宋体" panose="02010600030101010101" pitchFamily="2" charset="-122"/>
              </a:rPr>
              <a:t>中断向量表</a:t>
            </a:r>
            <a:r>
              <a:rPr lang="zh-CN" altLang="zh-CN" sz="2400" b="1" dirty="0">
                <a:latin typeface="Arial" panose="020B0604020202020204" pitchFamily="34" charset="0"/>
                <a:ea typeface="宋体" panose="02010600030101010101" pitchFamily="2" charset="-122"/>
              </a:rPr>
              <a:t>，存放在地址</a:t>
            </a:r>
            <a:r>
              <a:rPr lang="en-US" altLang="zh-CN" sz="2400" b="1" dirty="0">
                <a:solidFill>
                  <a:srgbClr val="FF0000"/>
                </a:solidFill>
                <a:latin typeface="Arial" panose="020B0604020202020204" pitchFamily="34" charset="0"/>
                <a:ea typeface="宋体" panose="02010600030101010101" pitchFamily="2" charset="-122"/>
              </a:rPr>
              <a:t>0</a:t>
            </a:r>
            <a:r>
              <a:rPr lang="zh-CN" altLang="zh-CN" sz="2400" b="1" dirty="0">
                <a:solidFill>
                  <a:srgbClr val="FF0000"/>
                </a:solidFill>
                <a:latin typeface="Arial" panose="020B0604020202020204" pitchFamily="34" charset="0"/>
                <a:ea typeface="宋体" panose="02010600030101010101" pitchFamily="2" charset="-122"/>
              </a:rPr>
              <a:t>～</a:t>
            </a:r>
            <a:r>
              <a:rPr lang="en-US" altLang="zh-CN" sz="2400" b="1" dirty="0">
                <a:solidFill>
                  <a:srgbClr val="FF0000"/>
                </a:solidFill>
                <a:latin typeface="Arial" panose="020B0604020202020204" pitchFamily="34" charset="0"/>
                <a:ea typeface="宋体" panose="02010600030101010101" pitchFamily="2" charset="-122"/>
              </a:rPr>
              <a:t>3FFH</a:t>
            </a:r>
            <a:r>
              <a:rPr lang="zh-CN" altLang="zh-CN" sz="2400" b="1" dirty="0">
                <a:latin typeface="Arial" panose="020B0604020202020204" pitchFamily="34" charset="0"/>
                <a:ea typeface="宋体" panose="02010600030101010101" pitchFamily="2" charset="-122"/>
              </a:rPr>
              <a:t>区间，如</a:t>
            </a:r>
            <a:r>
              <a:rPr lang="zh-CN" altLang="zh-CN" sz="2400" b="1" dirty="0">
                <a:latin typeface="Arial" panose="020B0604020202020204" pitchFamily="34" charset="0"/>
                <a:ea typeface="宋体" panose="02010600030101010101" pitchFamily="2" charset="-122"/>
              </a:rPr>
              <a:t>下图所示。</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zh-CN" altLang="zh-CN" sz="2400" b="1" dirty="0">
                <a:latin typeface="Arial" panose="020B0604020202020204" pitchFamily="34" charset="0"/>
                <a:ea typeface="宋体" panose="02010600030101010101" pitchFamily="2" charset="-122"/>
              </a:rPr>
              <a:t>每个中断源的处理程序</a:t>
            </a:r>
            <a:r>
              <a:rPr lang="zh-CN" altLang="zh-CN" sz="2400" b="1" dirty="0">
                <a:solidFill>
                  <a:srgbClr val="2913FD"/>
                </a:solidFill>
                <a:latin typeface="Arial" panose="020B0604020202020204" pitchFamily="34" charset="0"/>
                <a:ea typeface="宋体" panose="02010600030101010101" pitchFamily="2" charset="-122"/>
              </a:rPr>
              <a:t>入口地址</a:t>
            </a:r>
            <a:r>
              <a:rPr lang="zh-CN" altLang="zh-CN" sz="2400" b="1" dirty="0">
                <a:latin typeface="Arial" panose="020B0604020202020204" pitchFamily="34" charset="0"/>
                <a:ea typeface="宋体" panose="02010600030101010101" pitchFamily="2" charset="-122"/>
              </a:rPr>
              <a:t>在向量表中</a:t>
            </a:r>
            <a:r>
              <a:rPr lang="zh-CN" altLang="zh-CN" sz="2400" b="1" dirty="0">
                <a:solidFill>
                  <a:srgbClr val="2913FD"/>
                </a:solidFill>
                <a:latin typeface="Arial" panose="020B0604020202020204" pitchFamily="34" charset="0"/>
                <a:ea typeface="宋体" panose="02010600030101010101" pitchFamily="2" charset="-122"/>
              </a:rPr>
              <a:t>占</a:t>
            </a:r>
            <a:r>
              <a:rPr lang="en-US" altLang="zh-CN" sz="2400" b="1" dirty="0">
                <a:solidFill>
                  <a:srgbClr val="2913FD"/>
                </a:solidFill>
                <a:latin typeface="Arial" panose="020B0604020202020204" pitchFamily="34" charset="0"/>
                <a:ea typeface="宋体" panose="02010600030101010101" pitchFamily="2" charset="-122"/>
              </a:rPr>
              <a:t>4</a:t>
            </a:r>
            <a:r>
              <a:rPr lang="zh-CN" altLang="zh-CN" sz="2400" b="1" dirty="0">
                <a:solidFill>
                  <a:srgbClr val="2913FD"/>
                </a:solidFill>
                <a:latin typeface="Arial" panose="020B0604020202020204" pitchFamily="34" charset="0"/>
                <a:ea typeface="宋体" panose="02010600030101010101" pitchFamily="2" charset="-122"/>
              </a:rPr>
              <a:t>字节单元</a:t>
            </a:r>
            <a:r>
              <a:rPr lang="zh-CN" altLang="zh-CN" sz="2400" b="1" dirty="0">
                <a:latin typeface="Arial" panose="020B0604020202020204" pitchFamily="34" charset="0"/>
                <a:ea typeface="宋体" panose="02010600030101010101" pitchFamily="2" charset="-122"/>
              </a:rPr>
              <a:t>，其中</a:t>
            </a:r>
            <a:r>
              <a:rPr lang="en-US" altLang="zh-CN" sz="2400" b="1"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字节为偏移量</a:t>
            </a:r>
            <a:r>
              <a:rPr lang="en-US" altLang="zh-CN" sz="2400" b="1" dirty="0">
                <a:latin typeface="Arial" panose="020B0604020202020204" pitchFamily="34" charset="0"/>
                <a:ea typeface="宋体" panose="02010600030101010101" pitchFamily="2" charset="-122"/>
              </a:rPr>
              <a:t>IP</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字节为段基值</a:t>
            </a:r>
            <a:r>
              <a:rPr lang="en-US" altLang="zh-CN" sz="2400" b="1" dirty="0">
                <a:latin typeface="Arial" panose="020B0604020202020204" pitchFamily="34" charset="0"/>
                <a:ea typeface="宋体" panose="02010600030101010101" pitchFamily="2" charset="-122"/>
              </a:rPr>
              <a:t>CS</a:t>
            </a:r>
            <a:r>
              <a:rPr lang="zh-CN" altLang="zh-CN" sz="2400" b="1" dirty="0">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如下图。</a:t>
            </a:r>
            <a:endParaRPr lang="zh-CN" altLang="en-US" sz="2400" b="1" dirty="0">
              <a:solidFill>
                <a:srgbClr val="FF0000"/>
              </a:solidFill>
              <a:latin typeface="Arial" panose="020B0604020202020204" pitchFamily="34" charset="0"/>
              <a:ea typeface="宋体" panose="02010600030101010101" pitchFamily="2" charset="-122"/>
            </a:endParaRPr>
          </a:p>
        </p:txBody>
      </p:sp>
      <p:pic>
        <p:nvPicPr>
          <p:cNvPr id="48130" name="图片 3" descr="7A11"/>
          <p:cNvPicPr>
            <a:picLocks noChangeAspect="1"/>
          </p:cNvPicPr>
          <p:nvPr/>
        </p:nvPicPr>
        <p:blipFill>
          <a:blip r:embed="rId1"/>
          <a:stretch>
            <a:fillRect/>
          </a:stretch>
        </p:blipFill>
        <p:spPr>
          <a:xfrm>
            <a:off x="5003800" y="2076450"/>
            <a:ext cx="4140200" cy="4248150"/>
          </a:xfrm>
          <a:prstGeom prst="rect">
            <a:avLst/>
          </a:prstGeom>
          <a:noFill/>
          <a:ln w="9525">
            <a:noFill/>
          </a:ln>
        </p:spPr>
      </p:pic>
      <p:sp>
        <p:nvSpPr>
          <p:cNvPr id="48131" name="矩形 4"/>
          <p:cNvSpPr/>
          <p:nvPr/>
        </p:nvSpPr>
        <p:spPr>
          <a:xfrm>
            <a:off x="179388" y="2387600"/>
            <a:ext cx="4679950" cy="954088"/>
          </a:xfrm>
          <a:prstGeom prst="rect">
            <a:avLst/>
          </a:prstGeom>
          <a:solidFill>
            <a:srgbClr val="FFFF66"/>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设</a:t>
            </a:r>
            <a:r>
              <a:rPr lang="en-US" altLang="zh-CN" sz="2800" b="1" dirty="0">
                <a:solidFill>
                  <a:srgbClr val="FF0000"/>
                </a:solidFill>
                <a:latin typeface="Arial" panose="020B0604020202020204" pitchFamily="34" charset="0"/>
                <a:ea typeface="宋体" panose="02010600030101010101" pitchFamily="2" charset="-122"/>
              </a:rPr>
              <a:t>8086</a:t>
            </a:r>
            <a:r>
              <a:rPr lang="zh-CN" altLang="zh-CN" sz="2800" b="1" dirty="0">
                <a:latin typeface="Arial" panose="020B0604020202020204" pitchFamily="34" charset="0"/>
                <a:ea typeface="宋体" panose="02010600030101010101" pitchFamily="2" charset="-122"/>
              </a:rPr>
              <a:t>中断源提供的类型码为</a:t>
            </a:r>
            <a:r>
              <a:rPr lang="en-US" altLang="zh-CN" sz="2800" b="1" i="1" dirty="0">
                <a:solidFill>
                  <a:srgbClr val="FF0000"/>
                </a:solidFill>
                <a:latin typeface="Arial" panose="020B0604020202020204" pitchFamily="34" charset="0"/>
                <a:ea typeface="宋体" panose="02010600030101010101" pitchFamily="2" charset="-122"/>
              </a:rPr>
              <a:t>N</a:t>
            </a:r>
            <a:r>
              <a:rPr lang="zh-CN" altLang="zh-CN" sz="2800" b="1" dirty="0">
                <a:latin typeface="Arial" panose="020B0604020202020204" pitchFamily="34" charset="0"/>
                <a:ea typeface="宋体" panose="02010600030101010101" pitchFamily="2" charset="-122"/>
              </a:rPr>
              <a:t>，则入口地址</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
        <p:nvSpPr>
          <p:cNvPr id="48132" name="矩形 5"/>
          <p:cNvSpPr/>
          <p:nvPr/>
        </p:nvSpPr>
        <p:spPr>
          <a:xfrm>
            <a:off x="71438" y="3744913"/>
            <a:ext cx="4787900" cy="1384300"/>
          </a:xfrm>
          <a:prstGeom prst="rect">
            <a:avLst/>
          </a:prstGeom>
          <a:solidFill>
            <a:srgbClr val="FDFFCB"/>
          </a:solidFill>
          <a:ln w="9525">
            <a:noFill/>
          </a:ln>
        </p:spPr>
        <p:txBody>
          <a:bodyPr anchor="t" anchorCtr="0">
            <a:spAutoFit/>
          </a:bodyPr>
          <a:p>
            <a:pPr>
              <a:lnSpc>
                <a:spcPct val="150000"/>
              </a:lnSpc>
            </a:pPr>
            <a:r>
              <a:rPr lang="zh-CN" altLang="zh-CN" sz="2800" b="1" dirty="0">
                <a:solidFill>
                  <a:srgbClr val="2913FD"/>
                </a:solidFill>
                <a:latin typeface="Arial" panose="020B0604020202020204" pitchFamily="34" charset="0"/>
                <a:ea typeface="宋体" panose="02010600030101010101" pitchFamily="2" charset="-122"/>
              </a:rPr>
              <a:t>偏移量</a:t>
            </a:r>
            <a:r>
              <a:rPr lang="en-US" altLang="zh-CN" sz="2800" b="1" dirty="0">
                <a:solidFill>
                  <a:srgbClr val="2913FD"/>
                </a:solidFill>
                <a:latin typeface="Arial" panose="020B0604020202020204" pitchFamily="34" charset="0"/>
                <a:ea typeface="宋体" panose="02010600030101010101" pitchFamily="2" charset="-122"/>
              </a:rPr>
              <a:t> IP=</a:t>
            </a:r>
            <a:r>
              <a:rPr lang="zh-CN" altLang="zh-CN" sz="2800" b="1" dirty="0">
                <a:solidFill>
                  <a:srgbClr val="2913FD"/>
                </a:solidFill>
                <a:latin typeface="Arial" panose="020B0604020202020204" pitchFamily="34" charset="0"/>
                <a:ea typeface="宋体" panose="02010600030101010101" pitchFamily="2" charset="-122"/>
              </a:rPr>
              <a:t>（</a:t>
            </a:r>
            <a:r>
              <a:rPr lang="en-US" altLang="zh-CN" sz="2800" b="1" dirty="0">
                <a:solidFill>
                  <a:srgbClr val="2913FD"/>
                </a:solidFill>
                <a:latin typeface="Arial" panose="020B0604020202020204" pitchFamily="34" charset="0"/>
                <a:ea typeface="宋体" panose="02010600030101010101" pitchFamily="2" charset="-122"/>
              </a:rPr>
              <a:t>4</a:t>
            </a:r>
            <a:r>
              <a:rPr lang="en-US" altLang="zh-CN" sz="2800" b="1" i="1" dirty="0">
                <a:solidFill>
                  <a:srgbClr val="2913FD"/>
                </a:solidFill>
                <a:latin typeface="Arial" panose="020B0604020202020204" pitchFamily="34" charset="0"/>
                <a:ea typeface="宋体" panose="02010600030101010101" pitchFamily="2" charset="-122"/>
              </a:rPr>
              <a:t>N</a:t>
            </a:r>
            <a:r>
              <a:rPr lang="zh-CN" altLang="zh-CN" sz="2800" b="1" dirty="0">
                <a:solidFill>
                  <a:srgbClr val="2913FD"/>
                </a:solidFill>
                <a:latin typeface="Arial" panose="020B0604020202020204" pitchFamily="34" charset="0"/>
                <a:ea typeface="宋体" panose="02010600030101010101" pitchFamily="2" charset="-122"/>
              </a:rPr>
              <a:t>，</a:t>
            </a:r>
            <a:r>
              <a:rPr lang="en-US" altLang="zh-CN" sz="2800" b="1" dirty="0">
                <a:solidFill>
                  <a:srgbClr val="2913FD"/>
                </a:solidFill>
                <a:latin typeface="Arial" panose="020B0604020202020204" pitchFamily="34" charset="0"/>
                <a:ea typeface="宋体" panose="02010600030101010101" pitchFamily="2" charset="-122"/>
              </a:rPr>
              <a:t>4</a:t>
            </a:r>
            <a:r>
              <a:rPr lang="en-US" altLang="zh-CN" sz="2800" b="1" i="1" dirty="0">
                <a:solidFill>
                  <a:srgbClr val="2913FD"/>
                </a:solidFill>
                <a:latin typeface="Arial" panose="020B0604020202020204" pitchFamily="34" charset="0"/>
                <a:ea typeface="宋体" panose="02010600030101010101" pitchFamily="2" charset="-122"/>
              </a:rPr>
              <a:t>N</a:t>
            </a:r>
            <a:r>
              <a:rPr lang="en-US" altLang="zh-CN" sz="2800" b="1" dirty="0">
                <a:solidFill>
                  <a:srgbClr val="2913FD"/>
                </a:solidFill>
                <a:latin typeface="Arial" panose="020B0604020202020204" pitchFamily="34" charset="0"/>
                <a:ea typeface="宋体" panose="02010600030101010101" pitchFamily="2" charset="-122"/>
              </a:rPr>
              <a:t>+1</a:t>
            </a:r>
            <a:r>
              <a:rPr lang="zh-CN" altLang="zh-CN" sz="2800" b="1" dirty="0">
                <a:solidFill>
                  <a:srgbClr val="2913FD"/>
                </a:solidFill>
                <a:latin typeface="Arial" panose="020B0604020202020204" pitchFamily="34" charset="0"/>
                <a:ea typeface="宋体" panose="02010600030101010101" pitchFamily="2" charset="-122"/>
              </a:rPr>
              <a:t>）</a:t>
            </a:r>
            <a:endParaRPr lang="en-US" altLang="zh-CN" sz="2800" b="1" dirty="0">
              <a:solidFill>
                <a:srgbClr val="2913FD"/>
              </a:solidFill>
              <a:latin typeface="Arial" panose="020B0604020202020204" pitchFamily="34" charset="0"/>
              <a:ea typeface="宋体" panose="02010600030101010101" pitchFamily="2" charset="-122"/>
            </a:endParaRPr>
          </a:p>
          <a:p>
            <a:pPr>
              <a:lnSpc>
                <a:spcPct val="150000"/>
              </a:lnSpc>
            </a:pPr>
            <a:r>
              <a:rPr lang="zh-CN" altLang="zh-CN" sz="2800" b="1" dirty="0">
                <a:latin typeface="Arial" panose="020B0604020202020204" pitchFamily="34" charset="0"/>
                <a:ea typeface="宋体" panose="02010600030101010101" pitchFamily="2" charset="-122"/>
              </a:rPr>
              <a:t>段基值</a:t>
            </a:r>
            <a:r>
              <a:rPr lang="en-US" altLang="zh-CN" sz="2800" b="1" dirty="0">
                <a:latin typeface="Arial" panose="020B0604020202020204" pitchFamily="34" charset="0"/>
                <a:ea typeface="宋体" panose="02010600030101010101" pitchFamily="2" charset="-122"/>
              </a:rPr>
              <a:t> CS=</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4</a:t>
            </a:r>
            <a:r>
              <a:rPr lang="en-US" altLang="zh-CN" sz="2800" b="1" i="1" dirty="0">
                <a:latin typeface="Arial" panose="020B0604020202020204" pitchFamily="34" charset="0"/>
                <a:ea typeface="宋体" panose="02010600030101010101" pitchFamily="2" charset="-122"/>
              </a:rPr>
              <a:t>N</a:t>
            </a:r>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4</a:t>
            </a:r>
            <a:r>
              <a:rPr lang="en-US" altLang="zh-CN" sz="2800" b="1" i="1" dirty="0">
                <a:latin typeface="Arial" panose="020B0604020202020204" pitchFamily="34" charset="0"/>
                <a:ea typeface="宋体" panose="02010600030101010101" pitchFamily="2" charset="-122"/>
              </a:rPr>
              <a:t>N</a:t>
            </a:r>
            <a:r>
              <a:rPr lang="en-US" altLang="zh-CN" sz="2800" b="1" dirty="0">
                <a:latin typeface="Arial" panose="020B0604020202020204" pitchFamily="34" charset="0"/>
                <a:ea typeface="宋体" panose="02010600030101010101" pitchFamily="2" charset="-122"/>
              </a:rPr>
              <a:t>+3</a:t>
            </a:r>
            <a:r>
              <a:rPr lang="zh-CN" altLang="zh-CN"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
        <p:nvSpPr>
          <p:cNvPr id="48133" name="Text Box 22"/>
          <p:cNvSpPr txBox="1"/>
          <p:nvPr/>
        </p:nvSpPr>
        <p:spPr>
          <a:xfrm>
            <a:off x="4252913" y="6167438"/>
            <a:ext cx="4891087" cy="706437"/>
          </a:xfrm>
          <a:prstGeom prst="rect">
            <a:avLst/>
          </a:prstGeom>
          <a:noFill/>
          <a:ln w="9525">
            <a:noFill/>
          </a:ln>
        </p:spPr>
        <p:txBody>
          <a:bodyPr anchor="ctr" anchorCtr="1"/>
          <a:p>
            <a:pPr eaLnBrk="0" hangingPunct="0"/>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7-11  8086</a:t>
            </a:r>
            <a:r>
              <a:rPr lang="zh-CN" altLang="en-US" sz="2400" b="1" dirty="0">
                <a:latin typeface="Times New Roman" panose="02020603050405020304" pitchFamily="18" charset="0"/>
                <a:ea typeface="宋体" panose="02010600030101010101" pitchFamily="2" charset="-122"/>
              </a:rPr>
              <a:t>中断向量表结构</a:t>
            </a:r>
            <a:endParaRPr lang="zh-CN" altLang="en-US" sz="24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 name="矩形 1"/>
          <p:cNvSpPr/>
          <p:nvPr/>
        </p:nvSpPr>
        <p:spPr>
          <a:xfrm>
            <a:off x="107950" y="3068638"/>
            <a:ext cx="8820150" cy="3170238"/>
          </a:xfrm>
          <a:prstGeom prst="rect">
            <a:avLst/>
          </a:prstGeom>
          <a:solidFill>
            <a:srgbClr val="FDFFCB"/>
          </a:solidFill>
        </p:spPr>
        <p:txBody>
          <a:bodyPr>
            <a:spAutoFit/>
          </a:bodyPr>
          <a:lstStyle/>
          <a:p>
            <a:pPr marL="0" marR="0" lvl="0" indent="0" algn="l" defTabSz="914400" rtl="0" eaLnBrk="1" fontAlgn="base" latinLnBrk="0" hangingPunct="1">
              <a:lnSpc>
                <a:spcPts val="40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向量中断方式</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特点：</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具有很高的灵活性</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易于扩展</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入口地址生成速度</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较</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快（只需几次访存，约为微秒级），且不因中断源数目的增加而减慢，硬件实现也较容易。</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155" name="矩形 2"/>
          <p:cNvSpPr/>
          <p:nvPr/>
        </p:nvSpPr>
        <p:spPr>
          <a:xfrm>
            <a:off x="395288" y="765175"/>
            <a:ext cx="8280400" cy="1630363"/>
          </a:xfrm>
          <a:prstGeom prst="rect">
            <a:avLst/>
          </a:prstGeom>
          <a:solidFill>
            <a:srgbClr val="CCFFCC"/>
          </a:solidFill>
          <a:ln w="9525">
            <a:noFill/>
          </a:ln>
        </p:spPr>
        <p:txBody>
          <a:bodyPr anchor="t" anchorCtr="0">
            <a:spAutoFit/>
          </a:bodyPr>
          <a:p>
            <a:pPr>
              <a:lnSpc>
                <a:spcPts val="4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在</a:t>
            </a:r>
            <a:r>
              <a:rPr lang="en-US" altLang="zh-CN" sz="2800" b="1" dirty="0">
                <a:latin typeface="Arial" panose="020B0604020202020204" pitchFamily="34" charset="0"/>
                <a:ea typeface="宋体" panose="02010600030101010101" pitchFamily="2" charset="-122"/>
              </a:rPr>
              <a:t>80x86</a:t>
            </a:r>
            <a:r>
              <a:rPr lang="zh-CN" altLang="zh-CN" sz="2800" b="1" dirty="0">
                <a:latin typeface="Arial" panose="020B0604020202020204" pitchFamily="34" charset="0"/>
                <a:ea typeface="宋体" panose="02010600030101010101" pitchFamily="2" charset="-122"/>
              </a:rPr>
              <a:t>保护模式下，由于引入了虚拟存储器概念，</a:t>
            </a:r>
            <a:r>
              <a:rPr lang="zh-CN" altLang="zh-CN" sz="2800" b="1" dirty="0">
                <a:solidFill>
                  <a:srgbClr val="FF0000"/>
                </a:solidFill>
                <a:latin typeface="Arial" panose="020B0604020202020204" pitchFamily="34" charset="0"/>
                <a:ea typeface="宋体" panose="02010600030101010101" pitchFamily="2" charset="-122"/>
              </a:rPr>
              <a:t>中断处理程序入口的物理地址要经过多次查映射表后才能得到</a:t>
            </a:r>
            <a:r>
              <a:rPr lang="zh-CN" altLang="zh-CN" sz="2800" b="1" dirty="0">
                <a:latin typeface="Arial" panose="020B0604020202020204" pitchFamily="34" charset="0"/>
                <a:ea typeface="宋体" panose="02010600030101010101" pitchFamily="2" charset="-122"/>
              </a:rPr>
              <a:t>。</a:t>
            </a:r>
            <a:endParaRPr lang="zh-CN" altLang="zh-CN"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 name="Text Box 2"/>
          <p:cNvSpPr txBox="1"/>
          <p:nvPr/>
        </p:nvSpPr>
        <p:spPr>
          <a:xfrm>
            <a:off x="457200" y="533400"/>
            <a:ext cx="4000500" cy="523875"/>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）综合法 </a:t>
            </a:r>
            <a:endParaRPr lang="zh-CN" altLang="en-US" sz="2800" b="1" dirty="0">
              <a:latin typeface="宋体" panose="02010600030101010101" pitchFamily="2" charset="-122"/>
              <a:ea typeface="宋体" panose="02010600030101010101" pitchFamily="2" charset="-122"/>
            </a:endParaRPr>
          </a:p>
        </p:txBody>
      </p:sp>
      <p:sp>
        <p:nvSpPr>
          <p:cNvPr id="5" name="Text Box 3"/>
          <p:cNvSpPr txBox="1"/>
          <p:nvPr/>
        </p:nvSpPr>
        <p:spPr>
          <a:xfrm>
            <a:off x="684213" y="1412875"/>
            <a:ext cx="6562725" cy="523875"/>
          </a:xfrm>
          <a:prstGeom prst="rect">
            <a:avLst/>
          </a:prstGeom>
          <a:solidFill>
            <a:srgbClr val="FFFF00"/>
          </a:solid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实际系统中，常将几种方法综合使用。 </a:t>
            </a:r>
            <a:endParaRPr lang="zh-CN" altLang="en-US" sz="2800" b="1" dirty="0">
              <a:latin typeface="宋体" panose="02010600030101010101" pitchFamily="2" charset="-122"/>
              <a:ea typeface="宋体" panose="02010600030101010101" pitchFamily="2" charset="-122"/>
            </a:endParaRPr>
          </a:p>
        </p:txBody>
      </p:sp>
      <p:sp>
        <p:nvSpPr>
          <p:cNvPr id="6" name="Text Box 4"/>
          <p:cNvSpPr txBox="1"/>
          <p:nvPr/>
        </p:nvSpPr>
        <p:spPr>
          <a:xfrm>
            <a:off x="457200" y="2205038"/>
            <a:ext cx="8147050" cy="1630362"/>
          </a:xfrm>
          <a:prstGeom prst="rect">
            <a:avLst/>
          </a:prstGeom>
          <a:solidFill>
            <a:srgbClr val="CCFFCC"/>
          </a:solidFill>
          <a:ln w="9525">
            <a:noFill/>
          </a:ln>
        </p:spPr>
        <p:txBody>
          <a:bodyPr anchor="t" anchorCtr="0">
            <a:spAutoFit/>
          </a:bodyPr>
          <a:p>
            <a:pPr>
              <a:lnSpc>
                <a:spcPts val="4000"/>
              </a:lnSpc>
              <a:spcBef>
                <a:spcPct val="50000"/>
              </a:spcBef>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例：在</a:t>
            </a:r>
            <a:r>
              <a:rPr lang="en-US" altLang="zh-CN" sz="2800" b="1" dirty="0">
                <a:latin typeface="宋体" panose="02010600030101010101" pitchFamily="2" charset="-122"/>
                <a:ea typeface="宋体" panose="02010600030101010101" pitchFamily="2" charset="-122"/>
              </a:rPr>
              <a:t>PC</a:t>
            </a:r>
            <a:r>
              <a:rPr lang="zh-CN" altLang="en-US" sz="2800" b="1" dirty="0">
                <a:latin typeface="宋体" panose="02010600030101010101" pitchFamily="2" charset="-122"/>
                <a:ea typeface="宋体" panose="02010600030101010101" pitchFamily="2" charset="-122"/>
              </a:rPr>
              <a:t>机的串口内，串行输出中断和串行输入中断信号一般合用一个中断请求，中断处理程序中需根据标志位查询具体的中断源 。</a:t>
            </a:r>
            <a:endParaRPr lang="zh-CN" altLang="en-US" sz="2800" b="1" dirty="0">
              <a:latin typeface="宋体" panose="02010600030101010101" pitchFamily="2" charset="-122"/>
              <a:ea typeface="宋体" panose="02010600030101010101" pitchFamily="2" charset="-122"/>
            </a:endParaRPr>
          </a:p>
        </p:txBody>
      </p:sp>
      <p:sp>
        <p:nvSpPr>
          <p:cNvPr id="7" name="Text Box 5"/>
          <p:cNvSpPr txBox="1">
            <a:spLocks noChangeArrowheads="1"/>
          </p:cNvSpPr>
          <p:nvPr/>
        </p:nvSpPr>
        <p:spPr bwMode="auto">
          <a:xfrm>
            <a:off x="530225" y="4246563"/>
            <a:ext cx="8001000" cy="955675"/>
          </a:xfrm>
          <a:prstGeom prst="rect">
            <a:avLst/>
          </a:prstGeom>
          <a:solidFill>
            <a:schemeClr val="accent5"/>
          </a:solidFill>
          <a:ln>
            <a:noFill/>
          </a:ln>
          <a:effec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许多单片机中内中断常采取 </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单独请求</a:t>
            </a:r>
            <a:r>
              <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向量</a:t>
            </a:r>
            <a:r>
              <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查询</a:t>
            </a:r>
            <a:r>
              <a:rPr kumimoji="1"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的混合模型。</a:t>
            </a:r>
            <a:endPar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lide(fromBottom)">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149225" y="79375"/>
            <a:ext cx="4860925" cy="646113"/>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7.3.2  </a:t>
            </a:r>
            <a:r>
              <a:rPr lang="zh-CN" altLang="en-US" sz="3600" b="1" dirty="0">
                <a:latin typeface="宋体" panose="02010600030101010101" pitchFamily="2" charset="-122"/>
                <a:ea typeface="宋体" panose="02010600030101010101" pitchFamily="2" charset="-122"/>
              </a:rPr>
              <a:t>中断的过程 </a:t>
            </a:r>
            <a:endParaRPr lang="zh-CN" altLang="en-US" sz="3600" b="1" dirty="0">
              <a:latin typeface="宋体" panose="02010600030101010101" pitchFamily="2" charset="-122"/>
              <a:ea typeface="宋体" panose="02010600030101010101" pitchFamily="2" charset="-122"/>
            </a:endParaRPr>
          </a:p>
        </p:txBody>
      </p:sp>
      <p:sp>
        <p:nvSpPr>
          <p:cNvPr id="57347" name="Text Box 3"/>
          <p:cNvSpPr txBox="1"/>
          <p:nvPr/>
        </p:nvSpPr>
        <p:spPr>
          <a:xfrm>
            <a:off x="14288" y="725488"/>
            <a:ext cx="9129712" cy="1076325"/>
          </a:xfrm>
          <a:prstGeom prst="rect">
            <a:avLst/>
          </a:prstGeom>
          <a:solidFill>
            <a:srgbClr val="FFFF66"/>
          </a:solidFill>
          <a:ln w="9525">
            <a:noFill/>
          </a:ln>
        </p:spPr>
        <p:txBody>
          <a:bodyPr anchor="t" anchorCtr="0">
            <a:spAutoFit/>
          </a:bodyPr>
          <a:p>
            <a:pPr>
              <a:lnSpc>
                <a:spcPts val="3000"/>
              </a:lnSpc>
              <a:spcBef>
                <a:spcPct val="50000"/>
              </a:spcBef>
            </a:pPr>
            <a:r>
              <a:rPr lang="zh-CN" altLang="en-US" sz="3200" b="1" dirty="0">
                <a:solidFill>
                  <a:srgbClr val="FF0000"/>
                </a:solidFill>
                <a:latin typeface="宋体" panose="02010600030101010101" pitchFamily="2" charset="-122"/>
                <a:ea typeface="宋体" panose="02010600030101010101" pitchFamily="2" charset="-122"/>
              </a:rPr>
              <a:t>中断的过程</a:t>
            </a:r>
            <a:r>
              <a:rPr lang="zh-CN" altLang="en-US" sz="3200" b="1" dirty="0">
                <a:latin typeface="宋体" panose="02010600030101010101" pitchFamily="2" charset="-122"/>
                <a:ea typeface="宋体" panose="02010600030101010101" pitchFamily="2" charset="-122"/>
              </a:rPr>
              <a:t>一般可划分为：</a:t>
            </a:r>
            <a:endParaRPr lang="en-US" altLang="zh-CN" sz="3200" b="1" dirty="0">
              <a:latin typeface="宋体" panose="02010600030101010101" pitchFamily="2" charset="-122"/>
              <a:ea typeface="宋体" panose="02010600030101010101" pitchFamily="2" charset="-122"/>
            </a:endParaRPr>
          </a:p>
          <a:p>
            <a:pPr>
              <a:lnSpc>
                <a:spcPts val="3000"/>
              </a:lnSpc>
              <a:spcBef>
                <a:spcPct val="50000"/>
              </a:spcBef>
            </a:pPr>
            <a:r>
              <a:rPr lang="zh-CN" altLang="en-US" sz="2800" b="1" dirty="0">
                <a:solidFill>
                  <a:srgbClr val="2913FD"/>
                </a:solidFill>
                <a:latin typeface="宋体" panose="02010600030101010101" pitchFamily="2" charset="-122"/>
                <a:ea typeface="宋体" panose="02010600030101010101" pitchFamily="2" charset="-122"/>
              </a:rPr>
              <a:t>中断请求</a:t>
            </a:r>
            <a:r>
              <a:rPr lang="zh-CN" altLang="en-US" sz="2800" b="1" dirty="0">
                <a:latin typeface="宋体" panose="02010600030101010101" pitchFamily="2" charset="-122"/>
                <a:ea typeface="宋体" panose="02010600030101010101" pitchFamily="2" charset="-122"/>
              </a:rPr>
              <a:t>、</a:t>
            </a:r>
            <a:r>
              <a:rPr lang="zh-CN" altLang="en-US" sz="2800" b="1" dirty="0">
                <a:solidFill>
                  <a:srgbClr val="C00000"/>
                </a:solidFill>
                <a:latin typeface="宋体" panose="02010600030101010101" pitchFamily="2" charset="-122"/>
                <a:ea typeface="宋体" panose="02010600030101010101" pitchFamily="2" charset="-122"/>
              </a:rPr>
              <a:t>中断排优</a:t>
            </a:r>
            <a:r>
              <a:rPr lang="zh-CN" altLang="en-US" sz="2800" b="1" dirty="0">
                <a:latin typeface="宋体" panose="02010600030101010101" pitchFamily="2" charset="-122"/>
                <a:ea typeface="宋体" panose="02010600030101010101" pitchFamily="2" charset="-122"/>
              </a:rPr>
              <a:t>、</a:t>
            </a:r>
            <a:r>
              <a:rPr lang="zh-CN" altLang="en-US" sz="2800" b="1" dirty="0">
                <a:solidFill>
                  <a:srgbClr val="FF0000"/>
                </a:solidFill>
                <a:latin typeface="宋体" panose="02010600030101010101" pitchFamily="2" charset="-122"/>
                <a:ea typeface="宋体" panose="02010600030101010101" pitchFamily="2" charset="-122"/>
              </a:rPr>
              <a:t>中断响应</a:t>
            </a:r>
            <a:r>
              <a:rPr lang="zh-CN" altLang="en-US" sz="2800" b="1" dirty="0">
                <a:latin typeface="宋体" panose="02010600030101010101" pitchFamily="2" charset="-122"/>
                <a:ea typeface="宋体" panose="02010600030101010101" pitchFamily="2" charset="-122"/>
              </a:rPr>
              <a:t>、</a:t>
            </a:r>
            <a:r>
              <a:rPr lang="zh-CN" altLang="en-US" sz="2800" b="1" dirty="0">
                <a:solidFill>
                  <a:srgbClr val="2913FD"/>
                </a:solidFill>
                <a:latin typeface="宋体" panose="02010600030101010101" pitchFamily="2" charset="-122"/>
                <a:ea typeface="宋体" panose="02010600030101010101" pitchFamily="2" charset="-122"/>
              </a:rPr>
              <a:t>中断处理</a:t>
            </a:r>
            <a:r>
              <a:rPr lang="zh-CN" altLang="en-US" sz="2800" b="1" dirty="0">
                <a:latin typeface="宋体" panose="02010600030101010101" pitchFamily="2" charset="-122"/>
                <a:ea typeface="宋体" panose="02010600030101010101" pitchFamily="2" charset="-122"/>
              </a:rPr>
              <a:t>和</a:t>
            </a:r>
            <a:r>
              <a:rPr lang="zh-CN" altLang="en-US" sz="2800" b="1" dirty="0">
                <a:solidFill>
                  <a:srgbClr val="2913FD"/>
                </a:solidFill>
                <a:latin typeface="宋体" panose="02010600030101010101" pitchFamily="2" charset="-122"/>
                <a:ea typeface="宋体" panose="02010600030101010101" pitchFamily="2" charset="-122"/>
              </a:rPr>
              <a:t>中断返回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57350" name="Text Box 6"/>
          <p:cNvSpPr txBox="1"/>
          <p:nvPr/>
        </p:nvSpPr>
        <p:spPr>
          <a:xfrm>
            <a:off x="149225" y="2435225"/>
            <a:ext cx="3702050" cy="579438"/>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、中断请求</a:t>
            </a:r>
            <a:endParaRPr lang="zh-CN" altLang="en-US" sz="3200" b="1" dirty="0">
              <a:latin typeface="宋体" panose="02010600030101010101" pitchFamily="2" charset="-122"/>
              <a:ea typeface="宋体" panose="02010600030101010101" pitchFamily="2" charset="-122"/>
            </a:endParaRPr>
          </a:p>
        </p:txBody>
      </p:sp>
      <p:sp>
        <p:nvSpPr>
          <p:cNvPr id="51204" name="矩形 1"/>
          <p:cNvSpPr/>
          <p:nvPr/>
        </p:nvSpPr>
        <p:spPr>
          <a:xfrm>
            <a:off x="1187450" y="1851025"/>
            <a:ext cx="5749925" cy="584200"/>
          </a:xfrm>
          <a:prstGeom prst="rect">
            <a:avLst/>
          </a:prstGeom>
          <a:solidFill>
            <a:srgbClr val="FFCCFF"/>
          </a:solidFill>
          <a:ln w="9525">
            <a:noFill/>
          </a:ln>
        </p:spPr>
        <p:txBody>
          <a:bodyPr wrap="none" anchor="t" anchorCtr="0">
            <a:spAutoFit/>
          </a:bodyPr>
          <a:p>
            <a:r>
              <a:rPr lang="zh-CN" altLang="en-US" sz="3200" b="1" dirty="0">
                <a:latin typeface="宋体" panose="02010600030101010101" pitchFamily="2" charset="-122"/>
                <a:ea typeface="宋体" panose="02010600030101010101" pitchFamily="2" charset="-122"/>
              </a:rPr>
              <a:t>下面以</a:t>
            </a:r>
            <a:r>
              <a:rPr lang="en-US" altLang="zh-CN" sz="3200" b="1" dirty="0">
                <a:latin typeface="宋体" panose="02010600030101010101" pitchFamily="2" charset="-122"/>
                <a:ea typeface="宋体" panose="02010600030101010101" pitchFamily="2" charset="-122"/>
              </a:rPr>
              <a:t>8086</a:t>
            </a:r>
            <a:r>
              <a:rPr lang="zh-CN" altLang="en-US" sz="3200" b="1" dirty="0">
                <a:latin typeface="宋体" panose="02010600030101010101" pitchFamily="2" charset="-122"/>
                <a:ea typeface="宋体" panose="02010600030101010101" pitchFamily="2" charset="-122"/>
              </a:rPr>
              <a:t>的向量中断为例 。</a:t>
            </a:r>
            <a:endParaRPr lang="zh-CN" altLang="en-US" sz="3200" dirty="0">
              <a:latin typeface="Arial" panose="020B0604020202020204" pitchFamily="34" charset="0"/>
              <a:ea typeface="宋体" panose="02010600030101010101" pitchFamily="2" charset="-122"/>
            </a:endParaRPr>
          </a:p>
        </p:txBody>
      </p:sp>
      <p:sp>
        <p:nvSpPr>
          <p:cNvPr id="2" name="矩形 1"/>
          <p:cNvSpPr/>
          <p:nvPr/>
        </p:nvSpPr>
        <p:spPr>
          <a:xfrm>
            <a:off x="534988" y="3014663"/>
            <a:ext cx="7991475" cy="1392238"/>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各中断源提出</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中断请求的原因</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不同</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完全随机</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产生的，如由键盘接口等</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接口提出的请求；</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程序有意安排</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的，如软中断指令。</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390525" y="4549775"/>
            <a:ext cx="8377238" cy="2336800"/>
          </a:xfrm>
          <a:prstGeom prst="rect">
            <a:avLst/>
          </a:prstGeom>
          <a:solidFill>
            <a:srgbClr val="FDFFCB"/>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这些</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内中断请求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外中断请求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可屏蔽中断请求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非屏蔽中断请求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，通过</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各自的路径</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送往</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外中断请求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信号通过</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中断控制器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汇集到</a:t>
            </a:r>
            <a:r>
              <a:rPr kumimoji="0" lang="en-US"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INTR</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请求线，或直接汇集到非屏蔽中断请求线</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NMI</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内中断请求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则通过内部逻辑电路提出。</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slide(fromBottom)">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7347"/>
                                        </p:tgtEl>
                                        <p:attrNameLst>
                                          <p:attrName>style.visibility</p:attrName>
                                        </p:attrNameLst>
                                      </p:cBhvr>
                                      <p:to>
                                        <p:strVal val="visible"/>
                                      </p:to>
                                    </p:set>
                                    <p:animEffect transition="in" filter="slide(fromBottom)">
                                      <p:cBhvr>
                                        <p:cTn id="12" dur="500"/>
                                        <p:tgtEl>
                                          <p:spTgt spid="5734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7350"/>
                                        </p:tgtEl>
                                        <p:attrNameLst>
                                          <p:attrName>style.visibility</p:attrName>
                                        </p:attrNameLst>
                                      </p:cBhvr>
                                      <p:to>
                                        <p:strVal val="visible"/>
                                      </p:to>
                                    </p:set>
                                    <p:animEffect transition="in" filter="slide(fromBottom)">
                                      <p:cBhvr>
                                        <p:cTn id="17"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ldLvl="0" animBg="1"/>
      <p:bldP spid="5735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2" name="Text Box 4"/>
          <p:cNvSpPr txBox="1"/>
          <p:nvPr/>
        </p:nvSpPr>
        <p:spPr>
          <a:xfrm>
            <a:off x="231775" y="115888"/>
            <a:ext cx="3406775" cy="579437"/>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、中断排优 </a:t>
            </a:r>
            <a:endParaRPr lang="zh-CN" altLang="en-US" sz="3200" b="1" dirty="0">
              <a:latin typeface="宋体" panose="02010600030101010101" pitchFamily="2" charset="-122"/>
              <a:ea typeface="宋体" panose="02010600030101010101" pitchFamily="2" charset="-122"/>
            </a:endParaRPr>
          </a:p>
        </p:txBody>
      </p:sp>
      <p:sp>
        <p:nvSpPr>
          <p:cNvPr id="58373" name="Text Box 5"/>
          <p:cNvSpPr txBox="1">
            <a:spLocks noChangeArrowheads="1"/>
          </p:cNvSpPr>
          <p:nvPr/>
        </p:nvSpPr>
        <p:spPr bwMode="auto">
          <a:xfrm>
            <a:off x="204788" y="2636838"/>
            <a:ext cx="8763000" cy="3108325"/>
          </a:xfrm>
          <a:prstGeom prst="rect">
            <a:avLst/>
          </a:prstGeom>
          <a:solidFill>
            <a:srgbClr val="CCFFCC"/>
          </a:solidFill>
          <a:ln>
            <a:noFill/>
          </a:ln>
          <a:effec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优先排队原则：</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故障引起的中断</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优先于</a:t>
            </a:r>
            <a:r>
              <a:rPr kumimoji="1" lang="en-US" altLang="zh-CN"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I/O</a:t>
            </a:r>
            <a:r>
              <a:rPr kumimoji="1" lang="zh-CN" altLang="en-US"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操作</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引起的中断；</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非屏蔽中断</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优先于</a:t>
            </a:r>
            <a:r>
              <a:rPr kumimoji="1" lang="zh-CN" altLang="en-US"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可屏蔽中断；</a:t>
            </a:r>
            <a:endParaRPr kumimoji="1" lang="en-US" altLang="zh-CN"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高速事件中断</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优先于</a:t>
            </a:r>
            <a:r>
              <a:rPr kumimoji="1" lang="zh-CN" altLang="en-US"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低速事件的中断；</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输入信息中断</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优先于</a:t>
            </a:r>
            <a:r>
              <a:rPr kumimoji="1" lang="zh-CN" altLang="en-US" sz="28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输出信息中断</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2227" name="矩形 2"/>
          <p:cNvSpPr/>
          <p:nvPr/>
        </p:nvSpPr>
        <p:spPr>
          <a:xfrm>
            <a:off x="231775" y="908050"/>
            <a:ext cx="8588375" cy="1301750"/>
          </a:xfrm>
          <a:prstGeom prst="rect">
            <a:avLst/>
          </a:prstGeom>
          <a:solidFill>
            <a:srgbClr val="FFFF66"/>
          </a:solidFill>
          <a:ln w="9525">
            <a:noFill/>
          </a:ln>
        </p:spPr>
        <p:txBody>
          <a:bodyPr anchor="t" anchorCtr="0">
            <a:spAutoFit/>
          </a:bodyPr>
          <a:p>
            <a:pPr>
              <a:lnSpc>
                <a:spcPct val="150000"/>
              </a:lnSpc>
            </a:pPr>
            <a:r>
              <a:rPr lang="zh-CN" altLang="zh-CN" sz="2800" b="1" dirty="0">
                <a:solidFill>
                  <a:srgbClr val="C00000"/>
                </a:solidFill>
                <a:latin typeface="Arial" panose="020B0604020202020204" pitchFamily="34" charset="0"/>
                <a:ea typeface="宋体" panose="02010600030101010101" pitchFamily="2" charset="-122"/>
              </a:rPr>
              <a:t>如果有几个请求同时提出</a:t>
            </a:r>
            <a:r>
              <a:rPr lang="zh-CN" altLang="zh-CN" sz="2800" b="1" dirty="0">
                <a:latin typeface="Arial" panose="020B0604020202020204" pitchFamily="34" charset="0"/>
                <a:ea typeface="宋体" panose="02010600030101010101" pitchFamily="2" charset="-122"/>
              </a:rPr>
              <a:t>，那么</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应当先响应谁呢？这就存在一个优先排队问题。</a:t>
            </a:r>
            <a:endParaRPr lang="zh-CN" altLang="en-US" sz="28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slide(fromBottom)">
                                      <p:cBhvr>
                                        <p:cTn id="7" dur="500"/>
                                        <p:tgtEl>
                                          <p:spTgt spid="5837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slide(fromBottom)">
                                      <p:cBhvr>
                                        <p:cTn id="12"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P spid="5837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6"/>
          <p:cNvSpPr txBox="1">
            <a:spLocks noChangeArrowheads="1"/>
          </p:cNvSpPr>
          <p:nvPr/>
        </p:nvSpPr>
        <p:spPr bwMode="auto">
          <a:xfrm>
            <a:off x="250825" y="0"/>
            <a:ext cx="7921625" cy="4078288"/>
          </a:xfrm>
          <a:prstGeom prst="rect">
            <a:avLst/>
          </a:prstGeom>
          <a:solidFill>
            <a:srgbClr val="CCFFCC"/>
          </a:solidFill>
          <a:ln>
            <a:noFill/>
          </a:ln>
          <a:effec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在</a:t>
            </a:r>
            <a:r>
              <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8086</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中断优先顺序：</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ts val="3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除法错；</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ts val="3000"/>
              </a:lnSpc>
              <a:spcBef>
                <a:spcPct val="50000"/>
              </a:spcBef>
              <a:spcAft>
                <a:spcPct val="0"/>
              </a:spcAft>
              <a:buClrTx/>
              <a:buSzTx/>
              <a:buFontTx/>
              <a:buChar char="•"/>
              <a:defRPr/>
            </a:pPr>
            <a:r>
              <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INT n </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软中断；</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ts val="3000"/>
              </a:lnSpc>
              <a:spcBef>
                <a:spcPct val="50000"/>
              </a:spcBef>
              <a:spcAft>
                <a:spcPct val="0"/>
              </a:spcAft>
              <a:buClrTx/>
              <a:buSzTx/>
              <a:buFontTx/>
              <a:buChar char="•"/>
              <a:defRPr/>
            </a:pPr>
            <a:r>
              <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INTO </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溢出中断；</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ts val="3000"/>
              </a:lnSpc>
              <a:spcBef>
                <a:spcPct val="50000"/>
              </a:spcBef>
              <a:spcAft>
                <a:spcPct val="0"/>
              </a:spcAft>
              <a:buClrTx/>
              <a:buSzTx/>
              <a:buFontTx/>
              <a:buChar char="•"/>
              <a:defRPr/>
            </a:pPr>
            <a:r>
              <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NMI</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非屏蔽中断；</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ts val="3000"/>
              </a:lnSpc>
              <a:spcBef>
                <a:spcPct val="50000"/>
              </a:spcBef>
              <a:spcAft>
                <a:spcPct val="0"/>
              </a:spcAft>
              <a:buClrTx/>
              <a:buSzTx/>
              <a:buFontTx/>
              <a:buChar char="•"/>
              <a:defRPr/>
            </a:pPr>
            <a:r>
              <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INTR</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可屏蔽中断；</a:t>
            </a:r>
            <a:endPar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457200" marR="0" lvl="0" indent="-457200" algn="l" defTabSz="914400" rtl="0" eaLnBrk="1" fontAlgn="base" latinLnBrk="0" hangingPunct="1">
              <a:lnSpc>
                <a:spcPts val="3000"/>
              </a:lnSpc>
              <a:spcBef>
                <a:spcPct val="50000"/>
              </a:spcBef>
              <a:spcAft>
                <a:spcPct val="0"/>
              </a:spcAft>
              <a:buClrTx/>
              <a:buSzTx/>
              <a:buFontTx/>
              <a:buChar char="•"/>
              <a:defRPr/>
            </a:pP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单步中断</a:t>
            </a:r>
            <a:r>
              <a:rPr kumimoji="1" lang="en-US" altLang="zh-CN"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TF</a:t>
            </a:r>
            <a:r>
              <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endParaRPr kumimoji="1" lang="zh-CN" altLang="en-US" sz="2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3250" name="矩形 4"/>
          <p:cNvSpPr/>
          <p:nvPr/>
        </p:nvSpPr>
        <p:spPr>
          <a:xfrm>
            <a:off x="0" y="4259263"/>
            <a:ext cx="9144000" cy="1117600"/>
          </a:xfrm>
          <a:prstGeom prst="rect">
            <a:avLst/>
          </a:prstGeom>
          <a:solidFill>
            <a:srgbClr val="FDFFCB"/>
          </a:solidFill>
          <a:ln w="9525">
            <a:noFill/>
          </a:ln>
        </p:spPr>
        <p:txBody>
          <a:bodyPr anchor="t" anchorCtr="0">
            <a:spAutoFit/>
          </a:bodyPr>
          <a:p>
            <a:pPr>
              <a:lnSpc>
                <a:spcPts val="4000"/>
              </a:lnSpc>
            </a:pPr>
            <a:r>
              <a:rPr lang="zh-CN" altLang="zh-CN" sz="2800" b="1" dirty="0">
                <a:latin typeface="Arial" panose="020B0604020202020204" pitchFamily="34" charset="0"/>
                <a:ea typeface="宋体" panose="02010600030101010101" pitchFamily="2" charset="-122"/>
              </a:rPr>
              <a:t>属于</a:t>
            </a:r>
            <a:r>
              <a:rPr lang="en-US" altLang="zh-CN" sz="2800" b="1" dirty="0">
                <a:solidFill>
                  <a:srgbClr val="C00000"/>
                </a:solidFill>
                <a:latin typeface="Arial" panose="020B0604020202020204" pitchFamily="34" charset="0"/>
                <a:ea typeface="宋体" panose="02010600030101010101" pitchFamily="2" charset="-122"/>
              </a:rPr>
              <a:t>INTR</a:t>
            </a:r>
            <a:r>
              <a:rPr lang="zh-CN" altLang="en-US" sz="2800" b="1" dirty="0">
                <a:solidFill>
                  <a:srgbClr val="C00000"/>
                </a:solidFill>
                <a:latin typeface="Arial" panose="020B0604020202020204" pitchFamily="34" charset="0"/>
                <a:ea typeface="宋体" panose="02010600030101010101" pitchFamily="2" charset="-122"/>
              </a:rPr>
              <a:t>的</a:t>
            </a:r>
            <a:r>
              <a:rPr lang="zh-CN" altLang="zh-CN" sz="2800" b="1" dirty="0">
                <a:solidFill>
                  <a:srgbClr val="C00000"/>
                </a:solidFill>
                <a:latin typeface="Arial" panose="020B0604020202020204" pitchFamily="34" charset="0"/>
                <a:ea typeface="宋体" panose="02010600030101010101" pitchFamily="2" charset="-122"/>
              </a:rPr>
              <a:t>多个外中断源请求</a:t>
            </a:r>
            <a:r>
              <a:rPr lang="zh-CN" altLang="zh-CN" sz="2800" b="1" dirty="0">
                <a:latin typeface="Arial" panose="020B0604020202020204" pitchFamily="34" charset="0"/>
                <a:ea typeface="宋体" panose="02010600030101010101" pitchFamily="2" charset="-122"/>
              </a:rPr>
              <a:t>，可</a:t>
            </a:r>
            <a:r>
              <a:rPr lang="zh-CN" altLang="en-US" sz="2800" b="1" dirty="0">
                <a:latin typeface="Arial" panose="020B0604020202020204" pitchFamily="34" charset="0"/>
                <a:ea typeface="宋体" panose="02010600030101010101" pitchFamily="2" charset="-122"/>
              </a:rPr>
              <a:t>由</a:t>
            </a:r>
            <a:r>
              <a:rPr lang="zh-CN" altLang="zh-CN" sz="2800" b="1" dirty="0">
                <a:solidFill>
                  <a:srgbClr val="FF0000"/>
                </a:solidFill>
                <a:latin typeface="Arial" panose="020B0604020202020204" pitchFamily="34" charset="0"/>
                <a:ea typeface="宋体" panose="02010600030101010101" pitchFamily="2" charset="-122"/>
              </a:rPr>
              <a:t>中断控制器芯片</a:t>
            </a:r>
            <a:r>
              <a:rPr lang="zh-CN" altLang="zh-CN" sz="2800" b="1" dirty="0">
                <a:latin typeface="Arial" panose="020B0604020202020204" pitchFamily="34" charset="0"/>
                <a:ea typeface="宋体" panose="02010600030101010101" pitchFamily="2" charset="-122"/>
              </a:rPr>
              <a:t>或其他</a:t>
            </a:r>
            <a:r>
              <a:rPr lang="zh-CN" altLang="zh-CN" sz="2800" b="1" dirty="0">
                <a:solidFill>
                  <a:srgbClr val="C00000"/>
                </a:solidFill>
                <a:latin typeface="Arial" panose="020B0604020202020204" pitchFamily="34" charset="0"/>
                <a:ea typeface="宋体" panose="02010600030101010101" pitchFamily="2" charset="-122"/>
              </a:rPr>
              <a:t>优先链逻辑</a:t>
            </a:r>
            <a:r>
              <a:rPr lang="zh-CN" altLang="zh-CN" sz="2800" b="1" dirty="0">
                <a:latin typeface="Arial" panose="020B0604020202020204" pitchFamily="34" charset="0"/>
                <a:ea typeface="宋体" panose="02010600030101010101" pitchFamily="2" charset="-122"/>
              </a:rPr>
              <a:t>硬件排队，也可通过软件查询</a:t>
            </a:r>
            <a:r>
              <a:rPr lang="zh-CN" altLang="en-US" sz="2800" b="1" dirty="0">
                <a:latin typeface="Arial" panose="020B0604020202020204" pitchFamily="34" charset="0"/>
                <a:ea typeface="宋体" panose="02010600030101010101" pitchFamily="2" charset="-122"/>
              </a:rPr>
              <a:t>方式</a:t>
            </a:r>
            <a:r>
              <a:rPr lang="zh-CN" altLang="zh-CN" sz="2800" b="1" dirty="0">
                <a:latin typeface="Arial" panose="020B0604020202020204" pitchFamily="34" charset="0"/>
                <a:ea typeface="宋体" panose="02010600030101010101" pitchFamily="2" charset="-122"/>
              </a:rPr>
              <a:t>排优。</a:t>
            </a:r>
            <a:endParaRPr lang="zh-CN" altLang="en-US" sz="2800" b="1" dirty="0">
              <a:latin typeface="Arial" panose="020B0604020202020204" pitchFamily="34" charset="0"/>
              <a:ea typeface="宋体" panose="02010600030101010101" pitchFamily="2" charset="-122"/>
            </a:endParaRPr>
          </a:p>
        </p:txBody>
      </p:sp>
      <p:sp>
        <p:nvSpPr>
          <p:cNvPr id="6" name="矩形 5"/>
          <p:cNvSpPr/>
          <p:nvPr/>
        </p:nvSpPr>
        <p:spPr>
          <a:xfrm>
            <a:off x="30163" y="5445125"/>
            <a:ext cx="9113838" cy="1116965"/>
          </a:xfrm>
          <a:prstGeom prst="rect">
            <a:avLst/>
          </a:prstGeom>
          <a:solidFill>
            <a:schemeClr val="accent5"/>
          </a:solidFill>
        </p:spPr>
        <p:txBody>
          <a:bodyPr>
            <a:spAutoFit/>
          </a:bodyPr>
          <a:lstStyle/>
          <a:p>
            <a:pPr marL="0" marR="0" lvl="0" indent="0" algn="l" defTabSz="914400" rtl="0" eaLnBrk="1" fontAlgn="base" latinLnBrk="0" hangingPunct="1">
              <a:lnSpc>
                <a:spcPts val="4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PC</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机中</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INTR</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可屏蔽中断源的优先顺序是：日历时钟、通信中断、</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CRT</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显示器、硬盘、</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键盘、打印机等</a:t>
            </a:r>
            <a:r>
              <a:rPr kumimoji="0" lang="zh-CN"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ext Box 2"/>
          <p:cNvSpPr txBox="1"/>
          <p:nvPr/>
        </p:nvSpPr>
        <p:spPr>
          <a:xfrm>
            <a:off x="152400" y="0"/>
            <a:ext cx="8763000" cy="579438"/>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3</a:t>
            </a:r>
            <a:r>
              <a:rPr lang="zh-CN" altLang="en-US" sz="3200" b="1" dirty="0">
                <a:latin typeface="宋体" panose="02010600030101010101" pitchFamily="2" charset="-122"/>
                <a:ea typeface="宋体" panose="02010600030101010101" pitchFamily="2" charset="-122"/>
              </a:rPr>
              <a:t>、中断响应</a:t>
            </a:r>
            <a:endParaRPr lang="zh-CN" altLang="en-US" sz="3200" b="1" dirty="0">
              <a:latin typeface="宋体" panose="02010600030101010101" pitchFamily="2" charset="-122"/>
              <a:ea typeface="宋体" panose="02010600030101010101" pitchFamily="2" charset="-122"/>
            </a:endParaRPr>
          </a:p>
        </p:txBody>
      </p:sp>
      <p:sp>
        <p:nvSpPr>
          <p:cNvPr id="54274" name="矩形 1"/>
          <p:cNvSpPr/>
          <p:nvPr/>
        </p:nvSpPr>
        <p:spPr>
          <a:xfrm>
            <a:off x="152400" y="692150"/>
            <a:ext cx="8763000" cy="954088"/>
          </a:xfrm>
          <a:prstGeom prst="rect">
            <a:avLst/>
          </a:prstGeom>
          <a:solidFill>
            <a:srgbClr val="FFFF00"/>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① </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每一条指令</a:t>
            </a:r>
            <a:r>
              <a:rPr lang="zh-CN" altLang="en-US" sz="2800" b="1" dirty="0">
                <a:latin typeface="Arial" panose="020B0604020202020204" pitchFamily="34" charset="0"/>
                <a:ea typeface="宋体" panose="02010600030101010101" pitchFamily="2" charset="-122"/>
              </a:rPr>
              <a:t>执行结束时</a:t>
            </a:r>
            <a:r>
              <a:rPr lang="zh-CN"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要用</a:t>
            </a:r>
            <a:r>
              <a:rPr lang="zh-CN" altLang="zh-CN" sz="2800" b="1" dirty="0">
                <a:latin typeface="Arial" panose="020B0604020202020204" pitchFamily="34" charset="0"/>
                <a:ea typeface="宋体" panose="02010600030101010101" pitchFamily="2" charset="-122"/>
              </a:rPr>
              <a:t>控制逻辑判别是否有中断请求。</a:t>
            </a:r>
            <a:endParaRPr lang="zh-CN" altLang="en-US" sz="2800" b="1" dirty="0">
              <a:latin typeface="Arial" panose="020B0604020202020204" pitchFamily="34" charset="0"/>
              <a:ea typeface="宋体" panose="02010600030101010101" pitchFamily="2" charset="-122"/>
            </a:endParaRPr>
          </a:p>
        </p:txBody>
      </p:sp>
      <p:sp>
        <p:nvSpPr>
          <p:cNvPr id="54275" name="矩形 2"/>
          <p:cNvSpPr/>
          <p:nvPr/>
        </p:nvSpPr>
        <p:spPr>
          <a:xfrm>
            <a:off x="180975" y="1844675"/>
            <a:ext cx="3890963" cy="523875"/>
          </a:xfrm>
          <a:prstGeom prst="rect">
            <a:avLst/>
          </a:prstGeom>
          <a:solidFill>
            <a:srgbClr val="FFFF00"/>
          </a:solid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② 进入中断响应周期。</a:t>
            </a:r>
            <a:endParaRPr lang="zh-CN" altLang="en-US" sz="2800" b="1" dirty="0">
              <a:latin typeface="Arial" panose="020B0604020202020204" pitchFamily="34" charset="0"/>
              <a:ea typeface="宋体" panose="02010600030101010101" pitchFamily="2" charset="-122"/>
            </a:endParaRPr>
          </a:p>
        </p:txBody>
      </p:sp>
      <p:sp>
        <p:nvSpPr>
          <p:cNvPr id="54276" name="矩形 5"/>
          <p:cNvSpPr/>
          <p:nvPr/>
        </p:nvSpPr>
        <p:spPr>
          <a:xfrm>
            <a:off x="415925" y="5084763"/>
            <a:ext cx="8235950" cy="1439862"/>
          </a:xfrm>
          <a:prstGeom prst="rect">
            <a:avLst/>
          </a:prstGeom>
          <a:solidFill>
            <a:srgbClr val="FDFFCB"/>
          </a:solidFill>
          <a:ln w="9525">
            <a:noFill/>
          </a:ln>
        </p:spPr>
        <p:txBody>
          <a:bodyPr anchor="t" anchorCtr="0">
            <a:spAutoFit/>
          </a:bodyPr>
          <a:p>
            <a:pPr>
              <a:lnSpc>
                <a:spcPts val="3500"/>
              </a:lnSpc>
            </a:pPr>
            <a:r>
              <a:rPr lang="en-US" altLang="zh-CN" sz="2400" b="1" dirty="0">
                <a:solidFill>
                  <a:srgbClr val="C00000"/>
                </a:solidFill>
                <a:latin typeface="Arial" panose="020B0604020202020204" pitchFamily="34" charset="0"/>
                <a:ea typeface="宋体" panose="02010600030101010101" pitchFamily="2" charset="-122"/>
              </a:rPr>
              <a:t>CPU</a:t>
            </a:r>
            <a:r>
              <a:rPr lang="zh-CN" altLang="en-US" sz="2400" b="1" dirty="0">
                <a:solidFill>
                  <a:srgbClr val="C00000"/>
                </a:solidFill>
                <a:latin typeface="Arial" panose="020B0604020202020204" pitchFamily="34" charset="0"/>
                <a:ea typeface="宋体" panose="02010600030101010101" pitchFamily="2" charset="-122"/>
              </a:rPr>
              <a:t>响应中断请求</a:t>
            </a:r>
            <a:r>
              <a:rPr lang="zh-CN" altLang="en-US" sz="2400" b="1" dirty="0">
                <a:latin typeface="Arial" panose="020B0604020202020204" pitchFamily="34" charset="0"/>
                <a:ea typeface="宋体" panose="02010600030101010101" pitchFamily="2" charset="-122"/>
              </a:rPr>
              <a:t>后，就进入</a:t>
            </a:r>
            <a:r>
              <a:rPr lang="zh-CN" altLang="zh-CN" sz="2400" b="1" dirty="0">
                <a:latin typeface="Arial" panose="020B0604020202020204" pitchFamily="34" charset="0"/>
                <a:ea typeface="宋体" panose="02010600030101010101" pitchFamily="2" charset="-122"/>
              </a:rPr>
              <a:t>“中断响应周期”或“中断应答周期”，简称</a:t>
            </a:r>
            <a:r>
              <a:rPr lang="en-US" altLang="zh-CN" sz="2400" b="1" dirty="0">
                <a:latin typeface="Arial" panose="020B0604020202020204" pitchFamily="34" charset="0"/>
                <a:ea typeface="宋体" panose="02010600030101010101" pitchFamily="2" charset="-122"/>
              </a:rPr>
              <a:t>INTA</a:t>
            </a:r>
            <a:r>
              <a:rPr lang="zh-CN" altLang="zh-CN" sz="2400" b="1" dirty="0">
                <a:latin typeface="Arial" panose="020B0604020202020204" pitchFamily="34" charset="0"/>
                <a:ea typeface="宋体" panose="02010600030101010101" pitchFamily="2" charset="-122"/>
              </a:rPr>
              <a:t>周期</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solidFill>
                  <a:srgbClr val="C00000"/>
                </a:solidFill>
                <a:latin typeface="Arial" panose="020B0604020202020204" pitchFamily="34" charset="0"/>
                <a:ea typeface="宋体" panose="02010600030101010101" pitchFamily="2" charset="-122"/>
              </a:rPr>
              <a:t>INTA</a:t>
            </a:r>
            <a:r>
              <a:rPr lang="zh-CN" altLang="en-US" sz="2400" b="1" dirty="0">
                <a:solidFill>
                  <a:srgbClr val="C00000"/>
                </a:solidFill>
                <a:latin typeface="Arial" panose="020B0604020202020204" pitchFamily="34" charset="0"/>
                <a:ea typeface="宋体" panose="02010600030101010101" pitchFamily="2" charset="-122"/>
              </a:rPr>
              <a:t>周期</a:t>
            </a:r>
            <a:r>
              <a:rPr lang="zh-CN" altLang="zh-CN" sz="2400" b="1" dirty="0">
                <a:solidFill>
                  <a:srgbClr val="2913FD"/>
                </a:solidFill>
                <a:latin typeface="Arial" panose="020B0604020202020204" pitchFamily="34" charset="0"/>
                <a:ea typeface="宋体" panose="02010600030101010101" pitchFamily="2" charset="-122"/>
              </a:rPr>
              <a:t>位于原程序与中断处理程序之间</a:t>
            </a:r>
            <a:r>
              <a:rPr lang="zh-CN" altLang="en-US" sz="2400" b="1" dirty="0">
                <a:solidFill>
                  <a:srgbClr val="2913FD"/>
                </a:solidFill>
                <a:latin typeface="Arial" panose="020B0604020202020204" pitchFamily="34" charset="0"/>
                <a:ea typeface="宋体" panose="02010600030101010101" pitchFamily="2" charset="-122"/>
              </a:rPr>
              <a:t>。</a:t>
            </a:r>
            <a:endParaRPr lang="zh-CN" altLang="en-US" sz="2400" dirty="0">
              <a:solidFill>
                <a:srgbClr val="2913FD"/>
              </a:solidFill>
              <a:latin typeface="Arial" panose="020B0604020202020204" pitchFamily="34" charset="0"/>
              <a:ea typeface="宋体" panose="02010600030101010101" pitchFamily="2" charset="-122"/>
            </a:endParaRPr>
          </a:p>
        </p:txBody>
      </p:sp>
      <p:sp>
        <p:nvSpPr>
          <p:cNvPr id="7" name="矩形 6"/>
          <p:cNvSpPr/>
          <p:nvPr/>
        </p:nvSpPr>
        <p:spPr>
          <a:xfrm>
            <a:off x="746125" y="2565400"/>
            <a:ext cx="4572000" cy="2290763"/>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响应中断的条件：</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有中断请求，</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刚执行的不是停机指令，</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无优先级更高的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请求，</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在执行完一条指令后。</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slide(fromBottom)">
                                      <p:cBhvr>
                                        <p:cTn id="7" dur="500"/>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3355" y="4653280"/>
            <a:ext cx="4354830" cy="1938020"/>
          </a:xfrm>
          <a:prstGeom prst="rect">
            <a:avLst/>
          </a:prstGeom>
          <a:gradFill>
            <a:gsLst>
              <a:gs pos="50000">
                <a:srgbClr val="F6EDE1"/>
              </a:gs>
              <a:gs pos="0">
                <a:srgbClr val="F9F3EB"/>
              </a:gs>
              <a:gs pos="100000">
                <a:srgbClr val="F3E6D7"/>
              </a:gs>
            </a:gsLst>
            <a:lin scaled="1"/>
          </a:gradFill>
          <a:ln w="9525">
            <a:noFill/>
          </a:ln>
        </p:spPr>
        <p:txBody>
          <a:bodyPr wrap="square">
            <a:spAutoFit/>
          </a:bodyPr>
          <a:p>
            <a:pPr indent="269875">
              <a:lnSpc>
                <a:spcPct val="125000"/>
              </a:lnSpc>
              <a:spcBef>
                <a:spcPts val="0"/>
              </a:spcBef>
              <a:spcAft>
                <a:spcPts val="0"/>
              </a:spcAft>
              <a:buClrTx/>
              <a:buSzTx/>
              <a:buNone/>
            </a:pPr>
            <a:r>
              <a:rPr lang="zh-CN" sz="2400" b="1">
                <a:latin typeface="华文中宋" panose="02010600040101010101" charset="-122"/>
                <a:ea typeface="华文中宋" panose="02010600040101010101" charset="-122"/>
                <a:cs typeface="华文中宋" panose="02010600040101010101" charset="-122"/>
              </a:rPr>
              <a:t>CPU和内存工作在</a:t>
            </a:r>
            <a:r>
              <a:rPr lang="zh-CN" sz="2400" b="1">
                <a:solidFill>
                  <a:srgbClr val="C00000"/>
                </a:solidFill>
                <a:latin typeface="华文中宋" panose="02010600040101010101" charset="-122"/>
                <a:ea typeface="华文中宋" panose="02010600040101010101" charset="-122"/>
                <a:cs typeface="华文中宋" panose="02010600040101010101" charset="-122"/>
              </a:rPr>
              <a:t>系统总线</a:t>
            </a:r>
            <a:r>
              <a:rPr lang="zh-CN" sz="2400" b="1">
                <a:latin typeface="华文中宋" panose="02010600040101010101" charset="-122"/>
                <a:ea typeface="华文中宋" panose="02010600040101010101" charset="-122"/>
                <a:cs typeface="华文中宋" panose="02010600040101010101" charset="-122"/>
              </a:rPr>
              <a:t>上（高速</a:t>
            </a:r>
            <a:r>
              <a:rPr lang="zh-CN" sz="2400" b="1">
                <a:solidFill>
                  <a:srgbClr val="C00000"/>
                </a:solidFill>
                <a:latin typeface="华文中宋" panose="02010600040101010101" charset="-122"/>
                <a:ea typeface="华文中宋" panose="02010600040101010101" charset="-122"/>
                <a:cs typeface="华文中宋" panose="02010600040101010101" charset="-122"/>
              </a:rPr>
              <a:t>局部总线</a:t>
            </a:r>
            <a:r>
              <a:rPr lang="zh-CN" sz="2400" b="1">
                <a:latin typeface="华文中宋" panose="02010600040101010101" charset="-122"/>
                <a:ea typeface="华文中宋" panose="02010600040101010101" charset="-122"/>
                <a:cs typeface="华文中宋" panose="02010600040101010101" charset="-122"/>
              </a:rPr>
              <a:t>），独立于I/O设备，以摆脱低速I/O设备的束缚。</a:t>
            </a:r>
            <a:endParaRPr lang="zh-CN" altLang="en-US" sz="2400" b="1">
              <a:latin typeface="华文中宋" panose="02010600040101010101" charset="-122"/>
              <a:ea typeface="华文中宋" panose="02010600040101010101" charset="-122"/>
              <a:cs typeface="华文中宋" panose="02010600040101010101" charset="-122"/>
            </a:endParaRPr>
          </a:p>
        </p:txBody>
      </p:sp>
      <p:graphicFrame>
        <p:nvGraphicFramePr>
          <p:cNvPr id="2" name="对象 -2147482525"/>
          <p:cNvGraphicFramePr>
            <a:graphicFrameLocks noChangeAspect="1"/>
          </p:cNvGraphicFramePr>
          <p:nvPr/>
        </p:nvGraphicFramePr>
        <p:xfrm>
          <a:off x="4421505" y="1268730"/>
          <a:ext cx="4722495" cy="5050155"/>
        </p:xfrm>
        <a:graphic>
          <a:graphicData uri="http://schemas.openxmlformats.org/presentationml/2006/ole">
            <mc:AlternateContent xmlns:mc="http://schemas.openxmlformats.org/markup-compatibility/2006">
              <mc:Choice xmlns:v="urn:schemas-microsoft-com:vml" Requires="v">
                <p:oleObj spid="_x0000_s3076" name="" r:id="rId1" imgW="3517900" imgH="4000500" progId="Visio.Drawing.15">
                  <p:embed/>
                </p:oleObj>
              </mc:Choice>
              <mc:Fallback>
                <p:oleObj name="" r:id="rId1" imgW="3517900" imgH="4000500" progId="Visio.Drawing.15">
                  <p:embed/>
                  <p:pic>
                    <p:nvPicPr>
                      <p:cNvPr id="0" name="图片 3075"/>
                      <p:cNvPicPr/>
                      <p:nvPr/>
                    </p:nvPicPr>
                    <p:blipFill>
                      <a:blip r:embed="rId2"/>
                      <a:stretch>
                        <a:fillRect/>
                      </a:stretch>
                    </p:blipFill>
                    <p:spPr>
                      <a:xfrm>
                        <a:off x="4421505" y="1268730"/>
                        <a:ext cx="4722495" cy="5050155"/>
                      </a:xfrm>
                      <a:prstGeom prst="rect">
                        <a:avLst/>
                      </a:prstGeom>
                      <a:noFill/>
                      <a:ln w="38100">
                        <a:noFill/>
                        <a:miter/>
                      </a:ln>
                    </p:spPr>
                  </p:pic>
                </p:oleObj>
              </mc:Fallback>
            </mc:AlternateContent>
          </a:graphicData>
        </a:graphic>
      </p:graphicFrame>
      <p:sp>
        <p:nvSpPr>
          <p:cNvPr id="3" name="文本框 2"/>
          <p:cNvSpPr txBox="1"/>
          <p:nvPr/>
        </p:nvSpPr>
        <p:spPr>
          <a:xfrm>
            <a:off x="323850" y="116840"/>
            <a:ext cx="8620760" cy="1014730"/>
          </a:xfrm>
          <a:prstGeom prst="rect">
            <a:avLst/>
          </a:prstGeom>
          <a:solidFill>
            <a:srgbClr val="FDFFCB"/>
          </a:solidFill>
        </p:spPr>
        <p:txBody>
          <a:bodyPr wrap="none" rtlCol="0" anchor="t">
            <a:spAutoFit/>
          </a:bodyPr>
          <a:p>
            <a:pPr indent="269875">
              <a:lnSpc>
                <a:spcPct val="125000"/>
              </a:lnSpc>
              <a:spcBef>
                <a:spcPts val="0"/>
              </a:spcBef>
              <a:spcAft>
                <a:spcPts val="0"/>
              </a:spcAft>
            </a:pPr>
            <a:r>
              <a:rPr lang="zh-CN" sz="2400" b="1">
                <a:latin typeface="华文中宋" panose="02010600040101010101" charset="-122"/>
                <a:ea typeface="华文中宋" panose="02010600040101010101" charset="-122"/>
                <a:cs typeface="华文中宋" panose="02010600040101010101" charset="-122"/>
                <a:sym typeface="+mn-ea"/>
              </a:rPr>
              <a:t>处理器和存储器的</a:t>
            </a:r>
            <a:r>
              <a:rPr lang="zh-CN" sz="2400" b="1">
                <a:solidFill>
                  <a:srgbClr val="C00000"/>
                </a:solidFill>
                <a:latin typeface="华文中宋" panose="02010600040101010101" charset="-122"/>
                <a:ea typeface="华文中宋" panose="02010600040101010101" charset="-122"/>
                <a:cs typeface="华文中宋" panose="02010600040101010101" charset="-122"/>
                <a:sym typeface="+mn-ea"/>
              </a:rPr>
              <a:t>速度</a:t>
            </a:r>
            <a:r>
              <a:rPr lang="zh-CN" sz="2400" b="1">
                <a:latin typeface="华文中宋" panose="02010600040101010101" charset="-122"/>
                <a:ea typeface="华文中宋" panose="02010600040101010101" charset="-122"/>
                <a:cs typeface="华文中宋" panose="02010600040101010101" charset="-122"/>
                <a:sym typeface="+mn-ea"/>
              </a:rPr>
              <a:t>不断提升，而</a:t>
            </a:r>
            <a:r>
              <a:rPr lang="en-US" sz="2400" b="1">
                <a:latin typeface="华文中宋" panose="02010600040101010101" charset="-122"/>
                <a:ea typeface="华文中宋" panose="02010600040101010101" charset="-122"/>
                <a:cs typeface="华文中宋" panose="02010600040101010101" charset="-122"/>
                <a:sym typeface="+mn-ea"/>
              </a:rPr>
              <a:t>I/O</a:t>
            </a:r>
            <a:r>
              <a:rPr lang="zh-CN" sz="2400" b="1">
                <a:latin typeface="华文中宋" panose="02010600040101010101" charset="-122"/>
                <a:ea typeface="华文中宋" panose="02010600040101010101" charset="-122"/>
                <a:cs typeface="华文中宋" panose="02010600040101010101" charset="-122"/>
                <a:sym typeface="+mn-ea"/>
              </a:rPr>
              <a:t>设备速度提升有限，</a:t>
            </a:r>
            <a:endParaRPr lang="zh-CN" sz="2400" b="1">
              <a:latin typeface="华文中宋" panose="02010600040101010101" charset="-122"/>
              <a:ea typeface="华文中宋" panose="02010600040101010101" charset="-122"/>
              <a:cs typeface="华文中宋" panose="02010600040101010101" charset="-122"/>
              <a:sym typeface="+mn-ea"/>
            </a:endParaRPr>
          </a:p>
          <a:p>
            <a:pPr indent="269875">
              <a:lnSpc>
                <a:spcPct val="125000"/>
              </a:lnSpc>
              <a:spcBef>
                <a:spcPts val="0"/>
              </a:spcBef>
              <a:spcAft>
                <a:spcPts val="0"/>
              </a:spcAft>
            </a:pPr>
            <a:r>
              <a:rPr lang="zh-CN" sz="2400" b="1">
                <a:latin typeface="华文中宋" panose="02010600040101010101" charset="-122"/>
                <a:ea typeface="华文中宋" panose="02010600040101010101" charset="-122"/>
                <a:cs typeface="华文中宋" panose="02010600040101010101" charset="-122"/>
                <a:sym typeface="+mn-ea"/>
              </a:rPr>
              <a:t>单总线结构不能满足各大部件之间的传输要求。</a:t>
            </a:r>
            <a:endParaRPr lang="zh-CN" altLang="en-US" sz="2400" b="1">
              <a:latin typeface="华文中宋" panose="02010600040101010101" charset="-122"/>
              <a:ea typeface="华文中宋" panose="02010600040101010101" charset="-122"/>
              <a:cs typeface="华文中宋" panose="02010600040101010101" charset="-122"/>
              <a:sym typeface="+mn-ea"/>
            </a:endParaRPr>
          </a:p>
        </p:txBody>
      </p:sp>
      <p:sp>
        <p:nvSpPr>
          <p:cNvPr id="4" name="文本框 3"/>
          <p:cNvSpPr txBox="1"/>
          <p:nvPr/>
        </p:nvSpPr>
        <p:spPr>
          <a:xfrm>
            <a:off x="323850" y="1196975"/>
            <a:ext cx="3950335" cy="3322955"/>
          </a:xfrm>
          <a:prstGeom prst="rect">
            <a:avLst/>
          </a:prstGeom>
          <a:solidFill>
            <a:schemeClr val="accent5"/>
          </a:solidFill>
        </p:spPr>
        <p:txBody>
          <a:bodyPr wrap="square" rtlCol="0" anchor="t">
            <a:spAutoFit/>
          </a:bodyPr>
          <a:p>
            <a:pPr indent="269875">
              <a:lnSpc>
                <a:spcPct val="125000"/>
              </a:lnSpc>
              <a:spcBef>
                <a:spcPts val="0"/>
              </a:spcBef>
              <a:spcAft>
                <a:spcPts val="0"/>
              </a:spcAft>
              <a:buClrTx/>
              <a:buSzTx/>
              <a:buNone/>
            </a:pPr>
            <a:r>
              <a:rPr lang="zh-CN" sz="2400" b="1">
                <a:latin typeface="华文中宋" panose="02010600040101010101" charset="-122"/>
                <a:ea typeface="华文中宋" panose="02010600040101010101" charset="-122"/>
                <a:cs typeface="华文中宋" panose="02010600040101010101" charset="-122"/>
                <a:sym typeface="+mn-ea"/>
              </a:rPr>
              <a:t>将系统总线与I/O总线分开，2个总线工作在不同的传输率上，用</a:t>
            </a:r>
            <a:r>
              <a:rPr lang="zh-CN" sz="2400" b="1">
                <a:solidFill>
                  <a:srgbClr val="C00000"/>
                </a:solidFill>
                <a:latin typeface="华文中宋" panose="02010600040101010101" charset="-122"/>
                <a:ea typeface="华文中宋" panose="02010600040101010101" charset="-122"/>
                <a:cs typeface="华文中宋" panose="02010600040101010101" charset="-122"/>
                <a:sym typeface="+mn-ea"/>
              </a:rPr>
              <a:t>总线控制器</a:t>
            </a:r>
            <a:r>
              <a:rPr lang="zh-CN" sz="2400" b="1">
                <a:latin typeface="华文中宋" panose="02010600040101010101" charset="-122"/>
                <a:ea typeface="华文中宋" panose="02010600040101010101" charset="-122"/>
                <a:cs typeface="华文中宋" panose="02010600040101010101" charset="-122"/>
                <a:sym typeface="+mn-ea"/>
              </a:rPr>
              <a:t>（后期PC机南桥）对两个总线的地址、控制和数据信号进行转换以及对总线控制权进行仲裁，如右图。</a:t>
            </a:r>
            <a:endParaRPr lang="zh-CN" sz="2400" b="1">
              <a:latin typeface="华文中宋" panose="02010600040101010101" charset="-122"/>
              <a:ea typeface="华文中宋" panose="02010600040101010101" charset="-122"/>
              <a:cs typeface="华文中宋" panose="02010600040101010101" charset="-122"/>
            </a:endParaRPr>
          </a:p>
        </p:txBody>
      </p:sp>
      <p:sp>
        <p:nvSpPr>
          <p:cNvPr id="5" name="文本框 4"/>
          <p:cNvSpPr txBox="1"/>
          <p:nvPr/>
        </p:nvSpPr>
        <p:spPr>
          <a:xfrm>
            <a:off x="5292090" y="6459220"/>
            <a:ext cx="3083560" cy="398780"/>
          </a:xfrm>
          <a:prstGeom prst="rect">
            <a:avLst/>
          </a:prstGeom>
          <a:noFill/>
          <a:ln w="9525">
            <a:noFill/>
          </a:ln>
        </p:spPr>
        <p:txBody>
          <a:bodyPr wrap="square">
            <a:spAutoFit/>
          </a:bodyPr>
          <a:p>
            <a:pPr indent="269875"/>
            <a:r>
              <a:rPr lang="en-US" sz="2000" b="1">
                <a:solidFill>
                  <a:srgbClr val="C00000"/>
                </a:solidFill>
                <a:latin typeface="Times New Roman" panose="02020603050405020304" pitchFamily="18" charset="0"/>
                <a:ea typeface="宋体" panose="02010600030101010101" pitchFamily="2" charset="-122"/>
              </a:rPr>
              <a:t>PC</a:t>
            </a:r>
            <a:r>
              <a:rPr lang="zh-CN" sz="2000" b="1">
                <a:solidFill>
                  <a:srgbClr val="C00000"/>
                </a:solidFill>
                <a:latin typeface="Times New Roman" panose="02020603050405020304" pitchFamily="18" charset="0"/>
                <a:ea typeface="宋体" panose="02010600030101010101" pitchFamily="2" charset="-122"/>
              </a:rPr>
              <a:t>机双总线连接方式</a:t>
            </a:r>
            <a:endParaRPr lang="zh-CN" altLang="en-US" sz="2000" b="1">
              <a:solidFill>
                <a:srgbClr val="C00000"/>
              </a:solidFill>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3" name="CHIMES.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68313" y="908050"/>
            <a:ext cx="8064500" cy="2678113"/>
          </a:xfrm>
          <a:prstGeom prst="rect">
            <a:avLst/>
          </a:prstGeom>
          <a:solidFill>
            <a:srgbClr val="CCFFCC"/>
          </a:solidFill>
          <a:ln w="9525">
            <a:noFill/>
          </a:ln>
        </p:spPr>
        <p:txBody>
          <a:bodyPr anchor="t" anchorCtr="0">
            <a:spAutoFit/>
          </a:bodyPr>
          <a:p>
            <a:pPr marL="342900" indent="-342900">
              <a:spcBef>
                <a:spcPct val="50000"/>
              </a:spcBef>
              <a:buFont typeface="Wingdings" panose="05000000000000000000" pitchFamily="2" charset="2"/>
              <a:buChar char="l"/>
            </a:pPr>
            <a:r>
              <a:rPr lang="zh-CN" altLang="en-US" sz="2400" b="1" dirty="0">
                <a:latin typeface="宋体" panose="02010600030101010101" pitchFamily="2" charset="-122"/>
                <a:ea typeface="宋体" panose="02010600030101010101" pitchFamily="2" charset="-122"/>
              </a:rPr>
              <a:t>保护断点：</a:t>
            </a:r>
            <a:endParaRPr lang="en-US" altLang="zh-CN" sz="2400" b="1" dirty="0">
              <a:latin typeface="宋体" panose="02010600030101010101" pitchFamily="2" charset="-122"/>
              <a:ea typeface="宋体" panose="02010600030101010101" pitchFamily="2" charset="-122"/>
            </a:endParaRPr>
          </a:p>
          <a:p>
            <a:pPr marL="342900" indent="-342900">
              <a:spcBef>
                <a:spcPct val="50000"/>
              </a:spcBef>
              <a:buChar char="•"/>
            </a:pPr>
            <a:r>
              <a:rPr lang="zh-CN" altLang="zh-CN" sz="2400" b="1" dirty="0">
                <a:latin typeface="Arial" panose="020B0604020202020204" pitchFamily="34" charset="0"/>
                <a:ea typeface="宋体" panose="02010600030101010101" pitchFamily="2" charset="-122"/>
              </a:rPr>
              <a:t>将代码段寄存器</a:t>
            </a:r>
            <a:r>
              <a:rPr lang="en-US" altLang="zh-CN" sz="2400" b="1" dirty="0">
                <a:solidFill>
                  <a:srgbClr val="C00000"/>
                </a:solidFill>
                <a:latin typeface="Arial" panose="020B0604020202020204" pitchFamily="34" charset="0"/>
                <a:ea typeface="宋体" panose="02010600030101010101" pitchFamily="2" charset="-122"/>
              </a:rPr>
              <a:t>CS</a:t>
            </a:r>
            <a:r>
              <a:rPr lang="zh-CN" altLang="zh-CN" sz="2400" b="1" dirty="0">
                <a:solidFill>
                  <a:srgbClr val="C00000"/>
                </a:solidFill>
                <a:latin typeface="Arial" panose="020B0604020202020204" pitchFamily="34" charset="0"/>
                <a:ea typeface="宋体" panose="02010600030101010101" pitchFamily="2" charset="-122"/>
              </a:rPr>
              <a:t>和指令指针</a:t>
            </a:r>
            <a:r>
              <a:rPr lang="en-US" altLang="zh-CN" sz="2400" b="1" dirty="0">
                <a:solidFill>
                  <a:srgbClr val="C00000"/>
                </a:solidFill>
                <a:latin typeface="Arial" panose="020B0604020202020204" pitchFamily="34" charset="0"/>
                <a:ea typeface="宋体" panose="02010600030101010101" pitchFamily="2" charset="-122"/>
              </a:rPr>
              <a:t>IP</a:t>
            </a:r>
            <a:r>
              <a:rPr lang="zh-CN" altLang="zh-CN" sz="2400" b="1" dirty="0">
                <a:latin typeface="Arial" panose="020B0604020202020204" pitchFamily="34" charset="0"/>
                <a:ea typeface="宋体" panose="02010600030101010101" pitchFamily="2" charset="-122"/>
              </a:rPr>
              <a:t>的内容依次</a:t>
            </a:r>
            <a:r>
              <a:rPr lang="zh-CN" altLang="zh-CN" sz="2400" b="1" dirty="0">
                <a:solidFill>
                  <a:srgbClr val="C00000"/>
                </a:solidFill>
                <a:latin typeface="Arial" panose="020B0604020202020204" pitchFamily="34" charset="0"/>
                <a:ea typeface="宋体" panose="02010600030101010101" pitchFamily="2" charset="-122"/>
              </a:rPr>
              <a:t>压入堆栈</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spcBef>
                <a:spcPct val="50000"/>
              </a:spcBef>
              <a:buChar char="•"/>
            </a:pPr>
            <a:r>
              <a:rPr lang="zh-CN" altLang="zh-CN" sz="2400" b="1" dirty="0">
                <a:latin typeface="Arial" panose="020B0604020202020204" pitchFamily="34" charset="0"/>
                <a:ea typeface="宋体" panose="02010600030101010101" pitchFamily="2" charset="-122"/>
              </a:rPr>
              <a:t>将标志位寄存器</a:t>
            </a:r>
            <a:r>
              <a:rPr lang="en-US" altLang="zh-CN" sz="2400" b="1" dirty="0">
                <a:solidFill>
                  <a:srgbClr val="C00000"/>
                </a:solidFill>
                <a:latin typeface="Arial" panose="020B0604020202020204" pitchFamily="34" charset="0"/>
                <a:ea typeface="宋体" panose="02010600030101010101" pitchFamily="2" charset="-122"/>
              </a:rPr>
              <a:t>FLAG</a:t>
            </a:r>
            <a:r>
              <a:rPr lang="zh-CN" altLang="zh-CN" sz="2400" b="1" dirty="0">
                <a:solidFill>
                  <a:srgbClr val="C00000"/>
                </a:solidFill>
                <a:latin typeface="Arial" panose="020B0604020202020204" pitchFamily="34" charset="0"/>
                <a:ea typeface="宋体" panose="02010600030101010101" pitchFamily="2" charset="-122"/>
              </a:rPr>
              <a:t>内容压栈</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spcBef>
                <a:spcPct val="50000"/>
              </a:spcBef>
              <a:buChar char="•"/>
            </a:pPr>
            <a:r>
              <a:rPr lang="zh-CN" altLang="zh-CN" sz="2400" b="1" dirty="0">
                <a:solidFill>
                  <a:srgbClr val="C00000"/>
                </a:solidFill>
                <a:latin typeface="Arial" panose="020B0604020202020204" pitchFamily="34" charset="0"/>
                <a:ea typeface="宋体" panose="02010600030101010101" pitchFamily="2" charset="-122"/>
              </a:rPr>
              <a:t>关中断</a:t>
            </a:r>
            <a:r>
              <a:rPr lang="zh-CN" altLang="en-US" sz="2400" b="1" dirty="0">
                <a:latin typeface="Arial" panose="020B0604020202020204" pitchFamily="34" charset="0"/>
                <a:ea typeface="宋体" panose="02010600030101010101" pitchFamily="2" charset="-122"/>
              </a:rPr>
              <a:t>，即</a:t>
            </a:r>
            <a:r>
              <a:rPr lang="zh-CN" altLang="zh-CN" sz="2400" b="1" dirty="0">
                <a:latin typeface="Arial" panose="020B0604020202020204" pitchFamily="34" charset="0"/>
                <a:ea typeface="宋体" panose="02010600030101010101" pitchFamily="2" charset="-122"/>
              </a:rPr>
              <a:t>中断允许标志清零</a:t>
            </a:r>
            <a:r>
              <a:rPr lang="en-US" altLang="zh-CN" sz="2400" b="1" dirty="0">
                <a:latin typeface="Arial" panose="020B0604020202020204" pitchFamily="34" charset="0"/>
                <a:ea typeface="宋体" panose="02010600030101010101" pitchFamily="2" charset="-122"/>
              </a:rPr>
              <a:t> IF=0</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spcBef>
                <a:spcPct val="50000"/>
              </a:spcBef>
              <a:buChar char="•"/>
            </a:pPr>
            <a:r>
              <a:rPr lang="zh-CN" altLang="zh-CN" sz="2400" b="1" dirty="0">
                <a:latin typeface="Arial" panose="020B0604020202020204" pitchFamily="34" charset="0"/>
                <a:ea typeface="宋体" panose="02010600030101010101" pitchFamily="2" charset="-122"/>
              </a:rPr>
              <a:t>单步中断标志</a:t>
            </a:r>
            <a:r>
              <a:rPr lang="en-US" altLang="zh-CN" sz="2400" b="1" dirty="0">
                <a:solidFill>
                  <a:srgbClr val="C00000"/>
                </a:solidFill>
                <a:latin typeface="Arial" panose="020B0604020202020204" pitchFamily="34" charset="0"/>
                <a:ea typeface="宋体" panose="02010600030101010101" pitchFamily="2" charset="-122"/>
              </a:rPr>
              <a:t>TF</a:t>
            </a:r>
            <a:r>
              <a:rPr lang="zh-CN" altLang="zh-CN" sz="2400" b="1" dirty="0">
                <a:solidFill>
                  <a:srgbClr val="C00000"/>
                </a:solidFill>
                <a:latin typeface="Arial" panose="020B0604020202020204" pitchFamily="34" charset="0"/>
                <a:ea typeface="宋体" panose="02010600030101010101" pitchFamily="2" charset="-122"/>
              </a:rPr>
              <a:t>清零</a:t>
            </a:r>
            <a:r>
              <a:rPr lang="zh-CN" altLang="zh-CN" sz="2400" b="1" dirty="0">
                <a:latin typeface="Arial" panose="020B0604020202020204" pitchFamily="34" charset="0"/>
                <a:ea typeface="宋体" panose="02010600030101010101" pitchFamily="2" charset="-122"/>
              </a:rPr>
              <a:t>，即</a:t>
            </a:r>
            <a:r>
              <a:rPr lang="en-US" altLang="zh-CN" sz="2400" b="1" dirty="0">
                <a:latin typeface="Arial" panose="020B0604020202020204" pitchFamily="34" charset="0"/>
                <a:ea typeface="宋体" panose="02010600030101010101" pitchFamily="2" charset="-122"/>
              </a:rPr>
              <a:t>TF=0</a:t>
            </a:r>
            <a:r>
              <a:rPr lang="zh-CN" altLang="zh-CN" sz="2400" b="1" dirty="0">
                <a:latin typeface="Arial" panose="020B0604020202020204" pitchFamily="3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p:txBody>
      </p:sp>
      <p:sp>
        <p:nvSpPr>
          <p:cNvPr id="55298" name="矩形 9"/>
          <p:cNvSpPr/>
          <p:nvPr/>
        </p:nvSpPr>
        <p:spPr>
          <a:xfrm>
            <a:off x="28575" y="173038"/>
            <a:ext cx="7927975" cy="523875"/>
          </a:xfrm>
          <a:prstGeom prst="rect">
            <a:avLst/>
          </a:prstGeom>
          <a:solidFill>
            <a:srgbClr val="FFFF00"/>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③ </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在响应周期中由硬件自动完成以下操作。</a:t>
            </a:r>
            <a:endParaRPr lang="zh-CN" altLang="en-US" sz="2800" b="1" dirty="0">
              <a:latin typeface="Arial" panose="020B0604020202020204" pitchFamily="34" charset="0"/>
              <a:ea typeface="宋体" panose="02010600030101010101" pitchFamily="2" charset="-122"/>
            </a:endParaRPr>
          </a:p>
        </p:txBody>
      </p:sp>
      <p:sp>
        <p:nvSpPr>
          <p:cNvPr id="55299" name="矩形 11"/>
          <p:cNvSpPr/>
          <p:nvPr/>
        </p:nvSpPr>
        <p:spPr>
          <a:xfrm>
            <a:off x="468313" y="3933825"/>
            <a:ext cx="8064500" cy="2335213"/>
          </a:xfrm>
          <a:prstGeom prst="rect">
            <a:avLst/>
          </a:prstGeom>
          <a:solidFill>
            <a:srgbClr val="FDFFCB"/>
          </a:solidFill>
          <a:ln w="9525">
            <a:noFill/>
          </a:ln>
        </p:spPr>
        <p:txBody>
          <a:bodyPr anchor="t" anchorCtr="0">
            <a:spAutoFit/>
          </a:bodyPr>
          <a:p>
            <a:pPr marL="342900" indent="-342900">
              <a:lnSpc>
                <a:spcPts val="3500"/>
              </a:lnSpc>
              <a:buFont typeface="Wingdings" panose="05000000000000000000" pitchFamily="2" charset="2"/>
              <a:buChar char="l"/>
            </a:pPr>
            <a:r>
              <a:rPr lang="zh-CN" altLang="en-US" sz="2400" b="1" dirty="0">
                <a:latin typeface="Arial" panose="020B0604020202020204" pitchFamily="34" charset="0"/>
                <a:ea typeface="宋体" panose="02010600030101010101" pitchFamily="2" charset="-122"/>
              </a:rPr>
              <a:t>转中断处理子程序入口：</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将</a:t>
            </a:r>
            <a:r>
              <a:rPr lang="zh-CN" altLang="zh-CN" sz="2400" b="1" dirty="0">
                <a:solidFill>
                  <a:srgbClr val="C00000"/>
                </a:solidFill>
                <a:latin typeface="Arial" panose="020B0604020202020204" pitchFamily="34" charset="0"/>
                <a:ea typeface="宋体" panose="02010600030101010101" pitchFamily="2" charset="-122"/>
              </a:rPr>
              <a:t>中断类型码乘以</a:t>
            </a:r>
            <a:r>
              <a:rPr lang="en-US" altLang="zh-CN" sz="2400" b="1" dirty="0">
                <a:solidFill>
                  <a:srgbClr val="C00000"/>
                </a:solidFill>
                <a:latin typeface="Arial" panose="020B0604020202020204" pitchFamily="34" charset="0"/>
                <a:ea typeface="宋体" panose="02010600030101010101" pitchFamily="2" charset="-122"/>
              </a:rPr>
              <a:t>4</a:t>
            </a:r>
            <a:r>
              <a:rPr lang="zh-CN" altLang="zh-CN" sz="2400" b="1" dirty="0">
                <a:latin typeface="Arial" panose="020B0604020202020204" pitchFamily="34" charset="0"/>
                <a:ea typeface="宋体" panose="02010600030101010101" pitchFamily="2" charset="-122"/>
              </a:rPr>
              <a:t>，获得</a:t>
            </a:r>
            <a:r>
              <a:rPr lang="zh-CN" altLang="zh-CN" sz="2400" b="1" dirty="0">
                <a:solidFill>
                  <a:srgbClr val="2913FD"/>
                </a:solidFill>
                <a:latin typeface="Arial" panose="020B0604020202020204" pitchFamily="34" charset="0"/>
                <a:ea typeface="宋体" panose="02010600030101010101" pitchFamily="2" charset="-122"/>
              </a:rPr>
              <a:t>向量地址</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zh-CN" altLang="en-US" sz="2400" b="1" dirty="0">
                <a:latin typeface="Arial" panose="020B0604020202020204" pitchFamily="34" charset="0"/>
                <a:ea typeface="宋体" panose="02010600030101010101" pitchFamily="2" charset="-122"/>
              </a:rPr>
              <a:t>根据</a:t>
            </a:r>
            <a:r>
              <a:rPr lang="zh-CN" altLang="en-US" sz="2400" b="1" dirty="0">
                <a:solidFill>
                  <a:srgbClr val="2913FD"/>
                </a:solidFill>
                <a:latin typeface="Arial" panose="020B0604020202020204" pitchFamily="34" charset="0"/>
                <a:ea typeface="宋体" panose="02010600030101010101" pitchFamily="2" charset="-122"/>
              </a:rPr>
              <a:t>向量地址</a:t>
            </a:r>
            <a:r>
              <a:rPr lang="zh-CN" altLang="zh-CN" sz="2400" b="1" dirty="0">
                <a:latin typeface="Arial" panose="020B0604020202020204" pitchFamily="34" charset="0"/>
                <a:ea typeface="宋体" panose="02010600030101010101" pitchFamily="2" charset="-122"/>
              </a:rPr>
              <a:t>访问</a:t>
            </a:r>
            <a:r>
              <a:rPr lang="zh-CN" altLang="zh-CN" sz="2400" b="1" dirty="0">
                <a:solidFill>
                  <a:srgbClr val="FF0000"/>
                </a:solidFill>
                <a:latin typeface="Arial" panose="020B0604020202020204" pitchFamily="34" charset="0"/>
                <a:ea typeface="宋体" panose="02010600030101010101" pitchFamily="2" charset="-122"/>
              </a:rPr>
              <a:t>中断向量表</a:t>
            </a:r>
            <a:r>
              <a:rPr lang="zh-CN" altLang="zh-CN" sz="2400" b="1" dirty="0">
                <a:latin typeface="Arial" panose="020B0604020202020204" pitchFamily="34" charset="0"/>
                <a:ea typeface="宋体" panose="02010600030101010101" pitchFamily="2" charset="-122"/>
              </a:rPr>
              <a:t>，读出</a:t>
            </a:r>
            <a:r>
              <a:rPr lang="zh-CN" altLang="zh-CN" sz="2400" b="1" dirty="0">
                <a:solidFill>
                  <a:srgbClr val="FF0000"/>
                </a:solidFill>
                <a:latin typeface="Arial" panose="020B0604020202020204" pitchFamily="34" charset="0"/>
                <a:ea typeface="宋体" panose="02010600030101010101" pitchFamily="2" charset="-122"/>
              </a:rPr>
              <a:t>中断</a:t>
            </a:r>
            <a:r>
              <a:rPr lang="zh-CN" altLang="en-US" sz="2400" b="1" dirty="0">
                <a:solidFill>
                  <a:srgbClr val="FF0000"/>
                </a:solidFill>
                <a:latin typeface="Arial" panose="020B0604020202020204" pitchFamily="34" charset="0"/>
                <a:ea typeface="宋体" panose="02010600030101010101" pitchFamily="2" charset="-122"/>
              </a:rPr>
              <a:t>处理子</a:t>
            </a:r>
            <a:r>
              <a:rPr lang="zh-CN" altLang="zh-CN" sz="2400" b="1" dirty="0">
                <a:solidFill>
                  <a:srgbClr val="FF0000"/>
                </a:solidFill>
                <a:latin typeface="Arial" panose="020B0604020202020204" pitchFamily="34" charset="0"/>
                <a:ea typeface="宋体" panose="02010600030101010101" pitchFamily="2" charset="-122"/>
              </a:rPr>
              <a:t>程序入口地址</a:t>
            </a:r>
            <a:r>
              <a:rPr lang="zh-CN" altLang="zh-CN" sz="2400" b="1" dirty="0">
                <a:latin typeface="Arial" panose="020B0604020202020204" pitchFamily="34" charset="0"/>
                <a:ea typeface="宋体" panose="02010600030101010101" pitchFamily="2" charset="-122"/>
              </a:rPr>
              <a:t>，分别</a:t>
            </a:r>
            <a:r>
              <a:rPr lang="zh-CN" altLang="zh-CN" sz="2400" b="1" dirty="0">
                <a:solidFill>
                  <a:srgbClr val="FF0000"/>
                </a:solidFill>
                <a:latin typeface="Arial" panose="020B0604020202020204" pitchFamily="34" charset="0"/>
                <a:ea typeface="宋体" panose="02010600030101010101" pitchFamily="2" charset="-122"/>
              </a:rPr>
              <a:t>送入</a:t>
            </a:r>
            <a:r>
              <a:rPr lang="en-US" altLang="zh-CN" sz="2400" b="1" dirty="0">
                <a:solidFill>
                  <a:srgbClr val="FF0000"/>
                </a:solidFill>
                <a:latin typeface="Arial" panose="020B0604020202020204" pitchFamily="34" charset="0"/>
                <a:ea typeface="宋体" panose="02010600030101010101" pitchFamily="2" charset="-122"/>
              </a:rPr>
              <a:t>CS</a:t>
            </a:r>
            <a:r>
              <a:rPr lang="zh-CN" altLang="zh-CN" sz="2400" b="1" dirty="0">
                <a:solidFill>
                  <a:srgbClr val="FF0000"/>
                </a:solidFill>
                <a:latin typeface="Arial" panose="020B0604020202020204" pitchFamily="34" charset="0"/>
                <a:ea typeface="宋体" panose="02010600030101010101" pitchFamily="2" charset="-122"/>
              </a:rPr>
              <a:t>和</a:t>
            </a:r>
            <a:r>
              <a:rPr lang="en-US" altLang="zh-CN" sz="2400" b="1" dirty="0">
                <a:solidFill>
                  <a:srgbClr val="FF0000"/>
                </a:solidFill>
                <a:latin typeface="Arial" panose="020B0604020202020204" pitchFamily="34" charset="0"/>
                <a:ea typeface="宋体" panose="02010600030101010101" pitchFamily="2" charset="-122"/>
              </a:rPr>
              <a:t>IP</a:t>
            </a:r>
            <a:r>
              <a:rPr lang="zh-CN" altLang="zh-CN" sz="2400" b="1" dirty="0">
                <a:latin typeface="Arial" panose="020B0604020202020204" pitchFamily="34" charset="0"/>
                <a:ea typeface="宋体" panose="02010600030101010101" pitchFamily="2" charset="-122"/>
              </a:rPr>
              <a:t>寄存器，</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zh-CN" altLang="en-US" sz="2400" b="1" dirty="0">
                <a:latin typeface="Arial" panose="020B0604020202020204" pitchFamily="34" charset="0"/>
                <a:ea typeface="宋体" panose="02010600030101010101" pitchFamily="2" charset="-122"/>
              </a:rPr>
              <a:t>根据</a:t>
            </a:r>
            <a:r>
              <a:rPr lang="en-US" altLang="zh-CN" sz="2400" b="1" dirty="0">
                <a:solidFill>
                  <a:srgbClr val="FF0000"/>
                </a:solidFill>
                <a:latin typeface="Arial" panose="020B0604020202020204" pitchFamily="34" charset="0"/>
                <a:ea typeface="宋体" panose="02010600030101010101" pitchFamily="2" charset="-122"/>
              </a:rPr>
              <a:t>CS</a:t>
            </a:r>
            <a:r>
              <a:rPr lang="zh-CN" altLang="zh-CN" sz="2400" b="1" dirty="0">
                <a:solidFill>
                  <a:srgbClr val="FF0000"/>
                </a:solidFill>
                <a:latin typeface="Arial" panose="020B0604020202020204" pitchFamily="34" charset="0"/>
                <a:ea typeface="宋体" panose="02010600030101010101" pitchFamily="2" charset="-122"/>
              </a:rPr>
              <a:t>和</a:t>
            </a:r>
            <a:r>
              <a:rPr lang="en-US" altLang="zh-CN" sz="2400" b="1" dirty="0">
                <a:solidFill>
                  <a:srgbClr val="FF0000"/>
                </a:solidFill>
                <a:latin typeface="Arial" panose="020B0604020202020204" pitchFamily="34" charset="0"/>
                <a:ea typeface="宋体" panose="02010600030101010101" pitchFamily="2" charset="-122"/>
              </a:rPr>
              <a:t>IP</a:t>
            </a:r>
            <a:r>
              <a:rPr lang="zh-CN" altLang="zh-CN" sz="2400" b="1" dirty="0">
                <a:latin typeface="Arial" panose="020B0604020202020204" pitchFamily="34" charset="0"/>
                <a:ea typeface="宋体" panose="02010600030101010101" pitchFamily="2" charset="-122"/>
              </a:rPr>
              <a:t>取</a:t>
            </a:r>
            <a:r>
              <a:rPr lang="zh-CN" altLang="en-US" sz="2400" b="1" dirty="0">
                <a:latin typeface="Arial" panose="020B0604020202020204" pitchFamily="34" charset="0"/>
                <a:ea typeface="宋体" panose="02010600030101010101" pitchFamily="2" charset="-122"/>
              </a:rPr>
              <a:t>指令</a:t>
            </a: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即</a:t>
            </a:r>
            <a:r>
              <a:rPr lang="en-US" altLang="zh-CN" sz="2400" b="1" dirty="0">
                <a:latin typeface="Arial" panose="020B0604020202020204" pitchFamily="34" charset="0"/>
                <a:ea typeface="宋体" panose="02010600030101010101" pitchFamily="2" charset="-122"/>
              </a:rPr>
              <a:t>CPU</a:t>
            </a:r>
            <a:r>
              <a:rPr lang="zh-CN" altLang="en-US" sz="2400" b="1" dirty="0">
                <a:latin typeface="Arial" panose="020B0604020202020204" pitchFamily="34" charset="0"/>
                <a:ea typeface="宋体" panose="02010600030101010101" pitchFamily="2" charset="-122"/>
              </a:rPr>
              <a:t>转入</a:t>
            </a:r>
            <a:r>
              <a:rPr lang="zh-CN" altLang="zh-CN" sz="2400" b="1" dirty="0">
                <a:solidFill>
                  <a:srgbClr val="FF0000"/>
                </a:solidFill>
                <a:latin typeface="Arial" panose="020B0604020202020204" pitchFamily="34" charset="0"/>
                <a:ea typeface="宋体" panose="02010600030101010101" pitchFamily="2" charset="-122"/>
              </a:rPr>
              <a:t>执行中断处理程序</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矩形 1"/>
          <p:cNvSpPr/>
          <p:nvPr/>
        </p:nvSpPr>
        <p:spPr>
          <a:xfrm>
            <a:off x="0" y="2082800"/>
            <a:ext cx="9096375" cy="1137285"/>
          </a:xfrm>
          <a:prstGeom prst="rect">
            <a:avLst/>
          </a:prstGeom>
          <a:solidFill>
            <a:srgbClr val="FDFFCB"/>
          </a:solidFill>
          <a:ln w="9525">
            <a:noFill/>
          </a:ln>
        </p:spPr>
        <p:txBody>
          <a:bodyPr anchor="t" anchorCtr="0">
            <a:spAutoFit/>
          </a:bodyPr>
          <a:p>
            <a:r>
              <a:rPr lang="zh-CN" altLang="zh-CN" sz="2400" b="1" dirty="0">
                <a:solidFill>
                  <a:srgbClr val="C00000"/>
                </a:solidFill>
                <a:latin typeface="Arial" panose="020B0604020202020204" pitchFamily="34" charset="0"/>
                <a:ea typeface="宋体" panose="02010600030101010101" pitchFamily="2" charset="-122"/>
              </a:rPr>
              <a:t>在</a:t>
            </a:r>
            <a:r>
              <a:rPr lang="en-US" altLang="zh-CN" sz="2400" b="1" dirty="0">
                <a:solidFill>
                  <a:srgbClr val="C00000"/>
                </a:solidFill>
                <a:latin typeface="Arial" panose="020B0604020202020204" pitchFamily="34" charset="0"/>
                <a:ea typeface="宋体" panose="02010600030101010101" pitchFamily="2" charset="-122"/>
              </a:rPr>
              <a:t>INTA</a:t>
            </a:r>
            <a:r>
              <a:rPr lang="zh-CN" altLang="zh-CN" sz="2400" b="1" dirty="0">
                <a:solidFill>
                  <a:srgbClr val="C00000"/>
                </a:solidFill>
                <a:latin typeface="Arial" panose="020B0604020202020204" pitchFamily="34" charset="0"/>
                <a:ea typeface="宋体" panose="02010600030101010101" pitchFamily="2" charset="-122"/>
              </a:rPr>
              <a:t>周期</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执行一系列操作</a:t>
            </a:r>
            <a:r>
              <a:rPr lang="zh-CN" altLang="en-US" sz="2400" b="1" dirty="0">
                <a:latin typeface="Arial" panose="020B0604020202020204" pitchFamily="34" charset="0"/>
                <a:ea typeface="宋体" panose="02010600030101010101" pitchFamily="2" charset="-122"/>
              </a:rPr>
              <a:t>：</a:t>
            </a:r>
            <a:r>
              <a:rPr lang="zh-CN" altLang="en-US" sz="2400" b="1" dirty="0">
                <a:solidFill>
                  <a:srgbClr val="2913FD"/>
                </a:solidFill>
                <a:latin typeface="Arial" panose="020B0604020202020204" pitchFamily="34" charset="0"/>
                <a:ea typeface="宋体" panose="02010600030101010101" pitchFamily="2" charset="-122"/>
              </a:rPr>
              <a:t>标志</a:t>
            </a:r>
            <a:r>
              <a:rPr lang="en-US" altLang="zh-CN" sz="2400" b="1" dirty="0">
                <a:solidFill>
                  <a:srgbClr val="2913FD"/>
                </a:solidFill>
                <a:latin typeface="Arial" panose="020B0604020202020204" pitchFamily="34" charset="0"/>
                <a:ea typeface="宋体" panose="02010600030101010101" pitchFamily="2" charset="-122"/>
              </a:rPr>
              <a:t>FLAG</a:t>
            </a:r>
            <a:r>
              <a:rPr lang="zh-CN" altLang="en-US" sz="2400" b="1" dirty="0">
                <a:solidFill>
                  <a:srgbClr val="2913FD"/>
                </a:solidFill>
                <a:latin typeface="Arial" panose="020B0604020202020204" pitchFamily="34" charset="0"/>
                <a:ea typeface="宋体" panose="02010600030101010101" pitchFamily="2" charset="-122"/>
              </a:rPr>
              <a:t>压栈</a:t>
            </a:r>
            <a:r>
              <a:rPr lang="zh-CN" altLang="zh-CN" sz="2400" b="1" dirty="0">
                <a:solidFill>
                  <a:srgbClr val="2913FD"/>
                </a:solidFill>
                <a:latin typeface="Arial" panose="020B0604020202020204" pitchFamily="34" charset="0"/>
                <a:ea typeface="宋体" panose="02010600030101010101" pitchFamily="2" charset="-122"/>
              </a:rPr>
              <a:t>，</a:t>
            </a:r>
            <a:r>
              <a:rPr lang="zh-CN" altLang="en-US" sz="2400" b="1" dirty="0">
                <a:solidFill>
                  <a:srgbClr val="2913FD"/>
                </a:solidFill>
                <a:latin typeface="Arial" panose="020B0604020202020204" pitchFamily="34" charset="0"/>
                <a:ea typeface="宋体" panose="02010600030101010101" pitchFamily="2" charset="-122"/>
              </a:rPr>
              <a:t>返回地址</a:t>
            </a:r>
            <a:r>
              <a:rPr lang="en-US" altLang="zh-CN" sz="2400" b="1" dirty="0">
                <a:solidFill>
                  <a:srgbClr val="2913FD"/>
                </a:solidFill>
                <a:latin typeface="Arial" panose="020B0604020202020204" pitchFamily="34" charset="0"/>
                <a:ea typeface="宋体" panose="02010600030101010101" pitchFamily="2" charset="-122"/>
              </a:rPr>
              <a:t>CS</a:t>
            </a:r>
            <a:r>
              <a:rPr lang="zh-CN" altLang="en-US" sz="2400" b="1" dirty="0">
                <a:solidFill>
                  <a:srgbClr val="2913FD"/>
                </a:solidFill>
                <a:latin typeface="Arial" panose="020B0604020202020204" pitchFamily="34" charset="0"/>
                <a:ea typeface="宋体" panose="02010600030101010101" pitchFamily="2" charset="-122"/>
              </a:rPr>
              <a:t>和</a:t>
            </a:r>
            <a:r>
              <a:rPr lang="en-US" altLang="zh-CN" sz="2400" b="1" dirty="0">
                <a:solidFill>
                  <a:srgbClr val="2913FD"/>
                </a:solidFill>
                <a:latin typeface="Arial" panose="020B0604020202020204" pitchFamily="34" charset="0"/>
                <a:ea typeface="宋体" panose="02010600030101010101" pitchFamily="2" charset="-122"/>
              </a:rPr>
              <a:t>IP</a:t>
            </a:r>
            <a:r>
              <a:rPr lang="zh-CN" altLang="en-US" sz="2400" b="1" dirty="0">
                <a:solidFill>
                  <a:srgbClr val="2913FD"/>
                </a:solidFill>
                <a:latin typeface="Arial" panose="020B0604020202020204" pitchFamily="34" charset="0"/>
                <a:ea typeface="宋体" panose="02010600030101010101" pitchFamily="2" charset="-122"/>
              </a:rPr>
              <a:t>压栈，按类型码转入中断处理子程序首条指令等</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r>
              <a:rPr lang="en-US" altLang="zh-CN" sz="2000" b="1" dirty="0">
                <a:latin typeface="Arial" panose="020B0604020202020204" pitchFamily="34" charset="0"/>
                <a:ea typeface="宋体" panose="02010600030101010101" pitchFamily="2" charset="-122"/>
              </a:rPr>
              <a:t>INTA</a:t>
            </a:r>
            <a:r>
              <a:rPr lang="zh-CN" altLang="en-US" sz="2000" b="1" dirty="0">
                <a:latin typeface="Arial" panose="020B0604020202020204" pitchFamily="34" charset="0"/>
                <a:ea typeface="宋体" panose="02010600030101010101" pitchFamily="2" charset="-122"/>
              </a:rPr>
              <a:t>周期</a:t>
            </a:r>
            <a:r>
              <a:rPr lang="zh-CN" altLang="zh-CN" sz="2000" b="1" dirty="0">
                <a:latin typeface="Arial" panose="020B0604020202020204" pitchFamily="34" charset="0"/>
                <a:ea typeface="宋体" panose="02010600030101010101" pitchFamily="2" charset="-122"/>
              </a:rPr>
              <a:t>包含几次访存</a:t>
            </a:r>
            <a:r>
              <a:rPr lang="zh-CN" altLang="en-US" sz="2000" b="1" dirty="0">
                <a:latin typeface="Arial" panose="020B0604020202020204" pitchFamily="34" charset="0"/>
                <a:ea typeface="宋体" panose="02010600030101010101" pitchFamily="2" charset="-122"/>
              </a:rPr>
              <a:t>（压栈）</a:t>
            </a:r>
            <a:r>
              <a:rPr lang="zh-CN" altLang="zh-CN" sz="2000" b="1" dirty="0">
                <a:latin typeface="Arial" panose="020B0604020202020204" pitchFamily="34" charset="0"/>
                <a:ea typeface="宋体" panose="02010600030101010101" pitchFamily="2" charset="-122"/>
              </a:rPr>
              <a:t>操作，需几个外部响应周期，</a:t>
            </a:r>
            <a:r>
              <a:rPr lang="zh-CN" altLang="zh-CN" sz="2000" b="1" dirty="0">
                <a:solidFill>
                  <a:srgbClr val="C00000"/>
                </a:solidFill>
                <a:latin typeface="Arial" panose="020B0604020202020204" pitchFamily="34" charset="0"/>
                <a:ea typeface="宋体" panose="02010600030101010101" pitchFamily="2" charset="-122"/>
              </a:rPr>
              <a:t>时序关系如</a:t>
            </a:r>
            <a:r>
              <a:rPr lang="zh-CN" altLang="en-US" sz="2000" b="1" dirty="0">
                <a:solidFill>
                  <a:srgbClr val="C00000"/>
                </a:solidFill>
                <a:latin typeface="Arial" panose="020B0604020202020204" pitchFamily="34" charset="0"/>
                <a:ea typeface="宋体" panose="02010600030101010101" pitchFamily="2" charset="-122"/>
              </a:rPr>
              <a:t>下</a:t>
            </a:r>
            <a:r>
              <a:rPr lang="zh-CN" altLang="zh-CN" sz="2000" b="1" dirty="0">
                <a:latin typeface="Arial" panose="020B0604020202020204" pitchFamily="34" charset="0"/>
                <a:ea typeface="宋体" panose="02010600030101010101" pitchFamily="2" charset="-122"/>
              </a:rPr>
              <a:t>图。</a:t>
            </a:r>
            <a:endParaRPr lang="zh-CN" altLang="en-US" sz="2000" b="1" dirty="0">
              <a:latin typeface="Arial" panose="020B0604020202020204" pitchFamily="34" charset="0"/>
              <a:ea typeface="宋体" panose="02010600030101010101" pitchFamily="2" charset="-122"/>
            </a:endParaRPr>
          </a:p>
        </p:txBody>
      </p:sp>
      <p:sp>
        <p:nvSpPr>
          <p:cNvPr id="4" name="矩形 3"/>
          <p:cNvSpPr/>
          <p:nvPr/>
        </p:nvSpPr>
        <p:spPr>
          <a:xfrm>
            <a:off x="-47625" y="0"/>
            <a:ext cx="9144000" cy="1938338"/>
          </a:xfrm>
          <a:prstGeom prst="rect">
            <a:avLst/>
          </a:prstGeom>
          <a:solidFill>
            <a:srgbClr val="CCFFCC"/>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如果在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INTR</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线上发生请求，</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且</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IF=1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，则响应中断请求</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一方面进入</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INTA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周期</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另一方面</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向外发出</a:t>
            </a:r>
            <a:r>
              <a:rPr kumimoji="0" lang="zh-CN"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应答信号</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。外部的中断控制器收到该信号后，将发请求的中断源类型码送到</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数据总线上，</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在撤销</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信号前取走中断类型码。</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6323" name="图片 5" descr="7A12"/>
          <p:cNvPicPr>
            <a:picLocks noChangeAspect="1"/>
          </p:cNvPicPr>
          <p:nvPr/>
        </p:nvPicPr>
        <p:blipFill>
          <a:blip r:embed="rId1"/>
          <a:stretch>
            <a:fillRect/>
          </a:stretch>
        </p:blipFill>
        <p:spPr>
          <a:xfrm>
            <a:off x="1249363" y="3221038"/>
            <a:ext cx="7894637" cy="3644900"/>
          </a:xfrm>
          <a:prstGeom prst="rect">
            <a:avLst/>
          </a:prstGeom>
          <a:noFill/>
          <a:ln w="9525">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7346" name="矩形 1"/>
          <p:cNvSpPr/>
          <p:nvPr/>
        </p:nvSpPr>
        <p:spPr>
          <a:xfrm>
            <a:off x="611188" y="404813"/>
            <a:ext cx="2463800" cy="584200"/>
          </a:xfrm>
          <a:prstGeom prst="rect">
            <a:avLst/>
          </a:prstGeom>
          <a:noFill/>
          <a:ln w="9525">
            <a:noFill/>
          </a:ln>
        </p:spPr>
        <p:txBody>
          <a:bodyPr wrap="none" anchor="t" anchorCtr="0">
            <a:spAutoFit/>
          </a:bodyPr>
          <a:p>
            <a:r>
              <a:rPr lang="en-US" altLang="zh-CN" sz="3200" b="1" dirty="0">
                <a:latin typeface="Arial" panose="020B0604020202020204" pitchFamily="34" charset="0"/>
                <a:ea typeface="宋体" panose="02010600030101010101" pitchFamily="2" charset="-122"/>
              </a:rPr>
              <a:t>4</a:t>
            </a:r>
            <a:r>
              <a:rPr lang="zh-CN" altLang="zh-CN" sz="3200" b="1" dirty="0">
                <a:latin typeface="Arial" panose="020B0604020202020204" pitchFamily="34" charset="0"/>
                <a:ea typeface="宋体" panose="02010600030101010101" pitchFamily="2" charset="-122"/>
              </a:rPr>
              <a:t>．中断处理</a:t>
            </a:r>
            <a:endParaRPr lang="zh-CN" altLang="en-US" sz="3200" b="1" dirty="0">
              <a:latin typeface="Arial" panose="020B0604020202020204" pitchFamily="34" charset="0"/>
              <a:ea typeface="宋体" panose="02010600030101010101" pitchFamily="2" charset="-122"/>
            </a:endParaRPr>
          </a:p>
        </p:txBody>
      </p:sp>
      <p:pic>
        <p:nvPicPr>
          <p:cNvPr id="57347" name="图片 59" descr="7A13"/>
          <p:cNvPicPr>
            <a:picLocks noChangeAspect="1"/>
          </p:cNvPicPr>
          <p:nvPr/>
        </p:nvPicPr>
        <p:blipFill>
          <a:blip r:embed="rId1"/>
          <a:stretch>
            <a:fillRect/>
          </a:stretch>
        </p:blipFill>
        <p:spPr>
          <a:xfrm>
            <a:off x="3492500" y="1196975"/>
            <a:ext cx="5618163" cy="5445125"/>
          </a:xfrm>
          <a:prstGeom prst="rect">
            <a:avLst/>
          </a:prstGeom>
          <a:noFill/>
          <a:ln w="9525">
            <a:noFill/>
          </a:ln>
        </p:spPr>
      </p:pic>
      <p:sp>
        <p:nvSpPr>
          <p:cNvPr id="3" name="矩形 2"/>
          <p:cNvSpPr/>
          <p:nvPr/>
        </p:nvSpPr>
        <p:spPr>
          <a:xfrm>
            <a:off x="187325" y="1484313"/>
            <a:ext cx="3313113" cy="4246245"/>
          </a:xfrm>
          <a:prstGeom prst="rect">
            <a:avLst/>
          </a:prstGeom>
          <a:solidFill>
            <a:srgbClr val="CCFFCC"/>
          </a:solidFill>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右</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图，</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中断处理程序</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一般采用</a:t>
            </a:r>
            <a:r>
              <a:rPr kumimoji="0" lang="zh-CN"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三段</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式结构：</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开头是</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保护现场</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中间是实质性</a:t>
            </a:r>
            <a:r>
              <a:rPr kumimoji="0" lang="zh-CN"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中断处理，</a:t>
            </a:r>
            <a:r>
              <a:rPr kumimoji="0" lang="zh-CN"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如输入</a:t>
            </a:r>
            <a:r>
              <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输出</a:t>
            </a:r>
            <a:endParaRPr kumimoji="0" lang="en-US"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结尾是</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恢复现场</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2" name="CHIMES.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 name="矩形 1"/>
          <p:cNvSpPr/>
          <p:nvPr/>
        </p:nvSpPr>
        <p:spPr>
          <a:xfrm>
            <a:off x="539750" y="2565400"/>
            <a:ext cx="7704138" cy="3344863"/>
          </a:xfrm>
          <a:prstGeom prst="rect">
            <a:avLst/>
          </a:prstGeom>
          <a:solidFill>
            <a:srgbClr val="FDFFCB"/>
          </a:solidFill>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具体的</a:t>
            </a:r>
            <a:r>
              <a:rPr kumimoji="0" lang="zh-CN"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中断处理部分</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才是处理程序的</a:t>
            </a:r>
            <a:r>
              <a:rPr kumimoji="0" lang="zh-CN"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主体</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功能因中断源的不同而不同</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简单的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操作，如键盘输入中断、打印机输出中断等。</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复杂</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，如磁盘中断等。</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复杂的系统调用，如</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80x86 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中的缺页中断、访管指令中断、多道程序系统中的“时间片到”中断等。</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71" name="矩形 2"/>
          <p:cNvSpPr/>
          <p:nvPr/>
        </p:nvSpPr>
        <p:spPr>
          <a:xfrm>
            <a:off x="539750" y="476250"/>
            <a:ext cx="7704138" cy="1754188"/>
          </a:xfrm>
          <a:prstGeom prst="rect">
            <a:avLst/>
          </a:prstGeom>
          <a:solidFill>
            <a:srgbClr val="CCFFCC"/>
          </a:solidFill>
          <a:ln w="9525">
            <a:noFill/>
          </a:ln>
        </p:spPr>
        <p:txBody>
          <a:bodyPr anchor="t" anchorCtr="0">
            <a:spAutoFit/>
          </a:bodyPr>
          <a:p>
            <a:pPr>
              <a:lnSpc>
                <a:spcPct val="1500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中断是随机产生的，为了</a:t>
            </a:r>
            <a:r>
              <a:rPr lang="zh-CN" altLang="zh-CN" sz="2400" b="1" dirty="0">
                <a:solidFill>
                  <a:srgbClr val="2913FD"/>
                </a:solidFill>
                <a:latin typeface="Arial" panose="020B0604020202020204" pitchFamily="34" charset="0"/>
                <a:ea typeface="宋体" panose="02010600030101010101" pitchFamily="2" charset="-122"/>
              </a:rPr>
              <a:t>不影响被中断的主程序</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中断处理程序</a:t>
            </a:r>
            <a:r>
              <a:rPr lang="zh-CN" altLang="zh-CN" sz="2400" b="1" dirty="0">
                <a:latin typeface="Arial" panose="020B0604020202020204" pitchFamily="34" charset="0"/>
                <a:ea typeface="宋体" panose="02010600030101010101" pitchFamily="2" charset="-122"/>
              </a:rPr>
              <a:t>要</a:t>
            </a:r>
            <a:r>
              <a:rPr lang="zh-CN" altLang="zh-CN" sz="2400" b="1" dirty="0">
                <a:solidFill>
                  <a:srgbClr val="C00000"/>
                </a:solidFill>
                <a:latin typeface="Arial" panose="020B0604020202020204" pitchFamily="34" charset="0"/>
                <a:ea typeface="宋体" panose="02010600030101010101" pitchFamily="2" charset="-122"/>
              </a:rPr>
              <a:t>使用</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内的一些寄存器</a:t>
            </a:r>
            <a:r>
              <a:rPr lang="zh-CN" altLang="zh-CN" sz="2400" b="1" dirty="0">
                <a:latin typeface="Arial" panose="020B0604020202020204" pitchFamily="34" charset="0"/>
                <a:ea typeface="宋体" panose="02010600030101010101" pitchFamily="2" charset="-122"/>
              </a:rPr>
              <a:t>，在处理程序的开头一般是压入堆栈保存，称为</a:t>
            </a:r>
            <a:r>
              <a:rPr lang="zh-CN" altLang="zh-CN" sz="2400" b="1" dirty="0">
                <a:solidFill>
                  <a:srgbClr val="FF0000"/>
                </a:solidFill>
                <a:latin typeface="Arial" panose="020B0604020202020204" pitchFamily="34" charset="0"/>
                <a:ea typeface="宋体" panose="02010600030101010101" pitchFamily="2" charset="-122"/>
              </a:rPr>
              <a:t>保护现场</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9394" name="矩形 1"/>
          <p:cNvSpPr/>
          <p:nvPr/>
        </p:nvSpPr>
        <p:spPr>
          <a:xfrm>
            <a:off x="468313" y="260350"/>
            <a:ext cx="2463800" cy="585788"/>
          </a:xfrm>
          <a:prstGeom prst="rect">
            <a:avLst/>
          </a:prstGeom>
          <a:noFill/>
          <a:ln w="9525">
            <a:noFill/>
          </a:ln>
        </p:spPr>
        <p:txBody>
          <a:bodyPr wrap="none" anchor="t" anchorCtr="0">
            <a:spAutoFit/>
          </a:bodyPr>
          <a:p>
            <a:r>
              <a:rPr lang="en-US" altLang="zh-CN" sz="3200" b="1" dirty="0">
                <a:latin typeface="Arial" panose="020B0604020202020204" pitchFamily="34" charset="0"/>
                <a:ea typeface="宋体" panose="02010600030101010101" pitchFamily="2" charset="-122"/>
              </a:rPr>
              <a:t>5</a:t>
            </a:r>
            <a:r>
              <a:rPr lang="zh-CN" altLang="zh-CN" sz="3200" b="1" dirty="0">
                <a:latin typeface="Arial" panose="020B0604020202020204" pitchFamily="34" charset="0"/>
                <a:ea typeface="宋体" panose="02010600030101010101" pitchFamily="2" charset="-122"/>
              </a:rPr>
              <a:t>．中断返回</a:t>
            </a:r>
            <a:endParaRPr lang="zh-CN" altLang="en-US" sz="3200" b="1" dirty="0">
              <a:latin typeface="Arial" panose="020B0604020202020204" pitchFamily="34" charset="0"/>
              <a:ea typeface="宋体" panose="02010600030101010101" pitchFamily="2" charset="-122"/>
            </a:endParaRPr>
          </a:p>
        </p:txBody>
      </p:sp>
      <p:sp>
        <p:nvSpPr>
          <p:cNvPr id="59395" name="矩形 2"/>
          <p:cNvSpPr/>
          <p:nvPr/>
        </p:nvSpPr>
        <p:spPr>
          <a:xfrm>
            <a:off x="365125" y="981075"/>
            <a:ext cx="8351838" cy="1128713"/>
          </a:xfrm>
          <a:prstGeom prst="rect">
            <a:avLst/>
          </a:prstGeom>
          <a:solidFill>
            <a:srgbClr val="CCFFCC"/>
          </a:solidFill>
          <a:ln w="9525">
            <a:noFill/>
          </a:ln>
        </p:spPr>
        <p:txBody>
          <a:bodyPr anchor="t" anchorCtr="0">
            <a:spAutoFit/>
          </a:bodyPr>
          <a:p>
            <a:pPr>
              <a:lnSpc>
                <a:spcPct val="1500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在返回主程序前需要</a:t>
            </a:r>
            <a:r>
              <a:rPr lang="zh-CN" altLang="zh-CN" sz="2400" b="1" dirty="0">
                <a:solidFill>
                  <a:srgbClr val="C00000"/>
                </a:solidFill>
                <a:latin typeface="Arial" panose="020B0604020202020204" pitchFamily="34" charset="0"/>
                <a:ea typeface="宋体" panose="02010600030101010101" pitchFamily="2" charset="-122"/>
              </a:rPr>
              <a:t>先恢复现场</a:t>
            </a:r>
            <a:r>
              <a:rPr lang="zh-CN" altLang="zh-CN" sz="2400" b="1" dirty="0">
                <a:latin typeface="Arial" panose="020B0604020202020204" pitchFamily="34" charset="0"/>
                <a:ea typeface="宋体" panose="02010600030101010101" pitchFamily="2" charset="-122"/>
              </a:rPr>
              <a:t>，即将保存现场时压入堆栈的寄存器内容从堆栈中弹出，送回原寄存器。</a:t>
            </a:r>
            <a:endParaRPr lang="zh-CN" altLang="en-US" sz="2400" b="1" dirty="0">
              <a:latin typeface="Arial" panose="020B0604020202020204" pitchFamily="34" charset="0"/>
              <a:ea typeface="宋体" panose="02010600030101010101" pitchFamily="2" charset="-122"/>
            </a:endParaRPr>
          </a:p>
        </p:txBody>
      </p:sp>
      <p:sp>
        <p:nvSpPr>
          <p:cNvPr id="59396" name="矩形 3"/>
          <p:cNvSpPr/>
          <p:nvPr/>
        </p:nvSpPr>
        <p:spPr>
          <a:xfrm>
            <a:off x="252413" y="2276475"/>
            <a:ext cx="8731250" cy="1200150"/>
          </a:xfrm>
          <a:prstGeom prst="rect">
            <a:avLst/>
          </a:prstGeom>
          <a:solidFill>
            <a:srgbClr val="FDFFCB"/>
          </a:solidFill>
          <a:ln w="9525">
            <a:noFill/>
          </a:ln>
        </p:spPr>
        <p:txBody>
          <a:bodyPr anchor="t" anchorCtr="0">
            <a:spAutoFit/>
          </a:bodyPr>
          <a:p>
            <a:pPr>
              <a:lnSpc>
                <a:spcPct val="1500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然后使用中断返回指令</a:t>
            </a:r>
            <a:r>
              <a:rPr lang="en-US" altLang="zh-CN" sz="2400" b="1" dirty="0">
                <a:solidFill>
                  <a:srgbClr val="FF0000"/>
                </a:solidFill>
                <a:latin typeface="Arial" panose="020B0604020202020204" pitchFamily="34" charset="0"/>
                <a:ea typeface="宋体" panose="02010600030101010101" pitchFamily="2" charset="-122"/>
              </a:rPr>
              <a:t>IRET</a:t>
            </a:r>
            <a:r>
              <a:rPr lang="zh-CN" altLang="zh-CN" sz="2400" b="1" dirty="0">
                <a:latin typeface="Arial" panose="020B0604020202020204" pitchFamily="34" charset="0"/>
                <a:ea typeface="宋体" panose="02010600030101010101" pitchFamily="2" charset="-122"/>
              </a:rPr>
              <a:t>，以</a:t>
            </a:r>
            <a:r>
              <a:rPr lang="zh-CN" altLang="zh-CN" sz="2400" b="1" dirty="0">
                <a:solidFill>
                  <a:srgbClr val="FF0000"/>
                </a:solidFill>
                <a:latin typeface="Arial" panose="020B0604020202020204" pitchFamily="34" charset="0"/>
                <a:ea typeface="宋体" panose="02010600030101010101" pitchFamily="2" charset="-122"/>
              </a:rPr>
              <a:t>恢复断点</a:t>
            </a:r>
            <a:r>
              <a:rPr lang="zh-CN" altLang="zh-CN" sz="2400" b="1" dirty="0">
                <a:latin typeface="Arial" panose="020B0604020202020204" pitchFamily="34" charset="0"/>
                <a:ea typeface="宋体" panose="02010600030101010101" pitchFamily="2" charset="-122"/>
              </a:rPr>
              <a:t>，返回被中断的主程序，继续执行。</a:t>
            </a:r>
            <a:endParaRPr lang="zh-CN" altLang="en-US" sz="2400" b="1" dirty="0">
              <a:latin typeface="Arial" panose="020B0604020202020204" pitchFamily="34" charset="0"/>
              <a:ea typeface="宋体" panose="02010600030101010101" pitchFamily="2" charset="-122"/>
            </a:endParaRPr>
          </a:p>
        </p:txBody>
      </p:sp>
      <p:sp>
        <p:nvSpPr>
          <p:cNvPr id="5" name="矩形 4"/>
          <p:cNvSpPr/>
          <p:nvPr/>
        </p:nvSpPr>
        <p:spPr>
          <a:xfrm>
            <a:off x="468313" y="3573463"/>
            <a:ext cx="8280400" cy="2308225"/>
          </a:xfrm>
          <a:prstGeom prst="rect">
            <a:avLst/>
          </a:prstGeom>
          <a:solidFill>
            <a:schemeClr val="accent5"/>
          </a:solidFill>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8086 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IRET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完成下列功能：</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IP</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出栈、</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CS</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出栈、</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FLAG</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出栈</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，其弹出顺序正好与中断响应时压栈的顺序相反，即先进后出。</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与普通</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RET</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指令相比</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，它仅仅</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多了一个</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FLAG</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出栈</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操作。</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398" name="TextBox 1"/>
          <p:cNvSpPr txBox="1"/>
          <p:nvPr/>
        </p:nvSpPr>
        <p:spPr>
          <a:xfrm>
            <a:off x="971550" y="6165850"/>
            <a:ext cx="6624638" cy="460375"/>
          </a:xfrm>
          <a:prstGeom prst="rect">
            <a:avLst/>
          </a:prstGeom>
          <a:solidFill>
            <a:srgbClr val="FFFF00"/>
          </a:solidFill>
          <a:ln w="9525">
            <a:noFill/>
          </a:ln>
        </p:spPr>
        <p:txBody>
          <a:bodyPr anchor="t" anchorCtr="0">
            <a:spAutoFit/>
          </a:bodyPr>
          <a:p>
            <a:r>
              <a:rPr lang="zh-CN" altLang="en-US" sz="2400" b="1" dirty="0">
                <a:latin typeface="Arial" panose="020B0604020202020204" pitchFamily="34" charset="0"/>
                <a:ea typeface="宋体" panose="02010600030101010101" pitchFamily="2" charset="-122"/>
              </a:rPr>
              <a:t>后图给出了中断响应与中断处理过程的框图。</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7" name="图片 62" descr="7a14"/>
          <p:cNvPicPr>
            <a:picLocks noChangeAspect="1"/>
          </p:cNvPicPr>
          <p:nvPr/>
        </p:nvPicPr>
        <p:blipFill>
          <a:blip r:embed="rId1"/>
          <a:stretch>
            <a:fillRect/>
          </a:stretch>
        </p:blipFill>
        <p:spPr>
          <a:xfrm>
            <a:off x="0" y="115888"/>
            <a:ext cx="9144000" cy="6742112"/>
          </a:xfrm>
          <a:prstGeom prst="rect">
            <a:avLst/>
          </a:prstGeom>
          <a:noFill/>
          <a:ln w="9525">
            <a:noFill/>
          </a:ln>
        </p:spPr>
      </p:pic>
      <p:sp>
        <p:nvSpPr>
          <p:cNvPr id="60418" name="矩形 1"/>
          <p:cNvSpPr/>
          <p:nvPr/>
        </p:nvSpPr>
        <p:spPr>
          <a:xfrm>
            <a:off x="3814763" y="115888"/>
            <a:ext cx="4161790" cy="460375"/>
          </a:xfrm>
          <a:prstGeom prst="rect">
            <a:avLst/>
          </a:prstGeom>
          <a:solidFill>
            <a:srgbClr val="CCFFCC"/>
          </a:solidFill>
          <a:ln w="9525">
            <a:noFill/>
          </a:ln>
        </p:spPr>
        <p:txBody>
          <a:bodyPr wrap="none" anchor="t" anchorCtr="0">
            <a:spAutoFit/>
          </a:bodyPr>
          <a:p>
            <a:r>
              <a:rPr lang="zh-CN" altLang="zh-CN" sz="2400" b="1" dirty="0">
                <a:latin typeface="Arial" panose="020B0604020202020204" pitchFamily="34" charset="0"/>
                <a:ea typeface="宋体" panose="02010600030101010101" pitchFamily="2" charset="-122"/>
              </a:rPr>
              <a:t>中断响应与处理过程的粗框图</a:t>
            </a:r>
            <a:endParaRPr lang="zh-CN" altLang="en-US" sz="2400" b="1" dirty="0">
              <a:latin typeface="Arial" panose="020B0604020202020204" pitchFamily="34" charset="0"/>
              <a:ea typeface="宋体" panose="02010600030101010101" pitchFamily="2" charset="-122"/>
            </a:endParaRPr>
          </a:p>
        </p:txBody>
      </p:sp>
      <p:sp>
        <p:nvSpPr>
          <p:cNvPr id="60419" name="TextBox 3"/>
          <p:cNvSpPr txBox="1"/>
          <p:nvPr/>
        </p:nvSpPr>
        <p:spPr>
          <a:xfrm>
            <a:off x="3627438" y="5359400"/>
            <a:ext cx="2663825" cy="307975"/>
          </a:xfrm>
          <a:prstGeom prst="rect">
            <a:avLst/>
          </a:prstGeom>
          <a:solidFill>
            <a:schemeClr val="bg1"/>
          </a:solidFill>
          <a:ln w="28575" cap="flat" cmpd="sng">
            <a:solidFill>
              <a:schemeClr val="tx1"/>
            </a:solidFill>
            <a:prstDash val="solid"/>
            <a:miter/>
            <a:headEnd type="none" w="med" len="med"/>
            <a:tailEnd type="none" w="med" len="med"/>
          </a:ln>
        </p:spPr>
        <p:txBody>
          <a:bodyPr anchor="t" anchorCtr="0">
            <a:spAutoFit/>
          </a:bodyPr>
          <a:p>
            <a:r>
              <a:rPr lang="en-US" altLang="zh-CN" sz="1400" b="1" dirty="0">
                <a:latin typeface="Arial" panose="020B0604020202020204" pitchFamily="34" charset="0"/>
                <a:ea typeface="宋体" panose="02010600030101010101" pitchFamily="2" charset="-122"/>
              </a:rPr>
              <a:t>FLAG CS IP</a:t>
            </a:r>
            <a:r>
              <a:rPr lang="zh-CN" altLang="en-US" sz="1400" b="1" dirty="0">
                <a:latin typeface="Arial" panose="020B0604020202020204" pitchFamily="34" charset="0"/>
                <a:ea typeface="宋体" panose="02010600030101010101" pitchFamily="2" charset="-122"/>
              </a:rPr>
              <a:t>入栈，</a:t>
            </a:r>
            <a:r>
              <a:rPr lang="en-US" altLang="zh-CN" sz="1400" b="1" dirty="0">
                <a:latin typeface="Arial" panose="020B0604020202020204" pitchFamily="34" charset="0"/>
                <a:ea typeface="宋体" panose="02010600030101010101" pitchFamily="2" charset="-122"/>
              </a:rPr>
              <a:t>IF</a:t>
            </a:r>
            <a:r>
              <a:rPr lang="zh-CN" altLang="en-US" sz="1400" b="1" dirty="0">
                <a:latin typeface="Arial" panose="020B0604020202020204" pitchFamily="34" charset="0"/>
                <a:ea typeface="宋体" panose="02010600030101010101" pitchFamily="2" charset="-122"/>
              </a:rPr>
              <a:t>和</a:t>
            </a:r>
            <a:r>
              <a:rPr lang="en-US" altLang="zh-CN" sz="1400" b="1" dirty="0">
                <a:latin typeface="Arial" panose="020B0604020202020204" pitchFamily="34" charset="0"/>
                <a:ea typeface="宋体" panose="02010600030101010101" pitchFamily="2" charset="-122"/>
              </a:rPr>
              <a:t>TF</a:t>
            </a:r>
            <a:r>
              <a:rPr lang="zh-CN" altLang="en-US" sz="1400" b="1" dirty="0">
                <a:latin typeface="Arial" panose="020B0604020202020204" pitchFamily="34" charset="0"/>
                <a:ea typeface="宋体" panose="02010600030101010101" pitchFamily="2" charset="-122"/>
              </a:rPr>
              <a:t>清</a:t>
            </a:r>
            <a:r>
              <a:rPr lang="en-US" altLang="zh-CN" sz="1400" b="1" dirty="0">
                <a:latin typeface="Arial" panose="020B0604020202020204" pitchFamily="34" charset="0"/>
                <a:ea typeface="宋体" panose="02010600030101010101" pitchFamily="2" charset="-122"/>
              </a:rPr>
              <a:t>0</a:t>
            </a:r>
            <a:endParaRPr lang="zh-CN" altLang="en-US" sz="1400" b="1" dirty="0">
              <a:latin typeface="Arial" panose="020B0604020202020204" pitchFamily="34" charset="0"/>
              <a:ea typeface="宋体" panose="02010600030101010101" pitchFamily="2" charset="-122"/>
            </a:endParaRPr>
          </a:p>
        </p:txBody>
      </p:sp>
      <p:sp>
        <p:nvSpPr>
          <p:cNvPr id="60420" name="TextBox 4"/>
          <p:cNvSpPr txBox="1"/>
          <p:nvPr/>
        </p:nvSpPr>
        <p:spPr>
          <a:xfrm>
            <a:off x="6588125" y="3486150"/>
            <a:ext cx="2447925" cy="584200"/>
          </a:xfrm>
          <a:prstGeom prst="rect">
            <a:avLst/>
          </a:prstGeom>
          <a:solidFill>
            <a:schemeClr val="bg1"/>
          </a:solidFill>
          <a:ln w="28575" cap="flat" cmpd="sng">
            <a:solidFill>
              <a:schemeClr val="tx1"/>
            </a:solidFill>
            <a:prstDash val="solid"/>
            <a:miter/>
            <a:headEnd type="none" w="med" len="med"/>
            <a:tailEnd type="none" w="med" len="med"/>
          </a:ln>
        </p:spPr>
        <p:txBody>
          <a:bodyPr anchor="t" anchorCtr="0">
            <a:spAutoFit/>
          </a:bodyPr>
          <a:p>
            <a:r>
              <a:rPr lang="zh-CN" altLang="en-US" sz="1600" b="1" dirty="0">
                <a:latin typeface="Arial" panose="020B0604020202020204" pitchFamily="34" charset="0"/>
                <a:ea typeface="宋体" panose="02010600030101010101" pitchFamily="2" charset="-122"/>
              </a:rPr>
              <a:t>    栈顶单元内容送入        </a:t>
            </a:r>
            <a:endParaRPr lang="en-US" altLang="zh-CN" sz="1600" b="1" dirty="0">
              <a:latin typeface="Arial" panose="020B0604020202020204" pitchFamily="34" charset="0"/>
              <a:ea typeface="宋体" panose="02010600030101010101" pitchFamily="2" charset="-122"/>
            </a:endParaRPr>
          </a:p>
          <a:p>
            <a:r>
              <a:rPr lang="en-US" altLang="zh-CN" sz="1600" b="1" dirty="0">
                <a:latin typeface="Arial" panose="020B0604020202020204" pitchFamily="34" charset="0"/>
                <a:ea typeface="宋体" panose="02010600030101010101" pitchFamily="2" charset="-122"/>
              </a:rPr>
              <a:t>     IP CS FLAG</a:t>
            </a:r>
            <a:endParaRPr lang="zh-CN" altLang="en-US" sz="16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63490" name="Text Box 2"/>
          <p:cNvSpPr txBox="1"/>
          <p:nvPr/>
        </p:nvSpPr>
        <p:spPr>
          <a:xfrm>
            <a:off x="68263" y="168275"/>
            <a:ext cx="5508625" cy="646113"/>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7.3.3  </a:t>
            </a:r>
            <a:r>
              <a:rPr lang="zh-CN" altLang="en-US" sz="3600" b="1" dirty="0">
                <a:latin typeface="宋体" panose="02010600030101010101" pitchFamily="2" charset="-122"/>
                <a:ea typeface="宋体" panose="02010600030101010101" pitchFamily="2" charset="-122"/>
              </a:rPr>
              <a:t>中断接口模型 </a:t>
            </a:r>
            <a:endParaRPr lang="zh-CN" altLang="en-US" sz="3600" b="1" dirty="0">
              <a:latin typeface="宋体" panose="02010600030101010101" pitchFamily="2" charset="-122"/>
              <a:ea typeface="宋体" panose="02010600030101010101" pitchFamily="2" charset="-122"/>
            </a:endParaRPr>
          </a:p>
        </p:txBody>
      </p:sp>
      <p:sp>
        <p:nvSpPr>
          <p:cNvPr id="63491" name="Text Box 3"/>
          <p:cNvSpPr txBox="1"/>
          <p:nvPr/>
        </p:nvSpPr>
        <p:spPr>
          <a:xfrm>
            <a:off x="381000" y="1143000"/>
            <a:ext cx="3975100" cy="579438"/>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、概念模型 </a:t>
            </a:r>
            <a:endParaRPr lang="zh-CN" altLang="en-US" sz="3200" b="1" dirty="0">
              <a:latin typeface="宋体" panose="02010600030101010101" pitchFamily="2" charset="-122"/>
              <a:ea typeface="宋体" panose="02010600030101010101" pitchFamily="2" charset="-122"/>
            </a:endParaRPr>
          </a:p>
        </p:txBody>
      </p:sp>
      <p:sp>
        <p:nvSpPr>
          <p:cNvPr id="63492" name="Text Box 4"/>
          <p:cNvSpPr txBox="1"/>
          <p:nvPr/>
        </p:nvSpPr>
        <p:spPr>
          <a:xfrm>
            <a:off x="684213" y="1951038"/>
            <a:ext cx="6172200" cy="579437"/>
          </a:xfrm>
          <a:prstGeom prst="rect">
            <a:avLst/>
          </a:prstGeom>
          <a:noFill/>
          <a:ln w="12700">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）查询式中断接口模型 </a:t>
            </a:r>
            <a:endParaRPr lang="zh-CN" altLang="en-US" sz="3200" b="1" dirty="0">
              <a:latin typeface="宋体" panose="02010600030101010101" pitchFamily="2" charset="-122"/>
              <a:ea typeface="宋体" panose="02010600030101010101" pitchFamily="2" charset="-122"/>
            </a:endParaRPr>
          </a:p>
        </p:txBody>
      </p:sp>
      <p:sp>
        <p:nvSpPr>
          <p:cNvPr id="63526" name="Text Box 38"/>
          <p:cNvSpPr txBox="1"/>
          <p:nvPr/>
        </p:nvSpPr>
        <p:spPr>
          <a:xfrm>
            <a:off x="654050" y="2865438"/>
            <a:ext cx="7878763" cy="2894012"/>
          </a:xfrm>
          <a:prstGeom prst="rect">
            <a:avLst/>
          </a:prstGeom>
          <a:solidFill>
            <a:srgbClr val="CCFFCC"/>
          </a:solidFill>
          <a:ln w="9525">
            <a:noFill/>
          </a:ln>
        </p:spPr>
        <p:txBody>
          <a:bodyPr anchor="t" anchorCtr="0">
            <a:spAutoFit/>
          </a:bodyPr>
          <a:p>
            <a:pPr marL="457200" indent="-457200">
              <a:lnSpc>
                <a:spcPct val="150000"/>
              </a:lnSpc>
              <a:spcBef>
                <a:spcPct val="50000"/>
              </a:spcBef>
              <a:buChar char="•"/>
            </a:pPr>
            <a:r>
              <a:rPr lang="zh-CN" altLang="en-US" sz="2800" b="1" dirty="0">
                <a:latin typeface="宋体" panose="02010600030101010101" pitchFamily="2" charset="-122"/>
                <a:ea typeface="宋体" panose="02010600030101010101" pitchFamily="2" charset="-122"/>
              </a:rPr>
              <a:t>将</a:t>
            </a:r>
            <a:r>
              <a:rPr lang="zh-CN" altLang="en-US" sz="2800" b="1" dirty="0">
                <a:solidFill>
                  <a:srgbClr val="C00000"/>
                </a:solidFill>
                <a:latin typeface="宋体" panose="02010600030101010101" pitchFamily="2" charset="-122"/>
                <a:ea typeface="宋体" panose="02010600030101010101" pitchFamily="2" charset="-122"/>
              </a:rPr>
              <a:t>程序查询式接口</a:t>
            </a:r>
            <a:r>
              <a:rPr lang="zh-CN" altLang="en-US" sz="2800" b="1" dirty="0">
                <a:latin typeface="宋体" panose="02010600030101010101" pitchFamily="2" charset="-122"/>
                <a:ea typeface="宋体" panose="02010600030101010101" pitchFamily="2" charset="-122"/>
              </a:rPr>
              <a:t>的</a:t>
            </a:r>
            <a:r>
              <a:rPr lang="zh-CN" altLang="en-US" sz="2800" b="1" dirty="0">
                <a:solidFill>
                  <a:srgbClr val="C00000"/>
                </a:solidFill>
                <a:latin typeface="Times New Roman" panose="02020603050405020304" pitchFamily="18" charset="0"/>
                <a:ea typeface="宋体" panose="02010600030101010101" pitchFamily="2" charset="-122"/>
              </a:rPr>
              <a:t>“</a:t>
            </a:r>
            <a:r>
              <a:rPr lang="en-US" altLang="zh-CN" sz="2800" b="1" dirty="0">
                <a:solidFill>
                  <a:srgbClr val="C00000"/>
                </a:solidFill>
                <a:latin typeface="宋体" panose="02010600030101010101" pitchFamily="2" charset="-122"/>
                <a:ea typeface="宋体" panose="02010600030101010101" pitchFamily="2" charset="-122"/>
              </a:rPr>
              <a:t>I/O</a:t>
            </a:r>
            <a:r>
              <a:rPr lang="zh-CN" altLang="en-US" sz="2800" b="1" dirty="0">
                <a:solidFill>
                  <a:srgbClr val="C00000"/>
                </a:solidFill>
                <a:latin typeface="宋体" panose="02010600030101010101" pitchFamily="2" charset="-122"/>
                <a:ea typeface="宋体" panose="02010600030101010101" pitchFamily="2" charset="-122"/>
              </a:rPr>
              <a:t>准备好</a:t>
            </a:r>
            <a:r>
              <a:rPr lang="zh-CN" altLang="en-US" sz="2800" b="1" dirty="0">
                <a:solidFill>
                  <a:srgbClr val="C00000"/>
                </a:solidFill>
                <a:latin typeface="Times New Roman" panose="02020603050405020304" pitchFamily="18" charset="0"/>
                <a:ea typeface="宋体" panose="02010600030101010101" pitchFamily="2" charset="-122"/>
              </a:rPr>
              <a:t>”</a:t>
            </a:r>
            <a:r>
              <a:rPr lang="zh-CN" altLang="en-US" sz="2800" b="1" dirty="0">
                <a:solidFill>
                  <a:srgbClr val="C00000"/>
                </a:solidFill>
                <a:latin typeface="宋体" panose="02010600030101010101" pitchFamily="2" charset="-122"/>
                <a:ea typeface="宋体" panose="02010600030101010101" pitchFamily="2" charset="-122"/>
              </a:rPr>
              <a:t>状态位</a:t>
            </a:r>
            <a:r>
              <a:rPr lang="zh-CN" altLang="en-US" sz="2800" b="1" dirty="0">
                <a:latin typeface="宋体" panose="02010600030101010101" pitchFamily="2" charset="-122"/>
                <a:ea typeface="宋体" panose="02010600030101010101" pitchFamily="2" charset="-122"/>
              </a:rPr>
              <a:t>，通过驱动器</a:t>
            </a:r>
            <a:r>
              <a:rPr lang="zh-CN" altLang="en-US" sz="2800" b="1" dirty="0">
                <a:solidFill>
                  <a:srgbClr val="C00000"/>
                </a:solidFill>
                <a:latin typeface="宋体" panose="02010600030101010101" pitchFamily="2" charset="-122"/>
                <a:ea typeface="宋体" panose="02010600030101010101" pitchFamily="2" charset="-122"/>
              </a:rPr>
              <a:t>接到公共的中断请求线</a:t>
            </a:r>
            <a:r>
              <a:rPr lang="en-US" altLang="zh-CN" sz="2800" b="1" dirty="0">
                <a:solidFill>
                  <a:srgbClr val="C00000"/>
                </a:solidFill>
                <a:latin typeface="宋体" panose="02010600030101010101" pitchFamily="2" charset="-122"/>
                <a:ea typeface="宋体" panose="02010600030101010101" pitchFamily="2" charset="-122"/>
              </a:rPr>
              <a:t>INT</a:t>
            </a:r>
            <a:r>
              <a:rPr lang="zh-CN" altLang="en-US" sz="2800" b="1" dirty="0">
                <a:latin typeface="宋体" panose="02010600030101010101" pitchFamily="2" charset="-122"/>
                <a:ea typeface="宋体" panose="02010600030101010101" pitchFamily="2" charset="-122"/>
              </a:rPr>
              <a:t>上。</a:t>
            </a:r>
            <a:endParaRPr lang="en-US" altLang="zh-CN" sz="2800" b="1" dirty="0">
              <a:latin typeface="宋体" panose="02010600030101010101" pitchFamily="2" charset="-122"/>
              <a:ea typeface="宋体" panose="02010600030101010101" pitchFamily="2" charset="-122"/>
            </a:endParaRPr>
          </a:p>
          <a:p>
            <a:pPr marL="457200" indent="-457200">
              <a:lnSpc>
                <a:spcPct val="150000"/>
              </a:lnSpc>
              <a:spcBef>
                <a:spcPct val="50000"/>
              </a:spcBef>
              <a:buChar char="•"/>
            </a:pPr>
            <a:r>
              <a:rPr lang="zh-CN" altLang="en-US" sz="2800" b="1" dirty="0">
                <a:latin typeface="宋体" panose="02010600030101010101" pitchFamily="2" charset="-122"/>
                <a:ea typeface="宋体" panose="02010600030101010101" pitchFamily="2" charset="-122"/>
              </a:rPr>
              <a:t>当</a:t>
            </a:r>
            <a:r>
              <a:rPr lang="en-US" altLang="zh-CN" sz="2800" b="1" dirty="0">
                <a:latin typeface="宋体" panose="02010600030101010101" pitchFamily="2" charset="-122"/>
                <a:ea typeface="宋体" panose="02010600030101010101" pitchFamily="2" charset="-122"/>
              </a:rPr>
              <a:t>CPU</a:t>
            </a:r>
            <a:r>
              <a:rPr lang="zh-CN" altLang="en-US" sz="2800" b="1" dirty="0">
                <a:solidFill>
                  <a:srgbClr val="C00000"/>
                </a:solidFill>
                <a:latin typeface="宋体" panose="02010600030101010101" pitchFamily="2" charset="-122"/>
                <a:ea typeface="宋体" panose="02010600030101010101" pitchFamily="2" charset="-122"/>
              </a:rPr>
              <a:t>响应中断请求</a:t>
            </a:r>
            <a:r>
              <a:rPr lang="zh-CN" altLang="en-US" sz="2800" b="1" dirty="0">
                <a:latin typeface="宋体" panose="02010600030101010101" pitchFamily="2" charset="-122"/>
                <a:ea typeface="宋体" panose="02010600030101010101" pitchFamily="2" charset="-122"/>
              </a:rPr>
              <a:t>后，可通过</a:t>
            </a:r>
            <a:r>
              <a:rPr lang="zh-CN" altLang="en-US" sz="2800" b="1" dirty="0">
                <a:solidFill>
                  <a:srgbClr val="C00000"/>
                </a:solidFill>
                <a:latin typeface="宋体" panose="02010600030101010101" pitchFamily="2" charset="-122"/>
                <a:ea typeface="宋体" panose="02010600030101010101" pitchFamily="2" charset="-122"/>
              </a:rPr>
              <a:t>软件逐个查询接口的状态位</a:t>
            </a:r>
            <a:r>
              <a:rPr lang="zh-CN" altLang="en-US" sz="2800" b="1" dirty="0">
                <a:latin typeface="宋体" panose="02010600030101010101" pitchFamily="2" charset="-122"/>
                <a:ea typeface="宋体" panose="02010600030101010101" pitchFamily="2" charset="-122"/>
              </a:rPr>
              <a:t>，以</a:t>
            </a:r>
            <a:r>
              <a:rPr lang="zh-CN" altLang="en-US" sz="2800" b="1" dirty="0">
                <a:solidFill>
                  <a:srgbClr val="C00000"/>
                </a:solidFill>
                <a:latin typeface="宋体" panose="02010600030101010101" pitchFamily="2" charset="-122"/>
                <a:ea typeface="宋体" panose="02010600030101010101" pitchFamily="2" charset="-122"/>
              </a:rPr>
              <a:t>确定中断源 </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slide(fromBottom)">
                                      <p:cBhvr>
                                        <p:cTn id="7" dur="5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slide(fromBottom)">
                                      <p:cBhvr>
                                        <p:cTn id="12" dur="500"/>
                                        <p:tgtEl>
                                          <p:spTgt spid="6349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3492"/>
                                        </p:tgtEl>
                                        <p:attrNameLst>
                                          <p:attrName>style.visibility</p:attrName>
                                        </p:attrNameLst>
                                      </p:cBhvr>
                                      <p:to>
                                        <p:strVal val="visible"/>
                                      </p:to>
                                    </p:set>
                                    <p:animEffect transition="in" filter="slide(fromBottom)">
                                      <p:cBhvr>
                                        <p:cTn id="17" dur="500"/>
                                        <p:tgtEl>
                                          <p:spTgt spid="6349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3526"/>
                                        </p:tgtEl>
                                        <p:attrNameLst>
                                          <p:attrName>style.visibility</p:attrName>
                                        </p:attrNameLst>
                                      </p:cBhvr>
                                      <p:to>
                                        <p:strVal val="visible"/>
                                      </p:to>
                                    </p:set>
                                    <p:animEffect transition="in" filter="slide(fromBottom)">
                                      <p:cBhvr>
                                        <p:cTn id="22" dur="500"/>
                                        <p:tgtEl>
                                          <p:spTgt spid="63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p:bldP spid="63492" grpId="0"/>
      <p:bldP spid="635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6" name="Text Box 4"/>
          <p:cNvSpPr txBox="1"/>
          <p:nvPr/>
        </p:nvSpPr>
        <p:spPr>
          <a:xfrm>
            <a:off x="-98425" y="147638"/>
            <a:ext cx="9170988" cy="585787"/>
          </a:xfrm>
          <a:prstGeom prst="rect">
            <a:avLst/>
          </a:prstGeom>
          <a:noFill/>
          <a:ln w="12700">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）向量式中断接口模型</a:t>
            </a:r>
            <a:r>
              <a:rPr lang="zh-CN" altLang="en-US" sz="2800" b="1" dirty="0">
                <a:latin typeface="宋体" panose="02010600030101010101" pitchFamily="2" charset="-122"/>
                <a:ea typeface="宋体" panose="02010600030101010101" pitchFamily="2" charset="-122"/>
              </a:rPr>
              <a:t>：</a:t>
            </a:r>
            <a:r>
              <a:rPr lang="zh-CN" altLang="en-US" sz="2800" b="1" dirty="0">
                <a:solidFill>
                  <a:srgbClr val="C00000"/>
                </a:solidFill>
                <a:latin typeface="宋体" panose="02010600030101010101" pitchFamily="2" charset="-122"/>
                <a:ea typeface="宋体" panose="02010600030101010101" pitchFamily="2" charset="-122"/>
              </a:rPr>
              <a:t>引入向量产生逻辑，如图 </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62468" name="矩形 1"/>
          <p:cNvSpPr/>
          <p:nvPr/>
        </p:nvSpPr>
        <p:spPr>
          <a:xfrm>
            <a:off x="-71437" y="2143125"/>
            <a:ext cx="3059112" cy="4708525"/>
          </a:xfrm>
          <a:prstGeom prst="rect">
            <a:avLst/>
          </a:prstGeom>
          <a:solidFill>
            <a:srgbClr val="CCFFCC"/>
          </a:solidFill>
          <a:ln w="9525">
            <a:noFill/>
          </a:ln>
        </p:spPr>
        <p:txBody>
          <a:bodyPr anchor="t" anchorCtr="0">
            <a:spAutoFit/>
          </a:bodyPr>
          <a:p>
            <a:pPr marL="342900" indent="-342900">
              <a:lnSpc>
                <a:spcPts val="3000"/>
              </a:lnSpc>
              <a:buChar char="•"/>
            </a:pPr>
            <a:r>
              <a:rPr lang="en-US" altLang="zh-CN" sz="2400" b="1" dirty="0">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响应中断请求</a:t>
            </a:r>
            <a:r>
              <a:rPr lang="zh-CN" altLang="zh-CN" sz="2400" b="1" dirty="0">
                <a:latin typeface="Arial" panose="020B0604020202020204" pitchFamily="34" charset="0"/>
                <a:ea typeface="宋体" panose="02010600030101010101" pitchFamily="2" charset="-122"/>
              </a:rPr>
              <a:t>后，发</a:t>
            </a:r>
            <a:r>
              <a:rPr lang="zh-CN" altLang="zh-CN" sz="2400" b="1" dirty="0">
                <a:solidFill>
                  <a:srgbClr val="C00000"/>
                </a:solidFill>
                <a:latin typeface="Arial" panose="020B0604020202020204" pitchFamily="34" charset="0"/>
                <a:ea typeface="宋体" panose="02010600030101010101" pitchFamily="2" charset="-122"/>
              </a:rPr>
              <a:t>中断应答信号</a:t>
            </a:r>
            <a:r>
              <a:rPr lang="en-US" altLang="zh-CN" sz="2400" b="1" dirty="0">
                <a:solidFill>
                  <a:srgbClr val="C00000"/>
                </a:solidFill>
                <a:latin typeface="Arial" panose="020B0604020202020204" pitchFamily="34" charset="0"/>
                <a:ea typeface="宋体" panose="02010600030101010101" pitchFamily="2" charset="-122"/>
              </a:rPr>
              <a:t>INTA</a:t>
            </a:r>
            <a:r>
              <a:rPr lang="zh-CN" altLang="zh-CN" sz="2400" b="1" dirty="0">
                <a:latin typeface="Arial" panose="020B0604020202020204" pitchFamily="34" charset="0"/>
                <a:ea typeface="宋体" panose="02010600030101010101" pitchFamily="2" charset="-122"/>
              </a:rPr>
              <a:t>给中断控制逻辑。</a:t>
            </a:r>
            <a:endParaRPr lang="en-US" altLang="zh-CN" sz="2400" b="1" dirty="0">
              <a:latin typeface="Arial" panose="020B0604020202020204" pitchFamily="34" charset="0"/>
              <a:ea typeface="宋体" panose="02010600030101010101" pitchFamily="2" charset="-122"/>
            </a:endParaRPr>
          </a:p>
          <a:p>
            <a:pPr marL="342900" indent="-342900">
              <a:lnSpc>
                <a:spcPts val="3000"/>
              </a:lnSpc>
              <a:buChar char="•"/>
            </a:pPr>
            <a:r>
              <a:rPr lang="zh-CN" altLang="zh-CN" sz="2400" b="1" dirty="0">
                <a:solidFill>
                  <a:srgbClr val="C00000"/>
                </a:solidFill>
                <a:latin typeface="Arial" panose="020B0604020202020204" pitchFamily="34" charset="0"/>
                <a:ea typeface="宋体" panose="02010600030101010101" pitchFamily="2" charset="-122"/>
              </a:rPr>
              <a:t>中断向量寄存器</a:t>
            </a:r>
            <a:r>
              <a:rPr lang="en-US" altLang="zh-CN" sz="2400" b="1" dirty="0">
                <a:solidFill>
                  <a:srgbClr val="C00000"/>
                </a:solidFill>
                <a:latin typeface="Arial" panose="020B0604020202020204" pitchFamily="34" charset="0"/>
                <a:ea typeface="宋体" panose="02010600030101010101" pitchFamily="2" charset="-122"/>
              </a:rPr>
              <a:t>VR</a:t>
            </a:r>
            <a:r>
              <a:rPr lang="zh-CN" altLang="zh-CN" sz="2400" b="1" dirty="0">
                <a:latin typeface="Arial" panose="020B0604020202020204" pitchFamily="34" charset="0"/>
                <a:ea typeface="宋体" panose="02010600030101010101" pitchFamily="2" charset="-122"/>
              </a:rPr>
              <a:t>的内容通过缓冲器送入</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数据总线。</a:t>
            </a:r>
            <a:endParaRPr lang="en-US" altLang="zh-CN" sz="2400" b="1" dirty="0">
              <a:latin typeface="Arial" panose="020B0604020202020204" pitchFamily="34" charset="0"/>
              <a:ea typeface="宋体" panose="02010600030101010101" pitchFamily="2" charset="-122"/>
            </a:endParaRPr>
          </a:p>
          <a:p>
            <a:pPr marL="342900" indent="-342900">
              <a:lnSpc>
                <a:spcPts val="3000"/>
              </a:lnSpc>
              <a:buChar char="•"/>
            </a:pP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据</a:t>
            </a:r>
            <a:r>
              <a:rPr lang="en-US" altLang="zh-CN" sz="2400" b="1" dirty="0">
                <a:latin typeface="Arial" panose="020B0604020202020204" pitchFamily="34" charset="0"/>
                <a:ea typeface="宋体" panose="02010600030101010101" pitchFamily="2" charset="-122"/>
              </a:rPr>
              <a:t>VR</a:t>
            </a:r>
            <a:r>
              <a:rPr lang="zh-CN" altLang="zh-CN" sz="2400" b="1" dirty="0">
                <a:latin typeface="Arial" panose="020B0604020202020204" pitchFamily="34" charset="0"/>
                <a:ea typeface="宋体" panose="02010600030101010101" pitchFamily="2" charset="-122"/>
              </a:rPr>
              <a:t>访问中断向量表，读出中断处理程序入口地址，转向中断服务。</a:t>
            </a:r>
            <a:endParaRPr lang="zh-CN" altLang="en-US" sz="2400" b="1" dirty="0">
              <a:latin typeface="Arial" panose="020B0604020202020204" pitchFamily="34" charset="0"/>
              <a:ea typeface="宋体" panose="02010600030101010101" pitchFamily="2" charset="-122"/>
            </a:endParaRPr>
          </a:p>
        </p:txBody>
      </p:sp>
      <p:sp>
        <p:nvSpPr>
          <p:cNvPr id="62469" name="矩形 2"/>
          <p:cNvSpPr/>
          <p:nvPr/>
        </p:nvSpPr>
        <p:spPr>
          <a:xfrm>
            <a:off x="0" y="1030288"/>
            <a:ext cx="8721725" cy="912812"/>
          </a:xfrm>
          <a:prstGeom prst="rect">
            <a:avLst/>
          </a:prstGeom>
          <a:solidFill>
            <a:srgbClr val="CCFFCC"/>
          </a:solidFill>
          <a:ln w="9525">
            <a:noFill/>
          </a:ln>
        </p:spPr>
        <p:txBody>
          <a:bodyPr anchor="t" anchorCtr="0">
            <a:spAutoFit/>
          </a:bodyPr>
          <a:p>
            <a:pPr marL="342900" indent="-342900">
              <a:lnSpc>
                <a:spcPts val="3200"/>
              </a:lnSpc>
              <a:buChar char="•"/>
            </a:pPr>
            <a:r>
              <a:rPr lang="zh-CN" altLang="zh-CN" sz="2400" b="1" dirty="0">
                <a:latin typeface="Arial" panose="020B0604020202020204" pitchFamily="34" charset="0"/>
                <a:ea typeface="宋体" panose="02010600030101010101" pitchFamily="2" charset="-122"/>
              </a:rPr>
              <a:t>当设备提出中断请求时，其状态经过逻辑综合形成中断请求信号</a:t>
            </a:r>
            <a:r>
              <a:rPr lang="en-US" altLang="zh-CN" sz="2400" b="1" dirty="0">
                <a:solidFill>
                  <a:srgbClr val="C00000"/>
                </a:solidFill>
                <a:latin typeface="Arial" panose="020B0604020202020204" pitchFamily="34" charset="0"/>
                <a:ea typeface="宋体" panose="02010600030101010101" pitchFamily="2" charset="-122"/>
              </a:rPr>
              <a:t>INTRQ</a:t>
            </a:r>
            <a:r>
              <a:rPr lang="zh-CN" altLang="zh-CN" sz="2400" b="1" dirty="0">
                <a:latin typeface="Arial" panose="020B0604020202020204" pitchFamily="34" charset="0"/>
                <a:ea typeface="宋体" panose="02010600030101010101" pitchFamily="2" charset="-122"/>
              </a:rPr>
              <a:t>，该信号经过中断控制逻辑送入公共请求线</a:t>
            </a:r>
            <a:r>
              <a:rPr lang="en-US" altLang="zh-CN" sz="2400" b="1" dirty="0">
                <a:solidFill>
                  <a:srgbClr val="FF0000"/>
                </a:solidFill>
                <a:latin typeface="Arial" panose="020B0604020202020204" pitchFamily="34" charset="0"/>
                <a:ea typeface="宋体" panose="02010600030101010101" pitchFamily="2" charset="-122"/>
              </a:rPr>
              <a:t>INTR</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grpSp>
        <p:nvGrpSpPr>
          <p:cNvPr id="4" name="组合 3"/>
          <p:cNvGrpSpPr/>
          <p:nvPr/>
        </p:nvGrpSpPr>
        <p:grpSpPr>
          <a:xfrm>
            <a:off x="3013075" y="2143125"/>
            <a:ext cx="6059170" cy="4707890"/>
            <a:chOff x="4745" y="3375"/>
            <a:chExt cx="9542" cy="7414"/>
          </a:xfrm>
        </p:grpSpPr>
        <p:pic>
          <p:nvPicPr>
            <p:cNvPr id="62467" name="图片 6" descr="7a15"/>
            <p:cNvPicPr>
              <a:picLocks noChangeAspect="1"/>
            </p:cNvPicPr>
            <p:nvPr/>
          </p:nvPicPr>
          <p:blipFill>
            <a:blip r:embed="rId1"/>
            <a:srcRect b="2106"/>
            <a:stretch>
              <a:fillRect/>
            </a:stretch>
          </p:blipFill>
          <p:spPr>
            <a:xfrm>
              <a:off x="4745" y="3375"/>
              <a:ext cx="9543" cy="7415"/>
            </a:xfrm>
            <a:prstGeom prst="rect">
              <a:avLst/>
            </a:prstGeom>
            <a:noFill/>
            <a:ln w="9525">
              <a:noFill/>
            </a:ln>
          </p:spPr>
        </p:pic>
        <p:sp>
          <p:nvSpPr>
            <p:cNvPr id="2" name="文本框 1"/>
            <p:cNvSpPr txBox="1"/>
            <p:nvPr/>
          </p:nvSpPr>
          <p:spPr>
            <a:xfrm>
              <a:off x="9241" y="7668"/>
              <a:ext cx="1684" cy="580"/>
            </a:xfrm>
            <a:prstGeom prst="rect">
              <a:avLst/>
            </a:prstGeom>
            <a:noFill/>
          </p:spPr>
          <p:txBody>
            <a:bodyPr wrap="square" rtlCol="0">
              <a:spAutoFit/>
            </a:bodyPr>
            <a:p>
              <a:r>
                <a:rPr lang="en-US" altLang="zh-CN"/>
                <a:t>INTRQ</a:t>
              </a:r>
              <a:endParaRPr lang="en-US" altLang="zh-CN"/>
            </a:p>
          </p:txBody>
        </p:sp>
      </p:gr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slide(fromBottom)">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Rectangle 35"/>
          <p:cNvSpPr/>
          <p:nvPr/>
        </p:nvSpPr>
        <p:spPr>
          <a:xfrm>
            <a:off x="-12700" y="-22225"/>
            <a:ext cx="9156700" cy="944563"/>
          </a:xfrm>
          <a:prstGeom prst="rect">
            <a:avLst/>
          </a:prstGeom>
          <a:solidFill>
            <a:srgbClr val="CCFFCC"/>
          </a:solidFill>
          <a:ln w="9525">
            <a:noFill/>
          </a:ln>
        </p:spPr>
        <p:txBody>
          <a:bodyPr anchor="ctr" anchorCtr="0">
            <a:spAutoFit/>
          </a:bodyPr>
          <a:p>
            <a:pPr indent="269875" eaLnBrk="0" hangingPunct="0">
              <a:lnSpc>
                <a:spcPts val="3500"/>
              </a:lnSpc>
            </a:pPr>
            <a:r>
              <a:rPr lang="zh-CN" altLang="zh-CN" sz="2400" b="1" dirty="0">
                <a:solidFill>
                  <a:srgbClr val="C00000"/>
                </a:solidFill>
                <a:latin typeface="Times New Roman" panose="02020603050405020304" pitchFamily="18" charset="0"/>
                <a:ea typeface="宋体" panose="02010600030101010101" pitchFamily="2" charset="-122"/>
              </a:rPr>
              <a:t>向量寄存器</a:t>
            </a:r>
            <a:r>
              <a:rPr lang="en-US" altLang="zh-CN" sz="2400" b="1" dirty="0">
                <a:solidFill>
                  <a:srgbClr val="C00000"/>
                </a:solidFill>
                <a:latin typeface="Times New Roman" panose="02020603050405020304" pitchFamily="18" charset="0"/>
                <a:ea typeface="宋体" panose="02010600030101010101" pitchFamily="2" charset="-122"/>
              </a:rPr>
              <a:t>VR</a:t>
            </a:r>
            <a:r>
              <a:rPr lang="zh-CN" altLang="en-US" sz="2400" b="1" dirty="0">
                <a:solidFill>
                  <a:srgbClr val="C00000"/>
                </a:solidFill>
                <a:latin typeface="Times New Roman" panose="02020603050405020304" pitchFamily="18" charset="0"/>
                <a:ea typeface="宋体" panose="02010600030101010101" pitchFamily="2" charset="-122"/>
              </a:rPr>
              <a:t>的内容</a:t>
            </a:r>
            <a:r>
              <a:rPr lang="zh-CN" altLang="en-US" sz="2400" b="1" dirty="0">
                <a:latin typeface="Times New Roman" panose="02020603050405020304" pitchFamily="18" charset="0"/>
                <a:ea typeface="宋体" panose="02010600030101010101" pitchFamily="2" charset="-122"/>
              </a:rPr>
              <a:t>：中断向量或向量编码，如中断类型码。这些内容可由主程序在进行中断接口初始化时写入，故灵活可变。</a:t>
            </a:r>
            <a:endParaRPr lang="zh-CN" altLang="en-US" sz="2400" b="1" dirty="0">
              <a:latin typeface="Arial" panose="020B0604020202020204" pitchFamily="34" charset="0"/>
              <a:ea typeface="宋体" panose="02010600030101010101" pitchFamily="2" charset="-122"/>
            </a:endParaRPr>
          </a:p>
        </p:txBody>
      </p:sp>
      <p:sp>
        <p:nvSpPr>
          <p:cNvPr id="4" name="Rectangle 36"/>
          <p:cNvSpPr>
            <a:spLocks noChangeArrowheads="1"/>
          </p:cNvSpPr>
          <p:nvPr/>
        </p:nvSpPr>
        <p:spPr bwMode="auto">
          <a:xfrm>
            <a:off x="28575" y="2830513"/>
            <a:ext cx="3248025" cy="3235325"/>
          </a:xfrm>
          <a:prstGeom prst="rect">
            <a:avLst/>
          </a:prstGeom>
          <a:solidFill>
            <a:schemeClr val="accent5"/>
          </a:solidFill>
          <a:ln>
            <a:noFill/>
          </a:ln>
          <a:effectLst/>
        </p:spPr>
        <p:txBody>
          <a:bodyPr anchor="ctr">
            <a:spAutoFit/>
          </a:bodyPr>
          <a:lstStyle/>
          <a:p>
            <a:pPr marL="0" marR="0" lvl="0" indent="269875" algn="l" defTabSz="914400" rtl="0" eaLnBrk="0" fontAlgn="base" latinLnBrk="0" hangingPunct="0">
              <a:lnSpc>
                <a:spcPts val="35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I/O</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控制寄存器中一般设有</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“中断屏蔽位”</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IM</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，可由</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CPU</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编程设置</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若令</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IM</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为</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，则相应的</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INTRQ</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信号</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被屏蔽</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，不能送入</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INTR</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线。</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63493" name="组合 6"/>
          <p:cNvGrpSpPr/>
          <p:nvPr/>
        </p:nvGrpSpPr>
        <p:grpSpPr>
          <a:xfrm>
            <a:off x="-39687" y="982663"/>
            <a:ext cx="9144000" cy="1395412"/>
            <a:chOff x="80864" y="982869"/>
            <a:chExt cx="9144000" cy="1395062"/>
          </a:xfrm>
        </p:grpSpPr>
        <p:sp>
          <p:nvSpPr>
            <p:cNvPr id="63494" name="矩形 4"/>
            <p:cNvSpPr/>
            <p:nvPr/>
          </p:nvSpPr>
          <p:spPr>
            <a:xfrm>
              <a:off x="80864" y="982869"/>
              <a:ext cx="9144000" cy="1395062"/>
            </a:xfrm>
            <a:prstGeom prst="rect">
              <a:avLst/>
            </a:prstGeom>
            <a:solidFill>
              <a:srgbClr val="FDFFCB"/>
            </a:solidFill>
            <a:ln w="9525">
              <a:noFill/>
            </a:ln>
          </p:spPr>
          <p:txBody>
            <a:bodyPr anchor="t" anchorCtr="0">
              <a:spAutoFit/>
            </a:bodyPr>
            <a:p>
              <a:pPr indent="269875" eaLnBrk="0" hangingPunct="0">
                <a:lnSpc>
                  <a:spcPts val="3500"/>
                </a:lnSpc>
              </a:pPr>
              <a:r>
                <a:rPr lang="en-US" altLang="zh-CN" sz="2400" b="1" dirty="0">
                  <a:solidFill>
                    <a:srgbClr val="2913FD"/>
                  </a:solidFill>
                  <a:latin typeface="Times New Roman" panose="02020603050405020304" pitchFamily="18" charset="0"/>
                  <a:ea typeface="宋体" panose="02010600030101010101" pitchFamily="2" charset="-122"/>
                </a:rPr>
                <a:t>INTRQ</a:t>
              </a:r>
              <a:r>
                <a:rPr lang="zh-CN" altLang="en-US" sz="2400" b="1" dirty="0">
                  <a:latin typeface="Times New Roman" panose="02020603050405020304" pitchFamily="18" charset="0"/>
                  <a:ea typeface="宋体" panose="02010600030101010101" pitchFamily="2" charset="-122"/>
                </a:rPr>
                <a:t>信号可直接由某个状态位产生，如由“准备好”</a:t>
              </a:r>
              <a:r>
                <a:rPr lang="en-US" altLang="zh-CN" sz="2400" b="1" dirty="0">
                  <a:latin typeface="Times New Roman" panose="02020603050405020304" pitchFamily="18" charset="0"/>
                  <a:ea typeface="宋体" panose="02010600030101010101" pitchFamily="2" charset="-122"/>
                </a:rPr>
                <a:t>READY</a:t>
              </a:r>
              <a:r>
                <a:rPr lang="zh-CN" altLang="en-US" sz="2400" b="1" dirty="0">
                  <a:latin typeface="Times New Roman" panose="02020603050405020304" pitchFamily="18" charset="0"/>
                  <a:ea typeface="宋体" panose="02010600030101010101" pitchFamily="2" charset="-122"/>
                </a:rPr>
                <a:t>、“不忙”         、</a:t>
              </a:r>
              <a:r>
                <a:rPr lang="zh-CN" altLang="zh-CN" sz="2400" b="1" dirty="0">
                  <a:latin typeface="Times New Roman" panose="02020603050405020304" pitchFamily="18" charset="0"/>
                  <a:ea typeface="宋体" panose="02010600030101010101" pitchFamily="2" charset="-122"/>
                </a:rPr>
                <a:t>“应答”</a:t>
              </a:r>
              <a:r>
                <a:rPr lang="en-US" altLang="zh-CN" sz="2400" b="1" dirty="0">
                  <a:latin typeface="Times New Roman" panose="02020603050405020304" pitchFamily="18" charset="0"/>
                  <a:ea typeface="宋体" panose="02010600030101010101" pitchFamily="2" charset="-122"/>
                </a:rPr>
                <a:t>ACK</a:t>
              </a:r>
              <a:r>
                <a:rPr lang="zh-CN" altLang="en-US" sz="2400" b="1" dirty="0">
                  <a:latin typeface="Times New Roman" panose="02020603050405020304" pitchFamily="18" charset="0"/>
                  <a:ea typeface="宋体" panose="02010600030101010101" pitchFamily="2" charset="-122"/>
                </a:rPr>
                <a:t>等产生；也可由一些状态位经逻辑综合产生。</a:t>
              </a:r>
              <a:endParaRPr lang="zh-CN" altLang="en-US" sz="2400" b="1" dirty="0">
                <a:latin typeface="Times New Roman" panose="02020603050405020304" pitchFamily="18" charset="0"/>
                <a:ea typeface="Times New Roman" panose="02020603050405020304" pitchFamily="18" charset="0"/>
              </a:endParaRPr>
            </a:p>
          </p:txBody>
        </p:sp>
        <p:graphicFrame>
          <p:nvGraphicFramePr>
            <p:cNvPr id="63495" name="对象 2"/>
            <p:cNvGraphicFramePr>
              <a:graphicFrameLocks noChangeAspect="1"/>
            </p:cNvGraphicFramePr>
            <p:nvPr/>
          </p:nvGraphicFramePr>
          <p:xfrm>
            <a:off x="1691680" y="1488693"/>
            <a:ext cx="648072" cy="383414"/>
          </p:xfrm>
          <a:graphic>
            <a:graphicData uri="http://schemas.openxmlformats.org/presentationml/2006/ole">
              <mc:AlternateContent xmlns:mc="http://schemas.openxmlformats.org/markup-compatibility/2006">
                <mc:Choice xmlns:v="urn:schemas-microsoft-com:vml" Requires="v">
                  <p:oleObj spid="_x0000_s3076" name="" r:id="rId1" imgW="405765" imgH="203200" progId="Equation.3">
                    <p:embed/>
                  </p:oleObj>
                </mc:Choice>
                <mc:Fallback>
                  <p:oleObj name="" r:id="rId1" imgW="405765" imgH="203200" progId="Equation.3">
                    <p:embed/>
                    <p:pic>
                      <p:nvPicPr>
                        <p:cNvPr id="0" name="图片 3075"/>
                        <p:cNvPicPr/>
                        <p:nvPr/>
                      </p:nvPicPr>
                      <p:blipFill>
                        <a:blip r:embed="rId2"/>
                        <a:stretch>
                          <a:fillRect/>
                        </a:stretch>
                      </p:blipFill>
                      <p:spPr>
                        <a:xfrm>
                          <a:off x="1691680" y="1488693"/>
                          <a:ext cx="648072" cy="383414"/>
                        </a:xfrm>
                        <a:prstGeom prst="rect">
                          <a:avLst/>
                        </a:prstGeom>
                        <a:noFill/>
                        <a:ln w="38100">
                          <a:noFill/>
                          <a:miter/>
                        </a:ln>
                      </p:spPr>
                    </p:pic>
                  </p:oleObj>
                </mc:Fallback>
              </mc:AlternateContent>
            </a:graphicData>
          </a:graphic>
        </p:graphicFrame>
      </p:grpSp>
      <p:grpSp>
        <p:nvGrpSpPr>
          <p:cNvPr id="5" name="组合 4"/>
          <p:cNvGrpSpPr/>
          <p:nvPr/>
        </p:nvGrpSpPr>
        <p:grpSpPr>
          <a:xfrm>
            <a:off x="3464560" y="2438400"/>
            <a:ext cx="5608320" cy="4413250"/>
            <a:chOff x="5456" y="3840"/>
            <a:chExt cx="8832" cy="6950"/>
          </a:xfrm>
        </p:grpSpPr>
        <p:pic>
          <p:nvPicPr>
            <p:cNvPr id="62467" name="图片 6" descr="7a15"/>
            <p:cNvPicPr>
              <a:picLocks noChangeAspect="1"/>
            </p:cNvPicPr>
            <p:nvPr/>
          </p:nvPicPr>
          <p:blipFill>
            <a:blip r:embed="rId3"/>
            <a:srcRect b="2106"/>
            <a:stretch>
              <a:fillRect/>
            </a:stretch>
          </p:blipFill>
          <p:spPr>
            <a:xfrm>
              <a:off x="5456" y="3840"/>
              <a:ext cx="8832" cy="6950"/>
            </a:xfrm>
            <a:prstGeom prst="rect">
              <a:avLst/>
            </a:prstGeom>
            <a:noFill/>
            <a:ln w="9525">
              <a:noFill/>
            </a:ln>
          </p:spPr>
        </p:pic>
        <p:sp>
          <p:nvSpPr>
            <p:cNvPr id="3" name="文本框 2"/>
            <p:cNvSpPr txBox="1"/>
            <p:nvPr/>
          </p:nvSpPr>
          <p:spPr>
            <a:xfrm>
              <a:off x="9617" y="7864"/>
              <a:ext cx="1559" cy="531"/>
            </a:xfrm>
            <a:prstGeom prst="rect">
              <a:avLst/>
            </a:prstGeom>
            <a:noFill/>
          </p:spPr>
          <p:txBody>
            <a:bodyPr wrap="square" rtlCol="0">
              <a:spAutoFit/>
            </a:bodyPr>
            <a:p>
              <a:r>
                <a:rPr lang="en-US" altLang="zh-CN" sz="1600"/>
                <a:t>INTRQ</a:t>
              </a:r>
              <a:endParaRPr lang="en-US" altLang="zh-CN" sz="1600"/>
            </a:p>
          </p:txBody>
        </p:sp>
      </p:gr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4" name="CHIMES.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矩形 2"/>
          <p:cNvSpPr/>
          <p:nvPr/>
        </p:nvSpPr>
        <p:spPr>
          <a:xfrm>
            <a:off x="127000" y="68263"/>
            <a:ext cx="8785225" cy="1323975"/>
          </a:xfrm>
          <a:prstGeom prst="rect">
            <a:avLst/>
          </a:prstGeom>
          <a:solidFill>
            <a:srgbClr val="CCFFCC"/>
          </a:solidFill>
          <a:ln w="9525">
            <a:noFill/>
          </a:ln>
        </p:spPr>
        <p:txBody>
          <a:bodyPr anchor="t" anchorCtr="0">
            <a:spAutoFit/>
          </a:bodyPr>
          <a:p>
            <a:pPr>
              <a:lnSpc>
                <a:spcPts val="3200"/>
              </a:lnSpc>
            </a:pPr>
            <a:r>
              <a:rPr lang="zh-CN" altLang="zh-CN" sz="2400" b="1" dirty="0">
                <a:latin typeface="Arial" panose="020B0604020202020204" pitchFamily="34" charset="0"/>
                <a:ea typeface="宋体" panose="02010600030101010101" pitchFamily="2" charset="-122"/>
              </a:rPr>
              <a:t>在微机中广泛采用</a:t>
            </a:r>
            <a:r>
              <a:rPr lang="zh-CN" altLang="zh-CN" sz="2400" b="1" dirty="0">
                <a:solidFill>
                  <a:srgbClr val="C00000"/>
                </a:solidFill>
                <a:latin typeface="Arial" panose="020B0604020202020204" pitchFamily="34" charset="0"/>
                <a:ea typeface="宋体" panose="02010600030101010101" pitchFamily="2" charset="-122"/>
              </a:rPr>
              <a:t>公共请求线结构</a:t>
            </a:r>
            <a:r>
              <a:rPr lang="zh-CN"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图给出了一种典型的中断请求逻辑。</a:t>
            </a:r>
            <a:r>
              <a:rPr lang="zh-CN" altLang="en-US" sz="2400" b="1" dirty="0">
                <a:latin typeface="Arial" panose="020B0604020202020204" pitchFamily="34" charset="0"/>
                <a:ea typeface="宋体" panose="02010600030101010101" pitchFamily="2" charset="-122"/>
              </a:rPr>
              <a:t>在</a:t>
            </a:r>
            <a:r>
              <a:rPr lang="zh-CN" altLang="zh-CN" sz="2400" b="1" dirty="0">
                <a:latin typeface="Arial" panose="020B0604020202020204" pitchFamily="34" charset="0"/>
                <a:ea typeface="宋体" panose="02010600030101010101" pitchFamily="2" charset="-122"/>
              </a:rPr>
              <a:t>公共中断请求线</a:t>
            </a:r>
            <a:r>
              <a:rPr lang="zh-CN" altLang="en-US" sz="2400" b="1" dirty="0">
                <a:latin typeface="Arial" panose="020B0604020202020204" pitchFamily="34" charset="0"/>
                <a:ea typeface="宋体" panose="02010600030101010101" pitchFamily="2" charset="-122"/>
              </a:rPr>
              <a:t>中</a:t>
            </a:r>
            <a:r>
              <a:rPr lang="zh-CN" altLang="zh-CN" sz="2400" b="1" dirty="0">
                <a:latin typeface="Arial" panose="020B0604020202020204" pitchFamily="34" charset="0"/>
                <a:ea typeface="宋体" panose="02010600030101010101" pitchFamily="2" charset="-122"/>
              </a:rPr>
              <a:t>，一般采用低电平有效的请求逻辑，各中断源可以通过</a:t>
            </a:r>
            <a:r>
              <a:rPr lang="en-US" altLang="zh-CN" sz="2400" b="1" dirty="0">
                <a:latin typeface="Arial" panose="020B0604020202020204" pitchFamily="34" charset="0"/>
                <a:ea typeface="宋体" panose="02010600030101010101" pitchFamily="2" charset="-122"/>
              </a:rPr>
              <a:t>OC</a:t>
            </a:r>
            <a:r>
              <a:rPr lang="zh-CN" altLang="zh-CN" sz="2400" b="1" dirty="0">
                <a:latin typeface="Arial" panose="020B0604020202020204" pitchFamily="34" charset="0"/>
                <a:ea typeface="宋体" panose="02010600030101010101" pitchFamily="2" charset="-122"/>
              </a:rPr>
              <a:t>门直接连到</a:t>
            </a:r>
            <a:r>
              <a:rPr lang="en-US" altLang="zh-CN" sz="2400" b="1" dirty="0">
                <a:latin typeface="Arial" panose="020B0604020202020204" pitchFamily="34" charset="0"/>
                <a:ea typeface="宋体" panose="02010600030101010101" pitchFamily="2" charset="-122"/>
              </a:rPr>
              <a:t>INTR</a:t>
            </a:r>
            <a:r>
              <a:rPr lang="zh-CN" altLang="zh-CN" sz="2400" b="1" dirty="0">
                <a:latin typeface="Arial" panose="020B0604020202020204" pitchFamily="34" charset="0"/>
                <a:ea typeface="宋体" panose="02010600030101010101" pitchFamily="2" charset="-122"/>
              </a:rPr>
              <a:t>线上。</a:t>
            </a:r>
            <a:endParaRPr lang="zh-CN" altLang="en-US" sz="2400" b="1" dirty="0">
              <a:latin typeface="Arial" panose="020B0604020202020204" pitchFamily="34" charset="0"/>
              <a:ea typeface="宋体" panose="02010600030101010101" pitchFamily="2" charset="-122"/>
            </a:endParaRPr>
          </a:p>
        </p:txBody>
      </p:sp>
      <p:sp>
        <p:nvSpPr>
          <p:cNvPr id="61" name="矩形 60"/>
          <p:cNvSpPr/>
          <p:nvPr/>
        </p:nvSpPr>
        <p:spPr>
          <a:xfrm>
            <a:off x="211138" y="1484313"/>
            <a:ext cx="8785225" cy="1733550"/>
          </a:xfrm>
          <a:prstGeom prst="rect">
            <a:avLst/>
          </a:prstGeom>
          <a:solidFill>
            <a:srgbClr val="FDFFCB"/>
          </a:solidFill>
        </p:spPr>
        <p:txBody>
          <a:bodyPr>
            <a:spAutoFit/>
          </a:bodyPr>
          <a:lstStyle/>
          <a:p>
            <a:pPr marL="0" marR="0" lvl="0" indent="0" algn="l" defTabSz="914400" rtl="0" eaLnBrk="1" fontAlgn="base" latinLnBrk="0" hangingPunct="1">
              <a:lnSpc>
                <a:spcPts val="32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图中给出了几种类型</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的例子</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2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接口</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，综合了多个请求信号，且它们各带屏蔽位；</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2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接口</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，直接由状态位</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BUSY</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产生请求信号，不带屏蔽位；</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2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接口</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，由状态位</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READY</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产生请求信号，带屏蔽位。</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64515" name="组合 62"/>
          <p:cNvGrpSpPr/>
          <p:nvPr/>
        </p:nvGrpSpPr>
        <p:grpSpPr>
          <a:xfrm>
            <a:off x="588010" y="3226435"/>
            <a:ext cx="8455025" cy="3468688"/>
            <a:chOff x="609961" y="3270573"/>
            <a:chExt cx="8454069" cy="3468128"/>
          </a:xfrm>
        </p:grpSpPr>
        <p:grpSp>
          <p:nvGrpSpPr>
            <p:cNvPr id="64516" name="组合 58"/>
            <p:cNvGrpSpPr/>
            <p:nvPr/>
          </p:nvGrpSpPr>
          <p:grpSpPr>
            <a:xfrm>
              <a:off x="609961" y="3400649"/>
              <a:ext cx="7929770" cy="3338052"/>
              <a:chOff x="709453" y="3066529"/>
              <a:chExt cx="7929770" cy="3338052"/>
            </a:xfrm>
          </p:grpSpPr>
          <p:sp>
            <p:nvSpPr>
              <p:cNvPr id="64517" name="Line 8"/>
              <p:cNvSpPr/>
              <p:nvPr/>
            </p:nvSpPr>
            <p:spPr>
              <a:xfrm>
                <a:off x="2454864" y="3301946"/>
                <a:ext cx="5945670" cy="0"/>
              </a:xfrm>
              <a:prstGeom prst="line">
                <a:avLst/>
              </a:prstGeom>
              <a:ln w="9525" cap="flat" cmpd="sng">
                <a:solidFill>
                  <a:srgbClr val="000000"/>
                </a:solidFill>
                <a:prstDash val="solid"/>
                <a:round/>
                <a:headEnd type="triangle" w="med" len="med"/>
                <a:tailEnd type="triangle" w="med" len="med"/>
              </a:ln>
            </p:spPr>
          </p:sp>
          <p:sp>
            <p:nvSpPr>
              <p:cNvPr id="64518" name="Text Box 9"/>
              <p:cNvSpPr txBox="1"/>
              <p:nvPr/>
            </p:nvSpPr>
            <p:spPr>
              <a:xfrm>
                <a:off x="709453" y="3066529"/>
                <a:ext cx="1717233" cy="786854"/>
              </a:xfrm>
              <a:prstGeom prst="rect">
                <a:avLst/>
              </a:prstGeom>
              <a:noFill/>
              <a:ln w="9525" cap="flat" cmpd="sng">
                <a:solidFill>
                  <a:srgbClr val="000000"/>
                </a:solidFill>
                <a:prstDash val="solid"/>
                <a:miter/>
                <a:headEnd type="none" w="med" len="med"/>
                <a:tailEnd type="none" w="med" len="med"/>
              </a:ln>
            </p:spPr>
            <p:txBody>
              <a:bodyPr anchor="ctr" anchorCtr="0"/>
              <a:p>
                <a:pPr algn="just" eaLnBrk="0" hangingPunct="0"/>
                <a:r>
                  <a:rPr lang="en-US" altLang="zh-CN" sz="2000" b="1" dirty="0">
                    <a:latin typeface="Times New Roman" panose="02020603050405020304" pitchFamily="18" charset="0"/>
                    <a:ea typeface="宋体" panose="02010600030101010101" pitchFamily="2" charset="-122"/>
                  </a:rPr>
                  <a:t>CPU  INTR</a:t>
                </a:r>
                <a:endParaRPr lang="en-US" altLang="zh-CN" sz="2000" b="1" dirty="0">
                  <a:latin typeface="Times New Roman" panose="02020603050405020304" pitchFamily="18" charset="0"/>
                  <a:ea typeface="宋体" panose="02010600030101010101" pitchFamily="2" charset="-122"/>
                </a:endParaRPr>
              </a:p>
            </p:txBody>
          </p:sp>
          <p:sp>
            <p:nvSpPr>
              <p:cNvPr id="64519" name="Rectangle 10"/>
              <p:cNvSpPr/>
              <p:nvPr/>
            </p:nvSpPr>
            <p:spPr>
              <a:xfrm>
                <a:off x="2725047" y="3614128"/>
                <a:ext cx="956412" cy="255887"/>
              </a:xfrm>
              <a:prstGeom prst="rect">
                <a:avLst/>
              </a:prstGeom>
              <a:noFill/>
              <a:ln w="9525" cap="flat" cmpd="sng">
                <a:solidFill>
                  <a:srgbClr val="000000"/>
                </a:solidFill>
                <a:prstDash val="solid"/>
                <a:miter/>
                <a:headEnd type="none" w="med" len="med"/>
                <a:tailEnd type="none" w="med" len="med"/>
              </a:ln>
            </p:spPr>
            <p:txBody>
              <a:bodyPr anchor="ctr" anchorCtr="0"/>
              <a:p>
                <a:endParaRPr lang="zh-CN" altLang="en-US" b="1" dirty="0">
                  <a:latin typeface="Arial" panose="020B0604020202020204" pitchFamily="34" charset="0"/>
                  <a:ea typeface="宋体" panose="02010600030101010101" pitchFamily="2" charset="-122"/>
                </a:endParaRPr>
              </a:p>
            </p:txBody>
          </p:sp>
          <p:sp>
            <p:nvSpPr>
              <p:cNvPr id="64520" name="Line 11"/>
              <p:cNvSpPr/>
              <p:nvPr/>
            </p:nvSpPr>
            <p:spPr>
              <a:xfrm flipV="1">
                <a:off x="2716243" y="3621804"/>
                <a:ext cx="159126" cy="120267"/>
              </a:xfrm>
              <a:prstGeom prst="line">
                <a:avLst/>
              </a:prstGeom>
              <a:ln w="9525" cap="flat" cmpd="sng">
                <a:solidFill>
                  <a:srgbClr val="000000"/>
                </a:solidFill>
                <a:prstDash val="solid"/>
                <a:round/>
                <a:headEnd type="none" w="med" len="med"/>
                <a:tailEnd type="none" w="med" len="med"/>
              </a:ln>
            </p:spPr>
          </p:sp>
          <p:sp>
            <p:nvSpPr>
              <p:cNvPr id="64521" name="Rectangle 12"/>
              <p:cNvSpPr/>
              <p:nvPr/>
            </p:nvSpPr>
            <p:spPr>
              <a:xfrm>
                <a:off x="6756234" y="3665306"/>
                <a:ext cx="954755" cy="255887"/>
              </a:xfrm>
              <a:prstGeom prst="rect">
                <a:avLst/>
              </a:prstGeom>
              <a:noFill/>
              <a:ln w="9525" cap="flat" cmpd="sng">
                <a:solidFill>
                  <a:srgbClr val="000000"/>
                </a:solidFill>
                <a:prstDash val="solid"/>
                <a:miter/>
                <a:headEnd type="none" w="med" len="med"/>
                <a:tailEnd type="none" w="med" len="med"/>
              </a:ln>
            </p:spPr>
            <p:txBody>
              <a:bodyPr anchor="ctr" anchorCtr="0"/>
              <a:p>
                <a:endParaRPr lang="zh-CN" altLang="en-US" b="1" dirty="0">
                  <a:latin typeface="Arial" panose="020B0604020202020204" pitchFamily="34" charset="0"/>
                  <a:ea typeface="宋体" panose="02010600030101010101" pitchFamily="2" charset="-122"/>
                </a:endParaRPr>
              </a:p>
            </p:txBody>
          </p:sp>
          <p:sp>
            <p:nvSpPr>
              <p:cNvPr id="64522" name="Line 13"/>
              <p:cNvSpPr/>
              <p:nvPr/>
            </p:nvSpPr>
            <p:spPr>
              <a:xfrm flipV="1">
                <a:off x="6748627" y="3657631"/>
                <a:ext cx="159126" cy="120267"/>
              </a:xfrm>
              <a:prstGeom prst="line">
                <a:avLst/>
              </a:prstGeom>
              <a:ln w="9525" cap="flat" cmpd="sng">
                <a:solidFill>
                  <a:srgbClr val="000000"/>
                </a:solidFill>
                <a:prstDash val="solid"/>
                <a:round/>
                <a:headEnd type="none" w="med" len="med"/>
                <a:tailEnd type="none" w="med" len="med"/>
              </a:ln>
            </p:spPr>
          </p:sp>
          <p:sp>
            <p:nvSpPr>
              <p:cNvPr id="64523" name="Rectangle 14"/>
              <p:cNvSpPr/>
              <p:nvPr/>
            </p:nvSpPr>
            <p:spPr>
              <a:xfrm>
                <a:off x="4705832" y="3624364"/>
                <a:ext cx="956412" cy="255887"/>
              </a:xfrm>
              <a:prstGeom prst="rect">
                <a:avLst/>
              </a:prstGeom>
              <a:noFill/>
              <a:ln w="9525" cap="flat" cmpd="sng">
                <a:solidFill>
                  <a:srgbClr val="000000"/>
                </a:solidFill>
                <a:prstDash val="solid"/>
                <a:miter/>
                <a:headEnd type="none" w="med" len="med"/>
                <a:tailEnd type="none" w="med" len="med"/>
              </a:ln>
            </p:spPr>
            <p:txBody>
              <a:bodyPr anchor="ctr" anchorCtr="0"/>
              <a:p>
                <a:endParaRPr lang="zh-CN" altLang="en-US" b="1" dirty="0">
                  <a:latin typeface="Arial" panose="020B0604020202020204" pitchFamily="34" charset="0"/>
                  <a:ea typeface="宋体" panose="02010600030101010101" pitchFamily="2" charset="-122"/>
                </a:endParaRPr>
              </a:p>
            </p:txBody>
          </p:sp>
          <p:sp>
            <p:nvSpPr>
              <p:cNvPr id="64524" name="Line 15"/>
              <p:cNvSpPr/>
              <p:nvPr/>
            </p:nvSpPr>
            <p:spPr>
              <a:xfrm flipV="1">
                <a:off x="4719092" y="3606452"/>
                <a:ext cx="159126" cy="120267"/>
              </a:xfrm>
              <a:prstGeom prst="line">
                <a:avLst/>
              </a:prstGeom>
              <a:ln w="9525" cap="flat" cmpd="sng">
                <a:solidFill>
                  <a:srgbClr val="000000"/>
                </a:solidFill>
                <a:prstDash val="solid"/>
                <a:round/>
                <a:headEnd type="none" w="med" len="med"/>
                <a:tailEnd type="none" w="med" len="med"/>
              </a:ln>
            </p:spPr>
          </p:sp>
          <p:sp>
            <p:nvSpPr>
              <p:cNvPr id="64525" name="Oval 16"/>
              <p:cNvSpPr/>
              <p:nvPr/>
            </p:nvSpPr>
            <p:spPr>
              <a:xfrm>
                <a:off x="3175903" y="3528407"/>
                <a:ext cx="121002" cy="129224"/>
              </a:xfrm>
              <a:prstGeom prst="ellipse">
                <a:avLst/>
              </a:prstGeom>
              <a:noFill/>
              <a:ln w="9525" cap="flat" cmpd="sng">
                <a:solidFill>
                  <a:srgbClr val="000000"/>
                </a:solidFill>
                <a:prstDash val="solid"/>
                <a:round/>
                <a:headEnd type="none" w="med" len="med"/>
                <a:tailEnd type="none" w="med" len="med"/>
              </a:ln>
            </p:spPr>
            <p:txBody>
              <a:bodyPr anchor="ctr" anchorCtr="0"/>
              <a:p>
                <a:endParaRPr lang="zh-CN" altLang="en-US" b="1" dirty="0">
                  <a:latin typeface="Arial" panose="020B0604020202020204" pitchFamily="34" charset="0"/>
                  <a:ea typeface="宋体" panose="02010600030101010101" pitchFamily="2" charset="-122"/>
                </a:endParaRPr>
              </a:p>
            </p:txBody>
          </p:sp>
          <p:sp>
            <p:nvSpPr>
              <p:cNvPr id="64526" name="Oval 17"/>
              <p:cNvSpPr/>
              <p:nvPr/>
            </p:nvSpPr>
            <p:spPr>
              <a:xfrm>
                <a:off x="5166634" y="3545039"/>
                <a:ext cx="119344" cy="129224"/>
              </a:xfrm>
              <a:prstGeom prst="ellipse">
                <a:avLst/>
              </a:prstGeom>
              <a:noFill/>
              <a:ln w="9525" cap="flat" cmpd="sng">
                <a:solidFill>
                  <a:srgbClr val="000000"/>
                </a:solidFill>
                <a:prstDash val="solid"/>
                <a:round/>
                <a:headEnd type="none" w="med" len="med"/>
                <a:tailEnd type="none" w="med" len="med"/>
              </a:ln>
            </p:spPr>
            <p:txBody>
              <a:bodyPr anchor="ctr" anchorCtr="0"/>
              <a:p>
                <a:endParaRPr lang="zh-CN" altLang="en-US" b="1" dirty="0">
                  <a:latin typeface="Arial" panose="020B0604020202020204" pitchFamily="34" charset="0"/>
                  <a:ea typeface="宋体" panose="02010600030101010101" pitchFamily="2" charset="-122"/>
                </a:endParaRPr>
              </a:p>
            </p:txBody>
          </p:sp>
          <p:sp>
            <p:nvSpPr>
              <p:cNvPr id="64527" name="Oval 18"/>
              <p:cNvSpPr/>
              <p:nvPr/>
            </p:nvSpPr>
            <p:spPr>
              <a:xfrm>
                <a:off x="7190515" y="3577025"/>
                <a:ext cx="121002" cy="129224"/>
              </a:xfrm>
              <a:prstGeom prst="ellipse">
                <a:avLst/>
              </a:prstGeom>
              <a:noFill/>
              <a:ln w="9525" cap="flat" cmpd="sng">
                <a:solidFill>
                  <a:srgbClr val="000000"/>
                </a:solidFill>
                <a:prstDash val="solid"/>
                <a:round/>
                <a:headEnd type="none" w="med" len="med"/>
                <a:tailEnd type="none" w="med" len="med"/>
              </a:ln>
            </p:spPr>
            <p:txBody>
              <a:bodyPr anchor="ctr" anchorCtr="0"/>
              <a:p>
                <a:endParaRPr lang="zh-CN" altLang="en-US" b="1" dirty="0">
                  <a:latin typeface="Arial" panose="020B0604020202020204" pitchFamily="34" charset="0"/>
                  <a:ea typeface="宋体" panose="02010600030101010101" pitchFamily="2" charset="-122"/>
                </a:endParaRPr>
              </a:p>
            </p:txBody>
          </p:sp>
          <p:sp>
            <p:nvSpPr>
              <p:cNvPr id="64528" name="Line 19"/>
              <p:cNvSpPr/>
              <p:nvPr/>
            </p:nvSpPr>
            <p:spPr>
              <a:xfrm flipV="1">
                <a:off x="3220657" y="3305785"/>
                <a:ext cx="0" cy="205990"/>
              </a:xfrm>
              <a:prstGeom prst="line">
                <a:avLst/>
              </a:prstGeom>
              <a:ln w="9525" cap="flat" cmpd="sng">
                <a:solidFill>
                  <a:srgbClr val="000000"/>
                </a:solidFill>
                <a:prstDash val="solid"/>
                <a:round/>
                <a:headEnd type="none" w="med" len="med"/>
                <a:tailEnd type="triangle" w="med" len="med"/>
              </a:ln>
            </p:spPr>
          </p:sp>
          <p:sp>
            <p:nvSpPr>
              <p:cNvPr id="64529" name="Line 20"/>
              <p:cNvSpPr/>
              <p:nvPr/>
            </p:nvSpPr>
            <p:spPr>
              <a:xfrm flipV="1">
                <a:off x="5213045" y="3305785"/>
                <a:ext cx="0" cy="257167"/>
              </a:xfrm>
              <a:prstGeom prst="line">
                <a:avLst/>
              </a:prstGeom>
              <a:ln w="9525" cap="flat" cmpd="sng">
                <a:solidFill>
                  <a:srgbClr val="000000"/>
                </a:solidFill>
                <a:prstDash val="solid"/>
                <a:round/>
                <a:headEnd type="none" w="med" len="med"/>
                <a:tailEnd type="triangle" w="med" len="med"/>
              </a:ln>
            </p:spPr>
          </p:sp>
          <p:sp>
            <p:nvSpPr>
              <p:cNvPr id="64530" name="Line 21"/>
              <p:cNvSpPr/>
              <p:nvPr/>
            </p:nvSpPr>
            <p:spPr>
              <a:xfrm flipV="1">
                <a:off x="7251845" y="3305785"/>
                <a:ext cx="0" cy="290433"/>
              </a:xfrm>
              <a:prstGeom prst="line">
                <a:avLst/>
              </a:prstGeom>
              <a:ln w="9525" cap="flat" cmpd="sng">
                <a:solidFill>
                  <a:srgbClr val="000000"/>
                </a:solidFill>
                <a:prstDash val="solid"/>
                <a:round/>
                <a:headEnd type="none" w="med" len="med"/>
                <a:tailEnd type="triangle" w="med" len="med"/>
              </a:ln>
            </p:spPr>
          </p:sp>
          <p:sp>
            <p:nvSpPr>
              <p:cNvPr id="64531" name="Text Box 22"/>
              <p:cNvSpPr txBox="1"/>
              <p:nvPr/>
            </p:nvSpPr>
            <p:spPr>
              <a:xfrm>
                <a:off x="2391877" y="4113109"/>
                <a:ext cx="1529928" cy="823957"/>
              </a:xfrm>
              <a:prstGeom prst="rect">
                <a:avLst/>
              </a:prstGeom>
              <a:noFill/>
              <a:ln w="9525" cap="flat" cmpd="sng">
                <a:solidFill>
                  <a:srgbClr val="000000"/>
                </a:solidFill>
                <a:prstDash val="solid"/>
                <a:miter/>
                <a:headEnd type="none" w="med" len="med"/>
                <a:tailEnd type="none" w="med" len="med"/>
              </a:ln>
            </p:spPr>
            <p:txBody>
              <a:bodyPr anchor="ctr" anchorCtr="0"/>
              <a:p>
                <a:pPr algn="just" eaLnBrk="0" hangingPunct="0"/>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p:txBody>
          </p:sp>
          <p:sp>
            <p:nvSpPr>
              <p:cNvPr id="64532" name="Line 23"/>
              <p:cNvSpPr/>
              <p:nvPr/>
            </p:nvSpPr>
            <p:spPr>
              <a:xfrm>
                <a:off x="2376959" y="4479028"/>
                <a:ext cx="1544846" cy="0"/>
              </a:xfrm>
              <a:prstGeom prst="line">
                <a:avLst/>
              </a:prstGeom>
              <a:ln w="9525" cap="flat" cmpd="sng">
                <a:solidFill>
                  <a:srgbClr val="000000"/>
                </a:solidFill>
                <a:prstDash val="solid"/>
                <a:round/>
                <a:headEnd type="none" w="med" len="med"/>
                <a:tailEnd type="none" w="med" len="med"/>
              </a:ln>
            </p:spPr>
          </p:sp>
          <p:sp>
            <p:nvSpPr>
              <p:cNvPr id="64533" name="Line 24"/>
              <p:cNvSpPr/>
              <p:nvPr/>
            </p:nvSpPr>
            <p:spPr>
              <a:xfrm>
                <a:off x="2893810" y="4517411"/>
                <a:ext cx="0" cy="427332"/>
              </a:xfrm>
              <a:prstGeom prst="line">
                <a:avLst/>
              </a:prstGeom>
              <a:ln w="9525" cap="flat" cmpd="sng">
                <a:solidFill>
                  <a:srgbClr val="000000"/>
                </a:solidFill>
                <a:prstDash val="solid"/>
                <a:round/>
                <a:headEnd type="none" w="med" len="med"/>
                <a:tailEnd type="none" w="med" len="med"/>
              </a:ln>
            </p:spPr>
          </p:sp>
          <p:sp>
            <p:nvSpPr>
              <p:cNvPr id="64534" name="Line 25"/>
              <p:cNvSpPr/>
              <p:nvPr/>
            </p:nvSpPr>
            <p:spPr>
              <a:xfrm>
                <a:off x="3419872" y="4495942"/>
                <a:ext cx="0" cy="427332"/>
              </a:xfrm>
              <a:prstGeom prst="line">
                <a:avLst/>
              </a:prstGeom>
              <a:ln w="9525" cap="flat" cmpd="sng">
                <a:solidFill>
                  <a:srgbClr val="000000"/>
                </a:solidFill>
                <a:prstDash val="solid"/>
                <a:round/>
                <a:headEnd type="none" w="med" len="med"/>
                <a:tailEnd type="none" w="med" len="med"/>
              </a:ln>
            </p:spPr>
          </p:sp>
          <p:sp>
            <p:nvSpPr>
              <p:cNvPr id="64535" name="Line 26"/>
              <p:cNvSpPr/>
              <p:nvPr/>
            </p:nvSpPr>
            <p:spPr>
              <a:xfrm>
                <a:off x="3205739" y="3870016"/>
                <a:ext cx="0" cy="239255"/>
              </a:xfrm>
              <a:prstGeom prst="line">
                <a:avLst/>
              </a:prstGeom>
              <a:ln w="9525" cap="flat" cmpd="sng">
                <a:solidFill>
                  <a:srgbClr val="000000"/>
                </a:solidFill>
                <a:prstDash val="solid"/>
                <a:round/>
                <a:headEnd type="none" w="med" len="med"/>
                <a:tailEnd type="none" w="med" len="med"/>
              </a:ln>
            </p:spPr>
          </p:sp>
          <p:sp>
            <p:nvSpPr>
              <p:cNvPr id="64536" name="Line 27"/>
              <p:cNvSpPr/>
              <p:nvPr/>
            </p:nvSpPr>
            <p:spPr>
              <a:xfrm>
                <a:off x="5206415" y="3887928"/>
                <a:ext cx="0" cy="632042"/>
              </a:xfrm>
              <a:prstGeom prst="line">
                <a:avLst/>
              </a:prstGeom>
              <a:ln w="9525" cap="flat" cmpd="sng">
                <a:solidFill>
                  <a:srgbClr val="000000"/>
                </a:solidFill>
                <a:prstDash val="solid"/>
                <a:round/>
                <a:headEnd type="none" w="med" len="med"/>
                <a:tailEnd type="none" w="med" len="med"/>
              </a:ln>
            </p:spPr>
          </p:sp>
          <p:sp>
            <p:nvSpPr>
              <p:cNvPr id="64537" name="Line 28"/>
              <p:cNvSpPr/>
              <p:nvPr/>
            </p:nvSpPr>
            <p:spPr>
              <a:xfrm>
                <a:off x="6980005" y="3904561"/>
                <a:ext cx="0" cy="547599"/>
              </a:xfrm>
              <a:prstGeom prst="line">
                <a:avLst/>
              </a:prstGeom>
              <a:ln w="9525" cap="flat" cmpd="sng">
                <a:solidFill>
                  <a:srgbClr val="000000"/>
                </a:solidFill>
                <a:prstDash val="solid"/>
                <a:round/>
                <a:headEnd type="none" w="med" len="med"/>
                <a:tailEnd type="none" w="med" len="med"/>
              </a:ln>
            </p:spPr>
          </p:sp>
          <p:sp>
            <p:nvSpPr>
              <p:cNvPr id="64538" name="Line 29"/>
              <p:cNvSpPr/>
              <p:nvPr/>
            </p:nvSpPr>
            <p:spPr>
              <a:xfrm>
                <a:off x="7538603" y="3930150"/>
                <a:ext cx="0" cy="547599"/>
              </a:xfrm>
              <a:prstGeom prst="line">
                <a:avLst/>
              </a:prstGeom>
              <a:ln w="9525" cap="flat" cmpd="sng">
                <a:solidFill>
                  <a:srgbClr val="000000"/>
                </a:solidFill>
                <a:prstDash val="solid"/>
                <a:round/>
                <a:headEnd type="none" w="med" len="med"/>
                <a:tailEnd type="none" w="med" len="med"/>
              </a:ln>
            </p:spPr>
          </p:sp>
          <p:sp>
            <p:nvSpPr>
              <p:cNvPr id="64539" name="Line 30"/>
              <p:cNvSpPr/>
              <p:nvPr/>
            </p:nvSpPr>
            <p:spPr>
              <a:xfrm>
                <a:off x="3794173" y="4947302"/>
                <a:ext cx="0" cy="324977"/>
              </a:xfrm>
              <a:prstGeom prst="line">
                <a:avLst/>
              </a:prstGeom>
              <a:ln w="9525" cap="flat" cmpd="sng">
                <a:solidFill>
                  <a:srgbClr val="000000"/>
                </a:solidFill>
                <a:prstDash val="solid"/>
                <a:round/>
                <a:headEnd type="none" w="med" len="med"/>
                <a:tailEnd type="none" w="med" len="med"/>
              </a:ln>
            </p:spPr>
          </p:sp>
          <p:sp>
            <p:nvSpPr>
              <p:cNvPr id="64540" name="Line 31"/>
              <p:cNvSpPr/>
              <p:nvPr/>
            </p:nvSpPr>
            <p:spPr>
              <a:xfrm>
                <a:off x="3779255" y="5258205"/>
                <a:ext cx="445884" cy="1280"/>
              </a:xfrm>
              <a:prstGeom prst="line">
                <a:avLst/>
              </a:prstGeom>
              <a:ln w="9525" cap="flat" cmpd="sng">
                <a:solidFill>
                  <a:srgbClr val="000000"/>
                </a:solidFill>
                <a:prstDash val="solid"/>
                <a:round/>
                <a:headEnd type="none" w="med" len="med"/>
                <a:tailEnd type="none" w="med" len="med"/>
              </a:ln>
            </p:spPr>
          </p:sp>
          <p:sp>
            <p:nvSpPr>
              <p:cNvPr id="64541" name="Line 32"/>
              <p:cNvSpPr/>
              <p:nvPr/>
            </p:nvSpPr>
            <p:spPr>
              <a:xfrm>
                <a:off x="3620129" y="4926831"/>
                <a:ext cx="0" cy="958299"/>
              </a:xfrm>
              <a:prstGeom prst="line">
                <a:avLst/>
              </a:prstGeom>
              <a:ln w="9525" cap="flat" cmpd="sng">
                <a:solidFill>
                  <a:srgbClr val="000000"/>
                </a:solidFill>
                <a:prstDash val="solid"/>
                <a:round/>
                <a:headEnd type="none" w="med" len="med"/>
                <a:tailEnd type="none" w="med" len="med"/>
              </a:ln>
            </p:spPr>
          </p:sp>
          <p:sp>
            <p:nvSpPr>
              <p:cNvPr id="64542" name="Line 33"/>
              <p:cNvSpPr/>
              <p:nvPr/>
            </p:nvSpPr>
            <p:spPr>
              <a:xfrm>
                <a:off x="3611842" y="5885130"/>
                <a:ext cx="654736" cy="1280"/>
              </a:xfrm>
              <a:prstGeom prst="line">
                <a:avLst/>
              </a:prstGeom>
              <a:ln w="9525" cap="flat" cmpd="sng">
                <a:solidFill>
                  <a:srgbClr val="000000"/>
                </a:solidFill>
                <a:prstDash val="solid"/>
                <a:round/>
                <a:headEnd type="none" w="med" len="med"/>
                <a:tailEnd type="none" w="med" len="med"/>
              </a:ln>
            </p:spPr>
          </p:sp>
          <p:sp>
            <p:nvSpPr>
              <p:cNvPr id="64543" name="Line 34"/>
              <p:cNvSpPr/>
              <p:nvPr/>
            </p:nvSpPr>
            <p:spPr>
              <a:xfrm>
                <a:off x="2441604" y="4926831"/>
                <a:ext cx="0" cy="359522"/>
              </a:xfrm>
              <a:prstGeom prst="line">
                <a:avLst/>
              </a:prstGeom>
              <a:ln w="9525" cap="flat" cmpd="sng">
                <a:solidFill>
                  <a:srgbClr val="000000"/>
                </a:solidFill>
                <a:prstDash val="solid"/>
                <a:round/>
                <a:headEnd type="none" w="med" len="med"/>
                <a:tailEnd type="none" w="med" len="med"/>
              </a:ln>
            </p:spPr>
          </p:sp>
          <p:sp>
            <p:nvSpPr>
              <p:cNvPr id="64544" name="Line 35"/>
              <p:cNvSpPr/>
              <p:nvPr/>
            </p:nvSpPr>
            <p:spPr>
              <a:xfrm flipH="1">
                <a:off x="1977487" y="5286353"/>
                <a:ext cx="464117" cy="0"/>
              </a:xfrm>
              <a:prstGeom prst="line">
                <a:avLst/>
              </a:prstGeom>
              <a:ln w="9525" cap="flat" cmpd="sng">
                <a:solidFill>
                  <a:srgbClr val="000000"/>
                </a:solidFill>
                <a:prstDash val="solid"/>
                <a:round/>
                <a:headEnd type="none" w="med" len="med"/>
                <a:tailEnd type="none" w="med" len="med"/>
              </a:ln>
            </p:spPr>
          </p:sp>
          <p:sp>
            <p:nvSpPr>
              <p:cNvPr id="64545" name="Line 36"/>
              <p:cNvSpPr/>
              <p:nvPr/>
            </p:nvSpPr>
            <p:spPr>
              <a:xfrm>
                <a:off x="2743280" y="4944743"/>
                <a:ext cx="0" cy="546320"/>
              </a:xfrm>
              <a:prstGeom prst="line">
                <a:avLst/>
              </a:prstGeom>
              <a:ln w="9525" cap="flat" cmpd="sng">
                <a:solidFill>
                  <a:srgbClr val="000000"/>
                </a:solidFill>
                <a:prstDash val="solid"/>
                <a:round/>
                <a:headEnd type="none" w="med" len="med"/>
                <a:tailEnd type="none" w="med" len="med"/>
              </a:ln>
            </p:spPr>
          </p:sp>
          <p:sp>
            <p:nvSpPr>
              <p:cNvPr id="64546" name="Line 37"/>
              <p:cNvSpPr/>
              <p:nvPr/>
            </p:nvSpPr>
            <p:spPr>
              <a:xfrm flipH="1">
                <a:off x="1581330" y="5474430"/>
                <a:ext cx="1147032" cy="0"/>
              </a:xfrm>
              <a:prstGeom prst="line">
                <a:avLst/>
              </a:prstGeom>
              <a:ln w="9525" cap="flat" cmpd="sng">
                <a:solidFill>
                  <a:srgbClr val="000000"/>
                </a:solidFill>
                <a:prstDash val="solid"/>
                <a:round/>
                <a:headEnd type="none" w="med" len="med"/>
                <a:tailEnd type="none" w="med" len="med"/>
              </a:ln>
            </p:spPr>
          </p:sp>
          <p:sp>
            <p:nvSpPr>
              <p:cNvPr id="64547" name="Line 38"/>
              <p:cNvSpPr/>
              <p:nvPr/>
            </p:nvSpPr>
            <p:spPr>
              <a:xfrm>
                <a:off x="3046613" y="4926831"/>
                <a:ext cx="0" cy="907121"/>
              </a:xfrm>
              <a:prstGeom prst="line">
                <a:avLst/>
              </a:prstGeom>
              <a:ln w="9525" cap="flat" cmpd="sng">
                <a:solidFill>
                  <a:srgbClr val="000000"/>
                </a:solidFill>
                <a:prstDash val="solid"/>
                <a:round/>
                <a:headEnd type="none" w="med" len="med"/>
                <a:tailEnd type="none" w="med" len="med"/>
              </a:ln>
            </p:spPr>
          </p:sp>
          <p:sp>
            <p:nvSpPr>
              <p:cNvPr id="64548" name="Line 39"/>
              <p:cNvSpPr/>
              <p:nvPr/>
            </p:nvSpPr>
            <p:spPr>
              <a:xfrm flipH="1">
                <a:off x="1995720" y="5833952"/>
                <a:ext cx="1050893" cy="0"/>
              </a:xfrm>
              <a:prstGeom prst="line">
                <a:avLst/>
              </a:prstGeom>
              <a:ln w="9525" cap="flat" cmpd="sng">
                <a:solidFill>
                  <a:srgbClr val="000000"/>
                </a:solidFill>
                <a:prstDash val="solid"/>
                <a:round/>
                <a:headEnd type="none" w="med" len="med"/>
                <a:tailEnd type="none" w="med" len="med"/>
              </a:ln>
            </p:spPr>
          </p:sp>
          <p:sp>
            <p:nvSpPr>
              <p:cNvPr id="64549" name="Line 40"/>
              <p:cNvSpPr/>
              <p:nvPr/>
            </p:nvSpPr>
            <p:spPr>
              <a:xfrm>
                <a:off x="3205739" y="4926831"/>
                <a:ext cx="0" cy="1214186"/>
              </a:xfrm>
              <a:prstGeom prst="line">
                <a:avLst/>
              </a:prstGeom>
              <a:ln w="9525" cap="flat" cmpd="sng">
                <a:solidFill>
                  <a:srgbClr val="000000"/>
                </a:solidFill>
                <a:prstDash val="solid"/>
                <a:round/>
                <a:headEnd type="none" w="med" len="med"/>
                <a:tailEnd type="none" w="med" len="med"/>
              </a:ln>
            </p:spPr>
          </p:sp>
          <p:sp>
            <p:nvSpPr>
              <p:cNvPr id="64550" name="Line 41"/>
              <p:cNvSpPr/>
              <p:nvPr/>
            </p:nvSpPr>
            <p:spPr>
              <a:xfrm>
                <a:off x="3205739" y="6124384"/>
                <a:ext cx="1959237" cy="0"/>
              </a:xfrm>
              <a:prstGeom prst="line">
                <a:avLst/>
              </a:prstGeom>
              <a:ln w="9525" cap="flat" cmpd="sng">
                <a:solidFill>
                  <a:srgbClr val="000000"/>
                </a:solidFill>
                <a:prstDash val="solid"/>
                <a:round/>
                <a:headEnd type="none" w="med" len="med"/>
                <a:tailEnd type="none" w="med" len="med"/>
              </a:ln>
            </p:spPr>
          </p:sp>
          <p:sp>
            <p:nvSpPr>
              <p:cNvPr id="64551" name="Text Box 42"/>
              <p:cNvSpPr txBox="1"/>
              <p:nvPr/>
            </p:nvSpPr>
            <p:spPr>
              <a:xfrm>
                <a:off x="4281496" y="5031745"/>
                <a:ext cx="1002824" cy="513055"/>
              </a:xfrm>
              <a:prstGeom prst="rect">
                <a:avLst/>
              </a:prstGeom>
              <a:noFill/>
              <a:ln w="9525">
                <a:noFill/>
              </a:ln>
            </p:spPr>
            <p:txBody>
              <a:bodyPr anchor="ctr" anchorCtr="0"/>
              <a:p>
                <a:pPr algn="just" eaLnBrk="0" hangingPunct="0"/>
                <a:r>
                  <a:rPr lang="en-US" altLang="zh-CN" sz="2000" b="1" dirty="0">
                    <a:latin typeface="Times New Roman" panose="02020603050405020304" pitchFamily="18" charset="0"/>
                    <a:ea typeface="宋体" panose="02010600030101010101" pitchFamily="2" charset="-122"/>
                  </a:rPr>
                  <a:t>IM1</a:t>
                </a:r>
                <a:endParaRPr lang="en-US" altLang="zh-CN" sz="2000" b="1" dirty="0">
                  <a:latin typeface="Times New Roman" panose="02020603050405020304" pitchFamily="18" charset="0"/>
                  <a:ea typeface="宋体" panose="02010600030101010101" pitchFamily="2" charset="-122"/>
                </a:endParaRPr>
              </a:p>
            </p:txBody>
          </p:sp>
          <p:sp>
            <p:nvSpPr>
              <p:cNvPr id="64552" name="Line 43"/>
              <p:cNvSpPr/>
              <p:nvPr/>
            </p:nvSpPr>
            <p:spPr>
              <a:xfrm>
                <a:off x="4520185" y="5154571"/>
                <a:ext cx="240346" cy="0"/>
              </a:xfrm>
              <a:prstGeom prst="line">
                <a:avLst/>
              </a:prstGeom>
              <a:ln w="9525" cap="flat" cmpd="sng">
                <a:solidFill>
                  <a:srgbClr val="000000"/>
                </a:solidFill>
                <a:prstDash val="solid"/>
                <a:round/>
                <a:headEnd type="none" w="med" len="med"/>
                <a:tailEnd type="none" w="med" len="med"/>
              </a:ln>
            </p:spPr>
          </p:sp>
          <p:sp>
            <p:nvSpPr>
              <p:cNvPr id="64553" name="Text Box 44"/>
              <p:cNvSpPr txBox="1"/>
              <p:nvPr/>
            </p:nvSpPr>
            <p:spPr>
              <a:xfrm>
                <a:off x="4281496" y="5645874"/>
                <a:ext cx="1004482" cy="513055"/>
              </a:xfrm>
              <a:prstGeom prst="rect">
                <a:avLst/>
              </a:prstGeom>
              <a:noFill/>
              <a:ln w="9525">
                <a:noFill/>
              </a:ln>
            </p:spPr>
            <p:txBody>
              <a:bodyPr anchor="ctr" anchorCtr="0"/>
              <a:p>
                <a:pPr algn="just" eaLnBrk="0" hangingPunct="0"/>
                <a:r>
                  <a:rPr lang="en-US" altLang="zh-CN" sz="2000" b="1" dirty="0">
                    <a:latin typeface="Times New Roman" panose="02020603050405020304" pitchFamily="18" charset="0"/>
                    <a:ea typeface="宋体" panose="02010600030101010101" pitchFamily="2" charset="-122"/>
                  </a:rPr>
                  <a:t>IRQ2</a:t>
                </a:r>
                <a:endParaRPr lang="en-US" altLang="zh-CN" sz="2000" b="1" dirty="0">
                  <a:latin typeface="Times New Roman" panose="02020603050405020304" pitchFamily="18" charset="0"/>
                  <a:ea typeface="宋体" panose="02010600030101010101" pitchFamily="2" charset="-122"/>
                </a:endParaRPr>
              </a:p>
            </p:txBody>
          </p:sp>
          <p:sp>
            <p:nvSpPr>
              <p:cNvPr id="64554" name="Text Box 45"/>
              <p:cNvSpPr txBox="1"/>
              <p:nvPr/>
            </p:nvSpPr>
            <p:spPr>
              <a:xfrm>
                <a:off x="5236251" y="5891526"/>
                <a:ext cx="1002824" cy="513055"/>
              </a:xfrm>
              <a:prstGeom prst="rect">
                <a:avLst/>
              </a:prstGeom>
              <a:noFill/>
              <a:ln w="9525">
                <a:noFill/>
              </a:ln>
            </p:spPr>
            <p:txBody>
              <a:bodyPr anchor="ctr" anchorCtr="0"/>
              <a:p>
                <a:pPr algn="just" eaLnBrk="0" hangingPunct="0"/>
                <a:r>
                  <a:rPr lang="en-US" altLang="zh-CN" sz="2000" b="1" dirty="0">
                    <a:latin typeface="Times New Roman" panose="02020603050405020304" pitchFamily="18" charset="0"/>
                    <a:ea typeface="宋体" panose="02010600030101010101" pitchFamily="2" charset="-122"/>
                  </a:rPr>
                  <a:t>IRQ1</a:t>
                </a:r>
                <a:endParaRPr lang="en-US" altLang="zh-CN" sz="2000" b="1" dirty="0">
                  <a:latin typeface="Times New Roman" panose="02020603050405020304" pitchFamily="18" charset="0"/>
                  <a:ea typeface="宋体" panose="02010600030101010101" pitchFamily="2" charset="-122"/>
                </a:endParaRPr>
              </a:p>
            </p:txBody>
          </p:sp>
          <p:sp>
            <p:nvSpPr>
              <p:cNvPr id="64555" name="Text Box 46"/>
              <p:cNvSpPr txBox="1"/>
              <p:nvPr/>
            </p:nvSpPr>
            <p:spPr>
              <a:xfrm>
                <a:off x="1417231" y="5645874"/>
                <a:ext cx="750875" cy="513055"/>
              </a:xfrm>
              <a:prstGeom prst="rect">
                <a:avLst/>
              </a:prstGeom>
              <a:noFill/>
              <a:ln w="9525">
                <a:noFill/>
              </a:ln>
            </p:spPr>
            <p:txBody>
              <a:bodyPr anchor="ctr" anchorCtr="0"/>
              <a:p>
                <a:pPr algn="just" eaLnBrk="0" hangingPunct="0"/>
                <a:r>
                  <a:rPr lang="en-US" altLang="zh-CN" sz="2000" b="1" dirty="0">
                    <a:latin typeface="Times New Roman" panose="02020603050405020304" pitchFamily="18" charset="0"/>
                    <a:ea typeface="宋体" panose="02010600030101010101" pitchFamily="2" charset="-122"/>
                  </a:rPr>
                  <a:t>IM1</a:t>
                </a:r>
                <a:endParaRPr lang="en-US" altLang="zh-CN" sz="2000" b="1" dirty="0">
                  <a:latin typeface="Times New Roman" panose="02020603050405020304" pitchFamily="18" charset="0"/>
                  <a:ea typeface="宋体" panose="02010600030101010101" pitchFamily="2" charset="-122"/>
                </a:endParaRPr>
              </a:p>
            </p:txBody>
          </p:sp>
          <p:sp>
            <p:nvSpPr>
              <p:cNvPr id="64556" name="Line 47"/>
              <p:cNvSpPr/>
              <p:nvPr/>
            </p:nvSpPr>
            <p:spPr>
              <a:xfrm>
                <a:off x="1576357" y="5768700"/>
                <a:ext cx="286758" cy="0"/>
              </a:xfrm>
              <a:prstGeom prst="line">
                <a:avLst/>
              </a:prstGeom>
              <a:ln w="9525" cap="flat" cmpd="sng">
                <a:solidFill>
                  <a:srgbClr val="000000"/>
                </a:solidFill>
                <a:prstDash val="solid"/>
                <a:round/>
                <a:headEnd type="none" w="med" len="med"/>
                <a:tailEnd type="none" w="med" len="med"/>
              </a:ln>
            </p:spPr>
          </p:sp>
          <p:sp>
            <p:nvSpPr>
              <p:cNvPr id="64557" name="Text Box 48"/>
              <p:cNvSpPr txBox="1"/>
              <p:nvPr/>
            </p:nvSpPr>
            <p:spPr>
              <a:xfrm>
                <a:off x="860291" y="5277397"/>
                <a:ext cx="924919" cy="478509"/>
              </a:xfrm>
              <a:prstGeom prst="rect">
                <a:avLst/>
              </a:prstGeom>
              <a:noFill/>
              <a:ln w="9525">
                <a:noFill/>
              </a:ln>
            </p:spPr>
            <p:txBody>
              <a:bodyPr anchor="ctr" anchorCtr="0"/>
              <a:p>
                <a:pPr algn="just" eaLnBrk="0" hangingPunct="0"/>
                <a:r>
                  <a:rPr lang="en-US" altLang="zh-CN" sz="2000" b="1" dirty="0">
                    <a:latin typeface="Times New Roman" panose="02020603050405020304" pitchFamily="18" charset="0"/>
                    <a:ea typeface="宋体" panose="02010600030101010101" pitchFamily="2" charset="-122"/>
                  </a:rPr>
                  <a:t>IRQ0</a:t>
                </a:r>
                <a:endParaRPr lang="en-US" altLang="zh-CN" sz="2000" b="1" dirty="0">
                  <a:latin typeface="Times New Roman" panose="02020603050405020304" pitchFamily="18" charset="0"/>
                  <a:ea typeface="宋体" panose="02010600030101010101" pitchFamily="2" charset="-122"/>
                </a:endParaRPr>
              </a:p>
            </p:txBody>
          </p:sp>
          <p:sp>
            <p:nvSpPr>
              <p:cNvPr id="64558" name="Text Box 49"/>
              <p:cNvSpPr txBox="1"/>
              <p:nvPr/>
            </p:nvSpPr>
            <p:spPr>
              <a:xfrm>
                <a:off x="1135446" y="5012554"/>
                <a:ext cx="732642" cy="461877"/>
              </a:xfrm>
              <a:prstGeom prst="rect">
                <a:avLst/>
              </a:prstGeom>
              <a:noFill/>
              <a:ln w="9525">
                <a:noFill/>
              </a:ln>
            </p:spPr>
            <p:txBody>
              <a:bodyPr anchor="ctr" anchorCtr="0"/>
              <a:p>
                <a:pPr algn="just" eaLnBrk="0" hangingPunct="0"/>
                <a:r>
                  <a:rPr lang="en-US" altLang="zh-CN" sz="2000" b="1" dirty="0">
                    <a:latin typeface="Times New Roman" panose="02020603050405020304" pitchFamily="18" charset="0"/>
                    <a:ea typeface="宋体" panose="02010600030101010101" pitchFamily="2" charset="-122"/>
                  </a:rPr>
                  <a:t>IM0</a:t>
                </a:r>
                <a:endParaRPr lang="en-US" altLang="zh-CN" sz="2000" b="1" dirty="0">
                  <a:latin typeface="Times New Roman" panose="02020603050405020304" pitchFamily="18" charset="0"/>
                  <a:ea typeface="宋体" panose="02010600030101010101" pitchFamily="2" charset="-122"/>
                </a:endParaRPr>
              </a:p>
            </p:txBody>
          </p:sp>
          <p:sp>
            <p:nvSpPr>
              <p:cNvPr id="64559" name="Line 50"/>
              <p:cNvSpPr/>
              <p:nvPr/>
            </p:nvSpPr>
            <p:spPr>
              <a:xfrm>
                <a:off x="1258106" y="5093158"/>
                <a:ext cx="285100" cy="0"/>
              </a:xfrm>
              <a:prstGeom prst="line">
                <a:avLst/>
              </a:prstGeom>
              <a:ln w="9525" cap="flat" cmpd="sng">
                <a:solidFill>
                  <a:srgbClr val="000000"/>
                </a:solidFill>
                <a:prstDash val="solid"/>
                <a:round/>
                <a:headEnd type="none" w="med" len="med"/>
                <a:tailEnd type="none" w="med" len="med"/>
              </a:ln>
            </p:spPr>
          </p:sp>
          <p:sp>
            <p:nvSpPr>
              <p:cNvPr id="64560" name="Text Box 51"/>
              <p:cNvSpPr txBox="1"/>
              <p:nvPr/>
            </p:nvSpPr>
            <p:spPr>
              <a:xfrm>
                <a:off x="3724556" y="3742072"/>
                <a:ext cx="1004482" cy="513055"/>
              </a:xfrm>
              <a:prstGeom prst="rect">
                <a:avLst/>
              </a:prstGeom>
              <a:noFill/>
              <a:ln w="9525">
                <a:noFill/>
              </a:ln>
            </p:spPr>
            <p:txBody>
              <a:bodyPr anchor="ctr" anchorCtr="0"/>
              <a:p>
                <a:pPr algn="just" eaLnBrk="0" hangingPunct="0"/>
                <a:r>
                  <a:rPr lang="zh-CN" altLang="en-US" sz="2000" b="1" dirty="0">
                    <a:latin typeface="Times New Roman" panose="02020603050405020304" pitchFamily="18" charset="0"/>
                    <a:ea typeface="宋体" panose="02010600030101010101" pitchFamily="2" charset="-122"/>
                  </a:rPr>
                  <a:t>接口</a:t>
                </a: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4561" name="Text Box 52"/>
              <p:cNvSpPr txBox="1"/>
              <p:nvPr/>
            </p:nvSpPr>
            <p:spPr>
              <a:xfrm>
                <a:off x="4838437" y="4540441"/>
                <a:ext cx="1002824" cy="513055"/>
              </a:xfrm>
              <a:prstGeom prst="rect">
                <a:avLst/>
              </a:prstGeom>
              <a:noFill/>
              <a:ln w="9525">
                <a:noFill/>
              </a:ln>
            </p:spPr>
            <p:txBody>
              <a:bodyPr anchor="ctr" anchorCtr="0"/>
              <a:p>
                <a:pPr algn="just" eaLnBrk="0" hangingPunct="0"/>
                <a:r>
                  <a:rPr lang="en-US" altLang="zh-CN" sz="2000" b="1" dirty="0">
                    <a:latin typeface="Times New Roman" panose="02020603050405020304" pitchFamily="18" charset="0"/>
                    <a:ea typeface="宋体" panose="02010600030101010101" pitchFamily="2" charset="-122"/>
                  </a:rPr>
                  <a:t>BUSY</a:t>
                </a:r>
                <a:endParaRPr lang="en-US" altLang="zh-CN" sz="2000" b="1" dirty="0">
                  <a:latin typeface="Times New Roman" panose="02020603050405020304" pitchFamily="18" charset="0"/>
                  <a:ea typeface="宋体" panose="02010600030101010101" pitchFamily="2" charset="-122"/>
                </a:endParaRPr>
              </a:p>
            </p:txBody>
          </p:sp>
          <p:sp>
            <p:nvSpPr>
              <p:cNvPr id="64562" name="Line 53"/>
              <p:cNvSpPr/>
              <p:nvPr/>
            </p:nvSpPr>
            <p:spPr>
              <a:xfrm>
                <a:off x="4878219" y="4663267"/>
                <a:ext cx="646448" cy="0"/>
              </a:xfrm>
              <a:prstGeom prst="line">
                <a:avLst/>
              </a:prstGeom>
              <a:ln w="9525" cap="flat" cmpd="sng">
                <a:solidFill>
                  <a:srgbClr val="000000"/>
                </a:solidFill>
                <a:prstDash val="solid"/>
                <a:round/>
                <a:headEnd type="none" w="med" len="med"/>
                <a:tailEnd type="none" w="med" len="med"/>
              </a:ln>
            </p:spPr>
          </p:sp>
          <p:sp>
            <p:nvSpPr>
              <p:cNvPr id="64563" name="Text Box 54"/>
              <p:cNvSpPr txBox="1"/>
              <p:nvPr/>
            </p:nvSpPr>
            <p:spPr>
              <a:xfrm>
                <a:off x="5395377" y="3803485"/>
                <a:ext cx="893425" cy="547599"/>
              </a:xfrm>
              <a:prstGeom prst="rect">
                <a:avLst/>
              </a:prstGeom>
              <a:noFill/>
              <a:ln w="9525">
                <a:noFill/>
              </a:ln>
            </p:spPr>
            <p:txBody>
              <a:bodyPr anchor="ctr" anchorCtr="0"/>
              <a:p>
                <a:pPr algn="just" eaLnBrk="0" hangingPunct="0"/>
                <a:r>
                  <a:rPr lang="zh-CN" altLang="en-US" sz="2000" b="1" dirty="0">
                    <a:latin typeface="Times New Roman" panose="02020603050405020304" pitchFamily="18" charset="0"/>
                    <a:ea typeface="宋体" panose="02010600030101010101" pitchFamily="2" charset="-122"/>
                  </a:rPr>
                  <a:t>接口</a:t>
                </a:r>
                <a:r>
                  <a:rPr lang="en-US" altLang="zh-CN" sz="2000" b="1" dirty="0">
                    <a:latin typeface="Times New Roman" panose="02020603050405020304" pitchFamily="18" charset="0"/>
                    <a:ea typeface="宋体" panose="02010600030101010101" pitchFamily="2" charset="-122"/>
                  </a:rPr>
                  <a:t>2</a:t>
                </a:r>
                <a:endParaRPr lang="en-US" altLang="zh-CN" sz="2000" b="1" dirty="0">
                  <a:latin typeface="Times New Roman" panose="02020603050405020304" pitchFamily="18" charset="0"/>
                  <a:ea typeface="宋体" panose="02010600030101010101" pitchFamily="2" charset="-122"/>
                </a:endParaRPr>
              </a:p>
            </p:txBody>
          </p:sp>
          <p:sp>
            <p:nvSpPr>
              <p:cNvPr id="64564" name="Text Box 55"/>
              <p:cNvSpPr txBox="1"/>
              <p:nvPr/>
            </p:nvSpPr>
            <p:spPr>
              <a:xfrm>
                <a:off x="6350132" y="4417615"/>
                <a:ext cx="1004482" cy="513055"/>
              </a:xfrm>
              <a:prstGeom prst="rect">
                <a:avLst/>
              </a:prstGeom>
              <a:noFill/>
              <a:ln w="9525">
                <a:noFill/>
              </a:ln>
            </p:spPr>
            <p:txBody>
              <a:bodyPr anchor="ctr" anchorCtr="0"/>
              <a:p>
                <a:pPr algn="just" eaLnBrk="0" hangingPunct="0"/>
                <a:r>
                  <a:rPr lang="en-US" altLang="zh-CN" sz="2000" b="1" dirty="0">
                    <a:latin typeface="Times New Roman" panose="02020603050405020304" pitchFamily="18" charset="0"/>
                    <a:ea typeface="宋体" panose="02010600030101010101" pitchFamily="2" charset="-122"/>
                  </a:rPr>
                  <a:t>IM3</a:t>
                </a:r>
                <a:endParaRPr lang="en-US" altLang="zh-CN" sz="2000" b="1" dirty="0">
                  <a:latin typeface="Times New Roman" panose="02020603050405020304" pitchFamily="18" charset="0"/>
                  <a:ea typeface="宋体" panose="02010600030101010101" pitchFamily="2" charset="-122"/>
                </a:endParaRPr>
              </a:p>
            </p:txBody>
          </p:sp>
          <p:sp>
            <p:nvSpPr>
              <p:cNvPr id="64565" name="Text Box 56"/>
              <p:cNvSpPr txBox="1"/>
              <p:nvPr/>
            </p:nvSpPr>
            <p:spPr>
              <a:xfrm>
                <a:off x="7636399" y="3909679"/>
                <a:ext cx="1002824" cy="445244"/>
              </a:xfrm>
              <a:prstGeom prst="rect">
                <a:avLst/>
              </a:prstGeom>
              <a:noFill/>
              <a:ln w="9525">
                <a:noFill/>
              </a:ln>
            </p:spPr>
            <p:txBody>
              <a:bodyPr anchor="ctr" anchorCtr="0"/>
              <a:p>
                <a:pPr algn="just" eaLnBrk="0" hangingPunct="0"/>
                <a:r>
                  <a:rPr lang="zh-CN" altLang="en-US" sz="2000" b="1" dirty="0">
                    <a:latin typeface="Times New Roman" panose="02020603050405020304" pitchFamily="18" charset="0"/>
                    <a:ea typeface="宋体" panose="02010600030101010101" pitchFamily="2" charset="-122"/>
                  </a:rPr>
                  <a:t>接口</a:t>
                </a:r>
                <a:r>
                  <a:rPr lang="en-US" altLang="zh-CN" sz="2000" b="1" dirty="0">
                    <a:latin typeface="Times New Roman" panose="02020603050405020304" pitchFamily="18" charset="0"/>
                    <a:ea typeface="宋体" panose="02010600030101010101" pitchFamily="2" charset="-122"/>
                  </a:rPr>
                  <a:t>3</a:t>
                </a:r>
                <a:endParaRPr lang="en-US" altLang="zh-CN" sz="2000" b="1" dirty="0">
                  <a:latin typeface="Times New Roman" panose="02020603050405020304" pitchFamily="18" charset="0"/>
                  <a:ea typeface="宋体" panose="02010600030101010101" pitchFamily="2" charset="-122"/>
                </a:endParaRPr>
              </a:p>
            </p:txBody>
          </p:sp>
          <p:sp>
            <p:nvSpPr>
              <p:cNvPr id="64566" name="Text Box 57"/>
              <p:cNvSpPr txBox="1"/>
              <p:nvPr/>
            </p:nvSpPr>
            <p:spPr>
              <a:xfrm>
                <a:off x="7304887" y="4479028"/>
                <a:ext cx="1228252" cy="513055"/>
              </a:xfrm>
              <a:prstGeom prst="rect">
                <a:avLst/>
              </a:prstGeom>
              <a:noFill/>
              <a:ln w="9525">
                <a:noFill/>
              </a:ln>
            </p:spPr>
            <p:txBody>
              <a:bodyPr anchor="ctr" anchorCtr="0"/>
              <a:p>
                <a:pPr algn="just" eaLnBrk="0" hangingPunct="0"/>
                <a:r>
                  <a:rPr lang="en-US" altLang="zh-CN" sz="2000" b="1" dirty="0">
                    <a:solidFill>
                      <a:srgbClr val="000000"/>
                    </a:solidFill>
                    <a:latin typeface="Times New Roman" panose="02020603050405020304" pitchFamily="18" charset="0"/>
                    <a:ea typeface="宋体" panose="02010600030101010101" pitchFamily="2" charset="-122"/>
                  </a:rPr>
                  <a:t>READY</a:t>
                </a:r>
                <a:endParaRPr lang="en-US" altLang="zh-CN" sz="2000" b="1" dirty="0">
                  <a:solidFill>
                    <a:srgbClr val="000000"/>
                  </a:solidFill>
                  <a:latin typeface="Times New Roman" panose="02020603050405020304" pitchFamily="18" charset="0"/>
                  <a:ea typeface="宋体" panose="02010600030101010101" pitchFamily="2" charset="-122"/>
                </a:endParaRPr>
              </a:p>
            </p:txBody>
          </p:sp>
          <p:sp>
            <p:nvSpPr>
              <p:cNvPr id="64567" name="Line 58"/>
              <p:cNvSpPr/>
              <p:nvPr/>
            </p:nvSpPr>
            <p:spPr>
              <a:xfrm>
                <a:off x="6449343" y="4536259"/>
                <a:ext cx="303334" cy="0"/>
              </a:xfrm>
              <a:prstGeom prst="line">
                <a:avLst/>
              </a:prstGeom>
              <a:ln w="9525" cap="flat" cmpd="sng">
                <a:solidFill>
                  <a:srgbClr val="000000"/>
                </a:solidFill>
                <a:prstDash val="solid"/>
                <a:round/>
                <a:headEnd type="none" w="med" len="med"/>
                <a:tailEnd type="none" w="med" len="med"/>
              </a:ln>
            </p:spPr>
          </p:sp>
          <p:sp>
            <p:nvSpPr>
              <p:cNvPr id="64568" name="矩形 57"/>
              <p:cNvSpPr/>
              <p:nvPr/>
            </p:nvSpPr>
            <p:spPr>
              <a:xfrm>
                <a:off x="3038785" y="4132443"/>
                <a:ext cx="328936" cy="400110"/>
              </a:xfrm>
              <a:prstGeom prst="rect">
                <a:avLst/>
              </a:prstGeom>
              <a:noFill/>
              <a:ln w="9525">
                <a:noFill/>
              </a:ln>
            </p:spPr>
            <p:txBody>
              <a:bodyPr wrap="none" anchor="t" anchorCtr="0">
                <a:spAutoFit/>
              </a:bodyPr>
              <a:p>
                <a:r>
                  <a:rPr lang="en-US" altLang="zh-CN" sz="2000" b="1" dirty="0">
                    <a:solidFill>
                      <a:srgbClr val="000000"/>
                    </a:solidFill>
                    <a:latin typeface="Times New Roman" panose="02020603050405020304" pitchFamily="18"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grpSp>
        <p:sp>
          <p:nvSpPr>
            <p:cNvPr id="64569" name="Text Box 7"/>
            <p:cNvSpPr txBox="1"/>
            <p:nvPr/>
          </p:nvSpPr>
          <p:spPr>
            <a:xfrm>
              <a:off x="6006302" y="5622392"/>
              <a:ext cx="3057728" cy="526057"/>
            </a:xfrm>
            <a:prstGeom prst="rect">
              <a:avLst/>
            </a:prstGeom>
            <a:solidFill>
              <a:srgbClr val="FFFF00"/>
            </a:solidFill>
            <a:ln w="9525">
              <a:noFill/>
            </a:ln>
          </p:spPr>
          <p:txBody>
            <a:bodyPr anchor="ctr" anchorCtr="0"/>
            <a:p>
              <a:pPr eaLnBrk="0" hangingPunct="0"/>
              <a:r>
                <a:rPr lang="zh-CN" altLang="en-US" sz="2400" b="1" dirty="0">
                  <a:latin typeface="Times New Roman" panose="02020603050405020304" pitchFamily="18" charset="0"/>
                  <a:ea typeface="宋体" panose="02010600030101010101" pitchFamily="2" charset="-122"/>
                </a:rPr>
                <a:t>公共中断请求线结构</a:t>
              </a:r>
              <a:endParaRPr lang="en-US" altLang="zh-CN" sz="2400" b="1" dirty="0">
                <a:latin typeface="Times New Roman" panose="02020603050405020304" pitchFamily="18" charset="0"/>
                <a:ea typeface="宋体" panose="02010600030101010101" pitchFamily="2" charset="-122"/>
              </a:endParaRPr>
            </a:p>
          </p:txBody>
        </p:sp>
        <p:sp>
          <p:nvSpPr>
            <p:cNvPr id="64570" name="TextBox 61"/>
            <p:cNvSpPr txBox="1"/>
            <p:nvPr/>
          </p:nvSpPr>
          <p:spPr>
            <a:xfrm>
              <a:off x="3604051" y="3270573"/>
              <a:ext cx="1074099" cy="369332"/>
            </a:xfrm>
            <a:prstGeom prst="rect">
              <a:avLst/>
            </a:prstGeom>
            <a:noFill/>
            <a:ln w="9525">
              <a:noFill/>
            </a:ln>
          </p:spPr>
          <p:txBody>
            <a:bodyPr anchor="t" anchorCtr="0">
              <a:spAutoFit/>
            </a:bodyPr>
            <a:p>
              <a:r>
                <a:rPr lang="en-US" altLang="zh-CN" b="1" dirty="0">
                  <a:latin typeface="Times New Roman" panose="02020603050405020304" pitchFamily="18" charset="0"/>
                  <a:ea typeface="宋体" panose="02010600030101010101" pitchFamily="2" charset="-122"/>
                </a:rPr>
                <a:t>INTR</a:t>
              </a:r>
              <a:endParaRPr lang="zh-CN" altLang="en-US" b="1" dirty="0">
                <a:latin typeface="Times New Roman" panose="02020603050405020304" pitchFamily="18" charset="0"/>
                <a:ea typeface="Times New Roman" panose="02020603050405020304" pitchFamily="18" charset="0"/>
              </a:endParaRPr>
            </a:p>
          </p:txBody>
        </p:sp>
      </p:gr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1760" y="188595"/>
            <a:ext cx="8764905" cy="1863725"/>
          </a:xfrm>
          <a:prstGeom prst="rect">
            <a:avLst/>
          </a:prstGeom>
          <a:solidFill>
            <a:srgbClr val="FDFFCB"/>
          </a:solidFill>
          <a:ln w="9525">
            <a:noFill/>
          </a:ln>
        </p:spPr>
        <p:txBody>
          <a:bodyPr wrap="square">
            <a:spAutoFit/>
          </a:bodyPr>
          <a:p>
            <a:pPr indent="269875">
              <a:lnSpc>
                <a:spcPct val="120000"/>
              </a:lnSpc>
              <a:spcBef>
                <a:spcPts val="0"/>
              </a:spcBef>
              <a:spcAft>
                <a:spcPts val="0"/>
              </a:spcAft>
            </a:pPr>
            <a:r>
              <a:rPr lang="zh-CN" sz="2400" b="1">
                <a:latin typeface="华文中宋" panose="02010600040101010101" charset="-122"/>
                <a:ea typeface="华文中宋" panose="02010600040101010101" charset="-122"/>
                <a:cs typeface="华文中宋" panose="02010600040101010101" charset="-122"/>
              </a:rPr>
              <a:t>下图是典型的</a:t>
            </a:r>
            <a:r>
              <a:rPr lang="en-US" sz="2400" b="1">
                <a:latin typeface="华文中宋" panose="02010600040101010101" charset="-122"/>
                <a:ea typeface="华文中宋" panose="02010600040101010101" charset="-122"/>
                <a:cs typeface="华文中宋" panose="02010600040101010101" charset="-122"/>
              </a:rPr>
              <a:t>PentiumⅡ/Ⅲ/4</a:t>
            </a:r>
            <a:r>
              <a:rPr lang="zh-CN" sz="2400" b="1">
                <a:latin typeface="华文中宋" panose="02010600040101010101" charset="-122"/>
                <a:ea typeface="华文中宋" panose="02010600040101010101" charset="-122"/>
                <a:cs typeface="华文中宋" panose="02010600040101010101" charset="-122"/>
              </a:rPr>
              <a:t>系列</a:t>
            </a:r>
            <a:r>
              <a:rPr lang="en-US" sz="2400" b="1">
                <a:latin typeface="华文中宋" panose="02010600040101010101" charset="-122"/>
                <a:ea typeface="华文中宋" panose="02010600040101010101" charset="-122"/>
                <a:cs typeface="华文中宋" panose="02010600040101010101" charset="-122"/>
              </a:rPr>
              <a:t>CPU</a:t>
            </a:r>
            <a:r>
              <a:rPr lang="zh-CN" sz="2400" b="1">
                <a:latin typeface="华文中宋" panose="02010600040101010101" charset="-122"/>
                <a:ea typeface="华文中宋" panose="02010600040101010101" charset="-122"/>
                <a:cs typeface="华文中宋" panose="02010600040101010101" charset="-122"/>
              </a:rPr>
              <a:t>的系统总线结构，反映了</a:t>
            </a:r>
            <a:r>
              <a:rPr lang="zh-CN" sz="2400" b="1">
                <a:solidFill>
                  <a:srgbClr val="C00000"/>
                </a:solidFill>
                <a:latin typeface="华文中宋" panose="02010600040101010101" charset="-122"/>
                <a:ea typeface="华文中宋" panose="02010600040101010101" charset="-122"/>
                <a:cs typeface="华文中宋" panose="02010600040101010101" charset="-122"/>
              </a:rPr>
              <a:t>局部总线</a:t>
            </a:r>
            <a:r>
              <a:rPr lang="zh-CN" sz="2400" b="1">
                <a:solidFill>
                  <a:srgbClr val="FF0000"/>
                </a:solidFill>
                <a:latin typeface="华文中宋" panose="02010600040101010101" charset="-122"/>
                <a:ea typeface="华文中宋" panose="02010600040101010101" charset="-122"/>
                <a:cs typeface="华文中宋" panose="02010600040101010101" charset="-122"/>
              </a:rPr>
              <a:t>（前端总线）</a:t>
            </a:r>
            <a:r>
              <a:rPr lang="zh-CN" sz="2400" b="1">
                <a:latin typeface="华文中宋" panose="02010600040101010101" charset="-122"/>
                <a:ea typeface="华文中宋" panose="02010600040101010101" charset="-122"/>
                <a:cs typeface="华文中宋" panose="02010600040101010101" charset="-122"/>
              </a:rPr>
              <a:t>、</a:t>
            </a:r>
            <a:r>
              <a:rPr lang="zh-CN" sz="2400" b="1">
                <a:solidFill>
                  <a:srgbClr val="C00000"/>
                </a:solidFill>
                <a:latin typeface="华文中宋" panose="02010600040101010101" charset="-122"/>
                <a:ea typeface="华文中宋" panose="02010600040101010101" charset="-122"/>
                <a:cs typeface="华文中宋" panose="02010600040101010101" charset="-122"/>
              </a:rPr>
              <a:t>存储器总线</a:t>
            </a:r>
            <a:r>
              <a:rPr lang="zh-CN" sz="2400" b="1">
                <a:latin typeface="华文中宋" panose="02010600040101010101" charset="-122"/>
                <a:ea typeface="华文中宋" panose="02010600040101010101" charset="-122"/>
                <a:cs typeface="华文中宋" panose="02010600040101010101" charset="-122"/>
              </a:rPr>
              <a:t>、</a:t>
            </a:r>
            <a:r>
              <a:rPr lang="en-US" sz="2400" b="1">
                <a:solidFill>
                  <a:srgbClr val="C00000"/>
                </a:solidFill>
                <a:latin typeface="华文中宋" panose="02010600040101010101" charset="-122"/>
                <a:ea typeface="华文中宋" panose="02010600040101010101" charset="-122"/>
                <a:cs typeface="华文中宋" panose="02010600040101010101" charset="-122"/>
              </a:rPr>
              <a:t>PCI</a:t>
            </a:r>
            <a:r>
              <a:rPr lang="zh-CN" sz="2400" b="1">
                <a:solidFill>
                  <a:srgbClr val="C00000"/>
                </a:solidFill>
                <a:latin typeface="华文中宋" panose="02010600040101010101" charset="-122"/>
                <a:ea typeface="华文中宋" panose="02010600040101010101" charset="-122"/>
                <a:cs typeface="华文中宋" panose="02010600040101010101" charset="-122"/>
              </a:rPr>
              <a:t>总线</a:t>
            </a:r>
            <a:r>
              <a:rPr lang="zh-CN" sz="2400" b="1">
                <a:latin typeface="华文中宋" panose="02010600040101010101" charset="-122"/>
                <a:ea typeface="华文中宋" panose="02010600040101010101" charset="-122"/>
                <a:cs typeface="华文中宋" panose="02010600040101010101" charset="-122"/>
              </a:rPr>
              <a:t>、</a:t>
            </a:r>
            <a:r>
              <a:rPr lang="en-US" sz="2400" b="1">
                <a:solidFill>
                  <a:srgbClr val="C00000"/>
                </a:solidFill>
                <a:latin typeface="华文中宋" panose="02010600040101010101" charset="-122"/>
                <a:ea typeface="华文中宋" panose="02010600040101010101" charset="-122"/>
                <a:cs typeface="华文中宋" panose="02010600040101010101" charset="-122"/>
              </a:rPr>
              <a:t>ISA</a:t>
            </a:r>
            <a:r>
              <a:rPr lang="zh-CN" sz="2400" b="1">
                <a:solidFill>
                  <a:srgbClr val="C00000"/>
                </a:solidFill>
                <a:latin typeface="华文中宋" panose="02010600040101010101" charset="-122"/>
                <a:ea typeface="华文中宋" panose="02010600040101010101" charset="-122"/>
                <a:cs typeface="华文中宋" panose="02010600040101010101" charset="-122"/>
              </a:rPr>
              <a:t>总线</a:t>
            </a:r>
            <a:r>
              <a:rPr lang="zh-CN" sz="2400" b="1">
                <a:latin typeface="华文中宋" panose="02010600040101010101" charset="-122"/>
                <a:ea typeface="华文中宋" panose="02010600040101010101" charset="-122"/>
                <a:cs typeface="华文中宋" panose="02010600040101010101" charset="-122"/>
              </a:rPr>
              <a:t>、</a:t>
            </a:r>
            <a:r>
              <a:rPr lang="en-US" sz="2400" b="1">
                <a:solidFill>
                  <a:srgbClr val="C00000"/>
                </a:solidFill>
                <a:latin typeface="华文中宋" panose="02010600040101010101" charset="-122"/>
                <a:ea typeface="华文中宋" panose="02010600040101010101" charset="-122"/>
                <a:cs typeface="华文中宋" panose="02010600040101010101" charset="-122"/>
              </a:rPr>
              <a:t>AGP</a:t>
            </a:r>
            <a:r>
              <a:rPr lang="zh-CN" sz="2400" b="1">
                <a:solidFill>
                  <a:srgbClr val="C00000"/>
                </a:solidFill>
                <a:latin typeface="华文中宋" panose="02010600040101010101" charset="-122"/>
                <a:ea typeface="华文中宋" panose="02010600040101010101" charset="-122"/>
                <a:cs typeface="华文中宋" panose="02010600040101010101" charset="-122"/>
              </a:rPr>
              <a:t>总线</a:t>
            </a:r>
            <a:r>
              <a:rPr lang="zh-CN" sz="2400" b="1">
                <a:latin typeface="华文中宋" panose="02010600040101010101" charset="-122"/>
                <a:ea typeface="华文中宋" panose="02010600040101010101" charset="-122"/>
                <a:cs typeface="华文中宋" panose="02010600040101010101" charset="-122"/>
              </a:rPr>
              <a:t>及</a:t>
            </a:r>
            <a:r>
              <a:rPr lang="en-US" sz="2400" b="1">
                <a:solidFill>
                  <a:srgbClr val="C00000"/>
                </a:solidFill>
                <a:latin typeface="华文中宋" panose="02010600040101010101" charset="-122"/>
                <a:ea typeface="华文中宋" panose="02010600040101010101" charset="-122"/>
                <a:cs typeface="华文中宋" panose="02010600040101010101" charset="-122"/>
              </a:rPr>
              <a:t>USB</a:t>
            </a:r>
            <a:r>
              <a:rPr lang="zh-CN" sz="2400" b="1">
                <a:solidFill>
                  <a:srgbClr val="C00000"/>
                </a:solidFill>
                <a:latin typeface="华文中宋" panose="02010600040101010101" charset="-122"/>
                <a:ea typeface="华文中宋" panose="02010600040101010101" charset="-122"/>
                <a:cs typeface="华文中宋" panose="02010600040101010101" charset="-122"/>
              </a:rPr>
              <a:t>总线</a:t>
            </a:r>
            <a:r>
              <a:rPr lang="zh-CN" sz="2400" b="1">
                <a:latin typeface="华文中宋" panose="02010600040101010101" charset="-122"/>
                <a:ea typeface="华文中宋" panose="02010600040101010101" charset="-122"/>
                <a:cs typeface="华文中宋" panose="02010600040101010101" charset="-122"/>
              </a:rPr>
              <a:t>连接</a:t>
            </a:r>
            <a:r>
              <a:rPr lang="en-US" sz="2400" b="1">
                <a:latin typeface="华文中宋" panose="02010600040101010101" charset="-122"/>
                <a:ea typeface="华文中宋" panose="02010600040101010101" charset="-122"/>
                <a:cs typeface="华文中宋" panose="02010600040101010101" charset="-122"/>
              </a:rPr>
              <a:t>CPU</a:t>
            </a:r>
            <a:r>
              <a:rPr lang="zh-CN" sz="2400" b="1">
                <a:latin typeface="华文中宋" panose="02010600040101010101" charset="-122"/>
                <a:ea typeface="华文中宋" panose="02010600040101010101" charset="-122"/>
                <a:cs typeface="华文中宋" panose="02010600040101010101" charset="-122"/>
              </a:rPr>
              <a:t>、主存和各种外设的连接关系。</a:t>
            </a:r>
            <a:r>
              <a:rPr lang="zh-CN" sz="2400" b="1">
                <a:gradFill>
                  <a:gsLst>
                    <a:gs pos="0">
                      <a:srgbClr val="007BD3"/>
                    </a:gs>
                    <a:gs pos="100000">
                      <a:srgbClr val="034373"/>
                    </a:gs>
                  </a:gsLst>
                  <a:lin scaled="0"/>
                </a:gradFill>
                <a:latin typeface="华文中宋" panose="02010600040101010101" charset="-122"/>
                <a:ea typeface="华文中宋" panose="02010600040101010101" charset="-122"/>
                <a:cs typeface="华文中宋" panose="02010600040101010101" charset="-122"/>
              </a:rPr>
              <a:t>多级总线结构可以满足不同信息传输率的部件之间进行信息传送。</a:t>
            </a:r>
            <a:endParaRPr lang="zh-CN" altLang="en-US" sz="2400" b="1">
              <a:gradFill>
                <a:gsLst>
                  <a:gs pos="0">
                    <a:srgbClr val="007BD3"/>
                  </a:gs>
                  <a:gs pos="100000">
                    <a:srgbClr val="034373"/>
                  </a:gs>
                </a:gsLst>
                <a:lin scaled="0"/>
              </a:gradFill>
              <a:latin typeface="华文中宋" panose="02010600040101010101" charset="-122"/>
              <a:ea typeface="华文中宋" panose="02010600040101010101" charset="-122"/>
              <a:cs typeface="华文中宋" panose="02010600040101010101" charset="-122"/>
            </a:endParaRPr>
          </a:p>
        </p:txBody>
      </p:sp>
      <p:pic>
        <p:nvPicPr>
          <p:cNvPr id="133" name="图片 133" descr="B7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759460" y="2188210"/>
            <a:ext cx="7710170" cy="4669790"/>
          </a:xfrm>
          <a:prstGeom prst="rect">
            <a:avLst/>
          </a:prstGeom>
          <a:noFill/>
          <a:ln>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Text Box 3"/>
          <p:cNvSpPr txBox="1"/>
          <p:nvPr/>
        </p:nvSpPr>
        <p:spPr>
          <a:xfrm>
            <a:off x="190500" y="0"/>
            <a:ext cx="4381500" cy="579438"/>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、中断请求的优先级 </a:t>
            </a:r>
            <a:endParaRPr lang="zh-CN" altLang="en-US" sz="3200" b="1" dirty="0">
              <a:latin typeface="宋体" panose="02010600030101010101" pitchFamily="2" charset="-122"/>
              <a:ea typeface="宋体" panose="02010600030101010101" pitchFamily="2" charset="-122"/>
            </a:endParaRPr>
          </a:p>
        </p:txBody>
      </p:sp>
      <p:sp>
        <p:nvSpPr>
          <p:cNvPr id="68613" name="Text Box 5"/>
          <p:cNvSpPr txBox="1"/>
          <p:nvPr/>
        </p:nvSpPr>
        <p:spPr>
          <a:xfrm>
            <a:off x="139700" y="1651000"/>
            <a:ext cx="4608513" cy="541338"/>
          </a:xfrm>
          <a:prstGeom prst="rect">
            <a:avLst/>
          </a:prstGeom>
          <a:noFill/>
          <a:ln w="12700">
            <a:noFill/>
          </a:ln>
        </p:spPr>
        <p:txBody>
          <a:bodyPr anchor="t" anchorCtr="0">
            <a:spAutoFit/>
          </a:bodyPr>
          <a:p>
            <a:pPr>
              <a:lnSpc>
                <a:spcPts val="3500"/>
              </a:lnSpc>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）并行优先级排队 </a:t>
            </a:r>
            <a:endParaRPr lang="zh-CN" altLang="en-US" sz="2800" b="1" dirty="0">
              <a:latin typeface="宋体" panose="02010600030101010101" pitchFamily="2" charset="-122"/>
              <a:ea typeface="宋体" panose="02010600030101010101" pitchFamily="2" charset="-122"/>
            </a:endParaRPr>
          </a:p>
        </p:txBody>
      </p:sp>
      <p:sp>
        <p:nvSpPr>
          <p:cNvPr id="65539" name="矩形 1"/>
          <p:cNvSpPr/>
          <p:nvPr/>
        </p:nvSpPr>
        <p:spPr>
          <a:xfrm>
            <a:off x="250825" y="606425"/>
            <a:ext cx="8642350" cy="990600"/>
          </a:xfrm>
          <a:prstGeom prst="rect">
            <a:avLst/>
          </a:prstGeom>
          <a:solidFill>
            <a:srgbClr val="CCFFCC"/>
          </a:solidFill>
          <a:ln w="9525">
            <a:noFill/>
          </a:ln>
        </p:spPr>
        <p:txBody>
          <a:bodyPr anchor="t" anchorCtr="0">
            <a:spAutoFit/>
          </a:bodyPr>
          <a:p>
            <a:pPr>
              <a:lnSpc>
                <a:spcPts val="3500"/>
              </a:lnSpc>
            </a:pPr>
            <a:r>
              <a:rPr lang="zh-CN" altLang="en-US" sz="2400" b="1" dirty="0">
                <a:latin typeface="Arial" panose="020B0604020202020204" pitchFamily="34" charset="0"/>
                <a:ea typeface="宋体" panose="02010600030101010101" pitchFamily="2" charset="-122"/>
              </a:rPr>
              <a:t>当有</a:t>
            </a:r>
            <a:r>
              <a:rPr lang="zh-CN" altLang="zh-CN" sz="2400" b="1" dirty="0">
                <a:solidFill>
                  <a:srgbClr val="C00000"/>
                </a:solidFill>
                <a:latin typeface="Arial" panose="020B0604020202020204" pitchFamily="34" charset="0"/>
                <a:ea typeface="宋体" panose="02010600030101010101" pitchFamily="2" charset="-122"/>
              </a:rPr>
              <a:t>多个中断请求</a:t>
            </a:r>
            <a:r>
              <a:rPr lang="zh-CN" altLang="en-US" sz="2400" b="1" dirty="0">
                <a:solidFill>
                  <a:srgbClr val="C00000"/>
                </a:solidFill>
                <a:latin typeface="Arial" panose="020B0604020202020204" pitchFamily="34" charset="0"/>
                <a:ea typeface="宋体" panose="02010600030101010101" pitchFamily="2" charset="-122"/>
              </a:rPr>
              <a:t>同时出现</a:t>
            </a:r>
            <a:r>
              <a:rPr lang="zh-CN" altLang="en-US" sz="2400" b="1" dirty="0">
                <a:latin typeface="Arial" panose="020B0604020202020204" pitchFamily="34" charset="0"/>
                <a:ea typeface="宋体" panose="02010600030101010101" pitchFamily="2" charset="-122"/>
              </a:rPr>
              <a:t>时</a:t>
            </a:r>
            <a:r>
              <a:rPr lang="zh-CN" altLang="zh-CN" sz="2400" b="1" dirty="0">
                <a:latin typeface="Arial" panose="020B0604020202020204" pitchFamily="34" charset="0"/>
                <a:ea typeface="宋体" panose="02010600030101010101" pitchFamily="2" charset="-122"/>
              </a:rPr>
              <a:t>，为了快速确定</a:t>
            </a:r>
            <a:r>
              <a:rPr lang="zh-CN" altLang="en-US" sz="2400" b="1" dirty="0">
                <a:latin typeface="Arial" panose="020B0604020202020204" pitchFamily="34" charset="0"/>
                <a:ea typeface="宋体" panose="02010600030101010101" pitchFamily="2" charset="-122"/>
              </a:rPr>
              <a:t>哪个中断请求的优先级最高，</a:t>
            </a:r>
            <a:r>
              <a:rPr lang="zh-CN" altLang="zh-CN" sz="2400" b="1" dirty="0">
                <a:latin typeface="Arial" panose="020B0604020202020204" pitchFamily="34" charset="0"/>
                <a:ea typeface="宋体" panose="02010600030101010101" pitchFamily="2" charset="-122"/>
              </a:rPr>
              <a:t>一般在中断控制逻辑中采用</a:t>
            </a:r>
            <a:r>
              <a:rPr lang="zh-CN" altLang="zh-CN" sz="2400" b="1" dirty="0">
                <a:solidFill>
                  <a:srgbClr val="C00000"/>
                </a:solidFill>
                <a:latin typeface="Arial" panose="020B0604020202020204" pitchFamily="34" charset="0"/>
                <a:ea typeface="宋体" panose="02010600030101010101" pitchFamily="2" charset="-122"/>
              </a:rPr>
              <a:t>优先排队逻辑</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pic>
        <p:nvPicPr>
          <p:cNvPr id="65540" name="图片 9" descr="7A17"/>
          <p:cNvPicPr>
            <a:picLocks noChangeAspect="1"/>
          </p:cNvPicPr>
          <p:nvPr/>
        </p:nvPicPr>
        <p:blipFill>
          <a:blip r:embed="rId1"/>
          <a:stretch>
            <a:fillRect/>
          </a:stretch>
        </p:blipFill>
        <p:spPr>
          <a:xfrm>
            <a:off x="1668463" y="3532188"/>
            <a:ext cx="5832475" cy="3311525"/>
          </a:xfrm>
          <a:prstGeom prst="rect">
            <a:avLst/>
          </a:prstGeom>
          <a:noFill/>
          <a:ln w="9525">
            <a:noFill/>
          </a:ln>
        </p:spPr>
      </p:pic>
      <p:sp>
        <p:nvSpPr>
          <p:cNvPr id="65541" name="矩形 3"/>
          <p:cNvSpPr/>
          <p:nvPr/>
        </p:nvSpPr>
        <p:spPr>
          <a:xfrm>
            <a:off x="139700" y="2163763"/>
            <a:ext cx="8640763" cy="1438275"/>
          </a:xfrm>
          <a:prstGeom prst="rect">
            <a:avLst/>
          </a:prstGeom>
          <a:solidFill>
            <a:srgbClr val="FDFFCB"/>
          </a:solidFill>
          <a:ln w="9525">
            <a:noFill/>
          </a:ln>
        </p:spPr>
        <p:txBody>
          <a:bodyPr anchor="t" anchorCtr="0">
            <a:spAutoFit/>
          </a:bodyPr>
          <a:p>
            <a:pPr>
              <a:lnSpc>
                <a:spcPts val="3500"/>
              </a:lnSpc>
            </a:pP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a:t>
            </a:r>
            <a:r>
              <a:rPr lang="zh-CN" altLang="en-US" sz="2400" b="1" dirty="0">
                <a:latin typeface="Arial" panose="020B0604020202020204" pitchFamily="34" charset="0"/>
                <a:ea typeface="宋体" panose="02010600030101010101" pitchFamily="2" charset="-122"/>
              </a:rPr>
              <a:t>是</a:t>
            </a:r>
            <a:r>
              <a:rPr lang="zh-CN" altLang="zh-CN" sz="2400" b="1" dirty="0">
                <a:latin typeface="Arial" panose="020B0604020202020204" pitchFamily="34" charset="0"/>
                <a:ea typeface="宋体" panose="02010600030101010101" pitchFamily="2" charset="-122"/>
              </a:rPr>
              <a:t>一种有</a:t>
            </a:r>
            <a:r>
              <a:rPr lang="en-US" altLang="zh-CN" sz="2400" b="1" dirty="0">
                <a:solidFill>
                  <a:srgbClr val="C00000"/>
                </a:solidFill>
                <a:latin typeface="Arial" panose="020B0604020202020204" pitchFamily="34" charset="0"/>
                <a:ea typeface="宋体" panose="02010600030101010101" pitchFamily="2" charset="-122"/>
              </a:rPr>
              <a:t>8</a:t>
            </a:r>
            <a:r>
              <a:rPr lang="zh-CN" altLang="zh-CN" sz="2400" b="1" dirty="0">
                <a:solidFill>
                  <a:srgbClr val="C00000"/>
                </a:solidFill>
                <a:latin typeface="Arial" panose="020B0604020202020204" pitchFamily="34" charset="0"/>
                <a:ea typeface="宋体" panose="02010600030101010101" pitchFamily="2" charset="-122"/>
              </a:rPr>
              <a:t>个中断请求信号</a:t>
            </a:r>
            <a:r>
              <a:rPr lang="zh-CN" altLang="zh-CN" sz="2400" b="1" dirty="0">
                <a:latin typeface="Arial" panose="020B0604020202020204" pitchFamily="34" charset="0"/>
                <a:ea typeface="宋体" panose="02010600030101010101" pitchFamily="2" charset="-122"/>
              </a:rPr>
              <a:t>的</a:t>
            </a:r>
            <a:r>
              <a:rPr lang="zh-CN" altLang="zh-CN" sz="2400" b="1" dirty="0">
                <a:solidFill>
                  <a:srgbClr val="C00000"/>
                </a:solidFill>
                <a:latin typeface="Arial" panose="020B0604020202020204" pitchFamily="34" charset="0"/>
                <a:ea typeface="宋体" panose="02010600030101010101" pitchFamily="2" charset="-122"/>
              </a:rPr>
              <a:t>并行优先级排队逻辑</a:t>
            </a:r>
            <a:r>
              <a:rPr lang="zh-CN" altLang="zh-CN" sz="2400" b="1" dirty="0">
                <a:latin typeface="Arial" panose="020B0604020202020204" pitchFamily="34" charset="0"/>
                <a:ea typeface="宋体" panose="02010600030101010101" pitchFamily="2" charset="-122"/>
              </a:rPr>
              <a:t>，由并行优先编码器</a:t>
            </a:r>
            <a:r>
              <a:rPr lang="en-US" altLang="zh-CN" sz="2400" b="1" dirty="0">
                <a:latin typeface="Arial" panose="020B0604020202020204" pitchFamily="34" charset="0"/>
                <a:ea typeface="宋体" panose="02010600030101010101" pitchFamily="2" charset="-122"/>
              </a:rPr>
              <a:t>74LS148</a:t>
            </a:r>
            <a:r>
              <a:rPr lang="zh-CN" altLang="zh-CN" sz="2400" b="1" dirty="0">
                <a:latin typeface="Arial" panose="020B0604020202020204" pitchFamily="34" charset="0"/>
                <a:ea typeface="宋体" panose="02010600030101010101" pitchFamily="2" charset="-122"/>
              </a:rPr>
              <a:t>和译码器</a:t>
            </a:r>
            <a:r>
              <a:rPr lang="en-US" altLang="zh-CN" sz="2400" b="1" dirty="0">
                <a:latin typeface="Arial" panose="020B0604020202020204" pitchFamily="34" charset="0"/>
                <a:ea typeface="宋体" panose="02010600030101010101" pitchFamily="2" charset="-122"/>
              </a:rPr>
              <a:t>74LS138</a:t>
            </a:r>
            <a:r>
              <a:rPr lang="zh-CN" altLang="zh-CN" sz="2400" b="1" dirty="0">
                <a:latin typeface="Arial" panose="020B0604020202020204" pitchFamily="34" charset="0"/>
                <a:ea typeface="宋体" panose="02010600030101010101" pitchFamily="2" charset="-122"/>
              </a:rPr>
              <a:t>组成，可管理</a:t>
            </a:r>
            <a:r>
              <a:rPr lang="en-US" altLang="zh-CN" sz="2400" b="1" dirty="0">
                <a:solidFill>
                  <a:srgbClr val="C00000"/>
                </a:solidFill>
                <a:latin typeface="Arial" panose="020B0604020202020204" pitchFamily="34" charset="0"/>
                <a:ea typeface="宋体" panose="02010600030101010101" pitchFamily="2" charset="-122"/>
              </a:rPr>
              <a:t>8</a:t>
            </a:r>
            <a:r>
              <a:rPr lang="zh-CN" altLang="zh-CN" sz="2400" b="1" dirty="0">
                <a:solidFill>
                  <a:srgbClr val="C00000"/>
                </a:solidFill>
                <a:latin typeface="Arial" panose="020B0604020202020204" pitchFamily="34" charset="0"/>
                <a:ea typeface="宋体" panose="02010600030101010101" pitchFamily="2" charset="-122"/>
              </a:rPr>
              <a:t>个</a:t>
            </a:r>
            <a:r>
              <a:rPr lang="zh-CN" altLang="zh-CN" sz="2400" b="1" dirty="0">
                <a:latin typeface="Arial" panose="020B0604020202020204" pitchFamily="34" charset="0"/>
                <a:ea typeface="宋体" panose="02010600030101010101" pitchFamily="2" charset="-122"/>
              </a:rPr>
              <a:t>输入信号，其优先顺序为</a:t>
            </a:r>
            <a:r>
              <a:rPr lang="en-US" altLang="zh-CN" sz="2400" b="1" dirty="0">
                <a:latin typeface="Arial" panose="020B0604020202020204" pitchFamily="34" charset="0"/>
                <a:ea typeface="宋体" panose="02010600030101010101" pitchFamily="2" charset="-122"/>
              </a:rPr>
              <a:t>0</a:t>
            </a:r>
            <a:r>
              <a:rPr lang="zh-CN" altLang="zh-CN" sz="2400" b="1" dirty="0">
                <a:latin typeface="Arial" panose="020B0604020202020204" pitchFamily="34" charset="0"/>
                <a:ea typeface="宋体" panose="02010600030101010101" pitchFamily="2" charset="-122"/>
              </a:rPr>
              <a:t>→</a:t>
            </a:r>
            <a:r>
              <a:rPr lang="en-US" altLang="zh-CN" sz="2400" b="1" i="1" dirty="0">
                <a:latin typeface="Arial" panose="020B0604020202020204" pitchFamily="34" charset="0"/>
                <a:ea typeface="宋体" panose="02010600030101010101" pitchFamily="2" charset="-122"/>
              </a:rPr>
              <a:t>7</a:t>
            </a:r>
            <a:r>
              <a:rPr lang="zh-CN" altLang="en-US" sz="2400" b="1" dirty="0">
                <a:latin typeface="Arial" panose="020B0604020202020204" pitchFamily="34" charset="0"/>
                <a:ea typeface="宋体" panose="02010600030101010101" pitchFamily="2" charset="-122"/>
              </a:rPr>
              <a:t>。还</a:t>
            </a:r>
            <a:r>
              <a:rPr lang="zh-CN" altLang="zh-CN" sz="2400" b="1" dirty="0">
                <a:latin typeface="Arial" panose="020B0604020202020204" pitchFamily="34" charset="0"/>
                <a:ea typeface="宋体" panose="02010600030101010101" pitchFamily="2" charset="-122"/>
              </a:rPr>
              <a:t>可链接成</a:t>
            </a:r>
            <a:r>
              <a:rPr lang="en-US" altLang="zh-CN" sz="2400" b="1" dirty="0">
                <a:latin typeface="Arial" panose="020B0604020202020204" pitchFamily="34" charset="0"/>
                <a:ea typeface="宋体" panose="02010600030101010101" pitchFamily="2" charset="-122"/>
              </a:rPr>
              <a:t>8</a:t>
            </a:r>
            <a:r>
              <a:rPr lang="en-US" altLang="zh-CN" sz="2400" b="1" i="1" dirty="0">
                <a:latin typeface="Arial" panose="020B0604020202020204" pitchFamily="34" charset="0"/>
                <a:ea typeface="宋体" panose="02010600030101010101" pitchFamily="2" charset="-122"/>
              </a:rPr>
              <a:t>n</a:t>
            </a:r>
            <a:r>
              <a:rPr lang="zh-CN" altLang="zh-CN" sz="2400" b="1" dirty="0">
                <a:latin typeface="Arial" panose="020B0604020202020204" pitchFamily="34" charset="0"/>
                <a:ea typeface="宋体" panose="02010600030101010101" pitchFamily="2" charset="-122"/>
              </a:rPr>
              <a:t>路优先排队线路。</a:t>
            </a:r>
            <a:endParaRPr lang="zh-CN" altLang="zh-CN"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slide(fromBottom)">
                                      <p:cBhvr>
                                        <p:cTn id="7" dur="500"/>
                                        <p:tgtEl>
                                          <p:spTgt spid="686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slide(fromBottom)">
                                      <p:cBhvr>
                                        <p:cTn id="12"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6861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1" name="图片 2" descr="7A17"/>
          <p:cNvPicPr>
            <a:picLocks noChangeAspect="1"/>
          </p:cNvPicPr>
          <p:nvPr/>
        </p:nvPicPr>
        <p:blipFill>
          <a:blip r:embed="rId1"/>
          <a:stretch>
            <a:fillRect/>
          </a:stretch>
        </p:blipFill>
        <p:spPr>
          <a:xfrm>
            <a:off x="468313" y="1773238"/>
            <a:ext cx="7529512" cy="3886200"/>
          </a:xfrm>
          <a:prstGeom prst="rect">
            <a:avLst/>
          </a:prstGeom>
          <a:noFill/>
          <a:ln w="9525">
            <a:noFill/>
          </a:ln>
        </p:spPr>
      </p:pic>
      <p:sp>
        <p:nvSpPr>
          <p:cNvPr id="66562" name="矩形 3"/>
          <p:cNvSpPr/>
          <p:nvPr/>
        </p:nvSpPr>
        <p:spPr>
          <a:xfrm>
            <a:off x="0" y="63500"/>
            <a:ext cx="9144000" cy="1438275"/>
          </a:xfrm>
          <a:prstGeom prst="rect">
            <a:avLst/>
          </a:prstGeom>
          <a:solidFill>
            <a:srgbClr val="CCFFCC"/>
          </a:solidFill>
          <a:ln w="9525">
            <a:noFill/>
          </a:ln>
        </p:spPr>
        <p:txBody>
          <a:bodyPr anchor="t" anchorCtr="0">
            <a:spAutoFit/>
          </a:bodyPr>
          <a:p>
            <a:pPr marL="342900" indent="-342900">
              <a:lnSpc>
                <a:spcPts val="3500"/>
              </a:lnSpc>
              <a:buChar char="•"/>
            </a:pPr>
            <a:r>
              <a:rPr lang="en-US" altLang="zh-CN" sz="2400" b="1" dirty="0">
                <a:solidFill>
                  <a:srgbClr val="2913FD"/>
                </a:solidFill>
                <a:latin typeface="Arial" panose="020B0604020202020204" pitchFamily="34" charset="0"/>
                <a:ea typeface="宋体" panose="02010600030101010101" pitchFamily="2" charset="-122"/>
              </a:rPr>
              <a:t>INTR</a:t>
            </a:r>
            <a:r>
              <a:rPr lang="en-US" altLang="zh-CN" sz="2400" b="1" i="1" dirty="0">
                <a:solidFill>
                  <a:srgbClr val="2913FD"/>
                </a:solidFill>
                <a:latin typeface="Arial" panose="020B0604020202020204" pitchFamily="34" charset="0"/>
                <a:ea typeface="宋体" panose="02010600030101010101" pitchFamily="2" charset="-122"/>
              </a:rPr>
              <a:t>i </a:t>
            </a:r>
            <a:r>
              <a:rPr lang="en-US" altLang="zh-CN" sz="2400" b="1" dirty="0">
                <a:solidFill>
                  <a:srgbClr val="2913FD"/>
                </a:solidFill>
                <a:latin typeface="Arial" panose="020B0604020202020204" pitchFamily="34" charset="0"/>
                <a:ea typeface="宋体" panose="02010600030101010101" pitchFamily="2" charset="-122"/>
              </a:rPr>
              <a:t>= 1</a:t>
            </a:r>
            <a:r>
              <a:rPr lang="zh-CN" altLang="zh-CN" sz="2400" b="1" dirty="0">
                <a:latin typeface="Arial" panose="020B0604020202020204" pitchFamily="34" charset="0"/>
                <a:ea typeface="宋体" panose="02010600030101010101" pitchFamily="2" charset="-122"/>
              </a:rPr>
              <a:t>时</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不论</a:t>
            </a:r>
            <a:r>
              <a:rPr lang="en-US" altLang="zh-CN" sz="2400" b="1" dirty="0">
                <a:solidFill>
                  <a:srgbClr val="2913FD"/>
                </a:solidFill>
                <a:latin typeface="Arial" panose="020B0604020202020204" pitchFamily="34" charset="0"/>
                <a:ea typeface="宋体" panose="02010600030101010101" pitchFamily="2" charset="-122"/>
              </a:rPr>
              <a:t>INTR</a:t>
            </a:r>
            <a:r>
              <a:rPr lang="en-US" altLang="zh-CN" sz="2400" b="1" i="1" dirty="0">
                <a:solidFill>
                  <a:srgbClr val="2913FD"/>
                </a:solidFill>
                <a:latin typeface="Arial" panose="020B0604020202020204" pitchFamily="34" charset="0"/>
                <a:ea typeface="宋体" panose="02010600030101010101" pitchFamily="2" charset="-122"/>
              </a:rPr>
              <a:t> i+1</a:t>
            </a:r>
            <a:r>
              <a:rPr lang="en-US" altLang="zh-CN" sz="2400" b="1" dirty="0">
                <a:solidFill>
                  <a:srgbClr val="2913FD"/>
                </a:solidFill>
                <a:latin typeface="Arial" panose="020B0604020202020204" pitchFamily="34" charset="0"/>
                <a:ea typeface="宋体" panose="02010600030101010101" pitchFamily="2" charset="-122"/>
              </a:rPr>
              <a:t> </a:t>
            </a:r>
            <a:r>
              <a:rPr lang="zh-CN" altLang="zh-CN" sz="2400" b="1" dirty="0">
                <a:solidFill>
                  <a:srgbClr val="2913FD"/>
                </a:solidFill>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 INTR</a:t>
            </a:r>
            <a:r>
              <a:rPr lang="en-US" altLang="zh-CN" sz="2400" b="1" i="1" dirty="0">
                <a:solidFill>
                  <a:srgbClr val="2913FD"/>
                </a:solidFill>
                <a:latin typeface="Arial" panose="020B0604020202020204" pitchFamily="34" charset="0"/>
                <a:ea typeface="宋体" panose="02010600030101010101" pitchFamily="2" charset="-122"/>
              </a:rPr>
              <a:t>i</a:t>
            </a:r>
            <a:r>
              <a:rPr lang="en-US" altLang="zh-CN" sz="2400" b="1" dirty="0">
                <a:solidFill>
                  <a:srgbClr val="2913FD"/>
                </a:solidFill>
                <a:latin typeface="Arial" panose="020B0604020202020204" pitchFamily="34" charset="0"/>
                <a:ea typeface="宋体" panose="02010600030101010101" pitchFamily="2" charset="-122"/>
              </a:rPr>
              <a:t>+</a:t>
            </a:r>
            <a:r>
              <a:rPr lang="en-US" altLang="zh-CN" sz="2400" b="1" i="1" dirty="0">
                <a:solidFill>
                  <a:srgbClr val="2913FD"/>
                </a:solidFill>
                <a:latin typeface="Arial" panose="020B0604020202020204" pitchFamily="34" charset="0"/>
                <a:ea typeface="宋体" panose="02010600030101010101" pitchFamily="2" charset="-122"/>
              </a:rPr>
              <a:t>n</a:t>
            </a:r>
            <a:r>
              <a:rPr lang="zh-CN" altLang="zh-CN" sz="2400" b="1" dirty="0">
                <a:latin typeface="Arial" panose="020B0604020202020204" pitchFamily="34" charset="0"/>
                <a:ea typeface="宋体" panose="02010600030101010101" pitchFamily="2" charset="-122"/>
              </a:rPr>
              <a:t>为何值</a:t>
            </a:r>
            <a:r>
              <a:rPr lang="en-US" altLang="zh-CN" sz="2400" b="1" dirty="0">
                <a:latin typeface="Arial" panose="020B0604020202020204" pitchFamily="34" charset="0"/>
                <a:ea typeface="宋体" panose="02010600030101010101" pitchFamily="2" charset="-122"/>
              </a:rPr>
              <a:t>, 74LS148</a:t>
            </a:r>
            <a:r>
              <a:rPr lang="zh-CN" altLang="zh-CN" sz="2400" b="1" dirty="0">
                <a:latin typeface="Arial" panose="020B0604020202020204" pitchFamily="34" charset="0"/>
                <a:ea typeface="宋体" panose="02010600030101010101" pitchFamily="2" charset="-122"/>
              </a:rPr>
              <a:t>输出</a:t>
            </a:r>
            <a:r>
              <a:rPr lang="en-US" altLang="zh-CN" sz="2400" b="1" dirty="0">
                <a:latin typeface="Arial" panose="020B0604020202020204" pitchFamily="34" charset="0"/>
                <a:ea typeface="宋体" panose="02010600030101010101" pitchFamily="2" charset="-122"/>
              </a:rPr>
              <a:t> </a:t>
            </a:r>
            <a:r>
              <a:rPr lang="en-US" altLang="zh-CN" sz="2400" b="1" i="1" dirty="0">
                <a:solidFill>
                  <a:srgbClr val="2913FD"/>
                </a:solidFill>
                <a:latin typeface="Arial" panose="020B0604020202020204" pitchFamily="34" charset="0"/>
                <a:ea typeface="宋体" panose="02010600030101010101" pitchFamily="2" charset="-122"/>
              </a:rPr>
              <a:t>i</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INTA=1</a:t>
            </a:r>
            <a:r>
              <a:rPr lang="zh-CN" altLang="zh-CN" sz="2400" b="1" dirty="0">
                <a:latin typeface="Arial" panose="020B0604020202020204" pitchFamily="34" charset="0"/>
                <a:ea typeface="宋体" panose="02010600030101010101" pitchFamily="2" charset="-122"/>
              </a:rPr>
              <a:t>时，选通</a:t>
            </a:r>
            <a:r>
              <a:rPr lang="en-US" altLang="zh-CN" sz="2400" b="1" dirty="0">
                <a:latin typeface="Arial" panose="020B0604020202020204" pitchFamily="34" charset="0"/>
                <a:ea typeface="宋体" panose="02010600030101010101" pitchFamily="2" charset="-122"/>
              </a:rPr>
              <a:t>74LS138</a:t>
            </a:r>
            <a:r>
              <a:rPr lang="zh-CN" altLang="zh-CN" sz="2400" b="1" dirty="0">
                <a:latin typeface="Arial" panose="020B0604020202020204" pitchFamily="34" charset="0"/>
                <a:ea typeface="宋体" panose="02010600030101010101" pitchFamily="2" charset="-122"/>
              </a:rPr>
              <a:t>，输出</a:t>
            </a:r>
            <a:r>
              <a:rPr lang="en-US" altLang="zh-CN" sz="2400" b="1" dirty="0">
                <a:solidFill>
                  <a:srgbClr val="C00000"/>
                </a:solidFill>
                <a:latin typeface="Arial" panose="020B0604020202020204" pitchFamily="34" charset="0"/>
                <a:ea typeface="宋体" panose="02010600030101010101" pitchFamily="2" charset="-122"/>
              </a:rPr>
              <a:t>INTA</a:t>
            </a:r>
            <a:r>
              <a:rPr lang="en-US" altLang="zh-CN" sz="2400" b="1" i="1" dirty="0">
                <a:solidFill>
                  <a:srgbClr val="C00000"/>
                </a:solidFill>
                <a:latin typeface="Arial" panose="020B0604020202020204" pitchFamily="34" charset="0"/>
                <a:ea typeface="宋体" panose="02010600030101010101" pitchFamily="2" charset="-122"/>
              </a:rPr>
              <a:t>i </a:t>
            </a:r>
            <a:r>
              <a:rPr lang="en-US" altLang="zh-CN" sz="2400" b="1" dirty="0">
                <a:solidFill>
                  <a:srgbClr val="C00000"/>
                </a:solidFill>
                <a:latin typeface="Arial" panose="020B0604020202020204" pitchFamily="34" charset="0"/>
                <a:ea typeface="宋体" panose="02010600030101010101" pitchFamily="2" charset="-122"/>
              </a:rPr>
              <a:t>= 0</a:t>
            </a:r>
            <a:r>
              <a:rPr lang="zh-CN" altLang="zh-CN" sz="2400" b="1" dirty="0">
                <a:latin typeface="Arial" panose="020B0604020202020204" pitchFamily="34" charset="0"/>
                <a:ea typeface="宋体" panose="02010600030101010101" pitchFamily="2" charset="-122"/>
              </a:rPr>
              <a:t>，以此打开对应的向量寄存器</a:t>
            </a:r>
            <a:r>
              <a:rPr lang="en-US" altLang="zh-CN" sz="2400" b="1" dirty="0">
                <a:solidFill>
                  <a:srgbClr val="C00000"/>
                </a:solidFill>
                <a:latin typeface="Arial" panose="020B0604020202020204" pitchFamily="34" charset="0"/>
                <a:ea typeface="宋体" panose="02010600030101010101" pitchFamily="2" charset="-122"/>
              </a:rPr>
              <a:t>VR</a:t>
            </a:r>
            <a:r>
              <a:rPr lang="en-US" altLang="zh-CN" sz="2400" b="1" i="1" dirty="0">
                <a:solidFill>
                  <a:srgbClr val="C00000"/>
                </a:solidFill>
                <a:latin typeface="Arial" panose="020B0604020202020204" pitchFamily="34" charset="0"/>
                <a:ea typeface="宋体" panose="02010600030101010101" pitchFamily="2" charset="-122"/>
              </a:rPr>
              <a:t>i</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p:txBody>
      </p:sp>
      <p:sp>
        <p:nvSpPr>
          <p:cNvPr id="5" name="矩形 4"/>
          <p:cNvSpPr/>
          <p:nvPr/>
        </p:nvSpPr>
        <p:spPr>
          <a:xfrm>
            <a:off x="107950" y="5805488"/>
            <a:ext cx="8761413" cy="989013"/>
          </a:xfrm>
          <a:prstGeom prst="rect">
            <a:avLst/>
          </a:prstGeom>
          <a:solidFill>
            <a:schemeClr val="accent5"/>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并行优先排队的优点是</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响应速度很快</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，能满足高速</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要求，但</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扩展性稍差</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，在设计时须先考虑到最大的中断请求数目。</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矩形 3"/>
          <p:cNvSpPr/>
          <p:nvPr/>
        </p:nvSpPr>
        <p:spPr>
          <a:xfrm>
            <a:off x="122238" y="115888"/>
            <a:ext cx="3630612" cy="523875"/>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）串行优先级排队</a:t>
            </a:r>
            <a:endParaRPr lang="zh-CN" altLang="en-US" sz="2800" b="1" dirty="0">
              <a:latin typeface="Arial" panose="020B0604020202020204" pitchFamily="34" charset="0"/>
              <a:ea typeface="宋体" panose="02010600030101010101" pitchFamily="2" charset="-122"/>
            </a:endParaRPr>
          </a:p>
        </p:txBody>
      </p:sp>
      <p:sp>
        <p:nvSpPr>
          <p:cNvPr id="67586" name="矩形 4"/>
          <p:cNvSpPr/>
          <p:nvPr/>
        </p:nvSpPr>
        <p:spPr>
          <a:xfrm>
            <a:off x="0" y="639763"/>
            <a:ext cx="8856663" cy="2963545"/>
          </a:xfrm>
          <a:prstGeom prst="rect">
            <a:avLst/>
          </a:prstGeom>
          <a:solidFill>
            <a:srgbClr val="CCFFCC"/>
          </a:solidFill>
          <a:ln w="9525">
            <a:noFill/>
          </a:ln>
        </p:spPr>
        <p:txBody>
          <a:bodyPr anchor="t" anchorCtr="0">
            <a:spAutoFit/>
          </a:bodyPr>
          <a:p>
            <a:pPr marL="342900" indent="-342900">
              <a:lnSpc>
                <a:spcPts val="3200"/>
              </a:lnSpc>
              <a:buChar char="•"/>
            </a:pP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a:t>
            </a:r>
            <a:r>
              <a:rPr lang="zh-CN" altLang="en-US" sz="2400" b="1" dirty="0">
                <a:latin typeface="Arial" panose="020B0604020202020204" pitchFamily="34" charset="0"/>
                <a:ea typeface="宋体" panose="02010600030101010101" pitchFamily="2" charset="-122"/>
              </a:rPr>
              <a:t>是</a:t>
            </a:r>
            <a:r>
              <a:rPr lang="zh-CN" altLang="zh-CN" sz="2400" b="1" dirty="0">
                <a:latin typeface="Arial" panose="020B0604020202020204" pitchFamily="34" charset="0"/>
                <a:ea typeface="宋体" panose="02010600030101010101" pitchFamily="2" charset="-122"/>
              </a:rPr>
              <a:t>一种串行优先排队链逻辑，</a:t>
            </a:r>
            <a:r>
              <a:rPr lang="zh-CN" altLang="zh-CN" sz="2400" b="1" dirty="0">
                <a:solidFill>
                  <a:srgbClr val="FF0000"/>
                </a:solidFill>
                <a:latin typeface="Arial" panose="020B0604020202020204" pitchFamily="34" charset="0"/>
                <a:ea typeface="宋体" panose="02010600030101010101" pitchFamily="2" charset="-122"/>
              </a:rPr>
              <a:t>优先顺序为</a:t>
            </a:r>
            <a:r>
              <a:rPr lang="en-US" altLang="zh-CN" sz="2400" b="1" dirty="0">
                <a:solidFill>
                  <a:srgbClr val="FF0000"/>
                </a:solidFill>
                <a:latin typeface="Arial" panose="020B0604020202020204" pitchFamily="34" charset="0"/>
                <a:ea typeface="宋体" panose="02010600030101010101" pitchFamily="2" charset="-122"/>
              </a:rPr>
              <a:t>0</a:t>
            </a:r>
            <a:r>
              <a:rPr lang="zh-CN" altLang="zh-CN" sz="2400" b="1" dirty="0">
                <a:solidFill>
                  <a:srgbClr val="FF0000"/>
                </a:solidFill>
                <a:latin typeface="Arial" panose="020B0604020202020204" pitchFamily="34" charset="0"/>
                <a:ea typeface="宋体" panose="02010600030101010101" pitchFamily="2" charset="-122"/>
              </a:rPr>
              <a:t>→</a:t>
            </a:r>
            <a:r>
              <a:rPr lang="en-US" altLang="zh-CN" sz="2400" b="1" i="1" dirty="0">
                <a:solidFill>
                  <a:srgbClr val="FF0000"/>
                </a:solidFill>
                <a:latin typeface="Arial" panose="020B0604020202020204" pitchFamily="34" charset="0"/>
                <a:ea typeface="宋体" panose="02010600030101010101" pitchFamily="2" charset="-122"/>
              </a:rPr>
              <a:t>n</a:t>
            </a:r>
            <a:r>
              <a:rPr lang="zh-CN" altLang="en-US"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ts val="3200"/>
              </a:lnSpc>
              <a:buChar char="•"/>
            </a:pPr>
            <a:r>
              <a:rPr lang="zh-CN" altLang="zh-CN" sz="2400" b="1" dirty="0">
                <a:latin typeface="Arial" panose="020B0604020202020204" pitchFamily="34" charset="0"/>
                <a:ea typeface="宋体" panose="02010600030101010101" pitchFamily="2" charset="-122"/>
              </a:rPr>
              <a:t>第</a:t>
            </a:r>
            <a:r>
              <a:rPr lang="en-US" altLang="zh-CN" sz="2400" b="1" dirty="0">
                <a:solidFill>
                  <a:srgbClr val="C00000"/>
                </a:solidFill>
                <a:latin typeface="Arial" panose="020B0604020202020204" pitchFamily="34" charset="0"/>
                <a:ea typeface="宋体" panose="02010600030101010101" pitchFamily="2" charset="-122"/>
              </a:rPr>
              <a:t>0</a:t>
            </a:r>
            <a:r>
              <a:rPr lang="zh-CN" altLang="zh-CN" sz="2400" b="1" dirty="0">
                <a:solidFill>
                  <a:srgbClr val="C00000"/>
                </a:solidFill>
                <a:latin typeface="Arial" panose="020B0604020202020204" pitchFamily="34" charset="0"/>
                <a:ea typeface="宋体" panose="02010600030101010101" pitchFamily="2" charset="-122"/>
              </a:rPr>
              <a:t>级的排队输入信号</a:t>
            </a:r>
            <a:r>
              <a:rPr lang="en-US" altLang="zh-CN" sz="2400" b="1" dirty="0">
                <a:solidFill>
                  <a:srgbClr val="C00000"/>
                </a:solidFill>
                <a:latin typeface="Arial" panose="020B0604020202020204" pitchFamily="34" charset="0"/>
                <a:ea typeface="宋体" panose="02010600030101010101" pitchFamily="2" charset="-122"/>
              </a:rPr>
              <a:t>INTI</a:t>
            </a:r>
            <a:r>
              <a:rPr lang="zh-CN" altLang="zh-CN" sz="2400" b="1" dirty="0">
                <a:solidFill>
                  <a:srgbClr val="C00000"/>
                </a:solidFill>
                <a:latin typeface="Arial" panose="020B0604020202020204" pitchFamily="34" charset="0"/>
                <a:ea typeface="宋体" panose="02010600030101010101" pitchFamily="2" charset="-122"/>
              </a:rPr>
              <a:t>固定为</a:t>
            </a:r>
            <a:r>
              <a:rPr lang="en-US" altLang="zh-CN" sz="2400" b="1" dirty="0">
                <a:solidFill>
                  <a:srgbClr val="C00000"/>
                </a:solidFill>
                <a:latin typeface="Arial" panose="020B0604020202020204" pitchFamily="34" charset="0"/>
                <a:ea typeface="宋体" panose="02010600030101010101" pitchFamily="2" charset="-122"/>
              </a:rPr>
              <a:t>1</a:t>
            </a:r>
            <a:r>
              <a:rPr lang="zh-CN" altLang="zh-CN" sz="2400" b="1" dirty="0">
                <a:latin typeface="Arial" panose="020B0604020202020204" pitchFamily="34" charset="0"/>
                <a:ea typeface="宋体" panose="02010600030101010101" pitchFamily="2" charset="-122"/>
              </a:rPr>
              <a:t>。当</a:t>
            </a:r>
            <a:r>
              <a:rPr lang="en-US" altLang="zh-CN" sz="2400" b="1" dirty="0">
                <a:solidFill>
                  <a:srgbClr val="FF0000"/>
                </a:solidFill>
                <a:latin typeface="Arial" panose="020B0604020202020204" pitchFamily="34" charset="0"/>
                <a:ea typeface="宋体" panose="02010600030101010101" pitchFamily="2" charset="-122"/>
              </a:rPr>
              <a:t>INTR0=1</a:t>
            </a:r>
            <a:r>
              <a:rPr lang="zh-CN" altLang="zh-CN" sz="2400" b="1" dirty="0">
                <a:latin typeface="Arial" panose="020B0604020202020204" pitchFamily="34" charset="0"/>
                <a:ea typeface="宋体" panose="02010600030101010101" pitchFamily="2" charset="-122"/>
              </a:rPr>
              <a:t>时，</a:t>
            </a:r>
            <a:r>
              <a:rPr lang="en-US" altLang="zh-CN" sz="2400" b="1" dirty="0">
                <a:solidFill>
                  <a:srgbClr val="C00000"/>
                </a:solidFill>
                <a:latin typeface="Arial" panose="020B0604020202020204" pitchFamily="34" charset="0"/>
                <a:ea typeface="宋体" panose="02010600030101010101" pitchFamily="2" charset="-122"/>
              </a:rPr>
              <a:t>0</a:t>
            </a:r>
            <a:r>
              <a:rPr lang="zh-CN" altLang="zh-CN" sz="2400" b="1" dirty="0">
                <a:solidFill>
                  <a:srgbClr val="C00000"/>
                </a:solidFill>
                <a:latin typeface="Arial" panose="020B0604020202020204" pitchFamily="34" charset="0"/>
                <a:ea typeface="宋体" panose="02010600030101010101" pitchFamily="2" charset="-122"/>
              </a:rPr>
              <a:t>号门输出</a:t>
            </a:r>
            <a:r>
              <a:rPr lang="en-US" altLang="zh-CN" sz="2400" b="1" dirty="0">
                <a:solidFill>
                  <a:srgbClr val="C00000"/>
                </a:solidFill>
                <a:latin typeface="Arial" panose="020B0604020202020204" pitchFamily="34" charset="0"/>
                <a:ea typeface="宋体" panose="02010600030101010101" pitchFamily="2" charset="-122"/>
              </a:rPr>
              <a:t>INTO0</a:t>
            </a:r>
            <a:r>
              <a:rPr lang="zh-CN" altLang="zh-CN" sz="2400" b="1" dirty="0">
                <a:solidFill>
                  <a:srgbClr val="C00000"/>
                </a:solidFill>
                <a:latin typeface="Arial" panose="020B0604020202020204" pitchFamily="34" charset="0"/>
                <a:ea typeface="宋体" panose="02010600030101010101" pitchFamily="2" charset="-122"/>
              </a:rPr>
              <a:t>为</a:t>
            </a:r>
            <a:r>
              <a:rPr lang="en-US" altLang="zh-CN" sz="2400" b="1" dirty="0">
                <a:solidFill>
                  <a:srgbClr val="C00000"/>
                </a:solidFill>
                <a:latin typeface="Arial" panose="020B0604020202020204" pitchFamily="34" charset="0"/>
                <a:ea typeface="宋体" panose="02010600030101010101" pitchFamily="2" charset="-122"/>
              </a:rPr>
              <a:t>0</a:t>
            </a:r>
            <a:r>
              <a:rPr lang="zh-CN" altLang="zh-CN" sz="2400" b="1" dirty="0">
                <a:latin typeface="Arial" panose="020B0604020202020204" pitchFamily="34" charset="0"/>
                <a:ea typeface="宋体" panose="02010600030101010101" pitchFamily="2" charset="-122"/>
              </a:rPr>
              <a:t>，它一方面依次传递到</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使</a:t>
            </a:r>
            <a:r>
              <a:rPr lang="en-US" altLang="zh-CN" sz="2400" b="1" dirty="0">
                <a:solidFill>
                  <a:srgbClr val="C00000"/>
                </a:solidFill>
                <a:latin typeface="Arial" panose="020B0604020202020204" pitchFamily="34" charset="0"/>
                <a:ea typeface="宋体" panose="02010600030101010101" pitchFamily="2" charset="-122"/>
              </a:rPr>
              <a:t>INTR=0</a:t>
            </a:r>
            <a:r>
              <a:rPr lang="en-US" altLang="zh-CN" sz="2400" b="1" dirty="0">
                <a:latin typeface="Arial" panose="020B0604020202020204" pitchFamily="34" charset="0"/>
                <a:ea typeface="宋体" panose="02010600030101010101" pitchFamily="2" charset="-122"/>
              </a:rPr>
              <a:t>，向CPU提出中断请求</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同时还依次</a:t>
            </a:r>
            <a:r>
              <a:rPr lang="en-US" altLang="zh-CN" sz="2400" b="1" dirty="0">
                <a:solidFill>
                  <a:srgbClr val="C00000"/>
                </a:solidFill>
                <a:latin typeface="Arial" panose="020B0604020202020204" pitchFamily="34" charset="0"/>
                <a:ea typeface="宋体" panose="02010600030101010101" pitchFamily="2" charset="-122"/>
              </a:rPr>
              <a:t>封锁</a:t>
            </a:r>
            <a:r>
              <a:rPr lang="zh-CN" altLang="en-US" sz="2400" b="1" dirty="0">
                <a:solidFill>
                  <a:srgbClr val="C00000"/>
                </a:solidFill>
                <a:latin typeface="Arial" panose="020B0604020202020204" pitchFamily="34" charset="0"/>
                <a:ea typeface="宋体" panose="02010600030101010101" pitchFamily="2" charset="-122"/>
              </a:rPr>
              <a:t>比</a:t>
            </a:r>
            <a:r>
              <a:rPr lang="en-US" altLang="zh-CN" sz="2400" b="1" dirty="0">
                <a:solidFill>
                  <a:srgbClr val="C00000"/>
                </a:solidFill>
                <a:latin typeface="Arial" panose="020B0604020202020204" pitchFamily="34" charset="0"/>
                <a:ea typeface="宋体" panose="02010600030101010101" pitchFamily="2" charset="-122"/>
              </a:rPr>
              <a:t>0</a:t>
            </a:r>
            <a:r>
              <a:rPr lang="zh-CN" altLang="en-US" sz="2400" b="1" dirty="0">
                <a:solidFill>
                  <a:srgbClr val="C00000"/>
                </a:solidFill>
                <a:latin typeface="Arial" panose="020B0604020202020204" pitchFamily="34" charset="0"/>
                <a:ea typeface="宋体" panose="02010600030101010101" pitchFamily="2" charset="-122"/>
              </a:rPr>
              <a:t>级低的</a:t>
            </a:r>
            <a:r>
              <a:rPr lang="en-US" altLang="zh-CN" sz="2400" b="1" dirty="0">
                <a:solidFill>
                  <a:srgbClr val="C00000"/>
                </a:solidFill>
                <a:latin typeface="Arial" panose="020B0604020202020204" pitchFamily="34" charset="0"/>
                <a:ea typeface="宋体" panose="02010600030101010101" pitchFamily="2" charset="-122"/>
              </a:rPr>
              <a:t>所有各级</a:t>
            </a:r>
            <a:r>
              <a:rPr lang="zh-CN" altLang="en-US" sz="2400" b="1" dirty="0">
                <a:solidFill>
                  <a:srgbClr val="C00000"/>
                </a:solidFill>
                <a:latin typeface="Arial" panose="020B0604020202020204" pitchFamily="34" charset="0"/>
                <a:ea typeface="宋体" panose="02010600030101010101" pitchFamily="2" charset="-122"/>
              </a:rPr>
              <a:t>中断请求</a:t>
            </a:r>
            <a:r>
              <a:rPr lang="en-US"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342900" indent="-342900">
              <a:lnSpc>
                <a:spcPts val="3200"/>
              </a:lnSpc>
              <a:buChar char="•"/>
            </a:pPr>
            <a:r>
              <a:rPr lang="en-US" altLang="zh-CN" sz="2400" b="1" dirty="0">
                <a:latin typeface="Arial" panose="020B0604020202020204" pitchFamily="34" charset="0"/>
                <a:ea typeface="宋体" panose="02010600030101010101" pitchFamily="2" charset="-122"/>
              </a:rPr>
              <a:t>当CPU发出应答信号INTA时，仅优先级最高的输出INTA0=0</a:t>
            </a:r>
            <a:r>
              <a:rPr lang="zh-CN" altLang="en-US" sz="2400" b="1" dirty="0">
                <a:latin typeface="Arial" panose="020B0604020202020204" pitchFamily="34" charset="0"/>
                <a:ea typeface="宋体" panose="02010600030101010101" pitchFamily="2" charset="-122"/>
              </a:rPr>
              <a:t>有效</a:t>
            </a:r>
            <a:r>
              <a:rPr lang="zh-CN" altLang="zh-CN" sz="2400" b="1" dirty="0">
                <a:latin typeface="Arial" panose="020B0604020202020204" pitchFamily="34" charset="0"/>
                <a:ea typeface="宋体" panose="02010600030101010101" pitchFamily="2" charset="-122"/>
              </a:rPr>
              <a:t>。而其他低级别即使有</a:t>
            </a:r>
            <a:r>
              <a:rPr lang="en-US" altLang="zh-CN" sz="2400" b="1" dirty="0">
                <a:latin typeface="Arial" panose="020B0604020202020204" pitchFamily="34" charset="0"/>
                <a:ea typeface="宋体" panose="02010600030101010101" pitchFamily="2" charset="-122"/>
              </a:rPr>
              <a:t>INTR</a:t>
            </a:r>
            <a:r>
              <a:rPr lang="en-US" altLang="zh-CN" sz="2400" b="1" i="1" dirty="0">
                <a:latin typeface="Arial" panose="020B0604020202020204" pitchFamily="34" charset="0"/>
                <a:ea typeface="宋体" panose="02010600030101010101" pitchFamily="2" charset="-122"/>
              </a:rPr>
              <a:t>i</a:t>
            </a:r>
            <a:r>
              <a:rPr lang="zh-CN" altLang="zh-CN" sz="2400" b="1" dirty="0">
                <a:latin typeface="Arial" panose="020B0604020202020204" pitchFamily="34" charset="0"/>
                <a:ea typeface="宋体" panose="02010600030101010101" pitchFamily="2" charset="-122"/>
              </a:rPr>
              <a:t>请求，但应答信号</a:t>
            </a:r>
            <a:r>
              <a:rPr lang="en-US" altLang="zh-CN" sz="2400" b="1" dirty="0">
                <a:solidFill>
                  <a:srgbClr val="C00000"/>
                </a:solidFill>
                <a:latin typeface="Arial" panose="020B0604020202020204" pitchFamily="34" charset="0"/>
                <a:ea typeface="宋体" panose="02010600030101010101" pitchFamily="2" charset="-122"/>
              </a:rPr>
              <a:t>INTA</a:t>
            </a:r>
            <a:r>
              <a:rPr lang="en-US" altLang="zh-CN" sz="2400" b="1" i="1" dirty="0">
                <a:solidFill>
                  <a:srgbClr val="C00000"/>
                </a:solidFill>
                <a:latin typeface="Arial" panose="020B0604020202020204" pitchFamily="34" charset="0"/>
                <a:ea typeface="宋体" panose="02010600030101010101" pitchFamily="2" charset="-122"/>
              </a:rPr>
              <a:t>i </a:t>
            </a:r>
            <a:r>
              <a:rPr lang="zh-CN" altLang="zh-CN" sz="2400" b="1" dirty="0">
                <a:latin typeface="Arial" panose="020B0604020202020204" pitchFamily="34" charset="0"/>
                <a:ea typeface="宋体" panose="02010600030101010101" pitchFamily="2" charset="-122"/>
              </a:rPr>
              <a:t>将被</a:t>
            </a:r>
            <a:r>
              <a:rPr lang="en-US" altLang="zh-CN" sz="2400" b="1" dirty="0">
                <a:solidFill>
                  <a:srgbClr val="C00000"/>
                </a:solidFill>
                <a:sym typeface="+mn-ea"/>
              </a:rPr>
              <a:t>INTOi=0 </a:t>
            </a:r>
            <a:r>
              <a:rPr lang="zh-CN" altLang="zh-CN" sz="2400" b="1" dirty="0">
                <a:latin typeface="Arial" panose="020B0604020202020204" pitchFamily="34" charset="0"/>
                <a:ea typeface="宋体" panose="02010600030101010101" pitchFamily="2" charset="-122"/>
              </a:rPr>
              <a:t>封锁而不能发出。</a:t>
            </a:r>
            <a:endParaRPr lang="zh-CN" altLang="en-US" sz="2400" b="1" dirty="0">
              <a:latin typeface="Arial" panose="020B0604020202020204" pitchFamily="34" charset="0"/>
              <a:ea typeface="宋体" panose="02010600030101010101" pitchFamily="2" charset="-122"/>
            </a:endParaRPr>
          </a:p>
        </p:txBody>
      </p:sp>
      <p:cxnSp>
        <p:nvCxnSpPr>
          <p:cNvPr id="67588" name="直接连接符 36"/>
          <p:cNvCxnSpPr/>
          <p:nvPr/>
        </p:nvCxnSpPr>
        <p:spPr>
          <a:xfrm>
            <a:off x="7451725" y="2349500"/>
            <a:ext cx="720725" cy="0"/>
          </a:xfrm>
          <a:prstGeom prst="line">
            <a:avLst/>
          </a:prstGeom>
          <a:ln w="28575" cap="sq" cmpd="sng">
            <a:solidFill>
              <a:schemeClr val="tx1"/>
            </a:solidFill>
            <a:prstDash val="solid"/>
            <a:round/>
            <a:headEnd type="none" w="sm" len="sm"/>
            <a:tailEnd type="none" w="sm" len="sm"/>
          </a:ln>
        </p:spPr>
      </p:cxnSp>
      <p:grpSp>
        <p:nvGrpSpPr>
          <p:cNvPr id="67589" name="组合 10"/>
          <p:cNvGrpSpPr/>
          <p:nvPr/>
        </p:nvGrpSpPr>
        <p:grpSpPr>
          <a:xfrm>
            <a:off x="468313" y="3573463"/>
            <a:ext cx="8370887" cy="3284537"/>
            <a:chOff x="467544" y="3573016"/>
            <a:chExt cx="8371656" cy="3284984"/>
          </a:xfrm>
        </p:grpSpPr>
        <p:grpSp>
          <p:nvGrpSpPr>
            <p:cNvPr id="67590" name="组合 6"/>
            <p:cNvGrpSpPr/>
            <p:nvPr/>
          </p:nvGrpSpPr>
          <p:grpSpPr>
            <a:xfrm>
              <a:off x="467544" y="3573016"/>
              <a:ext cx="8371656" cy="3284984"/>
              <a:chOff x="467544" y="3573016"/>
              <a:chExt cx="8371656" cy="3284984"/>
            </a:xfrm>
          </p:grpSpPr>
          <p:pic>
            <p:nvPicPr>
              <p:cNvPr id="67591" name="图片 29" descr="7A18"/>
              <p:cNvPicPr>
                <a:picLocks noChangeAspect="1"/>
              </p:cNvPicPr>
              <p:nvPr/>
            </p:nvPicPr>
            <p:blipFill>
              <a:blip r:embed="rId1"/>
              <a:stretch>
                <a:fillRect/>
              </a:stretch>
            </p:blipFill>
            <p:spPr>
              <a:xfrm>
                <a:off x="467544" y="3573016"/>
                <a:ext cx="8371656" cy="3284984"/>
              </a:xfrm>
              <a:prstGeom prst="rect">
                <a:avLst/>
              </a:prstGeom>
              <a:noFill/>
              <a:ln w="9525">
                <a:noFill/>
              </a:ln>
            </p:spPr>
          </p:pic>
          <p:sp>
            <p:nvSpPr>
              <p:cNvPr id="67592" name="TextBox 5"/>
              <p:cNvSpPr txBox="1"/>
              <p:nvPr/>
            </p:nvSpPr>
            <p:spPr>
              <a:xfrm>
                <a:off x="7092280" y="5845770"/>
                <a:ext cx="360040" cy="369332"/>
              </a:xfrm>
              <a:prstGeom prst="rect">
                <a:avLst/>
              </a:prstGeom>
              <a:noFill/>
              <a:ln w="9525">
                <a:noFill/>
              </a:ln>
            </p:spPr>
            <p:txBody>
              <a:bodyPr anchor="t" anchorCtr="0">
                <a:spAutoFit/>
              </a:bodyPr>
              <a:p>
                <a:r>
                  <a:rPr lang="en-US" altLang="zh-CN" dirty="0">
                    <a:latin typeface="Arial" panose="020B0604020202020204" pitchFamily="34" charset="0"/>
                    <a:ea typeface="宋体" panose="02010600030101010101" pitchFamily="2" charset="-122"/>
                  </a:rPr>
                  <a:t>n</a:t>
                </a:r>
                <a:endParaRPr lang="zh-CN" altLang="en-US" dirty="0">
                  <a:latin typeface="Arial" panose="020B0604020202020204" pitchFamily="34" charset="0"/>
                  <a:ea typeface="宋体" panose="02010600030101010101" pitchFamily="2" charset="-122"/>
                </a:endParaRPr>
              </a:p>
            </p:txBody>
          </p:sp>
          <p:sp>
            <p:nvSpPr>
              <p:cNvPr id="67593" name="TextBox 31"/>
              <p:cNvSpPr txBox="1"/>
              <p:nvPr/>
            </p:nvSpPr>
            <p:spPr>
              <a:xfrm>
                <a:off x="2771800" y="5822900"/>
                <a:ext cx="360040" cy="369332"/>
              </a:xfrm>
              <a:prstGeom prst="rect">
                <a:avLst/>
              </a:prstGeom>
              <a:noFill/>
              <a:ln w="9525">
                <a:noFill/>
              </a:ln>
            </p:spPr>
            <p:txBody>
              <a:bodyPr anchor="t" anchorCtr="0">
                <a:spAutoFit/>
              </a:bodyPr>
              <a:p>
                <a:r>
                  <a:rPr lang="en-US" altLang="zh-CN" dirty="0">
                    <a:latin typeface="Arial" panose="020B0604020202020204" pitchFamily="34" charset="0"/>
                    <a:ea typeface="宋体" panose="02010600030101010101" pitchFamily="2" charset="-122"/>
                  </a:rPr>
                  <a:t>0</a:t>
                </a:r>
                <a:endParaRPr lang="zh-CN" altLang="en-US" dirty="0">
                  <a:latin typeface="Arial" panose="020B0604020202020204" pitchFamily="34" charset="0"/>
                  <a:ea typeface="宋体" panose="02010600030101010101" pitchFamily="2" charset="-122"/>
                </a:endParaRPr>
              </a:p>
            </p:txBody>
          </p:sp>
          <p:sp>
            <p:nvSpPr>
              <p:cNvPr id="67594" name="TextBox 32"/>
              <p:cNvSpPr txBox="1"/>
              <p:nvPr/>
            </p:nvSpPr>
            <p:spPr>
              <a:xfrm>
                <a:off x="4788024" y="5845770"/>
                <a:ext cx="360040" cy="369332"/>
              </a:xfrm>
              <a:prstGeom prst="rect">
                <a:avLst/>
              </a:prstGeom>
              <a:noFill/>
              <a:ln w="9525">
                <a:noFill/>
              </a:ln>
            </p:spPr>
            <p:txBody>
              <a:bodyPr anchor="t" anchorCtr="0">
                <a:spAutoFit/>
              </a:bodyPr>
              <a:p>
                <a:r>
                  <a:rPr lang="en-US" altLang="zh-CN" dirty="0">
                    <a:latin typeface="Arial" panose="020B0604020202020204" pitchFamily="34" charset="0"/>
                    <a:ea typeface="宋体" panose="02010600030101010101" pitchFamily="2" charset="-122"/>
                  </a:rPr>
                  <a:t>1</a:t>
                </a:r>
                <a:endParaRPr lang="zh-CN" altLang="en-US" dirty="0">
                  <a:latin typeface="Arial" panose="020B0604020202020204" pitchFamily="34" charset="0"/>
                  <a:ea typeface="宋体" panose="02010600030101010101" pitchFamily="2" charset="-122"/>
                </a:endParaRPr>
              </a:p>
            </p:txBody>
          </p:sp>
        </p:grpSp>
        <p:sp>
          <p:nvSpPr>
            <p:cNvPr id="67595" name="TextBox 9"/>
            <p:cNvSpPr txBox="1"/>
            <p:nvPr/>
          </p:nvSpPr>
          <p:spPr>
            <a:xfrm>
              <a:off x="2126554" y="5492898"/>
              <a:ext cx="504056" cy="369332"/>
            </a:xfrm>
            <a:prstGeom prst="rect">
              <a:avLst/>
            </a:prstGeom>
            <a:noFill/>
            <a:ln w="9525">
              <a:noFill/>
            </a:ln>
          </p:spPr>
          <p:txBody>
            <a:bodyPr anchor="t" anchorCtr="0">
              <a:spAutoFit/>
            </a:bodyPr>
            <a:p>
              <a:r>
                <a:rPr lang="en-US" altLang="zh-CN" dirty="0">
                  <a:latin typeface="Arial" panose="020B0604020202020204" pitchFamily="34" charset="0"/>
                  <a:ea typeface="宋体" panose="02010600030101010101" pitchFamily="2" charset="-122"/>
                </a:rPr>
                <a:t>1</a:t>
              </a:r>
              <a:endParaRPr lang="zh-CN" altLang="en-US" dirty="0">
                <a:latin typeface="Arial" panose="020B0604020202020204" pitchFamily="34" charset="0"/>
                <a:ea typeface="宋体" panose="02010600030101010101" pitchFamily="2" charset="-122"/>
              </a:endParaRPr>
            </a:p>
          </p:txBody>
        </p:sp>
      </p:grpSp>
      <p:cxnSp>
        <p:nvCxnSpPr>
          <p:cNvPr id="67596" name="直接连接符 39"/>
          <p:cNvCxnSpPr/>
          <p:nvPr/>
        </p:nvCxnSpPr>
        <p:spPr>
          <a:xfrm>
            <a:off x="7451725" y="2708275"/>
            <a:ext cx="720725" cy="0"/>
          </a:xfrm>
          <a:prstGeom prst="line">
            <a:avLst/>
          </a:prstGeom>
          <a:ln w="28575" cap="sq" cmpd="sng">
            <a:solidFill>
              <a:srgbClr val="C00000"/>
            </a:solidFill>
            <a:prstDash val="solid"/>
            <a:round/>
            <a:headEnd type="none" w="sm" len="sm"/>
            <a:tailEnd type="none" w="sm" len="sm"/>
          </a:ln>
        </p:spPr>
      </p:cxn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292100" y="692150"/>
            <a:ext cx="8497888" cy="1887538"/>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串行排队的</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特</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点</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信号简单，易于扩展，因各级逻辑一致，前级门的输出</a:t>
            </a:r>
            <a:r>
              <a:rPr kumimoji="0"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INTO</a:t>
            </a:r>
            <a:r>
              <a:rPr kumimoji="0" lang="en-US" altLang="zh-CN" sz="2400" b="1" i="1"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就是后级门的输入</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INTI</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），可方便连接。</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当连接的级数很多时，由于时延增大使响应速度变慢</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610" name="矩形 10"/>
          <p:cNvSpPr/>
          <p:nvPr/>
        </p:nvSpPr>
        <p:spPr>
          <a:xfrm>
            <a:off x="395288" y="3284538"/>
            <a:ext cx="8394700" cy="1439862"/>
          </a:xfrm>
          <a:prstGeom prst="rect">
            <a:avLst/>
          </a:prstGeom>
          <a:solidFill>
            <a:srgbClr val="FDFFCB"/>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solidFill>
                  <a:srgbClr val="C00000"/>
                </a:solidFill>
                <a:latin typeface="Arial" panose="020B0604020202020204" pitchFamily="34" charset="0"/>
                <a:ea typeface="宋体" panose="02010600030101010101" pitchFamily="2" charset="-122"/>
              </a:rPr>
              <a:t>串行排优</a:t>
            </a:r>
            <a:r>
              <a:rPr lang="zh-CN" altLang="zh-CN" sz="2400" b="1" dirty="0">
                <a:latin typeface="Arial" panose="020B0604020202020204" pitchFamily="34" charset="0"/>
                <a:ea typeface="宋体" panose="02010600030101010101" pitchFamily="2" charset="-122"/>
              </a:rPr>
              <a:t>和</a:t>
            </a:r>
            <a:r>
              <a:rPr lang="zh-CN" altLang="zh-CN" sz="2400" b="1" dirty="0">
                <a:solidFill>
                  <a:srgbClr val="C00000"/>
                </a:solidFill>
                <a:latin typeface="Arial" panose="020B0604020202020204" pitchFamily="34" charset="0"/>
                <a:ea typeface="宋体" panose="02010600030101010101" pitchFamily="2" charset="-122"/>
              </a:rPr>
              <a:t>并行排优</a:t>
            </a:r>
            <a:r>
              <a:rPr lang="zh-CN" altLang="zh-CN" sz="2400" b="1" dirty="0">
                <a:latin typeface="Arial" panose="020B0604020202020204" pitchFamily="34" charset="0"/>
                <a:ea typeface="宋体" panose="02010600030101010101" pitchFamily="2" charset="-122"/>
              </a:rPr>
              <a:t>是优先级排队逻辑中的</a:t>
            </a:r>
            <a:r>
              <a:rPr lang="zh-CN" altLang="zh-CN" sz="2400" b="1" dirty="0">
                <a:solidFill>
                  <a:srgbClr val="C00000"/>
                </a:solidFill>
                <a:latin typeface="Arial" panose="020B0604020202020204" pitchFamily="34" charset="0"/>
                <a:ea typeface="宋体" panose="02010600030101010101" pitchFamily="2" charset="-122"/>
              </a:rPr>
              <a:t>两种基本模式</a:t>
            </a:r>
            <a:r>
              <a:rPr lang="zh-CN" altLang="zh-CN" sz="2400" b="1" dirty="0">
                <a:latin typeface="Arial" panose="020B0604020202020204" pitchFamily="34" charset="0"/>
                <a:ea typeface="宋体" panose="02010600030101010101" pitchFamily="2" charset="-122"/>
              </a:rPr>
              <a:t>。当中断源数目很多时，也可以分组处理，如构成“组内并行、组间串行”、“组内并行、组间并行”等排队逻辑。</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ext Box 2"/>
          <p:cNvSpPr txBox="1"/>
          <p:nvPr/>
        </p:nvSpPr>
        <p:spPr>
          <a:xfrm>
            <a:off x="250825" y="214313"/>
            <a:ext cx="3541713" cy="579437"/>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3</a:t>
            </a:r>
            <a:r>
              <a:rPr lang="zh-CN" altLang="en-US" sz="3200" b="1" dirty="0">
                <a:latin typeface="宋体" panose="02010600030101010101" pitchFamily="2" charset="-122"/>
                <a:ea typeface="宋体" panose="02010600030101010101" pitchFamily="2" charset="-122"/>
              </a:rPr>
              <a:t>、多重中断 </a:t>
            </a:r>
            <a:endParaRPr lang="zh-CN" altLang="en-US" sz="3200" b="1" dirty="0">
              <a:latin typeface="宋体" panose="02010600030101010101" pitchFamily="2" charset="-122"/>
              <a:ea typeface="宋体" panose="02010600030101010101" pitchFamily="2" charset="-122"/>
            </a:endParaRPr>
          </a:p>
        </p:txBody>
      </p:sp>
      <p:sp>
        <p:nvSpPr>
          <p:cNvPr id="69634" name="矩形 1"/>
          <p:cNvSpPr/>
          <p:nvPr/>
        </p:nvSpPr>
        <p:spPr>
          <a:xfrm>
            <a:off x="250825" y="981075"/>
            <a:ext cx="8785225" cy="1437640"/>
          </a:xfrm>
          <a:prstGeom prst="rect">
            <a:avLst/>
          </a:prstGeom>
          <a:solidFill>
            <a:srgbClr val="CCFFCC"/>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有时正在处理一个中断时又发生了另一个中断请求。如果</a:t>
            </a:r>
            <a:r>
              <a:rPr lang="zh-CN" altLang="zh-CN" sz="2400" b="1" dirty="0">
                <a:solidFill>
                  <a:srgbClr val="C00000"/>
                </a:solidFill>
                <a:latin typeface="Arial" panose="020B0604020202020204" pitchFamily="34" charset="0"/>
                <a:ea typeface="宋体" panose="02010600030101010101" pitchFamily="2" charset="-122"/>
              </a:rPr>
              <a:t>在中断处理程序中</a:t>
            </a:r>
            <a:r>
              <a:rPr lang="zh-CN" altLang="zh-CN" sz="2400" b="1" dirty="0">
                <a:latin typeface="Arial" panose="020B0604020202020204" pitchFamily="34" charset="0"/>
                <a:ea typeface="宋体" panose="02010600030101010101" pitchFamily="2" charset="-122"/>
              </a:rPr>
              <a:t>允许</a:t>
            </a:r>
            <a:r>
              <a:rPr lang="zh-CN" altLang="zh-CN" sz="2400" b="1" dirty="0">
                <a:solidFill>
                  <a:srgbClr val="C00000"/>
                </a:solidFill>
                <a:latin typeface="Arial" panose="020B0604020202020204" pitchFamily="34" charset="0"/>
                <a:ea typeface="宋体" panose="02010600030101010101" pitchFamily="2" charset="-122"/>
              </a:rPr>
              <a:t>再响应其他中断请求</a:t>
            </a:r>
            <a:r>
              <a:rPr lang="zh-CN" altLang="zh-CN" sz="2400" b="1" dirty="0">
                <a:latin typeface="Arial" panose="020B0604020202020204" pitchFamily="34" charset="0"/>
                <a:ea typeface="宋体" panose="02010600030101010101" pitchFamily="2" charset="-122"/>
              </a:rPr>
              <a:t>，就会出现</a:t>
            </a:r>
            <a:r>
              <a:rPr lang="zh-CN" altLang="zh-CN" sz="2400" b="1" dirty="0">
                <a:solidFill>
                  <a:srgbClr val="C00000"/>
                </a:solidFill>
                <a:latin typeface="Arial" panose="020B0604020202020204" pitchFamily="34" charset="0"/>
                <a:ea typeface="宋体" panose="02010600030101010101" pitchFamily="2" charset="-122"/>
              </a:rPr>
              <a:t>多重中断嵌套</a:t>
            </a:r>
            <a:r>
              <a:rPr lang="zh-CN" altLang="zh-CN" sz="2400" b="1" dirty="0">
                <a:latin typeface="Arial" panose="020B0604020202020204" pitchFamily="34" charset="0"/>
                <a:ea typeface="宋体" panose="02010600030101010101" pitchFamily="2" charset="-122"/>
              </a:rPr>
              <a:t>，如</a:t>
            </a:r>
            <a:r>
              <a:rPr lang="zh-CN" altLang="zh-CN" sz="2400" b="1" dirty="0">
                <a:latin typeface="Arial" panose="020B0604020202020204" pitchFamily="34" charset="0"/>
                <a:ea typeface="宋体" panose="02010600030101010101" pitchFamily="2" charset="-122"/>
              </a:rPr>
              <a:t>下图所示。</a:t>
            </a:r>
            <a:endParaRPr lang="zh-CN" altLang="en-US" sz="2400" b="1" dirty="0">
              <a:latin typeface="Arial" panose="020B0604020202020204" pitchFamily="34" charset="0"/>
              <a:ea typeface="宋体" panose="02010600030101010101" pitchFamily="2" charset="-122"/>
            </a:endParaRPr>
          </a:p>
        </p:txBody>
      </p:sp>
      <p:pic>
        <p:nvPicPr>
          <p:cNvPr id="69635" name="图片 24" descr="7A19"/>
          <p:cNvPicPr>
            <a:picLocks noChangeAspect="1"/>
          </p:cNvPicPr>
          <p:nvPr/>
        </p:nvPicPr>
        <p:blipFill>
          <a:blip r:embed="rId1"/>
          <a:stretch>
            <a:fillRect/>
          </a:stretch>
        </p:blipFill>
        <p:spPr>
          <a:xfrm>
            <a:off x="468313" y="2781300"/>
            <a:ext cx="8207375" cy="2519363"/>
          </a:xfrm>
          <a:prstGeom prst="rect">
            <a:avLst/>
          </a:prstGeom>
          <a:noFill/>
          <a:ln w="9525">
            <a:noFill/>
          </a:ln>
        </p:spPr>
      </p:pic>
      <p:sp>
        <p:nvSpPr>
          <p:cNvPr id="69636" name="矩形 2"/>
          <p:cNvSpPr/>
          <p:nvPr/>
        </p:nvSpPr>
        <p:spPr>
          <a:xfrm>
            <a:off x="155575" y="5516563"/>
            <a:ext cx="8929688" cy="944562"/>
          </a:xfrm>
          <a:prstGeom prst="rect">
            <a:avLst/>
          </a:prstGeom>
          <a:solidFill>
            <a:srgbClr val="FDFFCB"/>
          </a:solidFill>
          <a:ln w="9525">
            <a:noFill/>
          </a:ln>
        </p:spPr>
        <p:txBody>
          <a:bodyPr anchor="t" anchorCtr="0">
            <a:spAutoFit/>
          </a:bodyPr>
          <a:p>
            <a:pPr>
              <a:lnSpc>
                <a:spcPts val="3500"/>
              </a:lnSpc>
            </a:pPr>
            <a:r>
              <a:rPr lang="zh-CN" altLang="en-US" sz="2400" b="1" dirty="0">
                <a:latin typeface="Arial" panose="020B0604020202020204" pitchFamily="34" charset="0"/>
                <a:ea typeface="宋体" panose="02010600030101010101" pitchFamily="2" charset="-122"/>
              </a:rPr>
              <a:t>通常</a:t>
            </a:r>
            <a:r>
              <a:rPr lang="zh-CN" altLang="zh-CN" sz="2400" b="1" dirty="0">
                <a:latin typeface="Arial" panose="020B0604020202020204" pitchFamily="34" charset="0"/>
                <a:ea typeface="宋体" panose="02010600030101010101" pitchFamily="2" charset="-122"/>
              </a:rPr>
              <a:t>正在进行某个中断处理时，与它同级或比它优先级低的中断请求不能被响应，而比它优先级高的中断请求才可能被响应。</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slide(fromBottom)">
                                      <p:cBhvr>
                                        <p:cTn id="7" dur="5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4" name="矩形 3"/>
          <p:cNvSpPr/>
          <p:nvPr/>
        </p:nvSpPr>
        <p:spPr>
          <a:xfrm>
            <a:off x="71438" y="3644900"/>
            <a:ext cx="8964613" cy="2786063"/>
          </a:xfrm>
          <a:prstGeom prst="rect">
            <a:avLst/>
          </a:prstGeom>
          <a:solidFill>
            <a:srgbClr val="FDFFCB"/>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在许多中断系统中，为每个中断请求设置了一个</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屏蔽字</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。在允许多重中断的方式中，每当响应中断请求时</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在处理程序中</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先保存原屏蔽字</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送出新的屏蔽字</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，将同级及优先级更低的请求屏蔽掉，</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在中断处理程序</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结束时恢复原屏蔽字</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这样，在多重中断嵌套中，嵌入的只能是优先级更高的中断。</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矩形 4"/>
          <p:cNvSpPr/>
          <p:nvPr/>
        </p:nvSpPr>
        <p:spPr>
          <a:xfrm>
            <a:off x="179388" y="115888"/>
            <a:ext cx="8856663" cy="3235325"/>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为实现中断嵌套，在中断处理程序中可以这样安排：</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保护现场后，先处理紧迫事件，如将接口中的数据取回主机；</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然后</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开中断</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IF=1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），允许响应其他中断；</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若有</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优先级更高请求发生</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，则保存原中断处理程序的断点和现场，转去处理新的请求；</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若</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无优先级更高请求</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，则继续执行处理程序，最后恢复现场、返回。</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blinds/>
    <p:sndAc>
      <p:stSnd>
        <p:snd r:embed="rId1" name="CHIMES.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51" name="Text Box 23"/>
          <p:cNvSpPr txBox="1"/>
          <p:nvPr/>
        </p:nvSpPr>
        <p:spPr>
          <a:xfrm>
            <a:off x="254000" y="260350"/>
            <a:ext cx="3911600" cy="579438"/>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4</a:t>
            </a:r>
            <a:r>
              <a:rPr lang="zh-CN" altLang="en-US" sz="3200" b="1" dirty="0">
                <a:latin typeface="宋体" panose="02010600030101010101" pitchFamily="2" charset="-122"/>
                <a:ea typeface="宋体" panose="02010600030101010101" pitchFamily="2" charset="-122"/>
              </a:rPr>
              <a:t>、中断控制器 </a:t>
            </a:r>
            <a:endParaRPr lang="zh-CN" altLang="en-US" sz="3200" b="1" dirty="0">
              <a:latin typeface="宋体" panose="02010600030101010101" pitchFamily="2" charset="-122"/>
              <a:ea typeface="宋体" panose="02010600030101010101" pitchFamily="2" charset="-122"/>
            </a:endParaRPr>
          </a:p>
        </p:txBody>
      </p:sp>
      <p:sp>
        <p:nvSpPr>
          <p:cNvPr id="73752" name="Text Box 24"/>
          <p:cNvSpPr txBox="1"/>
          <p:nvPr/>
        </p:nvSpPr>
        <p:spPr>
          <a:xfrm>
            <a:off x="254000" y="2565400"/>
            <a:ext cx="8647113" cy="2011363"/>
          </a:xfrm>
          <a:prstGeom prst="rect">
            <a:avLst/>
          </a:prstGeom>
          <a:solidFill>
            <a:srgbClr val="CCFFCC"/>
          </a:solidFill>
          <a:ln w="9525">
            <a:noFill/>
          </a:ln>
        </p:spPr>
        <p:txBody>
          <a:bodyPr anchor="t" anchorCtr="0">
            <a:spAutoFit/>
          </a:bodyPr>
          <a:p>
            <a:pPr>
              <a:lnSpc>
                <a:spcPts val="3500"/>
              </a:lnSpc>
              <a:spcBef>
                <a:spcPct val="50000"/>
              </a:spcBef>
            </a:pPr>
            <a:r>
              <a:rPr lang="zh-CN" altLang="en-US" sz="2400" b="1" dirty="0">
                <a:latin typeface="宋体" panose="02010600030101010101" pitchFamily="2" charset="-122"/>
                <a:ea typeface="宋体" panose="02010600030101010101" pitchFamily="2" charset="-122"/>
              </a:rPr>
              <a:t>    微机系统中，将可公用的</a:t>
            </a:r>
            <a:r>
              <a:rPr lang="zh-CN" altLang="en-US" sz="2400" b="1" dirty="0">
                <a:solidFill>
                  <a:srgbClr val="C00000"/>
                </a:solidFill>
                <a:latin typeface="宋体" panose="02010600030101010101" pitchFamily="2" charset="-122"/>
                <a:ea typeface="宋体" panose="02010600030101010101" pitchFamily="2" charset="-122"/>
              </a:rPr>
              <a:t>中断控制逻辑</a:t>
            </a:r>
            <a:r>
              <a:rPr lang="zh-CN" altLang="en-US" sz="2400" b="1" dirty="0">
                <a:latin typeface="宋体" panose="02010600030101010101" pitchFamily="2" charset="-122"/>
                <a:ea typeface="宋体" panose="02010600030101010101" pitchFamily="2" charset="-122"/>
              </a:rPr>
              <a:t>从</a:t>
            </a:r>
            <a:r>
              <a:rPr lang="en-US" altLang="zh-CN" sz="2400" b="1" dirty="0">
                <a:latin typeface="宋体" panose="02010600030101010101" pitchFamily="2" charset="-122"/>
                <a:ea typeface="宋体" panose="02010600030101010101" pitchFamily="2" charset="-122"/>
              </a:rPr>
              <a:t>I/O</a:t>
            </a:r>
            <a:r>
              <a:rPr lang="zh-CN" altLang="en-US" sz="2400" b="1" dirty="0">
                <a:latin typeface="宋体" panose="02010600030101010101" pitchFamily="2" charset="-122"/>
                <a:ea typeface="宋体" panose="02010600030101010101" pitchFamily="2" charset="-122"/>
              </a:rPr>
              <a:t>接口中分离出来，利用</a:t>
            </a:r>
            <a:r>
              <a:rPr lang="zh-CN" altLang="en-US" sz="2400" b="1" dirty="0">
                <a:solidFill>
                  <a:srgbClr val="C00000"/>
                </a:solidFill>
                <a:latin typeface="宋体" panose="02010600030101010101" pitchFamily="2" charset="-122"/>
                <a:ea typeface="宋体" panose="02010600030101010101" pitchFamily="2" charset="-122"/>
              </a:rPr>
              <a:t>多通道中断控制器</a:t>
            </a:r>
            <a:r>
              <a:rPr lang="zh-CN" altLang="en-US" sz="2400" b="1" dirty="0">
                <a:latin typeface="宋体" panose="02010600030101010101" pitchFamily="2" charset="-122"/>
                <a:ea typeface="宋体" panose="02010600030101010101" pitchFamily="2" charset="-122"/>
              </a:rPr>
              <a:t>集成芯片来实现</a:t>
            </a:r>
            <a:r>
              <a:rPr lang="zh-CN" altLang="en-US" sz="2400" b="1" dirty="0">
                <a:solidFill>
                  <a:srgbClr val="C00000"/>
                </a:solidFill>
                <a:latin typeface="宋体" panose="02010600030101010101" pitchFamily="2" charset="-122"/>
                <a:ea typeface="宋体" panose="02010600030101010101" pitchFamily="2" charset="-122"/>
              </a:rPr>
              <a:t>向量产生</a:t>
            </a:r>
            <a:r>
              <a:rPr lang="zh-CN" altLang="en-US" sz="2400" b="1" dirty="0">
                <a:latin typeface="宋体" panose="02010600030101010101" pitchFamily="2" charset="-122"/>
                <a:ea typeface="宋体" panose="02010600030101010101" pitchFamily="2" charset="-122"/>
              </a:rPr>
              <a:t>、</a:t>
            </a:r>
            <a:r>
              <a:rPr lang="zh-CN" altLang="en-US" sz="2400" b="1" dirty="0">
                <a:solidFill>
                  <a:srgbClr val="C00000"/>
                </a:solidFill>
                <a:latin typeface="宋体" panose="02010600030101010101" pitchFamily="2" charset="-122"/>
                <a:ea typeface="宋体" panose="02010600030101010101" pitchFamily="2" charset="-122"/>
              </a:rPr>
              <a:t>排优电路</a:t>
            </a:r>
            <a:r>
              <a:rPr lang="zh-CN" altLang="en-US" sz="2400" b="1" dirty="0">
                <a:latin typeface="宋体" panose="02010600030101010101" pitchFamily="2" charset="-122"/>
                <a:ea typeface="宋体" panose="02010600030101010101" pitchFamily="2" charset="-122"/>
              </a:rPr>
              <a:t>、</a:t>
            </a:r>
            <a:r>
              <a:rPr lang="zh-CN" altLang="en-US" sz="2400" b="1" dirty="0">
                <a:solidFill>
                  <a:srgbClr val="C00000"/>
                </a:solidFill>
                <a:latin typeface="宋体" panose="02010600030101010101" pitchFamily="2" charset="-122"/>
                <a:ea typeface="宋体" panose="02010600030101010101" pitchFamily="2" charset="-122"/>
              </a:rPr>
              <a:t>中断屏蔽</a:t>
            </a:r>
            <a:r>
              <a:rPr lang="zh-CN" altLang="en-US" sz="2400" b="1" dirty="0">
                <a:latin typeface="宋体" panose="02010600030101010101" pitchFamily="2" charset="-122"/>
                <a:ea typeface="宋体" panose="02010600030101010101" pitchFamily="2" charset="-122"/>
              </a:rPr>
              <a:t>等中断控制逻辑，如</a:t>
            </a:r>
            <a:r>
              <a:rPr lang="en-US" altLang="zh-CN" sz="2400" b="1" dirty="0">
                <a:latin typeface="宋体" panose="02010600030101010101" pitchFamily="2" charset="-122"/>
                <a:ea typeface="宋体" panose="02010600030101010101" pitchFamily="2" charset="-122"/>
              </a:rPr>
              <a:t>8259</a:t>
            </a:r>
            <a:r>
              <a:rPr lang="zh-CN" altLang="en-US" sz="2400" b="1" dirty="0">
                <a:latin typeface="宋体" panose="02010600030101010101" pitchFamily="2" charset="-122"/>
                <a:ea typeface="宋体" panose="02010600030101010101" pitchFamily="2" charset="-122"/>
              </a:rPr>
              <a:t>芯片。</a:t>
            </a:r>
            <a:endParaRPr lang="en-US" altLang="zh-CN" sz="2400" b="1" dirty="0">
              <a:latin typeface="宋体" panose="02010600030101010101" pitchFamily="2" charset="-122"/>
              <a:ea typeface="宋体" panose="02010600030101010101" pitchFamily="2" charset="-122"/>
            </a:endParaRPr>
          </a:p>
          <a:p>
            <a:pPr>
              <a:lnSpc>
                <a:spcPts val="3500"/>
              </a:lnSpc>
              <a:spcBef>
                <a:spcPct val="50000"/>
              </a:spcBef>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采用</a:t>
            </a:r>
            <a:r>
              <a:rPr lang="en-US" altLang="zh-CN" sz="2400" b="1" dirty="0">
                <a:latin typeface="宋体" panose="02010600030101010101" pitchFamily="2" charset="-122"/>
                <a:ea typeface="宋体" panose="02010600030101010101" pitchFamily="2" charset="-122"/>
              </a:rPr>
              <a:t>8259</a:t>
            </a:r>
            <a:r>
              <a:rPr lang="zh-CN" altLang="en-US" sz="2400" b="1" dirty="0">
                <a:latin typeface="宋体" panose="02010600030101010101" pitchFamily="2" charset="-122"/>
                <a:ea typeface="宋体" panose="02010600030101010101" pitchFamily="2" charset="-122"/>
              </a:rPr>
              <a:t>中断控制器的中断系统如下图所示 。 </a:t>
            </a:r>
            <a:endParaRPr lang="zh-CN" altLang="en-US" sz="2400" b="1" dirty="0">
              <a:latin typeface="宋体" panose="02010600030101010101" pitchFamily="2" charset="-122"/>
              <a:ea typeface="宋体" panose="02010600030101010101" pitchFamily="2" charset="-122"/>
            </a:endParaRPr>
          </a:p>
        </p:txBody>
      </p:sp>
      <p:sp>
        <p:nvSpPr>
          <p:cNvPr id="71684" name="矩形 1"/>
          <p:cNvSpPr/>
          <p:nvPr/>
        </p:nvSpPr>
        <p:spPr>
          <a:xfrm>
            <a:off x="192088" y="981075"/>
            <a:ext cx="8770937" cy="1393825"/>
          </a:xfrm>
          <a:prstGeom prst="rect">
            <a:avLst/>
          </a:prstGeom>
          <a:solidFill>
            <a:srgbClr val="FDFFCB"/>
          </a:solidFill>
          <a:ln w="9525">
            <a:noFill/>
          </a:ln>
        </p:spPr>
        <p:txBody>
          <a:bodyPr anchor="t" anchorCtr="0">
            <a:spAutoFit/>
          </a:bodyPr>
          <a:p>
            <a:pPr>
              <a:lnSpc>
                <a:spcPts val="3500"/>
              </a:lnSpc>
              <a:spcBef>
                <a:spcPct val="50000"/>
              </a:spcBef>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在图</a:t>
            </a:r>
            <a:r>
              <a:rPr lang="en-US" altLang="zh-CN" sz="2400" b="1" dirty="0">
                <a:latin typeface="Arial" panose="020B0604020202020204" pitchFamily="34" charset="0"/>
                <a:ea typeface="宋体" panose="02010600030101010101" pitchFamily="2" charset="-122"/>
              </a:rPr>
              <a:t>7-14</a:t>
            </a:r>
            <a:r>
              <a:rPr lang="zh-CN" altLang="zh-CN" sz="2400" b="1" dirty="0">
                <a:latin typeface="Arial" panose="020B0604020202020204" pitchFamily="34" charset="0"/>
                <a:ea typeface="宋体" panose="02010600030101010101" pitchFamily="2" charset="-122"/>
              </a:rPr>
              <a:t>的</a:t>
            </a:r>
            <a:r>
              <a:rPr lang="zh-CN" altLang="en-US" sz="2400" b="1" dirty="0">
                <a:latin typeface="Arial" panose="020B0604020202020204" pitchFamily="34" charset="0"/>
                <a:ea typeface="宋体" panose="02010600030101010101" pitchFamily="2" charset="-122"/>
              </a:rPr>
              <a:t>中断</a:t>
            </a:r>
            <a:r>
              <a:rPr lang="zh-CN" altLang="zh-CN" sz="2400" b="1" dirty="0">
                <a:latin typeface="Arial" panose="020B0604020202020204" pitchFamily="34" charset="0"/>
                <a:ea typeface="宋体" panose="02010600030101010101" pitchFamily="2" charset="-122"/>
              </a:rPr>
              <a:t>接口模型中，有</a:t>
            </a:r>
            <a:r>
              <a:rPr lang="zh-CN" altLang="en-US" sz="2400" b="1" dirty="0">
                <a:latin typeface="Arial" panose="020B0604020202020204" pitchFamily="34" charset="0"/>
                <a:ea typeface="宋体" panose="02010600030101010101" pitchFamily="2" charset="-122"/>
              </a:rPr>
              <a:t>相关</a:t>
            </a:r>
            <a:r>
              <a:rPr lang="zh-CN" altLang="zh-CN" sz="2400" b="1" dirty="0">
                <a:latin typeface="Arial" panose="020B0604020202020204" pitchFamily="34" charset="0"/>
                <a:ea typeface="宋体" panose="02010600030101010101" pitchFamily="2" charset="-122"/>
              </a:rPr>
              <a:t>具体</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设备特性的接口逻辑，也有向量产生机构、排优电路、中断屏蔽等中断控制逻辑，其复杂程度</a:t>
            </a:r>
            <a:r>
              <a:rPr lang="zh-CN" altLang="en-US" sz="2400" b="1" dirty="0">
                <a:latin typeface="Arial" panose="020B0604020202020204" pitchFamily="34" charset="0"/>
                <a:ea typeface="宋体" panose="02010600030101010101" pitchFamily="2" charset="-122"/>
              </a:rPr>
              <a:t>较高</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p:txBody>
      </p:sp>
      <p:graphicFrame>
        <p:nvGraphicFramePr>
          <p:cNvPr id="2" name="对象 -2147482515"/>
          <p:cNvGraphicFramePr>
            <a:graphicFrameLocks noChangeAspect="1"/>
          </p:cNvGraphicFramePr>
          <p:nvPr/>
        </p:nvGraphicFramePr>
        <p:xfrm>
          <a:off x="254000" y="4725035"/>
          <a:ext cx="8521065" cy="2043430"/>
        </p:xfrm>
        <a:graphic>
          <a:graphicData uri="http://schemas.openxmlformats.org/presentationml/2006/ole">
            <mc:AlternateContent xmlns:mc="http://schemas.openxmlformats.org/markup-compatibility/2006">
              <mc:Choice xmlns:v="urn:schemas-microsoft-com:vml" Requires="v">
                <p:oleObj spid="_x0000_s3076" name="" r:id="rId1" imgW="13373100" imgH="2870200" progId="Visio.Drawing.15">
                  <p:embed/>
                </p:oleObj>
              </mc:Choice>
              <mc:Fallback>
                <p:oleObj name="" r:id="rId1" imgW="13373100" imgH="2870200" progId="Visio.Drawing.15">
                  <p:embed/>
                  <p:pic>
                    <p:nvPicPr>
                      <p:cNvPr id="0" name="图片 3075"/>
                      <p:cNvPicPr/>
                      <p:nvPr/>
                    </p:nvPicPr>
                    <p:blipFill>
                      <a:blip r:embed="rId2"/>
                      <a:stretch>
                        <a:fillRect/>
                      </a:stretch>
                    </p:blipFill>
                    <p:spPr>
                      <a:xfrm>
                        <a:off x="254000" y="4725035"/>
                        <a:ext cx="8521065" cy="2043430"/>
                      </a:xfrm>
                      <a:prstGeom prst="rect">
                        <a:avLst/>
                      </a:prstGeom>
                      <a:noFill/>
                      <a:ln w="38100">
                        <a:noFill/>
                        <a:miter/>
                      </a:ln>
                    </p:spPr>
                  </p:pic>
                </p:oleObj>
              </mc:Fallback>
            </mc:AlternateContent>
          </a:graphicData>
        </a:graphic>
      </p:graphicFrame>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751"/>
                                        </p:tgtEl>
                                        <p:attrNameLst>
                                          <p:attrName>style.visibility</p:attrName>
                                        </p:attrNameLst>
                                      </p:cBhvr>
                                      <p:to>
                                        <p:strVal val="visible"/>
                                      </p:to>
                                    </p:set>
                                    <p:animEffect transition="in" filter="slide(fromBottom)">
                                      <p:cBhvr>
                                        <p:cTn id="7" dur="500"/>
                                        <p:tgtEl>
                                          <p:spTgt spid="7375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752"/>
                                        </p:tgtEl>
                                        <p:attrNameLst>
                                          <p:attrName>style.visibility</p:attrName>
                                        </p:attrNameLst>
                                      </p:cBhvr>
                                      <p:to>
                                        <p:strVal val="visible"/>
                                      </p:to>
                                    </p:set>
                                    <p:animEffect transition="in" filter="slide(fromBottom)">
                                      <p:cBhvr>
                                        <p:cTn id="12" dur="500"/>
                                        <p:tgtEl>
                                          <p:spTgt spid="7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1" grpId="0"/>
      <p:bldP spid="7375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p:nvPr/>
        </p:nvSpPr>
        <p:spPr>
          <a:xfrm rot="-10800000" flipV="1">
            <a:off x="201613" y="252413"/>
            <a:ext cx="8353425" cy="990600"/>
          </a:xfrm>
          <a:prstGeom prst="rect">
            <a:avLst/>
          </a:prstGeom>
          <a:solidFill>
            <a:srgbClr val="CCFFCC"/>
          </a:solidFill>
          <a:ln w="9525">
            <a:noFill/>
          </a:ln>
        </p:spPr>
        <p:txBody>
          <a:bodyPr anchor="ctr" anchorCtr="0">
            <a:spAutoFit/>
          </a:bodyPr>
          <a:p>
            <a:pPr eaLnBrk="0" hangingPunct="0">
              <a:lnSpc>
                <a:spcPts val="3500"/>
              </a:lnSpc>
            </a:pPr>
            <a:r>
              <a:rPr lang="zh-CN" altLang="en-US" sz="2400" b="1" dirty="0">
                <a:latin typeface="Times New Roman" panose="02020603050405020304" pitchFamily="18" charset="0"/>
                <a:ea typeface="宋体" panose="02010600030101010101" pitchFamily="2" charset="-122"/>
              </a:rPr>
              <a:t>      中断控制器</a:t>
            </a:r>
            <a:r>
              <a:rPr lang="en-US" altLang="zh-CN" sz="2400" b="1" dirty="0">
                <a:latin typeface="Times New Roman" panose="02020603050405020304" pitchFamily="18" charset="0"/>
                <a:ea typeface="宋体" panose="02010600030101010101" pitchFamily="2" charset="-122"/>
              </a:rPr>
              <a:t>8259A</a:t>
            </a:r>
            <a:r>
              <a:rPr lang="zh-CN" altLang="en-US" sz="2400" b="1" dirty="0">
                <a:latin typeface="Times New Roman" panose="02020603050405020304" pitchFamily="18" charset="0"/>
                <a:ea typeface="宋体" panose="02010600030101010101" pitchFamily="2" charset="-122"/>
              </a:rPr>
              <a:t>被设计成一种</a:t>
            </a:r>
            <a:r>
              <a:rPr lang="en-US" altLang="zh-CN" sz="2400" b="1" dirty="0">
                <a:solidFill>
                  <a:srgbClr val="C00000"/>
                </a:solidFill>
                <a:latin typeface="Times New Roman" panose="02020603050405020304" pitchFamily="18" charset="0"/>
                <a:ea typeface="宋体" panose="02010600030101010101" pitchFamily="2" charset="-122"/>
              </a:rPr>
              <a:t>I/O</a:t>
            </a:r>
            <a:r>
              <a:rPr lang="zh-CN" altLang="en-US" sz="2400" b="1" dirty="0">
                <a:solidFill>
                  <a:srgbClr val="C00000"/>
                </a:solidFill>
                <a:latin typeface="Times New Roman" panose="02020603050405020304" pitchFamily="18" charset="0"/>
                <a:ea typeface="宋体" panose="02010600030101010101" pitchFamily="2" charset="-122"/>
              </a:rPr>
              <a:t>接口</a:t>
            </a:r>
            <a:r>
              <a:rPr lang="zh-CN" altLang="en-US" sz="2400" b="1" dirty="0">
                <a:latin typeface="Times New Roman" panose="02020603050405020304" pitchFamily="18" charset="0"/>
                <a:ea typeface="宋体" panose="02010600030101010101" pitchFamily="2" charset="-122"/>
              </a:rPr>
              <a:t>，占用</a:t>
            </a:r>
            <a:r>
              <a:rPr lang="en-US" altLang="zh-CN" sz="2400" b="1" dirty="0">
                <a:solidFill>
                  <a:srgbClr val="FF0000"/>
                </a:solidFill>
                <a:latin typeface="Times New Roman" panose="02020603050405020304" pitchFamily="18" charset="0"/>
                <a:ea typeface="宋体" panose="02010600030101010101" pitchFamily="2" charset="-122"/>
              </a:rPr>
              <a:t>2</a:t>
            </a:r>
            <a:r>
              <a:rPr lang="zh-CN" altLang="en-US" sz="2400" b="1" dirty="0">
                <a:solidFill>
                  <a:srgbClr val="FF0000"/>
                </a:solidFill>
                <a:latin typeface="Times New Roman" panose="02020603050405020304" pitchFamily="18" charset="0"/>
                <a:ea typeface="宋体" panose="02010600030101010101" pitchFamily="2" charset="-122"/>
              </a:rPr>
              <a:t>个</a:t>
            </a:r>
            <a:r>
              <a:rPr lang="en-US" altLang="zh-CN" sz="2400" b="1" dirty="0">
                <a:solidFill>
                  <a:srgbClr val="FF0000"/>
                </a:solidFill>
                <a:latin typeface="Times New Roman" panose="02020603050405020304" pitchFamily="18" charset="0"/>
                <a:ea typeface="宋体" panose="02010600030101010101" pitchFamily="2" charset="-122"/>
              </a:rPr>
              <a:t>I/O</a:t>
            </a:r>
            <a:r>
              <a:rPr lang="zh-CN" altLang="en-US" sz="2400" b="1" dirty="0">
                <a:solidFill>
                  <a:srgbClr val="FF0000"/>
                </a:solidFill>
                <a:latin typeface="Times New Roman" panose="02020603050405020304" pitchFamily="18" charset="0"/>
                <a:ea typeface="宋体" panose="02010600030101010101" pitchFamily="2" charset="-122"/>
              </a:rPr>
              <a:t>地址</a:t>
            </a:r>
            <a:r>
              <a:rPr lang="zh-CN" altLang="en-US" sz="2400" b="1" dirty="0">
                <a:latin typeface="Times New Roman" panose="02020603050405020304" pitchFamily="18" charset="0"/>
                <a:ea typeface="宋体" panose="02010600030101010101" pitchFamily="2" charset="-122"/>
              </a:rPr>
              <a:t>，具有多种工作方式，其内部结构如图</a:t>
            </a:r>
            <a:r>
              <a:rPr lang="en-US" altLang="zh-CN" sz="2400" b="1" dirty="0">
                <a:latin typeface="Times New Roman" panose="02020603050405020304" pitchFamily="18" charset="0"/>
                <a:ea typeface="宋体" panose="02010600030101010101" pitchFamily="2" charset="-122"/>
              </a:rPr>
              <a:t>7-20</a:t>
            </a:r>
            <a:r>
              <a:rPr lang="zh-CN" altLang="en-US" sz="2400" b="1" dirty="0">
                <a:latin typeface="Times New Roman" panose="02020603050405020304" pitchFamily="18" charset="0"/>
                <a:ea typeface="宋体" panose="02010600030101010101" pitchFamily="2" charset="-122"/>
              </a:rPr>
              <a:t>所示，</a:t>
            </a:r>
            <a:endParaRPr lang="zh-CN" altLang="en-US" sz="2400" b="1" dirty="0">
              <a:latin typeface="Arial" panose="020B0604020202020204" pitchFamily="34" charset="0"/>
              <a:ea typeface="宋体" panose="02010600030101010101" pitchFamily="2" charset="-122"/>
            </a:endParaRPr>
          </a:p>
        </p:txBody>
      </p:sp>
      <p:pic>
        <p:nvPicPr>
          <p:cNvPr id="72706" name="图片 5" descr="7A21"/>
          <p:cNvPicPr>
            <a:picLocks noChangeAspect="1"/>
          </p:cNvPicPr>
          <p:nvPr/>
        </p:nvPicPr>
        <p:blipFill>
          <a:blip r:embed="rId1"/>
          <a:stretch>
            <a:fillRect/>
          </a:stretch>
        </p:blipFill>
        <p:spPr>
          <a:xfrm>
            <a:off x="201613" y="1412875"/>
            <a:ext cx="8691562" cy="5111750"/>
          </a:xfrm>
          <a:prstGeom prst="rect">
            <a:avLst/>
          </a:prstGeom>
          <a:noFill/>
          <a:ln w="9525">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1"/>
          <p:cNvSpPr>
            <a:spLocks noChangeArrowheads="1"/>
          </p:cNvSpPr>
          <p:nvPr/>
        </p:nvSpPr>
        <p:spPr bwMode="auto">
          <a:xfrm rot="10800000" flipV="1">
            <a:off x="179388" y="358458"/>
            <a:ext cx="8820150" cy="2861310"/>
          </a:xfrm>
          <a:prstGeom prst="rect">
            <a:avLst/>
          </a:prstGeom>
          <a:solidFill>
            <a:srgbClr val="CCFFCC"/>
          </a:solidFill>
          <a:ln>
            <a:noFill/>
          </a:ln>
          <a:effectLst/>
        </p:spPr>
        <p:txBody>
          <a:bodyPr anchor="ct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8259A</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可管理</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路中断请求</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IR0</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IR7</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CPU</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在初始化程序中：</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通过数据线</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送入</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位屏蔽字</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通过数据线</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送入中断类型码的高</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位</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1" i="0" u="none" strike="noStrike" kern="1200" cap="none" spc="0" normalizeH="0" baseline="-3000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1" i="0" u="none" strike="noStrike" kern="1200" cap="none" spc="0" normalizeH="0" baseline="-3000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路请求共用；以后</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8259A</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将被应答的请求号自动填入</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低</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位</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1" i="0" u="none" strike="noStrike" kern="1200" cap="none" spc="0" normalizeH="0" baseline="-3000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1" i="0" u="none" strike="noStrike" kern="1200" cap="none" spc="0" normalizeH="0" baseline="-3000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，从而拼成</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位类型码。</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3730" name="矩形 3"/>
          <p:cNvSpPr/>
          <p:nvPr/>
        </p:nvSpPr>
        <p:spPr>
          <a:xfrm>
            <a:off x="28575" y="3716338"/>
            <a:ext cx="8820150" cy="1198880"/>
          </a:xfrm>
          <a:prstGeom prst="rect">
            <a:avLst/>
          </a:prstGeom>
          <a:solidFill>
            <a:srgbClr val="FDFFCB"/>
          </a:solidFill>
          <a:ln w="9525">
            <a:noFill/>
          </a:ln>
        </p:spPr>
        <p:txBody>
          <a:bodyPr anchor="t" anchorCtr="0">
            <a:spAutoFit/>
          </a:bodyPr>
          <a:p>
            <a:pPr eaLnBrk="0" hangingPunct="0">
              <a:lnSpc>
                <a:spcPct val="150000"/>
              </a:lnSpc>
            </a:pPr>
            <a:r>
              <a:rPr lang="zh-CN" altLang="en-US" sz="2400" b="1" dirty="0">
                <a:latin typeface="Times New Roman" panose="02020603050405020304" pitchFamily="18" charset="0"/>
                <a:ea typeface="宋体" panose="02010600030101010101" pitchFamily="2" charset="-122"/>
              </a:rPr>
              <a:t>例：初始化</a:t>
            </a:r>
            <a:r>
              <a:rPr lang="en-US" altLang="zh-CN" sz="2400" b="1" dirty="0">
                <a:latin typeface="Times New Roman" panose="02020603050405020304" pitchFamily="18" charset="0"/>
                <a:ea typeface="宋体" panose="02010600030101010101" pitchFamily="2" charset="-122"/>
              </a:rPr>
              <a:t>8259A</a:t>
            </a:r>
            <a:r>
              <a:rPr lang="zh-CN" altLang="en-US" sz="2400" b="1" dirty="0">
                <a:latin typeface="Times New Roman" panose="02020603050405020304" pitchFamily="18" charset="0"/>
                <a:ea typeface="宋体" panose="02010600030101010101" pitchFamily="2" charset="-122"/>
              </a:rPr>
              <a:t>时，</a:t>
            </a:r>
            <a:r>
              <a:rPr lang="en-US" altLang="zh-CN" sz="2400" b="1" dirty="0">
                <a:latin typeface="Times New Roman" panose="02020603050405020304" pitchFamily="18" charset="0"/>
                <a:ea typeface="宋体" panose="02010600030101010101" pitchFamily="2" charset="-122"/>
              </a:rPr>
              <a:t>CPU</a:t>
            </a:r>
            <a:r>
              <a:rPr lang="zh-CN" altLang="en-US" sz="2400" b="1" dirty="0">
                <a:latin typeface="Times New Roman" panose="02020603050405020304" pitchFamily="18" charset="0"/>
                <a:ea typeface="宋体" panose="02010600030101010101" pitchFamily="2" charset="-122"/>
              </a:rPr>
              <a:t>送来高</a:t>
            </a:r>
            <a:r>
              <a:rPr lang="en-US" altLang="zh-CN" sz="2400" b="1"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位</a:t>
            </a:r>
            <a:r>
              <a:rPr lang="zh-CN" altLang="en-US" sz="2400" b="1" dirty="0">
                <a:solidFill>
                  <a:srgbClr val="C00000"/>
                </a:solidFill>
                <a:latin typeface="Times New Roman" panose="02020603050405020304" pitchFamily="18" charset="0"/>
                <a:ea typeface="宋体" panose="02010600030101010101" pitchFamily="2" charset="-122"/>
              </a:rPr>
              <a:t>中断类型码</a:t>
            </a:r>
            <a:r>
              <a:rPr lang="en-US" altLang="zh-CN" sz="2400" b="1" dirty="0">
                <a:solidFill>
                  <a:srgbClr val="C00000"/>
                </a:solidFill>
                <a:latin typeface="Times New Roman" panose="02020603050405020304" pitchFamily="18" charset="0"/>
                <a:ea typeface="宋体" panose="02010600030101010101" pitchFamily="2" charset="-122"/>
              </a:rPr>
              <a:t>00010</a:t>
            </a:r>
            <a:r>
              <a:rPr lang="zh-CN" altLang="en-US" sz="2400" b="1" dirty="0">
                <a:latin typeface="Times New Roman" panose="02020603050405020304" pitchFamily="18" charset="0"/>
                <a:ea typeface="宋体" panose="02010600030101010101" pitchFamily="2" charset="-122"/>
              </a:rPr>
              <a:t>，如果</a:t>
            </a:r>
            <a:r>
              <a:rPr lang="en-US" altLang="zh-CN" sz="2400" b="1" dirty="0">
                <a:solidFill>
                  <a:srgbClr val="C00000"/>
                </a:solidFill>
                <a:latin typeface="Times New Roman" panose="02020603050405020304" pitchFamily="18" charset="0"/>
                <a:ea typeface="宋体" panose="02010600030101010101" pitchFamily="2" charset="-122"/>
              </a:rPr>
              <a:t>IR3</a:t>
            </a:r>
            <a:r>
              <a:rPr lang="zh-CN" altLang="en-US" sz="2400" b="1" dirty="0">
                <a:latin typeface="Times New Roman" panose="02020603050405020304" pitchFamily="18" charset="0"/>
                <a:ea typeface="宋体" panose="02010600030101010101" pitchFamily="2" charset="-122"/>
              </a:rPr>
              <a:t>被批准，则</a:t>
            </a:r>
            <a:r>
              <a:rPr lang="en-US" altLang="zh-CN" sz="2400" b="1" dirty="0">
                <a:latin typeface="Times New Roman" panose="02020603050405020304" pitchFamily="18" charset="0"/>
                <a:ea typeface="宋体" panose="02010600030101010101" pitchFamily="2" charset="-122"/>
              </a:rPr>
              <a:t>8259A</a:t>
            </a:r>
            <a:r>
              <a:rPr lang="zh-CN" altLang="en-US" sz="2400" b="1" dirty="0">
                <a:latin typeface="Times New Roman" panose="02020603050405020304" pitchFamily="18" charset="0"/>
                <a:ea typeface="宋体" panose="02010600030101010101" pitchFamily="2" charset="-122"/>
              </a:rPr>
              <a:t>将形成对应于</a:t>
            </a:r>
            <a:r>
              <a:rPr lang="en-US" altLang="zh-CN" sz="2400" b="1" dirty="0">
                <a:solidFill>
                  <a:srgbClr val="C00000"/>
                </a:solidFill>
                <a:latin typeface="Times New Roman" panose="02020603050405020304" pitchFamily="18" charset="0"/>
                <a:ea typeface="宋体" panose="02010600030101010101" pitchFamily="2" charset="-122"/>
              </a:rPr>
              <a:t>IR3</a:t>
            </a:r>
            <a:r>
              <a:rPr lang="zh-CN" altLang="en-US" sz="2400" b="1" dirty="0">
                <a:latin typeface="Times New Roman" panose="02020603050405020304" pitchFamily="18" charset="0"/>
                <a:ea typeface="宋体" panose="02010600030101010101" pitchFamily="2" charset="-122"/>
              </a:rPr>
              <a:t>的中断类型码</a:t>
            </a:r>
            <a:r>
              <a:rPr lang="en-US" altLang="zh-CN" sz="2400" b="1" dirty="0">
                <a:solidFill>
                  <a:srgbClr val="C00000"/>
                </a:solidFill>
                <a:latin typeface="Times New Roman" panose="02020603050405020304" pitchFamily="18" charset="0"/>
                <a:ea typeface="宋体" panose="02010600030101010101" pitchFamily="2" charset="-122"/>
              </a:rPr>
              <a:t>00010011</a:t>
            </a:r>
            <a:r>
              <a:rPr lang="zh-CN" altLang="en-US" sz="2400" b="1" dirty="0">
                <a:latin typeface="Times New Roman" panose="02020603050405020304" pitchFamily="18"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pic>
        <p:nvPicPr>
          <p:cNvPr id="74754" name="图片 3" descr="7A21"/>
          <p:cNvPicPr>
            <a:picLocks noChangeAspect="1"/>
          </p:cNvPicPr>
          <p:nvPr/>
        </p:nvPicPr>
        <p:blipFill>
          <a:blip r:embed="rId1"/>
          <a:stretch>
            <a:fillRect/>
          </a:stretch>
        </p:blipFill>
        <p:spPr>
          <a:xfrm>
            <a:off x="1174750" y="2546350"/>
            <a:ext cx="7969250" cy="4319588"/>
          </a:xfrm>
          <a:prstGeom prst="rect">
            <a:avLst/>
          </a:prstGeom>
          <a:noFill/>
          <a:ln w="9525">
            <a:noFill/>
          </a:ln>
        </p:spPr>
      </p:pic>
      <p:sp>
        <p:nvSpPr>
          <p:cNvPr id="3" name="Rectangle 2"/>
          <p:cNvSpPr>
            <a:spLocks noChangeArrowheads="1"/>
          </p:cNvSpPr>
          <p:nvPr/>
        </p:nvSpPr>
        <p:spPr bwMode="auto">
          <a:xfrm rot="10800000" flipV="1">
            <a:off x="107950" y="4763"/>
            <a:ext cx="8928100" cy="2676525"/>
          </a:xfrm>
          <a:prstGeom prst="rect">
            <a:avLst/>
          </a:prstGeom>
          <a:solidFill>
            <a:srgbClr val="CCFFCC"/>
          </a:solidFill>
          <a:ln>
            <a:noFill/>
          </a:ln>
          <a:effec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当</a:t>
            </a: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8259A</a:t>
            </a:r>
            <a:r>
              <a:rPr kumimoji="0" lang="zh-CN" altLang="en-US"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接到中断请求</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时：</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中断请求寄存器</a:t>
            </a: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IRR</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将记录这些请求。</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IRR</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内容与中断屏蔽寄存器</a:t>
            </a: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IMR</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内容一起送入</a:t>
            </a:r>
            <a:r>
              <a:rPr kumimoji="0" lang="zh-CN" altLang="en-US"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中断优先裁决器</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，判优结果送入</a:t>
            </a:r>
            <a:r>
              <a:rPr kumimoji="0" lang="zh-CN" altLang="en-US"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中断服务寄存器</a:t>
            </a: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ISR</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，并通过</a:t>
            </a: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INT</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信号向</a:t>
            </a:r>
            <a:r>
              <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CPU</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发出中断请求信号</a:t>
            </a: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INTR</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CPU</a:t>
            </a:r>
            <a:r>
              <a:rPr kumimoji="0" lang="zh-CN" altLang="en-US"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发出批准信号</a:t>
            </a: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INTA</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后，</a:t>
            </a: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8259A</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通过数据总线</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cs typeface="Times New Roman" panose="02020603050405020304" pitchFamily="18" charset="0"/>
              </a:rPr>
              <a:t>D</a:t>
            </a:r>
            <a:r>
              <a:rPr kumimoji="0" lang="en-US" altLang="zh-CN" sz="2400" b="1" i="0" baseline="-25000" noProof="0" dirty="0">
                <a:ln>
                  <a:noFill/>
                </a:ln>
                <a:solidFill>
                  <a:srgbClr val="FF0000"/>
                </a:solidFill>
                <a:effectLst/>
                <a:uLnTx/>
                <a:uFillTx/>
                <a:latin typeface="宋体" panose="02010600030101010101" pitchFamily="2" charset="-122"/>
                <a:cs typeface="Times New Roman" panose="02020603050405020304" pitchFamily="18" charset="0"/>
              </a:rPr>
              <a:t>0</a:t>
            </a:r>
            <a:r>
              <a:rPr lang="zh-CN" altLang="en-US" sz="2400" b="1" noProof="0" dirty="0">
                <a:ln>
                  <a:noFill/>
                </a:ln>
                <a:solidFill>
                  <a:srgbClr val="FF0000"/>
                </a:solidFill>
                <a:effectLst/>
                <a:uLnTx/>
                <a:uFillTx/>
                <a:latin typeface="Times New Roman" panose="02020603050405020304" pitchFamily="18" charset="0"/>
                <a:cs typeface="Times New Roman" panose="02020603050405020304" pitchFamily="18" charset="0"/>
                <a:sym typeface="+mn-ea"/>
              </a:rPr>
              <a:t>～</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cs typeface="Times New Roman" panose="02020603050405020304" pitchFamily="18" charset="0"/>
              </a:rPr>
              <a:t>D</a:t>
            </a:r>
            <a:r>
              <a:rPr kumimoji="0" lang="en-US" altLang="zh-CN" sz="2400" b="1" i="0" baseline="-25000" noProof="0" dirty="0">
                <a:ln>
                  <a:noFill/>
                </a:ln>
                <a:solidFill>
                  <a:srgbClr val="FF0000"/>
                </a:solidFill>
                <a:effectLst/>
                <a:uLnTx/>
                <a:uFillTx/>
                <a:latin typeface="宋体" panose="02010600030101010101" pitchFamily="2" charset="-122"/>
                <a:cs typeface="Times New Roman" panose="02020603050405020304" pitchFamily="18" charset="0"/>
              </a:rPr>
              <a:t>7</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向</a:t>
            </a:r>
            <a:r>
              <a:rPr kumimoji="0" lang="en-US" altLang="zh-CN"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CPU</a:t>
            </a:r>
            <a:r>
              <a:rPr kumimoji="0" lang="zh-CN" altLang="en-US"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送出</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相应的</a:t>
            </a:r>
            <a:r>
              <a:rPr kumimoji="0" lang="zh-CN" altLang="en-US" sz="2400" b="1" i="0" u="none" strike="noStrike" kern="1200" cap="none" spc="0" normalizeH="0" baseline="0" noProof="0" dirty="0">
                <a:ln>
                  <a:noFill/>
                </a:ln>
                <a:solidFill>
                  <a:srgbClr val="C00000"/>
                </a:solidFill>
                <a:effectLst/>
                <a:uLnTx/>
                <a:uFillTx/>
                <a:latin typeface="+mn-ea"/>
                <a:ea typeface="+mn-ea"/>
                <a:cs typeface="Times New Roman" panose="02020603050405020304" pitchFamily="18" charset="0"/>
              </a:rPr>
              <a:t>中断类型码</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blinds/>
    <p:sndAc>
      <p:stSnd>
        <p:snd r:embed="rId2" name="CHIMES.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1506" name="Text Box 2"/>
          <p:cNvSpPr txBox="1"/>
          <p:nvPr/>
        </p:nvSpPr>
        <p:spPr>
          <a:xfrm>
            <a:off x="228600" y="381000"/>
            <a:ext cx="6935788" cy="646113"/>
          </a:xfrm>
          <a:prstGeom prst="rect">
            <a:avLst/>
          </a:prstGeom>
          <a:noFill/>
          <a:ln w="12700">
            <a:noFill/>
          </a:ln>
        </p:spPr>
        <p:txBody>
          <a:bodyPr anchor="t" anchorCtr="0">
            <a:spAutoFit/>
          </a:bodyPr>
          <a:p>
            <a:pPr>
              <a:spcBef>
                <a:spcPct val="50000"/>
              </a:spcBef>
            </a:pPr>
            <a:r>
              <a:rPr lang="en-US" altLang="zh-CN" sz="3600" b="1" dirty="0">
                <a:latin typeface="宋体" panose="02010600030101010101" pitchFamily="2" charset="-122"/>
                <a:ea typeface="宋体" panose="02010600030101010101" pitchFamily="2" charset="-122"/>
              </a:rPr>
              <a:t>7.1.2  </a:t>
            </a:r>
            <a:r>
              <a:rPr lang="en-US" altLang="zh-CN" sz="3600" b="1" dirty="0">
                <a:latin typeface="黑体" panose="02010609060101010101" pitchFamily="49" charset="-122"/>
                <a:ea typeface="宋体" panose="02010600030101010101" pitchFamily="2" charset="-122"/>
              </a:rPr>
              <a:t>I/O</a:t>
            </a:r>
            <a:r>
              <a:rPr lang="zh-CN" altLang="en-US" sz="3600" b="1" dirty="0">
                <a:latin typeface="黑体" panose="02010609060101010101" pitchFamily="49" charset="-122"/>
                <a:ea typeface="黑体" panose="02010609060101010101" pitchFamily="49" charset="-122"/>
              </a:rPr>
              <a:t>接口的功能和分类 </a:t>
            </a:r>
            <a:endParaRPr lang="zh-CN" altLang="en-US" sz="3600" b="1" dirty="0">
              <a:latin typeface="黑体" panose="02010609060101010101" pitchFamily="49" charset="-122"/>
              <a:ea typeface="黑体" panose="02010609060101010101" pitchFamily="49" charset="-122"/>
            </a:endParaRPr>
          </a:p>
        </p:txBody>
      </p:sp>
      <p:sp>
        <p:nvSpPr>
          <p:cNvPr id="21507" name="Text Box 3"/>
          <p:cNvSpPr txBox="1"/>
          <p:nvPr/>
        </p:nvSpPr>
        <p:spPr>
          <a:xfrm>
            <a:off x="82550" y="1196975"/>
            <a:ext cx="9061450" cy="1454150"/>
          </a:xfrm>
          <a:prstGeom prst="rect">
            <a:avLst/>
          </a:prstGeom>
          <a:solidFill>
            <a:srgbClr val="FDFFCB"/>
          </a:solidFill>
          <a:ln w="9525">
            <a:noFill/>
          </a:ln>
        </p:spPr>
        <p:txBody>
          <a:bodyPr anchor="t" anchorCtr="0">
            <a:spAutoFit/>
          </a:bodyPr>
          <a:p>
            <a:pPr>
              <a:lnSpc>
                <a:spcPct val="150000"/>
              </a:lnSpc>
              <a:spcBef>
                <a:spcPct val="50000"/>
              </a:spcBef>
            </a:pPr>
            <a:r>
              <a:rPr lang="zh-CN" altLang="en-US" sz="3200" b="1" dirty="0">
                <a:latin typeface="黑体" panose="02010609060101010101" pitchFamily="49" charset="-122"/>
                <a:ea typeface="黑体" panose="02010609060101010101" pitchFamily="49" charset="-122"/>
              </a:rPr>
              <a:t>用于连接主机与</a:t>
            </a:r>
            <a:r>
              <a:rPr lang="en-US" altLang="zh-CN" sz="3200" b="1" dirty="0">
                <a:latin typeface="黑体" panose="02010609060101010101" pitchFamily="49" charset="-122"/>
                <a:ea typeface="黑体" panose="02010609060101010101" pitchFamily="49" charset="-122"/>
              </a:rPr>
              <a:t>I/O</a:t>
            </a:r>
            <a:r>
              <a:rPr lang="zh-CN" altLang="en-US" sz="3200" b="1" dirty="0">
                <a:latin typeface="黑体" panose="02010609060101010101" pitchFamily="49" charset="-122"/>
                <a:ea typeface="黑体" panose="02010609060101010101" pitchFamily="49" charset="-122"/>
              </a:rPr>
              <a:t>设备的信号匹配转换机构，即</a:t>
            </a:r>
            <a:r>
              <a:rPr lang="en-US" altLang="zh-CN" sz="3200" b="1" dirty="0">
                <a:solidFill>
                  <a:srgbClr val="FF3300"/>
                </a:solidFill>
                <a:latin typeface="黑体" panose="02010609060101010101" pitchFamily="49" charset="-122"/>
                <a:ea typeface="黑体" panose="02010609060101010101" pitchFamily="49" charset="-122"/>
              </a:rPr>
              <a:t>I/O</a:t>
            </a:r>
            <a:r>
              <a:rPr lang="zh-CN" altLang="en-US" sz="3200" b="1" dirty="0">
                <a:solidFill>
                  <a:srgbClr val="FF3300"/>
                </a:solidFill>
                <a:latin typeface="黑体" panose="02010609060101010101" pitchFamily="49" charset="-122"/>
                <a:ea typeface="黑体" panose="02010609060101010101" pitchFamily="49" charset="-122"/>
              </a:rPr>
              <a:t>接口电路</a:t>
            </a:r>
            <a:r>
              <a:rPr lang="zh-CN" altLang="en-US" sz="3200" b="1" dirty="0">
                <a:latin typeface="黑体" panose="02010609060101010101" pitchFamily="49" charset="-122"/>
                <a:ea typeface="黑体" panose="02010609060101010101" pitchFamily="49" charset="-122"/>
              </a:rPr>
              <a:t>，简称</a:t>
            </a:r>
            <a:r>
              <a:rPr lang="en-US" altLang="zh-CN" sz="3200" b="1" dirty="0">
                <a:solidFill>
                  <a:srgbClr val="FF3300"/>
                </a:solidFill>
                <a:latin typeface="黑体" panose="02010609060101010101" pitchFamily="49" charset="-122"/>
                <a:ea typeface="黑体" panose="02010609060101010101" pitchFamily="49" charset="-122"/>
              </a:rPr>
              <a:t>I/O</a:t>
            </a:r>
            <a:r>
              <a:rPr lang="zh-CN" altLang="en-US" sz="3200" b="1" dirty="0">
                <a:solidFill>
                  <a:srgbClr val="FF3300"/>
                </a:solidFill>
                <a:latin typeface="黑体" panose="02010609060101010101" pitchFamily="49" charset="-122"/>
                <a:ea typeface="黑体" panose="02010609060101010101" pitchFamily="49" charset="-122"/>
              </a:rPr>
              <a:t>接口</a:t>
            </a:r>
            <a:r>
              <a:rPr lang="zh-CN" altLang="en-US" sz="3200" b="1" dirty="0">
                <a:latin typeface="黑体" panose="02010609060101010101" pitchFamily="49" charset="-122"/>
                <a:ea typeface="黑体" panose="02010609060101010101" pitchFamily="49" charset="-122"/>
              </a:rPr>
              <a:t>，又称为</a:t>
            </a:r>
            <a:r>
              <a:rPr lang="en-US" altLang="zh-CN" sz="3200" b="1" dirty="0">
                <a:solidFill>
                  <a:srgbClr val="FF3300"/>
                </a:solidFill>
                <a:latin typeface="黑体" panose="02010609060101010101" pitchFamily="49" charset="-122"/>
                <a:ea typeface="黑体" panose="02010609060101010101" pitchFamily="49" charset="-122"/>
              </a:rPr>
              <a:t>I/O</a:t>
            </a:r>
            <a:r>
              <a:rPr lang="zh-CN" altLang="en-US" sz="3200" b="1" dirty="0">
                <a:solidFill>
                  <a:srgbClr val="FF3300"/>
                </a:solidFill>
                <a:latin typeface="黑体" panose="02010609060101010101" pitchFamily="49" charset="-122"/>
                <a:ea typeface="黑体" panose="02010609060101010101" pitchFamily="49" charset="-122"/>
              </a:rPr>
              <a:t>适配器 </a:t>
            </a:r>
            <a:endParaRPr lang="zh-CN" altLang="en-US" sz="3200" b="1" dirty="0">
              <a:solidFill>
                <a:srgbClr val="FF3300"/>
              </a:solidFill>
              <a:latin typeface="黑体" panose="02010609060101010101" pitchFamily="49" charset="-122"/>
              <a:ea typeface="黑体" panose="02010609060101010101" pitchFamily="49" charset="-122"/>
            </a:endParaRPr>
          </a:p>
        </p:txBody>
      </p:sp>
      <p:sp>
        <p:nvSpPr>
          <p:cNvPr id="21519" name="Text Box 15"/>
          <p:cNvSpPr txBox="1"/>
          <p:nvPr/>
        </p:nvSpPr>
        <p:spPr>
          <a:xfrm>
            <a:off x="827088" y="5105400"/>
            <a:ext cx="7631112" cy="592138"/>
          </a:xfrm>
          <a:prstGeom prst="rect">
            <a:avLst/>
          </a:prstGeom>
          <a:noFill/>
          <a:ln w="9525">
            <a:noFill/>
          </a:ln>
        </p:spPr>
        <p:txBody>
          <a:bodyPr anchor="t" anchorCtr="0"/>
          <a:p>
            <a:pPr algn="ctr" eaLnBrk="0" hangingPunct="0"/>
            <a:r>
              <a:rPr lang="zh-CN" altLang="en-US" sz="3200" b="1" dirty="0">
                <a:latin typeface="Times New Roman" panose="02020603050405020304" pitchFamily="18" charset="0"/>
                <a:ea typeface="宋体" panose="02010600030101010101" pitchFamily="2" charset="-122"/>
              </a:rPr>
              <a:t>主机、</a:t>
            </a:r>
            <a:r>
              <a:rPr lang="en-US" altLang="zh-CN" sz="3200" b="1" dirty="0">
                <a:latin typeface="Times New Roman" panose="02020603050405020304" pitchFamily="18" charset="0"/>
                <a:ea typeface="宋体" panose="02010600030101010101" pitchFamily="2" charset="-122"/>
              </a:rPr>
              <a:t>I/O</a:t>
            </a:r>
            <a:r>
              <a:rPr lang="zh-CN" altLang="en-US" sz="3200" b="1" dirty="0">
                <a:latin typeface="Times New Roman" panose="02020603050405020304" pitchFamily="18" charset="0"/>
                <a:ea typeface="宋体" panose="02010600030101010101" pitchFamily="2" charset="-122"/>
              </a:rPr>
              <a:t>接口、</a:t>
            </a:r>
            <a:r>
              <a:rPr lang="en-US" altLang="zh-CN" sz="3200" b="1" dirty="0">
                <a:latin typeface="Times New Roman" panose="02020603050405020304" pitchFamily="18" charset="0"/>
                <a:ea typeface="宋体" panose="02010600030101010101" pitchFamily="2" charset="-122"/>
              </a:rPr>
              <a:t>I/O</a:t>
            </a:r>
            <a:r>
              <a:rPr lang="zh-CN" altLang="en-US" sz="3200" b="1" dirty="0">
                <a:latin typeface="Times New Roman" panose="02020603050405020304" pitchFamily="18" charset="0"/>
                <a:ea typeface="宋体" panose="02010600030101010101" pitchFamily="2" charset="-122"/>
              </a:rPr>
              <a:t>设备的示意图</a:t>
            </a:r>
            <a:endParaRPr lang="zh-CN" altLang="en-US" sz="3200" b="1" dirty="0">
              <a:latin typeface="Times New Roman" panose="02020603050405020304" pitchFamily="18" charset="0"/>
              <a:ea typeface="宋体" panose="02010600030101010101" pitchFamily="2" charset="-122"/>
            </a:endParaRPr>
          </a:p>
        </p:txBody>
      </p:sp>
      <p:pic>
        <p:nvPicPr>
          <p:cNvPr id="11269" name="图片 12" descr="7A5"/>
          <p:cNvPicPr>
            <a:picLocks noChangeAspect="1"/>
          </p:cNvPicPr>
          <p:nvPr/>
        </p:nvPicPr>
        <p:blipFill>
          <a:blip r:embed="rId1"/>
          <a:stretch>
            <a:fillRect/>
          </a:stretch>
        </p:blipFill>
        <p:spPr>
          <a:xfrm>
            <a:off x="1331913" y="3524250"/>
            <a:ext cx="6264275" cy="1057275"/>
          </a:xfrm>
          <a:prstGeom prst="rect">
            <a:avLst/>
          </a:prstGeom>
          <a:noFill/>
          <a:ln w="9525">
            <a:noFill/>
          </a:ln>
        </p:spPr>
      </p:pic>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arn(inVertical)">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slide(fromBottom)">
                                      <p:cBhvr>
                                        <p:cTn id="12" dur="500"/>
                                        <p:tgtEl>
                                          <p:spTgt spid="2150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519"/>
                                        </p:tgtEl>
                                        <p:attrNameLst>
                                          <p:attrName>style.visibility</p:attrName>
                                        </p:attrNameLst>
                                      </p:cBhvr>
                                      <p:to>
                                        <p:strVal val="visible"/>
                                      </p:to>
                                    </p:set>
                                    <p:anim calcmode="lin" valueType="num">
                                      <p:cBhvr additive="base">
                                        <p:cTn id="17" dur="500" fill="hold"/>
                                        <p:tgtEl>
                                          <p:spTgt spid="21519"/>
                                        </p:tgtEl>
                                        <p:attrNameLst>
                                          <p:attrName>ppt_x</p:attrName>
                                        </p:attrNameLst>
                                      </p:cBhvr>
                                      <p:tavLst>
                                        <p:tav tm="0">
                                          <p:val>
                                            <p:strVal val="0-#ppt_w/2"/>
                                          </p:val>
                                        </p:tav>
                                        <p:tav tm="100000">
                                          <p:val>
                                            <p:strVal val="#ppt_x"/>
                                          </p:val>
                                        </p:tav>
                                      </p:tavLst>
                                    </p:anim>
                                    <p:anim calcmode="lin" valueType="num">
                                      <p:cBhvr additive="base">
                                        <p:cTn id="18" dur="500" fill="hold"/>
                                        <p:tgtEl>
                                          <p:spTgt spid="215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animBg="1"/>
      <p:bldP spid="215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1587" y="115888"/>
            <a:ext cx="9145588" cy="2306955"/>
          </a:xfrm>
          <a:prstGeom prst="rect">
            <a:avLst/>
          </a:prstGeom>
          <a:solidFill>
            <a:srgbClr val="CCFFCC"/>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8259A</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内部有</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个</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位可编程寄存器，分为两组：</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组</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个寄存器</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有，其内容是初始化命令字</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ICW1</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ICW4</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；初始化命令字一般在系统启动时的初始化程序中设置。</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组</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个寄存器</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是操作命令字</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OCW1</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OCW3</a:t>
            </a:r>
            <a:r>
              <a:rPr kumimoji="0" lang="en-US" altLang="zh-CN"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(OCW1</a:t>
            </a:r>
            <a:r>
              <a:rPr kumimoji="0" lang="zh-CN" altLang="en-US"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就是</a:t>
            </a:r>
            <a:r>
              <a:rPr kumimoji="0" lang="zh-CN" altLang="en-US"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中断屏蔽寄存器内容），</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由应用程序设置的，用来对中断处理过程进行动态控制。在系统运行过程中，操作命令字可以被多次设置。</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75778" name="图片 26" descr="7A21"/>
          <p:cNvPicPr>
            <a:picLocks noChangeAspect="1"/>
          </p:cNvPicPr>
          <p:nvPr/>
        </p:nvPicPr>
        <p:blipFill>
          <a:blip r:embed="rId1"/>
          <a:stretch>
            <a:fillRect/>
          </a:stretch>
        </p:blipFill>
        <p:spPr>
          <a:xfrm>
            <a:off x="609600" y="2495550"/>
            <a:ext cx="7777163" cy="4386263"/>
          </a:xfrm>
          <a:prstGeom prst="rect">
            <a:avLst/>
          </a:prstGeom>
          <a:noFill/>
          <a:ln w="9525">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76802" name="Rectangle 4"/>
          <p:cNvSpPr/>
          <p:nvPr/>
        </p:nvSpPr>
        <p:spPr>
          <a:xfrm>
            <a:off x="92075" y="401638"/>
            <a:ext cx="8997950" cy="946150"/>
          </a:xfrm>
          <a:prstGeom prst="rect">
            <a:avLst/>
          </a:prstGeom>
          <a:solidFill>
            <a:srgbClr val="CCFFCC"/>
          </a:solidFill>
          <a:ln w="9525">
            <a:noFill/>
          </a:ln>
        </p:spPr>
        <p:txBody>
          <a:bodyPr anchor="ctr" anchorCtr="0">
            <a:spAutoFit/>
          </a:bodyPr>
          <a:p>
            <a:pPr eaLnBrk="0" hangingPunct="0">
              <a:lnSpc>
                <a:spcPts val="3500"/>
              </a:lnSpc>
            </a:pPr>
            <a:r>
              <a:rPr lang="zh-CN" altLang="en-US" sz="2400" b="1" dirty="0">
                <a:latin typeface="Times New Roman" panose="02020603050405020304" pitchFamily="18" charset="0"/>
                <a:ea typeface="宋体" panose="02010600030101010101" pitchFamily="2" charset="-122"/>
              </a:rPr>
              <a:t>       当</a:t>
            </a:r>
            <a:r>
              <a:rPr lang="zh-CN" altLang="en-US" sz="2400" b="1" dirty="0">
                <a:solidFill>
                  <a:srgbClr val="FF0000"/>
                </a:solidFill>
                <a:latin typeface="Times New Roman" panose="02020603050405020304" pitchFamily="18" charset="0"/>
                <a:ea typeface="宋体" panose="02010600030101010101" pitchFamily="2" charset="-122"/>
              </a:rPr>
              <a:t>中断源超过</a:t>
            </a:r>
            <a:r>
              <a:rPr lang="en-US" altLang="zh-CN" sz="2400" b="1" dirty="0">
                <a:solidFill>
                  <a:srgbClr val="FF0000"/>
                </a:solidFill>
                <a:latin typeface="Times New Roman" panose="02020603050405020304" pitchFamily="18" charset="0"/>
                <a:ea typeface="宋体" panose="02010600030101010101" pitchFamily="2" charset="-122"/>
              </a:rPr>
              <a:t>8</a:t>
            </a:r>
            <a:r>
              <a:rPr lang="zh-CN" altLang="en-US" sz="2400" b="1" dirty="0">
                <a:solidFill>
                  <a:srgbClr val="FF0000"/>
                </a:solidFill>
                <a:latin typeface="Times New Roman" panose="02020603050405020304" pitchFamily="18" charset="0"/>
                <a:ea typeface="宋体" panose="02010600030101010101" pitchFamily="2" charset="-122"/>
              </a:rPr>
              <a:t>个</a:t>
            </a:r>
            <a:r>
              <a:rPr lang="zh-CN" altLang="en-US" sz="2400" b="1" dirty="0">
                <a:latin typeface="Times New Roman" panose="02020603050405020304" pitchFamily="18" charset="0"/>
                <a:ea typeface="宋体" panose="02010600030101010101" pitchFamily="2" charset="-122"/>
              </a:rPr>
              <a:t>时，可</a:t>
            </a:r>
            <a:r>
              <a:rPr lang="zh-CN" altLang="en-US" sz="2400" b="1" dirty="0">
                <a:solidFill>
                  <a:srgbClr val="C00000"/>
                </a:solidFill>
                <a:latin typeface="Times New Roman" panose="02020603050405020304" pitchFamily="18" charset="0"/>
                <a:ea typeface="宋体" panose="02010600030101010101" pitchFamily="2" charset="-122"/>
              </a:rPr>
              <a:t>将多片</a:t>
            </a:r>
            <a:r>
              <a:rPr lang="en-US" altLang="zh-CN" sz="2400" b="1" dirty="0">
                <a:solidFill>
                  <a:srgbClr val="C00000"/>
                </a:solidFill>
                <a:latin typeface="Times New Roman" panose="02020603050405020304" pitchFamily="18" charset="0"/>
                <a:ea typeface="宋体" panose="02010600030101010101" pitchFamily="2" charset="-122"/>
              </a:rPr>
              <a:t>8259A</a:t>
            </a:r>
            <a:r>
              <a:rPr lang="zh-CN" altLang="en-US" sz="2400" b="1" dirty="0">
                <a:solidFill>
                  <a:srgbClr val="C00000"/>
                </a:solidFill>
                <a:latin typeface="Times New Roman" panose="02020603050405020304" pitchFamily="18" charset="0"/>
                <a:ea typeface="宋体" panose="02010600030101010101" pitchFamily="2" charset="-122"/>
              </a:rPr>
              <a:t>级联</a:t>
            </a:r>
            <a:r>
              <a:rPr lang="zh-CN" altLang="en-US" sz="2400" b="1" dirty="0">
                <a:latin typeface="Times New Roman" panose="02020603050405020304" pitchFamily="18" charset="0"/>
                <a:ea typeface="宋体" panose="02010600030101010101" pitchFamily="2" charset="-122"/>
              </a:rPr>
              <a:t>使用，最多</a:t>
            </a:r>
            <a:r>
              <a:rPr lang="zh-CN" altLang="en-US" sz="2400" b="1" dirty="0">
                <a:solidFill>
                  <a:srgbClr val="C00000"/>
                </a:solidFill>
                <a:latin typeface="Times New Roman" panose="02020603050405020304" pitchFamily="18" charset="0"/>
                <a:ea typeface="宋体" panose="02010600030101010101" pitchFamily="2" charset="-122"/>
              </a:rPr>
              <a:t>可扩展为</a:t>
            </a:r>
            <a:r>
              <a:rPr lang="en-US" altLang="zh-CN" sz="2400" b="1" dirty="0">
                <a:solidFill>
                  <a:srgbClr val="C00000"/>
                </a:solidFill>
                <a:latin typeface="Times New Roman" panose="02020603050405020304" pitchFamily="18" charset="0"/>
                <a:ea typeface="宋体" panose="02010600030101010101" pitchFamily="2" charset="-122"/>
              </a:rPr>
              <a:t>64</a:t>
            </a:r>
            <a:r>
              <a:rPr lang="zh-CN" altLang="en-US" sz="2400" b="1" dirty="0">
                <a:solidFill>
                  <a:srgbClr val="C00000"/>
                </a:solidFill>
                <a:latin typeface="Times New Roman" panose="02020603050405020304" pitchFamily="18" charset="0"/>
                <a:ea typeface="宋体" panose="02010600030101010101" pitchFamily="2" charset="-122"/>
              </a:rPr>
              <a:t>级中断。</a:t>
            </a:r>
            <a:r>
              <a:rPr lang="en-US" altLang="zh-CN" sz="2400" b="1" dirty="0">
                <a:latin typeface="Times New Roman" panose="02020603050405020304" pitchFamily="18" charset="0"/>
                <a:ea typeface="宋体" panose="02010600030101010101" pitchFamily="2" charset="-122"/>
              </a:rPr>
              <a:t>8259A</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CAS0</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CAS2</a:t>
            </a:r>
            <a:r>
              <a:rPr lang="zh-CN" altLang="en-US" sz="2400" b="1" dirty="0">
                <a:latin typeface="Times New Roman" panose="02020603050405020304" pitchFamily="18" charset="0"/>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SP</a:t>
            </a:r>
            <a:r>
              <a:rPr lang="zh-CN" altLang="zh-CN" sz="2400" b="1" dirty="0">
                <a:latin typeface="Arial" panose="020B0604020202020204" pitchFamily="34" charset="0"/>
                <a:ea typeface="宋体" panose="02010600030101010101" pitchFamily="2" charset="-122"/>
              </a:rPr>
              <a:t>信号可用于级联控制。</a:t>
            </a:r>
            <a:endParaRPr lang="en-US" altLang="zh-CN" sz="2400" b="1" dirty="0">
              <a:latin typeface="Arial" panose="020B0604020202020204" pitchFamily="34" charset="0"/>
              <a:ea typeface="宋体" panose="02010600030101010101" pitchFamily="2" charset="-122"/>
            </a:endParaRPr>
          </a:p>
        </p:txBody>
      </p:sp>
      <p:pic>
        <p:nvPicPr>
          <p:cNvPr id="76803" name="图片 6" descr="7a22"/>
          <p:cNvPicPr>
            <a:picLocks noChangeAspect="1"/>
          </p:cNvPicPr>
          <p:nvPr/>
        </p:nvPicPr>
        <p:blipFill>
          <a:blip r:embed="rId1"/>
          <a:stretch>
            <a:fillRect/>
          </a:stretch>
        </p:blipFill>
        <p:spPr>
          <a:xfrm>
            <a:off x="146050" y="2636838"/>
            <a:ext cx="8890000" cy="3455987"/>
          </a:xfrm>
          <a:prstGeom prst="rect">
            <a:avLst/>
          </a:prstGeom>
          <a:noFill/>
          <a:ln w="9525">
            <a:noFill/>
          </a:ln>
        </p:spPr>
      </p:pic>
      <p:sp>
        <p:nvSpPr>
          <p:cNvPr id="76804" name="矩形 7"/>
          <p:cNvSpPr/>
          <p:nvPr/>
        </p:nvSpPr>
        <p:spPr>
          <a:xfrm>
            <a:off x="146050" y="1628775"/>
            <a:ext cx="8890000" cy="988695"/>
          </a:xfrm>
          <a:prstGeom prst="rect">
            <a:avLst/>
          </a:prstGeom>
          <a:solidFill>
            <a:srgbClr val="FDFFCB"/>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下图为</a:t>
            </a:r>
            <a:r>
              <a:rPr lang="zh-CN" altLang="zh-CN" sz="2400" b="1" dirty="0">
                <a:solidFill>
                  <a:srgbClr val="2913FD"/>
                </a:solidFill>
                <a:latin typeface="Arial" panose="020B0604020202020204" pitchFamily="34" charset="0"/>
                <a:ea typeface="宋体" panose="02010600030101010101" pitchFamily="2" charset="-122"/>
              </a:rPr>
              <a:t>一个主片带</a:t>
            </a:r>
            <a:r>
              <a:rPr lang="en-US" altLang="zh-CN" sz="2400" b="1" dirty="0">
                <a:solidFill>
                  <a:srgbClr val="2913FD"/>
                </a:solidFill>
                <a:latin typeface="Arial" panose="020B0604020202020204" pitchFamily="34" charset="0"/>
                <a:ea typeface="宋体" panose="02010600030101010101" pitchFamily="2" charset="-122"/>
              </a:rPr>
              <a:t>2</a:t>
            </a:r>
            <a:r>
              <a:rPr lang="zh-CN" altLang="zh-CN" sz="2400" b="1" dirty="0">
                <a:solidFill>
                  <a:srgbClr val="2913FD"/>
                </a:solidFill>
                <a:latin typeface="Arial" panose="020B0604020202020204" pitchFamily="34" charset="0"/>
                <a:ea typeface="宋体" panose="02010600030101010101" pitchFamily="2" charset="-122"/>
              </a:rPr>
              <a:t>个从片</a:t>
            </a:r>
            <a:r>
              <a:rPr lang="zh-CN" altLang="zh-CN" sz="2400" b="1" dirty="0">
                <a:latin typeface="Arial" panose="020B0604020202020204" pitchFamily="34" charset="0"/>
                <a:ea typeface="宋体" panose="02010600030101010101" pitchFamily="2" charset="-122"/>
              </a:rPr>
              <a:t>的</a:t>
            </a:r>
            <a:r>
              <a:rPr lang="en-US" altLang="zh-CN" sz="2400" b="1" dirty="0">
                <a:solidFill>
                  <a:srgbClr val="2913FD"/>
                </a:solidFill>
                <a:latin typeface="Arial" panose="020B0604020202020204" pitchFamily="34" charset="0"/>
                <a:ea typeface="宋体" panose="02010600030101010101" pitchFamily="2" charset="-122"/>
              </a:rPr>
              <a:t>22</a:t>
            </a:r>
            <a:r>
              <a:rPr lang="zh-CN" altLang="zh-CN" sz="2400" b="1" dirty="0">
                <a:solidFill>
                  <a:srgbClr val="2913FD"/>
                </a:solidFill>
                <a:latin typeface="Arial" panose="020B0604020202020204" pitchFamily="34" charset="0"/>
                <a:ea typeface="宋体" panose="02010600030101010101" pitchFamily="2" charset="-122"/>
              </a:rPr>
              <a:t>路中断控制器</a:t>
            </a:r>
            <a:r>
              <a:rPr lang="zh-CN" altLang="zh-CN" sz="2400" b="1" dirty="0">
                <a:latin typeface="Arial" panose="020B0604020202020204" pitchFamily="34" charset="0"/>
                <a:ea typeface="宋体" panose="02010600030101010101" pitchFamily="2" charset="-122"/>
              </a:rPr>
              <a:t>示意图，</a:t>
            </a:r>
            <a:r>
              <a:rPr lang="en-US" altLang="zh-CN" sz="2400" b="1" dirty="0">
                <a:latin typeface="Arial" panose="020B0604020202020204" pitchFamily="34" charset="0"/>
                <a:ea typeface="宋体" panose="02010600030101010101" pitchFamily="2" charset="-122"/>
              </a:rPr>
              <a:t>2</a:t>
            </a:r>
            <a:r>
              <a:rPr lang="zh-CN" altLang="zh-CN" sz="2400" b="1" dirty="0">
                <a:latin typeface="Arial" panose="020B0604020202020204" pitchFamily="34" charset="0"/>
                <a:ea typeface="宋体" panose="02010600030101010101" pitchFamily="2" charset="-122"/>
              </a:rPr>
              <a:t>个从片分别将它们的</a:t>
            </a:r>
            <a:r>
              <a:rPr lang="en-US" altLang="zh-CN" sz="2400" b="1" dirty="0">
                <a:solidFill>
                  <a:srgbClr val="2913FD"/>
                </a:solidFill>
                <a:latin typeface="Arial" panose="020B0604020202020204" pitchFamily="34" charset="0"/>
                <a:ea typeface="宋体" panose="02010600030101010101" pitchFamily="2" charset="-122"/>
              </a:rPr>
              <a:t>INTR</a:t>
            </a:r>
            <a:r>
              <a:rPr lang="zh-CN" altLang="zh-CN" sz="2400" b="1" dirty="0">
                <a:latin typeface="Arial" panose="020B0604020202020204" pitchFamily="34" charset="0"/>
                <a:ea typeface="宋体" panose="02010600030101010101" pitchFamily="2" charset="-122"/>
              </a:rPr>
              <a:t>（即</a:t>
            </a:r>
            <a:r>
              <a:rPr lang="en-US" altLang="zh-CN" sz="2400" b="1" dirty="0">
                <a:latin typeface="Arial" panose="020B0604020202020204" pitchFamily="34" charset="0"/>
                <a:ea typeface="宋体" panose="02010600030101010101" pitchFamily="2" charset="-122"/>
              </a:rPr>
              <a:t>INT</a:t>
            </a:r>
            <a:r>
              <a:rPr lang="zh-CN" altLang="zh-CN" sz="2400" b="1" dirty="0">
                <a:latin typeface="Arial" panose="020B0604020202020204" pitchFamily="34" charset="0"/>
                <a:ea typeface="宋体" panose="02010600030101010101" pitchFamily="2" charset="-122"/>
              </a:rPr>
              <a:t>信号）输出送往主片的</a:t>
            </a:r>
            <a:r>
              <a:rPr lang="en-US" altLang="zh-CN" sz="2400" b="1" dirty="0">
                <a:solidFill>
                  <a:srgbClr val="2913FD"/>
                </a:solidFill>
                <a:latin typeface="Arial" panose="020B0604020202020204" pitchFamily="34" charset="0"/>
                <a:ea typeface="宋体" panose="02010600030101010101" pitchFamily="2" charset="-122"/>
              </a:rPr>
              <a:t>IR2</a:t>
            </a:r>
            <a:r>
              <a:rPr lang="zh-CN" altLang="zh-CN" sz="2400" b="1" dirty="0">
                <a:latin typeface="Arial" panose="020B0604020202020204" pitchFamily="34" charset="0"/>
                <a:ea typeface="宋体" panose="02010600030101010101" pitchFamily="2" charset="-122"/>
              </a:rPr>
              <a:t>和</a:t>
            </a:r>
            <a:r>
              <a:rPr lang="en-US" altLang="zh-CN" sz="2400" b="1" dirty="0">
                <a:solidFill>
                  <a:srgbClr val="2913FD"/>
                </a:solidFill>
                <a:latin typeface="Arial" panose="020B0604020202020204" pitchFamily="34" charset="0"/>
                <a:ea typeface="宋体" panose="02010600030101010101" pitchFamily="2" charset="-122"/>
              </a:rPr>
              <a:t>IR5</a:t>
            </a:r>
            <a:r>
              <a:rPr lang="zh-CN" altLang="zh-CN" sz="2400" b="1" dirty="0">
                <a:latin typeface="Arial" panose="020B0604020202020204" pitchFamily="34" charset="0"/>
                <a:ea typeface="宋体" panose="02010600030101010101" pitchFamily="2" charset="-122"/>
              </a:rPr>
              <a:t>上。</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78850" name="Text Box 2"/>
          <p:cNvSpPr txBox="1"/>
          <p:nvPr/>
        </p:nvSpPr>
        <p:spPr>
          <a:xfrm>
            <a:off x="0" y="152400"/>
            <a:ext cx="4932363" cy="646113"/>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7.3.4  </a:t>
            </a:r>
            <a:r>
              <a:rPr lang="zh-CN" altLang="en-US" sz="3600" b="1" dirty="0">
                <a:latin typeface="宋体" panose="02010600030101010101" pitchFamily="2" charset="-122"/>
                <a:ea typeface="宋体" panose="02010600030101010101" pitchFamily="2" charset="-122"/>
              </a:rPr>
              <a:t>中断接口举例 </a:t>
            </a:r>
            <a:endParaRPr lang="zh-CN" altLang="en-US" sz="3600" b="1" dirty="0">
              <a:latin typeface="宋体" panose="02010600030101010101" pitchFamily="2" charset="-122"/>
              <a:ea typeface="宋体" panose="02010600030101010101" pitchFamily="2" charset="-122"/>
            </a:endParaRPr>
          </a:p>
        </p:txBody>
      </p:sp>
      <p:sp>
        <p:nvSpPr>
          <p:cNvPr id="78851" name="Text Box 3"/>
          <p:cNvSpPr txBox="1"/>
          <p:nvPr/>
        </p:nvSpPr>
        <p:spPr>
          <a:xfrm>
            <a:off x="155575" y="981075"/>
            <a:ext cx="8763000" cy="579438"/>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1</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8259</a:t>
            </a:r>
            <a:r>
              <a:rPr lang="zh-CN" altLang="en-US" sz="3200" b="1" dirty="0">
                <a:latin typeface="宋体" panose="02010600030101010101" pitchFamily="2" charset="-122"/>
                <a:ea typeface="宋体" panose="02010600030101010101" pitchFamily="2" charset="-122"/>
              </a:rPr>
              <a:t>中断控制器在</a:t>
            </a:r>
            <a:r>
              <a:rPr lang="en-US" altLang="zh-CN" sz="3200" b="1" dirty="0">
                <a:latin typeface="宋体" panose="02010600030101010101" pitchFamily="2" charset="-122"/>
                <a:ea typeface="宋体" panose="02010600030101010101" pitchFamily="2" charset="-122"/>
              </a:rPr>
              <a:t>IBM PC</a:t>
            </a:r>
            <a:r>
              <a:rPr lang="zh-CN" altLang="en-US" sz="3200" b="1" dirty="0">
                <a:latin typeface="宋体" panose="02010600030101010101" pitchFamily="2" charset="-122"/>
                <a:ea typeface="宋体" panose="02010600030101010101" pitchFamily="2" charset="-122"/>
              </a:rPr>
              <a:t>系列中的应用 </a:t>
            </a:r>
            <a:endParaRPr lang="zh-CN" altLang="en-US" sz="3200" b="1" dirty="0">
              <a:latin typeface="宋体" panose="02010600030101010101" pitchFamily="2" charset="-122"/>
              <a:ea typeface="宋体" panose="02010600030101010101" pitchFamily="2" charset="-122"/>
            </a:endParaRPr>
          </a:p>
        </p:txBody>
      </p:sp>
      <p:sp>
        <p:nvSpPr>
          <p:cNvPr id="78854" name="Text Box 6"/>
          <p:cNvSpPr txBox="1"/>
          <p:nvPr/>
        </p:nvSpPr>
        <p:spPr>
          <a:xfrm>
            <a:off x="266700" y="1773238"/>
            <a:ext cx="8675688" cy="1116965"/>
          </a:xfrm>
          <a:prstGeom prst="rect">
            <a:avLst/>
          </a:prstGeom>
          <a:solidFill>
            <a:srgbClr val="CCFFCC"/>
          </a:solidFill>
          <a:ln w="9525">
            <a:noFill/>
          </a:ln>
        </p:spPr>
        <p:txBody>
          <a:bodyPr anchor="t" anchorCtr="0">
            <a:spAutoFit/>
          </a:bodyPr>
          <a:p>
            <a:pPr>
              <a:lnSpc>
                <a:spcPts val="4000"/>
              </a:lnSpc>
              <a:spcBef>
                <a:spcPct val="50000"/>
              </a:spcBef>
            </a:pPr>
            <a:r>
              <a:rPr lang="zh-CN" altLang="en-US" sz="2800" b="1" dirty="0">
                <a:latin typeface="宋体" panose="02010600030101010101" pitchFamily="2" charset="-122"/>
                <a:ea typeface="宋体" panose="02010600030101010101" pitchFamily="2" charset="-122"/>
              </a:rPr>
              <a:t>在以</a:t>
            </a:r>
            <a:r>
              <a:rPr lang="en-US" altLang="zh-CN" sz="2800" b="1" dirty="0">
                <a:latin typeface="宋体" panose="02010600030101010101" pitchFamily="2" charset="-122"/>
                <a:ea typeface="宋体" panose="02010600030101010101" pitchFamily="2" charset="-122"/>
              </a:rPr>
              <a:t>8088</a:t>
            </a:r>
            <a:r>
              <a:rPr lang="zh-CN" altLang="en-US" sz="2800" b="1" dirty="0">
                <a:latin typeface="宋体" panose="02010600030101010101" pitchFamily="2" charset="-122"/>
                <a:ea typeface="宋体" panose="02010600030101010101" pitchFamily="2" charset="-122"/>
              </a:rPr>
              <a:t>为</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的</a:t>
            </a:r>
            <a:r>
              <a:rPr lang="en-US" altLang="zh-CN" sz="2800" b="1" dirty="0">
                <a:latin typeface="宋体" panose="02010600030101010101" pitchFamily="2" charset="-122"/>
                <a:ea typeface="宋体" panose="02010600030101010101" pitchFamily="2" charset="-122"/>
              </a:rPr>
              <a:t>PC</a:t>
            </a:r>
            <a:r>
              <a:rPr lang="zh-CN" altLang="en-US" sz="2800" b="1" dirty="0">
                <a:latin typeface="宋体" panose="02010600030101010101" pitchFamily="2" charset="-122"/>
                <a:ea typeface="宋体" panose="02010600030101010101" pitchFamily="2" charset="-122"/>
              </a:rPr>
              <a:t>机中，使用一片</a:t>
            </a:r>
            <a:r>
              <a:rPr lang="en-US" altLang="zh-CN" sz="2800" b="1" dirty="0">
                <a:latin typeface="宋体" panose="02010600030101010101" pitchFamily="2" charset="-122"/>
                <a:ea typeface="宋体" panose="02010600030101010101" pitchFamily="2" charset="-122"/>
              </a:rPr>
              <a:t>8259</a:t>
            </a:r>
            <a:r>
              <a:rPr lang="zh-CN" altLang="en-US" sz="2800" b="1" dirty="0">
                <a:latin typeface="宋体" panose="02010600030101010101" pitchFamily="2" charset="-122"/>
                <a:ea typeface="宋体" panose="02010600030101010101" pitchFamily="2" charset="-122"/>
              </a:rPr>
              <a:t>作为中断控制器，能管理</a:t>
            </a:r>
            <a:r>
              <a:rPr lang="en-US" altLang="zh-CN" sz="2800" b="1" dirty="0">
                <a:latin typeface="宋体" panose="02010600030101010101" pitchFamily="2" charset="-122"/>
                <a:ea typeface="宋体" panose="02010600030101010101" pitchFamily="2" charset="-122"/>
              </a:rPr>
              <a:t>8</a:t>
            </a:r>
            <a:r>
              <a:rPr lang="zh-CN" altLang="en-US" sz="2800" b="1" dirty="0">
                <a:latin typeface="宋体" panose="02010600030101010101" pitchFamily="2" charset="-122"/>
                <a:ea typeface="宋体" panose="02010600030101010101" pitchFamily="2" charset="-122"/>
              </a:rPr>
              <a:t>个中断源，其连接模式如</a:t>
            </a:r>
            <a:r>
              <a:rPr lang="zh-CN" altLang="en-US" sz="2800" b="1" dirty="0">
                <a:latin typeface="宋体" panose="02010600030101010101" pitchFamily="2" charset="-122"/>
                <a:ea typeface="宋体" panose="02010600030101010101" pitchFamily="2" charset="-122"/>
              </a:rPr>
              <a:t>下图所示。</a:t>
            </a:r>
            <a:endParaRPr lang="zh-CN" altLang="en-US" sz="2800" b="1" dirty="0">
              <a:latin typeface="宋体" panose="02010600030101010101" pitchFamily="2" charset="-122"/>
              <a:ea typeface="宋体" panose="02010600030101010101" pitchFamily="2" charset="-122"/>
            </a:endParaRPr>
          </a:p>
        </p:txBody>
      </p:sp>
      <p:graphicFrame>
        <p:nvGraphicFramePr>
          <p:cNvPr id="2" name="对象 -2147482515"/>
          <p:cNvGraphicFramePr>
            <a:graphicFrameLocks noChangeAspect="1"/>
          </p:cNvGraphicFramePr>
          <p:nvPr/>
        </p:nvGraphicFramePr>
        <p:xfrm>
          <a:off x="211455" y="3387090"/>
          <a:ext cx="8731250" cy="2445385"/>
        </p:xfrm>
        <a:graphic>
          <a:graphicData uri="http://schemas.openxmlformats.org/presentationml/2006/ole">
            <mc:AlternateContent xmlns:mc="http://schemas.openxmlformats.org/markup-compatibility/2006">
              <mc:Choice xmlns:v="urn:schemas-microsoft-com:vml" Requires="v">
                <p:oleObj spid="_x0000_s3076" name="" r:id="rId1" imgW="13373100" imgH="2870200" progId="Visio.Drawing.15">
                  <p:embed/>
                </p:oleObj>
              </mc:Choice>
              <mc:Fallback>
                <p:oleObj name="" r:id="rId1" imgW="13373100" imgH="2870200" progId="Visio.Drawing.15">
                  <p:embed/>
                  <p:pic>
                    <p:nvPicPr>
                      <p:cNvPr id="0" name="图片 3075"/>
                      <p:cNvPicPr/>
                      <p:nvPr/>
                    </p:nvPicPr>
                    <p:blipFill>
                      <a:blip r:embed="rId2"/>
                      <a:stretch>
                        <a:fillRect/>
                      </a:stretch>
                    </p:blipFill>
                    <p:spPr>
                      <a:xfrm>
                        <a:off x="211455" y="3387090"/>
                        <a:ext cx="8731250" cy="2445385"/>
                      </a:xfrm>
                      <a:prstGeom prst="rect">
                        <a:avLst/>
                      </a:prstGeom>
                      <a:noFill/>
                      <a:ln w="38100">
                        <a:noFill/>
                        <a:miter/>
                      </a:ln>
                    </p:spPr>
                  </p:pic>
                </p:oleObj>
              </mc:Fallback>
            </mc:AlternateContent>
          </a:graphicData>
        </a:graphic>
      </p:graphicFrame>
    </p:spTree>
  </p:cSld>
  <p:clrMapOvr>
    <a:masterClrMapping/>
  </p:clrMapOvr>
  <p:transition spd="slow">
    <p:blinds/>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slide(fromBottom)">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8851"/>
                                        </p:tgtEl>
                                        <p:attrNameLst>
                                          <p:attrName>style.visibility</p:attrName>
                                        </p:attrNameLst>
                                      </p:cBhvr>
                                      <p:to>
                                        <p:strVal val="visible"/>
                                      </p:to>
                                    </p:set>
                                    <p:animEffect transition="in" filter="slide(fromBottom)">
                                      <p:cBhvr>
                                        <p:cTn id="12" dur="500"/>
                                        <p:tgtEl>
                                          <p:spTgt spid="7885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slide(fromBottom)">
                                      <p:cBhvr>
                                        <p:cTn id="17"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p:bldP spid="78854"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7"/>
          <p:cNvSpPr txBox="1"/>
          <p:nvPr/>
        </p:nvSpPr>
        <p:spPr>
          <a:xfrm>
            <a:off x="323850" y="361950"/>
            <a:ext cx="8496300" cy="1630363"/>
          </a:xfrm>
          <a:prstGeom prst="rect">
            <a:avLst/>
          </a:prstGeom>
          <a:solidFill>
            <a:schemeClr val="accent5"/>
          </a:solidFill>
          <a:ln w="12700">
            <a:noFill/>
          </a:ln>
        </p:spPr>
        <p:txBody>
          <a:bodyPr anchor="t" anchorCtr="0">
            <a:spAutoFit/>
          </a:bodyPr>
          <a:p>
            <a:pPr>
              <a:lnSpc>
                <a:spcPts val="4000"/>
              </a:lnSpc>
              <a:spcBef>
                <a:spcPct val="50000"/>
              </a:spcBef>
            </a:pPr>
            <a:r>
              <a:rPr lang="zh-CN" altLang="en-US" sz="2800" b="1" dirty="0">
                <a:latin typeface="宋体" panose="02010600030101010101" pitchFamily="2" charset="-122"/>
                <a:ea typeface="宋体" panose="02010600030101010101" pitchFamily="2" charset="-122"/>
              </a:rPr>
              <a:t>   在以</a:t>
            </a:r>
            <a:r>
              <a:rPr lang="en-US" altLang="zh-CN" sz="2800" b="1" dirty="0">
                <a:latin typeface="宋体" panose="02010600030101010101" pitchFamily="2" charset="-122"/>
                <a:ea typeface="宋体" panose="02010600030101010101" pitchFamily="2" charset="-122"/>
              </a:rPr>
              <a:t>80286/80386/80486</a:t>
            </a:r>
            <a:r>
              <a:rPr lang="zh-CN" altLang="en-US" sz="2800" b="1" dirty="0">
                <a:latin typeface="宋体" panose="02010600030101010101" pitchFamily="2" charset="-122"/>
                <a:ea typeface="宋体" panose="02010600030101010101" pitchFamily="2" charset="-122"/>
              </a:rPr>
              <a:t>等</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的</a:t>
            </a:r>
            <a:r>
              <a:rPr lang="en-US" altLang="zh-CN" sz="2800" b="1" dirty="0">
                <a:latin typeface="宋体" panose="02010600030101010101" pitchFamily="2" charset="-122"/>
                <a:ea typeface="宋体" panose="02010600030101010101" pitchFamily="2" charset="-122"/>
              </a:rPr>
              <a:t>PC</a:t>
            </a:r>
            <a:r>
              <a:rPr lang="zh-CN" altLang="en-US" sz="2800" b="1" dirty="0">
                <a:latin typeface="宋体" panose="02010600030101010101" pitchFamily="2" charset="-122"/>
                <a:ea typeface="宋体" panose="02010600030101010101" pitchFamily="2" charset="-122"/>
              </a:rPr>
              <a:t>机中，使用两片</a:t>
            </a:r>
            <a:r>
              <a:rPr lang="en-US" altLang="zh-CN" sz="2800" b="1" dirty="0">
                <a:latin typeface="宋体" panose="02010600030101010101" pitchFamily="2" charset="-122"/>
                <a:ea typeface="宋体" panose="02010600030101010101" pitchFamily="2" charset="-122"/>
              </a:rPr>
              <a:t>8259</a:t>
            </a:r>
            <a:r>
              <a:rPr lang="zh-CN" altLang="en-US" sz="2800" b="1" dirty="0">
                <a:latin typeface="宋体" panose="02010600030101010101" pitchFamily="2" charset="-122"/>
                <a:ea typeface="宋体" panose="02010600030101010101" pitchFamily="2" charset="-122"/>
              </a:rPr>
              <a:t>级连结构，其中从片使用主片的</a:t>
            </a:r>
            <a:r>
              <a:rPr lang="en-US" altLang="zh-CN" sz="2800" b="1" dirty="0">
                <a:latin typeface="宋体" panose="02010600030101010101" pitchFamily="2" charset="-122"/>
                <a:ea typeface="宋体" panose="02010600030101010101" pitchFamily="2" charset="-122"/>
              </a:rPr>
              <a:t>IR2</a:t>
            </a:r>
            <a:r>
              <a:rPr lang="zh-CN" altLang="en-US" sz="2800" b="1" dirty="0">
                <a:latin typeface="宋体" panose="02010600030101010101" pitchFamily="2" charset="-122"/>
                <a:ea typeface="宋体" panose="02010600030101010101" pitchFamily="2" charset="-122"/>
              </a:rPr>
              <a:t>通道，结构如下图所示。 </a:t>
            </a:r>
            <a:endParaRPr lang="zh-CN" altLang="en-US" sz="2800" b="1" dirty="0">
              <a:latin typeface="宋体" panose="02010600030101010101" pitchFamily="2" charset="-122"/>
              <a:ea typeface="宋体" panose="02010600030101010101" pitchFamily="2" charset="-122"/>
            </a:endParaRPr>
          </a:p>
        </p:txBody>
      </p:sp>
      <p:pic>
        <p:nvPicPr>
          <p:cNvPr id="78850" name="图片 3" descr="7A23"/>
          <p:cNvPicPr>
            <a:picLocks noChangeAspect="1"/>
          </p:cNvPicPr>
          <p:nvPr/>
        </p:nvPicPr>
        <p:blipFill>
          <a:blip r:embed="rId1"/>
          <a:srcRect b="2779"/>
          <a:stretch>
            <a:fillRect/>
          </a:stretch>
        </p:blipFill>
        <p:spPr>
          <a:xfrm>
            <a:off x="1331913" y="2857500"/>
            <a:ext cx="7812087" cy="3092450"/>
          </a:xfrm>
          <a:prstGeom prst="rect">
            <a:avLst/>
          </a:prstGeom>
          <a:noFill/>
          <a:ln w="9525">
            <a:noFill/>
          </a:ln>
        </p:spPr>
      </p:pic>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79874" name="Rectangle 1"/>
          <p:cNvSpPr/>
          <p:nvPr/>
        </p:nvSpPr>
        <p:spPr>
          <a:xfrm>
            <a:off x="107950" y="865188"/>
            <a:ext cx="2735263" cy="3683000"/>
          </a:xfrm>
          <a:prstGeom prst="rect">
            <a:avLst/>
          </a:prstGeom>
          <a:solidFill>
            <a:srgbClr val="CCFFCC"/>
          </a:solidFill>
          <a:ln w="9525">
            <a:noFill/>
          </a:ln>
        </p:spPr>
        <p:txBody>
          <a:bodyPr anchor="ctr" anchorCtr="0">
            <a:spAutoFit/>
          </a:bodyPr>
          <a:p>
            <a:pPr eaLnBrk="0" hangingPunct="0">
              <a:lnSpc>
                <a:spcPts val="3500"/>
              </a:lnSpc>
            </a:pPr>
            <a:r>
              <a:rPr lang="zh-CN" altLang="en-US" sz="2400" b="1" dirty="0">
                <a:solidFill>
                  <a:srgbClr val="C00000"/>
                </a:solidFill>
                <a:latin typeface="Times New Roman" panose="02020603050405020304" pitchFamily="18" charset="0"/>
                <a:ea typeface="宋体" panose="02010600030101010101" pitchFamily="2" charset="-122"/>
              </a:rPr>
              <a:t>两片</a:t>
            </a:r>
            <a:r>
              <a:rPr lang="en-US" altLang="zh-CN" sz="2400" b="1" dirty="0">
                <a:solidFill>
                  <a:srgbClr val="C00000"/>
                </a:solidFill>
                <a:latin typeface="Times New Roman" panose="02020603050405020304" pitchFamily="18" charset="0"/>
                <a:ea typeface="宋体" panose="02010600030101010101" pitchFamily="2" charset="-122"/>
              </a:rPr>
              <a:t>8259A</a:t>
            </a:r>
            <a:r>
              <a:rPr lang="zh-CN" altLang="en-US" sz="2400" b="1" dirty="0">
                <a:solidFill>
                  <a:srgbClr val="C00000"/>
                </a:solidFill>
                <a:latin typeface="Times New Roman" panose="02020603050405020304" pitchFamily="18" charset="0"/>
                <a:ea typeface="宋体" panose="02010600030101010101" pitchFamily="2" charset="-122"/>
              </a:rPr>
              <a:t>共管理</a:t>
            </a:r>
            <a:r>
              <a:rPr lang="en-US" altLang="zh-CN" sz="2400" b="1" dirty="0">
                <a:solidFill>
                  <a:srgbClr val="C00000"/>
                </a:solidFill>
                <a:latin typeface="Times New Roman" panose="02020603050405020304" pitchFamily="18" charset="0"/>
                <a:ea typeface="宋体" panose="02010600030101010101" pitchFamily="2" charset="-122"/>
              </a:rPr>
              <a:t>15</a:t>
            </a:r>
            <a:r>
              <a:rPr lang="zh-CN" altLang="en-US" sz="2400" b="1" dirty="0">
                <a:solidFill>
                  <a:srgbClr val="C00000"/>
                </a:solidFill>
                <a:latin typeface="Times New Roman" panose="02020603050405020304" pitchFamily="18" charset="0"/>
                <a:ea typeface="宋体" panose="02010600030101010101" pitchFamily="2" charset="-122"/>
              </a:rPr>
              <a:t>级中断</a:t>
            </a:r>
            <a:r>
              <a:rPr lang="zh-CN" altLang="en-US" sz="2400" b="1" dirty="0">
                <a:latin typeface="Times New Roman" panose="02020603050405020304" pitchFamily="18" charset="0"/>
                <a:ea typeface="宋体" panose="02010600030101010101" pitchFamily="2" charset="-122"/>
              </a:rPr>
              <a:t>，其中一些已分配给标准</a:t>
            </a:r>
            <a:r>
              <a:rPr lang="en-US" altLang="zh-CN" sz="2400" b="1" dirty="0">
                <a:latin typeface="Times New Roman" panose="02020603050405020304" pitchFamily="18" charset="0"/>
                <a:ea typeface="宋体" panose="02010600030101010101" pitchFamily="2" charset="-122"/>
              </a:rPr>
              <a:t>I/O</a:t>
            </a:r>
            <a:r>
              <a:rPr lang="zh-CN" altLang="en-US" sz="2400" b="1" dirty="0">
                <a:latin typeface="Times New Roman" panose="02020603050405020304" pitchFamily="18" charset="0"/>
                <a:ea typeface="宋体" panose="02010600030101010101" pitchFamily="2" charset="-122"/>
              </a:rPr>
              <a:t>设备接口使用。在以</a:t>
            </a:r>
            <a:r>
              <a:rPr lang="en-US" altLang="zh-CN" sz="2400" b="1" dirty="0">
                <a:latin typeface="Times New Roman" panose="02020603050405020304" pitchFamily="18" charset="0"/>
                <a:ea typeface="宋体" panose="02010600030101010101" pitchFamily="2" charset="-122"/>
              </a:rPr>
              <a:t>80x86</a:t>
            </a:r>
            <a:r>
              <a:rPr lang="zh-CN" altLang="en-US" sz="2400" b="1" dirty="0">
                <a:latin typeface="Times New Roman" panose="02020603050405020304" pitchFamily="18" charset="0"/>
                <a:ea typeface="宋体" panose="02010600030101010101" pitchFamily="2" charset="-122"/>
              </a:rPr>
              <a:t>为</a:t>
            </a:r>
            <a:r>
              <a:rPr lang="en-US" altLang="zh-CN" sz="2400" b="1" dirty="0">
                <a:latin typeface="Times New Roman" panose="02020603050405020304" pitchFamily="18" charset="0"/>
                <a:ea typeface="宋体" panose="02010600030101010101" pitchFamily="2" charset="-122"/>
              </a:rPr>
              <a:t>CPU</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PC</a:t>
            </a:r>
            <a:r>
              <a:rPr lang="zh-CN" altLang="en-US" sz="2400" b="1" dirty="0">
                <a:latin typeface="Times New Roman" panose="02020603050405020304" pitchFamily="18" charset="0"/>
                <a:ea typeface="宋体" panose="02010600030101010101" pitchFamily="2" charset="-122"/>
              </a:rPr>
              <a:t>机中，</a:t>
            </a:r>
            <a:r>
              <a:rPr lang="zh-CN" altLang="en-US" sz="2400" b="1" dirty="0">
                <a:solidFill>
                  <a:srgbClr val="FF0000"/>
                </a:solidFill>
                <a:latin typeface="Times New Roman" panose="02020603050405020304" pitchFamily="18" charset="0"/>
                <a:ea typeface="宋体" panose="02010600030101010101" pitchFamily="2" charset="-122"/>
              </a:rPr>
              <a:t>中断类型码的分配</a:t>
            </a:r>
            <a:r>
              <a:rPr lang="zh-CN" altLang="en-US" sz="2400" b="1" dirty="0">
                <a:latin typeface="Times New Roman" panose="02020603050405020304" pitchFamily="18" charset="0"/>
                <a:ea typeface="宋体" panose="02010600030101010101" pitchFamily="2" charset="-122"/>
              </a:rPr>
              <a:t>如右表</a:t>
            </a:r>
            <a:r>
              <a:rPr lang="en-US" altLang="zh-CN" sz="2400" b="1" dirty="0">
                <a:latin typeface="Times New Roman" panose="02020603050405020304" pitchFamily="18" charset="0"/>
                <a:ea typeface="宋体" panose="02010600030101010101" pitchFamily="2" charset="-122"/>
              </a:rPr>
              <a:t>7-2</a:t>
            </a:r>
            <a:r>
              <a:rPr lang="zh-CN" altLang="en-US" sz="2400" b="1" dirty="0">
                <a:latin typeface="Times New Roman" panose="02020603050405020304" pitchFamily="18" charset="0"/>
                <a:ea typeface="宋体" panose="02010600030101010101" pitchFamily="2" charset="-122"/>
              </a:rPr>
              <a:t>所示。</a:t>
            </a:r>
            <a:r>
              <a:rPr lang="zh-CN" altLang="en-US"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graphicFrame>
        <p:nvGraphicFramePr>
          <p:cNvPr id="4" name="表格 3"/>
          <p:cNvGraphicFramePr>
            <a:graphicFrameLocks noGrp="1"/>
          </p:cNvGraphicFramePr>
          <p:nvPr/>
        </p:nvGraphicFramePr>
        <p:xfrm>
          <a:off x="2949575" y="93663"/>
          <a:ext cx="6194425" cy="6764342"/>
        </p:xfrm>
        <a:graphic>
          <a:graphicData uri="http://schemas.openxmlformats.org/drawingml/2006/table">
            <a:tbl>
              <a:tblPr>
                <a:tableStyleId>{5C22544A-7EE6-4342-B048-85BDC9FD1C3A}</a:tableStyleId>
              </a:tblPr>
              <a:tblGrid>
                <a:gridCol w="1485199"/>
                <a:gridCol w="2337999"/>
                <a:gridCol w="2371227"/>
              </a:tblGrid>
              <a:tr h="356018">
                <a:tc>
                  <a:txBody>
                    <a:bodyPr/>
                    <a:lstStyle/>
                    <a:p>
                      <a:pPr algn="ctr">
                        <a:lnSpc>
                          <a:spcPts val="1300"/>
                        </a:lnSpc>
                        <a:spcAft>
                          <a:spcPts val="0"/>
                        </a:spcAft>
                      </a:pPr>
                      <a:r>
                        <a:rPr lang="zh-CN" sz="1600" b="1" kern="100" dirty="0">
                          <a:effectLst/>
                        </a:rPr>
                        <a:t>类型码</a:t>
                      </a:r>
                      <a:endParaRPr lang="zh-CN" sz="1600" b="1" kern="100" dirty="0">
                        <a:effectLst/>
                        <a:latin typeface="Times New Roman" panose="02020603050405020304"/>
                        <a:ea typeface="宋体" panose="02010600030101010101" pitchFamily="2" charset="-122"/>
                      </a:endParaRPr>
                    </a:p>
                  </a:txBody>
                  <a:tcPr marL="62664" marR="62664" marT="0" marB="0"/>
                </a:tc>
                <a:tc>
                  <a:txBody>
                    <a:bodyPr/>
                    <a:lstStyle/>
                    <a:p>
                      <a:pPr algn="ctr">
                        <a:lnSpc>
                          <a:spcPts val="1300"/>
                        </a:lnSpc>
                        <a:spcAft>
                          <a:spcPts val="0"/>
                        </a:spcAft>
                      </a:pPr>
                      <a:r>
                        <a:rPr lang="zh-CN" sz="1600" b="1" kern="100" dirty="0">
                          <a:effectLst/>
                        </a:rPr>
                        <a:t>名</a:t>
                      </a:r>
                      <a:r>
                        <a:rPr lang="en-US" sz="1600" b="1" kern="100" dirty="0">
                          <a:effectLst/>
                        </a:rPr>
                        <a:t>   </a:t>
                      </a:r>
                      <a:r>
                        <a:rPr lang="zh-CN" sz="1600" b="1" kern="100" dirty="0">
                          <a:effectLst/>
                        </a:rPr>
                        <a:t>称</a:t>
                      </a:r>
                      <a:endParaRPr lang="zh-CN" sz="1600" b="1" kern="100" dirty="0">
                        <a:effectLst/>
                        <a:latin typeface="Times New Roman" panose="02020603050405020304"/>
                        <a:ea typeface="宋体" panose="02010600030101010101" pitchFamily="2" charset="-122"/>
                      </a:endParaRPr>
                    </a:p>
                  </a:txBody>
                  <a:tcPr marL="62664" marR="62664" marT="0" marB="0"/>
                </a:tc>
                <a:tc>
                  <a:txBody>
                    <a:bodyPr/>
                    <a:lstStyle/>
                    <a:p>
                      <a:pPr algn="ctr">
                        <a:lnSpc>
                          <a:spcPts val="1300"/>
                        </a:lnSpc>
                        <a:spcAft>
                          <a:spcPts val="0"/>
                        </a:spcAft>
                      </a:pPr>
                      <a:r>
                        <a:rPr lang="zh-CN" sz="1600" b="1" kern="100">
                          <a:effectLst/>
                        </a:rPr>
                        <a:t>来源或使用</a:t>
                      </a:r>
                      <a:endParaRPr lang="zh-CN" sz="1600" b="1" kern="10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00H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除法错</a:t>
                      </a:r>
                      <a:endParaRPr lang="zh-CN" sz="1600" b="1" kern="100" dirty="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en-US" sz="1600" b="1" kern="100">
                          <a:effectLst/>
                        </a:rPr>
                        <a:t>CPU</a:t>
                      </a:r>
                      <a:r>
                        <a:rPr lang="zh-CN" sz="1600" b="1" kern="100">
                          <a:effectLst/>
                        </a:rPr>
                        <a:t>内中断</a:t>
                      </a:r>
                      <a:endParaRPr lang="zh-CN" sz="1600" b="1" kern="10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01H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单步</a:t>
                      </a:r>
                      <a:r>
                        <a:rPr lang="en-US" sz="1600" b="1" kern="100" dirty="0">
                          <a:effectLst/>
                        </a:rPr>
                        <a:t>TF</a:t>
                      </a:r>
                      <a:endParaRPr lang="zh-CN" sz="1600" b="1" kern="100" dirty="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en-US" sz="1600" b="1" kern="100">
                          <a:effectLst/>
                        </a:rPr>
                        <a:t>CPU</a:t>
                      </a:r>
                      <a:r>
                        <a:rPr lang="zh-CN" sz="1600" b="1" kern="100">
                          <a:effectLst/>
                        </a:rPr>
                        <a:t>内中断</a:t>
                      </a:r>
                      <a:endParaRPr lang="zh-CN" sz="1600" b="1" kern="10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02H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非屏蔽</a:t>
                      </a:r>
                      <a:r>
                        <a:rPr lang="en-US" sz="1600" b="1" kern="100" dirty="0">
                          <a:effectLst/>
                        </a:rPr>
                        <a:t>NMI</a:t>
                      </a:r>
                      <a:endParaRPr lang="zh-CN" sz="1600" b="1" kern="100" dirty="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en-US" sz="1600" b="1" kern="100">
                          <a:effectLst/>
                        </a:rPr>
                        <a:t>NMI</a:t>
                      </a:r>
                      <a:r>
                        <a:rPr lang="zh-CN" sz="1600" b="1" kern="100">
                          <a:effectLst/>
                        </a:rPr>
                        <a:t>请求</a:t>
                      </a:r>
                      <a:endParaRPr lang="zh-CN" sz="1600" b="1" kern="10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03H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断点</a:t>
                      </a:r>
                      <a:r>
                        <a:rPr lang="en-US" sz="1600" b="1" kern="100" dirty="0">
                          <a:effectLst/>
                        </a:rPr>
                        <a:t>INT3</a:t>
                      </a:r>
                      <a:endParaRPr lang="zh-CN" sz="1600" b="1" kern="100" dirty="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en-US" sz="1600" b="1" kern="100" dirty="0">
                          <a:effectLst/>
                        </a:rPr>
                        <a:t>INT3</a:t>
                      </a:r>
                      <a:r>
                        <a:rPr lang="zh-CN" sz="1600" b="1" kern="100" dirty="0">
                          <a:effectLst/>
                        </a:rPr>
                        <a:t>请求</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04H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a:effectLst/>
                        </a:rPr>
                        <a:t>溢出</a:t>
                      </a:r>
                      <a:r>
                        <a:rPr lang="en-US" sz="1600" b="1" kern="100">
                          <a:effectLst/>
                        </a:rPr>
                        <a:t>INT0</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溢出标志及</a:t>
                      </a:r>
                      <a:r>
                        <a:rPr lang="en-US" sz="1600" b="1" kern="100" dirty="0">
                          <a:effectLst/>
                        </a:rPr>
                        <a:t>INT0</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05</a:t>
                      </a:r>
                      <a:r>
                        <a:rPr lang="zh-CN" sz="1600" b="1" kern="100">
                          <a:effectLst/>
                        </a:rPr>
                        <a:t>～</a:t>
                      </a:r>
                      <a:r>
                        <a:rPr lang="en-US" sz="1600" b="1" kern="100">
                          <a:effectLst/>
                        </a:rPr>
                        <a:t>07H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en-US" sz="1600" b="1" kern="100">
                          <a:effectLst/>
                        </a:rPr>
                        <a:t>BIOS</a:t>
                      </a:r>
                      <a:r>
                        <a:rPr lang="zh-CN" sz="1600" b="1" kern="100">
                          <a:effectLst/>
                        </a:rPr>
                        <a:t>软中断</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en-US" sz="1600" b="1" kern="100" dirty="0" err="1">
                          <a:effectLst/>
                        </a:rPr>
                        <a:t>INTn</a:t>
                      </a:r>
                      <a:r>
                        <a:rPr lang="zh-CN" sz="1600" b="1" kern="100" dirty="0">
                          <a:effectLst/>
                        </a:rPr>
                        <a:t>调用</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08H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a:effectLst/>
                        </a:rPr>
                        <a:t>主</a:t>
                      </a:r>
                      <a:r>
                        <a:rPr lang="en-US" sz="1600" b="1" kern="100">
                          <a:effectLst/>
                        </a:rPr>
                        <a:t>8259 IRQ0</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计时器溢出</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09H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a:effectLst/>
                        </a:rPr>
                        <a:t>主</a:t>
                      </a:r>
                      <a:r>
                        <a:rPr lang="en-US" sz="1600" b="1" kern="100">
                          <a:effectLst/>
                        </a:rPr>
                        <a:t>8259 IRQ1</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键盘中断请求</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0AH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a:effectLst/>
                        </a:rPr>
                        <a:t>主</a:t>
                      </a:r>
                      <a:r>
                        <a:rPr lang="en-US" sz="1600" b="1" kern="100">
                          <a:effectLst/>
                        </a:rPr>
                        <a:t>8259 IRQ2</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从</a:t>
                      </a:r>
                      <a:r>
                        <a:rPr lang="en-US" sz="1600" b="1" kern="100" dirty="0">
                          <a:effectLst/>
                        </a:rPr>
                        <a:t>8259 INT</a:t>
                      </a:r>
                      <a:r>
                        <a:rPr lang="zh-CN" sz="1600" b="1" kern="100" dirty="0">
                          <a:effectLst/>
                        </a:rPr>
                        <a:t>请求</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0BH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a:effectLst/>
                        </a:rPr>
                        <a:t>主</a:t>
                      </a:r>
                      <a:r>
                        <a:rPr lang="en-US" sz="1600" b="1" kern="100">
                          <a:effectLst/>
                        </a:rPr>
                        <a:t>8259 IRQ3</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串口</a:t>
                      </a:r>
                      <a:r>
                        <a:rPr lang="en-US" sz="1600" b="1" kern="100" dirty="0">
                          <a:effectLst/>
                        </a:rPr>
                        <a:t> 2</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0CH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a:effectLst/>
                        </a:rPr>
                        <a:t>主</a:t>
                      </a:r>
                      <a:r>
                        <a:rPr lang="en-US" sz="1600" b="1" kern="100">
                          <a:effectLst/>
                        </a:rPr>
                        <a:t>8259 IRQ4</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串口</a:t>
                      </a:r>
                      <a:r>
                        <a:rPr lang="en-US" sz="1600" b="1" kern="100" dirty="0">
                          <a:effectLst/>
                        </a:rPr>
                        <a:t> 1</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0DH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a:effectLst/>
                        </a:rPr>
                        <a:t>主</a:t>
                      </a:r>
                      <a:r>
                        <a:rPr lang="en-US" sz="1600" b="1" kern="100">
                          <a:effectLst/>
                        </a:rPr>
                        <a:t>8259 IRQ5</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并口</a:t>
                      </a:r>
                      <a:r>
                        <a:rPr lang="en-US" sz="1600" b="1" kern="100" dirty="0">
                          <a:effectLst/>
                        </a:rPr>
                        <a:t> 2</a:t>
                      </a:r>
                      <a:r>
                        <a:rPr lang="zh-CN" sz="1600" b="1" kern="100" dirty="0">
                          <a:effectLst/>
                        </a:rPr>
                        <a:t>（打印机</a:t>
                      </a:r>
                      <a:r>
                        <a:rPr lang="en-US" sz="1600" b="1" kern="100" dirty="0">
                          <a:effectLst/>
                        </a:rPr>
                        <a:t> 2</a:t>
                      </a:r>
                      <a:r>
                        <a:rPr lang="zh-CN" sz="1600" b="1" kern="100" dirty="0">
                          <a:effectLst/>
                        </a:rPr>
                        <a:t>）</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0EH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a:effectLst/>
                        </a:rPr>
                        <a:t>主</a:t>
                      </a:r>
                      <a:r>
                        <a:rPr lang="en-US" sz="1600" b="1" kern="100">
                          <a:effectLst/>
                        </a:rPr>
                        <a:t>8259 IRQ6</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软磁盘中断</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0FH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a:effectLst/>
                        </a:rPr>
                        <a:t>主</a:t>
                      </a:r>
                      <a:r>
                        <a:rPr lang="en-US" sz="1600" b="1" kern="100">
                          <a:effectLst/>
                        </a:rPr>
                        <a:t>8259 IRQ7 </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并口</a:t>
                      </a:r>
                      <a:r>
                        <a:rPr lang="en-US" sz="1600" b="1" kern="100" dirty="0">
                          <a:effectLst/>
                        </a:rPr>
                        <a:t> 1</a:t>
                      </a:r>
                      <a:r>
                        <a:rPr lang="zh-CN" sz="1600" b="1" kern="100" dirty="0">
                          <a:effectLst/>
                        </a:rPr>
                        <a:t>（打印机</a:t>
                      </a:r>
                      <a:r>
                        <a:rPr lang="en-US" sz="1600" b="1" kern="100" dirty="0">
                          <a:effectLst/>
                        </a:rPr>
                        <a:t> 1</a:t>
                      </a:r>
                      <a:r>
                        <a:rPr lang="zh-CN" sz="1600" b="1" kern="100" dirty="0">
                          <a:effectLst/>
                        </a:rPr>
                        <a:t>）</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10</a:t>
                      </a:r>
                      <a:r>
                        <a:rPr lang="zh-CN" sz="1600" b="1" kern="100">
                          <a:effectLst/>
                        </a:rPr>
                        <a:t>～</a:t>
                      </a:r>
                      <a:r>
                        <a:rPr lang="en-US" sz="1600" b="1" kern="100">
                          <a:effectLst/>
                        </a:rPr>
                        <a:t>1FH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en-US" sz="1600" b="1" kern="100">
                          <a:effectLst/>
                        </a:rPr>
                        <a:t>BIOS </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软中断</a:t>
                      </a:r>
                      <a:r>
                        <a:rPr lang="en-US" sz="1600" b="1" kern="100" dirty="0">
                          <a:effectLst/>
                        </a:rPr>
                        <a:t>     </a:t>
                      </a:r>
                      <a:r>
                        <a:rPr lang="en-US" sz="1600" b="1" kern="100" dirty="0" err="1">
                          <a:effectLst/>
                        </a:rPr>
                        <a:t>INTn</a:t>
                      </a:r>
                      <a:r>
                        <a:rPr lang="zh-CN" sz="1600" b="1" kern="100" dirty="0">
                          <a:effectLst/>
                        </a:rPr>
                        <a:t>调用</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20</a:t>
                      </a:r>
                      <a:r>
                        <a:rPr lang="zh-CN" sz="1600" b="1" kern="100">
                          <a:effectLst/>
                        </a:rPr>
                        <a:t>～</a:t>
                      </a:r>
                      <a:r>
                        <a:rPr lang="en-US" sz="1600" b="1" kern="100">
                          <a:effectLst/>
                        </a:rPr>
                        <a:t>3FH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en-US" sz="1600" b="1" kern="100">
                          <a:effectLst/>
                        </a:rPr>
                        <a:t>DOS </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软中断</a:t>
                      </a:r>
                      <a:r>
                        <a:rPr lang="en-US" sz="1600" b="1" kern="100" dirty="0">
                          <a:effectLst/>
                        </a:rPr>
                        <a:t>     </a:t>
                      </a:r>
                      <a:r>
                        <a:rPr lang="en-US" sz="1600" b="1" kern="100" dirty="0" err="1">
                          <a:effectLst/>
                        </a:rPr>
                        <a:t>INTn</a:t>
                      </a:r>
                      <a:r>
                        <a:rPr lang="zh-CN" sz="1600" b="1" kern="100" dirty="0">
                          <a:effectLst/>
                        </a:rPr>
                        <a:t>调用</a:t>
                      </a: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40</a:t>
                      </a:r>
                      <a:r>
                        <a:rPr lang="zh-CN" sz="1600" b="1" kern="100">
                          <a:effectLst/>
                        </a:rPr>
                        <a:t>～</a:t>
                      </a:r>
                      <a:r>
                        <a:rPr lang="en-US" sz="1600" b="1" kern="100">
                          <a:effectLst/>
                        </a:rPr>
                        <a:t>5FH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a:effectLst/>
                        </a:rPr>
                        <a:t>保留 </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endParaRPr lang="zh-CN" sz="1600" b="1" kern="100" dirty="0">
                        <a:effectLst/>
                        <a:latin typeface="Times New Roman" panose="02020603050405020304"/>
                        <a:ea typeface="宋体" panose="02010600030101010101" pitchFamily="2" charset="-122"/>
                      </a:endParaRPr>
                    </a:p>
                  </a:txBody>
                  <a:tcPr marL="62664" marR="62664" marT="0" marB="0"/>
                </a:tc>
              </a:tr>
              <a:tr h="356018">
                <a:tc>
                  <a:txBody>
                    <a:bodyPr/>
                    <a:lstStyle/>
                    <a:p>
                      <a:pPr algn="ctr">
                        <a:lnSpc>
                          <a:spcPts val="1300"/>
                        </a:lnSpc>
                        <a:spcAft>
                          <a:spcPts val="0"/>
                        </a:spcAft>
                      </a:pPr>
                      <a:r>
                        <a:rPr lang="en-US" sz="1600" b="1" kern="100">
                          <a:effectLst/>
                        </a:rPr>
                        <a:t>60</a:t>
                      </a:r>
                      <a:r>
                        <a:rPr lang="zh-CN" sz="1600" b="1" kern="100">
                          <a:effectLst/>
                        </a:rPr>
                        <a:t>～</a:t>
                      </a:r>
                      <a:r>
                        <a:rPr lang="en-US" sz="1600" b="1" kern="100">
                          <a:effectLst/>
                        </a:rPr>
                        <a:t>6FH</a:t>
                      </a:r>
                      <a:endParaRPr lang="zh-CN" sz="1600" b="1" kern="10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r>
                        <a:rPr lang="zh-CN" sz="1600" b="1" kern="100" dirty="0">
                          <a:effectLst/>
                        </a:rPr>
                        <a:t>用户自定义 </a:t>
                      </a:r>
                      <a:endParaRPr lang="zh-CN" sz="1600" b="1" kern="100" dirty="0">
                        <a:effectLst/>
                        <a:latin typeface="Times New Roman" panose="02020603050405020304"/>
                        <a:ea typeface="宋体" panose="02010600030101010101" pitchFamily="2" charset="-122"/>
                      </a:endParaRPr>
                    </a:p>
                  </a:txBody>
                  <a:tcPr marL="62664" marR="62664" marT="0" marB="0"/>
                </a:tc>
                <a:tc>
                  <a:txBody>
                    <a:bodyPr/>
                    <a:lstStyle/>
                    <a:p>
                      <a:pPr algn="just">
                        <a:lnSpc>
                          <a:spcPts val="1300"/>
                        </a:lnSpc>
                        <a:spcAft>
                          <a:spcPts val="0"/>
                        </a:spcAft>
                      </a:pPr>
                      <a:endParaRPr lang="zh-CN" sz="1600" b="1" kern="100" dirty="0">
                        <a:effectLst/>
                        <a:latin typeface="Times New Roman" panose="02020603050405020304"/>
                        <a:ea typeface="宋体" panose="02010600030101010101" pitchFamily="2" charset="-122"/>
                      </a:endParaRPr>
                    </a:p>
                  </a:txBody>
                  <a:tcPr marL="62664" marR="62664" marT="0" marB="0"/>
                </a:tc>
              </a:tr>
            </a:tbl>
          </a:graphicData>
        </a:graphic>
      </p:graphicFrame>
      <p:sp>
        <p:nvSpPr>
          <p:cNvPr id="79957" name="矩形 2"/>
          <p:cNvSpPr/>
          <p:nvPr/>
        </p:nvSpPr>
        <p:spPr>
          <a:xfrm>
            <a:off x="3419475" y="5013325"/>
            <a:ext cx="5400675" cy="252413"/>
          </a:xfrm>
          <a:prstGeom prst="rect">
            <a:avLst/>
          </a:prstGeom>
          <a:noFill/>
          <a:ln w="12700" cap="sq" cmpd="sng">
            <a:solidFill>
              <a:srgbClr val="FF3300"/>
            </a:solidFill>
            <a:prstDash val="dash"/>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79958" name="矩形 2"/>
          <p:cNvSpPr/>
          <p:nvPr/>
        </p:nvSpPr>
        <p:spPr>
          <a:xfrm>
            <a:off x="3276600" y="2852738"/>
            <a:ext cx="5400675" cy="252412"/>
          </a:xfrm>
          <a:prstGeom prst="rect">
            <a:avLst/>
          </a:prstGeom>
          <a:noFill/>
          <a:ln w="12700" cap="sq" cmpd="sng">
            <a:solidFill>
              <a:srgbClr val="FF3300"/>
            </a:solidFill>
            <a:prstDash val="dash"/>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79959" name="TextBox 1"/>
          <p:cNvSpPr txBox="1"/>
          <p:nvPr/>
        </p:nvSpPr>
        <p:spPr>
          <a:xfrm>
            <a:off x="107950" y="4797425"/>
            <a:ext cx="2735263" cy="1841500"/>
          </a:xfrm>
          <a:prstGeom prst="rect">
            <a:avLst/>
          </a:prstGeom>
          <a:solidFill>
            <a:srgbClr val="FDFFCB"/>
          </a:solidFill>
          <a:ln w="9525">
            <a:noFill/>
          </a:ln>
        </p:spPr>
        <p:txBody>
          <a:bodyPr anchor="t" anchorCtr="0">
            <a:spAutoFit/>
          </a:bodyPr>
          <a:p>
            <a:pPr>
              <a:lnSpc>
                <a:spcPts val="3500"/>
              </a:lnSpc>
            </a:pPr>
            <a:r>
              <a:rPr lang="en-US" altLang="zh-CN" sz="2400" b="1" dirty="0">
                <a:solidFill>
                  <a:srgbClr val="FF0000"/>
                </a:solidFill>
                <a:latin typeface="Arial" panose="020B0604020202020204" pitchFamily="34" charset="0"/>
                <a:ea typeface="宋体" panose="02010600030101010101" pitchFamily="2" charset="-122"/>
              </a:rPr>
              <a:t>09H</a:t>
            </a:r>
            <a:r>
              <a:rPr lang="zh-CN" altLang="en-US" sz="2400" b="1" dirty="0">
                <a:latin typeface="Arial" panose="020B0604020202020204" pitchFamily="34" charset="0"/>
                <a:ea typeface="宋体" panose="02010600030101010101" pitchFamily="2" charset="-122"/>
              </a:rPr>
              <a:t>的键盘中断、</a:t>
            </a:r>
            <a:r>
              <a:rPr lang="en-US" altLang="zh-CN" sz="2400" b="1" dirty="0">
                <a:solidFill>
                  <a:srgbClr val="FF0000"/>
                </a:solidFill>
                <a:latin typeface="Arial" panose="020B0604020202020204" pitchFamily="34" charset="0"/>
                <a:ea typeface="宋体" panose="02010600030101010101" pitchFamily="2" charset="-122"/>
              </a:rPr>
              <a:t>0FH</a:t>
            </a:r>
            <a:r>
              <a:rPr lang="zh-CN" altLang="en-US" sz="2400" b="1" dirty="0">
                <a:latin typeface="Arial" panose="020B0604020202020204" pitchFamily="34" charset="0"/>
                <a:ea typeface="宋体" panose="02010600030101010101" pitchFamily="2" charset="-122"/>
              </a:rPr>
              <a:t>的并口打印机中断将在后面举例说明使用。</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a:graphicFrameLocks noGrp="1"/>
          </p:cNvGraphicFramePr>
          <p:nvPr/>
        </p:nvGraphicFramePr>
        <p:xfrm>
          <a:off x="2843213" y="692150"/>
          <a:ext cx="6481763" cy="5905500"/>
        </p:xfrm>
        <a:graphic>
          <a:graphicData uri="http://schemas.openxmlformats.org/drawingml/2006/table">
            <a:tbl>
              <a:tblPr>
                <a:tableStyleId>{5C22544A-7EE6-4342-B048-85BDC9FD1C3A}</a:tableStyleId>
              </a:tblPr>
              <a:tblGrid>
                <a:gridCol w="1554093"/>
                <a:gridCol w="2446450"/>
                <a:gridCol w="2481219"/>
              </a:tblGrid>
              <a:tr h="498532">
                <a:tc>
                  <a:txBody>
                    <a:bodyPr/>
                    <a:lstStyle/>
                    <a:p>
                      <a:pPr algn="ctr">
                        <a:lnSpc>
                          <a:spcPts val="1300"/>
                        </a:lnSpc>
                        <a:spcAft>
                          <a:spcPts val="0"/>
                        </a:spcAft>
                      </a:pPr>
                      <a:r>
                        <a:rPr lang="zh-CN" sz="1600" kern="100" dirty="0">
                          <a:effectLst/>
                        </a:rPr>
                        <a:t>类型码</a:t>
                      </a:r>
                      <a:endParaRPr lang="zh-CN" sz="1600" kern="100" dirty="0">
                        <a:effectLst/>
                        <a:latin typeface="Times New Roman" panose="02020603050405020304"/>
                        <a:ea typeface="宋体" panose="02010600030101010101" pitchFamily="2" charset="-122"/>
                      </a:endParaRPr>
                    </a:p>
                  </a:txBody>
                  <a:tcPr marL="62677" marR="62677" marT="0" marB="0"/>
                </a:tc>
                <a:tc>
                  <a:txBody>
                    <a:bodyPr/>
                    <a:lstStyle/>
                    <a:p>
                      <a:pPr algn="ctr">
                        <a:lnSpc>
                          <a:spcPts val="1300"/>
                        </a:lnSpc>
                        <a:spcAft>
                          <a:spcPts val="0"/>
                        </a:spcAft>
                      </a:pPr>
                      <a:r>
                        <a:rPr lang="zh-CN" sz="1600" kern="100" dirty="0">
                          <a:effectLst/>
                        </a:rPr>
                        <a:t>名</a:t>
                      </a:r>
                      <a:r>
                        <a:rPr lang="en-US" sz="1600" kern="100" dirty="0">
                          <a:effectLst/>
                        </a:rPr>
                        <a:t>   </a:t>
                      </a:r>
                      <a:r>
                        <a:rPr lang="zh-CN" sz="1600" kern="100" dirty="0">
                          <a:effectLst/>
                        </a:rPr>
                        <a:t>称</a:t>
                      </a:r>
                      <a:endParaRPr lang="zh-CN" sz="1600" kern="100" dirty="0">
                        <a:effectLst/>
                        <a:latin typeface="Times New Roman" panose="02020603050405020304"/>
                        <a:ea typeface="宋体" panose="02010600030101010101" pitchFamily="2" charset="-122"/>
                      </a:endParaRPr>
                    </a:p>
                  </a:txBody>
                  <a:tcPr marL="62677" marR="62677" marT="0" marB="0"/>
                </a:tc>
                <a:tc>
                  <a:txBody>
                    <a:bodyPr/>
                    <a:lstStyle/>
                    <a:p>
                      <a:pPr algn="ctr">
                        <a:lnSpc>
                          <a:spcPts val="1300"/>
                        </a:lnSpc>
                        <a:spcAft>
                          <a:spcPts val="0"/>
                        </a:spcAft>
                      </a:pPr>
                      <a:r>
                        <a:rPr lang="zh-CN" sz="1600" kern="100">
                          <a:effectLst/>
                        </a:rPr>
                        <a:t>来源或使用</a:t>
                      </a:r>
                      <a:endParaRPr lang="zh-CN" sz="1600" kern="100">
                        <a:effectLst/>
                        <a:latin typeface="Times New Roman" panose="02020603050405020304"/>
                        <a:ea typeface="宋体" panose="02010600030101010101" pitchFamily="2" charset="-122"/>
                      </a:endParaRPr>
                    </a:p>
                  </a:txBody>
                  <a:tcPr marL="62677" marR="62677" marT="0" marB="0"/>
                </a:tc>
              </a:tr>
              <a:tr h="498532">
                <a:tc>
                  <a:txBody>
                    <a:bodyPr/>
                    <a:lstStyle/>
                    <a:p>
                      <a:pPr algn="ctr">
                        <a:lnSpc>
                          <a:spcPts val="1300"/>
                        </a:lnSpc>
                        <a:spcAft>
                          <a:spcPts val="0"/>
                        </a:spcAft>
                      </a:pPr>
                      <a:r>
                        <a:rPr lang="en-US" sz="1600" kern="100" dirty="0">
                          <a:effectLst/>
                        </a:rPr>
                        <a:t>70H</a:t>
                      </a:r>
                      <a:endParaRPr lang="zh-CN" sz="1600" kern="100" dirty="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en-US" sz="1600" kern="100" dirty="0">
                          <a:effectLst/>
                        </a:rPr>
                        <a:t>IRQ8</a:t>
                      </a:r>
                      <a:r>
                        <a:rPr lang="zh-CN" sz="1600" kern="100" dirty="0">
                          <a:effectLst/>
                        </a:rPr>
                        <a:t>（从</a:t>
                      </a:r>
                      <a:r>
                        <a:rPr lang="en-US" sz="1600" kern="100" dirty="0">
                          <a:effectLst/>
                        </a:rPr>
                        <a:t>8259A IRQ0</a:t>
                      </a:r>
                      <a:r>
                        <a:rPr lang="zh-CN" sz="1600" kern="100" dirty="0">
                          <a:effectLst/>
                        </a:rPr>
                        <a:t>）</a:t>
                      </a:r>
                      <a:endParaRPr lang="zh-CN" sz="1600" kern="100" dirty="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zh-CN" sz="1600" kern="100" dirty="0">
                          <a:effectLst/>
                        </a:rPr>
                        <a:t>实时时钟</a:t>
                      </a:r>
                      <a:endParaRPr lang="zh-CN" sz="1600" kern="100" dirty="0">
                        <a:effectLst/>
                        <a:latin typeface="Times New Roman" panose="02020603050405020304"/>
                        <a:ea typeface="宋体" panose="02010600030101010101" pitchFamily="2" charset="-122"/>
                      </a:endParaRPr>
                    </a:p>
                  </a:txBody>
                  <a:tcPr marL="62677" marR="62677" marT="0" marB="0"/>
                </a:tc>
              </a:tr>
              <a:tr h="498532">
                <a:tc>
                  <a:txBody>
                    <a:bodyPr/>
                    <a:lstStyle/>
                    <a:p>
                      <a:pPr algn="ctr">
                        <a:lnSpc>
                          <a:spcPts val="1300"/>
                        </a:lnSpc>
                        <a:spcAft>
                          <a:spcPts val="0"/>
                        </a:spcAft>
                      </a:pPr>
                      <a:r>
                        <a:rPr lang="en-US" sz="1600" kern="100">
                          <a:effectLst/>
                        </a:rPr>
                        <a:t>71H</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en-US" sz="1600" kern="100">
                          <a:effectLst/>
                        </a:rPr>
                        <a:t>IRQ9</a:t>
                      </a:r>
                      <a:r>
                        <a:rPr lang="zh-CN" sz="1600" kern="100">
                          <a:effectLst/>
                        </a:rPr>
                        <a:t>（从</a:t>
                      </a:r>
                      <a:r>
                        <a:rPr lang="en-US" sz="1600" kern="100">
                          <a:effectLst/>
                        </a:rPr>
                        <a:t> 8259A IRQ1</a:t>
                      </a:r>
                      <a:r>
                        <a:rPr lang="zh-CN" sz="1600" kern="100">
                          <a:effectLst/>
                        </a:rPr>
                        <a:t>）</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zh-CN" sz="1600" kern="100" dirty="0">
                          <a:effectLst/>
                        </a:rPr>
                        <a:t>代替</a:t>
                      </a:r>
                      <a:r>
                        <a:rPr lang="en-US" sz="1600" kern="100" dirty="0">
                          <a:effectLst/>
                        </a:rPr>
                        <a:t>IRQ2</a:t>
                      </a:r>
                      <a:endParaRPr lang="zh-CN" sz="1600" kern="100" dirty="0">
                        <a:effectLst/>
                        <a:latin typeface="Times New Roman" panose="02020603050405020304"/>
                        <a:ea typeface="宋体" panose="02010600030101010101" pitchFamily="2" charset="-122"/>
                      </a:endParaRPr>
                    </a:p>
                  </a:txBody>
                  <a:tcPr marL="62677" marR="62677" marT="0" marB="0"/>
                </a:tc>
              </a:tr>
              <a:tr h="498532">
                <a:tc>
                  <a:txBody>
                    <a:bodyPr/>
                    <a:lstStyle/>
                    <a:p>
                      <a:pPr algn="ctr">
                        <a:lnSpc>
                          <a:spcPts val="1300"/>
                        </a:lnSpc>
                        <a:spcAft>
                          <a:spcPts val="0"/>
                        </a:spcAft>
                      </a:pPr>
                      <a:r>
                        <a:rPr lang="en-US" sz="1600" kern="100">
                          <a:effectLst/>
                        </a:rPr>
                        <a:t>72H</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en-US" sz="1600" kern="100">
                          <a:effectLst/>
                        </a:rPr>
                        <a:t>IRQ10</a:t>
                      </a:r>
                      <a:r>
                        <a:rPr lang="zh-CN" sz="1600" kern="100">
                          <a:effectLst/>
                        </a:rPr>
                        <a:t>（从</a:t>
                      </a:r>
                      <a:r>
                        <a:rPr lang="en-US" sz="1600" kern="100">
                          <a:effectLst/>
                        </a:rPr>
                        <a:t>8259A IRQ2</a:t>
                      </a:r>
                      <a:r>
                        <a:rPr lang="zh-CN" sz="1600" kern="100">
                          <a:effectLst/>
                        </a:rPr>
                        <a:t>）</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zh-CN" sz="1600" kern="100" dirty="0">
                          <a:effectLst/>
                        </a:rPr>
                        <a:t>用户自定义</a:t>
                      </a:r>
                      <a:endParaRPr lang="zh-CN" sz="1600" kern="100" dirty="0">
                        <a:effectLst/>
                        <a:latin typeface="Times New Roman" panose="02020603050405020304"/>
                        <a:ea typeface="宋体" panose="02010600030101010101" pitchFamily="2" charset="-122"/>
                      </a:endParaRPr>
                    </a:p>
                  </a:txBody>
                  <a:tcPr marL="62677" marR="62677" marT="0" marB="0"/>
                </a:tc>
              </a:tr>
              <a:tr h="498532">
                <a:tc>
                  <a:txBody>
                    <a:bodyPr/>
                    <a:lstStyle/>
                    <a:p>
                      <a:pPr algn="ctr">
                        <a:lnSpc>
                          <a:spcPts val="1300"/>
                        </a:lnSpc>
                        <a:spcAft>
                          <a:spcPts val="0"/>
                        </a:spcAft>
                      </a:pPr>
                      <a:r>
                        <a:rPr lang="en-US" sz="1600" kern="100">
                          <a:effectLst/>
                        </a:rPr>
                        <a:t>73H</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en-US" sz="1600" kern="100">
                          <a:effectLst/>
                        </a:rPr>
                        <a:t>IRQ11</a:t>
                      </a:r>
                      <a:r>
                        <a:rPr lang="zh-CN" sz="1600" kern="100">
                          <a:effectLst/>
                        </a:rPr>
                        <a:t>（从</a:t>
                      </a:r>
                      <a:r>
                        <a:rPr lang="en-US" sz="1600" kern="100">
                          <a:effectLst/>
                        </a:rPr>
                        <a:t>8259A IRQ3</a:t>
                      </a:r>
                      <a:r>
                        <a:rPr lang="zh-CN" sz="1600" kern="100">
                          <a:effectLst/>
                        </a:rPr>
                        <a:t>）</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zh-CN" sz="1600" kern="100" dirty="0">
                          <a:effectLst/>
                        </a:rPr>
                        <a:t>用户自定义</a:t>
                      </a:r>
                      <a:endParaRPr lang="zh-CN" sz="1600" kern="100" dirty="0">
                        <a:effectLst/>
                        <a:latin typeface="Times New Roman" panose="02020603050405020304"/>
                        <a:ea typeface="宋体" panose="02010600030101010101" pitchFamily="2" charset="-122"/>
                      </a:endParaRPr>
                    </a:p>
                  </a:txBody>
                  <a:tcPr marL="62677" marR="62677" marT="0" marB="0"/>
                </a:tc>
              </a:tr>
              <a:tr h="498532">
                <a:tc>
                  <a:txBody>
                    <a:bodyPr/>
                    <a:lstStyle/>
                    <a:p>
                      <a:pPr algn="ctr">
                        <a:lnSpc>
                          <a:spcPts val="1300"/>
                        </a:lnSpc>
                        <a:spcAft>
                          <a:spcPts val="0"/>
                        </a:spcAft>
                      </a:pPr>
                      <a:r>
                        <a:rPr lang="en-US" sz="1600" kern="100">
                          <a:effectLst/>
                        </a:rPr>
                        <a:t>74H</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en-US" sz="1600" kern="100">
                          <a:effectLst/>
                        </a:rPr>
                        <a:t>IRQ12</a:t>
                      </a:r>
                      <a:r>
                        <a:rPr lang="zh-CN" sz="1600" kern="100">
                          <a:effectLst/>
                        </a:rPr>
                        <a:t>（从</a:t>
                      </a:r>
                      <a:r>
                        <a:rPr lang="en-US" sz="1600" kern="100">
                          <a:effectLst/>
                        </a:rPr>
                        <a:t>8259A IRQ4</a:t>
                      </a:r>
                      <a:r>
                        <a:rPr lang="zh-CN" sz="1600" kern="100">
                          <a:effectLst/>
                        </a:rPr>
                        <a:t>）</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zh-CN" sz="1600" kern="100" dirty="0">
                          <a:effectLst/>
                        </a:rPr>
                        <a:t>用户自定义</a:t>
                      </a:r>
                      <a:endParaRPr lang="zh-CN" sz="1600" kern="100" dirty="0">
                        <a:effectLst/>
                        <a:latin typeface="Times New Roman" panose="02020603050405020304"/>
                        <a:ea typeface="宋体" panose="02010600030101010101" pitchFamily="2" charset="-122"/>
                      </a:endParaRPr>
                    </a:p>
                  </a:txBody>
                  <a:tcPr marL="62677" marR="62677" marT="0" marB="0"/>
                </a:tc>
              </a:tr>
              <a:tr h="498532">
                <a:tc>
                  <a:txBody>
                    <a:bodyPr/>
                    <a:lstStyle/>
                    <a:p>
                      <a:pPr algn="ctr">
                        <a:lnSpc>
                          <a:spcPts val="1300"/>
                        </a:lnSpc>
                        <a:spcAft>
                          <a:spcPts val="0"/>
                        </a:spcAft>
                      </a:pPr>
                      <a:r>
                        <a:rPr lang="en-US" sz="1600" kern="100">
                          <a:effectLst/>
                        </a:rPr>
                        <a:t>75H</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en-US" sz="1600" kern="100">
                          <a:effectLst/>
                        </a:rPr>
                        <a:t>IRQ13</a:t>
                      </a:r>
                      <a:r>
                        <a:rPr lang="zh-CN" sz="1600" kern="100">
                          <a:effectLst/>
                        </a:rPr>
                        <a:t>（从</a:t>
                      </a:r>
                      <a:r>
                        <a:rPr lang="en-US" sz="1600" kern="100">
                          <a:effectLst/>
                        </a:rPr>
                        <a:t>8259A IRQ5</a:t>
                      </a:r>
                      <a:r>
                        <a:rPr lang="zh-CN" sz="1600" kern="100">
                          <a:effectLst/>
                        </a:rPr>
                        <a:t>）</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zh-CN" altLang="en-US" sz="1600" kern="100" dirty="0" smtClean="0">
                          <a:effectLst/>
                          <a:latin typeface="Times New Roman" panose="02020603050405020304"/>
                          <a:ea typeface="宋体" panose="02010600030101010101" pitchFamily="2" charset="-122"/>
                        </a:rPr>
                        <a:t>协处理器中断</a:t>
                      </a:r>
                      <a:endParaRPr lang="zh-CN" sz="1600" kern="100" dirty="0">
                        <a:effectLst/>
                        <a:latin typeface="Times New Roman" panose="02020603050405020304"/>
                        <a:ea typeface="宋体" panose="02010600030101010101" pitchFamily="2" charset="-122"/>
                      </a:endParaRPr>
                    </a:p>
                  </a:txBody>
                  <a:tcPr marL="62677" marR="62677" marT="0" marB="0"/>
                </a:tc>
              </a:tr>
              <a:tr h="498532">
                <a:tc>
                  <a:txBody>
                    <a:bodyPr/>
                    <a:lstStyle/>
                    <a:p>
                      <a:pPr algn="ctr">
                        <a:lnSpc>
                          <a:spcPts val="1300"/>
                        </a:lnSpc>
                        <a:spcAft>
                          <a:spcPts val="0"/>
                        </a:spcAft>
                      </a:pPr>
                      <a:r>
                        <a:rPr lang="en-US" sz="1600" kern="100">
                          <a:effectLst/>
                        </a:rPr>
                        <a:t>76H</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en-US" sz="1600" kern="100">
                          <a:effectLst/>
                        </a:rPr>
                        <a:t>IRQ14</a:t>
                      </a:r>
                      <a:r>
                        <a:rPr lang="zh-CN" sz="1600" kern="100">
                          <a:effectLst/>
                        </a:rPr>
                        <a:t>（从</a:t>
                      </a:r>
                      <a:r>
                        <a:rPr lang="en-US" sz="1600" kern="100">
                          <a:effectLst/>
                        </a:rPr>
                        <a:t>8259A IRQ6</a:t>
                      </a:r>
                      <a:r>
                        <a:rPr lang="zh-CN" sz="1600" kern="100">
                          <a:effectLst/>
                        </a:rPr>
                        <a:t>）</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zh-CN" altLang="en-US" sz="1600" kern="100" smtClean="0">
                          <a:effectLst/>
                          <a:latin typeface="+mn-lt"/>
                          <a:ea typeface="+mn-ea"/>
                        </a:rPr>
                        <a:t>硬盘中断</a:t>
                      </a:r>
                      <a:endParaRPr lang="zh-CN" sz="1600" kern="100" dirty="0">
                        <a:effectLst/>
                        <a:latin typeface="Times New Roman" panose="02020603050405020304"/>
                        <a:ea typeface="宋体" panose="02010600030101010101" pitchFamily="2" charset="-122"/>
                      </a:endParaRPr>
                    </a:p>
                  </a:txBody>
                  <a:tcPr marL="62677" marR="62677" marT="0" marB="0"/>
                </a:tc>
              </a:tr>
              <a:tr h="498532">
                <a:tc>
                  <a:txBody>
                    <a:bodyPr/>
                    <a:lstStyle/>
                    <a:p>
                      <a:pPr algn="ctr">
                        <a:lnSpc>
                          <a:spcPts val="1300"/>
                        </a:lnSpc>
                        <a:spcAft>
                          <a:spcPts val="0"/>
                        </a:spcAft>
                      </a:pPr>
                      <a:r>
                        <a:rPr lang="en-US" sz="1600" kern="100">
                          <a:effectLst/>
                        </a:rPr>
                        <a:t>77H</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en-US" sz="1600" kern="100">
                          <a:effectLst/>
                        </a:rPr>
                        <a:t>IRQ15</a:t>
                      </a:r>
                      <a:r>
                        <a:rPr lang="zh-CN" sz="1600" kern="100">
                          <a:effectLst/>
                        </a:rPr>
                        <a:t>（从</a:t>
                      </a:r>
                      <a:r>
                        <a:rPr lang="en-US" sz="1600" kern="100">
                          <a:effectLst/>
                        </a:rPr>
                        <a:t>8259A IRQ7</a:t>
                      </a:r>
                      <a:r>
                        <a:rPr lang="zh-CN" sz="1600" kern="100">
                          <a:effectLst/>
                        </a:rPr>
                        <a:t>）</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zh-CN" sz="1600" kern="100" dirty="0">
                          <a:effectLst/>
                        </a:rPr>
                        <a:t>用户自定义</a:t>
                      </a:r>
                      <a:endParaRPr lang="zh-CN" sz="1600" kern="100" dirty="0">
                        <a:effectLst/>
                        <a:latin typeface="Times New Roman" panose="02020603050405020304"/>
                        <a:ea typeface="宋体" panose="02010600030101010101" pitchFamily="2" charset="-122"/>
                      </a:endParaRPr>
                    </a:p>
                  </a:txBody>
                  <a:tcPr marL="62677" marR="62677" marT="0" marB="0"/>
                </a:tc>
              </a:tr>
              <a:tr h="498532">
                <a:tc>
                  <a:txBody>
                    <a:bodyPr/>
                    <a:lstStyle/>
                    <a:p>
                      <a:pPr algn="ctr">
                        <a:lnSpc>
                          <a:spcPts val="1300"/>
                        </a:lnSpc>
                        <a:spcAft>
                          <a:spcPts val="0"/>
                        </a:spcAft>
                      </a:pPr>
                      <a:r>
                        <a:rPr lang="en-US" sz="1600" kern="100">
                          <a:effectLst/>
                        </a:rPr>
                        <a:t>78</a:t>
                      </a:r>
                      <a:r>
                        <a:rPr lang="zh-CN" sz="1600" kern="100">
                          <a:effectLst/>
                        </a:rPr>
                        <a:t>～</a:t>
                      </a:r>
                      <a:r>
                        <a:rPr lang="en-US" sz="1600" kern="100">
                          <a:effectLst/>
                        </a:rPr>
                        <a:t>7FH</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zh-CN" sz="1600" kern="100">
                          <a:effectLst/>
                        </a:rPr>
                        <a:t>用户自定义</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endParaRPr lang="zh-CN" sz="1600" kern="100" dirty="0">
                        <a:effectLst/>
                        <a:latin typeface="Times New Roman" panose="02020603050405020304"/>
                        <a:ea typeface="宋体" panose="02010600030101010101" pitchFamily="2" charset="-122"/>
                      </a:endParaRPr>
                    </a:p>
                  </a:txBody>
                  <a:tcPr marL="62677" marR="62677" marT="0" marB="0"/>
                </a:tc>
              </a:tr>
              <a:tr h="498532">
                <a:tc>
                  <a:txBody>
                    <a:bodyPr/>
                    <a:lstStyle/>
                    <a:p>
                      <a:pPr algn="ctr">
                        <a:lnSpc>
                          <a:spcPts val="1300"/>
                        </a:lnSpc>
                        <a:spcAft>
                          <a:spcPts val="0"/>
                        </a:spcAft>
                      </a:pPr>
                      <a:r>
                        <a:rPr lang="en-US" sz="1600" kern="100">
                          <a:effectLst/>
                        </a:rPr>
                        <a:t>80</a:t>
                      </a:r>
                      <a:r>
                        <a:rPr lang="zh-CN" sz="1600" kern="100">
                          <a:effectLst/>
                        </a:rPr>
                        <a:t>～</a:t>
                      </a:r>
                      <a:r>
                        <a:rPr lang="en-US" sz="1600" kern="100">
                          <a:effectLst/>
                        </a:rPr>
                        <a:t>F0H</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en-US" sz="1600" kern="100">
                          <a:effectLst/>
                        </a:rPr>
                        <a:t>BASIC</a:t>
                      </a:r>
                      <a:r>
                        <a:rPr lang="zh-CN" sz="1600" kern="100">
                          <a:effectLst/>
                        </a:rPr>
                        <a:t>使用</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endParaRPr lang="zh-CN" sz="1600" kern="100" dirty="0">
                        <a:effectLst/>
                        <a:latin typeface="Times New Roman" panose="02020603050405020304"/>
                        <a:ea typeface="宋体" panose="02010600030101010101" pitchFamily="2" charset="-122"/>
                      </a:endParaRPr>
                    </a:p>
                  </a:txBody>
                  <a:tcPr marL="62677" marR="62677" marT="0" marB="0"/>
                </a:tc>
              </a:tr>
              <a:tr h="421645">
                <a:tc>
                  <a:txBody>
                    <a:bodyPr/>
                    <a:lstStyle/>
                    <a:p>
                      <a:pPr algn="ctr">
                        <a:lnSpc>
                          <a:spcPts val="1300"/>
                        </a:lnSpc>
                        <a:spcAft>
                          <a:spcPts val="0"/>
                        </a:spcAft>
                      </a:pPr>
                      <a:r>
                        <a:rPr lang="en-US" sz="1600" kern="100">
                          <a:effectLst/>
                        </a:rPr>
                        <a:t>F1</a:t>
                      </a:r>
                      <a:r>
                        <a:rPr lang="zh-CN" sz="1600" kern="100">
                          <a:effectLst/>
                        </a:rPr>
                        <a:t>～</a:t>
                      </a:r>
                      <a:r>
                        <a:rPr lang="en-US" sz="1600" kern="100">
                          <a:effectLst/>
                        </a:rPr>
                        <a:t>FFH</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r>
                        <a:rPr lang="zh-CN" sz="1600" kern="100">
                          <a:effectLst/>
                        </a:rPr>
                        <a:t>用户自定义</a:t>
                      </a:r>
                      <a:endParaRPr lang="zh-CN" sz="1600" kern="100">
                        <a:effectLst/>
                        <a:latin typeface="Times New Roman" panose="02020603050405020304"/>
                        <a:ea typeface="宋体" panose="02010600030101010101" pitchFamily="2" charset="-122"/>
                      </a:endParaRPr>
                    </a:p>
                  </a:txBody>
                  <a:tcPr marL="62677" marR="62677" marT="0" marB="0"/>
                </a:tc>
                <a:tc>
                  <a:txBody>
                    <a:bodyPr/>
                    <a:lstStyle/>
                    <a:p>
                      <a:pPr algn="just">
                        <a:lnSpc>
                          <a:spcPts val="1300"/>
                        </a:lnSpc>
                        <a:spcAft>
                          <a:spcPts val="0"/>
                        </a:spcAft>
                      </a:pPr>
                      <a:endParaRPr lang="zh-CN" sz="1600" kern="100" dirty="0">
                        <a:effectLst/>
                        <a:latin typeface="Times New Roman" panose="02020603050405020304"/>
                        <a:ea typeface="宋体" panose="02010600030101010101" pitchFamily="2" charset="-122"/>
                      </a:endParaRPr>
                    </a:p>
                  </a:txBody>
                  <a:tcPr marL="62677" marR="62677" marT="0" marB="0"/>
                </a:tc>
              </a:tr>
            </a:tbl>
          </a:graphicData>
        </a:graphic>
      </p:graphicFrame>
      <p:sp>
        <p:nvSpPr>
          <p:cNvPr id="80951" name="Rectangle 1"/>
          <p:cNvSpPr/>
          <p:nvPr/>
        </p:nvSpPr>
        <p:spPr>
          <a:xfrm>
            <a:off x="130175" y="908050"/>
            <a:ext cx="2520950" cy="4132263"/>
          </a:xfrm>
          <a:prstGeom prst="rect">
            <a:avLst/>
          </a:prstGeom>
          <a:solidFill>
            <a:srgbClr val="CCFFCC"/>
          </a:solidFill>
          <a:ln w="9525">
            <a:noFill/>
          </a:ln>
        </p:spPr>
        <p:txBody>
          <a:bodyPr anchor="ctr" anchorCtr="0">
            <a:spAutoFit/>
          </a:bodyPr>
          <a:p>
            <a:pPr eaLnBrk="0" hangingPunct="0">
              <a:lnSpc>
                <a:spcPts val="3500"/>
              </a:lnSpc>
            </a:pPr>
            <a:r>
              <a:rPr lang="zh-CN" altLang="en-US" sz="2400" b="1" dirty="0">
                <a:solidFill>
                  <a:srgbClr val="C00000"/>
                </a:solidFill>
                <a:latin typeface="Times New Roman" panose="02020603050405020304" pitchFamily="18" charset="0"/>
                <a:ea typeface="宋体" panose="02010600030101010101" pitchFamily="2" charset="-122"/>
              </a:rPr>
              <a:t>两片</a:t>
            </a:r>
            <a:r>
              <a:rPr lang="en-US" altLang="zh-CN" sz="2400" b="1" dirty="0">
                <a:solidFill>
                  <a:srgbClr val="C00000"/>
                </a:solidFill>
                <a:latin typeface="Times New Roman" panose="02020603050405020304" pitchFamily="18" charset="0"/>
                <a:ea typeface="宋体" panose="02010600030101010101" pitchFamily="2" charset="-122"/>
              </a:rPr>
              <a:t>8259A</a:t>
            </a:r>
            <a:r>
              <a:rPr lang="zh-CN" altLang="en-US" sz="2400" b="1" dirty="0">
                <a:solidFill>
                  <a:srgbClr val="C00000"/>
                </a:solidFill>
                <a:latin typeface="Times New Roman" panose="02020603050405020304" pitchFamily="18" charset="0"/>
                <a:ea typeface="宋体" panose="02010600030101010101" pitchFamily="2" charset="-122"/>
              </a:rPr>
              <a:t>共管理</a:t>
            </a:r>
            <a:r>
              <a:rPr lang="en-US" altLang="zh-CN" sz="2400" b="1" dirty="0">
                <a:solidFill>
                  <a:srgbClr val="C00000"/>
                </a:solidFill>
                <a:latin typeface="Times New Roman" panose="02020603050405020304" pitchFamily="18" charset="0"/>
                <a:ea typeface="宋体" panose="02010600030101010101" pitchFamily="2" charset="-122"/>
              </a:rPr>
              <a:t>15</a:t>
            </a:r>
            <a:r>
              <a:rPr lang="zh-CN" altLang="en-US" sz="2400" b="1" dirty="0">
                <a:solidFill>
                  <a:srgbClr val="C00000"/>
                </a:solidFill>
                <a:latin typeface="Times New Roman" panose="02020603050405020304" pitchFamily="18" charset="0"/>
                <a:ea typeface="宋体" panose="02010600030101010101" pitchFamily="2" charset="-122"/>
              </a:rPr>
              <a:t>级中断</a:t>
            </a:r>
            <a:r>
              <a:rPr lang="zh-CN" altLang="en-US" sz="2400" b="1" dirty="0">
                <a:latin typeface="Times New Roman" panose="02020603050405020304" pitchFamily="18" charset="0"/>
                <a:ea typeface="宋体" panose="02010600030101010101" pitchFamily="2" charset="-122"/>
              </a:rPr>
              <a:t>，其中一些已分配给标准</a:t>
            </a:r>
            <a:r>
              <a:rPr lang="en-US" altLang="zh-CN" sz="2400" b="1" dirty="0">
                <a:latin typeface="Times New Roman" panose="02020603050405020304" pitchFamily="18" charset="0"/>
                <a:ea typeface="宋体" panose="02010600030101010101" pitchFamily="2" charset="-122"/>
              </a:rPr>
              <a:t>I/O</a:t>
            </a:r>
            <a:r>
              <a:rPr lang="zh-CN" altLang="en-US" sz="2400" b="1" dirty="0">
                <a:latin typeface="Times New Roman" panose="02020603050405020304" pitchFamily="18" charset="0"/>
                <a:ea typeface="宋体" panose="02010600030101010101" pitchFamily="2" charset="-122"/>
              </a:rPr>
              <a:t>设备接口使用。在以</a:t>
            </a:r>
            <a:r>
              <a:rPr lang="en-US" altLang="zh-CN" sz="2400" b="1" dirty="0">
                <a:latin typeface="Times New Roman" panose="02020603050405020304" pitchFamily="18" charset="0"/>
                <a:ea typeface="宋体" panose="02010600030101010101" pitchFamily="2" charset="-122"/>
              </a:rPr>
              <a:t>80x86</a:t>
            </a:r>
            <a:r>
              <a:rPr lang="zh-CN" altLang="en-US" sz="2400" b="1" dirty="0">
                <a:latin typeface="Times New Roman" panose="02020603050405020304" pitchFamily="18" charset="0"/>
                <a:ea typeface="宋体" panose="02010600030101010101" pitchFamily="2" charset="-122"/>
              </a:rPr>
              <a:t>为</a:t>
            </a:r>
            <a:r>
              <a:rPr lang="en-US" altLang="zh-CN" sz="2400" b="1" dirty="0">
                <a:latin typeface="Times New Roman" panose="02020603050405020304" pitchFamily="18" charset="0"/>
                <a:ea typeface="宋体" panose="02010600030101010101" pitchFamily="2" charset="-122"/>
              </a:rPr>
              <a:t>CPU</a:t>
            </a:r>
            <a:r>
              <a:rPr lang="zh-CN" altLang="en-US" sz="2400" b="1" dirty="0">
                <a:latin typeface="Times New Roman" panose="02020603050405020304" pitchFamily="18" charset="0"/>
                <a:ea typeface="宋体" panose="02010600030101010101" pitchFamily="2" charset="-122"/>
              </a:rPr>
              <a:t>的</a:t>
            </a:r>
            <a:r>
              <a:rPr lang="en-US" altLang="zh-CN" sz="2400" b="1" dirty="0">
                <a:latin typeface="Times New Roman" panose="02020603050405020304" pitchFamily="18" charset="0"/>
                <a:ea typeface="宋体" panose="02010600030101010101" pitchFamily="2" charset="-122"/>
              </a:rPr>
              <a:t>PC</a:t>
            </a:r>
            <a:r>
              <a:rPr lang="zh-CN" altLang="en-US" sz="2400" b="1" dirty="0">
                <a:latin typeface="Times New Roman" panose="02020603050405020304" pitchFamily="18" charset="0"/>
                <a:ea typeface="宋体" panose="02010600030101010101" pitchFamily="2" charset="-122"/>
              </a:rPr>
              <a:t>机中，</a:t>
            </a:r>
            <a:r>
              <a:rPr lang="zh-CN" altLang="en-US" sz="2400" b="1" dirty="0">
                <a:solidFill>
                  <a:srgbClr val="FF0000"/>
                </a:solidFill>
                <a:latin typeface="Times New Roman" panose="02020603050405020304" pitchFamily="18" charset="0"/>
                <a:ea typeface="宋体" panose="02010600030101010101" pitchFamily="2" charset="-122"/>
              </a:rPr>
              <a:t>中断类型码的分配</a:t>
            </a:r>
            <a:r>
              <a:rPr lang="zh-CN" altLang="en-US" sz="2400" b="1" dirty="0">
                <a:latin typeface="Times New Roman" panose="02020603050405020304" pitchFamily="18" charset="0"/>
                <a:ea typeface="宋体" panose="02010600030101010101" pitchFamily="2" charset="-122"/>
              </a:rPr>
              <a:t>如右表</a:t>
            </a:r>
            <a:r>
              <a:rPr lang="en-US" altLang="zh-CN" sz="2400" b="1" dirty="0">
                <a:latin typeface="Times New Roman" panose="02020603050405020304" pitchFamily="18" charset="0"/>
                <a:ea typeface="宋体" panose="02010600030101010101" pitchFamily="2" charset="-122"/>
              </a:rPr>
              <a:t>7-2</a:t>
            </a:r>
            <a:r>
              <a:rPr lang="zh-CN" altLang="en-US" sz="2400" b="1" dirty="0">
                <a:latin typeface="Times New Roman" panose="02020603050405020304" pitchFamily="18" charset="0"/>
                <a:ea typeface="宋体" panose="02010600030101010101" pitchFamily="2" charset="-122"/>
              </a:rPr>
              <a:t>所示。</a:t>
            </a:r>
            <a:r>
              <a:rPr lang="zh-CN" altLang="en-US"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6"/>
          <p:cNvSpPr txBox="1"/>
          <p:nvPr/>
        </p:nvSpPr>
        <p:spPr>
          <a:xfrm>
            <a:off x="250825" y="17463"/>
            <a:ext cx="5343525" cy="579437"/>
          </a:xfrm>
          <a:prstGeom prst="rect">
            <a:avLst/>
          </a:prstGeom>
          <a:noFill/>
          <a:ln w="12700">
            <a:noFill/>
          </a:ln>
        </p:spPr>
        <p:txBody>
          <a:bodyPr anchor="t" anchorCtr="0">
            <a:spAutoFit/>
          </a:bodyPr>
          <a:p>
            <a:pPr>
              <a:spcBef>
                <a:spcPct val="50000"/>
              </a:spcBef>
            </a:pPr>
            <a:r>
              <a:rPr lang="en-US" altLang="zh-CN" sz="3200" b="1" dirty="0">
                <a:latin typeface="宋体" panose="02010600030101010101" pitchFamily="2" charset="-122"/>
                <a:ea typeface="宋体" panose="02010600030101010101" pitchFamily="2" charset="-122"/>
              </a:rPr>
              <a:t>2</a:t>
            </a:r>
            <a:r>
              <a:rPr lang="zh-CN" altLang="en-US" sz="3200" b="1" dirty="0">
                <a:latin typeface="宋体" panose="02010600030101010101" pitchFamily="2" charset="-122"/>
                <a:ea typeface="宋体" panose="02010600030101010101" pitchFamily="2" charset="-122"/>
              </a:rPr>
              <a:t>、并行打印机接口举例 </a:t>
            </a:r>
            <a:endParaRPr lang="zh-CN" altLang="en-US" sz="3200" b="1" dirty="0">
              <a:latin typeface="宋体" panose="02010600030101010101" pitchFamily="2" charset="-122"/>
              <a:ea typeface="宋体" panose="02010600030101010101" pitchFamily="2" charset="-122"/>
            </a:endParaRPr>
          </a:p>
        </p:txBody>
      </p:sp>
      <p:sp>
        <p:nvSpPr>
          <p:cNvPr id="81922" name="矩形 3"/>
          <p:cNvSpPr/>
          <p:nvPr/>
        </p:nvSpPr>
        <p:spPr>
          <a:xfrm>
            <a:off x="22225" y="1182688"/>
            <a:ext cx="8456613" cy="829945"/>
          </a:xfrm>
          <a:prstGeom prst="rect">
            <a:avLst/>
          </a:prstGeom>
          <a:solidFill>
            <a:srgbClr val="CCFFCC"/>
          </a:solidFill>
          <a:ln w="9525">
            <a:noFill/>
          </a:ln>
        </p:spPr>
        <p:txBody>
          <a:bodyPr anchor="t" anchorCtr="0">
            <a:spAutoFit/>
          </a:bodyPr>
          <a:p>
            <a:r>
              <a:rPr lang="zh-CN" altLang="en-US" sz="2400" b="1" dirty="0">
                <a:latin typeface="Arial" panose="020B0604020202020204" pitchFamily="34" charset="0"/>
                <a:ea typeface="宋体" panose="02010600030101010101" pitchFamily="2" charset="-122"/>
              </a:rPr>
              <a:t>   下面</a:t>
            </a:r>
            <a:r>
              <a:rPr lang="zh-CN" altLang="zh-CN" sz="2400" b="1" dirty="0">
                <a:latin typeface="Arial" panose="020B0604020202020204" pitchFamily="34" charset="0"/>
                <a:ea typeface="宋体" panose="02010600030101010101" pitchFamily="2" charset="-122"/>
              </a:rPr>
              <a:t>研究一个典型的实际接口——</a:t>
            </a:r>
            <a:r>
              <a:rPr lang="en-US" altLang="zh-CN" sz="2400" b="1" dirty="0">
                <a:solidFill>
                  <a:srgbClr val="C00000"/>
                </a:solidFill>
                <a:latin typeface="Arial" panose="020B0604020202020204" pitchFamily="34" charset="0"/>
                <a:ea typeface="宋体" panose="02010600030101010101" pitchFamily="2" charset="-122"/>
              </a:rPr>
              <a:t>PC</a:t>
            </a:r>
            <a:r>
              <a:rPr lang="zh-CN" altLang="zh-CN" sz="2400" b="1" dirty="0">
                <a:solidFill>
                  <a:srgbClr val="C00000"/>
                </a:solidFill>
                <a:sym typeface="+mn-ea"/>
              </a:rPr>
              <a:t>机</a:t>
            </a:r>
            <a:r>
              <a:rPr lang="zh-CN" altLang="en-US"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8088</a:t>
            </a:r>
            <a:r>
              <a:rPr lang="zh-CN" altLang="en-US" sz="2400" b="1" dirty="0">
                <a:solidFill>
                  <a:srgbClr val="C00000"/>
                </a:solidFill>
                <a:latin typeface="Arial" panose="020B0604020202020204" pitchFamily="34" charset="0"/>
                <a:ea typeface="宋体" panose="02010600030101010101" pitchFamily="2" charset="-122"/>
              </a:rPr>
              <a:t>）</a:t>
            </a:r>
            <a:r>
              <a:rPr lang="zh-CN" altLang="zh-CN" sz="2400" b="1" dirty="0">
                <a:solidFill>
                  <a:srgbClr val="C00000"/>
                </a:solidFill>
                <a:latin typeface="Arial" panose="020B0604020202020204" pitchFamily="34" charset="0"/>
                <a:ea typeface="宋体" panose="02010600030101010101" pitchFamily="2" charset="-122"/>
              </a:rPr>
              <a:t>并行打印机接口</a:t>
            </a:r>
            <a:r>
              <a:rPr lang="zh-CN" altLang="zh-CN" sz="2400" b="1" dirty="0">
                <a:latin typeface="Arial" panose="020B0604020202020204" pitchFamily="34" charset="0"/>
                <a:ea typeface="宋体" panose="02010600030101010101" pitchFamily="2" charset="-122"/>
              </a:rPr>
              <a:t>，并行打印机中断接口结构见</a:t>
            </a: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a:t>
            </a:r>
            <a:endParaRPr lang="zh-CN" altLang="en-US" sz="2400" b="1" dirty="0">
              <a:latin typeface="Arial" panose="020B0604020202020204" pitchFamily="34" charset="0"/>
              <a:ea typeface="宋体" panose="02010600030101010101" pitchFamily="2" charset="-122"/>
            </a:endParaRPr>
          </a:p>
        </p:txBody>
      </p:sp>
      <p:sp>
        <p:nvSpPr>
          <p:cNvPr id="81923" name="矩形 6"/>
          <p:cNvSpPr/>
          <p:nvPr/>
        </p:nvSpPr>
        <p:spPr>
          <a:xfrm>
            <a:off x="107950" y="596900"/>
            <a:ext cx="2882900" cy="585788"/>
          </a:xfrm>
          <a:prstGeom prst="rect">
            <a:avLst/>
          </a:prstGeom>
          <a:noFill/>
          <a:ln w="9525">
            <a:noFill/>
          </a:ln>
        </p:spPr>
        <p:txBody>
          <a:bodyPr wrap="none" anchor="t" anchorCtr="0">
            <a:spAutoFit/>
          </a:bodyPr>
          <a:p>
            <a:r>
              <a:rPr lang="zh-CN" altLang="zh-CN" sz="3200" b="1" dirty="0">
                <a:latin typeface="Arial" panose="020B0604020202020204" pitchFamily="34" charset="0"/>
                <a:ea typeface="宋体" panose="02010600030101010101" pitchFamily="2" charset="-122"/>
              </a:rPr>
              <a:t>（</a:t>
            </a:r>
            <a:r>
              <a:rPr lang="en-US" altLang="zh-CN" sz="3200" b="1" dirty="0">
                <a:latin typeface="Arial" panose="020B0604020202020204" pitchFamily="34" charset="0"/>
                <a:ea typeface="宋体" panose="02010600030101010101" pitchFamily="2" charset="-122"/>
              </a:rPr>
              <a:t>1</a:t>
            </a:r>
            <a:r>
              <a:rPr lang="zh-CN" altLang="zh-CN" sz="32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接口</a:t>
            </a:r>
            <a:r>
              <a:rPr lang="zh-CN" altLang="zh-CN" sz="3200" b="1" dirty="0">
                <a:latin typeface="Arial" panose="020B0604020202020204" pitchFamily="34" charset="0"/>
                <a:ea typeface="宋体" panose="02010600030101010101" pitchFamily="2" charset="-122"/>
              </a:rPr>
              <a:t>组成</a:t>
            </a:r>
            <a:endParaRPr lang="zh-CN" altLang="zh-CN" sz="3200" b="1" dirty="0">
              <a:latin typeface="Arial" panose="020B0604020202020204" pitchFamily="34" charset="0"/>
              <a:ea typeface="宋体" panose="02010600030101010101" pitchFamily="2" charset="-122"/>
            </a:endParaRPr>
          </a:p>
        </p:txBody>
      </p:sp>
      <p:pic>
        <p:nvPicPr>
          <p:cNvPr id="81924" name="图片 8" descr="7a24"/>
          <p:cNvPicPr>
            <a:picLocks noChangeAspect="1"/>
          </p:cNvPicPr>
          <p:nvPr/>
        </p:nvPicPr>
        <p:blipFill>
          <a:blip r:embed="rId1"/>
          <a:stretch>
            <a:fillRect/>
          </a:stretch>
        </p:blipFill>
        <p:spPr>
          <a:xfrm>
            <a:off x="2990850" y="2636838"/>
            <a:ext cx="4654550" cy="3776662"/>
          </a:xfrm>
          <a:prstGeom prst="rect">
            <a:avLst/>
          </a:prstGeom>
          <a:noFill/>
          <a:ln w="9525">
            <a:noFill/>
          </a:ln>
        </p:spPr>
      </p:pic>
      <p:sp>
        <p:nvSpPr>
          <p:cNvPr id="81925" name="TextBox 7"/>
          <p:cNvSpPr txBox="1"/>
          <p:nvPr/>
        </p:nvSpPr>
        <p:spPr>
          <a:xfrm>
            <a:off x="3603625" y="5672138"/>
            <a:ext cx="544513" cy="476250"/>
          </a:xfrm>
          <a:prstGeom prst="rect">
            <a:avLst/>
          </a:prstGeom>
          <a:noFill/>
          <a:ln w="9525">
            <a:noFill/>
          </a:ln>
        </p:spPr>
        <p:txBody>
          <a:bodyPr anchor="t" anchorCtr="0"/>
          <a:p>
            <a:r>
              <a:rPr lang="en-US" altLang="zh-CN" sz="1400" b="1" dirty="0">
                <a:solidFill>
                  <a:srgbClr val="2913FD"/>
                </a:solidFill>
                <a:latin typeface="Calibri" panose="020F0502020204030204" pitchFamily="34" charset="0"/>
                <a:ea typeface="宋体" panose="02010600030101010101" pitchFamily="2" charset="-122"/>
              </a:rPr>
              <a:t>IR7</a:t>
            </a:r>
            <a:endParaRPr lang="zh-CN" altLang="zh-CN" sz="1400" b="1" dirty="0">
              <a:solidFill>
                <a:srgbClr val="2913FD"/>
              </a:solidFill>
              <a:latin typeface="宋体" panose="02010600030101010101" pitchFamily="2" charset="-122"/>
              <a:ea typeface="Times New Roman" panose="02020603050405020304" pitchFamily="18" charset="0"/>
            </a:endParaRPr>
          </a:p>
        </p:txBody>
      </p:sp>
      <p:sp>
        <p:nvSpPr>
          <p:cNvPr id="81926" name="TextBox 10"/>
          <p:cNvSpPr txBox="1"/>
          <p:nvPr/>
        </p:nvSpPr>
        <p:spPr>
          <a:xfrm>
            <a:off x="3648075" y="6148388"/>
            <a:ext cx="641350" cy="307975"/>
          </a:xfrm>
          <a:prstGeom prst="rect">
            <a:avLst/>
          </a:prstGeom>
          <a:solidFill>
            <a:schemeClr val="bg1"/>
          </a:solidFill>
          <a:ln w="9525">
            <a:noFill/>
          </a:ln>
        </p:spPr>
        <p:txBody>
          <a:bodyPr anchor="t" anchorCtr="0">
            <a:spAutoFit/>
          </a:bodyPr>
          <a:p>
            <a:endParaRPr lang="zh-CN" altLang="en-US" sz="1400" b="1" dirty="0">
              <a:latin typeface="Arial" panose="020B0604020202020204" pitchFamily="34" charset="0"/>
              <a:ea typeface="宋体" panose="02010600030101010101" pitchFamily="2" charset="-122"/>
            </a:endParaRPr>
          </a:p>
        </p:txBody>
      </p:sp>
      <p:sp>
        <p:nvSpPr>
          <p:cNvPr id="81927" name="TextBox 11"/>
          <p:cNvSpPr txBox="1"/>
          <p:nvPr/>
        </p:nvSpPr>
        <p:spPr>
          <a:xfrm>
            <a:off x="3124200" y="6238875"/>
            <a:ext cx="960438" cy="411163"/>
          </a:xfrm>
          <a:prstGeom prst="rect">
            <a:avLst/>
          </a:prstGeom>
          <a:noFill/>
          <a:ln w="9525">
            <a:noFill/>
          </a:ln>
        </p:spPr>
        <p:txBody>
          <a:bodyPr anchor="t" anchorCtr="0"/>
          <a:p>
            <a:r>
              <a:rPr lang="en-US" altLang="zh-CN" sz="1400" b="1" dirty="0">
                <a:latin typeface="Calibri" panose="020F0502020204030204" pitchFamily="34" charset="0"/>
                <a:ea typeface="宋体" panose="02010600030101010101" pitchFamily="2" charset="-122"/>
              </a:rPr>
              <a:t>PC_BUS</a:t>
            </a:r>
            <a:endParaRPr lang="zh-CN" altLang="zh-CN" sz="1400" b="1" dirty="0">
              <a:latin typeface="宋体" panose="02010600030101010101" pitchFamily="2" charset="-122"/>
              <a:ea typeface="Times New Roman" panose="02020603050405020304" pitchFamily="18" charset="0"/>
            </a:endParaRPr>
          </a:p>
        </p:txBody>
      </p:sp>
      <p:sp>
        <p:nvSpPr>
          <p:cNvPr id="81928" name="TextBox 12"/>
          <p:cNvSpPr txBox="1"/>
          <p:nvPr/>
        </p:nvSpPr>
        <p:spPr>
          <a:xfrm>
            <a:off x="5410200" y="5364163"/>
            <a:ext cx="457200" cy="307975"/>
          </a:xfrm>
          <a:prstGeom prst="rect">
            <a:avLst/>
          </a:prstGeom>
          <a:solidFill>
            <a:schemeClr val="bg1"/>
          </a:solidFill>
          <a:ln w="9525">
            <a:noFill/>
          </a:ln>
        </p:spPr>
        <p:txBody>
          <a:bodyPr anchor="t" anchorCtr="0">
            <a:spAutoFit/>
          </a:bodyPr>
          <a:p>
            <a:endParaRPr lang="zh-CN" altLang="en-US" sz="1400" b="1" dirty="0">
              <a:latin typeface="Arial" panose="020B0604020202020204" pitchFamily="34" charset="0"/>
              <a:ea typeface="宋体" panose="02010600030101010101" pitchFamily="2" charset="-122"/>
            </a:endParaRPr>
          </a:p>
        </p:txBody>
      </p:sp>
      <p:sp>
        <p:nvSpPr>
          <p:cNvPr id="81929" name="TextBox 7"/>
          <p:cNvSpPr txBox="1"/>
          <p:nvPr/>
        </p:nvSpPr>
        <p:spPr>
          <a:xfrm>
            <a:off x="5418138" y="5364163"/>
            <a:ext cx="866775" cy="469900"/>
          </a:xfrm>
          <a:prstGeom prst="rect">
            <a:avLst/>
          </a:prstGeom>
          <a:noFill/>
          <a:ln w="9525">
            <a:noFill/>
          </a:ln>
        </p:spPr>
        <p:txBody>
          <a:bodyPr anchor="t" anchorCtr="0"/>
          <a:p>
            <a:r>
              <a:rPr lang="en-US" altLang="zh-CN" sz="1400" b="1" dirty="0">
                <a:solidFill>
                  <a:srgbClr val="2913FD"/>
                </a:solidFill>
                <a:latin typeface="Calibri" panose="020F0502020204030204" pitchFamily="34" charset="0"/>
                <a:ea typeface="宋体" panose="02010600030101010101" pitchFamily="2" charset="-122"/>
              </a:rPr>
              <a:t>INT_EN</a:t>
            </a:r>
            <a:endParaRPr lang="zh-CN" altLang="zh-CN" sz="1400" b="1" dirty="0">
              <a:solidFill>
                <a:srgbClr val="2913FD"/>
              </a:solidFill>
              <a:latin typeface="宋体" panose="02010600030101010101" pitchFamily="2" charset="-122"/>
              <a:ea typeface="Times New Roman" panose="02020603050405020304" pitchFamily="18" charset="0"/>
            </a:endParaRPr>
          </a:p>
        </p:txBody>
      </p:sp>
      <p:sp>
        <p:nvSpPr>
          <p:cNvPr id="81930" name="TextBox 7"/>
          <p:cNvSpPr txBox="1"/>
          <p:nvPr/>
        </p:nvSpPr>
        <p:spPr>
          <a:xfrm>
            <a:off x="7315200" y="3227388"/>
            <a:ext cx="1484313" cy="409575"/>
          </a:xfrm>
          <a:prstGeom prst="rect">
            <a:avLst/>
          </a:prstGeom>
          <a:noFill/>
          <a:ln w="9525">
            <a:noFill/>
          </a:ln>
        </p:spPr>
        <p:txBody>
          <a:bodyPr anchor="t" anchorCtr="0"/>
          <a:p>
            <a:pPr>
              <a:buClrTx/>
              <a:buFontTx/>
            </a:pPr>
            <a:r>
              <a:rPr lang="en-US" altLang="zh-CN" sz="1400" b="1" dirty="0">
                <a:solidFill>
                  <a:srgbClr val="C00000"/>
                </a:solidFill>
                <a:latin typeface="Arial" panose="020B0604020202020204" pitchFamily="34" charset="0"/>
                <a:ea typeface="宋体" panose="02010600030101010101" pitchFamily="2" charset="-122"/>
              </a:rPr>
              <a:t>DATA</a:t>
            </a:r>
            <a:r>
              <a:rPr lang="en-US" altLang="zh-CN" sz="1400" b="1" baseline="-25000" dirty="0">
                <a:solidFill>
                  <a:srgbClr val="C00000"/>
                </a:solidFill>
                <a:latin typeface="Arial" panose="020B0604020202020204" pitchFamily="34" charset="0"/>
                <a:ea typeface="宋体" panose="02010600030101010101" pitchFamily="2" charset="-122"/>
              </a:rPr>
              <a:t>0</a:t>
            </a:r>
            <a:r>
              <a:rPr lang="zh-CN" altLang="en-US" sz="1400" b="1" dirty="0">
                <a:solidFill>
                  <a:srgbClr val="C00000"/>
                </a:solidFill>
                <a:latin typeface="Arial" panose="020B0604020202020204" pitchFamily="34" charset="0"/>
                <a:ea typeface="宋体" panose="02010600030101010101" pitchFamily="2" charset="-122"/>
              </a:rPr>
              <a:t>～</a:t>
            </a:r>
            <a:r>
              <a:rPr lang="en-US" altLang="zh-CN" sz="1400" b="1" dirty="0">
                <a:solidFill>
                  <a:srgbClr val="C00000"/>
                </a:solidFill>
                <a:latin typeface="Arial" panose="020B0604020202020204" pitchFamily="34" charset="0"/>
                <a:ea typeface="宋体" panose="02010600030101010101" pitchFamily="2" charset="-122"/>
              </a:rPr>
              <a:t>DATA</a:t>
            </a:r>
            <a:r>
              <a:rPr lang="en-US" altLang="zh-CN" sz="1400" b="1" baseline="-25000" dirty="0">
                <a:solidFill>
                  <a:srgbClr val="C00000"/>
                </a:solidFill>
                <a:latin typeface="Arial" panose="020B0604020202020204" pitchFamily="34" charset="0"/>
                <a:ea typeface="宋体" panose="02010600030101010101" pitchFamily="2" charset="-122"/>
              </a:rPr>
              <a:t>7</a:t>
            </a:r>
            <a:endParaRPr lang="zh-CN" altLang="zh-CN" sz="1400" b="1" baseline="-25000" dirty="0">
              <a:solidFill>
                <a:srgbClr val="C00000"/>
              </a:solidFill>
              <a:latin typeface="Arial" panose="020B0604020202020204" pitchFamily="34" charset="0"/>
              <a:ea typeface="宋体" panose="02010600030101010101" pitchFamily="2" charset="-122"/>
            </a:endParaRPr>
          </a:p>
        </p:txBody>
      </p:sp>
      <p:sp>
        <p:nvSpPr>
          <p:cNvPr id="81931" name="TextBox 15"/>
          <p:cNvSpPr txBox="1"/>
          <p:nvPr/>
        </p:nvSpPr>
        <p:spPr>
          <a:xfrm>
            <a:off x="7315200" y="3937000"/>
            <a:ext cx="2441575" cy="523875"/>
          </a:xfrm>
          <a:prstGeom prst="rect">
            <a:avLst/>
          </a:prstGeom>
          <a:noFill/>
          <a:ln w="9525">
            <a:noFill/>
          </a:ln>
        </p:spPr>
        <p:txBody>
          <a:bodyPr anchor="t" anchorCtr="0">
            <a:spAutoFit/>
          </a:bodyPr>
          <a:p>
            <a:r>
              <a:rPr lang="en-US" altLang="zh-CN" sz="1400" b="1" dirty="0">
                <a:solidFill>
                  <a:srgbClr val="2913FD"/>
                </a:solidFill>
                <a:latin typeface="Arial" panose="020B0604020202020204" pitchFamily="34" charset="0"/>
                <a:ea typeface="宋体" panose="02010600030101010101" pitchFamily="2" charset="-122"/>
              </a:rPr>
              <a:t>STROB</a:t>
            </a:r>
            <a:r>
              <a:rPr lang="zh-CN" altLang="en-US" sz="1400" b="1" dirty="0">
                <a:solidFill>
                  <a:srgbClr val="2913FD"/>
                </a:solidFill>
                <a:latin typeface="Arial" panose="020B0604020202020204" pitchFamily="34" charset="0"/>
                <a:ea typeface="宋体" panose="02010600030101010101" pitchFamily="2" charset="-122"/>
              </a:rPr>
              <a:t>、</a:t>
            </a:r>
            <a:r>
              <a:rPr lang="en-US" altLang="zh-CN" sz="1400" b="1" dirty="0">
                <a:solidFill>
                  <a:srgbClr val="2913FD"/>
                </a:solidFill>
                <a:latin typeface="Arial" panose="020B0604020202020204" pitchFamily="34" charset="0"/>
                <a:ea typeface="宋体" panose="02010600030101010101" pitchFamily="2" charset="-122"/>
              </a:rPr>
              <a:t>SEL_INPUT</a:t>
            </a:r>
            <a:r>
              <a:rPr lang="zh-CN" altLang="en-US" sz="1400" b="1" dirty="0">
                <a:solidFill>
                  <a:srgbClr val="2913FD"/>
                </a:solidFill>
                <a:latin typeface="Arial" panose="020B0604020202020204" pitchFamily="34" charset="0"/>
                <a:ea typeface="宋体" panose="02010600030101010101" pitchFamily="2" charset="-122"/>
              </a:rPr>
              <a:t>、</a:t>
            </a:r>
            <a:endParaRPr lang="en-US" altLang="zh-CN" sz="1400" b="1" dirty="0">
              <a:solidFill>
                <a:srgbClr val="2913FD"/>
              </a:solidFill>
              <a:latin typeface="Arial" panose="020B0604020202020204" pitchFamily="34" charset="0"/>
              <a:ea typeface="宋体" panose="02010600030101010101" pitchFamily="2" charset="-122"/>
            </a:endParaRPr>
          </a:p>
          <a:p>
            <a:r>
              <a:rPr lang="en-US" altLang="zh-CN" sz="1400" b="1" dirty="0">
                <a:solidFill>
                  <a:srgbClr val="2913FD"/>
                </a:solidFill>
                <a:latin typeface="Arial" panose="020B0604020202020204" pitchFamily="34" charset="0"/>
                <a:ea typeface="宋体" panose="02010600030101010101" pitchFamily="2" charset="-122"/>
              </a:rPr>
              <a:t>INIT</a:t>
            </a:r>
            <a:r>
              <a:rPr lang="zh-CN" altLang="en-US" sz="1400" b="1" dirty="0">
                <a:solidFill>
                  <a:srgbClr val="2913FD"/>
                </a:solidFill>
                <a:latin typeface="Arial" panose="020B0604020202020204" pitchFamily="34" charset="0"/>
                <a:ea typeface="宋体" panose="02010600030101010101" pitchFamily="2" charset="-122"/>
              </a:rPr>
              <a:t>、</a:t>
            </a:r>
            <a:r>
              <a:rPr lang="en-US" altLang="zh-CN" sz="1400" b="1" dirty="0">
                <a:solidFill>
                  <a:srgbClr val="2913FD"/>
                </a:solidFill>
                <a:latin typeface="Arial" panose="020B0604020202020204" pitchFamily="34" charset="0"/>
                <a:ea typeface="宋体" panose="02010600030101010101" pitchFamily="2" charset="-122"/>
              </a:rPr>
              <a:t>AUTO_FD_XT</a:t>
            </a:r>
            <a:endParaRPr lang="zh-CN" altLang="en-US" sz="1400" b="1" dirty="0">
              <a:solidFill>
                <a:srgbClr val="2913FD"/>
              </a:solidFill>
              <a:latin typeface="Arial" panose="020B0604020202020204" pitchFamily="34" charset="0"/>
              <a:ea typeface="宋体" panose="02010600030101010101" pitchFamily="2" charset="-122"/>
            </a:endParaRPr>
          </a:p>
        </p:txBody>
      </p:sp>
      <p:cxnSp>
        <p:nvCxnSpPr>
          <p:cNvPr id="17" name="直接连接符 16"/>
          <p:cNvCxnSpPr/>
          <p:nvPr/>
        </p:nvCxnSpPr>
        <p:spPr>
          <a:xfrm>
            <a:off x="7421563" y="3937000"/>
            <a:ext cx="457200" cy="0"/>
          </a:xfrm>
          <a:prstGeom prst="line">
            <a:avLst/>
          </a:prstGeom>
          <a:ln w="6350">
            <a:solidFill>
              <a:srgbClr val="2913FD"/>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8216900" y="3937000"/>
            <a:ext cx="923925" cy="23813"/>
          </a:xfrm>
          <a:prstGeom prst="line">
            <a:avLst/>
          </a:prstGeom>
          <a:ln w="6350">
            <a:solidFill>
              <a:srgbClr val="2913FD"/>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1931" idx="1"/>
          </p:cNvCxnSpPr>
          <p:nvPr/>
        </p:nvCxnSpPr>
        <p:spPr>
          <a:xfrm>
            <a:off x="7315200" y="4198938"/>
            <a:ext cx="361950" cy="0"/>
          </a:xfrm>
          <a:prstGeom prst="line">
            <a:avLst/>
          </a:prstGeom>
          <a:ln w="6350">
            <a:solidFill>
              <a:srgbClr val="2913F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81931" idx="1"/>
          </p:cNvCxnSpPr>
          <p:nvPr/>
        </p:nvCxnSpPr>
        <p:spPr>
          <a:xfrm>
            <a:off x="7897813" y="4198938"/>
            <a:ext cx="1246188" cy="0"/>
          </a:xfrm>
          <a:prstGeom prst="line">
            <a:avLst/>
          </a:prstGeom>
          <a:ln w="6350">
            <a:solidFill>
              <a:srgbClr val="2913FD"/>
            </a:solidFill>
          </a:ln>
        </p:spPr>
        <p:style>
          <a:lnRef idx="1">
            <a:schemeClr val="accent1"/>
          </a:lnRef>
          <a:fillRef idx="0">
            <a:schemeClr val="accent1"/>
          </a:fillRef>
          <a:effectRef idx="0">
            <a:schemeClr val="accent1"/>
          </a:effectRef>
          <a:fontRef idx="minor">
            <a:schemeClr val="tx1"/>
          </a:fontRef>
        </p:style>
      </p:cxnSp>
      <p:sp>
        <p:nvSpPr>
          <p:cNvPr id="81936" name="TextBox 20"/>
          <p:cNvSpPr txBox="1"/>
          <p:nvPr/>
        </p:nvSpPr>
        <p:spPr>
          <a:xfrm>
            <a:off x="7323138" y="4705350"/>
            <a:ext cx="2224087" cy="523875"/>
          </a:xfrm>
          <a:prstGeom prst="rect">
            <a:avLst/>
          </a:prstGeom>
          <a:noFill/>
          <a:ln w="9525">
            <a:noFill/>
          </a:ln>
        </p:spPr>
        <p:txBody>
          <a:bodyPr anchor="t" anchorCtr="0">
            <a:spAutoFit/>
          </a:bodyPr>
          <a:p>
            <a:r>
              <a:rPr lang="en-US" altLang="zh-CN" sz="1400" b="1" dirty="0">
                <a:solidFill>
                  <a:srgbClr val="FF0000"/>
                </a:solidFill>
                <a:latin typeface="Arial" panose="020B0604020202020204" pitchFamily="34" charset="0"/>
                <a:ea typeface="宋体" panose="02010600030101010101" pitchFamily="2" charset="-122"/>
              </a:rPr>
              <a:t>SELECT</a:t>
            </a:r>
            <a:r>
              <a:rPr lang="zh-CN" altLang="en-US" sz="1400" b="1" dirty="0">
                <a:solidFill>
                  <a:srgbClr val="FF0000"/>
                </a:solidFill>
                <a:latin typeface="Arial" panose="020B0604020202020204" pitchFamily="34" charset="0"/>
                <a:ea typeface="宋体" panose="02010600030101010101" pitchFamily="2" charset="-122"/>
              </a:rPr>
              <a:t>、</a:t>
            </a:r>
            <a:r>
              <a:rPr lang="en-US" altLang="zh-CN" sz="1400" b="1" dirty="0">
                <a:solidFill>
                  <a:srgbClr val="FF0000"/>
                </a:solidFill>
                <a:latin typeface="Arial" panose="020B0604020202020204" pitchFamily="34" charset="0"/>
                <a:ea typeface="宋体" panose="02010600030101010101" pitchFamily="2" charset="-122"/>
              </a:rPr>
              <a:t>ACK</a:t>
            </a:r>
            <a:r>
              <a:rPr lang="zh-CN" altLang="en-US" sz="1400" b="1" dirty="0">
                <a:solidFill>
                  <a:srgbClr val="FF0000"/>
                </a:solidFill>
                <a:latin typeface="Arial" panose="020B0604020202020204" pitchFamily="34" charset="0"/>
                <a:ea typeface="宋体" panose="02010600030101010101" pitchFamily="2" charset="-122"/>
              </a:rPr>
              <a:t>、</a:t>
            </a:r>
            <a:endParaRPr lang="en-US" altLang="zh-CN" sz="1400" b="1" dirty="0">
              <a:solidFill>
                <a:srgbClr val="FF0000"/>
              </a:solidFill>
              <a:latin typeface="Arial" panose="020B0604020202020204" pitchFamily="34" charset="0"/>
              <a:ea typeface="宋体" panose="02010600030101010101" pitchFamily="2" charset="-122"/>
            </a:endParaRPr>
          </a:p>
          <a:p>
            <a:r>
              <a:rPr lang="en-US" altLang="zh-CN" sz="1400" b="1" dirty="0">
                <a:solidFill>
                  <a:srgbClr val="FF0000"/>
                </a:solidFill>
                <a:latin typeface="Arial" panose="020B0604020202020204" pitchFamily="34" charset="0"/>
                <a:ea typeface="宋体" panose="02010600030101010101" pitchFamily="2" charset="-122"/>
              </a:rPr>
              <a:t>BUSY</a:t>
            </a:r>
            <a:r>
              <a:rPr lang="zh-CN" altLang="en-US" sz="1400" b="1" dirty="0">
                <a:solidFill>
                  <a:srgbClr val="FF0000"/>
                </a:solidFill>
                <a:latin typeface="Arial" panose="020B0604020202020204" pitchFamily="34" charset="0"/>
                <a:ea typeface="宋体" panose="02010600030101010101" pitchFamily="2" charset="-122"/>
              </a:rPr>
              <a:t>、</a:t>
            </a:r>
            <a:r>
              <a:rPr lang="en-US" altLang="zh-CN" sz="1400" b="1" dirty="0">
                <a:solidFill>
                  <a:srgbClr val="FF0000"/>
                </a:solidFill>
                <a:latin typeface="Arial" panose="020B0604020202020204" pitchFamily="34" charset="0"/>
                <a:ea typeface="宋体" panose="02010600030101010101" pitchFamily="2" charset="-122"/>
              </a:rPr>
              <a:t>PE</a:t>
            </a:r>
            <a:r>
              <a:rPr lang="zh-CN" altLang="en-US" sz="1400" b="1" dirty="0">
                <a:solidFill>
                  <a:srgbClr val="FF0000"/>
                </a:solidFill>
                <a:latin typeface="Arial" panose="020B0604020202020204" pitchFamily="34" charset="0"/>
                <a:ea typeface="宋体" panose="02010600030101010101" pitchFamily="2" charset="-122"/>
              </a:rPr>
              <a:t>、</a:t>
            </a:r>
            <a:r>
              <a:rPr lang="en-US" altLang="zh-CN" sz="1400" b="1" dirty="0">
                <a:solidFill>
                  <a:srgbClr val="FF0000"/>
                </a:solidFill>
                <a:latin typeface="Arial" panose="020B0604020202020204" pitchFamily="34" charset="0"/>
                <a:ea typeface="宋体" panose="02010600030101010101" pitchFamily="2" charset="-122"/>
              </a:rPr>
              <a:t>ERROR</a:t>
            </a:r>
            <a:endParaRPr lang="zh-CN" altLang="en-US" sz="1400" b="1" dirty="0">
              <a:solidFill>
                <a:srgbClr val="FF0000"/>
              </a:solidFill>
              <a:latin typeface="Arial" panose="020B0604020202020204" pitchFamily="34" charset="0"/>
              <a:ea typeface="宋体" panose="02010600030101010101" pitchFamily="2" charset="-122"/>
            </a:endParaRPr>
          </a:p>
        </p:txBody>
      </p:sp>
      <p:cxnSp>
        <p:nvCxnSpPr>
          <p:cNvPr id="22" name="直接连接符 21"/>
          <p:cNvCxnSpPr>
            <a:stCxn id="81931" idx="1"/>
          </p:cNvCxnSpPr>
          <p:nvPr/>
        </p:nvCxnSpPr>
        <p:spPr>
          <a:xfrm flipV="1">
            <a:off x="8307388" y="4759325"/>
            <a:ext cx="374650" cy="1588"/>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81931" idx="1"/>
          </p:cNvCxnSpPr>
          <p:nvPr/>
        </p:nvCxnSpPr>
        <p:spPr>
          <a:xfrm>
            <a:off x="8478838" y="4981575"/>
            <a:ext cx="665163" cy="0"/>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350" y="2133600"/>
            <a:ext cx="3827463" cy="2707005"/>
          </a:xfrm>
          <a:prstGeom prst="rect">
            <a:avLst/>
          </a:prstGeom>
        </p:spPr>
        <p:txBody>
          <a:bodyPr>
            <a:spAutoFit/>
          </a:bodyPr>
          <a:lstStyle/>
          <a:p>
            <a:pPr marL="0" marR="0" lvl="0" indent="0" algn="l" defTabSz="914400" rtl="0" eaLnBrk="1" fontAlgn="base" latinLnBrk="0" hangingPunct="1">
              <a:lnSpc>
                <a:spcPts val="3400"/>
              </a:lnSpc>
              <a:spcBef>
                <a:spcPct val="0"/>
              </a:spcBef>
              <a:spcAft>
                <a:spcPct val="0"/>
              </a:spcAft>
              <a:buClrTx/>
              <a:buSzTx/>
              <a:buFontTx/>
              <a:buNone/>
              <a:defRPr/>
            </a:pP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与打印机连接</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的接口信号分为三类：</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400"/>
              </a:lnSpc>
              <a:spcBef>
                <a:spcPct val="0"/>
              </a:spcBef>
              <a:spcAft>
                <a:spcPct val="0"/>
              </a:spcAft>
              <a:buClrTx/>
              <a:buSzTx/>
              <a:buFont typeface="Arial" panose="020B0604020202020204" pitchFamily="34" charset="0"/>
              <a:buChar char="•"/>
              <a:defRPr/>
            </a:pPr>
            <a:r>
              <a:rPr kumimoji="0" lang="zh-CN" altLang="zh-CN" sz="20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数据</a:t>
            </a:r>
            <a:r>
              <a:rPr kumimoji="0" lang="zh-CN" altLang="en-US" sz="20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信号</a:t>
            </a:r>
            <a:endParaRPr kumimoji="0" lang="en-US" altLang="zh-CN" sz="20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4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DATA</a:t>
            </a:r>
            <a:r>
              <a:rPr kumimoji="0" lang="en-US" altLang="zh-CN" sz="2000" b="1" i="0" u="none" strike="noStrike" kern="1200" cap="none" spc="0" normalizeH="0" baseline="-25000" noProof="0" dirty="0">
                <a:ln>
                  <a:noFill/>
                </a:ln>
                <a:solidFill>
                  <a:srgbClr val="C00000"/>
                </a:solidFill>
                <a:effectLst/>
                <a:uLnTx/>
                <a:uFillTx/>
                <a:latin typeface="Arial" panose="020B0604020202020204" pitchFamily="34" charset="0"/>
                <a:ea typeface="宋体" panose="02010600030101010101" pitchFamily="2" charset="-122"/>
                <a:cs typeface="+mn-cs"/>
              </a:rPr>
              <a:t>0</a:t>
            </a:r>
            <a:r>
              <a:rPr kumimoji="0" lang="zh-CN" altLang="zh-CN" sz="20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DATA</a:t>
            </a:r>
            <a:r>
              <a:rPr kumimoji="0" lang="en-US" altLang="zh-CN" sz="2000" b="1" i="0" u="none" strike="noStrike" kern="1200" cap="none" spc="0" normalizeH="0" baseline="-25000" noProof="0" dirty="0">
                <a:ln>
                  <a:noFill/>
                </a:ln>
                <a:solidFill>
                  <a:srgbClr val="C00000"/>
                </a:solidFill>
                <a:effectLst/>
                <a:uLnTx/>
                <a:uFillTx/>
                <a:latin typeface="Arial" panose="020B0604020202020204" pitchFamily="34" charset="0"/>
                <a:ea typeface="宋体" panose="02010600030101010101" pitchFamily="2" charset="-122"/>
                <a:cs typeface="+mn-cs"/>
              </a:rPr>
              <a:t>7</a:t>
            </a:r>
            <a:r>
              <a:rPr kumimoji="0" lang="zh-CN" altLang="zh-CN" sz="20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（出）</a:t>
            </a:r>
            <a:endParaRPr kumimoji="0" lang="en-US" altLang="zh-CN" sz="20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400"/>
              </a:lnSpc>
              <a:spcBef>
                <a:spcPct val="0"/>
              </a:spcBef>
              <a:spcAft>
                <a:spcPct val="0"/>
              </a:spcAft>
              <a:buClrTx/>
              <a:buSzTx/>
              <a:buFont typeface="Arial" panose="020B0604020202020204" pitchFamily="34" charset="0"/>
              <a:buChar char="•"/>
              <a:defRPr/>
            </a:pPr>
            <a:r>
              <a:rPr kumimoji="0" lang="zh-CN" altLang="zh-CN" sz="20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控制信号</a:t>
            </a:r>
            <a:endParaRPr kumimoji="0" lang="en-US" altLang="zh-CN" sz="20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400"/>
              </a:lnSpc>
              <a:spcBef>
                <a:spcPct val="0"/>
              </a:spcBef>
              <a:spcAft>
                <a:spcPct val="0"/>
              </a:spcAft>
              <a:buClrTx/>
              <a:buSzTx/>
              <a:buFont typeface="Arial" panose="020B0604020202020204" pitchFamily="34" charset="0"/>
              <a:buChar char="•"/>
              <a:defRPr/>
            </a:pPr>
            <a:r>
              <a:rPr kumimoji="0" lang="zh-CN" altLang="zh-CN"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状态信号</a:t>
            </a:r>
            <a:endParaRPr kumimoji="0" lang="zh-CN" altLang="en-US" sz="20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矩形 2"/>
          <p:cNvSpPr/>
          <p:nvPr/>
        </p:nvSpPr>
        <p:spPr>
          <a:xfrm>
            <a:off x="165100" y="115888"/>
            <a:ext cx="8785225" cy="1886585"/>
          </a:xfrm>
          <a:prstGeom prst="rect">
            <a:avLst/>
          </a:prstGeom>
          <a:solidFill>
            <a:srgbClr val="CCFFCC"/>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打印机接口占用三个</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端口地址：</a:t>
            </a:r>
            <a:endParaRPr lang="zh-CN" altLang="zh-CN" sz="2400" b="1" dirty="0">
              <a:latin typeface="Arial" panose="020B0604020202020204" pitchFamily="34" charset="0"/>
              <a:ea typeface="宋体" panose="02010600030101010101" pitchFamily="2" charset="-122"/>
            </a:endParaRPr>
          </a:p>
          <a:p>
            <a:pPr>
              <a:lnSpc>
                <a:spcPts val="3500"/>
              </a:lnSpc>
            </a:pPr>
            <a:r>
              <a:rPr lang="zh-CN" altLang="zh-CN" sz="2400" b="1" dirty="0">
                <a:latin typeface="Arial" panose="020B0604020202020204" pitchFamily="34" charset="0"/>
                <a:ea typeface="宋体" panose="02010600030101010101" pitchFamily="2" charset="-122"/>
              </a:rPr>
              <a:t>① </a:t>
            </a:r>
            <a:r>
              <a:rPr lang="zh-CN" altLang="zh-CN" sz="2400" b="1" dirty="0">
                <a:solidFill>
                  <a:srgbClr val="C00000"/>
                </a:solidFill>
                <a:latin typeface="Arial" panose="020B0604020202020204" pitchFamily="34" charset="0"/>
                <a:ea typeface="宋体" panose="02010600030101010101" pitchFamily="2" charset="-122"/>
              </a:rPr>
              <a:t>数据口</a:t>
            </a:r>
            <a:r>
              <a:rPr lang="en-US" altLang="zh-CN" sz="2400" b="1" dirty="0">
                <a:solidFill>
                  <a:srgbClr val="C00000"/>
                </a:solidFill>
                <a:latin typeface="Arial" panose="020B0604020202020204" pitchFamily="34" charset="0"/>
                <a:ea typeface="宋体" panose="02010600030101010101" pitchFamily="2" charset="-122"/>
              </a:rPr>
              <a:t>378H</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CPU</a:t>
            </a:r>
            <a:r>
              <a:rPr lang="zh-CN" altLang="zh-CN" sz="2400" b="1" dirty="0">
                <a:solidFill>
                  <a:srgbClr val="FF0000"/>
                </a:solidFill>
                <a:latin typeface="Arial" panose="020B0604020202020204" pitchFamily="34" charset="0"/>
                <a:ea typeface="宋体" panose="02010600030101010101" pitchFamily="2" charset="-122"/>
              </a:rPr>
              <a:t>将</a:t>
            </a:r>
            <a:r>
              <a:rPr lang="zh-CN" altLang="en-US" sz="2400" b="1" dirty="0">
                <a:solidFill>
                  <a:srgbClr val="FF0000"/>
                </a:solidFill>
                <a:latin typeface="Arial" panose="020B0604020202020204" pitchFamily="34" charset="0"/>
                <a:ea typeface="宋体" panose="02010600030101010101" pitchFamily="2" charset="-122"/>
              </a:rPr>
              <a:t>要打印的</a:t>
            </a:r>
            <a:r>
              <a:rPr lang="zh-CN" altLang="zh-CN" sz="2400" b="1" dirty="0">
                <a:solidFill>
                  <a:srgbClr val="FF0000"/>
                </a:solidFill>
                <a:latin typeface="Arial" panose="020B0604020202020204" pitchFamily="34" charset="0"/>
                <a:ea typeface="宋体" panose="02010600030101010101" pitchFamily="2" charset="-122"/>
              </a:rPr>
              <a:t>数据</a:t>
            </a:r>
            <a:r>
              <a:rPr lang="zh-CN" altLang="zh-CN" sz="2400" b="1" dirty="0">
                <a:solidFill>
                  <a:srgbClr val="2913FD"/>
                </a:solidFill>
                <a:latin typeface="Arial" panose="020B0604020202020204" pitchFamily="34" charset="0"/>
                <a:ea typeface="宋体" panose="02010600030101010101" pitchFamily="2" charset="-122"/>
              </a:rPr>
              <a:t>写入</a:t>
            </a:r>
            <a:r>
              <a:rPr lang="zh-CN" altLang="zh-CN" sz="2400" b="1" dirty="0">
                <a:solidFill>
                  <a:srgbClr val="C00000"/>
                </a:solidFill>
                <a:latin typeface="Arial" panose="020B0604020202020204" pitchFamily="34" charset="0"/>
                <a:ea typeface="宋体" panose="02010600030101010101" pitchFamily="2" charset="-122"/>
              </a:rPr>
              <a:t>输出寄存器</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a:p>
            <a:pPr>
              <a:lnSpc>
                <a:spcPts val="3500"/>
              </a:lnSpc>
            </a:pPr>
            <a:r>
              <a:rPr lang="zh-CN" altLang="zh-CN" sz="2400" b="1" dirty="0">
                <a:latin typeface="Arial" panose="020B0604020202020204" pitchFamily="34" charset="0"/>
                <a:ea typeface="宋体" panose="02010600030101010101" pitchFamily="2" charset="-122"/>
              </a:rPr>
              <a:t>② </a:t>
            </a:r>
            <a:r>
              <a:rPr lang="zh-CN" altLang="zh-CN" sz="2400" b="1" dirty="0">
                <a:solidFill>
                  <a:srgbClr val="C00000"/>
                </a:solidFill>
                <a:latin typeface="Arial" panose="020B0604020202020204" pitchFamily="34" charset="0"/>
                <a:ea typeface="宋体" panose="02010600030101010101" pitchFamily="2" charset="-122"/>
              </a:rPr>
              <a:t>控制口</a:t>
            </a:r>
            <a:r>
              <a:rPr lang="en-US" altLang="zh-CN" sz="2400" b="1" dirty="0">
                <a:solidFill>
                  <a:srgbClr val="C00000"/>
                </a:solidFill>
                <a:latin typeface="Arial" panose="020B0604020202020204" pitchFamily="34" charset="0"/>
                <a:ea typeface="宋体" panose="02010600030101010101" pitchFamily="2" charset="-122"/>
              </a:rPr>
              <a:t>37AH </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CPU</a:t>
            </a:r>
            <a:r>
              <a:rPr lang="zh-CN" altLang="en-US" sz="2400" b="1" dirty="0">
                <a:latin typeface="Arial" panose="020B0604020202020204" pitchFamily="34" charset="0"/>
                <a:ea typeface="宋体" panose="02010600030101010101" pitchFamily="2" charset="-122"/>
              </a:rPr>
              <a:t>将控制打印机的</a:t>
            </a:r>
            <a:r>
              <a:rPr lang="zh-CN" altLang="zh-CN" sz="2400" b="1" dirty="0">
                <a:solidFill>
                  <a:srgbClr val="FF0000"/>
                </a:solidFill>
                <a:latin typeface="Arial" panose="020B0604020202020204" pitchFamily="34" charset="0"/>
                <a:ea typeface="宋体" panose="02010600030101010101" pitchFamily="2" charset="-122"/>
              </a:rPr>
              <a:t>控制字</a:t>
            </a:r>
            <a:r>
              <a:rPr lang="zh-CN" altLang="en-US" sz="2400" b="1" dirty="0">
                <a:solidFill>
                  <a:srgbClr val="2913FD"/>
                </a:solidFill>
                <a:latin typeface="Arial" panose="020B0604020202020204" pitchFamily="34" charset="0"/>
                <a:ea typeface="宋体" panose="02010600030101010101" pitchFamily="2" charset="-122"/>
              </a:rPr>
              <a:t>写入到</a:t>
            </a:r>
            <a:r>
              <a:rPr lang="zh-CN" altLang="en-US" sz="2400" b="1" dirty="0">
                <a:solidFill>
                  <a:srgbClr val="C00000"/>
                </a:solidFill>
                <a:latin typeface="Arial" panose="020B0604020202020204" pitchFamily="34" charset="0"/>
                <a:ea typeface="宋体" panose="02010600030101010101" pitchFamily="2" charset="-122"/>
              </a:rPr>
              <a:t>控制信号寄存器</a:t>
            </a:r>
            <a:r>
              <a:rPr lang="zh-CN" altLang="zh-CN" sz="2400" b="1" dirty="0">
                <a:latin typeface="Arial" panose="020B0604020202020204" pitchFamily="34" charset="0"/>
                <a:ea typeface="宋体" panose="02010600030101010101" pitchFamily="2" charset="-122"/>
              </a:rPr>
              <a:t>。</a:t>
            </a:r>
            <a:endParaRPr lang="zh-CN" altLang="zh-CN" sz="2400" b="1" dirty="0">
              <a:latin typeface="Arial" panose="020B0604020202020204" pitchFamily="34" charset="0"/>
              <a:ea typeface="宋体" panose="02010600030101010101" pitchFamily="2" charset="-122"/>
            </a:endParaRPr>
          </a:p>
        </p:txBody>
      </p:sp>
      <p:sp>
        <p:nvSpPr>
          <p:cNvPr id="82946" name="矩形 4"/>
          <p:cNvSpPr/>
          <p:nvPr/>
        </p:nvSpPr>
        <p:spPr>
          <a:xfrm>
            <a:off x="0" y="2205038"/>
            <a:ext cx="3006725" cy="1438275"/>
          </a:xfrm>
          <a:prstGeom prst="rect">
            <a:avLst/>
          </a:prstGeom>
          <a:solidFill>
            <a:srgbClr val="CCFFCC"/>
          </a:solid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③ </a:t>
            </a:r>
            <a:r>
              <a:rPr lang="zh-CN" altLang="zh-CN" sz="2400" b="1" dirty="0">
                <a:solidFill>
                  <a:srgbClr val="C00000"/>
                </a:solidFill>
                <a:latin typeface="Arial" panose="020B0604020202020204" pitchFamily="34" charset="0"/>
                <a:ea typeface="宋体" panose="02010600030101010101" pitchFamily="2" charset="-122"/>
              </a:rPr>
              <a:t>状态口</a:t>
            </a:r>
            <a:r>
              <a:rPr lang="en-US" altLang="zh-CN" sz="2400" b="1" dirty="0">
                <a:solidFill>
                  <a:srgbClr val="C00000"/>
                </a:solidFill>
                <a:latin typeface="Arial" panose="020B0604020202020204" pitchFamily="34" charset="0"/>
                <a:ea typeface="宋体" panose="02010600030101010101" pitchFamily="2" charset="-122"/>
              </a:rPr>
              <a:t>379H</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只有读操作，将接口中的状态信号取回</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grpSp>
        <p:nvGrpSpPr>
          <p:cNvPr id="82947" name="组合 1"/>
          <p:cNvGrpSpPr/>
          <p:nvPr/>
        </p:nvGrpSpPr>
        <p:grpSpPr>
          <a:xfrm>
            <a:off x="3011488" y="2209800"/>
            <a:ext cx="6132512" cy="4540250"/>
            <a:chOff x="3011488" y="2210268"/>
            <a:chExt cx="6132512" cy="4539409"/>
          </a:xfrm>
        </p:grpSpPr>
        <p:pic>
          <p:nvPicPr>
            <p:cNvPr id="82948" name="图片 3" descr="7a24"/>
            <p:cNvPicPr>
              <a:picLocks noChangeAspect="1"/>
            </p:cNvPicPr>
            <p:nvPr/>
          </p:nvPicPr>
          <p:blipFill>
            <a:blip r:embed="rId1"/>
            <a:stretch>
              <a:fillRect/>
            </a:stretch>
          </p:blipFill>
          <p:spPr>
            <a:xfrm>
              <a:off x="3011488" y="2210268"/>
              <a:ext cx="6132512" cy="4389437"/>
            </a:xfrm>
            <a:prstGeom prst="rect">
              <a:avLst/>
            </a:prstGeom>
            <a:noFill/>
            <a:ln w="9525">
              <a:noFill/>
            </a:ln>
          </p:spPr>
        </p:pic>
        <p:sp>
          <p:nvSpPr>
            <p:cNvPr id="82949" name="TextBox 5"/>
            <p:cNvSpPr txBox="1"/>
            <p:nvPr/>
          </p:nvSpPr>
          <p:spPr>
            <a:xfrm>
              <a:off x="6948419" y="2682026"/>
              <a:ext cx="936038" cy="369319"/>
            </a:xfrm>
            <a:prstGeom prst="rect">
              <a:avLst/>
            </a:prstGeom>
            <a:noFill/>
            <a:ln w="9525">
              <a:noFill/>
            </a:ln>
          </p:spPr>
          <p:txBody>
            <a:bodyPr anchor="t" anchorCtr="0">
              <a:spAutoFit/>
            </a:bodyPr>
            <a:p>
              <a:r>
                <a:rPr lang="en-US" altLang="zh-CN" b="1" dirty="0">
                  <a:solidFill>
                    <a:srgbClr val="FF0000"/>
                  </a:solidFill>
                  <a:latin typeface="Arial" panose="020B0604020202020204" pitchFamily="34" charset="0"/>
                  <a:ea typeface="宋体" panose="02010600030101010101" pitchFamily="2" charset="-122"/>
                </a:rPr>
                <a:t>378H</a:t>
              </a:r>
              <a:endParaRPr lang="zh-CN" altLang="en-US" b="1" dirty="0">
                <a:solidFill>
                  <a:srgbClr val="FF0000"/>
                </a:solidFill>
                <a:latin typeface="Arial" panose="020B0604020202020204" pitchFamily="34" charset="0"/>
                <a:ea typeface="宋体" panose="02010600030101010101" pitchFamily="2" charset="-122"/>
              </a:endParaRPr>
            </a:p>
          </p:txBody>
        </p:sp>
        <p:sp>
          <p:nvSpPr>
            <p:cNvPr id="82950" name="TextBox 6"/>
            <p:cNvSpPr txBox="1"/>
            <p:nvPr/>
          </p:nvSpPr>
          <p:spPr>
            <a:xfrm>
              <a:off x="6977329" y="3537818"/>
              <a:ext cx="936038" cy="369319"/>
            </a:xfrm>
            <a:prstGeom prst="rect">
              <a:avLst/>
            </a:prstGeom>
            <a:noFill/>
            <a:ln w="9525">
              <a:noFill/>
            </a:ln>
          </p:spPr>
          <p:txBody>
            <a:bodyPr anchor="t" anchorCtr="0">
              <a:spAutoFit/>
            </a:bodyPr>
            <a:p>
              <a:r>
                <a:rPr lang="en-US" altLang="zh-CN" b="1" dirty="0">
                  <a:solidFill>
                    <a:srgbClr val="FF0000"/>
                  </a:solidFill>
                  <a:latin typeface="Arial" panose="020B0604020202020204" pitchFamily="34" charset="0"/>
                  <a:ea typeface="宋体" panose="02010600030101010101" pitchFamily="2" charset="-122"/>
                </a:rPr>
                <a:t>37AH</a:t>
              </a:r>
              <a:endParaRPr lang="zh-CN" altLang="en-US" b="1" dirty="0">
                <a:solidFill>
                  <a:srgbClr val="FF0000"/>
                </a:solidFill>
                <a:latin typeface="Arial" panose="020B0604020202020204" pitchFamily="34" charset="0"/>
                <a:ea typeface="宋体" panose="02010600030101010101" pitchFamily="2" charset="-122"/>
              </a:endParaRPr>
            </a:p>
          </p:txBody>
        </p:sp>
        <p:sp>
          <p:nvSpPr>
            <p:cNvPr id="82951" name="TextBox 7"/>
            <p:cNvSpPr txBox="1"/>
            <p:nvPr/>
          </p:nvSpPr>
          <p:spPr>
            <a:xfrm>
              <a:off x="7308433" y="4404986"/>
              <a:ext cx="936038" cy="369319"/>
            </a:xfrm>
            <a:prstGeom prst="rect">
              <a:avLst/>
            </a:prstGeom>
            <a:noFill/>
            <a:ln w="9525">
              <a:noFill/>
            </a:ln>
          </p:spPr>
          <p:txBody>
            <a:bodyPr anchor="t" anchorCtr="0">
              <a:spAutoFit/>
            </a:bodyPr>
            <a:p>
              <a:r>
                <a:rPr lang="en-US" altLang="zh-CN" b="1" dirty="0">
                  <a:solidFill>
                    <a:srgbClr val="FF0000"/>
                  </a:solidFill>
                  <a:latin typeface="Arial" panose="020B0604020202020204" pitchFamily="34" charset="0"/>
                  <a:ea typeface="宋体" panose="02010600030101010101" pitchFamily="2" charset="-122"/>
                </a:rPr>
                <a:t>379H</a:t>
              </a:r>
              <a:endParaRPr lang="zh-CN" altLang="en-US" b="1" dirty="0">
                <a:solidFill>
                  <a:srgbClr val="FF0000"/>
                </a:solidFill>
                <a:latin typeface="Arial" panose="020B0604020202020204" pitchFamily="34" charset="0"/>
                <a:ea typeface="宋体" panose="02010600030101010101" pitchFamily="2" charset="-122"/>
              </a:endParaRPr>
            </a:p>
          </p:txBody>
        </p:sp>
        <p:sp>
          <p:nvSpPr>
            <p:cNvPr id="82952" name="TextBox 8"/>
            <p:cNvSpPr txBox="1"/>
            <p:nvPr/>
          </p:nvSpPr>
          <p:spPr>
            <a:xfrm>
              <a:off x="6179318" y="5354961"/>
              <a:ext cx="456968" cy="369332"/>
            </a:xfrm>
            <a:prstGeom prst="rect">
              <a:avLst/>
            </a:prstGeom>
            <a:solidFill>
              <a:schemeClr val="bg1"/>
            </a:solidFill>
            <a:ln w="9525">
              <a:noFill/>
            </a:ln>
          </p:spPr>
          <p:txBody>
            <a:bodyPr anchor="t" anchorCtr="0">
              <a:spAutoFit/>
            </a:bodyPr>
            <a:p>
              <a:endParaRPr lang="zh-CN" altLang="en-US" b="1" dirty="0">
                <a:latin typeface="Arial" panose="020B0604020202020204" pitchFamily="34" charset="0"/>
                <a:ea typeface="宋体" panose="02010600030101010101" pitchFamily="2" charset="-122"/>
              </a:endParaRPr>
            </a:p>
          </p:txBody>
        </p:sp>
        <p:sp>
          <p:nvSpPr>
            <p:cNvPr id="82953" name="TextBox 7"/>
            <p:cNvSpPr txBox="1"/>
            <p:nvPr/>
          </p:nvSpPr>
          <p:spPr>
            <a:xfrm>
              <a:off x="6187063" y="5354961"/>
              <a:ext cx="1121370" cy="470391"/>
            </a:xfrm>
            <a:prstGeom prst="rect">
              <a:avLst/>
            </a:prstGeom>
            <a:noFill/>
            <a:ln w="9525">
              <a:noFill/>
            </a:ln>
          </p:spPr>
          <p:txBody>
            <a:bodyPr anchor="t" anchorCtr="0"/>
            <a:p>
              <a:r>
                <a:rPr lang="en-US" altLang="zh-CN" b="1" dirty="0">
                  <a:solidFill>
                    <a:srgbClr val="2913FD"/>
                  </a:solidFill>
                  <a:latin typeface="Calibri" panose="020F0502020204030204" pitchFamily="34" charset="0"/>
                  <a:ea typeface="宋体" panose="02010600030101010101" pitchFamily="2" charset="-122"/>
                </a:rPr>
                <a:t>INT_EN</a:t>
              </a:r>
              <a:endParaRPr lang="zh-CN" altLang="zh-CN" b="1" dirty="0">
                <a:solidFill>
                  <a:srgbClr val="2913FD"/>
                </a:solidFill>
                <a:latin typeface="宋体" panose="02010600030101010101" pitchFamily="2" charset="-122"/>
                <a:ea typeface="Times New Roman" panose="02020603050405020304" pitchFamily="18" charset="0"/>
              </a:endParaRPr>
            </a:p>
          </p:txBody>
        </p:sp>
        <p:sp>
          <p:nvSpPr>
            <p:cNvPr id="82954" name="TextBox 7"/>
            <p:cNvSpPr txBox="1"/>
            <p:nvPr/>
          </p:nvSpPr>
          <p:spPr>
            <a:xfrm>
              <a:off x="4009131" y="5825352"/>
              <a:ext cx="544017" cy="476744"/>
            </a:xfrm>
            <a:prstGeom prst="rect">
              <a:avLst/>
            </a:prstGeom>
            <a:noFill/>
            <a:ln w="9525">
              <a:noFill/>
            </a:ln>
          </p:spPr>
          <p:txBody>
            <a:bodyPr anchor="t" anchorCtr="0"/>
            <a:p>
              <a:r>
                <a:rPr lang="en-US" altLang="zh-CN" b="1" dirty="0">
                  <a:solidFill>
                    <a:srgbClr val="2913FD"/>
                  </a:solidFill>
                  <a:latin typeface="Calibri" panose="020F0502020204030204" pitchFamily="34" charset="0"/>
                  <a:ea typeface="宋体" panose="02010600030101010101" pitchFamily="2" charset="-122"/>
                </a:rPr>
                <a:t>IR7</a:t>
              </a:r>
              <a:endParaRPr lang="zh-CN" altLang="zh-CN" b="1" dirty="0">
                <a:solidFill>
                  <a:srgbClr val="2913FD"/>
                </a:solidFill>
                <a:latin typeface="宋体" panose="02010600030101010101" pitchFamily="2" charset="-122"/>
                <a:ea typeface="Times New Roman" panose="02020603050405020304" pitchFamily="18" charset="0"/>
              </a:endParaRPr>
            </a:p>
          </p:txBody>
        </p:sp>
        <p:sp>
          <p:nvSpPr>
            <p:cNvPr id="82955" name="TextBox 11"/>
            <p:cNvSpPr txBox="1"/>
            <p:nvPr/>
          </p:nvSpPr>
          <p:spPr>
            <a:xfrm>
              <a:off x="3911221" y="6291928"/>
              <a:ext cx="876803" cy="369332"/>
            </a:xfrm>
            <a:prstGeom prst="rect">
              <a:avLst/>
            </a:prstGeom>
            <a:solidFill>
              <a:schemeClr val="bg1"/>
            </a:solidFill>
            <a:ln w="9525">
              <a:noFill/>
            </a:ln>
          </p:spPr>
          <p:txBody>
            <a:bodyPr anchor="t" anchorCtr="0">
              <a:spAutoFit/>
            </a:bodyPr>
            <a:p>
              <a:endParaRPr lang="zh-CN" altLang="en-US" b="1" dirty="0">
                <a:latin typeface="Arial" panose="020B0604020202020204" pitchFamily="34" charset="0"/>
                <a:ea typeface="宋体" panose="02010600030101010101" pitchFamily="2" charset="-122"/>
              </a:endParaRPr>
            </a:p>
          </p:txBody>
        </p:sp>
        <p:sp>
          <p:nvSpPr>
            <p:cNvPr id="82956" name="TextBox 12"/>
            <p:cNvSpPr txBox="1"/>
            <p:nvPr/>
          </p:nvSpPr>
          <p:spPr>
            <a:xfrm>
              <a:off x="3203848" y="6339354"/>
              <a:ext cx="960884" cy="410323"/>
            </a:xfrm>
            <a:prstGeom prst="rect">
              <a:avLst/>
            </a:prstGeom>
            <a:noFill/>
            <a:ln w="9525">
              <a:noFill/>
            </a:ln>
          </p:spPr>
          <p:txBody>
            <a:bodyPr anchor="t" anchorCtr="0"/>
            <a:p>
              <a:r>
                <a:rPr lang="en-US" altLang="zh-CN" b="1" dirty="0">
                  <a:latin typeface="Calibri" panose="020F0502020204030204" pitchFamily="34" charset="0"/>
                  <a:ea typeface="宋体" panose="02010600030101010101" pitchFamily="2" charset="-122"/>
                </a:rPr>
                <a:t>PC_BUS</a:t>
              </a:r>
              <a:endParaRPr lang="zh-CN" altLang="zh-CN" b="1" dirty="0">
                <a:latin typeface="宋体" panose="02010600030101010101" pitchFamily="2" charset="-122"/>
                <a:ea typeface="Times New Roman" panose="02020603050405020304" pitchFamily="18" charset="0"/>
              </a:endParaRPr>
            </a:p>
          </p:txBody>
        </p:sp>
      </p:gr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3969" name="图片 3" descr="7A26"/>
          <p:cNvPicPr>
            <a:picLocks noChangeAspect="1"/>
          </p:cNvPicPr>
          <p:nvPr/>
        </p:nvPicPr>
        <p:blipFill>
          <a:blip r:embed="rId1"/>
          <a:srcRect r="47884"/>
          <a:stretch>
            <a:fillRect/>
          </a:stretch>
        </p:blipFill>
        <p:spPr>
          <a:xfrm>
            <a:off x="1763713" y="4005263"/>
            <a:ext cx="5894387" cy="2687637"/>
          </a:xfrm>
          <a:prstGeom prst="rect">
            <a:avLst/>
          </a:prstGeom>
          <a:noFill/>
          <a:ln w="9525">
            <a:noFill/>
          </a:ln>
        </p:spPr>
      </p:pic>
      <p:sp>
        <p:nvSpPr>
          <p:cNvPr id="83970" name="TextBox 5"/>
          <p:cNvSpPr txBox="1"/>
          <p:nvPr/>
        </p:nvSpPr>
        <p:spPr>
          <a:xfrm>
            <a:off x="214313" y="333375"/>
            <a:ext cx="8964612" cy="3187700"/>
          </a:xfrm>
          <a:prstGeom prst="rect">
            <a:avLst/>
          </a:prstGeom>
          <a:solidFill>
            <a:srgbClr val="CCFFCC"/>
          </a:solidFill>
          <a:ln w="9525">
            <a:noFill/>
          </a:ln>
        </p:spPr>
        <p:txBody>
          <a:bodyPr anchor="t" anchorCtr="0">
            <a:spAutoFit/>
          </a:bodyPr>
          <a:p>
            <a:pPr marL="285750" indent="-285750">
              <a:lnSpc>
                <a:spcPts val="3500"/>
              </a:lnSpc>
              <a:buFont typeface="Wingdings" panose="05000000000000000000" pitchFamily="2" charset="2"/>
              <a:buChar char="l"/>
            </a:pPr>
            <a:r>
              <a:rPr lang="zh-CN" altLang="en-US" sz="2800" b="1" dirty="0">
                <a:solidFill>
                  <a:srgbClr val="C00000"/>
                </a:solidFill>
                <a:latin typeface="Arial" panose="020B0604020202020204" pitchFamily="34" charset="0"/>
                <a:ea typeface="宋体" panose="02010600030101010101" pitchFamily="2" charset="-122"/>
              </a:rPr>
              <a:t>控制信号</a:t>
            </a:r>
            <a:r>
              <a:rPr lang="zh-CN" altLang="en-US" sz="2800" b="1" dirty="0">
                <a:latin typeface="Arial" panose="020B0604020202020204" pitchFamily="34" charset="0"/>
                <a:ea typeface="宋体" panose="02010600030101010101" pitchFamily="2" charset="-122"/>
              </a:rPr>
              <a:t>与</a:t>
            </a:r>
            <a:r>
              <a:rPr lang="zh-CN" altLang="en-US" sz="2800" b="1" dirty="0">
                <a:solidFill>
                  <a:srgbClr val="FF0000"/>
                </a:solidFill>
                <a:latin typeface="Arial" panose="020B0604020202020204" pitchFamily="34" charset="0"/>
                <a:ea typeface="宋体" panose="02010600030101010101" pitchFamily="2" charset="-122"/>
              </a:rPr>
              <a:t>控制字</a:t>
            </a:r>
            <a:r>
              <a:rPr lang="zh-CN" altLang="en-US" sz="2800" b="1" dirty="0">
                <a:latin typeface="Arial" panose="020B0604020202020204" pitchFamily="34" charset="0"/>
                <a:ea typeface="宋体" panose="02010600030101010101" pitchFamily="2" charset="-122"/>
              </a:rPr>
              <a:t>对应</a:t>
            </a:r>
            <a:endParaRPr lang="en-US" altLang="zh-CN" sz="28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2913FD"/>
                </a:solidFill>
                <a:latin typeface="Arial" panose="020B0604020202020204" pitchFamily="34" charset="0"/>
                <a:ea typeface="宋体" panose="02010600030101010101" pitchFamily="2" charset="-122"/>
              </a:rPr>
              <a:t>STROBE</a:t>
            </a:r>
            <a:r>
              <a:rPr lang="zh-CN" altLang="zh-CN" sz="2400" b="1" dirty="0">
                <a:solidFill>
                  <a:srgbClr val="2913FD"/>
                </a:solidFill>
                <a:latin typeface="Arial" panose="020B0604020202020204" pitchFamily="34" charset="0"/>
                <a:ea typeface="宋体" panose="02010600030101010101" pitchFamily="2" charset="-122"/>
              </a:rPr>
              <a:t>（</a:t>
            </a:r>
            <a:r>
              <a:rPr lang="en-US" altLang="zh-CN" sz="2400" b="1" dirty="0">
                <a:solidFill>
                  <a:srgbClr val="2913FD"/>
                </a:solidFill>
                <a:latin typeface="Arial" panose="020B0604020202020204" pitchFamily="34" charset="0"/>
                <a:ea typeface="宋体" panose="02010600030101010101" pitchFamily="2" charset="-122"/>
              </a:rPr>
              <a:t>CPU</a:t>
            </a:r>
            <a:r>
              <a:rPr lang="zh-CN" altLang="en-US" sz="2400" b="1" dirty="0">
                <a:solidFill>
                  <a:srgbClr val="2913FD"/>
                </a:solidFill>
                <a:latin typeface="Arial" panose="020B0604020202020204" pitchFamily="34" charset="0"/>
                <a:ea typeface="宋体" panose="02010600030101010101" pitchFamily="2" charset="-122"/>
              </a:rPr>
              <a:t>输</a:t>
            </a:r>
            <a:r>
              <a:rPr lang="zh-CN" altLang="zh-CN" sz="2400" b="1" dirty="0">
                <a:solidFill>
                  <a:srgbClr val="2913FD"/>
                </a:solidFill>
                <a:latin typeface="Arial" panose="020B0604020202020204" pitchFamily="34" charset="0"/>
                <a:ea typeface="宋体" panose="02010600030101010101" pitchFamily="2" charset="-122"/>
              </a:rPr>
              <a:t>出）</a:t>
            </a:r>
            <a:r>
              <a:rPr lang="zh-CN" altLang="zh-CN" sz="2400" b="1" dirty="0">
                <a:latin typeface="Arial" panose="020B0604020202020204" pitchFamily="34" charset="0"/>
                <a:ea typeface="宋体" panose="02010600030101010101" pitchFamily="2" charset="-122"/>
              </a:rPr>
              <a:t> 数据选通脉冲</a:t>
            </a:r>
            <a:endParaRPr lang="en-US" altLang="zh-CN" sz="24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2913FD"/>
                </a:solidFill>
                <a:latin typeface="Arial" panose="020B0604020202020204" pitchFamily="34" charset="0"/>
                <a:ea typeface="宋体" panose="02010600030101010101" pitchFamily="2" charset="-122"/>
              </a:rPr>
              <a:t>AUTO_FD_XT</a:t>
            </a:r>
            <a:r>
              <a:rPr lang="zh-CN" altLang="zh-CN" sz="2400" b="1" dirty="0">
                <a:solidFill>
                  <a:srgbClr val="2913FD"/>
                </a:solidFill>
                <a:latin typeface="Arial" panose="020B0604020202020204" pitchFamily="34" charset="0"/>
                <a:ea typeface="宋体" panose="02010600030101010101" pitchFamily="2" charset="-122"/>
              </a:rPr>
              <a:t>（出） </a:t>
            </a:r>
            <a:r>
              <a:rPr lang="zh-CN" altLang="zh-CN" sz="2400" b="1" dirty="0">
                <a:latin typeface="Arial" panose="020B0604020202020204" pitchFamily="34" charset="0"/>
                <a:ea typeface="宋体" panose="02010600030101010101" pitchFamily="2" charset="-122"/>
              </a:rPr>
              <a:t>低电平时，打印机收到回车符后自动加上换行符。</a:t>
            </a:r>
            <a:endParaRPr lang="en-US" altLang="zh-CN" sz="24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2913FD"/>
                </a:solidFill>
                <a:latin typeface="Arial" panose="020B0604020202020204" pitchFamily="34" charset="0"/>
                <a:ea typeface="宋体" panose="02010600030101010101" pitchFamily="2" charset="-122"/>
              </a:rPr>
              <a:t>INIT</a:t>
            </a:r>
            <a:r>
              <a:rPr lang="zh-CN" altLang="zh-CN" sz="2400" b="1" dirty="0">
                <a:solidFill>
                  <a:srgbClr val="2913FD"/>
                </a:solidFill>
                <a:latin typeface="Arial" panose="020B0604020202020204" pitchFamily="34" charset="0"/>
                <a:ea typeface="宋体" panose="02010600030101010101" pitchFamily="2" charset="-122"/>
              </a:rPr>
              <a:t>（出） </a:t>
            </a:r>
            <a:r>
              <a:rPr lang="zh-CN" altLang="zh-CN" sz="2400" b="1" dirty="0">
                <a:latin typeface="Arial" panose="020B0604020202020204" pitchFamily="34" charset="0"/>
                <a:ea typeface="宋体" panose="02010600030101010101" pitchFamily="2" charset="-122"/>
              </a:rPr>
              <a:t>保持</a:t>
            </a:r>
            <a:r>
              <a:rPr lang="en-US" altLang="zh-CN" sz="2400" b="1" dirty="0">
                <a:latin typeface="Arial" panose="020B0604020202020204" pitchFamily="34" charset="0"/>
                <a:ea typeface="宋体" panose="02010600030101010101" pitchFamily="2" charset="-122"/>
              </a:rPr>
              <a:t>50ms</a:t>
            </a:r>
            <a:r>
              <a:rPr lang="zh-CN" altLang="zh-CN" sz="2400" b="1" dirty="0">
                <a:latin typeface="Arial" panose="020B0604020202020204" pitchFamily="34" charset="0"/>
                <a:ea typeface="宋体" panose="02010600030101010101" pitchFamily="2" charset="-122"/>
              </a:rPr>
              <a:t>以上的低电平，初始化打印机。</a:t>
            </a:r>
            <a:endParaRPr lang="en-US" altLang="zh-CN" sz="24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2913FD"/>
                </a:solidFill>
                <a:latin typeface="Arial" panose="020B0604020202020204" pitchFamily="34" charset="0"/>
                <a:ea typeface="宋体" panose="02010600030101010101" pitchFamily="2" charset="-122"/>
              </a:rPr>
              <a:t>SEL_INPUT</a:t>
            </a:r>
            <a:r>
              <a:rPr lang="zh-CN" altLang="zh-CN" sz="2400" b="1" dirty="0">
                <a:solidFill>
                  <a:srgbClr val="2913FD"/>
                </a:solidFill>
                <a:latin typeface="Arial" panose="020B0604020202020204" pitchFamily="34" charset="0"/>
                <a:ea typeface="宋体" panose="02010600030101010101" pitchFamily="2" charset="-122"/>
              </a:rPr>
              <a:t>（</a:t>
            </a:r>
            <a:r>
              <a:rPr lang="zh-CN" altLang="en-US" sz="2400" b="1" dirty="0">
                <a:solidFill>
                  <a:srgbClr val="2913FD"/>
                </a:solidFill>
                <a:latin typeface="Arial" panose="020B0604020202020204" pitchFamily="34" charset="0"/>
                <a:ea typeface="宋体" panose="02010600030101010101" pitchFamily="2" charset="-122"/>
              </a:rPr>
              <a:t>出</a:t>
            </a:r>
            <a:r>
              <a:rPr lang="zh-CN" altLang="zh-CN" sz="2400" b="1" dirty="0">
                <a:solidFill>
                  <a:srgbClr val="2913FD"/>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 </a:t>
            </a:r>
            <a:r>
              <a:rPr lang="zh-CN" altLang="en-US" sz="2400" b="1" dirty="0">
                <a:latin typeface="Arial" panose="020B0604020202020204" pitchFamily="34" charset="0"/>
                <a:ea typeface="宋体" panose="02010600030101010101" pitchFamily="2" charset="-122"/>
              </a:rPr>
              <a:t>为</a:t>
            </a:r>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时输出数据才能送打印机</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2913FD"/>
                </a:solidFill>
                <a:latin typeface="Arial" panose="020B0604020202020204" pitchFamily="34" charset="0"/>
                <a:ea typeface="宋体" panose="02010600030101010101" pitchFamily="2" charset="-122"/>
              </a:rPr>
              <a:t>INT_EN</a:t>
            </a:r>
            <a:r>
              <a:rPr lang="zh-CN" altLang="en-US" sz="2400" b="1" dirty="0">
                <a:solidFill>
                  <a:srgbClr val="2913FD"/>
                </a:solidFill>
                <a:latin typeface="Arial" panose="020B0604020202020204" pitchFamily="34" charset="0"/>
                <a:ea typeface="宋体" panose="02010600030101010101" pitchFamily="2" charset="-122"/>
              </a:rPr>
              <a:t>（出）</a:t>
            </a:r>
            <a:r>
              <a:rPr lang="zh-CN" altLang="en-US" sz="2400" b="1" dirty="0">
                <a:latin typeface="Arial" panose="020B0604020202020204" pitchFamily="34" charset="0"/>
                <a:ea typeface="宋体" panose="02010600030101010101" pitchFamily="2" charset="-122"/>
              </a:rPr>
              <a:t>中断允许位为</a:t>
            </a:r>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允许发中断请求。</a:t>
            </a:r>
            <a:endParaRPr lang="zh-CN" altLang="en-US" sz="2400" dirty="0">
              <a:latin typeface="Arial" panose="020B0604020202020204" pitchFamily="34" charset="0"/>
              <a:ea typeface="宋体" panose="02010600030101010101" pitchFamily="2" charset="-122"/>
            </a:endParaRPr>
          </a:p>
        </p:txBody>
      </p:sp>
      <p:cxnSp>
        <p:nvCxnSpPr>
          <p:cNvPr id="83971" name="直接连接符 8"/>
          <p:cNvCxnSpPr/>
          <p:nvPr/>
        </p:nvCxnSpPr>
        <p:spPr>
          <a:xfrm>
            <a:off x="611188" y="836613"/>
            <a:ext cx="1152525" cy="0"/>
          </a:xfrm>
          <a:prstGeom prst="line">
            <a:avLst/>
          </a:prstGeom>
          <a:ln w="28575" cap="sq" cmpd="sng">
            <a:solidFill>
              <a:srgbClr val="2913FD"/>
            </a:solidFill>
            <a:prstDash val="solid"/>
            <a:round/>
            <a:headEnd type="none" w="sm" len="sm"/>
            <a:tailEnd type="none" w="sm" len="sm"/>
          </a:ln>
        </p:spPr>
      </p:cxnSp>
      <p:cxnSp>
        <p:nvCxnSpPr>
          <p:cNvPr id="83972" name="直接连接符 9"/>
          <p:cNvCxnSpPr/>
          <p:nvPr/>
        </p:nvCxnSpPr>
        <p:spPr>
          <a:xfrm>
            <a:off x="611188" y="1268413"/>
            <a:ext cx="2016125" cy="0"/>
          </a:xfrm>
          <a:prstGeom prst="line">
            <a:avLst/>
          </a:prstGeom>
          <a:ln w="28575" cap="sq" cmpd="sng">
            <a:solidFill>
              <a:srgbClr val="2913FD"/>
            </a:solidFill>
            <a:prstDash val="solid"/>
            <a:round/>
            <a:headEnd type="none" w="sm" len="sm"/>
            <a:tailEnd type="none" w="sm" len="sm"/>
          </a:ln>
        </p:spPr>
      </p:cxnSp>
      <p:cxnSp>
        <p:nvCxnSpPr>
          <p:cNvPr id="83973" name="直接连接符 11"/>
          <p:cNvCxnSpPr/>
          <p:nvPr/>
        </p:nvCxnSpPr>
        <p:spPr>
          <a:xfrm>
            <a:off x="611188" y="2205038"/>
            <a:ext cx="576262" cy="0"/>
          </a:xfrm>
          <a:prstGeom prst="line">
            <a:avLst/>
          </a:prstGeom>
          <a:ln w="28575" cap="sq" cmpd="sng">
            <a:solidFill>
              <a:srgbClr val="2913FD"/>
            </a:solidFill>
            <a:prstDash val="solid"/>
            <a:round/>
            <a:headEnd type="none" w="sm" len="sm"/>
            <a:tailEnd type="none" w="sm" len="sm"/>
          </a:ln>
        </p:spPr>
      </p:cxnSp>
      <p:cxnSp>
        <p:nvCxnSpPr>
          <p:cNvPr id="83974" name="直接连接符 13"/>
          <p:cNvCxnSpPr/>
          <p:nvPr/>
        </p:nvCxnSpPr>
        <p:spPr>
          <a:xfrm>
            <a:off x="611188" y="2636838"/>
            <a:ext cx="1657350" cy="0"/>
          </a:xfrm>
          <a:prstGeom prst="line">
            <a:avLst/>
          </a:prstGeom>
          <a:ln w="28575" cap="sq" cmpd="sng">
            <a:solidFill>
              <a:srgbClr val="2913FD"/>
            </a:solidFill>
            <a:prstDash val="solid"/>
            <a:round/>
            <a:headEnd type="none" w="sm" len="sm"/>
            <a:tailEnd type="none" w="sm" len="sm"/>
          </a:ln>
        </p:spPr>
      </p:cxnSp>
      <p:sp>
        <p:nvSpPr>
          <p:cNvPr id="83975" name="TextBox 1"/>
          <p:cNvSpPr txBox="1"/>
          <p:nvPr/>
        </p:nvSpPr>
        <p:spPr>
          <a:xfrm>
            <a:off x="1979613" y="3635375"/>
            <a:ext cx="4537075" cy="369888"/>
          </a:xfrm>
          <a:prstGeom prst="rect">
            <a:avLst/>
          </a:prstGeom>
          <a:noFill/>
          <a:ln w="9525">
            <a:noFill/>
          </a:ln>
        </p:spPr>
        <p:txBody>
          <a:bodyPr anchor="t" anchorCtr="0">
            <a:spAutoFit/>
          </a:bodyPr>
          <a:p>
            <a:r>
              <a:rPr lang="en-US" altLang="zh-CN" dirty="0">
                <a:latin typeface="Arial" panose="020B0604020202020204" pitchFamily="34" charset="0"/>
                <a:ea typeface="宋体" panose="02010600030101010101" pitchFamily="2" charset="-122"/>
              </a:rPr>
              <a:t> 7       6      5      4     3     2       1      0     </a:t>
            </a:r>
            <a:r>
              <a:rPr lang="zh-CN" altLang="en-US" b="1" dirty="0">
                <a:latin typeface="Arial" panose="020B0604020202020204" pitchFamily="34" charset="0"/>
                <a:ea typeface="宋体" panose="02010600030101010101" pitchFamily="2" charset="-122"/>
              </a:rPr>
              <a:t>位</a:t>
            </a:r>
            <a:r>
              <a:rPr lang="en-US" altLang="zh-CN"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pic>
        <p:nvPicPr>
          <p:cNvPr id="84994" name="图片 2" descr="7A26"/>
          <p:cNvPicPr>
            <a:picLocks noChangeAspect="1"/>
          </p:cNvPicPr>
          <p:nvPr/>
        </p:nvPicPr>
        <p:blipFill>
          <a:blip r:embed="rId1"/>
          <a:srcRect l="57471"/>
          <a:stretch>
            <a:fillRect/>
          </a:stretch>
        </p:blipFill>
        <p:spPr>
          <a:xfrm>
            <a:off x="1979613" y="4076700"/>
            <a:ext cx="5400675" cy="2665413"/>
          </a:xfrm>
          <a:prstGeom prst="rect">
            <a:avLst/>
          </a:prstGeom>
          <a:noFill/>
          <a:ln w="9525">
            <a:noFill/>
          </a:ln>
        </p:spPr>
      </p:pic>
      <p:sp>
        <p:nvSpPr>
          <p:cNvPr id="84995" name="TextBox 4"/>
          <p:cNvSpPr txBox="1"/>
          <p:nvPr/>
        </p:nvSpPr>
        <p:spPr>
          <a:xfrm>
            <a:off x="-17462" y="34925"/>
            <a:ext cx="9020175" cy="3681730"/>
          </a:xfrm>
          <a:prstGeom prst="rect">
            <a:avLst/>
          </a:prstGeom>
          <a:solidFill>
            <a:srgbClr val="FDFFCB"/>
          </a:solidFill>
          <a:ln w="9525">
            <a:noFill/>
          </a:ln>
        </p:spPr>
        <p:txBody>
          <a:bodyPr anchor="t" anchorCtr="0">
            <a:spAutoFit/>
          </a:bodyPr>
          <a:p>
            <a:pPr marL="285750" indent="-285750">
              <a:lnSpc>
                <a:spcPts val="3500"/>
              </a:lnSpc>
              <a:buFont typeface="Wingdings" panose="05000000000000000000" pitchFamily="2" charset="2"/>
              <a:buChar char="l"/>
            </a:pPr>
            <a:r>
              <a:rPr lang="zh-CN" altLang="en-US" sz="2800" b="1" dirty="0">
                <a:solidFill>
                  <a:srgbClr val="C00000"/>
                </a:solidFill>
                <a:latin typeface="Arial" panose="020B0604020202020204" pitchFamily="34" charset="0"/>
                <a:ea typeface="宋体" panose="02010600030101010101" pitchFamily="2" charset="-122"/>
              </a:rPr>
              <a:t>状态信号</a:t>
            </a:r>
            <a:r>
              <a:rPr lang="zh-CN" altLang="en-US" sz="2800" b="1" dirty="0">
                <a:latin typeface="Arial" panose="020B0604020202020204" pitchFamily="34" charset="0"/>
                <a:ea typeface="宋体" panose="02010600030101010101" pitchFamily="2" charset="-122"/>
              </a:rPr>
              <a:t>与</a:t>
            </a:r>
            <a:r>
              <a:rPr lang="zh-CN" altLang="en-US" sz="2800" b="1" dirty="0">
                <a:solidFill>
                  <a:srgbClr val="FF0000"/>
                </a:solidFill>
                <a:latin typeface="Arial" panose="020B0604020202020204" pitchFamily="34" charset="0"/>
                <a:ea typeface="宋体" panose="02010600030101010101" pitchFamily="2" charset="-122"/>
              </a:rPr>
              <a:t>状态字</a:t>
            </a:r>
            <a:r>
              <a:rPr lang="zh-CN" altLang="en-US" sz="2800" b="1" dirty="0">
                <a:latin typeface="Arial" panose="020B0604020202020204" pitchFamily="34" charset="0"/>
                <a:ea typeface="宋体" panose="02010600030101010101" pitchFamily="2" charset="-122"/>
              </a:rPr>
              <a:t>对应</a:t>
            </a:r>
            <a:endParaRPr lang="en-US" altLang="zh-CN" sz="28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BUSY</a:t>
            </a:r>
            <a:r>
              <a:rPr lang="zh-CN" altLang="zh-CN" sz="2400" b="1" dirty="0">
                <a:solidFill>
                  <a:srgbClr val="C00000"/>
                </a:solidFill>
                <a:latin typeface="Arial" panose="020B0604020202020204" pitchFamily="34" charset="0"/>
                <a:ea typeface="宋体" panose="02010600030101010101" pitchFamily="2" charset="-122"/>
              </a:rPr>
              <a:t>（</a:t>
            </a:r>
            <a:r>
              <a:rPr lang="zh-CN" altLang="en-US" sz="2400" b="1" dirty="0">
                <a:solidFill>
                  <a:srgbClr val="C00000"/>
                </a:solidFill>
                <a:latin typeface="Arial" panose="020B0604020202020204" pitchFamily="34" charset="0"/>
                <a:ea typeface="宋体" panose="02010600030101010101" pitchFamily="2" charset="-122"/>
              </a:rPr>
              <a:t>打印机输入</a:t>
            </a:r>
            <a:r>
              <a:rPr lang="zh-CN" altLang="zh-CN"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高电平表示打印机忙，如处在数据输入期间、打印操作期间、脱机状态、出错状态。</a:t>
            </a:r>
            <a:endParaRPr lang="en-US" altLang="zh-CN" sz="24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ACK</a:t>
            </a:r>
            <a:r>
              <a:rPr lang="zh-CN" altLang="zh-CN" sz="2400" b="1" dirty="0">
                <a:solidFill>
                  <a:srgbClr val="C00000"/>
                </a:solidFill>
                <a:latin typeface="Arial" panose="020B0604020202020204" pitchFamily="34" charset="0"/>
                <a:ea typeface="宋体" panose="02010600030101010101" pitchFamily="2" charset="-122"/>
              </a:rPr>
              <a:t>（</a:t>
            </a:r>
            <a:r>
              <a:rPr lang="zh-CN" altLang="en-US" sz="2400" b="1" dirty="0">
                <a:solidFill>
                  <a:srgbClr val="C00000"/>
                </a:solidFill>
                <a:latin typeface="Arial" panose="020B0604020202020204" pitchFamily="34" charset="0"/>
                <a:ea typeface="宋体" panose="02010600030101010101" pitchFamily="2" charset="-122"/>
              </a:rPr>
              <a:t>入</a:t>
            </a:r>
            <a:r>
              <a:rPr lang="zh-CN" altLang="zh-CN"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低电平表示打印机已准备好接收新</a:t>
            </a:r>
            <a:r>
              <a:rPr lang="zh-CN" altLang="zh-CN" sz="2400" b="1" dirty="0">
                <a:latin typeface="Arial" panose="020B0604020202020204" pitchFamily="34" charset="0"/>
                <a:ea typeface="宋体" panose="02010600030101010101" pitchFamily="2" charset="-122"/>
              </a:rPr>
              <a:t>的数据（初始化完成或前一个数据已经打印</a:t>
            </a:r>
            <a:r>
              <a:rPr lang="zh-CN" altLang="zh-CN" sz="2400" b="1" dirty="0">
                <a:latin typeface="Arial" panose="020B0604020202020204" pitchFamily="34" charset="0"/>
                <a:ea typeface="宋体" panose="02010600030101010101" pitchFamily="2" charset="-122"/>
              </a:rPr>
              <a:t>完成）。</a:t>
            </a:r>
            <a:endParaRPr lang="en-US" altLang="zh-CN" sz="24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PE</a:t>
            </a:r>
            <a:r>
              <a:rPr lang="zh-CN" altLang="zh-CN" sz="2400" b="1" dirty="0">
                <a:solidFill>
                  <a:srgbClr val="C00000"/>
                </a:solidFill>
                <a:latin typeface="Arial" panose="020B0604020202020204" pitchFamily="34" charset="0"/>
                <a:ea typeface="宋体" panose="02010600030101010101" pitchFamily="2" charset="-122"/>
              </a:rPr>
              <a:t>（</a:t>
            </a:r>
            <a:r>
              <a:rPr lang="zh-CN" altLang="en-US" sz="2400" b="1" dirty="0">
                <a:solidFill>
                  <a:srgbClr val="C00000"/>
                </a:solidFill>
                <a:latin typeface="Arial" panose="020B0604020202020204" pitchFamily="34" charset="0"/>
                <a:ea typeface="宋体" panose="02010600030101010101" pitchFamily="2" charset="-122"/>
              </a:rPr>
              <a:t>入</a:t>
            </a:r>
            <a:r>
              <a:rPr lang="zh-CN" altLang="zh-CN" sz="2400" b="1" dirty="0">
                <a:solidFill>
                  <a:srgbClr val="C00000"/>
                </a:solidFill>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高电平表示缺纸。</a:t>
            </a:r>
            <a:endParaRPr lang="en-US" altLang="zh-CN" sz="24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SELECT</a:t>
            </a:r>
            <a:r>
              <a:rPr lang="zh-CN" altLang="zh-CN" sz="2400" b="1" dirty="0">
                <a:solidFill>
                  <a:srgbClr val="C00000"/>
                </a:solidFill>
                <a:latin typeface="Arial" panose="020B0604020202020204" pitchFamily="34" charset="0"/>
                <a:ea typeface="宋体" panose="02010600030101010101" pitchFamily="2" charset="-122"/>
              </a:rPr>
              <a:t>（入） </a:t>
            </a:r>
            <a:r>
              <a:rPr lang="zh-CN" altLang="zh-CN" sz="2400" b="1" dirty="0">
                <a:latin typeface="Arial" panose="020B0604020202020204" pitchFamily="34" charset="0"/>
                <a:ea typeface="宋体" panose="02010600030101010101" pitchFamily="2" charset="-122"/>
              </a:rPr>
              <a:t>高电平表示打印机处于联机状态。</a:t>
            </a:r>
            <a:endParaRPr lang="en-US" altLang="zh-CN" sz="2400" b="1" dirty="0">
              <a:latin typeface="Arial" panose="020B0604020202020204" pitchFamily="34" charset="0"/>
              <a:ea typeface="宋体" panose="02010600030101010101" pitchFamily="2" charset="-122"/>
            </a:endParaRPr>
          </a:p>
          <a:p>
            <a:pPr marL="285750" indent="-285750">
              <a:lnSpc>
                <a:spcPts val="3500"/>
              </a:lnSpc>
              <a:buChar char="•"/>
            </a:pPr>
            <a:r>
              <a:rPr lang="en-US" altLang="zh-CN" sz="2400" b="1" dirty="0">
                <a:solidFill>
                  <a:srgbClr val="C00000"/>
                </a:solidFill>
                <a:latin typeface="Arial" panose="020B0604020202020204" pitchFamily="34" charset="0"/>
                <a:ea typeface="宋体" panose="02010600030101010101" pitchFamily="2" charset="-122"/>
              </a:rPr>
              <a:t>ERROR</a:t>
            </a:r>
            <a:r>
              <a:rPr lang="zh-CN" altLang="en-US" sz="2400" b="1" dirty="0">
                <a:solidFill>
                  <a:srgbClr val="C00000"/>
                </a:solidFill>
                <a:latin typeface="Arial" panose="020B0604020202020204" pitchFamily="34" charset="0"/>
                <a:ea typeface="宋体" panose="02010600030101010101" pitchFamily="2" charset="-122"/>
              </a:rPr>
              <a:t>（入）</a:t>
            </a:r>
            <a:r>
              <a:rPr lang="zh-CN" altLang="zh-CN" sz="2400" b="1" dirty="0">
                <a:latin typeface="Arial" panose="020B0604020202020204" pitchFamily="34" charset="0"/>
                <a:ea typeface="宋体" panose="02010600030101010101" pitchFamily="2" charset="-122"/>
              </a:rPr>
              <a:t>低电平表示打印机出错、脱机、缺纸。</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cxnSp>
        <p:nvCxnSpPr>
          <p:cNvPr id="84996" name="直接连接符 6"/>
          <p:cNvCxnSpPr/>
          <p:nvPr/>
        </p:nvCxnSpPr>
        <p:spPr>
          <a:xfrm>
            <a:off x="346075" y="3213100"/>
            <a:ext cx="1057275" cy="0"/>
          </a:xfrm>
          <a:prstGeom prst="line">
            <a:avLst/>
          </a:prstGeom>
          <a:ln w="28575" cap="sq" cmpd="sng">
            <a:solidFill>
              <a:srgbClr val="C00000"/>
            </a:solidFill>
            <a:prstDash val="solid"/>
            <a:round/>
            <a:headEnd type="none" w="sm" len="sm"/>
            <a:tailEnd type="none" w="sm" len="sm"/>
          </a:ln>
        </p:spPr>
      </p:cxnSp>
      <p:cxnSp>
        <p:nvCxnSpPr>
          <p:cNvPr id="84997" name="直接连接符 7"/>
          <p:cNvCxnSpPr/>
          <p:nvPr/>
        </p:nvCxnSpPr>
        <p:spPr>
          <a:xfrm>
            <a:off x="346075" y="1476375"/>
            <a:ext cx="647700" cy="0"/>
          </a:xfrm>
          <a:prstGeom prst="line">
            <a:avLst/>
          </a:prstGeom>
          <a:ln w="28575" cap="sq" cmpd="sng">
            <a:solidFill>
              <a:srgbClr val="C00000"/>
            </a:solidFill>
            <a:prstDash val="solid"/>
            <a:round/>
            <a:headEnd type="none" w="sm" len="sm"/>
            <a:tailEnd type="none" w="sm" len="sm"/>
          </a:ln>
        </p:spPr>
      </p:cxnSp>
      <p:sp>
        <p:nvSpPr>
          <p:cNvPr id="84998" name="TextBox 6"/>
          <p:cNvSpPr txBox="1"/>
          <p:nvPr/>
        </p:nvSpPr>
        <p:spPr>
          <a:xfrm>
            <a:off x="2217738" y="3717925"/>
            <a:ext cx="4875212" cy="369888"/>
          </a:xfrm>
          <a:prstGeom prst="rect">
            <a:avLst/>
          </a:prstGeom>
          <a:noFill/>
          <a:ln w="9525">
            <a:noFill/>
          </a:ln>
        </p:spPr>
        <p:txBody>
          <a:bodyPr anchor="t" anchorCtr="0">
            <a:spAutoFit/>
          </a:bodyPr>
          <a:p>
            <a:r>
              <a:rPr lang="en-US" altLang="zh-CN" dirty="0">
                <a:latin typeface="Arial" panose="020B0604020202020204" pitchFamily="34" charset="0"/>
                <a:ea typeface="宋体" panose="02010600030101010101" pitchFamily="2" charset="-122"/>
              </a:rPr>
              <a:t> 7       6      5      4      3        2       1      0     </a:t>
            </a:r>
            <a:r>
              <a:rPr lang="zh-CN" altLang="en-US" b="1" dirty="0">
                <a:latin typeface="Arial" panose="020B0604020202020204" pitchFamily="34" charset="0"/>
                <a:ea typeface="宋体" panose="02010600030101010101" pitchFamily="2" charset="-122"/>
              </a:rPr>
              <a:t>位</a:t>
            </a:r>
            <a:r>
              <a:rPr lang="en-US" altLang="zh-CN"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2530" name="Text Box 2"/>
          <p:cNvSpPr txBox="1"/>
          <p:nvPr/>
        </p:nvSpPr>
        <p:spPr>
          <a:xfrm>
            <a:off x="250825" y="381000"/>
            <a:ext cx="5329238" cy="584200"/>
          </a:xfrm>
          <a:prstGeom prst="rect">
            <a:avLst/>
          </a:prstGeom>
          <a:solidFill>
            <a:srgbClr val="FFFF66"/>
          </a:solidFill>
          <a:ln w="9525">
            <a:noFill/>
          </a:ln>
        </p:spPr>
        <p:txBody>
          <a:bodyPr anchor="t" anchorCtr="0">
            <a:spAutoFit/>
          </a:bodyPr>
          <a:p>
            <a:pPr>
              <a:spcBef>
                <a:spcPct val="50000"/>
              </a:spcBef>
            </a:pPr>
            <a:r>
              <a:rPr lang="zh-CN" altLang="en-US" sz="3200" b="1" dirty="0">
                <a:latin typeface="黑体" panose="02010609060101010101" pitchFamily="49" charset="-122"/>
                <a:ea typeface="宋体" panose="02010600030101010101" pitchFamily="2" charset="-122"/>
              </a:rPr>
              <a:t>（</a:t>
            </a:r>
            <a:r>
              <a:rPr lang="en-US" altLang="zh-CN" sz="3200" b="1" dirty="0">
                <a:latin typeface="黑体" panose="02010609060101010101" pitchFamily="49" charset="-122"/>
                <a:ea typeface="宋体" panose="02010600030101010101" pitchFamily="2" charset="-122"/>
              </a:rPr>
              <a:t>1</a:t>
            </a:r>
            <a:r>
              <a:rPr lang="zh-CN" altLang="en-US" sz="3200" b="1" dirty="0">
                <a:latin typeface="黑体" panose="02010609060101010101" pitchFamily="49" charset="-122"/>
                <a:ea typeface="宋体" panose="02010600030101010101" pitchFamily="2" charset="-122"/>
              </a:rPr>
              <a:t>）</a:t>
            </a:r>
            <a:r>
              <a:rPr lang="en-US" altLang="zh-CN" sz="3200" b="1" dirty="0">
                <a:latin typeface="黑体" panose="02010609060101010101" pitchFamily="49" charset="-122"/>
                <a:ea typeface="宋体" panose="02010600030101010101" pitchFamily="2" charset="-122"/>
              </a:rPr>
              <a:t>I/O</a:t>
            </a:r>
            <a:r>
              <a:rPr lang="zh-CN" altLang="en-US" sz="3200" b="1" dirty="0">
                <a:latin typeface="黑体" panose="02010609060101010101" pitchFamily="49" charset="-122"/>
                <a:ea typeface="黑体" panose="02010609060101010101" pitchFamily="49" charset="-122"/>
              </a:rPr>
              <a:t>接口的主要功能</a:t>
            </a:r>
            <a:endParaRPr lang="zh-CN" altLang="en-US" sz="3200" b="1" dirty="0">
              <a:latin typeface="黑体" panose="02010609060101010101" pitchFamily="49" charset="-122"/>
              <a:ea typeface="黑体" panose="02010609060101010101" pitchFamily="49" charset="-122"/>
            </a:endParaRPr>
          </a:p>
        </p:txBody>
      </p:sp>
      <p:sp>
        <p:nvSpPr>
          <p:cNvPr id="22531" name="Text Box 3"/>
          <p:cNvSpPr txBox="1"/>
          <p:nvPr/>
        </p:nvSpPr>
        <p:spPr>
          <a:xfrm>
            <a:off x="230188" y="1004888"/>
            <a:ext cx="8763000" cy="581025"/>
          </a:xfrm>
          <a:prstGeom prst="rect">
            <a:avLst/>
          </a:prstGeom>
          <a:noFill/>
          <a:ln w="12700">
            <a:noFill/>
          </a:ln>
        </p:spPr>
        <p:txBody>
          <a:bodyPr anchor="t" anchorCtr="0">
            <a:spAutoFit/>
          </a:bodyPr>
          <a:p>
            <a:pPr>
              <a:spcBef>
                <a:spcPct val="50000"/>
              </a:spcBef>
              <a:buChar char="•"/>
            </a:pPr>
            <a:r>
              <a:rPr lang="zh-CN" altLang="en-US" sz="3200" b="1" dirty="0">
                <a:solidFill>
                  <a:srgbClr val="2913FD"/>
                </a:solidFill>
                <a:latin typeface="宋体" panose="02010600030101010101" pitchFamily="2" charset="-122"/>
                <a:ea typeface="宋体" panose="02010600030101010101" pitchFamily="2" charset="-122"/>
              </a:rPr>
              <a:t>寻址</a:t>
            </a:r>
            <a:r>
              <a:rPr lang="zh-CN" altLang="en-US" sz="3200" b="1" dirty="0">
                <a:latin typeface="宋体" panose="02010600030101010101" pitchFamily="2" charset="-122"/>
                <a:ea typeface="宋体" panose="02010600030101010101" pitchFamily="2" charset="-122"/>
              </a:rPr>
              <a:t>功能</a:t>
            </a:r>
            <a:r>
              <a:rPr lang="zh-CN" altLang="en-US" sz="3200" b="1" dirty="0">
                <a:latin typeface="黑体" panose="02010609060101010101" pitchFamily="49" charset="-122"/>
                <a:ea typeface="黑体" panose="02010609060101010101" pitchFamily="49" charset="-122"/>
              </a:rPr>
              <a:t> </a:t>
            </a:r>
            <a:endParaRPr lang="zh-CN" altLang="en-US" sz="3200" b="1" dirty="0">
              <a:latin typeface="黑体" panose="02010609060101010101" pitchFamily="49" charset="-122"/>
              <a:ea typeface="黑体" panose="02010609060101010101" pitchFamily="49" charset="-122"/>
            </a:endParaRPr>
          </a:p>
        </p:txBody>
      </p:sp>
      <p:sp>
        <p:nvSpPr>
          <p:cNvPr id="22540" name="Text Box 12"/>
          <p:cNvSpPr txBox="1"/>
          <p:nvPr/>
        </p:nvSpPr>
        <p:spPr>
          <a:xfrm>
            <a:off x="254000" y="1585913"/>
            <a:ext cx="8763000" cy="579437"/>
          </a:xfrm>
          <a:prstGeom prst="rect">
            <a:avLst/>
          </a:prstGeom>
          <a:noFill/>
          <a:ln w="12700">
            <a:noFill/>
          </a:ln>
        </p:spPr>
        <p:txBody>
          <a:bodyPr anchor="t" anchorCtr="0">
            <a:spAutoFit/>
          </a:bodyPr>
          <a:p>
            <a:pPr>
              <a:spcBef>
                <a:spcPct val="50000"/>
              </a:spcBef>
              <a:buChar char="•"/>
            </a:pPr>
            <a:r>
              <a:rPr lang="zh-CN" altLang="en-US" sz="3200" b="1" dirty="0">
                <a:solidFill>
                  <a:srgbClr val="2913FD"/>
                </a:solidFill>
                <a:latin typeface="宋体" panose="02010600030101010101" pitchFamily="2" charset="-122"/>
                <a:ea typeface="宋体" panose="02010600030101010101" pitchFamily="2" charset="-122"/>
              </a:rPr>
              <a:t>输入／输出</a:t>
            </a:r>
            <a:r>
              <a:rPr lang="zh-CN" altLang="en-US" sz="3200" b="1" dirty="0">
                <a:latin typeface="宋体" panose="02010600030101010101" pitchFamily="2" charset="-122"/>
                <a:ea typeface="宋体" panose="02010600030101010101" pitchFamily="2" charset="-122"/>
              </a:rPr>
              <a:t>功能 </a:t>
            </a:r>
            <a:endParaRPr lang="zh-CN" altLang="en-US" sz="3200" b="1" dirty="0">
              <a:latin typeface="宋体" panose="02010600030101010101" pitchFamily="2" charset="-122"/>
              <a:ea typeface="宋体" panose="02010600030101010101" pitchFamily="2" charset="-122"/>
            </a:endParaRPr>
          </a:p>
        </p:txBody>
      </p:sp>
      <p:sp>
        <p:nvSpPr>
          <p:cNvPr id="22541" name="Text Box 13"/>
          <p:cNvSpPr txBox="1"/>
          <p:nvPr/>
        </p:nvSpPr>
        <p:spPr>
          <a:xfrm>
            <a:off x="250825" y="2174875"/>
            <a:ext cx="8763000" cy="579438"/>
          </a:xfrm>
          <a:prstGeom prst="rect">
            <a:avLst/>
          </a:prstGeom>
          <a:noFill/>
          <a:ln w="12700">
            <a:noFill/>
          </a:ln>
        </p:spPr>
        <p:txBody>
          <a:bodyPr anchor="t" anchorCtr="0">
            <a:spAutoFit/>
          </a:bodyPr>
          <a:p>
            <a:pPr>
              <a:spcBef>
                <a:spcPct val="50000"/>
              </a:spcBef>
              <a:buChar char="•"/>
            </a:pPr>
            <a:r>
              <a:rPr lang="zh-CN" altLang="en-US" sz="3200" b="1" dirty="0">
                <a:latin typeface="宋体" panose="02010600030101010101" pitchFamily="2" charset="-122"/>
                <a:ea typeface="宋体" panose="02010600030101010101" pitchFamily="2" charset="-122"/>
              </a:rPr>
              <a:t>支持主机采取</a:t>
            </a:r>
            <a:r>
              <a:rPr lang="zh-CN" altLang="en-US" sz="3200" b="1" dirty="0">
                <a:solidFill>
                  <a:srgbClr val="2913FD"/>
                </a:solidFill>
                <a:latin typeface="宋体" panose="02010600030101010101" pitchFamily="2" charset="-122"/>
                <a:ea typeface="宋体" panose="02010600030101010101" pitchFamily="2" charset="-122"/>
              </a:rPr>
              <a:t>程序查询</a:t>
            </a:r>
            <a:r>
              <a:rPr lang="zh-CN" altLang="en-US" sz="3200" b="1" dirty="0">
                <a:latin typeface="宋体" panose="02010600030101010101" pitchFamily="2" charset="-122"/>
                <a:ea typeface="宋体" panose="02010600030101010101" pitchFamily="2" charset="-122"/>
              </a:rPr>
              <a:t>、</a:t>
            </a:r>
            <a:r>
              <a:rPr lang="zh-CN" altLang="en-US" sz="3200" b="1" dirty="0">
                <a:solidFill>
                  <a:srgbClr val="2913FD"/>
                </a:solidFill>
                <a:latin typeface="宋体" panose="02010600030101010101" pitchFamily="2" charset="-122"/>
                <a:ea typeface="宋体" panose="02010600030101010101" pitchFamily="2" charset="-122"/>
              </a:rPr>
              <a:t>中断</a:t>
            </a:r>
            <a:r>
              <a:rPr lang="zh-CN" altLang="en-US" sz="3200" b="1" dirty="0">
                <a:latin typeface="宋体" panose="02010600030101010101" pitchFamily="2" charset="-122"/>
                <a:ea typeface="宋体" panose="02010600030101010101" pitchFamily="2" charset="-122"/>
              </a:rPr>
              <a:t>、</a:t>
            </a:r>
            <a:r>
              <a:rPr lang="en-US" altLang="zh-CN" sz="3200" b="1" dirty="0">
                <a:solidFill>
                  <a:srgbClr val="2913FD"/>
                </a:solidFill>
                <a:latin typeface="宋体" panose="02010600030101010101" pitchFamily="2" charset="-122"/>
                <a:ea typeface="宋体" panose="02010600030101010101" pitchFamily="2" charset="-122"/>
              </a:rPr>
              <a:t>DMA</a:t>
            </a:r>
            <a:r>
              <a:rPr lang="zh-CN" altLang="en-US" sz="3200" b="1" dirty="0">
                <a:latin typeface="宋体" panose="02010600030101010101" pitchFamily="2" charset="-122"/>
                <a:ea typeface="宋体" panose="02010600030101010101" pitchFamily="2" charset="-122"/>
              </a:rPr>
              <a:t>等访问方式 </a:t>
            </a:r>
            <a:endParaRPr lang="zh-CN" altLang="en-US" sz="3200" b="1" dirty="0">
              <a:latin typeface="宋体" panose="02010600030101010101" pitchFamily="2" charset="-122"/>
              <a:ea typeface="宋体" panose="02010600030101010101" pitchFamily="2" charset="-122"/>
            </a:endParaRPr>
          </a:p>
        </p:txBody>
      </p:sp>
      <p:sp>
        <p:nvSpPr>
          <p:cNvPr id="22542" name="Text Box 14"/>
          <p:cNvSpPr txBox="1"/>
          <p:nvPr/>
        </p:nvSpPr>
        <p:spPr>
          <a:xfrm>
            <a:off x="219075" y="2859088"/>
            <a:ext cx="8763000" cy="1066800"/>
          </a:xfrm>
          <a:prstGeom prst="rect">
            <a:avLst/>
          </a:prstGeom>
          <a:noFill/>
          <a:ln w="12700">
            <a:noFill/>
          </a:ln>
        </p:spPr>
        <p:txBody>
          <a:bodyPr anchor="t" anchorCtr="0">
            <a:spAutoFit/>
          </a:bodyPr>
          <a:p>
            <a:pPr>
              <a:spcBef>
                <a:spcPct val="50000"/>
              </a:spcBef>
              <a:buChar char="•"/>
            </a:pPr>
            <a:r>
              <a:rPr lang="zh-CN" altLang="en-US" sz="3200" b="1" dirty="0">
                <a:latin typeface="宋体" panose="02010600030101010101" pitchFamily="2" charset="-122"/>
                <a:ea typeface="宋体" panose="02010600030101010101" pitchFamily="2" charset="-122"/>
              </a:rPr>
              <a:t>提供</a:t>
            </a:r>
            <a:r>
              <a:rPr lang="zh-CN" altLang="en-US" sz="3200" b="1" dirty="0">
                <a:solidFill>
                  <a:srgbClr val="2913FD"/>
                </a:solidFill>
                <a:latin typeface="宋体" panose="02010600030101010101" pitchFamily="2" charset="-122"/>
                <a:ea typeface="宋体" panose="02010600030101010101" pitchFamily="2" charset="-122"/>
              </a:rPr>
              <a:t>主机和</a:t>
            </a:r>
            <a:r>
              <a:rPr lang="en-US" altLang="zh-CN" sz="3200" b="1" dirty="0">
                <a:solidFill>
                  <a:srgbClr val="2913FD"/>
                </a:solidFill>
                <a:latin typeface="宋体" panose="02010600030101010101" pitchFamily="2" charset="-122"/>
                <a:ea typeface="宋体" panose="02010600030101010101" pitchFamily="2" charset="-122"/>
              </a:rPr>
              <a:t>I/O</a:t>
            </a:r>
            <a:r>
              <a:rPr lang="zh-CN" altLang="en-US" sz="3200" b="1" dirty="0">
                <a:solidFill>
                  <a:srgbClr val="2913FD"/>
                </a:solidFill>
                <a:latin typeface="宋体" panose="02010600030101010101" pitchFamily="2" charset="-122"/>
                <a:ea typeface="宋体" panose="02010600030101010101" pitchFamily="2" charset="-122"/>
              </a:rPr>
              <a:t>设备所需的缓冲、暂存和驱动</a:t>
            </a:r>
            <a:r>
              <a:rPr lang="zh-CN" altLang="en-US" sz="3200" b="1" dirty="0">
                <a:latin typeface="宋体" panose="02010600030101010101" pitchFamily="2" charset="-122"/>
                <a:ea typeface="宋体" panose="02010600030101010101" pitchFamily="2" charset="-122"/>
              </a:rPr>
              <a:t>能力，满足一定的负载要求和时序要求 </a:t>
            </a:r>
            <a:endParaRPr lang="zh-CN" altLang="en-US" sz="3200" b="1" dirty="0">
              <a:latin typeface="宋体" panose="02010600030101010101" pitchFamily="2" charset="-122"/>
              <a:ea typeface="宋体" panose="02010600030101010101" pitchFamily="2" charset="-122"/>
            </a:endParaRPr>
          </a:p>
        </p:txBody>
      </p:sp>
      <p:sp>
        <p:nvSpPr>
          <p:cNvPr id="22543" name="Text Box 15"/>
          <p:cNvSpPr txBox="1"/>
          <p:nvPr/>
        </p:nvSpPr>
        <p:spPr>
          <a:xfrm>
            <a:off x="254000" y="4005263"/>
            <a:ext cx="8763000" cy="579437"/>
          </a:xfrm>
          <a:prstGeom prst="rect">
            <a:avLst/>
          </a:prstGeom>
          <a:noFill/>
          <a:ln w="12700">
            <a:noFill/>
          </a:ln>
        </p:spPr>
        <p:txBody>
          <a:bodyPr anchor="t" anchorCtr="0">
            <a:spAutoFit/>
          </a:bodyPr>
          <a:p>
            <a:pPr>
              <a:spcBef>
                <a:spcPct val="50000"/>
              </a:spcBef>
              <a:buChar char="•"/>
            </a:pPr>
            <a:r>
              <a:rPr lang="zh-CN" altLang="en-US" sz="3200" b="1" dirty="0">
                <a:latin typeface="宋体" panose="02010600030101010101" pitchFamily="2" charset="-122"/>
                <a:ea typeface="宋体" panose="02010600030101010101" pitchFamily="2" charset="-122"/>
              </a:rPr>
              <a:t>进行</a:t>
            </a:r>
            <a:r>
              <a:rPr lang="zh-CN" altLang="en-US" sz="3200" b="1" dirty="0">
                <a:solidFill>
                  <a:srgbClr val="2913FD"/>
                </a:solidFill>
                <a:latin typeface="宋体" panose="02010600030101010101" pitchFamily="2" charset="-122"/>
                <a:ea typeface="宋体" panose="02010600030101010101" pitchFamily="2" charset="-122"/>
              </a:rPr>
              <a:t>数据类型、格式</a:t>
            </a:r>
            <a:r>
              <a:rPr lang="zh-CN" altLang="en-US" sz="3200" b="1" dirty="0">
                <a:latin typeface="宋体" panose="02010600030101010101" pitchFamily="2" charset="-122"/>
                <a:ea typeface="宋体" panose="02010600030101010101" pitchFamily="2" charset="-122"/>
              </a:rPr>
              <a:t>等方面的</a:t>
            </a:r>
            <a:r>
              <a:rPr lang="zh-CN" altLang="en-US" sz="3200" b="1" dirty="0">
                <a:solidFill>
                  <a:srgbClr val="2913FD"/>
                </a:solidFill>
                <a:latin typeface="宋体" panose="02010600030101010101" pitchFamily="2" charset="-122"/>
                <a:ea typeface="宋体" panose="02010600030101010101" pitchFamily="2" charset="-122"/>
              </a:rPr>
              <a:t>转换</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p:txBody>
      </p:sp>
      <p:sp>
        <p:nvSpPr>
          <p:cNvPr id="9" name="Text Box 3"/>
          <p:cNvSpPr txBox="1"/>
          <p:nvPr/>
        </p:nvSpPr>
        <p:spPr>
          <a:xfrm>
            <a:off x="254000" y="4760913"/>
            <a:ext cx="8763000" cy="579437"/>
          </a:xfrm>
          <a:prstGeom prst="rect">
            <a:avLst/>
          </a:prstGeom>
          <a:noFill/>
          <a:ln w="12700">
            <a:noFill/>
          </a:ln>
        </p:spPr>
        <p:txBody>
          <a:bodyPr anchor="t" anchorCtr="0">
            <a:spAutoFit/>
          </a:bodyPr>
          <a:p>
            <a:pPr>
              <a:spcBef>
                <a:spcPct val="50000"/>
              </a:spcBef>
              <a:buChar char="•"/>
            </a:pPr>
            <a:r>
              <a:rPr lang="zh-CN" altLang="en-US" sz="3200" b="1" dirty="0">
                <a:latin typeface="宋体" panose="02010600030101010101" pitchFamily="2" charset="-122"/>
                <a:ea typeface="宋体" panose="02010600030101010101" pitchFamily="2" charset="-122"/>
              </a:rPr>
              <a:t>联络功能 </a:t>
            </a:r>
            <a:endParaRPr lang="zh-CN" altLang="en-US" sz="3200" b="1" dirty="0">
              <a:latin typeface="宋体" panose="02010600030101010101" pitchFamily="2" charset="-122"/>
              <a:ea typeface="宋体" panose="02010600030101010101" pitchFamily="2" charset="-122"/>
            </a:endParaRPr>
          </a:p>
        </p:txBody>
      </p:sp>
      <p:sp>
        <p:nvSpPr>
          <p:cNvPr id="10" name="Text Box 4"/>
          <p:cNvSpPr txBox="1"/>
          <p:nvPr/>
        </p:nvSpPr>
        <p:spPr>
          <a:xfrm>
            <a:off x="230188" y="5527675"/>
            <a:ext cx="8763000" cy="579438"/>
          </a:xfrm>
          <a:prstGeom prst="rect">
            <a:avLst/>
          </a:prstGeom>
          <a:noFill/>
          <a:ln w="12700">
            <a:noFill/>
          </a:ln>
        </p:spPr>
        <p:txBody>
          <a:bodyPr anchor="t" anchorCtr="0">
            <a:spAutoFit/>
          </a:bodyPr>
          <a:p>
            <a:pPr>
              <a:spcBef>
                <a:spcPct val="50000"/>
              </a:spcBef>
              <a:buChar char="•"/>
            </a:pPr>
            <a:r>
              <a:rPr lang="zh-CN" altLang="en-US" sz="3200" b="1" dirty="0">
                <a:latin typeface="宋体" panose="02010600030101010101" pitchFamily="2" charset="-122"/>
                <a:ea typeface="宋体" panose="02010600030101010101" pitchFamily="2" charset="-122"/>
              </a:rPr>
              <a:t>复位功能 </a:t>
            </a:r>
            <a:endParaRPr lang="zh-CN" altLang="en-US" sz="3200" b="1" dirty="0">
              <a:latin typeface="宋体" panose="02010600030101010101" pitchFamily="2" charset="-122"/>
              <a:ea typeface="宋体" panose="02010600030101010101" pitchFamily="2" charset="-122"/>
            </a:endParaRPr>
          </a:p>
        </p:txBody>
      </p:sp>
      <p:sp>
        <p:nvSpPr>
          <p:cNvPr id="11" name="Text Box 5"/>
          <p:cNvSpPr txBox="1"/>
          <p:nvPr/>
        </p:nvSpPr>
        <p:spPr>
          <a:xfrm>
            <a:off x="254000" y="6107113"/>
            <a:ext cx="8763000" cy="579437"/>
          </a:xfrm>
          <a:prstGeom prst="rect">
            <a:avLst/>
          </a:prstGeom>
          <a:noFill/>
          <a:ln w="12700">
            <a:noFill/>
          </a:ln>
        </p:spPr>
        <p:txBody>
          <a:bodyPr anchor="t" anchorCtr="0">
            <a:spAutoFit/>
          </a:bodyPr>
          <a:p>
            <a:pPr>
              <a:spcBef>
                <a:spcPct val="50000"/>
              </a:spcBef>
              <a:buChar char="•"/>
            </a:pPr>
            <a:r>
              <a:rPr lang="zh-CN" altLang="en-US" sz="3200" b="1" dirty="0">
                <a:latin typeface="宋体" panose="02010600030101010101" pitchFamily="2" charset="-122"/>
                <a:ea typeface="宋体" panose="02010600030101010101" pitchFamily="2" charset="-122"/>
              </a:rPr>
              <a:t>错误检测功能 </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arn(inVertic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slide(fromBottom)">
                                      <p:cBhvr>
                                        <p:cTn id="12" dur="500"/>
                                        <p:tgtEl>
                                          <p:spTgt spid="2253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540"/>
                                        </p:tgtEl>
                                        <p:attrNameLst>
                                          <p:attrName>style.visibility</p:attrName>
                                        </p:attrNameLst>
                                      </p:cBhvr>
                                      <p:to>
                                        <p:strVal val="visible"/>
                                      </p:to>
                                    </p:set>
                                    <p:animEffect transition="in" filter="slide(fromBottom)">
                                      <p:cBhvr>
                                        <p:cTn id="17" dur="500"/>
                                        <p:tgtEl>
                                          <p:spTgt spid="2254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2541"/>
                                        </p:tgtEl>
                                        <p:attrNameLst>
                                          <p:attrName>style.visibility</p:attrName>
                                        </p:attrNameLst>
                                      </p:cBhvr>
                                      <p:to>
                                        <p:strVal val="visible"/>
                                      </p:to>
                                    </p:set>
                                    <p:animEffect transition="in" filter="slide(fromBottom)">
                                      <p:cBhvr>
                                        <p:cTn id="22" dur="500"/>
                                        <p:tgtEl>
                                          <p:spTgt spid="2254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2542"/>
                                        </p:tgtEl>
                                        <p:attrNameLst>
                                          <p:attrName>style.visibility</p:attrName>
                                        </p:attrNameLst>
                                      </p:cBhvr>
                                      <p:to>
                                        <p:strVal val="visible"/>
                                      </p:to>
                                    </p:set>
                                    <p:animEffect transition="in" filter="slide(fromBottom)">
                                      <p:cBhvr>
                                        <p:cTn id="27" dur="500"/>
                                        <p:tgtEl>
                                          <p:spTgt spid="2254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2543"/>
                                        </p:tgtEl>
                                        <p:attrNameLst>
                                          <p:attrName>style.visibility</p:attrName>
                                        </p:attrNameLst>
                                      </p:cBhvr>
                                      <p:to>
                                        <p:strVal val="visible"/>
                                      </p:to>
                                    </p:set>
                                    <p:animEffect transition="in" filter="slide(fromBottom)">
                                      <p:cBhvr>
                                        <p:cTn id="32" dur="500"/>
                                        <p:tgtEl>
                                          <p:spTgt spid="2254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lide(fromBottom)">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slide(fromBottom)">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lide(fromBottom)">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p:bldP spid="22540" grpId="0"/>
      <p:bldP spid="22541" grpId="0"/>
      <p:bldP spid="22542" grpId="0"/>
      <p:bldP spid="22543" grpId="0"/>
      <p:bldP spid="9" grpId="0"/>
      <p:bldP spid="10" grpId="0"/>
      <p:bldP spid="1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71145" y="548640"/>
            <a:ext cx="8462010" cy="5631180"/>
          </a:xfrm>
          <a:prstGeom prst="rect">
            <a:avLst/>
          </a:prstGeom>
          <a:solidFill>
            <a:srgbClr val="FDFFCB"/>
          </a:solidFill>
          <a:ln w="9525">
            <a:noFill/>
          </a:ln>
        </p:spPr>
        <p:txBody>
          <a:bodyPr wrap="square">
            <a:spAutoFit/>
          </a:bodyPr>
          <a:p>
            <a:pPr indent="269875">
              <a:lnSpc>
                <a:spcPct val="150000"/>
              </a:lnSpc>
              <a:spcBef>
                <a:spcPts val="0"/>
              </a:spcBef>
              <a:spcAft>
                <a:spcPts val="0"/>
              </a:spcAft>
            </a:pPr>
            <a:r>
              <a:rPr lang="zh-CN" sz="2400" b="1">
                <a:solidFill>
                  <a:srgbClr val="C00000"/>
                </a:solidFill>
                <a:latin typeface="华文中宋" panose="02010600040101010101" charset="-122"/>
                <a:ea typeface="华文中宋" panose="02010600040101010101" charset="-122"/>
                <a:cs typeface="华文中宋" panose="02010600040101010101" charset="-122"/>
              </a:rPr>
              <a:t>打印机接口的操作过程：</a:t>
            </a:r>
            <a:r>
              <a:rPr lang="en-US" sz="2400" b="1">
                <a:solidFill>
                  <a:schemeClr val="tx1"/>
                </a:solidFill>
                <a:latin typeface="华文中宋" panose="02010600040101010101" charset="-122"/>
                <a:ea typeface="华文中宋" panose="02010600040101010101" charset="-122"/>
                <a:cs typeface="华文中宋" panose="02010600040101010101" charset="-122"/>
              </a:rPr>
              <a:t>① </a:t>
            </a:r>
            <a:r>
              <a:rPr lang="zh-CN" altLang="en-US" sz="2400" b="1">
                <a:solidFill>
                  <a:srgbClr val="C00000"/>
                </a:solidFill>
                <a:latin typeface="华文中宋" panose="02010600040101010101" charset="-122"/>
                <a:ea typeface="华文中宋" panose="02010600040101010101" charset="-122"/>
                <a:cs typeface="华文中宋" panose="02010600040101010101" charset="-122"/>
              </a:rPr>
              <a:t>初始化。</a:t>
            </a:r>
            <a:r>
              <a:rPr lang="zh-CN" sz="2400" b="1">
                <a:solidFill>
                  <a:schemeClr val="tx1"/>
                </a:solidFill>
                <a:latin typeface="华文中宋" panose="02010600040101010101" charset="-122"/>
                <a:ea typeface="华文中宋" panose="02010600040101010101" charset="-122"/>
                <a:cs typeface="华文中宋" panose="02010600040101010101" charset="-122"/>
              </a:rPr>
              <a:t>启动时CPU向打印机接口的控制线</a:t>
            </a:r>
            <a:r>
              <a:rPr lang="en-US" altLang="zh-CN" sz="2400" b="1">
                <a:solidFill>
                  <a:schemeClr val="tx1"/>
                </a:solidFill>
                <a:latin typeface="华文中宋" panose="02010600040101010101" charset="-122"/>
                <a:ea typeface="华文中宋" panose="02010600040101010101" charset="-122"/>
                <a:cs typeface="华文中宋" panose="02010600040101010101" charset="-122"/>
              </a:rPr>
              <a:t>       </a:t>
            </a:r>
            <a:r>
              <a:rPr lang="zh-CN" sz="2400" b="1">
                <a:solidFill>
                  <a:schemeClr val="tx1"/>
                </a:solidFill>
                <a:latin typeface="华文中宋" panose="02010600040101010101" charset="-122"/>
                <a:ea typeface="华文中宋" panose="02010600040101010101" charset="-122"/>
                <a:cs typeface="华文中宋" panose="02010600040101010101" charset="-122"/>
                <a:sym typeface="+mn-ea"/>
              </a:rPr>
              <a:t>发打印机初始化信号。除特殊需要外，用户程序中一般不使用初始化命令。</a:t>
            </a:r>
            <a:r>
              <a:rPr lang="en-US" sz="2400" b="1">
                <a:solidFill>
                  <a:schemeClr val="tx1"/>
                </a:solidFill>
                <a:latin typeface="华文中宋" panose="02010600040101010101" charset="-122"/>
                <a:ea typeface="华文中宋" panose="02010600040101010101" charset="-122"/>
                <a:cs typeface="华文中宋" panose="02010600040101010101" charset="-122"/>
                <a:sym typeface="+mn-ea"/>
              </a:rPr>
              <a:t>② </a:t>
            </a:r>
            <a:r>
              <a:rPr lang="zh-CN" sz="2400" b="1">
                <a:solidFill>
                  <a:srgbClr val="C00000"/>
                </a:solidFill>
                <a:latin typeface="华文中宋" panose="02010600040101010101" charset="-122"/>
                <a:ea typeface="华文中宋" panose="02010600040101010101" charset="-122"/>
                <a:cs typeface="华文中宋" panose="02010600040101010101" charset="-122"/>
                <a:sym typeface="+mn-ea"/>
              </a:rPr>
              <a:t>发打印数据。</a:t>
            </a:r>
            <a:r>
              <a:rPr lang="en-US" sz="2400" b="1">
                <a:solidFill>
                  <a:schemeClr val="tx1"/>
                </a:solidFill>
                <a:latin typeface="华文中宋" panose="02010600040101010101" charset="-122"/>
                <a:ea typeface="华文中宋" panose="02010600040101010101" charset="-122"/>
                <a:cs typeface="华文中宋" panose="02010600040101010101" charset="-122"/>
                <a:sym typeface="+mn-ea"/>
              </a:rPr>
              <a:t>CPU</a:t>
            </a:r>
            <a:r>
              <a:rPr lang="zh-CN" sz="2400" b="1">
                <a:solidFill>
                  <a:schemeClr val="tx1"/>
                </a:solidFill>
                <a:latin typeface="华文中宋" panose="02010600040101010101" charset="-122"/>
                <a:ea typeface="华文中宋" panose="02010600040101010101" charset="-122"/>
                <a:cs typeface="华文中宋" panose="02010600040101010101" charset="-122"/>
                <a:sym typeface="+mn-ea"/>
              </a:rPr>
              <a:t>用</a:t>
            </a:r>
            <a:r>
              <a:rPr lang="en-US" sz="2400" b="1">
                <a:solidFill>
                  <a:schemeClr val="tx1"/>
                </a:solidFill>
                <a:latin typeface="华文中宋" panose="02010600040101010101" charset="-122"/>
                <a:ea typeface="华文中宋" panose="02010600040101010101" charset="-122"/>
                <a:cs typeface="华文中宋" panose="02010600040101010101" charset="-122"/>
                <a:sym typeface="+mn-ea"/>
              </a:rPr>
              <a:t>OUT</a:t>
            </a:r>
            <a:r>
              <a:rPr lang="zh-CN" sz="2400" b="1">
                <a:solidFill>
                  <a:schemeClr val="tx1"/>
                </a:solidFill>
                <a:latin typeface="华文中宋" panose="02010600040101010101" charset="-122"/>
                <a:ea typeface="华文中宋" panose="02010600040101010101" charset="-122"/>
                <a:cs typeface="华文中宋" panose="02010600040101010101" charset="-122"/>
                <a:sym typeface="+mn-ea"/>
              </a:rPr>
              <a:t>指令向打印机接口的数据输出寄存器送打印数据，此时打印数据只输出到打印机接口的数据输出端</a:t>
            </a:r>
            <a:r>
              <a:rPr lang="en-US" sz="2400" b="1">
                <a:solidFill>
                  <a:schemeClr val="tx1"/>
                </a:solidFill>
                <a:latin typeface="华文中宋" panose="02010600040101010101" charset="-122"/>
                <a:ea typeface="华文中宋" panose="02010600040101010101" charset="-122"/>
                <a:cs typeface="华文中宋" panose="02010600040101010101" charset="-122"/>
                <a:sym typeface="+mn-ea"/>
              </a:rPr>
              <a:t>DATA</a:t>
            </a:r>
            <a:r>
              <a:rPr lang="zh-CN" sz="2400" b="1">
                <a:solidFill>
                  <a:schemeClr val="tx1"/>
                </a:solidFill>
                <a:latin typeface="华文中宋" panose="02010600040101010101" charset="-122"/>
                <a:ea typeface="华文中宋" panose="02010600040101010101" charset="-122"/>
                <a:cs typeface="华文中宋" panose="02010600040101010101" charset="-122"/>
                <a:sym typeface="+mn-ea"/>
              </a:rPr>
              <a:t>，并未送到打印机中。</a:t>
            </a:r>
            <a:r>
              <a:rPr lang="en-US" sz="2400" b="1">
                <a:solidFill>
                  <a:schemeClr val="tx1"/>
                </a:solidFill>
                <a:latin typeface="华文中宋" panose="02010600040101010101" charset="-122"/>
                <a:ea typeface="华文中宋" panose="02010600040101010101" charset="-122"/>
                <a:cs typeface="华文中宋" panose="02010600040101010101" charset="-122"/>
                <a:sym typeface="+mn-ea"/>
              </a:rPr>
              <a:t>③ </a:t>
            </a:r>
            <a:r>
              <a:rPr lang="zh-CN" sz="2400" b="1">
                <a:solidFill>
                  <a:srgbClr val="C00000"/>
                </a:solidFill>
                <a:latin typeface="华文中宋" panose="02010600040101010101" charset="-122"/>
                <a:ea typeface="华文中宋" panose="02010600040101010101" charset="-122"/>
                <a:cs typeface="华文中宋" panose="02010600040101010101" charset="-122"/>
                <a:sym typeface="+mn-ea"/>
              </a:rPr>
              <a:t>向打印机发选通脉冲。</a:t>
            </a:r>
            <a:r>
              <a:rPr lang="en-US" sz="2400" b="1">
                <a:solidFill>
                  <a:schemeClr val="tx1"/>
                </a:solidFill>
                <a:latin typeface="华文中宋" panose="02010600040101010101" charset="-122"/>
                <a:ea typeface="华文中宋" panose="02010600040101010101" charset="-122"/>
                <a:cs typeface="华文中宋" panose="02010600040101010101" charset="-122"/>
                <a:sym typeface="+mn-ea"/>
              </a:rPr>
              <a:t>CPU</a:t>
            </a:r>
            <a:r>
              <a:rPr lang="zh-CN" sz="2400" b="1">
                <a:solidFill>
                  <a:schemeClr val="tx1"/>
                </a:solidFill>
                <a:latin typeface="华文中宋" panose="02010600040101010101" charset="-122"/>
                <a:ea typeface="华文中宋" panose="02010600040101010101" charset="-122"/>
                <a:cs typeface="华文中宋" panose="02010600040101010101" charset="-122"/>
                <a:sym typeface="+mn-ea"/>
              </a:rPr>
              <a:t>通过打印机接口</a:t>
            </a:r>
            <a:r>
              <a:rPr lang="en-US" altLang="zh-CN" sz="2400" b="1">
                <a:solidFill>
                  <a:schemeClr val="tx1"/>
                </a:solidFill>
                <a:latin typeface="华文中宋" panose="02010600040101010101" charset="-122"/>
                <a:ea typeface="华文中宋" panose="02010600040101010101" charset="-122"/>
                <a:cs typeface="华文中宋" panose="02010600040101010101" charset="-122"/>
                <a:sym typeface="+mn-ea"/>
              </a:rPr>
              <a:t>            </a:t>
            </a:r>
            <a:r>
              <a:rPr lang="zh-CN" sz="2400" b="1">
                <a:solidFill>
                  <a:schemeClr val="tx1"/>
                </a:solidFill>
                <a:latin typeface="华文中宋" panose="02010600040101010101" charset="-122"/>
                <a:ea typeface="华文中宋" panose="02010600040101010101" charset="-122"/>
                <a:cs typeface="华文中宋" panose="02010600040101010101" charset="-122"/>
                <a:sym typeface="+mn-ea"/>
              </a:rPr>
              <a:t>线向打印机发一个数据选通负脉冲，把数据输出寄存器中</a:t>
            </a:r>
            <a:r>
              <a:rPr lang="zh-CN" sz="2400" b="1">
                <a:solidFill>
                  <a:schemeClr val="tx1"/>
                </a:solidFill>
                <a:latin typeface="华文中宋" panose="02010600040101010101" charset="-122"/>
                <a:ea typeface="华文中宋" panose="02010600040101010101" charset="-122"/>
                <a:cs typeface="华文中宋" panose="02010600040101010101" charset="-122"/>
                <a:sym typeface="+mn-ea"/>
              </a:rPr>
              <a:t>的数据送到打印机。</a:t>
            </a:r>
            <a:endParaRPr lang="zh-CN" altLang="en-US" sz="2400" b="1">
              <a:solidFill>
                <a:schemeClr val="tx1"/>
              </a:solidFill>
              <a:latin typeface="华文中宋" panose="02010600040101010101" charset="-122"/>
              <a:ea typeface="华文中宋" panose="02010600040101010101" charset="-122"/>
              <a:cs typeface="华文中宋" panose="02010600040101010101" charset="-122"/>
              <a:sym typeface="+mn-ea"/>
            </a:endParaRPr>
          </a:p>
        </p:txBody>
      </p:sp>
      <p:pic>
        <p:nvPicPr>
          <p:cNvPr id="2" name="图片 1"/>
          <p:cNvPicPr/>
          <p:nvPr/>
        </p:nvPicPr>
        <p:blipFill>
          <a:blip r:embed="rId1"/>
          <a:stretch>
            <a:fillRect/>
          </a:stretch>
        </p:blipFill>
        <p:spPr>
          <a:xfrm>
            <a:off x="6659880" y="1268730"/>
            <a:ext cx="654050" cy="390525"/>
          </a:xfrm>
          <a:prstGeom prst="rect">
            <a:avLst/>
          </a:prstGeom>
          <a:noFill/>
          <a:ln w="9525">
            <a:noFill/>
          </a:ln>
        </p:spPr>
      </p:pic>
      <p:pic>
        <p:nvPicPr>
          <p:cNvPr id="3" name="图片 2"/>
          <p:cNvPicPr/>
          <p:nvPr/>
        </p:nvPicPr>
        <p:blipFill>
          <a:blip r:embed="rId2"/>
          <a:stretch>
            <a:fillRect/>
          </a:stretch>
        </p:blipFill>
        <p:spPr>
          <a:xfrm>
            <a:off x="6659880" y="4580890"/>
            <a:ext cx="1137285" cy="417830"/>
          </a:xfrm>
          <a:prstGeom prst="rect">
            <a:avLst/>
          </a:prstGeom>
          <a:noFill/>
          <a:ln w="9525">
            <a:noFill/>
          </a:ln>
        </p:spPr>
      </p:pic>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3" name="CHIMES.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82" name="Text Box 38"/>
          <p:cNvSpPr txBox="1"/>
          <p:nvPr/>
        </p:nvSpPr>
        <p:spPr>
          <a:xfrm>
            <a:off x="4530725" y="6402388"/>
            <a:ext cx="4329113" cy="441325"/>
          </a:xfrm>
          <a:prstGeom prst="rect">
            <a:avLst/>
          </a:prstGeom>
          <a:noFill/>
          <a:ln w="9525">
            <a:noFill/>
          </a:ln>
        </p:spPr>
        <p:txBody>
          <a:bodyPr anchor="t" anchorCtr="0"/>
          <a:p>
            <a:pPr algn="just" eaLnBrk="0" hangingPunct="0"/>
            <a:r>
              <a:rPr lang="zh-CN" altLang="en-US" sz="2000" b="1" dirty="0">
                <a:latin typeface="Times New Roman" panose="02020603050405020304" pitchFamily="18" charset="0"/>
                <a:ea typeface="宋体" panose="02010600030101010101" pitchFamily="2" charset="-122"/>
              </a:rPr>
              <a:t>图</a:t>
            </a:r>
            <a:r>
              <a:rPr lang="en-US" altLang="zh-CN" sz="2000" b="1" dirty="0">
                <a:latin typeface="Times New Roman" panose="02020603050405020304" pitchFamily="18" charset="0"/>
                <a:ea typeface="宋体" panose="02010600030101010101" pitchFamily="2" charset="-122"/>
              </a:rPr>
              <a:t>7-25 </a:t>
            </a:r>
            <a:r>
              <a:rPr lang="zh-CN" altLang="en-US" sz="2000" b="1" dirty="0">
                <a:latin typeface="Times New Roman" panose="02020603050405020304" pitchFamily="18" charset="0"/>
                <a:ea typeface="宋体" panose="02010600030101010101" pitchFamily="2" charset="-122"/>
              </a:rPr>
              <a:t>打印机接口数据交换时序</a:t>
            </a:r>
            <a:endParaRPr lang="zh-CN" altLang="en-US" sz="2000" b="1" dirty="0">
              <a:latin typeface="Times New Roman" panose="02020603050405020304" pitchFamily="18" charset="0"/>
              <a:ea typeface="宋体" panose="02010600030101010101" pitchFamily="2" charset="-122"/>
            </a:endParaRPr>
          </a:p>
        </p:txBody>
      </p:sp>
      <p:sp>
        <p:nvSpPr>
          <p:cNvPr id="82950" name="Text Box 6"/>
          <p:cNvSpPr txBox="1">
            <a:spLocks noChangeArrowheads="1"/>
          </p:cNvSpPr>
          <p:nvPr/>
        </p:nvSpPr>
        <p:spPr bwMode="auto">
          <a:xfrm>
            <a:off x="-107950" y="-19050"/>
            <a:ext cx="4032250" cy="6862445"/>
          </a:xfrm>
          <a:prstGeom prst="rect">
            <a:avLst/>
          </a:prstGeom>
          <a:solidFill>
            <a:srgbClr val="CCFFCC"/>
          </a:solidFill>
          <a:ln>
            <a:noFill/>
          </a:ln>
          <a:effectLst/>
        </p:spPr>
        <p:txBody>
          <a:bodyP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3000"/>
              </a:lnSpc>
              <a:spcBef>
                <a:spcPct val="50000"/>
              </a:spcBef>
              <a:spcAft>
                <a:spcPct val="0"/>
              </a:spcAft>
              <a:buClrTx/>
              <a:buSzTx/>
              <a:buFontTx/>
              <a:buNone/>
              <a:defRPr/>
            </a:pPr>
            <a:r>
              <a:rPr kumimoji="1"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打印机接口数据输出时序</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如右下图：</a:t>
            </a:r>
            <a:endParaRPr kumimoji="1"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ts val="3000"/>
              </a:lnSpc>
              <a:spcBef>
                <a:spcPct val="50000"/>
              </a:spcBef>
              <a:spcAft>
                <a:spcPct val="0"/>
              </a:spcAft>
              <a:buClrTx/>
              <a:buSzTx/>
              <a:buFontTx/>
              <a:buChar char="•"/>
              <a:defRPr/>
            </a:pPr>
            <a:r>
              <a:rPr kumimoji="1"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CPU</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先将</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打印数据写入到</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378H</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数据输出寄存器</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endParaRPr kumimoji="1"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ts val="3000"/>
              </a:lnSpc>
              <a:spcBef>
                <a:spcPct val="50000"/>
              </a:spcBef>
              <a:spcAft>
                <a:spcPct val="0"/>
              </a:spcAft>
              <a:buClrTx/>
              <a:buSzTx/>
              <a:buFontTx/>
              <a:buChar char="•"/>
              <a:defRPr/>
            </a:pP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当打印机状态</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ACK</a:t>
            </a:r>
            <a:r>
              <a:rPr kumimoji="1"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位</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或</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BUSY</a:t>
            </a:r>
            <a:r>
              <a:rPr kumimoji="1"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位</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为</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0</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即低电平时，</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输出控制字到</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37AH</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控制信号寄存器</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使</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STROBE</a:t>
            </a:r>
            <a:r>
              <a:rPr kumimoji="1"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位</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置</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0</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输出低电平，</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用</a:t>
            </a:r>
            <a:r>
              <a:rPr kumimoji="1" lang="en-US" altLang="zh-CN"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SROBE</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将打印数据选通输出到打印机</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ACK</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回到高电平。</a:t>
            </a:r>
            <a:endParaRPr kumimoji="1"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ts val="3000"/>
              </a:lnSpc>
              <a:spcBef>
                <a:spcPct val="50000"/>
              </a:spcBef>
              <a:spcAft>
                <a:spcPct val="0"/>
              </a:spcAft>
              <a:buClrTx/>
              <a:buSzTx/>
              <a:buFontTx/>
              <a:buChar char="•"/>
              <a:defRPr/>
            </a:pP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打印机接收打印数据时，</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置</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379H</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状态寄存器</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BUSY</a:t>
            </a:r>
            <a:r>
              <a:rPr kumimoji="1"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位</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1</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表示打印机</a:t>
            </a:r>
            <a:r>
              <a:rPr kumimoji="1" lang="zh-CN" altLang="en-US" sz="20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忙。然后打印机打印输出数据，打印完</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置</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379H</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的</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ACK</a:t>
            </a:r>
            <a:r>
              <a:rPr kumimoji="1"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位</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0</a:t>
            </a:r>
            <a:r>
              <a:rPr kumimoji="1"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，再</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置状态</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BUSY</a:t>
            </a:r>
            <a:r>
              <a:rPr kumimoji="1"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位</a:t>
            </a:r>
            <a:r>
              <a:rPr kumimoji="1" lang="en-US" altLang="zh-CN"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0</a:t>
            </a:r>
            <a:r>
              <a:rPr kumimoji="1" lang="zh-CN" altLang="en-US" sz="2000" b="1" i="0" u="none" strike="noStrike" kern="1200" cap="none" spc="0" normalizeH="0" baseline="0" noProof="0" dirty="0" smtClean="0">
                <a:ln>
                  <a:noFill/>
                </a:ln>
                <a:solidFill>
                  <a:srgbClr val="FF0000"/>
                </a:solidFill>
                <a:effectLst/>
                <a:uLnTx/>
                <a:uFillTx/>
                <a:latin typeface="宋体" panose="02010600030101010101" pitchFamily="2" charset="-122"/>
                <a:ea typeface="宋体" panose="02010600030101010101" pitchFamily="2" charset="-122"/>
                <a:cs typeface="+mn-cs"/>
              </a:rPr>
              <a:t>，</a:t>
            </a:r>
            <a:r>
              <a:rPr kumimoji="1" lang="zh-CN" altLang="en-US" sz="2000" b="1" noProof="0" dirty="0" smtClean="0">
                <a:ln>
                  <a:noFill/>
                </a:ln>
                <a:effectLst/>
                <a:uLnTx/>
                <a:uFillTx/>
                <a:latin typeface="宋体" panose="02010600030101010101" pitchFamily="2" charset="-122"/>
                <a:sym typeface="+mn-ea"/>
              </a:rPr>
              <a:t>表示可以接受新的数据</a:t>
            </a:r>
            <a:r>
              <a:rPr kumimoji="1" lang="zh-CN" altLang="en-US"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rPr>
              <a:t>。</a:t>
            </a:r>
            <a:endParaRPr kumimoji="1" lang="en-US" altLang="zh-CN" sz="2000" b="1" i="0" u="none" strike="noStrike" kern="1200" cap="none" spc="0" normalizeH="0" baseline="0" noProof="0" dirty="0" smtClean="0">
              <a:ln>
                <a:noFill/>
              </a:ln>
              <a:solidFill>
                <a:srgbClr val="2913FD"/>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ts val="3000"/>
              </a:lnSpc>
              <a:spcBef>
                <a:spcPct val="50000"/>
              </a:spcBef>
              <a:spcAft>
                <a:spcPct val="0"/>
              </a:spcAft>
              <a:buClrTx/>
              <a:buSzTx/>
              <a:buFontTx/>
              <a:buNone/>
              <a:defRPr/>
            </a:pPr>
            <a:r>
              <a:rPr kumimoji="1" lang="zh-CN" altLang="en-US" sz="20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一次打印数据输出打印完成。</a:t>
            </a:r>
            <a:endParaRPr kumimoji="1" lang="zh-CN" altLang="en-US" sz="20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endParaRPr>
          </a:p>
        </p:txBody>
      </p:sp>
      <p:grpSp>
        <p:nvGrpSpPr>
          <p:cNvPr id="86019" name="组合 1"/>
          <p:cNvGrpSpPr/>
          <p:nvPr/>
        </p:nvGrpSpPr>
        <p:grpSpPr>
          <a:xfrm>
            <a:off x="3856038" y="179388"/>
            <a:ext cx="5003800" cy="4111625"/>
            <a:chOff x="4002602" y="132543"/>
            <a:chExt cx="5004048" cy="4110051"/>
          </a:xfrm>
        </p:grpSpPr>
        <p:pic>
          <p:nvPicPr>
            <p:cNvPr id="86020" name="图片 39" descr="7a24"/>
            <p:cNvPicPr>
              <a:picLocks noChangeAspect="1"/>
            </p:cNvPicPr>
            <p:nvPr/>
          </p:nvPicPr>
          <p:blipFill>
            <a:blip r:embed="rId1"/>
            <a:stretch>
              <a:fillRect/>
            </a:stretch>
          </p:blipFill>
          <p:spPr>
            <a:xfrm>
              <a:off x="4002602" y="132543"/>
              <a:ext cx="5004048" cy="4110051"/>
            </a:xfrm>
            <a:prstGeom prst="rect">
              <a:avLst/>
            </a:prstGeom>
            <a:noFill/>
            <a:ln w="9525">
              <a:noFill/>
            </a:ln>
          </p:spPr>
        </p:pic>
        <p:sp>
          <p:nvSpPr>
            <p:cNvPr id="86021" name="TextBox 40"/>
            <p:cNvSpPr txBox="1"/>
            <p:nvPr/>
          </p:nvSpPr>
          <p:spPr>
            <a:xfrm>
              <a:off x="7352436" y="574274"/>
              <a:ext cx="763795" cy="345812"/>
            </a:xfrm>
            <a:prstGeom prst="rect">
              <a:avLst/>
            </a:prstGeom>
            <a:noFill/>
            <a:ln w="9525">
              <a:noFill/>
            </a:ln>
          </p:spPr>
          <p:txBody>
            <a:bodyPr anchor="t" anchorCtr="0">
              <a:spAutoFit/>
            </a:bodyPr>
            <a:p>
              <a:r>
                <a:rPr lang="en-US" altLang="zh-CN" sz="1600" b="1" dirty="0">
                  <a:latin typeface="Arial" panose="020B0604020202020204" pitchFamily="34" charset="0"/>
                  <a:ea typeface="宋体" panose="02010600030101010101" pitchFamily="2" charset="-122"/>
                </a:rPr>
                <a:t>378H</a:t>
              </a:r>
              <a:endParaRPr lang="zh-CN" altLang="en-US" sz="1600" b="1" dirty="0">
                <a:latin typeface="Arial" panose="020B0604020202020204" pitchFamily="34" charset="0"/>
                <a:ea typeface="宋体" panose="02010600030101010101" pitchFamily="2" charset="-122"/>
              </a:endParaRPr>
            </a:p>
          </p:txBody>
        </p:sp>
        <p:sp>
          <p:nvSpPr>
            <p:cNvPr id="86022" name="TextBox 41"/>
            <p:cNvSpPr txBox="1"/>
            <p:nvPr/>
          </p:nvSpPr>
          <p:spPr>
            <a:xfrm>
              <a:off x="7376026" y="1375595"/>
              <a:ext cx="763795" cy="345812"/>
            </a:xfrm>
            <a:prstGeom prst="rect">
              <a:avLst/>
            </a:prstGeom>
            <a:noFill/>
            <a:ln w="9525">
              <a:noFill/>
            </a:ln>
          </p:spPr>
          <p:txBody>
            <a:bodyPr anchor="t" anchorCtr="0">
              <a:spAutoFit/>
            </a:bodyPr>
            <a:p>
              <a:r>
                <a:rPr lang="en-US" altLang="zh-CN" sz="1600" b="1" dirty="0">
                  <a:latin typeface="Arial" panose="020B0604020202020204" pitchFamily="34" charset="0"/>
                  <a:ea typeface="宋体" panose="02010600030101010101" pitchFamily="2" charset="-122"/>
                </a:rPr>
                <a:t>37AH</a:t>
              </a:r>
              <a:endParaRPr lang="zh-CN" altLang="en-US" sz="1600" b="1" dirty="0">
                <a:latin typeface="Arial" panose="020B0604020202020204" pitchFamily="34" charset="0"/>
                <a:ea typeface="宋体" panose="02010600030101010101" pitchFamily="2" charset="-122"/>
              </a:endParaRPr>
            </a:p>
          </p:txBody>
        </p:sp>
        <p:sp>
          <p:nvSpPr>
            <p:cNvPr id="86023" name="TextBox 42"/>
            <p:cNvSpPr txBox="1"/>
            <p:nvPr/>
          </p:nvSpPr>
          <p:spPr>
            <a:xfrm>
              <a:off x="7646203" y="2187568"/>
              <a:ext cx="763795" cy="345812"/>
            </a:xfrm>
            <a:prstGeom prst="rect">
              <a:avLst/>
            </a:prstGeom>
            <a:noFill/>
            <a:ln w="9525">
              <a:noFill/>
            </a:ln>
          </p:spPr>
          <p:txBody>
            <a:bodyPr anchor="t" anchorCtr="0">
              <a:spAutoFit/>
            </a:bodyPr>
            <a:p>
              <a:r>
                <a:rPr lang="en-US" altLang="zh-CN" sz="1600" b="1" dirty="0">
                  <a:latin typeface="Arial" panose="020B0604020202020204" pitchFamily="34" charset="0"/>
                  <a:ea typeface="宋体" panose="02010600030101010101" pitchFamily="2" charset="-122"/>
                </a:rPr>
                <a:t>379H</a:t>
              </a:r>
              <a:endParaRPr lang="zh-CN" altLang="en-US" sz="1600" b="1" dirty="0">
                <a:latin typeface="Arial" panose="020B0604020202020204" pitchFamily="34" charset="0"/>
                <a:ea typeface="宋体" panose="02010600030101010101" pitchFamily="2" charset="-122"/>
              </a:endParaRPr>
            </a:p>
          </p:txBody>
        </p:sp>
      </p:grpSp>
      <p:pic>
        <p:nvPicPr>
          <p:cNvPr id="86024" name="Picture 10"/>
          <p:cNvPicPr>
            <a:picLocks noChangeAspect="1"/>
          </p:cNvPicPr>
          <p:nvPr/>
        </p:nvPicPr>
        <p:blipFill>
          <a:blip r:embed="rId2"/>
          <a:stretch>
            <a:fillRect/>
          </a:stretch>
        </p:blipFill>
        <p:spPr>
          <a:xfrm>
            <a:off x="3998913" y="4291013"/>
            <a:ext cx="5145087" cy="1874837"/>
          </a:xfrm>
          <a:prstGeom prst="rect">
            <a:avLst/>
          </a:prstGeom>
          <a:noFill/>
          <a:ln w="12700">
            <a:noFill/>
          </a:ln>
        </p:spPr>
      </p:pic>
      <p:sp>
        <p:nvSpPr>
          <p:cNvPr id="86025" name="TextBox 7"/>
          <p:cNvSpPr txBox="1"/>
          <p:nvPr/>
        </p:nvSpPr>
        <p:spPr>
          <a:xfrm>
            <a:off x="8496300" y="941388"/>
            <a:ext cx="901700" cy="409575"/>
          </a:xfrm>
          <a:prstGeom prst="rect">
            <a:avLst/>
          </a:prstGeom>
          <a:noFill/>
          <a:ln w="9525">
            <a:noFill/>
          </a:ln>
        </p:spPr>
        <p:txBody>
          <a:bodyPr anchor="t" anchorCtr="0"/>
          <a:p>
            <a:pPr>
              <a:buClrTx/>
              <a:buFontTx/>
            </a:pPr>
            <a:r>
              <a:rPr lang="en-US" altLang="zh-CN" sz="1400" b="1" dirty="0">
                <a:solidFill>
                  <a:srgbClr val="C00000"/>
                </a:solidFill>
                <a:latin typeface="Arial" panose="020B0604020202020204" pitchFamily="34" charset="0"/>
                <a:ea typeface="宋体" panose="02010600030101010101" pitchFamily="2" charset="-122"/>
              </a:rPr>
              <a:t>DATA</a:t>
            </a:r>
            <a:endParaRPr lang="zh-CN" altLang="zh-CN" sz="1400" b="1" baseline="-25000" dirty="0">
              <a:solidFill>
                <a:srgbClr val="C00000"/>
              </a:solidFill>
              <a:latin typeface="Arial" panose="020B0604020202020204" pitchFamily="34" charset="0"/>
              <a:ea typeface="宋体" panose="02010600030101010101" pitchFamily="2" charset="-122"/>
            </a:endParaRPr>
          </a:p>
        </p:txBody>
      </p:sp>
      <p:sp>
        <p:nvSpPr>
          <p:cNvPr id="86026" name="TextBox 15"/>
          <p:cNvSpPr txBox="1"/>
          <p:nvPr/>
        </p:nvSpPr>
        <p:spPr>
          <a:xfrm>
            <a:off x="8496300" y="1651000"/>
            <a:ext cx="901700" cy="523875"/>
          </a:xfrm>
          <a:prstGeom prst="rect">
            <a:avLst/>
          </a:prstGeom>
          <a:noFill/>
          <a:ln w="9525">
            <a:noFill/>
          </a:ln>
        </p:spPr>
        <p:txBody>
          <a:bodyPr anchor="t" anchorCtr="0">
            <a:spAutoFit/>
          </a:bodyPr>
          <a:p>
            <a:r>
              <a:rPr lang="en-US" altLang="zh-CN" sz="1400" b="1" dirty="0">
                <a:solidFill>
                  <a:srgbClr val="2913FD"/>
                </a:solidFill>
                <a:latin typeface="Arial" panose="020B0604020202020204" pitchFamily="34" charset="0"/>
                <a:ea typeface="宋体" panose="02010600030101010101" pitchFamily="2" charset="-122"/>
              </a:rPr>
              <a:t>STROB</a:t>
            </a:r>
            <a:endParaRPr lang="en-US" altLang="zh-CN" sz="1400" b="1" dirty="0">
              <a:solidFill>
                <a:srgbClr val="2913FD"/>
              </a:solidFill>
              <a:latin typeface="Arial" panose="020B0604020202020204" pitchFamily="34" charset="0"/>
              <a:ea typeface="宋体" panose="02010600030101010101" pitchFamily="2" charset="-122"/>
            </a:endParaRPr>
          </a:p>
          <a:p>
            <a:endParaRPr lang="zh-CN" altLang="en-US" sz="1400" b="1" dirty="0">
              <a:solidFill>
                <a:srgbClr val="2913FD"/>
              </a:solidFill>
              <a:latin typeface="Arial" panose="020B0604020202020204" pitchFamily="34" charset="0"/>
              <a:ea typeface="宋体" panose="02010600030101010101" pitchFamily="2" charset="-122"/>
            </a:endParaRPr>
          </a:p>
        </p:txBody>
      </p:sp>
      <p:cxnSp>
        <p:nvCxnSpPr>
          <p:cNvPr id="13" name="直接连接符 12"/>
          <p:cNvCxnSpPr/>
          <p:nvPr/>
        </p:nvCxnSpPr>
        <p:spPr>
          <a:xfrm>
            <a:off x="8602663" y="1651000"/>
            <a:ext cx="457200" cy="0"/>
          </a:xfrm>
          <a:prstGeom prst="line">
            <a:avLst/>
          </a:prstGeom>
          <a:ln w="6350">
            <a:solidFill>
              <a:srgbClr val="2913FD"/>
            </a:solidFill>
          </a:ln>
        </p:spPr>
        <p:style>
          <a:lnRef idx="1">
            <a:schemeClr val="accent1"/>
          </a:lnRef>
          <a:fillRef idx="0">
            <a:schemeClr val="accent1"/>
          </a:fillRef>
          <a:effectRef idx="0">
            <a:schemeClr val="accent1"/>
          </a:effectRef>
          <a:fontRef idx="minor">
            <a:schemeClr val="tx1"/>
          </a:fontRef>
        </p:style>
      </p:cxnSp>
      <p:sp>
        <p:nvSpPr>
          <p:cNvPr id="86028" name="TextBox 20"/>
          <p:cNvSpPr txBox="1"/>
          <p:nvPr/>
        </p:nvSpPr>
        <p:spPr>
          <a:xfrm>
            <a:off x="8504238" y="2419350"/>
            <a:ext cx="893762" cy="523875"/>
          </a:xfrm>
          <a:prstGeom prst="rect">
            <a:avLst/>
          </a:prstGeom>
          <a:noFill/>
          <a:ln w="9525">
            <a:noFill/>
          </a:ln>
        </p:spPr>
        <p:txBody>
          <a:bodyPr anchor="t" anchorCtr="0">
            <a:spAutoFit/>
          </a:bodyPr>
          <a:p>
            <a:r>
              <a:rPr lang="en-US" altLang="zh-CN" sz="1400" b="1" dirty="0">
                <a:solidFill>
                  <a:srgbClr val="FF0000"/>
                </a:solidFill>
                <a:latin typeface="Arial" panose="020B0604020202020204" pitchFamily="34" charset="0"/>
                <a:ea typeface="宋体" panose="02010600030101010101" pitchFamily="2" charset="-122"/>
              </a:rPr>
              <a:t>ACK</a:t>
            </a:r>
            <a:endParaRPr lang="en-US" altLang="zh-CN" sz="1400" b="1" dirty="0">
              <a:solidFill>
                <a:srgbClr val="FF0000"/>
              </a:solidFill>
              <a:latin typeface="Arial" panose="020B0604020202020204" pitchFamily="34" charset="0"/>
              <a:ea typeface="宋体" panose="02010600030101010101" pitchFamily="2" charset="-122"/>
            </a:endParaRPr>
          </a:p>
          <a:p>
            <a:r>
              <a:rPr lang="en-US" altLang="zh-CN" sz="1400" b="1" dirty="0">
                <a:solidFill>
                  <a:srgbClr val="FF0000"/>
                </a:solidFill>
                <a:latin typeface="Arial" panose="020B0604020202020204" pitchFamily="34" charset="0"/>
                <a:ea typeface="宋体" panose="02010600030101010101" pitchFamily="2" charset="-122"/>
              </a:rPr>
              <a:t>BUSY</a:t>
            </a:r>
            <a:endParaRPr lang="zh-CN" altLang="en-US" sz="1400" b="1" dirty="0">
              <a:solidFill>
                <a:srgbClr val="FF0000"/>
              </a:solidFill>
              <a:latin typeface="Arial" panose="020B0604020202020204" pitchFamily="34" charset="0"/>
              <a:ea typeface="宋体" panose="02010600030101010101" pitchFamily="2" charset="-122"/>
            </a:endParaRPr>
          </a:p>
        </p:txBody>
      </p:sp>
      <p:cxnSp>
        <p:nvCxnSpPr>
          <p:cNvPr id="18" name="直接连接符 17"/>
          <p:cNvCxnSpPr/>
          <p:nvPr/>
        </p:nvCxnSpPr>
        <p:spPr>
          <a:xfrm flipV="1">
            <a:off x="8602663" y="2422525"/>
            <a:ext cx="374650" cy="1588"/>
          </a:xfrm>
          <a:prstGeom prst="line">
            <a:avLst/>
          </a:prstGeom>
          <a:ln w="63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50"/>
                                        </p:tgtEl>
                                        <p:attrNameLst>
                                          <p:attrName>style.visibility</p:attrName>
                                        </p:attrNameLst>
                                      </p:cBhvr>
                                      <p:to>
                                        <p:strVal val="visible"/>
                                      </p:to>
                                    </p:set>
                                    <p:anim calcmode="lin" valueType="num">
                                      <p:cBhvr additive="base">
                                        <p:cTn id="7" dur="500" fill="hold"/>
                                        <p:tgtEl>
                                          <p:spTgt spid="82950"/>
                                        </p:tgtEl>
                                        <p:attrNameLst>
                                          <p:attrName>ppt_x</p:attrName>
                                        </p:attrNameLst>
                                      </p:cBhvr>
                                      <p:tavLst>
                                        <p:tav tm="0">
                                          <p:val>
                                            <p:strVal val="0-#ppt_w/2"/>
                                          </p:val>
                                        </p:tav>
                                        <p:tav tm="100000">
                                          <p:val>
                                            <p:strVal val="#ppt_x"/>
                                          </p:val>
                                        </p:tav>
                                      </p:tavLst>
                                    </p:anim>
                                    <p:anim calcmode="lin" valueType="num">
                                      <p:cBhvr additive="base">
                                        <p:cTn id="8" dur="500" fill="hold"/>
                                        <p:tgtEl>
                                          <p:spTgt spid="829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82"/>
                                        </p:tgtEl>
                                        <p:attrNameLst>
                                          <p:attrName>style.visibility</p:attrName>
                                        </p:attrNameLst>
                                      </p:cBhvr>
                                      <p:to>
                                        <p:strVal val="visible"/>
                                      </p:to>
                                    </p:set>
                                    <p:anim calcmode="lin" valueType="num">
                                      <p:cBhvr additive="base">
                                        <p:cTn id="13" dur="500" fill="hold"/>
                                        <p:tgtEl>
                                          <p:spTgt spid="82982"/>
                                        </p:tgtEl>
                                        <p:attrNameLst>
                                          <p:attrName>ppt_x</p:attrName>
                                        </p:attrNameLst>
                                      </p:cBhvr>
                                      <p:tavLst>
                                        <p:tav tm="0">
                                          <p:val>
                                            <p:strVal val="0-#ppt_w/2"/>
                                          </p:val>
                                        </p:tav>
                                        <p:tav tm="100000">
                                          <p:val>
                                            <p:strVal val="#ppt_x"/>
                                          </p:val>
                                        </p:tav>
                                      </p:tavLst>
                                    </p:anim>
                                    <p:anim calcmode="lin" valueType="num">
                                      <p:cBhvr additive="base">
                                        <p:cTn id="14" dur="500" fill="hold"/>
                                        <p:tgtEl>
                                          <p:spTgt spid="829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82" grpId="0"/>
      <p:bldP spid="82950"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矩形 3"/>
          <p:cNvSpPr/>
          <p:nvPr/>
        </p:nvSpPr>
        <p:spPr>
          <a:xfrm>
            <a:off x="0" y="260350"/>
            <a:ext cx="9075420" cy="737235"/>
          </a:xfrm>
          <a:prstGeom prst="rect">
            <a:avLst/>
          </a:prstGeom>
          <a:solidFill>
            <a:schemeClr val="bg1"/>
          </a:solidFill>
          <a:ln w="9525">
            <a:solidFill>
              <a:srgbClr val="C00000"/>
            </a:solidFill>
          </a:ln>
        </p:spPr>
        <p:txBody>
          <a:bodyPr wrap="square" anchor="t" anchorCtr="0">
            <a:spAutoFit/>
          </a:bodyPr>
          <a:p>
            <a:pPr>
              <a:lnSpc>
                <a:spcPct val="150000"/>
              </a:lnSpc>
            </a:pPr>
            <a:r>
              <a:rPr lang="zh-CN" altLang="en-US" sz="2800" b="1" dirty="0">
                <a:latin typeface="华文中宋" panose="02010600040101010101" charset="-122"/>
                <a:ea typeface="华文中宋" panose="02010600040101010101" charset="-122"/>
                <a:cs typeface="华文中宋" panose="02010600040101010101" charset="-122"/>
              </a:rPr>
              <a:t>打印机</a:t>
            </a:r>
            <a:r>
              <a:rPr lang="zh-CN" altLang="zh-CN" sz="2800" b="1" dirty="0">
                <a:latin typeface="华文中宋" panose="02010600040101010101" charset="-122"/>
                <a:ea typeface="华文中宋" panose="02010600040101010101" charset="-122"/>
                <a:cs typeface="华文中宋" panose="02010600040101010101" charset="-122"/>
              </a:rPr>
              <a:t>接口有两种工作方式</a:t>
            </a:r>
            <a:r>
              <a:rPr lang="zh-CN" altLang="en-US" sz="2800" b="1" dirty="0">
                <a:latin typeface="华文中宋" panose="02010600040101010101" charset="-122"/>
                <a:ea typeface="华文中宋" panose="02010600040101010101" charset="-122"/>
                <a:cs typeface="华文中宋" panose="02010600040101010101" charset="-122"/>
              </a:rPr>
              <a:t>：</a:t>
            </a:r>
            <a:r>
              <a:rPr lang="en-US" altLang="zh-CN" sz="2800" b="1" dirty="0">
                <a:latin typeface="华文中宋" panose="02010600040101010101" charset="-122"/>
                <a:ea typeface="华文中宋" panose="02010600040101010101" charset="-122"/>
                <a:cs typeface="华文中宋" panose="02010600040101010101" charset="-122"/>
              </a:rPr>
              <a:t> </a:t>
            </a:r>
            <a:r>
              <a:rPr lang="zh-CN" altLang="zh-CN" sz="2800" b="1" dirty="0">
                <a:solidFill>
                  <a:srgbClr val="C00000"/>
                </a:solidFill>
                <a:latin typeface="华文中宋" panose="02010600040101010101" charset="-122"/>
                <a:ea typeface="华文中宋" panose="02010600040101010101" charset="-122"/>
                <a:cs typeface="华文中宋" panose="02010600040101010101" charset="-122"/>
              </a:rPr>
              <a:t>程序查询方式</a:t>
            </a:r>
            <a:r>
              <a:rPr lang="zh-CN" altLang="zh-CN" sz="2800" b="1" dirty="0">
                <a:latin typeface="华文中宋" panose="02010600040101010101" charset="-122"/>
                <a:ea typeface="华文中宋" panose="02010600040101010101" charset="-122"/>
                <a:cs typeface="华文中宋" panose="02010600040101010101" charset="-122"/>
              </a:rPr>
              <a:t>和</a:t>
            </a:r>
            <a:r>
              <a:rPr lang="zh-CN" altLang="zh-CN" sz="2800" b="1" dirty="0">
                <a:solidFill>
                  <a:srgbClr val="FF0000"/>
                </a:solidFill>
                <a:latin typeface="华文中宋" panose="02010600040101010101" charset="-122"/>
                <a:ea typeface="华文中宋" panose="02010600040101010101" charset="-122"/>
                <a:cs typeface="华文中宋" panose="02010600040101010101" charset="-122"/>
              </a:rPr>
              <a:t>中断方式</a:t>
            </a:r>
            <a:r>
              <a:rPr lang="zh-CN" altLang="zh-CN" sz="2800" b="1" dirty="0">
                <a:latin typeface="华文中宋" panose="02010600040101010101" charset="-122"/>
                <a:ea typeface="华文中宋" panose="02010600040101010101" charset="-122"/>
                <a:cs typeface="华文中宋" panose="02010600040101010101" charset="-122"/>
              </a:rPr>
              <a:t>。</a:t>
            </a:r>
            <a:endParaRPr lang="zh-CN" altLang="en-US" sz="2800" b="1" dirty="0">
              <a:latin typeface="华文中宋" panose="02010600040101010101" charset="-122"/>
              <a:ea typeface="华文中宋" panose="02010600040101010101" charset="-122"/>
              <a:cs typeface="华文中宋" panose="02010600040101010101" charset="-122"/>
            </a:endParaRPr>
          </a:p>
        </p:txBody>
      </p:sp>
      <p:sp>
        <p:nvSpPr>
          <p:cNvPr id="87042" name="矩形 4"/>
          <p:cNvSpPr/>
          <p:nvPr/>
        </p:nvSpPr>
        <p:spPr>
          <a:xfrm>
            <a:off x="266700" y="1412875"/>
            <a:ext cx="5770563" cy="523875"/>
          </a:xfrm>
          <a:prstGeom prst="rect">
            <a:avLst/>
          </a:prstGeom>
          <a:noFill/>
          <a:ln w="9525">
            <a:noFill/>
          </a:ln>
        </p:spPr>
        <p:txBody>
          <a:bodyPr wrap="none" anchor="t" anchorCtr="0">
            <a:spAutoFit/>
          </a:bodyPr>
          <a:p>
            <a:r>
              <a:rPr lang="zh-CN" altLang="zh-CN" sz="2800" b="1" dirty="0">
                <a:latin typeface="Arial" panose="020B0604020202020204" pitchFamily="34" charset="0"/>
                <a:ea typeface="宋体" panose="02010600030101010101" pitchFamily="2" charset="-122"/>
              </a:rPr>
              <a:t>（</a:t>
            </a:r>
            <a:r>
              <a:rPr lang="en-US" altLang="zh-CN" sz="2800" b="1" dirty="0">
                <a:latin typeface="Arial" panose="020B0604020202020204" pitchFamily="34" charset="0"/>
                <a:ea typeface="宋体" panose="02010600030101010101" pitchFamily="2" charset="-122"/>
              </a:rPr>
              <a:t>2</a:t>
            </a:r>
            <a:r>
              <a:rPr lang="zh-CN" altLang="zh-CN" sz="2800" b="1" dirty="0">
                <a:latin typeface="Arial" panose="020B0604020202020204" pitchFamily="34" charset="0"/>
                <a:ea typeface="宋体" panose="02010600030101010101" pitchFamily="2" charset="-122"/>
              </a:rPr>
              <a:t>）程序查询方式打印机驱动程序</a:t>
            </a:r>
            <a:endParaRPr lang="zh-CN" altLang="en-US" sz="2800" b="1" dirty="0">
              <a:latin typeface="Arial" panose="020B0604020202020204" pitchFamily="34" charset="0"/>
              <a:ea typeface="宋体" panose="02010600030101010101" pitchFamily="2" charset="-122"/>
            </a:endParaRPr>
          </a:p>
        </p:txBody>
      </p:sp>
      <p:sp>
        <p:nvSpPr>
          <p:cNvPr id="84997" name="Rectangle 2"/>
          <p:cNvSpPr>
            <a:spLocks noChangeArrowheads="1"/>
          </p:cNvSpPr>
          <p:nvPr/>
        </p:nvSpPr>
        <p:spPr bwMode="auto">
          <a:xfrm>
            <a:off x="239713" y="2125345"/>
            <a:ext cx="8569325" cy="3153410"/>
          </a:xfrm>
          <a:prstGeom prst="rect">
            <a:avLst/>
          </a:prstGeom>
          <a:solidFill>
            <a:schemeClr val="accent3">
              <a:lumMod val="95000"/>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在</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PC</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机的</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ROM BIOS</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中有打印机驱动程序，可用</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 17H</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INT 21H</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AH=5</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调用管理打印机</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，它们都采用等待查询工作方式。</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在查询方式中，一般以</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BUSY</a:t>
            </a:r>
            <a:r>
              <a:rPr lang="zh-CN" altLang="en-US" sz="2400" b="1" noProof="0" dirty="0" smtClean="0">
                <a:ln>
                  <a:noFill/>
                </a:ln>
                <a:effectLst/>
                <a:uLnTx/>
                <a:uFillTx/>
                <a:latin typeface="Times New Roman" panose="02020603050405020304" pitchFamily="18" charset="0"/>
                <a:cs typeface="Times New Roman" panose="02020603050405020304" pitchFamily="18" charset="0"/>
                <a:sym typeface="+mn-ea"/>
              </a:rPr>
              <a:t>或</a:t>
            </a:r>
            <a:r>
              <a:rPr lang="en-US" altLang="zh-CN" sz="2400" b="1" noProof="0" dirty="0" smtClean="0">
                <a:ln>
                  <a:noFill/>
                </a:ln>
                <a:effectLst/>
                <a:uLnTx/>
                <a:uFillTx/>
                <a:latin typeface="Times New Roman" panose="02020603050405020304" pitchFamily="18" charset="0"/>
                <a:cs typeface="Times New Roman" panose="02020603050405020304" pitchFamily="18" charset="0"/>
                <a:sym typeface="+mn-ea"/>
              </a:rPr>
              <a:t>ACK</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信号作为查询依据。设</a:t>
            </a:r>
            <a:r>
              <a:rPr kumimoji="0" lang="zh-CN" altLang="en-US" sz="2400" b="1" i="0" u="none" strike="noStrike" kern="1200" cap="none" spc="0" normalizeH="0" baseline="0" noProof="0" dirty="0" smtClean="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打印字符在</a:t>
            </a:r>
            <a:r>
              <a:rPr kumimoji="0" lang="en-US" altLang="zh-CN" sz="2400" b="1" i="0" u="none" strike="noStrike" kern="1200" cap="none" spc="0" normalizeH="0" baseline="0" noProof="0" dirty="0" smtClean="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AL</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中，以</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BUSY</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为查询条件</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的输出打印数据的程序如下：</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cxnSp>
        <p:nvCxnSpPr>
          <p:cNvPr id="87044" name="直接连接符 2"/>
          <p:cNvCxnSpPr/>
          <p:nvPr/>
        </p:nvCxnSpPr>
        <p:spPr>
          <a:xfrm>
            <a:off x="5148263" y="3572828"/>
            <a:ext cx="576262" cy="0"/>
          </a:xfrm>
          <a:prstGeom prst="line">
            <a:avLst/>
          </a:prstGeom>
          <a:ln w="28575" cap="sq" cmpd="sng">
            <a:solidFill>
              <a:schemeClr val="tx1"/>
            </a:solidFill>
            <a:prstDash val="solid"/>
            <a:round/>
            <a:headEnd type="none" w="sm" len="sm"/>
            <a:tailEnd type="none" w="sm" len="sm"/>
          </a:ln>
        </p:spPr>
      </p:cxn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88066" name="矩形 2"/>
          <p:cNvSpPr/>
          <p:nvPr/>
        </p:nvSpPr>
        <p:spPr>
          <a:xfrm>
            <a:off x="179705" y="260350"/>
            <a:ext cx="8640763" cy="5631180"/>
          </a:xfrm>
          <a:prstGeom prst="rect">
            <a:avLst/>
          </a:prstGeom>
          <a:solidFill>
            <a:srgbClr val="CCFFCC"/>
          </a:solidFill>
          <a:ln w="9525">
            <a:noFill/>
          </a:ln>
        </p:spPr>
        <p:txBody>
          <a:bodyPr anchor="t" anchorCtr="0">
            <a:spAutoFit/>
          </a:bodyPr>
          <a:p>
            <a:r>
              <a:rPr lang="en-US" altLang="zh-CN" sz="2000" b="1" dirty="0">
                <a:latin typeface="Times New Roman" panose="02020603050405020304" pitchFamily="18" charset="0"/>
                <a:ea typeface="宋体" panose="02010600030101010101" pitchFamily="2" charset="-122"/>
              </a:rPr>
              <a:t>PRINT PROC  	FAR</a:t>
            </a:r>
            <a:endParaRPr lang="zh-CN"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PUSH  	AX</a:t>
            </a:r>
            <a:endParaRPr lang="zh-CN"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PUSH 	DX			</a:t>
            </a:r>
            <a:r>
              <a:rPr lang="zh-CN" altLang="zh-CN" sz="2000" b="1" dirty="0">
                <a:latin typeface="Times New Roman" panose="02020603050405020304" pitchFamily="18" charset="0"/>
                <a:ea typeface="宋体" panose="02010600030101010101" pitchFamily="2" charset="-122"/>
              </a:rPr>
              <a:t>；保护现场</a:t>
            </a:r>
            <a:endParaRPr lang="zh-CN"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C00000"/>
                </a:solidFill>
                <a:latin typeface="Times New Roman" panose="02020603050405020304" pitchFamily="18" charset="0"/>
                <a:ea typeface="宋体" panose="02010600030101010101" pitchFamily="2" charset="-122"/>
              </a:rPr>
              <a:t>MOV  	DX</a:t>
            </a:r>
            <a:r>
              <a:rPr lang="zh-CN" altLang="zh-CN" sz="2000" b="1" dirty="0">
                <a:solidFill>
                  <a:srgbClr val="C00000"/>
                </a:solidFill>
                <a:latin typeface="Times New Roman" panose="02020603050405020304" pitchFamily="18" charset="0"/>
                <a:ea typeface="宋体" panose="02010600030101010101" pitchFamily="2" charset="-122"/>
              </a:rPr>
              <a:t>，</a:t>
            </a:r>
            <a:r>
              <a:rPr lang="en-US" altLang="zh-CN" sz="2000" b="1" dirty="0">
                <a:solidFill>
                  <a:srgbClr val="C00000"/>
                </a:solidFill>
                <a:latin typeface="Times New Roman" panose="02020603050405020304" pitchFamily="18" charset="0"/>
                <a:ea typeface="宋体" panose="02010600030101010101" pitchFamily="2" charset="-122"/>
              </a:rPr>
              <a:t>378H</a:t>
            </a:r>
            <a:endParaRPr lang="zh-CN" altLang="zh-CN" sz="2000" b="1" dirty="0">
              <a:solidFill>
                <a:srgbClr val="C00000"/>
              </a:solidFill>
              <a:latin typeface="Times New Roman" panose="02020603050405020304" pitchFamily="18" charset="0"/>
              <a:ea typeface="宋体" panose="02010600030101010101" pitchFamily="2" charset="-122"/>
            </a:endParaRPr>
          </a:p>
          <a:p>
            <a:r>
              <a:rPr lang="en-US" altLang="zh-CN" sz="2000" b="1" dirty="0">
                <a:solidFill>
                  <a:srgbClr val="C00000"/>
                </a:solidFill>
                <a:latin typeface="Times New Roman" panose="02020603050405020304" pitchFamily="18" charset="0"/>
                <a:ea typeface="宋体" panose="02010600030101010101" pitchFamily="2" charset="-122"/>
              </a:rPr>
              <a:t>        	OUT  	DX</a:t>
            </a:r>
            <a:r>
              <a:rPr lang="zh-CN" altLang="zh-CN" sz="2000" b="1" dirty="0">
                <a:solidFill>
                  <a:srgbClr val="C00000"/>
                </a:solidFill>
                <a:latin typeface="Times New Roman" panose="02020603050405020304" pitchFamily="18" charset="0"/>
                <a:ea typeface="宋体" panose="02010600030101010101" pitchFamily="2" charset="-122"/>
              </a:rPr>
              <a:t>，</a:t>
            </a:r>
            <a:r>
              <a:rPr lang="en-US" altLang="zh-CN" sz="2000" b="1" dirty="0">
                <a:solidFill>
                  <a:srgbClr val="C00000"/>
                </a:solidFill>
                <a:latin typeface="Times New Roman" panose="02020603050405020304" pitchFamily="18" charset="0"/>
                <a:ea typeface="宋体" panose="02010600030101010101" pitchFamily="2" charset="-122"/>
              </a:rPr>
              <a:t>AL</a:t>
            </a:r>
            <a:r>
              <a:rPr lang="en-US" altLang="zh-CN" sz="2000" b="1" dirty="0">
                <a:latin typeface="Times New Roman" panose="02020603050405020304" pitchFamily="18" charset="0"/>
                <a:ea typeface="宋体" panose="02010600030101010101" pitchFamily="2" charset="-122"/>
              </a:rPr>
              <a:t>		</a:t>
            </a:r>
            <a:r>
              <a:rPr lang="zh-CN" altLang="zh-CN" sz="2000" b="1" dirty="0">
                <a:latin typeface="Times New Roman" panose="02020603050405020304" pitchFamily="18" charset="0"/>
                <a:ea typeface="宋体" panose="02010600030101010101" pitchFamily="2" charset="-122"/>
              </a:rPr>
              <a:t>；</a:t>
            </a:r>
            <a:r>
              <a:rPr lang="zh-CN" altLang="zh-CN" sz="2000" b="1" dirty="0">
                <a:solidFill>
                  <a:srgbClr val="C00000"/>
                </a:solidFill>
                <a:latin typeface="Times New Roman" panose="02020603050405020304" pitchFamily="18" charset="0"/>
                <a:ea typeface="宋体" panose="02010600030101010101" pitchFamily="2" charset="-122"/>
              </a:rPr>
              <a:t>将字符送至接口数据</a:t>
            </a:r>
            <a:r>
              <a:rPr lang="zh-CN" altLang="zh-CN" sz="2000" b="1" dirty="0">
                <a:solidFill>
                  <a:srgbClr val="C00000"/>
                </a:solidFill>
                <a:latin typeface="Times New Roman" panose="02020603050405020304" pitchFamily="18" charset="0"/>
                <a:ea typeface="宋体" panose="02010600030101010101" pitchFamily="2" charset="-122"/>
              </a:rPr>
              <a:t>输出寄存器</a:t>
            </a:r>
            <a:endParaRPr lang="zh-CN" altLang="zh-CN" sz="2000" b="1" dirty="0">
              <a:solidFill>
                <a:srgbClr val="C00000"/>
              </a:solidFill>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INC  	DX			</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DX= 379H</a:t>
            </a:r>
            <a:endParaRPr lang="zh-CN" altLang="zh-CN" sz="2000" b="1" dirty="0">
              <a:latin typeface="Times New Roman" panose="02020603050405020304" pitchFamily="18" charset="0"/>
              <a:ea typeface="宋体" panose="02010600030101010101" pitchFamily="2" charset="-122"/>
            </a:endParaRPr>
          </a:p>
          <a:p>
            <a:r>
              <a:rPr lang="en-US" altLang="zh-CN" sz="2000" b="1" dirty="0">
                <a:solidFill>
                  <a:srgbClr val="2913FD"/>
                </a:solidFill>
                <a:latin typeface="Times New Roman" panose="02020603050405020304" pitchFamily="18" charset="0"/>
                <a:ea typeface="宋体" panose="02010600030101010101" pitchFamily="2" charset="-122"/>
              </a:rPr>
              <a:t>LOOP</a:t>
            </a:r>
            <a:r>
              <a:rPr lang="zh-CN" altLang="zh-CN" sz="2000" b="1" dirty="0">
                <a:solidFill>
                  <a:srgbClr val="2913FD"/>
                </a:solidFill>
                <a:latin typeface="Times New Roman" panose="02020603050405020304" pitchFamily="18" charset="0"/>
                <a:ea typeface="宋体" panose="02010600030101010101" pitchFamily="2" charset="-122"/>
              </a:rPr>
              <a:t>：</a:t>
            </a:r>
            <a:r>
              <a:rPr lang="en-US" altLang="zh-CN" sz="2000" b="1" dirty="0">
                <a:solidFill>
                  <a:srgbClr val="2913FD"/>
                </a:solidFill>
                <a:latin typeface="Times New Roman" panose="02020603050405020304" pitchFamily="18" charset="0"/>
                <a:ea typeface="宋体" panose="02010600030101010101" pitchFamily="2" charset="-122"/>
              </a:rPr>
              <a:t> IN   	AL</a:t>
            </a:r>
            <a:r>
              <a:rPr lang="zh-CN" altLang="zh-CN" sz="2000" b="1" dirty="0">
                <a:solidFill>
                  <a:srgbClr val="2913FD"/>
                </a:solidFill>
                <a:latin typeface="Times New Roman" panose="02020603050405020304" pitchFamily="18" charset="0"/>
                <a:ea typeface="宋体" panose="02010600030101010101" pitchFamily="2" charset="-122"/>
              </a:rPr>
              <a:t>，</a:t>
            </a:r>
            <a:r>
              <a:rPr lang="en-US" altLang="zh-CN" sz="2000" b="1" dirty="0">
                <a:solidFill>
                  <a:srgbClr val="2913FD"/>
                </a:solidFill>
                <a:latin typeface="Times New Roman" panose="02020603050405020304" pitchFamily="18" charset="0"/>
                <a:ea typeface="宋体" panose="02010600030101010101" pitchFamily="2" charset="-122"/>
              </a:rPr>
              <a:t>DX</a:t>
            </a:r>
            <a:endParaRPr lang="en-US" altLang="zh-CN" sz="2000" b="1" dirty="0">
              <a:solidFill>
                <a:srgbClr val="2913FD"/>
              </a:solidFill>
              <a:latin typeface="Times New Roman" panose="02020603050405020304" pitchFamily="18" charset="0"/>
              <a:ea typeface="宋体" panose="02010600030101010101" pitchFamily="2" charset="-122"/>
            </a:endParaRPr>
          </a:p>
          <a:p>
            <a:r>
              <a:rPr lang="en-US" altLang="zh-CN" sz="2000" b="1" dirty="0">
                <a:solidFill>
                  <a:srgbClr val="2913FD"/>
                </a:solidFill>
                <a:latin typeface="Times New Roman" panose="02020603050405020304" pitchFamily="18" charset="0"/>
                <a:ea typeface="宋体" panose="02010600030101010101" pitchFamily="2" charset="-122"/>
              </a:rPr>
              <a:t>	TEST 	AL</a:t>
            </a:r>
            <a:r>
              <a:rPr lang="zh-CN" altLang="zh-CN" sz="2000" b="1" dirty="0">
                <a:solidFill>
                  <a:srgbClr val="2913FD"/>
                </a:solidFill>
                <a:latin typeface="Times New Roman" panose="02020603050405020304" pitchFamily="18" charset="0"/>
                <a:ea typeface="宋体" panose="02010600030101010101" pitchFamily="2" charset="-122"/>
              </a:rPr>
              <a:t>，</a:t>
            </a:r>
            <a:r>
              <a:rPr lang="en-US" altLang="zh-CN" sz="2000" b="1" dirty="0">
                <a:solidFill>
                  <a:srgbClr val="2913FD"/>
                </a:solidFill>
                <a:latin typeface="Times New Roman" panose="02020603050405020304" pitchFamily="18" charset="0"/>
                <a:ea typeface="宋体" panose="02010600030101010101" pitchFamily="2" charset="-122"/>
              </a:rPr>
              <a:t>80H		</a:t>
            </a:r>
            <a:r>
              <a:rPr lang="zh-CN" altLang="zh-CN" sz="2000" b="1" dirty="0">
                <a:solidFill>
                  <a:srgbClr val="2913FD"/>
                </a:solidFill>
                <a:latin typeface="Times New Roman" panose="02020603050405020304" pitchFamily="18" charset="0"/>
                <a:ea typeface="宋体" panose="02010600030101010101" pitchFamily="2" charset="-122"/>
              </a:rPr>
              <a:t>；查询</a:t>
            </a:r>
            <a:r>
              <a:rPr lang="en-US" altLang="zh-CN" sz="2000" b="1" dirty="0">
                <a:solidFill>
                  <a:srgbClr val="2913FD"/>
                </a:solidFill>
                <a:latin typeface="Times New Roman" panose="02020603050405020304" pitchFamily="18" charset="0"/>
                <a:ea typeface="宋体" panose="02010600030101010101" pitchFamily="2" charset="-122"/>
              </a:rPr>
              <a:t>BUSY</a:t>
            </a:r>
            <a:r>
              <a:rPr lang="zh-CN" altLang="zh-CN" sz="2000" b="1" dirty="0">
                <a:solidFill>
                  <a:srgbClr val="2913FD"/>
                </a:solidFill>
                <a:latin typeface="Times New Roman" panose="02020603050405020304" pitchFamily="18" charset="0"/>
                <a:ea typeface="宋体" panose="02010600030101010101" pitchFamily="2" charset="-122"/>
              </a:rPr>
              <a:t>状态</a:t>
            </a:r>
            <a:endParaRPr lang="zh-CN" altLang="zh-CN" sz="2000" b="1" dirty="0">
              <a:solidFill>
                <a:srgbClr val="2913FD"/>
              </a:solidFill>
              <a:latin typeface="Times New Roman" panose="02020603050405020304" pitchFamily="18" charset="0"/>
              <a:ea typeface="宋体" panose="02010600030101010101" pitchFamily="2" charset="-122"/>
            </a:endParaRPr>
          </a:p>
          <a:p>
            <a:r>
              <a:rPr lang="en-US" altLang="zh-CN" sz="2000" b="1" dirty="0">
                <a:solidFill>
                  <a:srgbClr val="2913FD"/>
                </a:solidFill>
                <a:latin typeface="Times New Roman" panose="02020603050405020304" pitchFamily="18" charset="0"/>
                <a:ea typeface="宋体" panose="02010600030101010101" pitchFamily="2" charset="-122"/>
              </a:rPr>
              <a:t>       	JNZ 	LOOP     		</a:t>
            </a:r>
            <a:r>
              <a:rPr lang="zh-CN" altLang="zh-CN" sz="2000" b="1" dirty="0">
                <a:solidFill>
                  <a:srgbClr val="2913FD"/>
                </a:solidFill>
                <a:latin typeface="Times New Roman" panose="02020603050405020304" pitchFamily="18" charset="0"/>
                <a:ea typeface="宋体" panose="02010600030101010101" pitchFamily="2" charset="-122"/>
              </a:rPr>
              <a:t>；等待</a:t>
            </a:r>
            <a:r>
              <a:rPr lang="en-US" altLang="zh-CN" sz="2000" b="1" dirty="0">
                <a:solidFill>
                  <a:srgbClr val="2913FD"/>
                </a:solidFill>
                <a:latin typeface="Times New Roman" panose="02020603050405020304" pitchFamily="18" charset="0"/>
                <a:ea typeface="宋体" panose="02010600030101010101" pitchFamily="2" charset="-122"/>
              </a:rPr>
              <a:t>BUSY</a:t>
            </a:r>
            <a:r>
              <a:rPr lang="zh-CN" altLang="zh-CN" sz="2000" b="1" dirty="0">
                <a:solidFill>
                  <a:srgbClr val="2913FD"/>
                </a:solidFill>
                <a:latin typeface="Times New Roman" panose="02020603050405020304" pitchFamily="18" charset="0"/>
                <a:ea typeface="宋体" panose="02010600030101010101" pitchFamily="2" charset="-122"/>
              </a:rPr>
              <a:t>变为</a:t>
            </a:r>
            <a:r>
              <a:rPr lang="en-US" altLang="zh-CN" sz="2000" b="1" dirty="0">
                <a:solidFill>
                  <a:srgbClr val="2913FD"/>
                </a:solidFill>
                <a:latin typeface="Times New Roman" panose="02020603050405020304" pitchFamily="18" charset="0"/>
                <a:ea typeface="宋体" panose="02010600030101010101" pitchFamily="2" charset="-122"/>
              </a:rPr>
              <a:t>0</a:t>
            </a:r>
            <a:endParaRPr lang="zh-CN" altLang="zh-CN" sz="2000" b="1" dirty="0">
              <a:solidFill>
                <a:srgbClr val="2913FD"/>
              </a:solidFill>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INC  	DX      			</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DX=37AH</a:t>
            </a:r>
            <a:endParaRPr lang="zh-CN"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MOV 	AL</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0DH		</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AL=0DH</a:t>
            </a:r>
            <a:endParaRPr lang="zh-CN"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C00000"/>
                </a:solidFill>
                <a:latin typeface="Times New Roman" panose="02020603050405020304" pitchFamily="18" charset="0"/>
                <a:ea typeface="宋体" panose="02010600030101010101" pitchFamily="2" charset="-122"/>
              </a:rPr>
              <a:t>OUT  	DX</a:t>
            </a:r>
            <a:r>
              <a:rPr lang="zh-CN" altLang="zh-CN" sz="2000" b="1" dirty="0">
                <a:solidFill>
                  <a:srgbClr val="C00000"/>
                </a:solidFill>
                <a:latin typeface="Times New Roman" panose="02020603050405020304" pitchFamily="18" charset="0"/>
                <a:ea typeface="宋体" panose="02010600030101010101" pitchFamily="2" charset="-122"/>
              </a:rPr>
              <a:t>，</a:t>
            </a:r>
            <a:r>
              <a:rPr lang="en-US" altLang="zh-CN" sz="2000" b="1" dirty="0">
                <a:solidFill>
                  <a:srgbClr val="C00000"/>
                </a:solidFill>
                <a:latin typeface="Times New Roman" panose="02020603050405020304" pitchFamily="18" charset="0"/>
                <a:ea typeface="宋体" panose="02010600030101010101" pitchFamily="2" charset="-122"/>
              </a:rPr>
              <a:t>AL  		</a:t>
            </a:r>
            <a:r>
              <a:rPr lang="zh-CN" altLang="zh-CN" sz="2000" b="1" dirty="0">
                <a:solidFill>
                  <a:srgbClr val="C00000"/>
                </a:solidFill>
                <a:latin typeface="Times New Roman" panose="02020603050405020304" pitchFamily="18" charset="0"/>
                <a:ea typeface="宋体" panose="02010600030101010101" pitchFamily="2" charset="-122"/>
              </a:rPr>
              <a:t>；</a:t>
            </a:r>
            <a:r>
              <a:rPr lang="en-US" altLang="zh-CN" sz="2000" b="1" dirty="0">
                <a:solidFill>
                  <a:srgbClr val="C00000"/>
                </a:solidFill>
                <a:latin typeface="Times New Roman" panose="02020603050405020304" pitchFamily="18" charset="0"/>
                <a:ea typeface="宋体" panose="02010600030101010101" pitchFamily="2" charset="-122"/>
              </a:rPr>
              <a:t>STROBE=1</a:t>
            </a:r>
            <a:r>
              <a:rPr lang="zh-CN" altLang="en-US" sz="2000" b="1" dirty="0">
                <a:solidFill>
                  <a:srgbClr val="C00000"/>
                </a:solidFill>
                <a:latin typeface="Times New Roman" panose="02020603050405020304" pitchFamily="18" charset="0"/>
                <a:ea typeface="宋体" panose="02010600030101010101" pitchFamily="2" charset="-122"/>
              </a:rPr>
              <a:t>，产生选通数据脉冲</a:t>
            </a:r>
            <a:endParaRPr lang="zh-CN" altLang="zh-CN" sz="2000" b="1" dirty="0">
              <a:solidFill>
                <a:srgbClr val="C00000"/>
              </a:solidFill>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DEC  	AL   			</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AL=0CH</a:t>
            </a:r>
            <a:endParaRPr lang="zh-CN"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C00000"/>
                </a:solidFill>
                <a:latin typeface="Times New Roman" panose="02020603050405020304" pitchFamily="18" charset="0"/>
                <a:ea typeface="宋体" panose="02010600030101010101" pitchFamily="2" charset="-122"/>
              </a:rPr>
              <a:t>OUT  	DX</a:t>
            </a:r>
            <a:r>
              <a:rPr lang="zh-CN" altLang="zh-CN" sz="2000" b="1" dirty="0">
                <a:solidFill>
                  <a:srgbClr val="C00000"/>
                </a:solidFill>
                <a:latin typeface="Times New Roman" panose="02020603050405020304" pitchFamily="18" charset="0"/>
                <a:ea typeface="宋体" panose="02010600030101010101" pitchFamily="2" charset="-122"/>
              </a:rPr>
              <a:t>，</a:t>
            </a:r>
            <a:r>
              <a:rPr lang="en-US" altLang="zh-CN" sz="2000" b="1" dirty="0">
                <a:solidFill>
                  <a:srgbClr val="C00000"/>
                </a:solidFill>
                <a:latin typeface="Times New Roman" panose="02020603050405020304" pitchFamily="18" charset="0"/>
                <a:ea typeface="宋体" panose="02010600030101010101" pitchFamily="2" charset="-122"/>
              </a:rPr>
              <a:t>AL  		</a:t>
            </a:r>
            <a:r>
              <a:rPr lang="zh-CN" altLang="zh-CN" sz="2000" b="1" dirty="0">
                <a:solidFill>
                  <a:srgbClr val="C00000"/>
                </a:solidFill>
                <a:latin typeface="Times New Roman" panose="02020603050405020304" pitchFamily="18" charset="0"/>
                <a:ea typeface="宋体" panose="02010600030101010101" pitchFamily="2" charset="-122"/>
              </a:rPr>
              <a:t>；</a:t>
            </a:r>
            <a:r>
              <a:rPr lang="en-US" altLang="zh-CN" sz="2000" b="1" dirty="0">
                <a:solidFill>
                  <a:srgbClr val="C00000"/>
                </a:solidFill>
                <a:latin typeface="Times New Roman" panose="02020603050405020304" pitchFamily="18" charset="0"/>
                <a:ea typeface="宋体" panose="02010600030101010101" pitchFamily="2" charset="-122"/>
              </a:rPr>
              <a:t>STROBE=0</a:t>
            </a:r>
            <a:r>
              <a:rPr lang="zh-CN" altLang="en-US" sz="2000" b="1" dirty="0">
                <a:solidFill>
                  <a:srgbClr val="C00000"/>
                </a:solidFill>
                <a:latin typeface="Times New Roman" panose="02020603050405020304" pitchFamily="18" charset="0"/>
                <a:ea typeface="宋体" panose="02010600030101010101" pitchFamily="2" charset="-122"/>
              </a:rPr>
              <a:t>，选通数据到打印机</a:t>
            </a:r>
            <a:endParaRPr lang="zh-CN" altLang="zh-CN" sz="2000" b="1" dirty="0">
              <a:solidFill>
                <a:srgbClr val="C00000"/>
              </a:solidFill>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POP  	AX</a:t>
            </a:r>
            <a:endParaRPr lang="zh-CN"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POP  	DX			</a:t>
            </a:r>
            <a:r>
              <a:rPr lang="zh-CN" altLang="zh-CN" sz="2000" b="1" dirty="0">
                <a:latin typeface="Times New Roman" panose="02020603050405020304" pitchFamily="18" charset="0"/>
                <a:ea typeface="宋体" panose="02010600030101010101" pitchFamily="2" charset="-122"/>
              </a:rPr>
              <a:t>；恢复现场</a:t>
            </a:r>
            <a:endParaRPr lang="zh-CN"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        	RET</a:t>
            </a:r>
            <a:endParaRPr lang="zh-CN" altLang="zh-CN" sz="2000" b="1" dirty="0">
              <a:latin typeface="Times New Roman" panose="02020603050405020304" pitchFamily="18" charset="0"/>
              <a:ea typeface="宋体" panose="02010600030101010101" pitchFamily="2" charset="-122"/>
            </a:endParaRPr>
          </a:p>
          <a:p>
            <a:r>
              <a:rPr lang="en-US" altLang="zh-CN" sz="2000" b="1" dirty="0">
                <a:latin typeface="Times New Roman" panose="02020603050405020304" pitchFamily="18" charset="0"/>
                <a:ea typeface="宋体" panose="02010600030101010101" pitchFamily="2" charset="-122"/>
              </a:rPr>
              <a:t>PRINT  ENDP</a:t>
            </a:r>
            <a:endParaRPr lang="zh-CN" altLang="zh-CN" sz="2000" b="1" dirty="0">
              <a:latin typeface="Times New Roman" panose="02020603050405020304" pitchFamily="18" charset="0"/>
              <a:ea typeface="Times New Roman" panose="02020603050405020304" pitchFamily="18" charset="0"/>
            </a:endParaRPr>
          </a:p>
        </p:txBody>
      </p:sp>
      <p:sp>
        <p:nvSpPr>
          <p:cNvPr id="89090" name="矩形 2"/>
          <p:cNvSpPr/>
          <p:nvPr/>
        </p:nvSpPr>
        <p:spPr>
          <a:xfrm>
            <a:off x="-108902" y="6165215"/>
            <a:ext cx="9036050" cy="461963"/>
          </a:xfrm>
          <a:prstGeom prst="rect">
            <a:avLst/>
          </a:prstGeom>
          <a:solidFill>
            <a:srgbClr val="FDFFCB"/>
          </a:solidFill>
          <a:ln w="9525">
            <a:noFill/>
          </a:ln>
        </p:spPr>
        <p:txBody>
          <a:bodyPr anchor="t" anchorCtr="0">
            <a:spAutoFit/>
          </a:bodyPr>
          <a:p>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程序以查询方式完成字符打印，打印时</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不能处理其他工作</a:t>
            </a:r>
            <a:r>
              <a:rPr lang="zh-CN" altLang="en-US"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5" name="Text Box 10"/>
          <p:cNvSpPr txBox="1"/>
          <p:nvPr/>
        </p:nvSpPr>
        <p:spPr>
          <a:xfrm>
            <a:off x="-60960" y="116523"/>
            <a:ext cx="5022850" cy="579437"/>
          </a:xfrm>
          <a:prstGeom prst="rect">
            <a:avLst/>
          </a:prstGeom>
          <a:noFill/>
          <a:ln w="12700">
            <a:noFill/>
          </a:ln>
        </p:spPr>
        <p:txBody>
          <a:bodyPr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3</a:t>
            </a:r>
            <a:r>
              <a:rPr lang="zh-CN" altLang="en-US" sz="3200" b="1" dirty="0">
                <a:latin typeface="宋体" panose="02010600030101010101" pitchFamily="2" charset="-122"/>
                <a:ea typeface="宋体" panose="02010600030101010101" pitchFamily="2" charset="-122"/>
              </a:rPr>
              <a:t>）中断方式驱动程序 </a:t>
            </a:r>
            <a:endParaRPr lang="zh-CN" altLang="en-US" sz="3200" b="1" dirty="0">
              <a:latin typeface="宋体" panose="02010600030101010101" pitchFamily="2" charset="-122"/>
              <a:ea typeface="宋体" panose="02010600030101010101" pitchFamily="2" charset="-122"/>
            </a:endParaRPr>
          </a:p>
        </p:txBody>
      </p:sp>
      <p:grpSp>
        <p:nvGrpSpPr>
          <p:cNvPr id="89092" name="组合 1"/>
          <p:cNvGrpSpPr/>
          <p:nvPr/>
        </p:nvGrpSpPr>
        <p:grpSpPr>
          <a:xfrm>
            <a:off x="4499928" y="980440"/>
            <a:ext cx="4679950" cy="3946525"/>
            <a:chOff x="4139953" y="132543"/>
            <a:chExt cx="5004048" cy="4110051"/>
          </a:xfrm>
        </p:grpSpPr>
        <p:pic>
          <p:nvPicPr>
            <p:cNvPr id="89093" name="图片 39" descr="7a24"/>
            <p:cNvPicPr>
              <a:picLocks noChangeAspect="1"/>
            </p:cNvPicPr>
            <p:nvPr/>
          </p:nvPicPr>
          <p:blipFill>
            <a:blip r:embed="rId1"/>
            <a:stretch>
              <a:fillRect/>
            </a:stretch>
          </p:blipFill>
          <p:spPr>
            <a:xfrm>
              <a:off x="4139953" y="132543"/>
              <a:ext cx="5004048" cy="4110051"/>
            </a:xfrm>
            <a:prstGeom prst="rect">
              <a:avLst/>
            </a:prstGeom>
            <a:noFill/>
            <a:ln w="9525">
              <a:noFill/>
            </a:ln>
          </p:spPr>
        </p:pic>
        <p:sp>
          <p:nvSpPr>
            <p:cNvPr id="89094" name="TextBox 40"/>
            <p:cNvSpPr txBox="1"/>
            <p:nvPr/>
          </p:nvSpPr>
          <p:spPr>
            <a:xfrm>
              <a:off x="7352436" y="574274"/>
              <a:ext cx="763795" cy="345812"/>
            </a:xfrm>
            <a:prstGeom prst="rect">
              <a:avLst/>
            </a:prstGeom>
            <a:noFill/>
            <a:ln w="9525">
              <a:noFill/>
            </a:ln>
          </p:spPr>
          <p:txBody>
            <a:bodyPr anchor="t" anchorCtr="0">
              <a:spAutoFit/>
            </a:bodyPr>
            <a:p>
              <a:r>
                <a:rPr lang="en-US" altLang="zh-CN" sz="1600" b="1" dirty="0">
                  <a:latin typeface="Arial" panose="020B0604020202020204" pitchFamily="34" charset="0"/>
                  <a:ea typeface="宋体" panose="02010600030101010101" pitchFamily="2" charset="-122"/>
                </a:rPr>
                <a:t>378H</a:t>
              </a:r>
              <a:endParaRPr lang="zh-CN" altLang="en-US" sz="1600" b="1" dirty="0">
                <a:latin typeface="Arial" panose="020B0604020202020204" pitchFamily="34" charset="0"/>
                <a:ea typeface="宋体" panose="02010600030101010101" pitchFamily="2" charset="-122"/>
              </a:endParaRPr>
            </a:p>
          </p:txBody>
        </p:sp>
        <p:sp>
          <p:nvSpPr>
            <p:cNvPr id="89095" name="TextBox 41"/>
            <p:cNvSpPr txBox="1"/>
            <p:nvPr/>
          </p:nvSpPr>
          <p:spPr>
            <a:xfrm>
              <a:off x="7376026" y="1375595"/>
              <a:ext cx="763795" cy="345812"/>
            </a:xfrm>
            <a:prstGeom prst="rect">
              <a:avLst/>
            </a:prstGeom>
            <a:noFill/>
            <a:ln w="9525">
              <a:noFill/>
            </a:ln>
          </p:spPr>
          <p:txBody>
            <a:bodyPr anchor="t" anchorCtr="0">
              <a:spAutoFit/>
            </a:bodyPr>
            <a:p>
              <a:r>
                <a:rPr lang="en-US" altLang="zh-CN" sz="1600" b="1" dirty="0">
                  <a:latin typeface="Arial" panose="020B0604020202020204" pitchFamily="34" charset="0"/>
                  <a:ea typeface="宋体" panose="02010600030101010101" pitchFamily="2" charset="-122"/>
                </a:rPr>
                <a:t>37AH</a:t>
              </a:r>
              <a:endParaRPr lang="zh-CN" altLang="en-US" sz="1600" b="1" dirty="0">
                <a:latin typeface="Arial" panose="020B0604020202020204" pitchFamily="34" charset="0"/>
                <a:ea typeface="宋体" panose="02010600030101010101" pitchFamily="2" charset="-122"/>
              </a:endParaRPr>
            </a:p>
          </p:txBody>
        </p:sp>
        <p:sp>
          <p:nvSpPr>
            <p:cNvPr id="89096" name="TextBox 42"/>
            <p:cNvSpPr txBox="1"/>
            <p:nvPr/>
          </p:nvSpPr>
          <p:spPr>
            <a:xfrm>
              <a:off x="7646203" y="2187568"/>
              <a:ext cx="763795" cy="345812"/>
            </a:xfrm>
            <a:prstGeom prst="rect">
              <a:avLst/>
            </a:prstGeom>
            <a:noFill/>
            <a:ln w="9525">
              <a:noFill/>
            </a:ln>
          </p:spPr>
          <p:txBody>
            <a:bodyPr anchor="t" anchorCtr="0">
              <a:spAutoFit/>
            </a:bodyPr>
            <a:p>
              <a:r>
                <a:rPr lang="en-US" altLang="zh-CN" sz="1600" b="1" dirty="0">
                  <a:latin typeface="Arial" panose="020B0604020202020204" pitchFamily="34" charset="0"/>
                  <a:ea typeface="宋体" panose="02010600030101010101" pitchFamily="2" charset="-122"/>
                </a:rPr>
                <a:t>379H</a:t>
              </a:r>
              <a:endParaRPr lang="zh-CN" altLang="en-US" sz="1600" b="1" dirty="0">
                <a:latin typeface="Arial" panose="020B0604020202020204" pitchFamily="34" charset="0"/>
                <a:ea typeface="宋体" panose="02010600030101010101" pitchFamily="2" charset="-122"/>
              </a:endParaRPr>
            </a:p>
          </p:txBody>
        </p:sp>
      </p:grpSp>
      <p:sp>
        <p:nvSpPr>
          <p:cNvPr id="89097" name="矩形 2"/>
          <p:cNvSpPr/>
          <p:nvPr/>
        </p:nvSpPr>
        <p:spPr>
          <a:xfrm>
            <a:off x="106998" y="764540"/>
            <a:ext cx="4371975" cy="4579620"/>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在控制字中</a:t>
            </a:r>
            <a:r>
              <a:rPr lang="zh-CN" altLang="en-US" sz="2000" b="1" dirty="0">
                <a:latin typeface="Arial" panose="020B0604020202020204" pitchFamily="34" charset="0"/>
                <a:ea typeface="宋体" panose="02010600030101010101" pitchFamily="2" charset="-122"/>
              </a:rPr>
              <a:t>的</a:t>
            </a:r>
            <a:r>
              <a:rPr lang="zh-CN" altLang="zh-CN" sz="2000" b="1" dirty="0">
                <a:latin typeface="Arial" panose="020B0604020202020204" pitchFamily="34" charset="0"/>
                <a:ea typeface="宋体" panose="02010600030101010101" pitchFamily="2" charset="-122"/>
              </a:rPr>
              <a:t>中断允许位</a:t>
            </a:r>
            <a:r>
              <a:rPr lang="en-US" altLang="zh-CN" sz="2000" b="1" dirty="0">
                <a:solidFill>
                  <a:srgbClr val="C00000"/>
                </a:solidFill>
                <a:latin typeface="Arial" panose="020B0604020202020204" pitchFamily="34" charset="0"/>
                <a:ea typeface="宋体" panose="02010600030101010101" pitchFamily="2" charset="-122"/>
              </a:rPr>
              <a:t>INT_EN</a:t>
            </a:r>
            <a:r>
              <a:rPr lang="zh-CN" altLang="zh-CN" sz="2000" b="1" dirty="0">
                <a:latin typeface="Arial" panose="020B0604020202020204" pitchFamily="34" charset="0"/>
                <a:ea typeface="宋体" panose="02010600030101010101" pitchFamily="2" charset="-122"/>
              </a:rPr>
              <a:t>，通过一个三态门控制是否允许请求中断。若</a:t>
            </a:r>
            <a:r>
              <a:rPr lang="zh-CN" altLang="zh-CN" sz="2000" b="1" dirty="0">
                <a:solidFill>
                  <a:srgbClr val="C00000"/>
                </a:solidFill>
                <a:latin typeface="Arial" panose="020B0604020202020204" pitchFamily="34" charset="0"/>
                <a:ea typeface="宋体" panose="02010600030101010101" pitchFamily="2" charset="-122"/>
              </a:rPr>
              <a:t>该位为</a:t>
            </a:r>
            <a:r>
              <a:rPr lang="en-US" altLang="zh-CN" sz="2000" b="1" dirty="0">
                <a:solidFill>
                  <a:srgbClr val="C00000"/>
                </a:solidFill>
                <a:latin typeface="Arial" panose="020B0604020202020204" pitchFamily="34" charset="0"/>
                <a:ea typeface="宋体" panose="02010600030101010101" pitchFamily="2" charset="-122"/>
              </a:rPr>
              <a:t>1</a:t>
            </a:r>
            <a:r>
              <a:rPr lang="zh-CN" altLang="zh-CN" sz="2000" b="1" dirty="0">
                <a:latin typeface="Arial" panose="020B0604020202020204" pitchFamily="34" charset="0"/>
                <a:ea typeface="宋体" panose="02010600030101010101" pitchFamily="2" charset="-122"/>
              </a:rPr>
              <a:t>，则当</a:t>
            </a:r>
            <a:r>
              <a:rPr lang="en-US" altLang="zh-CN" sz="2000" b="1" dirty="0">
                <a:solidFill>
                  <a:srgbClr val="C00000"/>
                </a:solidFill>
                <a:latin typeface="Arial" panose="020B0604020202020204" pitchFamily="34" charset="0"/>
                <a:ea typeface="宋体" panose="02010600030101010101" pitchFamily="2" charset="-122"/>
              </a:rPr>
              <a:t>ACK</a:t>
            </a:r>
            <a:r>
              <a:rPr lang="zh-CN" altLang="zh-CN" sz="2000" b="1" dirty="0">
                <a:solidFill>
                  <a:srgbClr val="C00000"/>
                </a:solidFill>
                <a:latin typeface="Arial" panose="020B0604020202020204" pitchFamily="34" charset="0"/>
                <a:ea typeface="宋体" panose="02010600030101010101" pitchFamily="2" charset="-122"/>
              </a:rPr>
              <a:t>从</a:t>
            </a:r>
            <a:r>
              <a:rPr lang="en-US" altLang="zh-CN" sz="2000" b="1" dirty="0">
                <a:solidFill>
                  <a:srgbClr val="C00000"/>
                </a:solidFill>
                <a:latin typeface="Arial" panose="020B0604020202020204" pitchFamily="34" charset="0"/>
                <a:ea typeface="宋体" panose="02010600030101010101" pitchFamily="2" charset="-122"/>
              </a:rPr>
              <a:t>1</a:t>
            </a:r>
            <a:r>
              <a:rPr lang="zh-CN" altLang="zh-CN" sz="2000" b="1" dirty="0">
                <a:solidFill>
                  <a:srgbClr val="C00000"/>
                </a:solidFill>
                <a:latin typeface="Arial" panose="020B0604020202020204" pitchFamily="34" charset="0"/>
                <a:ea typeface="宋体" panose="02010600030101010101" pitchFamily="2" charset="-122"/>
              </a:rPr>
              <a:t>变为</a:t>
            </a:r>
            <a:r>
              <a:rPr lang="en-US" altLang="zh-CN" sz="2000" b="1" dirty="0">
                <a:solidFill>
                  <a:srgbClr val="C00000"/>
                </a:solidFill>
                <a:latin typeface="Arial" panose="020B0604020202020204" pitchFamily="34" charset="0"/>
                <a:ea typeface="宋体" panose="02010600030101010101" pitchFamily="2" charset="-122"/>
              </a:rPr>
              <a:t>0</a:t>
            </a:r>
            <a:r>
              <a:rPr lang="zh-CN" altLang="zh-CN" sz="2000" b="1" dirty="0">
                <a:latin typeface="Arial" panose="020B0604020202020204" pitchFamily="34" charset="0"/>
                <a:ea typeface="宋体" panose="02010600030101010101" pitchFamily="2" charset="-122"/>
              </a:rPr>
              <a:t>时，</a:t>
            </a:r>
            <a:r>
              <a:rPr lang="zh-CN" altLang="zh-CN" sz="2000" b="1" dirty="0">
                <a:solidFill>
                  <a:srgbClr val="C00000"/>
                </a:solidFill>
                <a:latin typeface="Arial" panose="020B0604020202020204" pitchFamily="34" charset="0"/>
                <a:ea typeface="宋体" panose="02010600030101010101" pitchFamily="2" charset="-122"/>
              </a:rPr>
              <a:t>接口向</a:t>
            </a:r>
            <a:r>
              <a:rPr lang="en-US" altLang="zh-CN" sz="2000" b="1" dirty="0">
                <a:solidFill>
                  <a:srgbClr val="C00000"/>
                </a:solidFill>
                <a:latin typeface="Arial" panose="020B0604020202020204" pitchFamily="34" charset="0"/>
                <a:ea typeface="宋体" panose="02010600030101010101" pitchFamily="2" charset="-122"/>
              </a:rPr>
              <a:t>8259A</a:t>
            </a:r>
            <a:r>
              <a:rPr lang="zh-CN" altLang="zh-CN" sz="2000" b="1" dirty="0">
                <a:solidFill>
                  <a:srgbClr val="C00000"/>
                </a:solidFill>
                <a:latin typeface="Arial" panose="020B0604020202020204" pitchFamily="34" charset="0"/>
                <a:ea typeface="宋体" panose="02010600030101010101" pitchFamily="2" charset="-122"/>
              </a:rPr>
              <a:t>的</a:t>
            </a:r>
            <a:r>
              <a:rPr lang="en-US" altLang="zh-CN" sz="2000" b="1" dirty="0">
                <a:solidFill>
                  <a:srgbClr val="2913FD"/>
                </a:solidFill>
                <a:latin typeface="Arial" panose="020B0604020202020204" pitchFamily="34" charset="0"/>
                <a:ea typeface="宋体" panose="02010600030101010101" pitchFamily="2" charset="-122"/>
              </a:rPr>
              <a:t>IR7</a:t>
            </a:r>
            <a:r>
              <a:rPr lang="zh-CN" altLang="zh-CN" sz="2000" b="1" dirty="0">
                <a:solidFill>
                  <a:srgbClr val="C00000"/>
                </a:solidFill>
                <a:latin typeface="Arial" panose="020B0604020202020204" pitchFamily="34" charset="0"/>
                <a:ea typeface="宋体" panose="02010600030101010101" pitchFamily="2" charset="-122"/>
              </a:rPr>
              <a:t>发出中断请求，</a:t>
            </a:r>
            <a:r>
              <a:rPr lang="en-US" altLang="zh-CN" sz="2000" b="1" dirty="0">
                <a:solidFill>
                  <a:srgbClr val="C00000"/>
                </a:solidFill>
                <a:latin typeface="Arial" panose="020B0604020202020204" pitchFamily="34" charset="0"/>
                <a:ea typeface="宋体" panose="02010600030101010101" pitchFamily="2" charset="-122"/>
              </a:rPr>
              <a:t>8259</a:t>
            </a:r>
            <a:r>
              <a:rPr lang="zh-CN" altLang="en-US" sz="2000" b="1" dirty="0">
                <a:solidFill>
                  <a:srgbClr val="C00000"/>
                </a:solidFill>
                <a:latin typeface="Arial" panose="020B0604020202020204" pitchFamily="34" charset="0"/>
                <a:ea typeface="宋体" panose="02010600030101010101" pitchFamily="2" charset="-122"/>
              </a:rPr>
              <a:t>再向</a:t>
            </a:r>
            <a:r>
              <a:rPr lang="en-US" altLang="zh-CN" sz="2000" b="1" dirty="0">
                <a:solidFill>
                  <a:srgbClr val="C00000"/>
                </a:solidFill>
                <a:latin typeface="Arial" panose="020B0604020202020204" pitchFamily="34" charset="0"/>
                <a:ea typeface="宋体" panose="02010600030101010101" pitchFamily="2" charset="-122"/>
              </a:rPr>
              <a:t>CPU</a:t>
            </a:r>
            <a:r>
              <a:rPr lang="zh-CN" altLang="en-US" sz="2000" b="1" dirty="0">
                <a:solidFill>
                  <a:srgbClr val="C00000"/>
                </a:solidFill>
                <a:latin typeface="Arial" panose="020B0604020202020204" pitchFamily="34" charset="0"/>
                <a:ea typeface="宋体" panose="02010600030101010101" pitchFamily="2" charset="-122"/>
              </a:rPr>
              <a:t>发</a:t>
            </a:r>
            <a:r>
              <a:rPr lang="en-US" altLang="zh-CN" sz="2000" b="1" dirty="0">
                <a:solidFill>
                  <a:srgbClr val="C00000"/>
                </a:solidFill>
                <a:latin typeface="Arial" panose="020B0604020202020204" pitchFamily="34" charset="0"/>
                <a:ea typeface="宋体" panose="02010600030101010101" pitchFamily="2" charset="-122"/>
              </a:rPr>
              <a:t>INT</a:t>
            </a:r>
            <a:r>
              <a:rPr lang="zh-CN" altLang="en-US" sz="2000" b="1" dirty="0">
                <a:solidFill>
                  <a:srgbClr val="C00000"/>
                </a:solidFill>
                <a:latin typeface="Arial" panose="020B0604020202020204" pitchFamily="34" charset="0"/>
                <a:ea typeface="宋体" panose="02010600030101010101" pitchFamily="2" charset="-122"/>
              </a:rPr>
              <a:t>请求</a:t>
            </a:r>
            <a:r>
              <a:rPr lang="zh-CN" altLang="zh-CN"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CPU</a:t>
            </a:r>
            <a:r>
              <a:rPr lang="zh-CN" altLang="en-US" sz="2000" b="1" dirty="0">
                <a:latin typeface="Arial" panose="020B0604020202020204" pitchFamily="34" charset="0"/>
                <a:ea typeface="宋体" panose="02010600030101010101" pitchFamily="2" charset="-122"/>
              </a:rPr>
              <a:t>响应</a:t>
            </a:r>
            <a:r>
              <a:rPr lang="en-US" altLang="zh-CN" sz="2000" b="1" dirty="0">
                <a:latin typeface="Arial" panose="020B0604020202020204" pitchFamily="34" charset="0"/>
                <a:ea typeface="宋体" panose="02010600030101010101" pitchFamily="2" charset="-122"/>
              </a:rPr>
              <a:t>INT</a:t>
            </a:r>
            <a:r>
              <a:rPr lang="zh-CN" altLang="en-US" sz="2000" b="1" dirty="0">
                <a:latin typeface="Arial" panose="020B0604020202020204" pitchFamily="34" charset="0"/>
                <a:ea typeface="宋体" panose="02010600030101010101" pitchFamily="2" charset="-122"/>
              </a:rPr>
              <a:t>（即</a:t>
            </a:r>
            <a:r>
              <a:rPr lang="en-US" altLang="zh-CN" sz="2000" b="1" dirty="0">
                <a:sym typeface="+mn-ea"/>
              </a:rPr>
              <a:t>IR7</a:t>
            </a:r>
            <a:r>
              <a:rPr lang="zh-CN" altLang="en-US" sz="2000" b="1" dirty="0">
                <a:latin typeface="Arial" panose="020B0604020202020204" pitchFamily="34" charset="0"/>
                <a:ea typeface="宋体" panose="02010600030101010101" pitchFamily="2" charset="-122"/>
              </a:rPr>
              <a:t>），从</a:t>
            </a:r>
            <a:r>
              <a:rPr lang="en-US" altLang="zh-CN" sz="2000" b="1" dirty="0">
                <a:latin typeface="Arial" panose="020B0604020202020204" pitchFamily="34" charset="0"/>
                <a:ea typeface="宋体" panose="02010600030101010101" pitchFamily="2" charset="-122"/>
              </a:rPr>
              <a:t>8259</a:t>
            </a:r>
            <a:r>
              <a:rPr lang="zh-CN" altLang="en-US" sz="2000" b="1" dirty="0">
                <a:latin typeface="Arial" panose="020B0604020202020204" pitchFamily="34" charset="0"/>
                <a:ea typeface="宋体" panose="02010600030101010101" pitchFamily="2" charset="-122"/>
              </a:rPr>
              <a:t>获取类型码</a:t>
            </a:r>
            <a:r>
              <a:rPr lang="en-US" altLang="zh-CN" sz="2000" b="1" dirty="0">
                <a:latin typeface="Arial" panose="020B0604020202020204" pitchFamily="34" charset="0"/>
                <a:ea typeface="宋体" panose="02010600030101010101" pitchFamily="2" charset="-122"/>
              </a:rPr>
              <a:t>0FH</a:t>
            </a:r>
            <a:r>
              <a:rPr lang="zh-CN" altLang="en-US" sz="2000" b="1" dirty="0">
                <a:latin typeface="Arial" panose="020B0604020202020204" pitchFamily="34" charset="0"/>
                <a:ea typeface="宋体" panose="02010600030101010101" pitchFamily="2" charset="-122"/>
              </a:rPr>
              <a:t>，将</a:t>
            </a:r>
            <a:r>
              <a:rPr lang="en-US" altLang="zh-CN" sz="2000" b="1" dirty="0">
                <a:latin typeface="Arial" panose="020B0604020202020204" pitchFamily="34" charset="0"/>
                <a:ea typeface="宋体" panose="02010600030101010101" pitchFamily="2" charset="-122"/>
              </a:rPr>
              <a:t>0FH</a:t>
            </a:r>
            <a:r>
              <a:rPr lang="zh-CN" altLang="en-US" sz="2000" b="1" dirty="0">
                <a:latin typeface="Arial" panose="020B0604020202020204" pitchFamily="34" charset="0"/>
                <a:ea typeface="宋体" panose="02010600030101010101" pitchFamily="2" charset="-122"/>
              </a:rPr>
              <a:t>乘</a:t>
            </a:r>
            <a:r>
              <a:rPr lang="en-US" altLang="zh-CN" sz="2000" b="1" dirty="0">
                <a:latin typeface="Arial" panose="020B0604020202020204" pitchFamily="34" charset="0"/>
                <a:ea typeface="宋体" panose="02010600030101010101" pitchFamily="2" charset="-122"/>
              </a:rPr>
              <a:t>4</a:t>
            </a:r>
            <a:r>
              <a:rPr lang="zh-CN" altLang="en-US" sz="2000" b="1" dirty="0">
                <a:latin typeface="Arial" panose="020B0604020202020204" pitchFamily="34" charset="0"/>
                <a:ea typeface="宋体" panose="02010600030101010101" pitchFamily="2" charset="-122"/>
              </a:rPr>
              <a:t>得到中断向量表存放打印机中断向量的地址，从该地址取出打印机中断处理程序的入口地址送</a:t>
            </a:r>
            <a:r>
              <a:rPr lang="en-US" altLang="zh-CN" sz="2000" b="1" dirty="0">
                <a:latin typeface="Arial" panose="020B0604020202020204" pitchFamily="34" charset="0"/>
                <a:ea typeface="宋体" panose="02010600030101010101" pitchFamily="2" charset="-122"/>
              </a:rPr>
              <a:t>CS:IP</a:t>
            </a:r>
            <a:r>
              <a:rPr lang="zh-CN" altLang="en-US" sz="2000" b="1" dirty="0">
                <a:latin typeface="Arial" panose="020B0604020202020204" pitchFamily="34" charset="0"/>
                <a:ea typeface="宋体" panose="02010600030101010101" pitchFamily="2" charset="-122"/>
              </a:rPr>
              <a:t>，就转到打印</a:t>
            </a:r>
            <a:r>
              <a:rPr lang="zh-CN" altLang="en-US" sz="2000" b="1" dirty="0">
                <a:latin typeface="Arial" panose="020B0604020202020204" pitchFamily="34" charset="0"/>
                <a:ea typeface="宋体" panose="02010600030101010101" pitchFamily="2" charset="-122"/>
              </a:rPr>
              <a:t>机中断程序</a:t>
            </a:r>
            <a:r>
              <a:rPr lang="zh-CN" altLang="en-US"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p:txBody>
      </p:sp>
      <p:sp>
        <p:nvSpPr>
          <p:cNvPr id="89098" name="矩形 5"/>
          <p:cNvSpPr/>
          <p:nvPr/>
        </p:nvSpPr>
        <p:spPr>
          <a:xfrm>
            <a:off x="179705" y="5373370"/>
            <a:ext cx="8827770" cy="1437640"/>
          </a:xfrm>
          <a:prstGeom prst="rect">
            <a:avLst/>
          </a:prstGeom>
          <a:solidFill>
            <a:srgbClr val="FDFFCB"/>
          </a:solidFill>
          <a:ln w="9525">
            <a:noFill/>
          </a:ln>
        </p:spPr>
        <p:txBody>
          <a:bodyPr wrap="square" anchor="t" anchorCtr="0">
            <a:spAutoFit/>
          </a:bodyPr>
          <a:p>
            <a:pPr>
              <a:lnSpc>
                <a:spcPts val="3500"/>
              </a:lnSpc>
            </a:pPr>
            <a:r>
              <a:rPr lang="en-US" altLang="zh-CN" sz="2000" b="1" dirty="0">
                <a:latin typeface="Arial" panose="020B0604020202020204" pitchFamily="34" charset="0"/>
                <a:ea typeface="宋体" panose="02010600030101010101" pitchFamily="2" charset="-122"/>
              </a:rPr>
              <a:t>     </a:t>
            </a:r>
            <a:r>
              <a:rPr lang="zh-CN" altLang="zh-CN" sz="2000" b="1" dirty="0">
                <a:latin typeface="Arial" panose="020B0604020202020204" pitchFamily="34" charset="0"/>
                <a:ea typeface="宋体" panose="02010600030101010101" pitchFamily="2" charset="-122"/>
              </a:rPr>
              <a:t>采用</a:t>
            </a:r>
            <a:r>
              <a:rPr lang="zh-CN" altLang="zh-CN" sz="2000" b="1" dirty="0">
                <a:solidFill>
                  <a:srgbClr val="C00000"/>
                </a:solidFill>
                <a:latin typeface="Arial" panose="020B0604020202020204" pitchFamily="34" charset="0"/>
                <a:ea typeface="宋体" panose="02010600030101010101" pitchFamily="2" charset="-122"/>
              </a:rPr>
              <a:t>中断方式</a:t>
            </a:r>
            <a:r>
              <a:rPr lang="zh-CN" altLang="zh-CN" sz="2000" b="1" dirty="0">
                <a:latin typeface="Arial" panose="020B0604020202020204" pitchFamily="34" charset="0"/>
                <a:ea typeface="宋体" panose="02010600030101010101" pitchFamily="2" charset="-122"/>
              </a:rPr>
              <a:t>，需要在应用程序中自行</a:t>
            </a:r>
            <a:r>
              <a:rPr lang="zh-CN" altLang="zh-CN" sz="2000" b="1" dirty="0">
                <a:solidFill>
                  <a:srgbClr val="C00000"/>
                </a:solidFill>
                <a:latin typeface="Arial" panose="020B0604020202020204" pitchFamily="34" charset="0"/>
                <a:ea typeface="宋体" panose="02010600030101010101" pitchFamily="2" charset="-122"/>
              </a:rPr>
              <a:t>提供中断处理程序</a:t>
            </a:r>
            <a:r>
              <a:rPr lang="zh-CN" altLang="zh-CN" sz="2000" b="1" dirty="0">
                <a:latin typeface="Arial" panose="020B0604020202020204" pitchFamily="34" charset="0"/>
                <a:ea typeface="宋体" panose="02010600030101010101" pitchFamily="2" charset="-122"/>
              </a:rPr>
              <a:t>，并且在</a:t>
            </a:r>
            <a:r>
              <a:rPr lang="zh-CN" altLang="zh-CN" sz="2000" b="1" dirty="0">
                <a:solidFill>
                  <a:srgbClr val="C00000"/>
                </a:solidFill>
                <a:latin typeface="Arial" panose="020B0604020202020204" pitchFamily="34" charset="0"/>
                <a:ea typeface="宋体" panose="02010600030101010101" pitchFamily="2" charset="-122"/>
              </a:rPr>
              <a:t>初始化打印机时</a:t>
            </a:r>
            <a:r>
              <a:rPr lang="zh-CN" altLang="zh-CN" sz="2000" b="1" dirty="0">
                <a:solidFill>
                  <a:schemeClr val="tx1"/>
                </a:solidFill>
                <a:latin typeface="Arial" panose="020B0604020202020204" pitchFamily="34" charset="0"/>
                <a:ea typeface="宋体" panose="02010600030101010101" pitchFamily="2" charset="-122"/>
              </a:rPr>
              <a:t>使</a:t>
            </a:r>
            <a:r>
              <a:rPr lang="zh-CN" altLang="zh-CN" sz="2000" b="1" dirty="0">
                <a:latin typeface="Arial" panose="020B0604020202020204" pitchFamily="34" charset="0"/>
                <a:ea typeface="宋体" panose="02010600030101010101" pitchFamily="2" charset="-122"/>
              </a:rPr>
              <a:t>控制</a:t>
            </a:r>
            <a:r>
              <a:rPr lang="zh-CN" altLang="en-US" sz="2000" b="1" dirty="0">
                <a:latin typeface="Arial" panose="020B0604020202020204" pitchFamily="34" charset="0"/>
                <a:ea typeface="宋体" panose="02010600030101010101" pitchFamily="2" charset="-122"/>
              </a:rPr>
              <a:t>字</a:t>
            </a:r>
            <a:r>
              <a:rPr lang="en-US" altLang="zh-CN" sz="2000" b="1" dirty="0">
                <a:solidFill>
                  <a:srgbClr val="C00000"/>
                </a:solidFill>
                <a:latin typeface="Arial" panose="020B0604020202020204" pitchFamily="34" charset="0"/>
                <a:ea typeface="宋体" panose="02010600030101010101" pitchFamily="2" charset="-122"/>
              </a:rPr>
              <a:t>D</a:t>
            </a:r>
            <a:r>
              <a:rPr lang="en-US" altLang="zh-CN" sz="2000" b="1" baseline="-25000" dirty="0">
                <a:solidFill>
                  <a:srgbClr val="C00000"/>
                </a:solidFill>
                <a:latin typeface="Arial" panose="020B0604020202020204" pitchFamily="34" charset="0"/>
                <a:ea typeface="宋体" panose="02010600030101010101" pitchFamily="2" charset="-122"/>
              </a:rPr>
              <a:t>4</a:t>
            </a:r>
            <a:r>
              <a:rPr lang="zh-CN" altLang="zh-CN" sz="2000" b="1" dirty="0">
                <a:solidFill>
                  <a:srgbClr val="C00000"/>
                </a:solidFill>
                <a:latin typeface="Arial" panose="020B0604020202020204" pitchFamily="34" charset="0"/>
                <a:ea typeface="宋体" panose="02010600030101010101" pitchFamily="2" charset="-122"/>
              </a:rPr>
              <a:t>位</a:t>
            </a:r>
            <a:r>
              <a:rPr lang="zh-CN" altLang="zh-CN" sz="2000" b="1" dirty="0">
                <a:latin typeface="Arial" panose="020B0604020202020204" pitchFamily="34" charset="0"/>
                <a:ea typeface="宋体" panose="02010600030101010101" pitchFamily="2" charset="-122"/>
              </a:rPr>
              <a:t>中断允许位</a:t>
            </a:r>
            <a:r>
              <a:rPr lang="en-US" altLang="zh-CN" sz="2000" b="1" dirty="0">
                <a:solidFill>
                  <a:srgbClr val="C00000"/>
                </a:solidFill>
                <a:latin typeface="Arial" panose="020B0604020202020204" pitchFamily="34" charset="0"/>
                <a:ea typeface="宋体" panose="02010600030101010101" pitchFamily="2" charset="-122"/>
              </a:rPr>
              <a:t>INT_EN </a:t>
            </a:r>
            <a:r>
              <a:rPr lang="zh-CN" altLang="zh-CN" sz="2000" b="1" dirty="0">
                <a:solidFill>
                  <a:srgbClr val="C00000"/>
                </a:solidFill>
                <a:latin typeface="Arial" panose="020B0604020202020204" pitchFamily="34" charset="0"/>
                <a:ea typeface="宋体" panose="02010600030101010101" pitchFamily="2" charset="-122"/>
              </a:rPr>
              <a:t>设为</a:t>
            </a:r>
            <a:r>
              <a:rPr lang="en-US" altLang="zh-CN" sz="2000" b="1" dirty="0">
                <a:solidFill>
                  <a:srgbClr val="C00000"/>
                </a:solidFill>
                <a:latin typeface="Arial" panose="020B0604020202020204" pitchFamily="34" charset="0"/>
                <a:ea typeface="宋体" panose="02010600030101010101" pitchFamily="2" charset="-122"/>
              </a:rPr>
              <a:t>1</a:t>
            </a:r>
            <a:r>
              <a:rPr lang="zh-CN" altLang="zh-CN" sz="2000" b="1" dirty="0">
                <a:latin typeface="Arial" panose="020B0604020202020204" pitchFamily="34" charset="0"/>
                <a:ea typeface="宋体" panose="02010600030101010101" pitchFamily="2" charset="-122"/>
              </a:rPr>
              <a:t>，开放</a:t>
            </a:r>
            <a:r>
              <a:rPr lang="en-US" altLang="zh-CN" sz="2000" b="1" dirty="0">
                <a:solidFill>
                  <a:srgbClr val="FF0000"/>
                </a:solidFill>
                <a:latin typeface="Arial" panose="020B0604020202020204" pitchFamily="34" charset="0"/>
                <a:ea typeface="宋体" panose="02010600030101010101" pitchFamily="2" charset="-122"/>
              </a:rPr>
              <a:t>IR7</a:t>
            </a:r>
            <a:r>
              <a:rPr lang="zh-CN" altLang="zh-CN" sz="2000" b="1" dirty="0">
                <a:latin typeface="Arial" panose="020B0604020202020204" pitchFamily="34" charset="0"/>
                <a:ea typeface="宋体" panose="02010600030101010101" pitchFamily="2" charset="-122"/>
              </a:rPr>
              <a:t>中断，才能启用中断传送方式。</a:t>
            </a:r>
            <a:endParaRPr lang="zh-CN" altLang="en-US" sz="2000" b="1" dirty="0">
              <a:latin typeface="Arial" panose="020B0604020202020204" pitchFamily="34" charset="0"/>
              <a:ea typeface="宋体" panose="02010600030101010101" pitchFamily="2" charset="-122"/>
            </a:endParaRPr>
          </a:p>
        </p:txBody>
      </p:sp>
      <p:sp>
        <p:nvSpPr>
          <p:cNvPr id="89099" name="TextBox 1"/>
          <p:cNvSpPr txBox="1"/>
          <p:nvPr/>
        </p:nvSpPr>
        <p:spPr>
          <a:xfrm>
            <a:off x="6942138" y="4038600"/>
            <a:ext cx="939800" cy="307975"/>
          </a:xfrm>
          <a:prstGeom prst="rect">
            <a:avLst/>
          </a:prstGeom>
          <a:solidFill>
            <a:schemeClr val="bg1"/>
          </a:solidFill>
          <a:ln w="9525">
            <a:noFill/>
          </a:ln>
        </p:spPr>
        <p:txBody>
          <a:bodyPr anchor="t" anchorCtr="0">
            <a:spAutoFit/>
          </a:bodyPr>
          <a:p>
            <a:r>
              <a:rPr lang="en-US" altLang="zh-CN" sz="1400" b="1" dirty="0">
                <a:latin typeface="Arial" panose="020B0604020202020204" pitchFamily="34" charset="0"/>
                <a:ea typeface="宋体" panose="02010600030101010101" pitchFamily="2" charset="-122"/>
              </a:rPr>
              <a:t>INT_EN</a:t>
            </a:r>
            <a:endParaRPr lang="zh-CN" altLang="en-US" sz="1400" b="1" dirty="0">
              <a:latin typeface="Arial" panose="020B0604020202020204" pitchFamily="34" charset="0"/>
              <a:ea typeface="宋体" panose="02010600030101010101" pitchFamily="2" charset="-122"/>
            </a:endParaRPr>
          </a:p>
        </p:txBody>
      </p:sp>
      <p:sp>
        <p:nvSpPr>
          <p:cNvPr id="89100" name="TextBox 2"/>
          <p:cNvSpPr txBox="1"/>
          <p:nvPr/>
        </p:nvSpPr>
        <p:spPr>
          <a:xfrm>
            <a:off x="5148263" y="4346575"/>
            <a:ext cx="503237" cy="307975"/>
          </a:xfrm>
          <a:prstGeom prst="rect">
            <a:avLst/>
          </a:prstGeom>
          <a:noFill/>
          <a:ln w="9525">
            <a:noFill/>
          </a:ln>
        </p:spPr>
        <p:txBody>
          <a:bodyPr anchor="t" anchorCtr="0">
            <a:spAutoFit/>
          </a:bodyPr>
          <a:p>
            <a:r>
              <a:rPr lang="en-US" altLang="zh-CN" sz="1400" b="1" dirty="0">
                <a:latin typeface="Arial" panose="020B0604020202020204" pitchFamily="34" charset="0"/>
                <a:ea typeface="宋体" panose="02010600030101010101" pitchFamily="2" charset="-122"/>
              </a:rPr>
              <a:t>IR7</a:t>
            </a:r>
            <a:endParaRPr lang="zh-CN" altLang="en-US" sz="1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矩形 2"/>
          <p:cNvSpPr/>
          <p:nvPr/>
        </p:nvSpPr>
        <p:spPr>
          <a:xfrm>
            <a:off x="179388" y="260350"/>
            <a:ext cx="8713787" cy="461963"/>
          </a:xfrm>
          <a:prstGeom prst="rect">
            <a:avLst/>
          </a:prstGeom>
          <a:solidFill>
            <a:srgbClr val="FFFF66"/>
          </a:solidFill>
          <a:ln w="9525">
            <a:noFill/>
          </a:ln>
        </p:spPr>
        <p:txBody>
          <a:bodyPr anchor="t" anchorCtr="0">
            <a:spAutoFit/>
          </a:bodyPr>
          <a:p>
            <a:r>
              <a:rPr lang="zh-CN" altLang="zh-CN" sz="2400" b="1" dirty="0">
                <a:latin typeface="Arial" panose="020B0604020202020204" pitchFamily="34" charset="0"/>
                <a:ea typeface="宋体" panose="02010600030101010101" pitchFamily="2" charset="-122"/>
              </a:rPr>
              <a:t>中断方式</a:t>
            </a:r>
            <a:r>
              <a:rPr lang="zh-CN" altLang="en-US" sz="2400" b="1" dirty="0">
                <a:latin typeface="Arial" panose="020B0604020202020204" pitchFamily="34" charset="0"/>
                <a:ea typeface="宋体" panose="02010600030101010101" pitchFamily="2" charset="-122"/>
              </a:rPr>
              <a:t>的</a:t>
            </a:r>
            <a:r>
              <a:rPr lang="zh-CN" altLang="zh-CN" sz="2400" b="1" dirty="0">
                <a:latin typeface="Arial" panose="020B0604020202020204" pitchFamily="34" charset="0"/>
                <a:ea typeface="宋体" panose="02010600030101010101" pitchFamily="2" charset="-122"/>
              </a:rPr>
              <a:t>驱动程序一般分为两部分：</a:t>
            </a:r>
            <a:r>
              <a:rPr lang="zh-CN" altLang="zh-CN" sz="2400" b="1" dirty="0">
                <a:solidFill>
                  <a:srgbClr val="C00000"/>
                </a:solidFill>
                <a:latin typeface="Arial" panose="020B0604020202020204" pitchFamily="34" charset="0"/>
                <a:ea typeface="宋体" panose="02010600030101010101" pitchFamily="2" charset="-122"/>
              </a:rPr>
              <a:t>主程序</a:t>
            </a:r>
            <a:r>
              <a:rPr lang="zh-CN" altLang="zh-CN" sz="2400" b="1" dirty="0">
                <a:latin typeface="Arial" panose="020B0604020202020204" pitchFamily="34" charset="0"/>
                <a:ea typeface="宋体" panose="02010600030101010101" pitchFamily="2" charset="-122"/>
              </a:rPr>
              <a:t>和</a:t>
            </a:r>
            <a:r>
              <a:rPr lang="zh-CN" altLang="zh-CN" sz="2400" b="1" dirty="0">
                <a:solidFill>
                  <a:srgbClr val="2913FD"/>
                </a:solidFill>
                <a:latin typeface="Arial" panose="020B0604020202020204" pitchFamily="34" charset="0"/>
                <a:ea typeface="宋体" panose="02010600030101010101" pitchFamily="2" charset="-122"/>
              </a:rPr>
              <a:t>中断处理程序</a:t>
            </a:r>
            <a:r>
              <a:rPr lang="zh-CN" altLang="zh-CN" sz="2400" b="1"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sp>
        <p:nvSpPr>
          <p:cNvPr id="4" name="Rectangle 1"/>
          <p:cNvSpPr>
            <a:spLocks noChangeArrowheads="1"/>
          </p:cNvSpPr>
          <p:nvPr/>
        </p:nvSpPr>
        <p:spPr bwMode="auto">
          <a:xfrm>
            <a:off x="179388" y="998538"/>
            <a:ext cx="8713788" cy="2335213"/>
          </a:xfrm>
          <a:prstGeom prst="rect">
            <a:avLst/>
          </a:prstGeom>
          <a:solidFill>
            <a:srgbClr val="CCFFCC"/>
          </a:solidFill>
          <a:ln>
            <a:noFill/>
          </a:ln>
          <a:effectLst/>
        </p:spPr>
        <p:txBody>
          <a:bodyPr anchor="ctr">
            <a:spAutoFit/>
          </a:bodyPr>
          <a:lstStyle/>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①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主程序  </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初始化打印机：</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打印机接口、打印机设备、</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8259A</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有关部分；</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将要</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打印的一批数据存放到约定的主缓冲区</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中。约定数据块</a:t>
            </a:r>
            <a:r>
              <a:rPr kumimoji="0" lang="zh-CN" altLang="en-US"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首址为</a:t>
            </a:r>
            <a:r>
              <a:rPr kumimoji="0" lang="en-US"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DATA_BUF</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块长</a:t>
            </a:r>
            <a:r>
              <a:rPr kumimoji="0" lang="en-US"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DATA_LEN</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指针为</a:t>
            </a:r>
            <a:r>
              <a:rPr kumimoji="0" lang="en-US"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POINT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主程序如下：</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矩形 4"/>
          <p:cNvSpPr/>
          <p:nvPr/>
        </p:nvSpPr>
        <p:spPr>
          <a:xfrm>
            <a:off x="-7937" y="3573463"/>
            <a:ext cx="9324975" cy="2784475"/>
          </a:xfrm>
          <a:prstGeom prst="rect">
            <a:avLst/>
          </a:prstGeom>
          <a:solidFill>
            <a:schemeClr val="accent3">
              <a:lumMod val="95000"/>
            </a:schemeClr>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PRT_MAIN 	PROC FAR</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MOV   AX</a:t>
            </a:r>
            <a:r>
              <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OFFSET DATA_BUF</a:t>
            </a:r>
            <a:endPar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MOV   [POINT]</a:t>
            </a:r>
            <a:r>
              <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AX</a:t>
            </a:r>
            <a:endPar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MOV   AX</a:t>
            </a:r>
            <a:r>
              <a:rPr kumimoji="0" lang="zh-CN"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SEG DATA_BUF</a:t>
            </a:r>
            <a:endParaRPr kumimoji="0" lang="zh-CN"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             	MOV   [POINT+2]</a:t>
            </a:r>
            <a:r>
              <a:rPr kumimoji="0" lang="zh-CN"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AX ; </a:t>
            </a:r>
            <a:r>
              <a:rPr kumimoji="0" lang="zh-CN"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指针</a:t>
            </a:r>
            <a:r>
              <a:rPr kumimoji="0" lang="en-US"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POINT</a:t>
            </a:r>
            <a:r>
              <a:rPr kumimoji="0" lang="zh-CN"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指向</a:t>
            </a:r>
            <a:r>
              <a:rPr kumimoji="0" lang="en-US"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DATA_BUF</a:t>
            </a:r>
            <a:endParaRPr kumimoji="0" lang="zh-CN" altLang="zh-CN" sz="2400" b="1" i="0" u="none" strike="noStrike" kern="1200" cap="none" spc="0" normalizeH="0" baseline="0" noProof="0" dirty="0">
              <a:ln>
                <a:noFill/>
              </a:ln>
              <a:solidFill>
                <a:srgbClr val="2913F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CLI                        </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；关中断</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91138" name="Rectangle 1"/>
          <p:cNvSpPr/>
          <p:nvPr/>
        </p:nvSpPr>
        <p:spPr>
          <a:xfrm>
            <a:off x="36513" y="115888"/>
            <a:ext cx="9013825" cy="6624637"/>
          </a:xfrm>
          <a:prstGeom prst="rect">
            <a:avLst/>
          </a:prstGeom>
          <a:solidFill>
            <a:srgbClr val="CCFFCC"/>
          </a:solidFill>
          <a:ln w="9525">
            <a:noFill/>
          </a:ln>
        </p:spPr>
        <p:txBody>
          <a:bodyPr anchor="ctr" anchorCtr="0">
            <a:spAutoFit/>
          </a:bodyPr>
          <a:p>
            <a:pPr indent="457200" eaLnBrk="0" hangingPunct="0">
              <a:lnSpc>
                <a:spcPts val="3200"/>
              </a:lnSpc>
            </a:pPr>
            <a:r>
              <a:rPr lang="en-US" altLang="zh-CN" sz="2400" b="1" dirty="0">
                <a:solidFill>
                  <a:srgbClr val="C00000"/>
                </a:solidFill>
                <a:latin typeface="Times New Roman" panose="02020603050405020304" pitchFamily="18" charset="0"/>
                <a:ea typeface="宋体" panose="02010600030101010101" pitchFamily="2" charset="-122"/>
              </a:rPr>
              <a:t>MOV   	AX</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OFFSET PRT_INT </a:t>
            </a:r>
            <a:endParaRPr lang="en-US" altLang="zh-CN" sz="2400" b="1" dirty="0">
              <a:solidFill>
                <a:srgbClr val="C00000"/>
              </a:solidFill>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solidFill>
                  <a:srgbClr val="C00000"/>
                </a:solidFill>
                <a:latin typeface="Times New Roman" panose="02020603050405020304" pitchFamily="18" charset="0"/>
                <a:ea typeface="宋体" panose="02010600030101010101" pitchFamily="2" charset="-122"/>
              </a:rPr>
              <a:t>MOV   	[4*15]</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AX</a:t>
            </a:r>
            <a:endParaRPr lang="en-US" altLang="zh-CN" sz="2400" b="1" dirty="0">
              <a:solidFill>
                <a:srgbClr val="C00000"/>
              </a:solidFill>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solidFill>
                  <a:srgbClr val="C00000"/>
                </a:solidFill>
                <a:latin typeface="Times New Roman" panose="02020603050405020304" pitchFamily="18" charset="0"/>
                <a:ea typeface="宋体" panose="02010600030101010101" pitchFamily="2" charset="-122"/>
              </a:rPr>
              <a:t>MOV   	AX</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SEG PRT_INT</a:t>
            </a:r>
            <a:endParaRPr lang="en-US" altLang="zh-CN" sz="2400" b="1" dirty="0">
              <a:solidFill>
                <a:srgbClr val="C00000"/>
              </a:solidFill>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solidFill>
                  <a:srgbClr val="C00000"/>
                </a:solidFill>
                <a:latin typeface="Times New Roman" panose="02020603050405020304" pitchFamily="18" charset="0"/>
                <a:ea typeface="宋体" panose="02010600030101010101" pitchFamily="2" charset="-122"/>
              </a:rPr>
              <a:t>MOV   	[4*15+2]</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AX</a:t>
            </a:r>
            <a:endParaRPr lang="en-US" altLang="zh-CN" sz="2400" b="1" dirty="0">
              <a:solidFill>
                <a:srgbClr val="C00000"/>
              </a:solidFill>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latin typeface="Times New Roman" panose="02020603050405020304" pitchFamily="18" charset="0"/>
                <a:ea typeface="宋体" panose="02010600030101010101" pitchFamily="2" charset="-122"/>
              </a:rPr>
              <a:t>IN     	AL</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21H            	</a:t>
            </a:r>
            <a:r>
              <a:rPr lang="zh-CN" altLang="en-US" sz="2400" b="1" dirty="0">
                <a:latin typeface="Times New Roman" panose="02020603050405020304" pitchFamily="18" charset="0"/>
                <a:ea typeface="宋体" panose="02010600030101010101" pitchFamily="2" charset="-122"/>
              </a:rPr>
              <a:t>；读</a:t>
            </a:r>
            <a:r>
              <a:rPr lang="en-US" altLang="zh-CN" sz="2400" b="1" dirty="0">
                <a:latin typeface="Times New Roman" panose="02020603050405020304" pitchFamily="18" charset="0"/>
                <a:ea typeface="宋体" panose="02010600030101010101" pitchFamily="2" charset="-122"/>
              </a:rPr>
              <a:t>8259A</a:t>
            </a:r>
            <a:r>
              <a:rPr lang="zh-CN" altLang="en-US" sz="2400" b="1" dirty="0">
                <a:latin typeface="Times New Roman" panose="02020603050405020304" pitchFamily="18" charset="0"/>
                <a:ea typeface="宋体" panose="02010600030101010101" pitchFamily="2" charset="-122"/>
              </a:rPr>
              <a:t>屏蔽字</a:t>
            </a:r>
            <a:endParaRPr lang="zh-CN" altLang="en-US" sz="2400" b="1" dirty="0">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latin typeface="Times New Roman" panose="02020603050405020304" pitchFamily="18" charset="0"/>
                <a:ea typeface="宋体" panose="02010600030101010101" pitchFamily="2" charset="-122"/>
              </a:rPr>
              <a:t>AND   	AL</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7FH              	</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latin typeface="Times New Roman" panose="02020603050405020304" pitchFamily="18" charset="0"/>
                <a:ea typeface="宋体" panose="02010600030101010101" pitchFamily="2" charset="-122"/>
              </a:rPr>
              <a:t>OUT   	21H</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AL              	</a:t>
            </a:r>
            <a:r>
              <a:rPr lang="zh-CN" altLang="en-US" sz="2400" b="1" dirty="0">
                <a:latin typeface="Times New Roman" panose="02020603050405020304" pitchFamily="18" charset="0"/>
                <a:ea typeface="宋体" panose="02010600030101010101" pitchFamily="2" charset="-122"/>
              </a:rPr>
              <a:t>；清除打印机中断屏蔽位</a:t>
            </a:r>
            <a:endParaRPr lang="en-US" altLang="zh-CN" sz="2400" b="1" dirty="0">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solidFill>
                  <a:srgbClr val="2913FD"/>
                </a:solidFill>
                <a:latin typeface="Times New Roman" panose="02020603050405020304" pitchFamily="18" charset="0"/>
                <a:ea typeface="宋体" panose="02010600030101010101" pitchFamily="2" charset="-122"/>
              </a:rPr>
              <a:t>MOV   	DX</a:t>
            </a:r>
            <a:r>
              <a:rPr lang="zh-CN" altLang="zh-CN" sz="2400" b="1" dirty="0">
                <a:solidFill>
                  <a:srgbClr val="2913FD"/>
                </a:solidFill>
                <a:latin typeface="Times New Roman" panose="02020603050405020304" pitchFamily="18" charset="0"/>
                <a:ea typeface="宋体" panose="02010600030101010101" pitchFamily="2" charset="-122"/>
              </a:rPr>
              <a:t>，</a:t>
            </a:r>
            <a:r>
              <a:rPr lang="en-US" altLang="zh-CN" sz="2400" b="1" dirty="0">
                <a:solidFill>
                  <a:srgbClr val="2913FD"/>
                </a:solidFill>
                <a:latin typeface="Times New Roman" panose="02020603050405020304" pitchFamily="18" charset="0"/>
                <a:ea typeface="宋体" panose="02010600030101010101" pitchFamily="2" charset="-122"/>
              </a:rPr>
              <a:t>37AH</a:t>
            </a:r>
            <a:endParaRPr lang="zh-CN" altLang="zh-CN" sz="2400" b="1" dirty="0">
              <a:solidFill>
                <a:srgbClr val="2913FD"/>
              </a:solidFill>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solidFill>
                  <a:srgbClr val="2913FD"/>
                </a:solidFill>
                <a:latin typeface="Times New Roman" panose="02020603050405020304" pitchFamily="18" charset="0"/>
                <a:ea typeface="宋体" panose="02010600030101010101" pitchFamily="2" charset="-122"/>
              </a:rPr>
              <a:t>MOV   	AL</a:t>
            </a:r>
            <a:r>
              <a:rPr lang="zh-CN" altLang="zh-CN" sz="2400" b="1" dirty="0">
                <a:solidFill>
                  <a:srgbClr val="2913FD"/>
                </a:solidFill>
                <a:latin typeface="Times New Roman" panose="02020603050405020304" pitchFamily="18" charset="0"/>
                <a:ea typeface="宋体" panose="02010600030101010101" pitchFamily="2" charset="-122"/>
              </a:rPr>
              <a:t>，</a:t>
            </a:r>
            <a:r>
              <a:rPr lang="en-US" altLang="zh-CN" sz="2400" b="1" dirty="0">
                <a:solidFill>
                  <a:srgbClr val="2913FD"/>
                </a:solidFill>
                <a:latin typeface="Times New Roman" panose="02020603050405020304" pitchFamily="18" charset="0"/>
                <a:ea typeface="宋体" panose="02010600030101010101" pitchFamily="2" charset="-122"/>
              </a:rPr>
              <a:t>08H</a:t>
            </a:r>
            <a:endParaRPr lang="zh-CN" altLang="zh-CN" sz="2400" b="1" dirty="0">
              <a:solidFill>
                <a:srgbClr val="2913FD"/>
              </a:solidFill>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solidFill>
                  <a:srgbClr val="2913FD"/>
                </a:solidFill>
                <a:latin typeface="Times New Roman" panose="02020603050405020304" pitchFamily="18" charset="0"/>
                <a:ea typeface="宋体" panose="02010600030101010101" pitchFamily="2" charset="-122"/>
              </a:rPr>
              <a:t>OUT   	DX</a:t>
            </a:r>
            <a:r>
              <a:rPr lang="zh-CN" altLang="zh-CN" sz="2400" b="1" dirty="0">
                <a:solidFill>
                  <a:srgbClr val="2913FD"/>
                </a:solidFill>
                <a:latin typeface="Times New Roman" panose="02020603050405020304" pitchFamily="18" charset="0"/>
                <a:ea typeface="宋体" panose="02010600030101010101" pitchFamily="2" charset="-122"/>
              </a:rPr>
              <a:t>，</a:t>
            </a:r>
            <a:r>
              <a:rPr lang="en-US" altLang="zh-CN" sz="2400" b="1" dirty="0">
                <a:solidFill>
                  <a:srgbClr val="2913FD"/>
                </a:solidFill>
                <a:latin typeface="Times New Roman" panose="02020603050405020304" pitchFamily="18" charset="0"/>
                <a:ea typeface="宋体" panose="02010600030101010101" pitchFamily="2" charset="-122"/>
              </a:rPr>
              <a:t>AL</a:t>
            </a:r>
            <a:endParaRPr lang="en-US" altLang="zh-CN" sz="2400" b="1" dirty="0">
              <a:solidFill>
                <a:srgbClr val="2913FD"/>
              </a:solidFill>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latin typeface="Times New Roman" panose="02020603050405020304" pitchFamily="18" charset="0"/>
                <a:ea typeface="宋体" panose="02010600030101010101" pitchFamily="2" charset="-122"/>
              </a:rPr>
              <a:t>CALL  	DELAY             	</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INIT</a:t>
            </a:r>
            <a:r>
              <a:rPr lang="zh-CN" altLang="zh-CN" sz="2400" b="1" dirty="0">
                <a:latin typeface="Times New Roman" panose="02020603050405020304" pitchFamily="18" charset="0"/>
                <a:ea typeface="宋体" panose="02010600030101010101" pitchFamily="2" charset="-122"/>
              </a:rPr>
              <a:t>保</a:t>
            </a:r>
            <a:r>
              <a:rPr lang="zh-CN" altLang="en-US" sz="2400" b="1" dirty="0">
                <a:latin typeface="Times New Roman" panose="02020603050405020304" pitchFamily="18" charset="0"/>
                <a:ea typeface="宋体" panose="02010600030101010101" pitchFamily="2" charset="-122"/>
              </a:rPr>
              <a:t>持</a:t>
            </a:r>
            <a:r>
              <a:rPr lang="zh-CN" altLang="zh-CN" sz="2400" b="1" dirty="0">
                <a:latin typeface="Times New Roman" panose="02020603050405020304" pitchFamily="18" charset="0"/>
                <a:ea typeface="宋体" panose="02010600030101010101" pitchFamily="2" charset="-122"/>
              </a:rPr>
              <a:t>低电平 </a:t>
            </a:r>
            <a:endParaRPr lang="zh-CN" altLang="zh-CN" sz="2400" b="1" dirty="0">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solidFill>
                  <a:srgbClr val="C00000"/>
                </a:solidFill>
                <a:latin typeface="Times New Roman" panose="02020603050405020304" pitchFamily="18" charset="0"/>
                <a:ea typeface="宋体" panose="02010600030101010101" pitchFamily="2" charset="-122"/>
              </a:rPr>
              <a:t>MOV   	DX</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37AH</a:t>
            </a:r>
            <a:endParaRPr lang="zh-CN" altLang="zh-CN" sz="2400" b="1" dirty="0">
              <a:solidFill>
                <a:srgbClr val="C00000"/>
              </a:solidFill>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solidFill>
                  <a:srgbClr val="C00000"/>
                </a:solidFill>
                <a:latin typeface="Times New Roman" panose="02020603050405020304" pitchFamily="18" charset="0"/>
                <a:ea typeface="宋体" panose="02010600030101010101" pitchFamily="2" charset="-122"/>
              </a:rPr>
              <a:t>MOV   	AL</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1CH</a:t>
            </a:r>
            <a:endParaRPr lang="zh-CN" altLang="zh-CN" sz="2400" b="1" dirty="0">
              <a:solidFill>
                <a:srgbClr val="C00000"/>
              </a:solidFill>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solidFill>
                  <a:srgbClr val="C00000"/>
                </a:solidFill>
                <a:latin typeface="Times New Roman" panose="02020603050405020304" pitchFamily="18" charset="0"/>
                <a:ea typeface="宋体" panose="02010600030101010101" pitchFamily="2" charset="-122"/>
              </a:rPr>
              <a:t>OUT    	DX</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AL</a:t>
            </a:r>
            <a:endParaRPr lang="zh-CN" altLang="zh-CN" sz="2400" b="1" dirty="0">
              <a:solidFill>
                <a:srgbClr val="C00000"/>
              </a:solidFill>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latin typeface="Times New Roman" panose="02020603050405020304" pitchFamily="18" charset="0"/>
                <a:ea typeface="宋体" panose="02010600030101010101" pitchFamily="2" charset="-122"/>
              </a:rPr>
              <a:t>STI                           	</a:t>
            </a:r>
            <a:r>
              <a:rPr lang="zh-CN" altLang="zh-CN" sz="2400" b="1" dirty="0">
                <a:latin typeface="Times New Roman" panose="02020603050405020304" pitchFamily="18" charset="0"/>
                <a:ea typeface="宋体" panose="02010600030101010101" pitchFamily="2" charset="-122"/>
              </a:rPr>
              <a:t>；开中断</a:t>
            </a:r>
            <a:endParaRPr lang="zh-CN" altLang="zh-CN" sz="2400" b="1" dirty="0">
              <a:latin typeface="Times New Roman" panose="02020603050405020304" pitchFamily="18" charset="0"/>
              <a:ea typeface="宋体" panose="02010600030101010101" pitchFamily="2" charset="-122"/>
            </a:endParaRPr>
          </a:p>
          <a:p>
            <a:pPr indent="457200" eaLnBrk="0" hangingPunct="0">
              <a:lnSpc>
                <a:spcPts val="3200"/>
              </a:lnSpc>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；执行其他工作</a:t>
            </a:r>
            <a:endParaRPr lang="zh-CN" altLang="en-US" sz="2400" b="1" dirty="0">
              <a:latin typeface="Times New Roman" panose="02020603050405020304" pitchFamily="18" charset="0"/>
              <a:ea typeface="Times New Roman" panose="02020603050405020304" pitchFamily="18" charset="0"/>
            </a:endParaRPr>
          </a:p>
        </p:txBody>
      </p:sp>
      <p:sp>
        <p:nvSpPr>
          <p:cNvPr id="91139" name="右大括号 6"/>
          <p:cNvSpPr/>
          <p:nvPr/>
        </p:nvSpPr>
        <p:spPr>
          <a:xfrm>
            <a:off x="5364163" y="404813"/>
            <a:ext cx="360362" cy="1223962"/>
          </a:xfrm>
          <a:prstGeom prst="rightBrace">
            <a:avLst>
              <a:gd name="adj1" fmla="val 8302"/>
              <a:gd name="adj2" fmla="val 50000"/>
            </a:avLst>
          </a:prstGeom>
          <a:noFill/>
          <a:ln w="28575" cap="sq" cmpd="sng">
            <a:solidFill>
              <a:srgbClr val="C0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91140" name="TextBox 7"/>
          <p:cNvSpPr txBox="1"/>
          <p:nvPr/>
        </p:nvSpPr>
        <p:spPr>
          <a:xfrm>
            <a:off x="5724525" y="401638"/>
            <a:ext cx="3024188" cy="1200150"/>
          </a:xfrm>
          <a:prstGeom prst="rect">
            <a:avLst/>
          </a:prstGeom>
          <a:solidFill>
            <a:srgbClr val="FFFF66"/>
          </a:solidFill>
          <a:ln w="9525">
            <a:noFill/>
          </a:ln>
        </p:spPr>
        <p:txBody>
          <a:bodyPr anchor="t" anchorCtr="0">
            <a:spAutoFit/>
          </a:bodyPr>
          <a:p>
            <a:r>
              <a:rPr lang="zh-CN" altLang="en-US" sz="2400" b="1" dirty="0">
                <a:latin typeface="Arial" panose="020B0604020202020204" pitchFamily="34" charset="0"/>
                <a:ea typeface="宋体" panose="02010600030101010101" pitchFamily="2" charset="-122"/>
              </a:rPr>
              <a:t>将</a:t>
            </a:r>
            <a:r>
              <a:rPr lang="zh-CN" altLang="en-US" sz="2400" b="1" dirty="0">
                <a:solidFill>
                  <a:srgbClr val="C00000"/>
                </a:solidFill>
                <a:latin typeface="Arial" panose="020B0604020202020204" pitchFamily="34" charset="0"/>
                <a:ea typeface="宋体" panose="02010600030101010101" pitchFamily="2" charset="-122"/>
              </a:rPr>
              <a:t>打印中断处理程序入口地址</a:t>
            </a:r>
            <a:r>
              <a:rPr lang="zh-CN" altLang="en-US" sz="2400" b="1" dirty="0">
                <a:latin typeface="Arial" panose="020B0604020202020204" pitchFamily="34" charset="0"/>
                <a:ea typeface="宋体" panose="02010600030101010101" pitchFamily="2" charset="-122"/>
              </a:rPr>
              <a:t>送入</a:t>
            </a:r>
            <a:r>
              <a:rPr lang="zh-CN" altLang="en-US" sz="2400" b="1" dirty="0">
                <a:solidFill>
                  <a:srgbClr val="C00000"/>
                </a:solidFill>
                <a:latin typeface="Arial" panose="020B0604020202020204" pitchFamily="34" charset="0"/>
                <a:ea typeface="宋体" panose="02010600030101010101" pitchFamily="2" charset="-122"/>
              </a:rPr>
              <a:t>中断向量表</a:t>
            </a:r>
            <a:r>
              <a:rPr lang="en-US" altLang="zh-CN" sz="2400" b="1" dirty="0">
                <a:solidFill>
                  <a:srgbClr val="C00000"/>
                </a:solidFill>
                <a:latin typeface="Arial" panose="020B0604020202020204" pitchFamily="34" charset="0"/>
                <a:ea typeface="宋体" panose="02010600030101010101" pitchFamily="2" charset="-122"/>
              </a:rPr>
              <a:t>15</a:t>
            </a:r>
            <a:r>
              <a:rPr lang="zh-CN" altLang="en-US" sz="2400" b="1" dirty="0">
                <a:solidFill>
                  <a:srgbClr val="C00000"/>
                </a:solidFill>
                <a:latin typeface="Arial" panose="020B0604020202020204" pitchFamily="34" charset="0"/>
                <a:ea typeface="宋体" panose="02010600030101010101" pitchFamily="2" charset="-122"/>
              </a:rPr>
              <a:t>即</a:t>
            </a:r>
            <a:r>
              <a:rPr lang="en-US" altLang="zh-CN" sz="2400" b="1" dirty="0">
                <a:solidFill>
                  <a:srgbClr val="C00000"/>
                </a:solidFill>
                <a:latin typeface="Arial" panose="020B0604020202020204" pitchFamily="34" charset="0"/>
                <a:ea typeface="宋体" panose="02010600030101010101" pitchFamily="2" charset="-122"/>
              </a:rPr>
              <a:t>0FH</a:t>
            </a:r>
            <a:r>
              <a:rPr lang="zh-CN" altLang="en-US" sz="2400" b="1" dirty="0">
                <a:solidFill>
                  <a:srgbClr val="C00000"/>
                </a:solidFill>
                <a:latin typeface="Arial" panose="020B0604020202020204" pitchFamily="34" charset="0"/>
                <a:ea typeface="宋体" panose="02010600030101010101" pitchFamily="2" charset="-122"/>
              </a:rPr>
              <a:t>号</a:t>
            </a:r>
            <a:r>
              <a:rPr lang="zh-CN" altLang="en-US" sz="2400" b="1" dirty="0">
                <a:latin typeface="Arial" panose="020B0604020202020204" pitchFamily="34" charset="0"/>
                <a:ea typeface="宋体" panose="02010600030101010101" pitchFamily="2" charset="-122"/>
              </a:rPr>
              <a:t>位置</a:t>
            </a:r>
            <a:endParaRPr lang="zh-CN" altLang="en-US" sz="2400" b="1" dirty="0">
              <a:latin typeface="Arial" panose="020B0604020202020204" pitchFamily="34" charset="0"/>
              <a:ea typeface="宋体" panose="02010600030101010101" pitchFamily="2" charset="-122"/>
            </a:endParaRPr>
          </a:p>
        </p:txBody>
      </p:sp>
      <p:sp>
        <p:nvSpPr>
          <p:cNvPr id="91141" name="右大括号 10"/>
          <p:cNvSpPr/>
          <p:nvPr/>
        </p:nvSpPr>
        <p:spPr>
          <a:xfrm>
            <a:off x="3708400" y="3108325"/>
            <a:ext cx="358775" cy="1047750"/>
          </a:xfrm>
          <a:prstGeom prst="rightBrace">
            <a:avLst>
              <a:gd name="adj1" fmla="val 8341"/>
              <a:gd name="adj2" fmla="val 50000"/>
            </a:avLst>
          </a:prstGeom>
          <a:noFill/>
          <a:ln w="28575" cap="sq" cmpd="sng">
            <a:solidFill>
              <a:srgbClr val="2913FD"/>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91142" name="TextBox 11"/>
          <p:cNvSpPr txBox="1"/>
          <p:nvPr/>
        </p:nvSpPr>
        <p:spPr>
          <a:xfrm>
            <a:off x="4098925" y="3432175"/>
            <a:ext cx="3425825" cy="461963"/>
          </a:xfrm>
          <a:prstGeom prst="rect">
            <a:avLst/>
          </a:prstGeom>
          <a:solidFill>
            <a:srgbClr val="FFCCFF"/>
          </a:solidFill>
          <a:ln w="9525">
            <a:noFill/>
          </a:ln>
        </p:spPr>
        <p:txBody>
          <a:bodyPr anchor="t" anchorCtr="0">
            <a:spAutoFit/>
          </a:bodyPr>
          <a:p>
            <a:r>
              <a:rPr lang="en-US" altLang="zh-CN" sz="2400" b="1" dirty="0">
                <a:solidFill>
                  <a:srgbClr val="2913FD"/>
                </a:solidFill>
                <a:latin typeface="Arial" panose="020B0604020202020204" pitchFamily="34" charset="0"/>
                <a:ea typeface="宋体" panose="02010600030101010101" pitchFamily="2" charset="-122"/>
              </a:rPr>
              <a:t>INIT=0 </a:t>
            </a:r>
            <a:r>
              <a:rPr lang="zh-CN" altLang="en-US" sz="2400" b="1" dirty="0">
                <a:solidFill>
                  <a:srgbClr val="2913FD"/>
                </a:solidFill>
                <a:latin typeface="Arial" panose="020B0604020202020204" pitchFamily="34" charset="0"/>
                <a:ea typeface="宋体" panose="02010600030101010101" pitchFamily="2" charset="-122"/>
              </a:rPr>
              <a:t>初始化打印机</a:t>
            </a:r>
            <a:endParaRPr lang="zh-CN" altLang="en-US" sz="2400" b="1" dirty="0">
              <a:solidFill>
                <a:srgbClr val="2913FD"/>
              </a:solidFill>
              <a:latin typeface="Arial" panose="020B0604020202020204" pitchFamily="34" charset="0"/>
              <a:ea typeface="宋体" panose="02010600030101010101" pitchFamily="2" charset="-122"/>
            </a:endParaRPr>
          </a:p>
        </p:txBody>
      </p:sp>
      <p:cxnSp>
        <p:nvCxnSpPr>
          <p:cNvPr id="91143" name="直接连接符 13"/>
          <p:cNvCxnSpPr/>
          <p:nvPr/>
        </p:nvCxnSpPr>
        <p:spPr>
          <a:xfrm flipV="1">
            <a:off x="4211638" y="3429000"/>
            <a:ext cx="576262" cy="3175"/>
          </a:xfrm>
          <a:prstGeom prst="line">
            <a:avLst/>
          </a:prstGeom>
          <a:ln w="28575" cap="sq" cmpd="sng">
            <a:solidFill>
              <a:srgbClr val="2913FD"/>
            </a:solidFill>
            <a:prstDash val="solid"/>
            <a:round/>
            <a:headEnd type="none" w="sm" len="sm"/>
            <a:tailEnd type="none" w="sm" len="sm"/>
          </a:ln>
        </p:spPr>
      </p:cxnSp>
      <p:sp>
        <p:nvSpPr>
          <p:cNvPr id="91144" name="右大括号 17"/>
          <p:cNvSpPr/>
          <p:nvPr/>
        </p:nvSpPr>
        <p:spPr>
          <a:xfrm>
            <a:off x="3648075" y="4760913"/>
            <a:ext cx="360363" cy="1047750"/>
          </a:xfrm>
          <a:prstGeom prst="rightBrace">
            <a:avLst>
              <a:gd name="adj1" fmla="val 8305"/>
              <a:gd name="adj2" fmla="val 50000"/>
            </a:avLst>
          </a:prstGeom>
          <a:noFill/>
          <a:ln w="28575" cap="sq" cmpd="sng">
            <a:solidFill>
              <a:srgbClr val="C0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91145" name="TextBox 18"/>
          <p:cNvSpPr txBox="1"/>
          <p:nvPr/>
        </p:nvSpPr>
        <p:spPr>
          <a:xfrm>
            <a:off x="4067175" y="4760913"/>
            <a:ext cx="4608513" cy="831850"/>
          </a:xfrm>
          <a:prstGeom prst="rect">
            <a:avLst/>
          </a:prstGeom>
          <a:solidFill>
            <a:srgbClr val="FFFF66"/>
          </a:solidFill>
          <a:ln w="9525">
            <a:noFill/>
          </a:ln>
        </p:spPr>
        <p:txBody>
          <a:bodyPr anchor="t" anchorCtr="0">
            <a:spAutoFit/>
          </a:bodyPr>
          <a:p>
            <a:r>
              <a:rPr lang="en-US" altLang="zh-CN" sz="2400" b="1" dirty="0">
                <a:latin typeface="Arial" panose="020B0604020202020204" pitchFamily="34" charset="0"/>
                <a:ea typeface="宋体" panose="02010600030101010101" pitchFamily="2" charset="-122"/>
              </a:rPr>
              <a:t>INIT=1</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INT_EN=1 </a:t>
            </a:r>
            <a:r>
              <a:rPr lang="zh-CN" altLang="en-US" sz="2400" b="1" dirty="0">
                <a:latin typeface="Arial" panose="020B0604020202020204" pitchFamily="34" charset="0"/>
                <a:ea typeface="宋体" panose="02010600030101010101" pitchFamily="2" charset="-122"/>
              </a:rPr>
              <a:t>允许中断，</a:t>
            </a:r>
            <a:r>
              <a:rPr lang="en-US" altLang="zh-CN" sz="2400" b="1" dirty="0">
                <a:latin typeface="Arial" panose="020B0604020202020204" pitchFamily="34" charset="0"/>
                <a:ea typeface="宋体" panose="02010600030101010101" pitchFamily="2" charset="-122"/>
              </a:rPr>
              <a:t>SEL_INPUT=1</a:t>
            </a:r>
            <a:r>
              <a:rPr lang="zh-CN" altLang="en-US" sz="2400" b="1" dirty="0">
                <a:latin typeface="Arial" panose="020B0604020202020204" pitchFamily="34" charset="0"/>
                <a:ea typeface="宋体" panose="02010600030101010101" pitchFamily="2" charset="-122"/>
              </a:rPr>
              <a:t>选通打印机</a:t>
            </a:r>
            <a:endParaRPr lang="zh-CN" altLang="en-US" sz="2400" b="1" dirty="0">
              <a:latin typeface="Arial" panose="020B0604020202020204" pitchFamily="34" charset="0"/>
              <a:ea typeface="宋体" panose="02010600030101010101" pitchFamily="2" charset="-122"/>
            </a:endParaRPr>
          </a:p>
        </p:txBody>
      </p:sp>
      <p:cxnSp>
        <p:nvCxnSpPr>
          <p:cNvPr id="91146" name="直接连接符 19"/>
          <p:cNvCxnSpPr/>
          <p:nvPr/>
        </p:nvCxnSpPr>
        <p:spPr>
          <a:xfrm flipV="1">
            <a:off x="4152900" y="4797425"/>
            <a:ext cx="576263" cy="4763"/>
          </a:xfrm>
          <a:prstGeom prst="line">
            <a:avLst/>
          </a:prstGeom>
          <a:ln w="28575" cap="sq" cmpd="sng">
            <a:solidFill>
              <a:schemeClr val="tx1"/>
            </a:solidFill>
            <a:prstDash val="solid"/>
            <a:round/>
            <a:headEnd type="none" w="sm" len="sm"/>
            <a:tailEnd type="none" w="sm" len="sm"/>
          </a:ln>
        </p:spPr>
      </p:cxnSp>
      <p:cxnSp>
        <p:nvCxnSpPr>
          <p:cNvPr id="91147" name="直接连接符 20"/>
          <p:cNvCxnSpPr/>
          <p:nvPr/>
        </p:nvCxnSpPr>
        <p:spPr>
          <a:xfrm flipV="1">
            <a:off x="5076825" y="4292600"/>
            <a:ext cx="574675" cy="4763"/>
          </a:xfrm>
          <a:prstGeom prst="line">
            <a:avLst/>
          </a:prstGeom>
          <a:ln w="28575" cap="sq" cmpd="sng">
            <a:solidFill>
              <a:schemeClr val="tx1"/>
            </a:solidFill>
            <a:prstDash val="solid"/>
            <a:round/>
            <a:headEnd type="none" w="sm" len="sm"/>
            <a:tailEnd type="none" w="sm" len="sm"/>
          </a:ln>
        </p:spPr>
      </p:cxnSp>
    </p:spTree>
  </p:cSld>
  <p:clrMapOvr>
    <a:masterClrMapping/>
  </p:clrMapOvr>
  <p:transition spd="slow">
    <p:blinds/>
    <p:sndAc>
      <p:stSnd>
        <p:snd r:embed="rId1" name="CHIMES.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92162" name="矩形 2"/>
          <p:cNvSpPr/>
          <p:nvPr/>
        </p:nvSpPr>
        <p:spPr>
          <a:xfrm>
            <a:off x="294005" y="116205"/>
            <a:ext cx="8780145" cy="1198880"/>
          </a:xfrm>
          <a:prstGeom prst="rect">
            <a:avLst/>
          </a:prstGeom>
          <a:solidFill>
            <a:srgbClr val="CCFFCC"/>
          </a:solidFill>
          <a:ln w="9525">
            <a:noFill/>
          </a:ln>
        </p:spPr>
        <p:txBody>
          <a:bodyPr wrap="square" anchor="t" anchorCtr="0">
            <a:spAutoFit/>
          </a:bodyPr>
          <a:p>
            <a:r>
              <a:rPr lang="zh-CN" altLang="zh-CN" sz="2400" b="1" dirty="0">
                <a:latin typeface="Arial" panose="020B0604020202020204" pitchFamily="34" charset="0"/>
                <a:ea typeface="宋体" panose="02010600030101010101" pitchFamily="2" charset="-122"/>
              </a:rPr>
              <a:t>② 中断处理程序</a:t>
            </a:r>
            <a:r>
              <a:rPr lang="zh-CN" altLang="zh-CN" sz="1800" b="1" dirty="0">
                <a:latin typeface="Arial" panose="020B0604020202020204" pitchFamily="34" charset="0"/>
                <a:ea typeface="宋体" panose="02010600030101010101" pitchFamily="2" charset="-122"/>
              </a:rPr>
              <a:t>（其首地址存放在</a:t>
            </a:r>
            <a:r>
              <a:rPr lang="en-US" altLang="zh-CN" sz="1800" b="1" dirty="0">
                <a:latin typeface="Arial" panose="020B0604020202020204" pitchFamily="34" charset="0"/>
                <a:ea typeface="宋体" panose="02010600030101010101" pitchFamily="2" charset="-122"/>
              </a:rPr>
              <a:t>0FH*4</a:t>
            </a:r>
            <a:r>
              <a:rPr lang="zh-CN" altLang="en-US" sz="1800" b="1" dirty="0">
                <a:latin typeface="Arial" panose="020B0604020202020204" pitchFamily="34" charset="0"/>
                <a:ea typeface="宋体" panose="02010600030101010101" pitchFamily="2" charset="-122"/>
              </a:rPr>
              <a:t>地址指向的中断向量表连续</a:t>
            </a:r>
            <a:r>
              <a:rPr lang="en-US" altLang="zh-CN" sz="1800" b="1" dirty="0">
                <a:latin typeface="Arial" panose="020B0604020202020204" pitchFamily="34" charset="0"/>
                <a:ea typeface="宋体" panose="02010600030101010101" pitchFamily="2" charset="-122"/>
              </a:rPr>
              <a:t>4</a:t>
            </a:r>
            <a:r>
              <a:rPr lang="zh-CN" altLang="en-US" sz="1800" b="1" dirty="0">
                <a:latin typeface="Arial" panose="020B0604020202020204" pitchFamily="34" charset="0"/>
                <a:ea typeface="宋体" panose="02010600030101010101" pitchFamily="2" charset="-122"/>
              </a:rPr>
              <a:t>个单元中）</a:t>
            </a:r>
            <a:endParaRPr lang="en-US" altLang="zh-CN" sz="1800" b="1" dirty="0">
              <a:latin typeface="Arial" panose="020B0604020202020204" pitchFamily="34" charset="0"/>
              <a:ea typeface="宋体" panose="02010600030101010101" pitchFamily="2" charset="-122"/>
            </a:endParaRPr>
          </a:p>
          <a:p>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在中断处理程序中，</a:t>
            </a:r>
            <a:r>
              <a:rPr lang="zh-CN" altLang="zh-CN" sz="2400" b="1" dirty="0">
                <a:solidFill>
                  <a:srgbClr val="C00000"/>
                </a:solidFill>
                <a:latin typeface="Arial" panose="020B0604020202020204" pitchFamily="34" charset="0"/>
                <a:ea typeface="宋体" panose="02010600030101010101" pitchFamily="2" charset="-122"/>
              </a:rPr>
              <a:t>将缓冲区的打印数据逐次送到打印机</a:t>
            </a:r>
            <a:r>
              <a:rPr lang="zh-CN" altLang="zh-CN" sz="2400" b="1" dirty="0">
                <a:latin typeface="Arial" panose="020B0604020202020204" pitchFamily="34" charset="0"/>
                <a:ea typeface="宋体" panose="02010600030101010101" pitchFamily="2" charset="-122"/>
              </a:rPr>
              <a:t>。中断处理程序如下：</a:t>
            </a:r>
            <a:endParaRPr lang="zh-CN" altLang="en-US" sz="2400" b="1" dirty="0">
              <a:latin typeface="Arial" panose="020B0604020202020204" pitchFamily="34" charset="0"/>
              <a:ea typeface="宋体" panose="02010600030101010101" pitchFamily="2" charset="-122"/>
            </a:endParaRPr>
          </a:p>
        </p:txBody>
      </p:sp>
      <p:sp>
        <p:nvSpPr>
          <p:cNvPr id="92163" name="矩形 1"/>
          <p:cNvSpPr/>
          <p:nvPr/>
        </p:nvSpPr>
        <p:spPr>
          <a:xfrm>
            <a:off x="690563" y="1350963"/>
            <a:ext cx="8099425" cy="5262562"/>
          </a:xfrm>
          <a:prstGeom prst="rect">
            <a:avLst/>
          </a:prstGeom>
          <a:noFill/>
          <a:ln w="9525">
            <a:noFill/>
          </a:ln>
        </p:spPr>
        <p:txBody>
          <a:bodyPr wrap="none" anchor="t" anchorCtr="0">
            <a:spAutoFit/>
          </a:bodyPr>
          <a:p>
            <a:r>
              <a:rPr lang="en-US" altLang="zh-CN" sz="2400" b="1" dirty="0">
                <a:latin typeface="Times New Roman" panose="02020603050405020304" pitchFamily="18" charset="0"/>
                <a:ea typeface="宋体" panose="02010600030101010101" pitchFamily="2" charset="-122"/>
              </a:rPr>
              <a:t>PRT_INT    PROC  	FAR</a:t>
            </a:r>
            <a:endParaRPr lang="en-US" altLang="zh-CN" sz="2400" b="1" dirty="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PUSH  	AX</a:t>
            </a:r>
            <a:endParaRPr lang="zh-CN" altLang="zh-CN" sz="2400" b="1" dirty="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PUSH  	BX</a:t>
            </a:r>
            <a:endParaRPr lang="zh-CN" altLang="zh-CN" sz="2400" b="1" dirty="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PUSH  	DX</a:t>
            </a:r>
            <a:endParaRPr lang="zh-CN" altLang="zh-CN" sz="2400" b="1" dirty="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PUSH  	DS</a:t>
            </a:r>
            <a:endParaRPr lang="zh-CN" altLang="zh-CN" sz="2400" b="1" dirty="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LDS   	BX</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POINT        	</a:t>
            </a:r>
            <a:r>
              <a:rPr lang="zh-CN" altLang="zh-CN" sz="2400" b="1" dirty="0">
                <a:solidFill>
                  <a:srgbClr val="C00000"/>
                </a:solidFill>
                <a:latin typeface="Times New Roman" panose="02020603050405020304" pitchFamily="18" charset="0"/>
                <a:ea typeface="宋体" panose="02010600030101010101" pitchFamily="2" charset="-122"/>
              </a:rPr>
              <a:t>；装入地址指针</a:t>
            </a:r>
            <a:r>
              <a:rPr lang="en-US" altLang="zh-CN" sz="2400" b="1" dirty="0">
                <a:solidFill>
                  <a:srgbClr val="C00000"/>
                </a:solidFill>
                <a:latin typeface="Times New Roman" panose="02020603050405020304" pitchFamily="18" charset="0"/>
                <a:ea typeface="宋体" panose="02010600030101010101" pitchFamily="2" charset="-122"/>
              </a:rPr>
              <a:t>BX</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DS</a:t>
            </a:r>
            <a:endParaRPr lang="zh-CN" altLang="zh-CN" sz="2400" b="1" dirty="0">
              <a:solidFill>
                <a:srgbClr val="C00000"/>
              </a:solidFill>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MOV  	AL</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[BX]             	</a:t>
            </a:r>
            <a:r>
              <a:rPr lang="zh-CN" altLang="zh-CN" sz="2400" b="1" dirty="0">
                <a:latin typeface="Times New Roman" panose="02020603050405020304" pitchFamily="18" charset="0"/>
                <a:ea typeface="宋体" panose="02010600030101010101" pitchFamily="2" charset="-122"/>
              </a:rPr>
              <a:t>；取打印数据</a:t>
            </a:r>
            <a:endParaRPr lang="zh-CN" altLang="zh-CN" sz="2400" b="1" dirty="0">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2913FD"/>
                </a:solidFill>
                <a:latin typeface="Times New Roman" panose="02020603050405020304" pitchFamily="18" charset="0"/>
                <a:ea typeface="宋体" panose="02010600030101010101" pitchFamily="2" charset="-122"/>
              </a:rPr>
              <a:t>MOV  	DX</a:t>
            </a:r>
            <a:r>
              <a:rPr lang="zh-CN" altLang="zh-CN" sz="2400" b="1" dirty="0">
                <a:solidFill>
                  <a:srgbClr val="2913FD"/>
                </a:solidFill>
                <a:latin typeface="Times New Roman" panose="02020603050405020304" pitchFamily="18" charset="0"/>
                <a:ea typeface="宋体" panose="02010600030101010101" pitchFamily="2" charset="-122"/>
              </a:rPr>
              <a:t>，</a:t>
            </a:r>
            <a:r>
              <a:rPr lang="en-US" altLang="zh-CN" sz="2400" b="1" dirty="0">
                <a:solidFill>
                  <a:srgbClr val="2913FD"/>
                </a:solidFill>
                <a:latin typeface="Times New Roman" panose="02020603050405020304" pitchFamily="18" charset="0"/>
                <a:ea typeface="宋体" panose="02010600030101010101" pitchFamily="2" charset="-122"/>
              </a:rPr>
              <a:t>378H</a:t>
            </a:r>
            <a:endParaRPr lang="zh-CN" altLang="zh-CN" sz="2400" b="1" dirty="0">
              <a:solidFill>
                <a:srgbClr val="2913FD"/>
              </a:solidFill>
              <a:latin typeface="Times New Roman" panose="02020603050405020304" pitchFamily="18" charset="0"/>
              <a:ea typeface="宋体" panose="02010600030101010101" pitchFamily="2" charset="-122"/>
            </a:endParaRPr>
          </a:p>
          <a:p>
            <a:r>
              <a:rPr lang="en-US" altLang="zh-CN" sz="2400" b="1" dirty="0">
                <a:solidFill>
                  <a:srgbClr val="2913FD"/>
                </a:solidFill>
                <a:latin typeface="Times New Roman" panose="02020603050405020304" pitchFamily="18" charset="0"/>
                <a:ea typeface="宋体" panose="02010600030101010101" pitchFamily="2" charset="-122"/>
              </a:rPr>
              <a:t>            OUT  	DX</a:t>
            </a:r>
            <a:r>
              <a:rPr lang="zh-CN" altLang="zh-CN" sz="2400" b="1" dirty="0">
                <a:solidFill>
                  <a:srgbClr val="2913FD"/>
                </a:solidFill>
                <a:latin typeface="Times New Roman" panose="02020603050405020304" pitchFamily="18" charset="0"/>
                <a:ea typeface="宋体" panose="02010600030101010101" pitchFamily="2" charset="-122"/>
              </a:rPr>
              <a:t>，</a:t>
            </a:r>
            <a:r>
              <a:rPr lang="en-US" altLang="zh-CN" sz="2400" b="1" dirty="0">
                <a:solidFill>
                  <a:srgbClr val="2913FD"/>
                </a:solidFill>
                <a:latin typeface="Times New Roman" panose="02020603050405020304" pitchFamily="18" charset="0"/>
                <a:ea typeface="宋体" panose="02010600030101010101" pitchFamily="2" charset="-122"/>
              </a:rPr>
              <a:t>AL               	</a:t>
            </a:r>
            <a:r>
              <a:rPr lang="zh-CN" altLang="zh-CN" sz="2400" b="1" dirty="0">
                <a:solidFill>
                  <a:srgbClr val="2913FD"/>
                </a:solidFill>
                <a:latin typeface="Times New Roman" panose="02020603050405020304" pitchFamily="18" charset="0"/>
                <a:ea typeface="宋体" panose="02010600030101010101" pitchFamily="2" charset="-122"/>
              </a:rPr>
              <a:t>；数据送到接口</a:t>
            </a:r>
            <a:endParaRPr lang="zh-CN" altLang="zh-CN" sz="2400" b="1" dirty="0">
              <a:solidFill>
                <a:srgbClr val="2913FD"/>
              </a:solidFill>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MOV  	DX</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37AH</a:t>
            </a:r>
            <a:endParaRPr lang="zh-CN" altLang="zh-CN" sz="2400" b="1" dirty="0">
              <a:solidFill>
                <a:srgbClr val="C00000"/>
              </a:solidFill>
              <a:latin typeface="Times New Roman" panose="02020603050405020304" pitchFamily="18" charset="0"/>
              <a:ea typeface="宋体" panose="02010600030101010101" pitchFamily="2" charset="-122"/>
            </a:endParaRPr>
          </a:p>
          <a:p>
            <a:r>
              <a:rPr lang="en-US" altLang="zh-CN" sz="2400" b="1" dirty="0">
                <a:solidFill>
                  <a:srgbClr val="C00000"/>
                </a:solidFill>
                <a:latin typeface="Times New Roman" panose="02020603050405020304" pitchFamily="18" charset="0"/>
                <a:ea typeface="宋体" panose="02010600030101010101" pitchFamily="2" charset="-122"/>
              </a:rPr>
              <a:t>            MOV  	AL</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1DH</a:t>
            </a:r>
            <a:endParaRPr lang="zh-CN" altLang="zh-CN" sz="2400" b="1" dirty="0">
              <a:solidFill>
                <a:srgbClr val="C00000"/>
              </a:solidFill>
              <a:latin typeface="Times New Roman" panose="02020603050405020304" pitchFamily="18" charset="0"/>
              <a:ea typeface="宋体" panose="02010600030101010101" pitchFamily="2" charset="-122"/>
            </a:endParaRPr>
          </a:p>
          <a:p>
            <a:r>
              <a:rPr lang="en-US" altLang="zh-CN" sz="2400" b="1" dirty="0">
                <a:solidFill>
                  <a:srgbClr val="C00000"/>
                </a:solidFill>
                <a:latin typeface="Times New Roman" panose="02020603050405020304" pitchFamily="18" charset="0"/>
                <a:ea typeface="宋体" panose="02010600030101010101" pitchFamily="2" charset="-122"/>
              </a:rPr>
              <a:t>            OUT  	DX</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AL</a:t>
            </a:r>
            <a:endParaRPr lang="zh-CN" altLang="zh-CN" sz="2400" b="1" dirty="0">
              <a:solidFill>
                <a:srgbClr val="C00000"/>
              </a:solidFill>
              <a:latin typeface="Times New Roman" panose="02020603050405020304" pitchFamily="18" charset="0"/>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2913FD"/>
                </a:solidFill>
                <a:latin typeface="Times New Roman" panose="02020603050405020304" pitchFamily="18" charset="0"/>
                <a:ea typeface="宋体" panose="02010600030101010101" pitchFamily="2" charset="-122"/>
              </a:rPr>
              <a:t>DEC  	AL</a:t>
            </a:r>
            <a:endParaRPr lang="zh-CN" altLang="zh-CN" sz="2400" b="1" dirty="0">
              <a:solidFill>
                <a:srgbClr val="2913FD"/>
              </a:solidFill>
              <a:latin typeface="Times New Roman" panose="02020603050405020304" pitchFamily="18" charset="0"/>
              <a:ea typeface="宋体" panose="02010600030101010101" pitchFamily="2" charset="-122"/>
            </a:endParaRPr>
          </a:p>
          <a:p>
            <a:r>
              <a:rPr lang="en-US" altLang="zh-CN" sz="2400" b="1" dirty="0">
                <a:solidFill>
                  <a:srgbClr val="2913FD"/>
                </a:solidFill>
                <a:latin typeface="Times New Roman" panose="02020603050405020304" pitchFamily="18" charset="0"/>
                <a:ea typeface="宋体" panose="02010600030101010101" pitchFamily="2" charset="-122"/>
              </a:rPr>
              <a:t>            OUT  	DX</a:t>
            </a:r>
            <a:r>
              <a:rPr lang="zh-CN" altLang="zh-CN" sz="2400" b="1" dirty="0">
                <a:solidFill>
                  <a:srgbClr val="2913FD"/>
                </a:solidFill>
                <a:latin typeface="Times New Roman" panose="02020603050405020304" pitchFamily="18" charset="0"/>
                <a:ea typeface="宋体" panose="02010600030101010101" pitchFamily="2" charset="-122"/>
              </a:rPr>
              <a:t>，</a:t>
            </a:r>
            <a:r>
              <a:rPr lang="en-US" altLang="zh-CN" sz="2400" b="1" dirty="0">
                <a:solidFill>
                  <a:srgbClr val="2913FD"/>
                </a:solidFill>
                <a:latin typeface="Times New Roman" panose="02020603050405020304" pitchFamily="18" charset="0"/>
                <a:ea typeface="宋体" panose="02010600030101010101" pitchFamily="2" charset="-122"/>
              </a:rPr>
              <a:t>AL            	</a:t>
            </a:r>
            <a:r>
              <a:rPr lang="zh-CN" altLang="zh-CN" sz="2400" b="1" dirty="0">
                <a:solidFill>
                  <a:srgbClr val="2913FD"/>
                </a:solidFill>
                <a:latin typeface="Times New Roman" panose="02020603050405020304" pitchFamily="18" charset="0"/>
                <a:ea typeface="宋体" panose="02010600030101010101" pitchFamily="2" charset="-122"/>
              </a:rPr>
              <a:t>；</a:t>
            </a:r>
            <a:r>
              <a:rPr lang="en-US" altLang="zh-CN" sz="2400" b="1" dirty="0">
                <a:solidFill>
                  <a:srgbClr val="2913FD"/>
                </a:solidFill>
                <a:latin typeface="Times New Roman" panose="02020603050405020304" pitchFamily="18" charset="0"/>
                <a:ea typeface="宋体" panose="02010600030101010101" pitchFamily="2" charset="-122"/>
              </a:rPr>
              <a:t>STROBE=0</a:t>
            </a:r>
            <a:endParaRPr lang="zh-CN" altLang="en-US" sz="2400" b="1" dirty="0">
              <a:solidFill>
                <a:srgbClr val="2913FD"/>
              </a:solidFill>
              <a:latin typeface="Times New Roman" panose="02020603050405020304" pitchFamily="18" charset="0"/>
              <a:ea typeface="Times New Roman" panose="02020603050405020304" pitchFamily="18" charset="0"/>
            </a:endParaRPr>
          </a:p>
        </p:txBody>
      </p:sp>
      <p:sp>
        <p:nvSpPr>
          <p:cNvPr id="92164" name="右大括号 6"/>
          <p:cNvSpPr/>
          <p:nvPr/>
        </p:nvSpPr>
        <p:spPr>
          <a:xfrm>
            <a:off x="4379913" y="1847850"/>
            <a:ext cx="360362" cy="1223963"/>
          </a:xfrm>
          <a:prstGeom prst="rightBrace">
            <a:avLst>
              <a:gd name="adj1" fmla="val 8302"/>
              <a:gd name="adj2" fmla="val 50000"/>
            </a:avLst>
          </a:prstGeom>
          <a:noFill/>
          <a:ln w="28575" cap="sq" cmpd="sng">
            <a:solidFill>
              <a:schemeClr val="tx1"/>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92165" name="TextBox 7"/>
          <p:cNvSpPr txBox="1"/>
          <p:nvPr/>
        </p:nvSpPr>
        <p:spPr>
          <a:xfrm>
            <a:off x="4859338" y="2228850"/>
            <a:ext cx="1512887" cy="461963"/>
          </a:xfrm>
          <a:prstGeom prst="rect">
            <a:avLst/>
          </a:prstGeom>
          <a:solidFill>
            <a:srgbClr val="FFFF66"/>
          </a:solidFill>
          <a:ln w="9525">
            <a:noFill/>
          </a:ln>
        </p:spPr>
        <p:txBody>
          <a:bodyPr anchor="t" anchorCtr="0">
            <a:spAutoFit/>
          </a:bodyPr>
          <a:p>
            <a:r>
              <a:rPr lang="zh-CN" altLang="en-US" sz="2400" b="1" dirty="0">
                <a:latin typeface="Arial" panose="020B0604020202020204" pitchFamily="34" charset="0"/>
                <a:ea typeface="宋体" panose="02010600030101010101" pitchFamily="2" charset="-122"/>
              </a:rPr>
              <a:t>保护现场</a:t>
            </a:r>
            <a:endParaRPr lang="zh-CN" altLang="en-US" sz="2400" b="1" dirty="0">
              <a:latin typeface="Arial" panose="020B0604020202020204" pitchFamily="34" charset="0"/>
              <a:ea typeface="宋体" panose="02010600030101010101" pitchFamily="2" charset="-122"/>
            </a:endParaRPr>
          </a:p>
        </p:txBody>
      </p:sp>
      <p:sp>
        <p:nvSpPr>
          <p:cNvPr id="92166" name="右大括号 17"/>
          <p:cNvSpPr/>
          <p:nvPr/>
        </p:nvSpPr>
        <p:spPr>
          <a:xfrm>
            <a:off x="4379913" y="4899025"/>
            <a:ext cx="290512" cy="833438"/>
          </a:xfrm>
          <a:prstGeom prst="rightBrace">
            <a:avLst>
              <a:gd name="adj1" fmla="val 8301"/>
              <a:gd name="adj2" fmla="val 50000"/>
            </a:avLst>
          </a:prstGeom>
          <a:noFill/>
          <a:ln w="28575" cap="sq" cmpd="sng">
            <a:solidFill>
              <a:srgbClr val="C00000"/>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92167" name="TextBox 18"/>
          <p:cNvSpPr txBox="1"/>
          <p:nvPr/>
        </p:nvSpPr>
        <p:spPr>
          <a:xfrm>
            <a:off x="4729480" y="4746625"/>
            <a:ext cx="3841750" cy="1137285"/>
          </a:xfrm>
          <a:prstGeom prst="rect">
            <a:avLst/>
          </a:prstGeom>
          <a:solidFill>
            <a:srgbClr val="FFFF66"/>
          </a:solidFill>
          <a:ln w="9525">
            <a:noFill/>
          </a:ln>
        </p:spPr>
        <p:txBody>
          <a:bodyPr wrap="square" anchor="t" anchorCtr="0">
            <a:spAutoFit/>
          </a:bodyPr>
          <a:p>
            <a:r>
              <a:rPr lang="en-US" altLang="zh-CN" sz="2400" b="1" dirty="0">
                <a:solidFill>
                  <a:srgbClr val="C00000"/>
                </a:solidFill>
                <a:latin typeface="Arial" panose="020B0604020202020204" pitchFamily="34" charset="0"/>
                <a:ea typeface="宋体" panose="02010600030101010101" pitchFamily="2" charset="-122"/>
              </a:rPr>
              <a:t>STROBE=1</a:t>
            </a:r>
            <a:r>
              <a:rPr lang="zh-CN" altLang="en-US" sz="2400" b="1" dirty="0">
                <a:solidFill>
                  <a:srgbClr val="C00000"/>
                </a:solidFill>
                <a:latin typeface="Arial" panose="020B0604020202020204" pitchFamily="34" charset="0"/>
                <a:ea typeface="宋体" panose="02010600030101010101" pitchFamily="2" charset="-122"/>
              </a:rPr>
              <a:t>，产生数据</a:t>
            </a:r>
            <a:endParaRPr lang="en-US" altLang="zh-CN" sz="2400" b="1" dirty="0">
              <a:solidFill>
                <a:srgbClr val="C00000"/>
              </a:solidFill>
              <a:latin typeface="Arial" panose="020B0604020202020204" pitchFamily="34" charset="0"/>
              <a:ea typeface="宋体" panose="02010600030101010101" pitchFamily="2" charset="-122"/>
            </a:endParaRPr>
          </a:p>
          <a:p>
            <a:r>
              <a:rPr lang="zh-CN" altLang="en-US" sz="2400" b="1" dirty="0">
                <a:solidFill>
                  <a:srgbClr val="C00000"/>
                </a:solidFill>
                <a:latin typeface="Arial" panose="020B0604020202020204" pitchFamily="34" charset="0"/>
                <a:ea typeface="宋体" panose="02010600030101010101" pitchFamily="2" charset="-122"/>
              </a:rPr>
              <a:t>选通</a:t>
            </a:r>
            <a:r>
              <a:rPr lang="zh-CN" altLang="en-US" sz="2400" b="1" dirty="0">
                <a:solidFill>
                  <a:srgbClr val="C00000"/>
                </a:solidFill>
                <a:latin typeface="Arial" panose="020B0604020202020204" pitchFamily="34" charset="0"/>
                <a:ea typeface="宋体" panose="02010600030101010101" pitchFamily="2" charset="-122"/>
              </a:rPr>
              <a:t>负脉冲信号。</a:t>
            </a:r>
            <a:r>
              <a:rPr lang="en-US" altLang="zh-CN" sz="2000" b="1" dirty="0">
                <a:latin typeface="Arial" panose="020B0604020202020204" pitchFamily="34" charset="0"/>
                <a:ea typeface="宋体" panose="02010600030101010101" pitchFamily="2" charset="-122"/>
              </a:rPr>
              <a:t>INIT</a:t>
            </a: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INT_EN</a:t>
            </a: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SEL_INPUT</a:t>
            </a:r>
            <a:r>
              <a:rPr lang="zh-CN" altLang="en-US" sz="2000" b="1" dirty="0">
                <a:latin typeface="Arial" panose="020B0604020202020204" pitchFamily="34" charset="0"/>
                <a:ea typeface="宋体" panose="02010600030101010101" pitchFamily="2" charset="-122"/>
              </a:rPr>
              <a:t>仍然为</a:t>
            </a:r>
            <a:r>
              <a:rPr lang="en-US"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 。</a:t>
            </a:r>
            <a:endParaRPr lang="zh-CN" altLang="en-US" sz="2000" b="1" dirty="0">
              <a:latin typeface="Arial" panose="020B0604020202020204" pitchFamily="34" charset="0"/>
              <a:ea typeface="宋体" panose="02010600030101010101" pitchFamily="2" charset="-122"/>
            </a:endParaRPr>
          </a:p>
        </p:txBody>
      </p:sp>
      <p:cxnSp>
        <p:nvCxnSpPr>
          <p:cNvPr id="92168" name="直接连接符 19"/>
          <p:cNvCxnSpPr/>
          <p:nvPr/>
        </p:nvCxnSpPr>
        <p:spPr>
          <a:xfrm flipV="1">
            <a:off x="7308215" y="5229225"/>
            <a:ext cx="395288" cy="1588"/>
          </a:xfrm>
          <a:prstGeom prst="line">
            <a:avLst/>
          </a:prstGeom>
          <a:ln w="28575" cap="sq" cmpd="sng">
            <a:solidFill>
              <a:schemeClr val="tx1"/>
            </a:solidFill>
            <a:prstDash val="solid"/>
            <a:round/>
            <a:headEnd type="none" w="sm" len="sm"/>
            <a:tailEnd type="none" w="sm" len="sm"/>
          </a:ln>
        </p:spPr>
      </p:cxnSp>
    </p:spTree>
  </p:cSld>
  <p:clrMapOvr>
    <a:masterClrMapping/>
  </p:clrMapOvr>
  <p:transition spd="slow">
    <p:blinds/>
    <p:sndAc>
      <p:stSnd>
        <p:snd r:embed="rId1" name="CHIMES.WAV"/>
      </p:stSnd>
    </p:sndAc>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93186" name="Rectangle 3"/>
          <p:cNvSpPr/>
          <p:nvPr/>
        </p:nvSpPr>
        <p:spPr>
          <a:xfrm>
            <a:off x="-111125" y="404813"/>
            <a:ext cx="9232900" cy="5632450"/>
          </a:xfrm>
          <a:prstGeom prst="rect">
            <a:avLst/>
          </a:prstGeom>
          <a:noFill/>
          <a:ln w="12700">
            <a:noFill/>
          </a:ln>
        </p:spPr>
        <p:txBody>
          <a:bodyPr wrap="none" anchor="ctr" anchorCtr="0">
            <a:spAutoFit/>
          </a:bodyPr>
          <a:p>
            <a:pPr indent="457200" eaLnBrk="0" hangingPunct="0"/>
            <a:r>
              <a:rPr lang="en-US" altLang="zh-CN" sz="2400" b="1" dirty="0">
                <a:latin typeface="Times New Roman" panose="02020603050405020304" pitchFamily="18" charset="0"/>
                <a:ea typeface="宋体" panose="02010600030101010101" pitchFamily="2" charset="-122"/>
              </a:rPr>
              <a:t>	      INC   	POINT               </a:t>
            </a:r>
            <a:r>
              <a:rPr lang="zh-CN" altLang="en-US" sz="2400" b="1" dirty="0">
                <a:latin typeface="Times New Roman" panose="02020603050405020304" pitchFamily="18" charset="0"/>
                <a:ea typeface="宋体" panose="02010600030101010101" pitchFamily="2" charset="-122"/>
              </a:rPr>
              <a:t>；指针加</a:t>
            </a:r>
            <a:r>
              <a:rPr lang="en-US" altLang="zh-CN" sz="2400" b="1" dirty="0">
                <a:latin typeface="Times New Roman" panose="02020603050405020304" pitchFamily="18" charset="0"/>
                <a:ea typeface="宋体" panose="02010600030101010101" pitchFamily="2" charset="-122"/>
              </a:rPr>
              <a:t>1</a:t>
            </a:r>
            <a:endParaRPr lang="en-US" altLang="zh-CN" sz="2400" b="1" dirty="0">
              <a:latin typeface="Arial" panose="020B0604020202020204" pitchFamily="34" charset="0"/>
              <a:ea typeface="宋体" panose="02010600030101010101" pitchFamily="2" charset="-122"/>
            </a:endParaRPr>
          </a:p>
          <a:p>
            <a:pPr indent="457200" eaLnBrk="0" hangingPunct="0"/>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SUB   	DATA_LEN</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1        	</a:t>
            </a:r>
            <a:r>
              <a:rPr lang="zh-CN" altLang="en-US" sz="2400" b="1" dirty="0">
                <a:solidFill>
                  <a:srgbClr val="C00000"/>
                </a:solidFill>
                <a:latin typeface="Times New Roman" panose="02020603050405020304" pitchFamily="18" charset="0"/>
                <a:ea typeface="宋体" panose="02010600030101010101" pitchFamily="2" charset="-122"/>
              </a:rPr>
              <a:t>；计数值减</a:t>
            </a:r>
            <a:r>
              <a:rPr lang="en-US" altLang="zh-CN" sz="2400" b="1" dirty="0">
                <a:solidFill>
                  <a:srgbClr val="C00000"/>
                </a:solidFill>
                <a:latin typeface="Times New Roman" panose="02020603050405020304" pitchFamily="18" charset="0"/>
                <a:ea typeface="宋体" panose="02010600030101010101" pitchFamily="2" charset="-122"/>
              </a:rPr>
              <a:t>1</a:t>
            </a:r>
            <a:endParaRPr lang="en-US" altLang="zh-CN" sz="2400" b="1" dirty="0">
              <a:solidFill>
                <a:srgbClr val="C00000"/>
              </a:solidFill>
              <a:latin typeface="Arial" panose="020B0604020202020204" pitchFamily="34" charset="0"/>
              <a:ea typeface="宋体" panose="02010600030101010101" pitchFamily="2" charset="-122"/>
            </a:endParaRPr>
          </a:p>
          <a:p>
            <a:pPr indent="457200" eaLnBrk="0" hangingPunct="0"/>
            <a:r>
              <a:rPr lang="en-US" altLang="zh-CN" sz="2400" b="1" dirty="0">
                <a:solidFill>
                  <a:srgbClr val="C00000"/>
                </a:solidFill>
                <a:latin typeface="Times New Roman" panose="02020603050405020304" pitchFamily="18" charset="0"/>
                <a:ea typeface="宋体" panose="02010600030101010101" pitchFamily="2" charset="-122"/>
              </a:rPr>
              <a:t>            JNZ   	INT_END</a:t>
            </a:r>
            <a:endParaRPr lang="en-US" altLang="zh-CN" sz="2400" b="1" dirty="0">
              <a:solidFill>
                <a:srgbClr val="C00000"/>
              </a:solidFill>
              <a:latin typeface="Arial" panose="020B0604020202020204" pitchFamily="34" charset="0"/>
              <a:ea typeface="宋体" panose="02010600030101010101" pitchFamily="2" charset="-122"/>
            </a:endParaRPr>
          </a:p>
          <a:p>
            <a:pPr indent="457200" eaLnBrk="0" hangingPunct="0"/>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2913FD"/>
                </a:solidFill>
                <a:latin typeface="Times New Roman" panose="02020603050405020304" pitchFamily="18" charset="0"/>
                <a:ea typeface="宋体" panose="02010600030101010101" pitchFamily="2" charset="-122"/>
              </a:rPr>
              <a:t>MOV  	AL</a:t>
            </a:r>
            <a:r>
              <a:rPr lang="zh-CN" altLang="en-US" sz="2400" b="1" dirty="0">
                <a:solidFill>
                  <a:srgbClr val="2913FD"/>
                </a:solidFill>
                <a:latin typeface="Times New Roman" panose="02020603050405020304" pitchFamily="18" charset="0"/>
                <a:ea typeface="宋体" panose="02010600030101010101" pitchFamily="2" charset="-122"/>
              </a:rPr>
              <a:t>，</a:t>
            </a:r>
            <a:r>
              <a:rPr lang="en-US" altLang="zh-CN" sz="2400" b="1" dirty="0">
                <a:solidFill>
                  <a:srgbClr val="2913FD"/>
                </a:solidFill>
                <a:latin typeface="Times New Roman" panose="02020603050405020304" pitchFamily="18" charset="0"/>
                <a:ea typeface="宋体" panose="02010600030101010101" pitchFamily="2" charset="-122"/>
              </a:rPr>
              <a:t>0CH        </a:t>
            </a:r>
            <a:r>
              <a:rPr lang="zh-CN" altLang="en-US" sz="2400" b="1" dirty="0">
                <a:solidFill>
                  <a:srgbClr val="2913FD"/>
                </a:solidFill>
                <a:latin typeface="Times New Roman" panose="02020603050405020304" pitchFamily="18" charset="0"/>
                <a:ea typeface="宋体" panose="02010600030101010101" pitchFamily="2" charset="-122"/>
              </a:rPr>
              <a:t>；计数值为</a:t>
            </a:r>
            <a:r>
              <a:rPr lang="en-US" altLang="zh-CN" sz="2400" b="1" dirty="0">
                <a:solidFill>
                  <a:srgbClr val="2913FD"/>
                </a:solidFill>
                <a:latin typeface="Times New Roman" panose="02020603050405020304" pitchFamily="18" charset="0"/>
                <a:ea typeface="宋体" panose="02010600030101010101" pitchFamily="2" charset="-122"/>
              </a:rPr>
              <a:t>0</a:t>
            </a:r>
            <a:r>
              <a:rPr lang="zh-CN" altLang="en-US" sz="2400" b="1" dirty="0">
                <a:solidFill>
                  <a:srgbClr val="2913FD"/>
                </a:solidFill>
                <a:latin typeface="Times New Roman" panose="02020603050405020304" pitchFamily="18" charset="0"/>
                <a:ea typeface="宋体" panose="02010600030101010101" pitchFamily="2" charset="-122"/>
              </a:rPr>
              <a:t>时置</a:t>
            </a:r>
            <a:r>
              <a:rPr lang="en-US" altLang="zh-CN" sz="2400" b="1" dirty="0">
                <a:solidFill>
                  <a:srgbClr val="2913FD"/>
                </a:solidFill>
                <a:latin typeface="Times New Roman" panose="02020603050405020304" pitchFamily="18" charset="0"/>
                <a:ea typeface="宋体" panose="02010600030101010101" pitchFamily="2" charset="-122"/>
              </a:rPr>
              <a:t>INT_EN=0</a:t>
            </a:r>
            <a:endParaRPr lang="en-US" altLang="zh-CN" sz="2400" b="1" dirty="0">
              <a:solidFill>
                <a:srgbClr val="2913FD"/>
              </a:solidFill>
              <a:latin typeface="Arial" panose="020B0604020202020204" pitchFamily="34" charset="0"/>
              <a:ea typeface="宋体" panose="02010600030101010101" pitchFamily="2" charset="-122"/>
            </a:endParaRPr>
          </a:p>
          <a:p>
            <a:pPr indent="457200" eaLnBrk="0" hangingPunct="0"/>
            <a:r>
              <a:rPr lang="en-US" altLang="zh-CN" sz="2400" b="1" dirty="0">
                <a:solidFill>
                  <a:srgbClr val="2913FD"/>
                </a:solidFill>
                <a:latin typeface="Times New Roman" panose="02020603050405020304" pitchFamily="18" charset="0"/>
                <a:ea typeface="宋体" panose="02010600030101010101" pitchFamily="2" charset="-122"/>
              </a:rPr>
              <a:t>            OUT   	DX</a:t>
            </a:r>
            <a:r>
              <a:rPr lang="zh-CN" altLang="en-US" sz="2400" b="1" dirty="0">
                <a:solidFill>
                  <a:srgbClr val="2913FD"/>
                </a:solidFill>
                <a:latin typeface="Times New Roman" panose="02020603050405020304" pitchFamily="18" charset="0"/>
                <a:ea typeface="宋体" panose="02010600030101010101" pitchFamily="2" charset="-122"/>
              </a:rPr>
              <a:t>，</a:t>
            </a:r>
            <a:r>
              <a:rPr lang="en-US" altLang="zh-CN" sz="2400" b="1" dirty="0">
                <a:solidFill>
                  <a:srgbClr val="2913FD"/>
                </a:solidFill>
                <a:latin typeface="Times New Roman" panose="02020603050405020304" pitchFamily="18" charset="0"/>
                <a:ea typeface="宋体" panose="02010600030101010101" pitchFamily="2" charset="-122"/>
              </a:rPr>
              <a:t>AL           </a:t>
            </a:r>
            <a:r>
              <a:rPr lang="zh-CN" altLang="en-US" sz="2400" b="1" dirty="0">
                <a:solidFill>
                  <a:srgbClr val="2913FD"/>
                </a:solidFill>
                <a:latin typeface="Times New Roman" panose="02020603050405020304" pitchFamily="18" charset="0"/>
                <a:ea typeface="宋体" panose="02010600030101010101" pitchFamily="2" charset="-122"/>
              </a:rPr>
              <a:t>；封锁下次中断请求</a:t>
            </a:r>
            <a:endParaRPr lang="zh-CN" altLang="en-US" sz="2400" b="1" dirty="0">
              <a:solidFill>
                <a:srgbClr val="2913FD"/>
              </a:solidFill>
              <a:latin typeface="Arial" panose="020B0604020202020204" pitchFamily="34" charset="0"/>
              <a:ea typeface="宋体" panose="02010600030101010101" pitchFamily="2" charset="-122"/>
            </a:endParaRPr>
          </a:p>
          <a:p>
            <a:pPr indent="457200" eaLnBrk="0" hangingPunct="0"/>
            <a:r>
              <a:rPr lang="en-US" altLang="zh-CN" sz="2400" b="1" dirty="0">
                <a:solidFill>
                  <a:srgbClr val="C00000"/>
                </a:solidFill>
                <a:latin typeface="Times New Roman" panose="02020603050405020304" pitchFamily="18" charset="0"/>
                <a:ea typeface="宋体" panose="02010600030101010101" pitchFamily="2" charset="-122"/>
              </a:rPr>
              <a:t>INT_END:</a:t>
            </a:r>
            <a:endParaRPr lang="en-US" altLang="zh-CN" sz="2400" b="1" dirty="0">
              <a:solidFill>
                <a:srgbClr val="C00000"/>
              </a:solidFill>
              <a:latin typeface="Arial" panose="020B0604020202020204" pitchFamily="34" charset="0"/>
              <a:ea typeface="宋体" panose="02010600030101010101" pitchFamily="2" charset="-122"/>
            </a:endParaRPr>
          </a:p>
          <a:p>
            <a:pPr indent="457200" eaLnBrk="0" hangingPunct="0"/>
            <a:r>
              <a:rPr lang="en-US" altLang="zh-CN" sz="2400" b="1" dirty="0">
                <a:solidFill>
                  <a:srgbClr val="C00000"/>
                </a:solidFill>
                <a:latin typeface="Times New Roman" panose="02020603050405020304" pitchFamily="18" charset="0"/>
                <a:ea typeface="宋体" panose="02010600030101010101" pitchFamily="2" charset="-122"/>
              </a:rPr>
              <a:t>            MOV  	AL</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20H</a:t>
            </a:r>
            <a:endParaRPr lang="en-US" altLang="zh-CN" sz="2400" b="1" dirty="0">
              <a:solidFill>
                <a:srgbClr val="C00000"/>
              </a:solidFill>
              <a:latin typeface="Times New Roman" panose="02020603050405020304" pitchFamily="18" charset="0"/>
              <a:ea typeface="宋体" panose="02010600030101010101" pitchFamily="2" charset="-122"/>
            </a:endParaRPr>
          </a:p>
          <a:p>
            <a:pPr indent="457200" eaLnBrk="0" hangingPunct="0"/>
            <a:r>
              <a:rPr lang="en-US" altLang="zh-CN" sz="2400" b="1" dirty="0">
                <a:solidFill>
                  <a:srgbClr val="C00000"/>
                </a:solidFill>
                <a:latin typeface="Times New Roman" panose="02020603050405020304" pitchFamily="18" charset="0"/>
                <a:ea typeface="宋体" panose="02010600030101010101" pitchFamily="2" charset="-122"/>
              </a:rPr>
              <a:t>            OUT 	20H</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AL          </a:t>
            </a:r>
            <a:r>
              <a:rPr lang="zh-CN" altLang="en-US" sz="2400" b="1" dirty="0">
                <a:solidFill>
                  <a:srgbClr val="C00000"/>
                </a:solidFill>
                <a:latin typeface="Times New Roman" panose="02020603050405020304" pitchFamily="18" charset="0"/>
                <a:ea typeface="宋体" panose="02010600030101010101" pitchFamily="2" charset="-122"/>
              </a:rPr>
              <a:t>；通知</a:t>
            </a:r>
            <a:r>
              <a:rPr lang="en-US" altLang="zh-CN" sz="2400" b="1" dirty="0">
                <a:solidFill>
                  <a:srgbClr val="C00000"/>
                </a:solidFill>
                <a:latin typeface="Times New Roman" panose="02020603050405020304" pitchFamily="18" charset="0"/>
                <a:ea typeface="宋体" panose="02010600030101010101" pitchFamily="2" charset="-122"/>
              </a:rPr>
              <a:t>8259A</a:t>
            </a:r>
            <a:r>
              <a:rPr lang="zh-CN" altLang="en-US" sz="2400" b="1" dirty="0">
                <a:solidFill>
                  <a:srgbClr val="C00000"/>
                </a:solidFill>
                <a:latin typeface="Times New Roman" panose="02020603050405020304" pitchFamily="18" charset="0"/>
                <a:ea typeface="宋体" panose="02010600030101010101" pitchFamily="2" charset="-122"/>
              </a:rPr>
              <a:t>结束当前中断处理</a:t>
            </a:r>
            <a:endParaRPr lang="en-US" altLang="zh-CN" sz="2400" b="1" dirty="0">
              <a:solidFill>
                <a:srgbClr val="C00000"/>
              </a:solidFill>
              <a:latin typeface="Times New Roman" panose="02020603050405020304" pitchFamily="18" charset="0"/>
              <a:ea typeface="宋体" panose="02010600030101010101" pitchFamily="2" charset="-122"/>
            </a:endParaRPr>
          </a:p>
          <a:p>
            <a:pPr indent="457200" eaLnBrk="0" hangingPunct="0"/>
            <a:r>
              <a:rPr lang="en-US" altLang="zh-CN" sz="2400" b="1" dirty="0">
                <a:latin typeface="Times New Roman" panose="02020603050405020304" pitchFamily="18" charset="0"/>
                <a:ea typeface="宋体" panose="02010600030101010101" pitchFamily="2" charset="-122"/>
              </a:rPr>
              <a:t>	      POP  	DS</a:t>
            </a:r>
            <a:endParaRPr lang="zh-CN" altLang="zh-CN" sz="2400" b="1" dirty="0">
              <a:latin typeface="Times New Roman" panose="02020603050405020304" pitchFamily="18" charset="0"/>
              <a:ea typeface="宋体" panose="02010600030101010101" pitchFamily="2" charset="-122"/>
            </a:endParaRPr>
          </a:p>
          <a:p>
            <a:pPr indent="457200" eaLnBrk="0" hangingPunct="0"/>
            <a:r>
              <a:rPr lang="en-US" altLang="zh-CN" sz="2400" b="1" dirty="0">
                <a:latin typeface="Times New Roman" panose="02020603050405020304" pitchFamily="18" charset="0"/>
                <a:ea typeface="宋体" panose="02010600030101010101" pitchFamily="2" charset="-122"/>
              </a:rPr>
              <a:t>            POP  	DX</a:t>
            </a:r>
            <a:endParaRPr lang="zh-CN" altLang="zh-CN" sz="2400" b="1" dirty="0">
              <a:latin typeface="Times New Roman" panose="02020603050405020304" pitchFamily="18" charset="0"/>
              <a:ea typeface="宋体" panose="02010600030101010101" pitchFamily="2" charset="-122"/>
            </a:endParaRPr>
          </a:p>
          <a:p>
            <a:pPr indent="457200" eaLnBrk="0" hangingPunct="0"/>
            <a:r>
              <a:rPr lang="en-US" altLang="zh-CN" sz="2400" b="1" dirty="0">
                <a:latin typeface="Times New Roman" panose="02020603050405020304" pitchFamily="18" charset="0"/>
                <a:ea typeface="宋体" panose="02010600030101010101" pitchFamily="2" charset="-122"/>
              </a:rPr>
              <a:t>            POP  	BX</a:t>
            </a:r>
            <a:endParaRPr lang="zh-CN" altLang="zh-CN" sz="2400" b="1" dirty="0">
              <a:latin typeface="Times New Roman" panose="02020603050405020304" pitchFamily="18" charset="0"/>
              <a:ea typeface="宋体" panose="02010600030101010101" pitchFamily="2" charset="-122"/>
            </a:endParaRPr>
          </a:p>
          <a:p>
            <a:pPr indent="457200" eaLnBrk="0" hangingPunct="0"/>
            <a:r>
              <a:rPr lang="en-US" altLang="zh-CN" sz="2400" b="1" dirty="0">
                <a:latin typeface="Times New Roman" panose="02020603050405020304" pitchFamily="18" charset="0"/>
                <a:ea typeface="宋体" panose="02010600030101010101" pitchFamily="2" charset="-122"/>
              </a:rPr>
              <a:t>            POP  	AX</a:t>
            </a:r>
            <a:endParaRPr lang="zh-CN" altLang="zh-CN" sz="2400" b="1" dirty="0">
              <a:latin typeface="Times New Roman" panose="02020603050405020304" pitchFamily="18" charset="0"/>
              <a:ea typeface="宋体" panose="02010600030101010101" pitchFamily="2" charset="-122"/>
            </a:endParaRPr>
          </a:p>
          <a:p>
            <a:pPr indent="457200" eaLnBrk="0" hangingPunct="0"/>
            <a:r>
              <a:rPr lang="en-US" altLang="zh-CN" sz="2400" b="1" dirty="0">
                <a:solidFill>
                  <a:srgbClr val="2913FD"/>
                </a:solidFill>
                <a:latin typeface="Times New Roman" panose="02020603050405020304" pitchFamily="18" charset="0"/>
                <a:ea typeface="宋体" panose="02010600030101010101" pitchFamily="2" charset="-122"/>
              </a:rPr>
              <a:t>            IRET                       	</a:t>
            </a:r>
            <a:r>
              <a:rPr lang="zh-CN" altLang="zh-CN" sz="2400" b="1" dirty="0">
                <a:solidFill>
                  <a:srgbClr val="2913FD"/>
                </a:solidFill>
                <a:latin typeface="Times New Roman" panose="02020603050405020304" pitchFamily="18" charset="0"/>
                <a:ea typeface="宋体" panose="02010600030101010101" pitchFamily="2" charset="-122"/>
              </a:rPr>
              <a:t>；中断返回</a:t>
            </a:r>
            <a:endParaRPr lang="zh-CN" altLang="zh-CN" sz="2400" b="1" dirty="0">
              <a:solidFill>
                <a:srgbClr val="2913FD"/>
              </a:solidFill>
              <a:latin typeface="Times New Roman" panose="02020603050405020304" pitchFamily="18" charset="0"/>
              <a:ea typeface="宋体" panose="02010600030101010101" pitchFamily="2" charset="-122"/>
            </a:endParaRPr>
          </a:p>
          <a:p>
            <a:pPr indent="457200" eaLnBrk="0" hangingPunct="0"/>
            <a:r>
              <a:rPr lang="en-US" altLang="zh-CN" sz="2400" b="1" dirty="0">
                <a:latin typeface="Times New Roman" panose="02020603050405020304" pitchFamily="18" charset="0"/>
                <a:ea typeface="宋体" panose="02010600030101010101" pitchFamily="2" charset="-122"/>
              </a:rPr>
              <a:t>PRT_INT    ENDP </a:t>
            </a:r>
            <a:endParaRPr lang="zh-CN" altLang="zh-CN" sz="2400" b="1" dirty="0">
              <a:latin typeface="Times New Roman" panose="02020603050405020304" pitchFamily="18" charset="0"/>
              <a:ea typeface="宋体" panose="02010600030101010101" pitchFamily="2" charset="-122"/>
            </a:endParaRPr>
          </a:p>
          <a:p>
            <a:pPr indent="457200" eaLnBrk="0" hangingPunct="0"/>
            <a:r>
              <a:rPr lang="zh-CN" altLang="en-US"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93187" name="右大括号 6"/>
          <p:cNvSpPr/>
          <p:nvPr/>
        </p:nvSpPr>
        <p:spPr>
          <a:xfrm>
            <a:off x="3565525" y="3573463"/>
            <a:ext cx="360363" cy="1223962"/>
          </a:xfrm>
          <a:prstGeom prst="rightBrace">
            <a:avLst>
              <a:gd name="adj1" fmla="val 8302"/>
              <a:gd name="adj2" fmla="val 50000"/>
            </a:avLst>
          </a:prstGeom>
          <a:noFill/>
          <a:ln w="28575" cap="sq" cmpd="sng">
            <a:solidFill>
              <a:schemeClr val="tx1"/>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sp>
        <p:nvSpPr>
          <p:cNvPr id="93188" name="TextBox 7"/>
          <p:cNvSpPr txBox="1"/>
          <p:nvPr/>
        </p:nvSpPr>
        <p:spPr>
          <a:xfrm>
            <a:off x="4044950" y="3954463"/>
            <a:ext cx="1512888" cy="461962"/>
          </a:xfrm>
          <a:prstGeom prst="rect">
            <a:avLst/>
          </a:prstGeom>
          <a:solidFill>
            <a:srgbClr val="FFFF66"/>
          </a:solidFill>
          <a:ln w="9525">
            <a:noFill/>
          </a:ln>
        </p:spPr>
        <p:txBody>
          <a:bodyPr anchor="t" anchorCtr="0">
            <a:spAutoFit/>
          </a:bodyPr>
          <a:p>
            <a:r>
              <a:rPr lang="zh-CN" altLang="en-US" sz="2400" b="1" dirty="0">
                <a:latin typeface="Arial" panose="020B0604020202020204" pitchFamily="34" charset="0"/>
                <a:ea typeface="宋体" panose="02010600030101010101" pitchFamily="2" charset="-122"/>
              </a:rPr>
              <a:t>恢复现场</a:t>
            </a:r>
            <a:endParaRPr lang="zh-CN" altLang="en-US" sz="24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50825" y="260350"/>
            <a:ext cx="8713788" cy="1887538"/>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③ 中断程序驻留</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中断处理程序设计好并建立</a:t>
            </a:r>
            <a:r>
              <a:rPr kumimoji="0" lang="zh-CN"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中断</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类型号</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必须将中断处理程序驻留在</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RAM</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的某一地址空间，使程序得以</a:t>
            </a:r>
            <a:r>
              <a:rPr kumimoji="0" lang="zh-CN" altLang="zh-CN"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常驻</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而不被摧毁（覆盖）</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4210" name="矩形 3"/>
          <p:cNvSpPr/>
          <p:nvPr/>
        </p:nvSpPr>
        <p:spPr>
          <a:xfrm>
            <a:off x="250825" y="2185988"/>
            <a:ext cx="8569325" cy="990600"/>
          </a:xfrm>
          <a:prstGeom prst="rect">
            <a:avLst/>
          </a:prstGeom>
          <a:solidFill>
            <a:srgbClr val="FFFF00"/>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在多任务系统中可以将中断处理作为内核的一个进程来处理</a:t>
            </a:r>
            <a:r>
              <a:rPr lang="zh-CN" altLang="en-US" sz="2400" b="1" dirty="0">
                <a:latin typeface="Arial" panose="020B0604020202020204" pitchFamily="34" charset="0"/>
                <a:ea typeface="宋体" panose="02010600030101010101" pitchFamily="2" charset="-122"/>
              </a:rPr>
              <a:t>。</a:t>
            </a:r>
            <a:r>
              <a:rPr lang="zh-CN" altLang="zh-CN" sz="2400" b="1" dirty="0">
                <a:latin typeface="Arial" panose="020B0604020202020204" pitchFamily="34" charset="0"/>
                <a:ea typeface="宋体" panose="02010600030101010101" pitchFamily="2" charset="-122"/>
              </a:rPr>
              <a:t>单任务的</a:t>
            </a:r>
            <a:r>
              <a:rPr lang="en-US" altLang="zh-CN" sz="2400" b="1" dirty="0">
                <a:latin typeface="Arial" panose="020B0604020202020204" pitchFamily="34" charset="0"/>
                <a:ea typeface="宋体" panose="02010600030101010101" pitchFamily="2" charset="-122"/>
              </a:rPr>
              <a:t>DOS</a:t>
            </a:r>
            <a:r>
              <a:rPr lang="zh-CN" altLang="zh-CN" sz="2400" b="1" dirty="0">
                <a:latin typeface="Arial" panose="020B0604020202020204" pitchFamily="34" charset="0"/>
                <a:ea typeface="宋体" panose="02010600030101010101" pitchFamily="2" charset="-122"/>
              </a:rPr>
              <a:t>下，为中断处理程序驻留提供了以下</a:t>
            </a:r>
            <a:r>
              <a:rPr lang="zh-CN" altLang="zh-CN" sz="2400" b="1" dirty="0">
                <a:solidFill>
                  <a:srgbClr val="2913FD"/>
                </a:solidFill>
                <a:latin typeface="Arial" panose="020B0604020202020204" pitchFamily="34" charset="0"/>
                <a:ea typeface="宋体" panose="02010600030101010101" pitchFamily="2" charset="-122"/>
              </a:rPr>
              <a:t>两种方法</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t>
            </a:r>
            <a:endParaRPr lang="zh-CN" altLang="en-US" sz="2400" dirty="0">
              <a:latin typeface="Arial" panose="020B0604020202020204" pitchFamily="34" charset="0"/>
              <a:ea typeface="宋体" panose="02010600030101010101" pitchFamily="2" charset="-122"/>
            </a:endParaRPr>
          </a:p>
        </p:txBody>
      </p:sp>
      <p:pic>
        <p:nvPicPr>
          <p:cNvPr id="94211" name="图片 4" descr="7a27"/>
          <p:cNvPicPr>
            <a:picLocks noChangeAspect="1"/>
          </p:cNvPicPr>
          <p:nvPr/>
        </p:nvPicPr>
        <p:blipFill>
          <a:blip r:embed="rId1"/>
          <a:stretch>
            <a:fillRect/>
          </a:stretch>
        </p:blipFill>
        <p:spPr>
          <a:xfrm>
            <a:off x="6821488" y="4324350"/>
            <a:ext cx="2146300" cy="2533650"/>
          </a:xfrm>
          <a:prstGeom prst="rect">
            <a:avLst/>
          </a:prstGeom>
          <a:noFill/>
          <a:ln w="9525">
            <a:noFill/>
          </a:ln>
        </p:spPr>
      </p:pic>
      <p:sp>
        <p:nvSpPr>
          <p:cNvPr id="9" name="矩形 8"/>
          <p:cNvSpPr/>
          <p:nvPr/>
        </p:nvSpPr>
        <p:spPr>
          <a:xfrm>
            <a:off x="468313" y="3128963"/>
            <a:ext cx="8640763" cy="990600"/>
          </a:xfrm>
          <a:prstGeom prst="rect">
            <a:avLst/>
          </a:prstGeom>
          <a:solidFill>
            <a:schemeClr val="accent3"/>
          </a:solidFill>
        </p:spPr>
        <p:txBody>
          <a:bodyPr>
            <a:spAutoFit/>
          </a:bodyPr>
          <a:lstStyle/>
          <a:p>
            <a:pPr marL="285750" marR="0" lvl="0" indent="-28575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调用</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INT 27H</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功能，其中</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CS</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DX</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为驻留内存中的程序最后地址，在程序中可以用标号来计算，要求程序为</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.com</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格式。</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4213" name="矩形 9"/>
          <p:cNvSpPr/>
          <p:nvPr/>
        </p:nvSpPr>
        <p:spPr>
          <a:xfrm>
            <a:off x="468313" y="4094163"/>
            <a:ext cx="5903912" cy="1438275"/>
          </a:xfrm>
          <a:prstGeom prst="rect">
            <a:avLst/>
          </a:prstGeom>
          <a:noFill/>
          <a:ln w="9525">
            <a:noFill/>
          </a:ln>
        </p:spPr>
        <p:txBody>
          <a:bodyPr anchor="t" anchorCtr="0">
            <a:spAutoFit/>
          </a:bodyPr>
          <a:p>
            <a:pPr marL="285750" indent="-285750">
              <a:lnSpc>
                <a:spcPts val="3500"/>
              </a:lnSpc>
              <a:buChar char="•"/>
            </a:pPr>
            <a:r>
              <a:rPr lang="zh-CN" altLang="zh-CN" sz="2400" b="1" dirty="0">
                <a:latin typeface="Arial" panose="020B0604020202020204" pitchFamily="34" charset="0"/>
                <a:ea typeface="宋体" panose="02010600030101010101" pitchFamily="2" charset="-122"/>
              </a:rPr>
              <a:t>调用</a:t>
            </a:r>
            <a:r>
              <a:rPr lang="en-US" altLang="zh-CN" sz="2400" b="1" dirty="0">
                <a:solidFill>
                  <a:srgbClr val="C00000"/>
                </a:solidFill>
                <a:latin typeface="Arial" panose="020B0604020202020204" pitchFamily="34" charset="0"/>
                <a:ea typeface="宋体" panose="02010600030101010101" pitchFamily="2" charset="-122"/>
              </a:rPr>
              <a:t>INT 21H</a:t>
            </a:r>
            <a:r>
              <a:rPr lang="zh-CN" altLang="zh-CN" sz="2400" b="1" dirty="0">
                <a:solidFill>
                  <a:srgbClr val="C00000"/>
                </a:solidFill>
                <a:latin typeface="Arial" panose="020B0604020202020204" pitchFamily="34" charset="0"/>
                <a:ea typeface="宋体" panose="02010600030101010101" pitchFamily="2" charset="-122"/>
              </a:rPr>
              <a:t>、</a:t>
            </a:r>
            <a:r>
              <a:rPr lang="en-US" altLang="zh-CN" sz="2400" b="1" dirty="0">
                <a:solidFill>
                  <a:srgbClr val="C00000"/>
                </a:solidFill>
                <a:latin typeface="Arial" panose="020B0604020202020204" pitchFamily="34" charset="0"/>
                <a:ea typeface="宋体" panose="02010600030101010101" pitchFamily="2" charset="-122"/>
              </a:rPr>
              <a:t>INT 31H</a:t>
            </a:r>
            <a:r>
              <a:rPr lang="zh-CN" altLang="zh-CN" sz="2400" b="1" dirty="0">
                <a:latin typeface="Arial" panose="020B0604020202020204" pitchFamily="34" charset="0"/>
                <a:ea typeface="宋体" panose="02010600030101010101" pitchFamily="2" charset="-122"/>
              </a:rPr>
              <a:t>功能，其中</a:t>
            </a:r>
            <a:r>
              <a:rPr lang="en-US" altLang="zh-CN" sz="2400" b="1" dirty="0">
                <a:latin typeface="Arial" panose="020B0604020202020204" pitchFamily="34" charset="0"/>
                <a:ea typeface="宋体" panose="02010600030101010101" pitchFamily="2" charset="-122"/>
              </a:rPr>
              <a:t>DX</a:t>
            </a:r>
            <a:r>
              <a:rPr lang="zh-CN" altLang="zh-CN" sz="2400" b="1" dirty="0">
                <a:latin typeface="Arial" panose="020B0604020202020204" pitchFamily="34" charset="0"/>
                <a:ea typeface="宋体" panose="02010600030101010101" pitchFamily="2" charset="-122"/>
              </a:rPr>
              <a:t>为驻留内存中的程序的大小（以</a:t>
            </a:r>
            <a:r>
              <a:rPr lang="en-US" altLang="zh-CN" sz="2400" b="1" dirty="0">
                <a:latin typeface="Arial" panose="020B0604020202020204" pitchFamily="34" charset="0"/>
                <a:ea typeface="宋体" panose="02010600030101010101" pitchFamily="2" charset="-122"/>
              </a:rPr>
              <a:t>16</a:t>
            </a:r>
            <a:r>
              <a:rPr lang="zh-CN" altLang="zh-CN" sz="2400" b="1" dirty="0">
                <a:latin typeface="Arial" panose="020B0604020202020204" pitchFamily="34" charset="0"/>
                <a:ea typeface="宋体" panose="02010600030101010101" pitchFamily="2" charset="-122"/>
              </a:rPr>
              <a:t>字节为单位）。</a:t>
            </a:r>
            <a:endParaRPr lang="zh-CN" altLang="en-US" sz="2400" b="1" dirty="0">
              <a:latin typeface="Arial" panose="020B0604020202020204" pitchFamily="34" charset="0"/>
              <a:ea typeface="宋体" panose="02010600030101010101" pitchFamily="2" charset="-122"/>
            </a:endParaRPr>
          </a:p>
        </p:txBody>
      </p:sp>
      <p:sp>
        <p:nvSpPr>
          <p:cNvPr id="94214" name="矩形 10"/>
          <p:cNvSpPr/>
          <p:nvPr/>
        </p:nvSpPr>
        <p:spPr>
          <a:xfrm>
            <a:off x="268288" y="5670550"/>
            <a:ext cx="6335712" cy="460375"/>
          </a:xfrm>
          <a:prstGeom prst="rect">
            <a:avLst/>
          </a:prstGeom>
          <a:solidFill>
            <a:srgbClr val="CCFFCC"/>
          </a:solidFill>
          <a:ln w="9525">
            <a:noFill/>
          </a:ln>
        </p:spPr>
        <p:txBody>
          <a:bodyPr anchor="t" anchorCtr="0">
            <a:spAutoFit/>
          </a:bodyPr>
          <a:p>
            <a:r>
              <a:rPr lang="zh-CN" altLang="zh-CN" sz="2400" b="1" dirty="0">
                <a:latin typeface="Arial" panose="020B0604020202020204" pitchFamily="34" charset="0"/>
                <a:ea typeface="宋体" panose="02010600030101010101" pitchFamily="2" charset="-122"/>
              </a:rPr>
              <a:t>完整的中断处理程序一般按</a:t>
            </a:r>
            <a:r>
              <a:rPr lang="zh-CN" altLang="en-US" sz="2400" b="1" dirty="0">
                <a:latin typeface="Arial" panose="020B0604020202020204" pitchFamily="34" charset="0"/>
                <a:ea typeface="宋体" panose="02010600030101010101" pitchFamily="2" charset="-122"/>
              </a:rPr>
              <a:t>右</a:t>
            </a:r>
            <a:r>
              <a:rPr lang="zh-CN" altLang="zh-CN" sz="2400" b="1" dirty="0">
                <a:latin typeface="Arial" panose="020B0604020202020204" pitchFamily="34" charset="0"/>
                <a:ea typeface="宋体" panose="02010600030101010101" pitchFamily="2" charset="-122"/>
              </a:rPr>
              <a:t>图结构来设计。</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2" name="CHIMES.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23560" name="Text Box 8"/>
          <p:cNvSpPr txBox="1"/>
          <p:nvPr/>
        </p:nvSpPr>
        <p:spPr>
          <a:xfrm>
            <a:off x="534988" y="268288"/>
            <a:ext cx="3843337" cy="584200"/>
          </a:xfrm>
          <a:prstGeom prst="rect">
            <a:avLst/>
          </a:prstGeom>
          <a:solidFill>
            <a:srgbClr val="FFFF66"/>
          </a:solidFill>
          <a:ln w="9525">
            <a:noFill/>
          </a:ln>
        </p:spPr>
        <p:txBody>
          <a:bodyPr anchor="t" anchorCtr="0">
            <a:spAutoFit/>
          </a:bodyPr>
          <a:p>
            <a:pPr>
              <a:spcBef>
                <a:spcPct val="50000"/>
              </a:spcBef>
            </a:pPr>
            <a:r>
              <a:rPr lang="zh-CN" altLang="en-US" sz="3200" b="1" dirty="0">
                <a:latin typeface="黑体" panose="02010609060101010101" pitchFamily="49" charset="-122"/>
                <a:ea typeface="宋体" panose="02010600030101010101" pitchFamily="2" charset="-122"/>
              </a:rPr>
              <a:t>（</a:t>
            </a:r>
            <a:r>
              <a:rPr lang="en-US" altLang="zh-CN" sz="3200" b="1" dirty="0">
                <a:latin typeface="黑体" panose="02010609060101010101" pitchFamily="49" charset="-122"/>
                <a:ea typeface="宋体" panose="02010600030101010101" pitchFamily="2" charset="-122"/>
              </a:rPr>
              <a:t>1</a:t>
            </a:r>
            <a:r>
              <a:rPr lang="zh-CN" altLang="en-US" sz="3200" b="1" dirty="0">
                <a:latin typeface="黑体" panose="02010609060101010101" pitchFamily="49" charset="-122"/>
                <a:ea typeface="宋体" panose="02010600030101010101" pitchFamily="2" charset="-122"/>
              </a:rPr>
              <a:t>）</a:t>
            </a:r>
            <a:r>
              <a:rPr lang="en-US" altLang="zh-CN" sz="3200" b="1" dirty="0">
                <a:latin typeface="黑体" panose="02010609060101010101" pitchFamily="49" charset="-122"/>
                <a:ea typeface="宋体" panose="02010600030101010101" pitchFamily="2" charset="-122"/>
              </a:rPr>
              <a:t>I/O</a:t>
            </a:r>
            <a:r>
              <a:rPr lang="zh-CN" altLang="en-US" sz="3200" b="1" dirty="0">
                <a:latin typeface="黑体" panose="02010609060101010101" pitchFamily="49" charset="-122"/>
                <a:ea typeface="黑体" panose="02010609060101010101" pitchFamily="49" charset="-122"/>
              </a:rPr>
              <a:t>接口分类</a:t>
            </a:r>
            <a:endParaRPr lang="zh-CN" altLang="en-US" sz="3200" b="1" dirty="0">
              <a:latin typeface="黑体" panose="02010609060101010101" pitchFamily="49" charset="-122"/>
              <a:ea typeface="黑体" panose="02010609060101010101" pitchFamily="49" charset="-122"/>
            </a:endParaRPr>
          </a:p>
        </p:txBody>
      </p:sp>
      <p:sp>
        <p:nvSpPr>
          <p:cNvPr id="23561" name="Text Box 9"/>
          <p:cNvSpPr txBox="1"/>
          <p:nvPr/>
        </p:nvSpPr>
        <p:spPr>
          <a:xfrm>
            <a:off x="179388" y="1341438"/>
            <a:ext cx="7848600" cy="1322387"/>
          </a:xfrm>
          <a:prstGeom prst="rect">
            <a:avLst/>
          </a:prstGeom>
          <a:solidFill>
            <a:srgbClr val="CCFFCC"/>
          </a:solidFill>
          <a:ln w="9525">
            <a:noFill/>
          </a:ln>
        </p:spPr>
        <p:txBody>
          <a:bodyPr anchor="t" anchorCtr="0">
            <a:spAutoFit/>
          </a:bodyPr>
          <a:p>
            <a:pPr>
              <a:spcBef>
                <a:spcPct val="50000"/>
              </a:spcBef>
              <a:buChar char="•"/>
            </a:pPr>
            <a:r>
              <a:rPr lang="zh-CN" altLang="en-US" sz="3200" b="1" dirty="0">
                <a:latin typeface="宋体" panose="02010600030101010101" pitchFamily="2" charset="-122"/>
                <a:ea typeface="宋体" panose="02010600030101010101" pitchFamily="2" charset="-122"/>
              </a:rPr>
              <a:t> 按数据传送的格式分为：</a:t>
            </a:r>
            <a:endParaRPr lang="en-US" altLang="zh-CN" sz="3200" b="1" dirty="0">
              <a:latin typeface="宋体" panose="02010600030101010101" pitchFamily="2" charset="-122"/>
              <a:ea typeface="宋体" panose="02010600030101010101" pitchFamily="2" charset="-122"/>
            </a:endParaRPr>
          </a:p>
          <a:p>
            <a:pPr>
              <a:spcBef>
                <a:spcPct val="50000"/>
              </a:spcBef>
            </a:pPr>
            <a:r>
              <a:rPr lang="en-US" altLang="zh-CN" sz="3200" b="1" dirty="0">
                <a:latin typeface="宋体" panose="02010600030101010101" pitchFamily="2" charset="-122"/>
                <a:ea typeface="宋体" panose="02010600030101010101" pitchFamily="2" charset="-122"/>
              </a:rPr>
              <a:t>              </a:t>
            </a:r>
            <a:r>
              <a:rPr lang="zh-CN" altLang="en-US" sz="3200" b="1" dirty="0">
                <a:solidFill>
                  <a:srgbClr val="2913FD"/>
                </a:solidFill>
                <a:latin typeface="宋体" panose="02010600030101010101" pitchFamily="2" charset="-122"/>
                <a:ea typeface="宋体" panose="02010600030101010101" pitchFamily="2" charset="-122"/>
              </a:rPr>
              <a:t>串行接口</a:t>
            </a:r>
            <a:r>
              <a:rPr lang="zh-CN" altLang="en-US" sz="3200" b="1" dirty="0">
                <a:latin typeface="宋体" panose="02010600030101010101" pitchFamily="2" charset="-122"/>
                <a:ea typeface="宋体" panose="02010600030101010101" pitchFamily="2" charset="-122"/>
              </a:rPr>
              <a:t>、</a:t>
            </a:r>
            <a:r>
              <a:rPr lang="zh-CN" altLang="en-US" sz="3200" b="1" dirty="0">
                <a:solidFill>
                  <a:srgbClr val="C00000"/>
                </a:solidFill>
                <a:latin typeface="宋体" panose="02010600030101010101" pitchFamily="2" charset="-122"/>
                <a:ea typeface="宋体" panose="02010600030101010101" pitchFamily="2" charset="-122"/>
              </a:rPr>
              <a:t>并行接口</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p:txBody>
      </p:sp>
      <p:sp>
        <p:nvSpPr>
          <p:cNvPr id="23562" name="Text Box 10"/>
          <p:cNvSpPr txBox="1"/>
          <p:nvPr/>
        </p:nvSpPr>
        <p:spPr>
          <a:xfrm>
            <a:off x="179388" y="3213100"/>
            <a:ext cx="8763000" cy="1323975"/>
          </a:xfrm>
          <a:prstGeom prst="rect">
            <a:avLst/>
          </a:prstGeom>
          <a:solidFill>
            <a:srgbClr val="FDFFCB"/>
          </a:solidFill>
          <a:ln w="9525">
            <a:noFill/>
          </a:ln>
        </p:spPr>
        <p:txBody>
          <a:bodyPr anchor="t" anchorCtr="0">
            <a:spAutoFit/>
          </a:bodyPr>
          <a:p>
            <a:pPr>
              <a:spcBef>
                <a:spcPct val="50000"/>
              </a:spcBef>
              <a:buChar char="•"/>
            </a:pPr>
            <a:r>
              <a:rPr lang="zh-CN" altLang="en-US" sz="3200" b="1" dirty="0">
                <a:latin typeface="宋体" panose="02010600030101010101" pitchFamily="2" charset="-122"/>
                <a:ea typeface="宋体" panose="02010600030101010101" pitchFamily="2" charset="-122"/>
              </a:rPr>
              <a:t> 按主机访问</a:t>
            </a:r>
            <a:r>
              <a:rPr lang="en-US" altLang="zh-CN" sz="3200" b="1" dirty="0">
                <a:latin typeface="宋体" panose="02010600030101010101" pitchFamily="2"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设备的控制方式分为：</a:t>
            </a:r>
            <a:endParaRPr lang="en-US" altLang="zh-CN" sz="3200" b="1" dirty="0">
              <a:latin typeface="宋体" panose="02010600030101010101" pitchFamily="2" charset="-122"/>
              <a:ea typeface="宋体" panose="02010600030101010101" pitchFamily="2" charset="-122"/>
            </a:endParaRPr>
          </a:p>
          <a:p>
            <a:pPr>
              <a:spcBef>
                <a:spcPct val="50000"/>
              </a:spcBef>
            </a:pPr>
            <a:r>
              <a:rPr lang="zh-CN" altLang="en-US" sz="3200" b="1" dirty="0">
                <a:solidFill>
                  <a:srgbClr val="C00000"/>
                </a:solidFill>
                <a:latin typeface="宋体" panose="02010600030101010101" pitchFamily="2" charset="-122"/>
                <a:ea typeface="宋体" panose="02010600030101010101" pitchFamily="2" charset="-122"/>
              </a:rPr>
              <a:t>程序查询接口</a:t>
            </a:r>
            <a:r>
              <a:rPr lang="zh-CN" altLang="en-US" sz="3200" b="1" dirty="0">
                <a:latin typeface="宋体" panose="02010600030101010101" pitchFamily="2" charset="-122"/>
                <a:ea typeface="宋体" panose="02010600030101010101" pitchFamily="2" charset="-122"/>
              </a:rPr>
              <a:t>、</a:t>
            </a:r>
            <a:r>
              <a:rPr lang="zh-CN" altLang="en-US" sz="3200" b="1" dirty="0">
                <a:solidFill>
                  <a:srgbClr val="2913FD"/>
                </a:solidFill>
                <a:latin typeface="宋体" panose="02010600030101010101" pitchFamily="2" charset="-122"/>
                <a:ea typeface="宋体" panose="02010600030101010101" pitchFamily="2" charset="-122"/>
              </a:rPr>
              <a:t>中断接口</a:t>
            </a:r>
            <a:r>
              <a:rPr lang="zh-CN" altLang="en-US" sz="3200" b="1" dirty="0">
                <a:latin typeface="宋体" panose="02010600030101010101" pitchFamily="2" charset="-122"/>
                <a:ea typeface="宋体" panose="02010600030101010101" pitchFamily="2" charset="-122"/>
              </a:rPr>
              <a:t>、</a:t>
            </a:r>
            <a:r>
              <a:rPr lang="en-US" altLang="zh-CN" sz="3200" b="1" dirty="0">
                <a:solidFill>
                  <a:srgbClr val="00B050"/>
                </a:solidFill>
                <a:latin typeface="宋体" panose="02010600030101010101" pitchFamily="2" charset="-122"/>
                <a:ea typeface="宋体" panose="02010600030101010101" pitchFamily="2" charset="-122"/>
              </a:rPr>
              <a:t>DMA</a:t>
            </a:r>
            <a:r>
              <a:rPr lang="zh-CN" altLang="en-US" sz="3200" b="1" dirty="0">
                <a:solidFill>
                  <a:srgbClr val="00B050"/>
                </a:solidFill>
                <a:latin typeface="宋体" panose="02010600030101010101" pitchFamily="2" charset="-122"/>
                <a:ea typeface="宋体" panose="02010600030101010101" pitchFamily="2" charset="-122"/>
              </a:rPr>
              <a:t>接口</a:t>
            </a:r>
            <a:r>
              <a:rPr lang="zh-CN" altLang="en-US" sz="3200" b="1" dirty="0">
                <a:latin typeface="宋体" panose="02010600030101010101" pitchFamily="2" charset="-122"/>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I/O</a:t>
            </a:r>
            <a:r>
              <a:rPr lang="zh-CN" altLang="en-US" sz="3200" b="1" dirty="0">
                <a:latin typeface="宋体" panose="02010600030101010101" pitchFamily="2" charset="-122"/>
                <a:ea typeface="宋体" panose="02010600030101010101" pitchFamily="2" charset="-122"/>
              </a:rPr>
              <a:t>处理机 </a:t>
            </a:r>
            <a:endParaRPr lang="zh-CN" altLang="en-US" sz="3200" b="1" dirty="0">
              <a:latin typeface="宋体" panose="02010600030101010101" pitchFamily="2" charset="-122"/>
              <a:ea typeface="宋体" panose="02010600030101010101" pitchFamily="2" charset="-122"/>
            </a:endParaRPr>
          </a:p>
        </p:txBody>
      </p:sp>
      <p:sp>
        <p:nvSpPr>
          <p:cNvPr id="9" name="Text Box 7"/>
          <p:cNvSpPr txBox="1">
            <a:spLocks noChangeArrowheads="1"/>
          </p:cNvSpPr>
          <p:nvPr/>
        </p:nvSpPr>
        <p:spPr bwMode="auto">
          <a:xfrm>
            <a:off x="152400" y="5229225"/>
            <a:ext cx="8763000" cy="579438"/>
          </a:xfrm>
          <a:prstGeom prst="rect">
            <a:avLst/>
          </a:prstGeom>
          <a:solidFill>
            <a:schemeClr val="accent5"/>
          </a:solid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Char char="•"/>
              <a:defRPr/>
            </a:pPr>
            <a:r>
              <a:rPr kumimoji="1" lang="zh-CN" altLang="en-US" sz="32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按时序控制方式分为：</a:t>
            </a:r>
            <a:r>
              <a:rPr kumimoji="1" lang="zh-CN" altLang="en-US" sz="32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同步接口</a:t>
            </a:r>
            <a:r>
              <a:rPr kumimoji="1" lang="zh-CN" altLang="en-US" sz="32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、异步接口 </a:t>
            </a:r>
            <a:endParaRPr kumimoji="1" lang="zh-CN" altLang="en-US" sz="32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barn(inVertical)">
                                      <p:cBhvr>
                                        <p:cTn id="7" dur="500"/>
                                        <p:tgtEl>
                                          <p:spTgt spid="2356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slide(fromBottom)">
                                      <p:cBhvr>
                                        <p:cTn id="12" dur="500"/>
                                        <p:tgtEl>
                                          <p:spTgt spid="2356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3562"/>
                                        </p:tgtEl>
                                        <p:attrNameLst>
                                          <p:attrName>style.visibility</p:attrName>
                                        </p:attrNameLst>
                                      </p:cBhvr>
                                      <p:to>
                                        <p:strVal val="visible"/>
                                      </p:to>
                                    </p:set>
                                    <p:animEffect transition="in" filter="slide(fromBottom)">
                                      <p:cBhvr>
                                        <p:cTn id="17" dur="500"/>
                                        <p:tgtEl>
                                          <p:spTgt spid="2356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nimBg="1"/>
      <p:bldP spid="23561" grpId="0" animBg="1"/>
      <p:bldP spid="23562"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87042" name="Text Box 2"/>
          <p:cNvSpPr txBox="1"/>
          <p:nvPr/>
        </p:nvSpPr>
        <p:spPr>
          <a:xfrm>
            <a:off x="1979613" y="260350"/>
            <a:ext cx="5105400" cy="708025"/>
          </a:xfrm>
          <a:prstGeom prst="rect">
            <a:avLst/>
          </a:prstGeom>
          <a:noFill/>
          <a:ln w="12700">
            <a:noFill/>
          </a:ln>
        </p:spPr>
        <p:txBody>
          <a:bodyPr anchor="t" anchorCtr="0">
            <a:spAutoFit/>
          </a:bodyPr>
          <a:p>
            <a:pPr>
              <a:spcBef>
                <a:spcPct val="50000"/>
              </a:spcBef>
            </a:pPr>
            <a:r>
              <a:rPr lang="en-US" altLang="zh-CN" sz="4000" b="1" dirty="0">
                <a:latin typeface="黑体" panose="02010609060101010101" pitchFamily="49" charset="-122"/>
                <a:ea typeface="黑体" panose="02010609060101010101" pitchFamily="49" charset="-122"/>
              </a:rPr>
              <a:t>7.4   </a:t>
            </a:r>
            <a:r>
              <a:rPr lang="en-US" altLang="zh-CN" sz="4000" b="1" dirty="0">
                <a:latin typeface="黑体" panose="02010609060101010101" pitchFamily="49" charset="-122"/>
                <a:ea typeface="宋体" panose="02010600030101010101" pitchFamily="2" charset="-122"/>
              </a:rPr>
              <a:t>DMA</a:t>
            </a:r>
            <a:r>
              <a:rPr lang="zh-CN" altLang="en-US" sz="4000" b="1" dirty="0">
                <a:latin typeface="宋体" panose="02010600030101010101" pitchFamily="2" charset="-122"/>
                <a:ea typeface="宋体" panose="02010600030101010101" pitchFamily="2" charset="-122"/>
              </a:rPr>
              <a:t>方式</a:t>
            </a:r>
            <a:r>
              <a:rPr lang="zh-CN" altLang="en-US" sz="4000" b="1" dirty="0">
                <a:latin typeface="黑体" panose="02010609060101010101" pitchFamily="49" charset="-122"/>
                <a:ea typeface="黑体" panose="02010609060101010101" pitchFamily="49" charset="-122"/>
              </a:rPr>
              <a:t> </a:t>
            </a:r>
            <a:endParaRPr lang="zh-CN" altLang="en-US" sz="4000" b="1" dirty="0">
              <a:latin typeface="黑体" panose="02010609060101010101" pitchFamily="49" charset="-122"/>
              <a:ea typeface="黑体" panose="02010609060101010101" pitchFamily="49" charset="-122"/>
            </a:endParaRPr>
          </a:p>
        </p:txBody>
      </p:sp>
      <p:sp>
        <p:nvSpPr>
          <p:cNvPr id="87043" name="Text Box 3"/>
          <p:cNvSpPr txBox="1"/>
          <p:nvPr/>
        </p:nvSpPr>
        <p:spPr>
          <a:xfrm>
            <a:off x="228600" y="1524000"/>
            <a:ext cx="8763000" cy="1050925"/>
          </a:xfrm>
          <a:prstGeom prst="rect">
            <a:avLst/>
          </a:prstGeom>
          <a:solidFill>
            <a:srgbClr val="CCFFCC"/>
          </a:solidFill>
          <a:ln w="9525">
            <a:noFill/>
          </a:ln>
        </p:spPr>
        <p:txBody>
          <a:bodyPr anchor="t" anchorCtr="0">
            <a:spAutoFit/>
          </a:bodyPr>
          <a:p>
            <a:pPr marL="457200" indent="-457200" algn="just">
              <a:lnSpc>
                <a:spcPts val="4000"/>
              </a:lnSpc>
              <a:spcBef>
                <a:spcPct val="50000"/>
              </a:spcBef>
              <a:buChar char="•"/>
            </a:pPr>
            <a:r>
              <a:rPr lang="zh-CN" altLang="en-US" sz="2800" b="1" dirty="0">
                <a:latin typeface="黑体" panose="02010609060101010101" pitchFamily="49" charset="-122"/>
                <a:ea typeface="黑体" panose="02010609060101010101" pitchFamily="49" charset="-122"/>
              </a:rPr>
              <a:t>一次中断处理过程一般只能传送一个字符，且需要执行若干条指令。</a:t>
            </a:r>
            <a:endParaRPr lang="zh-CN" altLang="en-US" sz="2800" b="1" dirty="0">
              <a:latin typeface="黑体" panose="02010609060101010101" pitchFamily="49" charset="-122"/>
              <a:ea typeface="黑体" panose="02010609060101010101" pitchFamily="49" charset="-122"/>
            </a:endParaRPr>
          </a:p>
        </p:txBody>
      </p:sp>
      <p:sp>
        <p:nvSpPr>
          <p:cNvPr id="87052" name="Text Box 12"/>
          <p:cNvSpPr txBox="1"/>
          <p:nvPr/>
        </p:nvSpPr>
        <p:spPr>
          <a:xfrm>
            <a:off x="203200" y="2636838"/>
            <a:ext cx="8763000" cy="1116965"/>
          </a:xfrm>
          <a:prstGeom prst="rect">
            <a:avLst/>
          </a:prstGeom>
          <a:solidFill>
            <a:srgbClr val="FDFFCB"/>
          </a:solidFill>
          <a:ln w="9525">
            <a:noFill/>
          </a:ln>
        </p:spPr>
        <p:txBody>
          <a:bodyPr anchor="t" anchorCtr="0">
            <a:spAutoFit/>
          </a:bodyPr>
          <a:p>
            <a:pPr marL="457200" indent="-457200" algn="just">
              <a:lnSpc>
                <a:spcPts val="4000"/>
              </a:lnSpc>
              <a:spcBef>
                <a:spcPct val="50000"/>
              </a:spcBef>
              <a:buChar char="•"/>
            </a:pPr>
            <a:r>
              <a:rPr lang="zh-CN" altLang="en-US" sz="2800" b="1" dirty="0">
                <a:latin typeface="黑体" panose="02010609060101010101" pitchFamily="49" charset="-122"/>
                <a:ea typeface="黑体" panose="02010609060101010101" pitchFamily="49" charset="-122"/>
              </a:rPr>
              <a:t>对于高速的批量数据传输，程序中断方式</a:t>
            </a:r>
            <a:r>
              <a:rPr lang="zh-CN" altLang="en-US" sz="2800" b="1" dirty="0">
                <a:latin typeface="黑体" panose="02010609060101010101" pitchFamily="49" charset="-122"/>
                <a:ea typeface="黑体" panose="02010609060101010101" pitchFamily="49" charset="-122"/>
              </a:rPr>
              <a:t>很难与传输速率</a:t>
            </a:r>
            <a:r>
              <a:rPr lang="zh-CN" altLang="en-US" sz="2800" b="1" dirty="0">
                <a:latin typeface="黑体" panose="02010609060101010101" pitchFamily="49" charset="-122"/>
                <a:ea typeface="黑体" panose="02010609060101010101" pitchFamily="49" charset="-122"/>
              </a:rPr>
              <a:t>匹配。</a:t>
            </a:r>
            <a:endParaRPr lang="zh-CN" altLang="en-US" sz="2800" b="1" dirty="0">
              <a:latin typeface="黑体" panose="02010609060101010101" pitchFamily="49" charset="-122"/>
              <a:ea typeface="黑体" panose="02010609060101010101" pitchFamily="49" charset="-122"/>
            </a:endParaRPr>
          </a:p>
        </p:txBody>
      </p:sp>
      <p:sp>
        <p:nvSpPr>
          <p:cNvPr id="87053" name="Text Box 13"/>
          <p:cNvSpPr txBox="1"/>
          <p:nvPr/>
        </p:nvSpPr>
        <p:spPr>
          <a:xfrm>
            <a:off x="247650" y="4041775"/>
            <a:ext cx="8763000" cy="1050925"/>
          </a:xfrm>
          <a:prstGeom prst="rect">
            <a:avLst/>
          </a:prstGeom>
          <a:noFill/>
          <a:ln w="12700">
            <a:noFill/>
          </a:ln>
        </p:spPr>
        <p:txBody>
          <a:bodyPr anchor="t" anchorCtr="0">
            <a:spAutoFit/>
          </a:bodyPr>
          <a:p>
            <a:pPr algn="just">
              <a:lnSpc>
                <a:spcPts val="4000"/>
              </a:lnSpc>
              <a:spcBef>
                <a:spcPct val="50000"/>
              </a:spcBef>
            </a:pPr>
            <a:r>
              <a:rPr lang="zh-CN" altLang="en-US" sz="2800" b="1" dirty="0">
                <a:latin typeface="黑体" panose="02010609060101010101" pitchFamily="49" charset="-122"/>
                <a:ea typeface="黑体" panose="02010609060101010101" pitchFamily="49" charset="-122"/>
              </a:rPr>
              <a:t>    为了解决这类问题，在计算机系统中引入了</a:t>
            </a:r>
            <a:r>
              <a:rPr lang="zh-CN" altLang="en-US" sz="2800" b="1" dirty="0">
                <a:latin typeface="Times New Roman" panose="02020603050405020304" pitchFamily="18" charset="0"/>
                <a:ea typeface="黑体" panose="02010609060101010101" pitchFamily="49" charset="-122"/>
              </a:rPr>
              <a:t>“</a:t>
            </a:r>
            <a:r>
              <a:rPr lang="zh-CN" altLang="en-US" sz="2800" b="1" dirty="0">
                <a:solidFill>
                  <a:srgbClr val="FF0000"/>
                </a:solidFill>
                <a:latin typeface="黑体" panose="02010609060101010101" pitchFamily="49" charset="-122"/>
                <a:ea typeface="黑体" panose="02010609060101010101" pitchFamily="49" charset="-122"/>
              </a:rPr>
              <a:t>直接存储器传送</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控制方式，简称</a:t>
            </a:r>
            <a:r>
              <a:rPr lang="en-US" altLang="zh-CN" sz="2800" b="1" dirty="0">
                <a:solidFill>
                  <a:srgbClr val="FF0000"/>
                </a:solidFill>
                <a:latin typeface="黑体" panose="02010609060101010101" pitchFamily="49" charset="-122"/>
                <a:ea typeface="黑体" panose="02010609060101010101" pitchFamily="49" charset="-122"/>
              </a:rPr>
              <a:t>DMA</a:t>
            </a:r>
            <a:r>
              <a:rPr lang="zh-CN" altLang="en-US" sz="2800" b="1" dirty="0">
                <a:solidFill>
                  <a:srgbClr val="FF0000"/>
                </a:solidFill>
                <a:latin typeface="黑体" panose="02010609060101010101" pitchFamily="49" charset="-122"/>
                <a:ea typeface="黑体" panose="02010609060101010101" pitchFamily="49" charset="-122"/>
              </a:rPr>
              <a:t>方式</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barn(inVertical)">
                                      <p:cBhvr>
                                        <p:cTn id="7" dur="500"/>
                                        <p:tgtEl>
                                          <p:spTgt spid="870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7043"/>
                                        </p:tgtEl>
                                        <p:attrNameLst>
                                          <p:attrName>style.visibility</p:attrName>
                                        </p:attrNameLst>
                                      </p:cBhvr>
                                      <p:to>
                                        <p:strVal val="visible"/>
                                      </p:to>
                                    </p:set>
                                    <p:animEffect transition="in" filter="slide(fromBottom)">
                                      <p:cBhvr>
                                        <p:cTn id="12" dur="500"/>
                                        <p:tgtEl>
                                          <p:spTgt spid="8704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7052"/>
                                        </p:tgtEl>
                                        <p:attrNameLst>
                                          <p:attrName>style.visibility</p:attrName>
                                        </p:attrNameLst>
                                      </p:cBhvr>
                                      <p:to>
                                        <p:strVal val="visible"/>
                                      </p:to>
                                    </p:set>
                                    <p:animEffect transition="in" filter="slide(fromBottom)">
                                      <p:cBhvr>
                                        <p:cTn id="17" dur="500"/>
                                        <p:tgtEl>
                                          <p:spTgt spid="8705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7053"/>
                                        </p:tgtEl>
                                        <p:attrNameLst>
                                          <p:attrName>style.visibility</p:attrName>
                                        </p:attrNameLst>
                                      </p:cBhvr>
                                      <p:to>
                                        <p:strVal val="visible"/>
                                      </p:to>
                                    </p:set>
                                    <p:animEffect transition="in" filter="slide(fromBottom)">
                                      <p:cBhvr>
                                        <p:cTn id="22" dur="500"/>
                                        <p:tgtEl>
                                          <p:spTgt spid="87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animBg="1"/>
      <p:bldP spid="87052" grpId="0" bldLvl="0" animBg="1"/>
      <p:bldP spid="8705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Text Box 2"/>
          <p:cNvSpPr txBox="1"/>
          <p:nvPr/>
        </p:nvSpPr>
        <p:spPr>
          <a:xfrm>
            <a:off x="381000" y="303213"/>
            <a:ext cx="6508750" cy="646112"/>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7.4.1 </a:t>
            </a:r>
            <a:r>
              <a:rPr lang="en-US" altLang="zh-CN" sz="3600" b="1" dirty="0">
                <a:latin typeface="宋体" panose="02010600030101010101" pitchFamily="2" charset="-122"/>
                <a:ea typeface="宋体" panose="02010600030101010101" pitchFamily="2" charset="-122"/>
              </a:rPr>
              <a:t>DMA</a:t>
            </a:r>
            <a:r>
              <a:rPr lang="zh-CN" altLang="en-US" sz="3600" b="1" dirty="0">
                <a:latin typeface="宋体" panose="02010600030101010101" pitchFamily="2" charset="-122"/>
                <a:ea typeface="宋体" panose="02010600030101010101" pitchFamily="2" charset="-122"/>
              </a:rPr>
              <a:t>方式的一般概念 </a:t>
            </a:r>
            <a:endParaRPr lang="zh-CN" altLang="en-US" sz="3600" b="1" dirty="0">
              <a:latin typeface="宋体" panose="02010600030101010101" pitchFamily="2" charset="-122"/>
              <a:ea typeface="宋体" panose="02010600030101010101" pitchFamily="2" charset="-122"/>
            </a:endParaRPr>
          </a:p>
        </p:txBody>
      </p:sp>
      <p:sp>
        <p:nvSpPr>
          <p:cNvPr id="88067" name="Text Box 3"/>
          <p:cNvSpPr txBox="1"/>
          <p:nvPr/>
        </p:nvSpPr>
        <p:spPr>
          <a:xfrm>
            <a:off x="179388" y="1376363"/>
            <a:ext cx="8763000" cy="1630045"/>
          </a:xfrm>
          <a:prstGeom prst="rect">
            <a:avLst/>
          </a:prstGeom>
          <a:solidFill>
            <a:srgbClr val="CCFFCC"/>
          </a:solidFill>
          <a:ln w="9525">
            <a:noFill/>
          </a:ln>
        </p:spPr>
        <p:txBody>
          <a:bodyPr anchor="t" anchorCtr="0">
            <a:spAutoFit/>
          </a:bodyPr>
          <a:p>
            <a:pPr algn="just">
              <a:lnSpc>
                <a:spcPts val="4000"/>
              </a:lnSpc>
              <a:spcBef>
                <a:spcPct val="50000"/>
              </a:spcBef>
            </a:pPr>
            <a:r>
              <a:rPr lang="en-US" altLang="zh-CN" sz="2800" b="1" dirty="0">
                <a:solidFill>
                  <a:srgbClr val="FF0000"/>
                </a:solidFill>
                <a:latin typeface="宋体" panose="02010600030101010101" pitchFamily="2" charset="-122"/>
                <a:ea typeface="宋体" panose="02010600030101010101" pitchFamily="2" charset="-122"/>
              </a:rPr>
              <a:t>DMA</a:t>
            </a:r>
            <a:r>
              <a:rPr lang="zh-CN" altLang="en-US" sz="2800" b="1" dirty="0">
                <a:solidFill>
                  <a:srgbClr val="FF0000"/>
                </a:solidFill>
                <a:latin typeface="宋体" panose="02010600030101010101" pitchFamily="2" charset="-122"/>
                <a:ea typeface="宋体" panose="02010600030101010101" pitchFamily="2" charset="-122"/>
              </a:rPr>
              <a:t>基本思想</a:t>
            </a:r>
            <a:r>
              <a:rPr lang="zh-CN" altLang="en-US" sz="2800" b="1" dirty="0">
                <a:latin typeface="宋体" panose="02010600030101010101" pitchFamily="2" charset="-122"/>
                <a:ea typeface="宋体" panose="02010600030101010101" pitchFamily="2" charset="-122"/>
              </a:rPr>
              <a:t>：通过</a:t>
            </a:r>
            <a:r>
              <a:rPr lang="zh-CN" altLang="en-US" sz="2800" b="1" dirty="0">
                <a:solidFill>
                  <a:srgbClr val="C00000"/>
                </a:solidFill>
                <a:latin typeface="宋体" panose="02010600030101010101" pitchFamily="2" charset="-122"/>
                <a:ea typeface="宋体" panose="02010600030101010101" pitchFamily="2" charset="-122"/>
              </a:rPr>
              <a:t>硬件控制实现主存与</a:t>
            </a:r>
            <a:r>
              <a:rPr lang="en-US" altLang="zh-CN" sz="2800" b="1" dirty="0">
                <a:solidFill>
                  <a:srgbClr val="C00000"/>
                </a:solidFill>
                <a:latin typeface="宋体" panose="02010600030101010101" pitchFamily="2" charset="-122"/>
                <a:ea typeface="宋体" panose="02010600030101010101" pitchFamily="2" charset="-122"/>
              </a:rPr>
              <a:t>I/O</a:t>
            </a:r>
            <a:r>
              <a:rPr lang="zh-CN" altLang="en-US" sz="2800" b="1" dirty="0">
                <a:solidFill>
                  <a:srgbClr val="C00000"/>
                </a:solidFill>
                <a:latin typeface="宋体" panose="02010600030101010101" pitchFamily="2" charset="-122"/>
                <a:ea typeface="宋体" panose="02010600030101010101" pitchFamily="2" charset="-122"/>
              </a:rPr>
              <a:t>设备间的直接数据传送，</a:t>
            </a:r>
            <a:r>
              <a:rPr lang="zh-CN" altLang="en-US" sz="2800" b="1" dirty="0">
                <a:latin typeface="宋体" panose="02010600030101010101" pitchFamily="2" charset="-122"/>
                <a:ea typeface="宋体" panose="02010600030101010101" pitchFamily="2" charset="-122"/>
              </a:rPr>
              <a:t>在</a:t>
            </a:r>
            <a:r>
              <a:rPr lang="zh-CN" altLang="en-US" sz="2800" b="1" dirty="0">
                <a:solidFill>
                  <a:srgbClr val="C00000"/>
                </a:solidFill>
                <a:latin typeface="宋体" panose="02010600030101010101" pitchFamily="2" charset="-122"/>
                <a:ea typeface="宋体" panose="02010600030101010101" pitchFamily="2" charset="-122"/>
              </a:rPr>
              <a:t>传送过程中无需</a:t>
            </a:r>
            <a:r>
              <a:rPr lang="en-US" altLang="zh-CN" sz="2800" b="1" dirty="0">
                <a:solidFill>
                  <a:srgbClr val="C00000"/>
                </a:solidFill>
                <a:latin typeface="宋体" panose="02010600030101010101" pitchFamily="2" charset="-122"/>
                <a:ea typeface="宋体" panose="02010600030101010101" pitchFamily="2" charset="-122"/>
              </a:rPr>
              <a:t>CPU</a:t>
            </a:r>
            <a:r>
              <a:rPr lang="zh-CN" altLang="en-US" sz="2800" b="1" dirty="0">
                <a:solidFill>
                  <a:srgbClr val="C00000"/>
                </a:solidFill>
                <a:latin typeface="宋体" panose="02010600030101010101" pitchFamily="2" charset="-122"/>
                <a:ea typeface="宋体" panose="02010600030101010101" pitchFamily="2" charset="-122"/>
              </a:rPr>
              <a:t>程序干预</a:t>
            </a:r>
            <a:r>
              <a:rPr lang="zh-CN" altLang="en-US" sz="2800" b="1" dirty="0">
                <a:latin typeface="宋体" panose="02010600030101010101" pitchFamily="2" charset="-122"/>
                <a:ea typeface="宋体" panose="02010600030101010101" pitchFamily="2" charset="-122"/>
              </a:rPr>
              <a:t>，从而实现高速批量数据传送。</a:t>
            </a:r>
            <a:endParaRPr lang="zh-CN" altLang="en-US" sz="2800" b="1" dirty="0">
              <a:latin typeface="宋体" panose="02010600030101010101" pitchFamily="2" charset="-122"/>
              <a:ea typeface="宋体" panose="02010600030101010101" pitchFamily="2" charset="-122"/>
            </a:endParaRPr>
          </a:p>
        </p:txBody>
      </p:sp>
      <p:sp>
        <p:nvSpPr>
          <p:cNvPr id="2" name="矩形 1"/>
          <p:cNvSpPr/>
          <p:nvPr/>
        </p:nvSpPr>
        <p:spPr>
          <a:xfrm>
            <a:off x="42863" y="3500438"/>
            <a:ext cx="8899525" cy="2606675"/>
          </a:xfrm>
          <a:prstGeom prst="rect">
            <a:avLst/>
          </a:prstGeom>
          <a:solidFill>
            <a:srgbClr val="FDFFCB"/>
          </a:solidFill>
        </p:spPr>
        <p:txBody>
          <a:bodyPr>
            <a:spAutoFit/>
          </a:bodyPr>
          <a:lstStyle/>
          <a:p>
            <a:pPr marL="0" marR="0" lvl="0" indent="0" algn="l" defTabSz="914400" rtl="0" eaLnBrk="1" fontAlgn="base" latinLnBrk="0" hangingPunct="1">
              <a:lnSpc>
                <a:spcPts val="40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每次</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传送的</a:t>
            </a: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工作很简单</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从主存中读取一个字送到</a:t>
            </a:r>
            <a:r>
              <a:rPr kumimoji="0" lang="en-US"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I/O</a:t>
            </a: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口</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或</a:t>
            </a: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从</a:t>
            </a:r>
            <a:r>
              <a:rPr kumimoji="0" lang="en-US"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I/O</a:t>
            </a: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口读一个字送入主存</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4000"/>
              </a:lnSpc>
              <a:spcBef>
                <a:spcPct val="0"/>
              </a:spcBef>
              <a:spcAft>
                <a:spcPct val="0"/>
              </a:spcAft>
              <a:buClrTx/>
              <a:buSzTx/>
              <a:buFontTx/>
              <a:buNone/>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所以一次</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传送过程是很快的，一般只</a:t>
            </a:r>
            <a:r>
              <a:rPr kumimoji="0" lang="zh-CN" altLang="zh-CN" sz="28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占一个存储器读写周期</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。因此</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方式适合于高速数据传送。</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slide(fromBottom)">
                                      <p:cBhvr>
                                        <p:cTn id="7" dur="500"/>
                                        <p:tgtEl>
                                          <p:spTgt spid="8806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slide(fromBottom)">
                                      <p:cBhvr>
                                        <p:cTn id="12" dur="5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67"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97282" name="灯片编号占位符 3"/>
          <p:cNvSpPr txBox="1"/>
          <p:nvPr/>
        </p:nvSpPr>
        <p:spPr>
          <a:xfrm>
            <a:off x="6532563" y="2152650"/>
            <a:ext cx="2133600" cy="476250"/>
          </a:xfrm>
          <a:prstGeom prst="rect">
            <a:avLst/>
          </a:prstGeom>
          <a:noFill/>
          <a:ln w="9525">
            <a:noFill/>
          </a:ln>
        </p:spPr>
        <p:txBody>
          <a:bodyPr anchor="t" anchorCtr="0"/>
          <a:p>
            <a:pPr algn="r"/>
            <a:fld id="{9A0DB2DC-4C9A-4742-B13C-FB6460FD3503}" type="slidenum">
              <a:rPr lang="en-US" altLang="zh-CN" sz="1400" dirty="0">
                <a:latin typeface="Arial" panose="020B0604020202020204" pitchFamily="34" charset="0"/>
                <a:ea typeface="宋体" panose="02010600030101010101" pitchFamily="2" charset="-122"/>
              </a:rPr>
            </a:fld>
            <a:endParaRPr lang="en-US" altLang="zh-CN" sz="1400" dirty="0">
              <a:latin typeface="Arial" panose="020B0604020202020204" pitchFamily="34" charset="0"/>
              <a:ea typeface="宋体" panose="02010600030101010101" pitchFamily="2" charset="-122"/>
            </a:endParaRPr>
          </a:p>
        </p:txBody>
      </p:sp>
      <p:sp>
        <p:nvSpPr>
          <p:cNvPr id="4" name="Text Box 6"/>
          <p:cNvSpPr txBox="1"/>
          <p:nvPr/>
        </p:nvSpPr>
        <p:spPr>
          <a:xfrm>
            <a:off x="179388" y="242888"/>
            <a:ext cx="8763000" cy="2144712"/>
          </a:xfrm>
          <a:prstGeom prst="rect">
            <a:avLst/>
          </a:prstGeom>
          <a:solidFill>
            <a:srgbClr val="FDFFCB"/>
          </a:solidFill>
          <a:ln w="12700" cap="sq" cmpd="sng">
            <a:solidFill>
              <a:srgbClr val="FFFF66"/>
            </a:solidFill>
            <a:prstDash val="solid"/>
            <a:miter/>
            <a:headEnd type="none" w="sm" len="sm"/>
            <a:tailEnd type="none" w="sm" len="sm"/>
          </a:ln>
        </p:spPr>
        <p:txBody>
          <a:bodyPr anchor="t" anchorCtr="0">
            <a:spAutoFit/>
          </a:bodyPr>
          <a:p>
            <a:pPr algn="just">
              <a:lnSpc>
                <a:spcPts val="4000"/>
              </a:lnSpc>
              <a:spcBef>
                <a:spcPct val="50000"/>
              </a:spcBef>
            </a:pPr>
            <a:r>
              <a:rPr lang="en-US" altLang="zh-CN" sz="2800" b="1" dirty="0">
                <a:latin typeface="宋体" panose="02010600030101010101" pitchFamily="2" charset="-122"/>
                <a:ea typeface="宋体" panose="02010600030101010101" pitchFamily="2" charset="-122"/>
              </a:rPr>
              <a:t>   DMA</a:t>
            </a:r>
            <a:r>
              <a:rPr lang="zh-CN" altLang="en-US" sz="2800" b="1" dirty="0">
                <a:latin typeface="宋体" panose="02010600030101010101" pitchFamily="2" charset="-122"/>
                <a:ea typeface="宋体" panose="02010600030101010101" pitchFamily="2" charset="-122"/>
              </a:rPr>
              <a:t>方式主要是直接依靠</a:t>
            </a:r>
            <a:r>
              <a:rPr lang="zh-CN" altLang="en-US" sz="2800" b="1" dirty="0">
                <a:solidFill>
                  <a:srgbClr val="2913FD"/>
                </a:solidFill>
                <a:latin typeface="宋体" panose="02010600030101010101" pitchFamily="2" charset="-122"/>
                <a:ea typeface="宋体" panose="02010600030101010101" pitchFamily="2" charset="-122"/>
              </a:rPr>
              <a:t>硬件实现数据传送</a:t>
            </a:r>
            <a:r>
              <a:rPr lang="zh-CN" altLang="en-US" sz="2800" b="1" dirty="0">
                <a:latin typeface="宋体" panose="02010600030101010101" pitchFamily="2" charset="-122"/>
                <a:ea typeface="宋体" panose="02010600030101010101" pitchFamily="2" charset="-122"/>
              </a:rPr>
              <a:t>，它</a:t>
            </a:r>
            <a:r>
              <a:rPr lang="zh-CN" altLang="en-US" sz="2800" b="1" dirty="0">
                <a:solidFill>
                  <a:srgbClr val="2913FD"/>
                </a:solidFill>
                <a:latin typeface="宋体" panose="02010600030101010101" pitchFamily="2" charset="-122"/>
                <a:ea typeface="宋体" panose="02010600030101010101" pitchFamily="2" charset="-122"/>
              </a:rPr>
              <a:t>不执行程序</a:t>
            </a:r>
            <a:r>
              <a:rPr lang="zh-CN" altLang="en-US" sz="2800" b="1" dirty="0">
                <a:latin typeface="宋体" panose="02010600030101010101" pitchFamily="2" charset="-122"/>
                <a:ea typeface="宋体" panose="02010600030101010101" pitchFamily="2" charset="-122"/>
              </a:rPr>
              <a:t>，</a:t>
            </a:r>
            <a:r>
              <a:rPr lang="zh-CN" altLang="en-US" sz="2800" b="1" dirty="0">
                <a:solidFill>
                  <a:srgbClr val="2913FD"/>
                </a:solidFill>
                <a:latin typeface="宋体" panose="02010600030101010101" pitchFamily="2" charset="-122"/>
                <a:ea typeface="宋体" panose="02010600030101010101" pitchFamily="2" charset="-122"/>
              </a:rPr>
              <a:t>不能处理较复杂事件</a:t>
            </a:r>
            <a:r>
              <a:rPr lang="zh-CN" altLang="en-US" sz="2800" b="1" dirty="0">
                <a:latin typeface="宋体" panose="02010600030101010101" pitchFamily="2" charset="-122"/>
                <a:ea typeface="宋体" panose="02010600030101010101" pitchFamily="2" charset="-122"/>
              </a:rPr>
              <a:t>，因此</a:t>
            </a:r>
            <a:r>
              <a:rPr lang="en-US" altLang="zh-CN" sz="2800" b="1" dirty="0">
                <a:solidFill>
                  <a:srgbClr val="FF0000"/>
                </a:solidFill>
                <a:latin typeface="宋体" panose="02010600030101010101" pitchFamily="2" charset="-122"/>
                <a:ea typeface="宋体" panose="02010600030101010101" pitchFamily="2" charset="-122"/>
              </a:rPr>
              <a:t>DMA</a:t>
            </a:r>
            <a:r>
              <a:rPr lang="zh-CN" altLang="en-US" sz="2800" b="1" dirty="0">
                <a:solidFill>
                  <a:srgbClr val="FF0000"/>
                </a:solidFill>
                <a:latin typeface="宋体" panose="02010600030101010101" pitchFamily="2" charset="-122"/>
                <a:ea typeface="宋体" panose="02010600030101010101" pitchFamily="2" charset="-122"/>
              </a:rPr>
              <a:t>方式并不能完全取代中断方式</a:t>
            </a:r>
            <a:r>
              <a:rPr lang="zh-CN" altLang="en-US" sz="2800" b="1" dirty="0">
                <a:latin typeface="宋体" panose="02010600030101010101" pitchFamily="2" charset="-122"/>
                <a:ea typeface="宋体" panose="02010600030101010101" pitchFamily="2" charset="-122"/>
              </a:rPr>
              <a:t>，而且以</a:t>
            </a:r>
            <a:r>
              <a:rPr lang="en-US" altLang="zh-CN" sz="2800" b="1" dirty="0">
                <a:solidFill>
                  <a:srgbClr val="2913FD"/>
                </a:solidFill>
                <a:latin typeface="宋体" panose="02010600030101010101" pitchFamily="2" charset="-122"/>
                <a:ea typeface="宋体" panose="02010600030101010101" pitchFamily="2" charset="-122"/>
              </a:rPr>
              <a:t>DMA</a:t>
            </a:r>
            <a:r>
              <a:rPr lang="zh-CN" altLang="en-US" sz="2800" b="1" dirty="0">
                <a:solidFill>
                  <a:srgbClr val="2913FD"/>
                </a:solidFill>
                <a:latin typeface="宋体" panose="02010600030101010101" pitchFamily="2" charset="-122"/>
                <a:ea typeface="宋体" panose="02010600030101010101" pitchFamily="2" charset="-122"/>
              </a:rPr>
              <a:t>方式传送一批数据后，往往采用中断方式通知</a:t>
            </a:r>
            <a:r>
              <a:rPr lang="en-US" altLang="zh-CN" sz="2800" b="1" dirty="0">
                <a:solidFill>
                  <a:srgbClr val="2913FD"/>
                </a:solidFill>
                <a:latin typeface="宋体" panose="02010600030101010101" pitchFamily="2" charset="-122"/>
                <a:ea typeface="宋体" panose="02010600030101010101" pitchFamily="2" charset="-122"/>
              </a:rPr>
              <a:t>CPU</a:t>
            </a:r>
            <a:r>
              <a:rPr lang="zh-CN" altLang="en-US" sz="2800" b="1" dirty="0">
                <a:solidFill>
                  <a:srgbClr val="2913FD"/>
                </a:solidFill>
                <a:latin typeface="宋体" panose="02010600030101010101" pitchFamily="2" charset="-122"/>
                <a:ea typeface="宋体" panose="02010600030101010101" pitchFamily="2" charset="-122"/>
              </a:rPr>
              <a:t>进行结束处理。</a:t>
            </a:r>
            <a:endParaRPr lang="zh-CN" altLang="en-US" sz="2800" b="1" dirty="0">
              <a:solidFill>
                <a:srgbClr val="2913FD"/>
              </a:solidFill>
              <a:latin typeface="宋体" panose="02010600030101010101" pitchFamily="2" charset="-122"/>
              <a:ea typeface="宋体" panose="02010600030101010101" pitchFamily="2" charset="-122"/>
            </a:endParaRPr>
          </a:p>
        </p:txBody>
      </p:sp>
      <p:sp>
        <p:nvSpPr>
          <p:cNvPr id="97284" name="矩形 4"/>
          <p:cNvSpPr/>
          <p:nvPr/>
        </p:nvSpPr>
        <p:spPr>
          <a:xfrm>
            <a:off x="11113" y="2406650"/>
            <a:ext cx="8964612" cy="1631950"/>
          </a:xfrm>
          <a:prstGeom prst="rect">
            <a:avLst/>
          </a:prstGeom>
          <a:noFill/>
          <a:ln w="9525">
            <a:noFill/>
          </a:ln>
        </p:spPr>
        <p:txBody>
          <a:bodyPr anchor="t" anchorCtr="0">
            <a:spAutoFit/>
          </a:bodyPr>
          <a:p>
            <a:pPr>
              <a:lnSpc>
                <a:spcPts val="4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典型的</a:t>
            </a:r>
            <a:r>
              <a:rPr lang="en-US" altLang="zh-CN" sz="2800" b="1" dirty="0">
                <a:latin typeface="Arial" panose="020B0604020202020204" pitchFamily="34" charset="0"/>
                <a:ea typeface="宋体" panose="02010600030101010101" pitchFamily="2" charset="-122"/>
              </a:rPr>
              <a:t>DMA</a:t>
            </a:r>
            <a:r>
              <a:rPr lang="zh-CN" altLang="en-US" sz="2800" b="1" dirty="0">
                <a:latin typeface="Arial" panose="020B0604020202020204" pitchFamily="34" charset="0"/>
                <a:ea typeface="宋体" panose="02010600030101010101" pitchFamily="2" charset="-122"/>
              </a:rPr>
              <a:t>传送</a:t>
            </a:r>
            <a:r>
              <a:rPr lang="zh-CN" altLang="zh-CN" sz="2800" b="1" dirty="0">
                <a:latin typeface="Arial" panose="020B0604020202020204" pitchFamily="34" charset="0"/>
                <a:ea typeface="宋体" panose="02010600030101010101" pitchFamily="2" charset="-122"/>
              </a:rPr>
              <a:t>是由</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控制器进行控制</a:t>
            </a:r>
            <a:r>
              <a:rPr lang="zh-CN" altLang="zh-CN" sz="2800" b="1" dirty="0">
                <a:latin typeface="Arial" panose="020B0604020202020204" pitchFamily="34" charset="0"/>
                <a:ea typeface="宋体" panose="02010600030101010101" pitchFamily="2" charset="-122"/>
              </a:rPr>
              <a:t>的。</a:t>
            </a:r>
            <a:r>
              <a:rPr lang="en-US" altLang="zh-CN" sz="2800" b="1" dirty="0">
                <a:latin typeface="Arial" panose="020B0604020202020204" pitchFamily="34" charset="0"/>
                <a:ea typeface="宋体" panose="02010600030101010101" pitchFamily="2" charset="-122"/>
              </a:rPr>
              <a:t>DMA</a:t>
            </a:r>
            <a:r>
              <a:rPr lang="zh-CN" altLang="zh-CN" sz="2800" b="1" dirty="0">
                <a:latin typeface="Arial" panose="020B0604020202020204" pitchFamily="34" charset="0"/>
                <a:ea typeface="宋体" panose="02010600030101010101" pitchFamily="2" charset="-122"/>
              </a:rPr>
              <a:t>控制电路一般设置下列部件：</a:t>
            </a:r>
            <a:r>
              <a:rPr lang="zh-CN" altLang="zh-CN" sz="2800" b="1" dirty="0">
                <a:solidFill>
                  <a:srgbClr val="C00000"/>
                </a:solidFill>
                <a:latin typeface="Arial" panose="020B0604020202020204" pitchFamily="34" charset="0"/>
                <a:ea typeface="宋体" panose="02010600030101010101" pitchFamily="2" charset="-122"/>
              </a:rPr>
              <a:t>数据源指针</a:t>
            </a:r>
            <a:r>
              <a:rPr lang="zh-CN" altLang="zh-CN" sz="2800" b="1" dirty="0">
                <a:latin typeface="Arial" panose="020B0604020202020204" pitchFamily="34" charset="0"/>
                <a:ea typeface="宋体" panose="02010600030101010101" pitchFamily="2" charset="-122"/>
              </a:rPr>
              <a:t>、</a:t>
            </a:r>
            <a:r>
              <a:rPr lang="zh-CN" altLang="zh-CN" sz="2800" b="1" dirty="0">
                <a:solidFill>
                  <a:srgbClr val="C00000"/>
                </a:solidFill>
                <a:latin typeface="Arial" panose="020B0604020202020204" pitchFamily="34" charset="0"/>
                <a:ea typeface="宋体" panose="02010600030101010101" pitchFamily="2" charset="-122"/>
              </a:rPr>
              <a:t>目的指针</a:t>
            </a:r>
            <a:r>
              <a:rPr lang="zh-CN" altLang="zh-CN" sz="2800" b="1" dirty="0">
                <a:latin typeface="Arial" panose="020B0604020202020204" pitchFamily="34" charset="0"/>
                <a:ea typeface="宋体" panose="02010600030101010101" pitchFamily="2" charset="-122"/>
              </a:rPr>
              <a:t>、</a:t>
            </a:r>
            <a:r>
              <a:rPr lang="zh-CN" altLang="zh-CN" sz="2800" b="1" dirty="0">
                <a:solidFill>
                  <a:srgbClr val="C00000"/>
                </a:solidFill>
                <a:latin typeface="Arial" panose="020B0604020202020204" pitchFamily="34" charset="0"/>
                <a:ea typeface="宋体" panose="02010600030101010101" pitchFamily="2" charset="-122"/>
              </a:rPr>
              <a:t>数据块计数器</a:t>
            </a:r>
            <a:r>
              <a:rPr lang="zh-CN" altLang="zh-CN" sz="2800" b="1" dirty="0">
                <a:latin typeface="Arial" panose="020B0604020202020204" pitchFamily="34" charset="0"/>
                <a:ea typeface="宋体" panose="02010600030101010101" pitchFamily="2" charset="-122"/>
              </a:rPr>
              <a:t>，以及相应的控制逻辑。</a:t>
            </a:r>
            <a:r>
              <a:rPr lang="en-US" altLang="zh-CN" sz="2800" b="1" dirty="0">
                <a:latin typeface="Arial" panose="020B0604020202020204" pitchFamily="34" charset="0"/>
                <a:ea typeface="宋体" panose="02010600030101010101" pitchFamily="2" charset="-122"/>
              </a:rPr>
              <a:t>      </a:t>
            </a:r>
            <a:endParaRPr lang="zh-CN" altLang="en-US" sz="2800" b="1" dirty="0">
              <a:latin typeface="Arial" panose="020B0604020202020204" pitchFamily="34" charset="0"/>
              <a:ea typeface="宋体" panose="02010600030101010101" pitchFamily="2" charset="-122"/>
            </a:endParaRPr>
          </a:p>
        </p:txBody>
      </p:sp>
      <p:sp>
        <p:nvSpPr>
          <p:cNvPr id="97285" name="矩形 5"/>
          <p:cNvSpPr/>
          <p:nvPr/>
        </p:nvSpPr>
        <p:spPr>
          <a:xfrm>
            <a:off x="231775" y="4019550"/>
            <a:ext cx="8763000" cy="2657475"/>
          </a:xfrm>
          <a:prstGeom prst="rect">
            <a:avLst/>
          </a:prstGeom>
          <a:solidFill>
            <a:srgbClr val="CCFFCC"/>
          </a:solidFill>
          <a:ln w="9525">
            <a:noFill/>
          </a:ln>
        </p:spPr>
        <p:txBody>
          <a:bodyPr anchor="t" anchorCtr="0">
            <a:spAutoFit/>
          </a:bodyPr>
          <a:p>
            <a:pPr>
              <a:lnSpc>
                <a:spcPts val="4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执行一次</a:t>
            </a:r>
            <a:r>
              <a:rPr lang="en-US" altLang="zh-CN" sz="2800" b="1" dirty="0">
                <a:latin typeface="Arial" panose="020B0604020202020204" pitchFamily="34" charset="0"/>
                <a:ea typeface="宋体" panose="02010600030101010101" pitchFamily="2" charset="-122"/>
              </a:rPr>
              <a:t>DMA</a:t>
            </a:r>
            <a:r>
              <a:rPr lang="zh-CN" altLang="zh-CN" sz="2800" b="1" dirty="0">
                <a:latin typeface="Arial" panose="020B0604020202020204" pitchFamily="34" charset="0"/>
                <a:ea typeface="宋体" panose="02010600030101010101" pitchFamily="2" charset="-122"/>
              </a:rPr>
              <a:t>传送时，</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放弃对系统总线的控制，它对数据、地址、控制总线的输出端均呈高阻态，称为</a:t>
            </a:r>
            <a:r>
              <a:rPr lang="zh-CN" altLang="zh-CN" sz="2800" b="1" dirty="0">
                <a:solidFill>
                  <a:srgbClr val="C00000"/>
                </a:solidFill>
                <a:latin typeface="Arial" panose="020B0604020202020204" pitchFamily="34" charset="0"/>
                <a:ea typeface="宋体" panose="02010600030101010101" pitchFamily="2" charset="-122"/>
              </a:rPr>
              <a:t>与总线脱钩</a:t>
            </a:r>
            <a:r>
              <a:rPr lang="zh-CN" altLang="zh-CN" sz="2800" b="1" dirty="0">
                <a:latin typeface="Arial" panose="020B0604020202020204" pitchFamily="34" charset="0"/>
                <a:ea typeface="宋体" panose="02010600030101010101" pitchFamily="2" charset="-122"/>
              </a:rPr>
              <a:t>。这时系统总线由</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控制器</a:t>
            </a:r>
            <a:r>
              <a:rPr lang="zh-CN" altLang="zh-CN" sz="2800" b="1" dirty="0">
                <a:latin typeface="Arial" panose="020B0604020202020204" pitchFamily="34" charset="0"/>
                <a:ea typeface="宋体" panose="02010600030101010101" pitchFamily="2" charset="-122"/>
              </a:rPr>
              <a:t>控制</a:t>
            </a:r>
            <a:r>
              <a:rPr lang="zh-CN" altLang="en-US" sz="2800" b="1" dirty="0">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占用一个或几个</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外部访问周期，完成一次</a:t>
            </a:r>
            <a:r>
              <a:rPr lang="en-US" altLang="zh-CN" sz="2800" b="1" dirty="0">
                <a:latin typeface="Arial" panose="020B0604020202020204" pitchFamily="34" charset="0"/>
                <a:ea typeface="宋体" panose="02010600030101010101" pitchFamily="2" charset="-122"/>
              </a:rPr>
              <a:t>DMA</a:t>
            </a:r>
            <a:r>
              <a:rPr lang="zh-CN" altLang="en-US" sz="2800" b="1" dirty="0">
                <a:latin typeface="Arial" panose="020B0604020202020204" pitchFamily="34" charset="0"/>
                <a:ea typeface="宋体" panose="02010600030101010101" pitchFamily="2" charset="-122"/>
              </a:rPr>
              <a:t>传送</a:t>
            </a:r>
            <a:r>
              <a:rPr lang="zh-CN" altLang="zh-CN" sz="2800" b="1" dirty="0">
                <a:latin typeface="Arial" panose="020B0604020202020204" pitchFamily="34" charset="0"/>
                <a:ea typeface="宋体" panose="02010600030101010101" pitchFamily="2" charset="-122"/>
              </a:rPr>
              <a:t>操作，这种方式又称为“周期窃取”方式。</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1" name="Text Box 3"/>
          <p:cNvSpPr txBox="1"/>
          <p:nvPr/>
        </p:nvSpPr>
        <p:spPr>
          <a:xfrm>
            <a:off x="250825" y="260350"/>
            <a:ext cx="3386138" cy="579438"/>
          </a:xfrm>
          <a:prstGeom prst="rect">
            <a:avLst/>
          </a:prstGeom>
          <a:noFill/>
          <a:ln w="12700">
            <a:noFill/>
          </a:ln>
        </p:spPr>
        <p:txBody>
          <a:bodyPr anchor="t" anchorCtr="0">
            <a:spAutoFit/>
          </a:bodyPr>
          <a:p>
            <a:pPr algn="just">
              <a:spcBef>
                <a:spcPct val="50000"/>
              </a:spcBef>
            </a:pPr>
            <a:r>
              <a:rPr lang="en-US" altLang="zh-CN" sz="3200" b="1" dirty="0">
                <a:latin typeface="宋体" panose="02010600030101010101" pitchFamily="2" charset="-122"/>
                <a:ea typeface="宋体" panose="02010600030101010101" pitchFamily="2" charset="-122"/>
              </a:rPr>
              <a:t>DMA</a:t>
            </a:r>
            <a:r>
              <a:rPr lang="zh-CN" altLang="en-US" sz="3200" b="1" dirty="0">
                <a:latin typeface="宋体" panose="02010600030101010101" pitchFamily="2" charset="-122"/>
                <a:ea typeface="宋体" panose="02010600030101010101" pitchFamily="2" charset="-122"/>
              </a:rPr>
              <a:t>方式特点： </a:t>
            </a:r>
            <a:endParaRPr lang="zh-CN" altLang="en-US" sz="3200" b="1" dirty="0">
              <a:latin typeface="宋体" panose="02010600030101010101" pitchFamily="2" charset="-122"/>
              <a:ea typeface="宋体" panose="02010600030101010101" pitchFamily="2" charset="-122"/>
            </a:endParaRPr>
          </a:p>
        </p:txBody>
      </p:sp>
      <p:sp>
        <p:nvSpPr>
          <p:cNvPr id="89093" name="Text Box 5"/>
          <p:cNvSpPr txBox="1"/>
          <p:nvPr/>
        </p:nvSpPr>
        <p:spPr>
          <a:xfrm>
            <a:off x="268288" y="846138"/>
            <a:ext cx="8564562" cy="1119187"/>
          </a:xfrm>
          <a:prstGeom prst="rect">
            <a:avLst/>
          </a:prstGeom>
          <a:solidFill>
            <a:srgbClr val="FDFFCB"/>
          </a:solidFill>
          <a:ln w="9525">
            <a:noFill/>
          </a:ln>
        </p:spPr>
        <p:txBody>
          <a:bodyPr anchor="t" anchorCtr="0">
            <a:spAutoFit/>
          </a:bodyPr>
          <a:p>
            <a:pPr algn="just">
              <a:lnSpc>
                <a:spcPts val="4000"/>
              </a:lnSpc>
              <a:spcBef>
                <a:spcPct val="50000"/>
              </a:spcBef>
              <a:buChar char="•"/>
            </a:pPr>
            <a:r>
              <a:rPr lang="zh-CN" altLang="en-US" sz="2800" b="1" dirty="0">
                <a:latin typeface="宋体" panose="02010600030101010101" pitchFamily="2" charset="-122"/>
                <a:ea typeface="宋体" panose="02010600030101010101" pitchFamily="2" charset="-122"/>
              </a:rPr>
              <a:t>在</a:t>
            </a:r>
            <a:r>
              <a:rPr lang="en-US" altLang="zh-CN" sz="2800" b="1" dirty="0">
                <a:solidFill>
                  <a:srgbClr val="2913FD"/>
                </a:solidFill>
                <a:latin typeface="宋体" panose="02010600030101010101" pitchFamily="2" charset="-122"/>
                <a:ea typeface="宋体" panose="02010600030101010101" pitchFamily="2" charset="-122"/>
              </a:rPr>
              <a:t>I/O</a:t>
            </a:r>
            <a:r>
              <a:rPr lang="zh-CN" altLang="en-US" sz="2800" b="1" dirty="0">
                <a:solidFill>
                  <a:srgbClr val="2913FD"/>
                </a:solidFill>
                <a:latin typeface="宋体" panose="02010600030101010101" pitchFamily="2" charset="-122"/>
                <a:ea typeface="宋体" panose="02010600030101010101" pitchFamily="2" charset="-122"/>
              </a:rPr>
              <a:t>设备与主存之间直接传送数据</a:t>
            </a:r>
            <a:r>
              <a:rPr lang="zh-CN" altLang="en-US" sz="2800" b="1" dirty="0">
                <a:latin typeface="宋体" panose="02010600030101010101" pitchFamily="2" charset="-122"/>
                <a:ea typeface="宋体" panose="02010600030101010101" pitchFamily="2" charset="-122"/>
              </a:rPr>
              <a:t>，占用</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时间很少。 </a:t>
            </a:r>
            <a:endParaRPr lang="zh-CN" altLang="en-US" sz="2800" b="1" dirty="0">
              <a:latin typeface="宋体" panose="02010600030101010101" pitchFamily="2" charset="-122"/>
              <a:ea typeface="宋体" panose="02010600030101010101" pitchFamily="2" charset="-122"/>
            </a:endParaRPr>
          </a:p>
        </p:txBody>
      </p:sp>
      <p:sp>
        <p:nvSpPr>
          <p:cNvPr id="89094" name="Text Box 6"/>
          <p:cNvSpPr txBox="1"/>
          <p:nvPr/>
        </p:nvSpPr>
        <p:spPr>
          <a:xfrm>
            <a:off x="250825" y="1965325"/>
            <a:ext cx="8582025" cy="604838"/>
          </a:xfrm>
          <a:prstGeom prst="rect">
            <a:avLst/>
          </a:prstGeom>
          <a:solidFill>
            <a:srgbClr val="CCFFCC"/>
          </a:solidFill>
          <a:ln w="9525">
            <a:noFill/>
          </a:ln>
        </p:spPr>
        <p:txBody>
          <a:bodyPr anchor="t" anchorCtr="0">
            <a:spAutoFit/>
          </a:bodyPr>
          <a:p>
            <a:pPr algn="just">
              <a:lnSpc>
                <a:spcPts val="4000"/>
              </a:lnSpc>
              <a:spcBef>
                <a:spcPct val="50000"/>
              </a:spcBef>
              <a:buChar char="•"/>
            </a:pPr>
            <a:r>
              <a:rPr lang="zh-CN" altLang="en-US" sz="2800" b="1" dirty="0">
                <a:latin typeface="宋体" panose="02010600030101010101" pitchFamily="2" charset="-122"/>
                <a:ea typeface="宋体" panose="02010600030101010101" pitchFamily="2" charset="-122"/>
              </a:rPr>
              <a:t>传送时，</a:t>
            </a:r>
            <a:r>
              <a:rPr lang="zh-CN" altLang="en-US" sz="2800" b="1" dirty="0">
                <a:solidFill>
                  <a:srgbClr val="C00000"/>
                </a:solidFill>
                <a:latin typeface="宋体" panose="02010600030101010101" pitchFamily="2" charset="-122"/>
                <a:ea typeface="宋体" panose="02010600030101010101" pitchFamily="2" charset="-122"/>
              </a:rPr>
              <a:t>源与目的均直接由硬件逻辑指定 </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
        <p:nvSpPr>
          <p:cNvPr id="89095" name="Text Box 7"/>
          <p:cNvSpPr txBox="1"/>
          <p:nvPr/>
        </p:nvSpPr>
        <p:spPr>
          <a:xfrm>
            <a:off x="268288" y="2695575"/>
            <a:ext cx="8564562" cy="1119188"/>
          </a:xfrm>
          <a:prstGeom prst="rect">
            <a:avLst/>
          </a:prstGeom>
          <a:solidFill>
            <a:srgbClr val="FDFFCB"/>
          </a:solidFill>
          <a:ln w="9525">
            <a:noFill/>
          </a:ln>
        </p:spPr>
        <p:txBody>
          <a:bodyPr anchor="t" anchorCtr="0">
            <a:spAutoFit/>
          </a:bodyPr>
          <a:p>
            <a:pPr algn="just">
              <a:lnSpc>
                <a:spcPts val="4000"/>
              </a:lnSpc>
              <a:spcBef>
                <a:spcPct val="50000"/>
              </a:spcBef>
              <a:buChar char="•"/>
            </a:pPr>
            <a:r>
              <a:rPr lang="zh-CN" altLang="en-US" sz="2800" b="1" dirty="0">
                <a:solidFill>
                  <a:srgbClr val="2913FD"/>
                </a:solidFill>
                <a:latin typeface="宋体" panose="02010600030101010101" pitchFamily="2" charset="-122"/>
                <a:ea typeface="宋体" panose="02010600030101010101" pitchFamily="2" charset="-122"/>
              </a:rPr>
              <a:t>主存中要开辟相应的数据缓冲区，指定数据块长，</a:t>
            </a:r>
            <a:r>
              <a:rPr lang="zh-CN" altLang="en-US" sz="2800" b="1" dirty="0">
                <a:latin typeface="宋体" panose="02010600030101010101" pitchFamily="2" charset="-122"/>
                <a:ea typeface="宋体" panose="02010600030101010101" pitchFamily="2" charset="-122"/>
              </a:rPr>
              <a:t>计数由硬件完成。 </a:t>
            </a:r>
            <a:endParaRPr lang="zh-CN" altLang="en-US" sz="2800" b="1" dirty="0">
              <a:latin typeface="宋体" panose="02010600030101010101" pitchFamily="2" charset="-122"/>
              <a:ea typeface="宋体" panose="02010600030101010101" pitchFamily="2" charset="-122"/>
            </a:endParaRPr>
          </a:p>
        </p:txBody>
      </p:sp>
      <p:sp>
        <p:nvSpPr>
          <p:cNvPr id="89096" name="Text Box 8"/>
          <p:cNvSpPr txBox="1"/>
          <p:nvPr/>
        </p:nvSpPr>
        <p:spPr>
          <a:xfrm>
            <a:off x="273050" y="3865563"/>
            <a:ext cx="8559800" cy="1049337"/>
          </a:xfrm>
          <a:prstGeom prst="rect">
            <a:avLst/>
          </a:prstGeom>
          <a:solidFill>
            <a:srgbClr val="CCFFCC"/>
          </a:solidFill>
          <a:ln w="9525">
            <a:noFill/>
          </a:ln>
        </p:spPr>
        <p:txBody>
          <a:bodyPr anchor="t" anchorCtr="0">
            <a:spAutoFit/>
          </a:bodyPr>
          <a:p>
            <a:pPr algn="just">
              <a:lnSpc>
                <a:spcPts val="4000"/>
              </a:lnSpc>
              <a:spcBef>
                <a:spcPct val="50000"/>
              </a:spcBef>
              <a:buChar char="•"/>
            </a:pPr>
            <a:r>
              <a:rPr lang="zh-CN" altLang="en-US" sz="2800" b="1" dirty="0">
                <a:latin typeface="宋体" panose="02010600030101010101" pitchFamily="2" charset="-122"/>
                <a:ea typeface="宋体" panose="02010600030101010101" pitchFamily="2" charset="-122"/>
              </a:rPr>
              <a:t>在</a:t>
            </a:r>
            <a:r>
              <a:rPr lang="zh-CN" altLang="en-US" sz="2800" b="1" dirty="0">
                <a:solidFill>
                  <a:srgbClr val="C00000"/>
                </a:solidFill>
                <a:latin typeface="宋体" panose="02010600030101010101" pitchFamily="2" charset="-122"/>
                <a:ea typeface="宋体" panose="02010600030101010101" pitchFamily="2" charset="-122"/>
              </a:rPr>
              <a:t>一批数据传送结束后</a:t>
            </a:r>
            <a:r>
              <a:rPr lang="zh-CN" altLang="en-US" sz="2800" b="1" dirty="0">
                <a:latin typeface="宋体" panose="02010600030101010101" pitchFamily="2" charset="-122"/>
                <a:ea typeface="宋体" panose="02010600030101010101" pitchFamily="2" charset="-122"/>
              </a:rPr>
              <a:t>，一般通过</a:t>
            </a:r>
            <a:r>
              <a:rPr lang="zh-CN" altLang="en-US" sz="2800" b="1" dirty="0">
                <a:solidFill>
                  <a:srgbClr val="C00000"/>
                </a:solidFill>
                <a:latin typeface="宋体" panose="02010600030101010101" pitchFamily="2" charset="-122"/>
                <a:ea typeface="宋体" panose="02010600030101010101" pitchFamily="2" charset="-122"/>
              </a:rPr>
              <a:t>中断方式通知</a:t>
            </a:r>
            <a:r>
              <a:rPr lang="en-US" altLang="zh-CN" sz="2800" b="1" dirty="0">
                <a:solidFill>
                  <a:srgbClr val="C00000"/>
                </a:solidFill>
                <a:latin typeface="宋体" panose="02010600030101010101" pitchFamily="2" charset="-122"/>
                <a:ea typeface="宋体" panose="02010600030101010101" pitchFamily="2" charset="-122"/>
              </a:rPr>
              <a:t>CPU</a:t>
            </a:r>
            <a:r>
              <a:rPr lang="zh-CN" altLang="en-US" sz="2800" b="1" dirty="0">
                <a:solidFill>
                  <a:srgbClr val="C00000"/>
                </a:solidFill>
                <a:latin typeface="宋体" panose="02010600030101010101" pitchFamily="2" charset="-122"/>
                <a:ea typeface="宋体" panose="02010600030101010101" pitchFamily="2" charset="-122"/>
              </a:rPr>
              <a:t>进行后处理。 </a:t>
            </a:r>
            <a:endParaRPr lang="zh-CN" altLang="en-US" sz="2800" b="1" dirty="0">
              <a:solidFill>
                <a:srgbClr val="C00000"/>
              </a:solidFill>
              <a:latin typeface="宋体" panose="02010600030101010101" pitchFamily="2" charset="-122"/>
              <a:ea typeface="宋体" panose="02010600030101010101" pitchFamily="2" charset="-122"/>
            </a:endParaRPr>
          </a:p>
        </p:txBody>
      </p:sp>
      <p:sp>
        <p:nvSpPr>
          <p:cNvPr id="8" name="Text Box 3"/>
          <p:cNvSpPr txBox="1"/>
          <p:nvPr/>
        </p:nvSpPr>
        <p:spPr>
          <a:xfrm>
            <a:off x="273050" y="4983163"/>
            <a:ext cx="8559800" cy="523875"/>
          </a:xfrm>
          <a:prstGeom prst="rect">
            <a:avLst/>
          </a:prstGeom>
          <a:solidFill>
            <a:srgbClr val="FDFFCB"/>
          </a:solidFill>
          <a:ln w="9525">
            <a:noFill/>
          </a:ln>
        </p:spPr>
        <p:txBody>
          <a:bodyPr anchor="t" anchorCtr="0">
            <a:spAutoFit/>
          </a:bodyPr>
          <a:p>
            <a:pPr algn="just">
              <a:spcBef>
                <a:spcPct val="50000"/>
              </a:spcBef>
              <a:buChar char="•"/>
            </a:pPr>
            <a:r>
              <a:rPr lang="en-US" altLang="zh-CN" sz="2800" b="1" dirty="0">
                <a:solidFill>
                  <a:srgbClr val="2913FD"/>
                </a:solidFill>
                <a:latin typeface="宋体" panose="02010600030101010101" pitchFamily="2" charset="-122"/>
                <a:ea typeface="宋体" panose="02010600030101010101" pitchFamily="2" charset="-122"/>
              </a:rPr>
              <a:t>CPU</a:t>
            </a:r>
            <a:r>
              <a:rPr lang="zh-CN" altLang="en-US" sz="2800" b="1" dirty="0">
                <a:solidFill>
                  <a:srgbClr val="2913FD"/>
                </a:solidFill>
                <a:latin typeface="宋体" panose="02010600030101010101" pitchFamily="2" charset="-122"/>
                <a:ea typeface="宋体" panose="02010600030101010101" pitchFamily="2" charset="-122"/>
              </a:rPr>
              <a:t>与</a:t>
            </a:r>
            <a:r>
              <a:rPr lang="en-US" altLang="zh-CN" sz="2800" b="1" dirty="0">
                <a:solidFill>
                  <a:srgbClr val="2913FD"/>
                </a:solidFill>
                <a:latin typeface="宋体" panose="02010600030101010101" pitchFamily="2" charset="-122"/>
                <a:ea typeface="宋体" panose="02010600030101010101" pitchFamily="2" charset="-122"/>
              </a:rPr>
              <a:t>I/O</a:t>
            </a:r>
            <a:r>
              <a:rPr lang="zh-CN" altLang="en-US" sz="2800" b="1" dirty="0">
                <a:solidFill>
                  <a:srgbClr val="2913FD"/>
                </a:solidFill>
                <a:latin typeface="宋体" panose="02010600030101010101" pitchFamily="2" charset="-122"/>
                <a:ea typeface="宋体" panose="02010600030101010101" pitchFamily="2" charset="-122"/>
              </a:rPr>
              <a:t>设备在一定程度上并行工作</a:t>
            </a:r>
            <a:r>
              <a:rPr lang="zh-CN" altLang="en-US" sz="2800" b="1" dirty="0">
                <a:latin typeface="宋体" panose="02010600030101010101" pitchFamily="2" charset="-122"/>
                <a:ea typeface="宋体" panose="02010600030101010101" pitchFamily="2" charset="-122"/>
              </a:rPr>
              <a:t>，效率高。 </a:t>
            </a:r>
            <a:endParaRPr lang="zh-CN" altLang="en-US" sz="2800" b="1" dirty="0">
              <a:latin typeface="宋体" panose="02010600030101010101" pitchFamily="2" charset="-122"/>
              <a:ea typeface="宋体" panose="02010600030101010101" pitchFamily="2" charset="-122"/>
            </a:endParaRPr>
          </a:p>
        </p:txBody>
      </p:sp>
      <p:sp>
        <p:nvSpPr>
          <p:cNvPr id="9" name="Text Box 4"/>
          <p:cNvSpPr txBox="1"/>
          <p:nvPr/>
        </p:nvSpPr>
        <p:spPr>
          <a:xfrm>
            <a:off x="301625" y="5661025"/>
            <a:ext cx="8551863" cy="523875"/>
          </a:xfrm>
          <a:prstGeom prst="rect">
            <a:avLst/>
          </a:prstGeom>
          <a:solidFill>
            <a:srgbClr val="CCFFCC"/>
          </a:solidFill>
          <a:ln w="9525">
            <a:noFill/>
          </a:ln>
        </p:spPr>
        <p:txBody>
          <a:bodyPr anchor="t" anchorCtr="0">
            <a:spAutoFit/>
          </a:bodyPr>
          <a:p>
            <a:pPr algn="just">
              <a:spcBef>
                <a:spcPct val="50000"/>
              </a:spcBef>
              <a:buChar char="•"/>
            </a:pPr>
            <a:r>
              <a:rPr lang="zh-CN" altLang="en-US" sz="2800" b="1" dirty="0">
                <a:latin typeface="宋体" panose="02010600030101010101" pitchFamily="2" charset="-122"/>
                <a:ea typeface="宋体" panose="02010600030101010101" pitchFamily="2" charset="-122"/>
              </a:rPr>
              <a:t>一般</a:t>
            </a:r>
            <a:r>
              <a:rPr lang="zh-CN" altLang="en-US" sz="2800" b="1" dirty="0">
                <a:solidFill>
                  <a:srgbClr val="C00000"/>
                </a:solidFill>
                <a:latin typeface="宋体" panose="02010600030101010101" pitchFamily="2" charset="-122"/>
                <a:ea typeface="宋体" panose="02010600030101010101" pitchFamily="2" charset="-122"/>
              </a:rPr>
              <a:t>用于高速、批量数据的简单传送</a:t>
            </a: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slide(fromBottom)">
                                      <p:cBhvr>
                                        <p:cTn id="7" dur="500"/>
                                        <p:tgtEl>
                                          <p:spTgt spid="8909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9093"/>
                                        </p:tgtEl>
                                        <p:attrNameLst>
                                          <p:attrName>style.visibility</p:attrName>
                                        </p:attrNameLst>
                                      </p:cBhvr>
                                      <p:to>
                                        <p:strVal val="visible"/>
                                      </p:to>
                                    </p:set>
                                    <p:animEffect transition="in" filter="slide(fromBottom)">
                                      <p:cBhvr>
                                        <p:cTn id="12" dur="500"/>
                                        <p:tgtEl>
                                          <p:spTgt spid="8909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9094"/>
                                        </p:tgtEl>
                                        <p:attrNameLst>
                                          <p:attrName>style.visibility</p:attrName>
                                        </p:attrNameLst>
                                      </p:cBhvr>
                                      <p:to>
                                        <p:strVal val="visible"/>
                                      </p:to>
                                    </p:set>
                                    <p:animEffect transition="in" filter="slide(fromBottom)">
                                      <p:cBhvr>
                                        <p:cTn id="17" dur="500"/>
                                        <p:tgtEl>
                                          <p:spTgt spid="8909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9095"/>
                                        </p:tgtEl>
                                        <p:attrNameLst>
                                          <p:attrName>style.visibility</p:attrName>
                                        </p:attrNameLst>
                                      </p:cBhvr>
                                      <p:to>
                                        <p:strVal val="visible"/>
                                      </p:to>
                                    </p:set>
                                    <p:animEffect transition="in" filter="slide(fromBottom)">
                                      <p:cBhvr>
                                        <p:cTn id="22" dur="500"/>
                                        <p:tgtEl>
                                          <p:spTgt spid="8909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9096"/>
                                        </p:tgtEl>
                                        <p:attrNameLst>
                                          <p:attrName>style.visibility</p:attrName>
                                        </p:attrNameLst>
                                      </p:cBhvr>
                                      <p:to>
                                        <p:strVal val="visible"/>
                                      </p:to>
                                    </p:set>
                                    <p:animEffect transition="in" filter="slide(fromBottom)">
                                      <p:cBhvr>
                                        <p:cTn id="27" dur="500"/>
                                        <p:tgtEl>
                                          <p:spTgt spid="8909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lide(fromBottom)">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lide(fromBottom)">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p:bldP spid="89093" grpId="0" animBg="1"/>
      <p:bldP spid="89094" grpId="0" animBg="1"/>
      <p:bldP spid="89095" grpId="0" animBg="1"/>
      <p:bldP spid="89096" grpId="0" animBg="1"/>
      <p:bldP spid="8" grpId="0" animBg="1"/>
      <p:bldP spid="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9" name="Text Box 7"/>
          <p:cNvSpPr txBox="1"/>
          <p:nvPr/>
        </p:nvSpPr>
        <p:spPr>
          <a:xfrm>
            <a:off x="149225" y="3063875"/>
            <a:ext cx="8797925" cy="892175"/>
          </a:xfrm>
          <a:prstGeom prst="rect">
            <a:avLst/>
          </a:prstGeom>
          <a:solidFill>
            <a:srgbClr val="FFFF00"/>
          </a:solidFill>
          <a:ln w="9525">
            <a:noFill/>
          </a:ln>
        </p:spPr>
        <p:txBody>
          <a:bodyPr anchor="t" anchorCtr="0">
            <a:spAutoFit/>
          </a:bodyPr>
          <a:p>
            <a:pPr algn="just">
              <a:spcBef>
                <a:spcPct val="50000"/>
              </a:spcBef>
            </a:pP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应用：</a:t>
            </a:r>
            <a:r>
              <a:rPr lang="zh-CN" altLang="en-US" sz="2400" b="1" dirty="0">
                <a:latin typeface="宋体" panose="02010600030101010101" pitchFamily="2" charset="-122"/>
                <a:ea typeface="宋体" panose="02010600030101010101" pitchFamily="2" charset="-122"/>
              </a:rPr>
              <a:t>磁盘接口、网络通信接口、动态存储器刷新、高速数据采集接口等。</a:t>
            </a:r>
            <a:endParaRPr lang="zh-CN" altLang="en-US" sz="3200" b="1" dirty="0">
              <a:latin typeface="宋体" panose="02010600030101010101" pitchFamily="2" charset="-122"/>
              <a:ea typeface="宋体" panose="02010600030101010101" pitchFamily="2" charset="-122"/>
            </a:endParaRPr>
          </a:p>
        </p:txBody>
      </p:sp>
      <p:sp>
        <p:nvSpPr>
          <p:cNvPr id="99330" name="矩形 1"/>
          <p:cNvSpPr/>
          <p:nvPr/>
        </p:nvSpPr>
        <p:spPr>
          <a:xfrm>
            <a:off x="149225" y="188913"/>
            <a:ext cx="8964613" cy="2784475"/>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控制器接管总线期间，</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与总线脱钩因而不能访问主存</a:t>
            </a:r>
            <a:r>
              <a:rPr lang="zh-CN" altLang="zh-CN" sz="2400" b="1" dirty="0">
                <a:latin typeface="Arial" panose="020B0604020202020204" pitchFamily="34" charset="0"/>
                <a:ea typeface="宋体" panose="02010600030101010101" pitchFamily="2" charset="-122"/>
              </a:rPr>
              <a:t>。但</a:t>
            </a:r>
            <a:r>
              <a:rPr lang="en-US" altLang="zh-CN" sz="2400" b="1" dirty="0">
                <a:latin typeface="Arial" panose="020B0604020202020204" pitchFamily="34" charset="0"/>
                <a:ea typeface="宋体" panose="02010600030101010101" pitchFamily="2" charset="-122"/>
              </a:rPr>
              <a:t>8086</a:t>
            </a:r>
            <a:r>
              <a:rPr lang="zh-CN" altLang="zh-CN" sz="2400" b="1" dirty="0">
                <a:latin typeface="Arial" panose="020B0604020202020204" pitchFamily="34" charset="0"/>
                <a:ea typeface="宋体" panose="02010600030101010101" pitchFamily="2" charset="-122"/>
              </a:rPr>
              <a:t>等</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中采用了“指令预取”等缓冲技术，在</a:t>
            </a:r>
            <a:r>
              <a:rPr lang="en-US" altLang="zh-CN" sz="2400" b="1" dirty="0">
                <a:latin typeface="Arial" panose="020B0604020202020204" pitchFamily="34" charset="0"/>
                <a:ea typeface="宋体" panose="02010600030101010101" pitchFamily="2" charset="-122"/>
              </a:rPr>
              <a:t>80486</a:t>
            </a:r>
            <a:r>
              <a:rPr lang="zh-CN" altLang="zh-CN"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Pentium</a:t>
            </a:r>
            <a:r>
              <a:rPr lang="zh-CN" altLang="zh-CN" sz="2400" b="1" dirty="0">
                <a:latin typeface="Arial" panose="020B0604020202020204" pitchFamily="34" charset="0"/>
                <a:ea typeface="宋体" panose="02010600030101010101" pitchFamily="2" charset="-122"/>
              </a:rPr>
              <a:t>等</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中更是采用了片内</a:t>
            </a:r>
            <a:r>
              <a:rPr lang="en-US" altLang="zh-CN" sz="2400" b="1" dirty="0">
                <a:latin typeface="Arial" panose="020B0604020202020204" pitchFamily="34" charset="0"/>
                <a:ea typeface="宋体" panose="02010600030101010101" pitchFamily="2" charset="-122"/>
              </a:rPr>
              <a:t>Cache</a:t>
            </a:r>
            <a:r>
              <a:rPr lang="zh-CN" altLang="zh-CN" sz="2400" b="1" dirty="0">
                <a:latin typeface="Arial" panose="020B0604020202020204" pitchFamily="34" charset="0"/>
                <a:ea typeface="宋体" panose="02010600030101010101" pitchFamily="2" charset="-122"/>
              </a:rPr>
              <a:t>技术，只要</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内的指令预取队列或</a:t>
            </a:r>
            <a:r>
              <a:rPr lang="en-US" altLang="zh-CN" sz="2400" b="1" dirty="0">
                <a:latin typeface="Arial" panose="020B0604020202020204" pitchFamily="34" charset="0"/>
                <a:ea typeface="宋体" panose="02010600030101010101" pitchFamily="2" charset="-122"/>
              </a:rPr>
              <a:t>Cache</a:t>
            </a:r>
            <a:r>
              <a:rPr lang="zh-CN" altLang="zh-CN" sz="2400" b="1" dirty="0">
                <a:latin typeface="Arial" panose="020B0604020202020204" pitchFamily="34" charset="0"/>
                <a:ea typeface="宋体" panose="02010600030101010101" pitchFamily="2" charset="-122"/>
              </a:rPr>
              <a:t>中有可供执行的指令，</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仍能继续工作，仅当需要进行外部访问时才会暂停，因而</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工作与</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传送间具有更高的并行度。</a:t>
            </a:r>
            <a:endParaRPr lang="zh-CN" altLang="en-US" sz="2400" b="1" dirty="0">
              <a:latin typeface="Arial" panose="020B0604020202020204" pitchFamily="34" charset="0"/>
              <a:ea typeface="宋体" panose="02010600030101010101" pitchFamily="2" charset="-122"/>
            </a:endParaRPr>
          </a:p>
        </p:txBody>
      </p:sp>
      <p:sp>
        <p:nvSpPr>
          <p:cNvPr id="99331" name="矩形 2"/>
          <p:cNvSpPr/>
          <p:nvPr/>
        </p:nvSpPr>
        <p:spPr>
          <a:xfrm>
            <a:off x="149225" y="3956050"/>
            <a:ext cx="8861425" cy="2786063"/>
          </a:xfrm>
          <a:prstGeom prst="rect">
            <a:avLst/>
          </a:prstGeom>
          <a:noFill/>
          <a:ln w="9525">
            <a:noFill/>
          </a:ln>
        </p:spPr>
        <p:txBody>
          <a:bodyPr anchor="t" anchorCtr="0">
            <a:spAutoFit/>
          </a:bodyPr>
          <a:p>
            <a:pPr>
              <a:lnSpc>
                <a:spcPts val="3500"/>
              </a:lnSpc>
            </a:pPr>
            <a:r>
              <a:rPr lang="zh-CN" altLang="zh-CN" sz="2400" b="1" dirty="0">
                <a:latin typeface="Arial" panose="020B0604020202020204" pitchFamily="34" charset="0"/>
                <a:ea typeface="宋体" panose="02010600030101010101" pitchFamily="2" charset="-122"/>
              </a:rPr>
              <a:t>【例】</a:t>
            </a:r>
            <a:r>
              <a:rPr lang="en-US" altLang="zh-CN" sz="2400" b="1" dirty="0">
                <a:latin typeface="Arial" panose="020B0604020202020204" pitchFamily="34" charset="0"/>
                <a:ea typeface="宋体" panose="02010600030101010101" pitchFamily="2" charset="-122"/>
              </a:rPr>
              <a:t>  DMA</a:t>
            </a:r>
            <a:r>
              <a:rPr lang="zh-CN" altLang="zh-CN" sz="2400" b="1" dirty="0">
                <a:latin typeface="Arial" panose="020B0604020202020204" pitchFamily="34" charset="0"/>
                <a:ea typeface="宋体" panose="02010600030101010101" pitchFamily="2" charset="-122"/>
              </a:rPr>
              <a:t>用于磁盘接口。磁盘与主存间的数据交换以</a:t>
            </a:r>
            <a:r>
              <a:rPr lang="zh-CN" altLang="zh-CN" sz="2400" b="1" dirty="0">
                <a:solidFill>
                  <a:srgbClr val="C00000"/>
                </a:solidFill>
                <a:latin typeface="Arial" panose="020B0604020202020204" pitchFamily="34" charset="0"/>
                <a:ea typeface="宋体" panose="02010600030101010101" pitchFamily="2" charset="-122"/>
              </a:rPr>
              <a:t>数据块</a:t>
            </a:r>
            <a:r>
              <a:rPr lang="zh-CN" altLang="zh-CN" sz="2400" b="1" dirty="0">
                <a:latin typeface="Arial" panose="020B0604020202020204" pitchFamily="34" charset="0"/>
                <a:ea typeface="宋体" panose="02010600030101010101" pitchFamily="2" charset="-122"/>
              </a:rPr>
              <a:t>为单位，在连续读写时数据传输率很高，不能以中断方式逐字处理，可用</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控制数据传送。而</a:t>
            </a:r>
            <a:r>
              <a:rPr lang="zh-CN" altLang="zh-CN" sz="2400" b="1" dirty="0">
                <a:solidFill>
                  <a:srgbClr val="C00000"/>
                </a:solidFill>
                <a:latin typeface="Arial" panose="020B0604020202020204" pitchFamily="34" charset="0"/>
                <a:ea typeface="宋体" panose="02010600030101010101" pitchFamily="2" charset="-122"/>
              </a:rPr>
              <a:t>磁盘的寻道、确定数据块起始位置等工作，则常用中断方式由</a:t>
            </a:r>
            <a:r>
              <a:rPr lang="en-US" altLang="zh-CN" sz="2400" b="1" dirty="0">
                <a:solidFill>
                  <a:srgbClr val="C00000"/>
                </a:solidFill>
                <a:latin typeface="Arial" panose="020B0604020202020204" pitchFamily="34" charset="0"/>
                <a:ea typeface="宋体" panose="02010600030101010101" pitchFamily="2" charset="-122"/>
              </a:rPr>
              <a:t>CPU</a:t>
            </a:r>
            <a:r>
              <a:rPr lang="zh-CN" altLang="zh-CN" sz="2400" b="1" dirty="0">
                <a:solidFill>
                  <a:srgbClr val="C00000"/>
                </a:solidFill>
                <a:latin typeface="Arial" panose="020B0604020202020204" pitchFamily="34" charset="0"/>
                <a:ea typeface="宋体" panose="02010600030101010101" pitchFamily="2" charset="-122"/>
              </a:rPr>
              <a:t>程序处理</a:t>
            </a:r>
            <a:r>
              <a:rPr lang="zh-CN" altLang="zh-CN" sz="2400" b="1" dirty="0">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数据块传送完毕后，一般也采用中断方式由</a:t>
            </a:r>
            <a:r>
              <a:rPr lang="en-US" altLang="zh-CN" sz="2400" b="1" dirty="0">
                <a:solidFill>
                  <a:srgbClr val="2913FD"/>
                </a:solidFill>
                <a:latin typeface="Arial" panose="020B0604020202020204" pitchFamily="34" charset="0"/>
                <a:ea typeface="宋体" panose="02010600030101010101" pitchFamily="2" charset="-122"/>
              </a:rPr>
              <a:t>CPU</a:t>
            </a:r>
            <a:r>
              <a:rPr lang="zh-CN" altLang="zh-CN" sz="2400" b="1" dirty="0">
                <a:solidFill>
                  <a:srgbClr val="2913FD"/>
                </a:solidFill>
                <a:latin typeface="Arial" panose="020B0604020202020204" pitchFamily="34" charset="0"/>
                <a:ea typeface="宋体" panose="02010600030101010101" pitchFamily="2" charset="-122"/>
              </a:rPr>
              <a:t>进行后处理</a:t>
            </a:r>
            <a:r>
              <a:rPr lang="zh-CN" altLang="zh-CN" sz="2400" b="1" dirty="0">
                <a:latin typeface="Arial" panose="020B0604020202020204" pitchFamily="34" charset="0"/>
                <a:ea typeface="宋体" panose="02010600030101010101" pitchFamily="2" charset="-122"/>
              </a:rPr>
              <a:t>。可见在高速</a:t>
            </a:r>
            <a:r>
              <a:rPr lang="en-US" altLang="zh-CN" sz="2400" b="1" dirty="0">
                <a:latin typeface="Arial" panose="020B0604020202020204" pitchFamily="34" charset="0"/>
                <a:ea typeface="宋体" panose="02010600030101010101" pitchFamily="2" charset="-122"/>
              </a:rPr>
              <a:t>I/O</a:t>
            </a:r>
            <a:r>
              <a:rPr lang="zh-CN" altLang="zh-CN" sz="2400" b="1" dirty="0">
                <a:latin typeface="Arial" panose="020B0604020202020204" pitchFamily="34" charset="0"/>
                <a:ea typeface="宋体" panose="02010600030101010101" pitchFamily="2" charset="-122"/>
              </a:rPr>
              <a:t>设备中常综合运用</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方式与程序中断方式。</a:t>
            </a:r>
            <a:endParaRPr lang="zh-CN" altLang="en-US" sz="2400" b="1"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0119"/>
                                        </p:tgtEl>
                                        <p:attrNameLst>
                                          <p:attrName>style.visibility</p:attrName>
                                        </p:attrNameLst>
                                      </p:cBhvr>
                                      <p:to>
                                        <p:strVal val="visible"/>
                                      </p:to>
                                    </p:set>
                                    <p:animEffect transition="in" filter="slide(fromBottom)">
                                      <p:cBhvr>
                                        <p:cTn id="7" dur="500"/>
                                        <p:tgtEl>
                                          <p:spTgt spid="90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 Box 2"/>
          <p:cNvSpPr txBox="1"/>
          <p:nvPr/>
        </p:nvSpPr>
        <p:spPr>
          <a:xfrm>
            <a:off x="361950" y="115888"/>
            <a:ext cx="4695825" cy="641350"/>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7.4.2 </a:t>
            </a:r>
            <a:r>
              <a:rPr lang="en-US" altLang="zh-CN" sz="3600" b="1" dirty="0">
                <a:latin typeface="宋体" panose="02010600030101010101" pitchFamily="2" charset="-122"/>
                <a:ea typeface="宋体" panose="02010600030101010101" pitchFamily="2" charset="-122"/>
              </a:rPr>
              <a:t>DMA</a:t>
            </a:r>
            <a:r>
              <a:rPr lang="zh-CN" altLang="en-US" sz="3600" b="1" dirty="0">
                <a:latin typeface="宋体" panose="02010600030101010101" pitchFamily="2" charset="-122"/>
                <a:ea typeface="宋体" panose="02010600030101010101" pitchFamily="2" charset="-122"/>
              </a:rPr>
              <a:t>过程 </a:t>
            </a:r>
            <a:endParaRPr lang="zh-CN" altLang="en-US" sz="3600" b="1" dirty="0">
              <a:latin typeface="宋体" panose="02010600030101010101" pitchFamily="2" charset="-122"/>
              <a:ea typeface="宋体" panose="02010600030101010101" pitchFamily="2" charset="-122"/>
            </a:endParaRPr>
          </a:p>
        </p:txBody>
      </p:sp>
      <p:sp>
        <p:nvSpPr>
          <p:cNvPr id="91139" name="Text Box 3"/>
          <p:cNvSpPr txBox="1"/>
          <p:nvPr/>
        </p:nvSpPr>
        <p:spPr>
          <a:xfrm>
            <a:off x="361950" y="2268538"/>
            <a:ext cx="2881313" cy="579437"/>
          </a:xfrm>
          <a:prstGeom prst="rect">
            <a:avLst/>
          </a:prstGeom>
          <a:noFill/>
          <a:ln w="12700">
            <a:noFill/>
          </a:ln>
        </p:spPr>
        <p:txBody>
          <a:bodyPr anchor="t" anchorCtr="0">
            <a:spAutoFit/>
          </a:bodyPr>
          <a:p>
            <a:pPr>
              <a:spcBef>
                <a:spcPct val="50000"/>
              </a:spcBef>
            </a:pPr>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a:t>
            </a:r>
            <a:r>
              <a:rPr lang="zh-CN" altLang="en-US" sz="3200" b="1" dirty="0">
                <a:latin typeface="宋体" panose="02010600030101010101" pitchFamily="2" charset="-122"/>
                <a:ea typeface="宋体" panose="02010600030101010101" pitchFamily="2" charset="-122"/>
              </a:rPr>
              <a:t>初始化</a:t>
            </a:r>
            <a:r>
              <a:rPr lang="zh-CN" altLang="en-US" sz="3200" b="1" dirty="0">
                <a:latin typeface="黑体" panose="02010609060101010101" pitchFamily="49" charset="-122"/>
                <a:ea typeface="黑体" panose="02010609060101010101" pitchFamily="49" charset="-122"/>
              </a:rPr>
              <a:t> </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p:txBody>
      </p:sp>
      <p:sp>
        <p:nvSpPr>
          <p:cNvPr id="100355" name="矩形 1"/>
          <p:cNvSpPr/>
          <p:nvPr/>
        </p:nvSpPr>
        <p:spPr>
          <a:xfrm>
            <a:off x="179388" y="869950"/>
            <a:ext cx="8856662" cy="1384300"/>
          </a:xfrm>
          <a:prstGeom prst="rect">
            <a:avLst/>
          </a:prstGeom>
          <a:solidFill>
            <a:srgbClr val="CCFFCC"/>
          </a:solidFill>
          <a:ln w="9525">
            <a:noFill/>
          </a:ln>
        </p:spPr>
        <p:txBody>
          <a:bodyPr anchor="t" anchorCtr="0">
            <a:spAutoFit/>
          </a:bodyPr>
          <a:p>
            <a:r>
              <a:rPr lang="zh-CN" altLang="zh-CN" sz="2800" b="1" dirty="0">
                <a:latin typeface="Arial" panose="020B0604020202020204" pitchFamily="34" charset="0"/>
                <a:ea typeface="宋体" panose="02010600030101010101" pitchFamily="2" charset="-122"/>
              </a:rPr>
              <a:t>完整的</a:t>
            </a:r>
            <a:r>
              <a:rPr lang="en-US" altLang="zh-CN" sz="2800" b="1" dirty="0">
                <a:latin typeface="Arial" panose="020B0604020202020204" pitchFamily="34" charset="0"/>
                <a:ea typeface="宋体" panose="02010600030101010101" pitchFamily="2" charset="-122"/>
              </a:rPr>
              <a:t>DMA</a:t>
            </a:r>
            <a:r>
              <a:rPr lang="zh-CN" altLang="zh-CN" sz="2800" b="1" dirty="0">
                <a:latin typeface="Arial" panose="020B0604020202020204" pitchFamily="34" charset="0"/>
                <a:ea typeface="宋体" panose="02010600030101010101" pitchFamily="2" charset="-122"/>
              </a:rPr>
              <a:t>工作过程包括：</a:t>
            </a:r>
            <a:endParaRPr lang="en-US" altLang="zh-CN" sz="2800" b="1" dirty="0">
              <a:latin typeface="Arial" panose="020B0604020202020204" pitchFamily="34" charset="0"/>
              <a:ea typeface="宋体" panose="02010600030101010101" pitchFamily="2" charset="-122"/>
            </a:endParaRPr>
          </a:p>
          <a:p>
            <a:r>
              <a:rPr lang="zh-CN" altLang="zh-CN" sz="2800" b="1" dirty="0">
                <a:solidFill>
                  <a:srgbClr val="C00000"/>
                </a:solidFill>
                <a:latin typeface="Arial" panose="020B0604020202020204" pitchFamily="34" charset="0"/>
                <a:ea typeface="宋体" panose="02010600030101010101" pitchFamily="2" charset="-122"/>
              </a:rPr>
              <a:t>初始化</a:t>
            </a:r>
            <a:r>
              <a:rPr lang="zh-CN" altLang="zh-CN" sz="2800" b="1" dirty="0">
                <a:latin typeface="Arial" panose="020B0604020202020204" pitchFamily="34" charset="0"/>
                <a:ea typeface="宋体" panose="02010600030101010101" pitchFamily="2" charset="-122"/>
              </a:rPr>
              <a:t>、</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请求</a:t>
            </a:r>
            <a:r>
              <a:rPr lang="zh-CN" altLang="zh-CN" sz="2800" b="1" dirty="0">
                <a:latin typeface="Arial" panose="020B0604020202020204" pitchFamily="34" charset="0"/>
                <a:ea typeface="宋体" panose="02010600030101010101" pitchFamily="2" charset="-122"/>
              </a:rPr>
              <a:t>、</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批准</a:t>
            </a:r>
            <a:r>
              <a:rPr lang="zh-CN" altLang="zh-CN" sz="2800" b="1" dirty="0">
                <a:latin typeface="Arial" panose="020B0604020202020204" pitchFamily="34" charset="0"/>
                <a:ea typeface="宋体" panose="02010600030101010101" pitchFamily="2" charset="-122"/>
              </a:rPr>
              <a:t>、</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传送</a:t>
            </a:r>
            <a:r>
              <a:rPr lang="zh-CN" altLang="zh-CN" sz="2800" b="1" dirty="0">
                <a:latin typeface="Arial" panose="020B0604020202020204" pitchFamily="34" charset="0"/>
                <a:ea typeface="宋体" panose="02010600030101010101" pitchFamily="2" charset="-122"/>
              </a:rPr>
              <a:t>、</a:t>
            </a:r>
            <a:r>
              <a:rPr lang="zh-CN" altLang="zh-CN" sz="2800" b="1" dirty="0">
                <a:solidFill>
                  <a:srgbClr val="C00000"/>
                </a:solidFill>
                <a:latin typeface="Arial" panose="020B0604020202020204" pitchFamily="34" charset="0"/>
                <a:ea typeface="宋体" panose="02010600030101010101" pitchFamily="2" charset="-122"/>
              </a:rPr>
              <a:t>结束处理</a:t>
            </a:r>
            <a:r>
              <a:rPr lang="zh-CN" altLang="en-US" sz="2800" b="1" dirty="0">
                <a:solidFill>
                  <a:srgbClr val="C00000"/>
                </a:solidFill>
                <a:latin typeface="Arial" panose="020B0604020202020204" pitchFamily="34" charset="0"/>
                <a:ea typeface="宋体" panose="02010600030101010101" pitchFamily="2" charset="-122"/>
              </a:rPr>
              <a:t>。</a:t>
            </a:r>
            <a:r>
              <a:rPr lang="zh-CN" altLang="zh-CN" sz="2800" b="1" dirty="0">
                <a:latin typeface="Arial" panose="020B0604020202020204" pitchFamily="34" charset="0"/>
                <a:ea typeface="宋体" panose="02010600030101010101" pitchFamily="2" charset="-122"/>
              </a:rPr>
              <a:t>下面分别介绍。</a:t>
            </a:r>
            <a:endParaRPr lang="zh-CN" altLang="en-US" sz="2800" b="1" dirty="0">
              <a:latin typeface="Arial" panose="020B0604020202020204" pitchFamily="34" charset="0"/>
              <a:ea typeface="宋体" panose="02010600030101010101" pitchFamily="2" charset="-122"/>
            </a:endParaRPr>
          </a:p>
        </p:txBody>
      </p:sp>
      <p:sp>
        <p:nvSpPr>
          <p:cNvPr id="3" name="矩形 2"/>
          <p:cNvSpPr/>
          <p:nvPr/>
        </p:nvSpPr>
        <p:spPr>
          <a:xfrm>
            <a:off x="179070" y="2780665"/>
            <a:ext cx="8856663" cy="3681730"/>
          </a:xfrm>
          <a:prstGeom prst="rect">
            <a:avLst/>
          </a:prstGeom>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① 如要</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将主存中某数据块送往</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，则需</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先准备好数据</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如要从接口读数据块送入主存</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，则需</a:t>
            </a:r>
            <a:r>
              <a:rPr kumimoji="0" lang="zh-CN" altLang="zh-CN" sz="2400" b="1" i="0" u="none" strike="noStrike" kern="1200" cap="none" spc="0" normalizeH="0" baseline="0" noProof="0" dirty="0">
                <a:ln>
                  <a:noFill/>
                </a:ln>
                <a:solidFill>
                  <a:srgbClr val="2913FD"/>
                </a:solidFill>
                <a:effectLst/>
                <a:uLnTx/>
                <a:uFillTx/>
                <a:latin typeface="Arial" panose="020B0604020202020204" pitchFamily="34" charset="0"/>
                <a:ea typeface="宋体" panose="02010600030101010101" pitchFamily="2" charset="-122"/>
                <a:cs typeface="+mn-cs"/>
              </a:rPr>
              <a:t>在主存中设置相应的缓冲区</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② </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初始化</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接口的有关控制逻辑</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主存缓冲区或数据块首址送入“存储器指针”，</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数据块长度送往“块长计数器”，</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送出有关命令字以确定传送方向等控制信息</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送出</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设备有关寻址信息。</a:t>
            </a:r>
            <a:endPar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③</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初始化</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结束后需要中断</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处理的</a:t>
            </a:r>
            <a:r>
              <a:rPr kumimoji="0" lang="zh-CN" altLang="en-US" sz="2400" b="1" i="0" u="none" strike="noStrike" kern="1200" cap="none" spc="0" normalizeH="0" baseline="0" noProof="0">
                <a:ln>
                  <a:noFill/>
                </a:ln>
                <a:solidFill>
                  <a:srgbClr val="C00000"/>
                </a:solidFill>
                <a:effectLst/>
                <a:uLnTx/>
                <a:uFillTx/>
                <a:latin typeface="Arial" panose="020B0604020202020204" pitchFamily="34" charset="0"/>
                <a:ea typeface="宋体" panose="02010600030101010101" pitchFamily="2" charset="-122"/>
                <a:cs typeface="+mn-cs"/>
              </a:rPr>
              <a:t>信息</a:t>
            </a: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slide(fromBottom)">
                                      <p:cBhvr>
                                        <p:cTn id="7" dur="500"/>
                                        <p:tgtEl>
                                          <p:spTgt spid="911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1139"/>
                                        </p:tgtEl>
                                        <p:attrNameLst>
                                          <p:attrName>style.visibility</p:attrName>
                                        </p:attrNameLst>
                                      </p:cBhvr>
                                      <p:to>
                                        <p:strVal val="visible"/>
                                      </p:to>
                                    </p:set>
                                    <p:animEffect transition="in" filter="slide(fromBottom)">
                                      <p:cBhvr>
                                        <p:cTn id="12" dur="500"/>
                                        <p:tgtEl>
                                          <p:spTgt spid="9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灯片编号占位符 1"/>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3" name="Text Box 7"/>
          <p:cNvSpPr txBox="1"/>
          <p:nvPr/>
        </p:nvSpPr>
        <p:spPr>
          <a:xfrm>
            <a:off x="412750" y="192088"/>
            <a:ext cx="2881313" cy="579437"/>
          </a:xfrm>
          <a:prstGeom prst="rect">
            <a:avLst/>
          </a:prstGeom>
          <a:noFill/>
          <a:ln w="12700">
            <a:noFill/>
          </a:ln>
        </p:spPr>
        <p:txBody>
          <a:bodyPr anchor="t" anchorCtr="0">
            <a:spAutoFit/>
          </a:bodyPr>
          <a:p>
            <a:pPr>
              <a:spcBef>
                <a:spcPct val="50000"/>
              </a:spcBef>
            </a:pPr>
            <a:r>
              <a:rPr lang="en-US" altLang="zh-CN" sz="3200" b="1" dirty="0">
                <a:latin typeface="黑体" panose="02010609060101010101" pitchFamily="49" charset="-122"/>
                <a:ea typeface="黑体" panose="02010609060101010101" pitchFamily="49" charset="-122"/>
              </a:rPr>
              <a:t>2</a:t>
            </a:r>
            <a:r>
              <a:rPr lang="zh-CN" altLang="en-US" sz="3200" b="1" dirty="0">
                <a:latin typeface="黑体" panose="02010609060101010101" pitchFamily="49" charset="-122"/>
                <a:ea typeface="黑体" panose="02010609060101010101" pitchFamily="49" charset="-122"/>
              </a:rPr>
              <a:t>、</a:t>
            </a:r>
            <a:r>
              <a:rPr lang="en-US" altLang="zh-CN" sz="3200" b="1" dirty="0">
                <a:latin typeface="宋体" panose="02010600030101010101" pitchFamily="2" charset="-122"/>
                <a:ea typeface="宋体" panose="02010600030101010101" pitchFamily="2" charset="-122"/>
              </a:rPr>
              <a:t>DMA</a:t>
            </a:r>
            <a:r>
              <a:rPr lang="zh-CN" altLang="en-US" sz="3200" b="1" dirty="0">
                <a:latin typeface="宋体" panose="02010600030101010101" pitchFamily="2" charset="-122"/>
                <a:ea typeface="宋体" panose="02010600030101010101" pitchFamily="2" charset="-122"/>
              </a:rPr>
              <a:t>请求 </a:t>
            </a:r>
            <a:r>
              <a:rPr lang="zh-CN" altLang="en-US" sz="3200" b="1" dirty="0">
                <a:latin typeface="黑体" panose="02010609060101010101" pitchFamily="49" charset="-122"/>
                <a:ea typeface="黑体" panose="02010609060101010101" pitchFamily="49" charset="-122"/>
              </a:rPr>
              <a:t> </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p:txBody>
      </p:sp>
      <p:sp>
        <p:nvSpPr>
          <p:cNvPr id="101379" name="矩形 4"/>
          <p:cNvSpPr/>
          <p:nvPr/>
        </p:nvSpPr>
        <p:spPr>
          <a:xfrm>
            <a:off x="106998" y="836930"/>
            <a:ext cx="8713787" cy="2030095"/>
          </a:xfrm>
          <a:prstGeom prst="rect">
            <a:avLst/>
          </a:prstGeom>
          <a:solidFill>
            <a:srgbClr val="CCFFCC"/>
          </a:solidFill>
          <a:ln w="9525">
            <a:noFill/>
          </a:ln>
        </p:spPr>
        <p:txBody>
          <a:bodyPr anchor="t" anchorCtr="0">
            <a:spAutoFit/>
          </a:bodyPr>
          <a:p>
            <a:pPr>
              <a:lnSpc>
                <a:spcPct val="150000"/>
              </a:lnSpc>
            </a:pPr>
            <a:r>
              <a:rPr lang="en-US" altLang="zh-CN" sz="2800" b="1" dirty="0">
                <a:latin typeface="Arial" panose="020B0604020202020204" pitchFamily="34" charset="0"/>
                <a:ea typeface="宋体" panose="02010600030101010101" pitchFamily="2" charset="-122"/>
              </a:rPr>
              <a:t>       </a:t>
            </a:r>
            <a:r>
              <a:rPr lang="zh-CN" altLang="zh-CN" sz="2800" b="1" dirty="0">
                <a:latin typeface="Arial" panose="020B0604020202020204" pitchFamily="34" charset="0"/>
                <a:ea typeface="宋体" panose="02010600030101010101" pitchFamily="2" charset="-122"/>
              </a:rPr>
              <a:t>当</a:t>
            </a:r>
            <a:r>
              <a:rPr lang="en-US" altLang="zh-CN" sz="2800" b="1" dirty="0">
                <a:solidFill>
                  <a:srgbClr val="C00000"/>
                </a:solidFill>
                <a:latin typeface="Arial" panose="020B0604020202020204" pitchFamily="34" charset="0"/>
                <a:ea typeface="宋体" panose="02010600030101010101" pitchFamily="2" charset="-122"/>
              </a:rPr>
              <a:t>I/O</a:t>
            </a:r>
            <a:r>
              <a:rPr lang="zh-CN" altLang="zh-CN" sz="2800" b="1" dirty="0">
                <a:solidFill>
                  <a:srgbClr val="C00000"/>
                </a:solidFill>
                <a:latin typeface="Arial" panose="020B0604020202020204" pitchFamily="34" charset="0"/>
                <a:ea typeface="宋体" panose="02010600030101010101" pitchFamily="2" charset="-122"/>
              </a:rPr>
              <a:t>接口已准备好输入数据可送入主存</a:t>
            </a:r>
            <a:r>
              <a:rPr lang="zh-CN" altLang="zh-CN" sz="2800" b="1" dirty="0">
                <a:latin typeface="Arial" panose="020B0604020202020204" pitchFamily="34" charset="0"/>
                <a:ea typeface="宋体" panose="02010600030101010101" pitchFamily="2" charset="-122"/>
              </a:rPr>
              <a:t>或</a:t>
            </a:r>
            <a:r>
              <a:rPr lang="zh-CN" altLang="zh-CN" sz="2800" b="1" dirty="0">
                <a:solidFill>
                  <a:srgbClr val="2913FD"/>
                </a:solidFill>
                <a:latin typeface="Arial" panose="020B0604020202020204" pitchFamily="34" charset="0"/>
                <a:ea typeface="宋体" panose="02010600030101010101" pitchFamily="2" charset="-122"/>
              </a:rPr>
              <a:t>已准备</a:t>
            </a:r>
            <a:r>
              <a:rPr lang="zh-CN" altLang="en-US" sz="2800" b="1" dirty="0">
                <a:solidFill>
                  <a:srgbClr val="2913FD"/>
                </a:solidFill>
                <a:latin typeface="Arial" panose="020B0604020202020204" pitchFamily="34" charset="0"/>
                <a:ea typeface="宋体" panose="02010600030101010101" pitchFamily="2" charset="-122"/>
              </a:rPr>
              <a:t>好</a:t>
            </a:r>
            <a:r>
              <a:rPr lang="zh-CN" altLang="zh-CN" sz="2800" b="1" dirty="0">
                <a:solidFill>
                  <a:srgbClr val="2913FD"/>
                </a:solidFill>
                <a:latin typeface="Arial" panose="020B0604020202020204" pitchFamily="34" charset="0"/>
                <a:ea typeface="宋体" panose="02010600030101010101" pitchFamily="2" charset="-122"/>
              </a:rPr>
              <a:t>从主存接收新的数据时</a:t>
            </a:r>
            <a:r>
              <a:rPr lang="zh-CN" altLang="zh-CN" sz="2800" b="1" dirty="0">
                <a:latin typeface="Arial" panose="020B0604020202020204" pitchFamily="34" charset="0"/>
                <a:ea typeface="宋体" panose="02010600030101010101" pitchFamily="2" charset="-122"/>
              </a:rPr>
              <a:t>，接口通过有关逻辑向</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发出</a:t>
            </a:r>
            <a:r>
              <a:rPr lang="en-US" altLang="zh-CN" sz="2800" b="1" dirty="0">
                <a:latin typeface="Arial" panose="020B0604020202020204" pitchFamily="34" charset="0"/>
                <a:ea typeface="宋体" panose="02010600030101010101" pitchFamily="2" charset="-122"/>
              </a:rPr>
              <a:t>DMA</a:t>
            </a:r>
            <a:r>
              <a:rPr lang="zh-CN" altLang="zh-CN" sz="2800" b="1" dirty="0">
                <a:latin typeface="Arial" panose="020B0604020202020204" pitchFamily="34" charset="0"/>
                <a:ea typeface="宋体" panose="02010600030101010101" pitchFamily="2" charset="-122"/>
              </a:rPr>
              <a:t>请求信号。</a:t>
            </a:r>
            <a:endParaRPr lang="zh-CN" altLang="en-US" sz="2800" b="1" dirty="0">
              <a:latin typeface="Arial" panose="020B0604020202020204" pitchFamily="34" charset="0"/>
              <a:ea typeface="宋体" panose="02010600030101010101" pitchFamily="2" charset="-122"/>
            </a:endParaRPr>
          </a:p>
        </p:txBody>
      </p:sp>
      <p:sp>
        <p:nvSpPr>
          <p:cNvPr id="6" name="Text Box 3"/>
          <p:cNvSpPr txBox="1"/>
          <p:nvPr/>
        </p:nvSpPr>
        <p:spPr>
          <a:xfrm>
            <a:off x="412750" y="2853055"/>
            <a:ext cx="3297238" cy="829945"/>
          </a:xfrm>
          <a:prstGeom prst="rect">
            <a:avLst/>
          </a:prstGeom>
          <a:noFill/>
          <a:ln w="12700">
            <a:noFill/>
          </a:ln>
        </p:spPr>
        <p:txBody>
          <a:bodyPr anchor="t" anchorCtr="0">
            <a:spAutoFit/>
          </a:bodyPr>
          <a:p>
            <a:pPr>
              <a:lnSpc>
                <a:spcPct val="150000"/>
              </a:lnSpc>
              <a:spcBef>
                <a:spcPct val="50000"/>
              </a:spcBef>
            </a:pPr>
            <a:r>
              <a:rPr lang="en-US" altLang="zh-CN" sz="3200" b="1" dirty="0">
                <a:latin typeface="黑体" panose="02010609060101010101" pitchFamily="49" charset="-122"/>
                <a:ea typeface="黑体" panose="02010609060101010101" pitchFamily="49" charset="-122"/>
              </a:rPr>
              <a:t>3</a:t>
            </a:r>
            <a:r>
              <a:rPr lang="zh-CN" altLang="en-US" sz="3200" b="1" dirty="0">
                <a:latin typeface="黑体" panose="02010609060101010101" pitchFamily="49" charset="-122"/>
                <a:ea typeface="黑体" panose="02010609060101010101" pitchFamily="49" charset="-122"/>
              </a:rPr>
              <a:t>、</a:t>
            </a:r>
            <a:r>
              <a:rPr lang="en-US" altLang="zh-CN" sz="3200" b="1" dirty="0">
                <a:latin typeface="宋体" panose="02010600030101010101" pitchFamily="2" charset="-122"/>
                <a:ea typeface="宋体" panose="02010600030101010101" pitchFamily="2" charset="-122"/>
              </a:rPr>
              <a:t>DMA</a:t>
            </a:r>
            <a:r>
              <a:rPr lang="zh-CN" altLang="en-US" sz="3200" b="1" dirty="0">
                <a:latin typeface="宋体" panose="02010600030101010101" pitchFamily="2" charset="-122"/>
                <a:ea typeface="宋体" panose="02010600030101010101" pitchFamily="2" charset="-122"/>
              </a:rPr>
              <a:t>响应 </a:t>
            </a:r>
            <a:r>
              <a:rPr lang="zh-CN" altLang="en-US" sz="3200" b="1" dirty="0">
                <a:latin typeface="黑体" panose="02010609060101010101" pitchFamily="49" charset="-122"/>
                <a:ea typeface="黑体" panose="02010609060101010101" pitchFamily="49" charset="-122"/>
              </a:rPr>
              <a:t> </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p:txBody>
      </p:sp>
      <p:sp>
        <p:nvSpPr>
          <p:cNvPr id="101381" name="矩形 6"/>
          <p:cNvSpPr/>
          <p:nvPr/>
        </p:nvSpPr>
        <p:spPr>
          <a:xfrm>
            <a:off x="287973" y="3716338"/>
            <a:ext cx="8567737" cy="2676525"/>
          </a:xfrm>
          <a:prstGeom prst="rect">
            <a:avLst/>
          </a:prstGeom>
          <a:solidFill>
            <a:srgbClr val="CCFFCC"/>
          </a:solidFill>
          <a:ln w="9525">
            <a:noFill/>
          </a:ln>
        </p:spPr>
        <p:txBody>
          <a:bodyPr anchor="t" anchorCtr="0">
            <a:spAutoFit/>
          </a:bodyPr>
          <a:p>
            <a:pPr>
              <a:lnSpc>
                <a:spcPct val="150000"/>
              </a:lnSpc>
            </a:pPr>
            <a:r>
              <a:rPr lang="en-US" altLang="zh-CN" sz="2800" b="1" dirty="0">
                <a:latin typeface="Arial" panose="020B0604020202020204" pitchFamily="34" charset="0"/>
                <a:ea typeface="宋体" panose="02010600030101010101" pitchFamily="2" charset="-122"/>
              </a:rPr>
              <a:t>       CPU</a:t>
            </a:r>
            <a:r>
              <a:rPr lang="zh-CN" altLang="zh-CN" sz="2800" b="1" dirty="0">
                <a:latin typeface="Arial" panose="020B0604020202020204" pitchFamily="34" charset="0"/>
                <a:ea typeface="宋体" panose="02010600030101010101" pitchFamily="2" charset="-122"/>
              </a:rPr>
              <a:t>接到</a:t>
            </a:r>
            <a:r>
              <a:rPr lang="en-US" altLang="zh-CN" sz="2800" b="1" dirty="0">
                <a:latin typeface="Arial" panose="020B0604020202020204" pitchFamily="34" charset="0"/>
                <a:ea typeface="宋体" panose="02010600030101010101" pitchFamily="2" charset="-122"/>
              </a:rPr>
              <a:t>DMA</a:t>
            </a:r>
            <a:r>
              <a:rPr lang="zh-CN" altLang="zh-CN" sz="2800" b="1" dirty="0">
                <a:latin typeface="Arial" panose="020B0604020202020204" pitchFamily="34" charset="0"/>
                <a:ea typeface="宋体" panose="02010600030101010101" pitchFamily="2" charset="-122"/>
              </a:rPr>
              <a:t>请求，在当前</a:t>
            </a:r>
            <a:r>
              <a:rPr lang="zh-CN" altLang="zh-CN" sz="2800" b="1" dirty="0">
                <a:solidFill>
                  <a:srgbClr val="C00000"/>
                </a:solidFill>
                <a:latin typeface="Arial" panose="020B0604020202020204" pitchFamily="34" charset="0"/>
                <a:ea typeface="宋体" panose="02010600030101010101" pitchFamily="2" charset="-122"/>
              </a:rPr>
              <a:t>总线周期操作结束</a:t>
            </a:r>
            <a:r>
              <a:rPr lang="zh-CN" altLang="zh-CN" sz="2800" b="1" dirty="0">
                <a:latin typeface="Arial" panose="020B0604020202020204" pitchFamily="34" charset="0"/>
                <a:ea typeface="宋体" panose="02010600030101010101" pitchFamily="2" charset="-122"/>
              </a:rPr>
              <a:t>后，暂停</a:t>
            </a:r>
            <a:r>
              <a:rPr lang="en-US" altLang="zh-CN" sz="2800" b="1" dirty="0">
                <a:latin typeface="Arial" panose="020B0604020202020204" pitchFamily="34" charset="0"/>
                <a:ea typeface="宋体" panose="02010600030101010101" pitchFamily="2" charset="-122"/>
              </a:rPr>
              <a:t>CPU</a:t>
            </a:r>
            <a:r>
              <a:rPr lang="zh-CN" altLang="zh-CN" sz="2800" b="1" dirty="0">
                <a:latin typeface="Arial" panose="020B0604020202020204" pitchFamily="34" charset="0"/>
                <a:ea typeface="宋体" panose="02010600030101010101" pitchFamily="2" charset="-122"/>
              </a:rPr>
              <a:t>对系统总线的控制与使用，</a:t>
            </a:r>
            <a:r>
              <a:rPr lang="zh-CN" altLang="zh-CN" sz="2800" b="1" dirty="0">
                <a:solidFill>
                  <a:srgbClr val="C00000"/>
                </a:solidFill>
                <a:latin typeface="Arial" panose="020B0604020202020204" pitchFamily="34" charset="0"/>
                <a:ea typeface="宋体" panose="02010600030101010101" pitchFamily="2" charset="-122"/>
              </a:rPr>
              <a:t>发出</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应答信号</a:t>
            </a:r>
            <a:r>
              <a:rPr lang="zh-CN" altLang="zh-CN" sz="2800" b="1" dirty="0">
                <a:latin typeface="Arial" panose="020B0604020202020204" pitchFamily="34" charset="0"/>
                <a:ea typeface="宋体" panose="02010600030101010101" pitchFamily="2" charset="-122"/>
              </a:rPr>
              <a:t>，并将其对地址总线、数据总线、控制总线的输出端置成高阻态，将</a:t>
            </a:r>
            <a:r>
              <a:rPr lang="zh-CN" altLang="zh-CN" sz="2800" b="1" dirty="0">
                <a:solidFill>
                  <a:srgbClr val="C00000"/>
                </a:solidFill>
                <a:latin typeface="Arial" panose="020B0604020202020204" pitchFamily="34" charset="0"/>
                <a:ea typeface="宋体" panose="02010600030101010101" pitchFamily="2" charset="-122"/>
              </a:rPr>
              <a:t>总线控制权交给</a:t>
            </a:r>
            <a:r>
              <a:rPr lang="en-US" altLang="zh-CN" sz="2800" b="1" dirty="0">
                <a:solidFill>
                  <a:srgbClr val="C00000"/>
                </a:solidFill>
                <a:latin typeface="Arial" panose="020B0604020202020204" pitchFamily="34" charset="0"/>
                <a:ea typeface="宋体" panose="02010600030101010101" pitchFamily="2" charset="-122"/>
              </a:rPr>
              <a:t>DMA</a:t>
            </a:r>
            <a:r>
              <a:rPr lang="zh-CN" altLang="zh-CN" sz="2800" b="1" dirty="0">
                <a:solidFill>
                  <a:srgbClr val="C00000"/>
                </a:solidFill>
                <a:latin typeface="Arial" panose="020B0604020202020204" pitchFamily="34" charset="0"/>
                <a:ea typeface="宋体" panose="02010600030101010101" pitchFamily="2" charset="-122"/>
              </a:rPr>
              <a:t>控制器</a:t>
            </a:r>
            <a:r>
              <a:rPr lang="zh-CN" altLang="zh-CN"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7" name="Text Box 7"/>
          <p:cNvSpPr txBox="1"/>
          <p:nvPr/>
        </p:nvSpPr>
        <p:spPr>
          <a:xfrm>
            <a:off x="179388" y="0"/>
            <a:ext cx="2941637" cy="579438"/>
          </a:xfrm>
          <a:prstGeom prst="rect">
            <a:avLst/>
          </a:prstGeom>
          <a:noFill/>
          <a:ln w="12700">
            <a:noFill/>
          </a:ln>
        </p:spPr>
        <p:txBody>
          <a:bodyPr anchor="t" anchorCtr="0">
            <a:spAutoFit/>
          </a:bodyPr>
          <a:p>
            <a:pPr>
              <a:spcBef>
                <a:spcPct val="50000"/>
              </a:spcBef>
            </a:pPr>
            <a:r>
              <a:rPr lang="en-US" altLang="zh-CN" sz="3200" b="1" dirty="0">
                <a:latin typeface="黑体" panose="02010609060101010101" pitchFamily="49" charset="-122"/>
                <a:ea typeface="黑体" panose="02010609060101010101" pitchFamily="49" charset="-122"/>
              </a:rPr>
              <a:t>4</a:t>
            </a:r>
            <a:r>
              <a:rPr lang="zh-CN" altLang="en-US" sz="3200" b="1" dirty="0">
                <a:latin typeface="黑体" panose="02010609060101010101" pitchFamily="49" charset="-122"/>
                <a:ea typeface="黑体" panose="02010609060101010101" pitchFamily="49" charset="-122"/>
              </a:rPr>
              <a:t>、</a:t>
            </a:r>
            <a:r>
              <a:rPr lang="en-US" altLang="zh-CN" sz="3200" b="1" dirty="0">
                <a:latin typeface="宋体" panose="02010600030101010101" pitchFamily="2" charset="-122"/>
                <a:ea typeface="宋体" panose="02010600030101010101" pitchFamily="2" charset="-122"/>
              </a:rPr>
              <a:t>DMA</a:t>
            </a:r>
            <a:r>
              <a:rPr lang="zh-CN" altLang="en-US" sz="3200" b="1" dirty="0">
                <a:latin typeface="宋体" panose="02010600030101010101" pitchFamily="2" charset="-122"/>
                <a:ea typeface="宋体" panose="02010600030101010101" pitchFamily="2" charset="-122"/>
              </a:rPr>
              <a:t>传送 </a:t>
            </a:r>
            <a:endParaRPr lang="zh-CN" altLang="en-US" sz="3200" b="1" dirty="0">
              <a:latin typeface="宋体" panose="02010600030101010101" pitchFamily="2" charset="-122"/>
              <a:ea typeface="Times New Roman" panose="02020603050405020304" pitchFamily="18" charset="0"/>
            </a:endParaRPr>
          </a:p>
        </p:txBody>
      </p:sp>
      <p:sp>
        <p:nvSpPr>
          <p:cNvPr id="2" name="矩形 1"/>
          <p:cNvSpPr/>
          <p:nvPr/>
        </p:nvSpPr>
        <p:spPr>
          <a:xfrm>
            <a:off x="90488" y="593725"/>
            <a:ext cx="8963025" cy="3683000"/>
          </a:xfrm>
          <a:prstGeom prst="rect">
            <a:avLst/>
          </a:prstGeom>
          <a:solidFill>
            <a:srgbClr val="CCFFCC"/>
          </a:solidFill>
        </p:spPr>
        <p:txBody>
          <a:bodyPr>
            <a:spAutoFit/>
          </a:bodyPr>
          <a:lstStyle/>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控制器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接到</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应答信号后，向</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接口发出</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请求的确认</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根据初始化的传送功能命令</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提供给主存储器的</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地址指针</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”内容</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送上地址总线</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存储器读</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写</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读</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写</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信号等送上</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控制总线</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与其他信号配合，完成</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一次主存单元与</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I/O</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接口寄存器间的数据传送</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每次</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DMA</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传送后，</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“地址指针”拨动一次</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（加或减），</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块长计数器减</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03" name="矩形 2"/>
          <p:cNvSpPr/>
          <p:nvPr/>
        </p:nvSpPr>
        <p:spPr>
          <a:xfrm>
            <a:off x="179388" y="4244975"/>
            <a:ext cx="8785225" cy="1200150"/>
          </a:xfrm>
          <a:prstGeom prst="rect">
            <a:avLst/>
          </a:prstGeom>
          <a:solidFill>
            <a:srgbClr val="FDFFCB"/>
          </a:solidFill>
          <a:ln w="9525">
            <a:noFill/>
          </a:ln>
        </p:spPr>
        <p:txBody>
          <a:bodyPr anchor="t" anchorCtr="0">
            <a:spAutoFit/>
          </a:bodyPr>
          <a:p>
            <a:r>
              <a:rPr lang="en-US" altLang="zh-CN" sz="2400" b="1" dirty="0">
                <a:latin typeface="Arial" panose="020B0604020202020204" pitchFamily="34" charset="0"/>
                <a:ea typeface="宋体" panose="02010600030101010101" pitchFamily="2" charset="-122"/>
              </a:rPr>
              <a:t>      </a:t>
            </a:r>
            <a:r>
              <a:rPr lang="zh-CN" altLang="zh-CN" sz="2400" b="1" dirty="0">
                <a:solidFill>
                  <a:srgbClr val="2913FD"/>
                </a:solidFill>
                <a:latin typeface="Arial" panose="020B0604020202020204" pitchFamily="34" charset="0"/>
                <a:ea typeface="宋体" panose="02010600030101010101" pitchFamily="2" charset="-122"/>
              </a:rPr>
              <a:t>每完成一次</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传送后</a:t>
            </a:r>
            <a:r>
              <a:rPr lang="zh-CN" altLang="zh-CN" sz="2400" b="1" dirty="0">
                <a:latin typeface="Arial" panose="020B0604020202020204" pitchFamily="34" charset="0"/>
                <a:ea typeface="宋体" panose="02010600030101010101" pitchFamily="2" charset="-122"/>
              </a:rPr>
              <a:t>，可</a:t>
            </a:r>
            <a:r>
              <a:rPr lang="zh-CN" altLang="zh-CN" sz="2400" b="1" dirty="0">
                <a:solidFill>
                  <a:srgbClr val="2913FD"/>
                </a:solidFill>
                <a:latin typeface="Arial" panose="020B0604020202020204" pitchFamily="34" charset="0"/>
                <a:ea typeface="宋体" panose="02010600030101010101" pitchFamily="2" charset="-122"/>
              </a:rPr>
              <a:t>暂时清除</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请求</a:t>
            </a:r>
            <a:r>
              <a:rPr lang="zh-CN" altLang="zh-CN" sz="2400" b="1" dirty="0">
                <a:latin typeface="Arial" panose="020B0604020202020204" pitchFamily="34" charset="0"/>
                <a:ea typeface="宋体" panose="02010600030101010101" pitchFamily="2" charset="-122"/>
              </a:rPr>
              <a:t>信号，</a:t>
            </a:r>
            <a:r>
              <a:rPr lang="zh-CN" altLang="en-US" sz="2400" b="1" dirty="0">
                <a:latin typeface="Arial" panose="020B0604020202020204" pitchFamily="34" charset="0"/>
                <a:ea typeface="宋体" panose="02010600030101010101" pitchFamily="2" charset="-122"/>
              </a:rPr>
              <a:t>待</a:t>
            </a:r>
            <a:r>
              <a:rPr lang="zh-CN" altLang="zh-CN" sz="2400" b="1" dirty="0">
                <a:solidFill>
                  <a:srgbClr val="2913FD"/>
                </a:solidFill>
                <a:latin typeface="Arial" panose="020B0604020202020204" pitchFamily="34" charset="0"/>
                <a:ea typeface="宋体" panose="02010600030101010101" pitchFamily="2" charset="-122"/>
              </a:rPr>
              <a:t>接口再次具备传送条件时重新发出请求信号</a:t>
            </a:r>
            <a:r>
              <a:rPr lang="zh-CN" altLang="zh-CN" sz="2400" b="1" dirty="0">
                <a:latin typeface="Arial" panose="020B0604020202020204" pitchFamily="34" charset="0"/>
                <a:ea typeface="宋体" panose="02010600030101010101" pitchFamily="2" charset="-122"/>
              </a:rPr>
              <a:t>。如此重复进行，直至完成整个数据块的传送。</a:t>
            </a:r>
            <a:endParaRPr lang="zh-CN" altLang="en-US" sz="2400" b="1" dirty="0">
              <a:latin typeface="Arial" panose="020B0604020202020204" pitchFamily="34" charset="0"/>
              <a:ea typeface="宋体" panose="02010600030101010101" pitchFamily="2" charset="-122"/>
            </a:endParaRPr>
          </a:p>
        </p:txBody>
      </p:sp>
      <p:sp>
        <p:nvSpPr>
          <p:cNvPr id="12" name="Text Box 2"/>
          <p:cNvSpPr txBox="1"/>
          <p:nvPr/>
        </p:nvSpPr>
        <p:spPr>
          <a:xfrm>
            <a:off x="188913" y="5445125"/>
            <a:ext cx="2938462" cy="579438"/>
          </a:xfrm>
          <a:prstGeom prst="rect">
            <a:avLst/>
          </a:prstGeom>
          <a:noFill/>
          <a:ln w="12700">
            <a:noFill/>
          </a:ln>
        </p:spPr>
        <p:txBody>
          <a:bodyPr anchor="t" anchorCtr="0">
            <a:spAutoFit/>
          </a:bodyPr>
          <a:p>
            <a:pPr>
              <a:spcBef>
                <a:spcPct val="50000"/>
              </a:spcBef>
            </a:pPr>
            <a:r>
              <a:rPr lang="en-US" altLang="zh-CN" sz="3200" b="1" dirty="0">
                <a:latin typeface="黑体" panose="02010609060101010101" pitchFamily="49" charset="-122"/>
                <a:ea typeface="黑体" panose="02010609060101010101" pitchFamily="49" charset="-122"/>
              </a:rPr>
              <a:t>5</a:t>
            </a:r>
            <a:r>
              <a:rPr lang="zh-CN" altLang="en-US" sz="3200" b="1" dirty="0">
                <a:latin typeface="黑体" panose="02010609060101010101" pitchFamily="49" charset="-122"/>
                <a:ea typeface="黑体" panose="02010609060101010101" pitchFamily="49" charset="-122"/>
              </a:rPr>
              <a:t>、</a:t>
            </a:r>
            <a:r>
              <a:rPr lang="zh-CN" altLang="en-US" sz="3200" b="1" dirty="0">
                <a:latin typeface="宋体" panose="02010600030101010101" pitchFamily="2" charset="-122"/>
                <a:ea typeface="宋体" panose="02010600030101010101" pitchFamily="2" charset="-122"/>
              </a:rPr>
              <a:t>结束处理 </a:t>
            </a:r>
            <a:endParaRPr lang="zh-CN" altLang="en-US" sz="3200" b="1" dirty="0">
              <a:latin typeface="宋体" panose="02010600030101010101" pitchFamily="2" charset="-122"/>
              <a:ea typeface="Times New Roman" panose="02020603050405020304" pitchFamily="18" charset="0"/>
            </a:endParaRPr>
          </a:p>
        </p:txBody>
      </p:sp>
      <p:sp>
        <p:nvSpPr>
          <p:cNvPr id="102405" name="矩形 3"/>
          <p:cNvSpPr/>
          <p:nvPr/>
        </p:nvSpPr>
        <p:spPr>
          <a:xfrm>
            <a:off x="357188" y="6024563"/>
            <a:ext cx="8640762" cy="829945"/>
          </a:xfrm>
          <a:prstGeom prst="rect">
            <a:avLst/>
          </a:prstGeom>
          <a:solidFill>
            <a:srgbClr val="CCFFCC"/>
          </a:solidFill>
          <a:ln w="9525">
            <a:noFill/>
          </a:ln>
        </p:spPr>
        <p:txBody>
          <a:bodyPr anchor="t" anchorCtr="0">
            <a:spAutoFit/>
          </a:bodyPr>
          <a:p>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当数据块传送完毕后，一般可由</a:t>
            </a:r>
            <a:r>
              <a:rPr lang="zh-CN" altLang="zh-CN" sz="2400" b="1" dirty="0">
                <a:solidFill>
                  <a:srgbClr val="C00000"/>
                </a:solidFill>
                <a:latin typeface="Arial" panose="020B0604020202020204" pitchFamily="34" charset="0"/>
                <a:ea typeface="宋体" panose="02010600030101010101" pitchFamily="2" charset="-122"/>
              </a:rPr>
              <a:t>块长计数器的回零信号</a:t>
            </a:r>
            <a:r>
              <a:rPr lang="zh-CN" altLang="zh-CN" sz="2400" b="1" dirty="0">
                <a:latin typeface="Arial" panose="020B0604020202020204" pitchFamily="34" charset="0"/>
                <a:ea typeface="宋体" panose="02010600030101010101" pitchFamily="2" charset="-122"/>
              </a:rPr>
              <a:t>，或由</a:t>
            </a:r>
            <a:r>
              <a:rPr lang="zh-CN" altLang="zh-CN" sz="2400" b="1" dirty="0">
                <a:solidFill>
                  <a:srgbClr val="C00000"/>
                </a:solidFill>
                <a:latin typeface="Arial" panose="020B0604020202020204" pitchFamily="34" charset="0"/>
                <a:ea typeface="宋体" panose="02010600030101010101" pitchFamily="2" charset="-122"/>
              </a:rPr>
              <a:t>接口产生中断请求</a:t>
            </a:r>
            <a:r>
              <a:rPr lang="zh-CN" altLang="zh-CN" sz="2400" b="1" dirty="0">
                <a:latin typeface="Arial" panose="020B0604020202020204" pitchFamily="34" charset="0"/>
                <a:ea typeface="宋体" panose="02010600030101010101" pitchFamily="2" charset="-122"/>
              </a:rPr>
              <a:t>，通知</a:t>
            </a:r>
            <a:r>
              <a:rPr lang="en-US" altLang="zh-CN" sz="2400" b="1" dirty="0">
                <a:latin typeface="Arial" panose="020B0604020202020204" pitchFamily="34" charset="0"/>
                <a:ea typeface="宋体" panose="02010600030101010101" pitchFamily="2" charset="-122"/>
              </a:rPr>
              <a:t>CPU</a:t>
            </a:r>
            <a:r>
              <a:rPr lang="zh-CN" altLang="zh-CN" sz="2400" b="1" dirty="0">
                <a:latin typeface="Arial" panose="020B0604020202020204" pitchFamily="34" charset="0"/>
                <a:ea typeface="宋体" panose="02010600030101010101" pitchFamily="2" charset="-122"/>
              </a:rPr>
              <a:t>进行</a:t>
            </a:r>
            <a:r>
              <a:rPr lang="zh-CN" altLang="zh-CN" sz="2400" b="1" dirty="0">
                <a:latin typeface="Arial" panose="020B0604020202020204" pitchFamily="34" charset="0"/>
                <a:ea typeface="宋体" panose="02010600030101010101" pitchFamily="2" charset="-122"/>
              </a:rPr>
              <a:t>结束处理。</a:t>
            </a:r>
            <a:endParaRPr lang="zh-CN" altLang="en-US" sz="2400" b="1" dirty="0">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slide(fromBottom)">
                                      <p:cBhvr>
                                        <p:cTn id="7" dur="500"/>
                                        <p:tgtEl>
                                          <p:spTgt spid="9216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p:bldP spid="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94210" name="Text Box 2"/>
          <p:cNvSpPr txBox="1"/>
          <p:nvPr/>
        </p:nvSpPr>
        <p:spPr>
          <a:xfrm>
            <a:off x="228600" y="228600"/>
            <a:ext cx="4381500" cy="646113"/>
          </a:xfrm>
          <a:prstGeom prst="rect">
            <a:avLst/>
          </a:prstGeom>
          <a:noFill/>
          <a:ln w="12700">
            <a:noFill/>
          </a:ln>
        </p:spPr>
        <p:txBody>
          <a:bodyPr anchor="t" anchorCtr="0">
            <a:spAutoFit/>
          </a:bodyPr>
          <a:p>
            <a:pPr>
              <a:spcBef>
                <a:spcPct val="50000"/>
              </a:spcBef>
            </a:pPr>
            <a:r>
              <a:rPr lang="en-US" altLang="zh-CN" sz="3600" b="1" dirty="0">
                <a:latin typeface="黑体" panose="02010609060101010101" pitchFamily="49" charset="-122"/>
                <a:ea typeface="黑体" panose="02010609060101010101" pitchFamily="49" charset="-122"/>
              </a:rPr>
              <a:t>7.4.3 </a:t>
            </a:r>
            <a:r>
              <a:rPr lang="en-US" altLang="zh-CN" sz="3600" b="1" dirty="0">
                <a:latin typeface="宋体" panose="02010600030101010101" pitchFamily="2" charset="-122"/>
                <a:ea typeface="宋体" panose="02010600030101010101" pitchFamily="2" charset="-122"/>
              </a:rPr>
              <a:t>DMA</a:t>
            </a:r>
            <a:r>
              <a:rPr lang="zh-CN" altLang="en-US" sz="3600" b="1" dirty="0">
                <a:latin typeface="宋体" panose="02010600030101010101" pitchFamily="2" charset="-122"/>
                <a:ea typeface="宋体" panose="02010600030101010101" pitchFamily="2" charset="-122"/>
              </a:rPr>
              <a:t>接口组成 </a:t>
            </a:r>
            <a:endParaRPr lang="zh-CN" altLang="en-US" sz="3600" b="1" dirty="0">
              <a:latin typeface="宋体" panose="02010600030101010101" pitchFamily="2" charset="-122"/>
              <a:ea typeface="宋体" panose="02010600030101010101" pitchFamily="2" charset="-122"/>
            </a:endParaRPr>
          </a:p>
        </p:txBody>
      </p:sp>
      <p:sp>
        <p:nvSpPr>
          <p:cNvPr id="94211" name="Text Box 3"/>
          <p:cNvSpPr txBox="1"/>
          <p:nvPr/>
        </p:nvSpPr>
        <p:spPr>
          <a:xfrm>
            <a:off x="512763" y="906463"/>
            <a:ext cx="2936875" cy="579437"/>
          </a:xfrm>
          <a:prstGeom prst="rect">
            <a:avLst/>
          </a:prstGeom>
          <a:noFill/>
          <a:ln w="12700">
            <a:noFill/>
          </a:ln>
        </p:spPr>
        <p:txBody>
          <a:bodyPr anchor="t" anchorCtr="0">
            <a:spAutoFit/>
          </a:bodyPr>
          <a:p>
            <a:pPr>
              <a:spcBef>
                <a:spcPct val="50000"/>
              </a:spcBef>
            </a:pPr>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a:t>
            </a:r>
            <a:r>
              <a:rPr lang="zh-CN" altLang="en-US" sz="3200" b="1" dirty="0">
                <a:latin typeface="宋体" panose="02010600030101010101" pitchFamily="2" charset="-122"/>
                <a:ea typeface="宋体" panose="02010600030101010101" pitchFamily="2" charset="-122"/>
              </a:rPr>
              <a:t>概念模型 </a:t>
            </a:r>
            <a:r>
              <a:rPr lang="zh-CN" altLang="en-US" sz="3200" b="1" dirty="0">
                <a:latin typeface="黑体" panose="02010609060101010101" pitchFamily="49" charset="-122"/>
                <a:ea typeface="黑体" panose="02010609060101010101" pitchFamily="49" charset="-122"/>
              </a:rPr>
              <a:t> </a:t>
            </a:r>
            <a:r>
              <a:rPr lang="zh-CN" altLang="en-US" sz="3200" b="1" dirty="0">
                <a:latin typeface="宋体" panose="02010600030101010101" pitchFamily="2" charset="-122"/>
                <a:ea typeface="宋体" panose="02010600030101010101" pitchFamily="2" charset="-122"/>
              </a:rPr>
              <a:t> </a:t>
            </a:r>
            <a:endParaRPr lang="zh-CN" altLang="en-US" sz="3200" b="1" dirty="0">
              <a:latin typeface="宋体" panose="02010600030101010101" pitchFamily="2" charset="-122"/>
              <a:ea typeface="宋体" panose="02010600030101010101" pitchFamily="2" charset="-122"/>
            </a:endParaRPr>
          </a:p>
        </p:txBody>
      </p:sp>
      <p:sp>
        <p:nvSpPr>
          <p:cNvPr id="94212" name="Text Box 4"/>
          <p:cNvSpPr txBox="1"/>
          <p:nvPr/>
        </p:nvSpPr>
        <p:spPr>
          <a:xfrm>
            <a:off x="20638" y="1485900"/>
            <a:ext cx="8964612" cy="954088"/>
          </a:xfrm>
          <a:prstGeom prst="rect">
            <a:avLst/>
          </a:prstGeom>
          <a:solidFill>
            <a:srgbClr val="CCFFCC"/>
          </a:solidFill>
          <a:ln w="9525">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   不同的系统中，</a:t>
            </a: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接口的功能和组织可能有所不同，主要涉及下述几个问题： </a:t>
            </a:r>
            <a:endParaRPr lang="zh-CN" altLang="en-US" sz="2800" b="1" dirty="0">
              <a:latin typeface="宋体" panose="02010600030101010101" pitchFamily="2" charset="-122"/>
              <a:ea typeface="宋体" panose="02010600030101010101" pitchFamily="2" charset="-122"/>
            </a:endParaRPr>
          </a:p>
        </p:txBody>
      </p:sp>
      <p:sp>
        <p:nvSpPr>
          <p:cNvPr id="94216" name="Text Box 8"/>
          <p:cNvSpPr txBox="1"/>
          <p:nvPr/>
        </p:nvSpPr>
        <p:spPr>
          <a:xfrm>
            <a:off x="512763" y="2546350"/>
            <a:ext cx="7875587" cy="522288"/>
          </a:xfrm>
          <a:prstGeom prst="rect">
            <a:avLst/>
          </a:prstGeom>
          <a:solidFill>
            <a:srgbClr val="FDFFCB"/>
          </a:solidFill>
          <a:ln w="9525">
            <a:noFill/>
          </a:ln>
        </p:spPr>
        <p:txBody>
          <a:bodyPr anchor="t" anchorCtr="0">
            <a:spAutoFit/>
          </a:bodyPr>
          <a:p>
            <a:pPr>
              <a:spcBef>
                <a:spcPct val="50000"/>
              </a:spcBef>
              <a:buChar char="•"/>
            </a:pP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控制逻辑与</a:t>
            </a:r>
            <a:r>
              <a:rPr lang="en-US" altLang="zh-CN" sz="2800" b="1" dirty="0">
                <a:latin typeface="宋体" panose="02010600030101010101" pitchFamily="2" charset="-122"/>
                <a:ea typeface="宋体" panose="02010600030101010101" pitchFamily="2" charset="-122"/>
              </a:rPr>
              <a:t>I/O</a:t>
            </a:r>
            <a:r>
              <a:rPr lang="zh-CN" altLang="en-US" sz="2800" b="1" dirty="0">
                <a:latin typeface="宋体" panose="02010600030101010101" pitchFamily="2" charset="-122"/>
                <a:ea typeface="宋体" panose="02010600030101010101" pitchFamily="2" charset="-122"/>
              </a:rPr>
              <a:t>接口是分离的，还是合并的； </a:t>
            </a:r>
            <a:endParaRPr lang="zh-CN" altLang="en-US" sz="2800" b="1" dirty="0">
              <a:latin typeface="宋体" panose="02010600030101010101" pitchFamily="2" charset="-122"/>
              <a:ea typeface="Times New Roman" panose="02020603050405020304" pitchFamily="18" charset="0"/>
            </a:endParaRPr>
          </a:p>
        </p:txBody>
      </p:sp>
      <p:sp>
        <p:nvSpPr>
          <p:cNvPr id="94217" name="Text Box 9"/>
          <p:cNvSpPr txBox="1"/>
          <p:nvPr/>
        </p:nvSpPr>
        <p:spPr>
          <a:xfrm>
            <a:off x="512763" y="3068638"/>
            <a:ext cx="7875587" cy="954087"/>
          </a:xfrm>
          <a:prstGeom prst="rect">
            <a:avLst/>
          </a:prstGeom>
          <a:solidFill>
            <a:srgbClr val="CCFFCC"/>
          </a:solidFill>
          <a:ln w="9525">
            <a:noFill/>
          </a:ln>
        </p:spPr>
        <p:txBody>
          <a:bodyPr anchor="t" anchorCtr="0">
            <a:spAutoFit/>
          </a:bodyPr>
          <a:p>
            <a:pPr>
              <a:spcBef>
                <a:spcPct val="50000"/>
              </a:spcBef>
              <a:buChar char="•"/>
            </a:pP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传送范围是局限于主存与</a:t>
            </a:r>
            <a:r>
              <a:rPr lang="en-US" altLang="zh-CN" sz="2800" b="1" dirty="0">
                <a:latin typeface="宋体" panose="02010600030101010101" pitchFamily="2" charset="-122"/>
                <a:ea typeface="宋体" panose="02010600030101010101" pitchFamily="2" charset="-122"/>
              </a:rPr>
              <a:t>I/O</a:t>
            </a:r>
            <a:r>
              <a:rPr lang="zh-CN" altLang="en-US" sz="2800" b="1" dirty="0">
                <a:latin typeface="宋体" panose="02010600030101010101" pitchFamily="2" charset="-122"/>
                <a:ea typeface="宋体" panose="02010600030101010101" pitchFamily="2" charset="-122"/>
              </a:rPr>
              <a:t>设备之间，还是更为广泛一些 ；</a:t>
            </a:r>
            <a:endParaRPr lang="zh-CN" altLang="en-US" sz="2800" b="1" dirty="0">
              <a:latin typeface="宋体" panose="02010600030101010101" pitchFamily="2" charset="-122"/>
              <a:ea typeface="Times New Roman" panose="02020603050405020304" pitchFamily="18" charset="0"/>
            </a:endParaRPr>
          </a:p>
        </p:txBody>
      </p:sp>
      <p:sp>
        <p:nvSpPr>
          <p:cNvPr id="11" name="Text Box 5"/>
          <p:cNvSpPr txBox="1"/>
          <p:nvPr/>
        </p:nvSpPr>
        <p:spPr>
          <a:xfrm>
            <a:off x="530225" y="4022725"/>
            <a:ext cx="7858125" cy="523875"/>
          </a:xfrm>
          <a:prstGeom prst="rect">
            <a:avLst/>
          </a:prstGeom>
          <a:solidFill>
            <a:srgbClr val="FDFFCB"/>
          </a:solidFill>
          <a:ln w="9525">
            <a:noFill/>
          </a:ln>
        </p:spPr>
        <p:txBody>
          <a:bodyPr anchor="t" anchorCtr="0">
            <a:spAutoFit/>
          </a:bodyPr>
          <a:p>
            <a:pPr>
              <a:spcBef>
                <a:spcPct val="50000"/>
              </a:spcBef>
              <a:buChar char="•"/>
            </a:pP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传送的数据是否需要经过</a:t>
            </a: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控制器； </a:t>
            </a:r>
            <a:endParaRPr lang="zh-CN" altLang="en-US" sz="2800" b="1" dirty="0">
              <a:latin typeface="宋体" panose="02010600030101010101" pitchFamily="2" charset="-122"/>
              <a:ea typeface="Times New Roman" panose="02020603050405020304" pitchFamily="18" charset="0"/>
            </a:endParaRPr>
          </a:p>
        </p:txBody>
      </p:sp>
      <p:sp>
        <p:nvSpPr>
          <p:cNvPr id="12" name="Text Box 6"/>
          <p:cNvSpPr txBox="1"/>
          <p:nvPr/>
        </p:nvSpPr>
        <p:spPr>
          <a:xfrm>
            <a:off x="530225" y="4556125"/>
            <a:ext cx="7858125" cy="521970"/>
          </a:xfrm>
          <a:prstGeom prst="rect">
            <a:avLst/>
          </a:prstGeom>
          <a:solidFill>
            <a:srgbClr val="CCFFCC"/>
          </a:solidFill>
          <a:ln w="9525">
            <a:noFill/>
          </a:ln>
        </p:spPr>
        <p:txBody>
          <a:bodyPr anchor="t" anchorCtr="0">
            <a:spAutoFit/>
          </a:bodyPr>
          <a:p>
            <a:pPr>
              <a:spcBef>
                <a:spcPct val="50000"/>
              </a:spcBef>
              <a:buChar char="•"/>
            </a:pPr>
            <a:r>
              <a:rPr lang="zh-CN" altLang="en-US" sz="2800" b="1" dirty="0">
                <a:latin typeface="宋体" panose="02010600030101010101" pitchFamily="2" charset="-122"/>
                <a:ea typeface="宋体" panose="02010600030101010101" pitchFamily="2" charset="-122"/>
              </a:rPr>
              <a:t>一个</a:t>
            </a: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控制器与多台设备之间的连接方式； </a:t>
            </a:r>
            <a:endParaRPr lang="zh-CN" altLang="en-US" sz="2800" b="1" dirty="0">
              <a:latin typeface="宋体" panose="02010600030101010101" pitchFamily="2" charset="-122"/>
              <a:ea typeface="Times New Roman" panose="02020603050405020304" pitchFamily="18" charset="0"/>
            </a:endParaRPr>
          </a:p>
        </p:txBody>
      </p:sp>
      <p:sp>
        <p:nvSpPr>
          <p:cNvPr id="13" name="Text Box 7"/>
          <p:cNvSpPr txBox="1"/>
          <p:nvPr/>
        </p:nvSpPr>
        <p:spPr>
          <a:xfrm>
            <a:off x="530225" y="5080000"/>
            <a:ext cx="7858125" cy="523875"/>
          </a:xfrm>
          <a:prstGeom prst="rect">
            <a:avLst/>
          </a:prstGeom>
          <a:solidFill>
            <a:srgbClr val="FDFFCB"/>
          </a:solidFill>
          <a:ln w="9525">
            <a:noFill/>
          </a:ln>
        </p:spPr>
        <p:txBody>
          <a:bodyPr anchor="t" anchorCtr="0">
            <a:spAutoFit/>
          </a:bodyPr>
          <a:p>
            <a:pPr>
              <a:spcBef>
                <a:spcPct val="50000"/>
              </a:spcBef>
              <a:buChar char="•"/>
            </a:pPr>
            <a:r>
              <a:rPr lang="zh-CN" altLang="en-US" sz="2800" b="1" dirty="0">
                <a:latin typeface="宋体" panose="02010600030101010101" pitchFamily="2" charset="-122"/>
                <a:ea typeface="宋体" panose="02010600030101010101" pitchFamily="2" charset="-122"/>
              </a:rPr>
              <a:t>多个</a:t>
            </a: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控制器的请求方式与判优方式。 </a:t>
            </a:r>
            <a:endParaRPr lang="zh-CN" altLang="en-US" sz="2800" b="1" dirty="0">
              <a:latin typeface="宋体" panose="02010600030101010101" pitchFamily="2" charset="-122"/>
              <a:ea typeface="Times New Roman" panose="02020603050405020304" pitchFamily="18" charset="0"/>
            </a:endParaRPr>
          </a:p>
        </p:txBody>
      </p:sp>
      <p:sp>
        <p:nvSpPr>
          <p:cNvPr id="14" name="Text Box 8"/>
          <p:cNvSpPr txBox="1"/>
          <p:nvPr/>
        </p:nvSpPr>
        <p:spPr>
          <a:xfrm>
            <a:off x="755650" y="5876925"/>
            <a:ext cx="5094605" cy="583565"/>
          </a:xfrm>
          <a:prstGeom prst="rect">
            <a:avLst/>
          </a:prstGeom>
          <a:solidFill>
            <a:srgbClr val="FFFF66"/>
          </a:solidFill>
          <a:ln w="9525">
            <a:noFill/>
          </a:ln>
        </p:spPr>
        <p:txBody>
          <a:bodyPr wrap="square" anchor="t" anchorCtr="0">
            <a:spAutoFit/>
          </a:bodyPr>
          <a:p>
            <a:pPr>
              <a:spcBef>
                <a:spcPct val="50000"/>
              </a:spcBef>
            </a:pPr>
            <a:r>
              <a:rPr lang="zh-CN" altLang="en-US" sz="3200" b="1" dirty="0">
                <a:latin typeface="宋体" panose="02010600030101010101" pitchFamily="2" charset="-122"/>
                <a:ea typeface="宋体" panose="02010600030101010101" pitchFamily="2" charset="-122"/>
              </a:rPr>
              <a:t>下面是</a:t>
            </a:r>
            <a:r>
              <a:rPr lang="en-US" altLang="zh-CN" sz="3200" b="1" dirty="0">
                <a:latin typeface="宋体" panose="02010600030101010101" pitchFamily="2" charset="-122"/>
                <a:ea typeface="宋体" panose="02010600030101010101" pitchFamily="2" charset="-122"/>
              </a:rPr>
              <a:t>3</a:t>
            </a:r>
            <a:r>
              <a:rPr lang="zh-CN" altLang="en-US" sz="3200" b="1" dirty="0">
                <a:latin typeface="宋体" panose="02010600030101010101" pitchFamily="2" charset="-122"/>
                <a:ea typeface="宋体" panose="02010600030101010101" pitchFamily="2" charset="-122"/>
              </a:rPr>
              <a:t>种典型的</a:t>
            </a:r>
            <a:r>
              <a:rPr lang="en-US" altLang="zh-CN" sz="3200" b="1" dirty="0">
                <a:latin typeface="宋体" panose="02010600030101010101" pitchFamily="2" charset="-122"/>
                <a:ea typeface="宋体" panose="02010600030101010101" pitchFamily="2" charset="-122"/>
              </a:rPr>
              <a:t>DMA</a:t>
            </a:r>
            <a:r>
              <a:rPr lang="zh-CN" altLang="en-US" sz="3200" b="1" dirty="0">
                <a:latin typeface="宋体" panose="02010600030101010101" pitchFamily="2" charset="-122"/>
                <a:ea typeface="宋体" panose="02010600030101010101" pitchFamily="2" charset="-122"/>
              </a:rPr>
              <a:t>结构 </a:t>
            </a:r>
            <a:endParaRPr lang="zh-CN" altLang="en-US" sz="3200" b="1" dirty="0">
              <a:latin typeface="宋体" panose="02010600030101010101" pitchFamily="2" charset="-122"/>
              <a:ea typeface="Times New Roman" panose="02020603050405020304" pitchFamily="18" charset="0"/>
            </a:endParaRPr>
          </a:p>
        </p:txBody>
      </p:sp>
    </p:spTree>
  </p:cSld>
  <p:clrMapOvr>
    <a:masterClrMapping/>
  </p:clrMapOvr>
  <p:transition spd="slow">
    <p:blinds/>
    <p:sndAc>
      <p:stSnd>
        <p:snd r:embed="rId1"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slide(fromBottom)">
                                      <p:cBhvr>
                                        <p:cTn id="7" dur="500"/>
                                        <p:tgtEl>
                                          <p:spTgt spid="942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4211"/>
                                        </p:tgtEl>
                                        <p:attrNameLst>
                                          <p:attrName>style.visibility</p:attrName>
                                        </p:attrNameLst>
                                      </p:cBhvr>
                                      <p:to>
                                        <p:strVal val="visible"/>
                                      </p:to>
                                    </p:set>
                                    <p:animEffect transition="in" filter="slide(fromBottom)">
                                      <p:cBhvr>
                                        <p:cTn id="12" dur="500"/>
                                        <p:tgtEl>
                                          <p:spTgt spid="942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4212"/>
                                        </p:tgtEl>
                                        <p:attrNameLst>
                                          <p:attrName>style.visibility</p:attrName>
                                        </p:attrNameLst>
                                      </p:cBhvr>
                                      <p:to>
                                        <p:strVal val="visible"/>
                                      </p:to>
                                    </p:set>
                                    <p:animEffect transition="in" filter="slide(fromBottom)">
                                      <p:cBhvr>
                                        <p:cTn id="17" dur="500"/>
                                        <p:tgtEl>
                                          <p:spTgt spid="9421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4216"/>
                                        </p:tgtEl>
                                        <p:attrNameLst>
                                          <p:attrName>style.visibility</p:attrName>
                                        </p:attrNameLst>
                                      </p:cBhvr>
                                      <p:to>
                                        <p:strVal val="visible"/>
                                      </p:to>
                                    </p:set>
                                    <p:animEffect transition="in" filter="slide(fromBottom)">
                                      <p:cBhvr>
                                        <p:cTn id="22" dur="500"/>
                                        <p:tgtEl>
                                          <p:spTgt spid="942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4217"/>
                                        </p:tgtEl>
                                        <p:attrNameLst>
                                          <p:attrName>style.visibility</p:attrName>
                                        </p:attrNameLst>
                                      </p:cBhvr>
                                      <p:to>
                                        <p:strVal val="visible"/>
                                      </p:to>
                                    </p:set>
                                    <p:animEffect transition="in" filter="slide(fromBottom)">
                                      <p:cBhvr>
                                        <p:cTn id="27" dur="500"/>
                                        <p:tgtEl>
                                          <p:spTgt spid="9421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lide(fromBottom)">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slide(fromBottom)">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P spid="94211" grpId="0"/>
      <p:bldP spid="94212" grpId="0" animBg="1"/>
      <p:bldP spid="94216" grpId="0" animBg="1"/>
      <p:bldP spid="94217" grpId="0" animBg="1"/>
      <p:bldP spid="11" grpId="0" animBg="1"/>
      <p:bldP spid="12" grpId="0" bldLvl="0" animBg="1"/>
      <p:bldP spid="13" grpId="0" animBg="1"/>
      <p:bldP spid="14"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灯片编号占位符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400" dirty="0"/>
            </a:fld>
            <a:endParaRPr lang="en-US" altLang="zh-CN" sz="1400" dirty="0"/>
          </a:p>
        </p:txBody>
      </p:sp>
      <p:sp>
        <p:nvSpPr>
          <p:cNvPr id="104450" name="矩形 1"/>
          <p:cNvSpPr/>
          <p:nvPr/>
        </p:nvSpPr>
        <p:spPr>
          <a:xfrm>
            <a:off x="198438" y="723900"/>
            <a:ext cx="8694737" cy="1887538"/>
          </a:xfrm>
          <a:prstGeom prst="rect">
            <a:avLst/>
          </a:prstGeom>
          <a:solidFill>
            <a:srgbClr val="CCFFCC"/>
          </a:solidFill>
          <a:ln w="9525">
            <a:noFill/>
          </a:ln>
        </p:spPr>
        <p:txBody>
          <a:bodyPr anchor="t" anchorCtr="0">
            <a:spAutoFit/>
          </a:bodyPr>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a:t>
            </a:r>
            <a:r>
              <a:rPr lang="zh-CN" altLang="en-US" sz="2400" b="1" dirty="0">
                <a:latin typeface="Arial" panose="020B0604020202020204" pitchFamily="34" charset="0"/>
                <a:ea typeface="宋体" panose="02010600030101010101" pitchFamily="2" charset="-122"/>
              </a:rPr>
              <a:t>下</a:t>
            </a:r>
            <a:r>
              <a:rPr lang="zh-CN" altLang="zh-CN" sz="2400" b="1" dirty="0">
                <a:latin typeface="Arial" panose="020B0604020202020204" pitchFamily="34" charset="0"/>
                <a:ea typeface="宋体" panose="02010600030101010101" pitchFamily="2" charset="-122"/>
              </a:rPr>
              <a:t>图的结构中，</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控制逻辑与</a:t>
            </a:r>
            <a:r>
              <a:rPr lang="en-US" altLang="zh-CN" sz="2400" b="1" dirty="0">
                <a:solidFill>
                  <a:srgbClr val="C00000"/>
                </a:solidFill>
                <a:latin typeface="Arial" panose="020B0604020202020204" pitchFamily="34" charset="0"/>
                <a:ea typeface="宋体" panose="02010600030101010101" pitchFamily="2" charset="-122"/>
              </a:rPr>
              <a:t>I/O</a:t>
            </a:r>
            <a:r>
              <a:rPr lang="zh-CN" altLang="zh-CN" sz="2400" b="1" dirty="0">
                <a:solidFill>
                  <a:srgbClr val="C00000"/>
                </a:solidFill>
                <a:latin typeface="Arial" panose="020B0604020202020204" pitchFamily="34" charset="0"/>
                <a:ea typeface="宋体" panose="02010600030101010101" pitchFamily="2" charset="-122"/>
              </a:rPr>
              <a:t>接口合并为一个整体</a:t>
            </a:r>
            <a:r>
              <a:rPr lang="zh-CN" altLang="zh-CN" sz="2400" b="1" dirty="0">
                <a:latin typeface="Arial" panose="020B0604020202020204" pitchFamily="34" charset="0"/>
                <a:ea typeface="宋体" panose="02010600030101010101" pitchFamily="2" charset="-122"/>
              </a:rPr>
              <a:t>，称为</a:t>
            </a:r>
            <a:r>
              <a:rPr lang="en-US" altLang="zh-CN" sz="2400" b="1" dirty="0">
                <a:solidFill>
                  <a:srgbClr val="C00000"/>
                </a:solidFill>
                <a:latin typeface="Arial" panose="020B0604020202020204" pitchFamily="34" charset="0"/>
                <a:ea typeface="宋体" panose="02010600030101010101" pitchFamily="2" charset="-122"/>
              </a:rPr>
              <a:t>DMA</a:t>
            </a:r>
            <a:r>
              <a:rPr lang="zh-CN" altLang="zh-CN" sz="2400" b="1" dirty="0">
                <a:solidFill>
                  <a:srgbClr val="C00000"/>
                </a:solidFill>
                <a:latin typeface="Arial" panose="020B0604020202020204" pitchFamily="34" charset="0"/>
                <a:ea typeface="宋体" panose="02010600030101010101" pitchFamily="2" charset="-122"/>
              </a:rPr>
              <a:t>接口</a:t>
            </a:r>
            <a:r>
              <a:rPr lang="zh-CN" altLang="zh-CN" sz="2400" b="1" dirty="0">
                <a:latin typeface="Arial" panose="020B0604020202020204" pitchFamily="34" charset="0"/>
                <a:ea typeface="宋体" panose="02010600030101010101" pitchFamily="2" charset="-122"/>
              </a:rPr>
              <a:t>。</a:t>
            </a:r>
            <a:r>
              <a:rPr lang="zh-CN" altLang="zh-CN" sz="2400" b="1" dirty="0">
                <a:solidFill>
                  <a:srgbClr val="2913FD"/>
                </a:solidFill>
                <a:latin typeface="Arial" panose="020B0604020202020204" pitchFamily="34" charset="0"/>
                <a:ea typeface="宋体" panose="02010600030101010101" pitchFamily="2" charset="-122"/>
              </a:rPr>
              <a:t>一个</a:t>
            </a:r>
            <a:r>
              <a:rPr lang="en-US" altLang="zh-CN" sz="2400" b="1" dirty="0">
                <a:solidFill>
                  <a:srgbClr val="2913FD"/>
                </a:solidFill>
                <a:latin typeface="Arial" panose="020B0604020202020204" pitchFamily="34" charset="0"/>
                <a:ea typeface="宋体" panose="02010600030101010101" pitchFamily="2" charset="-122"/>
              </a:rPr>
              <a:t>DMA</a:t>
            </a:r>
            <a:r>
              <a:rPr lang="zh-CN" altLang="zh-CN" sz="2400" b="1" dirty="0">
                <a:solidFill>
                  <a:srgbClr val="2913FD"/>
                </a:solidFill>
                <a:latin typeface="Arial" panose="020B0604020202020204" pitchFamily="34" charset="0"/>
                <a:ea typeface="宋体" panose="02010600030101010101" pitchFamily="2" charset="-122"/>
              </a:rPr>
              <a:t>接口对应一台设备</a:t>
            </a:r>
            <a:r>
              <a:rPr lang="zh-CN" altLang="zh-CN" sz="2400" b="1" dirty="0">
                <a:latin typeface="Arial" panose="020B0604020202020204" pitchFamily="34" charset="0"/>
                <a:ea typeface="宋体" panose="02010600030101010101" pitchFamily="2" charset="-122"/>
              </a:rPr>
              <a:t>，称为</a:t>
            </a:r>
            <a:r>
              <a:rPr lang="zh-CN" altLang="zh-CN" sz="2400" b="1" dirty="0">
                <a:solidFill>
                  <a:srgbClr val="2913FD"/>
                </a:solidFill>
                <a:latin typeface="Arial" panose="020B0604020202020204" pitchFamily="34" charset="0"/>
                <a:ea typeface="宋体" panose="02010600030101010101" pitchFamily="2" charset="-122"/>
              </a:rPr>
              <a:t>单通道</a:t>
            </a:r>
            <a:r>
              <a:rPr lang="zh-CN" altLang="zh-CN" sz="2400" b="1" dirty="0">
                <a:latin typeface="Arial" panose="020B0604020202020204" pitchFamily="34" charset="0"/>
                <a:ea typeface="宋体" panose="02010600030101010101" pitchFamily="2" charset="-122"/>
              </a:rPr>
              <a:t>。</a:t>
            </a:r>
            <a:endParaRPr lang="en-US" altLang="zh-CN" sz="2400" b="1" dirty="0">
              <a:latin typeface="Arial" panose="020B0604020202020204" pitchFamily="34" charset="0"/>
              <a:ea typeface="宋体" panose="02010600030101010101" pitchFamily="2" charset="-122"/>
            </a:endParaRPr>
          </a:p>
          <a:p>
            <a:pPr>
              <a:lnSpc>
                <a:spcPts val="3500"/>
              </a:lnSpc>
            </a:pPr>
            <a:r>
              <a:rPr lang="en-US" altLang="zh-CN" sz="2400" b="1" dirty="0">
                <a:latin typeface="Arial" panose="020B0604020202020204" pitchFamily="34" charset="0"/>
                <a:ea typeface="宋体" panose="02010600030101010101" pitchFamily="2" charset="-122"/>
              </a:rPr>
              <a:t>      </a:t>
            </a:r>
            <a:r>
              <a:rPr lang="zh-CN" altLang="zh-CN" sz="2400" b="1" dirty="0">
                <a:latin typeface="Arial" panose="020B0604020202020204" pitchFamily="34" charset="0"/>
                <a:ea typeface="宋体" panose="02010600030101010101" pitchFamily="2" charset="-122"/>
              </a:rPr>
              <a:t>在这种方式中，设备通过</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接口与主存进行数据交换。这样的接口一般包含下述与</a:t>
            </a:r>
            <a:r>
              <a:rPr lang="en-US" altLang="zh-CN" sz="2400" b="1" dirty="0">
                <a:latin typeface="Arial" panose="020B0604020202020204" pitchFamily="34" charset="0"/>
                <a:ea typeface="宋体" panose="02010600030101010101" pitchFamily="2" charset="-122"/>
              </a:rPr>
              <a:t>DMA</a:t>
            </a:r>
            <a:r>
              <a:rPr lang="zh-CN" altLang="zh-CN" sz="2400" b="1" dirty="0">
                <a:latin typeface="Arial" panose="020B0604020202020204" pitchFamily="34" charset="0"/>
                <a:ea typeface="宋体" panose="02010600030101010101" pitchFamily="2" charset="-122"/>
              </a:rPr>
              <a:t>有关的逻辑。</a:t>
            </a:r>
            <a:endParaRPr lang="zh-CN" altLang="en-US" sz="2400" b="1" dirty="0">
              <a:latin typeface="Arial" panose="020B0604020202020204" pitchFamily="34" charset="0"/>
              <a:ea typeface="宋体" panose="02010600030101010101" pitchFamily="2" charset="-122"/>
            </a:endParaRPr>
          </a:p>
        </p:txBody>
      </p:sp>
      <p:sp>
        <p:nvSpPr>
          <p:cNvPr id="8" name="Text Box 2"/>
          <p:cNvSpPr txBox="1"/>
          <p:nvPr/>
        </p:nvSpPr>
        <p:spPr>
          <a:xfrm>
            <a:off x="198438" y="138113"/>
            <a:ext cx="6934200" cy="522287"/>
          </a:xfrm>
          <a:prstGeom prst="rect">
            <a:avLst/>
          </a:prstGeom>
          <a:noFill/>
          <a:ln w="12700">
            <a:noFill/>
          </a:ln>
        </p:spPr>
        <p:txBody>
          <a:bodyPr anchor="t" anchorCtr="0">
            <a:spAutoFit/>
          </a:bodyPr>
          <a:p>
            <a:pPr>
              <a:spcBef>
                <a:spcPct val="50000"/>
              </a:spcBef>
            </a:pP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）单通道合并型</a:t>
            </a:r>
            <a:r>
              <a:rPr lang="en-US" altLang="zh-CN" sz="2800" b="1" dirty="0">
                <a:latin typeface="宋体" panose="02010600030101010101" pitchFamily="2" charset="-122"/>
                <a:ea typeface="宋体" panose="02010600030101010101" pitchFamily="2" charset="-122"/>
              </a:rPr>
              <a:t>DMA</a:t>
            </a:r>
            <a:r>
              <a:rPr lang="zh-CN" altLang="en-US" sz="2800" b="1" dirty="0">
                <a:latin typeface="宋体" panose="02010600030101010101" pitchFamily="2" charset="-122"/>
                <a:ea typeface="宋体" panose="02010600030101010101" pitchFamily="2" charset="-122"/>
              </a:rPr>
              <a:t>接口 </a:t>
            </a:r>
            <a:endParaRPr lang="zh-CN" altLang="en-US" sz="2800" b="1" dirty="0">
              <a:latin typeface="宋体" panose="02010600030101010101" pitchFamily="2" charset="-122"/>
              <a:ea typeface="Times New Roman" panose="02020603050405020304" pitchFamily="18" charset="0"/>
            </a:endParaRPr>
          </a:p>
        </p:txBody>
      </p:sp>
      <p:pic>
        <p:nvPicPr>
          <p:cNvPr id="104452" name="图片 8" descr="7A28"/>
          <p:cNvPicPr>
            <a:picLocks noChangeAspect="1"/>
          </p:cNvPicPr>
          <p:nvPr/>
        </p:nvPicPr>
        <p:blipFill>
          <a:blip r:embed="rId1"/>
          <a:stretch>
            <a:fillRect/>
          </a:stretch>
        </p:blipFill>
        <p:spPr>
          <a:xfrm>
            <a:off x="900113" y="2636838"/>
            <a:ext cx="7993062" cy="4221162"/>
          </a:xfrm>
          <a:prstGeom prst="rect">
            <a:avLst/>
          </a:prstGeom>
          <a:noFill/>
          <a:ln w="9525">
            <a:noFill/>
          </a:ln>
        </p:spPr>
      </p:pic>
    </p:spTree>
  </p:cSld>
  <p:clrMapOvr>
    <a:masterClrMapping/>
  </p:clrMapOvr>
  <p:transition spd="slow">
    <p:blinds/>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COMMONDATA" val="eyJoZGlkIjoiMWQ2M2Y1NjI5MmY4OGRmYzIyMWQ2YjQxOWVjMjhjZWYifQ=="/>
  <p:tag name="KSO_WPP_MARK_KEY" val="806c81fc-1025-4a33-a6d2-ec6f71b7e2c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45585</Words>
  <Application>WPS 演示</Application>
  <PresentationFormat>全屏显示(4:3)</PresentationFormat>
  <Paragraphs>2920</Paragraphs>
  <Slides>221</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7</vt:i4>
      </vt:variant>
      <vt:variant>
        <vt:lpstr>幻灯片标题</vt:lpstr>
      </vt:variant>
      <vt:variant>
        <vt:i4>221</vt:i4>
      </vt:variant>
    </vt:vector>
  </HeadingPairs>
  <TitlesOfParts>
    <vt:vector size="245" baseType="lpstr">
      <vt:lpstr>Arial</vt:lpstr>
      <vt:lpstr>宋体</vt:lpstr>
      <vt:lpstr>Wingdings</vt:lpstr>
      <vt:lpstr>Times New Roman</vt:lpstr>
      <vt:lpstr>隶书</vt:lpstr>
      <vt:lpstr>华文中宋</vt:lpstr>
      <vt:lpstr>Wingdings</vt:lpstr>
      <vt:lpstr>黑体</vt:lpstr>
      <vt:lpstr>MS PGothic</vt:lpstr>
      <vt:lpstr>微软雅黑</vt:lpstr>
      <vt:lpstr>Arial Unicode MS</vt:lpstr>
      <vt:lpstr>Symbol</vt:lpstr>
      <vt:lpstr>Times New Roman</vt:lpstr>
      <vt:lpstr>Calibri</vt:lpstr>
      <vt:lpstr>Symbol</vt:lpstr>
      <vt:lpstr>Arial Unicode MS</vt:lpstr>
      <vt:lpstr>默认设计模板</vt:lpstr>
      <vt:lpstr>Visio.Drawing.15</vt:lpstr>
      <vt:lpstr>Visio.Drawing.15</vt:lpstr>
      <vt:lpstr>Equation.3</vt:lpstr>
      <vt:lpstr>Visio.Drawing.15</vt:lpstr>
      <vt:lpstr>Visio.Drawing.15</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001</dc:creator>
  <cp:lastModifiedBy>bob孙</cp:lastModifiedBy>
  <cp:revision>580</cp:revision>
  <dcterms:created xsi:type="dcterms:W3CDTF">2000-12-21T14:45:00Z</dcterms:created>
  <dcterms:modified xsi:type="dcterms:W3CDTF">2022-11-12T06:53:04Z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08B31D09E90B4DDD8BDE27ACAB0ABCAF</vt:lpwstr>
  </property>
  <property fmtid="{D5CDD505-2E9C-101B-9397-08002B2CF9AE}" pid="3" name="KSOProductBuildVer">
    <vt:lpwstr>2052-11.1.0.12763</vt:lpwstr>
  </property>
</Properties>
</file>