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82" r:id="rId3"/>
    <p:sldId id="283" r:id="rId4"/>
    <p:sldId id="284" r:id="rId5"/>
    <p:sldId id="363" r:id="rId6"/>
    <p:sldId id="361" r:id="rId7"/>
    <p:sldId id="286" r:id="rId8"/>
    <p:sldId id="287" r:id="rId9"/>
    <p:sldId id="364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59" r:id="rId21"/>
    <p:sldId id="36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2" r:id="rId42"/>
    <p:sldId id="323" r:id="rId43"/>
    <p:sldId id="325" r:id="rId44"/>
    <p:sldId id="367" r:id="rId45"/>
    <p:sldId id="328" r:id="rId46"/>
    <p:sldId id="329" r:id="rId47"/>
    <p:sldId id="330" r:id="rId48"/>
    <p:sldId id="374" r:id="rId49"/>
    <p:sldId id="375" r:id="rId50"/>
    <p:sldId id="335" r:id="rId51"/>
    <p:sldId id="336" r:id="rId52"/>
    <p:sldId id="377" r:id="rId53"/>
    <p:sldId id="338" r:id="rId54"/>
    <p:sldId id="378" r:id="rId55"/>
    <p:sldId id="340" r:id="rId56"/>
    <p:sldId id="379" r:id="rId57"/>
    <p:sldId id="342" r:id="rId58"/>
    <p:sldId id="380" r:id="rId59"/>
    <p:sldId id="383" r:id="rId60"/>
    <p:sldId id="344" r:id="rId61"/>
    <p:sldId id="345" r:id="rId62"/>
    <p:sldId id="347" r:id="rId63"/>
    <p:sldId id="348" r:id="rId64"/>
    <p:sldId id="368" r:id="rId65"/>
    <p:sldId id="369" r:id="rId66"/>
    <p:sldId id="370" r:id="rId67"/>
    <p:sldId id="371" r:id="rId68"/>
    <p:sldId id="372" r:id="rId69"/>
    <p:sldId id="373" r:id="rId70"/>
  </p:sldIdLst>
  <p:sldSz cx="9144000" cy="6858000" type="screen4x3"/>
  <p:notesSz cx="6858000" cy="9144000"/>
  <p:custDataLst>
    <p:tags r:id="rId76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3366"/>
    <a:srgbClr val="FF3300"/>
    <a:srgbClr val="339966"/>
    <a:srgbClr val="0066FF"/>
    <a:srgbClr val="CC0066"/>
    <a:srgbClr val="FF9933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13" autoAdjust="0"/>
  </p:normalViewPr>
  <p:slideViewPr>
    <p:cSldViewPr showGuides="1">
      <p:cViewPr varScale="1">
        <p:scale>
          <a:sx n="164" d="100"/>
          <a:sy n="164" d="100"/>
        </p:scale>
        <p:origin x="167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gs" Target="tags/tag18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emf"/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4D4FB8-D2D8-49EB-81C4-89AB3EA1C6D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0C7C690-AB3E-4F06-93E7-590E913796B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56B1160-3D79-4F9D-B7C1-6FEB83E554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36993-2522-4DB1-9848-BDF22E3561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F0519-E187-41BA-AB17-33DF74E938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F77FC-0B91-4254-8D30-FC9C140950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E7A96-DC1E-4E95-A8D3-AEB5806DBB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71D7C-2F2B-4822-8A61-71FC4F0FB7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4F832-1134-40C9-8118-A19E43AF84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DBFEB-0335-47F6-95FA-D8149A3FCE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FFC25-5247-468A-8681-C9E8B09BF9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3E4BC-3856-473F-9D72-AC812D1EFB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432CDE-1553-42EB-B5A4-CD953E3D3B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85418-A583-4F67-82E2-D17E93562F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5884DB-083E-40D4-A8A8-5D69DA64F3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87D6-A35D-4153-BF64-0903A1D29C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54A79F5-232A-4005-86C8-7B8447FF6CC2}" type="slidenum">
              <a:rPr lang="en-US" altLang="zh-CN"/>
            </a:fld>
            <a:endParaRPr lang="en-US" altLang="zh-CN"/>
          </a:p>
        </p:txBody>
      </p:sp>
      <p:pic>
        <p:nvPicPr>
          <p:cNvPr id="27655" name="Picture 7" descr="7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1" name="AutoShape 17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316913" y="6381750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42" name="AutoShape 18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604250" y="6381750"/>
            <a:ext cx="215900" cy="215900"/>
          </a:xfrm>
          <a:prstGeom prst="actionButtonE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6.e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22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9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4.e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3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7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38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62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9.e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4.e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63.emf"/><Relationship Id="rId1" Type="http://schemas.openxmlformats.org/officeDocument/2006/relationships/oleObject" Target="../embeddings/oleObject41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6.png"/><Relationship Id="rId2" Type="http://schemas.openxmlformats.org/officeDocument/2006/relationships/image" Target="../media/image65.emf"/><Relationship Id="rId1" Type="http://schemas.openxmlformats.org/officeDocument/2006/relationships/oleObject" Target="../embeddings/oleObject47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70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69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8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67.e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2.e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71.emf"/><Relationship Id="rId1" Type="http://schemas.openxmlformats.org/officeDocument/2006/relationships/oleObject" Target="../embeddings/oleObject48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4.png"/><Relationship Id="rId2" Type="http://schemas.openxmlformats.org/officeDocument/2006/relationships/image" Target="../media/image73.emf"/><Relationship Id="rId1" Type="http://schemas.openxmlformats.org/officeDocument/2006/relationships/oleObject" Target="../embeddings/oleObject54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78.e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77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6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75.e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0.e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55.bin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2.png"/><Relationship Id="rId2" Type="http://schemas.openxmlformats.org/officeDocument/2006/relationships/image" Target="../media/image81.emf"/><Relationship Id="rId1" Type="http://schemas.openxmlformats.org/officeDocument/2006/relationships/oleObject" Target="../embeddings/oleObject61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83.e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8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62.bin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0.png"/><Relationship Id="rId2" Type="http://schemas.openxmlformats.org/officeDocument/2006/relationships/image" Target="../media/image89.emf"/><Relationship Id="rId1" Type="http://schemas.openxmlformats.org/officeDocument/2006/relationships/oleObject" Target="../embeddings/oleObject68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7.xml"/><Relationship Id="rId18" Type="http://schemas.openxmlformats.org/officeDocument/2006/relationships/image" Target="../media/image92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image" Target="../media/image91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png"/><Relationship Id="rId8" Type="http://schemas.openxmlformats.org/officeDocument/2006/relationships/image" Target="../media/image100.png"/><Relationship Id="rId7" Type="http://schemas.openxmlformats.org/officeDocument/2006/relationships/image" Target="../media/image99.png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102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2051720" y="548680"/>
            <a:ext cx="52435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2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章 电路的基本概念</a:t>
            </a:r>
            <a:endParaRPr lang="zh-CN" altLang="en-US" sz="32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11560" y="164292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教学内容和要求</a:t>
            </a:r>
            <a:endParaRPr kumimoji="1" lang="zh-CN" altLang="en-US" sz="28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755576" y="2780928"/>
            <a:ext cx="76327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理解电路和电路模型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理解电路的电流、电压和功率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掌握基尔霍夫定律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掌握电阻、独立电源、受控电源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理解两类约束和电路方程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053" grpId="0" autoUpdateAnimBg="0"/>
      <p:bldP spid="20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71500" y="85725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电流及其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参考方向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71500" y="1357313"/>
            <a:ext cx="8062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单位时间内通过导体截面的正电荷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8854" name="Object 2"/>
          <p:cNvGraphicFramePr>
            <a:graphicFrameLocks noChangeAspect="1"/>
          </p:cNvGraphicFramePr>
          <p:nvPr/>
        </p:nvGraphicFramePr>
        <p:xfrm>
          <a:off x="1500188" y="1857375"/>
          <a:ext cx="18240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公式" r:id="rId1" imgW="791210" imgH="421005" progId="Equation.3">
                  <p:embed/>
                </p:oleObj>
              </mc:Choice>
              <mc:Fallback>
                <p:oleObj name="公式" r:id="rId1" imgW="791210" imgH="42100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57375"/>
                        <a:ext cx="182403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571500" y="2714625"/>
            <a:ext cx="79184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电流的参考方向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电流的实际方向是正电荷运动的方向，分析电路时电流采用参考方向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71500" y="4143375"/>
            <a:ext cx="791845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电流的参考方向可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任意假定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，在电路图中的二端元件上用箭头表示：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3143250" y="5643563"/>
            <a:ext cx="3125788" cy="700087"/>
            <a:chOff x="2018" y="2931"/>
            <a:chExt cx="1969" cy="441"/>
          </a:xfrm>
        </p:grpSpPr>
        <p:sp>
          <p:nvSpPr>
            <p:cNvPr id="1036" name="Line 10"/>
            <p:cNvSpPr>
              <a:spLocks noChangeAspect="1" noChangeShapeType="1"/>
            </p:cNvSpPr>
            <p:nvPr/>
          </p:nvSpPr>
          <p:spPr bwMode="auto">
            <a:xfrm>
              <a:off x="2354" y="317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Line 11"/>
            <p:cNvSpPr>
              <a:spLocks noChangeAspect="1" noChangeShapeType="1"/>
            </p:cNvSpPr>
            <p:nvPr/>
          </p:nvSpPr>
          <p:spPr bwMode="auto">
            <a:xfrm>
              <a:off x="3266" y="3171"/>
              <a:ext cx="43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785" y="2931"/>
              <a:ext cx="481" cy="4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2018" y="2993"/>
              <a:ext cx="2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040" name="Rectangle 14"/>
            <p:cNvSpPr>
              <a:spLocks noChangeArrowheads="1"/>
            </p:cNvSpPr>
            <p:nvPr/>
          </p:nvSpPr>
          <p:spPr bwMode="auto">
            <a:xfrm>
              <a:off x="3746" y="3041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3857625" y="4929188"/>
            <a:ext cx="2160588" cy="500062"/>
          </a:xfrm>
          <a:prstGeom prst="wedgeRoundRectCallout">
            <a:avLst>
              <a:gd name="adj1" fmla="val -38319"/>
              <a:gd name="adj2" fmla="val 150222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可任意假定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42" name="Object 7"/>
          <p:cNvGraphicFramePr>
            <a:graphicFrameLocks noChangeAspect="1"/>
          </p:cNvGraphicFramePr>
          <p:nvPr/>
        </p:nvGraphicFramePr>
        <p:xfrm>
          <a:off x="3740151" y="5818981"/>
          <a:ext cx="6207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公式" r:id="rId3" imgW="256540" imgH="441960" progId="Equation.3">
                  <p:embed/>
                </p:oleObj>
              </mc:Choice>
              <mc:Fallback>
                <p:oleObj name="公式" r:id="rId3" imgW="256540" imgH="441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1" y="5818981"/>
                        <a:ext cx="620712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  <p:bldP spid="78855" grpId="0" autoUpdateAnimBg="0"/>
      <p:bldP spid="7" grpId="0" autoUpdateAnimBg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6"/>
          <p:cNvGrpSpPr/>
          <p:nvPr/>
        </p:nvGrpSpPr>
        <p:grpSpPr bwMode="auto">
          <a:xfrm>
            <a:off x="2928938" y="1928813"/>
            <a:ext cx="3125787" cy="700087"/>
            <a:chOff x="2018" y="2931"/>
            <a:chExt cx="1969" cy="441"/>
          </a:xfrm>
        </p:grpSpPr>
        <p:sp>
          <p:nvSpPr>
            <p:cNvPr id="2057" name="Line 10"/>
            <p:cNvSpPr>
              <a:spLocks noChangeAspect="1" noChangeShapeType="1"/>
            </p:cNvSpPr>
            <p:nvPr/>
          </p:nvSpPr>
          <p:spPr bwMode="auto">
            <a:xfrm>
              <a:off x="2354" y="317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11"/>
            <p:cNvSpPr>
              <a:spLocks noChangeAspect="1" noChangeShapeType="1"/>
            </p:cNvSpPr>
            <p:nvPr/>
          </p:nvSpPr>
          <p:spPr bwMode="auto">
            <a:xfrm>
              <a:off x="3266" y="3171"/>
              <a:ext cx="43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Rectangle 12"/>
            <p:cNvSpPr>
              <a:spLocks noChangeArrowheads="1"/>
            </p:cNvSpPr>
            <p:nvPr/>
          </p:nvSpPr>
          <p:spPr bwMode="auto">
            <a:xfrm>
              <a:off x="2785" y="2931"/>
              <a:ext cx="481" cy="4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60" name="Rectangle 13"/>
            <p:cNvSpPr>
              <a:spLocks noChangeArrowheads="1"/>
            </p:cNvSpPr>
            <p:nvPr/>
          </p:nvSpPr>
          <p:spPr bwMode="auto">
            <a:xfrm>
              <a:off x="2018" y="2993"/>
              <a:ext cx="2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61" name="Rectangle 14"/>
            <p:cNvSpPr>
              <a:spLocks noChangeArrowheads="1"/>
            </p:cNvSpPr>
            <p:nvPr/>
          </p:nvSpPr>
          <p:spPr bwMode="auto">
            <a:xfrm>
              <a:off x="3746" y="3041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052" name="AutoShape 15"/>
          <p:cNvSpPr>
            <a:spLocks noChangeArrowheads="1"/>
          </p:cNvSpPr>
          <p:nvPr/>
        </p:nvSpPr>
        <p:spPr bwMode="auto">
          <a:xfrm>
            <a:off x="3500438" y="785813"/>
            <a:ext cx="2160587" cy="720725"/>
          </a:xfrm>
          <a:prstGeom prst="wedgeRoundRectCallout">
            <a:avLst>
              <a:gd name="adj1" fmla="val -38319"/>
              <a:gd name="adj2" fmla="val 150222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任意假定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42" name="Object 2"/>
          <p:cNvGraphicFramePr>
            <a:graphicFrameLocks noChangeAspect="1"/>
          </p:cNvGraphicFramePr>
          <p:nvPr/>
        </p:nvGraphicFramePr>
        <p:xfrm>
          <a:off x="3500438" y="2143125"/>
          <a:ext cx="62071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公式" r:id="rId1" imgW="256540" imgH="441960" progId="Equation.3">
                  <p:embed/>
                </p:oleObj>
              </mc:Choice>
              <mc:Fallback>
                <p:oleObj name="公式" r:id="rId1" imgW="256540" imgH="441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143125"/>
                        <a:ext cx="62071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-25105" y="3107531"/>
            <a:ext cx="37417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关于电流计算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20712" y="3758825"/>
            <a:ext cx="79200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未标注参考方向，电流的正负无意义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参考方向条件下，计算出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(t)&gt;0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，电流的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实际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方向与参考方向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一致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；计算出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(t)&lt;0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，电流的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实际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方向与参考方向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相反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285750" y="1000125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、电压及其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参考方向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-318082" y="4640228"/>
            <a:ext cx="793115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电压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某一时刻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点与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点的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电位差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/>
        </p:nvGraphicFramePr>
        <p:xfrm>
          <a:off x="1857375" y="3286125"/>
          <a:ext cx="21304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公式" r:id="rId1" imgW="914400" imgH="452120" progId="Equation.3">
                  <p:embed/>
                </p:oleObj>
              </mc:Choice>
              <mc:Fallback>
                <p:oleObj name="公式" r:id="rId1" imgW="914400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86125"/>
                        <a:ext cx="21304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84213" y="1839913"/>
            <a:ext cx="79311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点的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在电路中设一个参考点，某一时刻单位正电荷在电路中由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点移动到该参考点所获得的能量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8680" name="Object 3"/>
          <p:cNvGraphicFramePr>
            <a:graphicFrameLocks noChangeAspect="1"/>
          </p:cNvGraphicFramePr>
          <p:nvPr/>
        </p:nvGraphicFramePr>
        <p:xfrm>
          <a:off x="1835128" y="5328444"/>
          <a:ext cx="424497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3" imgW="1900555" imgH="452120" progId="Equation.3">
                  <p:embed/>
                </p:oleObj>
              </mc:Choice>
              <mc:Fallback>
                <p:oleObj name="公式" r:id="rId3" imgW="1900555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28" y="5328444"/>
                        <a:ext cx="4244975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286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00063" y="3143250"/>
            <a:ext cx="792003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电压的参考方向也是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任意假定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，在电路图中的二端元件两端用“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+”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表示高电位、“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-”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表示低电位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42938" y="1000125"/>
            <a:ext cx="791845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电压的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参考方向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（极性）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电压的实际方向是由高电位到低电位的方向，分析电路时电压采用参考方向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9712" name="AutoShape 16"/>
          <p:cNvSpPr>
            <a:spLocks noChangeArrowheads="1"/>
          </p:cNvSpPr>
          <p:nvPr/>
        </p:nvSpPr>
        <p:spPr bwMode="auto">
          <a:xfrm>
            <a:off x="3571875" y="4643755"/>
            <a:ext cx="2211705" cy="685800"/>
          </a:xfrm>
          <a:prstGeom prst="wedgeRoundRectCallout">
            <a:avLst>
              <a:gd name="adj1" fmla="val -35695"/>
              <a:gd name="adj2" fmla="val 163683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可任意假定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2928938" y="5357813"/>
            <a:ext cx="3125787" cy="700087"/>
            <a:chOff x="2018" y="2931"/>
            <a:chExt cx="1969" cy="441"/>
          </a:xfrm>
        </p:grpSpPr>
        <p:sp>
          <p:nvSpPr>
            <p:cNvPr id="4105" name="Line 18"/>
            <p:cNvSpPr>
              <a:spLocks noChangeAspect="1" noChangeShapeType="1"/>
            </p:cNvSpPr>
            <p:nvPr/>
          </p:nvSpPr>
          <p:spPr bwMode="auto">
            <a:xfrm>
              <a:off x="2354" y="317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Line 19"/>
            <p:cNvSpPr>
              <a:spLocks noChangeAspect="1" noChangeShapeType="1"/>
            </p:cNvSpPr>
            <p:nvPr/>
          </p:nvSpPr>
          <p:spPr bwMode="auto">
            <a:xfrm>
              <a:off x="3266" y="3171"/>
              <a:ext cx="43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Rectangle 20"/>
            <p:cNvSpPr>
              <a:spLocks noChangeArrowheads="1"/>
            </p:cNvSpPr>
            <p:nvPr/>
          </p:nvSpPr>
          <p:spPr bwMode="auto">
            <a:xfrm>
              <a:off x="2785" y="2931"/>
              <a:ext cx="481" cy="4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108" name="Rectangle 21"/>
            <p:cNvSpPr>
              <a:spLocks noChangeArrowheads="1"/>
            </p:cNvSpPr>
            <p:nvPr/>
          </p:nvSpPr>
          <p:spPr bwMode="auto">
            <a:xfrm>
              <a:off x="2018" y="2993"/>
              <a:ext cx="2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109" name="Rectangle 22"/>
            <p:cNvSpPr>
              <a:spLocks noChangeArrowheads="1"/>
            </p:cNvSpPr>
            <p:nvPr/>
          </p:nvSpPr>
          <p:spPr bwMode="auto">
            <a:xfrm>
              <a:off x="3746" y="3041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9719" name="Object 2"/>
          <p:cNvGraphicFramePr>
            <a:graphicFrameLocks noChangeAspect="1"/>
          </p:cNvGraphicFramePr>
          <p:nvPr/>
        </p:nvGraphicFramePr>
        <p:xfrm>
          <a:off x="3736181" y="6037617"/>
          <a:ext cx="17319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1" imgW="729615" imgH="236220" progId="Equation.3">
                  <p:embed/>
                </p:oleObj>
              </mc:Choice>
              <mc:Fallback>
                <p:oleObj name="公式" r:id="rId1" imgW="72961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181" y="6037617"/>
                        <a:ext cx="17319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1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02142" y="3080544"/>
            <a:ext cx="37417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关于电压计算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1981" y="3835400"/>
            <a:ext cx="7920038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未标注参考方向，电压的正负无意义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参考方向条件下，计算出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u(t)&gt;0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，电压的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实际方向与参考方向一致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；计算出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u(t)&lt;0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，电压的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实际方向与参考方向相反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5" name="Group 17"/>
          <p:cNvGrpSpPr/>
          <p:nvPr/>
        </p:nvGrpSpPr>
        <p:grpSpPr bwMode="auto">
          <a:xfrm>
            <a:off x="2714625" y="2000250"/>
            <a:ext cx="3125788" cy="700088"/>
            <a:chOff x="2018" y="2931"/>
            <a:chExt cx="1969" cy="441"/>
          </a:xfrm>
        </p:grpSpPr>
        <p:sp>
          <p:nvSpPr>
            <p:cNvPr id="5129" name="Line 18"/>
            <p:cNvSpPr>
              <a:spLocks noChangeAspect="1" noChangeShapeType="1"/>
            </p:cNvSpPr>
            <p:nvPr/>
          </p:nvSpPr>
          <p:spPr bwMode="auto">
            <a:xfrm>
              <a:off x="2354" y="3171"/>
              <a:ext cx="43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19"/>
            <p:cNvSpPr>
              <a:spLocks noChangeAspect="1" noChangeShapeType="1"/>
            </p:cNvSpPr>
            <p:nvPr/>
          </p:nvSpPr>
          <p:spPr bwMode="auto">
            <a:xfrm>
              <a:off x="3266" y="3171"/>
              <a:ext cx="43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Rectangle 20"/>
            <p:cNvSpPr>
              <a:spLocks noChangeArrowheads="1"/>
            </p:cNvSpPr>
            <p:nvPr/>
          </p:nvSpPr>
          <p:spPr bwMode="auto">
            <a:xfrm>
              <a:off x="2785" y="2931"/>
              <a:ext cx="481" cy="4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132" name="Rectangle 21"/>
            <p:cNvSpPr>
              <a:spLocks noChangeArrowheads="1"/>
            </p:cNvSpPr>
            <p:nvPr/>
          </p:nvSpPr>
          <p:spPr bwMode="auto">
            <a:xfrm>
              <a:off x="2018" y="2993"/>
              <a:ext cx="2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33" name="Rectangle 22"/>
            <p:cNvSpPr>
              <a:spLocks noChangeArrowheads="1"/>
            </p:cNvSpPr>
            <p:nvPr/>
          </p:nvSpPr>
          <p:spPr bwMode="auto">
            <a:xfrm>
              <a:off x="3746" y="3041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126" name="AutoShape 16"/>
          <p:cNvSpPr>
            <a:spLocks noChangeArrowheads="1"/>
          </p:cNvSpPr>
          <p:nvPr/>
        </p:nvSpPr>
        <p:spPr bwMode="auto">
          <a:xfrm>
            <a:off x="3429000" y="1143000"/>
            <a:ext cx="1965325" cy="685800"/>
          </a:xfrm>
          <a:prstGeom prst="wedgeRoundRectCallout">
            <a:avLst>
              <a:gd name="adj1" fmla="val -36269"/>
              <a:gd name="adj2" fmla="val 191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任意假定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719" name="Object 2"/>
          <p:cNvGraphicFramePr>
            <a:graphicFrameLocks noChangeAspect="1"/>
          </p:cNvGraphicFramePr>
          <p:nvPr/>
        </p:nvGraphicFramePr>
        <p:xfrm>
          <a:off x="3571875" y="2786063"/>
          <a:ext cx="173196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公式" r:id="rId1" imgW="729615" imgH="236220" progId="Equation.3">
                  <p:embed/>
                </p:oleObj>
              </mc:Choice>
              <mc:Fallback>
                <p:oleObj name="公式" r:id="rId1" imgW="72961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786063"/>
                        <a:ext cx="173196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utoUpdateAnimBg="0"/>
      <p:bldP spid="3072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541338" y="658812"/>
            <a:ext cx="79184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关联参考方向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电流参考方向与电压参考方向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                     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一致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798" name="Rectangle 54"/>
          <p:cNvSpPr>
            <a:spLocks noChangeArrowheads="1"/>
          </p:cNvSpPr>
          <p:nvPr/>
        </p:nvSpPr>
        <p:spPr bwMode="auto">
          <a:xfrm>
            <a:off x="1017587" y="5780795"/>
            <a:ext cx="38862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关联参考方向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4736393" y="5743575"/>
            <a:ext cx="38862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非关联参考方向</a:t>
            </a:r>
            <a:endParaRPr kumimoji="1"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2" name="组合 38"/>
          <p:cNvGrpSpPr/>
          <p:nvPr/>
        </p:nvGrpSpPr>
        <p:grpSpPr bwMode="auto">
          <a:xfrm>
            <a:off x="684212" y="1822450"/>
            <a:ext cx="6983412" cy="3771900"/>
            <a:chOff x="642938" y="2286000"/>
            <a:chExt cx="6983412" cy="3771900"/>
          </a:xfrm>
        </p:grpSpPr>
        <p:grpSp>
          <p:nvGrpSpPr>
            <p:cNvPr id="6161" name="Group 35"/>
            <p:cNvGrpSpPr/>
            <p:nvPr/>
          </p:nvGrpSpPr>
          <p:grpSpPr bwMode="auto">
            <a:xfrm>
              <a:off x="642938" y="2714625"/>
              <a:ext cx="3125787" cy="700088"/>
              <a:chOff x="2018" y="2931"/>
              <a:chExt cx="1969" cy="441"/>
            </a:xfrm>
          </p:grpSpPr>
          <p:sp>
            <p:nvSpPr>
              <p:cNvPr id="6180" name="Line 36"/>
              <p:cNvSpPr>
                <a:spLocks noChangeAspect="1" noChangeShapeType="1"/>
              </p:cNvSpPr>
              <p:nvPr/>
            </p:nvSpPr>
            <p:spPr bwMode="auto">
              <a:xfrm>
                <a:off x="2354" y="3171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1" name="Line 37"/>
              <p:cNvSpPr>
                <a:spLocks noChangeAspect="1" noChangeShapeType="1"/>
              </p:cNvSpPr>
              <p:nvPr/>
            </p:nvSpPr>
            <p:spPr bwMode="auto">
              <a:xfrm>
                <a:off x="3266" y="3171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2785" y="2931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endParaRPr lang="zh-CN" altLang="en-US" b="1"/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2018" y="2993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3746" y="304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1786" name="Object 2"/>
            <p:cNvGraphicFramePr>
              <a:graphicFrameLocks noChangeAspect="1"/>
            </p:cNvGraphicFramePr>
            <p:nvPr/>
          </p:nvGraphicFramePr>
          <p:xfrm>
            <a:off x="1285875" y="2286000"/>
            <a:ext cx="620713" cy="1049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1" name="公式" r:id="rId1" imgW="256540" imgH="441960" progId="Equation.3">
                    <p:embed/>
                  </p:oleObj>
                </mc:Choice>
                <mc:Fallback>
                  <p:oleObj name="公式" r:id="rId1" imgW="256540" imgH="4419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5" y="2286000"/>
                          <a:ext cx="620713" cy="1049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7" name="Object 3"/>
            <p:cNvGraphicFramePr>
              <a:graphicFrameLocks noChangeAspect="1"/>
            </p:cNvGraphicFramePr>
            <p:nvPr/>
          </p:nvGraphicFramePr>
          <p:xfrm>
            <a:off x="1428750" y="3429000"/>
            <a:ext cx="1731963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2" name="公式" r:id="rId3" imgW="729615" imgH="236220" progId="Equation.3">
                    <p:embed/>
                  </p:oleObj>
                </mc:Choice>
                <mc:Fallback>
                  <p:oleObj name="公式" r:id="rId3" imgW="729615" imgH="2362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50" y="3429000"/>
                          <a:ext cx="1731963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2" name="Group 46"/>
            <p:cNvGrpSpPr/>
            <p:nvPr/>
          </p:nvGrpSpPr>
          <p:grpSpPr bwMode="auto">
            <a:xfrm>
              <a:off x="4500563" y="2714625"/>
              <a:ext cx="3125787" cy="700088"/>
              <a:chOff x="2018" y="2931"/>
              <a:chExt cx="1969" cy="441"/>
            </a:xfrm>
          </p:grpSpPr>
          <p:sp>
            <p:nvSpPr>
              <p:cNvPr id="6175" name="Line 47"/>
              <p:cNvSpPr>
                <a:spLocks noChangeAspect="1" noChangeShapeType="1"/>
              </p:cNvSpPr>
              <p:nvPr/>
            </p:nvSpPr>
            <p:spPr bwMode="auto">
              <a:xfrm>
                <a:off x="2354" y="3171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Line 48"/>
              <p:cNvSpPr>
                <a:spLocks noChangeAspect="1" noChangeShapeType="1"/>
              </p:cNvSpPr>
              <p:nvPr/>
            </p:nvSpPr>
            <p:spPr bwMode="auto">
              <a:xfrm>
                <a:off x="3266" y="3171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Rectangle 49"/>
              <p:cNvSpPr>
                <a:spLocks noChangeArrowheads="1"/>
              </p:cNvSpPr>
              <p:nvPr/>
            </p:nvSpPr>
            <p:spPr bwMode="auto">
              <a:xfrm>
                <a:off x="2785" y="2931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endParaRPr lang="zh-CN" altLang="en-US" b="1"/>
              </a:p>
            </p:txBody>
          </p:sp>
          <p:sp>
            <p:nvSpPr>
              <p:cNvPr id="6178" name="Rectangle 50"/>
              <p:cNvSpPr>
                <a:spLocks noChangeArrowheads="1"/>
              </p:cNvSpPr>
              <p:nvPr/>
            </p:nvSpPr>
            <p:spPr bwMode="auto">
              <a:xfrm>
                <a:off x="2018" y="2993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9" name="Rectangle 51"/>
              <p:cNvSpPr>
                <a:spLocks noChangeArrowheads="1"/>
              </p:cNvSpPr>
              <p:nvPr/>
            </p:nvSpPr>
            <p:spPr bwMode="auto">
              <a:xfrm>
                <a:off x="3746" y="304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1796" name="Object 4"/>
            <p:cNvGraphicFramePr>
              <a:graphicFrameLocks noChangeAspect="1"/>
            </p:cNvGraphicFramePr>
            <p:nvPr/>
          </p:nvGraphicFramePr>
          <p:xfrm>
            <a:off x="5072063" y="2286000"/>
            <a:ext cx="620712" cy="1049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3" name="公式" r:id="rId5" imgW="256540" imgH="441960" progId="Equation.3">
                    <p:embed/>
                  </p:oleObj>
                </mc:Choice>
                <mc:Fallback>
                  <p:oleObj name="公式" r:id="rId5" imgW="256540" imgH="441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3" y="2286000"/>
                          <a:ext cx="620712" cy="1049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7" name="Object 5"/>
            <p:cNvGraphicFramePr>
              <a:graphicFrameLocks noChangeAspect="1"/>
            </p:cNvGraphicFramePr>
            <p:nvPr/>
          </p:nvGraphicFramePr>
          <p:xfrm>
            <a:off x="5357813" y="3429000"/>
            <a:ext cx="1731962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4" name="公式" r:id="rId7" imgW="729615" imgH="236220" progId="Equation.3">
                    <p:embed/>
                  </p:oleObj>
                </mc:Choice>
                <mc:Fallback>
                  <p:oleObj name="公式" r:id="rId7" imgW="729615" imgH="2362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3" y="3429000"/>
                          <a:ext cx="1731962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3" name="Group 35"/>
            <p:cNvGrpSpPr/>
            <p:nvPr/>
          </p:nvGrpSpPr>
          <p:grpSpPr bwMode="auto">
            <a:xfrm>
              <a:off x="642938" y="4786313"/>
              <a:ext cx="3125787" cy="700087"/>
              <a:chOff x="2018" y="2931"/>
              <a:chExt cx="1969" cy="441"/>
            </a:xfrm>
          </p:grpSpPr>
          <p:sp>
            <p:nvSpPr>
              <p:cNvPr id="6170" name="Line 36"/>
              <p:cNvSpPr>
                <a:spLocks noChangeAspect="1" noChangeShapeType="1"/>
              </p:cNvSpPr>
              <p:nvPr/>
            </p:nvSpPr>
            <p:spPr bwMode="auto">
              <a:xfrm>
                <a:off x="2354" y="3171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Line 37"/>
              <p:cNvSpPr>
                <a:spLocks noChangeAspect="1" noChangeShapeType="1"/>
              </p:cNvSpPr>
              <p:nvPr/>
            </p:nvSpPr>
            <p:spPr bwMode="auto">
              <a:xfrm>
                <a:off x="3266" y="3171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Rectangle 38"/>
              <p:cNvSpPr>
                <a:spLocks noChangeArrowheads="1"/>
              </p:cNvSpPr>
              <p:nvPr/>
            </p:nvSpPr>
            <p:spPr bwMode="auto">
              <a:xfrm>
                <a:off x="2785" y="2931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endParaRPr lang="zh-CN" altLang="en-US" b="1"/>
              </a:p>
            </p:txBody>
          </p:sp>
          <p:sp>
            <p:nvSpPr>
              <p:cNvPr id="6173" name="Rectangle 39"/>
              <p:cNvSpPr>
                <a:spLocks noChangeArrowheads="1"/>
              </p:cNvSpPr>
              <p:nvPr/>
            </p:nvSpPr>
            <p:spPr bwMode="auto">
              <a:xfrm>
                <a:off x="2018" y="2993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4" name="Rectangle 40"/>
              <p:cNvSpPr>
                <a:spLocks noChangeArrowheads="1"/>
              </p:cNvSpPr>
              <p:nvPr/>
            </p:nvSpPr>
            <p:spPr bwMode="auto">
              <a:xfrm>
                <a:off x="3746" y="304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" name="Object 24"/>
            <p:cNvGraphicFramePr>
              <a:graphicFrameLocks noChangeAspect="1"/>
            </p:cNvGraphicFramePr>
            <p:nvPr/>
          </p:nvGraphicFramePr>
          <p:xfrm>
            <a:off x="1285875" y="4357688"/>
            <a:ext cx="620713" cy="1049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5" name="公式" r:id="rId9" imgW="256540" imgH="441960" progId="Equation.3">
                    <p:embed/>
                  </p:oleObj>
                </mc:Choice>
                <mc:Fallback>
                  <p:oleObj name="公式" r:id="rId9" imgW="256540" imgH="4419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75" y="4357688"/>
                          <a:ext cx="620713" cy="1049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25"/>
            <p:cNvGraphicFramePr>
              <a:graphicFrameLocks noChangeAspect="1"/>
            </p:cNvGraphicFramePr>
            <p:nvPr/>
          </p:nvGraphicFramePr>
          <p:xfrm>
            <a:off x="1500188" y="5500688"/>
            <a:ext cx="1731962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6" name="公式" r:id="rId11" imgW="729615" imgH="236220" progId="Equation.3">
                    <p:embed/>
                  </p:oleObj>
                </mc:Choice>
                <mc:Fallback>
                  <p:oleObj name="公式" r:id="rId11" imgW="729615" imgH="23622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88" y="5500688"/>
                          <a:ext cx="1731962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4" name="Group 46"/>
            <p:cNvGrpSpPr/>
            <p:nvPr/>
          </p:nvGrpSpPr>
          <p:grpSpPr bwMode="auto">
            <a:xfrm>
              <a:off x="4500563" y="4786313"/>
              <a:ext cx="3125787" cy="700087"/>
              <a:chOff x="2018" y="2931"/>
              <a:chExt cx="1969" cy="441"/>
            </a:xfrm>
          </p:grpSpPr>
          <p:sp>
            <p:nvSpPr>
              <p:cNvPr id="6165" name="Line 47"/>
              <p:cNvSpPr>
                <a:spLocks noChangeAspect="1" noChangeShapeType="1"/>
              </p:cNvSpPr>
              <p:nvPr/>
            </p:nvSpPr>
            <p:spPr bwMode="auto">
              <a:xfrm>
                <a:off x="2354" y="3171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Line 48"/>
              <p:cNvSpPr>
                <a:spLocks noChangeAspect="1" noChangeShapeType="1"/>
              </p:cNvSpPr>
              <p:nvPr/>
            </p:nvSpPr>
            <p:spPr bwMode="auto">
              <a:xfrm>
                <a:off x="3266" y="3171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Rectangle 49"/>
              <p:cNvSpPr>
                <a:spLocks noChangeArrowheads="1"/>
              </p:cNvSpPr>
              <p:nvPr/>
            </p:nvSpPr>
            <p:spPr bwMode="auto">
              <a:xfrm>
                <a:off x="2785" y="2931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endParaRPr lang="zh-CN" altLang="en-US" b="1"/>
              </a:p>
            </p:txBody>
          </p:sp>
          <p:sp>
            <p:nvSpPr>
              <p:cNvPr id="6168" name="Rectangle 50"/>
              <p:cNvSpPr>
                <a:spLocks noChangeArrowheads="1"/>
              </p:cNvSpPr>
              <p:nvPr/>
            </p:nvSpPr>
            <p:spPr bwMode="auto">
              <a:xfrm>
                <a:off x="2018" y="2993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9" name="Rectangle 51"/>
              <p:cNvSpPr>
                <a:spLocks noChangeArrowheads="1"/>
              </p:cNvSpPr>
              <p:nvPr/>
            </p:nvSpPr>
            <p:spPr bwMode="auto">
              <a:xfrm>
                <a:off x="3746" y="304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6" name="Object 26"/>
            <p:cNvGraphicFramePr>
              <a:graphicFrameLocks noChangeAspect="1"/>
            </p:cNvGraphicFramePr>
            <p:nvPr/>
          </p:nvGraphicFramePr>
          <p:xfrm>
            <a:off x="5143500" y="4357688"/>
            <a:ext cx="620713" cy="1049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7" name="公式" r:id="rId13" imgW="256540" imgH="441960" progId="Equation.3">
                    <p:embed/>
                  </p:oleObj>
                </mc:Choice>
                <mc:Fallback>
                  <p:oleObj name="公式" r:id="rId13" imgW="256540" imgH="4419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0" y="4357688"/>
                          <a:ext cx="620713" cy="1049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7"/>
            <p:cNvGraphicFramePr>
              <a:graphicFrameLocks noChangeAspect="1"/>
            </p:cNvGraphicFramePr>
            <p:nvPr/>
          </p:nvGraphicFramePr>
          <p:xfrm>
            <a:off x="5286375" y="5500688"/>
            <a:ext cx="1731963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8" name="公式" r:id="rId15" imgW="729615" imgH="236220" progId="Equation.3">
                    <p:embed/>
                  </p:oleObj>
                </mc:Choice>
                <mc:Fallback>
                  <p:oleObj name="公式" r:id="rId15" imgW="729615" imgH="2362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75" y="5500688"/>
                          <a:ext cx="1731963" cy="557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Freeform 7"/>
          <p:cNvSpPr/>
          <p:nvPr/>
        </p:nvSpPr>
        <p:spPr bwMode="auto">
          <a:xfrm>
            <a:off x="255587" y="5916350"/>
            <a:ext cx="857250" cy="369887"/>
          </a:xfrm>
          <a:custGeom>
            <a:avLst/>
            <a:gdLst>
              <a:gd name="T0" fmla="*/ 0 w 336"/>
              <a:gd name="T1" fmla="*/ 2147483647 h 312"/>
              <a:gd name="T2" fmla="*/ 2147483647 w 336"/>
              <a:gd name="T3" fmla="*/ 2147483647 h 312"/>
              <a:gd name="T4" fmla="*/ 2147483647 w 336"/>
              <a:gd name="T5" fmla="*/ 0 h 312"/>
              <a:gd name="T6" fmla="*/ 0 60000 65536"/>
              <a:gd name="T7" fmla="*/ 0 60000 65536"/>
              <a:gd name="T8" fmla="*/ 0 60000 65536"/>
              <a:gd name="T9" fmla="*/ 0 w 336"/>
              <a:gd name="T10" fmla="*/ 0 h 312"/>
              <a:gd name="T11" fmla="*/ 336 w 33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12">
                <a:moveTo>
                  <a:pt x="0" y="144"/>
                </a:moveTo>
                <a:cubicBezTo>
                  <a:pt x="44" y="228"/>
                  <a:pt x="88" y="312"/>
                  <a:pt x="144" y="288"/>
                </a:cubicBezTo>
                <a:cubicBezTo>
                  <a:pt x="200" y="264"/>
                  <a:pt x="304" y="48"/>
                  <a:pt x="33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4113213" y="2027509"/>
            <a:ext cx="0" cy="371606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/>
      <p:bldP spid="31798" grpId="0" autoUpdateAnimBg="0"/>
      <p:bldP spid="317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78581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、功率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-214313" y="1398587"/>
            <a:ext cx="78994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吸收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功率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单位时间所获得的能量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774" name="Object 2"/>
          <p:cNvGraphicFramePr>
            <a:graphicFrameLocks noChangeAspect="1"/>
          </p:cNvGraphicFramePr>
          <p:nvPr/>
        </p:nvGraphicFramePr>
        <p:xfrm>
          <a:off x="1686114" y="1909762"/>
          <a:ext cx="20272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公式" r:id="rId1" imgW="873125" imgH="421005" progId="Equation.3">
                  <p:embed/>
                </p:oleObj>
              </mc:Choice>
              <mc:Fallback>
                <p:oleObj name="公式" r:id="rId1" imgW="873125" imgH="42100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6114" y="1909762"/>
                        <a:ext cx="2027238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3"/>
          <p:cNvGraphicFramePr>
            <a:graphicFrameLocks noChangeAspect="1"/>
          </p:cNvGraphicFramePr>
          <p:nvPr/>
        </p:nvGraphicFramePr>
        <p:xfrm>
          <a:off x="1547813" y="3593221"/>
          <a:ext cx="57546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公式" r:id="rId3" imgW="2435225" imgH="452120" progId="Equation.3">
                  <p:embed/>
                </p:oleObj>
              </mc:Choice>
              <mc:Fallback>
                <p:oleObj name="公式" r:id="rId3" imgW="2435225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93221"/>
                        <a:ext cx="57546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-214313" y="2979298"/>
            <a:ext cx="49545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关联参考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方向条件下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637519" y="5457117"/>
          <a:ext cx="59801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5" imgW="2537460" imgH="452120" progId="Equation.DSMT4">
                  <p:embed/>
                </p:oleObj>
              </mc:Choice>
              <mc:Fallback>
                <p:oleObj name="Equation" r:id="rId5" imgW="2537460" imgH="452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519" y="5457117"/>
                        <a:ext cx="59801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-345104" y="4795838"/>
            <a:ext cx="77231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非关联参考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方向条件下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“-”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号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8" grpId="0" autoUpdateAnimBg="0"/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685800" y="1196975"/>
            <a:ext cx="374173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关于功率计算</a:t>
            </a:r>
            <a:endParaRPr kumimoji="1" lang="zh-CN" altLang="en-US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684213" y="2133600"/>
            <a:ext cx="792003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根据是否采用关联参考方向采用相应的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p(t)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计算公式；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" name="Rectangle 14"/>
          <p:cNvSpPr txBox="1">
            <a:spLocks noChangeArrowheads="1"/>
          </p:cNvSpPr>
          <p:nvPr/>
        </p:nvSpPr>
        <p:spPr bwMode="auto">
          <a:xfrm>
            <a:off x="467544" y="-12303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3" y="3789363"/>
            <a:ext cx="7920037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计算出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p(t)&gt;0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，二端元件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吸收功率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，由外电路向其提供功率；计算出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p(t)&lt;0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，二端元件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发出功率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，向外电路提供功率。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714375" y="1000125"/>
            <a:ext cx="79898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，图示为同一二端元件，电压参考方向的假定不同，计算其吸收功率。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38915" name="Group 40"/>
          <p:cNvGrpSpPr/>
          <p:nvPr/>
        </p:nvGrpSpPr>
        <p:grpSpPr bwMode="auto">
          <a:xfrm>
            <a:off x="5000625" y="3071813"/>
            <a:ext cx="3733800" cy="2720975"/>
            <a:chOff x="3120" y="1615"/>
            <a:chExt cx="2352" cy="1714"/>
          </a:xfrm>
        </p:grpSpPr>
        <p:grpSp>
          <p:nvGrpSpPr>
            <p:cNvPr id="38933" name="Group 39"/>
            <p:cNvGrpSpPr/>
            <p:nvPr/>
          </p:nvGrpSpPr>
          <p:grpSpPr bwMode="auto">
            <a:xfrm>
              <a:off x="3216" y="1999"/>
              <a:ext cx="1969" cy="441"/>
              <a:chOff x="3216" y="1999"/>
              <a:chExt cx="1969" cy="441"/>
            </a:xfrm>
          </p:grpSpPr>
          <p:sp>
            <p:nvSpPr>
              <p:cNvPr id="38942" name="Line 9"/>
              <p:cNvSpPr>
                <a:spLocks noChangeAspect="1" noChangeShapeType="1"/>
              </p:cNvSpPr>
              <p:nvPr/>
            </p:nvSpPr>
            <p:spPr bwMode="auto">
              <a:xfrm>
                <a:off x="3552" y="2239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3" name="Line 10"/>
              <p:cNvSpPr>
                <a:spLocks noChangeAspect="1" noChangeShapeType="1"/>
              </p:cNvSpPr>
              <p:nvPr/>
            </p:nvSpPr>
            <p:spPr bwMode="auto">
              <a:xfrm>
                <a:off x="4464" y="2239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4" name="Rectangle 11"/>
              <p:cNvSpPr>
                <a:spLocks noChangeArrowheads="1"/>
              </p:cNvSpPr>
              <p:nvPr/>
            </p:nvSpPr>
            <p:spPr bwMode="auto">
              <a:xfrm>
                <a:off x="3983" y="1999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8945" name="Rectangle 12"/>
              <p:cNvSpPr>
                <a:spLocks noChangeArrowheads="1"/>
              </p:cNvSpPr>
              <p:nvPr/>
            </p:nvSpPr>
            <p:spPr bwMode="auto">
              <a:xfrm>
                <a:off x="3216" y="2061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6" name="Rectangle 13"/>
              <p:cNvSpPr>
                <a:spLocks noChangeArrowheads="1"/>
              </p:cNvSpPr>
              <p:nvPr/>
            </p:nvSpPr>
            <p:spPr bwMode="auto">
              <a:xfrm>
                <a:off x="4944" y="2109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34" name="Group 14"/>
            <p:cNvGrpSpPr/>
            <p:nvPr/>
          </p:nvGrpSpPr>
          <p:grpSpPr bwMode="auto">
            <a:xfrm>
              <a:off x="3456" y="1615"/>
              <a:ext cx="1632" cy="625"/>
              <a:chOff x="3456" y="1248"/>
              <a:chExt cx="1632" cy="625"/>
            </a:xfrm>
          </p:grpSpPr>
          <p:sp>
            <p:nvSpPr>
              <p:cNvPr id="38940" name="Line 15"/>
              <p:cNvSpPr>
                <a:spLocks noChangeAspect="1" noChangeShapeType="1"/>
              </p:cNvSpPr>
              <p:nvPr/>
            </p:nvSpPr>
            <p:spPr bwMode="auto">
              <a:xfrm>
                <a:off x="3602" y="1872"/>
                <a:ext cx="24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1" name="Rectangle 16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i(t)= cost 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35" name="Group 17"/>
            <p:cNvGrpSpPr/>
            <p:nvPr/>
          </p:nvGrpSpPr>
          <p:grpSpPr bwMode="auto">
            <a:xfrm>
              <a:off x="3120" y="2479"/>
              <a:ext cx="2352" cy="392"/>
              <a:chOff x="3024" y="2592"/>
              <a:chExt cx="2352" cy="392"/>
            </a:xfrm>
          </p:grpSpPr>
          <p:sp>
            <p:nvSpPr>
              <p:cNvPr id="38937" name="Rectangle 18"/>
              <p:cNvSpPr>
                <a:spLocks noChangeArrowheads="1"/>
              </p:cNvSpPr>
              <p:nvPr/>
            </p:nvSpPr>
            <p:spPr bwMode="auto">
              <a:xfrm>
                <a:off x="3312" y="2654"/>
                <a:ext cx="152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u(t)= -2sint V  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8" name="Rectangle 19"/>
              <p:cNvSpPr>
                <a:spLocks noChangeArrowheads="1"/>
              </p:cNvSpPr>
              <p:nvPr/>
            </p:nvSpPr>
            <p:spPr bwMode="auto">
              <a:xfrm flipH="1">
                <a:off x="4944" y="2592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＋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9" name="Rectangle 20"/>
              <p:cNvSpPr>
                <a:spLocks noChangeArrowheads="1"/>
              </p:cNvSpPr>
              <p:nvPr/>
            </p:nvSpPr>
            <p:spPr bwMode="auto">
              <a:xfrm flipH="1">
                <a:off x="3024" y="2592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36" name="Rectangle 21"/>
            <p:cNvSpPr>
              <a:spLocks noChangeArrowheads="1"/>
            </p:cNvSpPr>
            <p:nvPr/>
          </p:nvSpPr>
          <p:spPr bwMode="auto">
            <a:xfrm>
              <a:off x="3645" y="3060"/>
              <a:ext cx="1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(b)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16" name="Group 38"/>
          <p:cNvGrpSpPr/>
          <p:nvPr/>
        </p:nvGrpSpPr>
        <p:grpSpPr bwMode="auto">
          <a:xfrm>
            <a:off x="928688" y="3071813"/>
            <a:ext cx="3429000" cy="2792412"/>
            <a:chOff x="576" y="1570"/>
            <a:chExt cx="2160" cy="1759"/>
          </a:xfrm>
        </p:grpSpPr>
        <p:grpSp>
          <p:nvGrpSpPr>
            <p:cNvPr id="38919" name="Group 37"/>
            <p:cNvGrpSpPr/>
            <p:nvPr/>
          </p:nvGrpSpPr>
          <p:grpSpPr bwMode="auto">
            <a:xfrm>
              <a:off x="624" y="1951"/>
              <a:ext cx="1969" cy="441"/>
              <a:chOff x="624" y="1951"/>
              <a:chExt cx="1969" cy="441"/>
            </a:xfrm>
          </p:grpSpPr>
          <p:sp>
            <p:nvSpPr>
              <p:cNvPr id="38928" name="Line 24"/>
              <p:cNvSpPr>
                <a:spLocks noChangeAspect="1" noChangeShapeType="1"/>
              </p:cNvSpPr>
              <p:nvPr/>
            </p:nvSpPr>
            <p:spPr bwMode="auto">
              <a:xfrm>
                <a:off x="960" y="2191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25"/>
              <p:cNvSpPr>
                <a:spLocks noChangeAspect="1" noChangeShapeType="1"/>
              </p:cNvSpPr>
              <p:nvPr/>
            </p:nvSpPr>
            <p:spPr bwMode="auto">
              <a:xfrm>
                <a:off x="1872" y="2191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Rectangle 26"/>
              <p:cNvSpPr>
                <a:spLocks noChangeArrowheads="1"/>
              </p:cNvSpPr>
              <p:nvPr/>
            </p:nvSpPr>
            <p:spPr bwMode="auto">
              <a:xfrm>
                <a:off x="1391" y="1951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38931" name="Rectangle 27"/>
              <p:cNvSpPr>
                <a:spLocks noChangeArrowheads="1"/>
              </p:cNvSpPr>
              <p:nvPr/>
            </p:nvSpPr>
            <p:spPr bwMode="auto">
              <a:xfrm>
                <a:off x="624" y="2013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32" name="Rectangle 28"/>
              <p:cNvSpPr>
                <a:spLocks noChangeArrowheads="1"/>
              </p:cNvSpPr>
              <p:nvPr/>
            </p:nvSpPr>
            <p:spPr bwMode="auto">
              <a:xfrm>
                <a:off x="2352" y="206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20" name="Group 29"/>
            <p:cNvGrpSpPr/>
            <p:nvPr/>
          </p:nvGrpSpPr>
          <p:grpSpPr bwMode="auto">
            <a:xfrm>
              <a:off x="884" y="1570"/>
              <a:ext cx="1728" cy="625"/>
              <a:chOff x="912" y="1248"/>
              <a:chExt cx="1728" cy="625"/>
            </a:xfrm>
          </p:grpSpPr>
          <p:sp>
            <p:nvSpPr>
              <p:cNvPr id="38926" name="Line 30"/>
              <p:cNvSpPr>
                <a:spLocks noChangeAspect="1" noChangeShapeType="1"/>
              </p:cNvSpPr>
              <p:nvPr/>
            </p:nvSpPr>
            <p:spPr bwMode="auto">
              <a:xfrm>
                <a:off x="1056" y="1872"/>
                <a:ext cx="24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Rectangle 31"/>
              <p:cNvSpPr>
                <a:spLocks noChangeArrowheads="1"/>
              </p:cNvSpPr>
              <p:nvPr/>
            </p:nvSpPr>
            <p:spPr bwMode="auto">
              <a:xfrm>
                <a:off x="912" y="1248"/>
                <a:ext cx="17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i(t) = cost 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8921" name="Group 32"/>
            <p:cNvGrpSpPr/>
            <p:nvPr/>
          </p:nvGrpSpPr>
          <p:grpSpPr bwMode="auto">
            <a:xfrm>
              <a:off x="576" y="2431"/>
              <a:ext cx="2160" cy="392"/>
              <a:chOff x="624" y="2160"/>
              <a:chExt cx="2160" cy="392"/>
            </a:xfrm>
          </p:grpSpPr>
          <p:sp>
            <p:nvSpPr>
              <p:cNvPr id="38923" name="Rectangle 33"/>
              <p:cNvSpPr>
                <a:spLocks noChangeArrowheads="1"/>
              </p:cNvSpPr>
              <p:nvPr/>
            </p:nvSpPr>
            <p:spPr bwMode="auto">
              <a:xfrm>
                <a:off x="912" y="2222"/>
                <a:ext cx="133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u(t)=2sint V 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4" name="Rectangle 34"/>
              <p:cNvSpPr>
                <a:spLocks noChangeArrowheads="1"/>
              </p:cNvSpPr>
              <p:nvPr/>
            </p:nvSpPr>
            <p:spPr bwMode="auto">
              <a:xfrm flipH="1">
                <a:off x="624" y="216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＋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5" name="Rectangle 35"/>
              <p:cNvSpPr>
                <a:spLocks noChangeArrowheads="1"/>
              </p:cNvSpPr>
              <p:nvPr/>
            </p:nvSpPr>
            <p:spPr bwMode="auto">
              <a:xfrm flipH="1">
                <a:off x="2352" y="216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922" name="Rectangle 36"/>
            <p:cNvSpPr>
              <a:spLocks noChangeArrowheads="1"/>
            </p:cNvSpPr>
            <p:nvPr/>
          </p:nvSpPr>
          <p:spPr bwMode="auto">
            <a:xfrm>
              <a:off x="945" y="3060"/>
              <a:ext cx="1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(a)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Rectangle 14"/>
          <p:cNvSpPr txBox="1">
            <a:spLocks noChangeArrowheads="1"/>
          </p:cNvSpPr>
          <p:nvPr/>
        </p:nvSpPr>
        <p:spPr bwMode="auto">
          <a:xfrm>
            <a:off x="514351" y="-142876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714375" y="785813"/>
            <a:ext cx="7989888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，图示为同一二端元件，电压参考方向的假定不同，计算其吸收功率。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40963" name="Group 38"/>
          <p:cNvGrpSpPr/>
          <p:nvPr/>
        </p:nvGrpSpPr>
        <p:grpSpPr bwMode="auto">
          <a:xfrm>
            <a:off x="1000125" y="2500313"/>
            <a:ext cx="6043613" cy="1989137"/>
            <a:chOff x="576" y="1570"/>
            <a:chExt cx="3807" cy="1253"/>
          </a:xfrm>
        </p:grpSpPr>
        <p:grpSp>
          <p:nvGrpSpPr>
            <p:cNvPr id="40968" name="Group 37"/>
            <p:cNvGrpSpPr/>
            <p:nvPr/>
          </p:nvGrpSpPr>
          <p:grpSpPr bwMode="auto">
            <a:xfrm>
              <a:off x="624" y="1951"/>
              <a:ext cx="1969" cy="441"/>
              <a:chOff x="624" y="1951"/>
              <a:chExt cx="1969" cy="441"/>
            </a:xfrm>
          </p:grpSpPr>
          <p:sp>
            <p:nvSpPr>
              <p:cNvPr id="40977" name="Line 24"/>
              <p:cNvSpPr>
                <a:spLocks noChangeAspect="1" noChangeShapeType="1"/>
              </p:cNvSpPr>
              <p:nvPr/>
            </p:nvSpPr>
            <p:spPr bwMode="auto">
              <a:xfrm>
                <a:off x="960" y="2191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8" name="Line 25"/>
              <p:cNvSpPr>
                <a:spLocks noChangeAspect="1" noChangeShapeType="1"/>
              </p:cNvSpPr>
              <p:nvPr/>
            </p:nvSpPr>
            <p:spPr bwMode="auto">
              <a:xfrm>
                <a:off x="1872" y="2191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9" name="Rectangle 26"/>
              <p:cNvSpPr>
                <a:spLocks noChangeArrowheads="1"/>
              </p:cNvSpPr>
              <p:nvPr/>
            </p:nvSpPr>
            <p:spPr bwMode="auto">
              <a:xfrm>
                <a:off x="1391" y="1951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0980" name="Rectangle 27"/>
              <p:cNvSpPr>
                <a:spLocks noChangeArrowheads="1"/>
              </p:cNvSpPr>
              <p:nvPr/>
            </p:nvSpPr>
            <p:spPr bwMode="auto">
              <a:xfrm>
                <a:off x="624" y="2013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81" name="Rectangle 28"/>
              <p:cNvSpPr>
                <a:spLocks noChangeArrowheads="1"/>
              </p:cNvSpPr>
              <p:nvPr/>
            </p:nvSpPr>
            <p:spPr bwMode="auto">
              <a:xfrm>
                <a:off x="2352" y="206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69" name="Group 29"/>
            <p:cNvGrpSpPr/>
            <p:nvPr/>
          </p:nvGrpSpPr>
          <p:grpSpPr bwMode="auto">
            <a:xfrm>
              <a:off x="884" y="1570"/>
              <a:ext cx="1728" cy="625"/>
              <a:chOff x="912" y="1248"/>
              <a:chExt cx="1728" cy="625"/>
            </a:xfrm>
          </p:grpSpPr>
          <p:sp>
            <p:nvSpPr>
              <p:cNvPr id="40975" name="Line 30"/>
              <p:cNvSpPr>
                <a:spLocks noChangeAspect="1" noChangeShapeType="1"/>
              </p:cNvSpPr>
              <p:nvPr/>
            </p:nvSpPr>
            <p:spPr bwMode="auto">
              <a:xfrm>
                <a:off x="1056" y="1872"/>
                <a:ext cx="24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6" name="Rectangle 31"/>
              <p:cNvSpPr>
                <a:spLocks noChangeArrowheads="1"/>
              </p:cNvSpPr>
              <p:nvPr/>
            </p:nvSpPr>
            <p:spPr bwMode="auto">
              <a:xfrm>
                <a:off x="912" y="1248"/>
                <a:ext cx="17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i(t) = cost 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70" name="Group 32"/>
            <p:cNvGrpSpPr/>
            <p:nvPr/>
          </p:nvGrpSpPr>
          <p:grpSpPr bwMode="auto">
            <a:xfrm>
              <a:off x="576" y="2431"/>
              <a:ext cx="2160" cy="392"/>
              <a:chOff x="624" y="2160"/>
              <a:chExt cx="2160" cy="392"/>
            </a:xfrm>
          </p:grpSpPr>
          <p:sp>
            <p:nvSpPr>
              <p:cNvPr id="40972" name="Rectangle 33"/>
              <p:cNvSpPr>
                <a:spLocks noChangeArrowheads="1"/>
              </p:cNvSpPr>
              <p:nvPr/>
            </p:nvSpPr>
            <p:spPr bwMode="auto">
              <a:xfrm>
                <a:off x="912" y="2222"/>
                <a:ext cx="133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u(t)=2sint V 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3" name="Rectangle 34"/>
              <p:cNvSpPr>
                <a:spLocks noChangeArrowheads="1"/>
              </p:cNvSpPr>
              <p:nvPr/>
            </p:nvSpPr>
            <p:spPr bwMode="auto">
              <a:xfrm flipH="1">
                <a:off x="624" y="216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＋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74" name="Rectangle 35"/>
              <p:cNvSpPr>
                <a:spLocks noChangeArrowheads="1"/>
              </p:cNvSpPr>
              <p:nvPr/>
            </p:nvSpPr>
            <p:spPr bwMode="auto">
              <a:xfrm flipH="1">
                <a:off x="2352" y="216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971" name="Rectangle 36"/>
            <p:cNvSpPr>
              <a:spLocks noChangeArrowheads="1"/>
            </p:cNvSpPr>
            <p:nvPr/>
          </p:nvSpPr>
          <p:spPr bwMode="auto">
            <a:xfrm>
              <a:off x="3231" y="2155"/>
              <a:ext cx="1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(a)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879475" y="4854752"/>
            <a:ext cx="62626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(a)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采用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关联参考方向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879475" y="5739606"/>
            <a:ext cx="6262688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p(t)=u(t)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(t)=2sintcost=sin(2t)  (W)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71500" y="1643063"/>
            <a:ext cx="79248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实际电路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电子元器件与导线连接，多种物理 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过程交织在一起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253581"/>
            <a:ext cx="3727450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4" y="3220684"/>
            <a:ext cx="3673475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1000125"/>
            <a:ext cx="298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、电路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-214313"/>
            <a:ext cx="7072312" cy="1214438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</a:rPr>
              <a:t>电路和电路模型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P1</a:t>
            </a:r>
            <a:endParaRPr lang="zh-CN" altLang="en-US" sz="32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5856640"/>
            <a:ext cx="242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弱电电路</a:t>
            </a:r>
            <a:endParaRPr lang="zh-CN" altLang="en-US" sz="28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72352" y="5869428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强电（功率）电路</a:t>
            </a:r>
            <a:endParaRPr lang="zh-CN" altLang="en-US" sz="2800" b="1"/>
          </a:p>
        </p:txBody>
      </p:sp>
      <p:sp>
        <p:nvSpPr>
          <p:cNvPr id="9" name="Freeform 7"/>
          <p:cNvSpPr/>
          <p:nvPr/>
        </p:nvSpPr>
        <p:spPr bwMode="auto">
          <a:xfrm>
            <a:off x="2476021" y="6023415"/>
            <a:ext cx="1500187" cy="369888"/>
          </a:xfrm>
          <a:custGeom>
            <a:avLst/>
            <a:gdLst>
              <a:gd name="T0" fmla="*/ 0 w 336"/>
              <a:gd name="T1" fmla="*/ 2147483647 h 312"/>
              <a:gd name="T2" fmla="*/ 2147483647 w 336"/>
              <a:gd name="T3" fmla="*/ 2147483647 h 312"/>
              <a:gd name="T4" fmla="*/ 2147483647 w 336"/>
              <a:gd name="T5" fmla="*/ 0 h 312"/>
              <a:gd name="T6" fmla="*/ 0 60000 65536"/>
              <a:gd name="T7" fmla="*/ 0 60000 65536"/>
              <a:gd name="T8" fmla="*/ 0 60000 65536"/>
              <a:gd name="T9" fmla="*/ 0 w 336"/>
              <a:gd name="T10" fmla="*/ 0 h 312"/>
              <a:gd name="T11" fmla="*/ 336 w 33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12">
                <a:moveTo>
                  <a:pt x="0" y="144"/>
                </a:moveTo>
                <a:cubicBezTo>
                  <a:pt x="44" y="228"/>
                  <a:pt x="88" y="312"/>
                  <a:pt x="144" y="288"/>
                </a:cubicBezTo>
                <a:cubicBezTo>
                  <a:pt x="200" y="264"/>
                  <a:pt x="304" y="48"/>
                  <a:pt x="33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69" grpId="0" autoUpdateAnimBg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714375" y="857250"/>
            <a:ext cx="798988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，图示为同一二端元件，电压参考方向的假定不同，计算其吸收功率。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41987" name="Group 40"/>
          <p:cNvGrpSpPr/>
          <p:nvPr/>
        </p:nvGrpSpPr>
        <p:grpSpPr bwMode="auto">
          <a:xfrm>
            <a:off x="857250" y="2500313"/>
            <a:ext cx="6543675" cy="1993900"/>
            <a:chOff x="3120" y="1615"/>
            <a:chExt cx="4122" cy="1256"/>
          </a:xfrm>
        </p:grpSpPr>
        <p:grpSp>
          <p:nvGrpSpPr>
            <p:cNvPr id="41993" name="Group 39"/>
            <p:cNvGrpSpPr/>
            <p:nvPr/>
          </p:nvGrpSpPr>
          <p:grpSpPr bwMode="auto">
            <a:xfrm>
              <a:off x="3216" y="1999"/>
              <a:ext cx="1969" cy="441"/>
              <a:chOff x="3216" y="1999"/>
              <a:chExt cx="1969" cy="441"/>
            </a:xfrm>
          </p:grpSpPr>
          <p:sp>
            <p:nvSpPr>
              <p:cNvPr id="42002" name="Line 9"/>
              <p:cNvSpPr>
                <a:spLocks noChangeAspect="1" noChangeShapeType="1"/>
              </p:cNvSpPr>
              <p:nvPr/>
            </p:nvSpPr>
            <p:spPr bwMode="auto">
              <a:xfrm>
                <a:off x="3552" y="2239"/>
                <a:ext cx="43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3" name="Line 10"/>
              <p:cNvSpPr>
                <a:spLocks noChangeAspect="1" noChangeShapeType="1"/>
              </p:cNvSpPr>
              <p:nvPr/>
            </p:nvSpPr>
            <p:spPr bwMode="auto">
              <a:xfrm>
                <a:off x="4464" y="2239"/>
                <a:ext cx="43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Rectangle 11"/>
              <p:cNvSpPr>
                <a:spLocks noChangeArrowheads="1"/>
              </p:cNvSpPr>
              <p:nvPr/>
            </p:nvSpPr>
            <p:spPr bwMode="auto">
              <a:xfrm>
                <a:off x="3983" y="1999"/>
                <a:ext cx="481" cy="43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42005" name="Rectangle 12"/>
              <p:cNvSpPr>
                <a:spLocks noChangeArrowheads="1"/>
              </p:cNvSpPr>
              <p:nvPr/>
            </p:nvSpPr>
            <p:spPr bwMode="auto">
              <a:xfrm>
                <a:off x="3216" y="2061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06" name="Rectangle 13"/>
              <p:cNvSpPr>
                <a:spLocks noChangeArrowheads="1"/>
              </p:cNvSpPr>
              <p:nvPr/>
            </p:nvSpPr>
            <p:spPr bwMode="auto">
              <a:xfrm>
                <a:off x="4944" y="2109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b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994" name="Group 14"/>
            <p:cNvGrpSpPr/>
            <p:nvPr/>
          </p:nvGrpSpPr>
          <p:grpSpPr bwMode="auto">
            <a:xfrm>
              <a:off x="3456" y="1615"/>
              <a:ext cx="1632" cy="625"/>
              <a:chOff x="3456" y="1248"/>
              <a:chExt cx="1632" cy="625"/>
            </a:xfrm>
          </p:grpSpPr>
          <p:sp>
            <p:nvSpPr>
              <p:cNvPr id="42000" name="Line 15"/>
              <p:cNvSpPr>
                <a:spLocks noChangeAspect="1" noChangeShapeType="1"/>
              </p:cNvSpPr>
              <p:nvPr/>
            </p:nvSpPr>
            <p:spPr bwMode="auto">
              <a:xfrm>
                <a:off x="3602" y="1872"/>
                <a:ext cx="245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1" name="Rectangle 16"/>
              <p:cNvSpPr>
                <a:spLocks noChangeArrowheads="1"/>
              </p:cNvSpPr>
              <p:nvPr/>
            </p:nvSpPr>
            <p:spPr bwMode="auto">
              <a:xfrm>
                <a:off x="3456" y="1248"/>
                <a:ext cx="16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i(t)= cost 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995" name="Group 17"/>
            <p:cNvGrpSpPr/>
            <p:nvPr/>
          </p:nvGrpSpPr>
          <p:grpSpPr bwMode="auto">
            <a:xfrm>
              <a:off x="3120" y="2479"/>
              <a:ext cx="2352" cy="392"/>
              <a:chOff x="3024" y="2592"/>
              <a:chExt cx="2352" cy="392"/>
            </a:xfrm>
          </p:grpSpPr>
          <p:sp>
            <p:nvSpPr>
              <p:cNvPr id="41997" name="Rectangle 18"/>
              <p:cNvSpPr>
                <a:spLocks noChangeArrowheads="1"/>
              </p:cNvSpPr>
              <p:nvPr/>
            </p:nvSpPr>
            <p:spPr bwMode="auto">
              <a:xfrm>
                <a:off x="3312" y="2654"/>
                <a:ext cx="152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u(t)= -2sint V  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8" name="Rectangle 19"/>
              <p:cNvSpPr>
                <a:spLocks noChangeArrowheads="1"/>
              </p:cNvSpPr>
              <p:nvPr/>
            </p:nvSpPr>
            <p:spPr bwMode="auto">
              <a:xfrm flipH="1">
                <a:off x="4944" y="2592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＋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9" name="Rectangle 20"/>
              <p:cNvSpPr>
                <a:spLocks noChangeArrowheads="1"/>
              </p:cNvSpPr>
              <p:nvPr/>
            </p:nvSpPr>
            <p:spPr bwMode="auto">
              <a:xfrm flipH="1">
                <a:off x="3024" y="2592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996" name="Rectangle 21"/>
            <p:cNvSpPr>
              <a:spLocks noChangeArrowheads="1"/>
            </p:cNvSpPr>
            <p:nvPr/>
          </p:nvSpPr>
          <p:spPr bwMode="auto">
            <a:xfrm>
              <a:off x="6090" y="2110"/>
              <a:ext cx="11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图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(b)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68500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电路的基本物理量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773906" y="4688241"/>
            <a:ext cx="62626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图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(b)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采用</a:t>
            </a: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非关联参考方向</a:t>
            </a:r>
            <a:endParaRPr kumimoji="1"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7419" y="5374747"/>
            <a:ext cx="82867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p(t)=-u(t)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(t)=-(-2sint)cost=2sintcost=sin(2t)   (W)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14375" y="6062223"/>
            <a:ext cx="42481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P43)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1-3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0" y="1285875"/>
            <a:ext cx="63373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、电路（网络）结构</a:t>
            </a:r>
            <a:endParaRPr kumimoji="1" lang="en-US" altLang="zh-CN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的名词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3063875"/>
            <a:ext cx="79200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支路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任一二端元件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结点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支路的连接点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回路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支路组成的闭合路径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网孔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平面电路内部不含支路的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回路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               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（网孔与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平面电路的画法有关）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12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-214313"/>
            <a:ext cx="6194425" cy="1143001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1.3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基尔霍夫定律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P11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1" descr="52OSEH4EB3`26F87%RK@Y@S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928688"/>
            <a:ext cx="5000625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43375" y="3857625"/>
            <a:ext cx="5003800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14375" y="928688"/>
            <a:ext cx="6740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、基尔霍夫电流定律（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en-US" altLang="zh-CN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      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irchhoff’s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  C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urrent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 L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aw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1403648" y="3457972"/>
          <a:ext cx="5143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公式" r:id="rId1" imgW="1962150" imgH="482600" progId="Equation.3">
                  <p:embed/>
                </p:oleObj>
              </mc:Choice>
              <mc:Fallback>
                <p:oleObj name="公式" r:id="rId1" imgW="196215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457972"/>
                        <a:ext cx="5143500" cy="1257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19311" y="5013176"/>
            <a:ext cx="78216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式中各支路电流前的正、负，取决于各支路电流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参考方向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对结点的关系（流出或是流入），</a:t>
            </a: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流出取正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流入则取负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！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53256" y="1945482"/>
            <a:ext cx="7837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KCL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任何集总参数电路的任一结点，在任一时刻，流出该结点全部支路电流的代数和等于零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05424" y="4533194"/>
            <a:ext cx="8316912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结点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结点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(t)=0</a:t>
            </a:r>
            <a:endParaRPr kumimoji="1" lang="en-US" altLang="zh-CN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500063" y="1071563"/>
            <a:ext cx="784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，列出图示局部电路两个结点的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9224" name="Group 43"/>
          <p:cNvGrpSpPr/>
          <p:nvPr/>
        </p:nvGrpSpPr>
        <p:grpSpPr bwMode="auto">
          <a:xfrm>
            <a:off x="2286000" y="1916113"/>
            <a:ext cx="4572000" cy="2613025"/>
            <a:chOff x="1815" y="1207"/>
            <a:chExt cx="1824" cy="1646"/>
          </a:xfrm>
        </p:grpSpPr>
        <p:sp>
          <p:nvSpPr>
            <p:cNvPr id="9230" name="Text Box 10"/>
            <p:cNvSpPr txBox="1">
              <a:spLocks noChangeArrowheads="1"/>
            </p:cNvSpPr>
            <p:nvPr/>
          </p:nvSpPr>
          <p:spPr bwMode="auto">
            <a:xfrm>
              <a:off x="2937" y="186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2233" y="1855"/>
              <a:ext cx="1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232" name="Rectangle 27"/>
            <p:cNvSpPr>
              <a:spLocks noChangeArrowheads="1"/>
            </p:cNvSpPr>
            <p:nvPr/>
          </p:nvSpPr>
          <p:spPr bwMode="auto">
            <a:xfrm>
              <a:off x="2505" y="1538"/>
              <a:ext cx="363" cy="3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233" name="Rectangle 28"/>
            <p:cNvSpPr>
              <a:spLocks noChangeArrowheads="1"/>
            </p:cNvSpPr>
            <p:nvPr/>
          </p:nvSpPr>
          <p:spPr bwMode="auto">
            <a:xfrm>
              <a:off x="2505" y="2173"/>
              <a:ext cx="363" cy="3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234" name="Line 29"/>
            <p:cNvSpPr>
              <a:spLocks noChangeShapeType="1"/>
            </p:cNvSpPr>
            <p:nvPr/>
          </p:nvSpPr>
          <p:spPr bwMode="auto">
            <a:xfrm>
              <a:off x="2188" y="1719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30"/>
            <p:cNvSpPr>
              <a:spLocks noChangeShapeType="1"/>
            </p:cNvSpPr>
            <p:nvPr/>
          </p:nvSpPr>
          <p:spPr bwMode="auto">
            <a:xfrm>
              <a:off x="2868" y="1719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31"/>
            <p:cNvSpPr>
              <a:spLocks noChangeShapeType="1"/>
            </p:cNvSpPr>
            <p:nvPr/>
          </p:nvSpPr>
          <p:spPr bwMode="auto">
            <a:xfrm>
              <a:off x="2188" y="235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32"/>
            <p:cNvSpPr>
              <a:spLocks noChangeShapeType="1"/>
            </p:cNvSpPr>
            <p:nvPr/>
          </p:nvSpPr>
          <p:spPr bwMode="auto">
            <a:xfrm>
              <a:off x="2868" y="235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33"/>
            <p:cNvSpPr>
              <a:spLocks noChangeShapeType="1"/>
            </p:cNvSpPr>
            <p:nvPr/>
          </p:nvSpPr>
          <p:spPr bwMode="auto">
            <a:xfrm>
              <a:off x="2188" y="1719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34"/>
            <p:cNvSpPr>
              <a:spLocks noChangeShapeType="1"/>
            </p:cNvSpPr>
            <p:nvPr/>
          </p:nvSpPr>
          <p:spPr bwMode="auto">
            <a:xfrm>
              <a:off x="3186" y="1719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35"/>
            <p:cNvSpPr>
              <a:spLocks noChangeShapeType="1"/>
            </p:cNvSpPr>
            <p:nvPr/>
          </p:nvSpPr>
          <p:spPr bwMode="auto">
            <a:xfrm>
              <a:off x="1825" y="203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37"/>
            <p:cNvSpPr>
              <a:spLocks noChangeShapeType="1"/>
            </p:cNvSpPr>
            <p:nvPr/>
          </p:nvSpPr>
          <p:spPr bwMode="auto">
            <a:xfrm>
              <a:off x="3186" y="2037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18" name="Object 2"/>
            <p:cNvGraphicFramePr>
              <a:graphicFrameLocks noChangeAspect="1"/>
            </p:cNvGraphicFramePr>
            <p:nvPr/>
          </p:nvGraphicFramePr>
          <p:xfrm>
            <a:off x="1815" y="1530"/>
            <a:ext cx="397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6" name="公式" r:id="rId1" imgW="297815" imgH="441960" progId="Equation.3">
                    <p:embed/>
                  </p:oleObj>
                </mc:Choice>
                <mc:Fallback>
                  <p:oleObj name="公式" r:id="rId1" imgW="297815" imgH="4419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1530"/>
                          <a:ext cx="397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2216" y="1207"/>
            <a:ext cx="43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7" name="公式" r:id="rId3" imgW="328930" imgH="441960" progId="Equation.3">
                    <p:embed/>
                  </p:oleObj>
                </mc:Choice>
                <mc:Fallback>
                  <p:oleObj name="公式" r:id="rId3" imgW="328930" imgH="4419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1207"/>
                          <a:ext cx="433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4"/>
            <p:cNvGraphicFramePr>
              <a:graphicFrameLocks noChangeAspect="1"/>
            </p:cNvGraphicFramePr>
            <p:nvPr/>
          </p:nvGraphicFramePr>
          <p:xfrm>
            <a:off x="3206" y="1532"/>
            <a:ext cx="43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8" name="公式" r:id="rId5" imgW="328930" imgH="441960" progId="Equation.3">
                    <p:embed/>
                  </p:oleObj>
                </mc:Choice>
                <mc:Fallback>
                  <p:oleObj name="公式" r:id="rId5" imgW="328930" imgH="441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1532"/>
                          <a:ext cx="433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2226" y="2242"/>
            <a:ext cx="415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9" name="公式" r:id="rId7" imgW="318770" imgH="441960" progId="Equation.3">
                    <p:embed/>
                  </p:oleObj>
                </mc:Choice>
                <mc:Fallback>
                  <p:oleObj name="公式" r:id="rId7" imgW="318770" imgH="4419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" y="2242"/>
                          <a:ext cx="415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785938" y="4786313"/>
            <a:ext cx="2771775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785938" y="5429250"/>
            <a:ext cx="27717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27833" y="5117395"/>
            <a:ext cx="83169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                                       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计算结果一定有电流与</a:t>
            </a:r>
            <a:endParaRPr kumimoji="1" lang="en-US" altLang="zh-CN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参考方向不同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!)</a:t>
            </a:r>
            <a:endParaRPr kumimoji="1" lang="en-US" altLang="zh-CN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22" grpId="0" animBg="1"/>
      <p:bldP spid="23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714375" y="1143000"/>
            <a:ext cx="3670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关于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42938" y="2000250"/>
            <a:ext cx="79200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任何集总电路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的普遍性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本质：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电荷守恒</a:t>
            </a:r>
            <a:endParaRPr kumimoji="1" lang="en-US" altLang="zh-CN" sz="28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任一时刻，流出任一结点的支路电流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对支路的电压电流关系（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）没有要求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——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2938" y="4797152"/>
            <a:ext cx="8214321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只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对具有一定电路结构的支路电流给出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线性约束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 dirty="0" smtClean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拓扑约束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14375" y="1000125"/>
            <a:ext cx="66230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、基尔霍夫电压定律（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en-US" altLang="zh-CN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      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irchhoff’s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  V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oltage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 L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aw</a:t>
            </a:r>
            <a:endParaRPr kumimoji="1" lang="en-US" altLang="zh-CN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747712" y="2009775"/>
            <a:ext cx="78374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KVL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任何集总参数电路的任一回路，在任一时刻，沿该回路全部支路电压的代数和等于零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2" name="Object 2"/>
          <p:cNvGraphicFramePr>
            <a:graphicFrameLocks noChangeAspect="1"/>
          </p:cNvGraphicFramePr>
          <p:nvPr/>
        </p:nvGraphicFramePr>
        <p:xfrm>
          <a:off x="1468688" y="3463926"/>
          <a:ext cx="53292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公式" r:id="rId1" imgW="1983105" imgH="482600" progId="Equation.3">
                  <p:embed/>
                </p:oleObj>
              </mc:Choice>
              <mc:Fallback>
                <p:oleObj name="公式" r:id="rId1" imgW="198310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688" y="3463926"/>
                        <a:ext cx="5329238" cy="1285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47712" y="4977141"/>
            <a:ext cx="78216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式中各支路电压前的正、负取决于各支路电压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参考方向与绕行方向的关系（相同或是相反），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相同取正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相反取负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！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  <p:bldP spid="399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34"/>
          <p:cNvSpPr>
            <a:spLocks noChangeArrowheads="1"/>
          </p:cNvSpPr>
          <p:nvPr/>
        </p:nvSpPr>
        <p:spPr bwMode="auto">
          <a:xfrm>
            <a:off x="214313" y="1071563"/>
            <a:ext cx="784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，列出图示局部电路回路的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1271" name="Group 66"/>
          <p:cNvGrpSpPr/>
          <p:nvPr/>
        </p:nvGrpSpPr>
        <p:grpSpPr bwMode="auto">
          <a:xfrm>
            <a:off x="2484438" y="1855788"/>
            <a:ext cx="3671887" cy="3087687"/>
            <a:chOff x="1565" y="1154"/>
            <a:chExt cx="2313" cy="1945"/>
          </a:xfrm>
        </p:grpSpPr>
        <p:sp>
          <p:nvSpPr>
            <p:cNvPr id="11278" name="Rectangle 38"/>
            <p:cNvSpPr>
              <a:spLocks noChangeArrowheads="1"/>
            </p:cNvSpPr>
            <p:nvPr/>
          </p:nvSpPr>
          <p:spPr bwMode="auto">
            <a:xfrm>
              <a:off x="2527" y="1471"/>
              <a:ext cx="363" cy="3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279" name="Rectangle 39"/>
            <p:cNvSpPr>
              <a:spLocks noChangeArrowheads="1"/>
            </p:cNvSpPr>
            <p:nvPr/>
          </p:nvSpPr>
          <p:spPr bwMode="auto">
            <a:xfrm>
              <a:off x="2527" y="2457"/>
              <a:ext cx="363" cy="3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280" name="Line 40"/>
            <p:cNvSpPr>
              <a:spLocks noChangeShapeType="1"/>
            </p:cNvSpPr>
            <p:nvPr/>
          </p:nvSpPr>
          <p:spPr bwMode="auto">
            <a:xfrm>
              <a:off x="2210" y="165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1"/>
            <p:cNvSpPr>
              <a:spLocks noChangeShapeType="1"/>
            </p:cNvSpPr>
            <p:nvPr/>
          </p:nvSpPr>
          <p:spPr bwMode="auto">
            <a:xfrm>
              <a:off x="2890" y="165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42"/>
            <p:cNvSpPr>
              <a:spLocks noChangeShapeType="1"/>
            </p:cNvSpPr>
            <p:nvPr/>
          </p:nvSpPr>
          <p:spPr bwMode="auto">
            <a:xfrm>
              <a:off x="2210" y="2638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43"/>
            <p:cNvSpPr>
              <a:spLocks noChangeShapeType="1"/>
            </p:cNvSpPr>
            <p:nvPr/>
          </p:nvSpPr>
          <p:spPr bwMode="auto">
            <a:xfrm>
              <a:off x="2890" y="2638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6" name="Object 2"/>
            <p:cNvGraphicFramePr>
              <a:graphicFrameLocks noChangeAspect="1"/>
            </p:cNvGraphicFramePr>
            <p:nvPr/>
          </p:nvGraphicFramePr>
          <p:xfrm>
            <a:off x="2308" y="1154"/>
            <a:ext cx="79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8" name="公式" r:id="rId1" imgW="606425" imgH="236220" progId="Equation.3">
                    <p:embed/>
                  </p:oleObj>
                </mc:Choice>
                <mc:Fallback>
                  <p:oleObj name="公式" r:id="rId1" imgW="606425" imgH="2362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154"/>
                          <a:ext cx="79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52"/>
            <p:cNvSpPr>
              <a:spLocks noChangeArrowheads="1"/>
            </p:cNvSpPr>
            <p:nvPr/>
          </p:nvSpPr>
          <p:spPr bwMode="auto">
            <a:xfrm>
              <a:off x="2027" y="1965"/>
              <a:ext cx="363" cy="3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285" name="Line 53"/>
            <p:cNvSpPr>
              <a:spLocks noChangeShapeType="1"/>
            </p:cNvSpPr>
            <p:nvPr/>
          </p:nvSpPr>
          <p:spPr bwMode="auto">
            <a:xfrm>
              <a:off x="2209" y="1647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54"/>
            <p:cNvSpPr>
              <a:spLocks noChangeShapeType="1"/>
            </p:cNvSpPr>
            <p:nvPr/>
          </p:nvSpPr>
          <p:spPr bwMode="auto">
            <a:xfrm>
              <a:off x="2211" y="2320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Rectangle 55"/>
            <p:cNvSpPr>
              <a:spLocks noChangeArrowheads="1"/>
            </p:cNvSpPr>
            <p:nvPr/>
          </p:nvSpPr>
          <p:spPr bwMode="auto">
            <a:xfrm>
              <a:off x="3033" y="1965"/>
              <a:ext cx="363" cy="3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288" name="Line 56"/>
            <p:cNvSpPr>
              <a:spLocks noChangeShapeType="1"/>
            </p:cNvSpPr>
            <p:nvPr/>
          </p:nvSpPr>
          <p:spPr bwMode="auto">
            <a:xfrm>
              <a:off x="3215" y="1647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57"/>
            <p:cNvSpPr>
              <a:spLocks noChangeShapeType="1"/>
            </p:cNvSpPr>
            <p:nvPr/>
          </p:nvSpPr>
          <p:spPr bwMode="auto">
            <a:xfrm>
              <a:off x="3217" y="2320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67" name="Object 3"/>
            <p:cNvGraphicFramePr>
              <a:graphicFrameLocks noChangeAspect="1"/>
            </p:cNvGraphicFramePr>
            <p:nvPr/>
          </p:nvGraphicFramePr>
          <p:xfrm>
            <a:off x="2323" y="2774"/>
            <a:ext cx="794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9" name="公式" r:id="rId3" imgW="606425" imgH="236220" progId="Equation.3">
                    <p:embed/>
                  </p:oleObj>
                </mc:Choice>
                <mc:Fallback>
                  <p:oleObj name="公式" r:id="rId3" imgW="606425" imgH="2362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2774"/>
                          <a:ext cx="794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3427" y="1669"/>
            <a:ext cx="451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0" name="公式" r:id="rId5" imgW="339090" imgH="616585" progId="Equation.3">
                    <p:embed/>
                  </p:oleObj>
                </mc:Choice>
                <mc:Fallback>
                  <p:oleObj name="公式" r:id="rId5" imgW="339090" imgH="61658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669"/>
                          <a:ext cx="451" cy="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5"/>
            <p:cNvGraphicFramePr>
              <a:graphicFrameLocks noChangeAspect="1"/>
            </p:cNvGraphicFramePr>
            <p:nvPr/>
          </p:nvGraphicFramePr>
          <p:xfrm>
            <a:off x="1565" y="1639"/>
            <a:ext cx="469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1" name="公式" r:id="rId7" imgW="359410" imgH="739775" progId="Equation.3">
                    <p:embed/>
                  </p:oleObj>
                </mc:Choice>
                <mc:Fallback>
                  <p:oleObj name="公式" r:id="rId7" imgW="359410" imgH="73977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639"/>
                          <a:ext cx="469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Line 62"/>
            <p:cNvSpPr>
              <a:spLocks noChangeShapeType="1"/>
            </p:cNvSpPr>
            <p:nvPr/>
          </p:nvSpPr>
          <p:spPr bwMode="auto">
            <a:xfrm>
              <a:off x="1845" y="165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63"/>
            <p:cNvSpPr>
              <a:spLocks noChangeShapeType="1"/>
            </p:cNvSpPr>
            <p:nvPr/>
          </p:nvSpPr>
          <p:spPr bwMode="auto">
            <a:xfrm>
              <a:off x="1845" y="264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64"/>
            <p:cNvSpPr>
              <a:spLocks noChangeShapeType="1"/>
            </p:cNvSpPr>
            <p:nvPr/>
          </p:nvSpPr>
          <p:spPr bwMode="auto">
            <a:xfrm>
              <a:off x="3214" y="165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65"/>
            <p:cNvSpPr>
              <a:spLocks noChangeShapeType="1"/>
            </p:cNvSpPr>
            <p:nvPr/>
          </p:nvSpPr>
          <p:spPr bwMode="auto">
            <a:xfrm>
              <a:off x="3214" y="2638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601646" y="5197005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顺时针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方向绕行：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5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868385" y="5149264"/>
            <a:ext cx="3889375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665163" y="58166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逆时针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方向绕行：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68385" y="5786437"/>
            <a:ext cx="38893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7" grpId="0" autoUpdateAnimBg="0"/>
      <p:bldP spid="26" grpId="0" animBg="1"/>
      <p:bldP spid="27" grpId="0" autoUpdateAnimBg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642938" y="1071563"/>
            <a:ext cx="367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关于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42938" y="2025650"/>
            <a:ext cx="8105526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任何集总电路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的普遍性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本质：</a:t>
            </a: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能量守恒</a:t>
            </a:r>
            <a:endParaRPr kumimoji="1" lang="en-US" altLang="zh-CN" sz="28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任一时刻，沿任一回路的支路电压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——KVL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对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支路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的电压电流关系（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）没有要求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——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只对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具有一定电路结构的支路电压给出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线性约束</a:t>
            </a:r>
            <a:endParaRPr kumimoji="1" lang="en-US" altLang="zh-CN" sz="28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 dirty="0" smtClean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拓扑约束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571625" y="2928938"/>
            <a:ext cx="685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3214688" y="3571875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323" name="Rectangle 43"/>
          <p:cNvSpPr>
            <a:spLocks noChangeArrowheads="1"/>
          </p:cNvSpPr>
          <p:nvPr/>
        </p:nvSpPr>
        <p:spPr bwMode="auto">
          <a:xfrm>
            <a:off x="5286375" y="2000250"/>
            <a:ext cx="3857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回路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回路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如图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97324" name="Rectangle 44"/>
          <p:cNvSpPr>
            <a:spLocks noChangeArrowheads="1"/>
          </p:cNvSpPr>
          <p:nvPr/>
        </p:nvSpPr>
        <p:spPr bwMode="auto">
          <a:xfrm>
            <a:off x="-723900" y="4610276"/>
            <a:ext cx="69119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顺时针方向绕行，回路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46086" name="Group 45"/>
          <p:cNvGrpSpPr/>
          <p:nvPr/>
        </p:nvGrpSpPr>
        <p:grpSpPr bwMode="auto">
          <a:xfrm>
            <a:off x="357188" y="1285875"/>
            <a:ext cx="5170487" cy="3448050"/>
            <a:chOff x="1248" y="1320"/>
            <a:chExt cx="3257" cy="2172"/>
          </a:xfrm>
        </p:grpSpPr>
        <p:sp>
          <p:nvSpPr>
            <p:cNvPr id="46097" name="Text Box 46"/>
            <p:cNvSpPr txBox="1">
              <a:spLocks noChangeAspect="1" noChangeArrowheads="1"/>
            </p:cNvSpPr>
            <p:nvPr/>
          </p:nvSpPr>
          <p:spPr bwMode="auto">
            <a:xfrm>
              <a:off x="1928" y="1723"/>
              <a:ext cx="341" cy="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098" name="Text Box 47"/>
            <p:cNvSpPr txBox="1">
              <a:spLocks noChangeAspect="1" noChangeArrowheads="1"/>
            </p:cNvSpPr>
            <p:nvPr/>
          </p:nvSpPr>
          <p:spPr bwMode="auto">
            <a:xfrm>
              <a:off x="1248" y="2312"/>
              <a:ext cx="340" cy="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099" name="Text Box 48"/>
            <p:cNvSpPr txBox="1">
              <a:spLocks noChangeAspect="1" noChangeArrowheads="1"/>
            </p:cNvSpPr>
            <p:nvPr/>
          </p:nvSpPr>
          <p:spPr bwMode="auto">
            <a:xfrm>
              <a:off x="2649" y="2309"/>
              <a:ext cx="340" cy="2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00" name="Text Box 49"/>
            <p:cNvSpPr txBox="1">
              <a:spLocks noChangeAspect="1" noChangeArrowheads="1"/>
            </p:cNvSpPr>
            <p:nvPr/>
          </p:nvSpPr>
          <p:spPr bwMode="auto">
            <a:xfrm>
              <a:off x="1919" y="2904"/>
              <a:ext cx="340" cy="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01" name="Line 50"/>
            <p:cNvSpPr>
              <a:spLocks noChangeAspect="1" noChangeShapeType="1"/>
            </p:cNvSpPr>
            <p:nvPr/>
          </p:nvSpPr>
          <p:spPr bwMode="auto">
            <a:xfrm>
              <a:off x="1427" y="1872"/>
              <a:ext cx="0" cy="4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51"/>
            <p:cNvSpPr>
              <a:spLocks noChangeAspect="1" noChangeShapeType="1"/>
            </p:cNvSpPr>
            <p:nvPr/>
          </p:nvSpPr>
          <p:spPr bwMode="auto">
            <a:xfrm>
              <a:off x="1427" y="2615"/>
              <a:ext cx="0" cy="4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52"/>
            <p:cNvSpPr>
              <a:spLocks noChangeAspect="1" noChangeShapeType="1"/>
            </p:cNvSpPr>
            <p:nvPr/>
          </p:nvSpPr>
          <p:spPr bwMode="auto">
            <a:xfrm>
              <a:off x="1427" y="1876"/>
              <a:ext cx="5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53"/>
            <p:cNvSpPr>
              <a:spLocks noChangeAspect="1" noChangeShapeType="1"/>
            </p:cNvSpPr>
            <p:nvPr/>
          </p:nvSpPr>
          <p:spPr bwMode="auto">
            <a:xfrm>
              <a:off x="1440" y="187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54"/>
            <p:cNvSpPr>
              <a:spLocks noChangeAspect="1" noChangeShapeType="1"/>
            </p:cNvSpPr>
            <p:nvPr/>
          </p:nvSpPr>
          <p:spPr bwMode="auto">
            <a:xfrm>
              <a:off x="2817" y="1884"/>
              <a:ext cx="0" cy="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55"/>
            <p:cNvSpPr>
              <a:spLocks noChangeAspect="1" noChangeShapeType="1"/>
            </p:cNvSpPr>
            <p:nvPr/>
          </p:nvSpPr>
          <p:spPr bwMode="auto">
            <a:xfrm>
              <a:off x="2241" y="3070"/>
              <a:ext cx="1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56"/>
            <p:cNvSpPr>
              <a:spLocks noChangeAspect="1" noChangeShapeType="1"/>
            </p:cNvSpPr>
            <p:nvPr/>
          </p:nvSpPr>
          <p:spPr bwMode="auto">
            <a:xfrm>
              <a:off x="2827" y="2615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57"/>
            <p:cNvSpPr>
              <a:spLocks noChangeAspect="1" noChangeShapeType="1"/>
            </p:cNvSpPr>
            <p:nvPr/>
          </p:nvSpPr>
          <p:spPr bwMode="auto">
            <a:xfrm>
              <a:off x="1427" y="3070"/>
              <a:ext cx="5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Text Box 58"/>
            <p:cNvSpPr txBox="1">
              <a:spLocks noChangeAspect="1" noChangeArrowheads="1"/>
            </p:cNvSpPr>
            <p:nvPr/>
          </p:nvSpPr>
          <p:spPr bwMode="auto">
            <a:xfrm>
              <a:off x="1878" y="1410"/>
              <a:ext cx="62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20V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10" name="Text Box 59"/>
            <p:cNvSpPr txBox="1">
              <a:spLocks noChangeAspect="1" noChangeArrowheads="1"/>
            </p:cNvSpPr>
            <p:nvPr/>
          </p:nvSpPr>
          <p:spPr bwMode="auto">
            <a:xfrm>
              <a:off x="2328" y="2940"/>
              <a:ext cx="48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_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1" name="Text Box 60"/>
            <p:cNvSpPr txBox="1">
              <a:spLocks noChangeAspect="1" noChangeArrowheads="1"/>
            </p:cNvSpPr>
            <p:nvPr/>
          </p:nvSpPr>
          <p:spPr bwMode="auto">
            <a:xfrm>
              <a:off x="1428" y="1950"/>
              <a:ext cx="43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2" name="Text Box 61"/>
            <p:cNvSpPr txBox="1">
              <a:spLocks noChangeAspect="1" noChangeArrowheads="1"/>
            </p:cNvSpPr>
            <p:nvPr/>
          </p:nvSpPr>
          <p:spPr bwMode="auto">
            <a:xfrm>
              <a:off x="1428" y="2490"/>
              <a:ext cx="48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_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3" name="Text Box 62"/>
            <p:cNvSpPr txBox="1">
              <a:spLocks noChangeAspect="1" noChangeArrowheads="1"/>
            </p:cNvSpPr>
            <p:nvPr/>
          </p:nvSpPr>
          <p:spPr bwMode="auto">
            <a:xfrm>
              <a:off x="2868" y="1995"/>
              <a:ext cx="43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4" name="Text Box 63"/>
            <p:cNvSpPr txBox="1">
              <a:spLocks noChangeAspect="1" noChangeArrowheads="1"/>
            </p:cNvSpPr>
            <p:nvPr/>
          </p:nvSpPr>
          <p:spPr bwMode="auto">
            <a:xfrm>
              <a:off x="2868" y="2490"/>
              <a:ext cx="48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_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5" name="Text Box 64"/>
            <p:cNvSpPr txBox="1">
              <a:spLocks noChangeAspect="1" noChangeArrowheads="1"/>
            </p:cNvSpPr>
            <p:nvPr/>
          </p:nvSpPr>
          <p:spPr bwMode="auto">
            <a:xfrm>
              <a:off x="1608" y="2310"/>
              <a:ext cx="6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5V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16" name="Text Box 65"/>
            <p:cNvSpPr txBox="1">
              <a:spLocks noChangeAspect="1" noChangeArrowheads="1"/>
            </p:cNvSpPr>
            <p:nvPr/>
          </p:nvSpPr>
          <p:spPr bwMode="auto">
            <a:xfrm>
              <a:off x="2976" y="2286"/>
              <a:ext cx="50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17" name="Text Box 66"/>
            <p:cNvSpPr txBox="1">
              <a:spLocks noChangeAspect="1" noChangeArrowheads="1"/>
            </p:cNvSpPr>
            <p:nvPr/>
          </p:nvSpPr>
          <p:spPr bwMode="auto">
            <a:xfrm>
              <a:off x="1608" y="1455"/>
              <a:ext cx="436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8" name="Text Box 67"/>
            <p:cNvSpPr txBox="1">
              <a:spLocks noChangeAspect="1" noChangeArrowheads="1"/>
            </p:cNvSpPr>
            <p:nvPr/>
          </p:nvSpPr>
          <p:spPr bwMode="auto">
            <a:xfrm>
              <a:off x="2373" y="1320"/>
              <a:ext cx="48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_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9" name="Text Box 68"/>
            <p:cNvSpPr txBox="1">
              <a:spLocks noChangeAspect="1" noChangeArrowheads="1"/>
            </p:cNvSpPr>
            <p:nvPr/>
          </p:nvSpPr>
          <p:spPr bwMode="auto">
            <a:xfrm>
              <a:off x="1653" y="3030"/>
              <a:ext cx="437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0" name="Text Box 69"/>
            <p:cNvSpPr txBox="1">
              <a:spLocks noChangeAspect="1" noChangeArrowheads="1"/>
            </p:cNvSpPr>
            <p:nvPr/>
          </p:nvSpPr>
          <p:spPr bwMode="auto">
            <a:xfrm>
              <a:off x="3608" y="2309"/>
              <a:ext cx="341" cy="2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1" name="Line 70"/>
            <p:cNvSpPr>
              <a:spLocks noChangeAspect="1" noChangeShapeType="1"/>
            </p:cNvSpPr>
            <p:nvPr/>
          </p:nvSpPr>
          <p:spPr bwMode="auto">
            <a:xfrm>
              <a:off x="3782" y="1901"/>
              <a:ext cx="0" cy="4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Line 71"/>
            <p:cNvSpPr>
              <a:spLocks noChangeAspect="1" noChangeShapeType="1"/>
            </p:cNvSpPr>
            <p:nvPr/>
          </p:nvSpPr>
          <p:spPr bwMode="auto">
            <a:xfrm>
              <a:off x="3791" y="2615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Text Box 72"/>
            <p:cNvSpPr txBox="1">
              <a:spLocks noChangeAspect="1" noChangeArrowheads="1"/>
            </p:cNvSpPr>
            <p:nvPr/>
          </p:nvSpPr>
          <p:spPr bwMode="auto">
            <a:xfrm>
              <a:off x="3858" y="1995"/>
              <a:ext cx="480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4" name="Text Box 73"/>
            <p:cNvSpPr txBox="1">
              <a:spLocks noChangeAspect="1" noChangeArrowheads="1"/>
            </p:cNvSpPr>
            <p:nvPr/>
          </p:nvSpPr>
          <p:spPr bwMode="auto">
            <a:xfrm>
              <a:off x="3858" y="2400"/>
              <a:ext cx="480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_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5" name="Text Box 74"/>
            <p:cNvSpPr txBox="1">
              <a:spLocks noChangeAspect="1" noChangeArrowheads="1"/>
            </p:cNvSpPr>
            <p:nvPr/>
          </p:nvSpPr>
          <p:spPr bwMode="auto">
            <a:xfrm>
              <a:off x="3984" y="2238"/>
              <a:ext cx="52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26" name="Line 75"/>
            <p:cNvSpPr>
              <a:spLocks noChangeAspect="1" noChangeShapeType="1"/>
            </p:cNvSpPr>
            <p:nvPr/>
          </p:nvSpPr>
          <p:spPr bwMode="auto">
            <a:xfrm>
              <a:off x="2273" y="1878"/>
              <a:ext cx="7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Text Box 76"/>
            <p:cNvSpPr txBox="1">
              <a:spLocks noChangeAspect="1" noChangeArrowheads="1"/>
            </p:cNvSpPr>
            <p:nvPr/>
          </p:nvSpPr>
          <p:spPr bwMode="auto">
            <a:xfrm>
              <a:off x="3063" y="1715"/>
              <a:ext cx="341" cy="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8" name="Line 77"/>
            <p:cNvSpPr>
              <a:spLocks noChangeAspect="1" noChangeShapeType="1"/>
            </p:cNvSpPr>
            <p:nvPr/>
          </p:nvSpPr>
          <p:spPr bwMode="auto">
            <a:xfrm>
              <a:off x="3409" y="1895"/>
              <a:ext cx="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9" name="Text Box 78"/>
            <p:cNvSpPr txBox="1">
              <a:spLocks noChangeAspect="1" noChangeArrowheads="1"/>
            </p:cNvSpPr>
            <p:nvPr/>
          </p:nvSpPr>
          <p:spPr bwMode="auto">
            <a:xfrm>
              <a:off x="3003" y="1410"/>
              <a:ext cx="67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-5V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30" name="Text Box 79"/>
            <p:cNvSpPr txBox="1">
              <a:spLocks noChangeAspect="1" noChangeArrowheads="1"/>
            </p:cNvSpPr>
            <p:nvPr/>
          </p:nvSpPr>
          <p:spPr bwMode="auto">
            <a:xfrm>
              <a:off x="2778" y="1455"/>
              <a:ext cx="436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31" name="Text Box 80"/>
            <p:cNvSpPr txBox="1">
              <a:spLocks noChangeAspect="1" noChangeArrowheads="1"/>
            </p:cNvSpPr>
            <p:nvPr/>
          </p:nvSpPr>
          <p:spPr bwMode="auto">
            <a:xfrm>
              <a:off x="3453" y="1365"/>
              <a:ext cx="528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_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32" name="Rectangle 81"/>
            <p:cNvSpPr>
              <a:spLocks noChangeArrowheads="1"/>
            </p:cNvSpPr>
            <p:nvPr/>
          </p:nvSpPr>
          <p:spPr bwMode="auto">
            <a:xfrm>
              <a:off x="1743" y="3165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97363" name="Rectangle 83"/>
          <p:cNvSpPr>
            <a:spLocks noChangeArrowheads="1"/>
          </p:cNvSpPr>
          <p:nvPr/>
        </p:nvSpPr>
        <p:spPr bwMode="auto">
          <a:xfrm>
            <a:off x="2143125" y="5588176"/>
            <a:ext cx="40322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回路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4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0" y="5068360"/>
            <a:ext cx="7620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=10+5-20=-5(V)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293688" y="6062666"/>
            <a:ext cx="7620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-(-5)=-5+5=0(V)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6091" name="Rectangle 4"/>
          <p:cNvSpPr>
            <a:spLocks noChangeArrowheads="1"/>
          </p:cNvSpPr>
          <p:nvPr/>
        </p:nvSpPr>
        <p:spPr bwMode="auto">
          <a:xfrm>
            <a:off x="-214313" y="785813"/>
            <a:ext cx="6402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，求图示电路中的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48" name="右弧形箭头 47"/>
          <p:cNvSpPr>
            <a:spLocks noChangeArrowheads="1"/>
          </p:cNvSpPr>
          <p:nvPr/>
        </p:nvSpPr>
        <p:spPr bwMode="auto">
          <a:xfrm>
            <a:off x="1928813" y="2643188"/>
            <a:ext cx="500062" cy="1071562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右弧形箭头 48"/>
          <p:cNvSpPr>
            <a:spLocks noChangeArrowheads="1"/>
          </p:cNvSpPr>
          <p:nvPr/>
        </p:nvSpPr>
        <p:spPr bwMode="auto">
          <a:xfrm>
            <a:off x="3643313" y="2714625"/>
            <a:ext cx="428625" cy="928688"/>
          </a:xfrm>
          <a:prstGeom prst="curvedLeftArrow">
            <a:avLst>
              <a:gd name="adj1" fmla="val 25007"/>
              <a:gd name="adj2" fmla="val 50004"/>
              <a:gd name="adj3" fmla="val 25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4786313" y="4570413"/>
            <a:ext cx="3429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-10-5+20=0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1" name="Rectangle 83"/>
          <p:cNvSpPr>
            <a:spLocks noChangeArrowheads="1"/>
          </p:cNvSpPr>
          <p:nvPr/>
        </p:nvSpPr>
        <p:spPr bwMode="auto">
          <a:xfrm>
            <a:off x="4786313" y="5564719"/>
            <a:ext cx="2786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+(-5)=0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1" grpId="0" autoUpdateAnimBg="0"/>
      <p:bldP spid="97322" grpId="0" autoUpdateAnimBg="0"/>
      <p:bldP spid="97323" grpId="0" autoUpdateAnimBg="0"/>
      <p:bldP spid="97324" grpId="0" autoUpdateAnimBg="0"/>
      <p:bldP spid="97363" grpId="0" autoUpdateAnimBg="0"/>
      <p:bldP spid="45" grpId="0" autoUpdateAnimBg="0"/>
      <p:bldP spid="46" grpId="0" autoUpdateAnimBg="0"/>
      <p:bldP spid="48" grpId="0" animBg="1"/>
      <p:bldP spid="49" grpId="0" animBg="1"/>
      <p:bldP spid="50" grpId="0" autoUpdateAnimBg="0"/>
      <p:bldP spid="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3"/>
          <p:cNvSpPr>
            <a:spLocks noChangeArrowheads="1"/>
          </p:cNvSpPr>
          <p:nvPr/>
        </p:nvSpPr>
        <p:spPr bwMode="auto">
          <a:xfrm>
            <a:off x="571500" y="1196752"/>
            <a:ext cx="73882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sz="36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sz="36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36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36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定律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是我们分析线性时不变电路的最为</a:t>
            </a:r>
            <a:r>
              <a:rPr kumimoji="1" lang="zh-CN" altLang="en-US" sz="36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基本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的出发点！</a:t>
            </a:r>
            <a:endParaRPr kumimoji="1" lang="en-US" altLang="zh-CN" sz="36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3600" b="1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-----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同学们一定要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熟练掌握</a:t>
            </a:r>
            <a:r>
              <a:rPr kumimoji="1" lang="zh-CN" altLang="en-US" sz="3600" b="1" dirty="0" smtClean="0">
                <a:latin typeface="Times New Roman" panose="02020603050405020304" pitchFamily="18" charset="0"/>
              </a:rPr>
              <a:t>！</a:t>
            </a:r>
            <a:endParaRPr kumimoji="1" lang="en-US" altLang="zh-CN" sz="36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熟练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掌握</a:t>
            </a:r>
            <a:r>
              <a:rPr kumimoji="1" lang="zh-CN" altLang="en-US" sz="3600" b="1" dirty="0" smtClean="0">
                <a:latin typeface="Times New Roman" panose="02020603050405020304" pitchFamily="18" charset="0"/>
              </a:rPr>
              <a:t>！</a:t>
            </a:r>
            <a:endParaRPr kumimoji="1" lang="en-US" altLang="zh-CN" sz="3600" b="1" dirty="0" smtClean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熟练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掌握</a:t>
            </a:r>
            <a:r>
              <a:rPr kumimoji="1" lang="zh-CN" altLang="en-US" sz="3600" b="1" dirty="0" smtClean="0">
                <a:latin typeface="Times New Roman" panose="02020603050405020304" pitchFamily="18" charset="0"/>
              </a:rPr>
              <a:t>！</a:t>
            </a:r>
            <a:endParaRPr kumimoji="1"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571500" y="5301208"/>
            <a:ext cx="6400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P43-45)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1-5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1-7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1-8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1-11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576318" y="182561"/>
            <a:ext cx="619442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基尔霍夫定律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42938" y="1071563"/>
            <a:ext cx="21574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作用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28688" y="1785938"/>
            <a:ext cx="5989637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电能的传输和转换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电信号的传输、处理和存储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0487" name="Freeform 7"/>
          <p:cNvSpPr/>
          <p:nvPr/>
        </p:nvSpPr>
        <p:spPr bwMode="auto">
          <a:xfrm>
            <a:off x="5651500" y="2565400"/>
            <a:ext cx="857250" cy="369888"/>
          </a:xfrm>
          <a:custGeom>
            <a:avLst/>
            <a:gdLst>
              <a:gd name="T0" fmla="*/ 0 w 336"/>
              <a:gd name="T1" fmla="*/ 2147483647 h 312"/>
              <a:gd name="T2" fmla="*/ 2147483647 w 336"/>
              <a:gd name="T3" fmla="*/ 2147483647 h 312"/>
              <a:gd name="T4" fmla="*/ 2147483647 w 336"/>
              <a:gd name="T5" fmla="*/ 0 h 312"/>
              <a:gd name="T6" fmla="*/ 0 60000 65536"/>
              <a:gd name="T7" fmla="*/ 0 60000 65536"/>
              <a:gd name="T8" fmla="*/ 0 60000 65536"/>
              <a:gd name="T9" fmla="*/ 0 w 336"/>
              <a:gd name="T10" fmla="*/ 0 h 312"/>
              <a:gd name="T11" fmla="*/ 336 w 33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12">
                <a:moveTo>
                  <a:pt x="0" y="144"/>
                </a:moveTo>
                <a:cubicBezTo>
                  <a:pt x="44" y="228"/>
                  <a:pt x="88" y="312"/>
                  <a:pt x="144" y="288"/>
                </a:cubicBezTo>
                <a:cubicBezTo>
                  <a:pt x="200" y="264"/>
                  <a:pt x="304" y="48"/>
                  <a:pt x="33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55644" y="3297943"/>
            <a:ext cx="215741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分类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929892" y="3941772"/>
            <a:ext cx="7920037" cy="229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集总参数实际电路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条件：实际电路的几何尺寸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远小于其工作信号波长</a:t>
            </a:r>
            <a:r>
              <a:rPr kumimoji="1" lang="en-US" altLang="zh-CN" sz="2800" b="1" dirty="0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 </a:t>
            </a:r>
            <a:endParaRPr kumimoji="1" lang="en-US" altLang="zh-CN" sz="2800" b="1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分布参数实际电路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0491" name="Freeform 11"/>
          <p:cNvSpPr/>
          <p:nvPr/>
        </p:nvSpPr>
        <p:spPr bwMode="auto">
          <a:xfrm>
            <a:off x="5999162" y="4654559"/>
            <a:ext cx="919163" cy="369888"/>
          </a:xfrm>
          <a:custGeom>
            <a:avLst/>
            <a:gdLst>
              <a:gd name="T0" fmla="*/ 0 w 336"/>
              <a:gd name="T1" fmla="*/ 2147483647 h 312"/>
              <a:gd name="T2" fmla="*/ 2147483647 w 336"/>
              <a:gd name="T3" fmla="*/ 2147483647 h 312"/>
              <a:gd name="T4" fmla="*/ 2147483647 w 336"/>
              <a:gd name="T5" fmla="*/ 0 h 312"/>
              <a:gd name="T6" fmla="*/ 0 60000 65536"/>
              <a:gd name="T7" fmla="*/ 0 60000 65536"/>
              <a:gd name="T8" fmla="*/ 0 60000 65536"/>
              <a:gd name="T9" fmla="*/ 0 w 336"/>
              <a:gd name="T10" fmla="*/ 0 h 312"/>
              <a:gd name="T11" fmla="*/ 336 w 33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12">
                <a:moveTo>
                  <a:pt x="0" y="144"/>
                </a:moveTo>
                <a:cubicBezTo>
                  <a:pt x="44" y="228"/>
                  <a:pt x="88" y="312"/>
                  <a:pt x="144" y="288"/>
                </a:cubicBezTo>
                <a:cubicBezTo>
                  <a:pt x="200" y="264"/>
                  <a:pt x="304" y="48"/>
                  <a:pt x="33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" name="Rectangle 14"/>
          <p:cNvSpPr txBox="1">
            <a:spLocks noChangeArrowheads="1"/>
          </p:cNvSpPr>
          <p:nvPr/>
        </p:nvSpPr>
        <p:spPr bwMode="auto">
          <a:xfrm>
            <a:off x="642938" y="-214313"/>
            <a:ext cx="5970587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电路和电路模型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8" grpId="0" autoUpdateAnimBg="0"/>
      <p:bldP spid="2048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3686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714375" y="1143000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、电阻的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一般定义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42938" y="1785938"/>
            <a:ext cx="77771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电阻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二端元件在任一时刻电压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的关系由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u(t)-i(t)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平面一条曲线确定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654050" y="5882007"/>
            <a:ext cx="5943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通常曲线在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关联参考方向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8133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-285750"/>
            <a:ext cx="5470525" cy="1143000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1.4 </a:t>
            </a:r>
            <a:r>
              <a:rPr lang="zh-CN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电阻元件 </a:t>
            </a:r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P14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44"/>
          <p:cNvGrpSpPr/>
          <p:nvPr/>
        </p:nvGrpSpPr>
        <p:grpSpPr bwMode="auto">
          <a:xfrm>
            <a:off x="2857500" y="3429000"/>
            <a:ext cx="4071938" cy="2351088"/>
            <a:chOff x="2060" y="2628"/>
            <a:chExt cx="2420" cy="1346"/>
          </a:xfrm>
        </p:grpSpPr>
        <p:sp>
          <p:nvSpPr>
            <p:cNvPr id="48136" name="Line 1037"/>
            <p:cNvSpPr>
              <a:spLocks noChangeShapeType="1"/>
            </p:cNvSpPr>
            <p:nvPr/>
          </p:nvSpPr>
          <p:spPr bwMode="auto">
            <a:xfrm flipV="1">
              <a:off x="2060" y="3540"/>
              <a:ext cx="2064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Line 1038"/>
            <p:cNvSpPr>
              <a:spLocks noChangeShapeType="1"/>
            </p:cNvSpPr>
            <p:nvPr/>
          </p:nvSpPr>
          <p:spPr bwMode="auto">
            <a:xfrm flipV="1">
              <a:off x="3020" y="2724"/>
              <a:ext cx="1" cy="125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Text Box 1039"/>
            <p:cNvSpPr txBox="1">
              <a:spLocks noChangeArrowheads="1"/>
            </p:cNvSpPr>
            <p:nvPr/>
          </p:nvSpPr>
          <p:spPr bwMode="auto">
            <a:xfrm>
              <a:off x="2526" y="2628"/>
              <a:ext cx="5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ea typeface="华文行楷" panose="02010800040101010101" pitchFamily="2" charset="-122"/>
                </a:rPr>
                <a:t>u(t) </a:t>
              </a:r>
              <a:endParaRPr lang="en-US" altLang="zh-CN" sz="3200">
                <a:ea typeface="华文行楷" panose="02010800040101010101" pitchFamily="2" charset="-122"/>
              </a:endParaRPr>
            </a:p>
          </p:txBody>
        </p:sp>
        <p:sp>
          <p:nvSpPr>
            <p:cNvPr id="48139" name="Text Box 1040"/>
            <p:cNvSpPr txBox="1">
              <a:spLocks noChangeArrowheads="1"/>
            </p:cNvSpPr>
            <p:nvPr/>
          </p:nvSpPr>
          <p:spPr bwMode="auto">
            <a:xfrm>
              <a:off x="2773" y="3519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ea typeface="华文行楷" panose="02010800040101010101" pitchFamily="2" charset="-122"/>
                </a:rPr>
                <a:t>0</a:t>
              </a:r>
              <a:endParaRPr lang="en-US" altLang="zh-CN" sz="3200">
                <a:ea typeface="华文行楷" panose="02010800040101010101" pitchFamily="2" charset="-122"/>
              </a:endParaRPr>
            </a:p>
          </p:txBody>
        </p:sp>
        <p:sp>
          <p:nvSpPr>
            <p:cNvPr id="48140" name="Text Box 1041"/>
            <p:cNvSpPr txBox="1">
              <a:spLocks noChangeArrowheads="1"/>
            </p:cNvSpPr>
            <p:nvPr/>
          </p:nvSpPr>
          <p:spPr bwMode="auto">
            <a:xfrm>
              <a:off x="3788" y="3508"/>
              <a:ext cx="4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ea typeface="华文行楷" panose="02010800040101010101" pitchFamily="2" charset="-122"/>
                </a:rPr>
                <a:t>i(t)</a:t>
              </a:r>
              <a:endParaRPr lang="en-US" altLang="zh-CN" sz="3200">
                <a:ea typeface="华文行楷" panose="02010800040101010101" pitchFamily="2" charset="-122"/>
              </a:endParaRPr>
            </a:p>
          </p:txBody>
        </p:sp>
        <p:sp>
          <p:nvSpPr>
            <p:cNvPr id="48141" name="Freeform 1042"/>
            <p:cNvSpPr/>
            <p:nvPr/>
          </p:nvSpPr>
          <p:spPr bwMode="auto">
            <a:xfrm>
              <a:off x="2312" y="3014"/>
              <a:ext cx="1507" cy="821"/>
            </a:xfrm>
            <a:custGeom>
              <a:avLst/>
              <a:gdLst>
                <a:gd name="T0" fmla="*/ 0 w 1507"/>
                <a:gd name="T1" fmla="*/ 821 h 821"/>
                <a:gd name="T2" fmla="*/ 276 w 1507"/>
                <a:gd name="T3" fmla="*/ 616 h 821"/>
                <a:gd name="T4" fmla="*/ 560 w 1507"/>
                <a:gd name="T5" fmla="*/ 308 h 821"/>
                <a:gd name="T6" fmla="*/ 907 w 1507"/>
                <a:gd name="T7" fmla="*/ 213 h 821"/>
                <a:gd name="T8" fmla="*/ 1294 w 1507"/>
                <a:gd name="T9" fmla="*/ 253 h 821"/>
                <a:gd name="T10" fmla="*/ 1507 w 1507"/>
                <a:gd name="T11" fmla="*/ 0 h 8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7"/>
                <a:gd name="T19" fmla="*/ 0 h 821"/>
                <a:gd name="T20" fmla="*/ 1507 w 1507"/>
                <a:gd name="T21" fmla="*/ 821 h 8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7" h="821">
                  <a:moveTo>
                    <a:pt x="0" y="821"/>
                  </a:moveTo>
                  <a:cubicBezTo>
                    <a:pt x="46" y="787"/>
                    <a:pt x="183" y="701"/>
                    <a:pt x="276" y="616"/>
                  </a:cubicBezTo>
                  <a:cubicBezTo>
                    <a:pt x="369" y="531"/>
                    <a:pt x="455" y="375"/>
                    <a:pt x="560" y="308"/>
                  </a:cubicBezTo>
                  <a:cubicBezTo>
                    <a:pt x="665" y="241"/>
                    <a:pt x="785" y="222"/>
                    <a:pt x="907" y="213"/>
                  </a:cubicBezTo>
                  <a:cubicBezTo>
                    <a:pt x="1029" y="204"/>
                    <a:pt x="1194" y="288"/>
                    <a:pt x="1294" y="253"/>
                  </a:cubicBezTo>
                  <a:cubicBezTo>
                    <a:pt x="1394" y="218"/>
                    <a:pt x="1463" y="53"/>
                    <a:pt x="1507" y="0"/>
                  </a:cubicBezTo>
                </a:path>
              </a:pathLst>
            </a:custGeom>
            <a:noFill/>
            <a:ln w="57150">
              <a:solidFill>
                <a:srgbClr val="3399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2" name="Rectangle 1043"/>
            <p:cNvSpPr>
              <a:spLocks noChangeArrowheads="1"/>
            </p:cNvSpPr>
            <p:nvPr/>
          </p:nvSpPr>
          <p:spPr bwMode="auto">
            <a:xfrm>
              <a:off x="3878" y="2704"/>
              <a:ext cx="6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ea typeface="华文行楷" panose="02010800040101010101" pitchFamily="2" charset="-122"/>
                </a:rPr>
                <a:t>t=t</a:t>
              </a:r>
              <a:r>
                <a:rPr lang="en-US" altLang="zh-CN" sz="3200" baseline="-25000">
                  <a:ea typeface="华文行楷" panose="02010800040101010101" pitchFamily="2" charset="-122"/>
                </a:rPr>
                <a:t>1</a:t>
              </a:r>
              <a:endParaRPr lang="en-US" altLang="zh-CN" sz="3200"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/>
      <p:bldP spid="4302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58019" y="553244"/>
            <a:ext cx="7827962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曲线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决定了电阻电压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与电流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之间的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------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约束关系</a:t>
            </a:r>
            <a:endParaRPr kumimoji="1"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042" name="Object 2"/>
          <p:cNvGraphicFramePr>
            <a:graphicFrameLocks noChangeAspect="1"/>
          </p:cNvGraphicFramePr>
          <p:nvPr/>
        </p:nvGraphicFramePr>
        <p:xfrm>
          <a:off x="2325952" y="2682523"/>
          <a:ext cx="278923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公式" r:id="rId1" imgW="1140460" imgH="215900" progId="Equation.3">
                  <p:embed/>
                </p:oleObj>
              </mc:Choice>
              <mc:Fallback>
                <p:oleObj name="公式" r:id="rId1" imgW="114046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952" y="2682523"/>
                        <a:ext cx="2789238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658019" y="3354388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电阻分类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785813" y="3968751"/>
            <a:ext cx="554355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线性时不变电阻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线性时变电阻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非线性时不变电阻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非线性时变电阻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4066" name="Freeform 34"/>
          <p:cNvSpPr/>
          <p:nvPr/>
        </p:nvSpPr>
        <p:spPr bwMode="auto">
          <a:xfrm>
            <a:off x="473869" y="4007203"/>
            <a:ext cx="184150" cy="369887"/>
          </a:xfrm>
          <a:custGeom>
            <a:avLst/>
            <a:gdLst>
              <a:gd name="T0" fmla="*/ 0 w 336"/>
              <a:gd name="T1" fmla="*/ 2147483647 h 312"/>
              <a:gd name="T2" fmla="*/ 2147483647 w 336"/>
              <a:gd name="T3" fmla="*/ 2147483647 h 312"/>
              <a:gd name="T4" fmla="*/ 2147483647 w 336"/>
              <a:gd name="T5" fmla="*/ 0 h 312"/>
              <a:gd name="T6" fmla="*/ 0 60000 65536"/>
              <a:gd name="T7" fmla="*/ 0 60000 65536"/>
              <a:gd name="T8" fmla="*/ 0 60000 65536"/>
              <a:gd name="T9" fmla="*/ 0 w 336"/>
              <a:gd name="T10" fmla="*/ 0 h 312"/>
              <a:gd name="T11" fmla="*/ 336 w 33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12">
                <a:moveTo>
                  <a:pt x="0" y="144"/>
                </a:moveTo>
                <a:cubicBezTo>
                  <a:pt x="44" y="228"/>
                  <a:pt x="88" y="312"/>
                  <a:pt x="144" y="288"/>
                </a:cubicBezTo>
                <a:cubicBezTo>
                  <a:pt x="200" y="264"/>
                  <a:pt x="304" y="48"/>
                  <a:pt x="33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85813" y="1987551"/>
            <a:ext cx="8043862" cy="52546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Voltage Current Relationship)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" r="50681"/>
          <a:stretch>
            <a:fillRect/>
          </a:stretch>
        </p:blipFill>
        <p:spPr bwMode="auto">
          <a:xfrm>
            <a:off x="4356100" y="3258080"/>
            <a:ext cx="47879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9" t="6995"/>
          <a:stretch>
            <a:fillRect/>
          </a:stretch>
        </p:blipFill>
        <p:spPr bwMode="auto">
          <a:xfrm>
            <a:off x="4341107" y="4842405"/>
            <a:ext cx="4787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3" grpId="0" autoUpdateAnimBg="0"/>
      <p:bldP spid="44065" grpId="0" autoUpdateAnimBg="0"/>
      <p:bldP spid="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571500" y="928688"/>
            <a:ext cx="6072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 2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、线性时不变电阻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14375" y="1571625"/>
            <a:ext cx="7918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线性时不变电阻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任一时刻特性曲线是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u(t)-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平面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斜率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不变且过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原点的直线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428750" y="3143250"/>
            <a:ext cx="2719388" cy="2319338"/>
            <a:chOff x="622" y="2496"/>
            <a:chExt cx="1713" cy="1461"/>
          </a:xfrm>
        </p:grpSpPr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720" y="3657"/>
              <a:ext cx="15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10"/>
            <p:cNvSpPr>
              <a:spLocks noChangeShapeType="1"/>
            </p:cNvSpPr>
            <p:nvPr/>
          </p:nvSpPr>
          <p:spPr bwMode="auto">
            <a:xfrm flipH="1" flipV="1">
              <a:off x="1104" y="2592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11"/>
            <p:cNvSpPr>
              <a:spLocks noChangeShapeType="1"/>
            </p:cNvSpPr>
            <p:nvPr/>
          </p:nvSpPr>
          <p:spPr bwMode="auto">
            <a:xfrm flipV="1">
              <a:off x="1004" y="2659"/>
              <a:ext cx="771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12"/>
            <p:cNvSpPr>
              <a:spLocks noChangeShapeType="1"/>
            </p:cNvSpPr>
            <p:nvPr/>
          </p:nvSpPr>
          <p:spPr bwMode="auto">
            <a:xfrm>
              <a:off x="1610" y="2900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3"/>
            <p:cNvSpPr>
              <a:spLocks noChangeShapeType="1"/>
            </p:cNvSpPr>
            <p:nvPr/>
          </p:nvSpPr>
          <p:spPr bwMode="auto">
            <a:xfrm flipV="1">
              <a:off x="1292" y="3383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Text Box 14"/>
            <p:cNvSpPr txBox="1">
              <a:spLocks noChangeArrowheads="1"/>
            </p:cNvSpPr>
            <p:nvPr/>
          </p:nvSpPr>
          <p:spPr bwMode="auto">
            <a:xfrm>
              <a:off x="622" y="2496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37" name="Text Box 15"/>
            <p:cNvSpPr txBox="1">
              <a:spLocks noChangeArrowheads="1"/>
            </p:cNvSpPr>
            <p:nvPr/>
          </p:nvSpPr>
          <p:spPr bwMode="auto">
            <a:xfrm>
              <a:off x="1610" y="297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8" name="Text Box 16"/>
            <p:cNvSpPr txBox="1">
              <a:spLocks noChangeArrowheads="1"/>
            </p:cNvSpPr>
            <p:nvPr/>
          </p:nvSpPr>
          <p:spPr bwMode="auto">
            <a:xfrm>
              <a:off x="867" y="362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39" name="Text Box 17"/>
            <p:cNvSpPr txBox="1">
              <a:spLocks noChangeArrowheads="1"/>
            </p:cNvSpPr>
            <p:nvPr/>
          </p:nvSpPr>
          <p:spPr bwMode="auto">
            <a:xfrm>
              <a:off x="1872" y="3627"/>
              <a:ext cx="4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40" name="Text Box 18"/>
            <p:cNvSpPr txBox="1">
              <a:spLocks noChangeArrowheads="1"/>
            </p:cNvSpPr>
            <p:nvPr/>
          </p:nvSpPr>
          <p:spPr bwMode="auto">
            <a:xfrm>
              <a:off x="1338" y="33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072063" y="3214688"/>
            <a:ext cx="2587625" cy="2251075"/>
            <a:chOff x="3312" y="2592"/>
            <a:chExt cx="1630" cy="1418"/>
          </a:xfrm>
        </p:grpSpPr>
        <p:sp>
          <p:nvSpPr>
            <p:cNvPr id="13321" name="Text Box 20"/>
            <p:cNvSpPr txBox="1">
              <a:spLocks noChangeArrowheads="1"/>
            </p:cNvSpPr>
            <p:nvPr/>
          </p:nvSpPr>
          <p:spPr bwMode="auto">
            <a:xfrm>
              <a:off x="3312" y="2592"/>
              <a:ext cx="4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22" name="Text Box 21"/>
            <p:cNvSpPr txBox="1">
              <a:spLocks noChangeArrowheads="1"/>
            </p:cNvSpPr>
            <p:nvPr/>
          </p:nvSpPr>
          <p:spPr bwMode="auto">
            <a:xfrm>
              <a:off x="4452" y="311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339966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3" name="Text Box 22"/>
            <p:cNvSpPr txBox="1">
              <a:spLocks noChangeArrowheads="1"/>
            </p:cNvSpPr>
            <p:nvPr/>
          </p:nvSpPr>
          <p:spPr bwMode="auto">
            <a:xfrm>
              <a:off x="3506" y="368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24" name="Text Box 23"/>
            <p:cNvSpPr txBox="1">
              <a:spLocks noChangeArrowheads="1"/>
            </p:cNvSpPr>
            <p:nvPr/>
          </p:nvSpPr>
          <p:spPr bwMode="auto">
            <a:xfrm>
              <a:off x="4416" y="3672"/>
              <a:ext cx="5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3325" name="Line 24"/>
            <p:cNvSpPr>
              <a:spLocks noChangeShapeType="1"/>
            </p:cNvSpPr>
            <p:nvPr/>
          </p:nvSpPr>
          <p:spPr bwMode="auto">
            <a:xfrm>
              <a:off x="3360" y="3705"/>
              <a:ext cx="15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25"/>
            <p:cNvSpPr>
              <a:spLocks noChangeShapeType="1"/>
            </p:cNvSpPr>
            <p:nvPr/>
          </p:nvSpPr>
          <p:spPr bwMode="auto">
            <a:xfrm flipH="1" flipV="1">
              <a:off x="3744" y="26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26"/>
            <p:cNvSpPr>
              <a:spLocks noChangeShapeType="1"/>
            </p:cNvSpPr>
            <p:nvPr/>
          </p:nvSpPr>
          <p:spPr bwMode="auto">
            <a:xfrm flipV="1">
              <a:off x="3587" y="3043"/>
              <a:ext cx="1062" cy="7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27"/>
            <p:cNvSpPr>
              <a:spLocks noChangeShapeType="1"/>
            </p:cNvSpPr>
            <p:nvPr/>
          </p:nvSpPr>
          <p:spPr bwMode="auto">
            <a:xfrm flipH="1">
              <a:off x="4467" y="3158"/>
              <a:ext cx="8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28"/>
            <p:cNvSpPr>
              <a:spLocks noChangeShapeType="1"/>
            </p:cNvSpPr>
            <p:nvPr/>
          </p:nvSpPr>
          <p:spPr bwMode="auto">
            <a:xfrm flipV="1">
              <a:off x="4133" y="3430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Text Box 29"/>
            <p:cNvSpPr txBox="1">
              <a:spLocks noChangeArrowheads="1"/>
            </p:cNvSpPr>
            <p:nvPr/>
          </p:nvSpPr>
          <p:spPr bwMode="auto">
            <a:xfrm>
              <a:off x="4195" y="34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9903" name="Object 2"/>
          <p:cNvGraphicFramePr>
            <a:graphicFrameLocks noChangeAspect="1"/>
          </p:cNvGraphicFramePr>
          <p:nvPr/>
        </p:nvGraphicFramePr>
        <p:xfrm>
          <a:off x="912107" y="5745164"/>
          <a:ext cx="7670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1" imgW="2712085" imgH="236220" progId="Equation.3">
                  <p:embed/>
                </p:oleObj>
              </mc:Choice>
              <mc:Fallback>
                <p:oleObj name="公式" r:id="rId1" imgW="271208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107" y="5745164"/>
                        <a:ext cx="7670800" cy="658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714375" y="1071563"/>
          <a:ext cx="4500563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公式" r:id="rId1" imgW="1849120" imgH="934720" progId="Equation.3">
                  <p:embed/>
                </p:oleObj>
              </mc:Choice>
              <mc:Fallback>
                <p:oleObj name="公式" r:id="rId1" imgW="1849120" imgH="934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071563"/>
                        <a:ext cx="4500563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85750" y="3643313"/>
            <a:ext cx="5735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B0F0"/>
                </a:solidFill>
                <a:latin typeface="Times New Roman" panose="02020603050405020304" pitchFamily="18" charset="0"/>
              </a:rPr>
              <a:t>欧姆定律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电阻的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714375" y="4500563"/>
            <a:ext cx="79803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电阻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或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电导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电阻的元件参数，描述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电阻的特性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23528" y="5865813"/>
            <a:ext cx="84969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电阻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与电导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的本质相同，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G=1/R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单位：西门子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14343" name="Group 8"/>
          <p:cNvGrpSpPr/>
          <p:nvPr/>
        </p:nvGrpSpPr>
        <p:grpSpPr bwMode="auto">
          <a:xfrm>
            <a:off x="6858000" y="0"/>
            <a:ext cx="2286000" cy="2000250"/>
            <a:chOff x="622" y="2496"/>
            <a:chExt cx="1713" cy="1461"/>
          </a:xfrm>
        </p:grpSpPr>
        <p:sp>
          <p:nvSpPr>
            <p:cNvPr id="14357" name="Line 9"/>
            <p:cNvSpPr>
              <a:spLocks noChangeShapeType="1"/>
            </p:cNvSpPr>
            <p:nvPr/>
          </p:nvSpPr>
          <p:spPr bwMode="auto">
            <a:xfrm>
              <a:off x="720" y="3657"/>
              <a:ext cx="15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10"/>
            <p:cNvSpPr>
              <a:spLocks noChangeShapeType="1"/>
            </p:cNvSpPr>
            <p:nvPr/>
          </p:nvSpPr>
          <p:spPr bwMode="auto">
            <a:xfrm flipH="1" flipV="1">
              <a:off x="1104" y="2592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11"/>
            <p:cNvSpPr>
              <a:spLocks noChangeShapeType="1"/>
            </p:cNvSpPr>
            <p:nvPr/>
          </p:nvSpPr>
          <p:spPr bwMode="auto">
            <a:xfrm flipV="1">
              <a:off x="1004" y="2659"/>
              <a:ext cx="771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12"/>
            <p:cNvSpPr>
              <a:spLocks noChangeShapeType="1"/>
            </p:cNvSpPr>
            <p:nvPr/>
          </p:nvSpPr>
          <p:spPr bwMode="auto">
            <a:xfrm>
              <a:off x="1610" y="2900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3"/>
            <p:cNvSpPr>
              <a:spLocks noChangeShapeType="1"/>
            </p:cNvSpPr>
            <p:nvPr/>
          </p:nvSpPr>
          <p:spPr bwMode="auto">
            <a:xfrm flipV="1">
              <a:off x="1292" y="3383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Text Box 14"/>
            <p:cNvSpPr txBox="1">
              <a:spLocks noChangeArrowheads="1"/>
            </p:cNvSpPr>
            <p:nvPr/>
          </p:nvSpPr>
          <p:spPr bwMode="auto">
            <a:xfrm>
              <a:off x="622" y="2496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63" name="Text Box 15"/>
            <p:cNvSpPr txBox="1">
              <a:spLocks noChangeArrowheads="1"/>
            </p:cNvSpPr>
            <p:nvPr/>
          </p:nvSpPr>
          <p:spPr bwMode="auto">
            <a:xfrm>
              <a:off x="1610" y="2974"/>
              <a:ext cx="336" cy="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64" name="Text Box 16"/>
            <p:cNvSpPr txBox="1">
              <a:spLocks noChangeArrowheads="1"/>
            </p:cNvSpPr>
            <p:nvPr/>
          </p:nvSpPr>
          <p:spPr bwMode="auto">
            <a:xfrm>
              <a:off x="867" y="362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65" name="Text Box 17"/>
            <p:cNvSpPr txBox="1">
              <a:spLocks noChangeArrowheads="1"/>
            </p:cNvSpPr>
            <p:nvPr/>
          </p:nvSpPr>
          <p:spPr bwMode="auto">
            <a:xfrm>
              <a:off x="1872" y="3627"/>
              <a:ext cx="4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66" name="Text Box 18"/>
            <p:cNvSpPr txBox="1">
              <a:spLocks noChangeArrowheads="1"/>
            </p:cNvSpPr>
            <p:nvPr/>
          </p:nvSpPr>
          <p:spPr bwMode="auto">
            <a:xfrm>
              <a:off x="1338" y="33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44" name="Group 19"/>
          <p:cNvGrpSpPr/>
          <p:nvPr/>
        </p:nvGrpSpPr>
        <p:grpSpPr bwMode="auto">
          <a:xfrm>
            <a:off x="7072313" y="2071688"/>
            <a:ext cx="2071687" cy="1928812"/>
            <a:chOff x="3312" y="2592"/>
            <a:chExt cx="1630" cy="1418"/>
          </a:xfrm>
        </p:grpSpPr>
        <p:sp>
          <p:nvSpPr>
            <p:cNvPr id="14347" name="Text Box 20"/>
            <p:cNvSpPr txBox="1">
              <a:spLocks noChangeArrowheads="1"/>
            </p:cNvSpPr>
            <p:nvPr/>
          </p:nvSpPr>
          <p:spPr bwMode="auto">
            <a:xfrm>
              <a:off x="3312" y="2592"/>
              <a:ext cx="4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21"/>
            <p:cNvSpPr txBox="1">
              <a:spLocks noChangeArrowheads="1"/>
            </p:cNvSpPr>
            <p:nvPr/>
          </p:nvSpPr>
          <p:spPr bwMode="auto">
            <a:xfrm>
              <a:off x="4452" y="3113"/>
              <a:ext cx="384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339966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9" name="Text Box 22"/>
            <p:cNvSpPr txBox="1">
              <a:spLocks noChangeArrowheads="1"/>
            </p:cNvSpPr>
            <p:nvPr/>
          </p:nvSpPr>
          <p:spPr bwMode="auto">
            <a:xfrm>
              <a:off x="3506" y="368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23"/>
            <p:cNvSpPr txBox="1">
              <a:spLocks noChangeArrowheads="1"/>
            </p:cNvSpPr>
            <p:nvPr/>
          </p:nvSpPr>
          <p:spPr bwMode="auto">
            <a:xfrm>
              <a:off x="4416" y="3672"/>
              <a:ext cx="52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51" name="Line 24"/>
            <p:cNvSpPr>
              <a:spLocks noChangeShapeType="1"/>
            </p:cNvSpPr>
            <p:nvPr/>
          </p:nvSpPr>
          <p:spPr bwMode="auto">
            <a:xfrm>
              <a:off x="3360" y="3705"/>
              <a:ext cx="15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25"/>
            <p:cNvSpPr>
              <a:spLocks noChangeShapeType="1"/>
            </p:cNvSpPr>
            <p:nvPr/>
          </p:nvSpPr>
          <p:spPr bwMode="auto">
            <a:xfrm flipH="1" flipV="1">
              <a:off x="3744" y="2640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26"/>
            <p:cNvSpPr>
              <a:spLocks noChangeShapeType="1"/>
            </p:cNvSpPr>
            <p:nvPr/>
          </p:nvSpPr>
          <p:spPr bwMode="auto">
            <a:xfrm flipV="1">
              <a:off x="3587" y="3043"/>
              <a:ext cx="1062" cy="7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27"/>
            <p:cNvSpPr>
              <a:spLocks noChangeShapeType="1"/>
            </p:cNvSpPr>
            <p:nvPr/>
          </p:nvSpPr>
          <p:spPr bwMode="auto">
            <a:xfrm flipH="1">
              <a:off x="4467" y="3158"/>
              <a:ext cx="8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28"/>
            <p:cNvSpPr>
              <a:spLocks noChangeShapeType="1"/>
            </p:cNvSpPr>
            <p:nvPr/>
          </p:nvSpPr>
          <p:spPr bwMode="auto">
            <a:xfrm flipV="1">
              <a:off x="4133" y="3430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Text Box 29"/>
            <p:cNvSpPr txBox="1">
              <a:spLocks noChangeArrowheads="1"/>
            </p:cNvSpPr>
            <p:nvPr/>
          </p:nvSpPr>
          <p:spPr bwMode="auto">
            <a:xfrm>
              <a:off x="4195" y="340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左箭头 28"/>
          <p:cNvSpPr>
            <a:spLocks noChangeArrowheads="1"/>
          </p:cNvSpPr>
          <p:nvPr/>
        </p:nvSpPr>
        <p:spPr bwMode="auto">
          <a:xfrm>
            <a:off x="5715000" y="1928813"/>
            <a:ext cx="977900" cy="484187"/>
          </a:xfrm>
          <a:prstGeom prst="leftArrow">
            <a:avLst>
              <a:gd name="adj1" fmla="val 50000"/>
              <a:gd name="adj2" fmla="val 50024"/>
            </a:avLst>
          </a:prstGeom>
          <a:solidFill>
            <a:srgbClr val="FF9933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61" grpId="0" autoUpdateAnimBg="0"/>
      <p:bldP spid="49162" grpId="0" autoUpdateAnimBg="0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/>
          <p:cNvSpPr>
            <a:spLocks noChangeArrowheads="1"/>
          </p:cNvSpPr>
          <p:nvPr/>
        </p:nvSpPr>
        <p:spPr bwMode="auto">
          <a:xfrm>
            <a:off x="611188" y="678657"/>
            <a:ext cx="367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关于电阻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611188" y="1792212"/>
            <a:ext cx="7920037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吸收功率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p(t)=u(t)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(t)=Ri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(t)=Gu</a:t>
            </a:r>
            <a:r>
              <a:rPr kumimoji="1"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p(t)&gt;0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，特性曲线位于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Ⅰ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Ⅲ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象限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，为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无源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电阻或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Aft>
                <a:spcPct val="50000"/>
              </a:spcAft>
              <a:buClr>
                <a:srgbClr val="FF0000"/>
              </a:buClr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正电阻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；如果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p(t)&lt;0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，特性曲线位于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Ⅱ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Ⅳ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象限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，则是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有源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电阻或负电阻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ts val="45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u(t)=Ri(t)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(t)=Gu(t)——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电阻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与电路结构无关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只对支路的电压电流给出线性约束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元件约束</a:t>
            </a:r>
            <a:endParaRPr kumimoji="1"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642938" y="1266341"/>
            <a:ext cx="367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i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kumimoji="1" lang="zh-CN" altLang="en-US" sz="2800" i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关联参考方向下</a:t>
            </a:r>
            <a:endParaRPr kumimoji="1" lang="zh-CN" altLang="en-US" sz="2800" i="1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0" y="3355094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，求图示电阻两端的电压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42938" y="5033623"/>
            <a:ext cx="6248400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-RI=-10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(-1)=10(V)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ba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=RI=10×(-1)= -10(V)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2162175" y="3979342"/>
            <a:ext cx="3352800" cy="1143000"/>
            <a:chOff x="1776" y="1290"/>
            <a:chExt cx="2112" cy="720"/>
          </a:xfrm>
        </p:grpSpPr>
        <p:sp>
          <p:nvSpPr>
            <p:cNvPr id="15370" name="Text Box 7"/>
            <p:cNvSpPr txBox="1">
              <a:spLocks noChangeArrowheads="1"/>
            </p:cNvSpPr>
            <p:nvPr/>
          </p:nvSpPr>
          <p:spPr bwMode="auto">
            <a:xfrm>
              <a:off x="3504" y="167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71" name="Rectangle 8"/>
            <p:cNvSpPr>
              <a:spLocks noChangeAspect="1" noChangeArrowheads="1"/>
            </p:cNvSpPr>
            <p:nvPr/>
          </p:nvSpPr>
          <p:spPr bwMode="auto">
            <a:xfrm>
              <a:off x="2448" y="1691"/>
              <a:ext cx="463" cy="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372" name="Line 9"/>
            <p:cNvSpPr>
              <a:spLocks noChangeAspect="1" noChangeShapeType="1"/>
            </p:cNvSpPr>
            <p:nvPr/>
          </p:nvSpPr>
          <p:spPr bwMode="auto">
            <a:xfrm>
              <a:off x="2928" y="1770"/>
              <a:ext cx="5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3" name="Line 10"/>
            <p:cNvSpPr>
              <a:spLocks noChangeAspect="1" noChangeShapeType="1"/>
            </p:cNvSpPr>
            <p:nvPr/>
          </p:nvSpPr>
          <p:spPr bwMode="auto">
            <a:xfrm>
              <a:off x="2016" y="1770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11"/>
            <p:cNvSpPr>
              <a:spLocks noChangeShapeType="1"/>
            </p:cNvSpPr>
            <p:nvPr/>
          </p:nvSpPr>
          <p:spPr bwMode="auto">
            <a:xfrm flipH="1">
              <a:off x="3024" y="1770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Text Box 12"/>
            <p:cNvSpPr txBox="1">
              <a:spLocks noChangeArrowheads="1"/>
            </p:cNvSpPr>
            <p:nvPr/>
          </p:nvSpPr>
          <p:spPr bwMode="auto">
            <a:xfrm>
              <a:off x="2928" y="1290"/>
              <a:ext cx="96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I=-1A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76" name="Text Box 13"/>
            <p:cNvSpPr txBox="1">
              <a:spLocks noChangeArrowheads="1"/>
            </p:cNvSpPr>
            <p:nvPr/>
          </p:nvSpPr>
          <p:spPr bwMode="auto">
            <a:xfrm>
              <a:off x="1776" y="167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5377" name="Text Box 14"/>
            <p:cNvSpPr txBox="1">
              <a:spLocks noChangeArrowheads="1"/>
            </p:cNvSpPr>
            <p:nvPr/>
          </p:nvSpPr>
          <p:spPr bwMode="auto">
            <a:xfrm>
              <a:off x="2304" y="1290"/>
              <a:ext cx="76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10</a:t>
              </a:r>
              <a:r>
                <a:rPr kumimoji="1" lang="el-GR" altLang="zh-CN" sz="2800" b="1">
                  <a:latin typeface="Times New Roman" panose="02020603050405020304" pitchFamily="18" charset="0"/>
                </a:rPr>
                <a:t>Ω</a:t>
              </a:r>
              <a:endParaRPr kumimoji="1" lang="el-GR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3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642938" y="762177"/>
            <a:ext cx="3670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i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kumimoji="1" lang="zh-CN" altLang="en-US" sz="2800" i="1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非关联参考方向下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4542739" y="762000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欧姆定律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变为：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2"/>
          <p:cNvGraphicFramePr>
            <a:graphicFrameLocks noChangeAspect="1"/>
          </p:cNvGraphicFramePr>
          <p:nvPr/>
        </p:nvGraphicFramePr>
        <p:xfrm>
          <a:off x="1711325" y="1458913"/>
          <a:ext cx="3333750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公式" r:id="rId1" imgW="1366520" imgH="698500" progId="Equation.3">
                  <p:embed/>
                </p:oleObj>
              </mc:Choice>
              <mc:Fallback>
                <p:oleObj name="公式" r:id="rId1" imgW="1366520" imgH="698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458913"/>
                        <a:ext cx="3333750" cy="16843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ChangeArrowheads="1"/>
          </p:cNvSpPr>
          <p:nvPr/>
        </p:nvSpPr>
        <p:spPr bwMode="auto">
          <a:xfrm>
            <a:off x="615950" y="939799"/>
            <a:ext cx="3956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开路和短路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251520" y="1700212"/>
            <a:ext cx="7920038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开路相当于电阻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R=∞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（或电导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G=0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短路相当于电阻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R=0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（或电导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G=∞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r="1695"/>
          <a:stretch>
            <a:fillRect/>
          </a:stretch>
        </p:blipFill>
        <p:spPr bwMode="auto">
          <a:xfrm>
            <a:off x="1403648" y="3111500"/>
            <a:ext cx="5256213" cy="28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1763713" y="3933825"/>
            <a:ext cx="71437" cy="12239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V="1">
            <a:off x="4716016" y="4653136"/>
            <a:ext cx="15128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71500" y="1000125"/>
            <a:ext cx="496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、电阻器和电位器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1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989138"/>
            <a:ext cx="37909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2">
            <a:lum bright="-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133600"/>
            <a:ext cx="381635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5229225"/>
            <a:ext cx="49688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</a:rPr>
              <a:t>色环电阻</a:t>
            </a:r>
            <a:endParaRPr lang="en-US" altLang="zh-CN" sz="2800" b="1">
              <a:solidFill>
                <a:srgbClr val="FF3300"/>
              </a:solidFill>
            </a:endParaRPr>
          </a:p>
          <a:p>
            <a:pPr eaLnBrk="1" hangingPunct="1"/>
            <a:r>
              <a:rPr lang="zh-CN" altLang="en-US" sz="2400" b="1"/>
              <a:t>（请同学们课后百度识别方法）</a:t>
            </a:r>
            <a:endParaRPr lang="zh-CN" altLang="en-US" sz="2400" b="1"/>
          </a:p>
        </p:txBody>
      </p:sp>
      <p:sp>
        <p:nvSpPr>
          <p:cNvPr id="6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27763" y="5229225"/>
            <a:ext cx="223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电位器</a:t>
            </a:r>
            <a:endParaRPr kumimoji="1" lang="zh-CN" altLang="en-US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9"/>
          <p:cNvSpPr>
            <a:spLocks noChangeArrowheads="1"/>
          </p:cNvSpPr>
          <p:nvPr/>
        </p:nvSpPr>
        <p:spPr bwMode="auto">
          <a:xfrm>
            <a:off x="685800" y="1268413"/>
            <a:ext cx="6407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大部分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电阻器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可以抽象为电阻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3500438" y="2071688"/>
            <a:ext cx="2312987" cy="855662"/>
            <a:chOff x="2258" y="3467"/>
            <a:chExt cx="1457" cy="539"/>
          </a:xfrm>
        </p:grpSpPr>
        <p:sp>
          <p:nvSpPr>
            <p:cNvPr id="16412" name="Rectangle 31"/>
            <p:cNvSpPr>
              <a:spLocks noChangeAspect="1" noChangeArrowheads="1"/>
            </p:cNvSpPr>
            <p:nvPr/>
          </p:nvSpPr>
          <p:spPr bwMode="auto">
            <a:xfrm>
              <a:off x="2690" y="3831"/>
              <a:ext cx="463" cy="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13" name="Line 32"/>
            <p:cNvSpPr>
              <a:spLocks noChangeAspect="1" noChangeShapeType="1"/>
            </p:cNvSpPr>
            <p:nvPr/>
          </p:nvSpPr>
          <p:spPr bwMode="auto">
            <a:xfrm>
              <a:off x="3170" y="3910"/>
              <a:ext cx="5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3"/>
            <p:cNvSpPr>
              <a:spLocks noChangeAspect="1" noChangeShapeType="1"/>
            </p:cNvSpPr>
            <p:nvPr/>
          </p:nvSpPr>
          <p:spPr bwMode="auto">
            <a:xfrm>
              <a:off x="2258" y="3910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Text Box 34"/>
            <p:cNvSpPr txBox="1">
              <a:spLocks noChangeArrowheads="1"/>
            </p:cNvSpPr>
            <p:nvPr/>
          </p:nvSpPr>
          <p:spPr bwMode="auto">
            <a:xfrm>
              <a:off x="2797" y="3467"/>
              <a:ext cx="425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endParaRPr kumimoji="1" lang="el-GR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642938" y="3643313"/>
            <a:ext cx="7272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电位器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可以抽象为两个电阻的组合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3" name="Group 36"/>
          <p:cNvGrpSpPr/>
          <p:nvPr/>
        </p:nvGrpSpPr>
        <p:grpSpPr bwMode="auto">
          <a:xfrm>
            <a:off x="5429250" y="4714875"/>
            <a:ext cx="3200400" cy="1597025"/>
            <a:chOff x="3379" y="1109"/>
            <a:chExt cx="2016" cy="1006"/>
          </a:xfrm>
        </p:grpSpPr>
        <p:sp>
          <p:nvSpPr>
            <p:cNvPr id="16404" name="Text Box 37"/>
            <p:cNvSpPr txBox="1">
              <a:spLocks noChangeArrowheads="1"/>
            </p:cNvSpPr>
            <p:nvPr/>
          </p:nvSpPr>
          <p:spPr bwMode="auto">
            <a:xfrm>
              <a:off x="5107" y="145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05" name="Rectangle 38"/>
            <p:cNvSpPr>
              <a:spLocks noChangeAspect="1" noChangeArrowheads="1"/>
            </p:cNvSpPr>
            <p:nvPr/>
          </p:nvSpPr>
          <p:spPr bwMode="auto">
            <a:xfrm>
              <a:off x="4051" y="1473"/>
              <a:ext cx="463" cy="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06" name="Line 39"/>
            <p:cNvSpPr>
              <a:spLocks noChangeAspect="1" noChangeShapeType="1"/>
            </p:cNvSpPr>
            <p:nvPr/>
          </p:nvSpPr>
          <p:spPr bwMode="auto">
            <a:xfrm>
              <a:off x="4531" y="1552"/>
              <a:ext cx="5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40"/>
            <p:cNvSpPr>
              <a:spLocks noChangeAspect="1" noChangeShapeType="1"/>
            </p:cNvSpPr>
            <p:nvPr/>
          </p:nvSpPr>
          <p:spPr bwMode="auto">
            <a:xfrm>
              <a:off x="3619" y="1552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Text Box 41"/>
            <p:cNvSpPr txBox="1">
              <a:spLocks noChangeArrowheads="1"/>
            </p:cNvSpPr>
            <p:nvPr/>
          </p:nvSpPr>
          <p:spPr bwMode="auto">
            <a:xfrm>
              <a:off x="3379" y="145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09" name="Text Box 42"/>
            <p:cNvSpPr txBox="1">
              <a:spLocks noChangeArrowheads="1"/>
            </p:cNvSpPr>
            <p:nvPr/>
          </p:nvSpPr>
          <p:spPr bwMode="auto">
            <a:xfrm>
              <a:off x="4158" y="1109"/>
              <a:ext cx="425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endParaRPr kumimoji="1" lang="el-GR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10" name="Line 43"/>
            <p:cNvSpPr>
              <a:spLocks noChangeShapeType="1"/>
            </p:cNvSpPr>
            <p:nvPr/>
          </p:nvSpPr>
          <p:spPr bwMode="auto">
            <a:xfrm flipV="1">
              <a:off x="4287" y="1645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11" name="Text Box 44"/>
            <p:cNvSpPr txBox="1">
              <a:spLocks noChangeArrowheads="1"/>
            </p:cNvSpPr>
            <p:nvPr/>
          </p:nvSpPr>
          <p:spPr bwMode="auto">
            <a:xfrm>
              <a:off x="4180" y="1779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c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45"/>
          <p:cNvGrpSpPr/>
          <p:nvPr/>
        </p:nvGrpSpPr>
        <p:grpSpPr bwMode="auto">
          <a:xfrm>
            <a:off x="571500" y="4786313"/>
            <a:ext cx="4497388" cy="1503362"/>
            <a:chOff x="521" y="1293"/>
            <a:chExt cx="2833" cy="947"/>
          </a:xfrm>
        </p:grpSpPr>
        <p:sp>
          <p:nvSpPr>
            <p:cNvPr id="16395" name="Text Box 46"/>
            <p:cNvSpPr txBox="1">
              <a:spLocks noChangeArrowheads="1"/>
            </p:cNvSpPr>
            <p:nvPr/>
          </p:nvSpPr>
          <p:spPr bwMode="auto">
            <a:xfrm>
              <a:off x="3066" y="1607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396" name="Rectangle 47"/>
            <p:cNvSpPr>
              <a:spLocks noChangeAspect="1" noChangeArrowheads="1"/>
            </p:cNvSpPr>
            <p:nvPr/>
          </p:nvSpPr>
          <p:spPr bwMode="auto">
            <a:xfrm>
              <a:off x="2010" y="1624"/>
              <a:ext cx="463" cy="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397" name="Line 48"/>
            <p:cNvSpPr>
              <a:spLocks noChangeAspect="1" noChangeShapeType="1"/>
            </p:cNvSpPr>
            <p:nvPr/>
          </p:nvSpPr>
          <p:spPr bwMode="auto">
            <a:xfrm>
              <a:off x="2490" y="1703"/>
              <a:ext cx="5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49"/>
            <p:cNvSpPr>
              <a:spLocks noChangeAspect="1" noChangeShapeType="1"/>
            </p:cNvSpPr>
            <p:nvPr/>
          </p:nvSpPr>
          <p:spPr bwMode="auto">
            <a:xfrm>
              <a:off x="1578" y="1703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Text Box 50"/>
            <p:cNvSpPr txBox="1">
              <a:spLocks noChangeArrowheads="1"/>
            </p:cNvSpPr>
            <p:nvPr/>
          </p:nvSpPr>
          <p:spPr bwMode="auto">
            <a:xfrm>
              <a:off x="521" y="1607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00" name="Rectangle 51"/>
            <p:cNvSpPr>
              <a:spLocks noChangeAspect="1" noChangeArrowheads="1"/>
            </p:cNvSpPr>
            <p:nvPr/>
          </p:nvSpPr>
          <p:spPr bwMode="auto">
            <a:xfrm>
              <a:off x="1111" y="1616"/>
              <a:ext cx="463" cy="1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6401" name="Line 52"/>
            <p:cNvSpPr>
              <a:spLocks noChangeAspect="1" noChangeShapeType="1"/>
            </p:cNvSpPr>
            <p:nvPr/>
          </p:nvSpPr>
          <p:spPr bwMode="auto">
            <a:xfrm>
              <a:off x="679" y="1695"/>
              <a:ext cx="4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53"/>
            <p:cNvSpPr>
              <a:spLocks noChangeShapeType="1"/>
            </p:cNvSpPr>
            <p:nvPr/>
          </p:nvSpPr>
          <p:spPr bwMode="auto">
            <a:xfrm>
              <a:off x="1791" y="1698"/>
              <a:ext cx="0" cy="3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03" name="Text Box 54"/>
            <p:cNvSpPr txBox="1">
              <a:spLocks noChangeArrowheads="1"/>
            </p:cNvSpPr>
            <p:nvPr/>
          </p:nvSpPr>
          <p:spPr bwMode="auto">
            <a:xfrm>
              <a:off x="1700" y="1904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c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938" y="1293"/>
            <a:ext cx="7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" name="公式" r:id="rId1" imgW="575310" imgH="215900" progId="Equation.3">
                    <p:embed/>
                  </p:oleObj>
                </mc:Choice>
                <mc:Fallback>
                  <p:oleObj name="公式" r:id="rId1" imgW="575310" imgH="215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293"/>
                          <a:ext cx="78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2064" y="1298"/>
            <a:ext cx="35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5" name="公式" r:id="rId3" imgW="256540" imgH="194945" progId="Equation.3">
                    <p:embed/>
                  </p:oleObj>
                </mc:Choice>
                <mc:Fallback>
                  <p:oleObj name="公式" r:id="rId3" imgW="256540" imgH="19494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298"/>
                          <a:ext cx="35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Rectangle 18"/>
          <p:cNvSpPr txBox="1">
            <a:spLocks noChangeArrowheads="1"/>
          </p:cNvSpPr>
          <p:nvPr/>
        </p:nvSpPr>
        <p:spPr bwMode="auto">
          <a:xfrm>
            <a:off x="642938" y="-285750"/>
            <a:ext cx="5470525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ChangeArrowheads="1"/>
          </p:cNvSpPr>
          <p:nvPr/>
        </p:nvSpPr>
        <p:spPr bwMode="auto">
          <a:xfrm>
            <a:off x="642938" y="1000125"/>
            <a:ext cx="3859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、独立电压源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835150" y="3644900"/>
            <a:ext cx="3810000" cy="2092325"/>
            <a:chOff x="1728" y="2611"/>
            <a:chExt cx="2400" cy="1318"/>
          </a:xfrm>
        </p:grpSpPr>
        <p:grpSp>
          <p:nvGrpSpPr>
            <p:cNvPr id="52242" name="Group 6"/>
            <p:cNvGrpSpPr/>
            <p:nvPr/>
          </p:nvGrpSpPr>
          <p:grpSpPr bwMode="auto">
            <a:xfrm>
              <a:off x="1728" y="2679"/>
              <a:ext cx="2064" cy="1250"/>
              <a:chOff x="1728" y="2640"/>
              <a:chExt cx="2064" cy="1250"/>
            </a:xfrm>
          </p:grpSpPr>
          <p:sp>
            <p:nvSpPr>
              <p:cNvPr id="52247" name="Line 7"/>
              <p:cNvSpPr>
                <a:spLocks noChangeShapeType="1"/>
              </p:cNvSpPr>
              <p:nvPr/>
            </p:nvSpPr>
            <p:spPr bwMode="auto">
              <a:xfrm flipV="1">
                <a:off x="1728" y="345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Line 8"/>
              <p:cNvSpPr>
                <a:spLocks noChangeShapeType="1"/>
              </p:cNvSpPr>
              <p:nvPr/>
            </p:nvSpPr>
            <p:spPr bwMode="auto">
              <a:xfrm flipV="1">
                <a:off x="2688" y="2640"/>
                <a:ext cx="0" cy="1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Line 9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43" name="Text Box 10"/>
            <p:cNvSpPr txBox="1">
              <a:spLocks noChangeArrowheads="1"/>
            </p:cNvSpPr>
            <p:nvPr/>
          </p:nvSpPr>
          <p:spPr bwMode="auto">
            <a:xfrm>
              <a:off x="2216" y="261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2244" name="Text Box 11"/>
            <p:cNvSpPr txBox="1">
              <a:spLocks noChangeArrowheads="1"/>
            </p:cNvSpPr>
            <p:nvPr/>
          </p:nvSpPr>
          <p:spPr bwMode="auto">
            <a:xfrm>
              <a:off x="2736" y="270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2245" name="Text Box 12"/>
            <p:cNvSpPr txBox="1">
              <a:spLocks noChangeArrowheads="1"/>
            </p:cNvSpPr>
            <p:nvPr/>
          </p:nvSpPr>
          <p:spPr bwMode="auto">
            <a:xfrm>
              <a:off x="2426" y="344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2246" name="Text Box 13"/>
            <p:cNvSpPr txBox="1">
              <a:spLocks noChangeArrowheads="1"/>
            </p:cNvSpPr>
            <p:nvPr/>
          </p:nvSpPr>
          <p:spPr bwMode="auto">
            <a:xfrm>
              <a:off x="3552" y="3463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714375" y="1571625"/>
            <a:ext cx="77771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独立电压源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二端元件在任一时刻电压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的关系由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u(t)-i(t)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平面一条平行于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轴的直线确定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2229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-214313"/>
            <a:ext cx="5602288" cy="1143001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1.5 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</a:rPr>
              <a:t>独立电源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P18</a:t>
            </a:r>
            <a:endParaRPr lang="zh-CN" altLang="en-US" sz="32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935831" y="5761742"/>
            <a:ext cx="4929187" cy="5254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      u(t)=u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6516688" y="3789363"/>
            <a:ext cx="1235075" cy="1930400"/>
            <a:chOff x="6516216" y="3789040"/>
            <a:chExt cx="1234877" cy="1931144"/>
          </a:xfrm>
        </p:grpSpPr>
        <p:sp>
          <p:nvSpPr>
            <p:cNvPr id="52233" name="Text Box 7"/>
            <p:cNvSpPr txBox="1">
              <a:spLocks noChangeArrowheads="1"/>
            </p:cNvSpPr>
            <p:nvPr/>
          </p:nvSpPr>
          <p:spPr bwMode="auto">
            <a:xfrm>
              <a:off x="6876256" y="4221088"/>
              <a:ext cx="585788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2234" name="Text Box 8"/>
            <p:cNvSpPr txBox="1">
              <a:spLocks noChangeArrowheads="1"/>
            </p:cNvSpPr>
            <p:nvPr/>
          </p:nvSpPr>
          <p:spPr bwMode="auto">
            <a:xfrm>
              <a:off x="6516216" y="4005064"/>
              <a:ext cx="658813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2235" name="Oval 10"/>
            <p:cNvSpPr>
              <a:spLocks noChangeAspect="1" noChangeArrowheads="1"/>
            </p:cNvSpPr>
            <p:nvPr/>
          </p:nvSpPr>
          <p:spPr bwMode="auto">
            <a:xfrm>
              <a:off x="6588224" y="4653136"/>
              <a:ext cx="504056" cy="504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36" name="Line 11"/>
            <p:cNvSpPr>
              <a:spLocks noChangeAspect="1" noChangeShapeType="1"/>
            </p:cNvSpPr>
            <p:nvPr/>
          </p:nvSpPr>
          <p:spPr bwMode="auto">
            <a:xfrm>
              <a:off x="6804248" y="3933056"/>
              <a:ext cx="0" cy="1600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Line 17"/>
            <p:cNvSpPr>
              <a:spLocks noChangeShapeType="1"/>
            </p:cNvSpPr>
            <p:nvPr/>
          </p:nvSpPr>
          <p:spPr bwMode="auto">
            <a:xfrm>
              <a:off x="6804248" y="3933056"/>
              <a:ext cx="0" cy="432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Text Box 19"/>
            <p:cNvSpPr txBox="1">
              <a:spLocks noChangeArrowheads="1"/>
            </p:cNvSpPr>
            <p:nvPr/>
          </p:nvSpPr>
          <p:spPr bwMode="auto">
            <a:xfrm>
              <a:off x="6804248" y="5085184"/>
              <a:ext cx="658813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2239" name="Text Box 20"/>
            <p:cNvSpPr txBox="1">
              <a:spLocks noChangeArrowheads="1"/>
            </p:cNvSpPr>
            <p:nvPr/>
          </p:nvSpPr>
          <p:spPr bwMode="auto">
            <a:xfrm>
              <a:off x="7092280" y="4581128"/>
              <a:ext cx="65881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s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2240" name="Oval 10"/>
            <p:cNvSpPr>
              <a:spLocks noChangeAspect="1" noChangeArrowheads="1"/>
            </p:cNvSpPr>
            <p:nvPr/>
          </p:nvSpPr>
          <p:spPr bwMode="auto">
            <a:xfrm>
              <a:off x="6732240" y="3789040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2241" name="Oval 10"/>
            <p:cNvSpPr>
              <a:spLocks noChangeAspect="1" noChangeArrowheads="1"/>
            </p:cNvSpPr>
            <p:nvPr/>
          </p:nvSpPr>
          <p:spPr bwMode="auto">
            <a:xfrm>
              <a:off x="6732240" y="5517232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3" grpId="0" autoUpdateAnimBg="0"/>
      <p:bldP spid="1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214438"/>
            <a:ext cx="76041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071563" y="4667250"/>
            <a:ext cx="350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(a)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实际电路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076056" y="4616186"/>
            <a:ext cx="3500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(b)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电原理图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987824" y="5643563"/>
            <a:ext cx="3500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图     手电筒电路</a:t>
            </a:r>
            <a:endParaRPr kumimoji="1"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214563" y="214313"/>
            <a:ext cx="56165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电原理图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电路描述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785813" y="1643063"/>
            <a:ext cx="77771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电压源所给定的电压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与流过电压源的电流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无关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——u(t)=u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i(t)∈(-∞,+∞)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流过电压源的电流由与之相连接的外电路决定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当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时，相当于电压源短路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电压源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并不总是发出功率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642938" y="928688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关于电压源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71500" y="4786313"/>
            <a:ext cx="324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独立电压源分类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99592" y="5305425"/>
            <a:ext cx="55435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时变电压源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时不变电压源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直流电压源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9" grpId="0" autoUpdateAnimBg="0" build="allAtOnce"/>
      <p:bldP spid="5" grpId="0" autoUpdateAnimBg="0"/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14375" y="1000125"/>
            <a:ext cx="423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、独立电流源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14375" y="1571625"/>
            <a:ext cx="7777163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独立电流源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二端元件在任一时刻电压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的关系由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u(t)-i(t)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平面一条平行于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轴的直线确定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692275" y="3644900"/>
            <a:ext cx="3810000" cy="2092325"/>
            <a:chOff x="1728" y="2611"/>
            <a:chExt cx="2400" cy="1318"/>
          </a:xfrm>
        </p:grpSpPr>
        <p:grpSp>
          <p:nvGrpSpPr>
            <p:cNvPr id="54292" name="Group 7"/>
            <p:cNvGrpSpPr/>
            <p:nvPr/>
          </p:nvGrpSpPr>
          <p:grpSpPr bwMode="auto">
            <a:xfrm>
              <a:off x="1728" y="2679"/>
              <a:ext cx="2064" cy="1250"/>
              <a:chOff x="1728" y="2640"/>
              <a:chExt cx="2064" cy="1250"/>
            </a:xfrm>
          </p:grpSpPr>
          <p:sp>
            <p:nvSpPr>
              <p:cNvPr id="54297" name="Line 8"/>
              <p:cNvSpPr>
                <a:spLocks noChangeShapeType="1"/>
              </p:cNvSpPr>
              <p:nvPr/>
            </p:nvSpPr>
            <p:spPr bwMode="auto">
              <a:xfrm flipV="1">
                <a:off x="1728" y="345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9"/>
              <p:cNvSpPr>
                <a:spLocks noChangeShapeType="1"/>
              </p:cNvSpPr>
              <p:nvPr/>
            </p:nvSpPr>
            <p:spPr bwMode="auto">
              <a:xfrm flipV="1">
                <a:off x="2688" y="2640"/>
                <a:ext cx="0" cy="1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10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3" name="Text Box 11"/>
            <p:cNvSpPr txBox="1">
              <a:spLocks noChangeArrowheads="1"/>
            </p:cNvSpPr>
            <p:nvPr/>
          </p:nvSpPr>
          <p:spPr bwMode="auto">
            <a:xfrm>
              <a:off x="2216" y="261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94" name="Text Box 12"/>
            <p:cNvSpPr txBox="1">
              <a:spLocks noChangeArrowheads="1"/>
            </p:cNvSpPr>
            <p:nvPr/>
          </p:nvSpPr>
          <p:spPr bwMode="auto">
            <a:xfrm>
              <a:off x="2736" y="270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95" name="Text Box 13"/>
            <p:cNvSpPr txBox="1">
              <a:spLocks noChangeArrowheads="1"/>
            </p:cNvSpPr>
            <p:nvPr/>
          </p:nvSpPr>
          <p:spPr bwMode="auto">
            <a:xfrm>
              <a:off x="2426" y="344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96" name="Text Box 14"/>
            <p:cNvSpPr txBox="1">
              <a:spLocks noChangeArrowheads="1"/>
            </p:cNvSpPr>
            <p:nvPr/>
          </p:nvSpPr>
          <p:spPr bwMode="auto">
            <a:xfrm>
              <a:off x="3552" y="3463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823119" y="5779911"/>
            <a:ext cx="4786312" cy="5318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        i(t)=i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4" name="组合 14"/>
          <p:cNvGrpSpPr/>
          <p:nvPr/>
        </p:nvGrpSpPr>
        <p:grpSpPr bwMode="auto">
          <a:xfrm>
            <a:off x="6227763" y="3716338"/>
            <a:ext cx="1595437" cy="1800225"/>
            <a:chOff x="6228184" y="3717032"/>
            <a:chExt cx="1594917" cy="1800200"/>
          </a:xfrm>
        </p:grpSpPr>
        <p:sp>
          <p:nvSpPr>
            <p:cNvPr id="54281" name="Text Box 7"/>
            <p:cNvSpPr txBox="1">
              <a:spLocks noChangeArrowheads="1"/>
            </p:cNvSpPr>
            <p:nvPr/>
          </p:nvSpPr>
          <p:spPr bwMode="auto">
            <a:xfrm>
              <a:off x="6300192" y="3861048"/>
              <a:ext cx="585788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82" name="Text Box 8"/>
            <p:cNvSpPr txBox="1">
              <a:spLocks noChangeArrowheads="1"/>
            </p:cNvSpPr>
            <p:nvPr/>
          </p:nvSpPr>
          <p:spPr bwMode="auto">
            <a:xfrm>
              <a:off x="7164288" y="4221088"/>
              <a:ext cx="658813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s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4283" name="Oval 10"/>
            <p:cNvSpPr>
              <a:spLocks noChangeAspect="1" noChangeArrowheads="1"/>
            </p:cNvSpPr>
            <p:nvPr/>
          </p:nvSpPr>
          <p:spPr bwMode="auto">
            <a:xfrm>
              <a:off x="6660232" y="4293096"/>
              <a:ext cx="504056" cy="504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4284" name="Line 11"/>
            <p:cNvSpPr>
              <a:spLocks noChangeAspect="1" noChangeShapeType="1"/>
            </p:cNvSpPr>
            <p:nvPr/>
          </p:nvSpPr>
          <p:spPr bwMode="auto">
            <a:xfrm rot="5400000">
              <a:off x="6912232" y="4329128"/>
              <a:ext cx="0" cy="50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Line 17"/>
            <p:cNvSpPr>
              <a:spLocks noChangeShapeType="1"/>
            </p:cNvSpPr>
            <p:nvPr/>
          </p:nvSpPr>
          <p:spPr bwMode="auto">
            <a:xfrm>
              <a:off x="6876256" y="4941168"/>
              <a:ext cx="0" cy="3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6" name="Text Box 19"/>
            <p:cNvSpPr txBox="1">
              <a:spLocks noChangeArrowheads="1"/>
            </p:cNvSpPr>
            <p:nvPr/>
          </p:nvSpPr>
          <p:spPr bwMode="auto">
            <a:xfrm>
              <a:off x="6228184" y="4653136"/>
              <a:ext cx="658813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87" name="Text Box 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658813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4288" name="Oval 10"/>
            <p:cNvSpPr>
              <a:spLocks noChangeAspect="1" noChangeArrowheads="1"/>
            </p:cNvSpPr>
            <p:nvPr/>
          </p:nvSpPr>
          <p:spPr bwMode="auto">
            <a:xfrm>
              <a:off x="6804248" y="3717032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4289" name="Oval 10"/>
            <p:cNvSpPr>
              <a:spLocks noChangeAspect="1" noChangeArrowheads="1"/>
            </p:cNvSpPr>
            <p:nvPr/>
          </p:nvSpPr>
          <p:spPr bwMode="auto">
            <a:xfrm>
              <a:off x="6804248" y="5373216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4290" name="Line 11"/>
            <p:cNvSpPr>
              <a:spLocks noChangeAspect="1" noChangeShapeType="1"/>
            </p:cNvSpPr>
            <p:nvPr/>
          </p:nvSpPr>
          <p:spPr bwMode="auto">
            <a:xfrm>
              <a:off x="6876256" y="4797152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Line 11"/>
            <p:cNvSpPr>
              <a:spLocks noChangeAspect="1" noChangeShapeType="1"/>
            </p:cNvSpPr>
            <p:nvPr/>
          </p:nvSpPr>
          <p:spPr bwMode="auto">
            <a:xfrm>
              <a:off x="6876256" y="3861048"/>
              <a:ext cx="0" cy="43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3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928688" y="1571625"/>
            <a:ext cx="77771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电流源所给定的电流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与电流源两端的电压  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无关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——i(t)=i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u(t)∈(-∞,+∞)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电流源两端的电压由与之相连接的外电路决定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当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时，相当于电流源开路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电流源并不总是发出功率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714375" y="85725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关于电流源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4679950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独立电流源分类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8688" y="5214331"/>
            <a:ext cx="55435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时变电流源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时不变电流源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直流电流源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utoUpdateAnimBg="0" build="allAtOnce"/>
      <p:bldP spid="5" grpId="0" autoUpdateAnimBg="0"/>
      <p:bldP spid="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755650" y="1290638"/>
            <a:ext cx="662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，求图示两电路中的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56323" name="Group 39"/>
          <p:cNvGrpSpPr/>
          <p:nvPr/>
        </p:nvGrpSpPr>
        <p:grpSpPr bwMode="auto">
          <a:xfrm>
            <a:off x="971550" y="1854200"/>
            <a:ext cx="3402013" cy="2438400"/>
            <a:chOff x="612" y="1168"/>
            <a:chExt cx="2143" cy="1536"/>
          </a:xfrm>
        </p:grpSpPr>
        <p:sp>
          <p:nvSpPr>
            <p:cNvPr id="56345" name="Text Box 6"/>
            <p:cNvSpPr txBox="1">
              <a:spLocks noChangeArrowheads="1"/>
            </p:cNvSpPr>
            <p:nvPr/>
          </p:nvSpPr>
          <p:spPr bwMode="auto">
            <a:xfrm>
              <a:off x="2244" y="2272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46" name="Text Box 7"/>
            <p:cNvSpPr txBox="1">
              <a:spLocks noChangeArrowheads="1"/>
            </p:cNvSpPr>
            <p:nvPr/>
          </p:nvSpPr>
          <p:spPr bwMode="auto">
            <a:xfrm>
              <a:off x="900" y="1504"/>
              <a:ext cx="36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47" name="Text Box 8"/>
            <p:cNvSpPr txBox="1">
              <a:spLocks noChangeArrowheads="1"/>
            </p:cNvSpPr>
            <p:nvPr/>
          </p:nvSpPr>
          <p:spPr bwMode="auto">
            <a:xfrm>
              <a:off x="1668" y="1168"/>
              <a:ext cx="415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6348" name="Group 9"/>
            <p:cNvGrpSpPr/>
            <p:nvPr/>
          </p:nvGrpSpPr>
          <p:grpSpPr bwMode="auto">
            <a:xfrm>
              <a:off x="1188" y="1600"/>
              <a:ext cx="1104" cy="1008"/>
              <a:chOff x="912" y="1152"/>
              <a:chExt cx="1104" cy="1008"/>
            </a:xfrm>
          </p:grpSpPr>
          <p:sp>
            <p:nvSpPr>
              <p:cNvPr id="56354" name="Oval 10"/>
              <p:cNvSpPr>
                <a:spLocks noChangeAspect="1" noChangeArrowheads="1"/>
              </p:cNvSpPr>
              <p:nvPr/>
            </p:nvSpPr>
            <p:spPr bwMode="auto">
              <a:xfrm>
                <a:off x="912" y="1488"/>
                <a:ext cx="325" cy="32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6355" name="Line 11"/>
              <p:cNvSpPr>
                <a:spLocks noChangeAspect="1" noChangeShapeType="1"/>
              </p:cNvSpPr>
              <p:nvPr/>
            </p:nvSpPr>
            <p:spPr bwMode="auto">
              <a:xfrm>
                <a:off x="1091" y="1152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56" name="Rectangle 12"/>
              <p:cNvSpPr>
                <a:spLocks noChangeArrowheads="1"/>
              </p:cNvSpPr>
              <p:nvPr/>
            </p:nvSpPr>
            <p:spPr bwMode="auto">
              <a:xfrm rot="-5400000">
                <a:off x="1748" y="1564"/>
                <a:ext cx="391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56357" name="Line 13"/>
              <p:cNvSpPr>
                <a:spLocks noChangeShapeType="1"/>
              </p:cNvSpPr>
              <p:nvPr/>
            </p:nvSpPr>
            <p:spPr bwMode="auto">
              <a:xfrm rot="-5400000">
                <a:off x="1752" y="19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8" name="Line 14"/>
              <p:cNvSpPr>
                <a:spLocks noChangeShapeType="1"/>
              </p:cNvSpPr>
              <p:nvPr/>
            </p:nvSpPr>
            <p:spPr bwMode="auto">
              <a:xfrm>
                <a:off x="1104" y="1152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9" name="Line 15"/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0" cy="3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0" name="Line 16"/>
              <p:cNvSpPr>
                <a:spLocks noChangeShapeType="1"/>
              </p:cNvSpPr>
              <p:nvPr/>
            </p:nvSpPr>
            <p:spPr bwMode="auto">
              <a:xfrm>
                <a:off x="1104" y="2160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1" name="Line 17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49" name="Text Box 18"/>
            <p:cNvSpPr txBox="1">
              <a:spLocks noChangeArrowheads="1"/>
            </p:cNvSpPr>
            <p:nvPr/>
          </p:nvSpPr>
          <p:spPr bwMode="auto">
            <a:xfrm>
              <a:off x="2340" y="1504"/>
              <a:ext cx="41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50" name="Text Box 19"/>
            <p:cNvSpPr txBox="1">
              <a:spLocks noChangeArrowheads="1"/>
            </p:cNvSpPr>
            <p:nvPr/>
          </p:nvSpPr>
          <p:spPr bwMode="auto">
            <a:xfrm>
              <a:off x="804" y="2272"/>
              <a:ext cx="415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51" name="Text Box 20"/>
            <p:cNvSpPr txBox="1">
              <a:spLocks noChangeArrowheads="1"/>
            </p:cNvSpPr>
            <p:nvPr/>
          </p:nvSpPr>
          <p:spPr bwMode="auto">
            <a:xfrm>
              <a:off x="2292" y="1888"/>
              <a:ext cx="415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52" name="Text Box 21"/>
            <p:cNvSpPr txBox="1">
              <a:spLocks noChangeArrowheads="1"/>
            </p:cNvSpPr>
            <p:nvPr/>
          </p:nvSpPr>
          <p:spPr bwMode="auto">
            <a:xfrm>
              <a:off x="1620" y="1888"/>
              <a:ext cx="654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53" name="Text Box 22"/>
            <p:cNvSpPr txBox="1">
              <a:spLocks noChangeArrowheads="1"/>
            </p:cNvSpPr>
            <p:nvPr/>
          </p:nvSpPr>
          <p:spPr bwMode="auto">
            <a:xfrm>
              <a:off x="612" y="1888"/>
              <a:ext cx="67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10V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0389" name="Text Box 37"/>
          <p:cNvSpPr txBox="1">
            <a:spLocks noChangeArrowheads="1"/>
          </p:cNvSpPr>
          <p:nvPr/>
        </p:nvSpPr>
        <p:spPr bwMode="auto">
          <a:xfrm>
            <a:off x="428625" y="4948945"/>
            <a:ext cx="3816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-10+U=0→U=10(V)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 U=5I→I=10/5=2(A)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0390" name="Text Box 38"/>
          <p:cNvSpPr txBox="1">
            <a:spLocks noChangeArrowheads="1"/>
          </p:cNvSpPr>
          <p:nvPr/>
        </p:nvSpPr>
        <p:spPr bwMode="auto">
          <a:xfrm>
            <a:off x="4559300" y="4881562"/>
            <a:ext cx="3816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-10+U=0→U=10(V)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I=0</a:t>
            </a:r>
            <a:endParaRPr kumimoji="1" lang="en-US" altLang="zh-CN" sz="2800" b="1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组合 49"/>
          <p:cNvGrpSpPr/>
          <p:nvPr/>
        </p:nvGrpSpPr>
        <p:grpSpPr bwMode="auto">
          <a:xfrm>
            <a:off x="4867275" y="1854200"/>
            <a:ext cx="3100388" cy="2476500"/>
            <a:chOff x="4867275" y="1854200"/>
            <a:chExt cx="3100388" cy="2476500"/>
          </a:xfrm>
        </p:grpSpPr>
        <p:grpSp>
          <p:nvGrpSpPr>
            <p:cNvPr id="56329" name="Group 40"/>
            <p:cNvGrpSpPr/>
            <p:nvPr/>
          </p:nvGrpSpPr>
          <p:grpSpPr bwMode="auto">
            <a:xfrm>
              <a:off x="4867275" y="1854200"/>
              <a:ext cx="3100388" cy="2476500"/>
              <a:chOff x="3066" y="1168"/>
              <a:chExt cx="1953" cy="1560"/>
            </a:xfrm>
          </p:grpSpPr>
          <p:grpSp>
            <p:nvGrpSpPr>
              <p:cNvPr id="56332" name="Group 24"/>
              <p:cNvGrpSpPr/>
              <p:nvPr/>
            </p:nvGrpSpPr>
            <p:grpSpPr bwMode="auto">
              <a:xfrm>
                <a:off x="3642" y="1552"/>
                <a:ext cx="864" cy="1008"/>
                <a:chOff x="2496" y="1056"/>
                <a:chExt cx="864" cy="1008"/>
              </a:xfrm>
            </p:grpSpPr>
            <p:sp>
              <p:nvSpPr>
                <p:cNvPr id="56340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2496" y="1392"/>
                  <a:ext cx="325" cy="32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56341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2675" y="1056"/>
                  <a:ext cx="0" cy="100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342" name="Line 27"/>
                <p:cNvSpPr>
                  <a:spLocks noChangeShapeType="1"/>
                </p:cNvSpPr>
                <p:nvPr/>
              </p:nvSpPr>
              <p:spPr bwMode="auto">
                <a:xfrm>
                  <a:off x="2688" y="1056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3" name="Line 28"/>
                <p:cNvSpPr>
                  <a:spLocks noChangeShapeType="1"/>
                </p:cNvSpPr>
                <p:nvPr/>
              </p:nvSpPr>
              <p:spPr bwMode="auto">
                <a:xfrm>
                  <a:off x="2688" y="2064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4" name="Line 29"/>
                <p:cNvSpPr>
                  <a:spLocks noChangeShapeType="1"/>
                </p:cNvSpPr>
                <p:nvPr/>
              </p:nvSpPr>
              <p:spPr bwMode="auto">
                <a:xfrm>
                  <a:off x="2880" y="1056"/>
                  <a:ext cx="2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33" name="Text Box 30"/>
              <p:cNvSpPr txBox="1">
                <a:spLocks noChangeArrowheads="1"/>
              </p:cNvSpPr>
              <p:nvPr/>
            </p:nvSpPr>
            <p:spPr bwMode="auto">
              <a:xfrm>
                <a:off x="3066" y="1840"/>
                <a:ext cx="67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10V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4" name="Text Box 31"/>
              <p:cNvSpPr txBox="1">
                <a:spLocks noChangeArrowheads="1"/>
              </p:cNvSpPr>
              <p:nvPr/>
            </p:nvSpPr>
            <p:spPr bwMode="auto">
              <a:xfrm>
                <a:off x="3258" y="1456"/>
                <a:ext cx="369" cy="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5" name="Text Box 32"/>
              <p:cNvSpPr txBox="1">
                <a:spLocks noChangeArrowheads="1"/>
              </p:cNvSpPr>
              <p:nvPr/>
            </p:nvSpPr>
            <p:spPr bwMode="auto">
              <a:xfrm>
                <a:off x="3210" y="2224"/>
                <a:ext cx="415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6" name="Text Box 33"/>
              <p:cNvSpPr txBox="1">
                <a:spLocks noChangeArrowheads="1"/>
              </p:cNvSpPr>
              <p:nvPr/>
            </p:nvSpPr>
            <p:spPr bwMode="auto">
              <a:xfrm>
                <a:off x="4074" y="1168"/>
                <a:ext cx="415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7" name="Text Box 34"/>
              <p:cNvSpPr txBox="1">
                <a:spLocks noChangeArrowheads="1"/>
              </p:cNvSpPr>
              <p:nvPr/>
            </p:nvSpPr>
            <p:spPr bwMode="auto">
              <a:xfrm>
                <a:off x="4513" y="2296"/>
                <a:ext cx="38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8" name="Text Box 35"/>
              <p:cNvSpPr txBox="1">
                <a:spLocks noChangeArrowheads="1"/>
              </p:cNvSpPr>
              <p:nvPr/>
            </p:nvSpPr>
            <p:spPr bwMode="auto">
              <a:xfrm>
                <a:off x="4604" y="1434"/>
                <a:ext cx="415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39" name="Text Box 36"/>
              <p:cNvSpPr txBox="1">
                <a:spLocks noChangeArrowheads="1"/>
              </p:cNvSpPr>
              <p:nvPr/>
            </p:nvSpPr>
            <p:spPr bwMode="auto">
              <a:xfrm>
                <a:off x="4506" y="1840"/>
                <a:ext cx="415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330" name="Oval 10"/>
            <p:cNvSpPr>
              <a:spLocks noChangeAspect="1" noChangeArrowheads="1"/>
            </p:cNvSpPr>
            <p:nvPr/>
          </p:nvSpPr>
          <p:spPr bwMode="auto">
            <a:xfrm>
              <a:off x="7164288" y="4005064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6331" name="Oval 10"/>
            <p:cNvSpPr>
              <a:spLocks noChangeAspect="1" noChangeArrowheads="1"/>
            </p:cNvSpPr>
            <p:nvPr/>
          </p:nvSpPr>
          <p:spPr bwMode="auto">
            <a:xfrm>
              <a:off x="7164288" y="2420888"/>
              <a:ext cx="144016" cy="1440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41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682625" y="928688"/>
            <a:ext cx="7634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、实际电源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----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发电机、电池和光电池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44" y="1652998"/>
            <a:ext cx="2811560" cy="226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1677194"/>
            <a:ext cx="2304256" cy="2267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20272"/>
            <a:ext cx="3060873" cy="21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5003800" y="3141663"/>
            <a:ext cx="3751263" cy="2500312"/>
            <a:chOff x="1837" y="1842"/>
            <a:chExt cx="2363" cy="1575"/>
          </a:xfrm>
        </p:grpSpPr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2064" y="3113"/>
              <a:ext cx="4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0       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1882" y="1842"/>
              <a:ext cx="41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77" name="Rectangle 7"/>
            <p:cNvSpPr>
              <a:spLocks noChangeArrowheads="1"/>
            </p:cNvSpPr>
            <p:nvPr/>
          </p:nvSpPr>
          <p:spPr bwMode="auto">
            <a:xfrm>
              <a:off x="3714" y="3098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78" name="Line 8"/>
            <p:cNvSpPr>
              <a:spLocks noChangeShapeType="1"/>
            </p:cNvSpPr>
            <p:nvPr/>
          </p:nvSpPr>
          <p:spPr bwMode="auto">
            <a:xfrm flipV="1">
              <a:off x="2336" y="1979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8379" name="Line 9"/>
            <p:cNvSpPr>
              <a:spLocks noChangeShapeType="1"/>
            </p:cNvSpPr>
            <p:nvPr/>
          </p:nvSpPr>
          <p:spPr bwMode="auto">
            <a:xfrm>
              <a:off x="2082" y="309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8380" name="Line 10"/>
            <p:cNvSpPr>
              <a:spLocks noChangeShapeType="1"/>
            </p:cNvSpPr>
            <p:nvPr/>
          </p:nvSpPr>
          <p:spPr bwMode="auto">
            <a:xfrm>
              <a:off x="2336" y="2387"/>
              <a:ext cx="994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8381" name="Freeform 11"/>
            <p:cNvSpPr/>
            <p:nvPr/>
          </p:nvSpPr>
          <p:spPr bwMode="auto">
            <a:xfrm>
              <a:off x="3330" y="2474"/>
              <a:ext cx="457" cy="593"/>
            </a:xfrm>
            <a:custGeom>
              <a:avLst/>
              <a:gdLst>
                <a:gd name="T0" fmla="*/ 0 w 377"/>
                <a:gd name="T1" fmla="*/ 0 h 647"/>
                <a:gd name="T2" fmla="*/ 270002 w 377"/>
                <a:gd name="T3" fmla="*/ 5 h 647"/>
                <a:gd name="T4" fmla="*/ 447524 w 377"/>
                <a:gd name="T5" fmla="*/ 9 h 647"/>
                <a:gd name="T6" fmla="*/ 585090 w 377"/>
                <a:gd name="T7" fmla="*/ 16 h 647"/>
                <a:gd name="T8" fmla="*/ 685893 w 377"/>
                <a:gd name="T9" fmla="*/ 21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"/>
                <a:gd name="T16" fmla="*/ 0 h 647"/>
                <a:gd name="T17" fmla="*/ 377 w 377"/>
                <a:gd name="T18" fmla="*/ 647 h 6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" h="647">
                  <a:moveTo>
                    <a:pt x="0" y="0"/>
                  </a:moveTo>
                  <a:cubicBezTo>
                    <a:pt x="25" y="21"/>
                    <a:pt x="108" y="79"/>
                    <a:pt x="149" y="125"/>
                  </a:cubicBezTo>
                  <a:cubicBezTo>
                    <a:pt x="190" y="171"/>
                    <a:pt x="217" y="219"/>
                    <a:pt x="246" y="277"/>
                  </a:cubicBezTo>
                  <a:cubicBezTo>
                    <a:pt x="275" y="335"/>
                    <a:pt x="300" y="411"/>
                    <a:pt x="322" y="473"/>
                  </a:cubicBezTo>
                  <a:cubicBezTo>
                    <a:pt x="344" y="535"/>
                    <a:pt x="366" y="611"/>
                    <a:pt x="377" y="64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8382" name="Line 12"/>
            <p:cNvSpPr>
              <a:spLocks noChangeShapeType="1"/>
            </p:cNvSpPr>
            <p:nvPr/>
          </p:nvSpPr>
          <p:spPr bwMode="auto">
            <a:xfrm>
              <a:off x="3330" y="247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>
              <a:off x="1837" y="2160"/>
              <a:ext cx="58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>
              <a:off x="3186" y="3146"/>
              <a:ext cx="2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8371" name="Rectangle 15"/>
          <p:cNvSpPr>
            <a:spLocks noChangeArrowheads="1"/>
          </p:cNvSpPr>
          <p:nvPr/>
        </p:nvSpPr>
        <p:spPr bwMode="auto">
          <a:xfrm>
            <a:off x="642938" y="1000125"/>
            <a:ext cx="70977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 通过实验测出的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直流发电机和电池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在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非关联参考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方向条件下的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曲线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5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54289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/>
          <a:stretch>
            <a:fillRect/>
          </a:stretch>
        </p:blipFill>
        <p:spPr bwMode="auto">
          <a:xfrm>
            <a:off x="179388" y="3068638"/>
            <a:ext cx="442118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571500" y="1143000"/>
            <a:ext cx="783113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   通过实验测出的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光电池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，在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非关联参考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方向条件下的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曲线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4932363" y="3068638"/>
            <a:ext cx="3751262" cy="2497137"/>
            <a:chOff x="1837" y="1842"/>
            <a:chExt cx="2363" cy="1573"/>
          </a:xfrm>
        </p:grpSpPr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064" y="3113"/>
              <a:ext cx="4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0       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1882" y="1842"/>
              <a:ext cx="34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3714" y="3098"/>
              <a:ext cx="4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 flipV="1">
              <a:off x="2336" y="1979"/>
              <a:ext cx="0" cy="1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2082" y="3098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2336" y="2387"/>
              <a:ext cx="994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9405" name="Freeform 13"/>
            <p:cNvSpPr/>
            <p:nvPr/>
          </p:nvSpPr>
          <p:spPr bwMode="auto">
            <a:xfrm>
              <a:off x="3330" y="2474"/>
              <a:ext cx="457" cy="593"/>
            </a:xfrm>
            <a:custGeom>
              <a:avLst/>
              <a:gdLst>
                <a:gd name="T0" fmla="*/ 0 w 377"/>
                <a:gd name="T1" fmla="*/ 0 h 647"/>
                <a:gd name="T2" fmla="*/ 270002 w 377"/>
                <a:gd name="T3" fmla="*/ 5 h 647"/>
                <a:gd name="T4" fmla="*/ 447524 w 377"/>
                <a:gd name="T5" fmla="*/ 9 h 647"/>
                <a:gd name="T6" fmla="*/ 585090 w 377"/>
                <a:gd name="T7" fmla="*/ 16 h 647"/>
                <a:gd name="T8" fmla="*/ 685893 w 377"/>
                <a:gd name="T9" fmla="*/ 21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"/>
                <a:gd name="T16" fmla="*/ 0 h 647"/>
                <a:gd name="T17" fmla="*/ 377 w 377"/>
                <a:gd name="T18" fmla="*/ 647 h 6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" h="647">
                  <a:moveTo>
                    <a:pt x="0" y="0"/>
                  </a:moveTo>
                  <a:cubicBezTo>
                    <a:pt x="25" y="21"/>
                    <a:pt x="108" y="79"/>
                    <a:pt x="149" y="125"/>
                  </a:cubicBezTo>
                  <a:cubicBezTo>
                    <a:pt x="190" y="171"/>
                    <a:pt x="217" y="219"/>
                    <a:pt x="246" y="277"/>
                  </a:cubicBezTo>
                  <a:cubicBezTo>
                    <a:pt x="275" y="335"/>
                    <a:pt x="300" y="411"/>
                    <a:pt x="322" y="473"/>
                  </a:cubicBezTo>
                  <a:cubicBezTo>
                    <a:pt x="344" y="535"/>
                    <a:pt x="366" y="611"/>
                    <a:pt x="377" y="64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330" y="2474"/>
              <a:ext cx="0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1837" y="2160"/>
              <a:ext cx="58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9408" name="Rectangle 16"/>
            <p:cNvSpPr>
              <a:spLocks noChangeArrowheads="1"/>
            </p:cNvSpPr>
            <p:nvPr/>
          </p:nvSpPr>
          <p:spPr bwMode="auto">
            <a:xfrm>
              <a:off x="3186" y="3146"/>
              <a:ext cx="3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55312" name="Picture 1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9"/>
          <a:stretch>
            <a:fillRect/>
          </a:stretch>
        </p:blipFill>
        <p:spPr bwMode="auto">
          <a:xfrm>
            <a:off x="323850" y="3141663"/>
            <a:ext cx="41925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 bwMode="auto">
          <a:xfrm>
            <a:off x="4357688" y="1428750"/>
            <a:ext cx="3168650" cy="2330450"/>
            <a:chOff x="2608" y="1570"/>
            <a:chExt cx="2454" cy="1766"/>
          </a:xfrm>
        </p:grpSpPr>
        <p:sp>
          <p:nvSpPr>
            <p:cNvPr id="17426" name="Rectangle 19"/>
            <p:cNvSpPr>
              <a:spLocks noChangeArrowheads="1"/>
            </p:cNvSpPr>
            <p:nvPr/>
          </p:nvSpPr>
          <p:spPr bwMode="auto">
            <a:xfrm>
              <a:off x="2848" y="3010"/>
              <a:ext cx="4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0       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27" name="Rectangle 20"/>
            <p:cNvSpPr>
              <a:spLocks noChangeArrowheads="1"/>
            </p:cNvSpPr>
            <p:nvPr/>
          </p:nvSpPr>
          <p:spPr bwMode="auto">
            <a:xfrm>
              <a:off x="2608" y="1570"/>
              <a:ext cx="50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28" name="Rectangle 21"/>
            <p:cNvSpPr>
              <a:spLocks noChangeArrowheads="1"/>
            </p:cNvSpPr>
            <p:nvPr/>
          </p:nvSpPr>
          <p:spPr bwMode="auto">
            <a:xfrm>
              <a:off x="4576" y="2960"/>
              <a:ext cx="4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 flipV="1">
              <a:off x="3184" y="171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30" name="Line 23"/>
            <p:cNvSpPr>
              <a:spLocks noChangeShapeType="1"/>
            </p:cNvSpPr>
            <p:nvPr/>
          </p:nvSpPr>
          <p:spPr bwMode="auto">
            <a:xfrm>
              <a:off x="2944" y="2962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31" name="Line 24"/>
            <p:cNvSpPr>
              <a:spLocks noChangeShapeType="1"/>
            </p:cNvSpPr>
            <p:nvPr/>
          </p:nvSpPr>
          <p:spPr bwMode="auto">
            <a:xfrm>
              <a:off x="2992" y="2002"/>
              <a:ext cx="1511" cy="4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32" name="Rectangle 25"/>
            <p:cNvSpPr>
              <a:spLocks noChangeArrowheads="1"/>
            </p:cNvSpPr>
            <p:nvPr/>
          </p:nvSpPr>
          <p:spPr bwMode="auto">
            <a:xfrm>
              <a:off x="2704" y="1906"/>
              <a:ext cx="47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642938" y="4032251"/>
            <a:ext cx="4872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方程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——u(t)=U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5" name="Rectangle 29"/>
          <p:cNvSpPr>
            <a:spLocks noChangeArrowheads="1"/>
          </p:cNvSpPr>
          <p:nvPr/>
        </p:nvSpPr>
        <p:spPr bwMode="auto">
          <a:xfrm>
            <a:off x="642938" y="857250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①</a:t>
            </a:r>
            <a:r>
              <a:rPr kumimoji="1" lang="zh-CN" altLang="en-US" sz="2800" b="1">
                <a:solidFill>
                  <a:srgbClr val="FF9933"/>
                </a:solidFill>
                <a:latin typeface="Times New Roman" panose="02020603050405020304" pitchFamily="18" charset="0"/>
              </a:rPr>
              <a:t>电压源电阻串联模型</a:t>
            </a:r>
            <a:endParaRPr kumimoji="1" lang="zh-CN" altLang="en-US" sz="2800" b="1">
              <a:solidFill>
                <a:srgbClr val="FF99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3"/>
          <p:cNvGrpSpPr/>
          <p:nvPr/>
        </p:nvGrpSpPr>
        <p:grpSpPr bwMode="auto">
          <a:xfrm>
            <a:off x="1357313" y="1500188"/>
            <a:ext cx="1747837" cy="2613025"/>
            <a:chOff x="839" y="1842"/>
            <a:chExt cx="1101" cy="1646"/>
          </a:xfrm>
        </p:grpSpPr>
        <p:sp>
          <p:nvSpPr>
            <p:cNvPr id="17421" name="Text Box 7"/>
            <p:cNvSpPr txBox="1">
              <a:spLocks noChangeAspect="1" noChangeArrowheads="1"/>
            </p:cNvSpPr>
            <p:nvPr/>
          </p:nvSpPr>
          <p:spPr bwMode="auto">
            <a:xfrm>
              <a:off x="875" y="2205"/>
              <a:ext cx="45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1187" y="2771"/>
              <a:ext cx="313" cy="3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1344" y="2611"/>
              <a:ext cx="0" cy="7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1266" y="2252"/>
              <a:ext cx="156" cy="35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V="1">
              <a:off x="1344" y="1853"/>
              <a:ext cx="0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1519" y="1842"/>
            <a:ext cx="421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49" name="公式" r:id="rId1" imgW="297815" imgH="1109345" progId="Equation.3">
                    <p:embed/>
                  </p:oleObj>
                </mc:Choice>
                <mc:Fallback>
                  <p:oleObj name="公式" r:id="rId1" imgW="297815" imgH="110934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842"/>
                          <a:ext cx="421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839" y="2456"/>
            <a:ext cx="345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0" name="公式" r:id="rId3" imgW="246380" imgH="739775" progId="Equation.3">
                    <p:embed/>
                  </p:oleObj>
                </mc:Choice>
                <mc:Fallback>
                  <p:oleObj name="公式" r:id="rId3" imgW="246380" imgH="73977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56"/>
                          <a:ext cx="345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906" y="1888"/>
            <a:ext cx="55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1" name="公式" r:id="rId5" imgW="400685" imgH="246380" progId="Equation.3">
                    <p:embed/>
                  </p:oleObj>
                </mc:Choice>
                <mc:Fallback>
                  <p:oleObj name="公式" r:id="rId5" imgW="400685" imgH="2463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1888"/>
                          <a:ext cx="55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96914" y="4629151"/>
            <a:ext cx="7797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(t)∈(0,I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，直流发电机和电池的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曲线与电压源电阻串联模型的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曲线基本吻合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82745" y="5567196"/>
            <a:ext cx="77978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部分</a:t>
            </a:r>
            <a:r>
              <a:rPr kumimoji="1" lang="zh-CN" altLang="en-US" sz="2800" b="1" dirty="0">
                <a:solidFill>
                  <a:srgbClr val="993366"/>
                </a:solidFill>
                <a:latin typeface="Times New Roman" panose="02020603050405020304" pitchFamily="18" charset="0"/>
              </a:rPr>
              <a:t>实际</a:t>
            </a:r>
            <a:r>
              <a:rPr kumimoji="1" lang="zh-CN" altLang="en-US" sz="2800" b="1" dirty="0" smtClean="0">
                <a:solidFill>
                  <a:srgbClr val="993366"/>
                </a:solidFill>
                <a:latin typeface="Times New Roman" panose="02020603050405020304" pitchFamily="18" charset="0"/>
              </a:rPr>
              <a:t>电压源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在一定条件下可以抽象为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理想电压源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理想电阻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串联模型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0" grpId="0" autoUpdateAnimBg="0"/>
      <p:bldP spid="22" grpId="0" autoUpdateAnimBg="0"/>
      <p:bldP spid="2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714375" y="857250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②</a:t>
            </a:r>
            <a:r>
              <a:rPr kumimoji="1" lang="zh-CN" altLang="en-US" sz="2800" b="1">
                <a:solidFill>
                  <a:srgbClr val="FF9933"/>
                </a:solidFill>
                <a:latin typeface="Times New Roman" panose="02020603050405020304" pitchFamily="18" charset="0"/>
              </a:rPr>
              <a:t>电流源电导并联模型</a:t>
            </a:r>
            <a:endParaRPr kumimoji="1" lang="zh-CN" altLang="en-US" sz="2800" b="1">
              <a:solidFill>
                <a:srgbClr val="FF99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4857750" y="1428750"/>
            <a:ext cx="3168650" cy="2330450"/>
            <a:chOff x="2608" y="1570"/>
            <a:chExt cx="2454" cy="1766"/>
          </a:xfrm>
        </p:grpSpPr>
        <p:sp>
          <p:nvSpPr>
            <p:cNvPr id="18456" name="Rectangle 25"/>
            <p:cNvSpPr>
              <a:spLocks noChangeArrowheads="1"/>
            </p:cNvSpPr>
            <p:nvPr/>
          </p:nvSpPr>
          <p:spPr bwMode="auto">
            <a:xfrm>
              <a:off x="2848" y="3010"/>
              <a:ext cx="4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0       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57" name="Rectangle 26"/>
            <p:cNvSpPr>
              <a:spLocks noChangeArrowheads="1"/>
            </p:cNvSpPr>
            <p:nvPr/>
          </p:nvSpPr>
          <p:spPr bwMode="auto">
            <a:xfrm>
              <a:off x="2608" y="1570"/>
              <a:ext cx="42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58" name="Rectangle 27"/>
            <p:cNvSpPr>
              <a:spLocks noChangeArrowheads="1"/>
            </p:cNvSpPr>
            <p:nvPr/>
          </p:nvSpPr>
          <p:spPr bwMode="auto">
            <a:xfrm>
              <a:off x="4576" y="2960"/>
              <a:ext cx="48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u(t)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59" name="Line 28"/>
            <p:cNvSpPr>
              <a:spLocks noChangeShapeType="1"/>
            </p:cNvSpPr>
            <p:nvPr/>
          </p:nvSpPr>
          <p:spPr bwMode="auto">
            <a:xfrm flipV="1">
              <a:off x="3184" y="171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60" name="Line 29"/>
            <p:cNvSpPr>
              <a:spLocks noChangeShapeType="1"/>
            </p:cNvSpPr>
            <p:nvPr/>
          </p:nvSpPr>
          <p:spPr bwMode="auto">
            <a:xfrm>
              <a:off x="2944" y="2962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>
              <a:off x="2992" y="2002"/>
              <a:ext cx="1570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62" name="Rectangle 31"/>
            <p:cNvSpPr>
              <a:spLocks noChangeArrowheads="1"/>
            </p:cNvSpPr>
            <p:nvPr/>
          </p:nvSpPr>
          <p:spPr bwMode="auto">
            <a:xfrm>
              <a:off x="2704" y="1906"/>
              <a:ext cx="47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85024" name="Rectangle 32"/>
          <p:cNvSpPr>
            <a:spLocks noChangeArrowheads="1"/>
          </p:cNvSpPr>
          <p:nvPr/>
        </p:nvSpPr>
        <p:spPr bwMode="auto">
          <a:xfrm>
            <a:off x="486569" y="3796506"/>
            <a:ext cx="6046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方程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(t)=I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42"/>
          <p:cNvGrpSpPr/>
          <p:nvPr/>
        </p:nvGrpSpPr>
        <p:grpSpPr bwMode="auto">
          <a:xfrm>
            <a:off x="1357313" y="1428750"/>
            <a:ext cx="2770187" cy="2376488"/>
            <a:chOff x="954" y="1125"/>
            <a:chExt cx="1745" cy="1497"/>
          </a:xfrm>
        </p:grpSpPr>
        <p:sp>
          <p:nvSpPr>
            <p:cNvPr id="18446" name="Text Box 9"/>
            <p:cNvSpPr txBox="1">
              <a:spLocks noChangeAspect="1" noChangeArrowheads="1"/>
            </p:cNvSpPr>
            <p:nvPr/>
          </p:nvSpPr>
          <p:spPr bwMode="auto">
            <a:xfrm>
              <a:off x="1522" y="1901"/>
              <a:ext cx="46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47" name="Oval 13"/>
            <p:cNvSpPr>
              <a:spLocks noChangeArrowheads="1"/>
            </p:cNvSpPr>
            <p:nvPr/>
          </p:nvSpPr>
          <p:spPr bwMode="auto">
            <a:xfrm>
              <a:off x="1165" y="1910"/>
              <a:ext cx="325" cy="3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1328" y="2239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49" name="Rectangle 15"/>
            <p:cNvSpPr>
              <a:spLocks noChangeArrowheads="1"/>
            </p:cNvSpPr>
            <p:nvPr/>
          </p:nvSpPr>
          <p:spPr bwMode="auto">
            <a:xfrm>
              <a:off x="1857" y="1910"/>
              <a:ext cx="163" cy="3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8450" name="Line 16"/>
            <p:cNvSpPr>
              <a:spLocks noChangeShapeType="1"/>
            </p:cNvSpPr>
            <p:nvPr/>
          </p:nvSpPr>
          <p:spPr bwMode="auto">
            <a:xfrm flipV="1">
              <a:off x="1328" y="162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1328" y="1623"/>
              <a:ext cx="9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1328" y="2527"/>
              <a:ext cx="9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1938" y="1623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>
              <a:off x="1938" y="2280"/>
              <a:ext cx="0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1165" y="2075"/>
              <a:ext cx="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2278" y="1616"/>
            <a:ext cx="421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79" name="公式" r:id="rId1" imgW="297815" imgH="616585" progId="Equation.3">
                    <p:embed/>
                  </p:oleObj>
                </mc:Choice>
                <mc:Fallback>
                  <p:oleObj name="公式" r:id="rId1" imgW="297815" imgH="61658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1616"/>
                          <a:ext cx="421" cy="8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1946" y="1125"/>
            <a:ext cx="364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0" name="公式" r:id="rId3" imgW="256540" imgH="441960" progId="Equation.3">
                    <p:embed/>
                  </p:oleObj>
                </mc:Choice>
                <mc:Fallback>
                  <p:oleObj name="公式" r:id="rId3" imgW="256540" imgH="4419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1125"/>
                          <a:ext cx="364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954" y="1590"/>
            <a:ext cx="453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1" name="公式" r:id="rId5" imgW="400685" imgH="739775" progId="Equation.3">
                    <p:embed/>
                  </p:oleObj>
                </mc:Choice>
                <mc:Fallback>
                  <p:oleObj name="公式" r:id="rId5" imgW="400685" imgH="73977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1590"/>
                          <a:ext cx="453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22129" y="442197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u(t)∈(0,U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，光电池的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曲线与电流源电导并联模型的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曲线基本吻合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14375" y="5429866"/>
            <a:ext cx="78486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部分</a:t>
            </a:r>
            <a:r>
              <a:rPr kumimoji="1" lang="zh-CN" altLang="en-US" sz="2800" b="1" dirty="0">
                <a:solidFill>
                  <a:srgbClr val="993366"/>
                </a:solidFill>
                <a:latin typeface="Times New Roman" panose="02020603050405020304" pitchFamily="18" charset="0"/>
              </a:rPr>
              <a:t>实际</a:t>
            </a:r>
            <a:r>
              <a:rPr kumimoji="1" lang="zh-CN" altLang="en-US" sz="2800" b="1" dirty="0" smtClean="0">
                <a:solidFill>
                  <a:srgbClr val="993366"/>
                </a:solidFill>
                <a:latin typeface="Times New Roman" panose="02020603050405020304" pitchFamily="18" charset="0"/>
              </a:rPr>
              <a:t>电流源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在一定条件下可以抽象为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理想电流源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理想电导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并联模型。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498725" y="6323965"/>
            <a:ext cx="477075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P45-46)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1-12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1-22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0" name="Rectangle 16"/>
          <p:cNvSpPr txBox="1">
            <a:spLocks noChangeArrowheads="1"/>
          </p:cNvSpPr>
          <p:nvPr/>
        </p:nvSpPr>
        <p:spPr bwMode="auto">
          <a:xfrm>
            <a:off x="428625" y="-214313"/>
            <a:ext cx="5602288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独立电源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4" grpId="0" autoUpdateAnimBg="0"/>
      <p:bldP spid="27" grpId="0" autoUpdateAnimBg="0"/>
      <p:bldP spid="28" grpId="0" autoUpdateAnimBg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714375" y="1000125"/>
            <a:ext cx="7777163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受控电源：本支路的电压或电流受本支路之外的其它因素控制。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l" eaLnBrk="1" hangingPunct="1"/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受控电源是由两条支路组成的元件：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  <a:r>
              <a:rPr kumimoji="1" lang="zh-CN" altLang="en-US" sz="2800" b="1">
                <a:solidFill>
                  <a:srgbClr val="00B0F0"/>
                </a:solidFill>
                <a:latin typeface="Times New Roman" panose="02020603050405020304" pitchFamily="18" charset="0"/>
              </a:rPr>
              <a:t>控制支路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开路或短路；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  <a:r>
              <a:rPr kumimoji="1" lang="zh-CN" altLang="en-US" sz="2800" b="1">
                <a:solidFill>
                  <a:srgbClr val="00B0F0"/>
                </a:solidFill>
                <a:latin typeface="Times New Roman" panose="02020603050405020304" pitchFamily="18" charset="0"/>
              </a:rPr>
              <a:t>受控支路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特别的电压源或电流源，其电压或电流与控制支路的电压或电流存在约束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42938" y="5598319"/>
            <a:ext cx="705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本课限定这种约束为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线性时不变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-214313"/>
            <a:ext cx="6316662" cy="1143001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1.6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受控电源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P107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utoUpdateAnimBg="0" build="allAtOnce"/>
      <p:bldP spid="7066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DH`QEXK[E20N8B}~8NZAMG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3"/>
            <a:ext cx="9144000" cy="5523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214563" y="214313"/>
            <a:ext cx="561657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zh-CN" sz="2800" b="1">
                <a:latin typeface="Times New Roman" panose="02020603050405020304" pitchFamily="18" charset="0"/>
              </a:rPr>
              <a:t>实际元器件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电原理模型符号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5"/>
          <p:cNvSpPr>
            <a:spLocks noChangeArrowheads="1"/>
          </p:cNvSpPr>
          <p:nvPr/>
        </p:nvSpPr>
        <p:spPr bwMode="auto">
          <a:xfrm>
            <a:off x="642938" y="725785"/>
            <a:ext cx="4764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、电压控制电压源（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VCVS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833437" y="1446129"/>
            <a:ext cx="7777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电压控制电压源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控制支路开路，受控支路在任一时刻电压电流关系由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平面一条平行于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轴的直线确定，但该直线与控制支路电压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存在线性约束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5359766" y="3360612"/>
            <a:ext cx="3810000" cy="2092325"/>
            <a:chOff x="1748" y="2054"/>
            <a:chExt cx="2400" cy="1318"/>
          </a:xfrm>
        </p:grpSpPr>
        <p:grpSp>
          <p:nvGrpSpPr>
            <p:cNvPr id="19476" name="Group 7"/>
            <p:cNvGrpSpPr/>
            <p:nvPr/>
          </p:nvGrpSpPr>
          <p:grpSpPr bwMode="auto">
            <a:xfrm>
              <a:off x="1748" y="2122"/>
              <a:ext cx="2064" cy="1250"/>
              <a:chOff x="1728" y="2640"/>
              <a:chExt cx="2064" cy="1250"/>
            </a:xfrm>
          </p:grpSpPr>
          <p:sp>
            <p:nvSpPr>
              <p:cNvPr id="19480" name="Line 8"/>
              <p:cNvSpPr>
                <a:spLocks noChangeShapeType="1"/>
              </p:cNvSpPr>
              <p:nvPr/>
            </p:nvSpPr>
            <p:spPr bwMode="auto">
              <a:xfrm flipV="1">
                <a:off x="1728" y="345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1" name="Line 9"/>
              <p:cNvSpPr>
                <a:spLocks noChangeShapeType="1"/>
              </p:cNvSpPr>
              <p:nvPr/>
            </p:nvSpPr>
            <p:spPr bwMode="auto">
              <a:xfrm flipV="1">
                <a:off x="2688" y="2640"/>
                <a:ext cx="0" cy="1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2" name="Line 10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77" name="Text Box 11"/>
            <p:cNvSpPr txBox="1">
              <a:spLocks noChangeArrowheads="1"/>
            </p:cNvSpPr>
            <p:nvPr/>
          </p:nvSpPr>
          <p:spPr bwMode="auto">
            <a:xfrm>
              <a:off x="2162" y="205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78" name="Text Box 13"/>
            <p:cNvSpPr txBox="1">
              <a:spLocks noChangeArrowheads="1"/>
            </p:cNvSpPr>
            <p:nvPr/>
          </p:nvSpPr>
          <p:spPr bwMode="auto">
            <a:xfrm>
              <a:off x="2446" y="28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79" name="Text Box 14"/>
            <p:cNvSpPr txBox="1">
              <a:spLocks noChangeArrowheads="1"/>
            </p:cNvSpPr>
            <p:nvPr/>
          </p:nvSpPr>
          <p:spPr bwMode="auto">
            <a:xfrm>
              <a:off x="3572" y="290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3" name="Object 3"/>
            <p:cNvGraphicFramePr>
              <a:graphicFrameLocks noChangeAspect="1"/>
            </p:cNvGraphicFramePr>
            <p:nvPr/>
          </p:nvGraphicFramePr>
          <p:xfrm>
            <a:off x="2789" y="2208"/>
            <a:ext cx="59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3" name="公式" r:id="rId1" imgW="441960" imgH="236220" progId="Equation.3">
                    <p:embed/>
                  </p:oleObj>
                </mc:Choice>
                <mc:Fallback>
                  <p:oleObj name="公式" r:id="rId1" imgW="441960" imgH="2362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208"/>
                          <a:ext cx="59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4" name="Object 2"/>
          <p:cNvGraphicFramePr>
            <a:graphicFrameLocks noChangeAspect="1"/>
          </p:cNvGraphicFramePr>
          <p:nvPr/>
        </p:nvGraphicFramePr>
        <p:xfrm>
          <a:off x="992981" y="5864225"/>
          <a:ext cx="56165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14" name="公式" r:id="rId3" imgW="2506980" imgH="236220" progId="Equation.3">
                  <p:embed/>
                </p:oleObj>
              </mc:Choice>
              <mc:Fallback>
                <p:oleObj name="公式" r:id="rId3" imgW="250698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981" y="5864225"/>
                        <a:ext cx="5616575" cy="506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4" name="Group 47"/>
          <p:cNvGrpSpPr/>
          <p:nvPr/>
        </p:nvGrpSpPr>
        <p:grpSpPr bwMode="auto">
          <a:xfrm>
            <a:off x="24783" y="3208338"/>
            <a:ext cx="4814888" cy="2336800"/>
            <a:chOff x="1411" y="716"/>
            <a:chExt cx="3033" cy="1472"/>
          </a:xfrm>
        </p:grpSpPr>
        <p:sp>
          <p:nvSpPr>
            <p:cNvPr id="19470" name="Rectangle 5"/>
            <p:cNvSpPr>
              <a:spLocks noChangeAspect="1" noChangeArrowheads="1"/>
            </p:cNvSpPr>
            <p:nvPr/>
          </p:nvSpPr>
          <p:spPr bwMode="auto">
            <a:xfrm rot="8100000">
              <a:off x="3154" y="1516"/>
              <a:ext cx="274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1" name="Line 6"/>
            <p:cNvSpPr>
              <a:spLocks noChangeAspect="1" noChangeShapeType="1"/>
            </p:cNvSpPr>
            <p:nvPr/>
          </p:nvSpPr>
          <p:spPr bwMode="auto">
            <a:xfrm>
              <a:off x="1843" y="1224"/>
              <a:ext cx="4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2" name="Line 7"/>
            <p:cNvSpPr>
              <a:spLocks noChangeAspect="1" noChangeShapeType="1"/>
            </p:cNvSpPr>
            <p:nvPr/>
          </p:nvSpPr>
          <p:spPr bwMode="auto">
            <a:xfrm>
              <a:off x="1837" y="2129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3" name="Line 8"/>
            <p:cNvSpPr>
              <a:spLocks noChangeAspect="1" noChangeShapeType="1"/>
            </p:cNvSpPr>
            <p:nvPr/>
          </p:nvSpPr>
          <p:spPr bwMode="auto">
            <a:xfrm>
              <a:off x="3288" y="1214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9"/>
            <p:cNvSpPr>
              <a:spLocks noChangeAspect="1" noChangeShapeType="1"/>
            </p:cNvSpPr>
            <p:nvPr/>
          </p:nvSpPr>
          <p:spPr bwMode="auto">
            <a:xfrm>
              <a:off x="3288" y="2129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5" name="Line 10"/>
            <p:cNvSpPr>
              <a:spLocks noChangeAspect="1" noChangeShapeType="1"/>
            </p:cNvSpPr>
            <p:nvPr/>
          </p:nvSpPr>
          <p:spPr bwMode="auto">
            <a:xfrm>
              <a:off x="3288" y="1214"/>
              <a:ext cx="0" cy="9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9" name="Object 15"/>
            <p:cNvGraphicFramePr>
              <a:graphicFrameLocks noChangeAspect="1"/>
            </p:cNvGraphicFramePr>
            <p:nvPr/>
          </p:nvGraphicFramePr>
          <p:xfrm>
            <a:off x="1411" y="1193"/>
            <a:ext cx="483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5" name="公式" r:id="rId5" imgW="339090" imgH="729615" progId="Equation.3">
                    <p:embed/>
                  </p:oleObj>
                </mc:Choice>
                <mc:Fallback>
                  <p:oleObj name="公式" r:id="rId5" imgW="339090" imgH="72961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193"/>
                          <a:ext cx="483" cy="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6"/>
            <p:cNvGraphicFramePr>
              <a:graphicFrameLocks noChangeAspect="1"/>
            </p:cNvGraphicFramePr>
            <p:nvPr/>
          </p:nvGraphicFramePr>
          <p:xfrm>
            <a:off x="2489" y="1165"/>
            <a:ext cx="618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6" name="公式" r:id="rId7" imgW="441960" imgH="729615" progId="Equation.3">
                    <p:embed/>
                  </p:oleObj>
                </mc:Choice>
                <mc:Fallback>
                  <p:oleObj name="公式" r:id="rId7" imgW="441960" imgH="72961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9" y="1165"/>
                          <a:ext cx="618" cy="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4"/>
            <p:cNvGraphicFramePr>
              <a:graphicFrameLocks noChangeAspect="1"/>
            </p:cNvGraphicFramePr>
            <p:nvPr/>
          </p:nvGraphicFramePr>
          <p:xfrm>
            <a:off x="3923" y="1207"/>
            <a:ext cx="521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7" name="公式" r:id="rId9" imgW="369570" imgH="616585" progId="Equation.3">
                    <p:embed/>
                  </p:oleObj>
                </mc:Choice>
                <mc:Fallback>
                  <p:oleObj name="公式" r:id="rId9" imgW="369570" imgH="61658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207"/>
                          <a:ext cx="521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5"/>
            <p:cNvGraphicFramePr>
              <a:graphicFrameLocks noChangeAspect="1"/>
            </p:cNvGraphicFramePr>
            <p:nvPr/>
          </p:nvGraphicFramePr>
          <p:xfrm>
            <a:off x="3382" y="716"/>
            <a:ext cx="46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18" name="公式" r:id="rId11" imgW="328930" imgH="441960" progId="Equation.3">
                    <p:embed/>
                  </p:oleObj>
                </mc:Choice>
                <mc:Fallback>
                  <p:oleObj name="公式" r:id="rId11" imgW="328930" imgH="4419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716"/>
                          <a:ext cx="464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22247" y="759618"/>
            <a:ext cx="4764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、电压控制电压源（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VCVS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6034" name="Object 2"/>
          <p:cNvGraphicFramePr>
            <a:graphicFrameLocks noChangeAspect="1"/>
          </p:cNvGraphicFramePr>
          <p:nvPr/>
        </p:nvGraphicFramePr>
        <p:xfrm>
          <a:off x="5003800" y="750886"/>
          <a:ext cx="3867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1" imgW="1725930" imgH="246380" progId="Equation.DSMT4">
                  <p:embed/>
                </p:oleObj>
              </mc:Choice>
              <mc:Fallback>
                <p:oleObj name="Equation" r:id="rId1" imgW="1725930" imgH="2463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750886"/>
                        <a:ext cx="3867150" cy="536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20713" y="-234951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829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776"/>
            <a:ext cx="84963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714375" y="703882"/>
            <a:ext cx="540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、电流控制电压源（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CCVS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08565" y="1327779"/>
            <a:ext cx="7650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电流控制电压源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控制支路短路，受控支路在任一时刻电压电流关系由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平面一条平行于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轴的直线确定，但该直线与控制支路电流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存在线性约束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345433" y="3281109"/>
            <a:ext cx="3748087" cy="2092325"/>
            <a:chOff x="1748" y="2054"/>
            <a:chExt cx="2400" cy="1318"/>
          </a:xfrm>
        </p:grpSpPr>
        <p:grpSp>
          <p:nvGrpSpPr>
            <p:cNvPr id="21525" name="Group 7"/>
            <p:cNvGrpSpPr/>
            <p:nvPr/>
          </p:nvGrpSpPr>
          <p:grpSpPr bwMode="auto">
            <a:xfrm>
              <a:off x="1748" y="2122"/>
              <a:ext cx="2064" cy="1250"/>
              <a:chOff x="1728" y="2640"/>
              <a:chExt cx="2064" cy="1250"/>
            </a:xfrm>
          </p:grpSpPr>
          <p:sp>
            <p:nvSpPr>
              <p:cNvPr id="21529" name="Line 8"/>
              <p:cNvSpPr>
                <a:spLocks noChangeShapeType="1"/>
              </p:cNvSpPr>
              <p:nvPr/>
            </p:nvSpPr>
            <p:spPr bwMode="auto">
              <a:xfrm flipV="1">
                <a:off x="1728" y="345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0" name="Line 9"/>
              <p:cNvSpPr>
                <a:spLocks noChangeShapeType="1"/>
              </p:cNvSpPr>
              <p:nvPr/>
            </p:nvSpPr>
            <p:spPr bwMode="auto">
              <a:xfrm flipV="1">
                <a:off x="2688" y="2640"/>
                <a:ext cx="0" cy="1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1" name="Line 10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6" name="Text Box 11"/>
            <p:cNvSpPr txBox="1">
              <a:spLocks noChangeArrowheads="1"/>
            </p:cNvSpPr>
            <p:nvPr/>
          </p:nvSpPr>
          <p:spPr bwMode="auto">
            <a:xfrm>
              <a:off x="2162" y="205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1527" name="Text Box 12"/>
            <p:cNvSpPr txBox="1">
              <a:spLocks noChangeArrowheads="1"/>
            </p:cNvSpPr>
            <p:nvPr/>
          </p:nvSpPr>
          <p:spPr bwMode="auto">
            <a:xfrm>
              <a:off x="2446" y="28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1528" name="Text Box 13"/>
            <p:cNvSpPr txBox="1">
              <a:spLocks noChangeArrowheads="1"/>
            </p:cNvSpPr>
            <p:nvPr/>
          </p:nvSpPr>
          <p:spPr bwMode="auto">
            <a:xfrm>
              <a:off x="3572" y="290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11" name="Object 3"/>
            <p:cNvGraphicFramePr>
              <a:graphicFrameLocks noChangeAspect="1"/>
            </p:cNvGraphicFramePr>
            <p:nvPr/>
          </p:nvGraphicFramePr>
          <p:xfrm>
            <a:off x="2835" y="2208"/>
            <a:ext cx="49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2" name="公式" r:id="rId1" imgW="369570" imgH="236220" progId="Equation.3">
                    <p:embed/>
                  </p:oleObj>
                </mc:Choice>
                <mc:Fallback>
                  <p:oleObj name="公式" r:id="rId1" imgW="369570" imgH="2362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208"/>
                          <a:ext cx="49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9" name="Object 2"/>
          <p:cNvGraphicFramePr>
            <a:graphicFrameLocks noChangeAspect="1"/>
          </p:cNvGraphicFramePr>
          <p:nvPr/>
        </p:nvGraphicFramePr>
        <p:xfrm>
          <a:off x="760522" y="5787023"/>
          <a:ext cx="5464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公式" r:id="rId3" imgW="2475865" imgH="236220" progId="Equation.3">
                  <p:embed/>
                </p:oleObj>
              </mc:Choice>
              <mc:Fallback>
                <p:oleObj name="公式" r:id="rId3" imgW="247586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22" y="5787023"/>
                        <a:ext cx="5464175" cy="506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4" name="Group 17"/>
          <p:cNvGrpSpPr/>
          <p:nvPr/>
        </p:nvGrpSpPr>
        <p:grpSpPr bwMode="auto">
          <a:xfrm>
            <a:off x="433387" y="3155245"/>
            <a:ext cx="4138613" cy="2292350"/>
            <a:chOff x="1785" y="709"/>
            <a:chExt cx="2607" cy="1444"/>
          </a:xfrm>
        </p:grpSpPr>
        <p:sp>
          <p:nvSpPr>
            <p:cNvPr id="21518" name="Rectangle 5"/>
            <p:cNvSpPr>
              <a:spLocks noChangeAspect="1" noChangeArrowheads="1"/>
            </p:cNvSpPr>
            <p:nvPr/>
          </p:nvSpPr>
          <p:spPr bwMode="auto">
            <a:xfrm rot="8100000">
              <a:off x="3102" y="1509"/>
              <a:ext cx="274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9" name="Line 6"/>
            <p:cNvSpPr>
              <a:spLocks noChangeAspect="1" noChangeShapeType="1"/>
            </p:cNvSpPr>
            <p:nvPr/>
          </p:nvSpPr>
          <p:spPr bwMode="auto">
            <a:xfrm>
              <a:off x="1791" y="1217"/>
              <a:ext cx="4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7"/>
            <p:cNvSpPr>
              <a:spLocks noChangeAspect="1" noChangeShapeType="1"/>
            </p:cNvSpPr>
            <p:nvPr/>
          </p:nvSpPr>
          <p:spPr bwMode="auto">
            <a:xfrm>
              <a:off x="1785" y="2122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8"/>
            <p:cNvSpPr>
              <a:spLocks noChangeAspect="1" noChangeShapeType="1"/>
            </p:cNvSpPr>
            <p:nvPr/>
          </p:nvSpPr>
          <p:spPr bwMode="auto">
            <a:xfrm>
              <a:off x="3236" y="1207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9"/>
            <p:cNvSpPr>
              <a:spLocks noChangeAspect="1" noChangeShapeType="1"/>
            </p:cNvSpPr>
            <p:nvPr/>
          </p:nvSpPr>
          <p:spPr bwMode="auto">
            <a:xfrm>
              <a:off x="3236" y="2122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10"/>
            <p:cNvSpPr>
              <a:spLocks noChangeAspect="1" noChangeShapeType="1"/>
            </p:cNvSpPr>
            <p:nvPr/>
          </p:nvSpPr>
          <p:spPr bwMode="auto">
            <a:xfrm>
              <a:off x="3236" y="1207"/>
              <a:ext cx="0" cy="9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7" name="Object 15"/>
            <p:cNvGraphicFramePr>
              <a:graphicFrameLocks noChangeAspect="1"/>
            </p:cNvGraphicFramePr>
            <p:nvPr/>
          </p:nvGraphicFramePr>
          <p:xfrm>
            <a:off x="2523" y="1158"/>
            <a:ext cx="522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4" name="公式" r:id="rId5" imgW="369570" imgH="729615" progId="Equation.3">
                    <p:embed/>
                  </p:oleObj>
                </mc:Choice>
                <mc:Fallback>
                  <p:oleObj name="公式" r:id="rId5" imgW="369570" imgH="72961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3" y="1158"/>
                          <a:ext cx="522" cy="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16"/>
            <p:cNvGraphicFramePr>
              <a:graphicFrameLocks noChangeAspect="1"/>
            </p:cNvGraphicFramePr>
            <p:nvPr/>
          </p:nvGraphicFramePr>
          <p:xfrm>
            <a:off x="3871" y="1200"/>
            <a:ext cx="521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5" name="公式" r:id="rId7" imgW="369570" imgH="616585" progId="Equation.3">
                    <p:embed/>
                  </p:oleObj>
                </mc:Choice>
                <mc:Fallback>
                  <p:oleObj name="公式" r:id="rId7" imgW="369570" imgH="61658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1200"/>
                          <a:ext cx="521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4"/>
            <p:cNvGraphicFramePr>
              <a:graphicFrameLocks noChangeAspect="1"/>
            </p:cNvGraphicFramePr>
            <p:nvPr/>
          </p:nvGraphicFramePr>
          <p:xfrm>
            <a:off x="3330" y="709"/>
            <a:ext cx="46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6" name="公式" r:id="rId9" imgW="328930" imgH="441960" progId="Equation.3">
                    <p:embed/>
                  </p:oleObj>
                </mc:Choice>
                <mc:Fallback>
                  <p:oleObj name="公式" r:id="rId9" imgW="328930" imgH="441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709"/>
                          <a:ext cx="464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Line 15"/>
            <p:cNvSpPr>
              <a:spLocks noChangeShapeType="1"/>
            </p:cNvSpPr>
            <p:nvPr/>
          </p:nvSpPr>
          <p:spPr bwMode="auto">
            <a:xfrm>
              <a:off x="2289" y="1214"/>
              <a:ext cx="0" cy="9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1510" name="Object 5"/>
            <p:cNvGraphicFramePr>
              <a:graphicFrameLocks noChangeAspect="1"/>
            </p:cNvGraphicFramePr>
            <p:nvPr/>
          </p:nvGraphicFramePr>
          <p:xfrm>
            <a:off x="1903" y="717"/>
            <a:ext cx="425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7" name="公式" r:id="rId11" imgW="297815" imgH="441960" progId="Equation.3">
                    <p:embed/>
                  </p:oleObj>
                </mc:Choice>
                <mc:Fallback>
                  <p:oleObj name="公式" r:id="rId11" imgW="297815" imgH="4419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717"/>
                          <a:ext cx="425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660400"/>
            <a:ext cx="540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、电流控制电压源（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CCVS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8079" name="Object 2"/>
          <p:cNvGraphicFramePr>
            <a:graphicFrameLocks noChangeAspect="1"/>
          </p:cNvGraphicFramePr>
          <p:nvPr/>
        </p:nvGraphicFramePr>
        <p:xfrm>
          <a:off x="5076056" y="677245"/>
          <a:ext cx="36226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1" imgW="1644015" imgH="246380" progId="Equation.DSMT4">
                  <p:embed/>
                </p:oleObj>
              </mc:Choice>
              <mc:Fallback>
                <p:oleObj name="Equation" r:id="rId1" imgW="1644015" imgH="2463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677245"/>
                        <a:ext cx="3622675" cy="5349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8397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9078"/>
            <a:ext cx="8631238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23"/>
          <p:cNvSpPr>
            <a:spLocks noChangeArrowheads="1"/>
          </p:cNvSpPr>
          <p:nvPr/>
        </p:nvSpPr>
        <p:spPr bwMode="auto">
          <a:xfrm>
            <a:off x="714375" y="665162"/>
            <a:ext cx="4764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、电压控制电流源（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VCCS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725664" y="1300752"/>
            <a:ext cx="77771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电压控制电流源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控制支路开路，受控支路在任一时刻电压电流关系由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平面一条平行于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轴的直线确定，但该直线与控制支路电压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存在线性约束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334000" y="3252264"/>
            <a:ext cx="3810000" cy="2092325"/>
            <a:chOff x="1748" y="2054"/>
            <a:chExt cx="2400" cy="1318"/>
          </a:xfrm>
        </p:grpSpPr>
        <p:grpSp>
          <p:nvGrpSpPr>
            <p:cNvPr id="23574" name="Group 26"/>
            <p:cNvGrpSpPr/>
            <p:nvPr/>
          </p:nvGrpSpPr>
          <p:grpSpPr bwMode="auto">
            <a:xfrm>
              <a:off x="1748" y="2122"/>
              <a:ext cx="2064" cy="1250"/>
              <a:chOff x="1728" y="2640"/>
              <a:chExt cx="2064" cy="1250"/>
            </a:xfrm>
          </p:grpSpPr>
          <p:sp>
            <p:nvSpPr>
              <p:cNvPr id="23578" name="Line 27"/>
              <p:cNvSpPr>
                <a:spLocks noChangeShapeType="1"/>
              </p:cNvSpPr>
              <p:nvPr/>
            </p:nvSpPr>
            <p:spPr bwMode="auto">
              <a:xfrm flipV="1">
                <a:off x="1728" y="345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9" name="Line 28"/>
              <p:cNvSpPr>
                <a:spLocks noChangeShapeType="1"/>
              </p:cNvSpPr>
              <p:nvPr/>
            </p:nvSpPr>
            <p:spPr bwMode="auto">
              <a:xfrm flipV="1">
                <a:off x="2688" y="2640"/>
                <a:ext cx="0" cy="1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0" name="Line 29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75" name="Text Box 30"/>
            <p:cNvSpPr txBox="1">
              <a:spLocks noChangeArrowheads="1"/>
            </p:cNvSpPr>
            <p:nvPr/>
          </p:nvSpPr>
          <p:spPr bwMode="auto">
            <a:xfrm>
              <a:off x="2162" y="205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3576" name="Text Box 31"/>
            <p:cNvSpPr txBox="1">
              <a:spLocks noChangeArrowheads="1"/>
            </p:cNvSpPr>
            <p:nvPr/>
          </p:nvSpPr>
          <p:spPr bwMode="auto">
            <a:xfrm>
              <a:off x="2446" y="28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3577" name="Text Box 32"/>
            <p:cNvSpPr txBox="1">
              <a:spLocks noChangeArrowheads="1"/>
            </p:cNvSpPr>
            <p:nvPr/>
          </p:nvSpPr>
          <p:spPr bwMode="auto">
            <a:xfrm>
              <a:off x="3572" y="290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59" name="Object 3"/>
            <p:cNvGraphicFramePr>
              <a:graphicFrameLocks noChangeAspect="1"/>
            </p:cNvGraphicFramePr>
            <p:nvPr/>
          </p:nvGraphicFramePr>
          <p:xfrm>
            <a:off x="2789" y="2199"/>
            <a:ext cx="59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1" name="Equation" r:id="rId1" imgW="441960" imgH="246380" progId="Equation.DSMT4">
                    <p:embed/>
                  </p:oleObj>
                </mc:Choice>
                <mc:Fallback>
                  <p:oleObj name="Equation" r:id="rId1" imgW="441960" imgH="2463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199"/>
                          <a:ext cx="59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74" name="Object 2"/>
          <p:cNvGraphicFramePr>
            <a:graphicFrameLocks noChangeAspect="1"/>
          </p:cNvGraphicFramePr>
          <p:nvPr/>
        </p:nvGraphicFramePr>
        <p:xfrm>
          <a:off x="832468" y="5839096"/>
          <a:ext cx="5524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2" name="公式" r:id="rId3" imgW="2465705" imgH="236220" progId="Equation.3">
                  <p:embed/>
                </p:oleObj>
              </mc:Choice>
              <mc:Fallback>
                <p:oleObj name="公式" r:id="rId3" imgW="246570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68" y="5839096"/>
                        <a:ext cx="5524500" cy="506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4" name="Group 34"/>
          <p:cNvGrpSpPr/>
          <p:nvPr/>
        </p:nvGrpSpPr>
        <p:grpSpPr bwMode="auto">
          <a:xfrm>
            <a:off x="14905" y="3088630"/>
            <a:ext cx="4814888" cy="2336800"/>
            <a:chOff x="1359" y="709"/>
            <a:chExt cx="3033" cy="1472"/>
          </a:xfrm>
        </p:grpSpPr>
        <p:sp>
          <p:nvSpPr>
            <p:cNvPr id="23566" name="Line 6"/>
            <p:cNvSpPr>
              <a:spLocks noChangeAspect="1" noChangeShapeType="1"/>
            </p:cNvSpPr>
            <p:nvPr/>
          </p:nvSpPr>
          <p:spPr bwMode="auto">
            <a:xfrm>
              <a:off x="1791" y="1217"/>
              <a:ext cx="4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7"/>
            <p:cNvSpPr>
              <a:spLocks noChangeAspect="1" noChangeShapeType="1"/>
            </p:cNvSpPr>
            <p:nvPr/>
          </p:nvSpPr>
          <p:spPr bwMode="auto">
            <a:xfrm>
              <a:off x="1785" y="2122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8"/>
            <p:cNvSpPr>
              <a:spLocks noChangeAspect="1" noChangeShapeType="1"/>
            </p:cNvSpPr>
            <p:nvPr/>
          </p:nvSpPr>
          <p:spPr bwMode="auto">
            <a:xfrm>
              <a:off x="3236" y="1207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9"/>
            <p:cNvSpPr>
              <a:spLocks noChangeAspect="1" noChangeShapeType="1"/>
            </p:cNvSpPr>
            <p:nvPr/>
          </p:nvSpPr>
          <p:spPr bwMode="auto">
            <a:xfrm>
              <a:off x="3236" y="2122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55" name="Object 15"/>
            <p:cNvGraphicFramePr>
              <a:graphicFrameLocks noChangeAspect="1"/>
            </p:cNvGraphicFramePr>
            <p:nvPr/>
          </p:nvGraphicFramePr>
          <p:xfrm>
            <a:off x="1359" y="1186"/>
            <a:ext cx="483" cy="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3" name="公式" r:id="rId5" imgW="339090" imgH="729615" progId="Equation.3">
                    <p:embed/>
                  </p:oleObj>
                </mc:Choice>
                <mc:Fallback>
                  <p:oleObj name="公式" r:id="rId5" imgW="339090" imgH="72961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1186"/>
                          <a:ext cx="483" cy="9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6" name="Object 16"/>
            <p:cNvGraphicFramePr>
              <a:graphicFrameLocks noChangeAspect="1"/>
            </p:cNvGraphicFramePr>
            <p:nvPr/>
          </p:nvGraphicFramePr>
          <p:xfrm>
            <a:off x="2352" y="1485"/>
            <a:ext cx="1005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4" name="公式" r:id="rId7" imgW="708660" imgH="493395" progId="Equation.3">
                    <p:embed/>
                  </p:oleObj>
                </mc:Choice>
                <mc:Fallback>
                  <p:oleObj name="公式" r:id="rId7" imgW="708660" imgH="49339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485"/>
                          <a:ext cx="1005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4"/>
            <p:cNvGraphicFramePr>
              <a:graphicFrameLocks noChangeAspect="1"/>
            </p:cNvGraphicFramePr>
            <p:nvPr/>
          </p:nvGraphicFramePr>
          <p:xfrm>
            <a:off x="3871" y="1200"/>
            <a:ext cx="521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5" name="公式" r:id="rId9" imgW="369570" imgH="616585" progId="Equation.3">
                    <p:embed/>
                  </p:oleObj>
                </mc:Choice>
                <mc:Fallback>
                  <p:oleObj name="公式" r:id="rId9" imgW="369570" imgH="61658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1200"/>
                          <a:ext cx="521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5"/>
            <p:cNvGraphicFramePr>
              <a:graphicFrameLocks noChangeAspect="1"/>
            </p:cNvGraphicFramePr>
            <p:nvPr/>
          </p:nvGraphicFramePr>
          <p:xfrm>
            <a:off x="3330" y="709"/>
            <a:ext cx="46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16" name="公式" r:id="rId11" imgW="328930" imgH="441960" progId="Equation.3">
                    <p:embed/>
                  </p:oleObj>
                </mc:Choice>
                <mc:Fallback>
                  <p:oleObj name="公式" r:id="rId11" imgW="328930" imgH="4419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709"/>
                          <a:ext cx="464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Rectangle 16"/>
            <p:cNvSpPr>
              <a:spLocks noChangeAspect="1" noChangeArrowheads="1"/>
            </p:cNvSpPr>
            <p:nvPr/>
          </p:nvSpPr>
          <p:spPr bwMode="auto">
            <a:xfrm rot="8100000">
              <a:off x="3100" y="1517"/>
              <a:ext cx="274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1" name="Line 21"/>
            <p:cNvSpPr>
              <a:spLocks noChangeAspect="1" noChangeShapeType="1"/>
            </p:cNvSpPr>
            <p:nvPr/>
          </p:nvSpPr>
          <p:spPr bwMode="auto">
            <a:xfrm>
              <a:off x="3234" y="120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31"/>
            <p:cNvSpPr>
              <a:spLocks noChangeAspect="1" noChangeShapeType="1"/>
            </p:cNvSpPr>
            <p:nvPr/>
          </p:nvSpPr>
          <p:spPr bwMode="auto">
            <a:xfrm>
              <a:off x="3234" y="185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32"/>
            <p:cNvSpPr>
              <a:spLocks noChangeShapeType="1"/>
            </p:cNvSpPr>
            <p:nvPr/>
          </p:nvSpPr>
          <p:spPr bwMode="auto">
            <a:xfrm>
              <a:off x="3053" y="1652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3"/>
          <p:cNvSpPr>
            <a:spLocks noChangeArrowheads="1"/>
          </p:cNvSpPr>
          <p:nvPr/>
        </p:nvSpPr>
        <p:spPr bwMode="auto">
          <a:xfrm>
            <a:off x="0" y="721520"/>
            <a:ext cx="4764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、电压控制电流源（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VCCS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074" name="Object 2"/>
          <p:cNvGraphicFramePr>
            <a:graphicFrameLocks noChangeAspect="1"/>
          </p:cNvGraphicFramePr>
          <p:nvPr/>
        </p:nvGraphicFramePr>
        <p:xfrm>
          <a:off x="4932040" y="731663"/>
          <a:ext cx="37449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1" imgW="1674495" imgH="246380" progId="Equation.DSMT4">
                  <p:embed/>
                </p:oleObj>
              </mc:Choice>
              <mc:Fallback>
                <p:oleObj name="Equation" r:id="rId1" imgW="1674495" imgH="2463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731663"/>
                        <a:ext cx="3744912" cy="534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850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266650"/>
            <a:ext cx="84455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4"/>
          <p:cNvSpPr>
            <a:spLocks noChangeArrowheads="1"/>
          </p:cNvSpPr>
          <p:nvPr/>
        </p:nvSpPr>
        <p:spPr bwMode="auto">
          <a:xfrm>
            <a:off x="664149" y="704058"/>
            <a:ext cx="4764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、电流控制电流源（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CCCS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664149" y="1282700"/>
            <a:ext cx="777716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电流控制电流源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控制支路短路，受控支路在任一时刻电压电流关系由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平面一条平行于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轴的直线确定，但该直线与控制支路电流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存在线性约束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334000" y="3348834"/>
            <a:ext cx="3810000" cy="2092325"/>
            <a:chOff x="1748" y="2054"/>
            <a:chExt cx="2400" cy="1318"/>
          </a:xfrm>
        </p:grpSpPr>
        <p:grpSp>
          <p:nvGrpSpPr>
            <p:cNvPr id="25623" name="Group 7"/>
            <p:cNvGrpSpPr/>
            <p:nvPr/>
          </p:nvGrpSpPr>
          <p:grpSpPr bwMode="auto">
            <a:xfrm>
              <a:off x="1748" y="2122"/>
              <a:ext cx="2064" cy="1250"/>
              <a:chOff x="1728" y="2640"/>
              <a:chExt cx="2064" cy="1250"/>
            </a:xfrm>
          </p:grpSpPr>
          <p:sp>
            <p:nvSpPr>
              <p:cNvPr id="25627" name="Line 8"/>
              <p:cNvSpPr>
                <a:spLocks noChangeShapeType="1"/>
              </p:cNvSpPr>
              <p:nvPr/>
            </p:nvSpPr>
            <p:spPr bwMode="auto">
              <a:xfrm flipV="1">
                <a:off x="1728" y="3456"/>
                <a:ext cx="20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8" name="Line 9"/>
              <p:cNvSpPr>
                <a:spLocks noChangeShapeType="1"/>
              </p:cNvSpPr>
              <p:nvPr/>
            </p:nvSpPr>
            <p:spPr bwMode="auto">
              <a:xfrm flipV="1">
                <a:off x="2688" y="2640"/>
                <a:ext cx="0" cy="1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9" name="Line 10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24" name="Text Box 11"/>
            <p:cNvSpPr txBox="1">
              <a:spLocks noChangeArrowheads="1"/>
            </p:cNvSpPr>
            <p:nvPr/>
          </p:nvSpPr>
          <p:spPr bwMode="auto">
            <a:xfrm>
              <a:off x="2162" y="205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25" name="Text Box 12"/>
            <p:cNvSpPr txBox="1">
              <a:spLocks noChangeArrowheads="1"/>
            </p:cNvSpPr>
            <p:nvPr/>
          </p:nvSpPr>
          <p:spPr bwMode="auto">
            <a:xfrm>
              <a:off x="2446" y="28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5626" name="Text Box 13"/>
            <p:cNvSpPr txBox="1">
              <a:spLocks noChangeArrowheads="1"/>
            </p:cNvSpPr>
            <p:nvPr/>
          </p:nvSpPr>
          <p:spPr bwMode="auto">
            <a:xfrm>
              <a:off x="3572" y="290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607" name="Object 3"/>
            <p:cNvGraphicFramePr>
              <a:graphicFrameLocks noChangeAspect="1"/>
            </p:cNvGraphicFramePr>
            <p:nvPr/>
          </p:nvGraphicFramePr>
          <p:xfrm>
            <a:off x="2807" y="2208"/>
            <a:ext cx="55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0" name="公式" r:id="rId1" imgW="410845" imgH="236220" progId="Equation.3">
                    <p:embed/>
                  </p:oleObj>
                </mc:Choice>
                <mc:Fallback>
                  <p:oleObj name="公式" r:id="rId1" imgW="410845" imgH="2362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2208"/>
                          <a:ext cx="55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51" name="Object 2"/>
          <p:cNvGraphicFramePr>
            <a:graphicFrameLocks noChangeAspect="1"/>
          </p:cNvGraphicFramePr>
          <p:nvPr/>
        </p:nvGraphicFramePr>
        <p:xfrm>
          <a:off x="855663" y="5916315"/>
          <a:ext cx="55546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公式" r:id="rId3" imgW="2475865" imgH="236220" progId="Equation.3">
                  <p:embed/>
                </p:oleObj>
              </mc:Choice>
              <mc:Fallback>
                <p:oleObj name="公式" r:id="rId3" imgW="247586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916315"/>
                        <a:ext cx="5554662" cy="506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533400" y="3271838"/>
            <a:ext cx="4138612" cy="2303462"/>
            <a:chOff x="1785" y="709"/>
            <a:chExt cx="2607" cy="1451"/>
          </a:xfrm>
        </p:grpSpPr>
        <p:sp>
          <p:nvSpPr>
            <p:cNvPr id="25614" name="Line 7"/>
            <p:cNvSpPr>
              <a:spLocks noChangeAspect="1" noChangeShapeType="1"/>
            </p:cNvSpPr>
            <p:nvPr/>
          </p:nvSpPr>
          <p:spPr bwMode="auto">
            <a:xfrm>
              <a:off x="3236" y="1207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8"/>
            <p:cNvSpPr>
              <a:spLocks noChangeAspect="1" noChangeShapeType="1"/>
            </p:cNvSpPr>
            <p:nvPr/>
          </p:nvSpPr>
          <p:spPr bwMode="auto">
            <a:xfrm>
              <a:off x="3236" y="2122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3" name="Object 15"/>
            <p:cNvGraphicFramePr>
              <a:graphicFrameLocks noChangeAspect="1"/>
            </p:cNvGraphicFramePr>
            <p:nvPr/>
          </p:nvGraphicFramePr>
          <p:xfrm>
            <a:off x="2472" y="1485"/>
            <a:ext cx="88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2" name="公式" r:id="rId5" imgW="606425" imgH="493395" progId="Equation.3">
                    <p:embed/>
                  </p:oleObj>
                </mc:Choice>
                <mc:Fallback>
                  <p:oleObj name="公式" r:id="rId5" imgW="606425" imgH="49339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485"/>
                          <a:ext cx="883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16"/>
            <p:cNvGraphicFramePr>
              <a:graphicFrameLocks noChangeAspect="1"/>
            </p:cNvGraphicFramePr>
            <p:nvPr/>
          </p:nvGraphicFramePr>
          <p:xfrm>
            <a:off x="3871" y="1200"/>
            <a:ext cx="521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3" name="公式" r:id="rId7" imgW="369570" imgH="616585" progId="Equation.3">
                    <p:embed/>
                  </p:oleObj>
                </mc:Choice>
                <mc:Fallback>
                  <p:oleObj name="公式" r:id="rId7" imgW="369570" imgH="61658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1200"/>
                          <a:ext cx="521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4"/>
            <p:cNvGraphicFramePr>
              <a:graphicFrameLocks noChangeAspect="1"/>
            </p:cNvGraphicFramePr>
            <p:nvPr/>
          </p:nvGraphicFramePr>
          <p:xfrm>
            <a:off x="3330" y="709"/>
            <a:ext cx="46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4" name="公式" r:id="rId9" imgW="328930" imgH="441960" progId="Equation.3">
                    <p:embed/>
                  </p:oleObj>
                </mc:Choice>
                <mc:Fallback>
                  <p:oleObj name="公式" r:id="rId9" imgW="328930" imgH="441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709"/>
                          <a:ext cx="464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Rectangle 13"/>
            <p:cNvSpPr>
              <a:spLocks noChangeAspect="1" noChangeArrowheads="1"/>
            </p:cNvSpPr>
            <p:nvPr/>
          </p:nvSpPr>
          <p:spPr bwMode="auto">
            <a:xfrm rot="8100000">
              <a:off x="3100" y="1517"/>
              <a:ext cx="274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5617" name="Line 14"/>
            <p:cNvSpPr>
              <a:spLocks noChangeAspect="1" noChangeShapeType="1"/>
            </p:cNvSpPr>
            <p:nvPr/>
          </p:nvSpPr>
          <p:spPr bwMode="auto">
            <a:xfrm>
              <a:off x="3234" y="120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Line 15"/>
            <p:cNvSpPr>
              <a:spLocks noChangeAspect="1" noChangeShapeType="1"/>
            </p:cNvSpPr>
            <p:nvPr/>
          </p:nvSpPr>
          <p:spPr bwMode="auto">
            <a:xfrm>
              <a:off x="3234" y="185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16"/>
            <p:cNvSpPr>
              <a:spLocks noChangeShapeType="1"/>
            </p:cNvSpPr>
            <p:nvPr/>
          </p:nvSpPr>
          <p:spPr bwMode="auto">
            <a:xfrm>
              <a:off x="3053" y="1652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19"/>
            <p:cNvSpPr>
              <a:spLocks noChangeAspect="1" noChangeShapeType="1"/>
            </p:cNvSpPr>
            <p:nvPr/>
          </p:nvSpPr>
          <p:spPr bwMode="auto">
            <a:xfrm>
              <a:off x="1791" y="1217"/>
              <a:ext cx="4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20"/>
            <p:cNvSpPr>
              <a:spLocks noChangeAspect="1" noChangeShapeType="1"/>
            </p:cNvSpPr>
            <p:nvPr/>
          </p:nvSpPr>
          <p:spPr bwMode="auto">
            <a:xfrm>
              <a:off x="1785" y="2122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27"/>
            <p:cNvSpPr>
              <a:spLocks noChangeShapeType="1"/>
            </p:cNvSpPr>
            <p:nvPr/>
          </p:nvSpPr>
          <p:spPr bwMode="auto">
            <a:xfrm>
              <a:off x="2289" y="1214"/>
              <a:ext cx="0" cy="9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06" name="Object 5"/>
            <p:cNvGraphicFramePr>
              <a:graphicFrameLocks noChangeAspect="1"/>
            </p:cNvGraphicFramePr>
            <p:nvPr/>
          </p:nvGraphicFramePr>
          <p:xfrm>
            <a:off x="1903" y="717"/>
            <a:ext cx="425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65" name="公式" r:id="rId11" imgW="297815" imgH="441960" progId="Equation.3">
                    <p:embed/>
                  </p:oleObj>
                </mc:Choice>
                <mc:Fallback>
                  <p:oleObj name="公式" r:id="rId11" imgW="297815" imgH="4419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717"/>
                          <a:ext cx="425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6353" y="730249"/>
            <a:ext cx="4764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、电流控制电流源（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CCCS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1151" name="Object 2"/>
          <p:cNvGraphicFramePr>
            <a:graphicFrameLocks noChangeAspect="1"/>
          </p:cNvGraphicFramePr>
          <p:nvPr/>
        </p:nvGraphicFramePr>
        <p:xfrm>
          <a:off x="5118100" y="760237"/>
          <a:ext cx="3683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1" imgW="1644015" imgH="246380" progId="Equation.DSMT4">
                  <p:embed/>
                </p:oleObj>
              </mc:Choice>
              <mc:Fallback>
                <p:oleObj name="Equation" r:id="rId1" imgW="1644015" imgH="2463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760237"/>
                        <a:ext cx="3683000" cy="536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860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96812"/>
            <a:ext cx="8497887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00113" y="333375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请指出图中受控源的类型：</a:t>
            </a:r>
            <a:endParaRPr lang="zh-CN" altLang="en-US" sz="2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3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35150" y="4652963"/>
            <a:ext cx="15128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b="1">
                <a:solidFill>
                  <a:srgbClr val="33996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VCVS</a:t>
            </a:r>
            <a:endParaRPr lang="zh-CN" altLang="en-US" sz="2600" b="1">
              <a:solidFill>
                <a:srgbClr val="33996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4" name="Text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67400" y="4652963"/>
            <a:ext cx="1657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b="1">
                <a:solidFill>
                  <a:srgbClr val="33996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CCVS</a:t>
            </a:r>
            <a:endParaRPr lang="zh-CN" altLang="en-US" sz="2600" b="1">
              <a:solidFill>
                <a:srgbClr val="33996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5" name="Text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5150" y="5589588"/>
            <a:ext cx="1873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b="1">
                <a:solidFill>
                  <a:srgbClr val="33996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VCCS</a:t>
            </a:r>
            <a:endParaRPr lang="zh-CN" altLang="en-US" sz="2600" b="1">
              <a:solidFill>
                <a:srgbClr val="33996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6" name="Text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7400" y="5445125"/>
            <a:ext cx="1584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b="1">
                <a:solidFill>
                  <a:srgbClr val="33996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CCCS</a:t>
            </a:r>
            <a:endParaRPr lang="zh-CN" altLang="en-US" sz="2600" b="1">
              <a:solidFill>
                <a:srgbClr val="33996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7" name="椭圆 7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6013" y="46529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tailEnd type="triangle" w="med" len="med"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8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5616" y="5578946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tailEnd type="triangle" w="med" len="med"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49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076056" y="4642842"/>
            <a:ext cx="514350" cy="514350"/>
          </a:xfrm>
          <a:prstGeom prst="ellipse">
            <a:avLst/>
          </a:prstGeom>
          <a:solidFill>
            <a:schemeClr val="bg2"/>
          </a:solidFill>
          <a:ln w="25400" algn="ctr">
            <a:solidFill>
              <a:srgbClr val="000000"/>
            </a:solidFill>
            <a:round/>
            <a:tailEnd type="triangle" w="med" len="med"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50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5148263" y="5516563"/>
            <a:ext cx="514350" cy="514350"/>
          </a:xfrm>
          <a:prstGeom prst="ellipse">
            <a:avLst/>
          </a:prstGeom>
          <a:solidFill>
            <a:srgbClr val="808080"/>
          </a:solidFill>
          <a:ln w="12700" algn="ctr">
            <a:solidFill>
              <a:srgbClr val="000000"/>
            </a:solidFill>
            <a:round/>
            <a:tailEnd type="triangle" w="med" len="med"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1451" name="圆角矩形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tailEnd type="triangle" w="med" len="med"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6145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44675"/>
            <a:ext cx="58642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53" name="组合 16"/>
          <p:cNvGrpSpPr/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1455" name="TitleBackground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6" name="ColorBlock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tailEnd type="triangle" w="med" len="med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7" name="Type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61458" name="TipText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2748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1454" name="图片 1" descr="tmpB26F.tmp"/>
          <p:cNvPicPr/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42938" y="1250156"/>
            <a:ext cx="78105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受控电源关联两条支路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控制支路与受控支路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受控</a:t>
            </a:r>
            <a:r>
              <a:rPr kumimoji="1" lang="zh-CN" altLang="en-US" sz="2800" b="1" i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电压源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受控支路的电压与流过本支路的电流无关，但与控制支路的电压或电流成正比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受控</a:t>
            </a:r>
            <a:r>
              <a:rPr kumimoji="1" lang="zh-CN" altLang="en-US" sz="2800" b="1" i="1" dirty="0">
                <a:solidFill>
                  <a:srgbClr val="00B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电流源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受控支路的电流与本支路两端的电压无关，但与控制支路的电压或电流成正比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受控电源的</a:t>
            </a:r>
            <a:r>
              <a:rPr kumimoji="1" lang="zh-CN" altLang="en-US" sz="2800" b="1" i="1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参考方向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应将控制支路与受控支路的参考方向一起标出，没有控制支路的参考方向，受控电源的参考方向没有意义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在电路中一般习惯将控制支路与相邻支路合并而不单独画出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642938" y="731044"/>
            <a:ext cx="324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关于受控电源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63166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1.6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受控电源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utoUpdateAnimBg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-500063" y="785813"/>
            <a:ext cx="472440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、电路模型</a:t>
            </a:r>
            <a:endParaRPr kumimoji="1" lang="zh-CN" altLang="en-US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42938" y="1643063"/>
            <a:ext cx="7920037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电子元器件抽象为一个理想元件或若干个理想元件的组合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导线抽象为理想导线（也可以看成理想元件）或理想导线与理想元件的组合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只考虑单一电过程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11200" y="4589463"/>
            <a:ext cx="7905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电路模型建立的难点在于电子元器件的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抽象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09613" y="5254625"/>
            <a:ext cx="7905750" cy="956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电路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用于电信号传输、处理和存储的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集总参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数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实际电路的电路模型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642938" y="-214313"/>
            <a:ext cx="5970587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电路和电路模型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4" grpId="0" autoUpdateAnimBg="0"/>
      <p:bldP spid="22535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42938" y="814388"/>
            <a:ext cx="392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、两类约束</a:t>
            </a:r>
            <a:endParaRPr kumimoji="1" lang="zh-CN" altLang="en-US" sz="2800" b="1" dirty="0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89517" y="2584397"/>
            <a:ext cx="7840663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拓扑约束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对电路中具有一定电路结构的支路电流、支路电压分别给出线性约束，这类约束与元件特性无关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元件约束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对电路中每条支路的电流电压给出线性约束，这类约束与电路结构无关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349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-214313"/>
            <a:ext cx="8001000" cy="1214438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1.7 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两类约束和电路方程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P24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686343" y="1485874"/>
            <a:ext cx="78470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电路由元件连接而成，涉及电路结构和元件特性两类关系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091" y="5198404"/>
            <a:ext cx="791845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800" b="1" dirty="0">
                <a:latin typeface="Times New Roman" panose="02020603050405020304" pitchFamily="18" charset="0"/>
              </a:rPr>
              <a:t>上述两类约束是对电路中所有基本物理量（电流、电压）施加的</a:t>
            </a: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全部约束。</a:t>
            </a:r>
            <a:endParaRPr kumimoji="1"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3" grpId="0" autoUpdateAnimBg="0" build="allAtOnce"/>
      <p:bldP spid="65546" grpId="0" autoUpdateAnimBg="0"/>
      <p:bldP spid="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714375" y="1071563"/>
            <a:ext cx="3959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339966"/>
                </a:solidFill>
                <a:latin typeface="Times New Roman" panose="02020603050405020304" pitchFamily="18" charset="0"/>
              </a:rPr>
              <a:t>、电路方程</a:t>
            </a:r>
            <a:endParaRPr kumimoji="1" lang="zh-CN" altLang="en-US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42938" y="3000375"/>
            <a:ext cx="7920037" cy="319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条支路的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方程彼此独立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任意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n-1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个结点的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方程彼此独立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独立结点数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= n-1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任意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b-n+1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个回路的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方程彼此独立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l" eaLnBrk="1" hangingPunct="1">
              <a:spcAft>
                <a:spcPct val="50000"/>
              </a:spcAft>
              <a:buClr>
                <a:srgbClr val="FF0000"/>
              </a:buClr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独立回路数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=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独立网孔数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=b-n+1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661988" y="1852613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 b="1">
                <a:latin typeface="Times New Roman" panose="02020603050405020304" pitchFamily="18" charset="0"/>
              </a:rPr>
              <a:t>对于具有</a:t>
            </a:r>
            <a:r>
              <a:rPr kumimoji="1" lang="en-US" altLang="zh-CN" sz="2800" b="1">
                <a:solidFill>
                  <a:srgbClr val="FF9933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条支路、</a:t>
            </a:r>
            <a:r>
              <a:rPr kumimoji="1" lang="en-US" altLang="zh-CN" sz="2800" b="1">
                <a:solidFill>
                  <a:srgbClr val="FF9933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个结点的连通电路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utoUpdateAnimBg="0" build="allAtOnce"/>
      <p:bldP spid="6759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762000" y="1284288"/>
            <a:ext cx="838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彼此独立的电路方程数共计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b+(n-1)+(b-n+1)=2b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785813" y="3500438"/>
            <a:ext cx="7777162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对于线性电路，只要列出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方程，联立即可解出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全部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条支路的电流和电压共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2b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个变量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762000" y="4968081"/>
            <a:ext cx="777081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独立电源的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方程直接给出了本支路的电流或电压结果，同时减少约束方程和求解变量。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088" y="1989138"/>
            <a:ext cx="77644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2b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方程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是最原始的电路方程，是分析电路的基本依据。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" grpId="0" autoUpdateAnimBg="0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670719" y="4893468"/>
            <a:ext cx="7923212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6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电路具有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b=6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条支路、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n=4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个结点。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ts val="36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因此，可列出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个（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）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方程和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个（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b-n+1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）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66563" name="Group 87"/>
          <p:cNvGrpSpPr/>
          <p:nvPr/>
        </p:nvGrpSpPr>
        <p:grpSpPr bwMode="auto">
          <a:xfrm>
            <a:off x="1500188" y="1500188"/>
            <a:ext cx="4795837" cy="3224212"/>
            <a:chOff x="955" y="1243"/>
            <a:chExt cx="3021" cy="2031"/>
          </a:xfrm>
        </p:grpSpPr>
        <p:sp>
          <p:nvSpPr>
            <p:cNvPr id="66567" name="Rectangle 88"/>
            <p:cNvSpPr>
              <a:spLocks noChangeArrowheads="1"/>
            </p:cNvSpPr>
            <p:nvPr/>
          </p:nvSpPr>
          <p:spPr bwMode="auto">
            <a:xfrm>
              <a:off x="2448" y="1546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6568" name="Rectangle 89"/>
            <p:cNvSpPr>
              <a:spLocks noChangeArrowheads="1"/>
            </p:cNvSpPr>
            <p:nvPr/>
          </p:nvSpPr>
          <p:spPr bwMode="auto">
            <a:xfrm>
              <a:off x="1872" y="2122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6569" name="Rectangle 90"/>
            <p:cNvSpPr>
              <a:spLocks noChangeArrowheads="1"/>
            </p:cNvSpPr>
            <p:nvPr/>
          </p:nvSpPr>
          <p:spPr bwMode="auto">
            <a:xfrm>
              <a:off x="3792" y="2506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6570" name="Rectangle 91"/>
            <p:cNvSpPr>
              <a:spLocks noChangeArrowheads="1"/>
            </p:cNvSpPr>
            <p:nvPr/>
          </p:nvSpPr>
          <p:spPr bwMode="auto">
            <a:xfrm>
              <a:off x="2640" y="2506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6571" name="Oval 92"/>
            <p:cNvSpPr>
              <a:spLocks noChangeArrowheads="1"/>
            </p:cNvSpPr>
            <p:nvPr/>
          </p:nvSpPr>
          <p:spPr bwMode="auto">
            <a:xfrm>
              <a:off x="1392" y="255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6572" name="Oval 93"/>
            <p:cNvSpPr>
              <a:spLocks noChangeArrowheads="1"/>
            </p:cNvSpPr>
            <p:nvPr/>
          </p:nvSpPr>
          <p:spPr bwMode="auto">
            <a:xfrm>
              <a:off x="3120" y="1978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6573" name="Line 94"/>
            <p:cNvSpPr>
              <a:spLocks noChangeShapeType="1"/>
            </p:cNvSpPr>
            <p:nvPr/>
          </p:nvSpPr>
          <p:spPr bwMode="auto">
            <a:xfrm>
              <a:off x="1584" y="1594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74" name="Line 95"/>
            <p:cNvSpPr>
              <a:spLocks noChangeShapeType="1"/>
            </p:cNvSpPr>
            <p:nvPr/>
          </p:nvSpPr>
          <p:spPr bwMode="auto">
            <a:xfrm>
              <a:off x="1584" y="159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75" name="Line 96"/>
            <p:cNvSpPr>
              <a:spLocks noChangeShapeType="1"/>
            </p:cNvSpPr>
            <p:nvPr/>
          </p:nvSpPr>
          <p:spPr bwMode="auto">
            <a:xfrm>
              <a:off x="1584" y="217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76" name="Line 97"/>
            <p:cNvSpPr>
              <a:spLocks noChangeShapeType="1"/>
            </p:cNvSpPr>
            <p:nvPr/>
          </p:nvSpPr>
          <p:spPr bwMode="auto">
            <a:xfrm>
              <a:off x="2352" y="217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77" name="Line 98"/>
            <p:cNvSpPr>
              <a:spLocks noChangeShapeType="1"/>
            </p:cNvSpPr>
            <p:nvPr/>
          </p:nvSpPr>
          <p:spPr bwMode="auto">
            <a:xfrm>
              <a:off x="3552" y="217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78" name="Line 99"/>
            <p:cNvSpPr>
              <a:spLocks noChangeShapeType="1"/>
            </p:cNvSpPr>
            <p:nvPr/>
          </p:nvSpPr>
          <p:spPr bwMode="auto">
            <a:xfrm>
              <a:off x="2928" y="159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79" name="Line 100"/>
            <p:cNvSpPr>
              <a:spLocks noChangeShapeType="1"/>
            </p:cNvSpPr>
            <p:nvPr/>
          </p:nvSpPr>
          <p:spPr bwMode="auto">
            <a:xfrm>
              <a:off x="3840" y="1594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0" name="Line 101"/>
            <p:cNvSpPr>
              <a:spLocks noChangeShapeType="1"/>
            </p:cNvSpPr>
            <p:nvPr/>
          </p:nvSpPr>
          <p:spPr bwMode="auto">
            <a:xfrm>
              <a:off x="1584" y="3274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1" name="Line 102"/>
            <p:cNvSpPr>
              <a:spLocks noChangeShapeType="1"/>
            </p:cNvSpPr>
            <p:nvPr/>
          </p:nvSpPr>
          <p:spPr bwMode="auto">
            <a:xfrm>
              <a:off x="3840" y="298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2" name="Line 103"/>
            <p:cNvSpPr>
              <a:spLocks noChangeShapeType="1"/>
            </p:cNvSpPr>
            <p:nvPr/>
          </p:nvSpPr>
          <p:spPr bwMode="auto">
            <a:xfrm>
              <a:off x="2688" y="217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3" name="Line 104"/>
            <p:cNvSpPr>
              <a:spLocks noChangeShapeType="1"/>
            </p:cNvSpPr>
            <p:nvPr/>
          </p:nvSpPr>
          <p:spPr bwMode="auto">
            <a:xfrm>
              <a:off x="2688" y="298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4" name="Line 105"/>
            <p:cNvSpPr>
              <a:spLocks noChangeShapeType="1"/>
            </p:cNvSpPr>
            <p:nvPr/>
          </p:nvSpPr>
          <p:spPr bwMode="auto">
            <a:xfrm>
              <a:off x="3312" y="197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5" name="Line 106"/>
            <p:cNvSpPr>
              <a:spLocks noChangeShapeType="1"/>
            </p:cNvSpPr>
            <p:nvPr/>
          </p:nvSpPr>
          <p:spPr bwMode="auto">
            <a:xfrm>
              <a:off x="1872" y="159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6" name="Line 107"/>
            <p:cNvSpPr>
              <a:spLocks noChangeShapeType="1"/>
            </p:cNvSpPr>
            <p:nvPr/>
          </p:nvSpPr>
          <p:spPr bwMode="auto">
            <a:xfrm flipH="1">
              <a:off x="2880" y="217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7" name="Line 108"/>
            <p:cNvSpPr>
              <a:spLocks noChangeShapeType="1"/>
            </p:cNvSpPr>
            <p:nvPr/>
          </p:nvSpPr>
          <p:spPr bwMode="auto">
            <a:xfrm>
              <a:off x="3840" y="226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8" name="Line 109"/>
            <p:cNvSpPr>
              <a:spLocks noChangeShapeType="1"/>
            </p:cNvSpPr>
            <p:nvPr/>
          </p:nvSpPr>
          <p:spPr bwMode="auto">
            <a:xfrm>
              <a:off x="2688" y="226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89" name="Line 110"/>
            <p:cNvSpPr>
              <a:spLocks noChangeShapeType="1"/>
            </p:cNvSpPr>
            <p:nvPr/>
          </p:nvSpPr>
          <p:spPr bwMode="auto">
            <a:xfrm>
              <a:off x="1632" y="217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6590" name="Rectangle 111"/>
            <p:cNvSpPr>
              <a:spLocks noChangeArrowheads="1"/>
            </p:cNvSpPr>
            <p:nvPr/>
          </p:nvSpPr>
          <p:spPr bwMode="auto">
            <a:xfrm>
              <a:off x="955" y="2554"/>
              <a:ext cx="47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1V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1" name="Rectangle 112"/>
            <p:cNvSpPr>
              <a:spLocks noChangeArrowheads="1"/>
            </p:cNvSpPr>
            <p:nvPr/>
          </p:nvSpPr>
          <p:spPr bwMode="auto">
            <a:xfrm>
              <a:off x="3118" y="1697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2A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2" name="Rectangle 113"/>
            <p:cNvSpPr>
              <a:spLocks noChangeArrowheads="1"/>
            </p:cNvSpPr>
            <p:nvPr/>
          </p:nvSpPr>
          <p:spPr bwMode="auto">
            <a:xfrm>
              <a:off x="3352" y="2596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3" name="Rectangle 114"/>
            <p:cNvSpPr>
              <a:spLocks noChangeArrowheads="1"/>
            </p:cNvSpPr>
            <p:nvPr/>
          </p:nvSpPr>
          <p:spPr bwMode="auto">
            <a:xfrm>
              <a:off x="2211" y="2582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4" name="Rectangle 115"/>
            <p:cNvSpPr>
              <a:spLocks noChangeArrowheads="1"/>
            </p:cNvSpPr>
            <p:nvPr/>
          </p:nvSpPr>
          <p:spPr bwMode="auto">
            <a:xfrm>
              <a:off x="2469" y="1243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4Ω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5" name="Rectangle 116"/>
            <p:cNvSpPr>
              <a:spLocks noChangeArrowheads="1"/>
            </p:cNvSpPr>
            <p:nvPr/>
          </p:nvSpPr>
          <p:spPr bwMode="auto">
            <a:xfrm>
              <a:off x="1893" y="1812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6" name="Rectangle 117"/>
            <p:cNvSpPr>
              <a:spLocks noChangeArrowheads="1"/>
            </p:cNvSpPr>
            <p:nvPr/>
          </p:nvSpPr>
          <p:spPr bwMode="auto">
            <a:xfrm>
              <a:off x="1008" y="2890"/>
              <a:ext cx="4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7" name="Rectangle 118"/>
            <p:cNvSpPr>
              <a:spLocks noChangeArrowheads="1"/>
            </p:cNvSpPr>
            <p:nvPr/>
          </p:nvSpPr>
          <p:spPr bwMode="auto">
            <a:xfrm>
              <a:off x="1104" y="2170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6598" name="Rectangle 119"/>
            <p:cNvSpPr>
              <a:spLocks noChangeArrowheads="1"/>
            </p:cNvSpPr>
            <p:nvPr/>
          </p:nvSpPr>
          <p:spPr bwMode="auto">
            <a:xfrm>
              <a:off x="1872" y="1243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6599" name="Rectangle 120"/>
            <p:cNvSpPr>
              <a:spLocks noChangeArrowheads="1"/>
            </p:cNvSpPr>
            <p:nvPr/>
          </p:nvSpPr>
          <p:spPr bwMode="auto">
            <a:xfrm>
              <a:off x="2409" y="2122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6600" name="Rectangle 121"/>
            <p:cNvSpPr>
              <a:spLocks noChangeArrowheads="1"/>
            </p:cNvSpPr>
            <p:nvPr/>
          </p:nvSpPr>
          <p:spPr bwMode="auto">
            <a:xfrm>
              <a:off x="1605" y="1808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6601" name="Rectangle 122"/>
            <p:cNvSpPr>
              <a:spLocks noChangeArrowheads="1"/>
            </p:cNvSpPr>
            <p:nvPr/>
          </p:nvSpPr>
          <p:spPr bwMode="auto">
            <a:xfrm>
              <a:off x="3557" y="2136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28625" y="857250"/>
            <a:ext cx="74152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，求图示电路各支路电流、电压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5" grpId="0" autoUpdateAnimBg="0" build="allAtOnce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5"/>
          <p:cNvSpPr>
            <a:spLocks noChangeArrowheads="1"/>
          </p:cNvSpPr>
          <p:nvPr/>
        </p:nvSpPr>
        <p:spPr bwMode="auto">
          <a:xfrm>
            <a:off x="5508625" y="1989138"/>
            <a:ext cx="3165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方程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3470" name="Rectangle 46"/>
          <p:cNvSpPr>
            <a:spLocks noChangeArrowheads="1"/>
          </p:cNvSpPr>
          <p:nvPr/>
        </p:nvSpPr>
        <p:spPr bwMode="auto">
          <a:xfrm>
            <a:off x="6011863" y="2636838"/>
            <a:ext cx="3000375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  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=3I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=4I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=1(V)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=2(A)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6576" name="Rectangle 70"/>
          <p:cNvSpPr>
            <a:spLocks noChangeArrowheads="1"/>
          </p:cNvSpPr>
          <p:nvPr/>
        </p:nvSpPr>
        <p:spPr bwMode="auto">
          <a:xfrm>
            <a:off x="1049338" y="2009775"/>
            <a:ext cx="609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77" name="Rectangle 71"/>
          <p:cNvSpPr>
            <a:spLocks noChangeArrowheads="1"/>
          </p:cNvSpPr>
          <p:nvPr/>
        </p:nvSpPr>
        <p:spPr bwMode="auto">
          <a:xfrm>
            <a:off x="2995613" y="1831975"/>
            <a:ext cx="685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78" name="Rectangle 83"/>
          <p:cNvSpPr>
            <a:spLocks noChangeArrowheads="1"/>
          </p:cNvSpPr>
          <p:nvPr/>
        </p:nvSpPr>
        <p:spPr bwMode="auto">
          <a:xfrm>
            <a:off x="3348038" y="1628775"/>
            <a:ext cx="685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8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79" name="Rectangle 84"/>
          <p:cNvSpPr>
            <a:spLocks noChangeArrowheads="1"/>
          </p:cNvSpPr>
          <p:nvPr/>
        </p:nvSpPr>
        <p:spPr bwMode="auto">
          <a:xfrm>
            <a:off x="3779838" y="3284538"/>
            <a:ext cx="762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8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0" name="Rectangle 85"/>
          <p:cNvSpPr>
            <a:spLocks noChangeArrowheads="1"/>
          </p:cNvSpPr>
          <p:nvPr/>
        </p:nvSpPr>
        <p:spPr bwMode="auto">
          <a:xfrm>
            <a:off x="2051050" y="3284538"/>
            <a:ext cx="6858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800" b="1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1" name="Rectangle 86"/>
          <p:cNvSpPr>
            <a:spLocks noChangeArrowheads="1"/>
          </p:cNvSpPr>
          <p:nvPr/>
        </p:nvSpPr>
        <p:spPr bwMode="auto">
          <a:xfrm>
            <a:off x="5053013" y="2022475"/>
            <a:ext cx="838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800" b="1">
              <a:solidFill>
                <a:srgbClr val="3399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7595" name="Group 87"/>
          <p:cNvGrpSpPr/>
          <p:nvPr/>
        </p:nvGrpSpPr>
        <p:grpSpPr bwMode="auto">
          <a:xfrm>
            <a:off x="428625" y="857250"/>
            <a:ext cx="4795838" cy="3224213"/>
            <a:chOff x="955" y="1243"/>
            <a:chExt cx="3021" cy="2031"/>
          </a:xfrm>
        </p:grpSpPr>
        <p:sp>
          <p:nvSpPr>
            <p:cNvPr id="67615" name="Rectangle 88"/>
            <p:cNvSpPr>
              <a:spLocks noChangeArrowheads="1"/>
            </p:cNvSpPr>
            <p:nvPr/>
          </p:nvSpPr>
          <p:spPr bwMode="auto">
            <a:xfrm>
              <a:off x="2448" y="1546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7616" name="Rectangle 89"/>
            <p:cNvSpPr>
              <a:spLocks noChangeArrowheads="1"/>
            </p:cNvSpPr>
            <p:nvPr/>
          </p:nvSpPr>
          <p:spPr bwMode="auto">
            <a:xfrm>
              <a:off x="1872" y="2122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7617" name="Rectangle 90"/>
            <p:cNvSpPr>
              <a:spLocks noChangeArrowheads="1"/>
            </p:cNvSpPr>
            <p:nvPr/>
          </p:nvSpPr>
          <p:spPr bwMode="auto">
            <a:xfrm>
              <a:off x="3792" y="2506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7618" name="Rectangle 91"/>
            <p:cNvSpPr>
              <a:spLocks noChangeArrowheads="1"/>
            </p:cNvSpPr>
            <p:nvPr/>
          </p:nvSpPr>
          <p:spPr bwMode="auto">
            <a:xfrm>
              <a:off x="2640" y="2506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7619" name="Oval 92"/>
            <p:cNvSpPr>
              <a:spLocks noChangeArrowheads="1"/>
            </p:cNvSpPr>
            <p:nvPr/>
          </p:nvSpPr>
          <p:spPr bwMode="auto">
            <a:xfrm>
              <a:off x="1392" y="2554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7620" name="Oval 93"/>
            <p:cNvSpPr>
              <a:spLocks noChangeArrowheads="1"/>
            </p:cNvSpPr>
            <p:nvPr/>
          </p:nvSpPr>
          <p:spPr bwMode="auto">
            <a:xfrm>
              <a:off x="3120" y="1978"/>
              <a:ext cx="432" cy="4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en-US" b="1"/>
            </a:p>
          </p:txBody>
        </p:sp>
        <p:sp>
          <p:nvSpPr>
            <p:cNvPr id="67621" name="Line 94"/>
            <p:cNvSpPr>
              <a:spLocks noChangeShapeType="1"/>
            </p:cNvSpPr>
            <p:nvPr/>
          </p:nvSpPr>
          <p:spPr bwMode="auto">
            <a:xfrm>
              <a:off x="1584" y="1594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2" name="Line 95"/>
            <p:cNvSpPr>
              <a:spLocks noChangeShapeType="1"/>
            </p:cNvSpPr>
            <p:nvPr/>
          </p:nvSpPr>
          <p:spPr bwMode="auto">
            <a:xfrm>
              <a:off x="1584" y="159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3" name="Line 96"/>
            <p:cNvSpPr>
              <a:spLocks noChangeShapeType="1"/>
            </p:cNvSpPr>
            <p:nvPr/>
          </p:nvSpPr>
          <p:spPr bwMode="auto">
            <a:xfrm>
              <a:off x="1584" y="217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4" name="Line 97"/>
            <p:cNvSpPr>
              <a:spLocks noChangeShapeType="1"/>
            </p:cNvSpPr>
            <p:nvPr/>
          </p:nvSpPr>
          <p:spPr bwMode="auto">
            <a:xfrm>
              <a:off x="2352" y="2170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5" name="Line 98"/>
            <p:cNvSpPr>
              <a:spLocks noChangeShapeType="1"/>
            </p:cNvSpPr>
            <p:nvPr/>
          </p:nvSpPr>
          <p:spPr bwMode="auto">
            <a:xfrm>
              <a:off x="3552" y="217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6" name="Line 99"/>
            <p:cNvSpPr>
              <a:spLocks noChangeShapeType="1"/>
            </p:cNvSpPr>
            <p:nvPr/>
          </p:nvSpPr>
          <p:spPr bwMode="auto">
            <a:xfrm>
              <a:off x="2928" y="159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7" name="Line 100"/>
            <p:cNvSpPr>
              <a:spLocks noChangeShapeType="1"/>
            </p:cNvSpPr>
            <p:nvPr/>
          </p:nvSpPr>
          <p:spPr bwMode="auto">
            <a:xfrm>
              <a:off x="3840" y="1594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8" name="Line 101"/>
            <p:cNvSpPr>
              <a:spLocks noChangeShapeType="1"/>
            </p:cNvSpPr>
            <p:nvPr/>
          </p:nvSpPr>
          <p:spPr bwMode="auto">
            <a:xfrm>
              <a:off x="1584" y="3274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29" name="Line 102"/>
            <p:cNvSpPr>
              <a:spLocks noChangeShapeType="1"/>
            </p:cNvSpPr>
            <p:nvPr/>
          </p:nvSpPr>
          <p:spPr bwMode="auto">
            <a:xfrm>
              <a:off x="3840" y="298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0" name="Line 103"/>
            <p:cNvSpPr>
              <a:spLocks noChangeShapeType="1"/>
            </p:cNvSpPr>
            <p:nvPr/>
          </p:nvSpPr>
          <p:spPr bwMode="auto">
            <a:xfrm>
              <a:off x="2688" y="217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1" name="Line 104"/>
            <p:cNvSpPr>
              <a:spLocks noChangeShapeType="1"/>
            </p:cNvSpPr>
            <p:nvPr/>
          </p:nvSpPr>
          <p:spPr bwMode="auto">
            <a:xfrm>
              <a:off x="2688" y="298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2" name="Line 105"/>
            <p:cNvSpPr>
              <a:spLocks noChangeShapeType="1"/>
            </p:cNvSpPr>
            <p:nvPr/>
          </p:nvSpPr>
          <p:spPr bwMode="auto">
            <a:xfrm>
              <a:off x="3312" y="197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3" name="Line 106"/>
            <p:cNvSpPr>
              <a:spLocks noChangeShapeType="1"/>
            </p:cNvSpPr>
            <p:nvPr/>
          </p:nvSpPr>
          <p:spPr bwMode="auto">
            <a:xfrm>
              <a:off x="1872" y="159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4" name="Line 107"/>
            <p:cNvSpPr>
              <a:spLocks noChangeShapeType="1"/>
            </p:cNvSpPr>
            <p:nvPr/>
          </p:nvSpPr>
          <p:spPr bwMode="auto">
            <a:xfrm flipH="1">
              <a:off x="2880" y="217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5" name="Line 108"/>
            <p:cNvSpPr>
              <a:spLocks noChangeShapeType="1"/>
            </p:cNvSpPr>
            <p:nvPr/>
          </p:nvSpPr>
          <p:spPr bwMode="auto">
            <a:xfrm>
              <a:off x="3840" y="226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6" name="Line 109"/>
            <p:cNvSpPr>
              <a:spLocks noChangeShapeType="1"/>
            </p:cNvSpPr>
            <p:nvPr/>
          </p:nvSpPr>
          <p:spPr bwMode="auto">
            <a:xfrm>
              <a:off x="2688" y="226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7" name="Line 110"/>
            <p:cNvSpPr>
              <a:spLocks noChangeShapeType="1"/>
            </p:cNvSpPr>
            <p:nvPr/>
          </p:nvSpPr>
          <p:spPr bwMode="auto">
            <a:xfrm>
              <a:off x="1632" y="217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7638" name="Rectangle 111"/>
            <p:cNvSpPr>
              <a:spLocks noChangeArrowheads="1"/>
            </p:cNvSpPr>
            <p:nvPr/>
          </p:nvSpPr>
          <p:spPr bwMode="auto">
            <a:xfrm>
              <a:off x="955" y="2554"/>
              <a:ext cx="47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1V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7639" name="Rectangle 112"/>
            <p:cNvSpPr>
              <a:spLocks noChangeArrowheads="1"/>
            </p:cNvSpPr>
            <p:nvPr/>
          </p:nvSpPr>
          <p:spPr bwMode="auto">
            <a:xfrm>
              <a:off x="3118" y="1697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2A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7640" name="Rectangle 113"/>
            <p:cNvSpPr>
              <a:spLocks noChangeArrowheads="1"/>
            </p:cNvSpPr>
            <p:nvPr/>
          </p:nvSpPr>
          <p:spPr bwMode="auto">
            <a:xfrm>
              <a:off x="3352" y="2596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7641" name="Rectangle 114"/>
            <p:cNvSpPr>
              <a:spLocks noChangeArrowheads="1"/>
            </p:cNvSpPr>
            <p:nvPr/>
          </p:nvSpPr>
          <p:spPr bwMode="auto">
            <a:xfrm>
              <a:off x="2211" y="2582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7642" name="Rectangle 115"/>
            <p:cNvSpPr>
              <a:spLocks noChangeArrowheads="1"/>
            </p:cNvSpPr>
            <p:nvPr/>
          </p:nvSpPr>
          <p:spPr bwMode="auto">
            <a:xfrm>
              <a:off x="2469" y="1243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4Ω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7643" name="Rectangle 116"/>
            <p:cNvSpPr>
              <a:spLocks noChangeArrowheads="1"/>
            </p:cNvSpPr>
            <p:nvPr/>
          </p:nvSpPr>
          <p:spPr bwMode="auto">
            <a:xfrm>
              <a:off x="1893" y="1812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7644" name="Rectangle 117"/>
            <p:cNvSpPr>
              <a:spLocks noChangeArrowheads="1"/>
            </p:cNvSpPr>
            <p:nvPr/>
          </p:nvSpPr>
          <p:spPr bwMode="auto">
            <a:xfrm>
              <a:off x="1008" y="2890"/>
              <a:ext cx="4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45" name="Rectangle 118"/>
            <p:cNvSpPr>
              <a:spLocks noChangeArrowheads="1"/>
            </p:cNvSpPr>
            <p:nvPr/>
          </p:nvSpPr>
          <p:spPr bwMode="auto">
            <a:xfrm>
              <a:off x="1104" y="2170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46" name="Rectangle 119"/>
            <p:cNvSpPr>
              <a:spLocks noChangeArrowheads="1"/>
            </p:cNvSpPr>
            <p:nvPr/>
          </p:nvSpPr>
          <p:spPr bwMode="auto">
            <a:xfrm>
              <a:off x="1872" y="1243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7647" name="Rectangle 120"/>
            <p:cNvSpPr>
              <a:spLocks noChangeArrowheads="1"/>
            </p:cNvSpPr>
            <p:nvPr/>
          </p:nvSpPr>
          <p:spPr bwMode="auto">
            <a:xfrm>
              <a:off x="2409" y="2122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7648" name="Rectangle 121"/>
            <p:cNvSpPr>
              <a:spLocks noChangeArrowheads="1"/>
            </p:cNvSpPr>
            <p:nvPr/>
          </p:nvSpPr>
          <p:spPr bwMode="auto">
            <a:xfrm>
              <a:off x="1605" y="1808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7649" name="Rectangle 122"/>
            <p:cNvSpPr>
              <a:spLocks noChangeArrowheads="1"/>
            </p:cNvSpPr>
            <p:nvPr/>
          </p:nvSpPr>
          <p:spPr bwMode="auto">
            <a:xfrm>
              <a:off x="3557" y="2136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67596" name="Rectangle 45"/>
          <p:cNvSpPr>
            <a:spLocks noChangeArrowheads="1"/>
          </p:cNvSpPr>
          <p:nvPr/>
        </p:nvSpPr>
        <p:spPr bwMode="auto">
          <a:xfrm>
            <a:off x="-490008" y="4227513"/>
            <a:ext cx="3733801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495124" y="4791429"/>
            <a:ext cx="292258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  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7598" name="Rectangle 45"/>
          <p:cNvSpPr>
            <a:spLocks noChangeArrowheads="1"/>
          </p:cNvSpPr>
          <p:nvPr/>
        </p:nvSpPr>
        <p:spPr bwMode="auto">
          <a:xfrm>
            <a:off x="290513" y="5410200"/>
            <a:ext cx="3810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4" name="Rectangle 46"/>
          <p:cNvSpPr>
            <a:spLocks noChangeArrowheads="1"/>
          </p:cNvSpPr>
          <p:nvPr/>
        </p:nvSpPr>
        <p:spPr bwMode="auto">
          <a:xfrm>
            <a:off x="469900" y="5970942"/>
            <a:ext cx="33528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-1=0  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6569" name="Rectangle 85"/>
          <p:cNvSpPr>
            <a:spLocks noChangeArrowheads="1"/>
          </p:cNvSpPr>
          <p:nvPr/>
        </p:nvSpPr>
        <p:spPr bwMode="auto">
          <a:xfrm>
            <a:off x="2124075" y="2133600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85"/>
          <p:cNvSpPr>
            <a:spLocks noChangeArrowheads="1"/>
          </p:cNvSpPr>
          <p:nvPr/>
        </p:nvSpPr>
        <p:spPr bwMode="auto">
          <a:xfrm>
            <a:off x="3059113" y="3068638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85"/>
          <p:cNvSpPr>
            <a:spLocks noChangeArrowheads="1"/>
          </p:cNvSpPr>
          <p:nvPr/>
        </p:nvSpPr>
        <p:spPr bwMode="auto">
          <a:xfrm>
            <a:off x="4859338" y="3068638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85"/>
          <p:cNvSpPr>
            <a:spLocks noChangeArrowheads="1"/>
          </p:cNvSpPr>
          <p:nvPr/>
        </p:nvSpPr>
        <p:spPr bwMode="auto">
          <a:xfrm>
            <a:off x="3059113" y="1196975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85"/>
          <p:cNvSpPr>
            <a:spLocks noChangeArrowheads="1"/>
          </p:cNvSpPr>
          <p:nvPr/>
        </p:nvSpPr>
        <p:spPr bwMode="auto">
          <a:xfrm>
            <a:off x="1331913" y="3068638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85"/>
          <p:cNvSpPr>
            <a:spLocks noChangeArrowheads="1"/>
          </p:cNvSpPr>
          <p:nvPr/>
        </p:nvSpPr>
        <p:spPr bwMode="auto">
          <a:xfrm>
            <a:off x="4140200" y="2133600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7607" name="Rectangle 45"/>
          <p:cNvSpPr>
            <a:spLocks noChangeArrowheads="1"/>
          </p:cNvSpPr>
          <p:nvPr/>
        </p:nvSpPr>
        <p:spPr bwMode="auto">
          <a:xfrm>
            <a:off x="6011863" y="981075"/>
            <a:ext cx="27368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b=6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rPr>
              <a:t>n=4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3239559" y="4803776"/>
            <a:ext cx="28797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-2=0  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6011863" y="4739483"/>
            <a:ext cx="33131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+2=0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1" name="Rectangle 46"/>
          <p:cNvSpPr>
            <a:spLocks noChangeArrowheads="1"/>
          </p:cNvSpPr>
          <p:nvPr/>
        </p:nvSpPr>
        <p:spPr bwMode="auto">
          <a:xfrm>
            <a:off x="2995613" y="5958595"/>
            <a:ext cx="35290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=0 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2" name="Rectangle 46"/>
          <p:cNvSpPr>
            <a:spLocks noChangeArrowheads="1"/>
          </p:cNvSpPr>
          <p:nvPr/>
        </p:nvSpPr>
        <p:spPr bwMode="auto">
          <a:xfrm>
            <a:off x="5869032" y="5947195"/>
            <a:ext cx="38893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4" name="右弧形箭头 63"/>
          <p:cNvSpPr>
            <a:spLocks noChangeArrowheads="1"/>
          </p:cNvSpPr>
          <p:nvPr/>
        </p:nvSpPr>
        <p:spPr bwMode="auto">
          <a:xfrm>
            <a:off x="2195513" y="3284538"/>
            <a:ext cx="288925" cy="576262"/>
          </a:xfrm>
          <a:prstGeom prst="curvedLeftArrow">
            <a:avLst>
              <a:gd name="adj1" fmla="val 24931"/>
              <a:gd name="adj2" fmla="val 49863"/>
              <a:gd name="adj3" fmla="val 25000"/>
            </a:avLst>
          </a:prstGeom>
          <a:solidFill>
            <a:srgbClr val="00B0F0"/>
          </a:solidFill>
          <a:ln w="9525" algn="ctr">
            <a:solidFill>
              <a:srgbClr val="0066FF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" name="右弧形箭头 64"/>
          <p:cNvSpPr>
            <a:spLocks noChangeArrowheads="1"/>
          </p:cNvSpPr>
          <p:nvPr/>
        </p:nvSpPr>
        <p:spPr bwMode="auto">
          <a:xfrm>
            <a:off x="3851275" y="3284538"/>
            <a:ext cx="288925" cy="576262"/>
          </a:xfrm>
          <a:prstGeom prst="curvedLeftArrow">
            <a:avLst>
              <a:gd name="adj1" fmla="val 24931"/>
              <a:gd name="adj2" fmla="val 49863"/>
              <a:gd name="adj3" fmla="val 25000"/>
            </a:avLst>
          </a:prstGeom>
          <a:solidFill>
            <a:srgbClr val="00B0F0"/>
          </a:solidFill>
          <a:ln w="9525" algn="ctr">
            <a:solidFill>
              <a:srgbClr val="0066FF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" name="右弧形箭头 65"/>
          <p:cNvSpPr>
            <a:spLocks noChangeArrowheads="1"/>
          </p:cNvSpPr>
          <p:nvPr/>
        </p:nvSpPr>
        <p:spPr bwMode="auto">
          <a:xfrm>
            <a:off x="3419475" y="1628775"/>
            <a:ext cx="288925" cy="576263"/>
          </a:xfrm>
          <a:prstGeom prst="curvedLeftArrow">
            <a:avLst>
              <a:gd name="adj1" fmla="val 24931"/>
              <a:gd name="adj2" fmla="val 49863"/>
              <a:gd name="adj3" fmla="val 25000"/>
            </a:avLst>
          </a:prstGeom>
          <a:solidFill>
            <a:srgbClr val="00B0F0"/>
          </a:solidFill>
          <a:ln w="9525" algn="ctr">
            <a:solidFill>
              <a:srgbClr val="0066FF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1640414" y="2429947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14" y="2429947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7" t="-118" r="13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2516717" y="2131795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17" y="2131795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9" t="-15" r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1878894" y="2438225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894" y="2438225"/>
                <a:ext cx="926218" cy="379412"/>
              </a:xfrm>
              <a:prstGeom prst="rect">
                <a:avLst/>
              </a:prstGeom>
              <a:blipFill rotWithShape="1">
                <a:blip r:embed="rId3"/>
                <a:stretch>
                  <a:fillRect l="-61" t="-121" r="3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125697" y="2525713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697" y="2525713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1" t="-86" r="1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012879" y="2514600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79" y="2514600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4" r="9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438222" y="1375331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222" y="1375331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2" t="-151" r="57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42508" y="2567996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08" y="2567996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5" t="-15" r="10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312801" y="2514600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01" y="2514600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93" r="68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188671" y="3254443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71" y="3254443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78" t="-11" r="102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5066241" y="3290560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41" y="3290560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9" t="-97" r="74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473228" y="1108760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228" y="1108760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96" t="-8" r="120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775276" y="3184992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6" y="3184992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34" t="-72" r="11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640664" y="2227970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64" y="2227970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8" t="-60" r="7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050470" y="3064450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70" y="3064450"/>
                <a:ext cx="926218" cy="379412"/>
              </a:xfrm>
              <a:prstGeom prst="rect">
                <a:avLst/>
              </a:prstGeom>
              <a:blipFill rotWithShape="1">
                <a:blip r:embed="rId4"/>
                <a:stretch>
                  <a:fillRect l="-61" t="-152" r="34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898629" y="3053557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629" y="3053557"/>
                <a:ext cx="926218" cy="379412"/>
              </a:xfrm>
              <a:prstGeom prst="rect">
                <a:avLst/>
              </a:prstGeom>
              <a:blipFill rotWithShape="1">
                <a:blip r:embed="rId5"/>
                <a:stretch>
                  <a:fillRect l="-26" t="-126" r="68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2743730" y="1472494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730" y="1472494"/>
                <a:ext cx="926218" cy="379412"/>
              </a:xfrm>
              <a:prstGeom prst="rect">
                <a:avLst/>
              </a:prstGeom>
              <a:blipFill rotWithShape="1">
                <a:blip r:embed="rId6"/>
                <a:stretch>
                  <a:fillRect l="-57" t="-149" r="31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-79196" y="2958661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96" y="2958661"/>
                <a:ext cx="926218" cy="379412"/>
              </a:xfrm>
              <a:prstGeom prst="rect">
                <a:avLst/>
              </a:prstGeom>
              <a:blipFill rotWithShape="1">
                <a:blip r:embed="rId7"/>
                <a:stretch>
                  <a:fillRect l="49" t="-52" r="61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802945" y="2577545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45" y="2577545"/>
                <a:ext cx="926218" cy="379412"/>
              </a:xfrm>
              <a:prstGeom prst="rect">
                <a:avLst/>
              </a:prstGeom>
              <a:blipFill rotWithShape="1">
                <a:blip r:embed="rId8"/>
                <a:stretch>
                  <a:fillRect l="-61" t="-21" r="34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181707" y="2610761"/>
            <a:ext cx="505667" cy="274344"/>
          </a:xfrm>
          <a:prstGeom prst="rect">
            <a:avLst/>
          </a:prstGeom>
        </p:spPr>
      </p:pic>
      <p:sp>
        <p:nvSpPr>
          <p:cNvPr id="84" name="Rectangle 119"/>
          <p:cNvSpPr>
            <a:spLocks noChangeArrowheads="1"/>
          </p:cNvSpPr>
          <p:nvPr/>
        </p:nvSpPr>
        <p:spPr bwMode="auto">
          <a:xfrm>
            <a:off x="1013173" y="2403882"/>
            <a:ext cx="609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 dirty="0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5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5" name="Rectangle 119"/>
          <p:cNvSpPr>
            <a:spLocks noChangeArrowheads="1"/>
          </p:cNvSpPr>
          <p:nvPr/>
        </p:nvSpPr>
        <p:spPr bwMode="auto">
          <a:xfrm>
            <a:off x="3396244" y="2255306"/>
            <a:ext cx="609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 dirty="0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6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0" grpId="0" autoUpdateAnimBg="0"/>
      <p:bldP spid="66576" grpId="0"/>
      <p:bldP spid="66577" grpId="0"/>
      <p:bldP spid="66578" grpId="0"/>
      <p:bldP spid="66579" grpId="0"/>
      <p:bldP spid="66580" grpId="0"/>
      <p:bldP spid="66581" grpId="0"/>
      <p:bldP spid="92" grpId="0" autoUpdateAnimBg="0"/>
      <p:bldP spid="94" grpId="0" autoUpdateAnimBg="0"/>
      <p:bldP spid="66569" grpId="0"/>
      <p:bldP spid="2" grpId="0"/>
      <p:bldP spid="3" grpId="0"/>
      <p:bldP spid="5" grpId="0"/>
      <p:bldP spid="4" grpId="0"/>
      <p:bldP spid="6" grpId="0"/>
      <p:bldP spid="59" grpId="0" autoUpdateAnimBg="0"/>
      <p:bldP spid="60" grpId="0" autoUpdateAnimBg="0"/>
      <p:bldP spid="61" grpId="0" autoUpdateAnimBg="0"/>
      <p:bldP spid="62" grpId="0" autoUpdateAnimBg="0"/>
      <p:bldP spid="64" grpId="0" animBg="1"/>
      <p:bldP spid="65" grpId="0" animBg="1"/>
      <p:bldP spid="6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5"/>
          <p:cNvSpPr>
            <a:spLocks noChangeArrowheads="1"/>
          </p:cNvSpPr>
          <p:nvPr/>
        </p:nvSpPr>
        <p:spPr bwMode="auto">
          <a:xfrm>
            <a:off x="0" y="639764"/>
            <a:ext cx="3165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12" name="Rectangle 46"/>
          <p:cNvSpPr>
            <a:spLocks noChangeArrowheads="1"/>
          </p:cNvSpPr>
          <p:nvPr/>
        </p:nvSpPr>
        <p:spPr bwMode="auto">
          <a:xfrm>
            <a:off x="857250" y="974726"/>
            <a:ext cx="771525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=3I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=4I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=1(V)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=2(A)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8613" name="Rectangle 45"/>
          <p:cNvSpPr>
            <a:spLocks noChangeArrowheads="1"/>
          </p:cNvSpPr>
          <p:nvPr/>
        </p:nvSpPr>
        <p:spPr bwMode="auto">
          <a:xfrm>
            <a:off x="-284163" y="1629569"/>
            <a:ext cx="37338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14" name="Rectangle 46"/>
          <p:cNvSpPr>
            <a:spLocks noChangeArrowheads="1"/>
          </p:cNvSpPr>
          <p:nvPr/>
        </p:nvSpPr>
        <p:spPr bwMode="auto">
          <a:xfrm>
            <a:off x="674688" y="2128836"/>
            <a:ext cx="72707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   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-2=0   c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+2=0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8615" name="Rectangle 45"/>
          <p:cNvSpPr>
            <a:spLocks noChangeArrowheads="1"/>
          </p:cNvSpPr>
          <p:nvPr/>
        </p:nvSpPr>
        <p:spPr bwMode="auto">
          <a:xfrm>
            <a:off x="500063" y="2698747"/>
            <a:ext cx="3810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16" name="Rectangle 46"/>
          <p:cNvSpPr>
            <a:spLocks noChangeArrowheads="1"/>
          </p:cNvSpPr>
          <p:nvPr/>
        </p:nvSpPr>
        <p:spPr bwMode="auto">
          <a:xfrm>
            <a:off x="938213" y="3224209"/>
            <a:ext cx="820578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-1=0   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 smtClean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=0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18918" y="4029043"/>
            <a:ext cx="77771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个变量中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个已知，联立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个方程解得其余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个支路电流、电压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571500" y="4995060"/>
            <a:ext cx="77295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-1(A)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=1(A)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-1(A)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=1(A)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834780" y="5716236"/>
            <a:ext cx="794543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=-1(V)  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=2(V)  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=-3(V)  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=4(V)  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=-5(V)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cxnSp>
        <p:nvCxnSpPr>
          <p:cNvPr id="68620" name="直接连接符 55"/>
          <p:cNvCxnSpPr>
            <a:cxnSpLocks noChangeShapeType="1"/>
          </p:cNvCxnSpPr>
          <p:nvPr/>
        </p:nvCxnSpPr>
        <p:spPr bwMode="auto">
          <a:xfrm>
            <a:off x="500944" y="3861048"/>
            <a:ext cx="8351838" cy="0"/>
          </a:xfrm>
          <a:prstGeom prst="line">
            <a:avLst/>
          </a:prstGeom>
          <a:noFill/>
          <a:ln w="57150" algn="ctr">
            <a:solidFill>
              <a:srgbClr val="FF993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utoUpdateAnimBg="0"/>
      <p:bldP spid="53" grpId="0" autoUpdateAnimBg="0"/>
      <p:bldP spid="5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642938" y="1071563"/>
            <a:ext cx="6096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，求图示电路各支路电流、电压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69635" name="Group 36"/>
          <p:cNvGrpSpPr/>
          <p:nvPr/>
        </p:nvGrpSpPr>
        <p:grpSpPr bwMode="auto">
          <a:xfrm>
            <a:off x="1785938" y="2143125"/>
            <a:ext cx="5438775" cy="1873250"/>
            <a:chOff x="1330" y="1334"/>
            <a:chExt cx="3426" cy="1180"/>
          </a:xfrm>
        </p:grpSpPr>
        <p:sp>
          <p:nvSpPr>
            <p:cNvPr id="69639" name="Text Box 6"/>
            <p:cNvSpPr txBox="1">
              <a:spLocks noChangeAspect="1" noChangeArrowheads="1"/>
            </p:cNvSpPr>
            <p:nvPr/>
          </p:nvSpPr>
          <p:spPr bwMode="auto">
            <a:xfrm>
              <a:off x="4073" y="1714"/>
              <a:ext cx="6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9640" name="Line 7"/>
            <p:cNvSpPr>
              <a:spLocks noChangeAspect="1" noChangeShapeType="1"/>
            </p:cNvSpPr>
            <p:nvPr/>
          </p:nvSpPr>
          <p:spPr bwMode="auto">
            <a:xfrm>
              <a:off x="1911" y="1334"/>
              <a:ext cx="2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Line 8"/>
            <p:cNvSpPr>
              <a:spLocks noChangeAspect="1" noChangeShapeType="1"/>
            </p:cNvSpPr>
            <p:nvPr/>
          </p:nvSpPr>
          <p:spPr bwMode="auto">
            <a:xfrm>
              <a:off x="1911" y="2435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Line 9"/>
            <p:cNvSpPr>
              <a:spLocks noChangeAspect="1" noChangeShapeType="1"/>
            </p:cNvSpPr>
            <p:nvPr/>
          </p:nvSpPr>
          <p:spPr bwMode="auto">
            <a:xfrm>
              <a:off x="2684" y="1334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Rectangle 10"/>
            <p:cNvSpPr>
              <a:spLocks noChangeAspect="1" noChangeArrowheads="1"/>
            </p:cNvSpPr>
            <p:nvPr/>
          </p:nvSpPr>
          <p:spPr bwMode="auto">
            <a:xfrm rot="5400000">
              <a:off x="2439" y="1821"/>
              <a:ext cx="457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4" name="Line 11"/>
            <p:cNvSpPr>
              <a:spLocks noChangeAspect="1" noChangeShapeType="1"/>
            </p:cNvSpPr>
            <p:nvPr/>
          </p:nvSpPr>
          <p:spPr bwMode="auto">
            <a:xfrm rot="5400000">
              <a:off x="2528" y="2274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5" name="Line 12"/>
            <p:cNvSpPr>
              <a:spLocks noChangeAspect="1" noChangeShapeType="1"/>
            </p:cNvSpPr>
            <p:nvPr/>
          </p:nvSpPr>
          <p:spPr bwMode="auto">
            <a:xfrm>
              <a:off x="1911" y="1334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Text Box 13"/>
            <p:cNvSpPr txBox="1">
              <a:spLocks noChangeAspect="1" noChangeArrowheads="1"/>
            </p:cNvSpPr>
            <p:nvPr/>
          </p:nvSpPr>
          <p:spPr bwMode="auto">
            <a:xfrm>
              <a:off x="2736" y="1718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9647" name="Rectangle 14"/>
            <p:cNvSpPr>
              <a:spLocks noChangeAspect="1" noChangeArrowheads="1"/>
            </p:cNvSpPr>
            <p:nvPr/>
          </p:nvSpPr>
          <p:spPr bwMode="auto">
            <a:xfrm>
              <a:off x="3048" y="2374"/>
              <a:ext cx="489" cy="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48" name="Line 15"/>
            <p:cNvSpPr>
              <a:spLocks noChangeAspect="1" noChangeShapeType="1"/>
            </p:cNvSpPr>
            <p:nvPr/>
          </p:nvSpPr>
          <p:spPr bwMode="auto">
            <a:xfrm>
              <a:off x="3549" y="2457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Line 16"/>
            <p:cNvSpPr>
              <a:spLocks noChangeAspect="1" noChangeShapeType="1"/>
            </p:cNvSpPr>
            <p:nvPr/>
          </p:nvSpPr>
          <p:spPr bwMode="auto">
            <a:xfrm>
              <a:off x="2892" y="2434"/>
              <a:ext cx="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Text Box 17"/>
            <p:cNvSpPr txBox="1">
              <a:spLocks noChangeAspect="1" noChangeArrowheads="1"/>
            </p:cNvSpPr>
            <p:nvPr/>
          </p:nvSpPr>
          <p:spPr bwMode="auto">
            <a:xfrm>
              <a:off x="3122" y="2073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10Ω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9651" name="Oval 18"/>
            <p:cNvSpPr>
              <a:spLocks noChangeAspect="1" noChangeArrowheads="1"/>
            </p:cNvSpPr>
            <p:nvPr/>
          </p:nvSpPr>
          <p:spPr bwMode="auto">
            <a:xfrm>
              <a:off x="1729" y="1708"/>
              <a:ext cx="35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69652" name="Line 19"/>
            <p:cNvSpPr>
              <a:spLocks noChangeAspect="1" noChangeShapeType="1"/>
            </p:cNvSpPr>
            <p:nvPr/>
          </p:nvSpPr>
          <p:spPr bwMode="auto">
            <a:xfrm>
              <a:off x="3913" y="2083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653" name="Group 20"/>
            <p:cNvGrpSpPr>
              <a:grpSpLocks noChangeAspect="1"/>
            </p:cNvGrpSpPr>
            <p:nvPr/>
          </p:nvGrpSpPr>
          <p:grpSpPr bwMode="auto">
            <a:xfrm rot="5400000">
              <a:off x="3785" y="1711"/>
              <a:ext cx="262" cy="363"/>
              <a:chOff x="4275" y="2376"/>
              <a:chExt cx="270" cy="383"/>
            </a:xfrm>
          </p:grpSpPr>
          <p:sp>
            <p:nvSpPr>
              <p:cNvPr id="69667" name="Rectangle 21"/>
              <p:cNvSpPr>
                <a:spLocks noChangeAspect="1" noChangeArrowheads="1"/>
              </p:cNvSpPr>
              <p:nvPr/>
            </p:nvSpPr>
            <p:spPr bwMode="auto">
              <a:xfrm rot="2700000">
                <a:off x="4274" y="2433"/>
                <a:ext cx="271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69668" name="Line 22"/>
              <p:cNvSpPr>
                <a:spLocks noChangeAspect="1" noChangeShapeType="1"/>
              </p:cNvSpPr>
              <p:nvPr/>
            </p:nvSpPr>
            <p:spPr bwMode="auto">
              <a:xfrm>
                <a:off x="4410" y="2376"/>
                <a:ext cx="0" cy="3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54" name="Line 23"/>
            <p:cNvSpPr>
              <a:spLocks noChangeAspect="1" noChangeShapeType="1"/>
            </p:cNvSpPr>
            <p:nvPr/>
          </p:nvSpPr>
          <p:spPr bwMode="auto">
            <a:xfrm rot="5400000">
              <a:off x="3726" y="1521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Text Box 24"/>
            <p:cNvSpPr txBox="1">
              <a:spLocks noChangeAspect="1" noChangeArrowheads="1"/>
            </p:cNvSpPr>
            <p:nvPr/>
          </p:nvSpPr>
          <p:spPr bwMode="auto">
            <a:xfrm>
              <a:off x="1917" y="2023"/>
              <a:ext cx="2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anose="02020603050405020304" pitchFamily="18" charset="0"/>
                </a:rPr>
                <a:t>－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6" name="Text Box 25"/>
            <p:cNvSpPr txBox="1">
              <a:spLocks noChangeAspect="1" noChangeArrowheads="1"/>
            </p:cNvSpPr>
            <p:nvPr/>
          </p:nvSpPr>
          <p:spPr bwMode="auto">
            <a:xfrm>
              <a:off x="1853" y="1492"/>
              <a:ext cx="3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anose="02020603050405020304" pitchFamily="18" charset="0"/>
                </a:rPr>
                <a:t>＋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7" name="Text Box 26"/>
            <p:cNvSpPr txBox="1">
              <a:spLocks noChangeAspect="1" noChangeArrowheads="1"/>
            </p:cNvSpPr>
            <p:nvPr/>
          </p:nvSpPr>
          <p:spPr bwMode="auto">
            <a:xfrm>
              <a:off x="2007" y="1739"/>
              <a:ext cx="5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U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9658" name="Text Box 27"/>
            <p:cNvSpPr txBox="1">
              <a:spLocks noChangeAspect="1" noChangeArrowheads="1"/>
            </p:cNvSpPr>
            <p:nvPr/>
          </p:nvSpPr>
          <p:spPr bwMode="auto">
            <a:xfrm>
              <a:off x="2627" y="1334"/>
              <a:ext cx="5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69659" name="Line 28"/>
            <p:cNvSpPr>
              <a:spLocks noChangeShapeType="1"/>
            </p:cNvSpPr>
            <p:nvPr/>
          </p:nvSpPr>
          <p:spPr bwMode="auto">
            <a:xfrm flipV="1">
              <a:off x="3913" y="1562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0" name="Line 29"/>
            <p:cNvSpPr>
              <a:spLocks noChangeShapeType="1"/>
            </p:cNvSpPr>
            <p:nvPr/>
          </p:nvSpPr>
          <p:spPr bwMode="auto">
            <a:xfrm>
              <a:off x="2684" y="1417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1" name="Line 30"/>
            <p:cNvSpPr>
              <a:spLocks noChangeShapeType="1"/>
            </p:cNvSpPr>
            <p:nvPr/>
          </p:nvSpPr>
          <p:spPr bwMode="auto">
            <a:xfrm>
              <a:off x="1911" y="2041"/>
              <a:ext cx="0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2" name="Line 31"/>
            <p:cNvSpPr>
              <a:spLocks noChangeShapeType="1"/>
            </p:cNvSpPr>
            <p:nvPr/>
          </p:nvSpPr>
          <p:spPr bwMode="auto">
            <a:xfrm>
              <a:off x="1721" y="1875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3" name="Rectangle 32"/>
            <p:cNvSpPr>
              <a:spLocks noChangeArrowheads="1"/>
            </p:cNvSpPr>
            <p:nvPr/>
          </p:nvSpPr>
          <p:spPr bwMode="auto">
            <a:xfrm>
              <a:off x="1330" y="1743"/>
              <a:ext cx="4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en-US" sz="2800" b="1">
                  <a:latin typeface="Times New Roman" panose="02020603050405020304" pitchFamily="18" charset="0"/>
                </a:rPr>
                <a:t>9A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69664" name="Line 33"/>
            <p:cNvSpPr>
              <a:spLocks noChangeShapeType="1"/>
            </p:cNvSpPr>
            <p:nvPr/>
          </p:nvSpPr>
          <p:spPr bwMode="auto">
            <a:xfrm>
              <a:off x="1911" y="2061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5" name="Line 34"/>
            <p:cNvSpPr>
              <a:spLocks noChangeShapeType="1"/>
            </p:cNvSpPr>
            <p:nvPr/>
          </p:nvSpPr>
          <p:spPr bwMode="auto">
            <a:xfrm>
              <a:off x="2835" y="243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6" name="Text Box 35"/>
            <p:cNvSpPr txBox="1">
              <a:spLocks noChangeAspect="1" noChangeArrowheads="1"/>
            </p:cNvSpPr>
            <p:nvPr/>
          </p:nvSpPr>
          <p:spPr bwMode="auto">
            <a:xfrm>
              <a:off x="2590" y="2099"/>
              <a:ext cx="5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Rectangle 79"/>
          <p:cNvSpPr>
            <a:spLocks noChangeArrowheads="1"/>
          </p:cNvSpPr>
          <p:nvPr/>
        </p:nvSpPr>
        <p:spPr bwMode="auto">
          <a:xfrm>
            <a:off x="827584" y="4456906"/>
            <a:ext cx="7923212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电路具有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b=4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条支路、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n=3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个结点。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应列出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方程和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4"/>
          <p:cNvGrpSpPr/>
          <p:nvPr/>
        </p:nvGrpSpPr>
        <p:grpSpPr bwMode="auto">
          <a:xfrm>
            <a:off x="2000250" y="714375"/>
            <a:ext cx="5384800" cy="2519363"/>
            <a:chOff x="1330" y="754"/>
            <a:chExt cx="3392" cy="1587"/>
          </a:xfrm>
        </p:grpSpPr>
        <p:grpSp>
          <p:nvGrpSpPr>
            <p:cNvPr id="70674" name="Group 5"/>
            <p:cNvGrpSpPr/>
            <p:nvPr/>
          </p:nvGrpSpPr>
          <p:grpSpPr bwMode="auto">
            <a:xfrm>
              <a:off x="1330" y="1071"/>
              <a:ext cx="3392" cy="1180"/>
              <a:chOff x="1330" y="1334"/>
              <a:chExt cx="3392" cy="1180"/>
            </a:xfrm>
          </p:grpSpPr>
          <p:sp>
            <p:nvSpPr>
              <p:cNvPr id="70679" name="Text Box 6"/>
              <p:cNvSpPr txBox="1">
                <a:spLocks noChangeAspect="1" noChangeArrowheads="1"/>
              </p:cNvSpPr>
              <p:nvPr/>
            </p:nvSpPr>
            <p:spPr bwMode="auto">
              <a:xfrm>
                <a:off x="4039" y="1714"/>
                <a:ext cx="6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en-US" sz="2800" b="1" dirty="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80" name="Line 7"/>
              <p:cNvSpPr>
                <a:spLocks noChangeAspect="1" noChangeShapeType="1"/>
              </p:cNvSpPr>
              <p:nvPr/>
            </p:nvSpPr>
            <p:spPr bwMode="auto">
              <a:xfrm>
                <a:off x="1911" y="1334"/>
                <a:ext cx="20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1" name="Line 8"/>
              <p:cNvSpPr>
                <a:spLocks noChangeAspect="1" noChangeShapeType="1"/>
              </p:cNvSpPr>
              <p:nvPr/>
            </p:nvSpPr>
            <p:spPr bwMode="auto">
              <a:xfrm>
                <a:off x="1911" y="2435"/>
                <a:ext cx="10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2" name="Line 9"/>
              <p:cNvSpPr>
                <a:spLocks noChangeAspect="1" noChangeShapeType="1"/>
              </p:cNvSpPr>
              <p:nvPr/>
            </p:nvSpPr>
            <p:spPr bwMode="auto">
              <a:xfrm>
                <a:off x="2684" y="1334"/>
                <a:ext cx="0" cy="3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3" name="Rectangle 10"/>
              <p:cNvSpPr>
                <a:spLocks noChangeAspect="1" noChangeArrowheads="1"/>
              </p:cNvSpPr>
              <p:nvPr/>
            </p:nvSpPr>
            <p:spPr bwMode="auto">
              <a:xfrm rot="5400000">
                <a:off x="2439" y="1821"/>
                <a:ext cx="457" cy="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0684" name="Line 11"/>
              <p:cNvSpPr>
                <a:spLocks noChangeAspect="1" noChangeShapeType="1"/>
              </p:cNvSpPr>
              <p:nvPr/>
            </p:nvSpPr>
            <p:spPr bwMode="auto">
              <a:xfrm rot="5400000">
                <a:off x="2528" y="2274"/>
                <a:ext cx="2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5" name="Line 12"/>
              <p:cNvSpPr>
                <a:spLocks noChangeAspect="1" noChangeShapeType="1"/>
              </p:cNvSpPr>
              <p:nvPr/>
            </p:nvSpPr>
            <p:spPr bwMode="auto">
              <a:xfrm>
                <a:off x="1911" y="1334"/>
                <a:ext cx="0" cy="3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86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2736" y="1718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5Ω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87" name="Rectangle 14"/>
              <p:cNvSpPr>
                <a:spLocks noChangeAspect="1" noChangeArrowheads="1"/>
              </p:cNvSpPr>
              <p:nvPr/>
            </p:nvSpPr>
            <p:spPr bwMode="auto">
              <a:xfrm>
                <a:off x="3048" y="2374"/>
                <a:ext cx="489" cy="1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0688" name="Line 15"/>
              <p:cNvSpPr>
                <a:spLocks noChangeAspect="1" noChangeShapeType="1"/>
              </p:cNvSpPr>
              <p:nvPr/>
            </p:nvSpPr>
            <p:spPr bwMode="auto">
              <a:xfrm>
                <a:off x="3549" y="2457"/>
                <a:ext cx="3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89" name="Line 16"/>
              <p:cNvSpPr>
                <a:spLocks noChangeAspect="1" noChangeShapeType="1"/>
              </p:cNvSpPr>
              <p:nvPr/>
            </p:nvSpPr>
            <p:spPr bwMode="auto">
              <a:xfrm>
                <a:off x="2892" y="2434"/>
                <a:ext cx="1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0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2970" y="2073"/>
                <a:ext cx="52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latin typeface="Times New Roman" panose="02020603050405020304" pitchFamily="18" charset="0"/>
                  </a:rPr>
                  <a:t>10Ω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91" name="Oval 18"/>
              <p:cNvSpPr>
                <a:spLocks noChangeAspect="1" noChangeArrowheads="1"/>
              </p:cNvSpPr>
              <p:nvPr/>
            </p:nvSpPr>
            <p:spPr bwMode="auto">
              <a:xfrm>
                <a:off x="1729" y="1708"/>
                <a:ext cx="352" cy="33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sp>
            <p:nvSpPr>
              <p:cNvPr id="70692" name="Line 19"/>
              <p:cNvSpPr>
                <a:spLocks noChangeAspect="1" noChangeShapeType="1"/>
              </p:cNvSpPr>
              <p:nvPr/>
            </p:nvSpPr>
            <p:spPr bwMode="auto">
              <a:xfrm>
                <a:off x="3913" y="2083"/>
                <a:ext cx="0" cy="3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0693" name="Group 20"/>
              <p:cNvGrpSpPr>
                <a:grpSpLocks noChangeAspect="1"/>
              </p:cNvGrpSpPr>
              <p:nvPr/>
            </p:nvGrpSpPr>
            <p:grpSpPr bwMode="auto">
              <a:xfrm rot="5400000">
                <a:off x="3785" y="1711"/>
                <a:ext cx="262" cy="363"/>
                <a:chOff x="4275" y="2376"/>
                <a:chExt cx="270" cy="383"/>
              </a:xfrm>
            </p:grpSpPr>
            <p:sp>
              <p:nvSpPr>
                <p:cNvPr id="70706" name="Rectangle 21"/>
                <p:cNvSpPr>
                  <a:spLocks noChangeAspect="1" noChangeArrowheads="1"/>
                </p:cNvSpPr>
                <p:nvPr/>
              </p:nvSpPr>
              <p:spPr bwMode="auto">
                <a:xfrm rot="2700000">
                  <a:off x="4274" y="2433"/>
                  <a:ext cx="271" cy="27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sp>
              <p:nvSpPr>
                <p:cNvPr id="70707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4410" y="2376"/>
                  <a:ext cx="0" cy="38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0694" name="Line 23"/>
              <p:cNvSpPr>
                <a:spLocks noChangeAspect="1" noChangeShapeType="1"/>
              </p:cNvSpPr>
              <p:nvPr/>
            </p:nvSpPr>
            <p:spPr bwMode="auto">
              <a:xfrm rot="5400000">
                <a:off x="3726" y="1521"/>
                <a:ext cx="37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695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1954" y="1987"/>
                <a:ext cx="27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－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96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1883" y="1585"/>
                <a:ext cx="3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＋</a:t>
                </a:r>
                <a:endParaRPr kumimoji="1" lang="zh-CN" alt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97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1957" y="1731"/>
                <a:ext cx="5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98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2594" y="1334"/>
                <a:ext cx="5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b="1" baseline="-25000" dirty="0"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699" name="Line 29"/>
              <p:cNvSpPr>
                <a:spLocks noChangeShapeType="1"/>
              </p:cNvSpPr>
              <p:nvPr/>
            </p:nvSpPr>
            <p:spPr bwMode="auto">
              <a:xfrm>
                <a:off x="2684" y="1417"/>
                <a:ext cx="0" cy="1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0" name="Line 30"/>
              <p:cNvSpPr>
                <a:spLocks noChangeShapeType="1"/>
              </p:cNvSpPr>
              <p:nvPr/>
            </p:nvSpPr>
            <p:spPr bwMode="auto">
              <a:xfrm>
                <a:off x="1911" y="2041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1" name="Line 31"/>
              <p:cNvSpPr>
                <a:spLocks noChangeShapeType="1"/>
              </p:cNvSpPr>
              <p:nvPr/>
            </p:nvSpPr>
            <p:spPr bwMode="auto">
              <a:xfrm>
                <a:off x="1721" y="1875"/>
                <a:ext cx="3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2" name="Rectangle 32"/>
              <p:cNvSpPr>
                <a:spLocks noChangeArrowheads="1"/>
              </p:cNvSpPr>
              <p:nvPr/>
            </p:nvSpPr>
            <p:spPr bwMode="auto">
              <a:xfrm>
                <a:off x="1330" y="1743"/>
                <a:ext cx="4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en-US" sz="2800" b="1">
                    <a:latin typeface="Times New Roman" panose="02020603050405020304" pitchFamily="18" charset="0"/>
                  </a:rPr>
                  <a:t>9A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703" name="Line 33"/>
              <p:cNvSpPr>
                <a:spLocks noChangeShapeType="1"/>
              </p:cNvSpPr>
              <p:nvPr/>
            </p:nvSpPr>
            <p:spPr bwMode="auto">
              <a:xfrm>
                <a:off x="1911" y="2061"/>
                <a:ext cx="0" cy="1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4" name="Line 34"/>
              <p:cNvSpPr>
                <a:spLocks noChangeShapeType="1"/>
              </p:cNvSpPr>
              <p:nvPr/>
            </p:nvSpPr>
            <p:spPr bwMode="auto">
              <a:xfrm>
                <a:off x="2835" y="2432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705" name="Text Box 35"/>
              <p:cNvSpPr txBox="1">
                <a:spLocks noChangeAspect="1" noChangeArrowheads="1"/>
              </p:cNvSpPr>
              <p:nvPr/>
            </p:nvSpPr>
            <p:spPr bwMode="auto">
              <a:xfrm>
                <a:off x="2635" y="2097"/>
                <a:ext cx="5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800" b="1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675" name="Rectangle 36"/>
            <p:cNvSpPr>
              <a:spLocks noChangeArrowheads="1"/>
            </p:cNvSpPr>
            <p:nvPr/>
          </p:nvSpPr>
          <p:spPr bwMode="auto">
            <a:xfrm>
              <a:off x="2578" y="754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339966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6" name="Rectangle 37"/>
            <p:cNvSpPr>
              <a:spLocks noChangeArrowheads="1"/>
            </p:cNvSpPr>
            <p:nvPr/>
          </p:nvSpPr>
          <p:spPr bwMode="auto">
            <a:xfrm>
              <a:off x="3812" y="2010"/>
              <a:ext cx="4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339966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solidFill>
                  <a:srgbClr val="3399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7" name="Rectangle 38"/>
            <p:cNvSpPr>
              <a:spLocks noChangeArrowheads="1"/>
            </p:cNvSpPr>
            <p:nvPr/>
          </p:nvSpPr>
          <p:spPr bwMode="auto">
            <a:xfrm>
              <a:off x="3268" y="1375"/>
              <a:ext cx="48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b="1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8" name="Rectangle 39"/>
            <p:cNvSpPr>
              <a:spLocks noChangeArrowheads="1"/>
            </p:cNvSpPr>
            <p:nvPr/>
          </p:nvSpPr>
          <p:spPr bwMode="auto">
            <a:xfrm>
              <a:off x="2087" y="1784"/>
              <a:ext cx="43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 dirty="0">
                  <a:solidFill>
                    <a:srgbClr val="0066FF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0659" name="Rectangle 40"/>
          <p:cNvSpPr>
            <a:spLocks noChangeArrowheads="1"/>
          </p:cNvSpPr>
          <p:nvPr/>
        </p:nvSpPr>
        <p:spPr bwMode="auto">
          <a:xfrm>
            <a:off x="500063" y="4364831"/>
            <a:ext cx="3733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9609" name="Rectangle 41"/>
          <p:cNvSpPr>
            <a:spLocks noChangeArrowheads="1"/>
          </p:cNvSpPr>
          <p:nvPr/>
        </p:nvSpPr>
        <p:spPr bwMode="auto">
          <a:xfrm>
            <a:off x="235744" y="4917368"/>
            <a:ext cx="676592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+9=0         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0661" name="Rectangle 42"/>
          <p:cNvSpPr>
            <a:spLocks noChangeArrowheads="1"/>
          </p:cNvSpPr>
          <p:nvPr/>
        </p:nvSpPr>
        <p:spPr bwMode="auto">
          <a:xfrm>
            <a:off x="510999" y="5508624"/>
            <a:ext cx="38100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9611" name="Rectangle 43"/>
          <p:cNvSpPr>
            <a:spLocks noChangeArrowheads="1"/>
          </p:cNvSpPr>
          <p:nvPr/>
        </p:nvSpPr>
        <p:spPr bwMode="auto">
          <a:xfrm>
            <a:off x="1262857" y="6048481"/>
            <a:ext cx="6526213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-U=0           </a:t>
            </a:r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0663" name="Rectangle 80"/>
          <p:cNvSpPr>
            <a:spLocks noChangeArrowheads="1"/>
          </p:cNvSpPr>
          <p:nvPr/>
        </p:nvSpPr>
        <p:spPr bwMode="auto">
          <a:xfrm>
            <a:off x="500328" y="3128169"/>
            <a:ext cx="31654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4" name="Rectangle 81"/>
          <p:cNvSpPr>
            <a:spLocks noChangeArrowheads="1"/>
          </p:cNvSpPr>
          <p:nvPr/>
        </p:nvSpPr>
        <p:spPr bwMode="auto">
          <a:xfrm>
            <a:off x="1219994" y="3679825"/>
            <a:ext cx="609441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=5I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=10I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=9(A)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0665" name="Rectangle 85"/>
          <p:cNvSpPr>
            <a:spLocks noChangeArrowheads="1"/>
          </p:cNvSpPr>
          <p:nvPr/>
        </p:nvSpPr>
        <p:spPr bwMode="auto">
          <a:xfrm>
            <a:off x="3924300" y="1916113"/>
            <a:ext cx="6858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6" name="Rectangle 85"/>
          <p:cNvSpPr>
            <a:spLocks noChangeArrowheads="1"/>
          </p:cNvSpPr>
          <p:nvPr/>
        </p:nvSpPr>
        <p:spPr bwMode="auto">
          <a:xfrm>
            <a:off x="5003800" y="2781300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7" name="Rectangle 85"/>
          <p:cNvSpPr>
            <a:spLocks noChangeArrowheads="1"/>
          </p:cNvSpPr>
          <p:nvPr/>
        </p:nvSpPr>
        <p:spPr bwMode="auto">
          <a:xfrm>
            <a:off x="5940425" y="1989138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8" name="Rectangle 85"/>
          <p:cNvSpPr>
            <a:spLocks noChangeArrowheads="1"/>
          </p:cNvSpPr>
          <p:nvPr/>
        </p:nvSpPr>
        <p:spPr bwMode="auto">
          <a:xfrm>
            <a:off x="2700338" y="1989138"/>
            <a:ext cx="685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0670" name="Rectangle 45"/>
          <p:cNvSpPr>
            <a:spLocks noChangeArrowheads="1"/>
          </p:cNvSpPr>
          <p:nvPr/>
        </p:nvSpPr>
        <p:spPr bwMode="auto">
          <a:xfrm>
            <a:off x="7631113" y="1557338"/>
            <a:ext cx="15128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b=4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n=3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0671" name="右弧形箭头 49"/>
          <p:cNvSpPr>
            <a:spLocks noChangeArrowheads="1"/>
          </p:cNvSpPr>
          <p:nvPr/>
        </p:nvSpPr>
        <p:spPr bwMode="auto">
          <a:xfrm>
            <a:off x="3533775" y="2349500"/>
            <a:ext cx="288925" cy="574675"/>
          </a:xfrm>
          <a:prstGeom prst="curvedLeftArrow">
            <a:avLst>
              <a:gd name="adj1" fmla="val 24863"/>
              <a:gd name="adj2" fmla="val 49725"/>
              <a:gd name="adj3" fmla="val 25000"/>
            </a:avLst>
          </a:prstGeom>
          <a:solidFill>
            <a:srgbClr val="00B0F0"/>
          </a:solidFill>
          <a:ln w="9525" algn="ctr">
            <a:solidFill>
              <a:srgbClr val="0066FF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2" name="右弧形箭头 50"/>
          <p:cNvSpPr>
            <a:spLocks noChangeArrowheads="1"/>
          </p:cNvSpPr>
          <p:nvPr/>
        </p:nvSpPr>
        <p:spPr bwMode="auto">
          <a:xfrm flipH="1">
            <a:off x="5189538" y="1631950"/>
            <a:ext cx="365125" cy="666750"/>
          </a:xfrm>
          <a:prstGeom prst="curvedLeftArrow">
            <a:avLst>
              <a:gd name="adj1" fmla="val 24999"/>
              <a:gd name="adj2" fmla="val 50006"/>
              <a:gd name="adj3" fmla="val 25000"/>
            </a:avLst>
          </a:prstGeom>
          <a:solidFill>
            <a:srgbClr val="00B0F0"/>
          </a:solidFill>
          <a:ln w="9525" algn="ctr">
            <a:solidFill>
              <a:srgbClr val="0066FF"/>
            </a:solidFill>
            <a:round/>
            <a:tailEnd type="triangle" w="med" len="med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674884" y="1481932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884" y="1481932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5" t="-129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353452" y="2914651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452" y="2914651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95" r="70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90667" y="2273182"/>
                <a:ext cx="5573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667" y="2273182"/>
                <a:ext cx="55739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9" t="-140" r="44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458310" y="2721638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10" y="2721638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12" t="-4" r="137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822700" y="2146245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700" y="2146245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90" r="25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138462" y="1288076"/>
                <a:ext cx="43127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br>
                  <a:rPr lang="zh-CN" alt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462" y="1288076"/>
                <a:ext cx="431271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28" t="-46" r="5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43289" y="1969295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9" y="1969295"/>
                <a:ext cx="926218" cy="379412"/>
              </a:xfrm>
              <a:prstGeom prst="rect">
                <a:avLst/>
              </a:prstGeom>
              <a:blipFill rotWithShape="1">
                <a:blip r:embed="rId3"/>
                <a:stretch>
                  <a:fillRect l="-34" t="-42" r="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26429" y="3074175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29" y="3074175"/>
                <a:ext cx="926218" cy="379412"/>
              </a:xfrm>
              <a:prstGeom prst="rect">
                <a:avLst/>
              </a:prstGeom>
              <a:blipFill rotWithShape="1">
                <a:blip r:embed="rId4"/>
                <a:stretch>
                  <a:fillRect l="-13" t="-37" r="5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057414" y="1906764"/>
                <a:ext cx="926218" cy="379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414" y="1906764"/>
                <a:ext cx="926218" cy="379412"/>
              </a:xfrm>
              <a:prstGeom prst="rect">
                <a:avLst/>
              </a:prstGeom>
              <a:blipFill rotWithShape="1">
                <a:blip r:embed="rId5"/>
                <a:stretch>
                  <a:fillRect l="-16" t="-130" r="5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27"/>
          <p:cNvSpPr txBox="1">
            <a:spLocks noChangeAspect="1" noChangeArrowheads="1"/>
          </p:cNvSpPr>
          <p:nvPr/>
        </p:nvSpPr>
        <p:spPr bwMode="auto">
          <a:xfrm>
            <a:off x="5940425" y="1043620"/>
            <a:ext cx="87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12" name="Text Box 27"/>
          <p:cNvSpPr txBox="1">
            <a:spLocks noChangeAspect="1" noChangeArrowheads="1"/>
          </p:cNvSpPr>
          <p:nvPr/>
        </p:nvSpPr>
        <p:spPr bwMode="auto">
          <a:xfrm>
            <a:off x="2197962" y="2259807"/>
            <a:ext cx="87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endParaRPr kumimoji="1" lang="en-US" altLang="zh-CN" sz="2800" b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9" grpId="0" autoUpdateAnimBg="0"/>
      <p:bldP spid="109611" grpId="0" autoUpdateAnimBg="0"/>
      <p:bldP spid="4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0"/>
          <p:cNvSpPr>
            <a:spLocks noChangeArrowheads="1"/>
          </p:cNvSpPr>
          <p:nvPr/>
        </p:nvSpPr>
        <p:spPr bwMode="auto">
          <a:xfrm>
            <a:off x="642938" y="1748635"/>
            <a:ext cx="37338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339966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41"/>
          <p:cNvSpPr>
            <a:spLocks noChangeArrowheads="1"/>
          </p:cNvSpPr>
          <p:nvPr/>
        </p:nvSpPr>
        <p:spPr bwMode="auto">
          <a:xfrm>
            <a:off x="19177" y="2199923"/>
            <a:ext cx="6765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+9=0         b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1684" name="Rectangle 42"/>
          <p:cNvSpPr>
            <a:spLocks noChangeArrowheads="1"/>
          </p:cNvSpPr>
          <p:nvPr/>
        </p:nvSpPr>
        <p:spPr bwMode="auto">
          <a:xfrm>
            <a:off x="642938" y="2711451"/>
            <a:ext cx="38100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5" name="Rectangle 43"/>
          <p:cNvSpPr>
            <a:spLocks noChangeArrowheads="1"/>
          </p:cNvSpPr>
          <p:nvPr/>
        </p:nvSpPr>
        <p:spPr bwMode="auto">
          <a:xfrm>
            <a:off x="1060450" y="3235327"/>
            <a:ext cx="69119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-U=0           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1686" name="Rectangle 80"/>
          <p:cNvSpPr>
            <a:spLocks noChangeArrowheads="1"/>
          </p:cNvSpPr>
          <p:nvPr/>
        </p:nvSpPr>
        <p:spPr bwMode="auto">
          <a:xfrm>
            <a:off x="642938" y="653256"/>
            <a:ext cx="31654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方程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7" name="Rectangle 81"/>
          <p:cNvSpPr>
            <a:spLocks noChangeArrowheads="1"/>
          </p:cNvSpPr>
          <p:nvPr/>
        </p:nvSpPr>
        <p:spPr bwMode="auto">
          <a:xfrm>
            <a:off x="1071563" y="1201739"/>
            <a:ext cx="74866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=5I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=10I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=9(A)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cxnSp>
        <p:nvCxnSpPr>
          <p:cNvPr id="71688" name="直接连接符 44"/>
          <p:cNvCxnSpPr>
            <a:cxnSpLocks noChangeShapeType="1"/>
          </p:cNvCxnSpPr>
          <p:nvPr/>
        </p:nvCxnSpPr>
        <p:spPr bwMode="auto">
          <a:xfrm>
            <a:off x="428625" y="3787600"/>
            <a:ext cx="8351838" cy="0"/>
          </a:xfrm>
          <a:prstGeom prst="line">
            <a:avLst/>
          </a:prstGeom>
          <a:noFill/>
          <a:ln w="57150" algn="ctr">
            <a:solidFill>
              <a:srgbClr val="FF9933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46191" y="3931709"/>
            <a:ext cx="77771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8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个变量中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个已知，联立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7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个方程解得其余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7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个支路电流、电压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428625" y="4817204"/>
            <a:ext cx="74422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=1(A)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=10(A)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=10(A)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949391" y="5359731"/>
            <a:ext cx="737076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=5(V)  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=100(V)  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=-105(V)   U=5(V)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9177" y="5950305"/>
            <a:ext cx="79724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smtClean="0">
                <a:latin typeface="Times New Roman" panose="02020603050405020304" pitchFamily="18" charset="0"/>
              </a:rPr>
              <a:t>P47-48)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1-25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1-26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1-30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571500" y="-214313"/>
            <a:ext cx="72802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1.7 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两类约束和</a:t>
            </a:r>
            <a:r>
              <a:rPr lang="zh-CN" altLang="en-US" sz="3200" b="1" kern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电路方程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7" grpId="0" autoUpdateAnimBg="0"/>
      <p:bldP spid="48" grpId="0" autoUpdateAnimBg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714375" y="785813"/>
            <a:ext cx="7462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理想元件←图形符号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642938" y="-214313"/>
            <a:ext cx="5970587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电路和电路模型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5"/>
            <a:ext cx="9144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2"/>
          <a:stretch>
            <a:fillRect/>
          </a:stretch>
        </p:blipFill>
        <p:spPr bwMode="auto">
          <a:xfrm>
            <a:off x="0" y="2786063"/>
            <a:ext cx="9144000" cy="352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-180528" y="4130676"/>
            <a:ext cx="28067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电路研究</a:t>
            </a:r>
            <a:endParaRPr kumimoji="1" lang="zh-CN" altLang="en-US" sz="28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3650" y="4786313"/>
            <a:ext cx="79200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电路分析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电路特性←电路结构、元件特性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电路设计（电路综合）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电路结构、元件参 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Aft>
                <a:spcPct val="50000"/>
              </a:spcAft>
              <a:buClr>
                <a:srgbClr val="FF0000"/>
              </a:buClr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                              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数←电路特性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2267744" y="4786313"/>
            <a:ext cx="519112" cy="593725"/>
          </a:xfrm>
          <a:custGeom>
            <a:avLst/>
            <a:gdLst>
              <a:gd name="T0" fmla="*/ 0 w 336"/>
              <a:gd name="T1" fmla="*/ 2147483647 h 312"/>
              <a:gd name="T2" fmla="*/ 2147483647 w 336"/>
              <a:gd name="T3" fmla="*/ 2147483647 h 312"/>
              <a:gd name="T4" fmla="*/ 2147483647 w 336"/>
              <a:gd name="T5" fmla="*/ 0 h 312"/>
              <a:gd name="T6" fmla="*/ 0 60000 65536"/>
              <a:gd name="T7" fmla="*/ 0 60000 65536"/>
              <a:gd name="T8" fmla="*/ 0 60000 65536"/>
              <a:gd name="T9" fmla="*/ 0 w 336"/>
              <a:gd name="T10" fmla="*/ 0 h 312"/>
              <a:gd name="T11" fmla="*/ 336 w 33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312">
                <a:moveTo>
                  <a:pt x="0" y="144"/>
                </a:moveTo>
                <a:cubicBezTo>
                  <a:pt x="44" y="228"/>
                  <a:pt x="88" y="312"/>
                  <a:pt x="144" y="288"/>
                </a:cubicBezTo>
                <a:cubicBezTo>
                  <a:pt x="200" y="264"/>
                  <a:pt x="304" y="48"/>
                  <a:pt x="33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" name="Rectangle 14"/>
          <p:cNvSpPr txBox="1">
            <a:spLocks noChangeArrowheads="1"/>
          </p:cNvSpPr>
          <p:nvPr/>
        </p:nvSpPr>
        <p:spPr bwMode="auto">
          <a:xfrm>
            <a:off x="642938" y="-214313"/>
            <a:ext cx="5970587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1.1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电路和电路模型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358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24" y="692696"/>
            <a:ext cx="7429500" cy="330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714375" y="2071688"/>
            <a:ext cx="7905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描述电路特性的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基本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物理量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电流、电压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90487"/>
            <a:ext cx="5151437" cy="1122363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电路的基本物理量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4375" y="3143250"/>
            <a:ext cx="79057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描述电路特性的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复合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物理量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电功率（功率）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714375" y="4429125"/>
            <a:ext cx="7905750" cy="955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电路分析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电流、电压和功率计算←电路结构、元件特性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4667250" y="294480"/>
            <a:ext cx="857250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l">
              <a:defRPr/>
            </a:pPr>
            <a:r>
              <a:rPr lang="en-US" altLang="zh-CN" sz="3200" b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P7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autoUpdateAnimBg="0"/>
      <p:bldP spid="25616" grpId="0" animBg="1" autoUpdateAnimBg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00.0"/>
</p:tagLst>
</file>

<file path=ppt/tags/tag18.xml><?xml version="1.0" encoding="utf-8"?>
<p:tagLst xmlns:p="http://schemas.openxmlformats.org/presentationml/2006/main">
  <p:tag name="KSO_WPP_MARK_KEY" val="51241f19-3d49-4cf6-a05f-e5d89c141ba5"/>
  <p:tag name="COMMONDATA" val="eyJoZGlkIjoiNDIzNjU3OTJmNjlkYmU1ZDdhNTk0NWQwYjQ3NmM3NWYifQ==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7543</Words>
  <Application>WPS 演示</Application>
  <PresentationFormat>全屏显示(4:3)</PresentationFormat>
  <Paragraphs>1175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68</vt:i4>
      </vt:variant>
    </vt:vector>
  </HeadingPairs>
  <TitlesOfParts>
    <vt:vector size="148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华文行楷</vt:lpstr>
      <vt:lpstr>华文中宋</vt:lpstr>
      <vt:lpstr>华文新魏</vt:lpstr>
      <vt:lpstr>Cambria Math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PowerPoint 演示文稿</vt:lpstr>
      <vt:lpstr>1.1 电路和电路模型 P1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电路的基本物理量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基尔霍夫定律 P11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电阻元件 P14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独立电源 P18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1.6 受控电源 P107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1.7  两类约束和电路方程 P24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279</cp:revision>
  <dcterms:created xsi:type="dcterms:W3CDTF">2007-07-18T09:03:00Z</dcterms:created>
  <dcterms:modified xsi:type="dcterms:W3CDTF">2024-09-10T01:19:50Z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76AA5725A0F448249AD8DA3264B165A3_13</vt:lpwstr>
  </property>
  <property fmtid="{D5CDD505-2E9C-101B-9397-08002B2CF9AE}" pid="3" name="KSOProductBuildVer">
    <vt:lpwstr>2052-12.1.0.17147</vt:lpwstr>
  </property>
</Properties>
</file>