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1" r:id="rId3"/>
    <p:sldId id="292" r:id="rId4"/>
    <p:sldId id="293" r:id="rId6"/>
    <p:sldId id="294" r:id="rId7"/>
    <p:sldId id="295" r:id="rId8"/>
    <p:sldId id="296" r:id="rId9"/>
    <p:sldId id="297" r:id="rId10"/>
    <p:sldId id="385" r:id="rId11"/>
    <p:sldId id="298" r:id="rId12"/>
    <p:sldId id="299" r:id="rId13"/>
    <p:sldId id="300" r:id="rId14"/>
    <p:sldId id="301" r:id="rId15"/>
    <p:sldId id="302" r:id="rId16"/>
    <p:sldId id="303" r:id="rId17"/>
    <p:sldId id="386" r:id="rId18"/>
    <p:sldId id="304" r:id="rId19"/>
    <p:sldId id="305" r:id="rId20"/>
    <p:sldId id="402" r:id="rId21"/>
    <p:sldId id="307" r:id="rId22"/>
    <p:sldId id="314" r:id="rId23"/>
    <p:sldId id="315" r:id="rId24"/>
    <p:sldId id="319" r:id="rId25"/>
    <p:sldId id="403" r:id="rId26"/>
    <p:sldId id="320" r:id="rId27"/>
    <p:sldId id="323" r:id="rId28"/>
    <p:sldId id="391" r:id="rId29"/>
    <p:sldId id="324" r:id="rId30"/>
    <p:sldId id="392" r:id="rId31"/>
    <p:sldId id="335" r:id="rId32"/>
    <p:sldId id="336" r:id="rId33"/>
    <p:sldId id="337" r:id="rId34"/>
    <p:sldId id="399" r:id="rId35"/>
    <p:sldId id="338" r:id="rId36"/>
    <p:sldId id="339" r:id="rId37"/>
    <p:sldId id="340" r:id="rId38"/>
    <p:sldId id="341" r:id="rId39"/>
    <p:sldId id="401" r:id="rId40"/>
    <p:sldId id="342" r:id="rId41"/>
    <p:sldId id="343" r:id="rId42"/>
    <p:sldId id="347" r:id="rId43"/>
    <p:sldId id="358" r:id="rId44"/>
    <p:sldId id="359" r:id="rId45"/>
    <p:sldId id="360" r:id="rId46"/>
    <p:sldId id="389" r:id="rId47"/>
    <p:sldId id="362" r:id="rId48"/>
    <p:sldId id="377" r:id="rId49"/>
    <p:sldId id="363" r:id="rId50"/>
    <p:sldId id="364" r:id="rId51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1C1C1C"/>
    <a:srgbClr val="339966"/>
    <a:srgbClr val="FFCCFF"/>
    <a:srgbClr val="CC3399"/>
    <a:srgbClr val="CCCCFF"/>
    <a:srgbClr val="FF66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3" autoAdjust="0"/>
  </p:normalViewPr>
  <p:slideViewPr>
    <p:cSldViewPr showGuide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46.png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png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png"/><Relationship Id="rId3" Type="http://schemas.openxmlformats.org/officeDocument/2006/relationships/image" Target="../media/image73.wmf"/><Relationship Id="rId2" Type="http://schemas.openxmlformats.org/officeDocument/2006/relationships/image" Target="../media/image72.png"/><Relationship Id="rId10" Type="http://schemas.openxmlformats.org/officeDocument/2006/relationships/image" Target="../media/image80.wmf"/><Relationship Id="rId1" Type="http://schemas.openxmlformats.org/officeDocument/2006/relationships/image" Target="../media/image71.png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46.png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7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png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88.wmf"/><Relationship Id="rId3" Type="http://schemas.openxmlformats.org/officeDocument/2006/relationships/image" Target="../media/image87.png"/><Relationship Id="rId2" Type="http://schemas.openxmlformats.org/officeDocument/2006/relationships/image" Target="../media/image93.png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4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4.png"/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png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png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png"/><Relationship Id="rId1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png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29.png"/><Relationship Id="rId1" Type="http://schemas.openxmlformats.org/officeDocument/2006/relationships/image" Target="../media/image14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29.png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0.wmf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image" Target="../media/image15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7" Type="http://schemas.openxmlformats.org/officeDocument/2006/relationships/image" Target="../media/image159.png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" Type="http://schemas.openxmlformats.org/officeDocument/2006/relationships/image" Target="../media/image162.wmf"/><Relationship Id="rId1" Type="http://schemas.openxmlformats.org/officeDocument/2006/relationships/image" Target="../media/image161.png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D801B87A-2DA7-44F4-8724-CC255095E31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714279-FE39-4912-9235-31492BD56E1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F7C18D-159F-465A-8045-07692CD693F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6EB39F-913E-4694-81A3-5310741EDA2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EAF856-08EC-4C6B-B59F-DB9E4C525B44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F03094-1585-4608-872B-E58DB38E916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34B70A-AD60-43B3-B63B-5F69CCD7373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584173-2463-40CF-923F-CCA4CFB975A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4E634-A705-442D-AE22-B12202392D40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1FDA12-51A5-43CE-B09D-D22940B86704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4A61D3-7F74-44A1-B21F-2280137AF484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5B4A0-C537-4126-B071-7FEF9541701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EC666-40F7-473D-8118-861794B1068B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6CB6B0-422A-4FB7-9B5A-A23722EDC8FC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F992BD-2A9D-40D6-A492-3A213705E2CD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F11F40-3910-4F72-95CF-D7B2E15FD436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E2E9B-1509-423C-A244-BF4DAAC37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3A9C5-EEFD-4A34-BA08-0D48BAD90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82255-A2FA-4207-A040-C927CD362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DA0D-D2C5-48D8-A489-D0E7E0DC52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65E73-3154-48E4-84AD-19C280619C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CEA8F-5E00-493B-B2F0-1A02F2474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68EC3-8439-47BA-A2C4-85C534A4A0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BB306-42A4-4032-A74C-39AFD86278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81447-BDA3-429D-8C25-0A8CBDD448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DD3DB-E028-4983-859B-2ACA02F210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110C4-BFE3-4C7E-A339-0F9261D175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2BA0D-A0EF-4706-B764-946BEF2059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AD692-13DE-4C09-B3DE-D6C090CEA4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AFCC0-5061-492E-A274-598E7A5616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928DC-CA8E-4F6D-BDD5-BF68E1C4C0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9932EE18-1D7B-4F18-BB89-DCE9E4947A3B}" type="slidenum">
              <a:rPr lang="en-US" altLang="zh-CN"/>
            </a:fld>
            <a:endParaRPr lang="en-US" altLang="zh-CN"/>
          </a:p>
        </p:txBody>
      </p:sp>
      <p:pic>
        <p:nvPicPr>
          <p:cNvPr id="61447" name="Picture 7" descr="7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AutoShape 1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1.xml"/><Relationship Id="rId3" Type="http://schemas.openxmlformats.org/officeDocument/2006/relationships/slide" Target="slide16.xml"/><Relationship Id="rId2" Type="http://schemas.openxmlformats.org/officeDocument/2006/relationships/slide" Target="slide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png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6.png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20.xml"/><Relationship Id="rId1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oleObject" Target="../embeddings/oleObject32.bin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8.wmf"/><Relationship Id="rId17" Type="http://schemas.openxmlformats.org/officeDocument/2006/relationships/vmlDrawing" Target="../drawings/vmlDrawing1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53.png"/><Relationship Id="rId12" Type="http://schemas.openxmlformats.org/officeDocument/2006/relationships/image" Target="../media/image46.png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0.bin"/><Relationship Id="rId30" Type="http://schemas.openxmlformats.org/officeDocument/2006/relationships/vmlDrawing" Target="../drawings/vmlDrawing17.vml"/><Relationship Id="rId3" Type="http://schemas.openxmlformats.org/officeDocument/2006/relationships/image" Target="../media/image57.jpe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70.png"/><Relationship Id="rId27" Type="http://schemas.openxmlformats.org/officeDocument/2006/relationships/image" Target="../media/image69.wmf"/><Relationship Id="rId26" Type="http://schemas.openxmlformats.org/officeDocument/2006/relationships/oleObject" Target="../embeddings/oleObject51.bin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50.bin"/><Relationship Id="rId23" Type="http://schemas.openxmlformats.org/officeDocument/2006/relationships/image" Target="../media/image67.wmf"/><Relationship Id="rId22" Type="http://schemas.openxmlformats.org/officeDocument/2006/relationships/oleObject" Target="../embeddings/oleObject49.bin"/><Relationship Id="rId21" Type="http://schemas.openxmlformats.org/officeDocument/2006/relationships/image" Target="../media/image66.wmf"/><Relationship Id="rId20" Type="http://schemas.openxmlformats.org/officeDocument/2006/relationships/oleObject" Target="../embeddings/oleObject48.bin"/><Relationship Id="rId2" Type="http://schemas.openxmlformats.org/officeDocument/2006/relationships/image" Target="../media/image56.png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47.bin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46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62.png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43.bin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74.png"/><Relationship Id="rId7" Type="http://schemas.openxmlformats.org/officeDocument/2006/relationships/oleObject" Target="../embeddings/oleObject5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2.png"/><Relationship Id="rId3" Type="http://schemas.openxmlformats.org/officeDocument/2006/relationships/oleObject" Target="../embeddings/oleObject53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80.wmf"/><Relationship Id="rId2" Type="http://schemas.openxmlformats.org/officeDocument/2006/relationships/image" Target="../media/image71.png"/><Relationship Id="rId19" Type="http://schemas.openxmlformats.org/officeDocument/2006/relationships/oleObject" Target="../embeddings/oleObject61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60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63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71.png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46.png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7.png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7.png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3.png"/><Relationship Id="rId3" Type="http://schemas.openxmlformats.org/officeDocument/2006/relationships/oleObject" Target="../embeddings/oleObject77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92.wmf"/><Relationship Id="rId19" Type="http://schemas.openxmlformats.org/officeDocument/2006/relationships/slideLayout" Target="../slideLayouts/slideLayout14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jpeg"/><Relationship Id="rId3" Type="http://schemas.openxmlformats.org/officeDocument/2006/relationships/slide" Target="slide38.xml"/><Relationship Id="rId2" Type="http://schemas.openxmlformats.org/officeDocument/2006/relationships/slide" Target="slide35.xml"/><Relationship Id="rId1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3.jpeg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6.bin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85.bin"/><Relationship Id="rId1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47.png"/><Relationship Id="rId3" Type="http://schemas.openxmlformats.org/officeDocument/2006/relationships/image" Target="../media/image100.png"/><Relationship Id="rId2" Type="http://schemas.openxmlformats.org/officeDocument/2006/relationships/image" Target="../media/image104.png"/><Relationship Id="rId1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04.png"/><Relationship Id="rId1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4.png"/><Relationship Id="rId3" Type="http://schemas.openxmlformats.org/officeDocument/2006/relationships/oleObject" Target="../embeddings/oleObject92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9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1.png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10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9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6.wmf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20.png"/><Relationship Id="rId1" Type="http://schemas.openxmlformats.org/officeDocument/2006/relationships/oleObject" Target="../embeddings/oleObject100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22.jpeg"/><Relationship Id="rId3" Type="http://schemas.openxmlformats.org/officeDocument/2006/relationships/image" Target="../media/image120.png"/><Relationship Id="rId2" Type="http://schemas.openxmlformats.org/officeDocument/2006/relationships/oleObject" Target="../embeddings/oleObject106.bin"/><Relationship Id="rId1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8.bin"/><Relationship Id="rId3" Type="http://schemas.openxmlformats.org/officeDocument/2006/relationships/image" Target="../media/image123.wmf"/><Relationship Id="rId2" Type="http://schemas.openxmlformats.org/officeDocument/2006/relationships/oleObject" Target="../embeddings/oleObject107.bin"/><Relationship Id="rId1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27.png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26.png"/><Relationship Id="rId1" Type="http://schemas.openxmlformats.org/officeDocument/2006/relationships/oleObject" Target="../embeddings/oleObject1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slide" Target="slide48.xml"/><Relationship Id="rId1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9.png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1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35.png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32.wmf"/><Relationship Id="rId17" Type="http://schemas.openxmlformats.org/officeDocument/2006/relationships/vmlDrawing" Target="../drawings/vmlDrawing3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38.wmf"/><Relationship Id="rId14" Type="http://schemas.openxmlformats.org/officeDocument/2006/relationships/oleObject" Target="../embeddings/oleObject123.bin"/><Relationship Id="rId13" Type="http://schemas.openxmlformats.org/officeDocument/2006/relationships/image" Target="../media/image137.wmf"/><Relationship Id="rId12" Type="http://schemas.openxmlformats.org/officeDocument/2006/relationships/oleObject" Target="../embeddings/oleObject122.bin"/><Relationship Id="rId11" Type="http://schemas.openxmlformats.org/officeDocument/2006/relationships/image" Target="../media/image136.wmf"/><Relationship Id="rId10" Type="http://schemas.openxmlformats.org/officeDocument/2006/relationships/oleObject" Target="../embeddings/oleObject121.bin"/><Relationship Id="rId1" Type="http://schemas.openxmlformats.org/officeDocument/2006/relationships/oleObject" Target="../embeddings/oleObject11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25.bin"/><Relationship Id="rId3" Type="http://schemas.openxmlformats.org/officeDocument/2006/relationships/image" Target="../media/image140.wmf"/><Relationship Id="rId2" Type="http://schemas.openxmlformats.org/officeDocument/2006/relationships/oleObject" Target="../embeddings/oleObject124.bin"/><Relationship Id="rId1" Type="http://schemas.openxmlformats.org/officeDocument/2006/relationships/image" Target="../media/image139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3.wmf"/><Relationship Id="rId2" Type="http://schemas.openxmlformats.org/officeDocument/2006/relationships/oleObject" Target="../embeddings/oleObject127.bin"/><Relationship Id="rId1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46.png"/><Relationship Id="rId5" Type="http://schemas.openxmlformats.org/officeDocument/2006/relationships/image" Target="../media/image129.png"/><Relationship Id="rId4" Type="http://schemas.openxmlformats.org/officeDocument/2006/relationships/oleObject" Target="../embeddings/oleObject129.bin"/><Relationship Id="rId3" Type="http://schemas.openxmlformats.org/officeDocument/2006/relationships/image" Target="../media/image145.wmf"/><Relationship Id="rId2" Type="http://schemas.openxmlformats.org/officeDocument/2006/relationships/oleObject" Target="../embeddings/oleObject128.bin"/><Relationship Id="rId15" Type="http://schemas.openxmlformats.org/officeDocument/2006/relationships/notesSlide" Target="../notesSlides/notesSlide14.xml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48.wmf"/><Relationship Id="rId1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29.png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3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46.png"/><Relationship Id="rId6" Type="http://schemas.openxmlformats.org/officeDocument/2006/relationships/image" Target="../media/image159.png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8.png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7.wmf"/><Relationship Id="rId12" Type="http://schemas.openxmlformats.org/officeDocument/2006/relationships/notesSlide" Target="../notesSlides/notesSlide15.xml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41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64.png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63.png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46.bin"/><Relationship Id="rId20" Type="http://schemas.openxmlformats.org/officeDocument/2006/relationships/vmlDrawing" Target="../drawings/vmlDrawing38.vml"/><Relationship Id="rId2" Type="http://schemas.openxmlformats.org/officeDocument/2006/relationships/image" Target="../media/image16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69.png"/><Relationship Id="rId17" Type="http://schemas.openxmlformats.org/officeDocument/2006/relationships/image" Target="../media/image168.png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59.png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66.png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65.png"/><Relationship Id="rId1" Type="http://schemas.openxmlformats.org/officeDocument/2006/relationships/oleObject" Target="../embeddings/oleObject14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2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pn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552" y="234832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 单管放大电路</a:t>
            </a:r>
            <a:endParaRPr lang="zh-CN" altLang="en-US" sz="4000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4" name="Rectangle 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51520" y="1217036"/>
            <a:ext cx="8715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2800" dirty="0"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2800" dirty="0" smtClean="0"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2800" dirty="0"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  <a:r>
              <a:rPr lang="zh-CN" altLang="en-US" sz="2800" dirty="0" smtClean="0"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的主要性能指标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5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2544886"/>
            <a:ext cx="8501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§4.2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6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15616" y="3725469"/>
            <a:ext cx="77152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§4.3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7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0" y="4775200"/>
            <a:ext cx="62150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§4.4 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场效应管放大电路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  <p:bldP spid="460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71500"/>
            <a:ext cx="7315200" cy="835025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D60093"/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2800">
                <a:solidFill>
                  <a:srgbClr val="D60093"/>
                </a:solidFill>
                <a:ea typeface="华文行楷" panose="02010800040101010101" pitchFamily="2" charset="-122"/>
              </a:rPr>
              <a:t>、设置静态工作点的必要性</a:t>
            </a:r>
            <a:endParaRPr lang="zh-CN" altLang="en-US" sz="2800">
              <a:solidFill>
                <a:srgbClr val="D60093"/>
              </a:solidFill>
              <a:latin typeface="隶书" panose="02010509060101010101" pitchFamily="49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357938" y="2428875"/>
          <a:ext cx="23622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Photo Editor 照片" r:id="rId1" imgW="12658725" imgH="12582525" progId="MSPhotoEd.3">
                  <p:embed/>
                </p:oleObj>
              </mc:Choice>
              <mc:Fallback>
                <p:oleObj name="Photo Editor 照片" r:id="rId1" imgW="12658725" imgH="125825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2428875"/>
                        <a:ext cx="236220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4648994"/>
            <a:ext cx="80010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输出电压波形必然发生（严重）失真！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要解决失真问题，首先必需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设置合适的静态工作点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且，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点几乎影响着所有的动态参数！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571500" y="1285875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zh-CN" altLang="en-US">
                <a:latin typeface="Times New Roman" panose="02020603050405020304" pitchFamily="18" charset="0"/>
              </a:rPr>
              <a:t>为什么放大的对象是动态信号，却</a:t>
            </a: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要求</a:t>
            </a:r>
            <a:r>
              <a:rPr kumimoji="1" lang="zh-CN" altLang="en-US">
                <a:latin typeface="Times New Roman" panose="02020603050405020304" pitchFamily="18" charset="0"/>
              </a:rPr>
              <a:t>晶体管在信号为零时有合适的直流电流和极间电压？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571500" y="2714625"/>
          <a:ext cx="28194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Photo Editor 照片" r:id="rId3" imgW="12068175" imgH="8258175" progId="MSPhotoEd.3">
                  <p:embed/>
                </p:oleObj>
              </mc:Choice>
              <mc:Fallback>
                <p:oleObj name="Photo Editor 照片" r:id="rId3" imgW="12068175" imgH="825817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14625"/>
                        <a:ext cx="28194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714750" y="2714625"/>
          <a:ext cx="21336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Photo Editor 照片" r:id="rId5" imgW="10163175" imgH="8924925" progId="MSPhotoEd.3">
                  <p:embed/>
                </p:oleObj>
              </mc:Choice>
              <mc:Fallback>
                <p:oleObj name="Photo Editor 照片" r:id="rId5" imgW="10163175" imgH="89249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14625"/>
                        <a:ext cx="21336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714375"/>
            <a:ext cx="7754937" cy="701675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D60093"/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2800">
                <a:solidFill>
                  <a:srgbClr val="D60093"/>
                </a:solidFill>
                <a:ea typeface="华文行楷" panose="02010800040101010101" pitchFamily="2" charset="-122"/>
              </a:rPr>
              <a:t>、基本共射放大电路的波形分析</a:t>
            </a:r>
            <a:endParaRPr lang="zh-CN" altLang="en-US" sz="2800">
              <a:solidFill>
                <a:srgbClr val="D60093"/>
              </a:solidFill>
              <a:ea typeface="华文行楷" panose="02010800040101010101" pitchFamily="2" charset="-122"/>
            </a:endParaRPr>
          </a:p>
        </p:txBody>
      </p:sp>
      <p:pic>
        <p:nvPicPr>
          <p:cNvPr id="56323" name="Picture 3" descr="Dz0202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8"/>
          <a:stretch>
            <a:fillRect/>
          </a:stretch>
        </p:blipFill>
        <p:spPr bwMode="auto">
          <a:xfrm>
            <a:off x="6011863" y="1341438"/>
            <a:ext cx="27066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4" descr="Dz0202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grayscl/>
            <a:lum bright="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1" b="-1695"/>
          <a:stretch>
            <a:fillRect/>
          </a:stretch>
        </p:blipFill>
        <p:spPr bwMode="auto">
          <a:xfrm>
            <a:off x="611188" y="1412875"/>
            <a:ext cx="33528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09600" y="3754438"/>
          <a:ext cx="259080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VISIO" r:id="rId3" imgW="2179955" imgH="1778635" progId="Visio.Drawing.5">
                  <p:embed/>
                </p:oleObj>
              </mc:Choice>
              <mc:Fallback>
                <p:oleObj name="VISIO" r:id="rId3" imgW="2179955" imgH="1778635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54438"/>
                        <a:ext cx="2590800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895600" y="3859213"/>
          <a:ext cx="25908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VISIO" r:id="rId5" imgW="2270125" imgH="1509395" progId="Visio.Drawing.5">
                  <p:embed/>
                </p:oleObj>
              </mc:Choice>
              <mc:Fallback>
                <p:oleObj name="VISIO" r:id="rId5" imgW="2270125" imgH="1509395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999" b="-1250"/>
                      <a:stretch>
                        <a:fillRect/>
                      </a:stretch>
                    </p:blipFill>
                    <p:spPr bwMode="auto">
                      <a:xfrm>
                        <a:off x="2895600" y="3859213"/>
                        <a:ext cx="259080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0" y="3962400"/>
            <a:ext cx="2667000" cy="1847850"/>
            <a:chOff x="0" y="2496"/>
            <a:chExt cx="1680" cy="1164"/>
          </a:xfrm>
        </p:grpSpPr>
        <p:sp>
          <p:nvSpPr>
            <p:cNvPr id="6164" name="Text Box 8"/>
            <p:cNvSpPr txBox="1">
              <a:spLocks noChangeArrowheads="1"/>
            </p:cNvSpPr>
            <p:nvPr/>
          </p:nvSpPr>
          <p:spPr bwMode="auto">
            <a:xfrm>
              <a:off x="768" y="2496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030A0"/>
                  </a:solidFill>
                  <a:latin typeface="Times New Roman" panose="02020603050405020304" pitchFamily="18" charset="0"/>
                </a:rPr>
                <a:t>饱和失真</a:t>
              </a:r>
              <a:endParaRPr lang="zh-CN" altLang="en-US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5" name="AutoShape 9"/>
            <p:cNvSpPr/>
            <p:nvPr/>
          </p:nvSpPr>
          <p:spPr bwMode="auto">
            <a:xfrm>
              <a:off x="0" y="3420"/>
              <a:ext cx="777" cy="240"/>
            </a:xfrm>
            <a:prstGeom prst="borderCallout2">
              <a:avLst>
                <a:gd name="adj1" fmla="val 30000"/>
                <a:gd name="adj2" fmla="val 106176"/>
                <a:gd name="adj3" fmla="val 30000"/>
                <a:gd name="adj4" fmla="val 109653"/>
                <a:gd name="adj5" fmla="val 71514"/>
                <a:gd name="adj6" fmla="val 167755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底部失真</a:t>
              </a:r>
              <a:endPara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657600" y="3962400"/>
            <a:ext cx="1995488" cy="1633538"/>
            <a:chOff x="2304" y="2496"/>
            <a:chExt cx="1257" cy="1029"/>
          </a:xfrm>
        </p:grpSpPr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2304" y="2496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030A0"/>
                  </a:solidFill>
                  <a:latin typeface="Times New Roman" panose="02020603050405020304" pitchFamily="18" charset="0"/>
                </a:rPr>
                <a:t>截止失真</a:t>
              </a:r>
              <a:endParaRPr lang="zh-CN" altLang="en-US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3" name="AutoShape 12"/>
            <p:cNvSpPr/>
            <p:nvPr/>
          </p:nvSpPr>
          <p:spPr bwMode="auto">
            <a:xfrm>
              <a:off x="2745" y="3285"/>
              <a:ext cx="816" cy="240"/>
            </a:xfrm>
            <a:prstGeom prst="borderCallout2">
              <a:avLst>
                <a:gd name="adj1" fmla="val 30000"/>
                <a:gd name="adj2" fmla="val -5884"/>
                <a:gd name="adj3" fmla="val 30000"/>
                <a:gd name="adj4" fmla="val -19852"/>
                <a:gd name="adj5" fmla="val -170134"/>
                <a:gd name="adj6" fmla="val -41375"/>
              </a:avLst>
            </a:prstGeom>
            <a:solidFill>
              <a:srgbClr val="92D050"/>
            </a:solidFill>
            <a:ln w="1270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顶部失真</a:t>
              </a:r>
              <a:endPara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56340" name="Picture 20" descr="Dz0202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2" b="50000"/>
          <a:stretch>
            <a:fillRect/>
          </a:stretch>
        </p:blipFill>
        <p:spPr bwMode="auto">
          <a:xfrm>
            <a:off x="6011863" y="2492375"/>
            <a:ext cx="27066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21" descr="Dz0202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21" b="23592"/>
          <a:stretch>
            <a:fillRect/>
          </a:stretch>
        </p:blipFill>
        <p:spPr bwMode="auto">
          <a:xfrm>
            <a:off x="6011863" y="3860800"/>
            <a:ext cx="27066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22" descr="Dz0202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18"/>
          <a:stretch>
            <a:fillRect/>
          </a:stretch>
        </p:blipFill>
        <p:spPr bwMode="auto">
          <a:xfrm>
            <a:off x="6011863" y="5300663"/>
            <a:ext cx="270668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656388" y="5157788"/>
            <a:ext cx="2487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输出和输入反相！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6333" name="AutoShape 13"/>
          <p:cNvSpPr/>
          <p:nvPr/>
        </p:nvSpPr>
        <p:spPr bwMode="auto">
          <a:xfrm>
            <a:off x="4211638" y="1700213"/>
            <a:ext cx="1584325" cy="1195387"/>
          </a:xfrm>
          <a:prstGeom prst="borderCallout2">
            <a:avLst>
              <a:gd name="adj1" fmla="val 9560"/>
              <a:gd name="adj2" fmla="val 104810"/>
              <a:gd name="adj3" fmla="val 9560"/>
              <a:gd name="adj4" fmla="val 129759"/>
              <a:gd name="adj5" fmla="val 75565"/>
              <a:gd name="adj6" fmla="val 155509"/>
            </a:avLst>
          </a:prstGeom>
          <a:solidFill>
            <a:srgbClr val="CCC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动态信号驮载在静态之上</a:t>
            </a:r>
            <a:endParaRPr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3" name="AutoShape 23"/>
          <p:cNvSpPr/>
          <p:nvPr/>
        </p:nvSpPr>
        <p:spPr bwMode="auto">
          <a:xfrm>
            <a:off x="4211638" y="2924175"/>
            <a:ext cx="1584325" cy="835025"/>
          </a:xfrm>
          <a:prstGeom prst="borderCallout1">
            <a:avLst>
              <a:gd name="adj1" fmla="val 13690"/>
              <a:gd name="adj2" fmla="val 104810"/>
              <a:gd name="adj3" fmla="val 144676"/>
              <a:gd name="adj4" fmla="val 179060"/>
            </a:avLst>
          </a:prstGeom>
          <a:solidFill>
            <a:srgbClr val="CC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2060"/>
                </a:solidFill>
              </a:rPr>
              <a:t>与</a:t>
            </a:r>
            <a:r>
              <a:rPr lang="en-US" altLang="zh-CN" i="1">
                <a:solidFill>
                  <a:srgbClr val="002060"/>
                </a:solidFill>
              </a:rPr>
              <a:t>i</a:t>
            </a:r>
            <a:r>
              <a:rPr lang="en-US" altLang="zh-CN" baseline="-25000">
                <a:solidFill>
                  <a:srgbClr val="002060"/>
                </a:solidFill>
              </a:rPr>
              <a:t>C</a:t>
            </a:r>
            <a:r>
              <a:rPr lang="zh-CN" altLang="en-US">
                <a:solidFill>
                  <a:srgbClr val="002060"/>
                </a:solidFill>
              </a:rPr>
              <a:t>变化方向相反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57188" y="6027738"/>
            <a:ext cx="5429250" cy="830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0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要想不失真，就要在信号的整个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周期内保证晶体管始终工作在放大区！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4" grpId="0" autoUpdateAnimBg="0"/>
      <p:bldP spid="56333" grpId="0" animBg="1" autoUpdateAnimBg="0"/>
      <p:bldP spid="56343" grpId="0" animBg="1"/>
      <p:bldP spid="5633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96811"/>
            <a:ext cx="7073900" cy="6477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4</a:t>
            </a:r>
            <a:r>
              <a:rPr lang="zh-CN" altLang="en-US" sz="2800" dirty="0">
                <a:solidFill>
                  <a:srgbClr val="D60093"/>
                </a:solidFill>
                <a:ea typeface="华文行楷" panose="02010800040101010101" pitchFamily="2" charset="-122"/>
              </a:rPr>
              <a:t>、放大电路的组成原则</a:t>
            </a:r>
            <a:endParaRPr lang="zh-CN" altLang="en-US" sz="2800" dirty="0">
              <a:solidFill>
                <a:srgbClr val="D60093"/>
              </a:solidFill>
              <a:ea typeface="华文行楷" panose="0201080004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144511"/>
            <a:ext cx="7785100" cy="2895600"/>
          </a:xfrm>
          <a:noFill/>
        </p:spPr>
        <p:txBody>
          <a:bodyPr/>
          <a:lstStyle/>
          <a:p>
            <a:pPr eaLnBrk="1" hangingPunct="1"/>
            <a:r>
              <a:rPr lang="zh-CN" altLang="zh-CN" sz="2800" b="1" dirty="0"/>
              <a:t>静态工作点</a:t>
            </a:r>
            <a:r>
              <a:rPr lang="zh-CN" altLang="zh-CN" sz="2800" b="1" dirty="0">
                <a:solidFill>
                  <a:srgbClr val="00B050"/>
                </a:solidFill>
              </a:rPr>
              <a:t>合适</a:t>
            </a:r>
            <a:r>
              <a:rPr lang="zh-CN" altLang="zh-CN" sz="2800" b="1" dirty="0"/>
              <a:t>：合适的直流电源、合适的电路</a:t>
            </a:r>
            <a:r>
              <a:rPr lang="zh-CN" altLang="en-US" sz="2800" b="1" dirty="0"/>
              <a:t>（元件）</a:t>
            </a:r>
            <a:r>
              <a:rPr lang="zh-CN" altLang="zh-CN" sz="2800" b="1" dirty="0"/>
              <a:t>参数。</a:t>
            </a:r>
            <a:endParaRPr lang="zh-CN" altLang="zh-CN" sz="2800" b="1" dirty="0"/>
          </a:p>
          <a:p>
            <a:pPr eaLnBrk="1" hangingPunct="1"/>
            <a:r>
              <a:rPr lang="zh-CN" altLang="zh-CN" sz="2800" b="1" dirty="0"/>
              <a:t>动态信号能够作用于晶体管的输入回路，在负载上能够获得放大了的动态信号。</a:t>
            </a:r>
            <a:endParaRPr lang="zh-CN" altLang="zh-CN" sz="2800" b="1" dirty="0"/>
          </a:p>
          <a:p>
            <a:pPr eaLnBrk="1" hangingPunct="1"/>
            <a:r>
              <a:rPr lang="zh-CN" altLang="zh-CN" sz="2800" b="1" dirty="0"/>
              <a:t>对实用放大电路的要求：</a:t>
            </a:r>
            <a:r>
              <a:rPr lang="zh-CN" altLang="en-US" sz="2800" b="1" dirty="0"/>
              <a:t>共地、直流电源种类尽可能少、负载上无直流分量。</a:t>
            </a:r>
            <a:endParaRPr lang="zh-CN" altLang="zh-CN" sz="2800" b="1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627784" y="4199391"/>
          <a:ext cx="3200400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Photo Editor 照片" r:id="rId1" imgW="12068175" imgH="8258175" progId="MSPhotoEd.3">
                  <p:embed/>
                </p:oleObj>
              </mc:Choice>
              <mc:Fallback>
                <p:oleObj name="Photo Editor 照片" r:id="rId1" imgW="12068175" imgH="82581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99391"/>
                        <a:ext cx="3200400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7772400" cy="782638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zh-CN" sz="320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两种实用放大电路</a:t>
            </a:r>
            <a:r>
              <a:rPr lang="zh-CN" altLang="zh-CN" sz="32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zh-CN" sz="2800" b="1">
                <a:solidFill>
                  <a:srgbClr val="D60093"/>
                </a:solidFill>
                <a:latin typeface="宋体" panose="02010600030101010101" pitchFamily="2" charset="-122"/>
              </a:rPr>
              <a:t>（1）</a:t>
            </a:r>
            <a:r>
              <a:rPr lang="zh-CN" altLang="zh-CN" sz="2800" b="1">
                <a:solidFill>
                  <a:srgbClr val="D6009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直接耦合放大电路</a:t>
            </a:r>
            <a:endParaRPr lang="zh-CN" altLang="en-US" sz="2800">
              <a:solidFill>
                <a:srgbClr val="D60093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4110038"/>
            <a:ext cx="46482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问题：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latin typeface="Times New Roman" panose="02020603050405020304" pitchFamily="18" charset="0"/>
              </a:rPr>
              <a:t>两种电源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</a:rPr>
              <a:t>信号源与放大电路不“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共地</a:t>
            </a:r>
            <a:r>
              <a:rPr kumimoji="1" lang="zh-CN" altLang="en-US">
                <a:latin typeface="Times New Roman" panose="02020603050405020304" pitchFamily="18" charset="0"/>
              </a:rPr>
              <a:t>”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58372" name="AutoShape 4"/>
          <p:cNvSpPr/>
          <p:nvPr/>
        </p:nvSpPr>
        <p:spPr bwMode="auto">
          <a:xfrm>
            <a:off x="1428750" y="5857875"/>
            <a:ext cx="2395538" cy="762000"/>
          </a:xfrm>
          <a:prstGeom prst="borderCallout1">
            <a:avLst>
              <a:gd name="adj1" fmla="val 15000"/>
              <a:gd name="adj2" fmla="val 103181"/>
              <a:gd name="adj3" fmla="val -8542"/>
              <a:gd name="adj4" fmla="val 119019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共地，且要使信号驮载在静态之上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4938" y="4857750"/>
            <a:ext cx="2895600" cy="523875"/>
            <a:chOff x="3312" y="2448"/>
            <a:chExt cx="1824" cy="330"/>
          </a:xfrm>
        </p:grpSpPr>
        <p:sp>
          <p:nvSpPr>
            <p:cNvPr id="8226" name="Text Box 6"/>
            <p:cNvSpPr txBox="1">
              <a:spLocks noChangeArrowheads="1"/>
            </p:cNvSpPr>
            <p:nvPr/>
          </p:nvSpPr>
          <p:spPr bwMode="auto">
            <a:xfrm>
              <a:off x="3312" y="2448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静态时，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7" name="Object 7"/>
            <p:cNvGraphicFramePr>
              <a:graphicFrameLocks noChangeAspect="1"/>
            </p:cNvGraphicFramePr>
            <p:nvPr/>
          </p:nvGraphicFramePr>
          <p:xfrm>
            <a:off x="4128" y="2448"/>
            <a:ext cx="100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" name="Equation" r:id="rId1" imgW="736600" imgH="241300" progId="Equation.3">
                    <p:embed/>
                  </p:oleObj>
                </mc:Choice>
                <mc:Fallback>
                  <p:oleObj name="Equation" r:id="rId1" imgW="7366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48"/>
                          <a:ext cx="100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214938" y="5429250"/>
            <a:ext cx="374491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动态时，</a:t>
            </a:r>
            <a:r>
              <a:rPr kumimoji="1" lang="en-US" altLang="zh-CN" i="1"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CC</a:t>
            </a:r>
            <a:r>
              <a:rPr kumimoji="1" lang="zh-CN" altLang="en-US">
                <a:latin typeface="Times New Roman" panose="02020603050405020304" pitchFamily="18" charset="0"/>
              </a:rPr>
              <a:t>和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</a:rPr>
              <a:t>同时作用于晶体管的输入回路。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3276600" y="1700213"/>
            <a:ext cx="2517775" cy="2241550"/>
            <a:chOff x="2064" y="1026"/>
            <a:chExt cx="1586" cy="1412"/>
          </a:xfrm>
        </p:grpSpPr>
        <p:graphicFrame>
          <p:nvGraphicFramePr>
            <p:cNvPr id="8196" name="Object 10"/>
            <p:cNvGraphicFramePr>
              <a:graphicFrameLocks noChangeAspect="1"/>
            </p:cNvGraphicFramePr>
            <p:nvPr/>
          </p:nvGraphicFramePr>
          <p:xfrm>
            <a:off x="2290" y="1026"/>
            <a:ext cx="1360" cy="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" name="Photo Editor 照片" r:id="rId3" imgW="14258925" imgH="8391525" progId="MSPhotoEd.3">
                    <p:embed/>
                  </p:oleObj>
                </mc:Choice>
                <mc:Fallback>
                  <p:oleObj name="Photo Editor 照片" r:id="rId3" imgW="14258925" imgH="8391525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0000"/>
                        <a:stretch>
                          <a:fillRect/>
                        </a:stretch>
                      </p:blipFill>
                      <p:spPr bwMode="auto">
                        <a:xfrm>
                          <a:off x="2290" y="1026"/>
                          <a:ext cx="1360" cy="1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AutoShape 11"/>
            <p:cNvSpPr>
              <a:spLocks noChangeArrowheads="1"/>
            </p:cNvSpPr>
            <p:nvPr/>
          </p:nvSpPr>
          <p:spPr bwMode="auto">
            <a:xfrm>
              <a:off x="2064" y="1570"/>
              <a:ext cx="272" cy="13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66FFFF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0" y="1771650"/>
          <a:ext cx="32766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Photo Editor 照片" r:id="rId5" imgW="12068175" imgH="8258175" progId="MSPhotoEd.3">
                  <p:embed/>
                </p:oleObj>
              </mc:Choice>
              <mc:Fallback>
                <p:oleObj name="Photo Editor 照片" r:id="rId5" imgW="12068175" imgH="8258175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1650"/>
                        <a:ext cx="32766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AutoShape 13"/>
          <p:cNvSpPr/>
          <p:nvPr/>
        </p:nvSpPr>
        <p:spPr bwMode="auto">
          <a:xfrm>
            <a:off x="2500313" y="4357688"/>
            <a:ext cx="1676400" cy="685800"/>
          </a:xfrm>
          <a:prstGeom prst="borderCallout1">
            <a:avLst>
              <a:gd name="adj1" fmla="val 16667"/>
              <a:gd name="adj2" fmla="val -4546"/>
              <a:gd name="adj3" fmla="val 83796"/>
              <a:gd name="adj4" fmla="val -4734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将两个电源合二为一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5508625" y="1628775"/>
            <a:ext cx="3482975" cy="2362200"/>
            <a:chOff x="3470" y="981"/>
            <a:chExt cx="2194" cy="1488"/>
          </a:xfrm>
        </p:grpSpPr>
        <p:sp>
          <p:nvSpPr>
            <p:cNvPr id="8224" name="AutoShape 15"/>
            <p:cNvSpPr>
              <a:spLocks noChangeArrowheads="1"/>
            </p:cNvSpPr>
            <p:nvPr/>
          </p:nvSpPr>
          <p:spPr bwMode="auto">
            <a:xfrm>
              <a:off x="3470" y="1570"/>
              <a:ext cx="272" cy="13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66FFFF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5" name="Object 16"/>
            <p:cNvGraphicFramePr>
              <a:graphicFrameLocks noChangeAspect="1"/>
            </p:cNvGraphicFramePr>
            <p:nvPr/>
          </p:nvGraphicFramePr>
          <p:xfrm>
            <a:off x="3787" y="981"/>
            <a:ext cx="1877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2" name="Photo Editor 照片" r:id="rId7" imgW="10591800" imgH="8401050" progId="MSPhotoEd.3">
                    <p:embed/>
                  </p:oleObj>
                </mc:Choice>
                <mc:Fallback>
                  <p:oleObj name="Photo Editor 照片" r:id="rId7" imgW="10591800" imgH="8401050" progId="MSPhotoEd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981"/>
                          <a:ext cx="1877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5" name="AutoShape 17"/>
          <p:cNvSpPr/>
          <p:nvPr/>
        </p:nvSpPr>
        <p:spPr bwMode="auto">
          <a:xfrm>
            <a:off x="6372225" y="4076700"/>
            <a:ext cx="1508125" cy="473075"/>
          </a:xfrm>
          <a:prstGeom prst="borderCallout1">
            <a:avLst>
              <a:gd name="adj1" fmla="val 24162"/>
              <a:gd name="adj2" fmla="val 105051"/>
              <a:gd name="adj3" fmla="val -213421"/>
              <a:gd name="adj4" fmla="val 150949"/>
            </a:avLst>
          </a:prstGeom>
          <a:solidFill>
            <a:srgbClr val="CCC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有直流分量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8386" name="AutoShape 18"/>
          <p:cNvSpPr/>
          <p:nvPr/>
        </p:nvSpPr>
        <p:spPr bwMode="auto">
          <a:xfrm>
            <a:off x="4643438" y="4076700"/>
            <a:ext cx="1579562" cy="431800"/>
          </a:xfrm>
          <a:prstGeom prst="borderCallout1">
            <a:avLst>
              <a:gd name="adj1" fmla="val 26472"/>
              <a:gd name="adj2" fmla="val 104824"/>
              <a:gd name="adj3" fmla="val -284190"/>
              <a:gd name="adj4" fmla="val 124120"/>
            </a:avLst>
          </a:prstGeom>
          <a:solidFill>
            <a:srgbClr val="CCC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有交流损失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6300788" y="2276475"/>
            <a:ext cx="1871662" cy="431800"/>
            <a:chOff x="3969" y="1389"/>
            <a:chExt cx="1179" cy="272"/>
          </a:xfrm>
        </p:grpSpPr>
        <p:grpSp>
          <p:nvGrpSpPr>
            <p:cNvPr id="8213" name="Group 20"/>
            <p:cNvGrpSpPr/>
            <p:nvPr/>
          </p:nvGrpSpPr>
          <p:grpSpPr bwMode="auto">
            <a:xfrm>
              <a:off x="3969" y="1389"/>
              <a:ext cx="317" cy="272"/>
              <a:chOff x="3243" y="300"/>
              <a:chExt cx="317" cy="272"/>
            </a:xfrm>
          </p:grpSpPr>
          <p:grpSp>
            <p:nvGrpSpPr>
              <p:cNvPr id="8217" name="Group 21"/>
              <p:cNvGrpSpPr/>
              <p:nvPr/>
            </p:nvGrpSpPr>
            <p:grpSpPr bwMode="auto">
              <a:xfrm>
                <a:off x="3379" y="300"/>
                <a:ext cx="45" cy="182"/>
                <a:chOff x="3379" y="300"/>
                <a:chExt cx="45" cy="182"/>
              </a:xfrm>
            </p:grpSpPr>
            <p:sp>
              <p:nvSpPr>
                <p:cNvPr id="8222" name="Line 22"/>
                <p:cNvSpPr>
                  <a:spLocks noChangeShapeType="1"/>
                </p:cNvSpPr>
                <p:nvPr/>
              </p:nvSpPr>
              <p:spPr bwMode="auto">
                <a:xfrm>
                  <a:off x="3379" y="30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rgbClr val="A5002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3" name="Line 23"/>
                <p:cNvSpPr>
                  <a:spLocks noChangeShapeType="1"/>
                </p:cNvSpPr>
                <p:nvPr/>
              </p:nvSpPr>
              <p:spPr bwMode="auto">
                <a:xfrm>
                  <a:off x="3424" y="30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rgbClr val="A5002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8" name="Line 24"/>
              <p:cNvSpPr>
                <a:spLocks noChangeShapeType="1"/>
              </p:cNvSpPr>
              <p:nvPr/>
            </p:nvSpPr>
            <p:spPr bwMode="auto">
              <a:xfrm flipH="1">
                <a:off x="3243" y="39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25"/>
              <p:cNvSpPr>
                <a:spLocks noChangeShapeType="1"/>
              </p:cNvSpPr>
              <p:nvPr/>
            </p:nvSpPr>
            <p:spPr bwMode="auto">
              <a:xfrm>
                <a:off x="3243" y="39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Line 26"/>
              <p:cNvSpPr>
                <a:spLocks noChangeShapeType="1"/>
              </p:cNvSpPr>
              <p:nvPr/>
            </p:nvSpPr>
            <p:spPr bwMode="auto">
              <a:xfrm flipH="1">
                <a:off x="3424" y="39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27"/>
              <p:cNvSpPr>
                <a:spLocks noChangeShapeType="1"/>
              </p:cNvSpPr>
              <p:nvPr/>
            </p:nvSpPr>
            <p:spPr bwMode="auto">
              <a:xfrm>
                <a:off x="3560" y="39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14" name="Group 28"/>
            <p:cNvGrpSpPr/>
            <p:nvPr/>
          </p:nvGrpSpPr>
          <p:grpSpPr bwMode="auto">
            <a:xfrm>
              <a:off x="5103" y="1389"/>
              <a:ext cx="45" cy="182"/>
              <a:chOff x="3379" y="300"/>
              <a:chExt cx="45" cy="182"/>
            </a:xfrm>
          </p:grpSpPr>
          <p:sp>
            <p:nvSpPr>
              <p:cNvPr id="8215" name="Line 29"/>
              <p:cNvSpPr>
                <a:spLocks noChangeShapeType="1"/>
              </p:cNvSpPr>
              <p:nvPr/>
            </p:nvSpPr>
            <p:spPr bwMode="auto">
              <a:xfrm>
                <a:off x="3379" y="300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30"/>
              <p:cNvSpPr>
                <a:spLocks noChangeShapeType="1"/>
              </p:cNvSpPr>
              <p:nvPr/>
            </p:nvSpPr>
            <p:spPr bwMode="auto">
              <a:xfrm>
                <a:off x="3424" y="300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6011863" y="27082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A50021"/>
                </a:solidFill>
              </a:rPr>
              <a:t>－      ＋</a:t>
            </a:r>
            <a:endParaRPr lang="zh-CN" altLang="en-US" sz="1800">
              <a:solidFill>
                <a:srgbClr val="A50021"/>
              </a:solidFill>
            </a:endParaRP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300788" y="28527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i="1">
                <a:solidFill>
                  <a:srgbClr val="A50021"/>
                </a:solidFill>
              </a:rPr>
              <a:t>U</a:t>
            </a:r>
            <a:r>
              <a:rPr lang="en-US" altLang="zh-CN" sz="1800" baseline="-25000">
                <a:solidFill>
                  <a:srgbClr val="A50021"/>
                </a:solidFill>
              </a:rPr>
              <a:t>BEQ</a:t>
            </a:r>
            <a:endParaRPr lang="en-US" altLang="zh-CN" sz="1800">
              <a:solidFill>
                <a:srgbClr val="A50021"/>
              </a:solidFill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 build="p"/>
      <p:bldP spid="58372" grpId="0" animBg="1" autoUpdateAnimBg="0"/>
      <p:bldP spid="58376" grpId="0" autoUpdateAnimBg="0" build="p"/>
      <p:bldP spid="58381" grpId="0" animBg="1" autoUpdateAnimBg="0"/>
      <p:bldP spid="58385" grpId="0" animBg="1"/>
      <p:bldP spid="58386" grpId="0" animBg="1"/>
      <p:bldP spid="58399" grpId="0"/>
      <p:bldP spid="584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6264275" cy="701675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D60093"/>
                </a:solidFill>
                <a:latin typeface="宋体" panose="02010600030101010101" pitchFamily="2" charset="-122"/>
              </a:rPr>
              <a:t>（</a:t>
            </a:r>
            <a:r>
              <a:rPr lang="zh-CN" altLang="zh-CN" sz="2800" b="1">
                <a:solidFill>
                  <a:srgbClr val="D60093"/>
                </a:solidFill>
                <a:latin typeface="宋体" panose="02010600030101010101" pitchFamily="2" charset="-122"/>
              </a:rPr>
              <a:t>2）</a:t>
            </a:r>
            <a:r>
              <a:rPr lang="zh-CN" altLang="zh-CN" sz="2800" b="1">
                <a:solidFill>
                  <a:srgbClr val="D6009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阻容耦合放大电路</a:t>
            </a:r>
            <a:endParaRPr lang="zh-CN" altLang="en-US" sz="2800" b="1">
              <a:solidFill>
                <a:srgbClr val="D60093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643438" y="2643188"/>
            <a:ext cx="36576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</a:t>
            </a:r>
            <a:r>
              <a:rPr kumimoji="1" lang="zh-CN" altLang="en-US">
                <a:latin typeface="Times New Roman" panose="02020603050405020304" pitchFamily="18" charset="0"/>
              </a:rPr>
              <a:t>耦合电容的容量应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足够大</a:t>
            </a:r>
            <a:r>
              <a:rPr kumimoji="1" lang="zh-CN" altLang="en-US">
                <a:latin typeface="Times New Roman" panose="02020603050405020304" pitchFamily="18" charset="0"/>
              </a:rPr>
              <a:t>，即对于交流信号近似为短路。其作用是“隔离直流、通过交流”。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8688" y="4929188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静态</a:t>
            </a:r>
            <a:r>
              <a:rPr kumimoji="1" lang="zh-CN" altLang="en-US">
                <a:latin typeface="Times New Roman" panose="02020603050405020304" pitchFamily="18" charset="0"/>
              </a:rPr>
              <a:t>时，</a:t>
            </a: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</a:rPr>
              <a:t>上电压？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357313" y="5715000"/>
          <a:ext cx="3402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1" imgW="1536700" imgH="241300" progId="Equation.3">
                  <p:embed/>
                </p:oleObj>
              </mc:Choice>
              <mc:Fallback>
                <p:oleObj name="公式" r:id="rId1" imgW="1536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15000"/>
                        <a:ext cx="3402012" cy="534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648200" y="1824038"/>
            <a:ext cx="2971800" cy="476250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</a:rPr>
              <a:t>为耦合电容！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1671638"/>
          <a:ext cx="35052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Photo Editor 照片" r:id="rId3" imgW="11115675" imgH="8658225" progId="MSPhotoEd.3">
                  <p:embed/>
                </p:oleObj>
              </mc:Choice>
              <mc:Fallback>
                <p:oleObj name="Photo Editor 照片" r:id="rId3" imgW="11115675" imgH="8658225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1638"/>
                        <a:ext cx="35052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685800" y="2967038"/>
            <a:ext cx="304800" cy="1143000"/>
            <a:chOff x="432" y="1728"/>
            <a:chExt cx="192" cy="720"/>
          </a:xfrm>
        </p:grpSpPr>
        <p:sp>
          <p:nvSpPr>
            <p:cNvPr id="9235" name="Line 10"/>
            <p:cNvSpPr>
              <a:spLocks noChangeShapeType="1"/>
            </p:cNvSpPr>
            <p:nvPr/>
          </p:nvSpPr>
          <p:spPr bwMode="auto">
            <a:xfrm flipH="1">
              <a:off x="432" y="172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1"/>
            <p:cNvSpPr>
              <a:spLocks noChangeShapeType="1"/>
            </p:cNvSpPr>
            <p:nvPr/>
          </p:nvSpPr>
          <p:spPr bwMode="auto">
            <a:xfrm>
              <a:off x="432" y="1728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2"/>
            <p:cNvSpPr>
              <a:spLocks noChangeShapeType="1"/>
            </p:cNvSpPr>
            <p:nvPr/>
          </p:nvSpPr>
          <p:spPr bwMode="auto">
            <a:xfrm>
              <a:off x="432" y="244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1143000" y="2967038"/>
            <a:ext cx="914400" cy="595312"/>
            <a:chOff x="768" y="1584"/>
            <a:chExt cx="576" cy="375"/>
          </a:xfrm>
        </p:grpSpPr>
        <p:sp>
          <p:nvSpPr>
            <p:cNvPr id="9232" name="Text Box 14"/>
            <p:cNvSpPr txBox="1">
              <a:spLocks noChangeArrowheads="1"/>
            </p:cNvSpPr>
            <p:nvPr/>
          </p:nvSpPr>
          <p:spPr bwMode="auto">
            <a:xfrm>
              <a:off x="1104" y="158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CC0066"/>
                  </a:solidFill>
                  <a:latin typeface="Times New Roman" panose="02020603050405020304" pitchFamily="18" charset="0"/>
                </a:rPr>
                <a:t>＋</a:t>
              </a:r>
              <a:endParaRPr kumimoji="1" lang="zh-CN" altLang="en-US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3" name="Text Box 15"/>
            <p:cNvSpPr txBox="1">
              <a:spLocks noChangeArrowheads="1"/>
            </p:cNvSpPr>
            <p:nvPr/>
          </p:nvSpPr>
          <p:spPr bwMode="auto">
            <a:xfrm>
              <a:off x="768" y="158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CC0066"/>
                  </a:solidFill>
                  <a:latin typeface="Times New Roman" panose="02020603050405020304" pitchFamily="18" charset="0"/>
                </a:rPr>
                <a:t>－</a:t>
              </a:r>
              <a:endParaRPr kumimoji="1" lang="zh-CN" altLang="en-US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4" name="Text Box 16"/>
            <p:cNvSpPr txBox="1">
              <a:spLocks noChangeArrowheads="1"/>
            </p:cNvSpPr>
            <p:nvPr/>
          </p:nvSpPr>
          <p:spPr bwMode="auto">
            <a:xfrm>
              <a:off x="912" y="172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CC0066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800" baseline="-25000">
                  <a:solidFill>
                    <a:srgbClr val="CC0066"/>
                  </a:solidFill>
                  <a:latin typeface="Times New Roman" panose="02020603050405020304" pitchFamily="18" charset="0"/>
                </a:rPr>
                <a:t>BEQ</a:t>
              </a:r>
              <a:endParaRPr kumimoji="1" lang="en-US" altLang="zh-CN" sz="18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895600" y="2586038"/>
            <a:ext cx="838200" cy="595312"/>
            <a:chOff x="1824" y="1584"/>
            <a:chExt cx="528" cy="375"/>
          </a:xfrm>
        </p:grpSpPr>
        <p:sp>
          <p:nvSpPr>
            <p:cNvPr id="9229" name="Text Box 18"/>
            <p:cNvSpPr txBox="1">
              <a:spLocks noChangeArrowheads="1"/>
            </p:cNvSpPr>
            <p:nvPr/>
          </p:nvSpPr>
          <p:spPr bwMode="auto">
            <a:xfrm>
              <a:off x="2112" y="158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CC0066"/>
                  </a:solidFill>
                  <a:latin typeface="Times New Roman" panose="02020603050405020304" pitchFamily="18" charset="0"/>
                </a:rPr>
                <a:t>－</a:t>
              </a:r>
              <a:endParaRPr kumimoji="1" lang="zh-CN" altLang="en-US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0" name="Text Box 19"/>
            <p:cNvSpPr txBox="1">
              <a:spLocks noChangeArrowheads="1"/>
            </p:cNvSpPr>
            <p:nvPr/>
          </p:nvSpPr>
          <p:spPr bwMode="auto">
            <a:xfrm>
              <a:off x="1824" y="158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CC0066"/>
                  </a:solidFill>
                  <a:latin typeface="Times New Roman" panose="02020603050405020304" pitchFamily="18" charset="0"/>
                </a:rPr>
                <a:t>＋</a:t>
              </a:r>
              <a:endParaRPr kumimoji="1" lang="zh-CN" altLang="en-US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1" name="Text Box 20"/>
            <p:cNvSpPr txBox="1">
              <a:spLocks noChangeArrowheads="1"/>
            </p:cNvSpPr>
            <p:nvPr/>
          </p:nvSpPr>
          <p:spPr bwMode="auto">
            <a:xfrm>
              <a:off x="1920" y="172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CC0066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800" baseline="-25000">
                  <a:solidFill>
                    <a:srgbClr val="CC0066"/>
                  </a:solidFill>
                  <a:latin typeface="Times New Roman" panose="02020603050405020304" pitchFamily="18" charset="0"/>
                </a:rPr>
                <a:t>CEQ</a:t>
              </a:r>
              <a:endParaRPr kumimoji="1" lang="en-US" altLang="zh-CN" sz="18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 build="p"/>
      <p:bldP spid="59396" grpId="0" autoUpdateAnimBg="0"/>
      <p:bldP spid="5939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43438" y="1500188"/>
            <a:ext cx="392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静态</a:t>
            </a:r>
            <a:r>
              <a:rPr kumimoji="1" lang="zh-CN" altLang="en-US">
                <a:latin typeface="Times New Roman" panose="02020603050405020304" pitchFamily="18" charset="0"/>
              </a:rPr>
              <a:t>时，</a:t>
            </a: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latin typeface="Times New Roman" panose="02020603050405020304" pitchFamily="18" charset="0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</a:rPr>
              <a:t>上电压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072063" y="2428875"/>
          <a:ext cx="3402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" imgW="1536700" imgH="241300" progId="Equation.3">
                  <p:embed/>
                </p:oleObj>
              </mc:Choice>
              <mc:Fallback>
                <p:oleObj name="Equation" r:id="rId1" imgW="1536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428875"/>
                        <a:ext cx="3402012" cy="534988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57250" y="46434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动态</a:t>
            </a:r>
            <a:r>
              <a:rPr kumimoji="1" lang="zh-CN" altLang="en-US">
                <a:latin typeface="Times New Roman" panose="02020603050405020304" pitchFamily="18" charset="0"/>
              </a:rPr>
              <a:t>时，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57188" y="1428750"/>
          <a:ext cx="39592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Photo Editor 照片" r:id="rId3" imgW="11363325" imgH="8543925" progId="MSPhotoEd.3">
                  <p:embed/>
                </p:oleObj>
              </mc:Choice>
              <mc:Fallback>
                <p:oleObj name="Photo Editor 照片" r:id="rId3" imgW="11363325" imgH="8543925" progId="MSPhotoEd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28750"/>
                        <a:ext cx="395922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143125" y="4500563"/>
            <a:ext cx="5943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BE</a:t>
            </a:r>
            <a:r>
              <a:rPr kumimoji="1" lang="zh-CN" altLang="en-US"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</a:rPr>
              <a:t>＋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BEQ</a:t>
            </a:r>
            <a:r>
              <a:rPr kumimoji="1" lang="zh-CN" altLang="en-US">
                <a:latin typeface="Times New Roman" panose="02020603050405020304" pitchFamily="18" charset="0"/>
              </a:rPr>
              <a:t>，信号驮载在静态之上。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负载上只有交流信号。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11560" y="5924551"/>
            <a:ext cx="3857625" cy="614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latin typeface="+mn-lt"/>
                <a:ea typeface="+mn-ea"/>
              </a:rPr>
              <a:t>作业（</a:t>
            </a:r>
            <a:r>
              <a:rPr lang="en-US" altLang="zh-CN" sz="2800" kern="0" dirty="0" smtClean="0">
                <a:latin typeface="+mn-lt"/>
                <a:ea typeface="+mn-ea"/>
              </a:rPr>
              <a:t>P110</a:t>
            </a:r>
            <a:r>
              <a:rPr lang="zh-CN" altLang="en-US" sz="2800" kern="0" dirty="0" smtClean="0">
                <a:latin typeface="+mn-lt"/>
                <a:ea typeface="+mn-ea"/>
              </a:rPr>
              <a:t>） </a:t>
            </a:r>
            <a:r>
              <a:rPr lang="en-US" altLang="zh-CN" sz="2800" kern="0" dirty="0">
                <a:latin typeface="+mn-lt"/>
                <a:ea typeface="+mn-ea"/>
              </a:rPr>
              <a:t>2.1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utoUpdateAnimBg="0" build="p"/>
      <p:bldP spid="59415" grpId="0" autoUpdateAnimBg="0" build="p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374775"/>
            <a:ext cx="8077200" cy="1108075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二、放大电路的分析方法</a:t>
            </a:r>
            <a:br>
              <a:rPr lang="en-US" altLang="zh-CN" sz="3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endParaRPr lang="zh-CN" altLang="en-US" sz="36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5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7313" y="2857500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、直流通路与交流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通路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0427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28750" y="4221088"/>
            <a:ext cx="4643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、等效电路法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19881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/>
      <p:bldP spid="60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93" y="578203"/>
            <a:ext cx="8532813" cy="649288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D60093"/>
                </a:solidFill>
                <a:ea typeface="华文行楷" panose="02010800040101010101" pitchFamily="2" charset="-122"/>
              </a:rPr>
              <a:t>、直流通路与交流</a:t>
            </a:r>
            <a:r>
              <a:rPr lang="zh-CN" altLang="en-US" sz="2800" dirty="0">
                <a:solidFill>
                  <a:srgbClr val="D60093"/>
                </a:solidFill>
                <a:ea typeface="华文行楷" panose="02010800040101010101" pitchFamily="2" charset="-122"/>
              </a:rPr>
              <a:t>通路</a:t>
            </a:r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D60093"/>
                </a:solidFill>
                <a:ea typeface="华文行楷" panose="02010800040101010101" pitchFamily="2" charset="-122"/>
              </a:rPr>
              <a:t>P66)</a:t>
            </a:r>
            <a:endParaRPr lang="zh-CN" altLang="zh-CN" sz="2800" dirty="0">
              <a:solidFill>
                <a:srgbClr val="D60093"/>
              </a:solidFill>
              <a:ea typeface="华文行楷" panose="0201080004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" y="3001435"/>
            <a:ext cx="9034462" cy="3429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）直流通路</a:t>
            </a:r>
            <a:r>
              <a:rPr lang="zh-CN" altLang="en-US" sz="2800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用于研究</a:t>
            </a: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静态工作点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rgbClr val="010000"/>
                </a:solidFill>
              </a:rPr>
              <a:t>       确定原则：①交</a:t>
            </a:r>
            <a:r>
              <a:rPr lang="zh-CN" altLang="zh-CN" sz="2800" b="1" dirty="0">
                <a:solidFill>
                  <a:srgbClr val="010000"/>
                </a:solidFill>
              </a:rPr>
              <a:t>流电源</a:t>
            </a:r>
            <a:r>
              <a:rPr lang="zh-CN" altLang="en-US" sz="2800" b="1" dirty="0">
                <a:solidFill>
                  <a:srgbClr val="010000"/>
                </a:solidFill>
              </a:rPr>
              <a:t>置零，保留</a:t>
            </a:r>
            <a:r>
              <a:rPr lang="en-US" altLang="zh-CN" sz="2800" b="1" i="1" dirty="0">
                <a:solidFill>
                  <a:srgbClr val="0100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010000"/>
                </a:solidFill>
              </a:rPr>
              <a:t>s </a:t>
            </a:r>
            <a:endParaRPr lang="en-US" altLang="zh-CN" sz="2800" b="1" baseline="-25000" dirty="0">
              <a:solidFill>
                <a:srgbClr val="01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b="1" baseline="-25000" dirty="0">
                <a:solidFill>
                  <a:srgbClr val="010000"/>
                </a:solidFill>
              </a:rPr>
              <a:t>          </a:t>
            </a:r>
            <a:r>
              <a:rPr lang="zh-CN" altLang="en-US" sz="2800" b="1" dirty="0">
                <a:solidFill>
                  <a:srgbClr val="010000"/>
                </a:solidFill>
              </a:rPr>
              <a:t>②</a:t>
            </a:r>
            <a:r>
              <a:rPr lang="zh-CN" altLang="zh-CN" sz="2800" b="1" dirty="0">
                <a:solidFill>
                  <a:srgbClr val="010000"/>
                </a:solidFill>
              </a:rPr>
              <a:t>电容开路</a:t>
            </a:r>
            <a:r>
              <a:rPr lang="zh-CN" altLang="en-US" sz="2800" b="1" dirty="0">
                <a:solidFill>
                  <a:srgbClr val="010000"/>
                </a:solidFill>
              </a:rPr>
              <a:t> ③电感相当于短路（线圈电阻近似为</a:t>
            </a:r>
            <a:r>
              <a:rPr lang="en-US" altLang="zh-CN" sz="2800" b="1" dirty="0">
                <a:solidFill>
                  <a:srgbClr val="010000"/>
                </a:solidFill>
              </a:rPr>
              <a:t>0</a:t>
            </a:r>
            <a:r>
              <a:rPr lang="zh-CN" altLang="en-US" sz="2800" b="1" dirty="0">
                <a:solidFill>
                  <a:srgbClr val="010000"/>
                </a:solidFill>
              </a:rPr>
              <a:t>）</a:t>
            </a:r>
            <a:endParaRPr lang="zh-CN" altLang="en-US" sz="2800" b="1" dirty="0">
              <a:solidFill>
                <a:srgbClr val="01000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）交流通路</a:t>
            </a:r>
            <a:r>
              <a:rPr lang="zh-CN" altLang="en-US" sz="2800" dirty="0">
                <a:solidFill>
                  <a:srgbClr val="FF33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用于研究</a:t>
            </a:r>
            <a:r>
              <a:rPr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动态参数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dirty="0">
                <a:solidFill>
                  <a:srgbClr val="010000"/>
                </a:solidFill>
              </a:rPr>
              <a:t>       确定原则：①</a:t>
            </a:r>
            <a:r>
              <a:rPr lang="zh-CN" altLang="zh-CN" sz="2800" b="1" dirty="0">
                <a:solidFill>
                  <a:srgbClr val="010000"/>
                </a:solidFill>
              </a:rPr>
              <a:t>直流电源</a:t>
            </a:r>
            <a:r>
              <a:rPr lang="zh-CN" altLang="en-US" sz="2800" b="1" dirty="0">
                <a:solidFill>
                  <a:srgbClr val="010000"/>
                </a:solidFill>
              </a:rPr>
              <a:t>置零</a:t>
            </a:r>
            <a:r>
              <a:rPr lang="zh-CN" altLang="zh-CN" sz="2800" b="1" dirty="0">
                <a:solidFill>
                  <a:srgbClr val="010000"/>
                </a:solidFill>
              </a:rPr>
              <a:t>（内阻为</a:t>
            </a:r>
            <a:r>
              <a:rPr lang="en-US" altLang="zh-CN" sz="2800" b="1" dirty="0">
                <a:solidFill>
                  <a:srgbClr val="010000"/>
                </a:solidFill>
              </a:rPr>
              <a:t> </a:t>
            </a:r>
            <a:r>
              <a:rPr lang="zh-CN" altLang="zh-CN" sz="2800" b="1" dirty="0">
                <a:solidFill>
                  <a:srgbClr val="010000"/>
                </a:solidFill>
              </a:rPr>
              <a:t>0）</a:t>
            </a:r>
            <a:endParaRPr lang="en-US" altLang="zh-CN" sz="2800" b="1" dirty="0">
              <a:solidFill>
                <a:srgbClr val="01000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rgbClr val="010000"/>
                </a:solidFill>
              </a:rPr>
              <a:t>      </a:t>
            </a:r>
            <a:r>
              <a:rPr lang="zh-CN" altLang="en-US" sz="2800" b="1" dirty="0">
                <a:solidFill>
                  <a:srgbClr val="010000"/>
                </a:solidFill>
              </a:rPr>
              <a:t> ②大容量电容相当于短路</a:t>
            </a:r>
            <a:r>
              <a:rPr lang="en-US" altLang="zh-CN" sz="2800" b="1" dirty="0">
                <a:solidFill>
                  <a:srgbClr val="010000"/>
                </a:solidFill>
              </a:rPr>
              <a:t> ③</a:t>
            </a:r>
            <a:r>
              <a:rPr lang="zh-CN" altLang="en-US" sz="2800" b="1" dirty="0">
                <a:solidFill>
                  <a:srgbClr val="010000"/>
                </a:solidFill>
              </a:rPr>
              <a:t>大容量电感相当于开路</a:t>
            </a:r>
            <a:endParaRPr lang="zh-CN" altLang="zh-CN" sz="2800" b="1" dirty="0">
              <a:solidFill>
                <a:srgbClr val="010000"/>
              </a:solidFill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55576" y="1227491"/>
            <a:ext cx="79200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solidFill>
                  <a:srgbClr val="010000"/>
                </a:solidFill>
                <a:latin typeface="Times New Roman" panose="02020603050405020304" pitchFamily="18" charset="0"/>
              </a:rPr>
              <a:t>通常，放大电路中直流电源的作用和交流信号的作用共存，这使得电路的分析复杂化。</a:t>
            </a:r>
            <a:endParaRPr kumimoji="1" lang="en-US" altLang="zh-CN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solidFill>
                  <a:srgbClr val="01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dirty="0">
                <a:latin typeface="Times New Roman" panose="02020603050405020304" pitchFamily="18" charset="0"/>
              </a:rPr>
              <a:t>简化</a:t>
            </a:r>
            <a:r>
              <a:rPr kumimoji="1" lang="zh-CN" altLang="en-US" dirty="0">
                <a:solidFill>
                  <a:srgbClr val="010000"/>
                </a:solidFill>
                <a:latin typeface="Times New Roman" panose="02020603050405020304" pitchFamily="18" charset="0"/>
              </a:rPr>
              <a:t>分析，将它们分开，引入直流（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偏置</a:t>
            </a:r>
            <a:r>
              <a:rPr kumimoji="1" lang="zh-CN" altLang="en-US" dirty="0">
                <a:solidFill>
                  <a:srgbClr val="010000"/>
                </a:solidFill>
                <a:latin typeface="Times New Roman" panose="02020603050405020304" pitchFamily="18" charset="0"/>
              </a:rPr>
              <a:t>）通路和交流（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信号</a:t>
            </a:r>
            <a:r>
              <a:rPr kumimoji="1" lang="zh-CN" altLang="en-US" dirty="0">
                <a:solidFill>
                  <a:srgbClr val="010000"/>
                </a:solidFill>
                <a:latin typeface="Times New Roman" panose="02020603050405020304" pitchFamily="18" charset="0"/>
              </a:rPr>
              <a:t>）通路的概念。</a:t>
            </a:r>
            <a:endParaRPr kumimoji="1" lang="zh-CN" altLang="en-US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80528" y="-184944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Dz0203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7" b="8035"/>
          <a:stretch>
            <a:fillRect/>
          </a:stretch>
        </p:blipFill>
        <p:spPr bwMode="auto">
          <a:xfrm>
            <a:off x="571500" y="3500438"/>
            <a:ext cx="20907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 descr="Dz020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b="8035"/>
          <a:stretch>
            <a:fillRect/>
          </a:stretch>
        </p:blipFill>
        <p:spPr bwMode="auto">
          <a:xfrm>
            <a:off x="2852738" y="3410742"/>
            <a:ext cx="55626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>
          <a:xfrm>
            <a:off x="642938" y="500063"/>
            <a:ext cx="7772400" cy="503237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0070C0"/>
                </a:solidFill>
                <a:ea typeface="华文行楷" panose="02010800040101010101" pitchFamily="2" charset="-122"/>
              </a:rPr>
              <a:t>基本共射放大电路的直流通路和交流通路</a:t>
            </a:r>
            <a:endParaRPr lang="zh-CN" altLang="en-US" sz="2800">
              <a:solidFill>
                <a:srgbClr val="0070C0"/>
              </a:solidFill>
              <a:ea typeface="华文行楷" panose="02010800040101010101" pitchFamily="2" charset="-122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23900" y="5847557"/>
            <a:ext cx="7848600" cy="830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列晶体管输入、输出回路方程，将</a:t>
            </a:r>
            <a:r>
              <a:rPr kumimoji="1" lang="en-US" altLang="zh-CN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BEQ</a:t>
            </a:r>
            <a:r>
              <a:rPr kumimoji="1" lang="zh-CN" altLang="en-US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000" i="1" dirty="0"/>
              <a:t>β</a:t>
            </a:r>
            <a:r>
              <a:rPr kumimoji="1" lang="zh-CN" altLang="en-US" dirty="0">
                <a:latin typeface="Times New Roman" panose="02020603050405020304" pitchFamily="18" charset="0"/>
              </a:rPr>
              <a:t>作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为已知条件，令</a:t>
            </a:r>
            <a:r>
              <a:rPr kumimoji="1" lang="en-US" altLang="zh-CN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CQ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βI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kumimoji="1" lang="zh-CN" altLang="en-US" dirty="0">
                <a:latin typeface="Times New Roman" panose="02020603050405020304" pitchFamily="18" charset="0"/>
              </a:rPr>
              <a:t>，可估算出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静态工作点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499" name="AutoShape 11"/>
          <p:cNvSpPr/>
          <p:nvPr/>
        </p:nvSpPr>
        <p:spPr bwMode="auto">
          <a:xfrm>
            <a:off x="5500688" y="3143250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49829"/>
              <a:gd name="adj6" fmla="val 143972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交流通路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7" name="AutoShape 19"/>
          <p:cNvSpPr/>
          <p:nvPr/>
        </p:nvSpPr>
        <p:spPr bwMode="auto">
          <a:xfrm>
            <a:off x="0" y="3714750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115810"/>
              <a:gd name="adj6" fmla="val 127167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直流通路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75" name="Picture 3" descr="Dz0202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grayscl/>
            <a:lum bright="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3581400" cy="2401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/>
          <p:nvPr/>
        </p:nvGrpSpPr>
        <p:grpSpPr bwMode="auto">
          <a:xfrm>
            <a:off x="2973388" y="1409700"/>
            <a:ext cx="3352800" cy="2546350"/>
            <a:chOff x="1968" y="1008"/>
            <a:chExt cx="2112" cy="1604"/>
          </a:xfrm>
        </p:grpSpPr>
        <p:graphicFrame>
          <p:nvGraphicFramePr>
            <p:cNvPr id="11266" name="Object 6"/>
            <p:cNvGraphicFramePr>
              <a:graphicFrameLocks noChangeAspect="1"/>
            </p:cNvGraphicFramePr>
            <p:nvPr/>
          </p:nvGraphicFramePr>
          <p:xfrm>
            <a:off x="2784" y="1008"/>
            <a:ext cx="1296" cy="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7" name="Equation" r:id="rId4" imgW="1180465" imgH="939165" progId="Equation.3">
                    <p:embed/>
                  </p:oleObj>
                </mc:Choice>
                <mc:Fallback>
                  <p:oleObj name="Equation" r:id="rId4" imgW="1180465" imgH="9391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008"/>
                          <a:ext cx="1296" cy="10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7"/>
            <p:cNvSpPr>
              <a:spLocks noChangeShapeType="1"/>
            </p:cNvSpPr>
            <p:nvPr/>
          </p:nvSpPr>
          <p:spPr bwMode="auto">
            <a:xfrm flipV="1">
              <a:off x="1968" y="2084"/>
              <a:ext cx="720" cy="5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8" name="AutoShape 10"/>
          <p:cNvSpPr/>
          <p:nvPr/>
        </p:nvSpPr>
        <p:spPr bwMode="auto">
          <a:xfrm>
            <a:off x="6643688" y="1357313"/>
            <a:ext cx="1828800" cy="1447800"/>
          </a:xfrm>
          <a:prstGeom prst="borderCallout2">
            <a:avLst>
              <a:gd name="adj1" fmla="val 7894"/>
              <a:gd name="adj2" fmla="val -4167"/>
              <a:gd name="adj3" fmla="val 52213"/>
              <a:gd name="adj4" fmla="val -34435"/>
              <a:gd name="adj5" fmla="val 23144"/>
              <a:gd name="adj6" fmla="val -73903"/>
            </a:avLst>
          </a:prstGeom>
          <a:solidFill>
            <a:srgbClr val="FFFFCC"/>
          </a:solidFill>
          <a:ln w="1270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0" i="1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BB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越大，</a:t>
            </a:r>
            <a:r>
              <a:rPr lang="en-US" altLang="zh-CN" sz="2000" i="1">
                <a:solidFill>
                  <a:srgbClr val="00206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BEQ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取不同的值所引起的</a:t>
            </a:r>
            <a:r>
              <a:rPr lang="en-US" altLang="zh-CN" sz="20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BQ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的误差越小。</a:t>
            </a:r>
            <a:endParaRPr lang="zh-CN" altLang="en-US" sz="2000" baseline="-25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96136" y="3701895"/>
            <a:ext cx="3095625" cy="1928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11356" y="3046414"/>
            <a:ext cx="1387375" cy="525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108520" y="-222866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nimBg="1" autoUpdateAnimBg="0"/>
      <p:bldP spid="63499" grpId="0" animBg="1"/>
      <p:bldP spid="63507" grpId="0" animBg="1"/>
      <p:bldP spid="63498" grpId="0" animBg="1" autoUpdateAnimBg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5334000" y="1447800"/>
          <a:ext cx="24384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公式" r:id="rId1" imgW="1180465" imgH="939165" progId="Equation.3">
                  <p:embed/>
                </p:oleObj>
              </mc:Choice>
              <mc:Fallback>
                <p:oleObj name="公式" r:id="rId1" imgW="1180465" imgH="93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2438400" cy="1939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9" name="Picture 3" descr="Dz0203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9" t="7692" b="24521"/>
          <a:stretch>
            <a:fillRect/>
          </a:stretch>
        </p:blipFill>
        <p:spPr bwMode="auto">
          <a:xfrm>
            <a:off x="928688" y="4714875"/>
            <a:ext cx="38100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 bwMode="auto">
          <a:xfrm>
            <a:off x="4800600" y="3352800"/>
            <a:ext cx="3733800" cy="863600"/>
            <a:chOff x="3024" y="1824"/>
            <a:chExt cx="2352" cy="544"/>
          </a:xfrm>
        </p:grpSpPr>
        <p:sp>
          <p:nvSpPr>
            <p:cNvPr id="12312" name="Text Box 5"/>
            <p:cNvSpPr txBox="1">
              <a:spLocks noChangeArrowheads="1"/>
            </p:cNvSpPr>
            <p:nvPr/>
          </p:nvSpPr>
          <p:spPr bwMode="auto">
            <a:xfrm>
              <a:off x="3024" y="1920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&gt;&gt;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BEQ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时，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1" name="Object 6"/>
            <p:cNvGraphicFramePr>
              <a:graphicFrameLocks noChangeAspect="1"/>
            </p:cNvGraphicFramePr>
            <p:nvPr/>
          </p:nvGraphicFramePr>
          <p:xfrm>
            <a:off x="4560" y="1824"/>
            <a:ext cx="8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Equation" r:id="rId4" imgW="647700" imgH="431800" progId="Equation.3">
                    <p:embed/>
                  </p:oleObj>
                </mc:Choice>
                <mc:Fallback>
                  <p:oleObj name="Equation" r:id="rId4" imgW="6477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24"/>
                          <a:ext cx="81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003800" y="4221163"/>
            <a:ext cx="29718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已知：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12V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              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600kΩ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           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3kΩ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β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6" name="Picture 8" descr="Dz0202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6" b="10947"/>
          <a:stretch>
            <a:fillRect/>
          </a:stretch>
        </p:blipFill>
        <p:spPr bwMode="auto">
          <a:xfrm>
            <a:off x="1066800" y="1676400"/>
            <a:ext cx="3352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"/>
          <p:cNvGrpSpPr/>
          <p:nvPr/>
        </p:nvGrpSpPr>
        <p:grpSpPr bwMode="auto">
          <a:xfrm>
            <a:off x="457200" y="1524000"/>
            <a:ext cx="2743200" cy="1524000"/>
            <a:chOff x="288" y="960"/>
            <a:chExt cx="1728" cy="960"/>
          </a:xfrm>
        </p:grpSpPr>
        <p:grpSp>
          <p:nvGrpSpPr>
            <p:cNvPr id="12305" name="Group 10"/>
            <p:cNvGrpSpPr/>
            <p:nvPr/>
          </p:nvGrpSpPr>
          <p:grpSpPr bwMode="auto">
            <a:xfrm>
              <a:off x="1248" y="1728"/>
              <a:ext cx="96" cy="192"/>
              <a:chOff x="1296" y="1536"/>
              <a:chExt cx="96" cy="192"/>
            </a:xfrm>
          </p:grpSpPr>
          <p:sp>
            <p:nvSpPr>
              <p:cNvPr id="12310" name="Line 1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Line 12"/>
              <p:cNvSpPr>
                <a:spLocks noChangeShapeType="1"/>
              </p:cNvSpPr>
              <p:nvPr/>
            </p:nvSpPr>
            <p:spPr bwMode="auto">
              <a:xfrm flipH="1">
                <a:off x="1296" y="153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6" name="Group 13"/>
            <p:cNvGrpSpPr/>
            <p:nvPr/>
          </p:nvGrpSpPr>
          <p:grpSpPr bwMode="auto">
            <a:xfrm>
              <a:off x="1920" y="1488"/>
              <a:ext cx="96" cy="192"/>
              <a:chOff x="1296" y="1536"/>
              <a:chExt cx="96" cy="192"/>
            </a:xfrm>
          </p:grpSpPr>
          <p:sp>
            <p:nvSpPr>
              <p:cNvPr id="12308" name="Line 14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15"/>
              <p:cNvSpPr>
                <a:spLocks noChangeShapeType="1"/>
              </p:cNvSpPr>
              <p:nvPr/>
            </p:nvSpPr>
            <p:spPr bwMode="auto">
              <a:xfrm flipH="1">
                <a:off x="1296" y="1536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7" name="AutoShape 16"/>
            <p:cNvSpPr/>
            <p:nvPr/>
          </p:nvSpPr>
          <p:spPr bwMode="auto">
            <a:xfrm>
              <a:off x="288" y="960"/>
              <a:ext cx="962" cy="291"/>
            </a:xfrm>
            <a:prstGeom prst="borderCallout2">
              <a:avLst>
                <a:gd name="adj1" fmla="val 24741"/>
                <a:gd name="adj2" fmla="val 104991"/>
                <a:gd name="adj3" fmla="val 24741"/>
                <a:gd name="adj4" fmla="val 124116"/>
                <a:gd name="adj5" fmla="val 49829"/>
                <a:gd name="adj6" fmla="val 143972"/>
              </a:avLst>
            </a:prstGeom>
            <a:solidFill>
              <a:srgbClr val="CCECFF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直流通路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298" name="Rectangle 17"/>
          <p:cNvSpPr>
            <a:spLocks noGrp="1" noChangeArrowheads="1"/>
          </p:cNvSpPr>
          <p:nvPr>
            <p:ph type="title"/>
          </p:nvPr>
        </p:nvSpPr>
        <p:spPr>
          <a:xfrm>
            <a:off x="381000" y="596106"/>
            <a:ext cx="8077200" cy="6096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0070C0"/>
                </a:solidFill>
                <a:ea typeface="华文行楷" panose="02010800040101010101" pitchFamily="2" charset="-122"/>
              </a:rPr>
              <a:t>阻容耦合单管共射放大电路的直流通路和交流通路</a:t>
            </a:r>
            <a:endParaRPr lang="zh-CN" altLang="en-US" sz="2800" dirty="0">
              <a:solidFill>
                <a:srgbClr val="0070C0"/>
              </a:solidFill>
              <a:ea typeface="华文行楷" panose="02010800040101010101" pitchFamily="2" charset="-122"/>
            </a:endParaRPr>
          </a:p>
        </p:txBody>
      </p:sp>
      <p:sp>
        <p:nvSpPr>
          <p:cNvPr id="65561" name="AutoShape 25"/>
          <p:cNvSpPr/>
          <p:nvPr/>
        </p:nvSpPr>
        <p:spPr bwMode="auto">
          <a:xfrm>
            <a:off x="285750" y="4214813"/>
            <a:ext cx="1527175" cy="461962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133171"/>
              <a:gd name="adj6" fmla="val 152375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交流通路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8"/>
          <p:cNvGrpSpPr/>
          <p:nvPr/>
        </p:nvGrpSpPr>
        <p:grpSpPr bwMode="auto">
          <a:xfrm>
            <a:off x="5868988" y="5462588"/>
            <a:ext cx="3059112" cy="1395412"/>
            <a:chOff x="3288" y="1117"/>
            <a:chExt cx="1927" cy="879"/>
          </a:xfrm>
        </p:grpSpPr>
        <p:sp>
          <p:nvSpPr>
            <p:cNvPr id="12303" name="Text Box 26"/>
            <p:cNvSpPr txBox="1">
              <a:spLocks noChangeArrowheads="1"/>
            </p:cNvSpPr>
            <p:nvPr/>
          </p:nvSpPr>
          <p:spPr bwMode="auto">
            <a:xfrm>
              <a:off x="3696" y="1117"/>
              <a:ext cx="1519" cy="87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课堂练习：</a:t>
              </a:r>
              <a:endParaRPr lang="zh-CN" altLang="en-US">
                <a:solidFill>
                  <a:srgbClr val="FF33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求解静态工作点</a:t>
              </a:r>
              <a:r>
                <a:rPr lang="en-US" altLang="zh-CN">
                  <a:solidFill>
                    <a:srgbClr val="FF3300"/>
                  </a:solidFill>
                </a:rPr>
                <a:t>Q---I</a:t>
              </a:r>
              <a:r>
                <a:rPr lang="en-US" altLang="zh-CN" baseline="-25000">
                  <a:solidFill>
                    <a:srgbClr val="FF3300"/>
                  </a:solidFill>
                </a:rPr>
                <a:t>BQ</a:t>
              </a:r>
              <a:r>
                <a:rPr lang="en-US" altLang="zh-CN">
                  <a:solidFill>
                    <a:srgbClr val="FF3300"/>
                  </a:solidFill>
                </a:rPr>
                <a:t>,I</a:t>
              </a:r>
              <a:r>
                <a:rPr lang="en-US" altLang="zh-CN" baseline="-25000">
                  <a:solidFill>
                    <a:srgbClr val="FF3300"/>
                  </a:solidFill>
                </a:rPr>
                <a:t>CQ</a:t>
              </a:r>
              <a:r>
                <a:rPr lang="en-US" altLang="zh-CN">
                  <a:solidFill>
                    <a:srgbClr val="FF3300"/>
                  </a:solidFill>
                </a:rPr>
                <a:t>,U</a:t>
              </a:r>
              <a:r>
                <a:rPr lang="en-US" altLang="zh-CN" baseline="-25000">
                  <a:solidFill>
                    <a:srgbClr val="FF3300"/>
                  </a:solidFill>
                </a:rPr>
                <a:t>CEQ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  <p:sp>
          <p:nvSpPr>
            <p:cNvPr id="12304" name="Line 27"/>
            <p:cNvSpPr>
              <a:spLocks noChangeShapeType="1"/>
            </p:cNvSpPr>
            <p:nvPr/>
          </p:nvSpPr>
          <p:spPr bwMode="auto">
            <a:xfrm flipH="1" flipV="1">
              <a:off x="3288" y="1560"/>
              <a:ext cx="408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4859338" y="1484313"/>
            <a:ext cx="0" cy="5373687"/>
          </a:xfrm>
          <a:prstGeom prst="line">
            <a:avLst/>
          </a:prstGeom>
          <a:noFill/>
          <a:ln w="28575" algn="ctr">
            <a:solidFill>
              <a:srgbClr val="7030A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-150020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 build="p"/>
      <p:bldP spid="655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81087"/>
            <a:ext cx="7453313" cy="141922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电路的</a:t>
            </a:r>
            <a:b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主要性能指标</a:t>
            </a: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857375" y="3286125"/>
            <a:ext cx="3522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</a:rPr>
              <a:t>一、放大的概念</a:t>
            </a:r>
            <a:endParaRPr kumimoji="1" lang="zh-CN" altLang="en-US" sz="32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7114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857375" y="4778375"/>
            <a:ext cx="474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二、放大电路的性能指标</a:t>
            </a:r>
            <a:endParaRPr kumimoji="1"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61988"/>
            <a:ext cx="4355207" cy="4095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、等效电路</a:t>
            </a:r>
            <a:r>
              <a:rPr lang="zh-CN" altLang="en-US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D60093"/>
                </a:solidFill>
                <a:ea typeface="华文行楷" panose="02010800040101010101" pitchFamily="2" charset="-122"/>
              </a:rPr>
              <a:t>P74)</a:t>
            </a:r>
            <a:endParaRPr lang="zh-CN" altLang="en-US" sz="2800" dirty="0">
              <a:solidFill>
                <a:srgbClr val="D60093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09687"/>
            <a:ext cx="5500688" cy="1071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将半导体器件的线性等效模型代入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电路，进行解析求解</a:t>
            </a:r>
            <a:endParaRPr lang="zh-CN" altLang="zh-CN" sz="2400" b="1" dirty="0">
              <a:latin typeface="宋体" panose="02010600030101010101" pitchFamily="2" charset="-122"/>
            </a:endParaRPr>
          </a:p>
        </p:txBody>
      </p:sp>
      <p:pic>
        <p:nvPicPr>
          <p:cNvPr id="80900" name="Picture 4" descr="Dz02020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grayscl/>
            <a:lum bright="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2" b="-4347"/>
          <a:stretch>
            <a:fillRect/>
          </a:stretch>
        </p:blipFill>
        <p:spPr bwMode="auto">
          <a:xfrm>
            <a:off x="454820" y="2850956"/>
            <a:ext cx="3505200" cy="2522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5" descr="Dz0203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5" t="7144" b="28554"/>
          <a:stretch>
            <a:fillRect/>
          </a:stretch>
        </p:blipFill>
        <p:spPr bwMode="auto">
          <a:xfrm>
            <a:off x="4357688" y="3643313"/>
            <a:ext cx="4038600" cy="2057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0" y="2293744"/>
            <a:ext cx="5695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kumimoji="1" lang="en-US" altLang="zh-CN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</a:t>
            </a:r>
            <a:r>
              <a:rPr kumimoji="1" lang="zh-CN" altLang="en-US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直流模型</a:t>
            </a:r>
            <a:r>
              <a:rPr kumimoji="1" lang="zh-CN" altLang="en-US" dirty="0">
                <a:latin typeface="宋体" panose="02010600030101010101" pitchFamily="2" charset="-122"/>
              </a:rPr>
              <a:t>：应用于</a:t>
            </a:r>
            <a:r>
              <a:rPr kumimoji="1"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zh-CN" dirty="0">
                <a:solidFill>
                  <a:srgbClr val="7030A0"/>
                </a:solidFill>
                <a:latin typeface="宋体" panose="02010600030101010101" pitchFamily="2" charset="-122"/>
              </a:rPr>
              <a:t>点的分析</a:t>
            </a:r>
            <a:endParaRPr kumimoji="1" lang="zh-CN" altLang="en-US" b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000625" y="4286250"/>
            <a:ext cx="1651000" cy="1905000"/>
            <a:chOff x="3168" y="2448"/>
            <a:chExt cx="1040" cy="1200"/>
          </a:xfrm>
        </p:grpSpPr>
        <p:sp>
          <p:nvSpPr>
            <p:cNvPr id="22542" name="AutoShape 8"/>
            <p:cNvSpPr/>
            <p:nvPr/>
          </p:nvSpPr>
          <p:spPr bwMode="auto">
            <a:xfrm>
              <a:off x="3168" y="3408"/>
              <a:ext cx="1040" cy="240"/>
            </a:xfrm>
            <a:prstGeom prst="borderCallout2">
              <a:avLst>
                <a:gd name="adj1" fmla="val 30000"/>
                <a:gd name="adj2" fmla="val 104616"/>
                <a:gd name="adj3" fmla="val 30000"/>
                <a:gd name="adj4" fmla="val 123847"/>
                <a:gd name="adj5" fmla="val -407083"/>
                <a:gd name="adj6" fmla="val 143847"/>
              </a:avLst>
            </a:prstGeom>
            <a:solidFill>
              <a:srgbClr val="92D050"/>
            </a:solidFill>
            <a:ln w="19050">
              <a:solidFill>
                <a:srgbClr val="FF33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</a:rPr>
                <a:t>理想二极管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3" name="Line 9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9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45225" y="5406831"/>
            <a:ext cx="47434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利用估算法求解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静态工作点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实质上是利用了直流模型。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6429375" y="1071563"/>
          <a:ext cx="22098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3" imgW="1180465" imgH="939165" progId="Equation.DSMT4">
                  <p:embed/>
                </p:oleObj>
              </mc:Choice>
              <mc:Fallback>
                <p:oleObj name="Equation" r:id="rId3" imgW="1180465" imgH="93916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071563"/>
                        <a:ext cx="2209800" cy="1758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AutoShape 17"/>
          <p:cNvSpPr/>
          <p:nvPr/>
        </p:nvSpPr>
        <p:spPr bwMode="auto">
          <a:xfrm>
            <a:off x="6643688" y="214313"/>
            <a:ext cx="1981200" cy="685800"/>
          </a:xfrm>
          <a:prstGeom prst="borderCallout1">
            <a:avLst>
              <a:gd name="adj1" fmla="val 16667"/>
              <a:gd name="adj2" fmla="val 103847"/>
              <a:gd name="adj3" fmla="val 151657"/>
              <a:gd name="adj4" fmla="val 79417"/>
            </a:avLst>
          </a:prstGeom>
          <a:solidFill>
            <a:srgbClr val="FFCCFF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输入回路等效为恒压源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0914" name="AutoShape 18"/>
          <p:cNvSpPr/>
          <p:nvPr/>
        </p:nvSpPr>
        <p:spPr bwMode="auto">
          <a:xfrm>
            <a:off x="6875463" y="3000375"/>
            <a:ext cx="2268537" cy="642938"/>
          </a:xfrm>
          <a:prstGeom prst="borderCallout1">
            <a:avLst>
              <a:gd name="adj1" fmla="val -2444"/>
              <a:gd name="adj2" fmla="val 17606"/>
              <a:gd name="adj3" fmla="val -114630"/>
              <a:gd name="adj4" fmla="val 6949"/>
            </a:avLst>
          </a:prstGeom>
          <a:solidFill>
            <a:srgbClr val="FFCCFF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输出回路等效为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电流控制的电流源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-706625" y="-166204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 build="p"/>
      <p:bldP spid="80902" grpId="0" autoUpdateAnimBg="0" build="p"/>
      <p:bldP spid="80906" grpId="0" autoUpdateAnimBg="0" build="p"/>
      <p:bldP spid="80913" grpId="0" animBg="1" autoUpdateAnimBg="0"/>
      <p:bldP spid="809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81636"/>
            <a:ext cx="7696200" cy="64135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lang="en-US" altLang="zh-CN" sz="2800" b="1" i="1" dirty="0">
                <a:solidFill>
                  <a:srgbClr val="00B050"/>
                </a:solidFill>
              </a:rPr>
              <a:t>h</a:t>
            </a:r>
            <a:r>
              <a:rPr lang="zh-CN" altLang="zh-CN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参数等效模型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应用于</a:t>
            </a:r>
            <a:r>
              <a:rPr lang="zh-CN" altLang="en-US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动态分析</a:t>
            </a:r>
            <a:endParaRPr lang="zh-CN" altLang="en-US" sz="28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940593" y="1262063"/>
            <a:ext cx="4891088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完整模型</a:t>
            </a:r>
            <a:endParaRPr lang="zh-CN" alt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770563" y="1181100"/>
            <a:ext cx="217805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zh-CN" altLang="zh-CN" sz="2800" kern="0" dirty="0">
                <a:latin typeface="宋体" panose="02010600030101010101" pitchFamily="2" charset="-122"/>
                <a:ea typeface="+mj-ea"/>
                <a:cs typeface="+mj-cs"/>
              </a:rPr>
              <a:t>简化模型</a:t>
            </a:r>
            <a:endParaRPr lang="zh-CN" altLang="zh-CN" sz="2800" kern="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pic>
        <p:nvPicPr>
          <p:cNvPr id="14" name="Picture 3" descr="Dz0203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10"/>
          <a:stretch>
            <a:fillRect/>
          </a:stretch>
        </p:blipFill>
        <p:spPr bwMode="auto">
          <a:xfrm>
            <a:off x="5500688" y="1850231"/>
            <a:ext cx="31242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927982" y="4770327"/>
          <a:ext cx="60023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2" imgW="2743200" imgH="444500" progId="Equation.DSMT4">
                  <p:embed/>
                </p:oleObj>
              </mc:Choice>
              <mc:Fallback>
                <p:oleObj name="Equation" r:id="rId2" imgW="27432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82" y="4770327"/>
                        <a:ext cx="6002338" cy="968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"/>
          <p:cNvSpPr/>
          <p:nvPr/>
        </p:nvSpPr>
        <p:spPr bwMode="auto">
          <a:xfrm>
            <a:off x="2695762" y="5832475"/>
            <a:ext cx="1628775" cy="498475"/>
          </a:xfrm>
          <a:prstGeom prst="borderCallout2">
            <a:avLst>
              <a:gd name="adj1" fmla="val 22931"/>
              <a:gd name="adj2" fmla="val 104681"/>
              <a:gd name="adj3" fmla="val 22931"/>
              <a:gd name="adj4" fmla="val 120856"/>
              <a:gd name="adj5" fmla="val -85032"/>
              <a:gd name="adj6" fmla="val 137815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查阅手册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449888" y="5676900"/>
            <a:ext cx="2819400" cy="685800"/>
            <a:chOff x="3456" y="3072"/>
            <a:chExt cx="1776" cy="432"/>
          </a:xfrm>
        </p:grpSpPr>
        <p:sp>
          <p:nvSpPr>
            <p:cNvPr id="23568" name="AutoShape 13"/>
            <p:cNvSpPr/>
            <p:nvPr/>
          </p:nvSpPr>
          <p:spPr bwMode="auto">
            <a:xfrm>
              <a:off x="4128" y="3168"/>
              <a:ext cx="1104" cy="336"/>
            </a:xfrm>
            <a:prstGeom prst="borderCallout2">
              <a:avLst>
                <a:gd name="adj1" fmla="val 21431"/>
                <a:gd name="adj2" fmla="val -4347"/>
                <a:gd name="adj3" fmla="val 21431"/>
                <a:gd name="adj4" fmla="val -14222"/>
                <a:gd name="adj5" fmla="val -22620"/>
                <a:gd name="adj6" fmla="val -24185"/>
              </a:avLst>
            </a:prstGeom>
            <a:solidFill>
              <a:srgbClr val="FFFFCC"/>
            </a:solidFill>
            <a:ln w="19050">
              <a:solidFill>
                <a:srgbClr val="FF33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由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EQ</a:t>
              </a:r>
              <a:r>
                <a:rPr lang="zh-CN" altLang="en-US">
                  <a:latin typeface="Times New Roman" panose="02020603050405020304" pitchFamily="18" charset="0"/>
                </a:rPr>
                <a:t>算出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3456" y="3072"/>
              <a:ext cx="8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967400" y="3952434"/>
            <a:ext cx="6434138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j-cs"/>
              </a:rPr>
              <a:t>注意什么条件下可以用简化模型！！</a:t>
            </a:r>
            <a:endParaRPr lang="zh-CN" altLang="zh-CN" sz="2800" kern="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j-cs"/>
            </a:endParaRPr>
          </a:p>
        </p:txBody>
      </p:sp>
      <p:grpSp>
        <p:nvGrpSpPr>
          <p:cNvPr id="23563" name="组合 16"/>
          <p:cNvGrpSpPr/>
          <p:nvPr/>
        </p:nvGrpSpPr>
        <p:grpSpPr bwMode="auto">
          <a:xfrm>
            <a:off x="519112" y="1808869"/>
            <a:ext cx="4572000" cy="2054225"/>
            <a:chOff x="500016" y="2000248"/>
            <a:chExt cx="4572000" cy="2054225"/>
          </a:xfrm>
        </p:grpSpPr>
        <p:pic>
          <p:nvPicPr>
            <p:cNvPr id="23565" name="Picture 7" descr="Dz02031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12" t="67703" r="15804" b="5997"/>
            <a:stretch>
              <a:fillRect/>
            </a:stretch>
          </p:blipFill>
          <p:spPr bwMode="auto">
            <a:xfrm>
              <a:off x="500016" y="2000248"/>
              <a:ext cx="4572000" cy="2054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2500266" y="2571748"/>
              <a:ext cx="360362" cy="35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67" name="TextBox 14"/>
            <p:cNvSpPr txBox="1">
              <a:spLocks noChangeArrowheads="1"/>
            </p:cNvSpPr>
            <p:nvPr/>
          </p:nvSpPr>
          <p:spPr bwMode="auto">
            <a:xfrm>
              <a:off x="2428842" y="2428876"/>
              <a:ext cx="4956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  <a:r>
                <a:rPr lang="en-US" altLang="zh-CN" sz="1200"/>
                <a:t>21</a:t>
              </a:r>
              <a:endParaRPr lang="zh-CN" altLang="en-US" sz="1200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0" y="-164881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 autoUpdateAnimBg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7073900" cy="4318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zh-CN" sz="280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280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zh-CN" sz="280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放大电路的动态分析</a:t>
            </a:r>
            <a:endParaRPr lang="zh-CN" altLang="zh-CN" sz="280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4587" name="Picture 9" descr="Dz020201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717675"/>
            <a:ext cx="34290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154779" y="4727577"/>
          <a:ext cx="3657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Photo Editor 照片" r:id="rId2" imgW="13344525" imgH="6334125" progId="MSPhotoEd.3">
                  <p:embed/>
                </p:oleObj>
              </mc:Choice>
              <mc:Fallback>
                <p:oleObj name="Photo Editor 照片" r:id="rId2" imgW="13344525" imgH="6334125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79" y="4727577"/>
                        <a:ext cx="3657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AutoShape 11"/>
          <p:cNvSpPr/>
          <p:nvPr/>
        </p:nvSpPr>
        <p:spPr bwMode="auto">
          <a:xfrm>
            <a:off x="539552" y="4653136"/>
            <a:ext cx="2133600" cy="808038"/>
          </a:xfrm>
          <a:prstGeom prst="borderCallout2">
            <a:avLst>
              <a:gd name="adj1" fmla="val 103846"/>
              <a:gd name="adj2" fmla="val 47128"/>
              <a:gd name="adj3" fmla="val 167328"/>
              <a:gd name="adj4" fmla="val 69630"/>
              <a:gd name="adj5" fmla="val 168558"/>
              <a:gd name="adj6" fmla="val 102734"/>
            </a:avLst>
          </a:prstGeom>
          <a:solidFill>
            <a:srgbClr val="FFFFCC"/>
          </a:solidFill>
          <a:ln w="9525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放大电路的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交流等效电路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214313" y="1428750"/>
            <a:ext cx="231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70C0"/>
                </a:solidFill>
              </a:rPr>
              <a:t>直接耦合电路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-69550" y="-179607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355976" y="2846390"/>
            <a:ext cx="1857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交流通路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3" name="右箭头 22"/>
          <p:cNvSpPr>
            <a:spLocks noChangeArrowheads="1"/>
          </p:cNvSpPr>
          <p:nvPr/>
        </p:nvSpPr>
        <p:spPr bwMode="auto">
          <a:xfrm>
            <a:off x="4427457" y="3268880"/>
            <a:ext cx="1295400" cy="358775"/>
          </a:xfrm>
          <a:prstGeom prst="rightArrow">
            <a:avLst>
              <a:gd name="adj1" fmla="val 50000"/>
              <a:gd name="adj2" fmla="val 50081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791625" y="2060561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</a:rPr>
              <a:t>三极管的</a:t>
            </a:r>
            <a:r>
              <a:rPr lang="en-US" altLang="zh-CN" sz="2000" dirty="0">
                <a:solidFill>
                  <a:srgbClr val="00B050"/>
                </a:solidFill>
              </a:rPr>
              <a:t>h</a:t>
            </a:r>
            <a:r>
              <a:rPr lang="zh-CN" altLang="en-US" sz="2000" dirty="0">
                <a:solidFill>
                  <a:srgbClr val="00B050"/>
                </a:solidFill>
              </a:rPr>
              <a:t>参数模型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pic>
        <p:nvPicPr>
          <p:cNvPr id="25" name="Picture 3" descr="Dz0203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10"/>
          <a:stretch>
            <a:fillRect/>
          </a:stretch>
        </p:blipFill>
        <p:spPr bwMode="auto">
          <a:xfrm>
            <a:off x="6791625" y="598532"/>
            <a:ext cx="2268537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Dz0203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4" t="8176" r="-1797" b="14268"/>
          <a:stretch>
            <a:fillRect/>
          </a:stretch>
        </p:blipFill>
        <p:spPr bwMode="auto">
          <a:xfrm>
            <a:off x="6012557" y="2478890"/>
            <a:ext cx="269255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11"/>
          <p:cNvGrpSpPr/>
          <p:nvPr/>
        </p:nvGrpSpPr>
        <p:grpSpPr bwMode="auto">
          <a:xfrm>
            <a:off x="6529259" y="2391618"/>
            <a:ext cx="1493838" cy="1406526"/>
            <a:chOff x="3598" y="2205"/>
            <a:chExt cx="941" cy="886"/>
          </a:xfrm>
        </p:grpSpPr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598" y="2638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963" y="2723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959" y="2205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11"/>
          <p:cNvGrpSpPr/>
          <p:nvPr/>
        </p:nvGrpSpPr>
        <p:grpSpPr bwMode="auto">
          <a:xfrm>
            <a:off x="6924184" y="359747"/>
            <a:ext cx="1825626" cy="1684336"/>
            <a:chOff x="3581" y="2306"/>
            <a:chExt cx="1150" cy="1061"/>
          </a:xfrm>
        </p:grpSpPr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3581" y="2351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3893" y="2999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155" y="2306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11"/>
          <p:cNvGrpSpPr/>
          <p:nvPr/>
        </p:nvGrpSpPr>
        <p:grpSpPr bwMode="auto">
          <a:xfrm>
            <a:off x="3514645" y="4491362"/>
            <a:ext cx="2052639" cy="1973261"/>
            <a:chOff x="3581" y="2313"/>
            <a:chExt cx="1293" cy="1243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581" y="2351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3915" y="3188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298" y="2313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 autoUpdateAnimBg="0"/>
      <p:bldP spid="22" grpId="0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971600" y="2692269"/>
          <a:ext cx="3733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公式" r:id="rId1" imgW="1841500" imgH="241300" progId="Equation.3">
                  <p:embed/>
                </p:oleObj>
              </mc:Choice>
              <mc:Fallback>
                <p:oleObj name="公式" r:id="rId1" imgW="18415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92269"/>
                        <a:ext cx="3733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5090258" y="2702697"/>
          <a:ext cx="17430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3" imgW="812165" imgH="241300" progId="Equation.DSMT4">
                  <p:embed/>
                </p:oleObj>
              </mc:Choice>
              <mc:Fallback>
                <p:oleObj name="Equation" r:id="rId3" imgW="812165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58" y="2702697"/>
                        <a:ext cx="17430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373592" y="3294442"/>
          <a:ext cx="2667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5" imgW="1282700" imgH="457200" progId="Equation.DSMT4">
                  <p:embed/>
                </p:oleObj>
              </mc:Choice>
              <mc:Fallback>
                <p:oleObj name="Equation" r:id="rId5" imgW="1282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592" y="3294442"/>
                        <a:ext cx="2667000" cy="950913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402336" y="4423526"/>
          <a:ext cx="2133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7" imgW="1091565" imgH="431800" progId="Equation.DSMT4">
                  <p:embed/>
                </p:oleObj>
              </mc:Choice>
              <mc:Fallback>
                <p:oleObj name="Equation" r:id="rId7" imgW="10915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336" y="4423526"/>
                        <a:ext cx="2133600" cy="83978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422815" y="5555036"/>
          <a:ext cx="1071670" cy="49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9" imgW="495300" imgH="228600" progId="Equation.DSMT4">
                  <p:embed/>
                </p:oleObj>
              </mc:Choice>
              <mc:Fallback>
                <p:oleObj name="Equation" r:id="rId9" imgW="495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815" y="5555036"/>
                        <a:ext cx="1071670" cy="49564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1225724" y="751903"/>
          <a:ext cx="3657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Photo Editor 照片" r:id="rId11" imgW="13344525" imgH="6334125" progId="MSPhotoEd.3">
                  <p:embed/>
                </p:oleObj>
              </mc:Choice>
              <mc:Fallback>
                <p:oleObj name="Photo Editor 照片" r:id="rId11" imgW="13344525" imgH="6334125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24" y="751903"/>
                        <a:ext cx="3657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AutoShape 11"/>
          <p:cNvSpPr/>
          <p:nvPr/>
        </p:nvSpPr>
        <p:spPr bwMode="auto">
          <a:xfrm>
            <a:off x="5749130" y="1036294"/>
            <a:ext cx="2133600" cy="808038"/>
          </a:xfrm>
          <a:prstGeom prst="borderCallout2">
            <a:avLst>
              <a:gd name="adj1" fmla="val 14144"/>
              <a:gd name="adj2" fmla="val -3569"/>
              <a:gd name="adj3" fmla="val 14144"/>
              <a:gd name="adj4" fmla="val -11903"/>
              <a:gd name="adj5" fmla="val 67815"/>
              <a:gd name="adj6" fmla="val -26360"/>
            </a:avLst>
          </a:prstGeom>
          <a:solidFill>
            <a:srgbClr val="FFFFCC"/>
          </a:solidFill>
          <a:ln w="9525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放大电路的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交流等效电路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40592" y="4602536"/>
            <a:ext cx="1928813" cy="1905000"/>
            <a:chOff x="755650" y="4232275"/>
            <a:chExt cx="1928813" cy="1905000"/>
          </a:xfrm>
        </p:grpSpPr>
        <p:pic>
          <p:nvPicPr>
            <p:cNvPr id="89095" name="Picture 7" descr="Dz0203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8" t="4733" b="14793"/>
            <a:stretch>
              <a:fillRect/>
            </a:stretch>
          </p:blipFill>
          <p:spPr bwMode="auto">
            <a:xfrm>
              <a:off x="779463" y="4232275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" name="Object 20"/>
            <p:cNvGraphicFramePr>
              <a:graphicFrameLocks noChangeAspect="1"/>
            </p:cNvGraphicFramePr>
            <p:nvPr/>
          </p:nvGraphicFramePr>
          <p:xfrm>
            <a:off x="755650" y="5589588"/>
            <a:ext cx="27146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9" name="Equation" r:id="rId14" imgW="127000" imgH="101600" progId="Equation.DSMT4">
                    <p:embed/>
                  </p:oleObj>
                </mc:Choice>
                <mc:Fallback>
                  <p:oleObj name="Equation" r:id="rId14" imgW="127000" imgH="101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5589588"/>
                          <a:ext cx="27146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-69550" y="-179607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755576" y="3489971"/>
            <a:ext cx="18573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7030A0"/>
                </a:solidFill>
                <a:latin typeface="+mn-ea"/>
                <a:ea typeface="+mn-ea"/>
              </a:rPr>
              <a:t>放大倍数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60572" y="4519351"/>
            <a:ext cx="18573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7030A0"/>
                </a:solidFill>
                <a:latin typeface="+mn-ea"/>
                <a:ea typeface="+mn-ea"/>
              </a:rPr>
              <a:t>输入阻抗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5576" y="5499080"/>
            <a:ext cx="18573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7030A0"/>
                </a:solidFill>
                <a:latin typeface="+mn-ea"/>
                <a:ea typeface="+mn-ea"/>
              </a:rPr>
              <a:t>输出阻抗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4139667" y="5761204"/>
            <a:ext cx="905478" cy="481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5" name="Picture 2" descr="Dz0202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3" r="40826" b="12106"/>
          <a:stretch>
            <a:fillRect/>
          </a:stretch>
        </p:blipFill>
        <p:spPr bwMode="auto">
          <a:xfrm>
            <a:off x="539750" y="1557338"/>
            <a:ext cx="37973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836613"/>
            <a:ext cx="5749925" cy="663575"/>
          </a:xfrm>
        </p:spPr>
        <p:txBody>
          <a:bodyPr/>
          <a:lstStyle/>
          <a:p>
            <a:pPr algn="l" eaLnBrk="1" hangingPunct="1"/>
            <a:r>
              <a:rPr lang="zh-CN" altLang="zh-CN" sz="2400" b="1">
                <a:solidFill>
                  <a:srgbClr val="0070C0"/>
                </a:solidFill>
                <a:latin typeface="宋体" panose="02010600030101010101" pitchFamily="2" charset="-122"/>
              </a:rPr>
              <a:t>阻容耦合共射放大电路的动态分析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pic>
        <p:nvPicPr>
          <p:cNvPr id="90116" name="Picture 4" descr="Dz020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28331"/>
            <a:ext cx="5762625" cy="16446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4429125" y="1500188"/>
          <a:ext cx="1214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0" name="Equation" r:id="rId4" imgW="546100" imgH="457200" progId="Equation.DSMT4">
                  <p:embed/>
                </p:oleObj>
              </mc:Choice>
              <mc:Fallback>
                <p:oleObj name="Equation" r:id="rId4" imgW="546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500188"/>
                        <a:ext cx="12144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4429125" y="3571875"/>
          <a:ext cx="708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1" name="公式" r:id="rId6" imgW="304800" imgH="215900" progId="Equation.3">
                  <p:embed/>
                </p:oleObj>
              </mc:Choice>
              <mc:Fallback>
                <p:oleObj name="公式" r:id="rId6" imgW="304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571875"/>
                        <a:ext cx="708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4429125" y="2500313"/>
          <a:ext cx="1279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2" name="Equation" r:id="rId8" imgW="584200" imgH="457200" progId="Equation.DSMT4">
                  <p:embed/>
                </p:oleObj>
              </mc:Choice>
              <mc:Fallback>
                <p:oleObj name="Equation" r:id="rId8" imgW="584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500313"/>
                        <a:ext cx="12795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7308850" y="3644900"/>
          <a:ext cx="750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3" name="公式" r:id="rId10" imgW="317500" imgH="228600" progId="Equation.3">
                  <p:embed/>
                </p:oleObj>
              </mc:Choice>
              <mc:Fallback>
                <p:oleObj name="公式" r:id="rId10" imgW="317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644900"/>
                        <a:ext cx="7508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AutoShape 10"/>
          <p:cNvSpPr/>
          <p:nvPr/>
        </p:nvSpPr>
        <p:spPr bwMode="auto">
          <a:xfrm>
            <a:off x="7740650" y="4581525"/>
            <a:ext cx="1219200" cy="1655763"/>
          </a:xfrm>
          <a:prstGeom prst="borderCallout1">
            <a:avLst>
              <a:gd name="adj1" fmla="val 6903"/>
              <a:gd name="adj2" fmla="val -6250"/>
              <a:gd name="adj3" fmla="val -29819"/>
              <a:gd name="adj4" fmla="val -25000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输出电阻中不应含有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2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0" y="2843213"/>
          <a:ext cx="622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4" name="Photo Editor 照片" r:id="rId12" imgW="2314575" imgH="4543425" progId="MSPhotoEd.3">
                  <p:embed/>
                </p:oleObj>
              </mc:Choice>
              <mc:Fallback>
                <p:oleObj name="Photo Editor 照片" r:id="rId12" imgW="2314575" imgH="4543425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43213"/>
                        <a:ext cx="622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3843338" y="6078184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D60093"/>
                </a:solidFill>
              </a:rPr>
              <a:t>交流等效电路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5572125" y="1571625"/>
          <a:ext cx="2214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5" name="Equation" r:id="rId14" imgW="1054100" imgH="457200" progId="Equation.DSMT4">
                  <p:embed/>
                </p:oleObj>
              </mc:Choice>
              <mc:Fallback>
                <p:oleObj name="Equation" r:id="rId14" imgW="10541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571625"/>
                        <a:ext cx="2214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7715250" y="1500188"/>
          <a:ext cx="142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6" name="Equation" r:id="rId16" imgW="609600" imgH="457200" progId="Equation.DSMT4">
                  <p:embed/>
                </p:oleObj>
              </mc:Choice>
              <mc:Fallback>
                <p:oleObj name="Equation" r:id="rId16" imgW="6096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500188"/>
                        <a:ext cx="142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5643563" y="2571750"/>
          <a:ext cx="1285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" name="Equation" r:id="rId18" imgW="609600" imgH="457200" progId="Equation.DSMT4">
                  <p:embed/>
                </p:oleObj>
              </mc:Choice>
              <mc:Fallback>
                <p:oleObj name="Equation" r:id="rId18" imgW="6096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571750"/>
                        <a:ext cx="12858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7000875" y="2571750"/>
          <a:ext cx="17859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8" name="Equation" r:id="rId20" imgW="812165" imgH="431800" progId="Equation.DSMT4">
                  <p:embed/>
                </p:oleObj>
              </mc:Choice>
              <mc:Fallback>
                <p:oleObj name="Equation" r:id="rId20" imgW="812165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571750"/>
                        <a:ext cx="17859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5072063" y="3571875"/>
          <a:ext cx="1214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9" name="公式" r:id="rId22" imgW="520700" imgH="228600" progId="Equation.3">
                  <p:embed/>
                </p:oleObj>
              </mc:Choice>
              <mc:Fallback>
                <p:oleObj name="公式" r:id="rId22" imgW="520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571875"/>
                        <a:ext cx="1214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6215063" y="3571875"/>
          <a:ext cx="6683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0" name="公式" r:id="rId24" imgW="304800" imgH="228600" progId="Equation.3">
                  <p:embed/>
                </p:oleObj>
              </mc:Choice>
              <mc:Fallback>
                <p:oleObj name="公式" r:id="rId24" imgW="3048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571875"/>
                        <a:ext cx="6683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8101013" y="3644900"/>
          <a:ext cx="428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1" name="公式" r:id="rId26" imgW="190500" imgH="228600" progId="Equation.3">
                  <p:embed/>
                </p:oleObj>
              </mc:Choice>
              <mc:Fallback>
                <p:oleObj name="公式" r:id="rId26" imgW="1905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644900"/>
                        <a:ext cx="428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92275" y="4581525"/>
            <a:ext cx="719138" cy="1619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AutoShape 9"/>
          <p:cNvSpPr/>
          <p:nvPr/>
        </p:nvSpPr>
        <p:spPr bwMode="auto">
          <a:xfrm>
            <a:off x="252413" y="4535488"/>
            <a:ext cx="1219200" cy="1655762"/>
          </a:xfrm>
          <a:prstGeom prst="borderCallout1">
            <a:avLst>
              <a:gd name="adj1" fmla="val 6903"/>
              <a:gd name="adj2" fmla="val 106250"/>
              <a:gd name="adj3" fmla="val -29435"/>
              <a:gd name="adj4" fmla="val 354819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输入电阻中不应含有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" name="Picture 9" descr="Dz020102"/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59"/>
          <a:stretch>
            <a:fillRect/>
          </a:stretch>
        </p:blipFill>
        <p:spPr bwMode="auto">
          <a:xfrm>
            <a:off x="5076825" y="0"/>
            <a:ext cx="4067175" cy="13414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-1550194" y="27781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</a:t>
            </a:r>
            <a:endParaRPr lang="en-US" altLang="zh-CN" sz="2800" kern="0" dirty="0" smtClean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 animBg="1"/>
      <p:bldP spid="90124" grpId="0"/>
      <p:bldP spid="21" grpId="0" animBg="1"/>
      <p:bldP spid="90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55650" y="1268413"/>
          <a:ext cx="26670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Photo Editor 照片" r:id="rId1" imgW="9725025" imgH="9153525" progId="MSPhotoEd.3">
                  <p:embed/>
                </p:oleObj>
              </mc:Choice>
              <mc:Fallback>
                <p:oleObj name="Photo Editor 照片" r:id="rId1" imgW="9725025" imgH="91535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266700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179388" y="764858"/>
            <a:ext cx="7772400" cy="431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ea typeface="华文行楷" panose="02010800040101010101" pitchFamily="2" charset="-122"/>
              </a:rPr>
              <a:t>讨论一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0070C0"/>
                </a:solidFill>
              </a:rPr>
              <a:t>基本共射放大电路</a:t>
            </a:r>
            <a:r>
              <a:rPr lang="zh-CN" altLang="en-US" sz="2400" b="1" dirty="0"/>
              <a:t>的</a:t>
            </a:r>
            <a:r>
              <a:rPr lang="zh-CN" altLang="en-US" sz="2800" b="1" dirty="0">
                <a:solidFill>
                  <a:srgbClr val="339966"/>
                </a:solidFill>
              </a:rPr>
              <a:t>静态分析</a:t>
            </a:r>
            <a:r>
              <a:rPr lang="zh-CN" altLang="en-US" sz="2400" b="1" dirty="0"/>
              <a:t>和动态分析</a:t>
            </a:r>
            <a:endParaRPr lang="zh-CN" altLang="en-US" sz="2400" b="1" dirty="0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4946650" y="1420813"/>
          <a:ext cx="266700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Photo Editor 照片" r:id="rId3" imgW="7553325" imgH="6696075" progId="MSPhotoEd.3">
                  <p:embed/>
                </p:oleObj>
              </mc:Choice>
              <mc:Fallback>
                <p:oleObj name="Photo Editor 照片" r:id="rId3" imgW="7553325" imgH="66960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420813"/>
                        <a:ext cx="2667000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Line 5"/>
          <p:cNvSpPr>
            <a:spLocks noChangeShapeType="1"/>
          </p:cNvSpPr>
          <p:nvPr/>
        </p:nvSpPr>
        <p:spPr bwMode="auto">
          <a:xfrm flipH="1" flipV="1">
            <a:off x="5402263" y="1914525"/>
            <a:ext cx="1219200" cy="1524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3565525" y="2030413"/>
          <a:ext cx="11636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5" imgW="711200" imgH="431800" progId="Equation.3">
                  <p:embed/>
                </p:oleObj>
              </mc:Choice>
              <mc:Fallback>
                <p:oleObj name="Equation" r:id="rId5" imgW="711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2030413"/>
                        <a:ext cx="11636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18577" y="4091781"/>
          <a:ext cx="31242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Photo Editor 照片" r:id="rId7" imgW="10239375" imgH="6791325" progId="MSPhotoEd.3">
                  <p:embed/>
                </p:oleObj>
              </mc:Choice>
              <mc:Fallback>
                <p:oleObj name="Photo Editor 照片" r:id="rId7" imgW="10239375" imgH="67913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77" y="4091781"/>
                        <a:ext cx="31242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3563938" y="2563813"/>
            <a:ext cx="4967287" cy="1731962"/>
            <a:chOff x="2252" y="1434"/>
            <a:chExt cx="3129" cy="1091"/>
          </a:xfrm>
        </p:grpSpPr>
        <p:grpSp>
          <p:nvGrpSpPr>
            <p:cNvPr id="28687" name="Group 9"/>
            <p:cNvGrpSpPr/>
            <p:nvPr/>
          </p:nvGrpSpPr>
          <p:grpSpPr bwMode="auto">
            <a:xfrm>
              <a:off x="3861" y="1434"/>
              <a:ext cx="263" cy="231"/>
              <a:chOff x="3913" y="1488"/>
              <a:chExt cx="263" cy="231"/>
            </a:xfrm>
          </p:grpSpPr>
          <p:sp>
            <p:nvSpPr>
              <p:cNvPr id="28692" name="Text Box 10"/>
              <p:cNvSpPr txBox="1">
                <a:spLocks noChangeArrowheads="1"/>
              </p:cNvSpPr>
              <p:nvPr/>
            </p:nvSpPr>
            <p:spPr bwMode="auto">
              <a:xfrm>
                <a:off x="3936" y="148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latin typeface="Times New Roman" panose="02020603050405020304" pitchFamily="18" charset="0"/>
                  </a:rPr>
                  <a:t>Q</a:t>
                </a:r>
                <a:endParaRPr kumimoji="1" lang="en-US" altLang="zh-CN" sz="1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Oval 11"/>
              <p:cNvSpPr>
                <a:spLocks noChangeArrowheads="1"/>
              </p:cNvSpPr>
              <p:nvPr/>
            </p:nvSpPr>
            <p:spPr bwMode="auto">
              <a:xfrm>
                <a:off x="3913" y="1657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 flipH="1">
              <a:off x="3404" y="1626"/>
              <a:ext cx="480" cy="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3884" y="1626"/>
              <a:ext cx="1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AutoShape 14"/>
            <p:cNvSpPr/>
            <p:nvPr/>
          </p:nvSpPr>
          <p:spPr bwMode="auto">
            <a:xfrm>
              <a:off x="2252" y="1914"/>
              <a:ext cx="978" cy="288"/>
            </a:xfrm>
            <a:prstGeom prst="borderCallout1">
              <a:avLst>
                <a:gd name="adj1" fmla="val 25000"/>
                <a:gd name="adj2" fmla="val 104907"/>
                <a:gd name="adj3" fmla="val -106597"/>
                <a:gd name="adj4" fmla="val 116870"/>
              </a:avLst>
            </a:prstGeom>
            <a:solidFill>
              <a:srgbClr val="CCCCFF"/>
            </a:solidFill>
            <a:ln w="19050">
              <a:solidFill>
                <a:srgbClr val="FF33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BQ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≈35μA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691" name="AutoShape 15"/>
            <p:cNvSpPr/>
            <p:nvPr/>
          </p:nvSpPr>
          <p:spPr bwMode="auto">
            <a:xfrm>
              <a:off x="4325" y="2237"/>
              <a:ext cx="1056" cy="288"/>
            </a:xfrm>
            <a:prstGeom prst="borderCallout1">
              <a:avLst>
                <a:gd name="adj1" fmla="val 25000"/>
                <a:gd name="adj2" fmla="val -4546"/>
                <a:gd name="adj3" fmla="val -82986"/>
                <a:gd name="adj4" fmla="val -41759"/>
              </a:avLst>
            </a:prstGeom>
            <a:solidFill>
              <a:srgbClr val="CCCCFF"/>
            </a:solidFill>
            <a:ln w="19050">
              <a:solidFill>
                <a:srgbClr val="FF33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BEQ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≈0.65V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3563938" y="3913947"/>
          <a:ext cx="27273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9" imgW="1282700" imgH="241300" progId="Equation.DSMT4">
                  <p:embed/>
                </p:oleObj>
              </mc:Choice>
              <mc:Fallback>
                <p:oleObj name="Equation" r:id="rId9" imgW="12827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913947"/>
                        <a:ext cx="2727325" cy="5127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786563" y="1714500"/>
            <a:ext cx="1746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000">
                <a:latin typeface="Times New Roman" panose="02020603050405020304" pitchFamily="18" charset="0"/>
              </a:rPr>
              <a:t>用图解法求解</a:t>
            </a:r>
            <a:r>
              <a:rPr kumimoji="1" lang="en-US" altLang="zh-CN" sz="2000" i="1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BQ</a:t>
            </a:r>
            <a:r>
              <a:rPr kumimoji="1" lang="zh-CN" altLang="en-US" sz="2000">
                <a:latin typeface="Times New Roman" panose="02020603050405020304" pitchFamily="18" charset="0"/>
              </a:rPr>
              <a:t>和</a:t>
            </a:r>
            <a:r>
              <a:rPr kumimoji="1" lang="en-US" altLang="zh-CN" sz="2000" i="1">
                <a:latin typeface="Times New Roman" panose="02020603050405020304" pitchFamily="18" charset="0"/>
              </a:rPr>
              <a:t>U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BEQ</a:t>
            </a:r>
            <a:r>
              <a:rPr kumimoji="1" lang="zh-CN" altLang="en-US" sz="2000">
                <a:latin typeface="Times New Roman" panose="02020603050405020304" pitchFamily="18" charset="0"/>
              </a:rPr>
              <a:t>？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6" name="AutoShape 19"/>
          <p:cNvSpPr/>
          <p:nvPr/>
        </p:nvSpPr>
        <p:spPr bwMode="auto">
          <a:xfrm>
            <a:off x="0" y="3860800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115810"/>
              <a:gd name="adj6" fmla="val 127167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直流通路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3185319" y="6131235"/>
          <a:ext cx="348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11" imgW="1637665" imgH="254000" progId="Equation.DSMT4">
                  <p:embed/>
                </p:oleObj>
              </mc:Choice>
              <mc:Fallback>
                <p:oleObj name="Equation" r:id="rId11" imgW="1637665" imgH="254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319" y="6131235"/>
                        <a:ext cx="3484562" cy="5397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-49212" y="-144099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44770" y="4495800"/>
          <a:ext cx="233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Equation" r:id="rId13" imgW="28041600" imgH="10363200" progId="Equation.DSMT4">
                  <p:embed/>
                </p:oleObj>
              </mc:Choice>
              <mc:Fallback>
                <p:oleObj name="Equation" r:id="rId13" imgW="28041600" imgH="1036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770" y="4495800"/>
                        <a:ext cx="23368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1576" y="4712087"/>
          <a:ext cx="84018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Equation" r:id="rId15" imgW="8839200" imgH="4876800" progId="Equation.DSMT4">
                  <p:embed/>
                </p:oleObj>
              </mc:Choice>
              <mc:Fallback>
                <p:oleObj name="Equation" r:id="rId15" imgW="88392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576" y="4712087"/>
                        <a:ext cx="840184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85319" y="5380023"/>
          <a:ext cx="1800991" cy="5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Equation" r:id="rId17" imgW="20421600" imgH="5791200" progId="Equation.DSMT4">
                  <p:embed/>
                </p:oleObj>
              </mc:Choice>
              <mc:Fallback>
                <p:oleObj name="Equation" r:id="rId17" imgW="20421600" imgH="579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319" y="5380023"/>
                        <a:ext cx="1800991" cy="51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16513" y="5452198"/>
          <a:ext cx="1081006" cy="35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Equation" r:id="rId19" imgW="12801600" imgH="4267200" progId="Equation.DSMT4">
                  <p:embed/>
                </p:oleObj>
              </mc:Choice>
              <mc:Fallback>
                <p:oleObj name="Equation" r:id="rId19" imgW="12801600" imgH="426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5452198"/>
                        <a:ext cx="1081006" cy="3596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utoUpdateAnimBg="0" build="p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55650" y="1268413"/>
          <a:ext cx="26670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Photo Editor 照片" r:id="rId1" imgW="9725025" imgH="9153525" progId="MSPhotoEd.3">
                  <p:embed/>
                </p:oleObj>
              </mc:Choice>
              <mc:Fallback>
                <p:oleObj name="Photo Editor 照片" r:id="rId1" imgW="9725025" imgH="91535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266700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179388" y="836613"/>
            <a:ext cx="7772400" cy="431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ea typeface="华文行楷" panose="02010800040101010101" pitchFamily="2" charset="-122"/>
              </a:rPr>
              <a:t>讨论一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0070C0"/>
                </a:solidFill>
              </a:rPr>
              <a:t>基本共射放大电路</a:t>
            </a:r>
            <a:r>
              <a:rPr lang="zh-CN" altLang="en-US" sz="2400" b="1" dirty="0"/>
              <a:t>的静态分析和</a:t>
            </a:r>
            <a:r>
              <a:rPr lang="zh-CN" altLang="en-US" sz="2800" b="1" dirty="0">
                <a:solidFill>
                  <a:srgbClr val="339966"/>
                </a:solidFill>
              </a:rPr>
              <a:t>动态分析</a:t>
            </a:r>
            <a:endParaRPr lang="zh-CN" altLang="en-US" sz="2800" b="1" dirty="0">
              <a:solidFill>
                <a:srgbClr val="339966"/>
              </a:solidFill>
            </a:endParaRPr>
          </a:p>
        </p:txBody>
      </p:sp>
      <p:graphicFrame>
        <p:nvGraphicFramePr>
          <p:cNvPr id="93203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4663" y="3963484"/>
          <a:ext cx="3155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Equation" r:id="rId3" imgW="1574800" imgH="431800" progId="Equation.DSMT4">
                  <p:embed/>
                </p:oleObj>
              </mc:Choice>
              <mc:Fallback>
                <p:oleObj name="Equation" r:id="rId3" imgW="15748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63484"/>
                        <a:ext cx="3155950" cy="863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90221" y="5808359"/>
          <a:ext cx="18716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公式" r:id="rId5" imgW="927100" imgH="228600" progId="Equation.3">
                  <p:embed/>
                </p:oleObj>
              </mc:Choice>
              <mc:Fallback>
                <p:oleObj name="公式" r:id="rId5" imgW="9271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221" y="5808359"/>
                        <a:ext cx="1871662" cy="461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565525" y="2030413"/>
          <a:ext cx="11636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4" name="Equation" r:id="rId7" imgW="711200" imgH="431800" progId="Equation.3">
                  <p:embed/>
                </p:oleObj>
              </mc:Choice>
              <mc:Fallback>
                <p:oleObj name="Equation" r:id="rId7" imgW="711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2030413"/>
                        <a:ext cx="11636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4284663" y="5066103"/>
          <a:ext cx="2776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公式" r:id="rId9" imgW="1257300" imgH="228600" progId="Equation.3">
                  <p:embed/>
                </p:oleObj>
              </mc:Choice>
              <mc:Fallback>
                <p:oleObj name="公式" r:id="rId9" imgW="1257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66103"/>
                        <a:ext cx="2776537" cy="5032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2924175"/>
          <a:ext cx="27352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Equation" r:id="rId11" imgW="1358265" imgH="444500" progId="Equation.DSMT4">
                  <p:embed/>
                </p:oleObj>
              </mc:Choice>
              <mc:Fallback>
                <p:oleObj name="Equation" r:id="rId11" imgW="1358265" imgH="444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24175"/>
                        <a:ext cx="2735262" cy="895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1"/>
          <p:cNvSpPr/>
          <p:nvPr/>
        </p:nvSpPr>
        <p:spPr bwMode="auto">
          <a:xfrm>
            <a:off x="0" y="3843886"/>
            <a:ext cx="2268538" cy="504825"/>
          </a:xfrm>
          <a:prstGeom prst="borderCallout2">
            <a:avLst>
              <a:gd name="adj1" fmla="val 24741"/>
              <a:gd name="adj2" fmla="val 104991"/>
              <a:gd name="adj3" fmla="val 73546"/>
              <a:gd name="adj4" fmla="val 124116"/>
              <a:gd name="adj5" fmla="val 125750"/>
              <a:gd name="adj6" fmla="val 125926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交流等效电路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5219700" y="1989138"/>
          <a:ext cx="16208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13" imgW="761365" imgH="241300" progId="Equation.DSMT4">
                  <p:embed/>
                </p:oleObj>
              </mc:Choice>
              <mc:Fallback>
                <p:oleObj name="Equation" r:id="rId13" imgW="761365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89138"/>
                        <a:ext cx="1620838" cy="5127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1"/>
          <p:cNvGrpSpPr/>
          <p:nvPr/>
        </p:nvGrpSpPr>
        <p:grpSpPr bwMode="auto">
          <a:xfrm>
            <a:off x="260350" y="4525649"/>
            <a:ext cx="3657600" cy="1736725"/>
            <a:chOff x="5364088" y="2564904"/>
            <a:chExt cx="3657600" cy="1736725"/>
          </a:xfrm>
        </p:grpSpPr>
        <p:graphicFrame>
          <p:nvGraphicFramePr>
            <p:cNvPr id="89098" name="Object 10"/>
            <p:cNvGraphicFramePr>
              <a:graphicFrameLocks noChangeAspect="1"/>
            </p:cNvGraphicFramePr>
            <p:nvPr/>
          </p:nvGraphicFramePr>
          <p:xfrm>
            <a:off x="5364088" y="2564904"/>
            <a:ext cx="3657600" cy="173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8" name="Photo Editor 照片" r:id="rId15" imgW="13344525" imgH="6334125" progId="MSPhotoEd.3">
                    <p:embed/>
                  </p:oleObj>
                </mc:Choice>
                <mc:Fallback>
                  <p:oleObj name="Photo Editor 照片" r:id="rId15" imgW="13344525" imgH="6334125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2564904"/>
                          <a:ext cx="3657600" cy="173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712" name="直接连接符 25"/>
            <p:cNvCxnSpPr>
              <a:cxnSpLocks noChangeShapeType="1"/>
            </p:cNvCxnSpPr>
            <p:nvPr/>
          </p:nvCxnSpPr>
          <p:spPr bwMode="auto">
            <a:xfrm>
              <a:off x="8604448" y="2852936"/>
              <a:ext cx="0" cy="468000"/>
            </a:xfrm>
            <a:prstGeom prst="line">
              <a:avLst/>
            </a:prstGeom>
            <a:noFill/>
            <a:ln w="19050" algn="ctr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连接符 27"/>
            <p:cNvCxnSpPr>
              <a:cxnSpLocks noChangeShapeType="1"/>
            </p:cNvCxnSpPr>
            <p:nvPr/>
          </p:nvCxnSpPr>
          <p:spPr bwMode="auto">
            <a:xfrm>
              <a:off x="8604448" y="3717032"/>
              <a:ext cx="0" cy="468000"/>
            </a:xfrm>
            <a:prstGeom prst="line">
              <a:avLst/>
            </a:prstGeom>
            <a:noFill/>
            <a:ln w="19050" algn="ctr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4" name="组合 34"/>
            <p:cNvGrpSpPr/>
            <p:nvPr/>
          </p:nvGrpSpPr>
          <p:grpSpPr bwMode="auto">
            <a:xfrm>
              <a:off x="8532440" y="3356977"/>
              <a:ext cx="144016" cy="360046"/>
              <a:chOff x="2699792" y="4185068"/>
              <a:chExt cx="144016" cy="300038"/>
            </a:xfrm>
          </p:grpSpPr>
          <p:cxnSp>
            <p:nvCxnSpPr>
              <p:cNvPr id="29715" name="直接连接符 28"/>
              <p:cNvCxnSpPr>
                <a:cxnSpLocks noChangeShapeType="1"/>
              </p:cNvCxnSpPr>
              <p:nvPr/>
            </p:nvCxnSpPr>
            <p:spPr bwMode="auto">
              <a:xfrm>
                <a:off x="2699792" y="4185068"/>
                <a:ext cx="0" cy="299999"/>
              </a:xfrm>
              <a:prstGeom prst="line">
                <a:avLst/>
              </a:prstGeom>
              <a:noFill/>
              <a:ln w="19050" algn="ctr">
                <a:solidFill>
                  <a:srgbClr val="1C1C1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6" name="直接连接符 29"/>
              <p:cNvCxnSpPr>
                <a:cxnSpLocks noChangeShapeType="1"/>
              </p:cNvCxnSpPr>
              <p:nvPr/>
            </p:nvCxnSpPr>
            <p:spPr bwMode="auto">
              <a:xfrm>
                <a:off x="2843808" y="4185070"/>
                <a:ext cx="0" cy="299999"/>
              </a:xfrm>
              <a:prstGeom prst="line">
                <a:avLst/>
              </a:prstGeom>
              <a:noFill/>
              <a:ln w="19050" algn="ctr">
                <a:solidFill>
                  <a:srgbClr val="1C1C1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7" name="直接连接符 30"/>
              <p:cNvCxnSpPr>
                <a:cxnSpLocks noChangeShapeType="1"/>
              </p:cNvCxnSpPr>
              <p:nvPr/>
            </p:nvCxnSpPr>
            <p:spPr bwMode="auto">
              <a:xfrm flipV="1">
                <a:off x="2699792" y="4485106"/>
                <a:ext cx="144000" cy="0"/>
              </a:xfrm>
              <a:prstGeom prst="line">
                <a:avLst/>
              </a:prstGeom>
              <a:noFill/>
              <a:ln w="19050" algn="ctr">
                <a:solidFill>
                  <a:srgbClr val="1C1C1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8" name="直接连接符 32"/>
              <p:cNvCxnSpPr>
                <a:cxnSpLocks noChangeShapeType="1"/>
              </p:cNvCxnSpPr>
              <p:nvPr/>
            </p:nvCxnSpPr>
            <p:spPr bwMode="auto">
              <a:xfrm flipH="1" flipV="1">
                <a:off x="2699792" y="4185077"/>
                <a:ext cx="144000" cy="32"/>
              </a:xfrm>
              <a:prstGeom prst="line">
                <a:avLst/>
              </a:prstGeom>
              <a:noFill/>
              <a:ln w="19050" algn="ctr">
                <a:solidFill>
                  <a:srgbClr val="1C1C1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8244408" y="3356992"/>
            <a:ext cx="300276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9" name="Equation" r:id="rId17" imgW="190500" imgH="228600" progId="Equation.DSMT4">
                    <p:embed/>
                  </p:oleObj>
                </mc:Choice>
                <mc:Fallback>
                  <p:oleObj name="Equation" r:id="rId17" imgW="1905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4408" y="3356992"/>
                          <a:ext cx="300276" cy="360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1736" y="-116451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8351838" cy="504825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ea typeface="华文行楷" panose="02010800040101010101" pitchFamily="2" charset="-122"/>
              </a:rPr>
              <a:t>讨论二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0070C0"/>
                </a:solidFill>
              </a:rPr>
              <a:t>阻容耦合共射放大电路</a:t>
            </a:r>
            <a:r>
              <a:rPr lang="zh-CN" altLang="en-US" sz="2400" b="1" dirty="0"/>
              <a:t>的</a:t>
            </a:r>
            <a:r>
              <a:rPr lang="zh-CN" altLang="en-US" sz="2800" b="1" dirty="0">
                <a:solidFill>
                  <a:srgbClr val="339966"/>
                </a:solidFill>
              </a:rPr>
              <a:t>静态分析</a:t>
            </a:r>
            <a:r>
              <a:rPr lang="zh-CN" altLang="en-US" sz="2400" b="1" dirty="0"/>
              <a:t>和动态分析</a:t>
            </a:r>
            <a:endParaRPr lang="zh-CN" altLang="en-US" sz="2400" b="1" dirty="0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95288" y="2852738"/>
          <a:ext cx="3671887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Photo Editor 照片" r:id="rId1" imgW="10925175" imgH="9401175" progId="MSPhotoEd.3">
                  <p:embed/>
                </p:oleObj>
              </mc:Choice>
              <mc:Fallback>
                <p:oleObj name="Photo Editor 照片" r:id="rId1" imgW="10925175" imgH="940117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52738"/>
                        <a:ext cx="3671887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042988" y="1557338"/>
          <a:ext cx="2413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2413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500563" y="2636838"/>
          <a:ext cx="3997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name="Equation" r:id="rId5" imgW="1955800" imgH="457200" progId="Equation.DSMT4">
                  <p:embed/>
                </p:oleObj>
              </mc:Choice>
              <mc:Fallback>
                <p:oleObj name="Equation" r:id="rId5" imgW="19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636838"/>
                        <a:ext cx="3997325" cy="9366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 bwMode="auto">
          <a:xfrm>
            <a:off x="1763713" y="4221163"/>
            <a:ext cx="152400" cy="304800"/>
            <a:chOff x="1296" y="1536"/>
            <a:chExt cx="96" cy="192"/>
          </a:xfrm>
        </p:grpSpPr>
        <p:sp>
          <p:nvSpPr>
            <p:cNvPr id="30735" name="Line 11"/>
            <p:cNvSpPr>
              <a:spLocks noChangeShapeType="1"/>
            </p:cNvSpPr>
            <p:nvPr/>
          </p:nvSpPr>
          <p:spPr bwMode="auto">
            <a:xfrm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2"/>
            <p:cNvSpPr>
              <a:spLocks noChangeShapeType="1"/>
            </p:cNvSpPr>
            <p:nvPr/>
          </p:nvSpPr>
          <p:spPr bwMode="auto">
            <a:xfrm flipH="1"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2841625" y="3762375"/>
            <a:ext cx="152400" cy="304800"/>
            <a:chOff x="1296" y="1536"/>
            <a:chExt cx="96" cy="192"/>
          </a:xfrm>
        </p:grpSpPr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H="1"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AutoShape 16"/>
          <p:cNvSpPr/>
          <p:nvPr/>
        </p:nvSpPr>
        <p:spPr bwMode="auto">
          <a:xfrm>
            <a:off x="250825" y="2276475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84394"/>
              <a:gd name="adj4" fmla="val 124116"/>
              <a:gd name="adj5" fmla="val 125750"/>
              <a:gd name="adj6" fmla="val 132491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直流通路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528738" y="4085431"/>
          <a:ext cx="3035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Equation" r:id="rId7" imgW="1269365" imgH="241300" progId="Equation.DSMT4">
                  <p:embed/>
                </p:oleObj>
              </mc:Choice>
              <mc:Fallback>
                <p:oleObj name="Equation" r:id="rId7" imgW="1269365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738" y="4085431"/>
                        <a:ext cx="3035300" cy="57626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528738" y="5299869"/>
          <a:ext cx="39020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1" name="Equation" r:id="rId9" imgW="1638300" imgH="241300" progId="Equation.DSMT4">
                  <p:embed/>
                </p:oleObj>
              </mc:Choice>
              <mc:Fallback>
                <p:oleObj name="Equation" r:id="rId9" imgW="16383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738" y="5299869"/>
                        <a:ext cx="3902075" cy="5762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-98424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517" y="4568825"/>
          <a:ext cx="29527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" name="Equation" r:id="rId1" imgW="1600200" imgH="431800" progId="Equation.DSMT4">
                  <p:embed/>
                </p:oleObj>
              </mc:Choice>
              <mc:Fallback>
                <p:oleObj name="Equation" r:id="rId1" imgW="16002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17" y="4568825"/>
                        <a:ext cx="2952750" cy="796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8351838" cy="504825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华文行楷" panose="02010800040101010101" pitchFamily="2" charset="-122"/>
              </a:rPr>
              <a:t>讨论二</a:t>
            </a:r>
            <a:r>
              <a:rPr lang="zh-CN" altLang="en-US" sz="2400" b="1"/>
              <a:t>：</a:t>
            </a:r>
            <a:r>
              <a:rPr lang="zh-CN" altLang="en-US" sz="2400" b="1" dirty="0">
                <a:solidFill>
                  <a:srgbClr val="0070C0"/>
                </a:solidFill>
              </a:rPr>
              <a:t>阻容耦合共射放大电路</a:t>
            </a:r>
            <a:r>
              <a:rPr lang="zh-CN" altLang="en-US" sz="2400" b="1" dirty="0"/>
              <a:t>的静态分析和</a:t>
            </a:r>
            <a:r>
              <a:rPr lang="zh-CN" altLang="en-US" sz="2800" b="1" dirty="0">
                <a:solidFill>
                  <a:srgbClr val="339966"/>
                </a:solidFill>
              </a:rPr>
              <a:t>动态分析</a:t>
            </a:r>
            <a:endParaRPr lang="zh-CN" altLang="en-US" sz="2800" b="1" dirty="0">
              <a:solidFill>
                <a:srgbClr val="339966"/>
              </a:solidFill>
            </a:endParaRP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87788" y="2349500"/>
          <a:ext cx="52562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2" name="Photo Editor 照片" r:id="rId3" imgW="21497925" imgH="6867525" progId="MSPhotoEd.3">
                  <p:embed/>
                </p:oleObj>
              </mc:Choice>
              <mc:Fallback>
                <p:oleObj name="Photo Editor 照片" r:id="rId3" imgW="21497925" imgH="68675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2349500"/>
                        <a:ext cx="52562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74675" y="1866900"/>
          <a:ext cx="2881313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Photo Editor 照片" r:id="rId5" imgW="10925175" imgH="9401175" progId="MSPhotoEd.3">
                  <p:embed/>
                </p:oleObj>
              </mc:Choice>
              <mc:Fallback>
                <p:oleObj name="Photo Editor 照片" r:id="rId5" imgW="10925175" imgH="940117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866900"/>
                        <a:ext cx="2881313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1042988" y="1412875"/>
          <a:ext cx="21256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Equation" r:id="rId7" imgW="1143000" imgH="228600" progId="Equation.3">
                  <p:embed/>
                </p:oleObj>
              </mc:Choice>
              <mc:Fallback>
                <p:oleObj name="Equation" r:id="rId7" imgW="1143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21256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0825" y="5609871"/>
          <a:ext cx="2952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5" name="Equation" r:id="rId9" imgW="1524000" imgH="228600" progId="Equation.DSMT4">
                  <p:embed/>
                </p:oleObj>
              </mc:Choice>
              <mc:Fallback>
                <p:oleObj name="Equation" r:id="rId9" imgW="1524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09871"/>
                        <a:ext cx="2952750" cy="442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4347" y="6292495"/>
            <a:ext cx="6265863" cy="471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zh-CN" altLang="en-US" kern="0" dirty="0">
                <a:latin typeface="+mn-lt"/>
                <a:ea typeface="+mn-ea"/>
              </a:rPr>
              <a:t>作业（</a:t>
            </a:r>
            <a:r>
              <a:rPr lang="en-US" altLang="zh-CN" kern="0" dirty="0" smtClean="0">
                <a:latin typeface="+mn-lt"/>
                <a:ea typeface="+mn-ea"/>
              </a:rPr>
              <a:t>P110-112</a:t>
            </a:r>
            <a:r>
              <a:rPr lang="zh-CN" altLang="en-US" kern="0" dirty="0" smtClean="0">
                <a:latin typeface="+mn-lt"/>
                <a:ea typeface="+mn-ea"/>
              </a:rPr>
              <a:t>）</a:t>
            </a:r>
            <a:r>
              <a:rPr lang="en-US" altLang="zh-CN" kern="0" dirty="0">
                <a:latin typeface="+mn-lt"/>
                <a:ea typeface="+mn-ea"/>
              </a:rPr>
              <a:t>2.2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2.3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2.6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11" name="AutoShape 11"/>
          <p:cNvSpPr/>
          <p:nvPr/>
        </p:nvSpPr>
        <p:spPr bwMode="auto">
          <a:xfrm>
            <a:off x="3924300" y="1557338"/>
            <a:ext cx="2266950" cy="503237"/>
          </a:xfrm>
          <a:prstGeom prst="borderCallout2">
            <a:avLst>
              <a:gd name="adj1" fmla="val 24741"/>
              <a:gd name="adj2" fmla="val 104991"/>
              <a:gd name="adj3" fmla="val 73546"/>
              <a:gd name="adj4" fmla="val 124116"/>
              <a:gd name="adj5" fmla="val 125750"/>
              <a:gd name="adj6" fmla="val 125926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交流等效电路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95738" y="4365625"/>
          <a:ext cx="2381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6" name="Equation" r:id="rId11" imgW="1244600" imgH="457200" progId="Equation.DSMT4">
                  <p:embed/>
                </p:oleObj>
              </mc:Choice>
              <mc:Fallback>
                <p:oleObj name="Equation" r:id="rId11" imgW="1244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365625"/>
                        <a:ext cx="2381250" cy="873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995738" y="5605462"/>
          <a:ext cx="1803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7" name="Equation" r:id="rId13" imgW="927100" imgH="228600" progId="Equation.DSMT4">
                  <p:embed/>
                </p:oleObj>
              </mc:Choice>
              <mc:Fallback>
                <p:oleObj name="Equation" r:id="rId13" imgW="927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05462"/>
                        <a:ext cx="1803400" cy="442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372225" y="4365625"/>
          <a:ext cx="16557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8" name="Equation" r:id="rId15" imgW="812165" imgH="431800" progId="Equation.DSMT4">
                  <p:embed/>
                </p:oleObj>
              </mc:Choice>
              <mc:Fallback>
                <p:oleObj name="Equation" r:id="rId15" imgW="812165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365625"/>
                        <a:ext cx="1655763" cy="8778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372225" y="5229225"/>
          <a:ext cx="2501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9" name="Equation" r:id="rId17" imgW="1307465" imgH="393700" progId="Equation.DSMT4">
                  <p:embed/>
                </p:oleObj>
              </mc:Choice>
              <mc:Fallback>
                <p:oleObj name="Equation" r:id="rId17" imgW="1307465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229225"/>
                        <a:ext cx="2501900" cy="7524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-107938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916" y="361041"/>
            <a:ext cx="8077200" cy="12731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§4.3   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电路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的</a:t>
            </a:r>
            <a:b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三种基本接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529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612566" y="1714703"/>
            <a:ext cx="410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一、基本共集放大电路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753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28797" y="2534558"/>
            <a:ext cx="4033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二、基本共基放大电路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7531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2566" y="3312582"/>
            <a:ext cx="504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三、三种接法放大电路的比较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Picture 13" descr="IMG_00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96" b="15053"/>
          <a:stretch>
            <a:fillRect/>
          </a:stretch>
        </p:blipFill>
        <p:spPr bwMode="auto">
          <a:xfrm>
            <a:off x="845344" y="4005064"/>
            <a:ext cx="7453312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/>
      <p:bldP spid="107530" grpId="0"/>
      <p:bldP spid="1075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804863"/>
            <a:ext cx="6337300" cy="5334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00B05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一、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放大的概念</a:t>
            </a:r>
            <a:r>
              <a:rPr lang="en-US" altLang="zh-CN" sz="2800" dirty="0">
                <a:solidFill>
                  <a:srgbClr val="00B05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P58</a:t>
            </a:r>
            <a:r>
              <a:rPr lang="en-US" altLang="zh-CN" sz="2800" dirty="0">
                <a:solidFill>
                  <a:srgbClr val="00B050"/>
                </a:solidFill>
                <a:ea typeface="华文行楷" panose="02010800040101010101" pitchFamily="2" charset="-122"/>
              </a:rPr>
              <a:t>)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pic>
        <p:nvPicPr>
          <p:cNvPr id="49155" name="Picture 3" descr="Dz02010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6"/>
          <a:stretch>
            <a:fillRect/>
          </a:stretch>
        </p:blipFill>
        <p:spPr bwMode="auto">
          <a:xfrm>
            <a:off x="1071563" y="2071688"/>
            <a:ext cx="70104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47688" y="4121944"/>
            <a:ext cx="762000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</a:rPr>
              <a:t>放大的对象：变化量（通常情况）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</a:rPr>
              <a:t>放大的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本质</a:t>
            </a:r>
            <a:r>
              <a:rPr lang="zh-CN" altLang="en-US" sz="2800" dirty="0">
                <a:latin typeface="Times New Roman" panose="02020603050405020304" pitchFamily="18" charset="0"/>
              </a:rPr>
              <a:t>：能量的控制与转换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</a:rPr>
              <a:t>放大的特征：功率放大（电压或电流）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</a:rPr>
              <a:t>放大的基本要求：不失真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或失真小于一定值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6505575" y="4000501"/>
            <a:ext cx="2590800" cy="990600"/>
          </a:xfrm>
          <a:prstGeom prst="wedgeRoundRectCallout">
            <a:avLst>
              <a:gd name="adj1" fmla="val -78616"/>
              <a:gd name="adj2" fmla="val 87500"/>
              <a:gd name="adj3" fmla="val 16667"/>
            </a:avLst>
          </a:prstGeom>
          <a:solidFill>
            <a:srgbClr val="CCFFCC"/>
          </a:solidFill>
          <a:ln w="9525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判断电路能否放大的基本出发点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4357688" y="1643063"/>
            <a:ext cx="792162" cy="2087562"/>
            <a:chOff x="2744" y="845"/>
            <a:chExt cx="499" cy="1315"/>
          </a:xfrm>
        </p:grpSpPr>
        <p:sp>
          <p:nvSpPr>
            <p:cNvPr id="64522" name="Line 11"/>
            <p:cNvSpPr>
              <a:spLocks noChangeShapeType="1"/>
            </p:cNvSpPr>
            <p:nvPr/>
          </p:nvSpPr>
          <p:spPr bwMode="auto">
            <a:xfrm flipV="1">
              <a:off x="2835" y="107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Oval 12"/>
            <p:cNvSpPr>
              <a:spLocks noChangeArrowheads="1"/>
            </p:cNvSpPr>
            <p:nvPr/>
          </p:nvSpPr>
          <p:spPr bwMode="auto">
            <a:xfrm>
              <a:off x="2789" y="981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4" name="Line 13"/>
            <p:cNvSpPr>
              <a:spLocks noChangeShapeType="1"/>
            </p:cNvSpPr>
            <p:nvPr/>
          </p:nvSpPr>
          <p:spPr bwMode="auto">
            <a:xfrm>
              <a:off x="2835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14"/>
            <p:cNvSpPr>
              <a:spLocks noChangeShapeType="1"/>
            </p:cNvSpPr>
            <p:nvPr/>
          </p:nvSpPr>
          <p:spPr bwMode="auto">
            <a:xfrm>
              <a:off x="2744" y="2160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Text Box 16"/>
            <p:cNvSpPr txBox="1">
              <a:spLocks noChangeArrowheads="1"/>
            </p:cNvSpPr>
            <p:nvPr/>
          </p:nvSpPr>
          <p:spPr bwMode="auto">
            <a:xfrm>
              <a:off x="2835" y="84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/>
                <a:t>V</a:t>
              </a:r>
              <a:r>
                <a:rPr lang="en-US" altLang="zh-CN" sz="1800" baseline="-25000"/>
                <a:t>CC</a:t>
              </a:r>
              <a:endParaRPr lang="en-US" altLang="zh-CN" sz="1800"/>
            </a:p>
          </p:txBody>
        </p:sp>
      </p:grpSp>
      <p:sp>
        <p:nvSpPr>
          <p:cNvPr id="49170" name="AutoShape 18"/>
          <p:cNvSpPr/>
          <p:nvPr/>
        </p:nvSpPr>
        <p:spPr bwMode="auto">
          <a:xfrm>
            <a:off x="5572125" y="1142683"/>
            <a:ext cx="2228850" cy="833437"/>
          </a:xfrm>
          <a:prstGeom prst="borderCallout1">
            <a:avLst>
              <a:gd name="adj1" fmla="val 13713"/>
              <a:gd name="adj2" fmla="val -3417"/>
              <a:gd name="adj3" fmla="val 74097"/>
              <a:gd name="adj4" fmla="val -22792"/>
            </a:avLst>
          </a:prstGeom>
          <a:solidFill>
            <a:srgbClr val="FF99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至少一路直流电源供电</a:t>
            </a:r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5750" y="-357188"/>
            <a:ext cx="7453313" cy="1419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电路的性能指标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 build="p"/>
      <p:bldP spid="49157" grpId="0" animBg="1" autoUpdateAnimBg="0"/>
      <p:bldP spid="4917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 descr="Dz0205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42" b="10884"/>
          <a:stretch>
            <a:fillRect/>
          </a:stretch>
        </p:blipFill>
        <p:spPr bwMode="auto">
          <a:xfrm>
            <a:off x="357188" y="1454768"/>
            <a:ext cx="28956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365125" y="581379"/>
            <a:ext cx="5286375" cy="714375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一、基本共集放大电路</a:t>
            </a:r>
            <a:endParaRPr lang="zh-CN" altLang="en-US" sz="2800" dirty="0">
              <a:solidFill>
                <a:srgbClr val="00B050"/>
              </a:solidFill>
              <a:latin typeface="+mn-lt"/>
              <a:ea typeface="华文行楷" panose="02010800040101010101" pitchFamily="2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10369" y="5118894"/>
          <a:ext cx="3505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tion" r:id="rId2" imgW="1676400" imgH="482600" progId="Equation.3">
                  <p:embed/>
                </p:oleObj>
              </mc:Choice>
              <mc:Fallback>
                <p:oleObj name="Equation" r:id="rId2" imgW="1676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9" y="5118894"/>
                        <a:ext cx="3505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143375" y="4140994"/>
          <a:ext cx="3021013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4" imgW="1269365" imgH="939165" progId="Equation.3">
                  <p:embed/>
                </p:oleObj>
              </mc:Choice>
              <mc:Fallback>
                <p:oleObj name="Equation" r:id="rId4" imgW="1269365" imgH="9391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140994"/>
                        <a:ext cx="3021013" cy="195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82563" y="4131469"/>
            <a:ext cx="3960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静态分析</a:t>
            </a:r>
            <a:endParaRPr kumimoji="1" lang="zh-CN" altLang="en-US" sz="32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4824" name="Picture 9" descr="IMG_00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9" t="6947" r="31264" b="12738"/>
          <a:stretch>
            <a:fillRect/>
          </a:stretch>
        </p:blipFill>
        <p:spPr bwMode="auto">
          <a:xfrm>
            <a:off x="5653881" y="836083"/>
            <a:ext cx="28448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363538" y="58775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8400" y="2165350"/>
            <a:ext cx="1857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直流通路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3765191" y="2781830"/>
            <a:ext cx="1368425" cy="288925"/>
          </a:xfrm>
          <a:prstGeom prst="rightArrow">
            <a:avLst>
              <a:gd name="adj1" fmla="val 50000"/>
              <a:gd name="adj2" fmla="val 49775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/>
      <p:bldP spid="11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626313" y="4140200"/>
          <a:ext cx="43211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Photo Editor 照片" r:id="rId1" imgW="11839575" imgH="6276975" progId="MSPhotoEd.3">
                  <p:embed/>
                </p:oleObj>
              </mc:Choice>
              <mc:Fallback>
                <p:oleObj name="Photo Editor 照片" r:id="rId1" imgW="11839575" imgH="62769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313" y="4140200"/>
                        <a:ext cx="43211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Picture 3" descr="Dz0205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42" b="10884"/>
          <a:stretch>
            <a:fillRect/>
          </a:stretch>
        </p:blipFill>
        <p:spPr bwMode="auto">
          <a:xfrm>
            <a:off x="611188" y="1916113"/>
            <a:ext cx="28956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5903913" cy="720725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动态分析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r>
              <a:rPr lang="zh-CN" altLang="en-US" sz="2800" b="1">
                <a:solidFill>
                  <a:srgbClr val="0070C0"/>
                </a:solidFill>
              </a:rPr>
              <a:t>电压放大倍数</a:t>
            </a:r>
            <a:endParaRPr lang="zh-CN" altLang="en-US" sz="4000" b="1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Picture 3" descr="Dz0203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10"/>
          <a:stretch>
            <a:fillRect/>
          </a:stretch>
        </p:blipFill>
        <p:spPr bwMode="auto">
          <a:xfrm>
            <a:off x="6875463" y="0"/>
            <a:ext cx="2268537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3850" y="5157788"/>
            <a:ext cx="3706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电路的交流等效模型</a:t>
            </a:r>
            <a:endParaRPr lang="zh-CN" altLang="en-US">
              <a:solidFill>
                <a:srgbClr val="FF3300"/>
              </a:solidFill>
            </a:endParaRPr>
          </a:p>
        </p:txBody>
      </p:sp>
      <p:pic>
        <p:nvPicPr>
          <p:cNvPr id="11" name="Picture 12" descr="Dz020501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3" t="14197" b="14822"/>
          <a:stretch>
            <a:fillRect/>
          </a:stretch>
        </p:blipFill>
        <p:spPr>
          <a:xfrm>
            <a:off x="5580063" y="2205038"/>
            <a:ext cx="2881312" cy="1935162"/>
          </a:xfrm>
          <a:noFill/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851275" y="2781300"/>
            <a:ext cx="1857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交流通路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084888" y="1989138"/>
            <a:ext cx="1562100" cy="1376362"/>
            <a:chOff x="3598" y="2233"/>
            <a:chExt cx="984" cy="867"/>
          </a:xfrm>
        </p:grpSpPr>
        <p:sp>
          <p:nvSpPr>
            <p:cNvPr id="43027" name="Text Box 12"/>
            <p:cNvSpPr txBox="1">
              <a:spLocks noChangeArrowheads="1"/>
            </p:cNvSpPr>
            <p:nvPr/>
          </p:nvSpPr>
          <p:spPr bwMode="auto">
            <a:xfrm>
              <a:off x="3598" y="2638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8" name="Text Box 13"/>
            <p:cNvSpPr txBox="1">
              <a:spLocks noChangeArrowheads="1"/>
            </p:cNvSpPr>
            <p:nvPr/>
          </p:nvSpPr>
          <p:spPr bwMode="auto">
            <a:xfrm>
              <a:off x="3958" y="2233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9" name="Text Box 14"/>
            <p:cNvSpPr txBox="1">
              <a:spLocks noChangeArrowheads="1"/>
            </p:cNvSpPr>
            <p:nvPr/>
          </p:nvSpPr>
          <p:spPr bwMode="auto">
            <a:xfrm>
              <a:off x="4006" y="2732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右箭头 19"/>
          <p:cNvSpPr>
            <a:spLocks noChangeArrowheads="1"/>
          </p:cNvSpPr>
          <p:nvPr/>
        </p:nvSpPr>
        <p:spPr bwMode="auto">
          <a:xfrm>
            <a:off x="3924300" y="3357563"/>
            <a:ext cx="1295400" cy="358775"/>
          </a:xfrm>
          <a:prstGeom prst="rightArrow">
            <a:avLst>
              <a:gd name="adj1" fmla="val 50000"/>
              <a:gd name="adj2" fmla="val 50081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755650" y="5661025"/>
            <a:ext cx="2447925" cy="360363"/>
          </a:xfrm>
          <a:prstGeom prst="rightArrow">
            <a:avLst>
              <a:gd name="adj1" fmla="val 50000"/>
              <a:gd name="adj2" fmla="val 49878"/>
            </a:avLst>
          </a:prstGeom>
          <a:solidFill>
            <a:srgbClr val="92D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804025" y="1484313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</a:rPr>
              <a:t>三极管的</a:t>
            </a:r>
            <a:r>
              <a:rPr lang="en-US" altLang="zh-CN" sz="2000" dirty="0">
                <a:solidFill>
                  <a:srgbClr val="00B050"/>
                </a:solidFill>
              </a:rPr>
              <a:t>h</a:t>
            </a:r>
            <a:r>
              <a:rPr lang="zh-CN" altLang="en-US" sz="2000" dirty="0">
                <a:solidFill>
                  <a:srgbClr val="00B050"/>
                </a:solidFill>
              </a:rPr>
              <a:t>参数模型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7307263" y="0"/>
            <a:ext cx="1347787" cy="1420813"/>
            <a:chOff x="3643" y="2233"/>
            <a:chExt cx="849" cy="895"/>
          </a:xfrm>
        </p:grpSpPr>
        <p:sp>
          <p:nvSpPr>
            <p:cNvPr id="43024" name="Text Box 12"/>
            <p:cNvSpPr txBox="1">
              <a:spLocks noChangeArrowheads="1"/>
            </p:cNvSpPr>
            <p:nvPr/>
          </p:nvSpPr>
          <p:spPr bwMode="auto">
            <a:xfrm>
              <a:off x="3643" y="2233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5" name="Text Box 13"/>
            <p:cNvSpPr txBox="1">
              <a:spLocks noChangeArrowheads="1"/>
            </p:cNvSpPr>
            <p:nvPr/>
          </p:nvSpPr>
          <p:spPr bwMode="auto">
            <a:xfrm>
              <a:off x="3779" y="2760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3916" y="2233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-727076" y="88107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 animBg="1"/>
      <p:bldP spid="21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779838" y="1557338"/>
          <a:ext cx="45370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Photo Editor 照片" r:id="rId1" imgW="11839575" imgH="6276975" progId="MSPhotoEd.3">
                  <p:embed/>
                </p:oleObj>
              </mc:Choice>
              <mc:Fallback>
                <p:oleObj name="Photo Editor 照片" r:id="rId1" imgW="11839575" imgH="62769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557338"/>
                        <a:ext cx="4537075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7951788" cy="6858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动态分析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r>
              <a:rPr lang="zh-CN" altLang="en-US" sz="2800" b="1">
                <a:solidFill>
                  <a:srgbClr val="0070C0"/>
                </a:solidFill>
              </a:rPr>
              <a:t>电压放大倍数</a:t>
            </a:r>
            <a:endParaRPr lang="zh-CN" altLang="en-US" sz="4000" b="1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473869" y="3768152"/>
          <a:ext cx="38258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3" imgW="1816100" imgH="889000" progId="Equation.3">
                  <p:embed/>
                </p:oleObj>
              </mc:Choice>
              <mc:Fallback>
                <p:oleObj name="Equation" r:id="rId3" imgW="18161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9" y="3768152"/>
                        <a:ext cx="3825875" cy="18716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115616" y="5762052"/>
          <a:ext cx="6750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name="Equation" r:id="rId5" imgW="3175000" imgH="241300" progId="Equation.3">
                  <p:embed/>
                </p:oleObj>
              </mc:Choice>
              <mc:Fallback>
                <p:oleObj name="Equation" r:id="rId5" imgW="3175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762052"/>
                        <a:ext cx="6750050" cy="5143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AutoShape 7"/>
          <p:cNvSpPr/>
          <p:nvPr/>
        </p:nvSpPr>
        <p:spPr bwMode="auto">
          <a:xfrm>
            <a:off x="4716016" y="4703983"/>
            <a:ext cx="1873250" cy="838200"/>
          </a:xfrm>
          <a:prstGeom prst="borderCallout1">
            <a:avLst>
              <a:gd name="adj1" fmla="val 13634"/>
              <a:gd name="adj2" fmla="val 104069"/>
              <a:gd name="adj3" fmla="val 148866"/>
              <a:gd name="adj4" fmla="val 128222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2060"/>
                </a:solidFill>
              </a:rPr>
              <a:t>故称之为射极跟随器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250825" y="2133600"/>
            <a:ext cx="370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电路的交流等效模型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4041" name="右箭头 14"/>
          <p:cNvSpPr>
            <a:spLocks noChangeArrowheads="1"/>
          </p:cNvSpPr>
          <p:nvPr/>
        </p:nvSpPr>
        <p:spPr bwMode="auto">
          <a:xfrm>
            <a:off x="539750" y="2708275"/>
            <a:ext cx="2447925" cy="360363"/>
          </a:xfrm>
          <a:prstGeom prst="rightArrow">
            <a:avLst>
              <a:gd name="adj1" fmla="val 50000"/>
              <a:gd name="adj2" fmla="val 49878"/>
            </a:avLst>
          </a:prstGeom>
          <a:solidFill>
            <a:srgbClr val="92D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363538" y="58775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4752975" cy="504825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动态分析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r>
              <a:rPr lang="zh-CN" altLang="en-US" sz="2800" b="1">
                <a:solidFill>
                  <a:srgbClr val="0070C0"/>
                </a:solidFill>
              </a:rPr>
              <a:t>输入电阻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357313" y="4286250"/>
          <a:ext cx="41910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1" imgW="2108200" imgH="431800" progId="Equation.3">
                  <p:embed/>
                </p:oleObj>
              </mc:Choice>
              <mc:Fallback>
                <p:oleObj name="Equation" r:id="rId1" imgW="2108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286250"/>
                        <a:ext cx="4191000" cy="85566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228679" y="6083301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与负载有关！</a:t>
            </a:r>
            <a:endParaRPr kumimoji="1" lang="zh-CN" altLang="en-US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214438" y="1714500"/>
          <a:ext cx="42068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Photo Editor 照片" r:id="rId3" imgW="11839575" imgH="6276975" progId="MSPhotoEd.3">
                  <p:embed/>
                </p:oleObj>
              </mc:Choice>
              <mc:Fallback>
                <p:oleObj name="Photo Editor 照片" r:id="rId3" imgW="11839575" imgH="627697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14500"/>
                        <a:ext cx="420687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5357813" y="2143125"/>
            <a:ext cx="1268412" cy="1500188"/>
            <a:chOff x="3281" y="1273"/>
            <a:chExt cx="799" cy="818"/>
          </a:xfrm>
        </p:grpSpPr>
        <p:sp>
          <p:nvSpPr>
            <p:cNvPr id="45072" name="Rectangle 7"/>
            <p:cNvSpPr>
              <a:spLocks noChangeArrowheads="1"/>
            </p:cNvSpPr>
            <p:nvPr/>
          </p:nvSpPr>
          <p:spPr bwMode="auto">
            <a:xfrm>
              <a:off x="3600" y="1561"/>
              <a:ext cx="57" cy="19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3" name="Line 8"/>
            <p:cNvSpPr>
              <a:spLocks noChangeShapeType="1"/>
            </p:cNvSpPr>
            <p:nvPr/>
          </p:nvSpPr>
          <p:spPr bwMode="auto">
            <a:xfrm flipV="1">
              <a:off x="3625" y="127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9"/>
            <p:cNvSpPr>
              <a:spLocks noChangeShapeType="1"/>
            </p:cNvSpPr>
            <p:nvPr/>
          </p:nvSpPr>
          <p:spPr bwMode="auto">
            <a:xfrm flipH="1">
              <a:off x="3285" y="1273"/>
              <a:ext cx="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0"/>
            <p:cNvSpPr>
              <a:spLocks noChangeShapeType="1"/>
            </p:cNvSpPr>
            <p:nvPr/>
          </p:nvSpPr>
          <p:spPr bwMode="auto">
            <a:xfrm flipV="1">
              <a:off x="3621" y="1758"/>
              <a:ext cx="0" cy="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1"/>
            <p:cNvSpPr>
              <a:spLocks noChangeShapeType="1"/>
            </p:cNvSpPr>
            <p:nvPr/>
          </p:nvSpPr>
          <p:spPr bwMode="auto">
            <a:xfrm flipH="1">
              <a:off x="3281" y="2089"/>
              <a:ext cx="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Text Box 12"/>
            <p:cNvSpPr txBox="1">
              <a:spLocks noChangeArrowheads="1"/>
            </p:cNvSpPr>
            <p:nvPr/>
          </p:nvSpPr>
          <p:spPr bwMode="auto">
            <a:xfrm>
              <a:off x="3696" y="153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714375" y="5500688"/>
            <a:ext cx="5921375" cy="457200"/>
            <a:chOff x="576" y="2976"/>
            <a:chExt cx="3730" cy="288"/>
          </a:xfrm>
        </p:grpSpPr>
        <p:graphicFrame>
          <p:nvGraphicFramePr>
            <p:cNvPr id="45060" name="Object 14"/>
            <p:cNvGraphicFramePr>
              <a:graphicFrameLocks noChangeAspect="1"/>
            </p:cNvGraphicFramePr>
            <p:nvPr/>
          </p:nvGraphicFramePr>
          <p:xfrm>
            <a:off x="1968" y="2976"/>
            <a:ext cx="233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4" name="Equation" r:id="rId5" imgW="1866900" imgH="228600" progId="Equation.3">
                    <p:embed/>
                  </p:oleObj>
                </mc:Choice>
                <mc:Fallback>
                  <p:oleObj name="Equation" r:id="rId5" imgW="1866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76"/>
                          <a:ext cx="2338" cy="285"/>
                        </a:xfrm>
                        <a:prstGeom prst="rect">
                          <a:avLst/>
                        </a:prstGeom>
                        <a:solidFill>
                          <a:srgbClr val="CCCC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576" y="297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带负载电阻后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4500563" y="5429250"/>
            <a:ext cx="2143125" cy="6429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7"/>
          <p:cNvGrpSpPr/>
          <p:nvPr/>
        </p:nvGrpSpPr>
        <p:grpSpPr bwMode="auto">
          <a:xfrm>
            <a:off x="4429125" y="3929063"/>
            <a:ext cx="4522788" cy="1147762"/>
            <a:chOff x="2796" y="1997"/>
            <a:chExt cx="2849" cy="723"/>
          </a:xfrm>
        </p:grpSpPr>
        <p:sp>
          <p:nvSpPr>
            <p:cNvPr id="45069" name="Oval 18"/>
            <p:cNvSpPr>
              <a:spLocks noChangeArrowheads="1"/>
            </p:cNvSpPr>
            <p:nvPr/>
          </p:nvSpPr>
          <p:spPr bwMode="auto">
            <a:xfrm>
              <a:off x="2796" y="2311"/>
              <a:ext cx="771" cy="4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0" name="AutoShape 19"/>
            <p:cNvSpPr/>
            <p:nvPr/>
          </p:nvSpPr>
          <p:spPr bwMode="auto">
            <a:xfrm>
              <a:off x="3831" y="1997"/>
              <a:ext cx="1814" cy="525"/>
            </a:xfrm>
            <a:prstGeom prst="borderCallout1">
              <a:avLst>
                <a:gd name="adj1" fmla="val 13713"/>
                <a:gd name="adj2" fmla="val -2648"/>
                <a:gd name="adj3" fmla="val 83810"/>
                <a:gd name="adj4" fmla="val -15468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从基极看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e</a:t>
              </a:r>
              <a:r>
                <a:rPr kumimoji="1" lang="zh-CN" altLang="en-US">
                  <a:latin typeface="Times New Roman" panose="02020603050405020304" pitchFamily="18" charset="0"/>
                </a:rPr>
                <a:t>，被增大到（</a:t>
              </a:r>
              <a:r>
                <a:rPr kumimoji="1" lang="en-US" altLang="zh-CN">
                  <a:latin typeface="Times New Roman" panose="02020603050405020304" pitchFamily="18" charset="0"/>
                </a:rPr>
                <a:t>1+</a:t>
              </a:r>
              <a:r>
                <a:rPr kumimoji="1" lang="el-GR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kumimoji="1" lang="zh-CN" altLang="en-US">
                  <a:latin typeface="Times New Roman" panose="02020603050405020304" pitchFamily="18" charset="0"/>
                </a:rPr>
                <a:t>）倍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-180528" y="136675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  <p:bldP spid="1136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5327650" cy="792163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动态分析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r>
              <a:rPr lang="zh-CN" altLang="en-US" sz="2800" b="1">
                <a:solidFill>
                  <a:srgbClr val="0070C0"/>
                </a:solidFill>
              </a:rPr>
              <a:t>输出电阻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5500688" y="2143125"/>
          <a:ext cx="280193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8" name="Equation" r:id="rId1" imgW="1447800" imgH="1524000" progId="Equation.3">
                  <p:embed/>
                </p:oleObj>
              </mc:Choice>
              <mc:Fallback>
                <p:oleObj name="Equation" r:id="rId1" imgW="1447800" imgH="152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143125"/>
                        <a:ext cx="2801937" cy="29527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285875" y="407193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o</a:t>
            </a: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与信号源内阻有关！</a:t>
            </a:r>
            <a:endParaRPr kumimoji="1" lang="zh-CN" altLang="en-US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31812" y="5659351"/>
            <a:ext cx="8534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D60093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dirty="0">
                <a:solidFill>
                  <a:srgbClr val="D60093"/>
                </a:solidFill>
                <a:latin typeface="Times New Roman" panose="02020603050405020304" pitchFamily="18" charset="0"/>
              </a:rPr>
              <a:t>该电路特点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输入电阻大，输出电阻小；只放大电流，不放大电压；在一定条件下有电压跟随作用！有功率增益！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611188" y="5878513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altLang="zh-CN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971550" y="1989138"/>
          <a:ext cx="40386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9" name="Photo Editor 照片" r:id="rId3" imgW="12906375" imgH="6448425" progId="MSPhotoEd.3">
                  <p:embed/>
                </p:oleObj>
              </mc:Choice>
              <mc:Fallback>
                <p:oleObj name="Photo Editor 照片" r:id="rId3" imgW="12906375" imgH="64484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0386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1352550" y="2522538"/>
            <a:ext cx="1371600" cy="381000"/>
            <a:chOff x="432" y="2304"/>
            <a:chExt cx="864" cy="240"/>
          </a:xfrm>
        </p:grpSpPr>
        <p:graphicFrame>
          <p:nvGraphicFramePr>
            <p:cNvPr id="46085" name="Object 9"/>
            <p:cNvGraphicFramePr>
              <a:graphicFrameLocks noChangeAspect="1"/>
            </p:cNvGraphicFramePr>
            <p:nvPr/>
          </p:nvGraphicFramePr>
          <p:xfrm>
            <a:off x="768" y="2304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0" name="Equation" r:id="rId5" imgW="203200" imgH="241300" progId="Equation.3">
                    <p:embed/>
                  </p:oleObj>
                </mc:Choice>
                <mc:Fallback>
                  <p:oleObj name="Equation" r:id="rId5" imgW="2032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04"/>
                          <a:ext cx="203" cy="24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10"/>
            <p:cNvGraphicFramePr>
              <a:graphicFrameLocks noChangeAspect="1"/>
            </p:cNvGraphicFramePr>
            <p:nvPr/>
          </p:nvGraphicFramePr>
          <p:xfrm>
            <a:off x="1152" y="230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1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0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11"/>
            <p:cNvGraphicFramePr>
              <a:graphicFrameLocks noChangeAspect="1"/>
            </p:cNvGraphicFramePr>
            <p:nvPr/>
          </p:nvGraphicFramePr>
          <p:xfrm>
            <a:off x="432" y="2352"/>
            <a:ext cx="130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2" name="Equation" r:id="rId9" imgW="126365" imgH="76200" progId="Equation.3">
                    <p:embed/>
                  </p:oleObj>
                </mc:Choice>
                <mc:Fallback>
                  <p:oleObj name="Equation" r:id="rId9" imgW="126365" imgH="76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52"/>
                          <a:ext cx="130" cy="7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 bwMode="auto">
          <a:xfrm>
            <a:off x="574675" y="1412875"/>
            <a:ext cx="8569325" cy="477838"/>
            <a:chOff x="476" y="799"/>
            <a:chExt cx="5398" cy="301"/>
          </a:xfrm>
        </p:grpSpPr>
        <p:sp>
          <p:nvSpPr>
            <p:cNvPr id="46099" name="Text Box 13"/>
            <p:cNvSpPr txBox="1">
              <a:spLocks noChangeArrowheads="1"/>
            </p:cNvSpPr>
            <p:nvPr/>
          </p:nvSpPr>
          <p:spPr bwMode="auto">
            <a:xfrm>
              <a:off x="476" y="799"/>
              <a:ext cx="53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令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s</a:t>
              </a:r>
              <a:r>
                <a:rPr kumimoji="1" lang="zh-CN" altLang="en-US">
                  <a:latin typeface="Times New Roman" panose="02020603050405020304" pitchFamily="18" charset="0"/>
                </a:rPr>
                <a:t>为零，保留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s</a:t>
              </a:r>
              <a:r>
                <a:rPr kumimoji="1" lang="zh-CN" altLang="en-US">
                  <a:latin typeface="Times New Roman" panose="02020603050405020304" pitchFamily="18" charset="0"/>
                </a:rPr>
                <a:t>，在输出端加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o</a:t>
              </a:r>
              <a:r>
                <a:rPr kumimoji="1" lang="zh-CN" altLang="en-US">
                  <a:latin typeface="Times New Roman" panose="02020603050405020304" pitchFamily="18" charset="0"/>
                </a:rPr>
                <a:t>，产生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o</a:t>
              </a:r>
              <a:r>
                <a:rPr kumimoji="1" lang="en-US" altLang="zh-CN">
                  <a:latin typeface="Times New Roman" panose="02020603050405020304" pitchFamily="18" charset="0"/>
                </a:rPr>
                <a:t>,                      </a:t>
              </a:r>
              <a:endParaRPr kumimoji="1" lang="zh-CN" altLang="en-US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84" name="Object 14"/>
            <p:cNvGraphicFramePr>
              <a:graphicFrameLocks noChangeAspect="1"/>
            </p:cNvGraphicFramePr>
            <p:nvPr/>
          </p:nvGraphicFramePr>
          <p:xfrm>
            <a:off x="4286" y="799"/>
            <a:ext cx="95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3" name="公式" r:id="rId11" imgW="723900" imgH="228600" progId="Equation.3">
                    <p:embed/>
                  </p:oleObj>
                </mc:Choice>
                <mc:Fallback>
                  <p:oleObj name="公式" r:id="rId11" imgW="723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799"/>
                          <a:ext cx="95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 bwMode="auto">
          <a:xfrm>
            <a:off x="928688" y="4214813"/>
            <a:ext cx="6408737" cy="1368425"/>
            <a:chOff x="521" y="2387"/>
            <a:chExt cx="4037" cy="862"/>
          </a:xfrm>
        </p:grpSpPr>
        <p:sp>
          <p:nvSpPr>
            <p:cNvPr id="46097" name="Oval 16"/>
            <p:cNvSpPr>
              <a:spLocks noChangeArrowheads="1"/>
            </p:cNvSpPr>
            <p:nvPr/>
          </p:nvSpPr>
          <p:spPr bwMode="auto">
            <a:xfrm>
              <a:off x="3923" y="2387"/>
              <a:ext cx="635" cy="5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8" name="AutoShape 17"/>
            <p:cNvSpPr/>
            <p:nvPr/>
          </p:nvSpPr>
          <p:spPr bwMode="auto">
            <a:xfrm>
              <a:off x="521" y="2750"/>
              <a:ext cx="2629" cy="499"/>
            </a:xfrm>
            <a:prstGeom prst="borderCallout1">
              <a:avLst>
                <a:gd name="adj1" fmla="val 14431"/>
                <a:gd name="adj2" fmla="val 101824"/>
                <a:gd name="adj3" fmla="val 12625"/>
                <a:gd name="adj4" fmla="val 131190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从射极看基极回路电阻，被减小到（</a:t>
              </a:r>
              <a:r>
                <a:rPr kumimoji="1" lang="en-US" altLang="zh-CN">
                  <a:latin typeface="Times New Roman" panose="02020603050405020304" pitchFamily="18" charset="0"/>
                </a:rPr>
                <a:t>1+</a:t>
              </a:r>
              <a:r>
                <a:rPr kumimoji="1" lang="el-GR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kumimoji="1" lang="zh-CN" altLang="en-US">
                  <a:latin typeface="Times New Roman" panose="02020603050405020304" pitchFamily="18" charset="0"/>
                </a:rPr>
                <a:t>）倍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-180528" y="153944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57250"/>
            <a:ext cx="5799137" cy="411163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00B050"/>
                </a:solidFill>
                <a:ea typeface="华文行楷" panose="02010800040101010101" pitchFamily="2" charset="-122"/>
              </a:rPr>
              <a:t>二、基本共基放大电路</a:t>
            </a:r>
            <a:endParaRPr lang="zh-CN" altLang="en-US" sz="280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716463" y="4797425"/>
          <a:ext cx="2432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1" imgW="1078865" imgH="444500" progId="Equation.3">
                  <p:embed/>
                </p:oleObj>
              </mc:Choice>
              <mc:Fallback>
                <p:oleObj name="Equation" r:id="rId1" imgW="10788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2432050" cy="10001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164388" y="4797425"/>
          <a:ext cx="16811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0" name="Equation" r:id="rId3" imgW="723900" imgH="431800" progId="Equation.3">
                  <p:embed/>
                </p:oleObj>
              </mc:Choice>
              <mc:Fallback>
                <p:oleObj name="Equation" r:id="rId3" imgW="723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797425"/>
                        <a:ext cx="1681162" cy="10001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4730750" y="5805488"/>
          <a:ext cx="3640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1" name="Equation" r:id="rId5" imgW="1625600" imgH="241300" progId="Equation.DSMT4">
                  <p:embed/>
                </p:oleObj>
              </mc:Choice>
              <mc:Fallback>
                <p:oleObj name="Equation" r:id="rId5" imgW="16256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5805488"/>
                        <a:ext cx="3640138" cy="5397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50825" y="5157788"/>
          <a:ext cx="38449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2" name="公式" r:id="rId7" imgW="1727200" imgH="508000" progId="Equation.3">
                  <p:embed/>
                </p:oleObj>
              </mc:Choice>
              <mc:Fallback>
                <p:oleObj name="公式" r:id="rId7" imgW="17272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157788"/>
                        <a:ext cx="38449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23850" y="4221163"/>
            <a:ext cx="3960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静态分析</a:t>
            </a:r>
            <a:endParaRPr kumimoji="1" lang="zh-CN" altLang="en-US" sz="32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7116" name="组合 15"/>
          <p:cNvGrpSpPr/>
          <p:nvPr/>
        </p:nvGrpSpPr>
        <p:grpSpPr bwMode="auto">
          <a:xfrm>
            <a:off x="0" y="1412875"/>
            <a:ext cx="3924300" cy="2582863"/>
            <a:chOff x="972120" y="1712918"/>
            <a:chExt cx="4092575" cy="2582416"/>
          </a:xfrm>
        </p:grpSpPr>
        <p:graphicFrame>
          <p:nvGraphicFramePr>
            <p:cNvPr id="47111" name="Object 4"/>
            <p:cNvGraphicFramePr>
              <a:graphicFrameLocks noChangeAspect="1"/>
            </p:cNvGraphicFramePr>
            <p:nvPr/>
          </p:nvGraphicFramePr>
          <p:xfrm>
            <a:off x="972120" y="1856934"/>
            <a:ext cx="4092575" cy="243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3" name="Photo Editor 照片" r:id="rId9" imgW="11134725" imgH="6677025" progId="MSPhotoEd.3">
                    <p:embed/>
                  </p:oleObj>
                </mc:Choice>
                <mc:Fallback>
                  <p:oleObj name="Photo Editor 照片" r:id="rId9" imgW="11134725" imgH="6677025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592"/>
                        <a:stretch>
                          <a:fillRect/>
                        </a:stretch>
                      </p:blipFill>
                      <p:spPr bwMode="auto">
                        <a:xfrm>
                          <a:off x="972120" y="1856934"/>
                          <a:ext cx="4092575" cy="243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27" name="Group 11"/>
            <p:cNvGrpSpPr/>
            <p:nvPr/>
          </p:nvGrpSpPr>
          <p:grpSpPr bwMode="auto">
            <a:xfrm>
              <a:off x="2339973" y="1712918"/>
              <a:ext cx="1779586" cy="1316039"/>
              <a:chOff x="3497" y="2142"/>
              <a:chExt cx="1121" cy="829"/>
            </a:xfrm>
          </p:grpSpPr>
          <p:sp>
            <p:nvSpPr>
              <p:cNvPr id="47128" name="Text Box 12"/>
              <p:cNvSpPr txBox="1">
                <a:spLocks noChangeArrowheads="1"/>
              </p:cNvSpPr>
              <p:nvPr/>
            </p:nvSpPr>
            <p:spPr bwMode="auto">
              <a:xfrm>
                <a:off x="3724" y="2641"/>
                <a:ext cx="59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9" name="Text Box 13"/>
              <p:cNvSpPr txBox="1">
                <a:spLocks noChangeArrowheads="1"/>
              </p:cNvSpPr>
              <p:nvPr/>
            </p:nvSpPr>
            <p:spPr bwMode="auto">
              <a:xfrm>
                <a:off x="3497" y="2142"/>
                <a:ext cx="5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30" name="Text Box 14"/>
              <p:cNvSpPr txBox="1">
                <a:spLocks noChangeArrowheads="1"/>
              </p:cNvSpPr>
              <p:nvPr/>
            </p:nvSpPr>
            <p:spPr bwMode="auto">
              <a:xfrm>
                <a:off x="4042" y="2142"/>
                <a:ext cx="5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995738" y="2349500"/>
            <a:ext cx="21605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直流通路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>
            <a:off x="4067175" y="2997200"/>
            <a:ext cx="1368425" cy="288925"/>
          </a:xfrm>
          <a:prstGeom prst="rightArrow">
            <a:avLst>
              <a:gd name="adj1" fmla="val 50000"/>
              <a:gd name="adj2" fmla="val 49775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24"/>
          <p:cNvGrpSpPr/>
          <p:nvPr/>
        </p:nvGrpSpPr>
        <p:grpSpPr bwMode="auto">
          <a:xfrm>
            <a:off x="5472113" y="1557338"/>
            <a:ext cx="3671887" cy="2438400"/>
            <a:chOff x="4716016" y="1700808"/>
            <a:chExt cx="4104368" cy="2438400"/>
          </a:xfrm>
        </p:grpSpPr>
        <p:graphicFrame>
          <p:nvGraphicFramePr>
            <p:cNvPr id="47110" name="Object 14"/>
            <p:cNvGraphicFramePr>
              <a:graphicFrameLocks noChangeAspect="1"/>
            </p:cNvGraphicFramePr>
            <p:nvPr/>
          </p:nvGraphicFramePr>
          <p:xfrm>
            <a:off x="4716016" y="1700808"/>
            <a:ext cx="4092575" cy="243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4" name="Photo Editor 照片" r:id="rId11" imgW="11134725" imgH="6677025" progId="MSPhotoEd.3">
                    <p:embed/>
                  </p:oleObj>
                </mc:Choice>
                <mc:Fallback>
                  <p:oleObj name="Photo Editor 照片" r:id="rId11" imgW="11134725" imgH="6677025" progId="MSPhotoEd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592"/>
                        <a:stretch>
                          <a:fillRect/>
                        </a:stretch>
                      </p:blipFill>
                      <p:spPr bwMode="auto">
                        <a:xfrm>
                          <a:off x="4716016" y="1700808"/>
                          <a:ext cx="4092575" cy="243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矩形 17"/>
            <p:cNvSpPr>
              <a:spLocks noChangeArrowheads="1"/>
            </p:cNvSpPr>
            <p:nvPr/>
          </p:nvSpPr>
          <p:spPr bwMode="auto">
            <a:xfrm>
              <a:off x="4860032" y="2132856"/>
              <a:ext cx="864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25" name="矩形 18"/>
            <p:cNvSpPr>
              <a:spLocks noChangeArrowheads="1"/>
            </p:cNvSpPr>
            <p:nvPr/>
          </p:nvSpPr>
          <p:spPr bwMode="auto">
            <a:xfrm>
              <a:off x="8028384" y="1700808"/>
              <a:ext cx="792000" cy="24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7126" name="直接连接符 22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0" cy="828000"/>
            </a:xfrm>
            <a:prstGeom prst="line">
              <a:avLst/>
            </a:prstGeom>
            <a:noFill/>
            <a:ln w="28575" algn="ctr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28"/>
          <p:cNvGrpSpPr/>
          <p:nvPr/>
        </p:nvGrpSpPr>
        <p:grpSpPr bwMode="auto">
          <a:xfrm>
            <a:off x="6732588" y="1412875"/>
            <a:ext cx="1597025" cy="1316038"/>
            <a:chOff x="6732240" y="1412776"/>
            <a:chExt cx="1596799" cy="1315964"/>
          </a:xfrm>
        </p:grpSpPr>
        <p:sp>
          <p:nvSpPr>
            <p:cNvPr id="47121" name="Text Box 12"/>
            <p:cNvSpPr txBox="1">
              <a:spLocks noChangeArrowheads="1"/>
            </p:cNvSpPr>
            <p:nvPr/>
          </p:nvSpPr>
          <p:spPr bwMode="auto">
            <a:xfrm>
              <a:off x="6948264" y="2204864"/>
              <a:ext cx="899550" cy="52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2" name="Text Box 13"/>
            <p:cNvSpPr txBox="1">
              <a:spLocks noChangeArrowheads="1"/>
            </p:cNvSpPr>
            <p:nvPr/>
          </p:nvSpPr>
          <p:spPr bwMode="auto">
            <a:xfrm>
              <a:off x="6732240" y="1412776"/>
              <a:ext cx="876719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3" name="Text Box 14"/>
            <p:cNvSpPr txBox="1">
              <a:spLocks noChangeArrowheads="1"/>
            </p:cNvSpPr>
            <p:nvPr/>
          </p:nvSpPr>
          <p:spPr bwMode="auto">
            <a:xfrm>
              <a:off x="7452320" y="1412776"/>
              <a:ext cx="876719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-147638" y="145628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785813"/>
            <a:ext cx="3319462" cy="663575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en-US" altLang="zh-CN" sz="3200" kern="12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2.  </a:t>
            </a:r>
            <a:r>
              <a:rPr kumimoji="1" lang="zh-CN" altLang="en-US" sz="3200" kern="12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动态分析</a:t>
            </a:r>
            <a:endParaRPr kumimoji="1" lang="zh-CN" altLang="en-US" sz="3200" kern="12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16739" name="Picture 3" descr="Dz0205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49577" r="23656" b="6854"/>
          <a:stretch>
            <a:fillRect/>
          </a:stretch>
        </p:blipFill>
        <p:spPr bwMode="auto">
          <a:xfrm>
            <a:off x="3417888" y="4139015"/>
            <a:ext cx="4105275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79388" y="1989138"/>
          <a:ext cx="3581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Photo Editor 照片" r:id="rId2" imgW="11134725" imgH="6677025" progId="MSPhotoEd.3">
                  <p:embed/>
                </p:oleObj>
              </mc:Choice>
              <mc:Fallback>
                <p:oleObj name="Photo Editor 照片" r:id="rId2" imgW="11134725" imgH="66770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92"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3581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Group 11"/>
          <p:cNvGrpSpPr/>
          <p:nvPr/>
        </p:nvGrpSpPr>
        <p:grpSpPr bwMode="auto">
          <a:xfrm>
            <a:off x="1331913" y="1700213"/>
            <a:ext cx="1700212" cy="1381125"/>
            <a:chOff x="3508" y="2278"/>
            <a:chExt cx="1071" cy="870"/>
          </a:xfrm>
        </p:grpSpPr>
        <p:sp>
          <p:nvSpPr>
            <p:cNvPr id="48151" name="Text Box 12"/>
            <p:cNvSpPr txBox="1">
              <a:spLocks noChangeArrowheads="1"/>
            </p:cNvSpPr>
            <p:nvPr/>
          </p:nvSpPr>
          <p:spPr bwMode="auto">
            <a:xfrm>
              <a:off x="3643" y="2818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52" name="Text Box 13"/>
            <p:cNvSpPr txBox="1">
              <a:spLocks noChangeArrowheads="1"/>
            </p:cNvSpPr>
            <p:nvPr/>
          </p:nvSpPr>
          <p:spPr bwMode="auto">
            <a:xfrm>
              <a:off x="3508" y="2278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53" name="Text Box 14"/>
            <p:cNvSpPr txBox="1">
              <a:spLocks noChangeArrowheads="1"/>
            </p:cNvSpPr>
            <p:nvPr/>
          </p:nvSpPr>
          <p:spPr bwMode="auto">
            <a:xfrm>
              <a:off x="4003" y="2278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995738" y="2492375"/>
            <a:ext cx="1857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交流通路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4067175" y="2997200"/>
            <a:ext cx="1295400" cy="358775"/>
          </a:xfrm>
          <a:prstGeom prst="rightArrow">
            <a:avLst>
              <a:gd name="adj1" fmla="val 50000"/>
              <a:gd name="adj2" fmla="val 50081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81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43503"/>
            <a:ext cx="307498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1"/>
          <p:cNvGrpSpPr/>
          <p:nvPr/>
        </p:nvGrpSpPr>
        <p:grpSpPr bwMode="auto">
          <a:xfrm>
            <a:off x="6227763" y="2060575"/>
            <a:ext cx="1700212" cy="1244600"/>
            <a:chOff x="3508" y="2278"/>
            <a:chExt cx="1071" cy="784"/>
          </a:xfrm>
        </p:grpSpPr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3644" y="2732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9" name="Text Box 13"/>
            <p:cNvSpPr txBox="1">
              <a:spLocks noChangeArrowheads="1"/>
            </p:cNvSpPr>
            <p:nvPr/>
          </p:nvSpPr>
          <p:spPr bwMode="auto">
            <a:xfrm>
              <a:off x="3508" y="2278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50" name="Text Box 14"/>
            <p:cNvSpPr txBox="1">
              <a:spLocks noChangeArrowheads="1"/>
            </p:cNvSpPr>
            <p:nvPr/>
          </p:nvSpPr>
          <p:spPr bwMode="auto">
            <a:xfrm>
              <a:off x="4003" y="2278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23" name="Picture 3" descr="Dz0203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10"/>
          <a:stretch>
            <a:fillRect/>
          </a:stretch>
        </p:blipFill>
        <p:spPr bwMode="auto">
          <a:xfrm>
            <a:off x="6875463" y="0"/>
            <a:ext cx="2268537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1"/>
          <p:cNvGrpSpPr/>
          <p:nvPr/>
        </p:nvGrpSpPr>
        <p:grpSpPr bwMode="auto">
          <a:xfrm>
            <a:off x="7307263" y="0"/>
            <a:ext cx="1347787" cy="1420813"/>
            <a:chOff x="3643" y="2233"/>
            <a:chExt cx="849" cy="895"/>
          </a:xfrm>
        </p:grpSpPr>
        <p:sp>
          <p:nvSpPr>
            <p:cNvPr id="48145" name="Text Box 12"/>
            <p:cNvSpPr txBox="1">
              <a:spLocks noChangeArrowheads="1"/>
            </p:cNvSpPr>
            <p:nvPr/>
          </p:nvSpPr>
          <p:spPr bwMode="auto">
            <a:xfrm>
              <a:off x="3643" y="2233"/>
              <a:ext cx="5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6" name="Text Box 13"/>
            <p:cNvSpPr txBox="1">
              <a:spLocks noChangeArrowheads="1"/>
            </p:cNvSpPr>
            <p:nvPr/>
          </p:nvSpPr>
          <p:spPr bwMode="auto">
            <a:xfrm>
              <a:off x="3779" y="2760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7" name="Text Box 14"/>
            <p:cNvSpPr txBox="1">
              <a:spLocks noChangeArrowheads="1"/>
            </p:cNvSpPr>
            <p:nvPr/>
          </p:nvSpPr>
          <p:spPr bwMode="auto">
            <a:xfrm>
              <a:off x="3916" y="2233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23850" y="5157788"/>
            <a:ext cx="3706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</a:rPr>
              <a:t>电路的交流等效模型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755650" y="5661025"/>
            <a:ext cx="2447925" cy="360363"/>
          </a:xfrm>
          <a:prstGeom prst="rightArrow">
            <a:avLst>
              <a:gd name="adj1" fmla="val 50000"/>
              <a:gd name="adj2" fmla="val 49878"/>
            </a:avLst>
          </a:prstGeom>
          <a:solidFill>
            <a:srgbClr val="92D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04025" y="1484313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</a:rPr>
              <a:t>三极管的</a:t>
            </a:r>
            <a:r>
              <a:rPr lang="en-US" altLang="zh-CN" sz="2000">
                <a:solidFill>
                  <a:srgbClr val="00B050"/>
                </a:solidFill>
              </a:rPr>
              <a:t>h</a:t>
            </a:r>
            <a:r>
              <a:rPr lang="zh-CN" altLang="en-US" sz="2000">
                <a:solidFill>
                  <a:srgbClr val="00B050"/>
                </a:solidFill>
              </a:rPr>
              <a:t>参数模型</a:t>
            </a: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-757105" y="104776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8" grpId="0"/>
      <p:bldP spid="29" grpId="0" animBg="1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785813"/>
            <a:ext cx="3319462" cy="663575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en-US" altLang="zh-CN" sz="3200" kern="12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2.  </a:t>
            </a:r>
            <a:r>
              <a:rPr kumimoji="1" lang="zh-CN" altLang="en-US" sz="3200" kern="12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动态分析</a:t>
            </a:r>
            <a:endParaRPr kumimoji="1" lang="zh-CN" altLang="en-US" sz="3200" kern="12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49158" name="Picture 3" descr="Dz0205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49577" r="23656" b="6854"/>
          <a:stretch>
            <a:fillRect/>
          </a:stretch>
        </p:blipFill>
        <p:spPr bwMode="auto">
          <a:xfrm>
            <a:off x="4033838" y="593969"/>
            <a:ext cx="417671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57188" y="5251031"/>
            <a:ext cx="44307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32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该电路特点：</a:t>
            </a:r>
            <a:endParaRPr kumimoji="1" lang="zh-CN" altLang="en-US" sz="32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028700" y="5918345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输入电阻小，频带宽！只放大电压，不放大电流！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468313" y="4254352"/>
          <a:ext cx="4548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2" imgW="2425700" imgH="457200" progId="Equation.DSMT4">
                  <p:embed/>
                </p:oleObj>
              </mc:Choice>
              <mc:Fallback>
                <p:oleObj name="Equation" r:id="rId2" imgW="24257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54352"/>
                        <a:ext cx="4548187" cy="857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724128" y="4329650"/>
          <a:ext cx="1071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4" imgW="495300" imgH="228600" progId="Equation.3">
                  <p:embed/>
                </p:oleObj>
              </mc:Choice>
              <mc:Fallback>
                <p:oleObj name="Equation" r:id="rId4" imgW="495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29650"/>
                        <a:ext cx="1071563" cy="495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468313" y="3144175"/>
          <a:ext cx="49133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6" imgW="2400300" imgH="457200" progId="Equation.DSMT4">
                  <p:embed/>
                </p:oleObj>
              </mc:Choice>
              <mc:Fallback>
                <p:oleObj name="Equation" r:id="rId6" imgW="24003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44175"/>
                        <a:ext cx="4913312" cy="936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294972" y="1830387"/>
            <a:ext cx="370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</a:rPr>
              <a:t>电路的交流等效模型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49163" name="右箭头 14"/>
          <p:cNvSpPr>
            <a:spLocks noChangeArrowheads="1"/>
          </p:cNvSpPr>
          <p:nvPr/>
        </p:nvSpPr>
        <p:spPr bwMode="auto">
          <a:xfrm>
            <a:off x="611560" y="2235201"/>
            <a:ext cx="2447925" cy="360363"/>
          </a:xfrm>
          <a:prstGeom prst="rightArrow">
            <a:avLst>
              <a:gd name="adj1" fmla="val 50000"/>
              <a:gd name="adj2" fmla="val 49878"/>
            </a:avLst>
          </a:prstGeom>
          <a:solidFill>
            <a:srgbClr val="92D050"/>
          </a:solidFill>
          <a:ln w="9525" algn="ctr">
            <a:solidFill>
              <a:srgbClr val="FFFF00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324544" y="137819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utoUpdateAnimBg="0" build="p"/>
      <p:bldP spid="11674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7891463" cy="661987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三、三种接法的比较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：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620000" cy="3657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接法       共射       共集         共基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b="1" i="1" dirty="0">
                <a:solidFill>
                  <a:srgbClr val="CC3399"/>
                </a:solidFill>
              </a:rPr>
              <a:t>      </a:t>
            </a:r>
            <a:r>
              <a:rPr lang="en-US" altLang="zh-CN" b="1" i="1" dirty="0">
                <a:solidFill>
                  <a:srgbClr val="CC3399"/>
                </a:solidFill>
              </a:rPr>
              <a:t>A</a:t>
            </a:r>
            <a:r>
              <a:rPr lang="en-US" altLang="zh-CN" b="1" i="1" baseline="-25000" dirty="0">
                <a:solidFill>
                  <a:srgbClr val="CC3399"/>
                </a:solidFill>
              </a:rPr>
              <a:t>u               </a:t>
            </a:r>
            <a:r>
              <a:rPr lang="zh-CN" altLang="zh-CN" b="1" dirty="0"/>
              <a:t>大       </a:t>
            </a:r>
            <a:r>
              <a:rPr lang="zh-CN" altLang="en-US" b="1" dirty="0"/>
              <a:t> </a:t>
            </a:r>
            <a:r>
              <a:rPr lang="zh-CN" altLang="zh-CN" b="1" dirty="0"/>
              <a:t>小于1    </a:t>
            </a:r>
            <a:r>
              <a:rPr lang="en-US" altLang="zh-CN" b="1" dirty="0"/>
              <a:t> </a:t>
            </a:r>
            <a:r>
              <a:rPr lang="zh-CN" altLang="zh-CN" b="1" dirty="0"/>
              <a:t>  </a:t>
            </a:r>
            <a:r>
              <a:rPr lang="en-US" altLang="zh-CN" b="1" dirty="0"/>
              <a:t>  </a:t>
            </a:r>
            <a:r>
              <a:rPr lang="zh-CN" altLang="zh-CN" b="1" dirty="0"/>
              <a:t>大    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b="1" i="1" dirty="0"/>
              <a:t>      </a:t>
            </a:r>
            <a:r>
              <a:rPr lang="en-US" altLang="zh-CN" b="1" i="1" dirty="0">
                <a:solidFill>
                  <a:srgbClr val="CC3399"/>
                </a:solidFill>
              </a:rPr>
              <a:t>A</a:t>
            </a:r>
            <a:r>
              <a:rPr lang="en-US" altLang="zh-CN" b="1" i="1" baseline="-25000" dirty="0">
                <a:solidFill>
                  <a:srgbClr val="CC3399"/>
                </a:solidFill>
              </a:rPr>
              <a:t>i</a:t>
            </a:r>
            <a:r>
              <a:rPr lang="en-US" altLang="zh-CN" b="1" i="1" dirty="0">
                <a:solidFill>
                  <a:srgbClr val="CC3399"/>
                </a:solidFill>
              </a:rPr>
              <a:t> </a:t>
            </a:r>
            <a:r>
              <a:rPr lang="en-US" altLang="zh-CN" b="1" i="1" dirty="0"/>
              <a:t>          β          </a:t>
            </a:r>
            <a:r>
              <a:rPr lang="en-US" altLang="zh-CN" b="1" dirty="0"/>
              <a:t>1</a:t>
            </a:r>
            <a:r>
              <a:rPr lang="zh-CN" altLang="en-US" b="1" dirty="0"/>
              <a:t>＋</a:t>
            </a:r>
            <a:r>
              <a:rPr lang="en-US" altLang="zh-CN" b="1" i="1" dirty="0"/>
              <a:t>β          α</a:t>
            </a:r>
            <a:endParaRPr lang="en-US" altLang="zh-CN" b="1" i="1" baseline="-250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b="1" i="1" dirty="0"/>
              <a:t>      </a:t>
            </a:r>
            <a:r>
              <a:rPr lang="en-US" altLang="zh-CN" b="1" i="1" dirty="0">
                <a:solidFill>
                  <a:srgbClr val="CC3399"/>
                </a:solidFill>
              </a:rPr>
              <a:t>R</a:t>
            </a:r>
            <a:r>
              <a:rPr lang="en-US" altLang="zh-CN" b="1" baseline="-25000" dirty="0">
                <a:solidFill>
                  <a:srgbClr val="CC3399"/>
                </a:solidFill>
              </a:rPr>
              <a:t>i</a:t>
            </a:r>
            <a:r>
              <a:rPr lang="en-US" altLang="zh-CN" b="1" dirty="0">
                <a:solidFill>
                  <a:srgbClr val="CC3399"/>
                </a:solidFill>
              </a:rPr>
              <a:t>  </a:t>
            </a:r>
            <a:r>
              <a:rPr lang="en-US" altLang="zh-CN" b="1" dirty="0"/>
              <a:t>         </a:t>
            </a:r>
            <a:r>
              <a:rPr lang="zh-CN" altLang="zh-CN" b="1" dirty="0"/>
              <a:t>中         </a:t>
            </a:r>
            <a:r>
              <a:rPr lang="zh-CN" altLang="en-US" b="1" dirty="0"/>
              <a:t>  </a:t>
            </a:r>
            <a:r>
              <a:rPr lang="zh-CN" altLang="zh-CN" b="1" dirty="0"/>
              <a:t>大      </a:t>
            </a:r>
            <a:r>
              <a:rPr lang="zh-CN" altLang="en-US" b="1" dirty="0"/>
              <a:t>   </a:t>
            </a:r>
            <a:r>
              <a:rPr lang="zh-CN" altLang="zh-CN" b="1" dirty="0"/>
              <a:t>   小</a:t>
            </a:r>
            <a:endParaRPr lang="zh-CN" altLang="en-US" b="1" baseline="-250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b="1" i="1" dirty="0"/>
              <a:t>      </a:t>
            </a:r>
            <a:r>
              <a:rPr lang="en-US" altLang="zh-CN" b="1" i="1" dirty="0">
                <a:solidFill>
                  <a:srgbClr val="CC3399"/>
                </a:solidFill>
              </a:rPr>
              <a:t>R</a:t>
            </a:r>
            <a:r>
              <a:rPr lang="en-US" altLang="zh-CN" b="1" baseline="-25000" dirty="0">
                <a:solidFill>
                  <a:srgbClr val="CC3399"/>
                </a:solidFill>
              </a:rPr>
              <a:t>o</a:t>
            </a:r>
            <a:r>
              <a:rPr lang="en-US" altLang="zh-CN" b="1" dirty="0">
                <a:solidFill>
                  <a:srgbClr val="CC3399"/>
                </a:solidFill>
              </a:rPr>
              <a:t> </a:t>
            </a:r>
            <a:r>
              <a:rPr lang="en-US" altLang="zh-CN" b="1" dirty="0"/>
              <a:t>         </a:t>
            </a:r>
            <a:r>
              <a:rPr lang="zh-CN" altLang="zh-CN" b="1" dirty="0"/>
              <a:t>大       </a:t>
            </a:r>
            <a:r>
              <a:rPr lang="zh-CN" altLang="en-US" b="1" dirty="0"/>
              <a:t>    </a:t>
            </a:r>
            <a:r>
              <a:rPr lang="zh-CN" altLang="zh-CN" b="1" dirty="0"/>
              <a:t>小        </a:t>
            </a:r>
            <a:r>
              <a:rPr lang="zh-CN" altLang="en-US" b="1" dirty="0"/>
              <a:t>    </a:t>
            </a:r>
            <a:r>
              <a:rPr lang="zh-CN" altLang="zh-CN" b="1" dirty="0"/>
              <a:t>大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CC3399"/>
                </a:solidFill>
              </a:rPr>
              <a:t>频带 </a:t>
            </a:r>
            <a:r>
              <a:rPr lang="zh-CN" altLang="en-US" b="1" dirty="0"/>
              <a:t>        窄           中            宽</a:t>
            </a:r>
            <a:endParaRPr lang="zh-CN" altLang="en-US" b="1" dirty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344613" y="1981200"/>
            <a:ext cx="62484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344613" y="2743200"/>
            <a:ext cx="62484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344613" y="3348038"/>
            <a:ext cx="62484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20813" y="3962400"/>
            <a:ext cx="61722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420813" y="4572000"/>
            <a:ext cx="61722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1344613" y="5181600"/>
            <a:ext cx="6248400" cy="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1344613" y="5791200"/>
            <a:ext cx="62484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716213" y="1981200"/>
            <a:ext cx="0" cy="38100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4400550" y="1997075"/>
            <a:ext cx="0" cy="38100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6200775" y="1997075"/>
            <a:ext cx="0" cy="38100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44525" y="6147593"/>
            <a:ext cx="4143375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latin typeface="+mn-lt"/>
                <a:ea typeface="+mn-ea"/>
              </a:rPr>
              <a:t>作业（</a:t>
            </a:r>
            <a:r>
              <a:rPr lang="en-US" altLang="zh-CN" sz="2800" kern="0" dirty="0" smtClean="0">
                <a:latin typeface="+mn-lt"/>
                <a:ea typeface="+mn-ea"/>
              </a:rPr>
              <a:t>P113</a:t>
            </a:r>
            <a:r>
              <a:rPr lang="zh-CN" altLang="en-US" sz="2800" kern="0" dirty="0" smtClean="0">
                <a:latin typeface="+mn-lt"/>
                <a:ea typeface="+mn-ea"/>
              </a:rPr>
              <a:t>）</a:t>
            </a:r>
            <a:r>
              <a:rPr lang="en-US" altLang="zh-CN" sz="2800" kern="0" dirty="0">
                <a:latin typeface="+mn-lt"/>
                <a:ea typeface="+mn-ea"/>
              </a:rPr>
              <a:t>2.13  </a:t>
            </a:r>
            <a:endParaRPr lang="en-US" altLang="zh-CN" sz="2800" kern="0" dirty="0">
              <a:latin typeface="+mn-lt"/>
              <a:ea typeface="+mn-ea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252536" y="154044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 build="p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44" y="451710"/>
            <a:ext cx="8497888" cy="1143000"/>
          </a:xfrm>
        </p:spPr>
        <p:txBody>
          <a:bodyPr/>
          <a:lstStyle/>
          <a:p>
            <a:pPr algn="l" eaLnBrk="1" hangingPunct="1">
              <a:lnSpc>
                <a:spcPct val="105000"/>
              </a:lnSpc>
            </a:pPr>
            <a:r>
              <a:rPr lang="zh-CN" altLang="en-US" sz="3200" dirty="0">
                <a:ea typeface="华文行楷" panose="02010800040101010101" pitchFamily="2" charset="-122"/>
              </a:rPr>
              <a:t>讨论：</a:t>
            </a:r>
            <a:r>
              <a:rPr lang="zh-CN" altLang="en-US" sz="2800" dirty="0"/>
              <a:t>    </a:t>
            </a:r>
            <a:br>
              <a:rPr lang="zh-CN" altLang="en-US" sz="2800" dirty="0"/>
            </a:br>
            <a:r>
              <a:rPr lang="zh-CN" altLang="en-US" sz="2800" dirty="0"/>
              <a:t>    </a:t>
            </a:r>
            <a:r>
              <a:rPr lang="zh-CN" altLang="en-US" sz="2400" b="1" dirty="0"/>
              <a:t>图示电路为哪种基本接法的放大电路？</a:t>
            </a:r>
            <a:endParaRPr lang="zh-CN" altLang="en-US" sz="2400" b="1" dirty="0"/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4623623" y="1772816"/>
          <a:ext cx="38862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Photo Editor 照片" r:id="rId1" imgW="13039725" imgH="7439025" progId="MSPhotoEd.3">
                  <p:embed/>
                </p:oleObj>
              </mc:Choice>
              <mc:Fallback>
                <p:oleObj name="Photo Editor 照片" r:id="rId1" imgW="13039725" imgH="74390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623" y="1772816"/>
                        <a:ext cx="38862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635830" y="1608557"/>
          <a:ext cx="373380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Photo Editor 照片" r:id="rId3" imgW="11858625" imgH="9153525" progId="MSPhotoEd.3">
                  <p:embed/>
                </p:oleObj>
              </mc:Choice>
              <mc:Fallback>
                <p:oleObj name="Photo Editor 照片" r:id="rId3" imgW="11858625" imgH="91535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30" y="1608557"/>
                        <a:ext cx="3733800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Group 5"/>
          <p:cNvGraphicFramePr>
            <a:graphicFrameLocks noGrp="1"/>
          </p:cNvGraphicFramePr>
          <p:nvPr>
            <p:ph idx="1"/>
          </p:nvPr>
        </p:nvGraphicFramePr>
        <p:xfrm>
          <a:off x="1785938" y="4667975"/>
          <a:ext cx="5473700" cy="1657351"/>
        </p:xfrm>
        <a:graphic>
          <a:graphicData uri="http://schemas.openxmlformats.org/drawingml/2006/table">
            <a:tbl>
              <a:tblPr/>
              <a:tblGrid>
                <a:gridCol w="1368425"/>
                <a:gridCol w="1296987"/>
                <a:gridCol w="1439863"/>
                <a:gridCol w="1368425"/>
              </a:tblGrid>
              <a:tr h="576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接法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共射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共集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共基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6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7692" y="78037"/>
            <a:ext cx="8143876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§4.3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晶体管单管放大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电路的三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种基本接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</a:t>
            </a:r>
            <a:b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4470400" cy="5508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二、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性能指标</a:t>
            </a:r>
            <a:endParaRPr lang="zh-CN" altLang="en-US" sz="2800" dirty="0">
              <a:solidFill>
                <a:srgbClr val="00B050"/>
              </a:solidFill>
              <a:latin typeface="+mn-lt"/>
              <a:ea typeface="华文行楷" panose="02010800040101010101" pitchFamily="2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12284" y="5078589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公式" r:id="rId1" imgW="914400" imgH="457200" progId="Equation.3">
                  <p:embed/>
                </p:oleObj>
              </mc:Choice>
              <mc:Fallback>
                <p:oleObj name="公式" r:id="rId1" imgW="914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5078589"/>
                        <a:ext cx="1905000" cy="9525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90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3345985" y="5076207"/>
            <a:ext cx="4724400" cy="957263"/>
            <a:chOff x="2016" y="3024"/>
            <a:chExt cx="2976" cy="603"/>
          </a:xfrm>
        </p:grpSpPr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2016" y="3024"/>
            <a:ext cx="1056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公式" r:id="rId3" imgW="800100" imgH="457200" progId="Equation.3">
                    <p:embed/>
                  </p:oleObj>
                </mc:Choice>
                <mc:Fallback>
                  <p:oleObj name="公式" r:id="rId3" imgW="8001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24"/>
                          <a:ext cx="1056" cy="60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19050">
                          <a:solidFill>
                            <a:srgbClr val="FF99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6"/>
            <p:cNvGraphicFramePr>
              <a:graphicFrameLocks noChangeAspect="1"/>
            </p:cNvGraphicFramePr>
            <p:nvPr/>
          </p:nvGraphicFramePr>
          <p:xfrm>
            <a:off x="3264" y="3024"/>
            <a:ext cx="76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公式" r:id="rId5" imgW="584200" imgH="457200" progId="Equation.3">
                    <p:embed/>
                  </p:oleObj>
                </mc:Choice>
                <mc:Fallback>
                  <p:oleObj name="公式" r:id="rId5" imgW="5842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24"/>
                          <a:ext cx="768" cy="60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19050">
                          <a:solidFill>
                            <a:srgbClr val="FF99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4272" y="3024"/>
            <a:ext cx="72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公式" r:id="rId7" imgW="558800" imgH="457200" progId="Equation.3">
                    <p:embed/>
                  </p:oleObj>
                </mc:Choice>
                <mc:Fallback>
                  <p:oleObj name="公式" r:id="rId7" imgW="5588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024"/>
                          <a:ext cx="720" cy="59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19050">
                          <a:solidFill>
                            <a:srgbClr val="FF99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0063" y="4572000"/>
            <a:ext cx="7543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放大倍数</a:t>
            </a:r>
            <a:r>
              <a:rPr lang="zh-CN" altLang="en-US" sz="2400" b="1">
                <a:latin typeface="宋体" panose="02010600030101010101" pitchFamily="2" charset="-122"/>
              </a:rPr>
              <a:t>：输出量与输入量之比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50185" name="Picture 9" descr="Dz02010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59"/>
          <a:stretch>
            <a:fillRect/>
          </a:stretch>
        </p:blipFill>
        <p:spPr bwMode="auto">
          <a:xfrm>
            <a:off x="1714500" y="1857375"/>
            <a:ext cx="5876925" cy="2051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AutoShape 10"/>
          <p:cNvSpPr/>
          <p:nvPr/>
        </p:nvSpPr>
        <p:spPr bwMode="auto">
          <a:xfrm>
            <a:off x="1669585" y="6248400"/>
            <a:ext cx="5029200" cy="457200"/>
          </a:xfrm>
          <a:prstGeom prst="borderCallout2">
            <a:avLst>
              <a:gd name="adj1" fmla="val 25000"/>
              <a:gd name="adj2" fmla="val -1514"/>
              <a:gd name="adj3" fmla="val 25000"/>
              <a:gd name="adj4" fmla="val -5333"/>
              <a:gd name="adj5" fmla="val -98958"/>
              <a:gd name="adj6" fmla="val -9310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电压放大倍数是最常被研究和测试的参数</a:t>
            </a:r>
            <a:endParaRPr kumimoji="1" lang="zh-CN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57188" y="2143125"/>
            <a:ext cx="4775200" cy="2362200"/>
            <a:chOff x="240" y="1104"/>
            <a:chExt cx="3008" cy="1488"/>
          </a:xfrm>
        </p:grpSpPr>
        <p:grpSp>
          <p:nvGrpSpPr>
            <p:cNvPr id="1042" name="Group 12"/>
            <p:cNvGrpSpPr/>
            <p:nvPr/>
          </p:nvGrpSpPr>
          <p:grpSpPr bwMode="auto">
            <a:xfrm>
              <a:off x="240" y="1488"/>
              <a:ext cx="720" cy="768"/>
              <a:chOff x="240" y="1488"/>
              <a:chExt cx="720" cy="768"/>
            </a:xfrm>
          </p:grpSpPr>
          <p:sp>
            <p:nvSpPr>
              <p:cNvPr id="1045" name="AutoShape 13"/>
              <p:cNvSpPr/>
              <p:nvPr/>
            </p:nvSpPr>
            <p:spPr bwMode="auto">
              <a:xfrm>
                <a:off x="240" y="2016"/>
                <a:ext cx="720" cy="240"/>
              </a:xfrm>
              <a:prstGeom prst="borderCallout1">
                <a:avLst>
                  <a:gd name="adj1" fmla="val 30000"/>
                  <a:gd name="adj2" fmla="val 106667"/>
                  <a:gd name="adj3" fmla="val -25417"/>
                  <a:gd name="adj4" fmla="val 124306"/>
                </a:avLst>
              </a:prstGeom>
              <a:solidFill>
                <a:srgbClr val="FFFFCC"/>
              </a:solidFill>
              <a:ln w="19050">
                <a:solidFill>
                  <a:srgbClr val="00B05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信号源</a:t>
                </a:r>
                <a:endPara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" name="AutoShape 14"/>
              <p:cNvSpPr/>
              <p:nvPr/>
            </p:nvSpPr>
            <p:spPr bwMode="auto">
              <a:xfrm>
                <a:off x="240" y="1488"/>
                <a:ext cx="720" cy="432"/>
              </a:xfrm>
              <a:prstGeom prst="borderCallout1">
                <a:avLst>
                  <a:gd name="adj1" fmla="val 16667"/>
                  <a:gd name="adj2" fmla="val 106667"/>
                  <a:gd name="adj3" fmla="val 6481"/>
                  <a:gd name="adj4" fmla="val 130417"/>
                </a:avLst>
              </a:prstGeom>
              <a:solidFill>
                <a:srgbClr val="FFFFCC"/>
              </a:solidFill>
              <a:ln w="19050">
                <a:solidFill>
                  <a:srgbClr val="00B05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信号源内阻</a:t>
                </a:r>
                <a:endPara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3" name="AutoShape 15"/>
            <p:cNvSpPr/>
            <p:nvPr/>
          </p:nvSpPr>
          <p:spPr bwMode="auto">
            <a:xfrm>
              <a:off x="2352" y="2304"/>
              <a:ext cx="896" cy="288"/>
            </a:xfrm>
            <a:prstGeom prst="borderCallout1">
              <a:avLst>
                <a:gd name="adj1" fmla="val 25000"/>
                <a:gd name="adj2" fmla="val -5356"/>
                <a:gd name="adj3" fmla="val -196875"/>
                <a:gd name="adj4" fmla="val -45199"/>
              </a:avLst>
            </a:prstGeom>
            <a:solidFill>
              <a:srgbClr val="FFFFCC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输入电压</a:t>
              </a:r>
              <a:endParaRPr kumimoji="1"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AutoShape 16"/>
            <p:cNvSpPr/>
            <p:nvPr/>
          </p:nvSpPr>
          <p:spPr bwMode="auto">
            <a:xfrm>
              <a:off x="240" y="1104"/>
              <a:ext cx="912" cy="288"/>
            </a:xfrm>
            <a:prstGeom prst="borderCallout1">
              <a:avLst>
                <a:gd name="adj1" fmla="val 25000"/>
                <a:gd name="adj2" fmla="val 105264"/>
                <a:gd name="adj3" fmla="val -694"/>
                <a:gd name="adj4" fmla="val 187940"/>
              </a:avLst>
            </a:prstGeom>
            <a:solidFill>
              <a:srgbClr val="FFFFCC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输入电流</a:t>
              </a:r>
              <a:endParaRPr kumimoji="1"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5643563" y="1857375"/>
            <a:ext cx="2971800" cy="2667000"/>
            <a:chOff x="3552" y="912"/>
            <a:chExt cx="1872" cy="1680"/>
          </a:xfrm>
        </p:grpSpPr>
        <p:sp>
          <p:nvSpPr>
            <p:cNvPr id="1040" name="AutoShape 18"/>
            <p:cNvSpPr/>
            <p:nvPr/>
          </p:nvSpPr>
          <p:spPr bwMode="auto">
            <a:xfrm>
              <a:off x="3552" y="2304"/>
              <a:ext cx="960" cy="288"/>
            </a:xfrm>
            <a:prstGeom prst="borderCallout1">
              <a:avLst>
                <a:gd name="adj1" fmla="val 25000"/>
                <a:gd name="adj2" fmla="val 105000"/>
                <a:gd name="adj3" fmla="val -184028"/>
                <a:gd name="adj4" fmla="val 121565"/>
              </a:avLst>
            </a:prstGeom>
            <a:solidFill>
              <a:srgbClr val="FFFFCC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输出电压</a:t>
              </a:r>
              <a:endParaRPr kumimoji="1"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AutoShape 19"/>
            <p:cNvSpPr/>
            <p:nvPr/>
          </p:nvSpPr>
          <p:spPr bwMode="auto">
            <a:xfrm>
              <a:off x="4512" y="912"/>
              <a:ext cx="912" cy="288"/>
            </a:xfrm>
            <a:prstGeom prst="borderCallout1">
              <a:avLst>
                <a:gd name="adj1" fmla="val 25000"/>
                <a:gd name="adj2" fmla="val -5264"/>
                <a:gd name="adj3" fmla="val 42208"/>
                <a:gd name="adj4" fmla="val -32491"/>
              </a:avLst>
            </a:prstGeom>
            <a:solidFill>
              <a:srgbClr val="FFFFCC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输出电流</a:t>
              </a:r>
              <a:endParaRPr kumimoji="1"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928688" y="1285875"/>
            <a:ext cx="777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宋体" panose="02010600030101010101" pitchFamily="2" charset="-122"/>
              </a:rPr>
              <a:t>对信号而言，任何放大电路均可</a:t>
            </a: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等效</a:t>
            </a:r>
            <a:r>
              <a:rPr kumimoji="1" lang="zh-CN" altLang="en-US">
                <a:latin typeface="宋体" panose="02010600030101010101" pitchFamily="2" charset="-122"/>
              </a:rPr>
              <a:t>成二端口网络。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0" y="-357188"/>
            <a:ext cx="7453313" cy="1419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电路的性能指标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utoUpdateAnimBg="0" build="p"/>
      <p:bldP spid="50186" grpId="0" animBg="1" autoUpdateAnimBg="0"/>
      <p:bldP spid="50196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285875"/>
            <a:ext cx="8208962" cy="177482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§4.4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场效应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管放大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电路</a:t>
            </a:r>
            <a:b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6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一、场效应管放大电路静态工作点的设置方法</a:t>
            </a:r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6987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85813" y="47863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二、场效应管放大电路的动态分析</a:t>
            </a:r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6" grpId="0"/>
      <p:bldP spid="12698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9" y="735013"/>
            <a:ext cx="8027988" cy="641350"/>
          </a:xfrm>
        </p:spPr>
        <p:txBody>
          <a:bodyPr/>
          <a:lstStyle/>
          <a:p>
            <a:pPr algn="l" eaLnBrk="1" hangingPunct="1">
              <a:lnSpc>
                <a:spcPct val="115000"/>
              </a:lnSpc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一、场效应管静态工作点的设置方法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84213" y="2133600"/>
            <a:ext cx="7239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  </a:t>
            </a:r>
            <a:r>
              <a:rPr kumimoji="1" lang="zh-CN" altLang="en-US">
                <a:latin typeface="Times New Roman" panose="02020603050405020304" pitchFamily="18" charset="0"/>
              </a:rPr>
              <a:t>根据场效应管工作在恒流区的条件，在</a:t>
            </a:r>
            <a:r>
              <a:rPr kumimoji="1" lang="en-US" altLang="zh-CN">
                <a:solidFill>
                  <a:srgbClr val="0070C0"/>
                </a:solidFill>
                <a:latin typeface="Times New Roman" panose="02020603050405020304" pitchFamily="18" charset="0"/>
              </a:rPr>
              <a:t>g-s</a:t>
            </a:r>
            <a:r>
              <a:rPr kumimoji="1" lang="zh-CN" altLang="en-US">
                <a:latin typeface="Times New Roman" panose="02020603050405020304" pitchFamily="18" charset="0"/>
              </a:rPr>
              <a:t>、</a:t>
            </a:r>
            <a:r>
              <a:rPr kumimoji="1" lang="en-US" altLang="zh-CN">
                <a:solidFill>
                  <a:srgbClr val="0070C0"/>
                </a:solidFill>
                <a:latin typeface="Times New Roman" panose="02020603050405020304" pitchFamily="18" charset="0"/>
              </a:rPr>
              <a:t>d-s</a:t>
            </a:r>
            <a:r>
              <a:rPr kumimoji="1" lang="zh-CN" altLang="en-US">
                <a:latin typeface="Times New Roman" panose="02020603050405020304" pitchFamily="18" charset="0"/>
              </a:rPr>
              <a:t>间加极性合适的电源。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4859338" y="3357563"/>
          <a:ext cx="16446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Equation" r:id="rId1" imgW="711200" imgH="241300" progId="Equation.DSMT4">
                  <p:embed/>
                </p:oleObj>
              </mc:Choice>
              <mc:Fallback>
                <p:oleObj name="Equation" r:id="rId1" imgW="711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357563"/>
                        <a:ext cx="1644650" cy="5572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755650" y="3500438"/>
          <a:ext cx="3455988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Photo Editor 照片" r:id="rId3" imgW="10563225" imgH="8924925" progId="MSPhotoEd.3">
                  <p:embed/>
                </p:oleObj>
              </mc:Choice>
              <mc:Fallback>
                <p:oleObj name="Photo Editor 照片" r:id="rId3" imgW="10563225" imgH="892492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3455988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11188" y="1628775"/>
            <a:ext cx="410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800" b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基本共源放大电路</a:t>
            </a:r>
            <a:endParaRPr kumimoji="1" lang="zh-CN" altLang="en-US" sz="2800" b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00113" y="5084763"/>
            <a:ext cx="719137" cy="684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flipH="1">
            <a:off x="1331913" y="5084763"/>
            <a:ext cx="0" cy="68421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859338" y="4269846"/>
          <a:ext cx="31130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5" imgW="1345565" imgH="444500" progId="Equation.DSMT4">
                  <p:embed/>
                </p:oleObj>
              </mc:Choice>
              <mc:Fallback>
                <p:oleObj name="Equation" r:id="rId5" imgW="1345565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69846"/>
                        <a:ext cx="3113087" cy="1028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859338" y="5643899"/>
          <a:ext cx="2762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7" imgW="1193800" imgH="241300" progId="Equation.DSMT4">
                  <p:embed/>
                </p:oleObj>
              </mc:Choice>
              <mc:Fallback>
                <p:oleObj name="Equation" r:id="rId7" imgW="1193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43899"/>
                        <a:ext cx="2762250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3529012" cy="649288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自给偏压电路</a:t>
            </a:r>
            <a:endParaRPr lang="zh-CN" altLang="en-US" sz="280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4356100" y="3573463"/>
          <a:ext cx="955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4" name="Equation" r:id="rId1" imgW="520700" imgH="241300" progId="Equation.DSMT4">
                  <p:embed/>
                </p:oleObj>
              </mc:Choice>
              <mc:Fallback>
                <p:oleObj name="Equation" r:id="rId1" imgW="520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73463"/>
                        <a:ext cx="955675" cy="441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684213" y="4076700"/>
          <a:ext cx="27114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5" name="公式" r:id="rId3" imgW="1422400" imgH="457200" progId="Equation.3">
                  <p:embed/>
                </p:oleObj>
              </mc:Choice>
              <mc:Fallback>
                <p:oleObj name="公式" r:id="rId3" imgW="1422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2711450" cy="873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684213" y="5732463"/>
          <a:ext cx="3398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6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2463"/>
                        <a:ext cx="3398837" cy="504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AutoShape 6"/>
          <p:cNvSpPr/>
          <p:nvPr/>
        </p:nvSpPr>
        <p:spPr bwMode="auto">
          <a:xfrm>
            <a:off x="6084888" y="5373688"/>
            <a:ext cx="2667000" cy="685800"/>
          </a:xfrm>
          <a:prstGeom prst="borderCallout1">
            <a:avLst>
              <a:gd name="adj1" fmla="val 3884"/>
              <a:gd name="adj2" fmla="val 35222"/>
              <a:gd name="adj3" fmla="val -94116"/>
              <a:gd name="adj4" fmla="val 33491"/>
            </a:avLst>
          </a:prstGeom>
          <a:solidFill>
            <a:srgbClr val="FFC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2060"/>
                </a:solidFill>
              </a:rPr>
              <a:t>由正电源获得负偏压</a:t>
            </a:r>
            <a:endParaRPr lang="zh-CN" altLang="en-US" sz="200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sz="2000">
                <a:solidFill>
                  <a:srgbClr val="002060"/>
                </a:solidFill>
              </a:rPr>
              <a:t>称为自给偏压</a:t>
            </a:r>
            <a:endParaRPr lang="zh-CN" altLang="en-US" sz="2000">
              <a:solidFill>
                <a:srgbClr val="002060"/>
              </a:solidFill>
            </a:endParaRP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323850" y="1341438"/>
          <a:ext cx="32766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7" name="Photo Editor 照片" r:id="rId7" imgW="11020425" imgH="8905875" progId="MSPhotoEd.3">
                  <p:embed/>
                </p:oleObj>
              </mc:Choice>
              <mc:Fallback>
                <p:oleObj name="Photo Editor 照片" r:id="rId7" imgW="11020425" imgH="890587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32766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11188" y="6237288"/>
            <a:ext cx="746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哪些种类的场效应管能够采用这种电路形式设置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/>
              <a:t>点？</a:t>
            </a:r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79838" y="2060575"/>
            <a:ext cx="21605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7030A0"/>
                </a:solidFill>
                <a:latin typeface="+mn-ea"/>
                <a:ea typeface="+mn-ea"/>
              </a:rPr>
              <a:t>直流通路</a:t>
            </a:r>
            <a:endParaRPr kumimoji="1" lang="zh-CN" altLang="en-US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851275" y="2565400"/>
            <a:ext cx="1368425" cy="288925"/>
          </a:xfrm>
          <a:prstGeom prst="rightArrow">
            <a:avLst>
              <a:gd name="adj1" fmla="val 50000"/>
              <a:gd name="adj2" fmla="val 49775"/>
            </a:avLst>
          </a:prstGeom>
          <a:solidFill>
            <a:srgbClr val="FFCCFF"/>
          </a:solidFill>
          <a:ln w="9525" algn="ctr">
            <a:solidFill>
              <a:srgbClr val="1C1C1C"/>
            </a:solidFill>
            <a:rou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17"/>
          <p:cNvGrpSpPr/>
          <p:nvPr/>
        </p:nvGrpSpPr>
        <p:grpSpPr bwMode="auto">
          <a:xfrm>
            <a:off x="5435600" y="836613"/>
            <a:ext cx="3276600" cy="2647950"/>
            <a:chOff x="5292080" y="1412776"/>
            <a:chExt cx="3276600" cy="2647950"/>
          </a:xfrm>
        </p:grpSpPr>
        <p:graphicFrame>
          <p:nvGraphicFramePr>
            <p:cNvPr id="2" name="Object 10"/>
            <p:cNvGraphicFramePr>
              <a:graphicFrameLocks noChangeAspect="1"/>
            </p:cNvGraphicFramePr>
            <p:nvPr/>
          </p:nvGraphicFramePr>
          <p:xfrm>
            <a:off x="5292080" y="1412776"/>
            <a:ext cx="3276600" cy="264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8" name="Photo Editor 照片" r:id="rId9" imgW="11020425" imgH="8905875" progId="MSPhotoEd.3">
                    <p:embed/>
                  </p:oleObj>
                </mc:Choice>
                <mc:Fallback>
                  <p:oleObj name="Photo Editor 照片" r:id="rId9" imgW="11020425" imgH="8905875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1412776"/>
                          <a:ext cx="3276600" cy="2647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4" name="矩形 17"/>
            <p:cNvSpPr>
              <a:spLocks noChangeArrowheads="1"/>
            </p:cNvSpPr>
            <p:nvPr/>
          </p:nvSpPr>
          <p:spPr bwMode="auto">
            <a:xfrm>
              <a:off x="5364088" y="2276872"/>
              <a:ext cx="828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5" name="矩形 17"/>
            <p:cNvSpPr>
              <a:spLocks noChangeArrowheads="1"/>
            </p:cNvSpPr>
            <p:nvPr/>
          </p:nvSpPr>
          <p:spPr bwMode="auto">
            <a:xfrm>
              <a:off x="5292080" y="3212976"/>
              <a:ext cx="576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6" name="矩形 17"/>
            <p:cNvSpPr>
              <a:spLocks noChangeArrowheads="1"/>
            </p:cNvSpPr>
            <p:nvPr/>
          </p:nvSpPr>
          <p:spPr bwMode="auto">
            <a:xfrm>
              <a:off x="5724128" y="3645024"/>
              <a:ext cx="468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7" name="矩形 17"/>
            <p:cNvSpPr>
              <a:spLocks noChangeArrowheads="1"/>
            </p:cNvSpPr>
            <p:nvPr/>
          </p:nvSpPr>
          <p:spPr bwMode="auto">
            <a:xfrm>
              <a:off x="7164288" y="1916832"/>
              <a:ext cx="1404000" cy="2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563938" y="4221163"/>
            <a:ext cx="9366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latin typeface="+mn-ea"/>
                <a:ea typeface="+mn-ea"/>
              </a:rPr>
              <a:t>与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84213" y="5084763"/>
            <a:ext cx="30241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dirty="0">
                <a:latin typeface="+mn-ea"/>
                <a:ea typeface="+mn-ea"/>
              </a:rPr>
              <a:t>联立求解，求出</a:t>
            </a:r>
            <a:endParaRPr kumimoji="1" lang="zh-CN" altLang="en-US" dirty="0">
              <a:latin typeface="+mn-ea"/>
              <a:ea typeface="+mn-ea"/>
            </a:endParaRP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2987675" y="5084763"/>
          <a:ext cx="13065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Equation" r:id="rId10" imgW="685800" imgH="241300" progId="Equation.DSMT4">
                  <p:embed/>
                </p:oleObj>
              </mc:Choice>
              <mc:Fallback>
                <p:oleObj name="Equation" r:id="rId10" imgW="6858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84763"/>
                        <a:ext cx="1306513" cy="4619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5867400" y="3573463"/>
          <a:ext cx="1398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Equation" r:id="rId12" imgW="761365" imgH="241300" progId="Equation.DSMT4">
                  <p:embed/>
                </p:oleObj>
              </mc:Choice>
              <mc:Fallback>
                <p:oleObj name="Equation" r:id="rId12" imgW="761365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3463"/>
                        <a:ext cx="1398588" cy="441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4356100" y="4292600"/>
          <a:ext cx="31003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Equation" r:id="rId14" imgW="1688465" imgH="241300" progId="Equation.DSMT4">
                  <p:embed/>
                </p:oleObj>
              </mc:Choice>
              <mc:Fallback>
                <p:oleObj name="Equation" r:id="rId14" imgW="1688465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92600"/>
                        <a:ext cx="3100388" cy="441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nimBg="1" autoUpdateAnimBg="0"/>
      <p:bldP spid="143368" grpId="0" autoUpdateAnimBg="0" build="p"/>
      <p:bldP spid="10" grpId="0"/>
      <p:bldP spid="11" grpId="0" animBg="1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4030662" cy="863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分压式偏置电路</a:t>
            </a:r>
            <a:endParaRPr lang="zh-CN" altLang="en-US" sz="280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44387" name="Picture 3" descr="Dz0207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8" b="31107"/>
          <a:stretch>
            <a:fillRect/>
          </a:stretch>
        </p:blipFill>
        <p:spPr bwMode="auto">
          <a:xfrm>
            <a:off x="684213" y="2565400"/>
            <a:ext cx="38068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5219700" y="1557338"/>
          <a:ext cx="34575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公式" r:id="rId2" imgW="1701800" imgH="711200" progId="Equation.3">
                  <p:embed/>
                </p:oleObj>
              </mc:Choice>
              <mc:Fallback>
                <p:oleObj name="公式" r:id="rId2" imgW="1701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557338"/>
                        <a:ext cx="3457575" cy="14430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5219700" y="3357563"/>
          <a:ext cx="3171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公式" r:id="rId4" imgW="1358900" imgH="457200" progId="Equation.3">
                  <p:embed/>
                </p:oleObj>
              </mc:Choice>
              <mc:Fallback>
                <p:oleObj name="公式" r:id="rId4" imgW="1358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7563"/>
                        <a:ext cx="3171825" cy="10699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5219700" y="4797425"/>
          <a:ext cx="3400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" name="Equation" r:id="rId6" imgW="1625600" imgH="241300" progId="Equation.3">
                  <p:embed/>
                </p:oleObj>
              </mc:Choice>
              <mc:Fallback>
                <p:oleObj name="Equation" r:id="rId6" imgW="1625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97425"/>
                        <a:ext cx="3400425" cy="5032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AutoShape 7"/>
          <p:cNvSpPr/>
          <p:nvPr/>
        </p:nvSpPr>
        <p:spPr bwMode="auto">
          <a:xfrm>
            <a:off x="2484438" y="5732463"/>
            <a:ext cx="3095625" cy="504825"/>
          </a:xfrm>
          <a:prstGeom prst="borderCallout1">
            <a:avLst>
              <a:gd name="adj1" fmla="val 21431"/>
              <a:gd name="adj2" fmla="val -1565"/>
              <a:gd name="adj3" fmla="val -181523"/>
              <a:gd name="adj4" fmla="val -20481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作用：增大输入电阻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116013" y="623728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哪种场效应管能够采用这种电路形式设置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/>
              <a:t>点？</a:t>
            </a:r>
            <a:endParaRPr lang="zh-CN" alt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411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即典型的</a:t>
            </a:r>
            <a:r>
              <a:rPr kumimoji="1" lang="en-US" altLang="zh-CN" i="1">
                <a:latin typeface="Times New Roman" panose="02020603050405020304" pitchFamily="18" charset="0"/>
              </a:rPr>
              <a:t>Q</a:t>
            </a:r>
            <a:r>
              <a:rPr kumimoji="1" lang="zh-CN" altLang="en-US">
                <a:latin typeface="Times New Roman" panose="02020603050405020304" pitchFamily="18" charset="0"/>
              </a:rPr>
              <a:t>点稳定电路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258888" y="4005263"/>
            <a:ext cx="152400" cy="304800"/>
            <a:chOff x="1296" y="1536"/>
            <a:chExt cx="96" cy="192"/>
          </a:xfrm>
        </p:grpSpPr>
        <p:sp>
          <p:nvSpPr>
            <p:cNvPr id="53268" name="Line 11"/>
            <p:cNvSpPr>
              <a:spLocks noChangeShapeType="1"/>
            </p:cNvSpPr>
            <p:nvPr/>
          </p:nvSpPr>
          <p:spPr bwMode="auto">
            <a:xfrm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2"/>
            <p:cNvSpPr>
              <a:spLocks noChangeShapeType="1"/>
            </p:cNvSpPr>
            <p:nvPr/>
          </p:nvSpPr>
          <p:spPr bwMode="auto">
            <a:xfrm flipH="1"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916238" y="3429000"/>
            <a:ext cx="152400" cy="304800"/>
            <a:chOff x="1296" y="1536"/>
            <a:chExt cx="96" cy="192"/>
          </a:xfrm>
        </p:grpSpPr>
        <p:sp>
          <p:nvSpPr>
            <p:cNvPr id="53266" name="Line 14"/>
            <p:cNvSpPr>
              <a:spLocks noChangeShapeType="1"/>
            </p:cNvSpPr>
            <p:nvPr/>
          </p:nvSpPr>
          <p:spPr bwMode="auto">
            <a:xfrm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5"/>
            <p:cNvSpPr>
              <a:spLocks noChangeShapeType="1"/>
            </p:cNvSpPr>
            <p:nvPr/>
          </p:nvSpPr>
          <p:spPr bwMode="auto">
            <a:xfrm flipH="1"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16"/>
          <p:cNvSpPr/>
          <p:nvPr/>
        </p:nvSpPr>
        <p:spPr bwMode="auto">
          <a:xfrm>
            <a:off x="250825" y="2060575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70838"/>
              <a:gd name="adj4" fmla="val 120014"/>
              <a:gd name="adj5" fmla="val 120329"/>
              <a:gd name="adj6" fmla="val 132491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直流通路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2843213" y="4292600"/>
            <a:ext cx="152400" cy="304800"/>
            <a:chOff x="1296" y="1536"/>
            <a:chExt cx="96" cy="192"/>
          </a:xfrm>
        </p:grpSpPr>
        <p:sp>
          <p:nvSpPr>
            <p:cNvPr id="53264" name="Line 14"/>
            <p:cNvSpPr>
              <a:spLocks noChangeShapeType="1"/>
            </p:cNvSpPr>
            <p:nvPr/>
          </p:nvSpPr>
          <p:spPr bwMode="auto">
            <a:xfrm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5"/>
            <p:cNvSpPr>
              <a:spLocks noChangeShapeType="1"/>
            </p:cNvSpPr>
            <p:nvPr/>
          </p:nvSpPr>
          <p:spPr bwMode="auto">
            <a:xfrm flipH="1">
              <a:off x="1296" y="1536"/>
              <a:ext cx="9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nimBg="1" autoUpdateAnimBg="0"/>
      <p:bldP spid="144392" grpId="0" autoUpdateAnimBg="0" build="p"/>
      <p:bldP spid="144393" grpId="0" autoUpdateAnimBg="0" build="p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1" name="Picture 3" descr="Dz0207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1" b="17410"/>
          <a:stretch>
            <a:fillRect/>
          </a:stretch>
        </p:blipFill>
        <p:spPr bwMode="auto">
          <a:xfrm>
            <a:off x="1071563" y="2393157"/>
            <a:ext cx="4191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5412" name="Object 2"/>
          <p:cNvGraphicFramePr>
            <a:graphicFrameLocks noChangeAspect="1"/>
          </p:cNvGraphicFramePr>
          <p:nvPr/>
        </p:nvGraphicFramePr>
        <p:xfrm>
          <a:off x="2880423" y="4322132"/>
          <a:ext cx="22796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公式" r:id="rId2" imgW="914400" imgH="431800" progId="Equation.3">
                  <p:embed/>
                </p:oleObj>
              </mc:Choice>
              <mc:Fallback>
                <p:oleObj name="公式" r:id="rId2" imgW="914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423" y="4322132"/>
                        <a:ext cx="2279650" cy="1071562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AutoShape 5"/>
          <p:cNvSpPr/>
          <p:nvPr/>
        </p:nvSpPr>
        <p:spPr bwMode="auto">
          <a:xfrm>
            <a:off x="5580112" y="2557463"/>
            <a:ext cx="2401888" cy="871537"/>
          </a:xfrm>
          <a:prstGeom prst="borderCallout1">
            <a:avLst>
              <a:gd name="adj1" fmla="val 13116"/>
              <a:gd name="adj2" fmla="val -3171"/>
              <a:gd name="adj3" fmla="val 57630"/>
              <a:gd name="adj4" fmla="val -42356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近似分析时可认为其为无穷大！</a:t>
            </a:r>
            <a:endParaRPr lang="zh-CN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75656" y="4322132"/>
            <a:ext cx="1071563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000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跨导</a:t>
            </a:r>
            <a:endParaRPr lang="en-US" altLang="zh-CN" sz="4000" baseline="-25000" dirty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4000" baseline="-25000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71600" y="5688806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根据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</a:rPr>
              <a:t>的表达式或转移特性可求得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54279" name="Text Box 12"/>
          <p:cNvSpPr txBox="1">
            <a:spLocks noChangeArrowheads="1"/>
          </p:cNvSpPr>
          <p:nvPr/>
        </p:nvSpPr>
        <p:spPr bwMode="auto">
          <a:xfrm>
            <a:off x="538957" y="1471612"/>
            <a:ext cx="525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场效应管的交流等效模型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42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98" y="645319"/>
            <a:ext cx="7632700" cy="64135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二、场效应管放大电路的动态分析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 autoUpdateAnimBg="0"/>
      <p:bldP spid="10" grpId="0" autoUpdateAnimBg="0" build="p"/>
      <p:bldP spid="11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69118"/>
            <a:ext cx="6088063" cy="555625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基本共源放大电路的动态分析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46435" name="Picture 3" descr="Dz0207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08275"/>
            <a:ext cx="39957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418078" y="3479006"/>
          <a:ext cx="32019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Equation" r:id="rId2" imgW="1638300" imgH="469900" progId="Equation.DSMT4">
                  <p:embed/>
                </p:oleObj>
              </mc:Choice>
              <mc:Fallback>
                <p:oleObj name="Equation" r:id="rId2" imgW="16383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78" y="3479006"/>
                        <a:ext cx="3201987" cy="919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8"/>
          <p:cNvGraphicFramePr>
            <a:graphicFrameLocks noChangeAspect="1"/>
          </p:cNvGraphicFramePr>
          <p:nvPr/>
        </p:nvGraphicFramePr>
        <p:xfrm>
          <a:off x="827088" y="1044178"/>
          <a:ext cx="2971800" cy="23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Photo Editor 照片" r:id="rId4" imgW="10563225" imgH="8924925" progId="MSPhotoEd.3">
                  <p:embed/>
                </p:oleObj>
              </mc:Choice>
              <mc:Fallback>
                <p:oleObj name="Photo Editor 照片" r:id="rId4" imgW="10563225" imgH="8924925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44178"/>
                        <a:ext cx="2971800" cy="233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-252536" y="-21828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824413" y="4868863"/>
            <a:ext cx="431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电路的交流等效模型</a:t>
            </a:r>
            <a:endParaRPr lang="zh-CN" altLang="en-US">
              <a:solidFill>
                <a:srgbClr val="FF3300"/>
              </a:solidFill>
            </a:endParaRPr>
          </a:p>
        </p:txBody>
      </p:sp>
      <p:pic>
        <p:nvPicPr>
          <p:cNvPr id="55308" name="Picture 3" descr="Dz02070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1" b="17410"/>
          <a:stretch>
            <a:fillRect/>
          </a:stretch>
        </p:blipFill>
        <p:spPr bwMode="auto">
          <a:xfrm>
            <a:off x="5786438" y="549275"/>
            <a:ext cx="3357562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6084888" y="2276475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</a:rPr>
              <a:t>场效应管的</a:t>
            </a:r>
            <a:r>
              <a:rPr lang="en-US" altLang="zh-CN" sz="2000">
                <a:solidFill>
                  <a:srgbClr val="00B050"/>
                </a:solidFill>
              </a:rPr>
              <a:t>h</a:t>
            </a:r>
            <a:r>
              <a:rPr lang="zh-CN" altLang="en-US" sz="2000">
                <a:solidFill>
                  <a:srgbClr val="00B050"/>
                </a:solidFill>
              </a:rPr>
              <a:t>参数模型</a:t>
            </a:r>
            <a:endParaRPr lang="zh-CN" altLang="en-US" sz="2000">
              <a:solidFill>
                <a:srgbClr val="00B050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827088" y="4417218"/>
          <a:ext cx="39719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7" imgW="2032000" imgH="444500" progId="Equation.DSMT4">
                  <p:embed/>
                </p:oleObj>
              </mc:Choice>
              <mc:Fallback>
                <p:oleObj name="Equation" r:id="rId7" imgW="20320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17218"/>
                        <a:ext cx="3971925" cy="868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88180" y="5317509"/>
          <a:ext cx="868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9" imgW="444500" imgH="228600" progId="Equation.DSMT4">
                  <p:embed/>
                </p:oleObj>
              </mc:Choice>
              <mc:Fallback>
                <p:oleObj name="Equation" r:id="rId9" imgW="444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80" y="5317509"/>
                        <a:ext cx="868362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276121" y="5304631"/>
          <a:ext cx="968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11" imgW="495300" imgH="228600" progId="Equation.DSMT4">
                  <p:embed/>
                </p:oleObj>
              </mc:Choice>
              <mc:Fallback>
                <p:oleObj name="Equation" r:id="rId11" imgW="495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21" y="5304631"/>
                        <a:ext cx="968375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50825" y="5733258"/>
            <a:ext cx="85344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该电路特点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输出电压与输入电压反相；放大电压和放大电流，有功率增益！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580063" y="188913"/>
          <a:ext cx="3240087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Photo Editor 照片" r:id="rId1" imgW="10563225" imgH="8924925" progId="MSPhotoEd.3">
                  <p:embed/>
                </p:oleObj>
              </mc:Choice>
              <mc:Fallback>
                <p:oleObj name="Photo Editor 照片" r:id="rId1" imgW="10563225" imgH="89249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8913"/>
                        <a:ext cx="3240087" cy="255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5955" y="1127918"/>
          <a:ext cx="4500562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3" imgW="1943100" imgH="800100" progId="Equation.DSMT4">
                  <p:embed/>
                </p:oleObj>
              </mc:Choice>
              <mc:Fallback>
                <p:oleObj name="Equation" r:id="rId3" imgW="19431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55" y="1127918"/>
                        <a:ext cx="4500562" cy="1352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86188" y="2808157"/>
          <a:ext cx="53578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Equation" r:id="rId5" imgW="2781300" imgH="444500" progId="Equation.DSMT4">
                  <p:embed/>
                </p:oleObj>
              </mc:Choice>
              <mc:Fallback>
                <p:oleObj name="Equation" r:id="rId5" imgW="27813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808157"/>
                        <a:ext cx="5357812" cy="85566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6"/>
          <p:cNvSpPr txBox="1">
            <a:spLocks noChangeArrowheads="1"/>
          </p:cNvSpPr>
          <p:nvPr/>
        </p:nvSpPr>
        <p:spPr bwMode="auto">
          <a:xfrm>
            <a:off x="396435" y="59055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例（</a:t>
            </a:r>
            <a:r>
              <a:rPr lang="en-US" altLang="zh-CN" dirty="0"/>
              <a:t>2.6.1</a:t>
            </a:r>
            <a:r>
              <a:rPr lang="zh-CN" altLang="en-US" dirty="0"/>
              <a:t>）电路如右，若</a:t>
            </a:r>
            <a:endParaRPr lang="zh-CN" altLang="en-US" dirty="0"/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-249852" y="262865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解：</a:t>
            </a:r>
            <a:endParaRPr lang="zh-CN" altLang="en-US" dirty="0"/>
          </a:p>
        </p:txBody>
      </p:sp>
      <p:graphicFrame>
        <p:nvGraphicFramePr>
          <p:cNvPr id="178190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15810" y="3731952"/>
          <a:ext cx="5481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Equation" r:id="rId7" imgW="2463800" imgH="241300" progId="Equation.DSMT4">
                  <p:embed/>
                </p:oleObj>
              </mc:Choice>
              <mc:Fallback>
                <p:oleObj name="Equation" r:id="rId7" imgW="24638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810" y="3731952"/>
                        <a:ext cx="5481638" cy="5032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3" name="Object 17"/>
          <p:cNvGraphicFramePr>
            <a:graphicFrameLocks noChangeAspect="1"/>
          </p:cNvGraphicFramePr>
          <p:nvPr/>
        </p:nvGraphicFramePr>
        <p:xfrm>
          <a:off x="261122" y="4430320"/>
          <a:ext cx="58578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Equation" r:id="rId9" imgW="2997200" imgH="444500" progId="Equation.DSMT4">
                  <p:embed/>
                </p:oleObj>
              </mc:Choice>
              <mc:Fallback>
                <p:oleObj name="Equation" r:id="rId9" imgW="29972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2" y="4430320"/>
                        <a:ext cx="5857875" cy="8683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4" name="Object 18"/>
          <p:cNvGraphicFramePr>
            <a:graphicFrameLocks noChangeAspect="1"/>
          </p:cNvGraphicFramePr>
          <p:nvPr/>
        </p:nvGraphicFramePr>
        <p:xfrm>
          <a:off x="261122" y="5640572"/>
          <a:ext cx="4433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Equation" r:id="rId11" imgW="1917700" imgH="241300" progId="Equation.DSMT4">
                  <p:embed/>
                </p:oleObj>
              </mc:Choice>
              <mc:Fallback>
                <p:oleObj name="Equation" r:id="rId11" imgW="19177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2" y="5640572"/>
                        <a:ext cx="4433888" cy="558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5" name="Object 19"/>
          <p:cNvGraphicFramePr>
            <a:graphicFrameLocks noChangeAspect="1"/>
          </p:cNvGraphicFramePr>
          <p:nvPr/>
        </p:nvGraphicFramePr>
        <p:xfrm>
          <a:off x="4986517" y="5666256"/>
          <a:ext cx="3532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517" y="5666256"/>
                        <a:ext cx="3532188" cy="5048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691661" y="2658424"/>
          <a:ext cx="2089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Equation" r:id="rId15" imgW="1040765" imgH="241300" progId="Equation.DSMT4">
                  <p:embed/>
                </p:oleObj>
              </mc:Choice>
              <mc:Fallback>
                <p:oleObj name="Equation" r:id="rId15" imgW="1040765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61" y="2658424"/>
                        <a:ext cx="2089150" cy="5032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7616" y="2645569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7030A0"/>
                </a:solidFill>
              </a:rPr>
              <a:t>Q</a:t>
            </a:r>
            <a:r>
              <a:rPr lang="zh-CN" altLang="en-US">
                <a:solidFill>
                  <a:srgbClr val="7030A0"/>
                </a:solidFill>
              </a:rPr>
              <a:t>点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78533"/>
            <a:ext cx="7429500" cy="579437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基本共漏放大电路的动态分析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250825" y="4509120"/>
          <a:ext cx="3863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1" imgW="1993900" imgH="469900" progId="Equation.DSMT4">
                  <p:embed/>
                </p:oleObj>
              </mc:Choice>
              <mc:Fallback>
                <p:oleObj name="Equation" r:id="rId1" imgW="19939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09120"/>
                        <a:ext cx="3863975" cy="908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526256" y="1568450"/>
          <a:ext cx="31527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Photo Editor 照片" r:id="rId3" imgW="9496425" imgH="7591425" progId="MSPhotoEd.3">
                  <p:embed/>
                </p:oleObj>
              </mc:Choice>
              <mc:Fallback>
                <p:oleObj name="Photo Editor 照片" r:id="rId3" imgW="9496425" imgH="75914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" y="1568450"/>
                        <a:ext cx="31527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4286250" y="3286125"/>
          <a:ext cx="44196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Photo Editor 照片" r:id="rId5" imgW="13230225" imgH="6638925" progId="MSPhotoEd.3">
                  <p:embed/>
                </p:oleObj>
              </mc:Choice>
              <mc:Fallback>
                <p:oleObj name="Photo Editor 照片" r:id="rId5" imgW="13230225" imgH="663892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86125"/>
                        <a:ext cx="44196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313" y="-214313"/>
            <a:ext cx="6929437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14813" y="5572125"/>
            <a:ext cx="431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电路的交流等效模型</a:t>
            </a:r>
            <a:endParaRPr lang="zh-CN" altLang="en-US">
              <a:solidFill>
                <a:srgbClr val="FF3300"/>
              </a:solidFill>
            </a:endParaRPr>
          </a:p>
        </p:txBody>
      </p:sp>
      <p:pic>
        <p:nvPicPr>
          <p:cNvPr id="57353" name="Picture 3" descr="Dz0207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1" b="17410"/>
          <a:stretch>
            <a:fillRect/>
          </a:stretch>
        </p:blipFill>
        <p:spPr bwMode="auto">
          <a:xfrm>
            <a:off x="5786438" y="1000125"/>
            <a:ext cx="3357562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084888" y="2781300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</a:rPr>
              <a:t>场效应管的</a:t>
            </a:r>
            <a:r>
              <a:rPr lang="en-US" altLang="zh-CN" sz="2000">
                <a:solidFill>
                  <a:srgbClr val="00B050"/>
                </a:solidFill>
              </a:rPr>
              <a:t>h</a:t>
            </a:r>
            <a:r>
              <a:rPr lang="zh-CN" altLang="en-US" sz="2000">
                <a:solidFill>
                  <a:srgbClr val="00B050"/>
                </a:solidFill>
              </a:rPr>
              <a:t>参数模型</a:t>
            </a:r>
            <a:endParaRPr lang="zh-CN" altLang="en-US" sz="2000">
              <a:solidFill>
                <a:srgbClr val="00B050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50825" y="5776620"/>
          <a:ext cx="10080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8" imgW="444500" imgH="228600" progId="Equation.DSMT4">
                  <p:embed/>
                </p:oleObj>
              </mc:Choice>
              <mc:Fallback>
                <p:oleObj name="Equation" r:id="rId8" imgW="444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76620"/>
                        <a:ext cx="1008063" cy="5159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50825" y="1484313"/>
          <a:ext cx="45720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5" name="Photo Editor 照片" r:id="rId1" imgW="12792075" imgH="6562725" progId="MSPhotoEd.3">
                  <p:embed/>
                </p:oleObj>
              </mc:Choice>
              <mc:Fallback>
                <p:oleObj name="Photo Editor 照片" r:id="rId1" imgW="12792075" imgH="65627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457200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0070C0"/>
                </a:solidFill>
                <a:ea typeface="华文行楷" panose="02010800040101010101" pitchFamily="2" charset="-122"/>
              </a:rPr>
              <a:t>基本共漏放大电路输出电阻的分析</a:t>
            </a:r>
            <a:endParaRPr lang="zh-CN" altLang="en-US" sz="2800">
              <a:solidFill>
                <a:srgbClr val="0070C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23850" y="3933825"/>
          <a:ext cx="65230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6" name="Equation" r:id="rId3" imgW="3022600" imgH="660400" progId="Equation.DSMT4">
                  <p:embed/>
                </p:oleObj>
              </mc:Choice>
              <mc:Fallback>
                <p:oleObj name="Equation" r:id="rId3" imgW="30226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6523038" cy="14192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4067175" y="1412875"/>
            <a:ext cx="1379538" cy="2209800"/>
            <a:chOff x="3504" y="1008"/>
            <a:chExt cx="869" cy="1392"/>
          </a:xfrm>
        </p:grpSpPr>
        <p:grpSp>
          <p:nvGrpSpPr>
            <p:cNvPr id="58388" name="Group 6"/>
            <p:cNvGrpSpPr/>
            <p:nvPr/>
          </p:nvGrpSpPr>
          <p:grpSpPr bwMode="auto">
            <a:xfrm>
              <a:off x="3765" y="1248"/>
              <a:ext cx="608" cy="1152"/>
              <a:chOff x="3765" y="1248"/>
              <a:chExt cx="608" cy="1152"/>
            </a:xfrm>
          </p:grpSpPr>
          <p:graphicFrame>
            <p:nvGraphicFramePr>
              <p:cNvPr id="58375" name="Object 7"/>
              <p:cNvGraphicFramePr>
                <a:graphicFrameLocks noChangeAspect="1"/>
              </p:cNvGraphicFramePr>
              <p:nvPr/>
            </p:nvGraphicFramePr>
            <p:xfrm>
              <a:off x="3765" y="1344"/>
              <a:ext cx="304" cy="9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07" name="Photo Editor 照片" r:id="rId5" imgW="1257300" imgH="3952875" progId="MSPhotoEd.3">
                      <p:embed/>
                    </p:oleObj>
                  </mc:Choice>
                  <mc:Fallback>
                    <p:oleObj name="Photo Editor 照片" r:id="rId5" imgW="1257300" imgH="3952875" progId="MSPhotoEd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1344"/>
                            <a:ext cx="304" cy="9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76" name="Object 8"/>
              <p:cNvGraphicFramePr>
                <a:graphicFrameLocks noChangeAspect="1"/>
              </p:cNvGraphicFramePr>
              <p:nvPr/>
            </p:nvGraphicFramePr>
            <p:xfrm>
              <a:off x="4080" y="1248"/>
              <a:ext cx="293" cy="1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08" name="Photo Editor 照片" r:id="rId7" imgW="1076325" imgH="4238625" progId="MSPhotoEd.3">
                      <p:embed/>
                    </p:oleObj>
                  </mc:Choice>
                  <mc:Fallback>
                    <p:oleObj name="Photo Editor 照片" r:id="rId7" imgW="1076325" imgH="4238625" progId="MSPhotoEd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248"/>
                            <a:ext cx="293" cy="1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8374" name="Object 9"/>
            <p:cNvGraphicFramePr>
              <a:graphicFrameLocks noChangeAspect="1"/>
            </p:cNvGraphicFramePr>
            <p:nvPr/>
          </p:nvGraphicFramePr>
          <p:xfrm>
            <a:off x="3504" y="1008"/>
            <a:ext cx="3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09" name="Photo Editor 照片" r:id="rId9" imgW="1495425" imgH="1047750" progId="MSPhotoEd.3">
                    <p:embed/>
                  </p:oleObj>
                </mc:Choice>
                <mc:Fallback>
                  <p:oleObj name="Photo Editor 照片" r:id="rId9" imgW="1495425" imgH="1047750" progId="MSPhotoEd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08"/>
                          <a:ext cx="3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3597275" y="1989138"/>
          <a:ext cx="1571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0" name="Photo Editor 照片" r:id="rId11" imgW="400050" imgH="1419225" progId="MSPhotoEd.3">
                  <p:embed/>
                </p:oleObj>
              </mc:Choice>
              <mc:Fallback>
                <p:oleObj name="Photo Editor 照片" r:id="rId11" imgW="400050" imgH="1419225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989138"/>
                        <a:ext cx="1571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-723106" y="-142875"/>
            <a:ext cx="6929438" cy="928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§4.4 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场效应</a:t>
            </a:r>
            <a:r>
              <a:rPr lang="zh-CN" altLang="en-US" sz="2800" kern="0" dirty="0" smtClean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管放大</a:t>
            </a:r>
            <a:r>
              <a:rPr lang="zh-CN" altLang="en-US" sz="2800" kern="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</a:t>
            </a:r>
            <a:endParaRPr lang="zh-CN" altLang="en-US" sz="2800" kern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3850" y="6243638"/>
            <a:ext cx="6000750" cy="614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latin typeface="+mn-lt"/>
                <a:ea typeface="+mn-ea"/>
              </a:rPr>
              <a:t>作业（</a:t>
            </a:r>
            <a:r>
              <a:rPr lang="en-US" altLang="zh-CN" sz="2800" kern="0" smtClean="0">
                <a:latin typeface="+mn-lt"/>
                <a:ea typeface="+mn-ea"/>
              </a:rPr>
              <a:t>P112-114</a:t>
            </a:r>
            <a:r>
              <a:rPr lang="zh-CN" altLang="en-US" sz="2800" kern="0" dirty="0" smtClean="0">
                <a:latin typeface="+mn-lt"/>
                <a:ea typeface="+mn-ea"/>
              </a:rPr>
              <a:t>）</a:t>
            </a:r>
            <a:r>
              <a:rPr lang="en-US" altLang="zh-CN" sz="2800" kern="0" dirty="0" smtClean="0">
                <a:latin typeface="+mn-lt"/>
                <a:ea typeface="+mn-ea"/>
              </a:rPr>
              <a:t>2.9</a:t>
            </a:r>
            <a:r>
              <a:rPr lang="zh-CN" altLang="en-US" sz="2800" kern="0" dirty="0" smtClean="0">
                <a:latin typeface="+mn-lt"/>
                <a:ea typeface="+mn-ea"/>
              </a:rPr>
              <a:t>、</a:t>
            </a:r>
            <a:r>
              <a:rPr lang="en-US" altLang="zh-CN" sz="2800" kern="0" dirty="0" smtClean="0">
                <a:latin typeface="+mn-lt"/>
                <a:ea typeface="+mn-ea"/>
              </a:rPr>
              <a:t>2.14</a:t>
            </a:r>
            <a:endParaRPr lang="en-US" altLang="zh-CN" sz="2800" kern="0" dirty="0">
              <a:latin typeface="+mn-lt"/>
              <a:ea typeface="+mn-ea"/>
            </a:endParaRP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5651500" y="0"/>
          <a:ext cx="34925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1" name="Photo Editor 照片" r:id="rId13" imgW="13230225" imgH="6638925" progId="MSPhotoEd.3">
                  <p:embed/>
                </p:oleObj>
              </mc:Choice>
              <mc:Fallback>
                <p:oleObj name="Photo Editor 照片" r:id="rId13" imgW="13230225" imgH="663892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0"/>
                        <a:ext cx="34925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95288" y="1916113"/>
            <a:ext cx="0" cy="1524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50825" y="5300663"/>
            <a:ext cx="85344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该电路特点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只放大电流，不放大电压；在一定条件下有电压跟随作用！有功率增益！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011863" y="19161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7030A0"/>
                </a:solidFill>
                <a:latin typeface="Times New Roman" panose="02020603050405020304" pitchFamily="18" charset="0"/>
              </a:rPr>
              <a:t>两式联立求解：</a:t>
            </a:r>
            <a:endParaRPr kumimoji="1" lang="zh-CN" altLang="en-US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6300788" y="2420938"/>
          <a:ext cx="2303462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2" name="Equation" r:id="rId15" imgW="1104900" imgH="711200" progId="Equation.DSMT4">
                  <p:embed/>
                </p:oleObj>
              </mc:Choice>
              <mc:Fallback>
                <p:oleObj name="Equation" r:id="rId15" imgW="1104900" imgH="71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303462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86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008063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2286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utoUpdateAnimBg="0" build="p"/>
      <p:bldP spid="21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882650"/>
            <a:ext cx="7715250" cy="576263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输入电阻和输出电阻</a:t>
            </a:r>
            <a:endParaRPr lang="zh-CN" altLang="en-US" sz="280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3" name="Picture 3" descr="Dz02010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59"/>
          <a:stretch>
            <a:fillRect/>
          </a:stretch>
        </p:blipFill>
        <p:spPr bwMode="auto">
          <a:xfrm>
            <a:off x="1214438" y="1643063"/>
            <a:ext cx="6105525" cy="2130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AutoShape 4"/>
          <p:cNvSpPr/>
          <p:nvPr/>
        </p:nvSpPr>
        <p:spPr bwMode="auto">
          <a:xfrm>
            <a:off x="6429375" y="3786188"/>
            <a:ext cx="2209800" cy="1600200"/>
          </a:xfrm>
          <a:prstGeom prst="borderCallout2">
            <a:avLst>
              <a:gd name="adj1" fmla="val 7144"/>
              <a:gd name="adj2" fmla="val -3449"/>
              <a:gd name="adj3" fmla="val 7144"/>
              <a:gd name="adj4" fmla="val -24139"/>
              <a:gd name="adj5" fmla="val -75694"/>
              <a:gd name="adj6" fmla="val -45616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0">
                <a:latin typeface="Times New Roman" panose="02020603050405020304" pitchFamily="18" charset="0"/>
              </a:rPr>
              <a:t>    </a:t>
            </a:r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将输出等效成有内阻的电压源，内阻就是输出电阻。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428875" y="4286250"/>
          <a:ext cx="3429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公式" r:id="rId2" imgW="1651000" imgH="647700" progId="Equation.3">
                  <p:embed/>
                </p:oleObj>
              </mc:Choice>
              <mc:Fallback>
                <p:oleObj name="公式" r:id="rId2" imgW="16510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286250"/>
                        <a:ext cx="3429000" cy="13446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90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7"/>
          <p:cNvSpPr/>
          <p:nvPr/>
        </p:nvSpPr>
        <p:spPr bwMode="auto">
          <a:xfrm>
            <a:off x="3286125" y="5786438"/>
            <a:ext cx="1905000" cy="865187"/>
          </a:xfrm>
          <a:prstGeom prst="borderCallout1">
            <a:avLst>
              <a:gd name="adj1" fmla="val 13213"/>
              <a:gd name="adj2" fmla="val -4000"/>
              <a:gd name="adj3" fmla="val -129356"/>
              <a:gd name="adj4" fmla="val -4250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空载时输出电压有效值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8" name="AutoShape 8"/>
          <p:cNvSpPr/>
          <p:nvPr/>
        </p:nvSpPr>
        <p:spPr bwMode="auto">
          <a:xfrm>
            <a:off x="5643563" y="5786438"/>
            <a:ext cx="2362200" cy="838200"/>
          </a:xfrm>
          <a:prstGeom prst="borderCallout1">
            <a:avLst>
              <a:gd name="adj1" fmla="val 13634"/>
              <a:gd name="adj2" fmla="val -3227"/>
              <a:gd name="adj3" fmla="val -132384"/>
              <a:gd name="adj4" fmla="val -68347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带</a:t>
            </a:r>
            <a:r>
              <a:rPr kumimoji="1" lang="en-US" altLang="zh-CN" i="1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时的输出电压有效值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28625" y="4429125"/>
            <a:ext cx="1828800" cy="2187575"/>
            <a:chOff x="336" y="2352"/>
            <a:chExt cx="1152" cy="1378"/>
          </a:xfrm>
        </p:grpSpPr>
        <p:graphicFrame>
          <p:nvGraphicFramePr>
            <p:cNvPr id="2051" name="Object 10"/>
            <p:cNvGraphicFramePr>
              <a:graphicFrameLocks noChangeAspect="1"/>
            </p:cNvGraphicFramePr>
            <p:nvPr/>
          </p:nvGraphicFramePr>
          <p:xfrm>
            <a:off x="528" y="2352"/>
            <a:ext cx="67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公式" r:id="rId4" imgW="508000" imgH="431800" progId="Equation.3">
                    <p:embed/>
                  </p:oleObj>
                </mc:Choice>
                <mc:Fallback>
                  <p:oleObj name="公式" r:id="rId4" imgW="5080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352"/>
                          <a:ext cx="672" cy="569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Text Box 11"/>
            <p:cNvSpPr txBox="1">
              <a:spLocks noChangeArrowheads="1"/>
            </p:cNvSpPr>
            <p:nvPr/>
          </p:nvSpPr>
          <p:spPr bwMode="auto">
            <a:xfrm>
              <a:off x="336" y="2976"/>
              <a:ext cx="1152" cy="7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B050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2060"/>
                  </a:solidFill>
                  <a:latin typeface="Times New Roman" panose="02020603050405020304" pitchFamily="18" charset="0"/>
                </a:rPr>
                <a:t>输入电压与输入电流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有效值</a:t>
              </a:r>
              <a:r>
                <a:rPr kumimoji="1" lang="zh-CN" altLang="en-US">
                  <a:latin typeface="Times New Roman" panose="02020603050405020304" pitchFamily="18" charset="0"/>
                </a:rPr>
                <a:t>之比。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1212" name="AutoShape 12"/>
          <p:cNvSpPr/>
          <p:nvPr/>
        </p:nvSpPr>
        <p:spPr bwMode="auto">
          <a:xfrm>
            <a:off x="5429250" y="785813"/>
            <a:ext cx="2895600" cy="838200"/>
          </a:xfrm>
          <a:prstGeom prst="borderCallout1">
            <a:avLst>
              <a:gd name="adj1" fmla="val 13634"/>
              <a:gd name="adj2" fmla="val -2630"/>
              <a:gd name="adj3" fmla="val 232009"/>
              <a:gd name="adj4" fmla="val -60634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从输入端看进去的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等效电阻</a:t>
            </a:r>
            <a:endParaRPr kumimoji="1" lang="zh-CN" altLang="en-US" b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357438" y="4286250"/>
            <a:ext cx="6335712" cy="1336675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0070C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70C0"/>
                </a:solidFill>
              </a:rPr>
              <a:t>课堂练习：</a:t>
            </a:r>
            <a:endParaRPr lang="zh-CN" altLang="en-US" sz="320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70C0"/>
                </a:solidFill>
              </a:rPr>
              <a:t>根据外部可测特性如何求出</a:t>
            </a:r>
            <a:r>
              <a:rPr lang="en-US" altLang="zh-CN" sz="3200">
                <a:solidFill>
                  <a:srgbClr val="0070C0"/>
                </a:solidFill>
              </a:rPr>
              <a:t>R</a:t>
            </a:r>
            <a:r>
              <a:rPr lang="en-US" altLang="zh-CN" sz="3200" baseline="-25000">
                <a:solidFill>
                  <a:srgbClr val="0070C0"/>
                </a:solidFill>
              </a:rPr>
              <a:t>o</a:t>
            </a:r>
            <a:r>
              <a:rPr lang="zh-CN" altLang="en-US" sz="3200">
                <a:solidFill>
                  <a:srgbClr val="0070C0"/>
                </a:solidFill>
              </a:rPr>
              <a:t>？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5750" y="-357188"/>
            <a:ext cx="7453313" cy="1419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电路的性能指标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7" grpId="0" animBg="1"/>
      <p:bldP spid="51208" grpId="0" animBg="1"/>
      <p:bldP spid="51212" grpId="0" animBg="1" autoUpdateAnimBg="0"/>
      <p:bldP spid="51213" grpId="0" animBg="1"/>
      <p:bldP spid="512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765175"/>
            <a:ext cx="6096000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通频带</a:t>
            </a:r>
            <a:endParaRPr lang="zh-CN" altLang="en-US" sz="280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2227" name="Picture 3" descr="Dz0201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00375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12342" y="5530851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最大不失真输出电压</a:t>
            </a:r>
            <a:r>
              <a:rPr kumimoji="1" lang="en-US" altLang="zh-CN" sz="2800" i="1" dirty="0" err="1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aseline="-25000" dirty="0" err="1">
                <a:solidFill>
                  <a:srgbClr val="D60093"/>
                </a:solidFill>
                <a:latin typeface="Times New Roman" panose="02020603050405020304" pitchFamily="18" charset="0"/>
              </a:rPr>
              <a:t>om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r>
              <a:rPr kumimoji="1" lang="zh-CN" altLang="en-US" dirty="0">
                <a:latin typeface="Times New Roman" panose="02020603050405020304" pitchFamily="18" charset="0"/>
              </a:rPr>
              <a:t>交流有效值。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14313" y="1928813"/>
            <a:ext cx="864076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zh-CN" altLang="en-US">
                <a:latin typeface="Times New Roman" panose="02020603050405020304" pitchFamily="18" charset="0"/>
              </a:rPr>
              <a:t>由于电容、电感及放大管</a:t>
            </a:r>
            <a:r>
              <a:rPr kumimoji="1" lang="en-US" altLang="zh-CN">
                <a:latin typeface="Times New Roman" panose="02020603050405020304" pitchFamily="18" charset="0"/>
              </a:rPr>
              <a:t>PN</a:t>
            </a:r>
            <a:r>
              <a:rPr kumimoji="1" lang="zh-CN" altLang="en-US">
                <a:latin typeface="Times New Roman" panose="02020603050405020304" pitchFamily="18" charset="0"/>
              </a:rPr>
              <a:t>结的电容效应，使放大电路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在信号频率较低和较高时电压放大倍数下降，并产生相移。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857250" y="1357313"/>
            <a:ext cx="659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衡量放大电路对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不同频率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信号的放大能力。</a:t>
            </a:r>
            <a:endParaRPr kumimoji="1"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00063" y="4071938"/>
            <a:ext cx="8077200" cy="677862"/>
            <a:chOff x="288" y="2352"/>
            <a:chExt cx="5088" cy="427"/>
          </a:xfrm>
        </p:grpSpPr>
        <p:sp>
          <p:nvSpPr>
            <p:cNvPr id="3084" name="AutoShape 8"/>
            <p:cNvSpPr/>
            <p:nvPr/>
          </p:nvSpPr>
          <p:spPr bwMode="auto">
            <a:xfrm>
              <a:off x="288" y="2408"/>
              <a:ext cx="1008" cy="280"/>
            </a:xfrm>
            <a:prstGeom prst="borderCallout1">
              <a:avLst>
                <a:gd name="adj1" fmla="val 25713"/>
                <a:gd name="adj2" fmla="val 104764"/>
                <a:gd name="adj3" fmla="val 153213"/>
                <a:gd name="adj4" fmla="val 16646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2060"/>
                  </a:solidFill>
                  <a:latin typeface="Times New Roman" panose="02020603050405020304" pitchFamily="18" charset="0"/>
                </a:rPr>
                <a:t>下限频率</a:t>
              </a:r>
              <a:endPara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5" name="AutoShape 9"/>
            <p:cNvSpPr/>
            <p:nvPr/>
          </p:nvSpPr>
          <p:spPr bwMode="auto">
            <a:xfrm>
              <a:off x="4368" y="2352"/>
              <a:ext cx="1008" cy="280"/>
            </a:xfrm>
            <a:prstGeom prst="borderCallout1">
              <a:avLst>
                <a:gd name="adj1" fmla="val 25713"/>
                <a:gd name="adj2" fmla="val -4764"/>
                <a:gd name="adj3" fmla="val 171431"/>
                <a:gd name="adj4" fmla="val -19245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2060"/>
                  </a:solidFill>
                  <a:latin typeface="Times New Roman" panose="02020603050405020304" pitchFamily="18" charset="0"/>
                </a:rPr>
                <a:t>上限频率</a:t>
              </a:r>
              <a:endPara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4" name="Object 10"/>
            <p:cNvGraphicFramePr>
              <a:graphicFrameLocks noChangeAspect="1"/>
            </p:cNvGraphicFramePr>
            <p:nvPr/>
          </p:nvGraphicFramePr>
          <p:xfrm>
            <a:off x="2496" y="2496"/>
            <a:ext cx="105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公式" r:id="rId2" imgW="850900" imgH="228600" progId="Equation.3">
                    <p:embed/>
                  </p:oleObj>
                </mc:Choice>
                <mc:Fallback>
                  <p:oleObj name="公式" r:id="rId2" imgW="8509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6"/>
                          <a:ext cx="1056" cy="283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 w="19050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77932" y="6030385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最大输出功率</a:t>
            </a:r>
            <a:r>
              <a:rPr lang="en-US" altLang="zh-CN" sz="2800" i="1" dirty="0">
                <a:solidFill>
                  <a:srgbClr val="D6009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P</a:t>
            </a:r>
            <a:r>
              <a:rPr lang="en-US" altLang="zh-CN" sz="2800" b="0" baseline="-25000" dirty="0">
                <a:solidFill>
                  <a:srgbClr val="D6009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om</a:t>
            </a:r>
            <a:r>
              <a:rPr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和效率</a:t>
            </a:r>
            <a:r>
              <a:rPr lang="en-US" altLang="zh-CN" sz="2800" i="1" dirty="0">
                <a:solidFill>
                  <a:srgbClr val="D60093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η</a:t>
            </a:r>
            <a:r>
              <a:rPr lang="zh-CN" altLang="en-US" dirty="0">
                <a:latin typeface="Times New Roman" panose="02020603050405020304" pitchFamily="18" charset="0"/>
              </a:rPr>
              <a:t>：功率放大电路的参数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85750" y="-357188"/>
            <a:ext cx="7453313" cy="1419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§4.1  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放大的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概念和放大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电路的性能指标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93503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Rectangle 1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017767" y="2433119"/>
            <a:ext cx="76438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zh-CN" altLang="en-US" sz="2800" dirty="0">
                <a:ea typeface="华文楷体" panose="02010600040101010101" pitchFamily="2" charset="-122"/>
              </a:rPr>
              <a:t>一、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基本共射放大电路的工作原理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17767" y="3789040"/>
            <a:ext cx="6572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zh-CN" altLang="en-US" sz="2800" dirty="0">
                <a:ea typeface="华文楷体" panose="02010600040101010101" pitchFamily="2" charset="-122"/>
              </a:rPr>
              <a:t>二、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放大电路的分析方法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</a:pPr>
            <a:endParaRPr lang="zh-CN" altLang="en-US" sz="28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57313"/>
            <a:ext cx="8501063" cy="92868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一、基本共射放大电路的工作原理</a:t>
            </a:r>
            <a:br>
              <a:rPr lang="en-US" altLang="zh-CN" sz="32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endParaRPr lang="zh-CN" altLang="en-US" sz="32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Rectangle 1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214438" y="2218531"/>
            <a:ext cx="63579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n-US" altLang="zh-CN" sz="2800" dirty="0"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a typeface="华文楷体" panose="02010600040101010101" pitchFamily="2" charset="-122"/>
              </a:rPr>
              <a:t>、电路的组成及各元件的作用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53259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21995" y="3319462"/>
            <a:ext cx="6000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n-US" altLang="zh-CN" sz="2800" dirty="0"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ea typeface="华文楷体" panose="02010600040101010101" pitchFamily="2" charset="-122"/>
              </a:rPr>
              <a:t>、设置静态工作点的必要性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5326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45778" y="4420393"/>
            <a:ext cx="56435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n-US" altLang="zh-CN" sz="2800" dirty="0"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ea typeface="华文楷体" panose="02010600040101010101" pitchFamily="2" charset="-122"/>
              </a:rPr>
              <a:t>、波形分析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53261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45778" y="5530315"/>
            <a:ext cx="5808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ea typeface="华文楷体" panose="02010600040101010101" pitchFamily="2" charset="-122"/>
              </a:rPr>
              <a:t>、放大电路的组成原则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  <p:bldP spid="53260" grpId="0"/>
      <p:bldP spid="532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99306"/>
            <a:ext cx="7962900" cy="485775"/>
          </a:xfrm>
        </p:spPr>
        <p:txBody>
          <a:bodyPr/>
          <a:lstStyle/>
          <a:p>
            <a:pPr algn="l" eaLnBrk="1" hangingPunct="1">
              <a:lnSpc>
                <a:spcPct val="85000"/>
              </a:lnSpc>
            </a:pPr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rgbClr val="D60093"/>
                </a:solidFill>
                <a:ea typeface="华文行楷" panose="02010800040101010101" pitchFamily="2" charset="-122"/>
              </a:rPr>
              <a:t>、电路的组成及各元件的作用</a:t>
            </a:r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D60093"/>
                </a:solidFill>
                <a:ea typeface="华文行楷" panose="02010800040101010101" pitchFamily="2" charset="-122"/>
              </a:rPr>
              <a:t>P63</a:t>
            </a:r>
            <a:r>
              <a:rPr lang="en-US" altLang="zh-CN" sz="2800" dirty="0">
                <a:solidFill>
                  <a:srgbClr val="D60093"/>
                </a:solidFill>
                <a:ea typeface="华文行楷" panose="02010800040101010101" pitchFamily="2" charset="-122"/>
              </a:rPr>
              <a:t>)</a:t>
            </a:r>
            <a:endParaRPr lang="zh-CN" altLang="en-US" sz="2800" dirty="0">
              <a:solidFill>
                <a:srgbClr val="D60093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076825" y="1557338"/>
          <a:ext cx="3505200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Photo Editor 照片" r:id="rId1" imgW="12068175" imgH="8258175" progId="MSPhotoEd.3">
                  <p:embed/>
                </p:oleObj>
              </mc:Choice>
              <mc:Fallback>
                <p:oleObj name="Photo Editor 照片" r:id="rId1" imgW="12068175" imgH="825817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57338"/>
                        <a:ext cx="3505200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81025" y="1638300"/>
            <a:ext cx="4267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BB</a:t>
            </a: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</a:rPr>
              <a:t>：使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BE</a:t>
            </a:r>
            <a:r>
              <a:rPr kumimoji="1" lang="zh-CN" altLang="en-US">
                <a:latin typeface="Times New Roman" panose="02020603050405020304" pitchFamily="18" charset="0"/>
              </a:rPr>
              <a:t>＞ 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on</a:t>
            </a:r>
            <a:r>
              <a:rPr kumimoji="1" lang="zh-CN" altLang="en-US">
                <a:latin typeface="Times New Roman" panose="02020603050405020304" pitchFamily="18" charset="0"/>
              </a:rPr>
              <a:t>，且有合适的</a:t>
            </a:r>
            <a:r>
              <a:rPr kumimoji="1" lang="en-US" altLang="zh-CN" i="1"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</a:rPr>
              <a:t>。</a:t>
            </a:r>
            <a:endParaRPr kumimoji="1" lang="zh-CN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57225" y="2552700"/>
            <a:ext cx="42672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CC</a:t>
            </a:r>
            <a:r>
              <a:rPr kumimoji="1" lang="zh-CN" altLang="en-US">
                <a:latin typeface="Times New Roman" panose="02020603050405020304" pitchFamily="18" charset="0"/>
              </a:rPr>
              <a:t>：使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CE</a:t>
            </a:r>
            <a:r>
              <a:rPr kumimoji="1" lang="en-US" altLang="zh-CN">
                <a:latin typeface="Times New Roman" panose="02020603050405020304" pitchFamily="18" charset="0"/>
              </a:rPr>
              <a:t>≥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BE</a:t>
            </a:r>
            <a:r>
              <a:rPr kumimoji="1" lang="zh-CN" altLang="en-US">
                <a:latin typeface="Times New Roman" panose="02020603050405020304" pitchFamily="18" charset="0"/>
              </a:rPr>
              <a:t>，同时作为负载的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转换</a:t>
            </a:r>
            <a:r>
              <a:rPr kumimoji="1" lang="zh-CN" altLang="en-US">
                <a:latin typeface="Times New Roman" panose="02020603050405020304" pitchFamily="18" charset="0"/>
              </a:rPr>
              <a:t>能源。</a:t>
            </a:r>
            <a:endParaRPr kumimoji="1" lang="zh-CN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55638" y="3543300"/>
            <a:ext cx="4267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>
                <a:latin typeface="Times New Roman" panose="02020603050405020304" pitchFamily="18" charset="0"/>
              </a:rPr>
              <a:t>：将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latin typeface="Times New Roman" panose="02020603050405020304" pitchFamily="18" charset="0"/>
              </a:rPr>
              <a:t>转换成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>
                <a:latin typeface="Times New Roman" panose="02020603050405020304" pitchFamily="18" charset="0"/>
              </a:rPr>
              <a:t>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2997994" y="5800725"/>
          <a:ext cx="14827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94" y="5800725"/>
                        <a:ext cx="1482725" cy="515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395288" y="5830094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660033"/>
                </a:solidFill>
                <a:latin typeface="Times New Roman" panose="02020603050405020304" pitchFamily="18" charset="0"/>
              </a:rPr>
              <a:t>动态信号作用时：</a:t>
            </a:r>
            <a:endParaRPr kumimoji="1" lang="zh-CN" altLang="en-US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7848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>
                <a:latin typeface="Times New Roman" panose="02020603050405020304" pitchFamily="18" charset="0"/>
              </a:rPr>
              <a:t>       </a:t>
            </a:r>
            <a:r>
              <a:rPr kumimoji="1" lang="zh-CN" altLang="en-US">
                <a:solidFill>
                  <a:srgbClr val="7030A0"/>
                </a:solidFill>
                <a:latin typeface="Times New Roman" panose="02020603050405020304" pitchFamily="18" charset="0"/>
              </a:rPr>
              <a:t>输入（交变）电压</a:t>
            </a:r>
            <a:r>
              <a:rPr kumimoji="1" lang="en-US" altLang="zh-CN" i="1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7030A0"/>
                </a:solidFill>
                <a:latin typeface="Times New Roman" panose="02020603050405020304" pitchFamily="18" charset="0"/>
              </a:rPr>
              <a:t>为零时</a:t>
            </a:r>
            <a:r>
              <a:rPr kumimoji="1" lang="zh-CN" altLang="en-US">
                <a:latin typeface="Times New Roman" panose="02020603050405020304" pitchFamily="18" charset="0"/>
              </a:rPr>
              <a:t>，晶体管各极的电流、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en-US" altLang="zh-CN">
                <a:latin typeface="Times New Roman" panose="02020603050405020304" pitchFamily="18" charset="0"/>
              </a:rPr>
              <a:t>b-e</a:t>
            </a:r>
            <a:r>
              <a:rPr kumimoji="1" lang="zh-CN" altLang="en-US">
                <a:latin typeface="Times New Roman" panose="02020603050405020304" pitchFamily="18" charset="0"/>
              </a:rPr>
              <a:t>间的电压、管压降称为</a:t>
            </a:r>
            <a:r>
              <a:rPr kumimoji="1" lang="zh-CN" altLang="en-US">
                <a:solidFill>
                  <a:srgbClr val="7030A0"/>
                </a:solidFill>
                <a:latin typeface="Times New Roman" panose="02020603050405020304" pitchFamily="18" charset="0"/>
              </a:rPr>
              <a:t>静态工作点</a:t>
            </a:r>
            <a:r>
              <a:rPr kumimoji="1" lang="en-US" altLang="zh-CN" i="1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en-US">
                <a:latin typeface="Times New Roman" panose="02020603050405020304" pitchFamily="18" charset="0"/>
              </a:rPr>
              <a:t>，记作</a:t>
            </a:r>
            <a:r>
              <a:rPr kumimoji="1" lang="en-US" altLang="zh-CN" i="1"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BQ</a:t>
            </a:r>
            <a:r>
              <a:rPr kumimoji="1" lang="zh-CN" altLang="en-US">
                <a:latin typeface="Times New Roman" panose="02020603050405020304" pitchFamily="18" charset="0"/>
              </a:rPr>
              <a:t>、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en-US" altLang="zh-CN" i="1"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CQ</a:t>
            </a:r>
            <a:r>
              <a:rPr kumimoji="1" lang="zh-CN" altLang="en-US"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EQ</a:t>
            </a:r>
            <a:r>
              <a:rPr kumimoji="1" lang="zh-CN" altLang="en-US">
                <a:latin typeface="Times New Roman" panose="02020603050405020304" pitchFamily="18" charset="0"/>
              </a:rPr>
              <a:t>）、 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BEQ</a:t>
            </a:r>
            <a:r>
              <a:rPr kumimoji="1" lang="zh-CN" altLang="en-US">
                <a:latin typeface="Times New Roman" panose="02020603050405020304" pitchFamily="18" charset="0"/>
              </a:rPr>
              <a:t>、  </a:t>
            </a:r>
            <a:r>
              <a:rPr kumimoji="1" lang="en-US" altLang="zh-CN" i="1"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CEQ</a:t>
            </a:r>
            <a:r>
              <a:rPr kumimoji="1" lang="zh-CN" altLang="en-US">
                <a:latin typeface="Times New Roman" panose="02020603050405020304" pitchFamily="18" charset="0"/>
              </a:rPr>
              <a:t>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54287" name="AutoShape 15"/>
          <p:cNvSpPr/>
          <p:nvPr/>
        </p:nvSpPr>
        <p:spPr bwMode="auto">
          <a:xfrm>
            <a:off x="8218488" y="3857625"/>
            <a:ext cx="925512" cy="782638"/>
          </a:xfrm>
          <a:prstGeom prst="borderCallout1">
            <a:avLst>
              <a:gd name="adj1" fmla="val 24079"/>
              <a:gd name="adj2" fmla="val -8333"/>
              <a:gd name="adj3" fmla="val -17306"/>
              <a:gd name="adj4" fmla="val -137644"/>
            </a:avLst>
          </a:prstGeom>
          <a:solidFill>
            <a:srgbClr val="92D050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共射</a:t>
            </a:r>
            <a:endParaRPr kumimoji="1" lang="en-US" altLang="zh-CN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endParaRPr kumimoji="1" lang="zh-CN" altLang="en-US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428625" y="-214313"/>
            <a:ext cx="8229600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基本共</a:t>
            </a:r>
            <a:r>
              <a:rPr lang="zh-CN" altLang="en-US" sz="2800" kern="0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射放大</a:t>
            </a:r>
            <a:r>
              <a:rPr lang="zh-CN" altLang="en-US" sz="2800" kern="0" dirty="0" smtClean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电路的工作原理</a:t>
            </a:r>
            <a:endParaRPr lang="zh-CN" altLang="en-US" sz="2800" kern="0" dirty="0">
              <a:solidFill>
                <a:srgbClr val="7030A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539560" y="5845706"/>
          <a:ext cx="18526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5" imgW="825500" imgH="228600" progId="Equation.DSMT4">
                  <p:embed/>
                </p:oleObj>
              </mc:Choice>
              <mc:Fallback>
                <p:oleObj name="Equation" r:id="rId5" imgW="825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560" y="5845706"/>
                        <a:ext cx="1852613" cy="515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441764" y="5827713"/>
          <a:ext cx="11128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7" imgW="495300" imgH="241300" progId="Equation.DSMT4">
                  <p:embed/>
                </p:oleObj>
              </mc:Choice>
              <mc:Fallback>
                <p:oleObj name="Equation" r:id="rId7" imgW="4953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764" y="5827713"/>
                        <a:ext cx="1112838" cy="544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504531" y="5827713"/>
          <a:ext cx="911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9" imgW="406400" imgH="228600" progId="Equation.DSMT4">
                  <p:embed/>
                </p:oleObj>
              </mc:Choice>
              <mc:Fallback>
                <p:oleObj name="Equation" r:id="rId9" imgW="4064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531" y="5827713"/>
                        <a:ext cx="911225" cy="515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 build="p"/>
      <p:bldP spid="54277" grpId="0" autoUpdateAnimBg="0" build="p"/>
      <p:bldP spid="54278" grpId="0" autoUpdateAnimBg="0" build="p"/>
      <p:bldP spid="4108" grpId="0"/>
      <p:bldP spid="54282" grpId="0" autoUpdateAnimBg="0"/>
      <p:bldP spid="54287" grpId="0" animBg="1"/>
    </p:bldLst>
  </p:timing>
</p:sld>
</file>

<file path=ppt/tags/tag1.xml><?xml version="1.0" encoding="utf-8"?>
<p:tagLst xmlns:p="http://schemas.openxmlformats.org/presentationml/2006/main">
  <p:tag name="KSO_WPP_MARK_KEY" val="39ce908c-11e5-49de-86a7-0285ae5e9d22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4524</Words>
  <Application>WPS 演示</Application>
  <PresentationFormat>全屏显示(4:3)</PresentationFormat>
  <Paragraphs>656</Paragraphs>
  <Slides>48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152</vt:i4>
      </vt:variant>
      <vt:variant>
        <vt:lpstr>幻灯片标题</vt:lpstr>
      </vt:variant>
      <vt:variant>
        <vt:i4>48</vt:i4>
      </vt:variant>
    </vt:vector>
  </HeadingPairs>
  <TitlesOfParts>
    <vt:vector size="215" baseType="lpstr">
      <vt:lpstr>Arial</vt:lpstr>
      <vt:lpstr>宋体</vt:lpstr>
      <vt:lpstr>Wingdings</vt:lpstr>
      <vt:lpstr>华文行楷</vt:lpstr>
      <vt:lpstr>华文楷体</vt:lpstr>
      <vt:lpstr>Times New Roman</vt:lpstr>
      <vt:lpstr>隶书</vt:lpstr>
      <vt:lpstr>Monotype Sorts</vt:lpstr>
      <vt:lpstr>Wingdings</vt:lpstr>
      <vt:lpstr>微软雅黑</vt:lpstr>
      <vt:lpstr>Arial Unicode MS</vt:lpstr>
      <vt:lpstr>新宋体</vt:lpstr>
      <vt:lpstr>华文宋体</vt:lpstr>
      <vt:lpstr>华文彩云</vt:lpstr>
      <vt:lpstr>默认设计模板</vt:lpstr>
      <vt:lpstr>Equation.3</vt:lpstr>
      <vt:lpstr>Equation.DSMT4</vt:lpstr>
      <vt:lpstr>Equation.3</vt:lpstr>
      <vt:lpstr>Equation.3</vt:lpstr>
      <vt:lpstr>Equation.DSMT4</vt:lpstr>
      <vt:lpstr>Equation.3</vt:lpstr>
      <vt:lpstr>MSPhotoEd.3</vt:lpstr>
      <vt:lpstr>MSPhotoEd.3</vt:lpstr>
      <vt:lpstr>MSPhotoEd.3</vt:lpstr>
      <vt:lpstr>Equation.DSMT4</vt:lpstr>
      <vt:lpstr>Equation.3</vt:lpstr>
      <vt:lpstr>Equation.DSMT4</vt:lpstr>
      <vt:lpstr>Equation.DSMT4</vt:lpstr>
      <vt:lpstr>MSPhotoEd.3</vt:lpstr>
      <vt:lpstr>MSPhotoEd.3</vt:lpstr>
      <vt:lpstr>Equation.DSMT4</vt:lpstr>
      <vt:lpstr>MSPhotoEd.3</vt:lpstr>
      <vt:lpstr>Equation.DSMT4</vt:lpstr>
      <vt:lpstr>Equation.DSMT4</vt:lpstr>
      <vt:lpstr>Equation.DSMT4</vt:lpstr>
      <vt:lpstr>Equation.3</vt:lpstr>
      <vt:lpstr>Equation.3</vt:lpstr>
      <vt:lpstr>MSPhotoEd.3</vt:lpstr>
      <vt:lpstr>Equation.DSMT4</vt:lpstr>
      <vt:lpstr>MSPhotoEd.3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MSPhotoEd.3</vt:lpstr>
      <vt:lpstr>MSPhotoEd.3</vt:lpstr>
      <vt:lpstr>Equation.DSMT4</vt:lpstr>
      <vt:lpstr>Equation.DSMT4</vt:lpstr>
      <vt:lpstr>Equation.DSMT4</vt:lpstr>
      <vt:lpstr>MSPhotoEd.3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MSPhotoEd.3</vt:lpstr>
      <vt:lpstr>Equation.DSMT4</vt:lpstr>
      <vt:lpstr>Equation.DSMT4</vt:lpstr>
      <vt:lpstr>MSPhotoEd.3</vt:lpstr>
      <vt:lpstr>MSPhotoEd.3</vt:lpstr>
      <vt:lpstr>Equation.DSMT4</vt:lpstr>
      <vt:lpstr>MSPhotoEd.3</vt:lpstr>
      <vt:lpstr>Equation.DSMT4</vt:lpstr>
      <vt:lpstr>MSPhotoEd.3</vt:lpstr>
      <vt:lpstr>MSPhotoEd.3</vt:lpstr>
      <vt:lpstr>MSPhotoEd.3</vt:lpstr>
      <vt:lpstr>MSPhotoEd.3</vt:lpstr>
      <vt:lpstr>MSPhotoEd.3</vt:lpstr>
      <vt:lpstr>MSPhotoEd.3</vt:lpstr>
      <vt:lpstr>Equation.DSMT4</vt:lpstr>
      <vt:lpstr>Visio.Drawing.5</vt:lpstr>
      <vt:lpstr>Visio.Drawing.5</vt:lpstr>
      <vt:lpstr>MSPhotoEd.3</vt:lpstr>
      <vt:lpstr>Equation.3</vt:lpstr>
      <vt:lpstr>Equation.3</vt:lpstr>
      <vt:lpstr>MSPhotoEd.3</vt:lpstr>
      <vt:lpstr>MSPhotoEd.3</vt:lpstr>
      <vt:lpstr>MSPhotoEd.3</vt:lpstr>
      <vt:lpstr>Equation.3</vt:lpstr>
      <vt:lpstr>MSPhotoEd.3</vt:lpstr>
      <vt:lpstr>Equation.3</vt:lpstr>
      <vt:lpstr>MSPhotoEd.3</vt:lpstr>
      <vt:lpstr>Equation.3</vt:lpstr>
      <vt:lpstr>Equation.3</vt:lpstr>
      <vt:lpstr>Equation.3</vt:lpstr>
      <vt:lpstr>Equation.3</vt:lpstr>
      <vt:lpstr>Equation.DSMT4</vt:lpstr>
      <vt:lpstr>Equation.DSMT4</vt:lpstr>
      <vt:lpstr>MSPhotoEd.3</vt:lpstr>
      <vt:lpstr>Equation.3</vt:lpstr>
      <vt:lpstr>Equation.DSMT4</vt:lpstr>
      <vt:lpstr>Equation.DSMT4</vt:lpstr>
      <vt:lpstr>Equation.DSMT4</vt:lpstr>
      <vt:lpstr>Equation.DSMT4</vt:lpstr>
      <vt:lpstr>MSPhotoEd.3</vt:lpstr>
      <vt:lpstr>Equation.DSMT4</vt:lpstr>
      <vt:lpstr>Equation.3</vt:lpstr>
      <vt:lpstr>Equation.DSMT4</vt:lpstr>
      <vt:lpstr>Equation.3</vt:lpstr>
      <vt:lpstr>Equation.DSMT4</vt:lpstr>
      <vt:lpstr>Equation.3</vt:lpstr>
      <vt:lpstr>MSPhotoEd.3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MSPhotoEd.3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MSPhotoEd.3</vt:lpstr>
      <vt:lpstr>Equation.DSMT4</vt:lpstr>
      <vt:lpstr>Equation.3</vt:lpstr>
      <vt:lpstr>Equation.3</vt:lpstr>
      <vt:lpstr>Equation.3</vt:lpstr>
      <vt:lpstr>Equation.DSMT4</vt:lpstr>
      <vt:lpstr>Equation.DSMT4</vt:lpstr>
      <vt:lpstr>MSPhotoEd.3</vt:lpstr>
      <vt:lpstr>Equation.3</vt:lpstr>
      <vt:lpstr>Equation.DSMT4</vt:lpstr>
      <vt:lpstr>MSPhotoEd.3</vt:lpstr>
      <vt:lpstr>Equation.3</vt:lpstr>
      <vt:lpstr>Equation.DSMT4</vt:lpstr>
      <vt:lpstr>Equation.DSMT4</vt:lpstr>
      <vt:lpstr>Equation.DSMT4</vt:lpstr>
      <vt:lpstr>Equation.DSMT4</vt:lpstr>
      <vt:lpstr>MSPhotoEd.3</vt:lpstr>
      <vt:lpstr>MSPhotoEd.3</vt:lpstr>
      <vt:lpstr>Equation.3</vt:lpstr>
      <vt:lpstr>MSPhotoEd.3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MSPhotoEd.3</vt:lpstr>
      <vt:lpstr>MSPhotoEd.3</vt:lpstr>
      <vt:lpstr>Equation.3</vt:lpstr>
      <vt:lpstr>Equation.DSMT4</vt:lpstr>
      <vt:lpstr>Equation.3</vt:lpstr>
      <vt:lpstr>Equation.3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第四章  单管放大电路</vt:lpstr>
      <vt:lpstr>§4.1  放大的概念和放大电路的 主要性能指标</vt:lpstr>
      <vt:lpstr>一、放大的概念(P58)</vt:lpstr>
      <vt:lpstr>二、性能指标</vt:lpstr>
      <vt:lpstr>2. 输入电阻和输出电阻</vt:lpstr>
      <vt:lpstr>3. 通频带</vt:lpstr>
      <vt:lpstr>§4.2 基本共射放大电路的工作原理</vt:lpstr>
      <vt:lpstr>一、基本共射放大电路的工作原理  </vt:lpstr>
      <vt:lpstr>1、电路的组成及各元件的作用(P63)</vt:lpstr>
      <vt:lpstr>2、设置静态工作点的必要性</vt:lpstr>
      <vt:lpstr>3、基本共射放大电路的波形分析</vt:lpstr>
      <vt:lpstr>4、放大电路的组成原则</vt:lpstr>
      <vt:lpstr>两种实用放大电路：（1）直接耦合放大电路</vt:lpstr>
      <vt:lpstr>（2）阻容耦合放大电路</vt:lpstr>
      <vt:lpstr>PowerPoint 演示文稿</vt:lpstr>
      <vt:lpstr>二、放大电路的分析方法 </vt:lpstr>
      <vt:lpstr>1、直流通路与交流通路(P68)</vt:lpstr>
      <vt:lpstr>基本共射放大电路的直流通路和交流通路</vt:lpstr>
      <vt:lpstr>阻容耦合单管共射放大电路的直流通路和交流通路</vt:lpstr>
      <vt:lpstr>2、等效电路法(P75)</vt:lpstr>
      <vt:lpstr>(2) h参数等效模型应用于动态分析</vt:lpstr>
      <vt:lpstr>(3) 放大电路的动态分析</vt:lpstr>
      <vt:lpstr>PowerPoint 演示文稿</vt:lpstr>
      <vt:lpstr>阻容耦合共射放大电路的动态分析</vt:lpstr>
      <vt:lpstr>讨论一：基本共射放大电路的静态分析和动态分析</vt:lpstr>
      <vt:lpstr>讨论一：基本共射放大电路的静态分析和动态分析</vt:lpstr>
      <vt:lpstr>讨论二：阻容耦合共射放大电路的静态分析和动态分析</vt:lpstr>
      <vt:lpstr>讨论二：阻容耦合共射放大电路的静态分析和动态分析</vt:lpstr>
      <vt:lpstr>§4.3   晶体管单管放大电路的 三种基本接法 </vt:lpstr>
      <vt:lpstr>一、基本共集放大电路</vt:lpstr>
      <vt:lpstr>2.  动态分析：电压放大倍数</vt:lpstr>
      <vt:lpstr>2.  动态分析：电压放大倍数</vt:lpstr>
      <vt:lpstr>2.  动态分析：输入电阻</vt:lpstr>
      <vt:lpstr>2.  动态分析：输出电阻</vt:lpstr>
      <vt:lpstr>二、基本共基放大电路</vt:lpstr>
      <vt:lpstr>2.  动态分析</vt:lpstr>
      <vt:lpstr>2.  动态分析</vt:lpstr>
      <vt:lpstr>三、三种接法的比较：</vt:lpstr>
      <vt:lpstr>讨论：         图示电路为哪种基本接法的放大电路？</vt:lpstr>
      <vt:lpstr>§4.4 场效应管放大电路 </vt:lpstr>
      <vt:lpstr>一、场效应管静态工作点的设置方法</vt:lpstr>
      <vt:lpstr>2.  自给偏压电路</vt:lpstr>
      <vt:lpstr>3.  分压式偏置电路</vt:lpstr>
      <vt:lpstr>二、场效应管放大电路的动态分析</vt:lpstr>
      <vt:lpstr>2.  基本共源放大电路的动态分析</vt:lpstr>
      <vt:lpstr>PowerPoint 演示文稿</vt:lpstr>
      <vt:lpstr>3.  基本共漏放大电路的动态分析</vt:lpstr>
      <vt:lpstr>基本共漏放大电路输出电阻的分析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366</cp:revision>
  <dcterms:created xsi:type="dcterms:W3CDTF">2007-07-18T09:03:00Z</dcterms:created>
  <dcterms:modified xsi:type="dcterms:W3CDTF">2024-11-01T00:38:56Z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C32A85F6F10649FD8181C7E37CB8FDEC_13</vt:lpwstr>
  </property>
  <property fmtid="{D5CDD505-2E9C-101B-9397-08002B2CF9AE}" pid="3" name="KSOProductBuildVer">
    <vt:lpwstr>2052-12.1.0.18276</vt:lpwstr>
  </property>
</Properties>
</file>