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376" r:id="rId3"/>
    <p:sldId id="451" r:id="rId4"/>
    <p:sldId id="378" r:id="rId6"/>
    <p:sldId id="379" r:id="rId7"/>
    <p:sldId id="397" r:id="rId8"/>
    <p:sldId id="380" r:id="rId9"/>
    <p:sldId id="381" r:id="rId10"/>
    <p:sldId id="382" r:id="rId11"/>
    <p:sldId id="385" r:id="rId12"/>
    <p:sldId id="555" r:id="rId13"/>
    <p:sldId id="557" r:id="rId14"/>
    <p:sldId id="466" r:id="rId15"/>
    <p:sldId id="549" r:id="rId16"/>
    <p:sldId id="550" r:id="rId17"/>
    <p:sldId id="551" r:id="rId18"/>
    <p:sldId id="552" r:id="rId19"/>
    <p:sldId id="553" r:id="rId20"/>
    <p:sldId id="554" r:id="rId21"/>
  </p:sldIdLst>
  <p:sldSz cx="9144000" cy="6858000" type="screen4x3"/>
  <p:notesSz cx="6858000" cy="9144000"/>
  <p:custDataLst>
    <p:tags r:id="rId25"/>
  </p:custDataLst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3300"/>
    <a:srgbClr val="3C8A90"/>
    <a:srgbClr val="D60093"/>
    <a:srgbClr val="CCCCFF"/>
    <a:srgbClr val="CC99FF"/>
    <a:srgbClr val="FFCCCC"/>
    <a:srgbClr val="CCE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613" autoAdjust="0"/>
  </p:normalViewPr>
  <p:slideViewPr>
    <p:cSldViewPr showGuides="1">
      <p:cViewPr varScale="1">
        <p:scale>
          <a:sx n="86" d="100"/>
          <a:sy n="86" d="100"/>
        </p:scale>
        <p:origin x="112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9" d="100"/>
          <a:sy n="49" d="100"/>
        </p:scale>
        <p:origin x="-1932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90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sz="12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 b="0"/>
            </a:lvl1pPr>
          </a:lstStyle>
          <a:p>
            <a:fld id="{4004F77C-CD71-40E7-840E-280009535A3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CE6547EC-4538-4314-A46F-B2FB31B514C0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4CB713A-A6BC-4D34-B004-BDF02C29A355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z="2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91B33BE-258B-4D9C-87A5-AA67451AA687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C03A736-DCB7-429F-9DA7-4723C24F7A91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1888A848-6553-4778-9FC2-7EF6353B1516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B7ED761-E0E9-49A9-9C89-2597447121B1}" type="slidenum">
              <a:rPr lang="en-US" altLang="zh-CN" sz="1200" b="0"/>
            </a:fld>
            <a:endParaRPr lang="en-US" altLang="zh-CN" sz="1200" b="0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2586BB-9790-4DA9-B63D-39627125E58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CCCADE-D2F0-474D-BCEF-D13F29908E2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D6A392-F711-43C3-8515-F20D9B14B77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 showMasterSp="0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EB16D2-77DA-403B-8CB8-82544F80A24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 showMasterSp="0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3660CC-CA7D-485C-92F9-C000A3F76A4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 showMasterSp="0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C9B1E-B10E-47CB-9272-0C5329EEB02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ED0A86-5CD7-4643-84E5-8A3B08EC289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showMasterSp="0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576EF8-4660-42C6-BFDE-26BB2B0F31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3A6BBD-0508-43AD-BF73-AF1A5A41125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69CCC6-5BEB-4F25-ACF5-33860C55E6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DF2CEC-E739-4443-B7CB-9B94864CE63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A29EAC1-1133-4721-83CE-C95C40EA63C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D3BA3B-974F-4C11-80CF-40DACBB6C5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63E7998-FCC5-4629-8C56-43A4929CC1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D5C9AA-3409-4FA0-8A1A-780166E1F6B1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D1CA47-EC9A-4E08-B6AF-B20C7483D3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image" Target="../media/image1.jpeg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 b="0"/>
            </a:lvl1pPr>
          </a:lstStyle>
          <a:p>
            <a:fld id="{4EAD42F6-3AD3-4E41-9B6A-746A21D8E7EF}" type="slidenum">
              <a:rPr lang="en-US" altLang="zh-CN"/>
            </a:fld>
            <a:endParaRPr lang="en-US" altLang="zh-CN"/>
          </a:p>
        </p:txBody>
      </p:sp>
      <p:pic>
        <p:nvPicPr>
          <p:cNvPr id="61447" name="Picture 7" descr="7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692150"/>
            <a:ext cx="3635375" cy="730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8" name="AutoShape 14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auto">
          <a:xfrm>
            <a:off x="8388350" y="6237288"/>
            <a:ext cx="215900" cy="215900"/>
          </a:xfrm>
          <a:prstGeom prst="actionButtonHome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9" name="AutoShape 15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48713" y="6237288"/>
            <a:ext cx="215900" cy="215900"/>
          </a:xfrm>
          <a:prstGeom prst="actionButtonBlank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" Target="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1.jpeg"/><Relationship Id="rId4" Type="http://schemas.openxmlformats.org/officeDocument/2006/relationships/image" Target="../media/image20.png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1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7.vml"/><Relationship Id="rId4" Type="http://schemas.openxmlformats.org/officeDocument/2006/relationships/slideLayout" Target="../slideLayouts/slideLayout16.xml"/><Relationship Id="rId3" Type="http://schemas.openxmlformats.org/officeDocument/2006/relationships/image" Target="../media/image23.e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4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5.bin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slide" Target="slide8.xml"/><Relationship Id="rId1" Type="http://schemas.openxmlformats.org/officeDocument/2006/relationships/slide" Target="slide4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slide" Target="slide4.xml"/><Relationship Id="rId2" Type="http://schemas.openxmlformats.org/officeDocument/2006/relationships/image" Target="../media/image2.png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png"/><Relationship Id="rId8" Type="http://schemas.openxmlformats.org/officeDocument/2006/relationships/oleObject" Target="../embeddings/oleObject5.bin"/><Relationship Id="rId7" Type="http://schemas.openxmlformats.org/officeDocument/2006/relationships/image" Target="../media/image6.png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Relationship Id="rId3" Type="http://schemas.openxmlformats.org/officeDocument/2006/relationships/image" Target="../media/image4.png"/><Relationship Id="rId2" Type="http://schemas.openxmlformats.org/officeDocument/2006/relationships/oleObject" Target="../embeddings/oleObject2.bin"/><Relationship Id="rId12" Type="http://schemas.openxmlformats.org/officeDocument/2006/relationships/notesSlide" Target="../notesSlides/notesSlide2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0.png"/><Relationship Id="rId3" Type="http://schemas.openxmlformats.org/officeDocument/2006/relationships/image" Target="../media/image9.wmf"/><Relationship Id="rId2" Type="http://schemas.openxmlformats.org/officeDocument/2006/relationships/oleObject" Target="../embeddings/oleObject6.bin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4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oleObject" Target="../embeddings/oleObject7.bin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slide" Target="slide8.xml"/><Relationship Id="rId7" Type="http://schemas.openxmlformats.org/officeDocument/2006/relationships/image" Target="../media/image16.wmf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9.bin"/><Relationship Id="rId3" Type="http://schemas.openxmlformats.org/officeDocument/2006/relationships/image" Target="../media/image14.wmf"/><Relationship Id="rId2" Type="http://schemas.openxmlformats.org/officeDocument/2006/relationships/oleObject" Target="../embeddings/oleObject8.bin"/><Relationship Id="rId10" Type="http://schemas.openxmlformats.org/officeDocument/2006/relationships/vmlDrawing" Target="../drawings/vmlDrawing5.v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3"/>
          <p:cNvSpPr txBox="1">
            <a:spLocks noChangeArrowheads="1"/>
          </p:cNvSpPr>
          <p:nvPr/>
        </p:nvSpPr>
        <p:spPr bwMode="auto">
          <a:xfrm>
            <a:off x="269875" y="764704"/>
            <a:ext cx="8604250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第五章  多级放大电路与集成运算放大器</a:t>
            </a:r>
            <a:endParaRPr lang="zh-CN" altLang="en-US" sz="3200" dirty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63588" y="2348880"/>
            <a:ext cx="7416824" cy="17281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buFontTx/>
              <a:buNone/>
            </a:pPr>
            <a:r>
              <a:rPr lang="en-US" altLang="zh-CN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</a:t>
            </a:r>
            <a:r>
              <a:rPr lang="en-US" altLang="zh-CN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5.1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多级放大电路的一般问题</a:t>
            </a:r>
            <a:endParaRPr lang="en-US" altLang="zh-CN" sz="2800" b="1" dirty="0" smtClean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  <a:buNone/>
            </a:pPr>
            <a:r>
              <a:rPr lang="en-US" altLang="zh-CN" sz="2800" b="1" dirty="0" smtClean="0">
                <a:solidFill>
                  <a:schemeClr val="tx2"/>
                </a:solidFill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§ </a:t>
            </a:r>
            <a:r>
              <a:rPr lang="en-US" altLang="zh-CN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5.2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 集成运算放大电路</a:t>
            </a:r>
            <a:r>
              <a:rPr lang="zh-CN" altLang="en-US" sz="2800" b="1" dirty="0" smtClean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概述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95185" y="4653136"/>
            <a:ext cx="835292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/>
              <a:t>       例如</a:t>
            </a:r>
            <a:r>
              <a:rPr lang="zh-CN" altLang="en-US" dirty="0"/>
              <a:t>，虽然</a:t>
            </a:r>
            <a:r>
              <a:rPr lang="zh-CN" altLang="en-US" dirty="0">
                <a:solidFill>
                  <a:srgbClr val="FF3300"/>
                </a:solidFill>
              </a:rPr>
              <a:t>共</a:t>
            </a:r>
            <a:r>
              <a:rPr lang="zh-CN" altLang="en-US" dirty="0" smtClean="0">
                <a:solidFill>
                  <a:srgbClr val="FF3300"/>
                </a:solidFill>
              </a:rPr>
              <a:t>射电路</a:t>
            </a:r>
            <a:r>
              <a:rPr lang="zh-CN" altLang="en-US" dirty="0" smtClean="0"/>
              <a:t>的电压</a:t>
            </a:r>
            <a:r>
              <a:rPr lang="zh-CN" altLang="en-US" dirty="0"/>
              <a:t>放大</a:t>
            </a:r>
            <a:r>
              <a:rPr lang="zh-CN" altLang="en-US" dirty="0" smtClean="0"/>
              <a:t>能力</a:t>
            </a:r>
            <a:r>
              <a:rPr lang="zh-CN" altLang="en-US" dirty="0"/>
              <a:t>较强</a:t>
            </a:r>
            <a:r>
              <a:rPr lang="zh-CN" altLang="en-US" dirty="0" smtClean="0"/>
              <a:t>，</a:t>
            </a:r>
            <a:r>
              <a:rPr lang="zh-CN" altLang="en-US" dirty="0"/>
              <a:t>但</a:t>
            </a:r>
            <a:r>
              <a:rPr lang="zh-CN" altLang="en-US" dirty="0" smtClean="0"/>
              <a:t>若它以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>
                <a:solidFill>
                  <a:srgbClr val="00B050"/>
                </a:solidFill>
              </a:rPr>
              <a:t>共基电路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zh-CN" altLang="en-US" dirty="0" smtClean="0">
                <a:solidFill>
                  <a:srgbClr val="00B050"/>
                </a:solidFill>
              </a:rPr>
              <a:t>负载</a:t>
            </a:r>
            <a:r>
              <a:rPr lang="zh-CN" altLang="en-US" dirty="0" smtClean="0"/>
              <a:t>，</a:t>
            </a:r>
            <a:r>
              <a:rPr lang="zh-CN" altLang="en-US" dirty="0"/>
              <a:t>则由于后者的</a:t>
            </a:r>
            <a:r>
              <a:rPr lang="zh-CN" altLang="en-US" dirty="0" smtClean="0"/>
              <a:t>输入电阻</a:t>
            </a:r>
            <a:r>
              <a:rPr lang="zh-CN" altLang="en-US" dirty="0"/>
              <a:t>小</a:t>
            </a:r>
            <a:r>
              <a:rPr lang="zh-CN" altLang="en-US" dirty="0" smtClean="0"/>
              <a:t>到几十</a:t>
            </a:r>
            <a:r>
              <a:rPr lang="zh-CN" altLang="en-US" dirty="0"/>
              <a:t>欧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致使</a:t>
            </a:r>
            <a:r>
              <a:rPr lang="zh-CN" altLang="en-US" dirty="0"/>
              <a:t>前者电压放大能力明显变</a:t>
            </a:r>
            <a:r>
              <a:rPr lang="zh-CN" altLang="en-US" dirty="0" smtClean="0"/>
              <a:t>差甚至没有。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395536" y="144704"/>
            <a:ext cx="8352928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       真正</a:t>
            </a:r>
            <a:r>
              <a:rPr lang="zh-CN" altLang="en-US" dirty="0"/>
              <a:t>实现设计目标，</a:t>
            </a:r>
            <a:r>
              <a:rPr lang="zh-CN" altLang="en-US" dirty="0" smtClean="0"/>
              <a:t>还要考虑</a:t>
            </a:r>
            <a:r>
              <a:rPr lang="zh-CN" altLang="en-US" dirty="0"/>
              <a:t>级联后前后级的相互影响，因为这种影响有可能使电路失去作为单级放大电路时的优点</a:t>
            </a:r>
            <a:r>
              <a:rPr lang="zh-CN" altLang="en-US" dirty="0" smtClean="0"/>
              <a:t>。</a:t>
            </a:r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1580" y="1556792"/>
            <a:ext cx="7560840" cy="2295238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2411761" y="3527110"/>
            <a:ext cx="561662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第</a:t>
            </a:r>
            <a:r>
              <a:rPr lang="zh-CN" altLang="en-US" dirty="0" smtClean="0">
                <a:solidFill>
                  <a:srgbClr val="00B0F0"/>
                </a:solidFill>
              </a:rPr>
              <a:t>一级                 第二级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39552" y="3100632"/>
            <a:ext cx="8352928" cy="22365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/>
              <a:t>       再</a:t>
            </a:r>
            <a:r>
              <a:rPr lang="zh-CN" altLang="en-US" dirty="0"/>
              <a:t>如，虽然</a:t>
            </a:r>
            <a:r>
              <a:rPr lang="zh-CN" altLang="en-US" dirty="0">
                <a:solidFill>
                  <a:srgbClr val="FF3300"/>
                </a:solidFill>
              </a:rPr>
              <a:t>共</a:t>
            </a:r>
            <a:r>
              <a:rPr lang="zh-CN" altLang="en-US" dirty="0" smtClean="0">
                <a:solidFill>
                  <a:srgbClr val="FF3300"/>
                </a:solidFill>
              </a:rPr>
              <a:t>集电路</a:t>
            </a:r>
            <a:r>
              <a:rPr lang="zh-CN" altLang="en-US" dirty="0" smtClean="0"/>
              <a:t>输入电阻大、能实现</a:t>
            </a:r>
            <a:r>
              <a:rPr lang="zh-CN" altLang="en-US" dirty="0"/>
              <a:t>电压</a:t>
            </a:r>
            <a:r>
              <a:rPr lang="zh-CN" altLang="en-US" dirty="0" smtClean="0"/>
              <a:t>跟随，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但若它以</a:t>
            </a:r>
            <a:r>
              <a:rPr lang="zh-CN" altLang="en-US" dirty="0">
                <a:solidFill>
                  <a:srgbClr val="00B050"/>
                </a:solidFill>
              </a:rPr>
              <a:t>共</a:t>
            </a:r>
            <a:r>
              <a:rPr lang="zh-CN" altLang="en-US" dirty="0" smtClean="0">
                <a:solidFill>
                  <a:srgbClr val="00B050"/>
                </a:solidFill>
              </a:rPr>
              <a:t>基电路</a:t>
            </a:r>
            <a:r>
              <a:rPr lang="zh-CN" altLang="en-US" dirty="0">
                <a:solidFill>
                  <a:srgbClr val="00B050"/>
                </a:solidFill>
              </a:rPr>
              <a:t>为</a:t>
            </a:r>
            <a:r>
              <a:rPr lang="zh-CN" altLang="en-US" dirty="0" smtClean="0">
                <a:solidFill>
                  <a:srgbClr val="00B050"/>
                </a:solidFill>
              </a:rPr>
              <a:t>负载</a:t>
            </a:r>
            <a:r>
              <a:rPr lang="zh-CN" altLang="en-US" dirty="0" smtClean="0"/>
              <a:t>，</a:t>
            </a:r>
            <a:r>
              <a:rPr lang="zh-CN" altLang="en-US" dirty="0"/>
              <a:t>则由于后者的输入电阻小</a:t>
            </a:r>
            <a:r>
              <a:rPr lang="zh-CN" altLang="en-US" dirty="0" smtClean="0"/>
              <a:t>到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几十</a:t>
            </a:r>
            <a:r>
              <a:rPr lang="zh-CN" altLang="en-US" dirty="0"/>
              <a:t>欧，致使前者的</a:t>
            </a:r>
            <a:r>
              <a:rPr lang="zh-CN" altLang="en-US" dirty="0" smtClean="0"/>
              <a:t>输入电阻</a:t>
            </a:r>
            <a:r>
              <a:rPr lang="zh-CN" altLang="en-US" dirty="0"/>
              <a:t>明显变小，而且输出</a:t>
            </a:r>
            <a:r>
              <a:rPr lang="zh-CN" altLang="en-US" dirty="0" smtClean="0"/>
              <a:t>电压</a:t>
            </a:r>
            <a:endParaRPr lang="en-US" altLang="zh-CN" dirty="0" smtClean="0"/>
          </a:p>
          <a:p>
            <a:pPr algn="l">
              <a:lnSpc>
                <a:spcPct val="150000"/>
              </a:lnSpc>
            </a:pPr>
            <a:r>
              <a:rPr lang="zh-CN" altLang="en-US" dirty="0" smtClean="0"/>
              <a:t>明显</a:t>
            </a:r>
            <a:r>
              <a:rPr lang="zh-CN" altLang="en-US" dirty="0"/>
              <a:t>小于输入电压，不能</a:t>
            </a:r>
            <a:r>
              <a:rPr lang="zh-CN" altLang="en-US" dirty="0" smtClean="0"/>
              <a:t>跟随。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379636" y="5524075"/>
            <a:ext cx="8352928" cy="1128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 smtClean="0"/>
              <a:t>       可见</a:t>
            </a:r>
            <a:r>
              <a:rPr lang="zh-CN" altLang="en-US" dirty="0"/>
              <a:t>，在选用多级放大电路的每一级电路时不能顾此失彼，要综合考虑。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5680" y="260648"/>
            <a:ext cx="7560840" cy="2295238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483768" y="2147296"/>
            <a:ext cx="5616624" cy="5745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00B0F0"/>
                </a:solidFill>
              </a:rPr>
              <a:t>第</a:t>
            </a:r>
            <a:r>
              <a:rPr lang="zh-CN" altLang="en-US" dirty="0" smtClean="0">
                <a:solidFill>
                  <a:srgbClr val="00B0F0"/>
                </a:solidFill>
              </a:rPr>
              <a:t>一级                 第二级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569119"/>
            <a:ext cx="6913563" cy="609600"/>
          </a:xfrm>
        </p:spPr>
        <p:txBody>
          <a:bodyPr/>
          <a:lstStyle/>
          <a:p>
            <a:pPr algn="l" eaLnBrk="1" hangingPunct="1">
              <a:lnSpc>
                <a:spcPct val="115000"/>
              </a:lnSpc>
            </a:pPr>
            <a:r>
              <a:rPr lang="zh-CN" altLang="en-US" sz="3200" dirty="0">
                <a:solidFill>
                  <a:srgbClr val="00B0F0"/>
                </a:solidFill>
                <a:ea typeface="华文行楷" panose="02010800040101010101" pitchFamily="2" charset="-122"/>
              </a:rPr>
              <a:t>讨论：放大电路的选用</a:t>
            </a:r>
            <a:endParaRPr lang="zh-CN" altLang="en-US" sz="3200" dirty="0">
              <a:solidFill>
                <a:srgbClr val="00B0F0"/>
              </a:solidFill>
              <a:ea typeface="华文行楷" panose="02010800040101010101" pitchFamily="2" charset="-122"/>
            </a:endParaRP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313" y="1571625"/>
            <a:ext cx="7500937" cy="3571875"/>
          </a:xfrm>
          <a:noFill/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en-US" altLang="zh-CN" sz="2400" b="1"/>
              <a:t>1.  </a:t>
            </a:r>
            <a:r>
              <a:rPr lang="zh-CN" altLang="en-US" sz="2400" b="1"/>
              <a:t>按下列要求组成两级放大电路：</a:t>
            </a:r>
            <a:endParaRPr lang="zh-CN" altLang="en-US" sz="24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① 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＝</a:t>
            </a:r>
            <a:r>
              <a:rPr lang="en-US" altLang="zh-CN" sz="2400" b="1"/>
              <a:t>1</a:t>
            </a:r>
            <a:r>
              <a:rPr lang="zh-CN" altLang="en-US" sz="2400" b="1"/>
              <a:t>～</a:t>
            </a:r>
            <a:r>
              <a:rPr lang="en-US" altLang="zh-CN" sz="2400" b="1"/>
              <a:t>2kΩ</a:t>
            </a:r>
            <a:r>
              <a:rPr lang="zh-CN" altLang="en-US" sz="2400" b="1"/>
              <a:t>，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u</a:t>
            </a:r>
            <a:r>
              <a:rPr lang="en-US" altLang="zh-CN" sz="2400" b="1" baseline="-25000"/>
              <a:t> </a:t>
            </a:r>
            <a:r>
              <a:rPr lang="zh-CN" altLang="en-US" sz="2400" b="1"/>
              <a:t>的数值≥</a:t>
            </a:r>
            <a:r>
              <a:rPr lang="en-US" altLang="zh-CN" sz="2400" b="1"/>
              <a:t>3000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② 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i </a:t>
            </a:r>
            <a:r>
              <a:rPr lang="en-US" altLang="zh-CN" sz="2400" b="1"/>
              <a:t>≥ 10MΩ</a:t>
            </a:r>
            <a:r>
              <a:rPr lang="zh-CN" altLang="en-US" sz="2400" b="1"/>
              <a:t>，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u</a:t>
            </a:r>
            <a:r>
              <a:rPr lang="zh-CN" altLang="en-US" sz="2400" b="1"/>
              <a:t>的数值≥</a:t>
            </a:r>
            <a:r>
              <a:rPr lang="en-US" altLang="zh-CN" sz="2400" b="1"/>
              <a:t>300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③ 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i</a:t>
            </a:r>
            <a:r>
              <a:rPr lang="zh-CN" altLang="en-US" sz="2400" b="1"/>
              <a:t>＝</a:t>
            </a:r>
            <a:r>
              <a:rPr lang="en-US" altLang="zh-CN" sz="2400" b="1"/>
              <a:t>100</a:t>
            </a:r>
            <a:r>
              <a:rPr lang="zh-CN" altLang="en-US" sz="2400" b="1"/>
              <a:t>～</a:t>
            </a:r>
            <a:r>
              <a:rPr lang="en-US" altLang="zh-CN" sz="2400" b="1"/>
              <a:t>200kΩ</a:t>
            </a:r>
            <a:r>
              <a:rPr lang="zh-CN" altLang="en-US" sz="2400" b="1"/>
              <a:t>，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u</a:t>
            </a:r>
            <a:r>
              <a:rPr lang="zh-CN" altLang="en-US" sz="2400" b="1"/>
              <a:t>的数值≥</a:t>
            </a:r>
            <a:r>
              <a:rPr lang="en-US" altLang="zh-CN" sz="2400" b="1"/>
              <a:t>150</a:t>
            </a:r>
            <a:r>
              <a:rPr lang="zh-CN" altLang="en-US" sz="2400" b="1"/>
              <a:t>；</a:t>
            </a:r>
            <a:endParaRPr lang="zh-CN" altLang="en-US" sz="2400" b="1"/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sz="2400" b="1"/>
              <a:t>④ 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i </a:t>
            </a:r>
            <a:r>
              <a:rPr lang="en-US" altLang="zh-CN" sz="2400" b="1"/>
              <a:t>≥ 10MΩ </a:t>
            </a:r>
            <a:r>
              <a:rPr lang="zh-CN" altLang="en-US" sz="2400" b="1"/>
              <a:t>，</a:t>
            </a:r>
            <a:r>
              <a:rPr lang="en-US" altLang="zh-CN" sz="2400" b="1" i="1"/>
              <a:t>A</a:t>
            </a:r>
            <a:r>
              <a:rPr lang="en-US" altLang="zh-CN" sz="2400" b="1" i="1" baseline="-25000"/>
              <a:t>u</a:t>
            </a:r>
            <a:r>
              <a:rPr lang="zh-CN" altLang="en-US" sz="2400" b="1"/>
              <a:t>的数值≥</a:t>
            </a:r>
            <a:r>
              <a:rPr lang="en-US" altLang="zh-CN" sz="2400" b="1"/>
              <a:t>10</a:t>
            </a:r>
            <a:r>
              <a:rPr lang="zh-CN" altLang="en-US" sz="2400" b="1"/>
              <a:t>，</a:t>
            </a:r>
            <a:r>
              <a:rPr lang="en-US" altLang="zh-CN" sz="2400" b="1" i="1"/>
              <a:t>R</a:t>
            </a:r>
            <a:r>
              <a:rPr lang="en-US" altLang="zh-CN" sz="2400" b="1" baseline="-25000"/>
              <a:t>o</a:t>
            </a:r>
            <a:r>
              <a:rPr lang="en-US" altLang="zh-CN" sz="2400" b="1"/>
              <a:t>≤100Ω</a:t>
            </a:r>
            <a:r>
              <a:rPr lang="zh-CN" altLang="en-US" sz="2400" b="1"/>
              <a:t>。</a:t>
            </a:r>
            <a:endParaRPr lang="zh-CN" altLang="en-US" sz="2400" b="1"/>
          </a:p>
        </p:txBody>
      </p:sp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6715125" y="2357438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B050"/>
                </a:solidFill>
                <a:latin typeface="Times New Roman" panose="02020603050405020304" pitchFamily="18" charset="0"/>
              </a:rPr>
              <a:t>①</a:t>
            </a:r>
            <a:r>
              <a:rPr kumimoji="1" lang="zh-CN" altLang="en-US">
                <a:solidFill>
                  <a:srgbClr val="00B050"/>
                </a:solidFill>
                <a:latin typeface="Times New Roman" panose="02020603050405020304" pitchFamily="18" charset="0"/>
              </a:rPr>
              <a:t>共射、共射</a:t>
            </a:r>
            <a:endParaRPr kumimoji="1" lang="zh-CN" altLang="en-US">
              <a:solidFill>
                <a:srgbClr val="00B05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1285875" y="5429250"/>
            <a:ext cx="4319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注意级联时两级的相互影响！</a:t>
            </a:r>
            <a:endParaRPr kumimoji="1" lang="zh-CN" altLang="en-US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19" name="Text Box 7"/>
          <p:cNvSpPr txBox="1">
            <a:spLocks noChangeArrowheads="1"/>
          </p:cNvSpPr>
          <p:nvPr/>
        </p:nvSpPr>
        <p:spPr bwMode="auto">
          <a:xfrm>
            <a:off x="6643688" y="3143250"/>
            <a:ext cx="2232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B050"/>
                </a:solidFill>
              </a:rPr>
              <a:t>②</a:t>
            </a:r>
            <a:r>
              <a:rPr kumimoji="1" lang="zh-CN" altLang="en-US">
                <a:solidFill>
                  <a:srgbClr val="00B050"/>
                </a:solidFill>
              </a:rPr>
              <a:t>共源、共射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6715125" y="3929063"/>
            <a:ext cx="20875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B050"/>
                </a:solidFill>
              </a:rPr>
              <a:t>③</a:t>
            </a:r>
            <a:r>
              <a:rPr kumimoji="1" lang="zh-CN" altLang="en-US">
                <a:solidFill>
                  <a:srgbClr val="00B050"/>
                </a:solidFill>
              </a:rPr>
              <a:t>共集、共射</a:t>
            </a:r>
            <a:endParaRPr kumimoji="1" lang="zh-CN" altLang="en-US">
              <a:solidFill>
                <a:srgbClr val="00B050"/>
              </a:solidFill>
            </a:endParaRP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6300788" y="4581525"/>
            <a:ext cx="29670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solidFill>
                  <a:srgbClr val="00B050"/>
                </a:solidFill>
              </a:rPr>
              <a:t>④</a:t>
            </a:r>
            <a:r>
              <a:rPr kumimoji="1" lang="zh-CN" altLang="en-US">
                <a:solidFill>
                  <a:srgbClr val="00B050"/>
                </a:solidFill>
              </a:rPr>
              <a:t>共源、共集</a:t>
            </a:r>
            <a:endParaRPr kumimoji="1" lang="zh-CN" altLang="en-US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6" grpId="0" autoUpdateAnimBg="0" build="p"/>
      <p:bldP spid="38918" grpId="0"/>
      <p:bldP spid="38919" grpId="0"/>
      <p:bldP spid="38920" grpId="0"/>
      <p:bldP spid="389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259681"/>
            <a:ext cx="7387157" cy="1285876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600" dirty="0" smtClean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§ </a:t>
            </a:r>
            <a:r>
              <a:rPr lang="en-US" altLang="zh-CN" sz="3600" b="1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5.2</a:t>
            </a:r>
            <a: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  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集成运算放大电路概述</a:t>
            </a:r>
            <a:b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solidFill>
                  <a:srgbClr val="7030A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125</a:t>
            </a:r>
            <a:endParaRPr lang="en-US" altLang="zh-CN" sz="3600" dirty="0" smtClean="0">
              <a:solidFill>
                <a:srgbClr val="7030A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441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2123728" y="2924830"/>
            <a:ext cx="530805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一、集成运放</a:t>
            </a:r>
            <a:r>
              <a:rPr kumimoji="1"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的结构特点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42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1907704" y="4139159"/>
            <a:ext cx="45370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二、集成运放电路的组成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8443" name="Text Box 11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935733" y="5328154"/>
            <a:ext cx="51847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三、集成运放的电压传输特性 </a:t>
            </a:r>
            <a:endParaRPr kumimoji="1" lang="zh-CN" altLang="en-US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18442" grpId="0"/>
      <p:bldP spid="1844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51236"/>
            <a:ext cx="5976938" cy="576262"/>
          </a:xfrm>
        </p:spPr>
        <p:txBody>
          <a:bodyPr/>
          <a:lstStyle/>
          <a:p>
            <a:pPr algn="l" eaLnBrk="1" hangingPunct="1">
              <a:lnSpc>
                <a:spcPct val="70000"/>
              </a:lnSpc>
            </a:pPr>
            <a:r>
              <a:rPr lang="zh-CN" altLang="en-US" sz="2800" dirty="0" smtClean="0">
                <a:solidFill>
                  <a:srgbClr val="00B050"/>
                </a:solidFill>
                <a:latin typeface="隶书" panose="02010509060101010101" pitchFamily="49" charset="-122"/>
                <a:ea typeface="华文行楷" panose="02010800040101010101" pitchFamily="2" charset="-122"/>
              </a:rPr>
              <a:t>一、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集成运放的结构特点</a:t>
            </a:r>
            <a:r>
              <a:rPr lang="en-US" altLang="zh-CN" sz="2800" dirty="0" smtClean="0">
                <a:solidFill>
                  <a:srgbClr val="FF0000"/>
                </a:solidFill>
                <a:ea typeface="华文行楷" panose="02010800040101010101" pitchFamily="2" charset="-122"/>
              </a:rPr>
              <a:t>P125</a:t>
            </a:r>
            <a:endParaRPr lang="zh-CN" altLang="en-US" sz="2800" dirty="0" smtClean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67544" y="2492896"/>
            <a:ext cx="81375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1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）直接耦合方式，充分利用管子性能良好的一致性，大 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量采用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差分放大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电路和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电流源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电路。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2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）用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复杂电路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实现高性能的放大电路，因为电路的复杂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化并不带来工艺的复杂性。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3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）用有源元件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替代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无源元件，如用晶体管取代难于制作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     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的大电阻。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（</a:t>
            </a:r>
            <a:r>
              <a:rPr kumimoji="1" lang="en-US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4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）采用</a:t>
            </a:r>
            <a:r>
              <a:rPr kumimoji="1" lang="zh-CN" altLang="en-US" dirty="0">
                <a:solidFill>
                  <a:srgbClr val="FF3300"/>
                </a:solidFill>
                <a:latin typeface="宋体" panose="02010600030101010101" pitchFamily="2" charset="-122"/>
              </a:rPr>
              <a:t>复合管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。</a:t>
            </a:r>
            <a:endParaRPr kumimoji="1" lang="zh-CN" altLang="en-US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sp>
        <p:nvSpPr>
          <p:cNvPr id="82948" name="Text Box 4"/>
          <p:cNvSpPr txBox="1">
            <a:spLocks noChangeArrowheads="1"/>
          </p:cNvSpPr>
          <p:nvPr/>
        </p:nvSpPr>
        <p:spPr bwMode="auto">
          <a:xfrm>
            <a:off x="1066800" y="24384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>
                <a:latin typeface="Times New Roman" panose="02020603050405020304" pitchFamily="18" charset="0"/>
              </a:rPr>
              <a:t>    </a:t>
            </a:r>
            <a:endParaRPr kumimoji="1" lang="en-US" altLang="zh-CN">
              <a:latin typeface="Times New Roman" panose="02020603050405020304" pitchFamily="18" charset="0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3400" y="987817"/>
            <a:ext cx="81534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集成运算放大电路，简称集成运放，是一个高性能的</a:t>
            </a:r>
            <a:r>
              <a:rPr kumimoji="1"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直接耦合</a:t>
            </a:r>
            <a:r>
              <a:rPr kumimoji="1" lang="zh-CN" altLang="en-US" dirty="0">
                <a:latin typeface="Times New Roman" panose="02020603050405020304" pitchFamily="18" charset="0"/>
              </a:rPr>
              <a:t>多级放大电路。因首先用于信号的运算，故得名。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autoUpdateAnimBg="0" build="p"/>
      <p:bldP spid="20485" grpId="0" autoUpdateAnimBg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031498" y="1546733"/>
          <a:ext cx="5029200" cy="175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6" name="Photo Editor 照片" r:id="rId1" imgW="15287625" imgH="5572125" progId="MSPhotoEd.3">
                  <p:embed/>
                </p:oleObj>
              </mc:Choice>
              <mc:Fallback>
                <p:oleObj name="Photo Editor 照片" r:id="rId1" imgW="15287625" imgH="55721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498" y="1546733"/>
                        <a:ext cx="5029200" cy="1751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4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8750" y="274125"/>
            <a:ext cx="8229600" cy="581025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二、集成运放电路的组成</a:t>
            </a:r>
            <a:r>
              <a:rPr lang="en-US" altLang="zh-CN" sz="2800" dirty="0" smtClean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P131</a:t>
            </a:r>
            <a:endParaRPr lang="zh-CN" altLang="en-US" sz="2800" dirty="0" smtClean="0">
              <a:solidFill>
                <a:srgbClr val="FF0000"/>
              </a:solidFill>
              <a:ea typeface="华文行楷" panose="02010800040101010101" pitchFamily="2" charset="-122"/>
            </a:endParaRPr>
          </a:p>
        </p:txBody>
      </p:sp>
      <p:graphicFrame>
        <p:nvGraphicFramePr>
          <p:cNvPr id="113668" name="Object 3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339975" y="3747782"/>
          <a:ext cx="3384550" cy="140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47" name="Photo Editor 照片" r:id="rId3" imgW="9667875" imgH="4010025" progId="MSPhotoEd.3">
                  <p:embed/>
                </p:oleObj>
              </mc:Choice>
              <mc:Fallback>
                <p:oleObj name="Photo Editor 照片" r:id="rId3" imgW="9667875" imgH="4010025" progId="MSPhotoEd.3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747782"/>
                        <a:ext cx="3384550" cy="140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/>
          <p:nvPr/>
        </p:nvGrpSpPr>
        <p:grpSpPr bwMode="auto">
          <a:xfrm>
            <a:off x="641017" y="1811237"/>
            <a:ext cx="7561262" cy="1031875"/>
            <a:chOff x="383" y="1306"/>
            <a:chExt cx="4763" cy="650"/>
          </a:xfrm>
        </p:grpSpPr>
        <p:grpSp>
          <p:nvGrpSpPr>
            <p:cNvPr id="30734" name="Group 5"/>
            <p:cNvGrpSpPr/>
            <p:nvPr/>
          </p:nvGrpSpPr>
          <p:grpSpPr bwMode="auto">
            <a:xfrm>
              <a:off x="383" y="1306"/>
              <a:ext cx="912" cy="458"/>
              <a:chOff x="384" y="1536"/>
              <a:chExt cx="912" cy="458"/>
            </a:xfrm>
          </p:grpSpPr>
          <p:sp>
            <p:nvSpPr>
              <p:cNvPr id="30736" name="AutoShape 6"/>
              <p:cNvSpPr/>
              <p:nvPr/>
            </p:nvSpPr>
            <p:spPr bwMode="auto">
              <a:xfrm>
                <a:off x="384" y="1536"/>
                <a:ext cx="683" cy="458"/>
              </a:xfrm>
              <a:prstGeom prst="borderCallout1">
                <a:avLst>
                  <a:gd name="adj1" fmla="val 15722"/>
                  <a:gd name="adj2" fmla="val 107028"/>
                  <a:gd name="adj3" fmla="val 42796"/>
                  <a:gd name="adj4" fmla="val 128111"/>
                </a:avLst>
              </a:prstGeom>
              <a:solidFill>
                <a:srgbClr val="92D050"/>
              </a:solidFill>
              <a:ln w="19050">
                <a:solidFill>
                  <a:srgbClr val="CC99FF"/>
                </a:solidFill>
                <a:miter lim="800000"/>
              </a:ln>
            </p:spPr>
            <p:txBody>
              <a:bodyPr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kumimoji="1" lang="zh-CN" altLang="en-US" sz="2000">
                    <a:latin typeface="Times New Roman" panose="02020603050405020304" pitchFamily="18" charset="0"/>
                  </a:rPr>
                  <a:t>两个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  <a:p>
                <a:pPr eaLnBrk="1" hangingPunct="1"/>
                <a:r>
                  <a:rPr kumimoji="1" lang="zh-CN" altLang="en-US" sz="2000">
                    <a:latin typeface="Times New Roman" panose="02020603050405020304" pitchFamily="18" charset="0"/>
                  </a:rPr>
                  <a:t>输入端</a:t>
                </a:r>
                <a:endParaRPr kumimoji="1" lang="zh-CN" altLang="en-US" sz="200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0737" name="Line 7"/>
              <p:cNvSpPr>
                <a:spLocks noChangeShapeType="1"/>
              </p:cNvSpPr>
              <p:nvPr/>
            </p:nvSpPr>
            <p:spPr bwMode="auto">
              <a:xfrm flipV="1">
                <a:off x="1104" y="1536"/>
                <a:ext cx="192" cy="48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30735" name="AutoShape 8"/>
            <p:cNvSpPr/>
            <p:nvPr/>
          </p:nvSpPr>
          <p:spPr bwMode="auto">
            <a:xfrm>
              <a:off x="4463" y="1498"/>
              <a:ext cx="683" cy="458"/>
            </a:xfrm>
            <a:prstGeom prst="borderCallout1">
              <a:avLst>
                <a:gd name="adj1" fmla="val 15722"/>
                <a:gd name="adj2" fmla="val -7028"/>
                <a:gd name="adj3" fmla="val -7204"/>
                <a:gd name="adj4" fmla="val -19032"/>
              </a:avLst>
            </a:prstGeom>
            <a:solidFill>
              <a:srgbClr val="92D050"/>
            </a:solidFill>
            <a:ln w="19050">
              <a:solidFill>
                <a:srgbClr val="CC99FF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latin typeface="Times New Roman" panose="02020603050405020304" pitchFamily="18" charset="0"/>
                </a:rPr>
                <a:t>一个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  <a:p>
              <a:pPr eaLnBrk="1" hangingPunct="1"/>
              <a:r>
                <a:rPr kumimoji="1" lang="zh-CN" altLang="en-US" sz="2000">
                  <a:latin typeface="Times New Roman" panose="02020603050405020304" pitchFamily="18" charset="0"/>
                </a:rPr>
                <a:t>输出端</a:t>
              </a:r>
              <a:endParaRPr kumimoji="1" lang="zh-CN" altLang="en-US" sz="2000">
                <a:latin typeface="Times New Roman" panose="02020603050405020304" pitchFamily="18" charset="0"/>
              </a:endParaRPr>
            </a:p>
          </p:txBody>
        </p:sp>
      </p:grp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468313" y="5415572"/>
            <a:ext cx="7920037" cy="1281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</a:t>
            </a:r>
            <a:r>
              <a:rPr kumimoji="1" lang="zh-CN" altLang="en-US" dirty="0">
                <a:latin typeface="Times New Roman" panose="02020603050405020304" pitchFamily="18" charset="0"/>
              </a:rPr>
              <a:t>若将集成运放看成为一个“黑盒子”，则可等效为一个  </a:t>
            </a:r>
            <a:r>
              <a:rPr kumimoji="1" lang="zh-CN" altLang="en-US" sz="2800" dirty="0">
                <a:solidFill>
                  <a:srgbClr val="7030A0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双端输入、单端输出</a:t>
            </a:r>
            <a:r>
              <a:rPr kumimoji="1" lang="zh-CN" altLang="en-US" dirty="0">
                <a:latin typeface="Times New Roman" panose="02020603050405020304" pitchFamily="18" charset="0"/>
              </a:rPr>
              <a:t>的差分放大电路。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14" name="Rectangle 10"/>
          <p:cNvSpPr>
            <a:spLocks noChangeArrowheads="1"/>
          </p:cNvSpPr>
          <p:nvPr/>
        </p:nvSpPr>
        <p:spPr bwMode="auto">
          <a:xfrm>
            <a:off x="2400945" y="1357415"/>
            <a:ext cx="4267200" cy="1981200"/>
          </a:xfrm>
          <a:prstGeom prst="rect">
            <a:avLst/>
          </a:prstGeom>
          <a:noFill/>
          <a:ln w="28575">
            <a:solidFill>
              <a:srgbClr val="CC0066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1521" name="AutoShape 17"/>
          <p:cNvSpPr>
            <a:spLocks noChangeArrowheads="1"/>
          </p:cNvSpPr>
          <p:nvPr/>
        </p:nvSpPr>
        <p:spPr bwMode="auto">
          <a:xfrm>
            <a:off x="1188243" y="3076036"/>
            <a:ext cx="865187" cy="1150937"/>
          </a:xfrm>
          <a:prstGeom prst="curvedRightArrow">
            <a:avLst>
              <a:gd name="adj1" fmla="val 26606"/>
              <a:gd name="adj2" fmla="val 53211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4" name="Group 31"/>
          <p:cNvGrpSpPr/>
          <p:nvPr/>
        </p:nvGrpSpPr>
        <p:grpSpPr bwMode="auto">
          <a:xfrm>
            <a:off x="5825792" y="3778250"/>
            <a:ext cx="2376487" cy="1362075"/>
            <a:chOff x="3651" y="2523"/>
            <a:chExt cx="1497" cy="858"/>
          </a:xfrm>
        </p:grpSpPr>
        <p:sp>
          <p:nvSpPr>
            <p:cNvPr id="21527" name="AutoShape 23"/>
            <p:cNvSpPr>
              <a:spLocks noChangeArrowheads="1"/>
            </p:cNvSpPr>
            <p:nvPr/>
          </p:nvSpPr>
          <p:spPr bwMode="auto">
            <a:xfrm>
              <a:off x="3651" y="2840"/>
              <a:ext cx="363" cy="182"/>
            </a:xfrm>
            <a:prstGeom prst="rightArrow">
              <a:avLst>
                <a:gd name="adj1" fmla="val 50000"/>
                <a:gd name="adj2" fmla="val 49863"/>
              </a:avLst>
            </a:prstGeom>
            <a:gradFill rotWithShape="1">
              <a:gsLst>
                <a:gs pos="0">
                  <a:schemeClr val="accent1">
                    <a:gamma/>
                    <a:shade val="46275"/>
                    <a:invGamma/>
                  </a:schemeClr>
                </a:gs>
                <a:gs pos="50000">
                  <a:schemeClr val="accent1"/>
                </a:gs>
                <a:gs pos="100000">
                  <a:schemeClr val="accent1">
                    <a:gamma/>
                    <a:shade val="46275"/>
                    <a:invGamma/>
                  </a:schemeClr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Arial" panose="020B0604020202020204" pitchFamily="34" charset="0"/>
              </a:endParaRPr>
            </a:p>
          </p:txBody>
        </p:sp>
        <p:pic>
          <p:nvPicPr>
            <p:cNvPr id="30733" name="Picture 26" descr="集成运放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766" t="25250" r="35927" b="42924"/>
            <a:stretch>
              <a:fillRect/>
            </a:stretch>
          </p:blipFill>
          <p:spPr bwMode="auto">
            <a:xfrm>
              <a:off x="4059" y="2523"/>
              <a:ext cx="1089" cy="8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5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3" grpId="0" autoUpdateAnimBg="0" build="p"/>
      <p:bldP spid="21514" grpId="0" animBg="1"/>
      <p:bldP spid="215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7416800" cy="431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1746" name="Object 3"/>
          <p:cNvGraphicFramePr>
            <a:graphicFrameLocks noGrp="1" noChangeAspect="1"/>
          </p:cNvGraphicFramePr>
          <p:nvPr>
            <p:ph/>
          </p:nvPr>
        </p:nvGraphicFramePr>
        <p:xfrm>
          <a:off x="1528763" y="1168400"/>
          <a:ext cx="6105525" cy="407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358" name="图表" r:id="rId2" imgW="6585585" imgH="4397375" progId="MSGraph.Chart.8">
                  <p:embed followColorScheme="full"/>
                </p:oleObj>
              </mc:Choice>
              <mc:Fallback>
                <p:oleObj name="图表" r:id="rId2" imgW="6585585" imgH="4397375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8763" y="1168400"/>
                        <a:ext cx="6105525" cy="407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476375" y="1484313"/>
            <a:ext cx="792163" cy="288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32656"/>
            <a:ext cx="7772400" cy="641350"/>
          </a:xfrm>
        </p:spPr>
        <p:txBody>
          <a:bodyPr/>
          <a:lstStyle/>
          <a:p>
            <a:pPr algn="l" eaLnBrk="1" hangingPunct="1"/>
            <a:r>
              <a:rPr lang="zh-CN" altLang="en-US" sz="2800" dirty="0" smtClean="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集成运放电路四个组成部分的作用</a:t>
            </a:r>
            <a:endParaRPr lang="zh-CN" altLang="en-US" sz="2800" dirty="0" smtClean="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683568" y="3572972"/>
            <a:ext cx="7696200" cy="23971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lnSpc>
                <a:spcPct val="105000"/>
              </a:lnSpc>
              <a:defRPr/>
            </a:pPr>
            <a:r>
              <a:rPr kumimoji="1" lang="zh-CN" altLang="en-US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输入级：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前置级，多采用差分放大电路。要求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大，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d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大，</a:t>
            </a: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c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小，输入端耐压高。</a:t>
            </a:r>
            <a:endParaRPr kumimoji="1" lang="zh-CN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05000"/>
              </a:lnSpc>
              <a:defRPr/>
            </a:pPr>
            <a:r>
              <a:rPr kumimoji="1" lang="zh-CN" altLang="zh-CN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中间级：</a:t>
            </a:r>
            <a:r>
              <a:rPr kumimoji="1" lang="zh-CN" altLang="zh-CN" dirty="0">
                <a:solidFill>
                  <a:srgbClr val="000000"/>
                </a:solidFill>
                <a:latin typeface="宋体" panose="02010600030101010101" pitchFamily="2" charset="-122"/>
              </a:rPr>
              <a:t>主放大级，多采用共射放大电路。要求有足够的放大能力。</a:t>
            </a:r>
            <a:endParaRPr kumimoji="1" lang="zh-CN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lnSpc>
                <a:spcPct val="105000"/>
              </a:lnSpc>
              <a:defRPr/>
            </a:pPr>
            <a:r>
              <a:rPr kumimoji="1" lang="zh-CN" altLang="zh-CN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输出级：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功率级，多采用准互补输出级。要求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小，最大不失真输出电压尽可能大。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012160" y="1370087"/>
            <a:ext cx="2847975" cy="1754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D6009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</a:rPr>
              <a:t>偏置电路：</a:t>
            </a:r>
            <a:r>
              <a:rPr kumimoji="1" lang="zh-CN" altLang="en-US" dirty="0">
                <a:solidFill>
                  <a:srgbClr val="000000"/>
                </a:solidFill>
                <a:latin typeface="宋体" panose="02010600030101010101" pitchFamily="2" charset="-122"/>
              </a:rPr>
              <a:t>为各级放大电路设置合适的静态工作点。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solidFill>
                  <a:srgbClr val="FF0000"/>
                </a:solidFill>
                <a:latin typeface="宋体" panose="02010600030101010101" pitchFamily="2" charset="-122"/>
              </a:rPr>
              <a:t>多采用电流源电路</a:t>
            </a:r>
            <a:endParaRPr kumimoji="1" lang="en-US" altLang="zh-CN" dirty="0">
              <a:solidFill>
                <a:srgbClr val="00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827584" y="1291506"/>
          <a:ext cx="5029200" cy="191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382" name="Photo Editor 照片" r:id="rId1" imgW="15287625" imgH="5572125" progId="MSPhotoEd.3">
                  <p:embed/>
                </p:oleObj>
              </mc:Choice>
              <mc:Fallback>
                <p:oleObj name="Photo Editor 照片" r:id="rId1" imgW="15287625" imgH="55721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4" y="1291506"/>
                        <a:ext cx="5029200" cy="1911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1403648" y="6111613"/>
            <a:ext cx="547211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几代产品中</a:t>
            </a:r>
            <a:r>
              <a:rPr kumimoji="1" lang="zh-CN" altLang="en-US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输入级的变化最大</a:t>
            </a:r>
            <a:r>
              <a:rPr kumimoji="1"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！</a:t>
            </a:r>
            <a:endParaRPr kumimoji="1" lang="zh-CN" altLang="en-US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autoUpdateAnimBg="0" build="p"/>
      <p:bldP spid="22532" grpId="0" autoUpdateAnimBg="0" build="p"/>
      <p:bldP spid="2253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302521"/>
            <a:ext cx="6572250" cy="500063"/>
          </a:xfrm>
        </p:spPr>
        <p:txBody>
          <a:bodyPr/>
          <a:lstStyle/>
          <a:p>
            <a:pPr algn="l" eaLnBrk="1" hangingPunct="1">
              <a:defRPr/>
            </a:pP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三、</a:t>
            </a:r>
            <a:r>
              <a:rPr lang="zh-CN" altLang="en-US" sz="2800" dirty="0" smtClean="0">
                <a:solidFill>
                  <a:srgbClr val="00B050"/>
                </a:solidFill>
                <a:latin typeface="宋体" panose="02010600030101010101" pitchFamily="2" charset="-122"/>
                <a:ea typeface="华文行楷" panose="02010800040101010101" pitchFamily="2" charset="-122"/>
              </a:rPr>
              <a:t>集成运放的电压传输特性</a:t>
            </a:r>
            <a:endParaRPr lang="zh-CN" altLang="en-US" sz="2800" dirty="0" smtClean="0">
              <a:solidFill>
                <a:srgbClr val="00B050"/>
              </a:solidFill>
              <a:latin typeface="+mn-lt"/>
              <a:ea typeface="华文行楷" panose="0201080004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428625" y="4643438"/>
            <a:ext cx="815340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000" dirty="0">
                <a:latin typeface="Times New Roman" panose="02020603050405020304" pitchFamily="18" charset="0"/>
              </a:rPr>
              <a:t>     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由于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od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高达几十万倍，所以集成运放工作在线性区时的最大输入电压(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)的数值仅为几十～一百多</a:t>
            </a:r>
            <a:r>
              <a:rPr kumimoji="1" lang="zh-CN" altLang="zh-CN" dirty="0">
                <a:solidFill>
                  <a:srgbClr val="FF3300"/>
                </a:solidFill>
                <a:latin typeface="Times New Roman" panose="02020603050405020304" pitchFamily="18" charset="0"/>
              </a:rPr>
              <a:t>微伏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solidFill>
                <a:srgbClr val="CC006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871538" y="1231209"/>
          <a:ext cx="3352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8" name="Photo Editor 照片" r:id="rId1" imgW="9667875" imgH="4010025" progId="MSPhotoEd.3">
                  <p:embed/>
                </p:oleObj>
              </mc:Choice>
              <mc:Fallback>
                <p:oleObj name="Photo Editor 照片" r:id="rId1" imgW="9667875" imgH="40100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38" y="1231209"/>
                        <a:ext cx="3352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Object 3"/>
          <p:cNvGraphicFramePr>
            <a:graphicFrameLocks noChangeAspect="1"/>
          </p:cNvGraphicFramePr>
          <p:nvPr/>
        </p:nvGraphicFramePr>
        <p:xfrm>
          <a:off x="5072063" y="1785938"/>
          <a:ext cx="2971800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19" name="Photo Editor 照片" r:id="rId3" imgW="9896475" imgH="8086725" progId="MSPhotoEd.3">
                  <p:embed/>
                </p:oleObj>
              </mc:Choice>
              <mc:Fallback>
                <p:oleObj name="Photo Editor 照片" r:id="rId3" imgW="9896475" imgH="80867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2063" y="1785938"/>
                        <a:ext cx="2971800" cy="242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642938" y="2897807"/>
            <a:ext cx="3810000" cy="1306512"/>
          </a:xfrm>
          <a:prstGeom prst="rect">
            <a:avLst/>
          </a:prstGeom>
          <a:solidFill>
            <a:srgbClr val="CC99FF"/>
          </a:solidFill>
          <a:ln w="9525">
            <a:solidFill>
              <a:srgbClr val="CC99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在线性区：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＝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od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</a:pP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</a:t>
            </a:r>
            <a:r>
              <a:rPr kumimoji="1" lang="zh-CN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od</a:t>
            </a:r>
            <a:r>
              <a:rPr kumimoji="1" lang="zh-CN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是差模开环放大倍数。</a:t>
            </a:r>
            <a:endParaRPr kumimoji="1" lang="zh-CN" altLang="en-US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7"/>
          <p:cNvGrpSpPr/>
          <p:nvPr/>
        </p:nvGrpSpPr>
        <p:grpSpPr bwMode="auto">
          <a:xfrm>
            <a:off x="6000750" y="3500438"/>
            <a:ext cx="2438400" cy="850900"/>
            <a:chOff x="3552" y="1912"/>
            <a:chExt cx="1536" cy="536"/>
          </a:xfrm>
        </p:grpSpPr>
        <p:sp>
          <p:nvSpPr>
            <p:cNvPr id="33806" name="AutoShape 8"/>
            <p:cNvSpPr/>
            <p:nvPr/>
          </p:nvSpPr>
          <p:spPr bwMode="auto">
            <a:xfrm>
              <a:off x="4473" y="1912"/>
              <a:ext cx="615" cy="536"/>
            </a:xfrm>
            <a:prstGeom prst="borderCallout1">
              <a:avLst>
                <a:gd name="adj1" fmla="val 13431"/>
                <a:gd name="adj2" fmla="val -7806"/>
                <a:gd name="adj3" fmla="val -158769"/>
                <a:gd name="adj4" fmla="val -50894"/>
              </a:avLst>
            </a:prstGeom>
            <a:solidFill>
              <a:srgbClr val="FFFFCC"/>
            </a:solidFill>
            <a:ln w="19050">
              <a:solidFill>
                <a:srgbClr val="00B050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非线性区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33807" name="Line 9"/>
            <p:cNvSpPr>
              <a:spLocks noChangeShapeType="1"/>
            </p:cNvSpPr>
            <p:nvPr/>
          </p:nvSpPr>
          <p:spPr bwMode="auto">
            <a:xfrm flipV="1">
              <a:off x="3552" y="2064"/>
              <a:ext cx="912" cy="192"/>
            </a:xfrm>
            <a:prstGeom prst="line">
              <a:avLst/>
            </a:prstGeom>
            <a:noFill/>
            <a:ln w="19050">
              <a:solidFill>
                <a:srgbClr val="00B05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68313" y="5805488"/>
            <a:ext cx="7981950" cy="904875"/>
          </a:xfrm>
          <a:prstGeom prst="rect">
            <a:avLst/>
          </a:prstGeom>
          <a:solidFill>
            <a:srgbClr val="CCECFF"/>
          </a:solidFill>
          <a:ln w="9525">
            <a:solidFill>
              <a:srgbClr val="CC99FF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>
                <a:solidFill>
                  <a:srgbClr val="CC0066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zh-CN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zh-CN" i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zh-CN" altLang="zh-CN">
                <a:solidFill>
                  <a:srgbClr val="000000"/>
                </a:solidFill>
                <a:latin typeface="Times New Roman" panose="02020603050405020304" pitchFamily="18" charset="0"/>
              </a:rPr>
              <a:t>)的数值大于一定值时，</a:t>
            </a:r>
            <a:r>
              <a:rPr kumimoji="1" lang="zh-CN" altLang="en-US">
                <a:solidFill>
                  <a:srgbClr val="FF3300"/>
                </a:solidFill>
                <a:latin typeface="Times New Roman" panose="02020603050405020304" pitchFamily="18" charset="0"/>
              </a:rPr>
              <a:t>开环</a:t>
            </a:r>
            <a:r>
              <a:rPr kumimoji="1" lang="zh-CN" altLang="zh-CN">
                <a:solidFill>
                  <a:srgbClr val="FF3300"/>
                </a:solidFill>
                <a:latin typeface="Times New Roman" panose="02020603050405020304" pitchFamily="18" charset="0"/>
              </a:rPr>
              <a:t>集成运放</a:t>
            </a:r>
            <a:r>
              <a:rPr kumimoji="1" lang="zh-CN" altLang="zh-CN">
                <a:latin typeface="Times New Roman" panose="02020603050405020304" pitchFamily="18" charset="0"/>
              </a:rPr>
              <a:t>的输出不是</a:t>
            </a:r>
            <a:r>
              <a:rPr kumimoji="1" lang="zh-CN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＋</a:t>
            </a:r>
            <a:r>
              <a:rPr kumimoji="1" lang="zh-CN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OM</a:t>
            </a:r>
            <a:r>
              <a:rPr kumimoji="1" lang="en-US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>
                <a:latin typeface="Times New Roman" panose="02020603050405020304" pitchFamily="18" charset="0"/>
              </a:rPr>
              <a:t>,</a:t>
            </a:r>
            <a:r>
              <a:rPr kumimoji="1" lang="en-US" altLang="zh-CN">
                <a:latin typeface="Times New Roman" panose="02020603050405020304" pitchFamily="18" charset="0"/>
              </a:rPr>
              <a:t> </a:t>
            </a:r>
            <a:r>
              <a:rPr kumimoji="1" lang="zh-CN" altLang="zh-CN">
                <a:latin typeface="Times New Roman" panose="02020603050405020304" pitchFamily="18" charset="0"/>
              </a:rPr>
              <a:t>就是</a:t>
            </a:r>
            <a:r>
              <a:rPr kumimoji="1" lang="zh-CN" altLang="zh-CN" sz="2000">
                <a:solidFill>
                  <a:srgbClr val="FF0000"/>
                </a:solidFill>
                <a:latin typeface="Times New Roman" panose="02020603050405020304" pitchFamily="18" charset="0"/>
              </a:rPr>
              <a:t>－</a:t>
            </a:r>
            <a:r>
              <a:rPr kumimoji="1" lang="zh-CN" altLang="zh-CN" sz="2000" i="1">
                <a:solidFill>
                  <a:srgbClr val="FF000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sz="2000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OM</a:t>
            </a:r>
            <a:r>
              <a:rPr kumimoji="1" lang="zh-CN" altLang="zh-CN">
                <a:latin typeface="Times New Roman" panose="02020603050405020304" pitchFamily="18" charset="0"/>
              </a:rPr>
              <a:t>，集成运放工作在非线性区。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5580063" y="1268413"/>
            <a:ext cx="23764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O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</a:t>
            </a:r>
            <a:r>
              <a:rPr kumimoji="1"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f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P</a:t>
            </a:r>
            <a:r>
              <a:rPr kumimoji="1"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-</a:t>
            </a:r>
            <a:r>
              <a:rPr kumimoji="1" lang="en-US" altLang="zh-CN" i="1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baseline="-250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)</a:t>
            </a:r>
            <a:endParaRPr kumimoji="1" lang="en-US" altLang="zh-CN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5651500" y="1989138"/>
            <a:ext cx="8890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1800" dirty="0">
                <a:latin typeface="Times New Roman" panose="02020603050405020304" pitchFamily="18" charset="0"/>
              </a:rPr>
              <a:t>＋</a:t>
            </a:r>
            <a:r>
              <a:rPr kumimoji="1" lang="zh-CN" altLang="zh-CN" sz="1800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sz="1800" baseline="-25000" dirty="0">
                <a:latin typeface="Times New Roman" panose="02020603050405020304" pitchFamily="18" charset="0"/>
              </a:rPr>
              <a:t>OM</a:t>
            </a:r>
            <a:r>
              <a:rPr kumimoji="1" lang="en-US" altLang="zh-CN" sz="1800" baseline="-25000" dirty="0">
                <a:latin typeface="Times New Roman" panose="02020603050405020304" pitchFamily="18" charset="0"/>
              </a:rPr>
              <a:t> </a:t>
            </a:r>
            <a:endParaRPr lang="zh-CN" altLang="en-US" sz="1800" dirty="0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372225" y="3860800"/>
            <a:ext cx="8493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zh-CN" sz="1800" dirty="0">
                <a:latin typeface="Times New Roman" panose="02020603050405020304" pitchFamily="18" charset="0"/>
              </a:rPr>
              <a:t>－</a:t>
            </a:r>
            <a:r>
              <a:rPr kumimoji="1" lang="zh-CN" altLang="zh-CN" sz="1800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sz="1800" baseline="-25000" dirty="0">
                <a:latin typeface="Times New Roman" panose="02020603050405020304" pitchFamily="18" charset="0"/>
              </a:rPr>
              <a:t>OM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autoUpdateAnimBg="0" build="p"/>
      <p:bldP spid="23558" grpId="0" animBg="1" autoUpdateAnimBg="0"/>
      <p:bldP spid="23562" grpId="0" animBg="1" autoUpdateAnimBg="0"/>
      <p:bldP spid="23563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6706" y="558189"/>
            <a:ext cx="7837488" cy="1143000"/>
          </a:xfrm>
        </p:spPr>
        <p:txBody>
          <a:bodyPr/>
          <a:lstStyle/>
          <a:p>
            <a:r>
              <a:rPr lang="en-US" altLang="zh-CN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§5.1 </a:t>
            </a:r>
            <a:r>
              <a:rPr lang="zh-CN" altLang="en-US" sz="3600" dirty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多级放大</a:t>
            </a:r>
            <a: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电路的一般问题</a:t>
            </a:r>
            <a:br>
              <a:rPr lang="zh-CN" altLang="en-US" sz="3600" dirty="0" smtClean="0">
                <a:solidFill>
                  <a:srgbClr val="7030A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</a:br>
            <a:r>
              <a:rPr lang="en-US" altLang="zh-CN" sz="3600" dirty="0" smtClean="0">
                <a:solidFill>
                  <a:srgbClr val="7030A0"/>
                </a:solidFill>
                <a:latin typeface="仿宋" panose="02010609060101010101" charset="-122"/>
                <a:ea typeface="仿宋" panose="02010609060101010101" charset="-122"/>
                <a:cs typeface="Times New Roman" panose="02020603050405020304" pitchFamily="18" charset="0"/>
              </a:rPr>
              <a:t>p117</a:t>
            </a:r>
            <a:endParaRPr lang="en-US" altLang="zh-CN" sz="3600" dirty="0" smtClean="0">
              <a:solidFill>
                <a:srgbClr val="7030A0"/>
              </a:solidFill>
              <a:latin typeface="仿宋" panose="02010609060101010101" charset="-122"/>
              <a:ea typeface="仿宋" panose="02010609060101010101" charset="-122"/>
              <a:cs typeface="Times New Roman" panose="02020603050405020304" pitchFamily="18" charset="0"/>
            </a:endParaRPr>
          </a:p>
        </p:txBody>
      </p:sp>
      <p:sp>
        <p:nvSpPr>
          <p:cNvPr id="18441" name="Text Box 9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951089" y="2564905"/>
            <a:ext cx="59971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、多级放大电路的耦合方式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Text Box 10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951089" y="4167188"/>
            <a:ext cx="5853159" cy="4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二、多级放大电路的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动态分析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1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857250"/>
            <a:ext cx="4398963" cy="533400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直接耦合</a:t>
            </a:r>
            <a:endParaRPr lang="zh-CN" altLang="en-US" sz="2800" dirty="0">
              <a:solidFill>
                <a:srgbClr val="00B050"/>
              </a:solidFill>
              <a:latin typeface="+mn-lt"/>
              <a:ea typeface="华文行楷" panose="02010800040101010101" pitchFamily="2" charset="-122"/>
            </a:endParaRP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990600" y="1676400"/>
          <a:ext cx="3879850" cy="272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Photo Editor 照片" r:id="rId1" imgW="12525375" imgH="8810625" progId="MSPhotoEd.3">
                  <p:embed/>
                </p:oleObj>
              </mc:Choice>
              <mc:Fallback>
                <p:oleObj name="Photo Editor 照片" r:id="rId1" imgW="12525375" imgH="88106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3879850" cy="272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Line 4"/>
          <p:cNvSpPr>
            <a:spLocks noChangeShapeType="1"/>
          </p:cNvSpPr>
          <p:nvPr/>
        </p:nvSpPr>
        <p:spPr bwMode="auto">
          <a:xfrm>
            <a:off x="3352800" y="1600200"/>
            <a:ext cx="0" cy="2895600"/>
          </a:xfrm>
          <a:prstGeom prst="line">
            <a:avLst/>
          </a:prstGeom>
          <a:noFill/>
          <a:ln w="19050">
            <a:solidFill>
              <a:srgbClr val="FF3300"/>
            </a:solidFill>
            <a:prstDash val="lgDash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5" name="AutoShape 5"/>
          <p:cNvSpPr/>
          <p:nvPr/>
        </p:nvSpPr>
        <p:spPr bwMode="auto">
          <a:xfrm>
            <a:off x="5099050" y="714375"/>
            <a:ext cx="4044950" cy="838200"/>
          </a:xfrm>
          <a:prstGeom prst="borderCallout1">
            <a:avLst>
              <a:gd name="adj1" fmla="val 13634"/>
              <a:gd name="adj2" fmla="val -1884"/>
              <a:gd name="adj3" fmla="val 194500"/>
              <a:gd name="adj4" fmla="val -51796"/>
            </a:avLst>
          </a:prstGeom>
          <a:solidFill>
            <a:srgbClr val="FFCCCC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既是第一级的集电极电阻，又是第二级的基极电阻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5280025" y="1785938"/>
            <a:ext cx="38639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能够放大变化缓慢的信号，便于集成化， </a:t>
            </a:r>
            <a:r>
              <a:rPr kumimoji="1" lang="en-US" altLang="zh-CN">
                <a:solidFill>
                  <a:srgbClr val="D60093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zh-CN">
                <a:solidFill>
                  <a:srgbClr val="D60093"/>
                </a:solidFill>
                <a:latin typeface="Times New Roman" panose="02020603050405020304" pitchFamily="18" charset="0"/>
              </a:rPr>
              <a:t>点相互影响，</a:t>
            </a:r>
            <a:r>
              <a:rPr kumimoji="1" lang="zh-CN" altLang="en-US">
                <a:solidFill>
                  <a:srgbClr val="D60093"/>
                </a:solidFill>
                <a:latin typeface="Times New Roman" panose="02020603050405020304" pitchFamily="18" charset="0"/>
              </a:rPr>
              <a:t>存在零点漂移现象。</a:t>
            </a:r>
            <a:endParaRPr kumimoji="1" lang="zh-CN" altLang="en-US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87" name="Text Box 7"/>
          <p:cNvSpPr txBox="1">
            <a:spLocks noChangeArrowheads="1"/>
          </p:cNvSpPr>
          <p:nvPr/>
        </p:nvSpPr>
        <p:spPr bwMode="auto">
          <a:xfrm>
            <a:off x="714375" y="5301819"/>
            <a:ext cx="81375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   </a:t>
            </a:r>
            <a:r>
              <a:rPr kumimoji="1" lang="zh-CN" altLang="en-US" dirty="0">
                <a:latin typeface="Times New Roman" panose="02020603050405020304" pitchFamily="18" charset="0"/>
              </a:rPr>
              <a:t>当输入信号为零时，前级由温度变化所引起的电流、电位的变化会逐级放大。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8"/>
          <p:cNvGrpSpPr/>
          <p:nvPr/>
        </p:nvGrpSpPr>
        <p:grpSpPr bwMode="auto">
          <a:xfrm>
            <a:off x="1524000" y="4267200"/>
            <a:ext cx="3124200" cy="457200"/>
            <a:chOff x="960" y="2688"/>
            <a:chExt cx="1968" cy="288"/>
          </a:xfrm>
        </p:grpSpPr>
        <p:sp>
          <p:nvSpPr>
            <p:cNvPr id="1041" name="Text Box 9"/>
            <p:cNvSpPr txBox="1">
              <a:spLocks noChangeArrowheads="1"/>
            </p:cNvSpPr>
            <p:nvPr/>
          </p:nvSpPr>
          <p:spPr bwMode="auto">
            <a:xfrm>
              <a:off x="2160" y="268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70C0"/>
                  </a:solidFill>
                  <a:latin typeface="Times New Roman" panose="02020603050405020304" pitchFamily="18" charset="0"/>
                </a:rPr>
                <a:t>第二级</a:t>
              </a:r>
              <a:endParaRPr kumimoji="1" lang="zh-CN" altLang="en-US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42" name="Text Box 10"/>
            <p:cNvSpPr txBox="1">
              <a:spLocks noChangeArrowheads="1"/>
            </p:cNvSpPr>
            <p:nvPr/>
          </p:nvSpPr>
          <p:spPr bwMode="auto">
            <a:xfrm>
              <a:off x="960" y="2688"/>
              <a:ext cx="76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>
                  <a:solidFill>
                    <a:srgbClr val="0070C0"/>
                  </a:solidFill>
                  <a:latin typeface="Times New Roman" panose="02020603050405020304" pitchFamily="18" charset="0"/>
                </a:rPr>
                <a:t>第一级</a:t>
              </a:r>
              <a:endParaRPr kumimoji="1" lang="zh-CN" altLang="en-US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0496" name="AutoShape 16"/>
          <p:cNvSpPr/>
          <p:nvPr/>
        </p:nvSpPr>
        <p:spPr bwMode="auto">
          <a:xfrm>
            <a:off x="395288" y="4724400"/>
            <a:ext cx="1993900" cy="498475"/>
          </a:xfrm>
          <a:prstGeom prst="borderCallout2">
            <a:avLst>
              <a:gd name="adj1" fmla="val 22931"/>
              <a:gd name="adj2" fmla="val 103819"/>
              <a:gd name="adj3" fmla="val 22931"/>
              <a:gd name="adj4" fmla="val 111861"/>
              <a:gd name="adj5" fmla="val -225157"/>
              <a:gd name="adj6" fmla="val 120463"/>
            </a:avLst>
          </a:prstGeom>
          <a:solidFill>
            <a:srgbClr val="FFFFCC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合适吗？</a:t>
            </a:r>
            <a:endParaRPr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497" name="AutoShape 17"/>
          <p:cNvSpPr/>
          <p:nvPr/>
        </p:nvSpPr>
        <p:spPr bwMode="auto">
          <a:xfrm>
            <a:off x="611188" y="1557338"/>
            <a:ext cx="1003300" cy="835025"/>
          </a:xfrm>
          <a:prstGeom prst="borderCallout1">
            <a:avLst>
              <a:gd name="adj1" fmla="val 13690"/>
              <a:gd name="adj2" fmla="val 107597"/>
              <a:gd name="adj3" fmla="val 153991"/>
              <a:gd name="adj4" fmla="val 264241"/>
            </a:avLst>
          </a:prstGeom>
          <a:solidFill>
            <a:srgbClr val="CCCCFF"/>
          </a:solidFill>
          <a:ln w="19050">
            <a:solidFill>
              <a:srgbClr val="FF00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直接连接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" name="Group 18"/>
          <p:cNvGrpSpPr/>
          <p:nvPr/>
        </p:nvGrpSpPr>
        <p:grpSpPr bwMode="auto">
          <a:xfrm>
            <a:off x="5435600" y="3500438"/>
            <a:ext cx="3278188" cy="1519237"/>
            <a:chOff x="3264" y="2205"/>
            <a:chExt cx="2065" cy="957"/>
          </a:xfrm>
        </p:grpSpPr>
        <p:sp>
          <p:nvSpPr>
            <p:cNvPr id="1039" name="AutoShape 19"/>
            <p:cNvSpPr/>
            <p:nvPr/>
          </p:nvSpPr>
          <p:spPr bwMode="auto">
            <a:xfrm>
              <a:off x="3264" y="2400"/>
              <a:ext cx="1515" cy="762"/>
            </a:xfrm>
            <a:prstGeom prst="borderCallout1">
              <a:avLst>
                <a:gd name="adj1" fmla="val 9449"/>
                <a:gd name="adj2" fmla="val 103167"/>
                <a:gd name="adj3" fmla="val -25593"/>
                <a:gd name="adj4" fmla="val 111023"/>
              </a:avLst>
            </a:prstGeom>
            <a:solidFill>
              <a:srgbClr val="92D050"/>
            </a:solidFill>
            <a:ln w="19050">
              <a:solidFill>
                <a:schemeClr val="tx2"/>
              </a:solidFill>
              <a:miter lim="800000"/>
            </a:ln>
          </p:spPr>
          <p:txBody>
            <a:bodyPr/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>
                  <a:latin typeface="Times New Roman" panose="02020603050405020304" pitchFamily="18" charset="0"/>
                </a:rPr>
                <a:t>输入为零，输出产生变化的现象称为零点漂移</a:t>
              </a:r>
              <a:endParaRPr kumimoji="1" lang="zh-CN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040" name="Line 20"/>
            <p:cNvSpPr>
              <a:spLocks noChangeShapeType="1"/>
            </p:cNvSpPr>
            <p:nvPr/>
          </p:nvSpPr>
          <p:spPr bwMode="auto">
            <a:xfrm>
              <a:off x="4195" y="2205"/>
              <a:ext cx="1134" cy="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01" name="Text Box 21"/>
          <p:cNvSpPr txBox="1">
            <a:spLocks noChangeArrowheads="1"/>
          </p:cNvSpPr>
          <p:nvPr/>
        </p:nvSpPr>
        <p:spPr bwMode="auto">
          <a:xfrm>
            <a:off x="699685" y="6083654"/>
            <a:ext cx="7850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dirty="0"/>
              <a:t>求解</a:t>
            </a:r>
            <a:r>
              <a:rPr lang="en-US" altLang="zh-CN" i="1" dirty="0"/>
              <a:t>Q</a:t>
            </a:r>
            <a:r>
              <a:rPr lang="zh-CN" altLang="en-US" dirty="0"/>
              <a:t>点时应按各回路列多元一次方程，然后解方程组。</a:t>
            </a:r>
            <a:endParaRPr lang="zh-CN" altLang="en-US" dirty="0"/>
          </a:p>
        </p:txBody>
      </p:sp>
      <p:sp>
        <p:nvSpPr>
          <p:cNvPr id="18" name="Text Box 9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107504" y="125794"/>
            <a:ext cx="5997175" cy="480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一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、多级放大电路的耦合方式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4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0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animBg="1" autoUpdateAnimBg="0"/>
      <p:bldP spid="20486" grpId="0" autoUpdateAnimBg="0" build="p"/>
      <p:bldP spid="20487" grpId="0" autoUpdateAnimBg="0" build="p"/>
      <p:bldP spid="20496" grpId="0" animBg="1" autoUpdateAnimBg="0"/>
      <p:bldP spid="20497" grpId="0" animBg="1"/>
      <p:bldP spid="2050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2" descr="Dz0301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165" b="55202"/>
          <a:stretch>
            <a:fillRect/>
          </a:stretch>
        </p:blipFill>
        <p:spPr bwMode="auto">
          <a:xfrm>
            <a:off x="539750" y="1054100"/>
            <a:ext cx="3886200" cy="283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5" name="Rectangle 3"/>
          <p:cNvSpPr>
            <a:spLocks noGrp="1" noChangeArrowheads="1"/>
          </p:cNvSpPr>
          <p:nvPr>
            <p:ph type="title"/>
          </p:nvPr>
        </p:nvSpPr>
        <p:spPr>
          <a:xfrm>
            <a:off x="-34758" y="317500"/>
            <a:ext cx="5616575" cy="431800"/>
          </a:xfrm>
          <a:solidFill>
            <a:schemeClr val="bg1"/>
          </a:solidFill>
        </p:spPr>
        <p:txBody>
          <a:bodyPr/>
          <a:lstStyle/>
          <a:p>
            <a:pPr algn="l" eaLnBrk="1" hangingPunct="1">
              <a:lnSpc>
                <a:spcPct val="80000"/>
              </a:lnSpc>
            </a:pPr>
            <a:r>
              <a:rPr lang="zh-CN" altLang="en-US" sz="2800">
                <a:solidFill>
                  <a:srgbClr val="0070C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如何设置合适的静态工作点？</a:t>
            </a:r>
            <a:endParaRPr lang="zh-CN" altLang="en-US" sz="2800">
              <a:solidFill>
                <a:srgbClr val="0070C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1508" name="AutoShape 4"/>
          <p:cNvSpPr/>
          <p:nvPr/>
        </p:nvSpPr>
        <p:spPr bwMode="auto">
          <a:xfrm>
            <a:off x="4714875" y="3071813"/>
            <a:ext cx="1928813" cy="785812"/>
          </a:xfrm>
          <a:prstGeom prst="borderCallout2">
            <a:avLst>
              <a:gd name="adj1" fmla="val 13875"/>
              <a:gd name="adj2" fmla="val -3333"/>
              <a:gd name="adj3" fmla="val -33458"/>
              <a:gd name="adj4" fmla="val -19681"/>
              <a:gd name="adj5" fmla="val -23718"/>
              <a:gd name="adj6" fmla="val -65014"/>
            </a:avLst>
          </a:prstGeom>
          <a:solidFill>
            <a:srgbClr val="FFCCCC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</a:rPr>
              <a:t>使第二级放</a:t>
            </a:r>
            <a:endParaRPr lang="en-US" altLang="zh-CN">
              <a:latin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</a:rPr>
              <a:t>大倍数下降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21509" name="Object 2"/>
          <p:cNvGraphicFramePr>
            <a:graphicFrameLocks noChangeAspect="1"/>
          </p:cNvGraphicFramePr>
          <p:nvPr/>
        </p:nvGraphicFramePr>
        <p:xfrm>
          <a:off x="3587750" y="2897188"/>
          <a:ext cx="346075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08" name="Photo Editor 照片" r:id="rId2" imgW="1228725" imgH="2447925" progId="MSPhotoEd.3">
                  <p:embed/>
                </p:oleObj>
              </mc:Choice>
              <mc:Fallback>
                <p:oleObj name="Photo Editor 照片" r:id="rId2" imgW="1228725" imgH="24479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7750" y="2897188"/>
                        <a:ext cx="346075" cy="690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40481" y="3961342"/>
            <a:ext cx="7786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取代</a:t>
            </a:r>
            <a:r>
              <a:rPr kumimoji="1" lang="en-US" altLang="zh-CN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baseline="-25000" dirty="0">
                <a:latin typeface="Times New Roman" panose="02020603050405020304" pitchFamily="18" charset="0"/>
              </a:rPr>
              <a:t>e</a:t>
            </a:r>
            <a:r>
              <a:rPr kumimoji="1" lang="zh-CN" altLang="en-US" dirty="0">
                <a:latin typeface="Times New Roman" panose="02020603050405020304" pitchFamily="18" charset="0"/>
              </a:rPr>
              <a:t>的元件，应对直流和交流呈现不同的特性：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539750" y="5030787"/>
            <a:ext cx="80645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/>
            <a:r>
              <a:rPr lang="zh-CN" altLang="en-US" dirty="0">
                <a:latin typeface="Times New Roman" panose="02020603050405020304" pitchFamily="18" charset="0"/>
              </a:rPr>
              <a:t>若要</a:t>
            </a:r>
            <a:r>
              <a:rPr lang="en-US" altLang="zh-CN" i="1" dirty="0"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latin typeface="Times New Roman" panose="02020603050405020304" pitchFamily="18" charset="0"/>
              </a:rPr>
              <a:t>CE</a:t>
            </a:r>
            <a:r>
              <a:rPr lang="en-US" altLang="zh-CN" sz="1600" dirty="0">
                <a:latin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latin typeface="Times New Roman" panose="02020603050405020304" pitchFamily="18" charset="0"/>
              </a:rPr>
              <a:t>5V</a:t>
            </a:r>
            <a:r>
              <a:rPr lang="zh-CN" altLang="en-US" dirty="0">
                <a:latin typeface="Times New Roman" panose="02020603050405020304" pitchFamily="18" charset="0"/>
              </a:rPr>
              <a:t>，不宜用多个二极管，而是用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稳压管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2" name="Group 9"/>
          <p:cNvGrpSpPr/>
          <p:nvPr/>
        </p:nvGrpSpPr>
        <p:grpSpPr bwMode="auto">
          <a:xfrm>
            <a:off x="2901950" y="2820988"/>
            <a:ext cx="636588" cy="685800"/>
            <a:chOff x="3072" y="1872"/>
            <a:chExt cx="401" cy="432"/>
          </a:xfrm>
        </p:grpSpPr>
        <p:graphicFrame>
          <p:nvGraphicFramePr>
            <p:cNvPr id="2053" name="Object 5"/>
            <p:cNvGraphicFramePr>
              <a:graphicFrameLocks noChangeAspect="1"/>
            </p:cNvGraphicFramePr>
            <p:nvPr/>
          </p:nvGraphicFramePr>
          <p:xfrm>
            <a:off x="3312" y="1872"/>
            <a:ext cx="161" cy="4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09" name="Photo Editor 照片" r:id="rId4" imgW="733425" imgH="1838325" progId="MSPhotoEd.3">
                    <p:embed/>
                  </p:oleObj>
                </mc:Choice>
                <mc:Fallback>
                  <p:oleObj name="Photo Editor 照片" r:id="rId4" imgW="733425" imgH="1838325" progId="MSPhotoEd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1872"/>
                          <a:ext cx="161" cy="4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7" name="Text Box 11"/>
            <p:cNvSpPr txBox="1">
              <a:spLocks noChangeArrowheads="1"/>
            </p:cNvSpPr>
            <p:nvPr/>
          </p:nvSpPr>
          <p:spPr bwMode="auto">
            <a:xfrm>
              <a:off x="3072" y="1968"/>
              <a:ext cx="33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 i="1">
                  <a:latin typeface="Times New Roman" panose="02020603050405020304" pitchFamily="18" charset="0"/>
                </a:rPr>
                <a:t>R</a:t>
              </a:r>
              <a:r>
                <a:rPr kumimoji="1" lang="en-US" altLang="zh-CN" sz="2000" baseline="-25000">
                  <a:latin typeface="Times New Roman" panose="02020603050405020304" pitchFamily="18" charset="0"/>
                </a:rPr>
                <a:t>e</a:t>
              </a:r>
              <a:endParaRPr kumimoji="1" lang="en-US" altLang="zh-CN" sz="20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151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7286625" y="1143000"/>
          <a:ext cx="1585913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10" name="Photo Editor 照片" r:id="rId6" imgW="5229225" imgH="8505825" progId="MSPhotoEd.3">
                  <p:embed/>
                </p:oleObj>
              </mc:Choice>
              <mc:Fallback>
                <p:oleObj name="Photo Editor 照片" r:id="rId6" imgW="5229225" imgH="8505825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25" y="1143000"/>
                        <a:ext cx="1585913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AutoShape 13"/>
          <p:cNvSpPr/>
          <p:nvPr/>
        </p:nvSpPr>
        <p:spPr bwMode="auto">
          <a:xfrm>
            <a:off x="7696200" y="0"/>
            <a:ext cx="1447800" cy="533400"/>
          </a:xfrm>
          <a:prstGeom prst="borderCallout1">
            <a:avLst>
              <a:gd name="adj1" fmla="val 102787"/>
              <a:gd name="adj2" fmla="val 8921"/>
              <a:gd name="adj3" fmla="val 295875"/>
              <a:gd name="adj4" fmla="val -20644"/>
            </a:avLst>
          </a:prstGeom>
          <a:solidFill>
            <a:srgbClr val="66FFFF"/>
          </a:solidFill>
          <a:ln w="19050">
            <a:solidFill>
              <a:srgbClr val="FF330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latin typeface="Times New Roman" panose="02020603050405020304" pitchFamily="18" charset="0"/>
              </a:rPr>
              <a:t>必要性？</a:t>
            </a:r>
            <a:endParaRPr kumimoji="1"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3" name="Group 14"/>
          <p:cNvGrpSpPr/>
          <p:nvPr/>
        </p:nvGrpSpPr>
        <p:grpSpPr bwMode="auto">
          <a:xfrm>
            <a:off x="4643438" y="0"/>
            <a:ext cx="2571750" cy="2357438"/>
            <a:chOff x="4032" y="0"/>
            <a:chExt cx="1728" cy="1655"/>
          </a:xfrm>
        </p:grpSpPr>
        <p:graphicFrame>
          <p:nvGraphicFramePr>
            <p:cNvPr id="2052" name="Object 4"/>
            <p:cNvGraphicFramePr>
              <a:graphicFrameLocks noChangeAspect="1"/>
            </p:cNvGraphicFramePr>
            <p:nvPr/>
          </p:nvGraphicFramePr>
          <p:xfrm>
            <a:off x="4080" y="0"/>
            <a:ext cx="1680" cy="1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11" name="Photo Editor 照片" r:id="rId8" imgW="10487025" imgH="10334625" progId="MSPhotoEd.3">
                    <p:embed/>
                  </p:oleObj>
                </mc:Choice>
                <mc:Fallback>
                  <p:oleObj name="Photo Editor 照片" r:id="rId8" imgW="10487025" imgH="10334625" progId="MSPhotoEd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0"/>
                          <a:ext cx="1680" cy="1655"/>
                        </a:xfrm>
                        <a:prstGeom prst="rect">
                          <a:avLst/>
                        </a:prstGeom>
                        <a:solidFill>
                          <a:srgbClr val="66FFFF"/>
                        </a:solidFill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ffectLst/>
                        <a:extLs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66" name="Text Box 16"/>
            <p:cNvSpPr txBox="1">
              <a:spLocks noChangeArrowheads="1"/>
            </p:cNvSpPr>
            <p:nvPr/>
          </p:nvSpPr>
          <p:spPr bwMode="auto">
            <a:xfrm>
              <a:off x="4032" y="0"/>
              <a:ext cx="816" cy="3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/>
                <a:t>稳压管</a:t>
              </a:r>
              <a:endParaRPr lang="zh-CN" altLang="en-US" sz="2000"/>
            </a:p>
            <a:p>
              <a:pPr eaLnBrk="1" hangingPunct="1"/>
              <a:r>
                <a:rPr lang="zh-CN" altLang="en-US" sz="2000"/>
                <a:t>伏安特性</a:t>
              </a:r>
              <a:endParaRPr lang="zh-CN" altLang="en-US" sz="2000"/>
            </a:p>
          </p:txBody>
        </p:sp>
      </p:grp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1043608" y="5492750"/>
            <a:ext cx="6429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      U</a:t>
            </a:r>
            <a:r>
              <a:rPr lang="en-US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CEQ1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太小→加</a:t>
            </a:r>
            <a:r>
              <a:rPr lang="en-US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i="1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数值↓）→改用</a:t>
            </a:r>
            <a:r>
              <a:rPr lang="en-US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D→</a:t>
            </a:r>
            <a:endParaRPr lang="en-US" altLang="zh-CN" dirty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若要</a:t>
            </a:r>
            <a:r>
              <a:rPr lang="en-US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CEQ1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大，则改用</a:t>
            </a:r>
            <a:r>
              <a:rPr lang="en-US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D</a:t>
            </a:r>
            <a:r>
              <a:rPr lang="en-US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Z</a:t>
            </a:r>
            <a:r>
              <a:rPr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。</a:t>
            </a:r>
            <a:endParaRPr lang="zh-CN" altLang="en-US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" name="Text Box 6"/>
          <p:cNvSpPr txBox="1">
            <a:spLocks noChangeArrowheads="1"/>
          </p:cNvSpPr>
          <p:nvPr/>
        </p:nvSpPr>
        <p:spPr bwMode="auto">
          <a:xfrm>
            <a:off x="821531" y="4511321"/>
            <a:ext cx="77866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对直流</a:t>
            </a:r>
            <a:r>
              <a:rPr kumimoji="1" lang="zh-CN" altLang="en-US" dirty="0">
                <a:latin typeface="Times New Roman" panose="02020603050405020304" pitchFamily="18" charset="0"/>
              </a:rPr>
              <a:t>，它相当于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电压源</a:t>
            </a:r>
            <a:r>
              <a:rPr kumimoji="1" lang="zh-CN" altLang="en-US" dirty="0">
                <a:latin typeface="Times New Roman" panose="02020603050405020304" pitchFamily="18" charset="0"/>
              </a:rPr>
              <a:t>；对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交流</a:t>
            </a:r>
            <a:r>
              <a:rPr kumimoji="1" lang="zh-CN" altLang="en-US" dirty="0">
                <a:latin typeface="Times New Roman" panose="02020603050405020304" pitchFamily="18" charset="0"/>
              </a:rPr>
              <a:t>，它等效为</a:t>
            </a:r>
            <a:r>
              <a:rPr kumimoji="1" lang="zh-CN" altLang="en-US" dirty="0">
                <a:solidFill>
                  <a:srgbClr val="00B050"/>
                </a:solidFill>
                <a:latin typeface="Times New Roman" panose="02020603050405020304" pitchFamily="18" charset="0"/>
              </a:rPr>
              <a:t>小电阻</a:t>
            </a:r>
            <a:r>
              <a:rPr kumimoji="1" lang="zh-CN" altLang="en-US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5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15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1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 animBg="1" autoUpdateAnimBg="0"/>
      <p:bldP spid="21510" grpId="0" autoUpdateAnimBg="0" build="p"/>
      <p:bldP spid="21511" grpId="0" autoUpdateAnimBg="0" build="p"/>
      <p:bldP spid="21517" grpId="0" animBg="1" autoUpdateAnimBg="0"/>
      <p:bldP spid="21521" grpId="0" autoUpdateAnimBg="0"/>
      <p:bldP spid="20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431" name="Picture 7" descr="Dz02040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962" b="7501"/>
          <a:stretch>
            <a:fillRect/>
          </a:stretch>
        </p:blipFill>
        <p:spPr bwMode="auto">
          <a:xfrm>
            <a:off x="395288" y="1700213"/>
            <a:ext cx="5303837" cy="252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3432" name="Object 8"/>
          <p:cNvGraphicFramePr>
            <a:graphicFrameLocks noChangeAspect="1"/>
          </p:cNvGraphicFramePr>
          <p:nvPr/>
        </p:nvGraphicFramePr>
        <p:xfrm>
          <a:off x="371475" y="4630738"/>
          <a:ext cx="3357563" cy="178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2" name="Equation" r:id="rId2" imgW="1714500" imgH="914400" progId="Equation.DSMT4">
                  <p:embed/>
                </p:oleObj>
              </mc:Choice>
              <mc:Fallback>
                <p:oleObj name="Equation" r:id="rId2" imgW="17145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475" y="4630738"/>
                        <a:ext cx="3357563" cy="1789112"/>
                      </a:xfrm>
                      <a:prstGeom prst="rect">
                        <a:avLst/>
                      </a:prstGeom>
                      <a:solidFill>
                        <a:srgbClr val="CCCCFF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7895" name="Picture 3" descr="Dz02040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3" r="29347" b="13513"/>
          <a:stretch>
            <a:fillRect/>
          </a:stretch>
        </p:blipFill>
        <p:spPr bwMode="auto">
          <a:xfrm>
            <a:off x="6011863" y="188913"/>
            <a:ext cx="3132137" cy="2592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7812088" y="1700213"/>
            <a:ext cx="576336" cy="7921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8" name="AutoShape 11"/>
          <p:cNvSpPr/>
          <p:nvPr/>
        </p:nvSpPr>
        <p:spPr bwMode="auto">
          <a:xfrm>
            <a:off x="2916238" y="981075"/>
            <a:ext cx="2266950" cy="503238"/>
          </a:xfrm>
          <a:prstGeom prst="borderCallout2">
            <a:avLst>
              <a:gd name="adj1" fmla="val 106880"/>
              <a:gd name="adj2" fmla="val 31500"/>
              <a:gd name="adj3" fmla="val 158176"/>
              <a:gd name="adj4" fmla="val 33500"/>
              <a:gd name="adj5" fmla="val 195444"/>
              <a:gd name="adj6" fmla="val 36963"/>
            </a:avLst>
          </a:prstGeom>
          <a:solidFill>
            <a:srgbClr val="CCECFF"/>
          </a:solidFill>
          <a:ln w="19050">
            <a:solidFill>
              <a:srgbClr val="00B050"/>
            </a:solidFill>
            <a:miter lim="800000"/>
          </a:ln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>
                <a:solidFill>
                  <a:srgbClr val="FF0000"/>
                </a:solidFill>
                <a:latin typeface="Times New Roman" panose="02020603050405020304" pitchFamily="18" charset="0"/>
              </a:rPr>
              <a:t>交流等效电路</a:t>
            </a:r>
            <a:endParaRPr kumimoji="1" lang="zh-CN" altLang="en-US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8318196" y="2126677"/>
            <a:ext cx="298677" cy="28679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3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46289" y="387592"/>
            <a:ext cx="5545138" cy="620712"/>
          </a:xfrm>
          <a:noFill/>
        </p:spPr>
        <p:txBody>
          <a:bodyPr/>
          <a:lstStyle/>
          <a:p>
            <a:pPr algn="l" eaLnBrk="1" hangingPunct="1"/>
            <a:r>
              <a:rPr lang="en-US" altLang="zh-CN" sz="2800" b="1" dirty="0">
                <a:solidFill>
                  <a:srgbClr val="0070C0"/>
                </a:solidFill>
              </a:rPr>
              <a:t>NPN</a:t>
            </a:r>
            <a:r>
              <a:rPr lang="zh-CN" altLang="zh-CN" sz="2800" dirty="0">
                <a:solidFill>
                  <a:srgbClr val="0070C0"/>
                </a:solidFill>
                <a:ea typeface="华文行楷" panose="02010800040101010101" pitchFamily="2" charset="-122"/>
              </a:rPr>
              <a:t>型管和</a:t>
            </a:r>
            <a:r>
              <a:rPr lang="zh-CN" altLang="zh-CN" sz="2800" b="1" dirty="0">
                <a:solidFill>
                  <a:srgbClr val="0070C0"/>
                </a:solidFill>
              </a:rPr>
              <a:t>PNP</a:t>
            </a:r>
            <a:r>
              <a:rPr lang="zh-CN" altLang="zh-CN" sz="2800" dirty="0">
                <a:solidFill>
                  <a:srgbClr val="0070C0"/>
                </a:solidFill>
                <a:ea typeface="华文行楷" panose="02010800040101010101" pitchFamily="2" charset="-122"/>
              </a:rPr>
              <a:t>型管混合使用</a:t>
            </a:r>
            <a:endParaRPr lang="zh-CN" altLang="en-US" sz="2800" dirty="0">
              <a:solidFill>
                <a:srgbClr val="0070C0"/>
              </a:solidFill>
              <a:ea typeface="华文行楷" panose="02010800040101010101" pitchFamily="2" charset="-122"/>
            </a:endParaRP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646289" y="4986096"/>
            <a:ext cx="81978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zh-CN" altLang="en-US" dirty="0">
                <a:latin typeface="Times New Roman" panose="02020603050405020304" pitchFamily="18" charset="0"/>
              </a:rPr>
              <a:t>在用</a:t>
            </a:r>
            <a:r>
              <a:rPr kumimoji="1" lang="en-US" altLang="zh-CN" dirty="0">
                <a:latin typeface="Times New Roman" panose="02020603050405020304" pitchFamily="18" charset="0"/>
              </a:rPr>
              <a:t>NPN</a:t>
            </a:r>
            <a:r>
              <a:rPr kumimoji="1" lang="zh-CN" altLang="zh-CN" dirty="0">
                <a:latin typeface="Times New Roman" panose="02020603050405020304" pitchFamily="18" charset="0"/>
              </a:rPr>
              <a:t>型管组成</a:t>
            </a:r>
            <a:r>
              <a:rPr kumimoji="1" lang="zh-CN" altLang="zh-CN" i="1" dirty="0">
                <a:latin typeface="Times New Roman" panose="02020603050405020304" pitchFamily="18" charset="0"/>
              </a:rPr>
              <a:t>N</a:t>
            </a:r>
            <a:r>
              <a:rPr kumimoji="1" lang="zh-CN" altLang="zh-CN" dirty="0">
                <a:latin typeface="Times New Roman" panose="02020603050405020304" pitchFamily="18" charset="0"/>
              </a:rPr>
              <a:t>级共射放大电路</a:t>
            </a:r>
            <a:r>
              <a:rPr kumimoji="1" lang="zh-CN" altLang="en-US" dirty="0">
                <a:latin typeface="Times New Roman" panose="02020603050405020304" pitchFamily="18" charset="0"/>
              </a:rPr>
              <a:t>时：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en-US" altLang="zh-CN" dirty="0">
                <a:latin typeface="Times New Roman" panose="02020603050405020304" pitchFamily="18" charset="0"/>
              </a:rPr>
              <a:t>         </a:t>
            </a:r>
            <a:r>
              <a:rPr kumimoji="1" lang="zh-CN" altLang="zh-CN" dirty="0">
                <a:latin typeface="Times New Roman" panose="02020603050405020304" pitchFamily="18" charset="0"/>
              </a:rPr>
              <a:t>由于</a:t>
            </a:r>
            <a:r>
              <a:rPr kumimoji="1" lang="zh-CN" altLang="zh-CN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latin typeface="Times New Roman" panose="02020603050405020304" pitchFamily="18" charset="0"/>
              </a:rPr>
              <a:t>CQ</a:t>
            </a:r>
            <a:r>
              <a:rPr kumimoji="1" lang="zh-CN" altLang="zh-CN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zh-CN" dirty="0">
                <a:latin typeface="Times New Roman" panose="02020603050405020304" pitchFamily="18" charset="0"/>
              </a:rPr>
              <a:t>＞ </a:t>
            </a:r>
            <a:r>
              <a:rPr kumimoji="1" lang="zh-CN" altLang="zh-CN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latin typeface="Times New Roman" panose="02020603050405020304" pitchFamily="18" charset="0"/>
              </a:rPr>
              <a:t>BQ</a:t>
            </a:r>
            <a:r>
              <a:rPr kumimoji="1" lang="zh-CN" altLang="zh-CN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zh-CN" dirty="0">
                <a:latin typeface="Times New Roman" panose="02020603050405020304" pitchFamily="18" charset="0"/>
              </a:rPr>
              <a:t>，所以 </a:t>
            </a:r>
            <a:r>
              <a:rPr kumimoji="1" lang="zh-CN" altLang="zh-CN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latin typeface="Times New Roman" panose="02020603050405020304" pitchFamily="18" charset="0"/>
              </a:rPr>
              <a:t>CQ</a:t>
            </a:r>
            <a:r>
              <a:rPr kumimoji="1" lang="zh-CN" altLang="zh-CN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zh-CN" dirty="0">
                <a:latin typeface="Times New Roman" panose="02020603050405020304" pitchFamily="18" charset="0"/>
              </a:rPr>
              <a:t>＞ </a:t>
            </a:r>
            <a:r>
              <a:rPr kumimoji="1" lang="zh-CN" altLang="zh-CN" i="1" dirty="0"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latin typeface="Times New Roman" panose="02020603050405020304" pitchFamily="18" charset="0"/>
              </a:rPr>
              <a:t>CQ(</a:t>
            </a:r>
            <a:r>
              <a:rPr kumimoji="1" lang="zh-CN" altLang="zh-CN" i="1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zh-CN" baseline="-25000" dirty="0">
                <a:latin typeface="Times New Roman" panose="02020603050405020304" pitchFamily="18" charset="0"/>
              </a:rPr>
              <a:t>-1</a:t>
            </a:r>
            <a:r>
              <a:rPr kumimoji="1" lang="zh-CN" altLang="en-US" baseline="-25000" dirty="0">
                <a:latin typeface="Times New Roman" panose="02020603050405020304" pitchFamily="18" charset="0"/>
              </a:rPr>
              <a:t>）</a:t>
            </a:r>
            <a:r>
              <a:rPr kumimoji="1" lang="zh-CN" altLang="zh-CN" dirty="0">
                <a:latin typeface="Times New Roman" panose="02020603050405020304" pitchFamily="18" charset="0"/>
              </a:rPr>
              <a:t>（</a:t>
            </a:r>
            <a:r>
              <a:rPr kumimoji="1" lang="zh-CN" altLang="zh-CN" i="1" dirty="0">
                <a:latin typeface="Times New Roman" panose="02020603050405020304" pitchFamily="18" charset="0"/>
              </a:rPr>
              <a:t>i</a:t>
            </a:r>
            <a:r>
              <a:rPr kumimoji="1" lang="zh-CN" altLang="zh-CN" dirty="0">
                <a:latin typeface="Times New Roman" panose="02020603050405020304" pitchFamily="18" charset="0"/>
              </a:rPr>
              <a:t>=1～</a:t>
            </a:r>
            <a:r>
              <a:rPr kumimoji="1" lang="zh-CN" altLang="zh-CN" i="1" dirty="0">
                <a:latin typeface="Times New Roman" panose="02020603050405020304" pitchFamily="18" charset="0"/>
              </a:rPr>
              <a:t>N</a:t>
            </a:r>
            <a:r>
              <a:rPr kumimoji="1" lang="zh-CN" altLang="zh-CN" dirty="0">
                <a:latin typeface="Times New Roman" panose="02020603050405020304" pitchFamily="18" charset="0"/>
              </a:rPr>
              <a:t>），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150000"/>
              </a:lnSpc>
            </a:pPr>
            <a:r>
              <a:rPr kumimoji="1" lang="zh-CN" altLang="zh-CN" dirty="0">
                <a:latin typeface="Times New Roman" panose="02020603050405020304" pitchFamily="18" charset="0"/>
              </a:rPr>
              <a:t>以致于后级集电极电位接近电源电压，</a:t>
            </a:r>
            <a:r>
              <a:rPr kumimoji="1" lang="zh-CN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Q</a:t>
            </a:r>
            <a:r>
              <a:rPr kumimoji="1" lang="zh-CN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点不合适</a:t>
            </a:r>
            <a:r>
              <a:rPr kumimoji="1" lang="zh-CN" altLang="zh-CN" dirty="0">
                <a:latin typeface="Times New Roman" panose="02020603050405020304" pitchFamily="18" charset="0"/>
              </a:rPr>
              <a:t>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23556" name="Picture 4" descr="Dz03010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46" t="51328" b="5594"/>
          <a:stretch>
            <a:fillRect/>
          </a:stretch>
        </p:blipFill>
        <p:spPr bwMode="auto">
          <a:xfrm>
            <a:off x="4714875" y="1320800"/>
            <a:ext cx="3810000" cy="275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Text Box 5"/>
          <p:cNvSpPr txBox="1">
            <a:spLocks noChangeArrowheads="1"/>
          </p:cNvSpPr>
          <p:nvPr/>
        </p:nvSpPr>
        <p:spPr bwMode="auto">
          <a:xfrm>
            <a:off x="5000625" y="4071938"/>
            <a:ext cx="3581400" cy="1643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CQ1</a:t>
            </a: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（ </a:t>
            </a: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BQ2</a:t>
            </a:r>
            <a:r>
              <a:rPr kumimoji="1" lang="zh-CN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 ）</a:t>
            </a: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＞</a:t>
            </a: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 U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BQ1</a:t>
            </a:r>
            <a:endParaRPr kumimoji="1" lang="zh-CN" altLang="zh-CN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CQ2 </a:t>
            </a:r>
            <a:r>
              <a:rPr kumimoji="1" lang="zh-CN" altLang="zh-CN" dirty="0">
                <a:solidFill>
                  <a:srgbClr val="00B050"/>
                </a:solidFill>
                <a:latin typeface="Times New Roman" panose="02020603050405020304" pitchFamily="18" charset="0"/>
              </a:rPr>
              <a:t>＜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i="1" dirty="0">
                <a:solidFill>
                  <a:srgbClr val="00B050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00B050"/>
                </a:solidFill>
                <a:latin typeface="Times New Roman" panose="02020603050405020304" pitchFamily="18" charset="0"/>
              </a:rPr>
              <a:t>CQ1</a:t>
            </a:r>
            <a:endParaRPr kumimoji="1" lang="en-US" altLang="zh-CN" baseline="-25000" dirty="0">
              <a:solidFill>
                <a:srgbClr val="00B05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074" name="Object 2"/>
          <p:cNvGraphicFramePr>
            <a:graphicFrameLocks noGrp="1" noChangeAspect="1"/>
          </p:cNvGraphicFramePr>
          <p:nvPr>
            <p:ph idx="1"/>
          </p:nvPr>
        </p:nvGraphicFramePr>
        <p:xfrm>
          <a:off x="611188" y="1412875"/>
          <a:ext cx="3743325" cy="263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Photo Editor 照片" r:id="rId2" imgW="12525375" imgH="8810625" progId="MSPhotoEd.3">
                  <p:embed/>
                </p:oleObj>
              </mc:Choice>
              <mc:Fallback>
                <p:oleObj name="Photo Editor 照片" r:id="rId2" imgW="12525375" imgH="8810625" progId="MSPhotoEd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1412875"/>
                        <a:ext cx="3743325" cy="263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827088" y="3984625"/>
            <a:ext cx="3581400" cy="1643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40000"/>
              </a:lnSpc>
            </a:pP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CQ1</a:t>
            </a: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（ </a:t>
            </a: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BQ2</a:t>
            </a:r>
            <a:r>
              <a:rPr kumimoji="1" lang="zh-CN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 ）</a:t>
            </a: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＞</a:t>
            </a: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 U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BQ1</a:t>
            </a:r>
            <a:endParaRPr kumimoji="1" lang="zh-CN" altLang="zh-CN" dirty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CQ2 </a:t>
            </a:r>
            <a:r>
              <a:rPr kumimoji="1" lang="zh-CN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＞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zh-CN" i="1" dirty="0">
                <a:solidFill>
                  <a:srgbClr val="D60093"/>
                </a:solidFill>
                <a:latin typeface="Times New Roman" panose="02020603050405020304" pitchFamily="18" charset="0"/>
              </a:rPr>
              <a:t>U</a:t>
            </a:r>
            <a:r>
              <a:rPr kumimoji="1" lang="zh-CN" altLang="zh-CN" baseline="-25000" dirty="0">
                <a:solidFill>
                  <a:srgbClr val="D60093"/>
                </a:solidFill>
                <a:latin typeface="Times New Roman" panose="02020603050405020304" pitchFamily="18" charset="0"/>
              </a:rPr>
              <a:t>CQ1</a:t>
            </a:r>
            <a:r>
              <a:rPr kumimoji="1" lang="zh-CN" altLang="zh-CN" dirty="0">
                <a:solidFill>
                  <a:srgbClr val="D60093"/>
                </a:solidFill>
                <a:latin typeface="Times New Roman" panose="02020603050405020304" pitchFamily="18" charset="0"/>
              </a:rPr>
              <a:t> </a:t>
            </a:r>
            <a:endParaRPr kumimoji="1" lang="en-US" altLang="zh-CN" dirty="0">
              <a:solidFill>
                <a:srgbClr val="D60093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140000"/>
              </a:lnSpc>
            </a:pPr>
            <a:endParaRPr kumimoji="1" lang="en-US" altLang="zh-CN" dirty="0">
              <a:solidFill>
                <a:srgbClr val="A5002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5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 autoUpdateAnimBg="0" build="p"/>
      <p:bldP spid="23557" grpId="0" autoUpdateAnimBg="0" build="p"/>
      <p:bldP spid="23559" grpId="0" autoUpdateAnimBg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49275" y="350659"/>
            <a:ext cx="3857625" cy="64293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CN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</a:t>
            </a:r>
            <a:r>
              <a:rPr lang="zh-CN" altLang="en-US" sz="2800" dirty="0" smtClean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阻容耦合</a:t>
            </a:r>
            <a:endParaRPr lang="zh-CN" altLang="en-US" sz="2800" dirty="0">
              <a:solidFill>
                <a:srgbClr val="00B050"/>
              </a:solidFill>
              <a:latin typeface="+mn-lt"/>
              <a:ea typeface="华文行楷" panose="02010800040101010101" pitchFamily="2" charset="-122"/>
            </a:endParaRPr>
          </a:p>
        </p:txBody>
      </p:sp>
      <p:pic>
        <p:nvPicPr>
          <p:cNvPr id="64515" name="Picture 3" descr="Dz03010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560" y="1355725"/>
            <a:ext cx="4419600" cy="2559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043608" y="4839222"/>
            <a:ext cx="701040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dirty="0">
                <a:latin typeface="Times New Roman" panose="02020603050405020304" pitchFamily="18" charset="0"/>
              </a:rPr>
              <a:t>     </a:t>
            </a:r>
            <a:r>
              <a:rPr kumimoji="1" lang="en-US" altLang="zh-CN" i="1" dirty="0">
                <a:latin typeface="Times New Roman" panose="02020603050405020304" pitchFamily="18" charset="0"/>
              </a:rPr>
              <a:t>Q</a:t>
            </a:r>
            <a:r>
              <a:rPr kumimoji="1" lang="zh-CN" altLang="zh-CN" dirty="0">
                <a:latin typeface="Times New Roman" panose="02020603050405020304" pitchFamily="18" charset="0"/>
              </a:rPr>
              <a:t>点相互独立</a:t>
            </a:r>
            <a:r>
              <a:rPr kumimoji="1" lang="zh-CN" altLang="en-US" dirty="0">
                <a:latin typeface="Times New Roman" panose="02020603050405020304" pitchFamily="18" charset="0"/>
              </a:rPr>
              <a:t>。不能放大变化缓慢的信号，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低频特性差，不易集成化。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grpSp>
        <p:nvGrpSpPr>
          <p:cNvPr id="2" name="Group 5"/>
          <p:cNvGrpSpPr/>
          <p:nvPr/>
        </p:nvGrpSpPr>
        <p:grpSpPr bwMode="auto">
          <a:xfrm>
            <a:off x="1125538" y="4230688"/>
            <a:ext cx="3754438" cy="457200"/>
            <a:chOff x="757" y="2380"/>
            <a:chExt cx="2365" cy="288"/>
          </a:xfrm>
        </p:grpSpPr>
        <p:sp>
          <p:nvSpPr>
            <p:cNvPr id="64523" name="Text Box 6"/>
            <p:cNvSpPr txBox="1">
              <a:spLocks noChangeArrowheads="1"/>
            </p:cNvSpPr>
            <p:nvPr/>
          </p:nvSpPr>
          <p:spPr bwMode="auto">
            <a:xfrm>
              <a:off x="757" y="238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共射电路</a:t>
              </a:r>
              <a:endPara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4524" name="Text Box 7"/>
            <p:cNvSpPr txBox="1">
              <a:spLocks noChangeArrowheads="1"/>
            </p:cNvSpPr>
            <p:nvPr/>
          </p:nvSpPr>
          <p:spPr bwMode="auto">
            <a:xfrm>
              <a:off x="2066" y="2380"/>
              <a:ext cx="105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共集电路</a:t>
              </a:r>
              <a:endParaRPr kumimoji="1" lang="zh-CN" altLang="en-US" dirty="0">
                <a:solidFill>
                  <a:srgbClr val="0070C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5561806" y="3558645"/>
            <a:ext cx="2884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D60093"/>
                </a:solidFill>
                <a:latin typeface="Times New Roman" panose="02020603050405020304" pitchFamily="18" charset="0"/>
              </a:rPr>
              <a:t>有零点漂移吗？</a:t>
            </a:r>
            <a:endParaRPr kumimoji="1" lang="zh-CN" altLang="en-US" dirty="0">
              <a:solidFill>
                <a:srgbClr val="D60093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5480050" y="1378113"/>
            <a:ext cx="30480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solidFill>
                  <a:srgbClr val="FF3300"/>
                </a:solidFill>
                <a:latin typeface="Times New Roman" panose="02020603050405020304" pitchFamily="18" charset="0"/>
              </a:rPr>
              <a:t>阻容耦合</a:t>
            </a:r>
            <a:r>
              <a:rPr kumimoji="1" lang="zh-CN" altLang="en-US" dirty="0">
                <a:latin typeface="Times New Roman" panose="02020603050405020304" pitchFamily="18" charset="0"/>
              </a:rPr>
              <a:t>：</a:t>
            </a:r>
            <a:endParaRPr kumimoji="1" lang="en-US" altLang="zh-CN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将放大电路的前级输出端通过电容接到</a:t>
            </a:r>
            <a:endParaRPr kumimoji="1" lang="zh-CN" altLang="en-US" dirty="0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zh-CN" altLang="en-US" dirty="0">
                <a:latin typeface="Times New Roman" panose="02020603050405020304" pitchFamily="18" charset="0"/>
              </a:rPr>
              <a:t>后级输入端</a:t>
            </a:r>
            <a:endParaRPr kumimoji="1"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591" name="Oval 15"/>
          <p:cNvSpPr>
            <a:spLocks noChangeArrowheads="1"/>
          </p:cNvSpPr>
          <p:nvPr/>
        </p:nvSpPr>
        <p:spPr bwMode="auto">
          <a:xfrm>
            <a:off x="2478087" y="1722259"/>
            <a:ext cx="647700" cy="647700"/>
          </a:xfrm>
          <a:prstGeom prst="ellips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6891" y="6231298"/>
            <a:ext cx="4133101" cy="447302"/>
          </a:xfrm>
          <a:prstGeom prst="rect">
            <a:avLst/>
          </a:prstGeom>
        </p:spPr>
        <p:txBody>
          <a:bodyPr/>
          <a:lstStyle/>
          <a:p>
            <a:pPr marL="342900" indent="-342900" algn="l">
              <a:spcBef>
                <a:spcPct val="20000"/>
              </a:spcBef>
              <a:defRPr/>
            </a:pPr>
            <a:r>
              <a:rPr lang="zh-CN" altLang="en-US" dirty="0">
                <a:latin typeface="+mn-lt"/>
                <a:ea typeface="+mn-ea"/>
              </a:rPr>
              <a:t>作业（</a:t>
            </a:r>
            <a:r>
              <a:rPr lang="en-US" altLang="zh-CN" dirty="0" smtClean="0">
                <a:latin typeface="+mn-lt"/>
                <a:ea typeface="+mn-ea"/>
              </a:rPr>
              <a:t>P164</a:t>
            </a:r>
            <a:r>
              <a:rPr lang="zh-CN" altLang="en-US" dirty="0" smtClean="0">
                <a:latin typeface="+mn-lt"/>
                <a:ea typeface="+mn-ea"/>
              </a:rPr>
              <a:t>）</a:t>
            </a:r>
            <a:r>
              <a:rPr lang="en-US" altLang="zh-CN" dirty="0" smtClean="0">
                <a:latin typeface="+mn-lt"/>
                <a:ea typeface="+mn-ea"/>
              </a:rPr>
              <a:t>3.1</a:t>
            </a:r>
            <a:endParaRPr lang="en-US" altLang="zh-CN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5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45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5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45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45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utoUpdateAnimBg="0"/>
      <p:bldP spid="24584" grpId="0" autoUpdateAnimBg="0" build="p"/>
      <p:bldP spid="24585" grpId="0" autoUpdateAnimBg="0" build="p"/>
      <p:bldP spid="2459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xfrm>
            <a:off x="329282" y="811256"/>
            <a:ext cx="4714875" cy="428625"/>
          </a:xfrm>
        </p:spPr>
        <p:txBody>
          <a:bodyPr/>
          <a:lstStyle/>
          <a:p>
            <a:pPr algn="l" eaLnBrk="1" hangingPunct="1"/>
            <a:r>
              <a:rPr lang="en-US" altLang="zh-CN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1</a:t>
            </a:r>
            <a:r>
              <a:rPr lang="zh-CN" altLang="en-US" sz="2800" dirty="0" smtClean="0">
                <a:solidFill>
                  <a:srgbClr val="00B050"/>
                </a:solidFill>
                <a:ea typeface="华文行楷" panose="02010800040101010101" pitchFamily="2" charset="-122"/>
              </a:rPr>
              <a:t>、</a:t>
            </a:r>
            <a:r>
              <a:rPr lang="zh-CN" altLang="en-US" sz="2800" dirty="0">
                <a:solidFill>
                  <a:srgbClr val="00B050"/>
                </a:solidFill>
                <a:ea typeface="华文行楷" panose="02010800040101010101" pitchFamily="2" charset="-122"/>
              </a:rPr>
              <a:t>动态参数分析</a:t>
            </a:r>
            <a:endParaRPr lang="zh-CN" altLang="en-US" sz="2800" dirty="0">
              <a:solidFill>
                <a:srgbClr val="00B050"/>
              </a:solidFill>
              <a:ea typeface="华文行楷" panose="02010800040101010101" pitchFamily="2" charset="-122"/>
            </a:endParaRPr>
          </a:p>
        </p:txBody>
      </p:sp>
      <p:pic>
        <p:nvPicPr>
          <p:cNvPr id="4102" name="Picture 3" descr="Dz030201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511" b="-10638"/>
          <a:stretch>
            <a:fillRect/>
          </a:stretch>
        </p:blipFill>
        <p:spPr bwMode="auto">
          <a:xfrm>
            <a:off x="500063" y="1428750"/>
            <a:ext cx="8143875" cy="13573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Text Box 4"/>
          <p:cNvSpPr txBox="1">
            <a:spLocks noChangeArrowheads="1"/>
          </p:cNvSpPr>
          <p:nvPr/>
        </p:nvSpPr>
        <p:spPr bwMode="auto">
          <a:xfrm>
            <a:off x="-468560" y="3124117"/>
            <a:ext cx="4419601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1.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电压放大倍数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8677" name="Object 2"/>
          <p:cNvGraphicFramePr>
            <a:graphicFrameLocks noChangeAspect="1"/>
          </p:cNvGraphicFramePr>
          <p:nvPr/>
        </p:nvGraphicFramePr>
        <p:xfrm>
          <a:off x="3419872" y="2928896"/>
          <a:ext cx="4975225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4" name="Equation" r:id="rId2" imgW="2336800" imgH="469900" progId="Equation.3">
                  <p:embed/>
                </p:oleObj>
              </mc:Choice>
              <mc:Fallback>
                <p:oleObj name="Equation" r:id="rId2" imgW="2336800" imgH="469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72" y="2928896"/>
                        <a:ext cx="4975225" cy="10001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0" y="4064707"/>
            <a:ext cx="2743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2. </a:t>
            </a:r>
            <a:r>
              <a:rPr kumimoji="1" lang="zh-CN" altLang="en-US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输入电阻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8679" name="Object 3"/>
          <p:cNvGraphicFramePr>
            <a:graphicFrameLocks noChangeAspect="1"/>
          </p:cNvGraphicFramePr>
          <p:nvPr/>
        </p:nvGraphicFramePr>
        <p:xfrm>
          <a:off x="3071813" y="4020967"/>
          <a:ext cx="1150937" cy="500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公式" r:id="rId4" imgW="494665" imgH="215900" progId="Equation.3">
                  <p:embed/>
                </p:oleObj>
              </mc:Choice>
              <mc:Fallback>
                <p:oleObj name="公式" r:id="rId4" imgW="4946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4020967"/>
                        <a:ext cx="1150937" cy="5000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19720" y="4786396"/>
            <a:ext cx="2667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3. </a:t>
            </a:r>
            <a:r>
              <a:rPr kumimoji="1" lang="zh-CN" altLang="zh-CN" sz="2800" b="0" dirty="0">
                <a:solidFill>
                  <a:srgbClr val="D60093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输出电阻</a:t>
            </a:r>
            <a:endParaRPr kumimoji="1" lang="zh-CN" altLang="en-US" sz="2800" b="0" dirty="0">
              <a:solidFill>
                <a:srgbClr val="D60093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8681" name="Object 4"/>
          <p:cNvGraphicFramePr>
            <a:graphicFrameLocks noChangeAspect="1"/>
          </p:cNvGraphicFramePr>
          <p:nvPr/>
        </p:nvGraphicFramePr>
        <p:xfrm>
          <a:off x="3057525" y="4807874"/>
          <a:ext cx="1165225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6" name="Equation" r:id="rId6" imgW="546100" imgH="228600" progId="Equation.3">
                  <p:embed/>
                </p:oleObj>
              </mc:Choice>
              <mc:Fallback>
                <p:oleObj name="Equation" r:id="rId6" imgW="546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4807874"/>
                        <a:ext cx="1165225" cy="48736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 w="9525">
                        <a:solidFill>
                          <a:srgbClr val="FF33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42938" y="5346738"/>
            <a:ext cx="8501062" cy="1169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kumimoji="1" lang="zh-CN" altLang="en-US" sz="2800" dirty="0">
                <a:latin typeface="宋体" panose="02010600030101010101" pitchFamily="2" charset="-122"/>
              </a:rPr>
              <a:t>对电压放大电路的要求：</a:t>
            </a:r>
            <a:endParaRPr kumimoji="1" lang="en-US" altLang="zh-CN" sz="2800" dirty="0">
              <a:latin typeface="宋体" panose="02010600030101010101" pitchFamily="2" charset="-122"/>
            </a:endParaRPr>
          </a:p>
          <a:p>
            <a:pPr algn="l" eaLnBrk="1" hangingPunct="1">
              <a:spcBef>
                <a:spcPct val="50000"/>
              </a:spcBef>
            </a:pPr>
            <a:r>
              <a:rPr kumimoji="1" lang="en-US" altLang="zh-CN" sz="2800" i="1" dirty="0">
                <a:latin typeface="Times New Roman" panose="02020603050405020304" pitchFamily="18" charset="0"/>
              </a:rPr>
              <a:t>       R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i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大， 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800" baseline="-25000" dirty="0">
                <a:latin typeface="Times New Roman" panose="02020603050405020304" pitchFamily="18" charset="0"/>
              </a:rPr>
              <a:t>o</a:t>
            </a:r>
            <a:r>
              <a:rPr kumimoji="1" lang="zh-CN" altLang="en-US" sz="2800" dirty="0">
                <a:latin typeface="Times New Roman" panose="02020603050405020304" pitchFamily="18" charset="0"/>
              </a:rPr>
              <a:t>小，</a:t>
            </a:r>
            <a:r>
              <a:rPr kumimoji="1" lang="en-US" altLang="zh-CN" sz="28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800" i="1" baseline="-25000" dirty="0">
                <a:latin typeface="Times New Roman" panose="02020603050405020304" pitchFamily="18" charset="0"/>
              </a:rPr>
              <a:t>u</a:t>
            </a:r>
            <a:r>
              <a:rPr kumimoji="1" lang="zh-CN" altLang="en-US" sz="2800" dirty="0">
                <a:latin typeface="宋体" panose="02010600030101010101" pitchFamily="2" charset="-122"/>
              </a:rPr>
              <a:t>大，最大不失真输出电压大。</a:t>
            </a:r>
            <a:endParaRPr kumimoji="1" lang="zh-CN" altLang="en-US" sz="2800" dirty="0">
              <a:latin typeface="宋体" panose="02010600030101010101" pitchFamily="2" charset="-122"/>
            </a:endParaRPr>
          </a:p>
        </p:txBody>
      </p:sp>
      <p:sp>
        <p:nvSpPr>
          <p:cNvPr id="12" name="Text Box 10">
            <a:hlinkClick r:id="rId8" action="ppaction://hlinksldjump"/>
          </p:cNvPr>
          <p:cNvSpPr txBox="1">
            <a:spLocks noChangeArrowheads="1"/>
          </p:cNvSpPr>
          <p:nvPr/>
        </p:nvSpPr>
        <p:spPr bwMode="auto">
          <a:xfrm>
            <a:off x="145233" y="169918"/>
            <a:ext cx="5853159" cy="4859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二、多级放大电路的</a:t>
            </a:r>
            <a:r>
              <a:rPr kumimoji="1" lang="zh-CN" altLang="en-US" sz="2800" dirty="0" smtClean="0">
                <a:latin typeface="Times New Roman" panose="02020603050405020304" pitchFamily="18" charset="0"/>
                <a:ea typeface="华文楷体" panose="02010600040101010101" pitchFamily="2" charset="-122"/>
              </a:rPr>
              <a:t>动态分析</a:t>
            </a:r>
            <a:endParaRPr kumimoji="1" lang="zh-CN" altLang="en-US" sz="2800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3" grpId="0"/>
      <p:bldP spid="28678" grpId="0" autoUpdateAnimBg="0" build="p"/>
      <p:bldP spid="28680" grpId="0" autoUpdateAnimBg="0" build="p"/>
      <p:bldP spid="28682" grpId="0" autoUpdateAnimBg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564" name="Picture 12" descr="C:\Users\Administrator\Documents\Tencent Files\1013806059\FileRecv\MobileFile\IMG_2741(20181115-222610).jp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8634" y="538645"/>
            <a:ext cx="9144000" cy="583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NDIzNjU3OTJmNjlkYmU1ZDdhNTk0NWQwYjQ3NmM3NWYifQ=="/>
  <p:tag name="KSO_WPP_MARK_KEY" val="7748df17-65a8-4289-be30-87fb9f2547a9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1960</Words>
  <Application>WPS 演示</Application>
  <PresentationFormat>全屏显示(4:3)</PresentationFormat>
  <Paragraphs>196</Paragraphs>
  <Slides>18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18</vt:i4>
      </vt:variant>
    </vt:vector>
  </HeadingPairs>
  <TitlesOfParts>
    <vt:vector size="50" baseType="lpstr">
      <vt:lpstr>Arial</vt:lpstr>
      <vt:lpstr>宋体</vt:lpstr>
      <vt:lpstr>Wingdings</vt:lpstr>
      <vt:lpstr>华文行楷</vt:lpstr>
      <vt:lpstr>华文楷体</vt:lpstr>
      <vt:lpstr>Times New Roman</vt:lpstr>
      <vt:lpstr>隶书</vt:lpstr>
      <vt:lpstr>华文新魏</vt:lpstr>
      <vt:lpstr>微软雅黑</vt:lpstr>
      <vt:lpstr>Arial Unicode MS</vt:lpstr>
      <vt:lpstr>仿宋</vt:lpstr>
      <vt:lpstr>方正舒体</vt:lpstr>
      <vt:lpstr>楷体</vt:lpstr>
      <vt:lpstr>新宋体</vt:lpstr>
      <vt:lpstr>幼圆</vt:lpstr>
      <vt:lpstr>默认设计模板</vt:lpstr>
      <vt:lpstr>MSPhotoEd.3</vt:lpstr>
      <vt:lpstr>Equation.3</vt:lpstr>
      <vt:lpstr>MSPhotoEd.3</vt:lpstr>
      <vt:lpstr>MSPhotoEd.3</vt:lpstr>
      <vt:lpstr>MSGraph.Chart.8</vt:lpstr>
      <vt:lpstr>MSPhotoEd.3</vt:lpstr>
      <vt:lpstr>MSPhotoEd.3</vt:lpstr>
      <vt:lpstr>MSPhotoEd.3</vt:lpstr>
      <vt:lpstr>MSPhotoEd.3</vt:lpstr>
      <vt:lpstr>MSPhotoEd.3</vt:lpstr>
      <vt:lpstr>MSPhotoEd.3</vt:lpstr>
      <vt:lpstr>MSPhotoEd.3</vt:lpstr>
      <vt:lpstr>Equation.DSMT4</vt:lpstr>
      <vt:lpstr>MSPhotoEd.3</vt:lpstr>
      <vt:lpstr>Equation.3</vt:lpstr>
      <vt:lpstr>Equation.3</vt:lpstr>
      <vt:lpstr>PowerPoint 演示文稿</vt:lpstr>
      <vt:lpstr>§5.1 多级放大电路的一般问题</vt:lpstr>
      <vt:lpstr>1、直接耦合</vt:lpstr>
      <vt:lpstr>如何设置合适的静态工作点？</vt:lpstr>
      <vt:lpstr>PowerPoint 演示文稿</vt:lpstr>
      <vt:lpstr>NPN型管和PNP型管混合使用</vt:lpstr>
      <vt:lpstr>2、阻容耦合</vt:lpstr>
      <vt:lpstr>1、动态参数分析</vt:lpstr>
      <vt:lpstr>PowerPoint 演示文稿</vt:lpstr>
      <vt:lpstr>PowerPoint 演示文稿</vt:lpstr>
      <vt:lpstr>PowerPoint 演示文稿</vt:lpstr>
      <vt:lpstr>讨论：放大电路的选用</vt:lpstr>
      <vt:lpstr>§ 5.2  集成运算放大电路概述</vt:lpstr>
      <vt:lpstr>一、集成运放的结构特点P130</vt:lpstr>
      <vt:lpstr>二、集成运放电路的组成P131</vt:lpstr>
      <vt:lpstr>PowerPoint 演示文稿</vt:lpstr>
      <vt:lpstr>集成运放电路四个组成部分的作用</vt:lpstr>
      <vt:lpstr>三、集成运放的电压传输特性</vt:lpstr>
    </vt:vector>
  </TitlesOfParts>
  <Company>tsinghua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模拟电子技术基础</dc:title>
  <dc:creator>hua</dc:creator>
  <cp:lastModifiedBy>Administrator</cp:lastModifiedBy>
  <cp:revision>433</cp:revision>
  <dcterms:created xsi:type="dcterms:W3CDTF">2007-07-18T09:03:00Z</dcterms:created>
  <dcterms:modified xsi:type="dcterms:W3CDTF">2024-11-04T07:50:03Z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E43190E4B92F491DB1E121DE5E738367_13</vt:lpwstr>
  </property>
  <property fmtid="{D5CDD505-2E9C-101B-9397-08002B2CF9AE}" pid="3" name="KSOProductBuildVer">
    <vt:lpwstr>2052-12.1.0.18276</vt:lpwstr>
  </property>
</Properties>
</file>