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56" r:id="rId3"/>
    <p:sldId id="379" r:id="rId4"/>
    <p:sldId id="380" r:id="rId5"/>
    <p:sldId id="381" r:id="rId6"/>
    <p:sldId id="382" r:id="rId7"/>
    <p:sldId id="434" r:id="rId8"/>
    <p:sldId id="383" r:id="rId9"/>
    <p:sldId id="477" r:id="rId10"/>
    <p:sldId id="479" r:id="rId11"/>
    <p:sldId id="480" r:id="rId12"/>
    <p:sldId id="481" r:id="rId14"/>
    <p:sldId id="483" r:id="rId15"/>
    <p:sldId id="484" r:id="rId16"/>
    <p:sldId id="485" r:id="rId17"/>
    <p:sldId id="486" r:id="rId18"/>
    <p:sldId id="386" r:id="rId19"/>
    <p:sldId id="482" r:id="rId20"/>
    <p:sldId id="393" r:id="rId21"/>
    <p:sldId id="394" r:id="rId22"/>
    <p:sldId id="396" r:id="rId23"/>
    <p:sldId id="395" r:id="rId24"/>
    <p:sldId id="431" r:id="rId25"/>
    <p:sldId id="432" r:id="rId26"/>
    <p:sldId id="433" r:id="rId27"/>
    <p:sldId id="487" r:id="rId28"/>
    <p:sldId id="397" r:id="rId29"/>
    <p:sldId id="488" r:id="rId30"/>
    <p:sldId id="398" r:id="rId31"/>
    <p:sldId id="428" r:id="rId32"/>
    <p:sldId id="415" r:id="rId33"/>
    <p:sldId id="416" r:id="rId34"/>
    <p:sldId id="417" r:id="rId35"/>
    <p:sldId id="419" r:id="rId36"/>
    <p:sldId id="420" r:id="rId37"/>
    <p:sldId id="438" r:id="rId38"/>
    <p:sldId id="422" r:id="rId39"/>
    <p:sldId id="425" r:id="rId40"/>
    <p:sldId id="436" r:id="rId41"/>
    <p:sldId id="437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539" r:id="rId71"/>
    <p:sldId id="540" r:id="rId72"/>
    <p:sldId id="541" r:id="rId73"/>
    <p:sldId id="542" r:id="rId74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7033"/>
    <a:srgbClr val="FF3300"/>
    <a:srgbClr val="CCCCFF"/>
    <a:srgbClr val="FFCCFF"/>
    <a:srgbClr val="FFFFCC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3" autoAdjust="0"/>
  </p:normalViewPr>
  <p:slideViewPr>
    <p:cSldViewPr showGuides="1">
      <p:cViewPr varScale="1">
        <p:scale>
          <a:sx n="86" d="100"/>
          <a:sy n="86" d="100"/>
        </p:scale>
        <p:origin x="1122" y="78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32" y="-102"/>
      </p:cViewPr>
      <p:guideLst>
        <p:guide orient="horz" pos="287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gs" Target="tags/tag253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18.png"/><Relationship Id="rId1" Type="http://schemas.openxmlformats.org/officeDocument/2006/relationships/image" Target="../media/image2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png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9" Type="http://schemas.openxmlformats.org/officeDocument/2006/relationships/image" Target="../media/image52.wmf"/><Relationship Id="rId18" Type="http://schemas.openxmlformats.org/officeDocument/2006/relationships/image" Target="../media/image51.wmf"/><Relationship Id="rId17" Type="http://schemas.openxmlformats.org/officeDocument/2006/relationships/image" Target="../media/image50.wmf"/><Relationship Id="rId16" Type="http://schemas.openxmlformats.org/officeDocument/2006/relationships/image" Target="../media/image67.wmf"/><Relationship Id="rId15" Type="http://schemas.openxmlformats.org/officeDocument/2006/relationships/image" Target="../media/image66.wmf"/><Relationship Id="rId14" Type="http://schemas.openxmlformats.org/officeDocument/2006/relationships/image" Target="../media/image65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49.png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69.wmf"/><Relationship Id="rId2" Type="http://schemas.openxmlformats.org/officeDocument/2006/relationships/image" Target="../media/image49.png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49.png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99.png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49.png"/><Relationship Id="rId2" Type="http://schemas.openxmlformats.org/officeDocument/2006/relationships/image" Target="../media/image107.wmf"/><Relationship Id="rId10" Type="http://schemas.openxmlformats.org/officeDocument/2006/relationships/image" Target="../media/image114.wmf"/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png"/><Relationship Id="rId1" Type="http://schemas.openxmlformats.org/officeDocument/2006/relationships/image" Target="../media/image117.png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17.png"/><Relationship Id="rId2" Type="http://schemas.openxmlformats.org/officeDocument/2006/relationships/image" Target="../media/image128.wmf"/><Relationship Id="rId1" Type="http://schemas.openxmlformats.org/officeDocument/2006/relationships/image" Target="../media/image127.png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17.png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38.wmf"/><Relationship Id="rId3" Type="http://schemas.openxmlformats.org/officeDocument/2006/relationships/image" Target="../media/image137.png"/><Relationship Id="rId2" Type="http://schemas.openxmlformats.org/officeDocument/2006/relationships/image" Target="../media/image136.wmf"/><Relationship Id="rId1" Type="http://schemas.openxmlformats.org/officeDocument/2006/relationships/image" Target="../media/image117.png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png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42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48.wmf"/><Relationship Id="rId3" Type="http://schemas.openxmlformats.org/officeDocument/2006/relationships/image" Target="../media/image147.png"/><Relationship Id="rId2" Type="http://schemas.openxmlformats.org/officeDocument/2006/relationships/image" Target="../media/image141.png"/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7.wmf"/><Relationship Id="rId2" Type="http://schemas.openxmlformats.org/officeDocument/2006/relationships/image" Target="../media/image156.png"/><Relationship Id="rId1" Type="http://schemas.openxmlformats.org/officeDocument/2006/relationships/image" Target="../media/image47.png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48.png"/><Relationship Id="rId1" Type="http://schemas.openxmlformats.org/officeDocument/2006/relationships/image" Target="../media/image16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png"/><Relationship Id="rId1" Type="http://schemas.openxmlformats.org/officeDocument/2006/relationships/image" Target="../media/image161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png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wmf"/><Relationship Id="rId8" Type="http://schemas.openxmlformats.org/officeDocument/2006/relationships/image" Target="../media/image180.wmf"/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wmf"/><Relationship Id="rId8" Type="http://schemas.openxmlformats.org/officeDocument/2006/relationships/image" Target="../media/image180.wmf"/><Relationship Id="rId7" Type="http://schemas.openxmlformats.org/officeDocument/2006/relationships/image" Target="../media/image177.wmf"/><Relationship Id="rId6" Type="http://schemas.openxmlformats.org/officeDocument/2006/relationships/image" Target="../media/image178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56.png"/><Relationship Id="rId2" Type="http://schemas.openxmlformats.org/officeDocument/2006/relationships/image" Target="../media/image183.wmf"/><Relationship Id="rId12" Type="http://schemas.openxmlformats.org/officeDocument/2006/relationships/image" Target="../media/image188.w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8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8676870A-204B-4ECB-9135-4EDA48E999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FC52D-1980-40A1-B3DF-B8AEA89E59F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807F7D-CFAD-4E96-B839-AA814619AC36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0E0621-68B5-4D33-9C49-7288903C26E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17DF78-F61E-4069-A722-A8ACDEF4B2FD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3EF04A-E1F1-4719-916B-EF572B8EEB5B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57D09-62F0-4E89-83AF-E6E54DE52AE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40F689-F4F3-4856-9F9D-9A3D9A8FFD81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ACAFF-999F-49E7-8FF5-33B51F882B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2ED9A-2130-4FE2-BC9F-BEADBA3272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02B9C-CE2C-4453-B52D-498049C556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E58B-6514-492A-8E88-9FCAFA2DAB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5CCB-463E-4AFF-8C97-B68FA3C92A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F4473-A15F-4B99-81F6-BE71FA1EEA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C429E-EEFC-4AE5-9197-EF4CDF14C7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9869D-7392-4EEF-B515-AE4F1C8DC5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E36F5-23E6-4E91-BF8F-DCCD50799C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E89C0-3619-43B0-B722-3ED3F2D13E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72335-CDAC-4E66-94BA-001F4B0AEA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73D87-FE1C-4CB3-9B4B-7BD4A28870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D504C-EEF0-4BE4-99BD-9A0A2CD827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017BA-922D-433D-8C39-09BD22C74B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BCA48-D65E-4517-95CB-E27ACBA813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A5698-455E-43C3-B5C0-20BD90AAB5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96465C72-A765-4131-9460-CBAED1965E46}" type="slidenum">
              <a:rPr lang="en-US" altLang="zh-CN"/>
            </a:fld>
            <a:endParaRPr lang="en-US" altLang="zh-CN"/>
          </a:p>
        </p:txBody>
      </p:sp>
      <p:pic>
        <p:nvPicPr>
          <p:cNvPr id="50183" name="Picture 7" descr="7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AutoShape 1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3.bin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png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31.bin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png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4.png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35.bin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0.png"/><Relationship Id="rId7" Type="http://schemas.openxmlformats.org/officeDocument/2006/relationships/oleObject" Target="../embeddings/oleObject39.bin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8.png"/><Relationship Id="rId3" Type="http://schemas.openxmlformats.org/officeDocument/2006/relationships/oleObject" Target="../embeddings/oleObject37.bin"/><Relationship Id="rId2" Type="http://schemas.openxmlformats.org/officeDocument/2006/relationships/image" Target="../media/image27.png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0.png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2.png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8.png"/><Relationship Id="rId3" Type="http://schemas.openxmlformats.org/officeDocument/2006/relationships/oleObject" Target="../embeddings/oleObject53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.wmf"/><Relationship Id="rId2" Type="http://schemas.openxmlformats.org/officeDocument/2006/relationships/image" Target="../media/image25.png"/><Relationship Id="rId19" Type="http://schemas.openxmlformats.org/officeDocument/2006/relationships/oleObject" Target="../embeddings/oleObject64.bin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oleObject" Target="../embeddings/oleObject61.bin"/><Relationship Id="rId15" Type="http://schemas.openxmlformats.org/officeDocument/2006/relationships/oleObject" Target="../embeddings/oleObject60.bin"/><Relationship Id="rId14" Type="http://schemas.openxmlformats.org/officeDocument/2006/relationships/oleObject" Target="../embeddings/oleObject59.bin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1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oleObject" Target="../embeddings/oleObject67.bin"/><Relationship Id="rId2" Type="http://schemas.openxmlformats.org/officeDocument/2006/relationships/image" Target="../media/image47.png"/><Relationship Id="rId1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6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49.png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76.bin"/><Relationship Id="rId40" Type="http://schemas.openxmlformats.org/officeDocument/2006/relationships/vmlDrawing" Target="../drawings/vmlDrawing21.vml"/><Relationship Id="rId4" Type="http://schemas.openxmlformats.org/officeDocument/2006/relationships/image" Target="../media/image53.wmf"/><Relationship Id="rId39" Type="http://schemas.openxmlformats.org/officeDocument/2006/relationships/slideLayout" Target="../slideLayouts/slideLayout12.xml"/><Relationship Id="rId38" Type="http://schemas.openxmlformats.org/officeDocument/2006/relationships/image" Target="../media/image52.wmf"/><Relationship Id="rId37" Type="http://schemas.openxmlformats.org/officeDocument/2006/relationships/oleObject" Target="../embeddings/oleObject92.bin"/><Relationship Id="rId36" Type="http://schemas.openxmlformats.org/officeDocument/2006/relationships/image" Target="../media/image51.wmf"/><Relationship Id="rId35" Type="http://schemas.openxmlformats.org/officeDocument/2006/relationships/oleObject" Target="../embeddings/oleObject91.bin"/><Relationship Id="rId34" Type="http://schemas.openxmlformats.org/officeDocument/2006/relationships/image" Target="../media/image50.wmf"/><Relationship Id="rId33" Type="http://schemas.openxmlformats.org/officeDocument/2006/relationships/oleObject" Target="../embeddings/oleObject90.bin"/><Relationship Id="rId32" Type="http://schemas.openxmlformats.org/officeDocument/2006/relationships/image" Target="../media/image67.wmf"/><Relationship Id="rId31" Type="http://schemas.openxmlformats.org/officeDocument/2006/relationships/oleObject" Target="../embeddings/oleObject89.bin"/><Relationship Id="rId30" Type="http://schemas.openxmlformats.org/officeDocument/2006/relationships/image" Target="../media/image66.wmf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65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64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61.wmf"/><Relationship Id="rId2" Type="http://schemas.openxmlformats.org/officeDocument/2006/relationships/image" Target="../media/image49.png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49.png"/><Relationship Id="rId3" Type="http://schemas.openxmlformats.org/officeDocument/2006/relationships/oleObject" Target="../embeddings/oleObject94.bin"/><Relationship Id="rId2" Type="http://schemas.openxmlformats.org/officeDocument/2006/relationships/image" Target="../media/image68.wmf"/><Relationship Id="rId19" Type="http://schemas.openxmlformats.org/officeDocument/2006/relationships/vmlDrawing" Target="../drawings/vmlDrawing22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71.wmf"/><Relationship Id="rId16" Type="http://schemas.openxmlformats.org/officeDocument/2006/relationships/oleObject" Target="../embeddings/oleObject101.bin"/><Relationship Id="rId15" Type="http://schemas.openxmlformats.org/officeDocument/2006/relationships/image" Target="../media/image70.wmf"/><Relationship Id="rId14" Type="http://schemas.openxmlformats.org/officeDocument/2006/relationships/oleObject" Target="../embeddings/oleObject100.bin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51.xml"/><Relationship Id="rId2" Type="http://schemas.openxmlformats.org/officeDocument/2006/relationships/slide" Target="slide43.xml"/><Relationship Id="rId1" Type="http://schemas.openxmlformats.org/officeDocument/2006/relationships/slide" Target="slide4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72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10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oleObject" Target="../embeddings/oleObject111.bin"/><Relationship Id="rId7" Type="http://schemas.openxmlformats.org/officeDocument/2006/relationships/image" Target="../media/image80.w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78.wmf"/><Relationship Id="rId2" Type="http://schemas.openxmlformats.org/officeDocument/2006/relationships/oleObject" Target="../embeddings/oleObject108.bin"/><Relationship Id="rId17" Type="http://schemas.openxmlformats.org/officeDocument/2006/relationships/vmlDrawing" Target="../drawings/vmlDrawing24.vml"/><Relationship Id="rId16" Type="http://schemas.openxmlformats.org/officeDocument/2006/relationships/slideLayout" Target="../slideLayouts/slideLayout16.xml"/><Relationship Id="rId15" Type="http://schemas.openxmlformats.org/officeDocument/2006/relationships/image" Target="../media/image84.wmf"/><Relationship Id="rId14" Type="http://schemas.openxmlformats.org/officeDocument/2006/relationships/oleObject" Target="../embeddings/oleObject114.bin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113.bin"/><Relationship Id="rId11" Type="http://schemas.openxmlformats.org/officeDocument/2006/relationships/image" Target="../media/image82.wmf"/><Relationship Id="rId10" Type="http://schemas.openxmlformats.org/officeDocument/2006/relationships/oleObject" Target="../embeddings/oleObject112.bin"/><Relationship Id="rId1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88.png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16.bin"/><Relationship Id="rId3" Type="http://schemas.openxmlformats.org/officeDocument/2006/relationships/image" Target="../media/image86.wmf"/><Relationship Id="rId2" Type="http://schemas.openxmlformats.org/officeDocument/2006/relationships/oleObject" Target="../embeddings/oleObject115.bin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90.wmf"/><Relationship Id="rId1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5.jpeg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wmf"/><Relationship Id="rId1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28.bin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99.png"/><Relationship Id="rId19" Type="http://schemas.openxmlformats.org/officeDocument/2006/relationships/vmlDrawing" Target="../drawings/vmlDrawing28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3.w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02.wmf"/><Relationship Id="rId14" Type="http://schemas.openxmlformats.org/officeDocument/2006/relationships/oleObject" Target="../embeddings/oleObject132.bin"/><Relationship Id="rId13" Type="http://schemas.openxmlformats.org/officeDocument/2006/relationships/image" Target="../media/image101.wmf"/><Relationship Id="rId12" Type="http://schemas.openxmlformats.org/officeDocument/2006/relationships/oleObject" Target="../embeddings/oleObject131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130.bin"/><Relationship Id="rId1" Type="http://schemas.openxmlformats.org/officeDocument/2006/relationships/oleObject" Target="../embeddings/oleObject12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image" Target="../media/image104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.xml"/><Relationship Id="rId13" Type="http://schemas.openxmlformats.org/officeDocument/2006/relationships/image" Target="../media/image104.png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9.xml"/><Relationship Id="rId13" Type="http://schemas.openxmlformats.org/officeDocument/2006/relationships/image" Target="../media/image104.png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2.xml"/><Relationship Id="rId13" Type="http://schemas.openxmlformats.org/officeDocument/2006/relationships/image" Target="../media/image104.png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5.xml"/><Relationship Id="rId13" Type="http://schemas.openxmlformats.org/officeDocument/2006/relationships/image" Target="../media/image104.png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2.xml"/><Relationship Id="rId17" Type="http://schemas.openxmlformats.org/officeDocument/2006/relationships/image" Target="../media/image104.png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9.xml"/><Relationship Id="rId17" Type="http://schemas.openxmlformats.org/officeDocument/2006/relationships/image" Target="../media/image104.png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6.xml"/><Relationship Id="rId17" Type="http://schemas.openxmlformats.org/officeDocument/2006/relationships/image" Target="../media/image104.png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33.xml"/><Relationship Id="rId17" Type="http://schemas.openxmlformats.org/officeDocument/2006/relationships/image" Target="../media/image104.png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50.xml"/><Relationship Id="rId17" Type="http://schemas.openxmlformats.org/officeDocument/2006/relationships/image" Target="../media/image104.png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67.xml"/><Relationship Id="rId17" Type="http://schemas.openxmlformats.org/officeDocument/2006/relationships/image" Target="../media/image104.png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1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84.xml"/><Relationship Id="rId17" Type="http://schemas.openxmlformats.org/officeDocument/2006/relationships/image" Target="../media/image104.png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01.xml"/><Relationship Id="rId17" Type="http://schemas.openxmlformats.org/officeDocument/2006/relationships/image" Target="../media/image104.png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18.xml"/><Relationship Id="rId17" Type="http://schemas.openxmlformats.org/officeDocument/2006/relationships/image" Target="../media/image104.png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35.xml"/><Relationship Id="rId17" Type="http://schemas.openxmlformats.org/officeDocument/2006/relationships/image" Target="../media/image104.png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2.xml"/><Relationship Id="rId17" Type="http://schemas.openxmlformats.org/officeDocument/2006/relationships/image" Target="../media/image104.png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35.bin"/><Relationship Id="rId24" Type="http://schemas.openxmlformats.org/officeDocument/2006/relationships/notesSlide" Target="../notesSlides/notesSlide8.xml"/><Relationship Id="rId23" Type="http://schemas.openxmlformats.org/officeDocument/2006/relationships/vmlDrawing" Target="../drawings/vmlDrawing29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14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106.wmf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142.bin"/><Relationship Id="rId17" Type="http://schemas.openxmlformats.org/officeDocument/2006/relationships/image" Target="../media/image112.wmf"/><Relationship Id="rId16" Type="http://schemas.openxmlformats.org/officeDocument/2006/relationships/oleObject" Target="../embeddings/oleObject141.bin"/><Relationship Id="rId15" Type="http://schemas.openxmlformats.org/officeDocument/2006/relationships/image" Target="../media/image111.wmf"/><Relationship Id="rId14" Type="http://schemas.openxmlformats.org/officeDocument/2006/relationships/oleObject" Target="../embeddings/oleObject140.bin"/><Relationship Id="rId13" Type="http://schemas.openxmlformats.org/officeDocument/2006/relationships/image" Target="../media/image105.png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3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18.png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17.png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15.wmf"/><Relationship Id="rId17" Type="http://schemas.openxmlformats.org/officeDocument/2006/relationships/vmlDrawing" Target="../drawings/vmlDrawing30.v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105.png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44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22.png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17.png"/><Relationship Id="rId15" Type="http://schemas.openxmlformats.org/officeDocument/2006/relationships/vmlDrawing" Target="../drawings/vmlDrawing3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56.bin"/><Relationship Id="rId11" Type="http://schemas.openxmlformats.org/officeDocument/2006/relationships/image" Target="../media/image125.wmf"/><Relationship Id="rId10" Type="http://schemas.openxmlformats.org/officeDocument/2006/relationships/oleObject" Target="../embeddings/oleObject155.bin"/><Relationship Id="rId1" Type="http://schemas.openxmlformats.org/officeDocument/2006/relationships/oleObject" Target="../embeddings/oleObject15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17.png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27.png"/><Relationship Id="rId17" Type="http://schemas.openxmlformats.org/officeDocument/2006/relationships/vmlDrawing" Target="../drawings/vmlDrawing32.vml"/><Relationship Id="rId16" Type="http://schemas.openxmlformats.org/officeDocument/2006/relationships/slideLayout" Target="../slideLayouts/slideLayout14.xml"/><Relationship Id="rId15" Type="http://schemas.openxmlformats.org/officeDocument/2006/relationships/image" Target="../media/image132.wmf"/><Relationship Id="rId14" Type="http://schemas.openxmlformats.org/officeDocument/2006/relationships/oleObject" Target="../embeddings/oleObject163.bin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162.bin"/><Relationship Id="rId11" Type="http://schemas.openxmlformats.org/officeDocument/2006/relationships/image" Target="../media/image105.png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57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oleObject" Target="../embeddings/oleObject167.bin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05.png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17.png"/><Relationship Id="rId11" Type="http://schemas.openxmlformats.org/officeDocument/2006/relationships/vmlDrawing" Target="../drawings/vmlDrawing33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6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37.png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69.bin"/><Relationship Id="rId23" Type="http://schemas.openxmlformats.org/officeDocument/2006/relationships/vmlDrawing" Target="../drawings/vmlDrawing34.v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140.wmf"/><Relationship Id="rId20" Type="http://schemas.openxmlformats.org/officeDocument/2006/relationships/oleObject" Target="../embeddings/oleObject178.bin"/><Relationship Id="rId2" Type="http://schemas.openxmlformats.org/officeDocument/2006/relationships/image" Target="../media/image117.png"/><Relationship Id="rId19" Type="http://schemas.openxmlformats.org/officeDocument/2006/relationships/image" Target="../media/image105.png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75.bin"/><Relationship Id="rId12" Type="http://schemas.openxmlformats.org/officeDocument/2006/relationships/oleObject" Target="../embeddings/oleObject174.bin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68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oleObject" Target="../embeddings/oleObject182.bin"/><Relationship Id="rId7" Type="http://schemas.openxmlformats.org/officeDocument/2006/relationships/image" Target="../media/image143.wmf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80.bin"/><Relationship Id="rId3" Type="http://schemas.openxmlformats.org/officeDocument/2006/relationships/image" Target="../media/image105.png"/><Relationship Id="rId2" Type="http://schemas.openxmlformats.org/officeDocument/2006/relationships/image" Target="../media/image141.png"/><Relationship Id="rId13" Type="http://schemas.openxmlformats.org/officeDocument/2006/relationships/vmlDrawing" Target="../drawings/vmlDrawing35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45.wmf"/><Relationship Id="rId10" Type="http://schemas.openxmlformats.org/officeDocument/2006/relationships/oleObject" Target="../embeddings/oleObject183.bin"/><Relationship Id="rId1" Type="http://schemas.openxmlformats.org/officeDocument/2006/relationships/oleObject" Target="../embeddings/oleObject17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oleObject" Target="../embeddings/oleObject187.bin"/><Relationship Id="rId7" Type="http://schemas.openxmlformats.org/officeDocument/2006/relationships/image" Target="../media/image147.png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41.png"/><Relationship Id="rId4" Type="http://schemas.openxmlformats.org/officeDocument/2006/relationships/oleObject" Target="../embeddings/oleObject185.bin"/><Relationship Id="rId3" Type="http://schemas.openxmlformats.org/officeDocument/2006/relationships/image" Target="../media/image146.wmf"/><Relationship Id="rId20" Type="http://schemas.openxmlformats.org/officeDocument/2006/relationships/vmlDrawing" Target="../drawings/vmlDrawing36.vml"/><Relationship Id="rId2" Type="http://schemas.openxmlformats.org/officeDocument/2006/relationships/oleObject" Target="../embeddings/oleObject184.bin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90.bin"/><Relationship Id="rId12" Type="http://schemas.openxmlformats.org/officeDocument/2006/relationships/oleObject" Target="../embeddings/oleObject189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88.bin"/><Relationship Id="rId1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50.wmf"/><Relationship Id="rId16" Type="http://schemas.openxmlformats.org/officeDocument/2006/relationships/notesSlide" Target="../notesSlides/notesSlide9.xml"/><Relationship Id="rId15" Type="http://schemas.openxmlformats.org/officeDocument/2006/relationships/vmlDrawing" Target="../drawings/vmlDrawing37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5.png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93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oleObject" Target="../embeddings/oleObject202.bin"/><Relationship Id="rId7" Type="http://schemas.openxmlformats.org/officeDocument/2006/relationships/image" Target="../media/image158.png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56.png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47.png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0.wmf"/><Relationship Id="rId10" Type="http://schemas.openxmlformats.org/officeDocument/2006/relationships/oleObject" Target="../embeddings/oleObject203.bin"/><Relationship Id="rId1" Type="http://schemas.openxmlformats.org/officeDocument/2006/relationships/oleObject" Target="../embeddings/oleObject19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48.png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61.png"/><Relationship Id="rId16" Type="http://schemas.openxmlformats.org/officeDocument/2006/relationships/notesSlide" Target="../notesSlides/notesSlide11.xml"/><Relationship Id="rId15" Type="http://schemas.openxmlformats.org/officeDocument/2006/relationships/vmlDrawing" Target="../drawings/vmlDrawing39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5.wmf"/><Relationship Id="rId12" Type="http://schemas.openxmlformats.org/officeDocument/2006/relationships/oleObject" Target="../embeddings/oleObject209.bin"/><Relationship Id="rId11" Type="http://schemas.openxmlformats.org/officeDocument/2006/relationships/image" Target="../media/image105.png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204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66.png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61.png"/><Relationship Id="rId16" Type="http://schemas.openxmlformats.org/officeDocument/2006/relationships/notesSlide" Target="../notesSlides/notesSlide12.xml"/><Relationship Id="rId15" Type="http://schemas.openxmlformats.org/officeDocument/2006/relationships/vmlDrawing" Target="../drawings/vmlDrawing40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5.png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210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" Type="http://schemas.openxmlformats.org/officeDocument/2006/relationships/image" Target="../media/image171.png"/><Relationship Id="rId1" Type="http://schemas.openxmlformats.org/officeDocument/2006/relationships/oleObject" Target="../embeddings/oleObject21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oleObject" Target="../embeddings/oleObject220.bin"/><Relationship Id="rId7" Type="http://schemas.openxmlformats.org/officeDocument/2006/relationships/image" Target="../media/image175.wmf"/><Relationship Id="rId6" Type="http://schemas.openxmlformats.org/officeDocument/2006/relationships/oleObject" Target="../embeddings/oleObject219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218.bin"/><Relationship Id="rId3" Type="http://schemas.openxmlformats.org/officeDocument/2006/relationships/image" Target="../media/image173.wmf"/><Relationship Id="rId22" Type="http://schemas.openxmlformats.org/officeDocument/2006/relationships/vmlDrawing" Target="../drawings/vmlDrawing42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05.png"/><Relationship Id="rId2" Type="http://schemas.openxmlformats.org/officeDocument/2006/relationships/oleObject" Target="../embeddings/oleObject217.bin"/><Relationship Id="rId19" Type="http://schemas.openxmlformats.org/officeDocument/2006/relationships/image" Target="../media/image181.wmf"/><Relationship Id="rId18" Type="http://schemas.openxmlformats.org/officeDocument/2006/relationships/oleObject" Target="../embeddings/oleObject225.bin"/><Relationship Id="rId17" Type="http://schemas.openxmlformats.org/officeDocument/2006/relationships/image" Target="../media/image180.wmf"/><Relationship Id="rId16" Type="http://schemas.openxmlformats.org/officeDocument/2006/relationships/oleObject" Target="../embeddings/oleObject224.bin"/><Relationship Id="rId15" Type="http://schemas.openxmlformats.org/officeDocument/2006/relationships/image" Target="../media/image179.wmf"/><Relationship Id="rId14" Type="http://schemas.openxmlformats.org/officeDocument/2006/relationships/oleObject" Target="../embeddings/oleObject223.bin"/><Relationship Id="rId13" Type="http://schemas.openxmlformats.org/officeDocument/2006/relationships/image" Target="../media/image178.wmf"/><Relationship Id="rId12" Type="http://schemas.openxmlformats.org/officeDocument/2006/relationships/oleObject" Target="../embeddings/oleObject222.bin"/><Relationship Id="rId11" Type="http://schemas.openxmlformats.org/officeDocument/2006/relationships/image" Target="../media/image177.wmf"/><Relationship Id="rId10" Type="http://schemas.openxmlformats.org/officeDocument/2006/relationships/oleObject" Target="../embeddings/oleObject221.bin"/><Relationship Id="rId1" Type="http://schemas.openxmlformats.org/officeDocument/2006/relationships/image" Target="../media/image172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156.png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27.bin"/><Relationship Id="rId27" Type="http://schemas.openxmlformats.org/officeDocument/2006/relationships/vmlDrawing" Target="../drawings/vmlDrawing43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05.png"/><Relationship Id="rId24" Type="http://schemas.openxmlformats.org/officeDocument/2006/relationships/image" Target="../media/image188.wmf"/><Relationship Id="rId23" Type="http://schemas.openxmlformats.org/officeDocument/2006/relationships/oleObject" Target="../embeddings/oleObject237.bin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236.bin"/><Relationship Id="rId20" Type="http://schemas.openxmlformats.org/officeDocument/2006/relationships/image" Target="../media/image186.wmf"/><Relationship Id="rId2" Type="http://schemas.openxmlformats.org/officeDocument/2006/relationships/image" Target="../media/image182.wmf"/><Relationship Id="rId19" Type="http://schemas.openxmlformats.org/officeDocument/2006/relationships/oleObject" Target="../embeddings/oleObject235.bin"/><Relationship Id="rId18" Type="http://schemas.openxmlformats.org/officeDocument/2006/relationships/image" Target="../media/image181.wmf"/><Relationship Id="rId17" Type="http://schemas.openxmlformats.org/officeDocument/2006/relationships/oleObject" Target="../embeddings/oleObject234.bin"/><Relationship Id="rId16" Type="http://schemas.openxmlformats.org/officeDocument/2006/relationships/image" Target="../media/image180.wmf"/><Relationship Id="rId15" Type="http://schemas.openxmlformats.org/officeDocument/2006/relationships/oleObject" Target="../embeddings/oleObject233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232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2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Relationship Id="rId3" Type="http://schemas.openxmlformats.org/officeDocument/2006/relationships/image" Target="../media/image7.png"/><Relationship Id="rId2" Type="http://schemas.openxmlformats.org/officeDocument/2006/relationships/oleObject" Target="../embeddings/oleObject6.bin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1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5.png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1029" y="107050"/>
            <a:ext cx="7772400" cy="79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4000" kern="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第六章  负反馈放大电路</a:t>
            </a:r>
            <a:endParaRPr lang="zh-CN" altLang="en-US" sz="4000" kern="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95605" y="980440"/>
            <a:ext cx="8463280" cy="368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kern="0" dirty="0" smtClean="0"/>
              <a:t>6.1</a:t>
            </a:r>
            <a:r>
              <a:rPr lang="zh-CN" altLang="en-US" sz="2800" b="1" kern="0" dirty="0" smtClean="0"/>
              <a:t> 反馈的基本概念及判断方法</a:t>
            </a:r>
            <a:endParaRPr lang="en-US" altLang="zh-CN" sz="2800" b="1" kern="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kern="0" dirty="0" smtClean="0"/>
              <a:t>6.2</a:t>
            </a:r>
            <a:r>
              <a:rPr lang="zh-CN" altLang="en-US" sz="2800" b="1" kern="0" dirty="0" smtClean="0"/>
              <a:t> 负反馈放大电路的四种基本组态</a:t>
            </a:r>
            <a:endParaRPr lang="en-US" altLang="zh-CN" sz="2800" b="1" kern="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kern="0" dirty="0" smtClean="0"/>
              <a:t>6.3 </a:t>
            </a:r>
            <a:r>
              <a:rPr lang="zh-CN" altLang="en-US" sz="2800" kern="0" dirty="0" smtClean="0"/>
              <a:t>负反馈</a:t>
            </a:r>
            <a:r>
              <a:rPr lang="zh-CN" altLang="en-US" sz="2800" kern="0" dirty="0"/>
              <a:t>放大电路</a:t>
            </a:r>
            <a:r>
              <a:rPr lang="zh-CN" altLang="en-US" sz="2800" kern="0" dirty="0" smtClean="0"/>
              <a:t>的方块图及一般表达式</a:t>
            </a:r>
            <a:endParaRPr lang="en-US" altLang="zh-CN" sz="2800" kern="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kern="0" dirty="0" smtClean="0"/>
              <a:t>6.4</a:t>
            </a:r>
            <a:r>
              <a:rPr lang="zh-CN" altLang="en-US" sz="2800" b="1" kern="0" dirty="0" smtClean="0"/>
              <a:t> </a:t>
            </a:r>
            <a:r>
              <a:rPr lang="zh-CN" altLang="en-US" sz="2800" b="1" kern="0" dirty="0" smtClean="0"/>
              <a:t>负反馈对放大电路性能的</a:t>
            </a:r>
            <a:r>
              <a:rPr lang="zh-CN" altLang="en-US" sz="2800" b="1" kern="0" dirty="0" smtClean="0"/>
              <a:t>影响</a:t>
            </a:r>
            <a:endParaRPr lang="zh-CN" altLang="en-US" sz="2800" b="1" kern="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kern="0" dirty="0" smtClean="0">
                <a:sym typeface="+mn-ea"/>
              </a:rPr>
              <a:t>6.5 负反馈放大电路放大倍数估算</a:t>
            </a:r>
            <a:endParaRPr lang="zh-CN" altLang="en-US" sz="2800" kern="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800" b="1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795" y="4675505"/>
            <a:ext cx="7635240" cy="197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会判：</a:t>
            </a:r>
            <a:r>
              <a:rPr lang="zh-CN" altLang="en-US" dirty="0">
                <a:latin typeface="Calibri" panose="020F0502020204030204" pitchFamily="34" charset="0"/>
              </a:rPr>
              <a:t>判断电路中有无反馈及反馈的性质</a:t>
            </a:r>
            <a:endParaRPr lang="zh-CN" altLang="en-US" dirty="0"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会算：</a:t>
            </a:r>
            <a:r>
              <a:rPr lang="zh-CN" altLang="en-US" dirty="0">
                <a:latin typeface="Calibri" panose="020F0502020204030204" pitchFamily="34" charset="0"/>
              </a:rPr>
              <a:t>估算深度负反馈条件下的放大倍数</a:t>
            </a:r>
            <a:endParaRPr lang="zh-CN" altLang="en-US" dirty="0"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会引：</a:t>
            </a:r>
            <a:r>
              <a:rPr lang="zh-CN" altLang="en-US" dirty="0">
                <a:latin typeface="Calibri" panose="020F0502020204030204" pitchFamily="34" charset="0"/>
              </a:rPr>
              <a:t>根据需求引入合适的</a:t>
            </a:r>
            <a:r>
              <a:rPr lang="zh-CN" altLang="en-US" dirty="0" smtClean="0">
                <a:latin typeface="Calibri" panose="020F0502020204030204" pitchFamily="34" charset="0"/>
              </a:rPr>
              <a:t>反馈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04801"/>
            <a:ext cx="6553200" cy="609600"/>
          </a:xfrm>
          <a:noFill/>
        </p:spPr>
        <p:txBody>
          <a:bodyPr/>
          <a:lstStyle/>
          <a:p>
            <a:pPr algn="l" eaLnBrk="1" hangingPunct="1">
              <a:spcAft>
                <a:spcPct val="100000"/>
              </a:spcAft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正、负反馈的判断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4214813" y="2500313"/>
          <a:ext cx="3200400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0" name="Photo Editor 照片" r:id="rId1" imgW="9058275" imgH="6600825" progId="MSPhotoEd.3">
                  <p:embed/>
                </p:oleObj>
              </mc:Choice>
              <mc:Fallback>
                <p:oleObj name="Photo Editor 照片" r:id="rId1" imgW="9058275" imgH="66008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500313"/>
                        <a:ext cx="3200400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3857625" y="26431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643188"/>
                        <a:ext cx="304800" cy="304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6786563" y="26431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2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643188"/>
                        <a:ext cx="304800" cy="304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4071938" y="3786188"/>
            <a:ext cx="685800" cy="923925"/>
            <a:chOff x="2555" y="2069"/>
            <a:chExt cx="432" cy="582"/>
          </a:xfrm>
        </p:grpSpPr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2795" y="206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3" name="公式" r:id="rId6" imgW="139700" imgH="139700" progId="Equation.3">
                    <p:embed/>
                  </p:oleObj>
                </mc:Choice>
                <mc:Fallback>
                  <p:oleObj name="公式" r:id="rId6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069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2795" y="2549"/>
            <a:ext cx="1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4" name="公式" r:id="rId7" imgW="126365" imgH="76200" progId="Equation.3">
                    <p:embed/>
                  </p:oleObj>
                </mc:Choice>
                <mc:Fallback>
                  <p:oleObj name="公式" r:id="rId7" imgW="126365" imgH="76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549"/>
                          <a:ext cx="172" cy="10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2555" y="2261"/>
            <a:ext cx="1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5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261"/>
                          <a:ext cx="197" cy="240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8" name="Object 5"/>
          <p:cNvGraphicFramePr>
            <a:graphicFrameLocks noChangeAspect="1"/>
          </p:cNvGraphicFramePr>
          <p:nvPr/>
        </p:nvGraphicFramePr>
        <p:xfrm>
          <a:off x="1428750" y="2500313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6" name="公式" r:id="rId11" imgW="761365" imgH="215900" progId="Equation.3">
                  <p:embed/>
                </p:oleObj>
              </mc:Choice>
              <mc:Fallback>
                <p:oleObj name="公式" r:id="rId11" imgW="7613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00313"/>
                        <a:ext cx="1905000" cy="536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5072063" y="3214688"/>
            <a:ext cx="1600200" cy="1219200"/>
            <a:chOff x="3696" y="1584"/>
            <a:chExt cx="1008" cy="768"/>
          </a:xfrm>
        </p:grpSpPr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>
              <a:off x="4704" y="1584"/>
              <a:ext cx="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 flipH="1">
              <a:off x="3696" y="1920"/>
              <a:ext cx="10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4"/>
            <p:cNvSpPr>
              <a:spLocks noChangeShapeType="1"/>
            </p:cNvSpPr>
            <p:nvPr/>
          </p:nvSpPr>
          <p:spPr bwMode="auto">
            <a:xfrm>
              <a:off x="3696" y="1920"/>
              <a:ext cx="0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216025" y="1204913"/>
            <a:ext cx="652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反馈量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是仅仅</a:t>
            </a:r>
            <a:r>
              <a:rPr kumimoji="1" lang="zh-CN" altLang="en-US" sz="2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决定于输出量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的物理量。</a:t>
            </a:r>
            <a:endParaRPr kumimoji="1"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2784" name="Object 6"/>
          <p:cNvGraphicFramePr>
            <a:graphicFrameLocks noChangeAspect="1"/>
          </p:cNvGraphicFramePr>
          <p:nvPr/>
        </p:nvGraphicFramePr>
        <p:xfrm>
          <a:off x="1357313" y="3714750"/>
          <a:ext cx="2286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7" name="Equation" r:id="rId13" imgW="1016000" imgH="431800" progId="Equation.3">
                  <p:embed/>
                </p:oleObj>
              </mc:Choice>
              <mc:Fallback>
                <p:oleObj name="Equation" r:id="rId13" imgW="101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14750"/>
                        <a:ext cx="2286000" cy="971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020976" y="5538749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alibri" panose="020F0502020204030204" pitchFamily="34" charset="0"/>
              </a:rPr>
              <a:t>是什么极性的反馈？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177480" y="5561167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负反馈</a:t>
            </a:r>
            <a:endParaRPr lang="zh-CN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716463" y="1341438"/>
          <a:ext cx="320040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9" name="Photo Editor 照片" r:id="rId1" imgW="10448925" imgH="7019925" progId="MSPhotoEd.3">
                  <p:embed/>
                </p:oleObj>
              </mc:Choice>
              <mc:Fallback>
                <p:oleObj name="Photo Editor 照片" r:id="rId1" imgW="10448925" imgH="70199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41438"/>
                        <a:ext cx="3200400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058863" y="1417638"/>
          <a:ext cx="34290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name="Photo Editor 照片" r:id="rId3" imgW="26803350" imgH="6724650" progId="MSPhotoEd.3">
                  <p:embed/>
                </p:oleObj>
              </mc:Choice>
              <mc:Fallback>
                <p:oleObj name="Photo Editor 照片" r:id="rId3" imgW="26803350" imgH="672465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00" r="32500" b="15057"/>
                      <a:stretch>
                        <a:fillRect/>
                      </a:stretch>
                    </p:blipFill>
                    <p:spPr bwMode="auto">
                      <a:xfrm>
                        <a:off x="1058863" y="1417638"/>
                        <a:ext cx="34290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058863" y="17986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798638"/>
                        <a:ext cx="304800" cy="304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439863" y="2484438"/>
            <a:ext cx="488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1973263" y="2332038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332038"/>
                        <a:ext cx="298450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4106863" y="2332038"/>
          <a:ext cx="215900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3" name="公式" r:id="rId8" imgW="126365" imgH="76200" progId="Equation.3">
                  <p:embed/>
                </p:oleObj>
              </mc:Choice>
              <mc:Fallback>
                <p:oleObj name="公式" r:id="rId8" imgW="126365" imgH="7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2332038"/>
                        <a:ext cx="215900" cy="1285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735263" y="19510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5" name="Object 7"/>
          <p:cNvGraphicFramePr>
            <a:graphicFrameLocks noChangeAspect="1"/>
          </p:cNvGraphicFramePr>
          <p:nvPr/>
        </p:nvGraphicFramePr>
        <p:xfrm>
          <a:off x="4716463" y="1874838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4" name="公式" r:id="rId10" imgW="139700" imgH="139700" progId="Equation.3">
                  <p:embed/>
                </p:oleObj>
              </mc:Choice>
              <mc:Fallback>
                <p:oleObj name="公式" r:id="rId10" imgW="139700" imgH="139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74838"/>
                        <a:ext cx="298450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173663" y="21034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7" name="Object 8"/>
          <p:cNvGraphicFramePr>
            <a:graphicFrameLocks noChangeAspect="1"/>
          </p:cNvGraphicFramePr>
          <p:nvPr/>
        </p:nvGraphicFramePr>
        <p:xfrm>
          <a:off x="5707063" y="2332038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5" name="公式" r:id="rId11" imgW="139700" imgH="139700" progId="Equation.3">
                  <p:embed/>
                </p:oleObj>
              </mc:Choice>
              <mc:Fallback>
                <p:oleObj name="公式" r:id="rId11" imgW="139700" imgH="13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2332038"/>
                        <a:ext cx="298450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9"/>
          <p:cNvGraphicFramePr>
            <a:graphicFrameLocks noChangeAspect="1"/>
          </p:cNvGraphicFramePr>
          <p:nvPr/>
        </p:nvGraphicFramePr>
        <p:xfrm>
          <a:off x="7569200" y="2136775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6" name="公式" r:id="rId12" imgW="139700" imgH="139700" progId="Equation.3">
                  <p:embed/>
                </p:oleObj>
              </mc:Choice>
              <mc:Fallback>
                <p:oleObj name="公式" r:id="rId12" imgW="1397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2136775"/>
                        <a:ext cx="298450" cy="2984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6697663" y="17986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47700" y="4856163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在判断集成运放构成的反馈放大电路的反馈极性时，</a:t>
            </a: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净输入电压</a:t>
            </a:r>
            <a:r>
              <a:rPr lang="zh-CN" altLang="en-US" dirty="0">
                <a:latin typeface="Times New Roman" panose="02020603050405020304" pitchFamily="18" charset="0"/>
              </a:rPr>
              <a:t>指的是集成运放</a:t>
            </a: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两个输入端的电位差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净输入电流</a:t>
            </a:r>
            <a:r>
              <a:rPr lang="zh-CN" altLang="en-US" dirty="0">
                <a:latin typeface="Times New Roman" panose="02020603050405020304" pitchFamily="18" charset="0"/>
              </a:rPr>
              <a:t>指的是</a:t>
            </a: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同相输入端或反相输入端的电流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31" name="Object 10"/>
          <p:cNvGraphicFramePr>
            <a:graphicFrameLocks noChangeAspect="1"/>
          </p:cNvGraphicFramePr>
          <p:nvPr/>
        </p:nvGraphicFramePr>
        <p:xfrm>
          <a:off x="1753836" y="3941763"/>
          <a:ext cx="1406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7" name="Equation" r:id="rId13" imgW="609600" imgH="431800" progId="Equation.DSMT4">
                  <p:embed/>
                </p:oleObj>
              </mc:Choice>
              <mc:Fallback>
                <p:oleObj name="Equation" r:id="rId13" imgW="609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836" y="3941763"/>
                        <a:ext cx="14065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2329393" y="3906837"/>
            <a:ext cx="2590800" cy="1066800"/>
            <a:chOff x="1632" y="2467"/>
            <a:chExt cx="1632" cy="672"/>
          </a:xfrm>
        </p:grpSpPr>
        <p:sp>
          <p:nvSpPr>
            <p:cNvPr id="11289" name="Oval 17"/>
            <p:cNvSpPr>
              <a:spLocks noChangeArrowheads="1"/>
            </p:cNvSpPr>
            <p:nvPr/>
          </p:nvSpPr>
          <p:spPr bwMode="auto">
            <a:xfrm>
              <a:off x="1632" y="2467"/>
              <a:ext cx="57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1290" name="AutoShape 18"/>
            <p:cNvSpPr/>
            <p:nvPr/>
          </p:nvSpPr>
          <p:spPr bwMode="auto">
            <a:xfrm>
              <a:off x="2514" y="2644"/>
              <a:ext cx="750" cy="303"/>
            </a:xfrm>
            <a:prstGeom prst="borderCallout1">
              <a:avLst>
                <a:gd name="adj1" fmla="val 23764"/>
                <a:gd name="adj2" fmla="val -6398"/>
                <a:gd name="adj3" fmla="val 78218"/>
                <a:gd name="adj4" fmla="val -38000"/>
              </a:avLst>
            </a:prstGeom>
            <a:solidFill>
              <a:srgbClr val="FFCCFF"/>
            </a:solidFill>
            <a:ln w="19050">
              <a:solidFill>
                <a:srgbClr val="D60093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反馈量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4835" name="AutoShape 19"/>
          <p:cNvSpPr/>
          <p:nvPr/>
        </p:nvSpPr>
        <p:spPr bwMode="auto">
          <a:xfrm>
            <a:off x="4030663" y="2865438"/>
            <a:ext cx="1447800" cy="457200"/>
          </a:xfrm>
          <a:prstGeom prst="borderCallout1">
            <a:avLst>
              <a:gd name="adj1" fmla="val 25000"/>
              <a:gd name="adj2" fmla="val -5264"/>
              <a:gd name="adj3" fmla="val -177083"/>
              <a:gd name="adj4" fmla="val -48574"/>
            </a:avLst>
          </a:prstGeom>
          <a:solidFill>
            <a:srgbClr val="FFCCFF"/>
          </a:solidFill>
          <a:ln w="19050">
            <a:solidFill>
              <a:srgbClr val="D60093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反馈电流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34836" name="Rectangle 20"/>
          <p:cNvSpPr>
            <a:spLocks noGrp="1" noChangeArrowheads="1"/>
          </p:cNvSpPr>
          <p:nvPr>
            <p:ph type="title"/>
          </p:nvPr>
        </p:nvSpPr>
        <p:spPr>
          <a:xfrm>
            <a:off x="634187" y="385763"/>
            <a:ext cx="4495800" cy="457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ea typeface="华文行楷" panose="02010800040101010101" pitchFamily="2" charset="-122"/>
              </a:rPr>
              <a:t>反馈量仅决定于输出量</a:t>
            </a:r>
            <a:endParaRPr lang="zh-CN" altLang="en-US" sz="3200" dirty="0">
              <a:solidFill>
                <a:srgbClr val="0070C0"/>
              </a:solidFill>
              <a:ea typeface="华文行楷" panose="02010800040101010101" pitchFamily="2" charset="-122"/>
            </a:endParaRP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049463" y="210343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5935663" y="210343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77863" y="3475038"/>
            <a:ext cx="46482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净输入电流减小，引入了负反馈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011863" y="3094038"/>
            <a:ext cx="1905000" cy="11969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净输入电流增大，引入了正反馈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autoUpdateAnimBg="0" build="p"/>
      <p:bldP spid="34835" grpId="0" animBg="1" autoUpdateAnimBg="0"/>
      <p:bldP spid="34839" grpId="0" animBg="1" autoUpdateAnimBg="0"/>
      <p:bldP spid="3484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297236" y="3669261"/>
          <a:ext cx="3744913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Photo Editor 照片" r:id="rId1" imgW="13230225" imgH="10277475" progId="MSPhotoEd.3">
                  <p:embed/>
                </p:oleObj>
              </mc:Choice>
              <mc:Fallback>
                <p:oleObj name="Photo Editor 照片" r:id="rId1" imgW="13230225" imgH="10277475" progId="MSPhotoEd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236" y="3669261"/>
                        <a:ext cx="3744913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>
          <a:xfrm>
            <a:off x="187659" y="160746"/>
            <a:ext cx="7772400" cy="7953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直流反馈和交流反馈的判断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graphicFrame>
        <p:nvGraphicFramePr>
          <p:cNvPr id="3072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456981" y="2333625"/>
          <a:ext cx="266541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Photo Editor 照片" r:id="rId3" imgW="8696325" imgH="4276725" progId="MSPhotoEd.3">
                  <p:embed/>
                </p:oleObj>
              </mc:Choice>
              <mc:Fallback>
                <p:oleObj name="Photo Editor 照片" r:id="rId3" imgW="8696325" imgH="4276725" progId="MSPhotoEd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981" y="2333625"/>
                        <a:ext cx="266541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73088" y="2189333"/>
          <a:ext cx="266700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Photo Editor 照片" r:id="rId5" imgW="24803100" imgH="7534275" progId="MSPhotoEd.3">
                  <p:embed/>
                </p:oleObj>
              </mc:Choice>
              <mc:Fallback>
                <p:oleObj name="Photo Editor 照片" r:id="rId5" imgW="24803100" imgH="75342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7500" b="8833"/>
                      <a:stretch>
                        <a:fillRect/>
                      </a:stretch>
                    </p:blipFill>
                    <p:spPr bwMode="auto">
                      <a:xfrm>
                        <a:off x="573088" y="2189333"/>
                        <a:ext cx="266700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11188" y="4475983"/>
          <a:ext cx="259080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Photo Editor 照片" r:id="rId7" imgW="8410575" imgH="6581775" progId="MSPhotoEd.3">
                  <p:embed/>
                </p:oleObj>
              </mc:Choice>
              <mc:Fallback>
                <p:oleObj name="Photo Editor 照片" r:id="rId7" imgW="8410575" imgH="658177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75983"/>
                        <a:ext cx="2590800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60723" y="968182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“</a:t>
            </a:r>
            <a:r>
              <a:rPr kumimoji="1"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看通路</a:t>
            </a:r>
            <a:r>
              <a:rPr kumimoji="1" lang="zh-CN" altLang="en-US" dirty="0">
                <a:latin typeface="Times New Roman" panose="02020603050405020304" pitchFamily="18" charset="0"/>
              </a:rPr>
              <a:t>”</a:t>
            </a:r>
            <a:r>
              <a:rPr kumimoji="1" lang="zh-CN" altLang="en-US" dirty="0">
                <a:latin typeface="宋体" panose="02010600030101010101" pitchFamily="2" charset="-122"/>
              </a:rPr>
              <a:t>，即看反馈是存在于直流通路还是交流通路。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85303" y="1543081"/>
            <a:ext cx="737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设以下电路中所有电容对交流信号均可视为短路。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707022" y="3325189"/>
            <a:ext cx="13668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仅有直流反馈</a:t>
            </a:r>
            <a:endParaRPr kumimoji="1"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707022" y="5425274"/>
            <a:ext cx="1493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仅有交</a:t>
            </a:r>
            <a:endParaRPr kumimoji="1"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流反馈</a:t>
            </a:r>
            <a:endParaRPr kumimoji="1"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7389339" y="2540530"/>
            <a:ext cx="15478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交、直流</a:t>
            </a:r>
            <a:endParaRPr kumimoji="1"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反馈共存</a:t>
            </a:r>
            <a:endParaRPr kumimoji="1"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82107" y="5308595"/>
            <a:ext cx="13668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仅有直流反馈</a:t>
            </a:r>
            <a:endParaRPr kumimoji="1"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 build="p"/>
      <p:bldP spid="30729" grpId="0" autoUpdateAnimBg="0" build="p"/>
      <p:bldP spid="30730" grpId="0"/>
      <p:bldP spid="30731" grpId="0"/>
      <p:bldP spid="30732" grpId="0"/>
      <p:bldP spid="307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24437"/>
            <a:ext cx="8706960" cy="784585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6.2</a:t>
            </a:r>
            <a: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负反馈放大电路的四种基本组态</a:t>
            </a:r>
            <a:b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p208</a:t>
            </a:r>
            <a:endParaRPr lang="en-US" altLang="zh-CN" sz="3600" dirty="0" smtClean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8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2132856"/>
            <a:ext cx="6687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一、负反馈放大电路分析要点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90578" y="3299486"/>
            <a:ext cx="82136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二、由集成运放组成的四种组态负反馈</a:t>
            </a:r>
            <a:endParaRPr kumimoji="1"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放大电路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94026" y="4941168"/>
            <a:ext cx="551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三、反馈组态的判断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49" y="129440"/>
            <a:ext cx="6372225" cy="698500"/>
          </a:xfrm>
          <a:noFill/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一、负反馈放大电路分析要点</a:t>
            </a:r>
            <a:endParaRPr lang="zh-CN" altLang="en-US" sz="2800" b="1" dirty="0">
              <a:solidFill>
                <a:srgbClr val="00B050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19491" y="2475559"/>
            <a:ext cx="4114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将输出电压的一部分或全部引回到输入回路来影响净输入量的为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电压反馈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2500312" y="3819880"/>
          <a:ext cx="1219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1" imgW="546100" imgH="241300" progId="Equation.3">
                  <p:embed/>
                </p:oleObj>
              </mc:Choice>
              <mc:Fallback>
                <p:oleObj name="Equation" r:id="rId1" imgW="546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2" y="3819880"/>
                        <a:ext cx="1219200" cy="5381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5788" y="4383501"/>
            <a:ext cx="76962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将输出电流的一部分或全部引回到输入回路来影响净输入量的为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电流反馈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2557462" y="5336538"/>
          <a:ext cx="1104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3" imgW="495300" imgH="241300" progId="Equation.3">
                  <p:embed/>
                </p:oleObj>
              </mc:Choice>
              <mc:Fallback>
                <p:oleObj name="Equation" r:id="rId3" imgW="495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2" y="5336538"/>
                        <a:ext cx="1104900" cy="538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9057" y="1590262"/>
            <a:ext cx="7467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描述放大电路和反馈网络在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输出端</a:t>
            </a:r>
            <a:r>
              <a:rPr lang="zh-CN" altLang="en-US" dirty="0">
                <a:latin typeface="Times New Roman" panose="02020603050405020304" pitchFamily="18" charset="0"/>
              </a:rPr>
              <a:t>的连接方式，即反馈网络的取样对象。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929188" y="2467960"/>
          <a:ext cx="33528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Photo Editor 照片" r:id="rId5" imgW="10258425" imgH="5743575" progId="MSPhotoEd.3">
                  <p:embed/>
                </p:oleObj>
              </mc:Choice>
              <mc:Fallback>
                <p:oleObj name="Photo Editor 照片" r:id="rId5" imgW="10258425" imgH="57435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467960"/>
                        <a:ext cx="33528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6462713" y="2117314"/>
            <a:ext cx="1219200" cy="592138"/>
            <a:chOff x="3696" y="1414"/>
            <a:chExt cx="768" cy="373"/>
          </a:xfrm>
        </p:grpSpPr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>
              <a:off x="3696" y="1414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1"/>
            <p:cNvSpPr>
              <a:spLocks noChangeShapeType="1"/>
            </p:cNvSpPr>
            <p:nvPr/>
          </p:nvSpPr>
          <p:spPr bwMode="auto">
            <a:xfrm flipH="1" flipV="1">
              <a:off x="4101" y="1459"/>
              <a:ext cx="234" cy="3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-355247" y="1024539"/>
            <a:ext cx="62642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电压反馈和电流反馈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00431" y="5958397"/>
            <a:ext cx="8964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alibri" panose="020F0502020204030204" pitchFamily="34" charset="0"/>
              </a:rPr>
              <a:t>或说从输出端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并联引回</a:t>
            </a:r>
            <a:r>
              <a:rPr lang="zh-CN" altLang="en-US" dirty="0">
                <a:latin typeface="Calibri" panose="020F0502020204030204" pitchFamily="34" charset="0"/>
              </a:rPr>
              <a:t>的是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电压反馈</a:t>
            </a:r>
            <a:r>
              <a:rPr lang="zh-CN" altLang="en-US" dirty="0">
                <a:latin typeface="Calibri" panose="020F0502020204030204" pitchFamily="34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串联引回</a:t>
            </a:r>
            <a:r>
              <a:rPr lang="zh-CN" altLang="en-US" dirty="0">
                <a:latin typeface="Calibri" panose="020F0502020204030204" pitchFamily="34" charset="0"/>
              </a:rPr>
              <a:t>的是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电流反馈</a:t>
            </a:r>
            <a:endParaRPr lang="zh-CN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47664" y="692696"/>
            <a:ext cx="3888432" cy="24167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 build="p"/>
      <p:bldP spid="26629" grpId="0" autoUpdateAnimBg="0" build="p"/>
      <p:bldP spid="26631" grpId="0" autoUpdateAnimBg="0" build="p"/>
      <p:bldP spid="266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338138"/>
            <a:ext cx="5105400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串联反馈和并联反馈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42938" y="12858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</a:rPr>
              <a:t>描述放大电路和反馈网络在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</a:rPr>
              <a:t>输入端的连接方式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endParaRPr lang="en-US" altLang="zh-CN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即输入量、反馈量、净输入量的叠加关系。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000250" y="4572000"/>
            <a:ext cx="4800600" cy="579438"/>
            <a:chOff x="1248" y="2784"/>
            <a:chExt cx="3024" cy="365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1248" y="2784"/>
            <a:ext cx="124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2" name="Equation" r:id="rId1" imgW="787400" imgH="228600" progId="Equation.3">
                    <p:embed/>
                  </p:oleObj>
                </mc:Choice>
                <mc:Fallback>
                  <p:oleObj name="Equation" r:id="rId1" imgW="7874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84"/>
                          <a:ext cx="1248" cy="36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CC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6"/>
            <p:cNvSpPr txBox="1">
              <a:spLocks noChangeArrowheads="1"/>
            </p:cNvSpPr>
            <p:nvPr/>
          </p:nvSpPr>
          <p:spPr bwMode="auto">
            <a:xfrm>
              <a:off x="2496" y="2784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隶书" panose="02010509060101010101" pitchFamily="49" charset="-122"/>
                  <a:ea typeface="隶书" panose="02010509060101010101" pitchFamily="49" charset="-122"/>
                </a:rPr>
                <a:t>--</a:t>
              </a:r>
              <a:r>
                <a:rPr lang="zh-CN" altLang="en-US" sz="3200">
                  <a:solidFill>
                    <a:srgbClr val="D6009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串联负反馈</a:t>
              </a:r>
              <a:endParaRPr lang="zh-CN" altLang="en-US" sz="320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2000250" y="5357813"/>
            <a:ext cx="4800600" cy="579437"/>
            <a:chOff x="1248" y="3264"/>
            <a:chExt cx="3024" cy="365"/>
          </a:xfrm>
        </p:grpSpPr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248" y="3264"/>
            <a:ext cx="104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3" name="Equation" r:id="rId3" imgW="660400" imgH="228600" progId="Equation.3">
                    <p:embed/>
                  </p:oleObj>
                </mc:Choice>
                <mc:Fallback>
                  <p:oleObj name="Equation" r:id="rId3" imgW="6604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64"/>
                          <a:ext cx="1046" cy="36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CC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Text Box 9"/>
            <p:cNvSpPr txBox="1">
              <a:spLocks noChangeArrowheads="1"/>
            </p:cNvSpPr>
            <p:nvPr/>
          </p:nvSpPr>
          <p:spPr bwMode="auto">
            <a:xfrm>
              <a:off x="2304" y="3264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隶书" panose="02010509060101010101" pitchFamily="49" charset="-122"/>
                  <a:ea typeface="隶书" panose="02010509060101010101" pitchFamily="49" charset="-122"/>
                </a:rPr>
                <a:t>--</a:t>
              </a:r>
              <a:r>
                <a:rPr lang="zh-CN" altLang="en-US" sz="3200">
                  <a:solidFill>
                    <a:srgbClr val="D6009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并联负反馈</a:t>
              </a:r>
              <a:endParaRPr lang="zh-CN" altLang="en-US" sz="320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27658" name="Object 2"/>
          <p:cNvGraphicFramePr>
            <a:graphicFrameLocks noChangeAspect="1"/>
          </p:cNvGraphicFramePr>
          <p:nvPr/>
        </p:nvGraphicFramePr>
        <p:xfrm>
          <a:off x="2786063" y="2500313"/>
          <a:ext cx="3276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Photo Editor 照片" r:id="rId5" imgW="10220325" imgH="5629275" progId="MSPhotoEd.3">
                  <p:embed/>
                </p:oleObj>
              </mc:Choice>
              <mc:Fallback>
                <p:oleObj name="Photo Editor 照片" r:id="rId5" imgW="10220325" imgH="56292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500313"/>
                        <a:ext cx="3276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3071813" y="2428875"/>
            <a:ext cx="533400" cy="762000"/>
            <a:chOff x="1776" y="1488"/>
            <a:chExt cx="336" cy="480"/>
          </a:xfrm>
        </p:grpSpPr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1776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1872" y="16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2" name="AutoShape 14"/>
          <p:cNvSpPr/>
          <p:nvPr/>
        </p:nvSpPr>
        <p:spPr bwMode="auto">
          <a:xfrm>
            <a:off x="1643063" y="3214688"/>
            <a:ext cx="1171575" cy="528637"/>
          </a:xfrm>
          <a:prstGeom prst="borderCallout1">
            <a:avLst>
              <a:gd name="adj1" fmla="val 21620"/>
              <a:gd name="adj2" fmla="val 106505"/>
              <a:gd name="adj3" fmla="val -15116"/>
              <a:gd name="adj4" fmla="val 144106"/>
            </a:avLst>
          </a:prstGeom>
          <a:solidFill>
            <a:srgbClr val="92D050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负反馈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8506" y="5978524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Calibri" panose="020F0502020204030204" pitchFamily="34" charset="0"/>
              </a:rPr>
              <a:t>    </a:t>
            </a:r>
            <a:r>
              <a:rPr lang="zh-CN" altLang="en-US" dirty="0">
                <a:latin typeface="Calibri" panose="020F0502020204030204" pitchFamily="34" charset="0"/>
              </a:rPr>
              <a:t>反馈量在输入端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并联接入</a:t>
            </a:r>
            <a:r>
              <a:rPr lang="zh-CN" altLang="en-US" dirty="0">
                <a:latin typeface="Calibri" panose="020F0502020204030204" pitchFamily="34" charset="0"/>
              </a:rPr>
              <a:t>的是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并联反馈</a:t>
            </a:r>
            <a:r>
              <a:rPr lang="zh-CN" altLang="en-US" dirty="0">
                <a:latin typeface="Calibri" panose="020F0502020204030204" pitchFamily="34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串联接入</a:t>
            </a:r>
            <a:r>
              <a:rPr lang="zh-CN" altLang="en-US" dirty="0">
                <a:latin typeface="Calibri" panose="020F0502020204030204" pitchFamily="34" charset="0"/>
              </a:rPr>
              <a:t>的是</a:t>
            </a:r>
            <a:r>
              <a:rPr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串联反馈</a:t>
            </a:r>
            <a:endParaRPr lang="zh-CN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4071938" y="3714750"/>
            <a:ext cx="4752975" cy="1212850"/>
            <a:chOff x="2562" y="2024"/>
            <a:chExt cx="2994" cy="764"/>
          </a:xfrm>
        </p:grpSpPr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4377" y="2024"/>
              <a:ext cx="1179" cy="7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Calibri" panose="020F0502020204030204" pitchFamily="34" charset="0"/>
                </a:rPr>
                <a:t>串联负反馈可不可以是电流？</a:t>
              </a:r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 flipH="1">
              <a:off x="2562" y="2296"/>
              <a:ext cx="1815" cy="4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 build="p"/>
      <p:bldP spid="27662" grpId="0" animBg="1" autoUpdateAnimBg="0"/>
      <p:bldP spid="276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 descr="Dz0603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3275" r="51852" b="57436"/>
          <a:stretch>
            <a:fillRect/>
          </a:stretch>
        </p:blipFill>
        <p:spPr bwMode="auto">
          <a:xfrm>
            <a:off x="727075" y="1233487"/>
            <a:ext cx="29718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Dz060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2" b="57436"/>
          <a:stretch>
            <a:fillRect/>
          </a:stretch>
        </p:blipFill>
        <p:spPr bwMode="auto">
          <a:xfrm>
            <a:off x="4648200" y="1136170"/>
            <a:ext cx="2895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Dz060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3" r="51852" b="6685"/>
          <a:stretch>
            <a:fillRect/>
          </a:stretch>
        </p:blipFill>
        <p:spPr bwMode="auto">
          <a:xfrm>
            <a:off x="742851" y="3864506"/>
            <a:ext cx="27432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79475" y="3284009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电压串联负反馈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8679" name="Picture 7" descr="Dz0603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 t="49113" r="2469" b="8322"/>
          <a:stretch>
            <a:fillRect/>
          </a:stretch>
        </p:blipFill>
        <p:spPr bwMode="auto">
          <a:xfrm>
            <a:off x="4572000" y="3824025"/>
            <a:ext cx="297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897438" y="3284009"/>
            <a:ext cx="23622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电流串联负反馈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810138" y="5888041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电压并联负反馈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876800" y="5901447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电流并联负反馈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89692"/>
            <a:ext cx="7860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0B050"/>
                </a:solidFill>
                <a:latin typeface="+mj-lt"/>
                <a:ea typeface="华文行楷" panose="02010800040101010101" pitchFamily="2" charset="-122"/>
                <a:cs typeface="+mj-cs"/>
              </a:rPr>
              <a:t>二、由集成运放组成的四种组态负反馈放大电路</a:t>
            </a:r>
            <a:endParaRPr lang="zh-CN" altLang="en-US" sz="2800" b="0" dirty="0">
              <a:solidFill>
                <a:srgbClr val="00B050"/>
              </a:solidFill>
              <a:latin typeface="+mj-lt"/>
              <a:ea typeface="华文行楷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 autoUpdateAnimBg="0"/>
      <p:bldP spid="28680" grpId="0" animBg="1" autoUpdateAnimBg="0"/>
      <p:bldP spid="28681" grpId="0" animBg="1" autoUpdateAnimBg="0"/>
      <p:bldP spid="2868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000125" y="3286125"/>
          <a:ext cx="31242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Photo Editor 照片" r:id="rId1" imgW="8982075" imgH="5705475" progId="MSPhotoEd.3">
                  <p:embed/>
                </p:oleObj>
              </mc:Choice>
              <mc:Fallback>
                <p:oleObj name="Photo Editor 照片" r:id="rId1" imgW="8982075" imgH="57054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86125"/>
                        <a:ext cx="31242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>
            <a:spLocks noGrp="1" noChangeArrowheads="1"/>
          </p:cNvSpPr>
          <p:nvPr>
            <p:ph type="title"/>
          </p:nvPr>
        </p:nvSpPr>
        <p:spPr>
          <a:xfrm>
            <a:off x="611560" y="941117"/>
            <a:ext cx="5943600" cy="609600"/>
          </a:xfrm>
        </p:spPr>
        <p:txBody>
          <a:bodyPr anchor="b"/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电压反馈和电流反馈的判断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714750" y="4500563"/>
            <a:ext cx="311150" cy="727075"/>
            <a:chOff x="2400" y="2230"/>
            <a:chExt cx="192" cy="506"/>
          </a:xfrm>
        </p:grpSpPr>
        <p:sp>
          <p:nvSpPr>
            <p:cNvPr id="12300" name="Line 5"/>
            <p:cNvSpPr>
              <a:spLocks noChangeShapeType="1"/>
            </p:cNvSpPr>
            <p:nvPr/>
          </p:nvSpPr>
          <p:spPr bwMode="auto">
            <a:xfrm>
              <a:off x="2496" y="2230"/>
              <a:ext cx="0" cy="4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>
              <a:off x="2400" y="27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643187" y="5639364"/>
            <a:ext cx="3352800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电路引入了电压负反馈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890588" y="169214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令输出电压为</a:t>
            </a:r>
            <a:r>
              <a:rPr kumimoji="1" lang="en-US" altLang="zh-CN" dirty="0"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</a:rPr>
              <a:t>，若反馈量随之为</a:t>
            </a:r>
            <a:r>
              <a:rPr kumimoji="1" lang="en-US" altLang="zh-CN" dirty="0"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</a:rPr>
              <a:t>，则为</a:t>
            </a:r>
            <a:r>
              <a:rPr kumimoji="1"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电压反馈</a:t>
            </a:r>
            <a:r>
              <a:rPr kumimoji="1" lang="zh-CN" altLang="en-US" dirty="0">
                <a:latin typeface="Times New Roman" panose="02020603050405020304" pitchFamily="18" charset="0"/>
              </a:rPr>
              <a:t>；若反馈量依然存在，则为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电流反馈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4357688" y="3643313"/>
            <a:ext cx="3733800" cy="1427162"/>
            <a:chOff x="2688" y="1920"/>
            <a:chExt cx="2352" cy="899"/>
          </a:xfrm>
        </p:grpSpPr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2928" y="1920"/>
            <a:ext cx="2112" cy="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5" name="Photo Editor 照片" r:id="rId3" imgW="9820275" imgH="4181475" progId="MSPhotoEd.3">
                    <p:embed/>
                  </p:oleObj>
                </mc:Choice>
                <mc:Fallback>
                  <p:oleObj name="Photo Editor 照片" r:id="rId3" imgW="9820275" imgH="4181475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20"/>
                          <a:ext cx="2112" cy="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2688" y="2352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7544" y="216606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B050"/>
                </a:solidFill>
                <a:latin typeface="+mj-lt"/>
                <a:ea typeface="华文行楷" panose="02010800040101010101" pitchFamily="2" charset="-122"/>
                <a:cs typeface="+mj-cs"/>
              </a:rPr>
              <a:t>三、反馈组态的判断</a:t>
            </a:r>
            <a:endParaRPr lang="zh-CN" altLang="en-US" sz="2800" b="0" dirty="0">
              <a:solidFill>
                <a:srgbClr val="00B050"/>
              </a:solidFill>
              <a:latin typeface="+mj-lt"/>
              <a:ea typeface="华文行楷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36871" grpId="0" animBg="1" autoUpdateAnimBg="0"/>
      <p:bldP spid="36872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"/>
          <p:cNvSpPr>
            <a:spLocks noGrp="1" noChangeArrowheads="1"/>
          </p:cNvSpPr>
          <p:nvPr>
            <p:ph type="title"/>
          </p:nvPr>
        </p:nvSpPr>
        <p:spPr>
          <a:xfrm>
            <a:off x="643731" y="293687"/>
            <a:ext cx="6400800" cy="603250"/>
          </a:xfrm>
          <a:noFill/>
        </p:spPr>
        <p:txBody>
          <a:bodyPr anchor="b"/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电压反馈和电流反馈的判断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547813" y="1484313"/>
          <a:ext cx="44196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Photo Editor 照片" r:id="rId1" imgW="14525625" imgH="10372725" progId="MSPhotoEd.3">
                  <p:embed/>
                </p:oleObj>
              </mc:Choice>
              <mc:Fallback>
                <p:oleObj name="Photo Editor 照片" r:id="rId1" imgW="14525625" imgH="103727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44196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538413" y="3313113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148013" y="2932113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2233613" y="2703513"/>
          <a:ext cx="2238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3" imgW="165100" imgH="177800" progId="Equation.3">
                  <p:embed/>
                </p:oleObj>
              </mc:Choice>
              <mc:Fallback>
                <p:oleObj name="Equation" r:id="rId3" imgW="1651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03513"/>
                        <a:ext cx="223837" cy="241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3757613" y="2474913"/>
          <a:ext cx="173037" cy="10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5" imgW="126365" imgH="76200" progId="Equation.3">
                  <p:embed/>
                </p:oleObj>
              </mc:Choice>
              <mc:Fallback>
                <p:oleObj name="Equation" r:id="rId5" imgW="126365" imgH="7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474913"/>
                        <a:ext cx="173037" cy="1031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5"/>
          <p:cNvGraphicFramePr>
            <a:graphicFrameLocks noChangeAspect="1"/>
          </p:cNvGraphicFramePr>
          <p:nvPr/>
        </p:nvGraphicFramePr>
        <p:xfrm>
          <a:off x="4824413" y="3008313"/>
          <a:ext cx="173037" cy="10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7" imgW="126365" imgH="76200" progId="Equation.3">
                  <p:embed/>
                </p:oleObj>
              </mc:Choice>
              <mc:Fallback>
                <p:oleObj name="Equation" r:id="rId7" imgW="126365" imgH="7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008313"/>
                        <a:ext cx="173037" cy="1031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4900613" y="323691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071813" y="384651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738813" y="2322513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933700" y="4671219"/>
            <a:ext cx="3276600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电路引入了电流负反馈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2" name="AutoShape 14"/>
          <p:cNvSpPr/>
          <p:nvPr/>
        </p:nvSpPr>
        <p:spPr bwMode="auto">
          <a:xfrm>
            <a:off x="830263" y="4478338"/>
            <a:ext cx="1617662" cy="466725"/>
          </a:xfrm>
          <a:prstGeom prst="borderCallout1">
            <a:avLst>
              <a:gd name="adj1" fmla="val 24491"/>
              <a:gd name="adj2" fmla="val 104708"/>
              <a:gd name="adj3" fmla="val -131634"/>
              <a:gd name="adj4" fmla="val 151032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反馈电流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0" y="5380039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zh-CN" altLang="en-US" dirty="0">
                <a:latin typeface="Times New Roman" panose="02020603050405020304" pitchFamily="18" charset="0"/>
              </a:rPr>
              <a:t>引入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电压负反馈</a:t>
            </a:r>
            <a:r>
              <a:rPr kumimoji="1" lang="zh-CN" altLang="en-US" dirty="0">
                <a:latin typeface="Times New Roman" panose="02020603050405020304" pitchFamily="18" charset="0"/>
              </a:rPr>
              <a:t>可以</a:t>
            </a:r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--------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稳定输出电压！</a:t>
            </a:r>
            <a:endParaRPr kumimoji="1" lang="zh-CN" altLang="en-US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AutoShape 16"/>
          <p:cNvSpPr/>
          <p:nvPr/>
        </p:nvSpPr>
        <p:spPr bwMode="auto">
          <a:xfrm>
            <a:off x="5510213" y="3613150"/>
            <a:ext cx="3168650" cy="576263"/>
          </a:xfrm>
          <a:prstGeom prst="borderCallout2">
            <a:avLst>
              <a:gd name="adj1" fmla="val 19833"/>
              <a:gd name="adj2" fmla="val -2403"/>
              <a:gd name="adj3" fmla="val 19833"/>
              <a:gd name="adj4" fmla="val -10120"/>
              <a:gd name="adj5" fmla="val -29477"/>
              <a:gd name="adj6" fmla="val -17838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仅受基极电流的控制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043608" y="5951187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Calibri" panose="020F0502020204030204" pitchFamily="34" charset="0"/>
              </a:rPr>
              <a:t>引入</a:t>
            </a:r>
            <a:r>
              <a:rPr kumimoji="1"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电流负反馈</a:t>
            </a:r>
            <a:r>
              <a:rPr kumimoji="1" lang="zh-CN" altLang="en-US" dirty="0">
                <a:latin typeface="Calibri" panose="020F0502020204030204" pitchFamily="34" charset="0"/>
              </a:rPr>
              <a:t>可以</a:t>
            </a:r>
            <a:r>
              <a:rPr kumimoji="1" lang="en-US" altLang="zh-CN" dirty="0">
                <a:solidFill>
                  <a:srgbClr val="7030A0"/>
                </a:solidFill>
                <a:latin typeface="Calibri" panose="020F0502020204030204" pitchFamily="34" charset="0"/>
              </a:rPr>
              <a:t>--------</a:t>
            </a:r>
            <a:r>
              <a:rPr kumimoji="1" lang="zh-CN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稳定输出电流！</a:t>
            </a:r>
            <a:endParaRPr lang="zh-CN" altLang="en-US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 autoUpdateAnimBg="0"/>
      <p:bldP spid="37902" grpId="0" animBg="1" autoUpdateAnimBg="0"/>
      <p:bldP spid="37903" grpId="0"/>
      <p:bldP spid="37904" grpId="0" animBg="1" autoUpdateAnimBg="0"/>
      <p:bldP spid="379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142875"/>
            <a:ext cx="6054725" cy="7937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串联反馈和并联反馈的判断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54063" y="2708275"/>
          <a:ext cx="37338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8" name="Photo Editor 照片" r:id="rId1" imgW="26803350" imgH="6724650" progId="MSPhotoEd.3">
                  <p:embed/>
                </p:oleObj>
              </mc:Choice>
              <mc:Fallback>
                <p:oleObj name="Photo Editor 照片" r:id="rId1" imgW="26803350" imgH="67246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00" r="32500" b="15057"/>
                      <a:stretch>
                        <a:fillRect/>
                      </a:stretch>
                    </p:blipFill>
                    <p:spPr bwMode="auto">
                      <a:xfrm>
                        <a:off x="754063" y="2708275"/>
                        <a:ext cx="37338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4716463" y="2708275"/>
          <a:ext cx="32004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9" name="Photo Editor 照片" r:id="rId3" imgW="9058275" imgH="6600825" progId="MSPhotoEd.3">
                  <p:embed/>
                </p:oleObj>
              </mc:Choice>
              <mc:Fallback>
                <p:oleObj name="Photo Editor 照片" r:id="rId3" imgW="9058275" imgH="66008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08275"/>
                        <a:ext cx="32004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2057020" y="5125244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" name="公式" r:id="rId5" imgW="647700" imgH="228600" progId="Equation.3">
                  <p:embed/>
                </p:oleObj>
              </mc:Choice>
              <mc:Fallback>
                <p:oleObj name="公式" r:id="rId5" imgW="647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020" y="5125244"/>
                        <a:ext cx="1295400" cy="457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5582709" y="5068624"/>
          <a:ext cx="160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" name="公式" r:id="rId7" imgW="761365" imgH="215900" progId="Equation.3">
                  <p:embed/>
                </p:oleObj>
              </mc:Choice>
              <mc:Fallback>
                <p:oleObj name="公式" r:id="rId7" imgW="7613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709" y="5068624"/>
                        <a:ext cx="1600200" cy="450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7"/>
          <p:cNvSpPr txBox="1">
            <a:spLocks noChangeArrowheads="1"/>
          </p:cNvSpPr>
          <p:nvPr/>
        </p:nvSpPr>
        <p:spPr bwMode="auto">
          <a:xfrm>
            <a:off x="639763" y="9493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Calibri" panose="020F0502020204030204" pitchFamily="34" charset="0"/>
              </a:rPr>
              <a:t>        </a:t>
            </a:r>
            <a:r>
              <a:rPr lang="zh-CN" altLang="en-US" dirty="0">
                <a:latin typeface="Calibri" panose="020F0502020204030204" pitchFamily="34" charset="0"/>
              </a:rPr>
              <a:t>在输入端，输入量、反馈量和净输入量以电压的方式叠加，为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串联反馈</a:t>
            </a:r>
            <a:r>
              <a:rPr lang="zh-CN" altLang="en-US" dirty="0">
                <a:latin typeface="Calibri" panose="020F0502020204030204" pitchFamily="34" charset="0"/>
              </a:rPr>
              <a:t>；以电流的方式叠加，为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并联反馈</a:t>
            </a:r>
            <a:r>
              <a:rPr lang="zh-CN" altLang="en-US" dirty="0">
                <a:latin typeface="Calibri" panose="020F0502020204030204" pitchFamily="34" charset="0"/>
              </a:rPr>
              <a:t>。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54063" y="3165475"/>
            <a:ext cx="3244850" cy="1077913"/>
            <a:chOff x="480" y="1872"/>
            <a:chExt cx="2044" cy="679"/>
          </a:xfrm>
        </p:grpSpPr>
        <p:sp>
          <p:nvSpPr>
            <p:cNvPr id="14360" name="Line 9"/>
            <p:cNvSpPr>
              <a:spLocks noChangeShapeType="1"/>
            </p:cNvSpPr>
            <p:nvPr/>
          </p:nvSpPr>
          <p:spPr bwMode="auto">
            <a:xfrm>
              <a:off x="768" y="230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0"/>
            <p:cNvSpPr>
              <a:spLocks noChangeShapeType="1"/>
            </p:cNvSpPr>
            <p:nvPr/>
          </p:nvSpPr>
          <p:spPr bwMode="auto">
            <a:xfrm>
              <a:off x="1152" y="2256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1"/>
            <p:cNvSpPr>
              <a:spLocks noChangeShapeType="1"/>
            </p:cNvSpPr>
            <p:nvPr/>
          </p:nvSpPr>
          <p:spPr bwMode="auto">
            <a:xfrm>
              <a:off x="1680" y="192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480" y="187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2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2352" y="2448"/>
            <a:ext cx="172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" name="公式" r:id="rId11" imgW="126365" imgH="76200" progId="Equation.3">
                    <p:embed/>
                  </p:oleObj>
                </mc:Choice>
                <mc:Fallback>
                  <p:oleObj name="公式" r:id="rId11" imgW="126365" imgH="76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448"/>
                          <a:ext cx="172" cy="10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668463" y="5838825"/>
            <a:ext cx="2438400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引入了并联反馈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146675" y="5838825"/>
            <a:ext cx="2438400" cy="466725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引入了串联反馈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492625" y="2632075"/>
            <a:ext cx="3043238" cy="2346325"/>
            <a:chOff x="2835" y="1536"/>
            <a:chExt cx="1917" cy="1478"/>
          </a:xfrm>
        </p:grpSpPr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2880" y="153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4" name="公式" r:id="rId13" imgW="139700" imgH="139700" progId="Equation.3">
                    <p:embed/>
                  </p:oleObj>
                </mc:Choice>
                <mc:Fallback>
                  <p:oleObj name="公式" r:id="rId13" imgW="139700" imgH="139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36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4560" y="17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5" name="公式" r:id="rId14" imgW="139700" imgH="139700" progId="Equation.3">
                    <p:embed/>
                  </p:oleObj>
                </mc:Choice>
                <mc:Fallback>
                  <p:oleObj name="公式" r:id="rId14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28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3312" y="153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6" name="公式" r:id="rId15" imgW="139700" imgH="139700" progId="Equation.3">
                    <p:embed/>
                  </p:oleObj>
                </mc:Choice>
                <mc:Fallback>
                  <p:oleObj name="公式" r:id="rId15" imgW="139700" imgH="139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536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3360" y="2160"/>
            <a:ext cx="172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" name="公式" r:id="rId16" imgW="126365" imgH="76200" progId="Equation.3">
                    <p:embed/>
                  </p:oleObj>
                </mc:Choice>
                <mc:Fallback>
                  <p:oleObj name="公式" r:id="rId16" imgW="126365" imgH="7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160"/>
                          <a:ext cx="172" cy="10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9" name="Group 21"/>
            <p:cNvGrpSpPr/>
            <p:nvPr/>
          </p:nvGrpSpPr>
          <p:grpSpPr bwMode="auto">
            <a:xfrm>
              <a:off x="2835" y="2432"/>
              <a:ext cx="432" cy="582"/>
              <a:chOff x="2555" y="2069"/>
              <a:chExt cx="432" cy="582"/>
            </a:xfrm>
          </p:grpSpPr>
          <p:graphicFrame>
            <p:nvGraphicFramePr>
              <p:cNvPr id="14346" name="Object 10"/>
              <p:cNvGraphicFramePr>
                <a:graphicFrameLocks noChangeAspect="1"/>
              </p:cNvGraphicFramePr>
              <p:nvPr/>
            </p:nvGraphicFramePr>
            <p:xfrm>
              <a:off x="2795" y="2069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8" name="公式" r:id="rId17" imgW="139700" imgH="139700" progId="Equation.3">
                      <p:embed/>
                    </p:oleObj>
                  </mc:Choice>
                  <mc:Fallback>
                    <p:oleObj name="公式" r:id="rId17" imgW="139700" imgH="1397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5" y="2069"/>
                            <a:ext cx="192" cy="192"/>
                          </a:xfrm>
                          <a:prstGeom prst="rect">
                            <a:avLst/>
                          </a:prstGeom>
                          <a:solidFill>
                            <a:srgbClr val="66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7" name="Object 11"/>
              <p:cNvGraphicFramePr>
                <a:graphicFrameLocks noChangeAspect="1"/>
              </p:cNvGraphicFramePr>
              <p:nvPr/>
            </p:nvGraphicFramePr>
            <p:xfrm>
              <a:off x="2795" y="2549"/>
              <a:ext cx="172" cy="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59" name="公式" r:id="rId18" imgW="126365" imgH="76200" progId="Equation.3">
                      <p:embed/>
                    </p:oleObj>
                  </mc:Choice>
                  <mc:Fallback>
                    <p:oleObj name="公式" r:id="rId18" imgW="126365" imgH="76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5" y="2549"/>
                            <a:ext cx="172" cy="102"/>
                          </a:xfrm>
                          <a:prstGeom prst="rect">
                            <a:avLst/>
                          </a:prstGeom>
                          <a:solidFill>
                            <a:srgbClr val="66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12"/>
              <p:cNvGraphicFramePr>
                <a:graphicFrameLocks noChangeAspect="1"/>
              </p:cNvGraphicFramePr>
              <p:nvPr/>
            </p:nvGraphicFramePr>
            <p:xfrm>
              <a:off x="2555" y="2261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60" name="公式" r:id="rId19" imgW="177800" imgH="215900" progId="Equation.3">
                      <p:embed/>
                    </p:oleObj>
                  </mc:Choice>
                  <mc:Fallback>
                    <p:oleObj name="公式" r:id="rId19" imgW="177800" imgH="2159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5" y="2261"/>
                            <a:ext cx="197" cy="240"/>
                          </a:xfrm>
                          <a:prstGeom prst="rect">
                            <a:avLst/>
                          </a:prstGeom>
                          <a:solidFill>
                            <a:srgbClr val="00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nimBg="1" autoUpdateAnimBg="0"/>
      <p:bldP spid="3892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19100"/>
            <a:ext cx="8208912" cy="854164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§6.1</a:t>
            </a:r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反馈的基本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概念及判断方法</a:t>
            </a: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403648" y="2348880"/>
            <a:ext cx="374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一、反馈的基本概念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2229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90844" y="3861048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二、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反馈的判断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4664"/>
            <a:ext cx="8077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分立元件放大电路中的净输入量和输出电流</a:t>
            </a:r>
            <a:endParaRPr lang="zh-CN" altLang="en-US" sz="32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358" y="1468642"/>
            <a:ext cx="8572500" cy="464343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在判断分立元件反馈放大电路的反馈极性时，</a:t>
            </a:r>
            <a:r>
              <a:rPr lang="zh-CN" altLang="en-US" sz="2400" b="1" dirty="0">
                <a:solidFill>
                  <a:srgbClr val="FF0000"/>
                </a:solidFill>
              </a:rPr>
              <a:t>净输入电压</a:t>
            </a:r>
            <a:r>
              <a:rPr lang="zh-CN" altLang="en-US" sz="2400" b="1" dirty="0"/>
              <a:t>常指输入级晶体管的</a:t>
            </a:r>
            <a:r>
              <a:rPr lang="en-US" altLang="zh-CN" sz="2400" b="1" dirty="0">
                <a:solidFill>
                  <a:srgbClr val="FF0000"/>
                </a:solidFill>
              </a:rPr>
              <a:t>b-e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e-b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间或场效应管</a:t>
            </a:r>
            <a:r>
              <a:rPr lang="en-US" altLang="zh-CN" sz="2400" b="1" dirty="0">
                <a:solidFill>
                  <a:srgbClr val="FF0000"/>
                </a:solidFill>
              </a:rPr>
              <a:t>g-s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s-g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间的电位差，</a:t>
            </a:r>
            <a:r>
              <a:rPr lang="zh-CN" altLang="en-US" sz="2400" b="1" dirty="0">
                <a:solidFill>
                  <a:srgbClr val="007033"/>
                </a:solidFill>
              </a:rPr>
              <a:t>净输入电流</a:t>
            </a:r>
            <a:r>
              <a:rPr lang="zh-CN" altLang="en-US" sz="2400" b="1" dirty="0"/>
              <a:t>常指输入级晶体管的</a:t>
            </a:r>
            <a:r>
              <a:rPr lang="zh-CN" altLang="en-US" sz="2400" b="1" dirty="0">
                <a:solidFill>
                  <a:srgbClr val="007033"/>
                </a:solidFill>
              </a:rPr>
              <a:t>基极电流</a:t>
            </a: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007033"/>
                </a:solidFill>
              </a:rPr>
              <a:t>射极电流</a:t>
            </a:r>
            <a:r>
              <a:rPr lang="zh-CN" altLang="en-US" sz="2400" b="1" dirty="0"/>
              <a:t>）或场效应管的</a:t>
            </a:r>
            <a:r>
              <a:rPr lang="zh-CN" altLang="en-US" sz="2400" b="1" dirty="0">
                <a:solidFill>
                  <a:srgbClr val="007033"/>
                </a:solidFill>
              </a:rPr>
              <a:t>源极电流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在分立元件电流负反馈放大电路中，反馈量常取自于输出级晶体管的</a:t>
            </a:r>
            <a:r>
              <a:rPr lang="zh-CN" altLang="en-US" sz="2400" b="1" dirty="0">
                <a:solidFill>
                  <a:srgbClr val="D60093"/>
                </a:solidFill>
              </a:rPr>
              <a:t>集电极电流或发射极电流</a:t>
            </a:r>
            <a:r>
              <a:rPr lang="zh-CN" altLang="en-US" sz="2400" b="1" dirty="0"/>
              <a:t>，而不是负载上的电流；此时称输出级晶体管的集电极电流或发射极电流为</a:t>
            </a:r>
            <a:r>
              <a:rPr lang="zh-CN" altLang="en-US" sz="2400" b="1" dirty="0">
                <a:solidFill>
                  <a:srgbClr val="D60093"/>
                </a:solidFill>
              </a:rPr>
              <a:t>输出电流</a:t>
            </a:r>
            <a:r>
              <a:rPr lang="zh-CN" altLang="en-US" sz="2400" b="1" dirty="0"/>
              <a:t>，反馈的结果将稳定该电流。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84213" y="2349500"/>
          <a:ext cx="48768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Photo Editor 照片" r:id="rId1" imgW="17383125" imgH="9344025" progId="MSPhotoEd.3">
                  <p:embed/>
                </p:oleObj>
              </mc:Choice>
              <mc:Fallback>
                <p:oleObj name="Photo Editor 照片" r:id="rId1" imgW="17383125" imgH="93440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48768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787400" y="913607"/>
            <a:ext cx="7718425" cy="5762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分立元件放大电路中反馈的分析</a:t>
            </a:r>
            <a:endParaRPr lang="zh-CN" altLang="en-US" sz="24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5613" y="3492500"/>
            <a:ext cx="381000" cy="1219200"/>
            <a:chOff x="960" y="2016"/>
            <a:chExt cx="240" cy="768"/>
          </a:xfrm>
        </p:grpSpPr>
        <p:sp>
          <p:nvSpPr>
            <p:cNvPr id="15387" name="Text Box 6"/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8" name="Text Box 7"/>
            <p:cNvSpPr txBox="1">
              <a:spLocks noChangeArrowheads="1"/>
            </p:cNvSpPr>
            <p:nvPr/>
          </p:nvSpPr>
          <p:spPr bwMode="auto">
            <a:xfrm>
              <a:off x="96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132013" y="2882900"/>
            <a:ext cx="2514600" cy="1371600"/>
            <a:chOff x="1344" y="1632"/>
            <a:chExt cx="1584" cy="864"/>
          </a:xfrm>
        </p:grpSpPr>
        <p:sp>
          <p:nvSpPr>
            <p:cNvPr id="15384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5" name="Text Box 10"/>
            <p:cNvSpPr txBox="1">
              <a:spLocks noChangeArrowheads="1"/>
            </p:cNvSpPr>
            <p:nvPr/>
          </p:nvSpPr>
          <p:spPr bwMode="auto">
            <a:xfrm>
              <a:off x="206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6" name="Text Box 11"/>
            <p:cNvSpPr txBox="1">
              <a:spLocks noChangeArrowheads="1"/>
            </p:cNvSpPr>
            <p:nvPr/>
          </p:nvSpPr>
          <p:spPr bwMode="auto">
            <a:xfrm>
              <a:off x="2688" y="22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2132013" y="4062413"/>
            <a:ext cx="2057400" cy="663575"/>
            <a:chOff x="2016" y="2366"/>
            <a:chExt cx="1296" cy="418"/>
          </a:xfrm>
        </p:grpSpPr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 flipH="1">
              <a:off x="2400" y="2366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 flipH="1">
              <a:off x="2016" y="236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2016" y="2400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16"/>
            <p:cNvSpPr>
              <a:spLocks noChangeShapeType="1"/>
            </p:cNvSpPr>
            <p:nvPr/>
          </p:nvSpPr>
          <p:spPr bwMode="auto">
            <a:xfrm>
              <a:off x="2016" y="26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2132013" y="3644900"/>
            <a:ext cx="533400" cy="1352550"/>
            <a:chOff x="1344" y="2112"/>
            <a:chExt cx="336" cy="852"/>
          </a:xfrm>
        </p:grpSpPr>
        <p:grpSp>
          <p:nvGrpSpPr>
            <p:cNvPr id="15373" name="Group 18"/>
            <p:cNvGrpSpPr/>
            <p:nvPr/>
          </p:nvGrpSpPr>
          <p:grpSpPr bwMode="auto">
            <a:xfrm>
              <a:off x="1344" y="2112"/>
              <a:ext cx="247" cy="852"/>
              <a:chOff x="1344" y="2208"/>
              <a:chExt cx="247" cy="852"/>
            </a:xfrm>
          </p:grpSpPr>
          <p:sp>
            <p:nvSpPr>
              <p:cNvPr id="15375" name="Text Box 19"/>
              <p:cNvSpPr txBox="1">
                <a:spLocks noChangeArrowheads="1"/>
              </p:cNvSpPr>
              <p:nvPr/>
            </p:nvSpPr>
            <p:spPr bwMode="auto">
              <a:xfrm>
                <a:off x="1344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6" name="Text Box 20"/>
              <p:cNvSpPr txBox="1">
                <a:spLocks noChangeArrowheads="1"/>
              </p:cNvSpPr>
              <p:nvPr/>
            </p:nvSpPr>
            <p:spPr bwMode="auto">
              <a:xfrm>
                <a:off x="1351" y="2747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77" name="Group 21"/>
              <p:cNvGrpSpPr/>
              <p:nvPr/>
            </p:nvGrpSpPr>
            <p:grpSpPr bwMode="auto">
              <a:xfrm>
                <a:off x="1368" y="2281"/>
                <a:ext cx="155" cy="779"/>
                <a:chOff x="2040" y="2185"/>
                <a:chExt cx="155" cy="779"/>
              </a:xfrm>
            </p:grpSpPr>
            <p:sp>
              <p:nvSpPr>
                <p:cNvPr id="15378" name="Oval 22"/>
                <p:cNvSpPr>
                  <a:spLocks noChangeArrowheads="1"/>
                </p:cNvSpPr>
                <p:nvPr/>
              </p:nvSpPr>
              <p:spPr bwMode="auto">
                <a:xfrm>
                  <a:off x="2051" y="2185"/>
                  <a:ext cx="144" cy="14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379" name="Oval 23"/>
                <p:cNvSpPr>
                  <a:spLocks noChangeArrowheads="1"/>
                </p:cNvSpPr>
                <p:nvPr/>
              </p:nvSpPr>
              <p:spPr bwMode="auto">
                <a:xfrm>
                  <a:off x="2040" y="2820"/>
                  <a:ext cx="144" cy="14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374" name="Text Box 24"/>
            <p:cNvSpPr txBox="1">
              <a:spLocks noChangeArrowheads="1"/>
            </p:cNvSpPr>
            <p:nvPr/>
          </p:nvSpPr>
          <p:spPr bwMode="auto">
            <a:xfrm>
              <a:off x="1344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557338" y="5816101"/>
            <a:ext cx="3816350" cy="461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引入了电流串联负反馈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867400" y="2852738"/>
            <a:ext cx="43926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电路有无引入反馈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？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是直流还是交流反馈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？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>
                <a:latin typeface="Calibri" panose="020F0502020204030204" pitchFamily="34" charset="0"/>
              </a:rPr>
              <a:t>是正反馈还是负反馈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？</a:t>
            </a:r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012825" y="5192712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Calibri" panose="020F0502020204030204" pitchFamily="34" charset="0"/>
              </a:rPr>
              <a:t>若有交流负反馈，其组态为哪种？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 animBg="1" autoUpdateAnimBg="0"/>
      <p:bldP spid="39965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84213" y="2349500"/>
          <a:ext cx="48768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Photo Editor 照片" r:id="rId1" imgW="17383125" imgH="9344025" progId="MSPhotoEd.3">
                  <p:embed/>
                </p:oleObj>
              </mc:Choice>
              <mc:Fallback>
                <p:oleObj name="Photo Editor 照片" r:id="rId1" imgW="17383125" imgH="93440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48768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1052513"/>
            <a:ext cx="7718425" cy="5762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分立元件放大电路中反馈的分析</a:t>
            </a:r>
            <a:br>
              <a:rPr lang="zh-CN" altLang="en-US" sz="32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</a:br>
            <a:endParaRPr lang="zh-CN" altLang="en-US" sz="24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5613" y="3492500"/>
            <a:ext cx="381000" cy="1219200"/>
            <a:chOff x="960" y="2016"/>
            <a:chExt cx="240" cy="768"/>
          </a:xfrm>
        </p:grpSpPr>
        <p:sp>
          <p:nvSpPr>
            <p:cNvPr id="16414" name="Text Box 6"/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7"/>
            <p:cNvSpPr txBox="1">
              <a:spLocks noChangeArrowheads="1"/>
            </p:cNvSpPr>
            <p:nvPr/>
          </p:nvSpPr>
          <p:spPr bwMode="auto">
            <a:xfrm>
              <a:off x="96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132013" y="2882900"/>
            <a:ext cx="2389187" cy="1290638"/>
            <a:chOff x="1344" y="1632"/>
            <a:chExt cx="1505" cy="813"/>
          </a:xfrm>
        </p:grpSpPr>
        <p:sp>
          <p:nvSpPr>
            <p:cNvPr id="16411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10"/>
            <p:cNvSpPr txBox="1">
              <a:spLocks noChangeArrowheads="1"/>
            </p:cNvSpPr>
            <p:nvPr/>
          </p:nvSpPr>
          <p:spPr bwMode="auto">
            <a:xfrm>
              <a:off x="206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3" name="Text Box 11"/>
            <p:cNvSpPr txBox="1">
              <a:spLocks noChangeArrowheads="1"/>
            </p:cNvSpPr>
            <p:nvPr/>
          </p:nvSpPr>
          <p:spPr bwMode="auto">
            <a:xfrm>
              <a:off x="2609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2132013" y="4062413"/>
            <a:ext cx="2057400" cy="663575"/>
            <a:chOff x="2016" y="2366"/>
            <a:chExt cx="1296" cy="418"/>
          </a:xfrm>
        </p:grpSpPr>
        <p:sp>
          <p:nvSpPr>
            <p:cNvPr id="16407" name="Line 13"/>
            <p:cNvSpPr>
              <a:spLocks noChangeShapeType="1"/>
            </p:cNvSpPr>
            <p:nvPr/>
          </p:nvSpPr>
          <p:spPr bwMode="auto">
            <a:xfrm flipH="1">
              <a:off x="2400" y="2366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14"/>
            <p:cNvSpPr>
              <a:spLocks noChangeShapeType="1"/>
            </p:cNvSpPr>
            <p:nvPr/>
          </p:nvSpPr>
          <p:spPr bwMode="auto">
            <a:xfrm flipH="1">
              <a:off x="2016" y="236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15"/>
            <p:cNvSpPr>
              <a:spLocks noChangeShapeType="1"/>
            </p:cNvSpPr>
            <p:nvPr/>
          </p:nvSpPr>
          <p:spPr bwMode="auto">
            <a:xfrm>
              <a:off x="2016" y="2400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16"/>
            <p:cNvSpPr>
              <a:spLocks noChangeShapeType="1"/>
            </p:cNvSpPr>
            <p:nvPr/>
          </p:nvSpPr>
          <p:spPr bwMode="auto">
            <a:xfrm>
              <a:off x="2016" y="26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2132013" y="3644900"/>
            <a:ext cx="533400" cy="1352550"/>
            <a:chOff x="1344" y="2112"/>
            <a:chExt cx="336" cy="852"/>
          </a:xfrm>
        </p:grpSpPr>
        <p:grpSp>
          <p:nvGrpSpPr>
            <p:cNvPr id="16400" name="Group 18"/>
            <p:cNvGrpSpPr/>
            <p:nvPr/>
          </p:nvGrpSpPr>
          <p:grpSpPr bwMode="auto">
            <a:xfrm>
              <a:off x="1344" y="2112"/>
              <a:ext cx="247" cy="852"/>
              <a:chOff x="1344" y="2208"/>
              <a:chExt cx="247" cy="852"/>
            </a:xfrm>
          </p:grpSpPr>
          <p:sp>
            <p:nvSpPr>
              <p:cNvPr id="16402" name="Text Box 19"/>
              <p:cNvSpPr txBox="1">
                <a:spLocks noChangeArrowheads="1"/>
              </p:cNvSpPr>
              <p:nvPr/>
            </p:nvSpPr>
            <p:spPr bwMode="auto">
              <a:xfrm>
                <a:off x="1344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Text Box 20"/>
              <p:cNvSpPr txBox="1">
                <a:spLocks noChangeArrowheads="1"/>
              </p:cNvSpPr>
              <p:nvPr/>
            </p:nvSpPr>
            <p:spPr bwMode="auto">
              <a:xfrm>
                <a:off x="1351" y="2747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_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04" name="Group 21"/>
              <p:cNvGrpSpPr/>
              <p:nvPr/>
            </p:nvGrpSpPr>
            <p:grpSpPr bwMode="auto">
              <a:xfrm>
                <a:off x="1368" y="2281"/>
                <a:ext cx="155" cy="779"/>
                <a:chOff x="2040" y="2185"/>
                <a:chExt cx="155" cy="779"/>
              </a:xfrm>
            </p:grpSpPr>
            <p:sp>
              <p:nvSpPr>
                <p:cNvPr id="16405" name="Oval 22"/>
                <p:cNvSpPr>
                  <a:spLocks noChangeArrowheads="1"/>
                </p:cNvSpPr>
                <p:nvPr/>
              </p:nvSpPr>
              <p:spPr bwMode="auto">
                <a:xfrm>
                  <a:off x="2051" y="2185"/>
                  <a:ext cx="144" cy="14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406" name="Oval 23"/>
                <p:cNvSpPr>
                  <a:spLocks noChangeArrowheads="1"/>
                </p:cNvSpPr>
                <p:nvPr/>
              </p:nvSpPr>
              <p:spPr bwMode="auto">
                <a:xfrm>
                  <a:off x="2040" y="2820"/>
                  <a:ext cx="144" cy="14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1344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393" name="Text Box 25"/>
          <p:cNvSpPr txBox="1">
            <a:spLocks noChangeArrowheads="1"/>
          </p:cNvSpPr>
          <p:nvPr/>
        </p:nvSpPr>
        <p:spPr bwMode="auto">
          <a:xfrm>
            <a:off x="5888038" y="2565400"/>
            <a:ext cx="325596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1.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若从第三级射极输出，则电路引入了哪种组态的交流负反馈？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759896" y="5544346"/>
            <a:ext cx="3816350" cy="461962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引入了电压串联负反馈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397" name="Object 3"/>
          <p:cNvGraphicFramePr>
            <a:graphicFrameLocks noChangeAspect="1"/>
          </p:cNvGraphicFramePr>
          <p:nvPr/>
        </p:nvGraphicFramePr>
        <p:xfrm>
          <a:off x="4140200" y="4005263"/>
          <a:ext cx="773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Photo Editor 照片" r:id="rId3" imgW="2771775" imgH="2790825" progId="MSPhotoEd.3">
                  <p:embed/>
                </p:oleObj>
              </mc:Choice>
              <mc:Fallback>
                <p:oleObj name="Photo Editor 照片" r:id="rId3" imgW="2771775" imgH="27908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005263"/>
                        <a:ext cx="773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/>
          <p:nvPr/>
        </p:nvGrpSpPr>
        <p:grpSpPr bwMode="auto">
          <a:xfrm>
            <a:off x="4356100" y="3141663"/>
            <a:ext cx="152400" cy="228600"/>
            <a:chOff x="2928" y="1584"/>
            <a:chExt cx="96" cy="144"/>
          </a:xfrm>
        </p:grpSpPr>
        <p:sp>
          <p:nvSpPr>
            <p:cNvPr id="16398" name="Line 10"/>
            <p:cNvSpPr>
              <a:spLocks noChangeShapeType="1"/>
            </p:cNvSpPr>
            <p:nvPr/>
          </p:nvSpPr>
          <p:spPr bwMode="auto">
            <a:xfrm>
              <a:off x="2928" y="1584"/>
              <a:ext cx="96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1"/>
            <p:cNvSpPr>
              <a:spLocks noChangeShapeType="1"/>
            </p:cNvSpPr>
            <p:nvPr/>
          </p:nvSpPr>
          <p:spPr bwMode="auto">
            <a:xfrm flipH="1">
              <a:off x="2928" y="1584"/>
              <a:ext cx="96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84213" y="2349500"/>
          <a:ext cx="48768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Photo Editor 照片" r:id="rId1" imgW="17383125" imgH="9344025" progId="MSPhotoEd.3">
                  <p:embed/>
                </p:oleObj>
              </mc:Choice>
              <mc:Fallback>
                <p:oleObj name="Photo Editor 照片" r:id="rId1" imgW="17383125" imgH="93440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48768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125538"/>
            <a:ext cx="7718425" cy="5746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分立元件放大电路中反馈的分析</a:t>
            </a:r>
            <a:endParaRPr lang="zh-CN" alt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12" name="Text Box 26"/>
          <p:cNvSpPr txBox="1">
            <a:spLocks noChangeArrowheads="1"/>
          </p:cNvSpPr>
          <p:nvPr/>
        </p:nvSpPr>
        <p:spPr bwMode="auto">
          <a:xfrm>
            <a:off x="6227763" y="2565400"/>
            <a:ext cx="3321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2.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若在第三级的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射极加旁路电容，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则反馈的性质有何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变化？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124075" y="5501481"/>
            <a:ext cx="2447925" cy="461962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交流反馈消失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3562350" y="4029075"/>
            <a:ext cx="228600" cy="703263"/>
            <a:chOff x="2400" y="2149"/>
            <a:chExt cx="144" cy="443"/>
          </a:xfrm>
        </p:grpSpPr>
        <p:sp>
          <p:nvSpPr>
            <p:cNvPr id="17417" name="Line 14"/>
            <p:cNvSpPr>
              <a:spLocks noChangeShapeType="1"/>
            </p:cNvSpPr>
            <p:nvPr/>
          </p:nvSpPr>
          <p:spPr bwMode="auto">
            <a:xfrm>
              <a:off x="2400" y="2352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>
              <a:off x="2400" y="240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6"/>
            <p:cNvSpPr>
              <a:spLocks noChangeShapeType="1"/>
            </p:cNvSpPr>
            <p:nvPr/>
          </p:nvSpPr>
          <p:spPr bwMode="auto">
            <a:xfrm flipV="1">
              <a:off x="2471" y="216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Oval 17"/>
            <p:cNvSpPr>
              <a:spLocks noChangeArrowheads="1"/>
            </p:cNvSpPr>
            <p:nvPr/>
          </p:nvSpPr>
          <p:spPr bwMode="auto">
            <a:xfrm>
              <a:off x="2448" y="2149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2471" y="240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Oval 19"/>
            <p:cNvSpPr>
              <a:spLocks noChangeArrowheads="1"/>
            </p:cNvSpPr>
            <p:nvPr/>
          </p:nvSpPr>
          <p:spPr bwMode="auto">
            <a:xfrm>
              <a:off x="2448" y="25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84213" y="2349500"/>
          <a:ext cx="48768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Photo Editor 照片" r:id="rId1" imgW="17383125" imgH="9344025" progId="MSPhotoEd.3">
                  <p:embed/>
                </p:oleObj>
              </mc:Choice>
              <mc:Fallback>
                <p:oleObj name="Photo Editor 照片" r:id="rId1" imgW="17383125" imgH="93440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48768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1268413"/>
            <a:ext cx="7718425" cy="5762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分立元件放大电路中反馈的分析</a:t>
            </a:r>
            <a:br>
              <a:rPr lang="zh-CN" altLang="en-US" sz="32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</a:br>
            <a:endParaRPr lang="zh-CN" alt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24525" y="2565400"/>
            <a:ext cx="3887788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>
                <a:latin typeface="Times New Roman" panose="02020603050405020304" pitchFamily="18" charset="0"/>
              </a:rPr>
              <a:t>   3.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若在第三级的射极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加旁路电容，且在输出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端和输入端跨接一电阻，</a:t>
            </a:r>
            <a:endParaRPr kumimoji="1" lang="en-US" altLang="zh-CN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>
                <a:latin typeface="宋体" panose="02010600030101010101" pitchFamily="2" charset="-122"/>
              </a:rPr>
              <a:t>则反馈的性质有何变化？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5613" y="3492500"/>
            <a:ext cx="381000" cy="1219200"/>
            <a:chOff x="960" y="2016"/>
            <a:chExt cx="240" cy="768"/>
          </a:xfrm>
        </p:grpSpPr>
        <p:sp>
          <p:nvSpPr>
            <p:cNvPr id="18463" name="Text Box 6"/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7"/>
            <p:cNvSpPr txBox="1">
              <a:spLocks noChangeArrowheads="1"/>
            </p:cNvSpPr>
            <p:nvPr/>
          </p:nvSpPr>
          <p:spPr bwMode="auto">
            <a:xfrm>
              <a:off x="96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132013" y="2708275"/>
            <a:ext cx="3252787" cy="1393825"/>
            <a:chOff x="1344" y="1522"/>
            <a:chExt cx="2049" cy="878"/>
          </a:xfrm>
        </p:grpSpPr>
        <p:sp>
          <p:nvSpPr>
            <p:cNvPr id="18460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10"/>
            <p:cNvSpPr txBox="1">
              <a:spLocks noChangeArrowheads="1"/>
            </p:cNvSpPr>
            <p:nvPr/>
          </p:nvSpPr>
          <p:spPr bwMode="auto">
            <a:xfrm>
              <a:off x="2064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 Box 11"/>
            <p:cNvSpPr txBox="1">
              <a:spLocks noChangeArrowheads="1"/>
            </p:cNvSpPr>
            <p:nvPr/>
          </p:nvSpPr>
          <p:spPr bwMode="auto">
            <a:xfrm>
              <a:off x="3153" y="152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18388" y="5658550"/>
            <a:ext cx="3673475" cy="461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引入了电压并联负反馈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1331913" y="3284538"/>
            <a:ext cx="3887787" cy="1792287"/>
            <a:chOff x="1051" y="1776"/>
            <a:chExt cx="2449" cy="1129"/>
          </a:xfrm>
        </p:grpSpPr>
        <p:grpSp>
          <p:nvGrpSpPr>
            <p:cNvPr id="18445" name="Group 13"/>
            <p:cNvGrpSpPr/>
            <p:nvPr/>
          </p:nvGrpSpPr>
          <p:grpSpPr bwMode="auto">
            <a:xfrm>
              <a:off x="2592" y="2245"/>
              <a:ext cx="144" cy="443"/>
              <a:chOff x="2400" y="2149"/>
              <a:chExt cx="144" cy="443"/>
            </a:xfrm>
          </p:grpSpPr>
          <p:sp>
            <p:nvSpPr>
              <p:cNvPr id="18454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Line 1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16"/>
              <p:cNvSpPr>
                <a:spLocks noChangeShapeType="1"/>
              </p:cNvSpPr>
              <p:nvPr/>
            </p:nvSpPr>
            <p:spPr bwMode="auto">
              <a:xfrm flipV="1">
                <a:off x="2471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Oval 17"/>
              <p:cNvSpPr>
                <a:spLocks noChangeArrowheads="1"/>
              </p:cNvSpPr>
              <p:nvPr/>
            </p:nvSpPr>
            <p:spPr bwMode="auto">
              <a:xfrm>
                <a:off x="2448" y="2149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58" name="Line 18"/>
              <p:cNvSpPr>
                <a:spLocks noChangeShapeType="1"/>
              </p:cNvSpPr>
              <p:nvPr/>
            </p:nvSpPr>
            <p:spPr bwMode="auto">
              <a:xfrm>
                <a:off x="2471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Oval 19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446" name="Group 20"/>
            <p:cNvGrpSpPr/>
            <p:nvPr/>
          </p:nvGrpSpPr>
          <p:grpSpPr bwMode="auto">
            <a:xfrm>
              <a:off x="1051" y="2048"/>
              <a:ext cx="1061" cy="820"/>
              <a:chOff x="859" y="1952"/>
              <a:chExt cx="1061" cy="820"/>
            </a:xfrm>
          </p:grpSpPr>
          <p:sp>
            <p:nvSpPr>
              <p:cNvPr id="18452" name="Line 21"/>
              <p:cNvSpPr>
                <a:spLocks noChangeShapeType="1"/>
              </p:cNvSpPr>
              <p:nvPr/>
            </p:nvSpPr>
            <p:spPr bwMode="auto">
              <a:xfrm flipH="1">
                <a:off x="1056" y="2772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" name="Line 22"/>
              <p:cNvSpPr>
                <a:spLocks noChangeShapeType="1"/>
              </p:cNvSpPr>
              <p:nvPr/>
            </p:nvSpPr>
            <p:spPr bwMode="auto">
              <a:xfrm flipH="1" flipV="1">
                <a:off x="859" y="1952"/>
                <a:ext cx="197" cy="8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7" name="Line 23"/>
            <p:cNvSpPr>
              <a:spLocks noChangeShapeType="1"/>
            </p:cNvSpPr>
            <p:nvPr/>
          </p:nvSpPr>
          <p:spPr bwMode="auto">
            <a:xfrm flipV="1">
              <a:off x="2304" y="2865"/>
              <a:ext cx="1060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24"/>
            <p:cNvSpPr>
              <a:spLocks noChangeShapeType="1"/>
            </p:cNvSpPr>
            <p:nvPr/>
          </p:nvSpPr>
          <p:spPr bwMode="auto">
            <a:xfrm flipV="1">
              <a:off x="3364" y="1776"/>
              <a:ext cx="136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9" name="Group 25"/>
            <p:cNvGrpSpPr/>
            <p:nvPr/>
          </p:nvGrpSpPr>
          <p:grpSpPr bwMode="auto">
            <a:xfrm>
              <a:off x="1920" y="2640"/>
              <a:ext cx="384" cy="265"/>
              <a:chOff x="1920" y="2496"/>
              <a:chExt cx="384" cy="265"/>
            </a:xfrm>
          </p:grpSpPr>
          <p:sp>
            <p:nvSpPr>
              <p:cNvPr id="18450" name="Rectangle 26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7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51" name="Text Box 27"/>
              <p:cNvSpPr txBox="1">
                <a:spLocks noChangeArrowheads="1"/>
              </p:cNvSpPr>
              <p:nvPr/>
            </p:nvSpPr>
            <p:spPr bwMode="auto">
              <a:xfrm>
                <a:off x="1920" y="249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2339975" y="5229225"/>
            <a:ext cx="488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1835150" y="501332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800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93820"/>
            <a:ext cx="8337401" cy="172819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6.3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负反馈放大电路的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方块图</a:t>
            </a:r>
            <a:b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一般表达式</a:t>
            </a:r>
            <a:b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endParaRPr lang="zh-CN" altLang="en-US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16050" y="2708920"/>
            <a:ext cx="7352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一、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负反馈放大电路的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方块图表示法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7504" y="3897052"/>
            <a:ext cx="6359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二、四种组态电路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方块图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7504" y="5202778"/>
            <a:ext cx="7352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三、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负反馈放大电路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的一般表达式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31776"/>
            <a:ext cx="7499350" cy="86360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一、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负反馈放大电路的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方块图表示法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45059" name="AutoShape 3"/>
          <p:cNvSpPr/>
          <p:nvPr/>
        </p:nvSpPr>
        <p:spPr bwMode="auto">
          <a:xfrm>
            <a:off x="6553200" y="1516063"/>
            <a:ext cx="1828800" cy="1025525"/>
          </a:xfrm>
          <a:prstGeom prst="borderCallout2">
            <a:avLst>
              <a:gd name="adj1" fmla="val 11144"/>
              <a:gd name="adj2" fmla="val -4167"/>
              <a:gd name="adj3" fmla="val 11144"/>
              <a:gd name="adj4" fmla="val -13194"/>
              <a:gd name="adj5" fmla="val 35912"/>
              <a:gd name="adj6" fmla="val -22310"/>
            </a:avLst>
          </a:prstGeom>
          <a:solidFill>
            <a:srgbClr val="CCECFF"/>
          </a:solidFill>
          <a:ln w="19050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断开反馈，且考虑反馈网络的负载效应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AutoShape 4"/>
          <p:cNvSpPr/>
          <p:nvPr/>
        </p:nvSpPr>
        <p:spPr bwMode="auto">
          <a:xfrm>
            <a:off x="5410200" y="2735263"/>
            <a:ext cx="3048000" cy="720725"/>
          </a:xfrm>
          <a:prstGeom prst="borderCallout2">
            <a:avLst>
              <a:gd name="adj1" fmla="val 15861"/>
              <a:gd name="adj2" fmla="val -2500"/>
              <a:gd name="adj3" fmla="val 15861"/>
              <a:gd name="adj4" fmla="val -7606"/>
              <a:gd name="adj5" fmla="val 4185"/>
              <a:gd name="adj6" fmla="val -12917"/>
            </a:avLst>
          </a:prstGeom>
          <a:solidFill>
            <a:srgbClr val="CCECFF"/>
          </a:solidFill>
          <a:ln w="19050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决定反馈量和输出量关系的所有元件所组成的网络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685800" y="1668463"/>
          <a:ext cx="32766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Photo Editor 照片" r:id="rId1" imgW="10315575" imgH="5648325" progId="MSPhotoEd.3">
                  <p:embed/>
                </p:oleObj>
              </mc:Choice>
              <mc:Fallback>
                <p:oleObj name="Photo Editor 照片" r:id="rId1" imgW="10315575" imgH="56483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68463"/>
                        <a:ext cx="32766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6"/>
          <p:cNvSpPr/>
          <p:nvPr/>
        </p:nvSpPr>
        <p:spPr bwMode="auto">
          <a:xfrm>
            <a:off x="4114800" y="1516063"/>
            <a:ext cx="2057400" cy="720725"/>
          </a:xfrm>
          <a:prstGeom prst="borderCallout2">
            <a:avLst>
              <a:gd name="adj1" fmla="val 15861"/>
              <a:gd name="adj2" fmla="val -3704"/>
              <a:gd name="adj3" fmla="val 15861"/>
              <a:gd name="adj4" fmla="val -34644"/>
              <a:gd name="adj5" fmla="val 57708"/>
              <a:gd name="adj6" fmla="val -66667"/>
            </a:avLst>
          </a:prstGeom>
          <a:solidFill>
            <a:srgbClr val="FFCCFF"/>
          </a:solidFill>
          <a:ln w="19050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负反馈放大电路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的基本放大电路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AutoShape 7"/>
          <p:cNvSpPr/>
          <p:nvPr/>
        </p:nvSpPr>
        <p:spPr bwMode="auto">
          <a:xfrm>
            <a:off x="3657600" y="2582863"/>
            <a:ext cx="1371600" cy="415925"/>
          </a:xfrm>
          <a:prstGeom prst="borderCallout2">
            <a:avLst>
              <a:gd name="adj1" fmla="val 27481"/>
              <a:gd name="adj2" fmla="val -5556"/>
              <a:gd name="adj3" fmla="val 27481"/>
              <a:gd name="adj4" fmla="val -33449"/>
              <a:gd name="adj5" fmla="val 107634"/>
              <a:gd name="adj6" fmla="val -62500"/>
            </a:avLst>
          </a:prstGeom>
          <a:solidFill>
            <a:srgbClr val="FFCCFF"/>
          </a:solidFill>
          <a:ln w="19050">
            <a:solidFill>
              <a:srgbClr val="7030A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反馈网络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14375" y="3571875"/>
            <a:ext cx="4457700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方块图中信号是单向流通的。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370012" y="4003675"/>
            <a:ext cx="5159375" cy="914400"/>
            <a:chOff x="1292" y="2432"/>
            <a:chExt cx="3250" cy="576"/>
          </a:xfrm>
        </p:grpSpPr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3902" y="2432"/>
            <a:ext cx="6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7" name="Equation" r:id="rId3" imgW="508000" imgH="457200" progId="Equation.3">
                    <p:embed/>
                  </p:oleObj>
                </mc:Choice>
                <mc:Fallback>
                  <p:oleObj name="Equation" r:id="rId3" imgW="5080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432"/>
                          <a:ext cx="640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Text Box 15"/>
            <p:cNvSpPr txBox="1">
              <a:spLocks noChangeArrowheads="1"/>
            </p:cNvSpPr>
            <p:nvPr/>
          </p:nvSpPr>
          <p:spPr bwMode="auto">
            <a:xfrm>
              <a:off x="1292" y="2568"/>
              <a:ext cx="26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基本放大电路的放大倍数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1571625" y="4852987"/>
            <a:ext cx="2898775" cy="914400"/>
            <a:chOff x="1292" y="2931"/>
            <a:chExt cx="1826" cy="576"/>
          </a:xfrm>
        </p:grpSpPr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1292" y="3067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反馈系数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2462" y="2931"/>
            <a:ext cx="6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8" name="Equation" r:id="rId5" imgW="520700" imgH="457200" progId="Equation.3">
                    <p:embed/>
                  </p:oleObj>
                </mc:Choice>
                <mc:Fallback>
                  <p:oleObj name="Equation" r:id="rId5" imgW="5207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2931"/>
                          <a:ext cx="656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/>
          <p:nvPr/>
        </p:nvGrpSpPr>
        <p:grpSpPr bwMode="auto">
          <a:xfrm>
            <a:off x="1582062" y="5676899"/>
            <a:ext cx="5003800" cy="982663"/>
            <a:chOff x="1247" y="3521"/>
            <a:chExt cx="3152" cy="619"/>
          </a:xfrm>
        </p:grpSpPr>
        <p:sp>
          <p:nvSpPr>
            <p:cNvPr id="19473" name="Text Box 20"/>
            <p:cNvSpPr txBox="1">
              <a:spLocks noChangeArrowheads="1"/>
            </p:cNvSpPr>
            <p:nvPr/>
          </p:nvSpPr>
          <p:spPr bwMode="auto">
            <a:xfrm>
              <a:off x="1247" y="3617"/>
              <a:ext cx="230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反馈放大电路的放大倍数</a:t>
              </a:r>
              <a:endParaRPr kumimoji="1" lang="en-US" altLang="zh-CN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r>
                <a:rPr kumimoji="1" lang="en-US" altLang="zh-CN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闭环放大倍数</a:t>
              </a:r>
              <a:r>
                <a:rPr kumimoji="1" lang="en-US" altLang="zh-CN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9459" name="Object 3"/>
            <p:cNvGraphicFramePr>
              <a:graphicFrameLocks noChangeAspect="1"/>
            </p:cNvGraphicFramePr>
            <p:nvPr/>
          </p:nvGraphicFramePr>
          <p:xfrm>
            <a:off x="3695" y="3521"/>
            <a:ext cx="70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9" name="Equation" r:id="rId7" imgW="558800" imgH="457200" progId="Equation.3">
                    <p:embed/>
                  </p:oleObj>
                </mc:Choice>
                <mc:Fallback>
                  <p:oleObj name="Equation" r:id="rId7" imgW="5588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3521"/>
                          <a:ext cx="704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nimBg="1" autoUpdateAnimBg="0"/>
      <p:bldP spid="45062" grpId="0" animBg="1" autoUpdateAnimBg="0"/>
      <p:bldP spid="45063" grpId="0" animBg="1" autoUpdateAnimBg="0"/>
      <p:bldP spid="4506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150145"/>
            <a:ext cx="2532062" cy="6429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量纲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3251" name="Picture 3" descr="Dz0603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3275" r="51852" b="57436"/>
          <a:stretch>
            <a:fillRect/>
          </a:stretch>
        </p:blipFill>
        <p:spPr bwMode="auto">
          <a:xfrm>
            <a:off x="727075" y="1233487"/>
            <a:ext cx="29718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Dz060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2" b="57436"/>
          <a:stretch>
            <a:fillRect/>
          </a:stretch>
        </p:blipFill>
        <p:spPr bwMode="auto">
          <a:xfrm>
            <a:off x="4648200" y="1136170"/>
            <a:ext cx="2895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Dz060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3" r="51852" b="6685"/>
          <a:stretch>
            <a:fillRect/>
          </a:stretch>
        </p:blipFill>
        <p:spPr bwMode="auto">
          <a:xfrm>
            <a:off x="742851" y="3864506"/>
            <a:ext cx="27432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79475" y="3284009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电压串联负反馈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8679" name="Picture 7" descr="Dz0603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 t="49113" r="2469" b="8322"/>
          <a:stretch>
            <a:fillRect/>
          </a:stretch>
        </p:blipFill>
        <p:spPr bwMode="auto">
          <a:xfrm>
            <a:off x="4572000" y="3824025"/>
            <a:ext cx="297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897438" y="3284009"/>
            <a:ext cx="23622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电流串联负反馈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810138" y="5888041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电压并联负反馈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876800" y="5901447"/>
            <a:ext cx="2438400" cy="457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电流并联负反馈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10004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B050"/>
                </a:solidFill>
                <a:latin typeface="+mj-lt"/>
                <a:ea typeface="华文行楷" panose="02010800040101010101" pitchFamily="2" charset="-122"/>
                <a:cs typeface="+mj-cs"/>
              </a:rPr>
              <a:t>二、四</a:t>
            </a:r>
            <a:r>
              <a:rPr lang="zh-CN" altLang="en-US" sz="2800" b="0" dirty="0">
                <a:solidFill>
                  <a:srgbClr val="00B050"/>
                </a:solidFill>
                <a:latin typeface="+mj-lt"/>
                <a:ea typeface="华文行楷" panose="02010800040101010101" pitchFamily="2" charset="-122"/>
                <a:cs typeface="+mj-cs"/>
              </a:rPr>
              <a:t>种</a:t>
            </a:r>
            <a:r>
              <a:rPr lang="zh-CN" altLang="en-US" sz="2800" b="0" dirty="0" smtClean="0">
                <a:solidFill>
                  <a:srgbClr val="00B050"/>
                </a:solidFill>
                <a:latin typeface="+mj-lt"/>
                <a:ea typeface="华文行楷" panose="02010800040101010101" pitchFamily="2" charset="-122"/>
                <a:cs typeface="+mj-cs"/>
              </a:rPr>
              <a:t>组态电路的方块图</a:t>
            </a:r>
            <a:endParaRPr lang="zh-CN" altLang="en-US" sz="2800" b="0" dirty="0">
              <a:solidFill>
                <a:srgbClr val="00B050"/>
              </a:solidFill>
              <a:latin typeface="+mj-lt"/>
              <a:ea typeface="华文行楷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 autoUpdateAnimBg="0"/>
      <p:bldP spid="28680" grpId="0" animBg="1" autoUpdateAnimBg="0"/>
      <p:bldP spid="28681" grpId="0" animBg="1" autoUpdateAnimBg="0"/>
      <p:bldP spid="2868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28600" y="411781"/>
          <a:ext cx="34559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" name="Photo Editor 照片" r:id="rId1" imgW="10315575" imgH="5648325" progId="MSPhotoEd.3">
                  <p:embed/>
                </p:oleObj>
              </mc:Choice>
              <mc:Fallback>
                <p:oleObj name="Photo Editor 照片" r:id="rId1" imgW="10315575" imgH="56483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781"/>
                        <a:ext cx="34559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Group 12"/>
          <p:cNvGraphicFramePr>
            <a:graphicFrameLocks noGrp="1"/>
          </p:cNvGraphicFramePr>
          <p:nvPr/>
        </p:nvGraphicFramePr>
        <p:xfrm>
          <a:off x="357187" y="3956051"/>
          <a:ext cx="8429625" cy="2286000"/>
        </p:xfrm>
        <a:graphic>
          <a:graphicData uri="http://schemas.openxmlformats.org/drawingml/2006/table">
            <a:tbl>
              <a:tblPr/>
              <a:tblGrid>
                <a:gridCol w="1771592"/>
                <a:gridCol w="3871971"/>
                <a:gridCol w="956602"/>
                <a:gridCol w="972210"/>
                <a:gridCol w="8572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反馈组态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电压串联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电压控制电压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电压放大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电压并联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电流控制电压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电流转换成电压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电流串联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电压控制电流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电压转换成电流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电流并联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电流控制电流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电流放大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0"/>
          <p:cNvGrpSpPr/>
          <p:nvPr/>
        </p:nvGrpSpPr>
        <p:grpSpPr bwMode="auto">
          <a:xfrm>
            <a:off x="6292781" y="3949701"/>
            <a:ext cx="2238375" cy="457200"/>
            <a:chOff x="2058" y="2259"/>
            <a:chExt cx="1410" cy="288"/>
          </a:xfrm>
        </p:grpSpPr>
        <p:graphicFrame>
          <p:nvGraphicFramePr>
            <p:cNvPr id="20498" name="Object 20"/>
            <p:cNvGraphicFramePr>
              <a:graphicFrameLocks noChangeAspect="1"/>
            </p:cNvGraphicFramePr>
            <p:nvPr/>
          </p:nvGraphicFramePr>
          <p:xfrm>
            <a:off x="2058" y="2304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9" name="Equation" r:id="rId3" imgW="152400" imgH="190500" progId="Equation.3">
                    <p:embed/>
                  </p:oleObj>
                </mc:Choice>
                <mc:Fallback>
                  <p:oleObj name="Equation" r:id="rId3" imgW="152400" imgH="190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2304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21"/>
            <p:cNvGraphicFramePr>
              <a:graphicFrameLocks noChangeAspect="1"/>
            </p:cNvGraphicFramePr>
            <p:nvPr/>
          </p:nvGraphicFramePr>
          <p:xfrm>
            <a:off x="2680" y="230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0" name="Equation" r:id="rId5" imgW="165100" imgH="190500" progId="Equation.3">
                    <p:embed/>
                  </p:oleObj>
                </mc:Choice>
                <mc:Fallback>
                  <p:oleObj name="Equation" r:id="rId5" imgW="165100" imgH="190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30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22"/>
            <p:cNvGraphicFramePr>
              <a:graphicFrameLocks noChangeAspect="1"/>
            </p:cNvGraphicFramePr>
            <p:nvPr/>
          </p:nvGraphicFramePr>
          <p:xfrm>
            <a:off x="3228" y="2259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1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259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/>
          <p:nvPr/>
        </p:nvGrpSpPr>
        <p:grpSpPr bwMode="auto">
          <a:xfrm>
            <a:off x="6072188" y="4440241"/>
            <a:ext cx="2738437" cy="455613"/>
            <a:chOff x="3345" y="2592"/>
            <a:chExt cx="1725" cy="287"/>
          </a:xfrm>
        </p:grpSpPr>
        <p:graphicFrame>
          <p:nvGraphicFramePr>
            <p:cNvPr id="20495" name="Object 17"/>
            <p:cNvGraphicFramePr>
              <a:graphicFrameLocks noChangeAspect="1"/>
            </p:cNvGraphicFramePr>
            <p:nvPr/>
          </p:nvGraphicFramePr>
          <p:xfrm>
            <a:off x="3345" y="2592"/>
            <a:ext cx="52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2" name="Equation" r:id="rId9" imgW="444500" imgH="241300" progId="Equation.3">
                    <p:embed/>
                  </p:oleObj>
                </mc:Choice>
                <mc:Fallback>
                  <p:oleObj name="Equation" r:id="rId9" imgW="4445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2592"/>
                          <a:ext cx="52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8"/>
            <p:cNvGraphicFramePr>
              <a:graphicFrameLocks noChangeAspect="1"/>
            </p:cNvGraphicFramePr>
            <p:nvPr/>
          </p:nvGraphicFramePr>
          <p:xfrm>
            <a:off x="3930" y="2592"/>
            <a:ext cx="54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3" name="Equation" r:id="rId11" imgW="457200" imgH="241300" progId="Equation.3">
                    <p:embed/>
                  </p:oleObj>
                </mc:Choice>
                <mc:Fallback>
                  <p:oleObj name="Equation" r:id="rId11" imgW="4572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592"/>
                          <a:ext cx="54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9"/>
            <p:cNvGraphicFramePr>
              <a:graphicFrameLocks noChangeAspect="1"/>
            </p:cNvGraphicFramePr>
            <p:nvPr/>
          </p:nvGraphicFramePr>
          <p:xfrm>
            <a:off x="4512" y="2592"/>
            <a:ext cx="55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4" name="Equation" r:id="rId13" imgW="469900" imgH="241300" progId="Equation.3">
                    <p:embed/>
                  </p:oleObj>
                </mc:Choice>
                <mc:Fallback>
                  <p:oleObj name="Equation" r:id="rId13" imgW="4699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592"/>
                          <a:ext cx="55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/>
          <p:nvPr/>
        </p:nvGrpSpPr>
        <p:grpSpPr bwMode="auto">
          <a:xfrm>
            <a:off x="6059489" y="4912738"/>
            <a:ext cx="2671762" cy="455613"/>
            <a:chOff x="3255" y="2880"/>
            <a:chExt cx="1683" cy="287"/>
          </a:xfrm>
        </p:grpSpPr>
        <p:graphicFrame>
          <p:nvGraphicFramePr>
            <p:cNvPr id="20492" name="Object 14"/>
            <p:cNvGraphicFramePr>
              <a:graphicFrameLocks noChangeAspect="1"/>
            </p:cNvGraphicFramePr>
            <p:nvPr/>
          </p:nvGraphicFramePr>
          <p:xfrm>
            <a:off x="3255" y="2880"/>
            <a:ext cx="48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5" name="Equation" r:id="rId15" imgW="406400" imgH="241300" progId="Equation.3">
                    <p:embed/>
                  </p:oleObj>
                </mc:Choice>
                <mc:Fallback>
                  <p:oleObj name="Equation" r:id="rId15" imgW="4064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880"/>
                          <a:ext cx="48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15"/>
            <p:cNvGraphicFramePr>
              <a:graphicFrameLocks noChangeAspect="1"/>
            </p:cNvGraphicFramePr>
            <p:nvPr/>
          </p:nvGraphicFramePr>
          <p:xfrm>
            <a:off x="3840" y="2880"/>
            <a:ext cx="49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6" name="Equation" r:id="rId17" imgW="419100" imgH="241300" progId="Equation.3">
                    <p:embed/>
                  </p:oleObj>
                </mc:Choice>
                <mc:Fallback>
                  <p:oleObj name="Equation" r:id="rId17" imgW="419100" imgH="241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49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6"/>
            <p:cNvGraphicFramePr>
              <a:graphicFrameLocks noChangeAspect="1"/>
            </p:cNvGraphicFramePr>
            <p:nvPr/>
          </p:nvGraphicFramePr>
          <p:xfrm>
            <a:off x="4425" y="2880"/>
            <a:ext cx="51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7" name="Equation" r:id="rId19" imgW="431800" imgH="241300" progId="Equation.3">
                    <p:embed/>
                  </p:oleObj>
                </mc:Choice>
                <mc:Fallback>
                  <p:oleObj name="Equation" r:id="rId19" imgW="4318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880"/>
                          <a:ext cx="51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2"/>
          <p:cNvGrpSpPr/>
          <p:nvPr/>
        </p:nvGrpSpPr>
        <p:grpSpPr bwMode="auto">
          <a:xfrm>
            <a:off x="6124594" y="5805490"/>
            <a:ext cx="2582863" cy="455612"/>
            <a:chOff x="2079" y="3456"/>
            <a:chExt cx="1627" cy="287"/>
          </a:xfrm>
        </p:grpSpPr>
        <p:graphicFrame>
          <p:nvGraphicFramePr>
            <p:cNvPr id="20489" name="Object 11"/>
            <p:cNvGraphicFramePr>
              <a:graphicFrameLocks noChangeAspect="1"/>
            </p:cNvGraphicFramePr>
            <p:nvPr/>
          </p:nvGraphicFramePr>
          <p:xfrm>
            <a:off x="2079" y="3456"/>
            <a:ext cx="42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8" name="Equation" r:id="rId21" imgW="355600" imgH="241300" progId="Equation.3">
                    <p:embed/>
                  </p:oleObj>
                </mc:Choice>
                <mc:Fallback>
                  <p:oleObj name="Equation" r:id="rId21" imgW="3556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456"/>
                          <a:ext cx="42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2"/>
            <p:cNvGraphicFramePr>
              <a:graphicFrameLocks noChangeAspect="1"/>
            </p:cNvGraphicFramePr>
            <p:nvPr/>
          </p:nvGraphicFramePr>
          <p:xfrm>
            <a:off x="2619" y="3456"/>
            <a:ext cx="45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9" name="Equation" r:id="rId23" imgW="381000" imgH="241300" progId="Equation.3">
                    <p:embed/>
                  </p:oleObj>
                </mc:Choice>
                <mc:Fallback>
                  <p:oleObj name="Equation" r:id="rId23" imgW="3810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3456"/>
                          <a:ext cx="45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3"/>
            <p:cNvGraphicFramePr>
              <a:graphicFrameLocks noChangeAspect="1"/>
            </p:cNvGraphicFramePr>
            <p:nvPr/>
          </p:nvGraphicFramePr>
          <p:xfrm>
            <a:off x="3238" y="3456"/>
            <a:ext cx="4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0" name="Equation" r:id="rId25" imgW="393700" imgH="241300" progId="Equation.3">
                    <p:embed/>
                  </p:oleObj>
                </mc:Choice>
                <mc:Fallback>
                  <p:oleObj name="Equation" r:id="rId25" imgW="3937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3456"/>
                          <a:ext cx="46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6"/>
          <p:cNvGrpSpPr/>
          <p:nvPr/>
        </p:nvGrpSpPr>
        <p:grpSpPr bwMode="auto">
          <a:xfrm>
            <a:off x="6029589" y="5319138"/>
            <a:ext cx="2695575" cy="527050"/>
            <a:chOff x="3255" y="3072"/>
            <a:chExt cx="1698" cy="332"/>
          </a:xfrm>
        </p:grpSpPr>
        <p:graphicFrame>
          <p:nvGraphicFramePr>
            <p:cNvPr id="20486" name="Object 8"/>
            <p:cNvGraphicFramePr>
              <a:graphicFrameLocks noChangeAspect="1"/>
            </p:cNvGraphicFramePr>
            <p:nvPr/>
          </p:nvGraphicFramePr>
          <p:xfrm>
            <a:off x="3255" y="3072"/>
            <a:ext cx="48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1" name="Equation" r:id="rId27" imgW="406400" imgH="241300" progId="Equation.3">
                    <p:embed/>
                  </p:oleObj>
                </mc:Choice>
                <mc:Fallback>
                  <p:oleObj name="Equation" r:id="rId27" imgW="4064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3072"/>
                          <a:ext cx="48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9"/>
            <p:cNvGraphicFramePr>
              <a:graphicFrameLocks noChangeAspect="1"/>
            </p:cNvGraphicFramePr>
            <p:nvPr/>
          </p:nvGraphicFramePr>
          <p:xfrm>
            <a:off x="3840" y="3117"/>
            <a:ext cx="49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2" name="Equation" r:id="rId29" imgW="419100" imgH="241300" progId="Equation.3">
                    <p:embed/>
                  </p:oleObj>
                </mc:Choice>
                <mc:Fallback>
                  <p:oleObj name="Equation" r:id="rId29" imgW="4191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17"/>
                          <a:ext cx="49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0"/>
            <p:cNvGraphicFramePr>
              <a:graphicFrameLocks noChangeAspect="1"/>
            </p:cNvGraphicFramePr>
            <p:nvPr/>
          </p:nvGraphicFramePr>
          <p:xfrm>
            <a:off x="4470" y="3072"/>
            <a:ext cx="48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3" name="Equation" r:id="rId31" imgW="406400" imgH="241300" progId="Equation.3">
                    <p:embed/>
                  </p:oleObj>
                </mc:Choice>
                <mc:Fallback>
                  <p:oleObj name="Equation" r:id="rId31" imgW="4064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072"/>
                          <a:ext cx="483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7" name="Group 13"/>
          <p:cNvGrpSpPr/>
          <p:nvPr/>
        </p:nvGrpSpPr>
        <p:grpSpPr bwMode="auto">
          <a:xfrm>
            <a:off x="3713093" y="399794"/>
            <a:ext cx="5159375" cy="914400"/>
            <a:chOff x="1292" y="2432"/>
            <a:chExt cx="3250" cy="576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3902" y="2432"/>
            <a:ext cx="6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4" name="Equation" r:id="rId33" imgW="508000" imgH="457200" progId="Equation.3">
                    <p:embed/>
                  </p:oleObj>
                </mc:Choice>
                <mc:Fallback>
                  <p:oleObj name="Equation" r:id="rId33" imgW="5080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432"/>
                          <a:ext cx="640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2" name="Text Box 15"/>
            <p:cNvSpPr txBox="1">
              <a:spLocks noChangeArrowheads="1"/>
            </p:cNvSpPr>
            <p:nvPr/>
          </p:nvSpPr>
          <p:spPr bwMode="auto">
            <a:xfrm>
              <a:off x="1292" y="2568"/>
              <a:ext cx="26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基本放大电路的放大倍数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0548" name="Group 16"/>
          <p:cNvGrpSpPr/>
          <p:nvPr/>
        </p:nvGrpSpPr>
        <p:grpSpPr bwMode="auto">
          <a:xfrm>
            <a:off x="3938341" y="1342671"/>
            <a:ext cx="2898775" cy="914400"/>
            <a:chOff x="1292" y="2931"/>
            <a:chExt cx="1826" cy="576"/>
          </a:xfrm>
        </p:grpSpPr>
        <p:sp>
          <p:nvSpPr>
            <p:cNvPr id="20551" name="Text Box 17"/>
            <p:cNvSpPr txBox="1">
              <a:spLocks noChangeArrowheads="1"/>
            </p:cNvSpPr>
            <p:nvPr/>
          </p:nvSpPr>
          <p:spPr bwMode="auto">
            <a:xfrm>
              <a:off x="1292" y="3067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反馈系数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2462" y="2931"/>
            <a:ext cx="6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5" name="Equation" r:id="rId35" imgW="520700" imgH="457200" progId="Equation.3">
                    <p:embed/>
                  </p:oleObj>
                </mc:Choice>
                <mc:Fallback>
                  <p:oleObj name="Equation" r:id="rId35" imgW="5207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2931"/>
                          <a:ext cx="656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9" name="Group 19"/>
          <p:cNvGrpSpPr/>
          <p:nvPr/>
        </p:nvGrpSpPr>
        <p:grpSpPr bwMode="auto">
          <a:xfrm>
            <a:off x="3989388" y="2504105"/>
            <a:ext cx="5003800" cy="963612"/>
            <a:chOff x="1247" y="3521"/>
            <a:chExt cx="3152" cy="607"/>
          </a:xfrm>
        </p:grpSpPr>
        <p:sp>
          <p:nvSpPr>
            <p:cNvPr id="20550" name="Text Box 20"/>
            <p:cNvSpPr txBox="1">
              <a:spLocks noChangeArrowheads="1"/>
            </p:cNvSpPr>
            <p:nvPr/>
          </p:nvSpPr>
          <p:spPr bwMode="auto">
            <a:xfrm>
              <a:off x="1247" y="3617"/>
              <a:ext cx="2304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反馈放大电路的放大倍数</a:t>
              </a:r>
              <a:endParaRPr kumimoji="1" lang="en-US" altLang="zh-CN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1" lang="zh-CN" altLang="en-US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闭环放大倍数</a:t>
              </a:r>
              <a:r>
                <a:rPr kumimoji="1" lang="en-US" altLang="zh-CN" dirty="0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kumimoji="1" lang="zh-CN" altLang="en-US" dirty="0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3695" y="3521"/>
            <a:ext cx="70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6" name="Equation" r:id="rId37" imgW="558800" imgH="457200" progId="Equation.3">
                    <p:embed/>
                  </p:oleObj>
                </mc:Choice>
                <mc:Fallback>
                  <p:oleObj name="Equation" r:id="rId37" imgW="5588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3521"/>
                          <a:ext cx="704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2051050" y="3716338"/>
          <a:ext cx="18732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" name="Equation" r:id="rId1" imgW="673100" imgH="457200" progId="Equation.DSMT4">
                  <p:embed/>
                </p:oleObj>
              </mc:Choice>
              <mc:Fallback>
                <p:oleObj name="Equation" r:id="rId1" imgW="673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18732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395288" y="1268413"/>
          <a:ext cx="36830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" name="Photo Editor 照片" r:id="rId3" imgW="10315575" imgH="5648325" progId="MSPhotoEd.3">
                  <p:embed/>
                </p:oleObj>
              </mc:Choice>
              <mc:Fallback>
                <p:oleObj name="Photo Editor 照片" r:id="rId3" imgW="10315575" imgH="56483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36830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4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51500" y="4652963"/>
          <a:ext cx="20891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公式" r:id="rId5" imgW="787400" imgH="419100" progId="Equation.3">
                  <p:embed/>
                </p:oleObj>
              </mc:Choice>
              <mc:Fallback>
                <p:oleObj name="公式" r:id="rId5" imgW="7874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52963"/>
                        <a:ext cx="2089150" cy="1112837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Group 13"/>
          <p:cNvGrpSpPr/>
          <p:nvPr/>
        </p:nvGrpSpPr>
        <p:grpSpPr bwMode="auto">
          <a:xfrm>
            <a:off x="3984625" y="1052513"/>
            <a:ext cx="5159375" cy="914400"/>
            <a:chOff x="1292" y="2432"/>
            <a:chExt cx="3250" cy="576"/>
          </a:xfrm>
        </p:grpSpPr>
        <p:graphicFrame>
          <p:nvGraphicFramePr>
            <p:cNvPr id="21514" name="Object 23"/>
            <p:cNvGraphicFramePr>
              <a:graphicFrameLocks noChangeAspect="1"/>
            </p:cNvGraphicFramePr>
            <p:nvPr/>
          </p:nvGraphicFramePr>
          <p:xfrm>
            <a:off x="3902" y="2432"/>
            <a:ext cx="6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2" name="Equation" r:id="rId7" imgW="508000" imgH="457200" progId="Equation.3">
                    <p:embed/>
                  </p:oleObj>
                </mc:Choice>
                <mc:Fallback>
                  <p:oleObj name="Equation" r:id="rId7" imgW="5080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432"/>
                          <a:ext cx="640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15"/>
            <p:cNvSpPr txBox="1">
              <a:spLocks noChangeArrowheads="1"/>
            </p:cNvSpPr>
            <p:nvPr/>
          </p:nvSpPr>
          <p:spPr bwMode="auto">
            <a:xfrm>
              <a:off x="1292" y="2568"/>
              <a:ext cx="26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基本放大电路的放大倍数</a:t>
              </a:r>
              <a:endParaRPr kumimoji="1" lang="zh-CN" altLang="en-US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1518" name="Group 16"/>
          <p:cNvGrpSpPr/>
          <p:nvPr/>
        </p:nvGrpSpPr>
        <p:grpSpPr bwMode="auto">
          <a:xfrm>
            <a:off x="4140200" y="2060575"/>
            <a:ext cx="2898775" cy="914400"/>
            <a:chOff x="1292" y="2931"/>
            <a:chExt cx="1826" cy="576"/>
          </a:xfrm>
        </p:grpSpPr>
        <p:sp>
          <p:nvSpPr>
            <p:cNvPr id="21522" name="Text Box 17"/>
            <p:cNvSpPr txBox="1">
              <a:spLocks noChangeArrowheads="1"/>
            </p:cNvSpPr>
            <p:nvPr/>
          </p:nvSpPr>
          <p:spPr bwMode="auto">
            <a:xfrm>
              <a:off x="1292" y="3067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反馈系数</a:t>
              </a:r>
              <a:endParaRPr kumimoji="1" lang="zh-CN" altLang="en-US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13" name="Object 4"/>
            <p:cNvGraphicFramePr>
              <a:graphicFrameLocks noChangeAspect="1"/>
            </p:cNvGraphicFramePr>
            <p:nvPr/>
          </p:nvGraphicFramePr>
          <p:xfrm>
            <a:off x="2462" y="2931"/>
            <a:ext cx="6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3" name="Equation" r:id="rId9" imgW="520700" imgH="457200" progId="Equation.3">
                    <p:embed/>
                  </p:oleObj>
                </mc:Choice>
                <mc:Fallback>
                  <p:oleObj name="Equation" r:id="rId9" imgW="5207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2931"/>
                          <a:ext cx="656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Group 19"/>
          <p:cNvGrpSpPr/>
          <p:nvPr/>
        </p:nvGrpSpPr>
        <p:grpSpPr bwMode="auto">
          <a:xfrm>
            <a:off x="4140200" y="3141663"/>
            <a:ext cx="5003800" cy="963612"/>
            <a:chOff x="1247" y="3521"/>
            <a:chExt cx="3152" cy="607"/>
          </a:xfrm>
        </p:grpSpPr>
        <p:sp>
          <p:nvSpPr>
            <p:cNvPr id="21521" name="Text Box 20"/>
            <p:cNvSpPr txBox="1">
              <a:spLocks noChangeArrowheads="1"/>
            </p:cNvSpPr>
            <p:nvPr/>
          </p:nvSpPr>
          <p:spPr bwMode="auto">
            <a:xfrm>
              <a:off x="1247" y="3617"/>
              <a:ext cx="2304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反馈放大电路的放大倍数</a:t>
              </a:r>
              <a:endParaRPr kumimoji="1" lang="en-US" altLang="zh-CN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1" lang="zh-CN" altLang="en-US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闭环放大倍数</a:t>
              </a:r>
              <a:r>
                <a:rPr kumimoji="1" lang="en-US" altLang="zh-CN">
                  <a:solidFill>
                    <a:srgbClr val="D6009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endParaRPr kumimoji="1" lang="en-US" altLang="zh-CN">
                <a:solidFill>
                  <a:srgbClr val="D6009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3695" y="3521"/>
            <a:ext cx="70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4" name="Equation" r:id="rId11" imgW="558800" imgH="457200" progId="Equation.3">
                    <p:embed/>
                  </p:oleObj>
                </mc:Choice>
                <mc:Fallback>
                  <p:oleObj name="Equation" r:id="rId11" imgW="5588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3521"/>
                          <a:ext cx="704" cy="57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468313" y="3716338"/>
          <a:ext cx="13668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5" name="Equation" r:id="rId13" imgW="558800" imgH="457200" progId="Equation.3">
                  <p:embed/>
                </p:oleObj>
              </mc:Choice>
              <mc:Fallback>
                <p:oleObj name="Equation" r:id="rId13" imgW="558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6338"/>
                        <a:ext cx="136683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916238" y="5013325"/>
          <a:ext cx="22320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" name="Equation" r:id="rId14" imgW="838200" imgH="457200" progId="Equation.DSMT4">
                  <p:embed/>
                </p:oleObj>
              </mc:Choice>
              <mc:Fallback>
                <p:oleObj name="Equation" r:id="rId14" imgW="8382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22320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900113" y="5013325"/>
          <a:ext cx="1974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Equation" r:id="rId16" imgW="762000" imgH="457200" progId="Equation.DSMT4">
                  <p:embed/>
                </p:oleObj>
              </mc:Choice>
              <mc:Fallback>
                <p:oleObj name="Equation" r:id="rId16" imgW="762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19748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8313" y="6262688"/>
            <a:ext cx="6143625" cy="59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作业（</a:t>
            </a:r>
            <a:r>
              <a:rPr lang="en-US" altLang="zh-CN" sz="2800" kern="0" dirty="0" smtClean="0">
                <a:latin typeface="+mn-lt"/>
                <a:ea typeface="+mn-ea"/>
              </a:rPr>
              <a:t>P249-251</a:t>
            </a:r>
            <a:r>
              <a:rPr lang="zh-CN" altLang="en-US" sz="2800" kern="0" dirty="0" smtClean="0">
                <a:latin typeface="+mn-lt"/>
                <a:ea typeface="+mn-ea"/>
              </a:rPr>
              <a:t>）</a:t>
            </a:r>
            <a:r>
              <a:rPr lang="en-US" altLang="zh-CN" sz="2800" kern="0" dirty="0" smtClean="0">
                <a:latin typeface="+mn-lt"/>
                <a:ea typeface="+mn-ea"/>
              </a:rPr>
              <a:t>5.1</a:t>
            </a:r>
            <a:r>
              <a:rPr lang="zh-CN" altLang="en-US" sz="2800" kern="0" dirty="0" smtClean="0">
                <a:latin typeface="+mn-lt"/>
                <a:ea typeface="+mn-ea"/>
              </a:rPr>
              <a:t>、</a:t>
            </a:r>
            <a:r>
              <a:rPr lang="en-US" altLang="zh-CN" sz="2800" kern="0" dirty="0" smtClean="0">
                <a:latin typeface="+mn-lt"/>
                <a:ea typeface="+mn-ea"/>
              </a:rPr>
              <a:t>5.5</a:t>
            </a:r>
            <a:r>
              <a:rPr lang="zh-CN" altLang="en-US" sz="2800" kern="0" dirty="0" smtClean="0">
                <a:latin typeface="+mn-lt"/>
                <a:ea typeface="+mn-ea"/>
              </a:rPr>
              <a:t>、</a:t>
            </a:r>
            <a:r>
              <a:rPr lang="en-US" altLang="zh-CN" sz="2800" kern="0" dirty="0" smtClean="0">
                <a:latin typeface="+mn-lt"/>
                <a:ea typeface="+mn-ea"/>
              </a:rPr>
              <a:t>5.6</a:t>
            </a:r>
            <a:endParaRPr lang="en-US" altLang="zh-CN" sz="2800" kern="0" dirty="0">
              <a:latin typeface="+mn-lt"/>
              <a:ea typeface="+mn-ea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66253" y="246208"/>
            <a:ext cx="8286750" cy="5715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三、</a:t>
            </a:r>
            <a:r>
              <a:rPr lang="zh-CN" altLang="en-US" sz="3200" dirty="0">
                <a:solidFill>
                  <a:srgbClr val="00B050"/>
                </a:solidFill>
                <a:ea typeface="华文行楷" panose="02010800040101010101" pitchFamily="2" charset="-122"/>
              </a:rPr>
              <a:t>负反馈放大电路放大倍数的一般表达式</a:t>
            </a:r>
            <a:endParaRPr lang="zh-CN" altLang="en-US" sz="32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02009"/>
            <a:ext cx="38862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什么是反馈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3507890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放大电路输出量的一部分或全部通过一定的方式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引回到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输入回路，影响输入，称为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反馈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4"/>
          <p:cNvSpPr>
            <a:spLocks noGrp="1" noChangeArrowheads="1"/>
          </p:cNvSpPr>
          <p:nvPr>
            <p:ph type="title"/>
          </p:nvPr>
        </p:nvSpPr>
        <p:spPr>
          <a:xfrm>
            <a:off x="354013" y="293687"/>
            <a:ext cx="5472112" cy="4667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一、反馈的基本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概念</a:t>
            </a:r>
            <a:r>
              <a:rPr lang="en-US" altLang="zh-CN" sz="28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P203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90190" y="2345841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要研究哪些问题？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4" name="Object 2"/>
          <p:cNvGraphicFramePr>
            <a:graphicFrameLocks noChangeAspect="1"/>
          </p:cNvGraphicFramePr>
          <p:nvPr/>
        </p:nvGraphicFramePr>
        <p:xfrm>
          <a:off x="4038600" y="1254125"/>
          <a:ext cx="47529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hoto Editor 照片" r:id="rId1" imgW="14468475" imgH="6200775" progId="MSPhotoEd.3">
                  <p:embed/>
                </p:oleObj>
              </mc:Choice>
              <mc:Fallback>
                <p:oleObj name="Photo Editor 照片" r:id="rId1" imgW="14468475" imgH="62007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54125"/>
                        <a:ext cx="475297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455158" y="4840839"/>
            <a:ext cx="2024063" cy="1176338"/>
            <a:chOff x="528" y="2640"/>
            <a:chExt cx="1275" cy="741"/>
          </a:xfrm>
        </p:grpSpPr>
        <p:sp>
          <p:nvSpPr>
            <p:cNvPr id="1047" name="AutoShape 8"/>
            <p:cNvSpPr/>
            <p:nvPr/>
          </p:nvSpPr>
          <p:spPr bwMode="auto">
            <a:xfrm>
              <a:off x="843" y="3045"/>
              <a:ext cx="960" cy="336"/>
            </a:xfrm>
            <a:prstGeom prst="borderCallout1">
              <a:avLst>
                <a:gd name="adj1" fmla="val 21431"/>
                <a:gd name="adj2" fmla="val -5000"/>
                <a:gd name="adj3" fmla="val -114306"/>
                <a:gd name="adj4" fmla="val -12301"/>
              </a:avLst>
            </a:prstGeom>
            <a:solidFill>
              <a:srgbClr val="CCECFF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怎样引回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8" name="Line 9"/>
            <p:cNvSpPr>
              <a:spLocks noChangeShapeType="1"/>
            </p:cNvSpPr>
            <p:nvPr/>
          </p:nvSpPr>
          <p:spPr bwMode="auto">
            <a:xfrm>
              <a:off x="528" y="2640"/>
              <a:ext cx="5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2928938" y="4200040"/>
            <a:ext cx="2457450" cy="2428875"/>
            <a:chOff x="1680" y="2325"/>
            <a:chExt cx="1548" cy="1530"/>
          </a:xfrm>
        </p:grpSpPr>
        <p:sp>
          <p:nvSpPr>
            <p:cNvPr id="1045" name="AutoShape 11"/>
            <p:cNvSpPr/>
            <p:nvPr/>
          </p:nvSpPr>
          <p:spPr bwMode="auto">
            <a:xfrm>
              <a:off x="2220" y="2841"/>
              <a:ext cx="1008" cy="1014"/>
            </a:xfrm>
            <a:prstGeom prst="borderCallout1">
              <a:avLst>
                <a:gd name="adj1" fmla="val 7102"/>
                <a:gd name="adj2" fmla="val -4764"/>
                <a:gd name="adj3" fmla="val -52731"/>
                <a:gd name="adj4" fmla="val -23315"/>
              </a:avLst>
            </a:prstGeom>
            <a:solidFill>
              <a:srgbClr val="FFCCFF"/>
            </a:solid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是从输出电压还是输出电流引出反馈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6" name="Line 12"/>
            <p:cNvSpPr>
              <a:spLocks noChangeShapeType="1"/>
            </p:cNvSpPr>
            <p:nvPr/>
          </p:nvSpPr>
          <p:spPr bwMode="auto">
            <a:xfrm>
              <a:off x="1680" y="2325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227512" y="4197901"/>
            <a:ext cx="2847975" cy="1141413"/>
            <a:chOff x="2592" y="2325"/>
            <a:chExt cx="1794" cy="719"/>
          </a:xfrm>
        </p:grpSpPr>
        <p:sp>
          <p:nvSpPr>
            <p:cNvPr id="1043" name="AutoShape 14"/>
            <p:cNvSpPr/>
            <p:nvPr/>
          </p:nvSpPr>
          <p:spPr bwMode="auto">
            <a:xfrm>
              <a:off x="3762" y="2730"/>
              <a:ext cx="624" cy="314"/>
            </a:xfrm>
            <a:prstGeom prst="borderCallout1">
              <a:avLst>
                <a:gd name="adj1" fmla="val 22931"/>
                <a:gd name="adj2" fmla="val -7694"/>
                <a:gd name="adj3" fmla="val -137949"/>
                <a:gd name="adj4" fmla="val -91389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多少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auto">
            <a:xfrm>
              <a:off x="2592" y="2325"/>
              <a:ext cx="12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-11287" y="4840839"/>
            <a:ext cx="1709738" cy="1160463"/>
            <a:chOff x="4050" y="2325"/>
            <a:chExt cx="1077" cy="731"/>
          </a:xfrm>
        </p:grpSpPr>
        <p:sp>
          <p:nvSpPr>
            <p:cNvPr id="1041" name="AutoShape 17"/>
            <p:cNvSpPr/>
            <p:nvPr/>
          </p:nvSpPr>
          <p:spPr bwMode="auto">
            <a:xfrm>
              <a:off x="4050" y="2730"/>
              <a:ext cx="1077" cy="326"/>
            </a:xfrm>
            <a:prstGeom prst="borderCallout1">
              <a:avLst>
                <a:gd name="adj1" fmla="val -4866"/>
                <a:gd name="adj2" fmla="val 26500"/>
                <a:gd name="adj3" fmla="val -123667"/>
                <a:gd name="adj4" fmla="val 52463"/>
              </a:avLst>
            </a:prstGeom>
            <a:solidFill>
              <a:srgbClr val="CCECFF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怎样引出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4416" y="2325"/>
              <a:ext cx="4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957763" y="704056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反馈放大电路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4805363" y="4840839"/>
            <a:ext cx="3995737" cy="1624012"/>
            <a:chOff x="2699" y="2886"/>
            <a:chExt cx="2517" cy="1023"/>
          </a:xfrm>
        </p:grpSpPr>
        <p:sp>
          <p:nvSpPr>
            <p:cNvPr id="1039" name="AutoShape 25"/>
            <p:cNvSpPr/>
            <p:nvPr/>
          </p:nvSpPr>
          <p:spPr bwMode="auto">
            <a:xfrm>
              <a:off x="3308" y="3381"/>
              <a:ext cx="1908" cy="528"/>
            </a:xfrm>
            <a:prstGeom prst="borderCallout1">
              <a:avLst>
                <a:gd name="adj1" fmla="val 13634"/>
                <a:gd name="adj2" fmla="val -2514"/>
                <a:gd name="adj3" fmla="val -95301"/>
                <a:gd name="adj4" fmla="val -14667"/>
              </a:avLst>
            </a:prstGeom>
            <a:solidFill>
              <a:srgbClr val="FFCCFF"/>
            </a:solidFill>
            <a:ln w="19050">
              <a:solidFill>
                <a:srgbClr val="D60093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Times New Roman" panose="02020603050405020304" pitchFamily="18" charset="0"/>
                </a:rPr>
                <a:t>影响放大电路的输入电压还是输入电流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0" name="Line 26"/>
            <p:cNvSpPr>
              <a:spLocks noChangeShapeType="1"/>
            </p:cNvSpPr>
            <p:nvPr/>
          </p:nvSpPr>
          <p:spPr bwMode="auto">
            <a:xfrm>
              <a:off x="2699" y="2886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 build="p"/>
      <p:bldP spid="22531" grpId="0" autoUpdateAnimBg="0" build="p"/>
      <p:bldP spid="22533" grpId="0" autoUpdateAnimBg="0" build="p"/>
      <p:bldP spid="22547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304006" y="908720"/>
            <a:ext cx="85359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3600" b="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6.4 </a:t>
            </a:r>
            <a:r>
              <a:rPr lang="zh-CN" altLang="en-US" sz="3600" b="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600" b="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负反馈对放大电路性能的影响</a:t>
            </a:r>
            <a:endParaRPr lang="zh-CN" altLang="en-US" sz="3600" b="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600" b="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p225</a:t>
            </a:r>
            <a:endParaRPr lang="en-US" altLang="zh-CN" sz="3600" b="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38" y="2405397"/>
            <a:ext cx="482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、稳定放大倍数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9050" y="3650006"/>
            <a:ext cx="57852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二、改变输入电阻和输出电阻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3988" y="4831117"/>
            <a:ext cx="70660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三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、放大电路中引入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负反馈的一般原则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487" y="383411"/>
            <a:ext cx="3973473" cy="555056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一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、稳定放大倍数</a:t>
            </a:r>
            <a:endParaRPr lang="zh-CN" altLang="en-US" sz="2800" b="1" dirty="0">
              <a:solidFill>
                <a:srgbClr val="00B050"/>
              </a:solidFill>
              <a:latin typeface="隶书" panose="02010509060101010101" pitchFamily="49" charset="-122"/>
              <a:ea typeface="华文行楷" panose="02010800040101010101" pitchFamily="2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27584" y="1132142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在中频段，放大倍数、反馈系数等均为实数。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1143000" y="2138010"/>
          <a:ext cx="1928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Equation" r:id="rId1" imgW="774065" imgH="393700" progId="Equation.3">
                  <p:embed/>
                </p:oleObj>
              </mc:Choice>
              <mc:Fallback>
                <p:oleObj name="Equation" r:id="rId1" imgW="774065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8010"/>
                        <a:ext cx="1928813" cy="76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1143000" y="4054300"/>
          <a:ext cx="2895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公式" r:id="rId3" imgW="1129665" imgH="431800" progId="Equation.3">
                  <p:embed/>
                </p:oleObj>
              </mc:Choice>
              <mc:Fallback>
                <p:oleObj name="公式" r:id="rId3" imgW="1129665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54300"/>
                        <a:ext cx="2895600" cy="8429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429125" y="2357438"/>
          <a:ext cx="32766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Photo Editor 照片" r:id="rId5" imgW="10315575" imgH="5648325" progId="MSPhotoEd.3">
                  <p:embed/>
                </p:oleObj>
              </mc:Choice>
              <mc:Fallback>
                <p:oleObj name="Photo Editor 照片" r:id="rId5" imgW="10315575" imgH="56483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357438"/>
                        <a:ext cx="32766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6"/>
          <p:cNvGraphicFramePr>
            <a:graphicFrameLocks noChangeAspect="1"/>
          </p:cNvGraphicFramePr>
          <p:nvPr/>
        </p:nvGraphicFramePr>
        <p:xfrm>
          <a:off x="1143000" y="3028422"/>
          <a:ext cx="25273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Equation" r:id="rId7" imgW="1016000" imgH="419100" progId="Equation.3">
                  <p:embed/>
                </p:oleObj>
              </mc:Choice>
              <mc:Fallback>
                <p:oleObj name="Equation" r:id="rId7" imgW="1016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28422"/>
                        <a:ext cx="2527300" cy="811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642938" y="5040487"/>
            <a:ext cx="7527925" cy="814388"/>
            <a:chOff x="521" y="3060"/>
            <a:chExt cx="4742" cy="513"/>
          </a:xfrm>
        </p:grpSpPr>
        <p:sp>
          <p:nvSpPr>
            <p:cNvPr id="37903" name="Text Box 10"/>
            <p:cNvSpPr txBox="1">
              <a:spLocks noChangeArrowheads="1"/>
            </p:cNvSpPr>
            <p:nvPr/>
          </p:nvSpPr>
          <p:spPr bwMode="auto">
            <a:xfrm>
              <a:off x="521" y="3163"/>
              <a:ext cx="4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说明放大倍数的</a:t>
              </a:r>
              <a:r>
                <a:rPr kumimoji="1" lang="zh-CN" altLang="en-US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变化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减小到基本放大电路的               ，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895" name="Object 8"/>
            <p:cNvGraphicFramePr>
              <a:graphicFrameLocks noChangeAspect="1"/>
            </p:cNvGraphicFramePr>
            <p:nvPr/>
          </p:nvGraphicFramePr>
          <p:xfrm>
            <a:off x="4365" y="3060"/>
            <a:ext cx="61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2" name="公式" r:id="rId9" imgW="457200" imgH="393700" progId="Equation.3">
                    <p:embed/>
                  </p:oleObj>
                </mc:Choice>
                <mc:Fallback>
                  <p:oleObj name="公式" r:id="rId9" imgW="4572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3060"/>
                          <a:ext cx="61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 bwMode="auto">
          <a:xfrm>
            <a:off x="375011" y="6018388"/>
            <a:ext cx="7772400" cy="457200"/>
            <a:chOff x="303" y="3600"/>
            <a:chExt cx="4896" cy="288"/>
          </a:xfrm>
        </p:grpSpPr>
        <p:graphicFrame>
          <p:nvGraphicFramePr>
            <p:cNvPr id="37894" name="Object 7"/>
            <p:cNvGraphicFramePr>
              <a:graphicFrameLocks noChangeAspect="1"/>
            </p:cNvGraphicFramePr>
            <p:nvPr/>
          </p:nvGraphicFramePr>
          <p:xfrm>
            <a:off x="3696" y="3648"/>
            <a:ext cx="72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3" name="Equation" r:id="rId11" imgW="545465" imgH="177800" progId="Equation.3">
                    <p:embed/>
                  </p:oleObj>
                </mc:Choice>
                <mc:Fallback>
                  <p:oleObj name="Equation" r:id="rId11" imgW="545465" imgH="177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48"/>
                          <a:ext cx="72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03" y="3600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   放大倍数的</a:t>
              </a:r>
              <a:r>
                <a:rPr kumimoji="1" lang="zh-CN" altLang="en-US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稳定性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是基本放大电路的                  倍。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19088"/>
            <a:ext cx="6648797" cy="519112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二、改变输入电阻和输出电阻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83707"/>
            <a:ext cx="4824412" cy="55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对输入电阻的影响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9636" name="Picture 4" descr="Dz0605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929063"/>
            <a:ext cx="31242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637" name="Object 2"/>
          <p:cNvGraphicFramePr>
            <a:graphicFrameLocks noChangeAspect="1"/>
          </p:cNvGraphicFramePr>
          <p:nvPr/>
        </p:nvGraphicFramePr>
        <p:xfrm>
          <a:off x="4500563" y="3500438"/>
          <a:ext cx="10080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公式" r:id="rId2" imgW="508000" imgH="457200" progId="Equation.3">
                  <p:embed/>
                </p:oleObj>
              </mc:Choice>
              <mc:Fallback>
                <p:oleObj name="公式" r:id="rId2" imgW="50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0438"/>
                        <a:ext cx="1008062" cy="906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3"/>
          <p:cNvGraphicFramePr>
            <a:graphicFrameLocks noChangeAspect="1"/>
          </p:cNvGraphicFramePr>
          <p:nvPr/>
        </p:nvGraphicFramePr>
        <p:xfrm>
          <a:off x="4429125" y="6000750"/>
          <a:ext cx="310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公式" r:id="rId4" imgW="1002665" imgH="215900" progId="Equation.3">
                  <p:embed/>
                </p:oleObj>
              </mc:Choice>
              <mc:Fallback>
                <p:oleObj name="公式" r:id="rId4" imgW="10026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6000750"/>
                        <a:ext cx="3108325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000125" y="3000375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引入串联负反馈时</a:t>
            </a:r>
            <a:endParaRPr kumimoji="1"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857250" y="1756819"/>
            <a:ext cx="81073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对输入电阻的影响仅与反馈网络和基本放大电路在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输入端的接法有关</a:t>
            </a:r>
            <a:r>
              <a:rPr kumimoji="1" lang="zh-CN" altLang="en-US" dirty="0">
                <a:latin typeface="Times New Roman" panose="02020603050405020304" pitchFamily="18" charset="0"/>
              </a:rPr>
              <a:t>，即决定于引入的串联还是并联反馈。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4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9125" y="4786313"/>
          <a:ext cx="12144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6" imgW="546100" imgH="431800" progId="Equation.DSMT4">
                  <p:embed/>
                </p:oleObj>
              </mc:Choice>
              <mc:Fallback>
                <p:oleObj name="Equation" r:id="rId6" imgW="546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786313"/>
                        <a:ext cx="12144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/>
          <p:nvPr/>
        </p:nvGrpSpPr>
        <p:grpSpPr bwMode="auto">
          <a:xfrm>
            <a:off x="7092950" y="3357563"/>
            <a:ext cx="2051050" cy="914400"/>
            <a:chOff x="7092280" y="3356992"/>
            <a:chExt cx="2051720" cy="914400"/>
          </a:xfrm>
        </p:grpSpPr>
        <p:graphicFrame>
          <p:nvGraphicFramePr>
            <p:cNvPr id="38919" name="Object 23"/>
            <p:cNvGraphicFramePr>
              <a:graphicFrameLocks noChangeAspect="1"/>
            </p:cNvGraphicFramePr>
            <p:nvPr/>
          </p:nvGraphicFramePr>
          <p:xfrm>
            <a:off x="7092280" y="3356992"/>
            <a:ext cx="10160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8" name="Equation" r:id="rId8" imgW="508000" imgH="457200" progId="Equation.DSMT4">
                    <p:embed/>
                  </p:oleObj>
                </mc:Choice>
                <mc:Fallback>
                  <p:oleObj name="Equation" r:id="rId8" imgW="508000" imgH="457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3356992"/>
                          <a:ext cx="1016000" cy="9144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ct 17"/>
            <p:cNvGraphicFramePr>
              <a:graphicFrameLocks noChangeAspect="1"/>
            </p:cNvGraphicFramePr>
            <p:nvPr/>
          </p:nvGraphicFramePr>
          <p:xfrm>
            <a:off x="8102600" y="3356992"/>
            <a:ext cx="1041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" name="Equation" r:id="rId10" imgW="520700" imgH="457200" progId="Equation.DSMT4">
                    <p:embed/>
                  </p:oleObj>
                </mc:Choice>
                <mc:Fallback>
                  <p:oleObj name="Equation" r:id="rId10" imgW="520700" imgH="45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2600" y="3356992"/>
                          <a:ext cx="1041400" cy="9144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5400000">
            <a:off x="6872288" y="4706937"/>
            <a:ext cx="850900" cy="222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7143750" y="4714875"/>
          <a:ext cx="2000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Equation" r:id="rId12" imgW="838200" imgH="457200" progId="Equation.DSMT4">
                  <p:embed/>
                </p:oleObj>
              </mc:Choice>
              <mc:Fallback>
                <p:oleObj name="Equation" r:id="rId12" imgW="8382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4714875"/>
                        <a:ext cx="2000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643563" y="4714875"/>
          <a:ext cx="15192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14" imgW="647700" imgH="457200" progId="Equation.DSMT4">
                  <p:embed/>
                </p:oleObj>
              </mc:Choice>
              <mc:Fallback>
                <p:oleObj name="Equation" r:id="rId14" imgW="6477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714875"/>
                        <a:ext cx="15192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 build="p"/>
      <p:bldP spid="69639" grpId="0" autoUpdateAnimBg="0" build="p"/>
      <p:bldP spid="69640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459912"/>
            <a:ext cx="3657600" cy="579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引入并联负反馈时</a:t>
            </a:r>
            <a:endParaRPr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71683" name="Picture 3" descr="Dz0605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" y="1322913"/>
            <a:ext cx="32004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4429125" y="1285875"/>
          <a:ext cx="98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2" imgW="508000" imgH="431800" progId="Equation.DSMT4">
                  <p:embed/>
                </p:oleObj>
              </mc:Choice>
              <mc:Fallback>
                <p:oleObj name="Equation" r:id="rId2" imgW="5080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285875"/>
                        <a:ext cx="985838" cy="839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3"/>
          <p:cNvGraphicFramePr>
            <a:graphicFrameLocks noChangeAspect="1"/>
          </p:cNvGraphicFramePr>
          <p:nvPr/>
        </p:nvGraphicFramePr>
        <p:xfrm>
          <a:off x="4714875" y="3357563"/>
          <a:ext cx="1981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公式" r:id="rId4" imgW="799465" imgH="393700" progId="Equation.3">
                  <p:embed/>
                </p:oleObj>
              </mc:Choice>
              <mc:Fallback>
                <p:oleObj name="公式" r:id="rId4" imgW="799465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357563"/>
                        <a:ext cx="1981200" cy="835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95236" y="4353717"/>
            <a:ext cx="4286250" cy="461963"/>
          </a:xfrm>
          <a:prstGeom prst="rect">
            <a:avLst/>
          </a:prstGeom>
          <a:solidFill>
            <a:srgbClr val="FFCCFF"/>
          </a:solidFill>
          <a:ln w="9525">
            <a:solidFill>
              <a:srgbClr val="D60093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并联负反馈减小输入电阻。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7" name="Object 4"/>
              <p:cNvSpPr txBox="1"/>
              <p:nvPr/>
            </p:nvSpPr>
            <p:spPr bwMode="auto">
              <a:xfrm>
                <a:off x="1907704" y="5099244"/>
                <a:ext cx="4608611" cy="131980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FF00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引入串联负反馈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引入并联负反馈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68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5099244"/>
                <a:ext cx="4608611" cy="1319807"/>
              </a:xfrm>
              <a:prstGeom prst="rect">
                <a:avLst/>
              </a:prstGeom>
              <a:blipFill rotWithShape="1">
                <a:blip r:embed="rId6"/>
                <a:stretch>
                  <a:fillRect l="-114" t="-400" r="-98" b="-349"/>
                </a:stretch>
              </a:blipFill>
              <a:ln w="9525">
                <a:solidFill>
                  <a:srgbClr val="00FF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2"/>
          <p:cNvGrpSpPr/>
          <p:nvPr/>
        </p:nvGrpSpPr>
        <p:grpSpPr bwMode="auto">
          <a:xfrm>
            <a:off x="7092950" y="549275"/>
            <a:ext cx="2051050" cy="914400"/>
            <a:chOff x="7092950" y="548680"/>
            <a:chExt cx="2051050" cy="914400"/>
          </a:xfrm>
        </p:grpSpPr>
        <p:graphicFrame>
          <p:nvGraphicFramePr>
            <p:cNvPr id="40968" name="Object 23"/>
            <p:cNvGraphicFramePr>
              <a:graphicFrameLocks noChangeAspect="1"/>
            </p:cNvGraphicFramePr>
            <p:nvPr/>
          </p:nvGraphicFramePr>
          <p:xfrm>
            <a:off x="7092950" y="548680"/>
            <a:ext cx="10160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7" name="Equation" r:id="rId7" imgW="508000" imgH="457200" progId="Equation.DSMT4">
                    <p:embed/>
                  </p:oleObj>
                </mc:Choice>
                <mc:Fallback>
                  <p:oleObj name="Equation" r:id="rId7" imgW="508000" imgH="457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950" y="548680"/>
                          <a:ext cx="1016000" cy="9144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17"/>
            <p:cNvGraphicFramePr>
              <a:graphicFrameLocks noChangeAspect="1"/>
            </p:cNvGraphicFramePr>
            <p:nvPr/>
          </p:nvGraphicFramePr>
          <p:xfrm>
            <a:off x="8102600" y="548680"/>
            <a:ext cx="1041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8" name="Equation" r:id="rId9" imgW="520700" imgH="457200" progId="Equation.DSMT4">
                    <p:embed/>
                  </p:oleObj>
                </mc:Choice>
                <mc:Fallback>
                  <p:oleObj name="Equation" r:id="rId9" imgW="520700" imgH="45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2600" y="548680"/>
                          <a:ext cx="1041400" cy="9144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8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429125" y="2286000"/>
          <a:ext cx="11731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11" imgW="546100" imgH="431800" progId="Equation.DSMT4">
                  <p:embed/>
                </p:oleObj>
              </mc:Choice>
              <mc:Fallback>
                <p:oleObj name="Equation" r:id="rId11" imgW="5461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286000"/>
                        <a:ext cx="11731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7000875" y="2286000"/>
          <a:ext cx="17065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13" imgW="736600" imgH="431800" progId="Equation.DSMT4">
                  <p:embed/>
                </p:oleObj>
              </mc:Choice>
              <mc:Fallback>
                <p:oleObj name="Equation" r:id="rId13" imgW="7366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286000"/>
                        <a:ext cx="17065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643563" y="2286000"/>
          <a:ext cx="12144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15" imgW="558800" imgH="431800" progId="Equation.DSMT4">
                  <p:embed/>
                </p:oleObj>
              </mc:Choice>
              <mc:Fallback>
                <p:oleObj name="Equation" r:id="rId15" imgW="558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286000"/>
                        <a:ext cx="121443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6825457" y="1818481"/>
            <a:ext cx="1143000" cy="5064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 autoUpdateAnimBg="0"/>
      <p:bldP spid="7168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47663"/>
            <a:ext cx="5286375" cy="571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、对输出电阻的影响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42937" y="1098628"/>
            <a:ext cx="8135938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对输出电阻的影响仅与反馈网络和基本放大电路在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15000"/>
              </a:lnSpc>
            </a:pP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输出端的接法有关</a:t>
            </a:r>
            <a:r>
              <a:rPr kumimoji="1" lang="zh-CN" altLang="en-US" dirty="0">
                <a:latin typeface="Times New Roman" panose="02020603050405020304" pitchFamily="18" charset="0"/>
              </a:rPr>
              <a:t>，即决定于引入的电压还是电流反馈。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Object 2"/>
          <p:cNvGraphicFramePr>
            <a:graphicFrameLocks noChangeAspect="1"/>
          </p:cNvGraphicFramePr>
          <p:nvPr/>
        </p:nvGraphicFramePr>
        <p:xfrm>
          <a:off x="6143625" y="4857750"/>
          <a:ext cx="2447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1" imgW="825500" imgH="393700" progId="Equation.3">
                  <p:embed/>
                </p:oleObj>
              </mc:Choice>
              <mc:Fallback>
                <p:oleObj name="公式" r:id="rId1" imgW="825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857750"/>
                        <a:ext cx="2447925" cy="1000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827244" y="2145507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引入电压负反馈时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36496" y="2793460"/>
            <a:ext cx="7921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电压负反馈使输出电阻减小，则输出具有恒压特性，因而稳定输出电压。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29063"/>
            <a:ext cx="5357812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4786313" y="6286500"/>
            <a:ext cx="647700" cy="468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1692275" y="4652963"/>
            <a:ext cx="55563" cy="71437"/>
          </a:xfrm>
          <a:custGeom>
            <a:avLst/>
            <a:gdLst>
              <a:gd name="T0" fmla="*/ 49770 w 56444"/>
              <a:gd name="T1" fmla="*/ 0 h 101600"/>
              <a:gd name="T2" fmla="*/ 29863 w 56444"/>
              <a:gd name="T3" fmla="*/ 2389 h 101600"/>
              <a:gd name="T4" fmla="*/ 0 w 56444"/>
              <a:gd name="T5" fmla="*/ 4301 h 101600"/>
              <a:gd name="T6" fmla="*/ 0 60000 65536"/>
              <a:gd name="T7" fmla="*/ 0 60000 65536"/>
              <a:gd name="T8" fmla="*/ 0 60000 65536"/>
              <a:gd name="T9" fmla="*/ 0 w 56444"/>
              <a:gd name="T10" fmla="*/ 0 h 101600"/>
              <a:gd name="T11" fmla="*/ 56444 w 56444"/>
              <a:gd name="T12" fmla="*/ 101600 h 10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44" h="101600">
                <a:moveTo>
                  <a:pt x="56444" y="0"/>
                </a:moveTo>
                <a:cubicBezTo>
                  <a:pt x="48918" y="18815"/>
                  <a:pt x="42929" y="38319"/>
                  <a:pt x="33867" y="56444"/>
                </a:cubicBezTo>
                <a:cubicBezTo>
                  <a:pt x="21102" y="81974"/>
                  <a:pt x="15876" y="85724"/>
                  <a:pt x="0" y="101600"/>
                </a:cubicBezTo>
              </a:path>
            </a:pathLst>
          </a:cu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9" grpId="0" autoUpdateAnimBg="0" build="p"/>
      <p:bldP spid="72712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323528" y="194678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引入电流负反馈时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2711" name="Object 3"/>
          <p:cNvGraphicFramePr>
            <a:graphicFrameLocks noChangeAspect="1"/>
          </p:cNvGraphicFramePr>
          <p:nvPr/>
        </p:nvGraphicFramePr>
        <p:xfrm>
          <a:off x="4355976" y="1499912"/>
          <a:ext cx="2890506" cy="56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1" imgW="1054100" imgH="241300" progId="Equation.3">
                  <p:embed/>
                </p:oleObj>
              </mc:Choice>
              <mc:Fallback>
                <p:oleObj name="公式" r:id="rId1" imgW="1054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499912"/>
                        <a:ext cx="2890506" cy="56580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043608" y="882929"/>
            <a:ext cx="792003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电流负反馈使输出电阻增大，则输出具有恒流特性，因而稳定输出电流。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t="2856" r="1624"/>
          <a:stretch>
            <a:fillRect/>
          </a:stretch>
        </p:blipFill>
        <p:spPr bwMode="auto">
          <a:xfrm>
            <a:off x="1382275" y="2399158"/>
            <a:ext cx="6215062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/>
          <p:nvPr/>
        </p:nvSpPr>
        <p:spPr bwMode="auto">
          <a:xfrm>
            <a:off x="2987824" y="2996952"/>
            <a:ext cx="57150" cy="73025"/>
          </a:xfrm>
          <a:custGeom>
            <a:avLst/>
            <a:gdLst>
              <a:gd name="T0" fmla="*/ 62346 w 56444"/>
              <a:gd name="T1" fmla="*/ 0 h 101600"/>
              <a:gd name="T2" fmla="*/ 37408 w 56444"/>
              <a:gd name="T3" fmla="*/ 2849 h 101600"/>
              <a:gd name="T4" fmla="*/ 0 w 56444"/>
              <a:gd name="T5" fmla="*/ 5128 h 101600"/>
              <a:gd name="T6" fmla="*/ 0 60000 65536"/>
              <a:gd name="T7" fmla="*/ 0 60000 65536"/>
              <a:gd name="T8" fmla="*/ 0 60000 65536"/>
              <a:gd name="T9" fmla="*/ 0 w 56444"/>
              <a:gd name="T10" fmla="*/ 0 h 101600"/>
              <a:gd name="T11" fmla="*/ 56444 w 56444"/>
              <a:gd name="T12" fmla="*/ 101600 h 10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44" h="101600">
                <a:moveTo>
                  <a:pt x="56444" y="0"/>
                </a:moveTo>
                <a:cubicBezTo>
                  <a:pt x="48918" y="18815"/>
                  <a:pt x="42929" y="38319"/>
                  <a:pt x="33867" y="56444"/>
                </a:cubicBezTo>
                <a:cubicBezTo>
                  <a:pt x="21102" y="81974"/>
                  <a:pt x="15876" y="85724"/>
                  <a:pt x="0" y="101600"/>
                </a:cubicBezTo>
              </a:path>
            </a:pathLst>
          </a:cu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 bwMode="auto">
              <a:xfrm>
                <a:off x="1453637" y="5523823"/>
                <a:ext cx="4419600" cy="12919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FF00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引入电压负反馈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引入电流负反馈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637" y="5523823"/>
                <a:ext cx="4419600" cy="1291927"/>
              </a:xfrm>
              <a:prstGeom prst="rect">
                <a:avLst/>
              </a:prstGeom>
              <a:blipFill rotWithShape="1">
                <a:blip r:embed="rId4"/>
                <a:stretch>
                  <a:fillRect l="-118" t="-390" r="-98" b="-321"/>
                </a:stretch>
              </a:blipFill>
              <a:ln w="9525">
                <a:solidFill>
                  <a:srgbClr val="00FF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84168" y="6295050"/>
            <a:ext cx="3643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800" dirty="0">
                <a:latin typeface="Calibri" panose="020F0502020204030204" pitchFamily="34" charset="0"/>
              </a:rPr>
              <a:t>作业（</a:t>
            </a:r>
            <a:r>
              <a:rPr lang="en-US" altLang="zh-CN" sz="2800" dirty="0" smtClean="0">
                <a:latin typeface="Calibri" panose="020F0502020204030204" pitchFamily="34" charset="0"/>
              </a:rPr>
              <a:t>P252</a:t>
            </a:r>
            <a:r>
              <a:rPr lang="zh-CN" altLang="en-US" sz="2800" dirty="0" smtClean="0">
                <a:latin typeface="Calibri" panose="020F0502020204030204" pitchFamily="34" charset="0"/>
              </a:rPr>
              <a:t>）</a:t>
            </a:r>
            <a:r>
              <a:rPr lang="en-US" altLang="zh-CN" sz="2800" dirty="0" smtClean="0">
                <a:latin typeface="Calibri" panose="020F0502020204030204" pitchFamily="34" charset="0"/>
              </a:rPr>
              <a:t>5.14  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9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7181850" cy="4572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、放大电路中引入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负反馈的一般原则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49" y="1268760"/>
            <a:ext cx="9036496" cy="502458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稳定</a:t>
            </a:r>
            <a:r>
              <a:rPr lang="en-US" altLang="zh-CN" sz="2400" b="1" i="1" dirty="0">
                <a:solidFill>
                  <a:srgbClr val="000000"/>
                </a:solidFill>
              </a:rPr>
              <a:t>Q</a:t>
            </a:r>
            <a:r>
              <a:rPr lang="zh-CN" altLang="zh-CN" sz="2400" b="1" dirty="0">
                <a:solidFill>
                  <a:srgbClr val="000000"/>
                </a:solidFill>
              </a:rPr>
              <a:t>点应引入直流负反馈，改善动态性能应引入交流负反馈；</a:t>
            </a:r>
            <a:endParaRPr lang="zh-CN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sz="2400" b="1" dirty="0">
                <a:solidFill>
                  <a:srgbClr val="000000"/>
                </a:solidFill>
              </a:rPr>
              <a:t>根据</a:t>
            </a:r>
            <a:r>
              <a:rPr lang="zh-CN" altLang="zh-CN" sz="2400" b="1" dirty="0">
                <a:solidFill>
                  <a:srgbClr val="FF0000"/>
                </a:solidFill>
              </a:rPr>
              <a:t>信号源特点</a:t>
            </a:r>
            <a:r>
              <a:rPr lang="zh-CN" altLang="zh-CN" sz="2400" b="1" dirty="0">
                <a:solidFill>
                  <a:srgbClr val="000000"/>
                </a:solidFill>
              </a:rPr>
              <a:t>，增大输入电阻应引入串联负反馈，减小输入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电阻应引入并联负反馈；</a:t>
            </a:r>
            <a:endParaRPr lang="zh-CN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sz="2400" b="1" dirty="0">
                <a:solidFill>
                  <a:srgbClr val="000000"/>
                </a:solidFill>
              </a:rPr>
              <a:t>根据</a:t>
            </a:r>
            <a:r>
              <a:rPr lang="zh-CN" altLang="zh-CN" sz="2400" b="1" dirty="0">
                <a:solidFill>
                  <a:srgbClr val="FF0000"/>
                </a:solidFill>
              </a:rPr>
              <a:t>负载需要</a:t>
            </a:r>
            <a:r>
              <a:rPr lang="zh-CN" altLang="zh-CN" sz="2400" b="1" dirty="0">
                <a:solidFill>
                  <a:srgbClr val="000000"/>
                </a:solidFill>
              </a:rPr>
              <a:t>，需输出稳定电压（即减小输出电阻）的应引入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电压负反馈，需输出稳定电流（即增大输出电阻）的应引入电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流负反馈；</a:t>
            </a:r>
            <a:endParaRPr lang="zh-CN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sz="2400" b="1" dirty="0">
                <a:solidFill>
                  <a:srgbClr val="000000"/>
                </a:solidFill>
              </a:rPr>
              <a:t>从</a:t>
            </a:r>
            <a:r>
              <a:rPr lang="zh-CN" altLang="zh-CN" sz="2400" b="1" dirty="0">
                <a:solidFill>
                  <a:srgbClr val="FF0000"/>
                </a:solidFill>
              </a:rPr>
              <a:t>信号转换关系</a:t>
            </a:r>
            <a:r>
              <a:rPr lang="zh-CN" altLang="zh-CN" sz="2400" b="1" dirty="0">
                <a:solidFill>
                  <a:srgbClr val="000000"/>
                </a:solidFill>
              </a:rPr>
              <a:t>上看，输出电压是输入电压受控源的为电压串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联负反馈，输出电压是输入电流受控源的为电压并联负反馈，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输出电流是输入电压受控源的为电流串联负反馈，输出电流是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zh-CN" altLang="zh-CN" sz="2400" b="1" dirty="0">
                <a:solidFill>
                  <a:srgbClr val="000000"/>
                </a:solidFill>
              </a:rPr>
              <a:t>输入电流受控源的为电流并联负反馈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476375" y="1989138"/>
          <a:ext cx="563880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2" name="Photo Editor 照片" r:id="rId1" imgW="16964025" imgH="9134475" progId="MSPhotoEd.3">
                  <p:embed/>
                </p:oleObj>
              </mc:Choice>
              <mc:Fallback>
                <p:oleObj name="Photo Editor 照片" r:id="rId1" imgW="16964025" imgH="91344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638800" cy="303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3"/>
          <p:cNvSpPr>
            <a:spLocks noGrp="1" noChangeArrowheads="1"/>
          </p:cNvSpPr>
          <p:nvPr>
            <p:ph type="title"/>
          </p:nvPr>
        </p:nvSpPr>
        <p:spPr>
          <a:xfrm>
            <a:off x="481013" y="428626"/>
            <a:ext cx="8153400" cy="91440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讨论一</a:t>
            </a:r>
            <a:b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在图示电路中能够引入哪些组态的交流负反馈？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400175" y="320833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3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08338"/>
                        <a:ext cx="292100" cy="292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4067175" y="351313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4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13138"/>
                        <a:ext cx="292100" cy="292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667375" y="397033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5" name="公式" r:id="rId6" imgW="139700" imgH="139700" progId="Equation.3">
                  <p:embed/>
                </p:oleObj>
              </mc:Choice>
              <mc:Fallback>
                <p:oleObj name="公式" r:id="rId6" imgW="139700" imgH="139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3970338"/>
                        <a:ext cx="292100" cy="292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152775" y="2979738"/>
          <a:ext cx="261938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6" name="公式" r:id="rId7" imgW="126365" imgH="76200" progId="Equation.3">
                  <p:embed/>
                </p:oleObj>
              </mc:Choice>
              <mc:Fallback>
                <p:oleObj name="公式" r:id="rId7" imgW="126365" imgH="7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979738"/>
                        <a:ext cx="261938" cy="1571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591175" y="3055938"/>
          <a:ext cx="261938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7" name="公式" r:id="rId9" imgW="126365" imgH="76200" progId="Equation.3">
                  <p:embed/>
                </p:oleObj>
              </mc:Choice>
              <mc:Fallback>
                <p:oleObj name="公式" r:id="rId9" imgW="126365" imgH="76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055938"/>
                        <a:ext cx="261938" cy="1571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85975" y="36655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8" name="公式" r:id="rId10" imgW="203200" imgH="203200" progId="Equation.3">
                  <p:embed/>
                </p:oleObj>
              </mc:Choice>
              <mc:Fallback>
                <p:oleObj name="公式" r:id="rId10" imgW="203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6655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3232150" y="37290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" name="公式" r:id="rId12" imgW="203200" imgH="203200" progId="Equation.3">
                  <p:embed/>
                </p:oleObj>
              </mc:Choice>
              <mc:Fallback>
                <p:oleObj name="公式" r:id="rId12" imgW="203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7290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5591175" y="36655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" name="公式" r:id="rId14" imgW="203200" imgH="203200" progId="Equation.3">
                  <p:embed/>
                </p:oleObj>
              </mc:Choice>
              <mc:Fallback>
                <p:oleObj name="公式" r:id="rId14" imgW="203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6655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591175" y="27511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1" name="公式" r:id="rId16" imgW="203200" imgH="203200" progId="Equation.3">
                  <p:embed/>
                </p:oleObj>
              </mc:Choice>
              <mc:Fallback>
                <p:oleObj name="公式" r:id="rId16" imgW="203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7511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Line 13"/>
          <p:cNvSpPr>
            <a:spLocks noChangeShapeType="1"/>
          </p:cNvSpPr>
          <p:nvPr/>
        </p:nvSpPr>
        <p:spPr bwMode="auto">
          <a:xfrm flipH="1" flipV="1">
            <a:off x="2314575" y="3589338"/>
            <a:ext cx="1219200" cy="1676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V="1">
            <a:off x="5133975" y="3055938"/>
            <a:ext cx="457200" cy="2209800"/>
          </a:xfrm>
          <a:prstGeom prst="line">
            <a:avLst/>
          </a:prstGeom>
          <a:noFill/>
          <a:ln w="28575">
            <a:solidFill>
              <a:srgbClr val="FF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3152775" y="3894138"/>
            <a:ext cx="2438400" cy="1524000"/>
            <a:chOff x="1968" y="2400"/>
            <a:chExt cx="1536" cy="960"/>
          </a:xfrm>
        </p:grpSpPr>
        <p:sp>
          <p:nvSpPr>
            <p:cNvPr id="49172" name="Rectangle 16"/>
            <p:cNvSpPr>
              <a:spLocks noChangeArrowheads="1"/>
            </p:cNvSpPr>
            <p:nvPr/>
          </p:nvSpPr>
          <p:spPr bwMode="auto">
            <a:xfrm>
              <a:off x="2405" y="3216"/>
              <a:ext cx="288" cy="96"/>
            </a:xfrm>
            <a:prstGeom prst="rect">
              <a:avLst/>
            </a:prstGeom>
            <a:noFill/>
            <a:ln w="28575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Line 17"/>
            <p:cNvSpPr>
              <a:spLocks noChangeShapeType="1"/>
            </p:cNvSpPr>
            <p:nvPr/>
          </p:nvSpPr>
          <p:spPr bwMode="auto">
            <a:xfrm flipH="1">
              <a:off x="2208" y="3264"/>
              <a:ext cx="19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2976" y="3264"/>
              <a:ext cx="2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 flipH="1" flipV="1">
              <a:off x="1968" y="2400"/>
              <a:ext cx="240" cy="864"/>
            </a:xfrm>
            <a:prstGeom prst="line">
              <a:avLst/>
            </a:prstGeom>
            <a:noFill/>
            <a:ln w="28575">
              <a:solidFill>
                <a:srgbClr val="007033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20"/>
            <p:cNvSpPr>
              <a:spLocks noChangeShapeType="1"/>
            </p:cNvSpPr>
            <p:nvPr/>
          </p:nvSpPr>
          <p:spPr bwMode="auto">
            <a:xfrm flipV="1">
              <a:off x="3216" y="2400"/>
              <a:ext cx="288" cy="864"/>
            </a:xfrm>
            <a:prstGeom prst="line">
              <a:avLst/>
            </a:prstGeom>
            <a:noFill/>
            <a:ln w="28575">
              <a:solidFill>
                <a:srgbClr val="007033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21"/>
            <p:cNvSpPr>
              <a:spLocks noChangeShapeType="1"/>
            </p:cNvSpPr>
            <p:nvPr/>
          </p:nvSpPr>
          <p:spPr bwMode="auto">
            <a:xfrm>
              <a:off x="2693" y="3264"/>
              <a:ext cx="19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2"/>
            <p:cNvSpPr>
              <a:spLocks noChangeShapeType="1"/>
            </p:cNvSpPr>
            <p:nvPr/>
          </p:nvSpPr>
          <p:spPr bwMode="auto">
            <a:xfrm>
              <a:off x="2880" y="3168"/>
              <a:ext cx="0" cy="19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3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785813" y="564356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只可能引入</a:t>
            </a:r>
            <a:r>
              <a:rPr kumimoji="1" lang="zh-CN" altLang="en-US">
                <a:solidFill>
                  <a:srgbClr val="007033"/>
                </a:solidFill>
                <a:latin typeface="Times New Roman" panose="02020603050405020304" pitchFamily="18" charset="0"/>
              </a:rPr>
              <a:t>电流串联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电压并联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两种组态的交流</a:t>
            </a:r>
            <a:r>
              <a:rPr kumimoji="1" lang="zh-CN" altLang="en-US">
                <a:latin typeface="Times New Roman" panose="02020603050405020304" pitchFamily="18" charset="0"/>
              </a:rPr>
              <a:t>负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反馈。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958" y="272975"/>
            <a:ext cx="3581400" cy="609600"/>
          </a:xfrm>
        </p:spPr>
        <p:txBody>
          <a:bodyPr/>
          <a:lstStyle/>
          <a:p>
            <a:pPr algn="l"/>
            <a:r>
              <a:rPr lang="zh-CN" altLang="zh-CN" sz="28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讨论</a:t>
            </a:r>
            <a:r>
              <a:rPr lang="zh-CN" altLang="en-US" sz="28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二</a:t>
            </a:r>
            <a:endParaRPr lang="zh-CN" altLang="en-US" sz="2800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25" y="1880047"/>
            <a:ext cx="8429625" cy="392906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/>
              <a:t>为减小放大电路从信号源索取的电流，增强带负载能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力，应引入什么反馈？</a:t>
            </a: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为了得到稳定的电流放大倍数，应引入什么反馈？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为了稳定放大电路的静态工作点，应引入什么反馈？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为了改变输入和输出电阻， 应引入什么反馈？</a:t>
            </a: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5. </a:t>
            </a:r>
            <a:r>
              <a:rPr lang="zh-CN" altLang="en-US" sz="2400" b="1" dirty="0"/>
              <a:t>为了使电压信号转换成与之成稳定关系的电流信号，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应引入什么反馈？</a:t>
            </a:r>
            <a:endParaRPr lang="zh-CN" altLang="en-US" sz="2400" b="1" dirty="0"/>
          </a:p>
        </p:txBody>
      </p:sp>
      <p:grpSp>
        <p:nvGrpSpPr>
          <p:cNvPr id="2" name="Group 37"/>
          <p:cNvGrpSpPr/>
          <p:nvPr/>
        </p:nvGrpSpPr>
        <p:grpSpPr bwMode="auto">
          <a:xfrm>
            <a:off x="2843808" y="1033561"/>
            <a:ext cx="2305050" cy="935038"/>
            <a:chOff x="1927" y="3249"/>
            <a:chExt cx="1452" cy="589"/>
          </a:xfrm>
        </p:grpSpPr>
        <p:sp>
          <p:nvSpPr>
            <p:cNvPr id="58375" name="Text Box 34"/>
            <p:cNvSpPr txBox="1">
              <a:spLocks noChangeArrowheads="1"/>
            </p:cNvSpPr>
            <p:nvPr/>
          </p:nvSpPr>
          <p:spPr bwMode="auto">
            <a:xfrm>
              <a:off x="1927" y="3249"/>
              <a:ext cx="1452" cy="3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课堂练习</a:t>
              </a:r>
              <a:endParaRPr lang="zh-CN" altLang="en-US" sz="2800"/>
            </a:p>
          </p:txBody>
        </p:sp>
        <p:sp>
          <p:nvSpPr>
            <p:cNvPr id="58376" name="Line 35"/>
            <p:cNvSpPr>
              <a:spLocks noChangeShapeType="1"/>
            </p:cNvSpPr>
            <p:nvPr/>
          </p:nvSpPr>
          <p:spPr bwMode="auto">
            <a:xfrm>
              <a:off x="2699" y="3566"/>
              <a:ext cx="9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544" y="548680"/>
            <a:ext cx="7920037" cy="56610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/>
              <a:t>为减小放大电路从信号源索取的电流，增强带负载能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力，应引入什么反馈？</a:t>
            </a: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为了得到稳定的电流放大倍数，应引入什么反馈？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为了稳定放大电路的静态工作点，应引入什么反馈？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为了改变输入和输出电阻，应引入什么反馈？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5. </a:t>
            </a:r>
            <a:r>
              <a:rPr lang="zh-CN" altLang="en-US" sz="2400" b="1" dirty="0"/>
              <a:t>为了使电压信号转换成与之成稳定关系的电流信号，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应引入什么反馈？</a:t>
            </a:r>
            <a:endParaRPr lang="zh-CN" altLang="en-US" sz="2400" b="1" dirty="0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4355976" y="1196752"/>
            <a:ext cx="2592387" cy="461962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电压串联负反馈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547664" y="2312689"/>
            <a:ext cx="2592387" cy="461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电流并联负反馈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547664" y="3425675"/>
            <a:ext cx="2592387" cy="461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直流负反馈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1560364" y="4538661"/>
            <a:ext cx="2643187" cy="461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交流负反馈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707904" y="5653425"/>
            <a:ext cx="2592388" cy="461962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电流串联负反馈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85750"/>
            <a:ext cx="4714875" cy="8572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正反馈和负反馈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46113" y="4216932"/>
            <a:ext cx="79184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从反馈的结果来判断，凡反馈的结果使输出量的变化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减小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的为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负反馈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，否则为正反馈；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43000" y="2143125"/>
          <a:ext cx="4648200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Photo Editor 照片" r:id="rId1" imgW="14468475" imgH="6200775" progId="MSPhotoEd.3">
                  <p:embed/>
                </p:oleObj>
              </mc:Choice>
              <mc:Fallback>
                <p:oleObj name="Photo Editor 照片" r:id="rId1" imgW="14468475" imgH="62007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3125"/>
                        <a:ext cx="4648200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AutoShape 5"/>
          <p:cNvSpPr/>
          <p:nvPr/>
        </p:nvSpPr>
        <p:spPr bwMode="auto">
          <a:xfrm>
            <a:off x="5572125" y="2928938"/>
            <a:ext cx="3124200" cy="838200"/>
          </a:xfrm>
          <a:prstGeom prst="borderCallout1">
            <a:avLst>
              <a:gd name="adj1" fmla="val 13634"/>
              <a:gd name="adj2" fmla="val -2440"/>
              <a:gd name="adj3" fmla="val -54356"/>
              <a:gd name="adj4" fmla="val -6606"/>
            </a:avLst>
          </a:prstGeom>
          <a:solidFill>
            <a:srgbClr val="92D050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引入反馈后其变化是增大？还是减小？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558" name="AutoShape 6"/>
          <p:cNvSpPr/>
          <p:nvPr/>
        </p:nvSpPr>
        <p:spPr bwMode="auto">
          <a:xfrm>
            <a:off x="4786313" y="1143000"/>
            <a:ext cx="4114800" cy="838200"/>
          </a:xfrm>
          <a:prstGeom prst="borderCallout1">
            <a:avLst>
              <a:gd name="adj1" fmla="val 13634"/>
              <a:gd name="adj2" fmla="val -1852"/>
              <a:gd name="adj3" fmla="val 126769"/>
              <a:gd name="adj4" fmla="val -53690"/>
            </a:avLst>
          </a:prstGeom>
          <a:solidFill>
            <a:srgbClr val="92D050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引入反馈后其变化是增大？还是减小？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46113" y="5416027"/>
            <a:ext cx="79867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或者，凡反馈的结果使净输入量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减小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的为</a:t>
            </a:r>
            <a:endParaRPr kumimoji="1"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负反馈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，否则为正反馈。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 build="p"/>
      <p:bldP spid="23557" grpId="0" animBg="1" autoUpdateAnimBg="0"/>
      <p:bldP spid="23558" grpId="0" animBg="1" autoUpdateAnimBg="0"/>
      <p:bldP spid="23559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为了实现下列目的，应引入：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）稳定静态工作点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19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0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1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2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3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0424" name="组合 18"/>
          <p:cNvGrpSpPr/>
          <p:nvPr>
            <p:custDataLst>
              <p:tags r:id="rId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0426" name="TitleBackground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7" name="ColorBlock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8" name="Typ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0429" name="Tip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0425" name="图片 3" descr="tmp1DB.tmp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为了实现下列目的，应引入：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）稳定放大倍数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4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5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6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7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1448" name="组合 18"/>
          <p:cNvGrpSpPr/>
          <p:nvPr>
            <p:custDataLst>
              <p:tags r:id="rId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1450" name="TitleBackground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ColorBlock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Typ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453" name="Tip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1449" name="图片 3" descr="tmp1DB.tmp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为了实现下列目的，应引入：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）改变输入电阻和输出电阻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8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9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0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1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2472" name="组合 18"/>
          <p:cNvGrpSpPr/>
          <p:nvPr>
            <p:custDataLst>
              <p:tags r:id="rId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74" name="TitleBackground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5" name="ColorBlock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6" name="Typ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2477" name="Tip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2473" name="图片 3" descr="tmp1DB.tmp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4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为了实现下列目的，应引入：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）抑制温漂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3492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3493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3494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3495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3496" name="组合 18"/>
          <p:cNvGrpSpPr/>
          <p:nvPr>
            <p:custDataLst>
              <p:tags r:id="rId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3498" name="TitleBackground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499" name="ColorBlock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0" name="Typ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3501" name="Tip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3497" name="图片 3" descr="tmp1DB.tmp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4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为了实现下列目的，应引入：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）展宽频带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4516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4517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4518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4519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4520" name="组合 18"/>
          <p:cNvGrpSpPr/>
          <p:nvPr>
            <p:custDataLst>
              <p:tags r:id="rId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4522" name="TitleBackground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3" name="ColorBlock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4" name="Typ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4525" name="Tip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4521" name="图片 3" descr="tmp1DB.tmp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4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）为了稳定放大电路的输出电压，应引入：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0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1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2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3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4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5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6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5547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5548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5550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1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2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5553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5549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）为了稳定放大电路的输出电流，应引入：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4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5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6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7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8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69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70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6571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6572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6574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5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76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6577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6573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）为了增大放大电路的输入电阻，应引入：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88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89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0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1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2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3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4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595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7596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7598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9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0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7601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7597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）为了减小放大电路的输入电阻，应引入：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2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3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4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5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6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7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8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619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8620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8622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3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4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8625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8621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）为了增大放大电路的输出电阻，应引入：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36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37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38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39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40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41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42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9643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9644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9646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7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8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9649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9645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170"/>
            <a:ext cx="5276850" cy="7937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直流反馈和交流反馈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552" y="831550"/>
            <a:ext cx="7848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直流通路中存在的反馈称为</a:t>
            </a:r>
            <a:r>
              <a:rPr kumimoji="1" lang="zh-CN" altLang="en-US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直流反馈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，交流通路中存在的反馈称为</a:t>
            </a:r>
            <a:r>
              <a:rPr kumimoji="1" lang="zh-CN" altLang="en-US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交流反馈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685800" y="3001810"/>
          <a:ext cx="3886200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Photo Editor 照片" r:id="rId1" imgW="11420475" imgH="9801225" progId="MSPhotoEd.3">
                  <p:embed/>
                </p:oleObj>
              </mc:Choice>
              <mc:Fallback>
                <p:oleObj name="Photo Editor 照片" r:id="rId1" imgW="11420475" imgH="98012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01810"/>
                        <a:ext cx="388620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3159124" y="5785491"/>
            <a:ext cx="4168775" cy="819151"/>
            <a:chOff x="2409" y="2679"/>
            <a:chExt cx="2626" cy="516"/>
          </a:xfrm>
        </p:grpSpPr>
        <p:sp>
          <p:nvSpPr>
            <p:cNvPr id="3081" name="AutoShape 7"/>
            <p:cNvSpPr/>
            <p:nvPr/>
          </p:nvSpPr>
          <p:spPr bwMode="auto">
            <a:xfrm>
              <a:off x="3447" y="2880"/>
              <a:ext cx="1588" cy="315"/>
            </a:xfrm>
            <a:prstGeom prst="borderCallout2">
              <a:avLst>
                <a:gd name="adj1" fmla="val 22856"/>
                <a:gd name="adj2" fmla="val -3023"/>
                <a:gd name="adj3" fmla="val -24551"/>
                <a:gd name="adj4" fmla="val -14902"/>
                <a:gd name="adj5" fmla="val -192100"/>
                <a:gd name="adj6" fmla="val -66878"/>
              </a:avLst>
            </a:prstGeom>
            <a:solidFill>
              <a:srgbClr val="FFCCFF"/>
            </a:solidFill>
            <a:ln w="19050">
              <a:solidFill>
                <a:srgbClr val="D60093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Verdana" panose="020B0604030504040204" pitchFamily="34" charset="0"/>
                </a:rPr>
                <a:t>引入直流负反馈</a:t>
              </a:r>
              <a:endParaRPr kumimoji="1"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2409" y="2679"/>
              <a:ext cx="972" cy="516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3"/>
              <p:cNvSpPr txBox="1"/>
              <p:nvPr/>
            </p:nvSpPr>
            <p:spPr bwMode="auto">
              <a:xfrm>
                <a:off x="5249862" y="2457450"/>
                <a:ext cx="3570609" cy="9707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b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9862" y="2457450"/>
                <a:ext cx="3570609" cy="970790"/>
              </a:xfrm>
              <a:prstGeom prst="rect">
                <a:avLst/>
              </a:prstGeom>
              <a:blipFill rotWithShape="1">
                <a:blip r:embed="rId3"/>
                <a:stretch>
                  <a:fillRect l="-9" r="9" b="5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33602" y="342824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基本不随温度变化。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18487" y="4058542"/>
            <a:ext cx="3731226" cy="1815882"/>
          </a:xfrm>
          <a:prstGeom prst="rect">
            <a:avLst/>
          </a:prstGeom>
          <a:solidFill>
            <a:srgbClr val="CCECFF"/>
          </a:solidFill>
          <a:ln w="9525">
            <a:solidFill>
              <a:srgbClr val="FFC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(℃)↑→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↑→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E 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↑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BE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↓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不变）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→ 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↓→ </a:t>
            </a:r>
            <a:r>
              <a:rPr kumimoji="1"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↓ 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Object 8"/>
          <p:cNvSpPr txBox="1"/>
          <p:nvPr/>
        </p:nvSpPr>
        <p:spPr bwMode="auto">
          <a:xfrm>
            <a:off x="1775246" y="4120953"/>
            <a:ext cx="975023" cy="548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</a:rPr>
              <a:t>B</a:t>
            </a:r>
            <a:endParaRPr lang="zh-CN" altLang="en-US" sz="2000" b="0" dirty="0">
              <a:solidFill>
                <a:srgbClr val="FF0000"/>
              </a:solidFill>
            </a:endParaRPr>
          </a:p>
        </p:txBody>
      </p:sp>
      <p:grpSp>
        <p:nvGrpSpPr>
          <p:cNvPr id="18" name="Group 27"/>
          <p:cNvGrpSpPr/>
          <p:nvPr/>
        </p:nvGrpSpPr>
        <p:grpSpPr bwMode="auto">
          <a:xfrm>
            <a:off x="1390527" y="4302637"/>
            <a:ext cx="192361" cy="275029"/>
            <a:chOff x="2200" y="1616"/>
            <a:chExt cx="272" cy="317"/>
          </a:xfrm>
        </p:grpSpPr>
        <p:cxnSp>
          <p:nvCxnSpPr>
            <p:cNvPr id="19" name="直接连接符 33"/>
            <p:cNvCxnSpPr>
              <a:cxnSpLocks noChangeShapeType="1"/>
            </p:cNvCxnSpPr>
            <p:nvPr/>
          </p:nvCxnSpPr>
          <p:spPr bwMode="auto">
            <a:xfrm rot="5400000">
              <a:off x="2176" y="1640"/>
              <a:ext cx="317" cy="2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32"/>
            <p:cNvCxnSpPr>
              <a:cxnSpLocks noChangeShapeType="1"/>
            </p:cNvCxnSpPr>
            <p:nvPr/>
          </p:nvCxnSpPr>
          <p:spPr bwMode="auto">
            <a:xfrm rot="16200000" flipH="1">
              <a:off x="2177" y="1639"/>
              <a:ext cx="317" cy="27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7"/>
          <p:cNvGrpSpPr/>
          <p:nvPr/>
        </p:nvGrpSpPr>
        <p:grpSpPr bwMode="auto">
          <a:xfrm>
            <a:off x="3454836" y="3848775"/>
            <a:ext cx="274201" cy="272178"/>
            <a:chOff x="2200" y="1616"/>
            <a:chExt cx="272" cy="317"/>
          </a:xfrm>
        </p:grpSpPr>
        <p:cxnSp>
          <p:nvCxnSpPr>
            <p:cNvPr id="22" name="直接连接符 33"/>
            <p:cNvCxnSpPr>
              <a:cxnSpLocks noChangeShapeType="1"/>
            </p:cNvCxnSpPr>
            <p:nvPr/>
          </p:nvCxnSpPr>
          <p:spPr bwMode="auto">
            <a:xfrm rot="5400000">
              <a:off x="2176" y="1640"/>
              <a:ext cx="317" cy="2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32"/>
            <p:cNvCxnSpPr>
              <a:cxnSpLocks noChangeShapeType="1"/>
            </p:cNvCxnSpPr>
            <p:nvPr/>
          </p:nvCxnSpPr>
          <p:spPr bwMode="auto">
            <a:xfrm rot="16200000" flipH="1">
              <a:off x="2177" y="1639"/>
              <a:ext cx="317" cy="27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7"/>
          <p:cNvGrpSpPr/>
          <p:nvPr/>
        </p:nvGrpSpPr>
        <p:grpSpPr bwMode="auto">
          <a:xfrm>
            <a:off x="3455191" y="5563627"/>
            <a:ext cx="192742" cy="274660"/>
            <a:chOff x="2200" y="1616"/>
            <a:chExt cx="272" cy="317"/>
          </a:xfrm>
        </p:grpSpPr>
        <p:cxnSp>
          <p:nvCxnSpPr>
            <p:cNvPr id="25" name="直接连接符 33"/>
            <p:cNvCxnSpPr>
              <a:cxnSpLocks noChangeShapeType="1"/>
            </p:cNvCxnSpPr>
            <p:nvPr/>
          </p:nvCxnSpPr>
          <p:spPr bwMode="auto">
            <a:xfrm rot="5400000">
              <a:off x="2176" y="1640"/>
              <a:ext cx="317" cy="2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32"/>
            <p:cNvCxnSpPr>
              <a:cxnSpLocks noChangeShapeType="1"/>
            </p:cNvCxnSpPr>
            <p:nvPr/>
          </p:nvCxnSpPr>
          <p:spPr bwMode="auto">
            <a:xfrm rot="16200000" flipH="1">
              <a:off x="2177" y="1639"/>
              <a:ext cx="317" cy="27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AutoShape 19"/>
          <p:cNvSpPr/>
          <p:nvPr/>
        </p:nvSpPr>
        <p:spPr bwMode="auto">
          <a:xfrm>
            <a:off x="90029" y="2675548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115810"/>
              <a:gd name="adj6" fmla="val 127167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直流通路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 build="p"/>
      <p:bldP spid="10" grpId="0"/>
      <p:bldP spid="11" grpId="0" autoUpdateAnimBg="0" build="p"/>
      <p:bldP spid="12" grpId="0" animBg="1" build="allAtOnce"/>
      <p:bldP spid="13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交流负反馈有以下几种情况，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）为了减小放大电路的输出电阻，应引入：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0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1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2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3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4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5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6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0667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0668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0670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1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72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0673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0669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已知交流负反馈有四种组态，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）欲得到电流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电压转换电路，应引入：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4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5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6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7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8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89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90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691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692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1694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5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6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1697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1693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已知交流负反馈有四种组态，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）欲将电压信号转换成与之成比例的电流信号，应引入：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8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9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0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1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2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3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4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5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2716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18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9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0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2721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2717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已知交流负反馈有四种组态，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）欲增大电路从信号源索取的电流，增大带负载能力，应引入：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2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3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4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5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6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7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8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739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3740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3742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3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4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3745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3741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已知交流负反馈有四种组态，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）欲从信号源获得更大的电压，并稳定输出电流，应引入：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5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6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7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8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9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0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1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2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3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4764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66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7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8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4769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4765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69215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14350" indent="-5143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已知交流负反馈有四种组态，</a:t>
            </a:r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endParaRPr lang="en-US" altLang="zh-CN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 eaLnBrk="1" hangingPunct="1"/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r>
              <a:rPr lang="zh-CN" altLang="en-US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）欲从信号源获得更大的电流，并稳定输出电压，应引入：</a:t>
            </a:r>
            <a:r>
              <a:rPr lang="en-US" altLang="zh-CN" sz="2600">
                <a:solidFill>
                  <a:srgbClr val="00703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</a:t>
            </a:r>
            <a:endParaRPr lang="zh-CN" altLang="en-US" sz="2600">
              <a:solidFill>
                <a:srgbClr val="00703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0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电压并联负反馈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1" name="椭圆 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2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3" name="圆角矩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4" name="Text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电流串联负反馈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5" name="椭圆 1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6" name="Text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电流并联负反馈</a:t>
            </a:r>
            <a:endParaRPr lang="zh-CN" altLang="en-US" sz="2600">
              <a:solidFill>
                <a:srgbClr val="D60093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7" name="椭圆 2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5788" name="组合 18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0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1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2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5793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5789" name="图片 3" descr="tmp1DB.tmp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 txBox="1"/>
          <p:nvPr/>
        </p:nvSpPr>
        <p:spPr>
          <a:xfrm>
            <a:off x="357188" y="857250"/>
            <a:ext cx="8208962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§6.5    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负反馈放大电路放大倍数估算</a:t>
            </a:r>
            <a:endParaRPr lang="en-US" altLang="zh-CN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 Box 11">
            <a:hlinkClick r:id="" action="ppaction://noaction"/>
          </p:cNvPr>
          <p:cNvSpPr txBox="1"/>
          <p:nvPr/>
        </p:nvSpPr>
        <p:spPr>
          <a:xfrm>
            <a:off x="1285875" y="2500313"/>
            <a:ext cx="41767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一、深度负反馈的实质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Text Box 12">
            <a:hlinkClick r:id="" action="ppaction://noaction"/>
          </p:cNvPr>
          <p:cNvSpPr txBox="1"/>
          <p:nvPr/>
        </p:nvSpPr>
        <p:spPr>
          <a:xfrm>
            <a:off x="1428750" y="3857625"/>
            <a:ext cx="6842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二、基于反馈系数的放大倍数的估算方法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 Box 13">
            <a:hlinkClick r:id="" action="ppaction://noaction"/>
          </p:cNvPr>
          <p:cNvSpPr txBox="1"/>
          <p:nvPr/>
        </p:nvSpPr>
        <p:spPr>
          <a:xfrm>
            <a:off x="1428750" y="5286375"/>
            <a:ext cx="6915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隶书" panose="02010509060101010101" pitchFamily="49" charset="-122"/>
                <a:ea typeface="华文楷体" panose="02010600040101010101" pitchFamily="2" charset="-122"/>
              </a:rPr>
              <a:t>三、基于理想运放的放大倍数的计算方法</a:t>
            </a:r>
            <a:endParaRPr lang="zh-CN" altLang="en-US" sz="2800" dirty="0">
              <a:latin typeface="隶书" panose="02010509060101010101" pitchFamily="49" charset="-122"/>
              <a:ea typeface="华文楷体" panose="02010600040101010101" pitchFamily="2" charset="-122"/>
            </a:endParaRPr>
          </a:p>
        </p:txBody>
      </p:sp>
      <p:pic>
        <p:nvPicPr>
          <p:cNvPr id="5530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85813"/>
            <a:ext cx="5857875" cy="5000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一、深度负反馈的实质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22531" name="Object 3"/>
          <p:cNvGraphicFramePr/>
          <p:nvPr/>
        </p:nvGraphicFramePr>
        <p:xfrm>
          <a:off x="873125" y="1597819"/>
          <a:ext cx="18732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774065" imgH="393700" progId="Equation.3">
                  <p:embed/>
                </p:oleObj>
              </mc:Choice>
              <mc:Fallback>
                <p:oleObj name="" r:id="rId1" imgW="774065" imgH="393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3125" y="1597819"/>
                        <a:ext cx="1873250" cy="8223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 cap="flat" cmpd="sng">
                        <a:solidFill>
                          <a:srgbClr val="CC99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AutoShape 5"/>
          <p:cNvSpPr/>
          <p:nvPr/>
        </p:nvSpPr>
        <p:spPr>
          <a:xfrm>
            <a:off x="6139815" y="5002530"/>
            <a:ext cx="1377950" cy="711200"/>
          </a:xfrm>
          <a:prstGeom prst="borderCallout1">
            <a:avLst>
              <a:gd name="adj1" fmla="val 16069"/>
              <a:gd name="adj2" fmla="val -5528"/>
              <a:gd name="adj3" fmla="val -41069"/>
              <a:gd name="adj4" fmla="val -75000"/>
            </a:avLst>
          </a:prstGeom>
          <a:solidFill>
            <a:srgbClr val="CCFFCC"/>
          </a:solidFill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净输入量忽略不计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4" name="Object 4"/>
          <p:cNvGraphicFramePr/>
          <p:nvPr/>
        </p:nvGraphicFramePr>
        <p:xfrm>
          <a:off x="2962910" y="5214779"/>
          <a:ext cx="109093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508000" imgH="215900" progId="Equation.3">
                  <p:embed/>
                </p:oleObj>
              </mc:Choice>
              <mc:Fallback>
                <p:oleObj name="" r:id="rId3" imgW="508000" imgH="215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910" y="5214779"/>
                        <a:ext cx="1090930" cy="462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/>
          <p:nvPr/>
        </p:nvGraphicFramePr>
        <p:xfrm>
          <a:off x="5214938" y="1428750"/>
          <a:ext cx="3571875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0315575" imgH="5648325" progId="MSPhotoEd.3">
                  <p:embed/>
                </p:oleObj>
              </mc:Choice>
              <mc:Fallback>
                <p:oleObj name="" r:id="rId5" imgW="10315575" imgH="5648325" progId="MSPhotoEd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4938" y="1428750"/>
                        <a:ext cx="3571875" cy="226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2071688" y="1571625"/>
            <a:ext cx="2716212" cy="962025"/>
            <a:chOff x="3586" y="1394"/>
            <a:chExt cx="1550" cy="606"/>
          </a:xfrm>
        </p:grpSpPr>
        <p:sp>
          <p:nvSpPr>
            <p:cNvPr id="22544" name="AutoShape 15"/>
            <p:cNvSpPr/>
            <p:nvPr/>
          </p:nvSpPr>
          <p:spPr>
            <a:xfrm>
              <a:off x="4320" y="1394"/>
              <a:ext cx="816" cy="528"/>
            </a:xfrm>
            <a:prstGeom prst="borderCallout2">
              <a:avLst>
                <a:gd name="adj1" fmla="val 13634"/>
                <a:gd name="adj2" fmla="val -5884"/>
                <a:gd name="adj3" fmla="val 13634"/>
                <a:gd name="adj4" fmla="val -22181"/>
                <a:gd name="adj5" fmla="val 69130"/>
                <a:gd name="adj6" fmla="val -40319"/>
              </a:avLst>
            </a:prstGeom>
            <a:solidFill>
              <a:srgbClr val="CCECFF"/>
            </a:solidFill>
            <a:ln w="19050" cap="flat" cmpd="sng">
              <a:solidFill>
                <a:srgbClr val="D6009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环路放大倍数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5" name="Oval 16"/>
            <p:cNvSpPr/>
            <p:nvPr/>
          </p:nvSpPr>
          <p:spPr>
            <a:xfrm>
              <a:off x="3586" y="1664"/>
              <a:ext cx="384" cy="33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-285750"/>
            <a:ext cx="521493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kern="1200" cap="none" spc="0" normalizeH="0" baseline="0" noProof="0" dirty="0">
              <a:solidFill>
                <a:srgbClr val="7030A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graphicFrame>
        <p:nvGraphicFramePr>
          <p:cNvPr id="22536" name="Object 14"/>
          <p:cNvGraphicFramePr/>
          <p:nvPr/>
        </p:nvGraphicFramePr>
        <p:xfrm>
          <a:off x="6948488" y="25400"/>
          <a:ext cx="111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558800" imgH="431800" progId="Equation.3">
                  <p:embed/>
                </p:oleObj>
              </mc:Choice>
              <mc:Fallback>
                <p:oleObj name="" r:id="rId7" imgW="558800" imgH="431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488" y="25400"/>
                        <a:ext cx="1117600" cy="86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3"/>
          <p:cNvGraphicFramePr/>
          <p:nvPr/>
        </p:nvGraphicFramePr>
        <p:xfrm>
          <a:off x="5867400" y="25400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508000" imgH="431800" progId="Equation.3">
                  <p:embed/>
                </p:oleObj>
              </mc:Choice>
              <mc:Fallback>
                <p:oleObj name="" r:id="rId9" imgW="508000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25400"/>
                        <a:ext cx="1016000" cy="86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008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7"/>
          <p:cNvGraphicFramePr/>
          <p:nvPr/>
        </p:nvGraphicFramePr>
        <p:xfrm>
          <a:off x="8102600" y="25400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520700" imgH="431800" progId="Equation.3">
                  <p:embed/>
                </p:oleObj>
              </mc:Choice>
              <mc:Fallback>
                <p:oleObj name="" r:id="rId11" imgW="520700" imgH="431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02600" y="25400"/>
                        <a:ext cx="1041400" cy="86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3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0180" name="Object 2"/>
          <p:cNvGraphicFramePr/>
          <p:nvPr>
            <p:ph sz="quarter" idx="2"/>
          </p:nvPr>
        </p:nvGraphicFramePr>
        <p:xfrm>
          <a:off x="1683227" y="2596357"/>
          <a:ext cx="210058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4" imgW="1016000" imgH="241300" progId="Equation.3">
                  <p:embed/>
                </p:oleObj>
              </mc:Choice>
              <mc:Fallback>
                <p:oleObj name="" r:id="rId14" imgW="1016000" imgH="2413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83227" y="2596357"/>
                        <a:ext cx="2100580" cy="501650"/>
                      </a:xfrm>
                      <a:prstGeom prst="rect">
                        <a:avLst/>
                      </a:prstGeom>
                      <a:solidFill>
                        <a:srgbClr val="99CC00">
                          <a:alpha val="100000"/>
                        </a:srgbClr>
                      </a:solidFill>
                      <a:ln>
                        <a:solidFill>
                          <a:srgbClr val="FF66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5975" y="2594610"/>
            <a:ext cx="94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只有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4570" y="3229610"/>
            <a:ext cx="363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电路引入的才是负反馈。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115" y="3724275"/>
            <a:ext cx="115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endParaRPr lang="zh-CN" altLang="en-US"/>
          </a:p>
        </p:txBody>
      </p:sp>
      <p:graphicFrame>
        <p:nvGraphicFramePr>
          <p:cNvPr id="8" name="Object 2"/>
          <p:cNvGraphicFramePr/>
          <p:nvPr/>
        </p:nvGraphicFramePr>
        <p:xfrm>
          <a:off x="1484790" y="3703797"/>
          <a:ext cx="126174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609600" imgH="241300" progId="Equation.3">
                  <p:embed/>
                </p:oleObj>
              </mc:Choice>
              <mc:Fallback>
                <p:oleObj name="" r:id="rId16" imgW="609600" imgH="2413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84790" y="3703797"/>
                        <a:ext cx="1261745" cy="501650"/>
                      </a:xfrm>
                      <a:prstGeom prst="rect">
                        <a:avLst/>
                      </a:prstGeom>
                      <a:solidFill>
                        <a:srgbClr val="99CC00">
                          <a:alpha val="100000"/>
                        </a:srgbClr>
                      </a:solidFill>
                      <a:ln>
                        <a:solidFill>
                          <a:srgbClr val="FF66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022600" y="3737610"/>
            <a:ext cx="3208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电路引入</a:t>
            </a:r>
            <a:r>
              <a:rPr lang="zh-CN" altLang="en-US">
                <a:solidFill>
                  <a:srgbClr val="FF0000"/>
                </a:solidFill>
              </a:rPr>
              <a:t>深度负反馈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6940" y="4296410"/>
            <a:ext cx="1350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</a:t>
            </a:r>
            <a:endParaRPr lang="zh-CN" altLang="en-US"/>
          </a:p>
        </p:txBody>
      </p:sp>
      <p:graphicFrame>
        <p:nvGraphicFramePr>
          <p:cNvPr id="12" name="Object 2"/>
          <p:cNvGraphicFramePr/>
          <p:nvPr/>
        </p:nvGraphicFramePr>
        <p:xfrm>
          <a:off x="2501426" y="4209574"/>
          <a:ext cx="2732405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8" imgW="1320165" imgH="393700" progId="Equation.3">
                  <p:embed/>
                </p:oleObj>
              </mc:Choice>
              <mc:Fallback>
                <p:oleObj name="" r:id="rId18" imgW="1320165" imgH="393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01426" y="4209574"/>
                        <a:ext cx="2732405" cy="818515"/>
                      </a:xfrm>
                      <a:prstGeom prst="rect">
                        <a:avLst/>
                      </a:prstGeom>
                      <a:solidFill>
                        <a:srgbClr val="99CC00">
                          <a:alpha val="100000"/>
                        </a:srgbClr>
                      </a:solidFill>
                      <a:ln>
                        <a:solidFill>
                          <a:srgbClr val="FF66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/>
          <p:nvPr/>
        </p:nvGraphicFramePr>
        <p:xfrm>
          <a:off x="3041968" y="5772309"/>
          <a:ext cx="89979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0" imgW="419100" imgH="215900" progId="Equation.3">
                  <p:embed/>
                </p:oleObj>
              </mc:Choice>
              <mc:Fallback>
                <p:oleObj name="" r:id="rId20" imgW="419100" imgH="215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41968" y="5772309"/>
                        <a:ext cx="899795" cy="462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69570" y="5234940"/>
            <a:ext cx="2726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对于串联负反馈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3060" y="5792470"/>
            <a:ext cx="2726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对于并联负反馈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 animBg="1"/>
      <p:bldP spid="7" grpId="0"/>
      <p:bldP spid="10" grpId="0"/>
      <p:bldP spid="11" grpId="0"/>
      <p:bldP spid="17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1" name="Rectangle 2"/>
          <p:cNvSpPr>
            <a:spLocks noGrp="1"/>
          </p:cNvSpPr>
          <p:nvPr>
            <p:ph type="title"/>
          </p:nvPr>
        </p:nvSpPr>
        <p:spPr>
          <a:xfrm>
            <a:off x="357188" y="785813"/>
            <a:ext cx="8429625" cy="720725"/>
          </a:xfrm>
        </p:spPr>
        <p:txBody>
          <a:bodyPr vert="horz" wrap="square" lIns="91440" tIns="45720" rIns="91440" bIns="45720" anchor="ctr"/>
          <a:p>
            <a:pPr algn="l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二、基于反馈系数的电压放大倍数的估算方法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23562" name="Text Box 3"/>
          <p:cNvSpPr>
            <a:spLocks noGrp="1"/>
          </p:cNvSpPr>
          <p:nvPr>
            <p:ph type="body" sz="half" idx="1"/>
          </p:nvPr>
        </p:nvSpPr>
        <p:spPr>
          <a:xfrm>
            <a:off x="714375" y="1500188"/>
            <a:ext cx="4608513" cy="50323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电压串联负反馈电路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0180" name="Object 2"/>
          <p:cNvGraphicFramePr/>
          <p:nvPr>
            <p:ph sz="quarter" idx="2"/>
          </p:nvPr>
        </p:nvGraphicFramePr>
        <p:xfrm>
          <a:off x="1500347" y="5597049"/>
          <a:ext cx="2807970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358900" imgH="431800" progId="Equation.3">
                  <p:embed/>
                </p:oleObj>
              </mc:Choice>
              <mc:Fallback>
                <p:oleObj name="" r:id="rId1" imgW="1358900" imgH="431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347" y="5597049"/>
                        <a:ext cx="2807970" cy="894715"/>
                      </a:xfrm>
                      <a:prstGeom prst="rect">
                        <a:avLst/>
                      </a:prstGeom>
                      <a:solidFill>
                        <a:srgbClr val="99CC00">
                          <a:alpha val="100000"/>
                        </a:srgbClr>
                      </a:solidFill>
                      <a:ln>
                        <a:solidFill>
                          <a:srgbClr val="FF66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/>
          <p:nvPr/>
        </p:nvGraphicFramePr>
        <p:xfrm>
          <a:off x="1500188" y="4453732"/>
          <a:ext cx="1295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596900" imgH="431800" progId="Equation.3">
                  <p:embed/>
                </p:oleObj>
              </mc:Choice>
              <mc:Fallback>
                <p:oleObj name="" r:id="rId3" imgW="596900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188" y="4453732"/>
                        <a:ext cx="1295400" cy="847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/>
          <p:nvPr/>
        </p:nvGraphicFramePr>
        <p:xfrm>
          <a:off x="1071563" y="2071688"/>
          <a:ext cx="3200400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22031325" imgH="16611600" progId="MSPhotoEd.3">
                  <p:embed/>
                </p:oleObj>
              </mc:Choice>
              <mc:Fallback>
                <p:oleObj name="" r:id="rId5" imgW="22031325" imgH="16611600" progId="MSPhotoEd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rcRect r="50928" b="57616"/>
                      <a:stretch>
                        <a:fillRect/>
                      </a:stretch>
                    </p:blipFill>
                    <p:spPr>
                      <a:xfrm>
                        <a:off x="1071563" y="2071688"/>
                        <a:ext cx="3200400" cy="208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/>
          <p:nvPr/>
        </p:nvGraphicFramePr>
        <p:xfrm>
          <a:off x="5072063" y="2071688"/>
          <a:ext cx="27432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9058275" imgH="6600825" progId="MSPhotoEd.3">
                  <p:embed/>
                </p:oleObj>
              </mc:Choice>
              <mc:Fallback>
                <p:oleObj name="" r:id="rId7" imgW="9058275" imgH="6600825" progId="MSPhotoEd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2063" y="2071688"/>
                        <a:ext cx="2743200" cy="199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9" imgW="114300" imgH="215265" progId="Equation.3">
                  <p:embed/>
                </p:oleObj>
              </mc:Choice>
              <mc:Fallback>
                <p:oleObj name="" r:id="rId9" imgW="114300" imgH="2152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/>
          <p:nvPr/>
        </p:nvGraphicFramePr>
        <p:xfrm>
          <a:off x="5357813" y="4525804"/>
          <a:ext cx="2663825" cy="8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1206500" imgH="431800" progId="Equation.3">
                  <p:embed/>
                </p:oleObj>
              </mc:Choice>
              <mc:Fallback>
                <p:oleObj name="" r:id="rId11" imgW="1206500" imgH="431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7813" y="4525804"/>
                        <a:ext cx="2663825" cy="86233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8"/>
          <p:cNvGraphicFramePr/>
          <p:nvPr>
            <p:ph sz="quarter" idx="3"/>
          </p:nvPr>
        </p:nvGraphicFramePr>
        <p:xfrm>
          <a:off x="5357178" y="5643404"/>
          <a:ext cx="235077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1181100" imgH="431800" progId="Equation.3">
                  <p:embed/>
                </p:oleObj>
              </mc:Choice>
              <mc:Fallback>
                <p:oleObj name="" r:id="rId13" imgW="1181100" imgH="4318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7178" y="5643404"/>
                        <a:ext cx="2350770" cy="85915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28575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17"/>
          <p:cNvSpPr txBox="1"/>
          <p:nvPr/>
        </p:nvSpPr>
        <p:spPr>
          <a:xfrm>
            <a:off x="684213" y="4437063"/>
            <a:ext cx="9715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17"/>
          <p:cNvSpPr txBox="1"/>
          <p:nvPr/>
        </p:nvSpPr>
        <p:spPr>
          <a:xfrm>
            <a:off x="0" y="5661025"/>
            <a:ext cx="15128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6156325" y="1628775"/>
            <a:ext cx="971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7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zh-CN" altLang="en-US" sz="2800" dirty="0">
              <a:solidFill>
                <a:srgbClr val="007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3567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4" name="Rectangle 2"/>
          <p:cNvSpPr>
            <a:spLocks noGrp="1"/>
          </p:cNvSpPr>
          <p:nvPr>
            <p:ph type="title"/>
          </p:nvPr>
        </p:nvSpPr>
        <p:spPr>
          <a:xfrm>
            <a:off x="857250" y="1000125"/>
            <a:ext cx="4895850" cy="579438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电压并联负反馈电路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4578" name="Object 2"/>
          <p:cNvGraphicFramePr>
            <a:graphicFrameLocks noGrp="1"/>
          </p:cNvGraphicFramePr>
          <p:nvPr>
            <p:ph type="body"/>
          </p:nvPr>
        </p:nvGraphicFramePr>
        <p:xfrm>
          <a:off x="1201738" y="1741488"/>
          <a:ext cx="31242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22031325" imgH="16611600" progId="MSPhotoEd.3">
                  <p:embed/>
                </p:oleObj>
              </mc:Choice>
              <mc:Fallback>
                <p:oleObj name="" r:id="rId1" imgW="22031325" imgH="16611600" progId="MSPhotoEd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rcRect t="49953" r="50928" b="7663"/>
                      <a:stretch>
                        <a:fillRect/>
                      </a:stretch>
                    </p:blipFill>
                    <p:spPr>
                      <a:xfrm>
                        <a:off x="1201738" y="1741488"/>
                        <a:ext cx="3124200" cy="2033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3"/>
          <p:cNvGraphicFramePr/>
          <p:nvPr/>
        </p:nvGraphicFramePr>
        <p:xfrm>
          <a:off x="4608513" y="1700213"/>
          <a:ext cx="32766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20354925" imgH="7391400" progId="MSPhotoEd.3">
                  <p:embed/>
                </p:oleObj>
              </mc:Choice>
              <mc:Fallback>
                <p:oleObj name="" r:id="rId3" imgW="20354925" imgH="7391400" progId="MSPhotoEd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51315" r="-2374" b="14204"/>
                      <a:stretch>
                        <a:fillRect/>
                      </a:stretch>
                    </p:blipFill>
                    <p:spPr>
                      <a:xfrm>
                        <a:off x="4608513" y="1700213"/>
                        <a:ext cx="3276600" cy="19986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"/>
          <p:cNvGraphicFramePr/>
          <p:nvPr/>
        </p:nvGraphicFramePr>
        <p:xfrm>
          <a:off x="1714500" y="4168617"/>
          <a:ext cx="150495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609600" imgH="431800" progId="Equation.3">
                  <p:embed/>
                </p:oleObj>
              </mc:Choice>
              <mc:Fallback>
                <p:oleObj name="" r:id="rId5" imgW="609600" imgH="431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4168617"/>
                        <a:ext cx="1504950" cy="87503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5"/>
          <p:cNvGraphicFramePr/>
          <p:nvPr/>
        </p:nvGraphicFramePr>
        <p:xfrm>
          <a:off x="1692275" y="5686267"/>
          <a:ext cx="260350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1054100" imgH="431800" progId="Equation.3">
                  <p:embed/>
                </p:oleObj>
              </mc:Choice>
              <mc:Fallback>
                <p:oleObj name="" r:id="rId7" imgW="1054100" imgH="4318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5686267"/>
                        <a:ext cx="2603500" cy="87503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 cap="flat" cmpd="sng">
                        <a:solidFill>
                          <a:srgbClr val="3399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/>
          <p:nvPr/>
        </p:nvSpPr>
        <p:spPr>
          <a:xfrm>
            <a:off x="611188" y="4221163"/>
            <a:ext cx="9715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17"/>
          <p:cNvSpPr txBox="1"/>
          <p:nvPr/>
        </p:nvSpPr>
        <p:spPr>
          <a:xfrm>
            <a:off x="3851275" y="4221163"/>
            <a:ext cx="15128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17"/>
          <p:cNvSpPr txBox="1"/>
          <p:nvPr/>
        </p:nvSpPr>
        <p:spPr>
          <a:xfrm>
            <a:off x="0" y="5661025"/>
            <a:ext cx="15128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4589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2"/>
          <p:cNvGraphicFramePr/>
          <p:nvPr/>
        </p:nvGraphicFramePr>
        <p:xfrm>
          <a:off x="5507832" y="4221481"/>
          <a:ext cx="253174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1320165" imgH="444500" progId="Equation.3">
                  <p:embed/>
                </p:oleObj>
              </mc:Choice>
              <mc:Fallback>
                <p:oleObj name="" r:id="rId10" imgW="1320165" imgH="444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7832" y="4221481"/>
                        <a:ext cx="2531745" cy="854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/>
          <p:nvPr/>
        </p:nvGraphicFramePr>
        <p:xfrm>
          <a:off x="4385310" y="5660390"/>
          <a:ext cx="142176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2" imgW="660400" imgH="431800" progId="Equation.3">
                  <p:embed/>
                </p:oleObj>
              </mc:Choice>
              <mc:Fallback>
                <p:oleObj name="" r:id="rId12" imgW="66040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5310" y="5660390"/>
                        <a:ext cx="1421765" cy="90106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-70485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8591" y="249438"/>
            <a:ext cx="5276850" cy="7937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直流反馈和交流反馈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560" y="1043188"/>
            <a:ext cx="7848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直流通路中存在的反馈称为</a:t>
            </a:r>
            <a:r>
              <a:rPr kumimoji="1" lang="zh-CN" altLang="en-US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直流反馈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，交流通路中存在的反馈称为</a:t>
            </a:r>
            <a:r>
              <a:rPr kumimoji="1" lang="zh-CN" altLang="en-US" sz="2800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交流反馈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950119" y="2975769"/>
          <a:ext cx="3886200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Photo Editor 照片" r:id="rId1" imgW="11420475" imgH="9801225" progId="MSPhotoEd.3">
                  <p:embed/>
                </p:oleObj>
              </mc:Choice>
              <mc:Fallback>
                <p:oleObj name="Photo Editor 照片" r:id="rId1" imgW="11420475" imgH="98012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19" y="2975769"/>
                        <a:ext cx="388620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AutoShape 5"/>
          <p:cNvSpPr/>
          <p:nvPr/>
        </p:nvSpPr>
        <p:spPr bwMode="auto">
          <a:xfrm>
            <a:off x="5076056" y="4376737"/>
            <a:ext cx="2513013" cy="533400"/>
          </a:xfrm>
          <a:prstGeom prst="borderCallout2">
            <a:avLst>
              <a:gd name="adj1" fmla="val 21431"/>
              <a:gd name="adj2" fmla="val -3032"/>
              <a:gd name="adj3" fmla="val 21431"/>
              <a:gd name="adj4" fmla="val -33292"/>
              <a:gd name="adj5" fmla="val 86903"/>
              <a:gd name="adj6" fmla="val -64940"/>
            </a:avLst>
          </a:prstGeom>
          <a:solidFill>
            <a:srgbClr val="FFCCFF"/>
          </a:solidFill>
          <a:ln w="19050">
            <a:solidFill>
              <a:srgbClr val="D60093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引入交流负反馈</a:t>
            </a:r>
            <a:endParaRPr kumimoji="1" lang="zh-CN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10" name="Group 27"/>
          <p:cNvGrpSpPr/>
          <p:nvPr/>
        </p:nvGrpSpPr>
        <p:grpSpPr bwMode="auto">
          <a:xfrm>
            <a:off x="3107114" y="5632052"/>
            <a:ext cx="272405" cy="298573"/>
            <a:chOff x="2200" y="1616"/>
            <a:chExt cx="272" cy="317"/>
          </a:xfrm>
        </p:grpSpPr>
        <p:cxnSp>
          <p:nvCxnSpPr>
            <p:cNvPr id="11" name="直接连接符 33"/>
            <p:cNvCxnSpPr>
              <a:cxnSpLocks noChangeShapeType="1"/>
            </p:cNvCxnSpPr>
            <p:nvPr/>
          </p:nvCxnSpPr>
          <p:spPr bwMode="auto">
            <a:xfrm rot="5400000">
              <a:off x="2176" y="1640"/>
              <a:ext cx="317" cy="27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2"/>
            <p:cNvCxnSpPr>
              <a:cxnSpLocks noChangeShapeType="1"/>
            </p:cNvCxnSpPr>
            <p:nvPr/>
          </p:nvCxnSpPr>
          <p:spPr bwMode="auto">
            <a:xfrm rot="16200000" flipH="1">
              <a:off x="2177" y="1639"/>
              <a:ext cx="317" cy="27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Object 2"/>
          <p:cNvGraphicFramePr/>
          <p:nvPr/>
        </p:nvGraphicFramePr>
        <p:xfrm>
          <a:off x="4930775" y="1165225"/>
          <a:ext cx="3519488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10658475" imgH="6791325" progId="MSPhotoEd.3">
                  <p:embed/>
                </p:oleObj>
              </mc:Choice>
              <mc:Fallback>
                <p:oleObj name="" r:id="rId1" imgW="10658475" imgH="6791325" progId="MSPhotoEd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0775" y="1165225"/>
                        <a:ext cx="3519488" cy="224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3"/>
          <p:cNvSpPr>
            <a:spLocks noGrp="1"/>
          </p:cNvSpPr>
          <p:nvPr>
            <p:ph type="title"/>
          </p:nvPr>
        </p:nvSpPr>
        <p:spPr>
          <a:xfrm>
            <a:off x="214313" y="857250"/>
            <a:ext cx="7772400" cy="795338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电压并联负反馈电路</a:t>
            </a:r>
            <a:endParaRPr lang="zh-CN" altLang="en-US" sz="280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2229" name="Object 4"/>
          <p:cNvGraphicFramePr/>
          <p:nvPr>
            <p:ph sz="quarter" idx="2"/>
          </p:nvPr>
        </p:nvGraphicFramePr>
        <p:xfrm>
          <a:off x="5571967" y="5714365"/>
          <a:ext cx="273558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1320165" imgH="431800" progId="Equation.3">
                  <p:embed/>
                </p:oleObj>
              </mc:Choice>
              <mc:Fallback>
                <p:oleObj name="" r:id="rId3" imgW="1320165" imgH="431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1967" y="5714365"/>
                        <a:ext cx="2735580" cy="8966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Grp="1"/>
          </p:cNvGraphicFramePr>
          <p:nvPr>
            <p:ph type="body"/>
          </p:nvPr>
        </p:nvGraphicFramePr>
        <p:xfrm>
          <a:off x="1187450" y="1628775"/>
          <a:ext cx="31242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22031325" imgH="16611600" progId="MSPhotoEd.3">
                  <p:embed/>
                </p:oleObj>
              </mc:Choice>
              <mc:Fallback>
                <p:oleObj name="" r:id="rId5" imgW="22031325" imgH="16611600" progId="MSPhotoEd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rcRect t="49953" r="50928" b="7663"/>
                      <a:stretch>
                        <a:fillRect/>
                      </a:stretch>
                    </p:blipFill>
                    <p:spPr>
                      <a:xfrm>
                        <a:off x="1187450" y="1628775"/>
                        <a:ext cx="3124200" cy="2033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/>
          <p:nvPr/>
        </p:nvGraphicFramePr>
        <p:xfrm>
          <a:off x="1619092" y="4175284"/>
          <a:ext cx="144018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571500" imgH="431800" progId="Equation.3">
                  <p:embed/>
                </p:oleObj>
              </mc:Choice>
              <mc:Fallback>
                <p:oleObj name="" r:id="rId7" imgW="571500" imgH="431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092" y="4175284"/>
                        <a:ext cx="1440180" cy="89344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7"/>
          <p:cNvGraphicFramePr/>
          <p:nvPr/>
        </p:nvGraphicFramePr>
        <p:xfrm>
          <a:off x="5571967" y="4667886"/>
          <a:ext cx="199263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1016000" imgH="431800" progId="Equation.3">
                  <p:embed/>
                </p:oleObj>
              </mc:Choice>
              <mc:Fallback>
                <p:oleObj name="" r:id="rId9" imgW="1016000" imgH="431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1967" y="4667886"/>
                        <a:ext cx="1992630" cy="84645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7"/>
          <p:cNvSpPr txBox="1"/>
          <p:nvPr/>
        </p:nvSpPr>
        <p:spPr>
          <a:xfrm>
            <a:off x="611188" y="4149725"/>
            <a:ext cx="9715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12" name="Text Box 17"/>
          <p:cNvSpPr txBox="1"/>
          <p:nvPr/>
        </p:nvSpPr>
        <p:spPr>
          <a:xfrm>
            <a:off x="0" y="5589588"/>
            <a:ext cx="15128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13" name="Text Box 17"/>
          <p:cNvSpPr txBox="1"/>
          <p:nvPr/>
        </p:nvSpPr>
        <p:spPr>
          <a:xfrm>
            <a:off x="6227763" y="620713"/>
            <a:ext cx="971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7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zh-CN" altLang="en-US" sz="2800" dirty="0">
              <a:solidFill>
                <a:srgbClr val="007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5614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2"/>
          <p:cNvGraphicFramePr/>
          <p:nvPr/>
        </p:nvGraphicFramePr>
        <p:xfrm>
          <a:off x="1585119" y="5623243"/>
          <a:ext cx="1802130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939800" imgH="431800" progId="Equation.3">
                  <p:embed/>
                </p:oleObj>
              </mc:Choice>
              <mc:Fallback>
                <p:oleObj name="" r:id="rId12" imgW="93980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5119" y="5623243"/>
                        <a:ext cx="1802130" cy="82931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/>
        </p:nvGraphicFramePr>
        <p:xfrm>
          <a:off x="5853907" y="3662363"/>
          <a:ext cx="114490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596900" imgH="431800" progId="Equation.3">
                  <p:embed/>
                </p:oleObj>
              </mc:Choice>
              <mc:Fallback>
                <p:oleObj name="" r:id="rId14" imgW="59690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53907" y="3662363"/>
                        <a:ext cx="1144905" cy="82931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1270"/>
            <a:ext cx="84334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p217</a:t>
            </a:r>
            <a:endParaRPr kumimoji="0" lang="en-US" altLang="zh-CN" sz="2800" kern="1200" cap="none" spc="0" normalizeH="0" baseline="0" noProof="0" dirty="0">
              <a:solidFill>
                <a:srgbClr val="7030A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928688"/>
            <a:ext cx="7772400" cy="434975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电流串联负反馈电路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26627" name="Object 3"/>
          <p:cNvGraphicFramePr/>
          <p:nvPr/>
        </p:nvGraphicFramePr>
        <p:xfrm>
          <a:off x="785813" y="1857375"/>
          <a:ext cx="35814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22031325" imgH="16611600" progId="MSPhotoEd.3">
                  <p:embed/>
                </p:oleObj>
              </mc:Choice>
              <mc:Fallback>
                <p:oleObj name="" r:id="rId1" imgW="22031325" imgH="16611600" progId="MSPhotoEd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rcRect l="50015" b="57500"/>
                      <a:stretch>
                        <a:fillRect/>
                      </a:stretch>
                    </p:blipFill>
                    <p:spPr>
                      <a:xfrm>
                        <a:off x="785813" y="1857375"/>
                        <a:ext cx="3581400" cy="229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4"/>
          <p:cNvGraphicFramePr/>
          <p:nvPr/>
        </p:nvGraphicFramePr>
        <p:xfrm>
          <a:off x="6156008" y="1796892"/>
          <a:ext cx="1184910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571500" imgH="431800" progId="Equation.3">
                  <p:embed/>
                </p:oleObj>
              </mc:Choice>
              <mc:Fallback>
                <p:oleObj name="" r:id="rId3" imgW="571500" imgH="431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008" y="1796892"/>
                        <a:ext cx="1184910" cy="80835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7"/>
          <p:cNvSpPr txBox="1"/>
          <p:nvPr/>
        </p:nvSpPr>
        <p:spPr>
          <a:xfrm>
            <a:off x="4932363" y="1773238"/>
            <a:ext cx="9715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17"/>
          <p:cNvSpPr txBox="1"/>
          <p:nvPr/>
        </p:nvSpPr>
        <p:spPr>
          <a:xfrm>
            <a:off x="4572000" y="3500438"/>
            <a:ext cx="15128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Text Box 17"/>
          <p:cNvSpPr txBox="1"/>
          <p:nvPr/>
        </p:nvSpPr>
        <p:spPr>
          <a:xfrm>
            <a:off x="900113" y="5445125"/>
            <a:ext cx="15113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6637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2"/>
          <p:cNvGraphicFramePr/>
          <p:nvPr/>
        </p:nvGraphicFramePr>
        <p:xfrm>
          <a:off x="6266974" y="3603308"/>
          <a:ext cx="253111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320165" imgH="444500" progId="Equation.3">
                  <p:embed/>
                </p:oleObj>
              </mc:Choice>
              <mc:Fallback>
                <p:oleObj name="" r:id="rId6" imgW="1320165" imgH="444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6974" y="3603308"/>
                        <a:ext cx="2531110" cy="85344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/>
          <p:nvPr/>
        </p:nvGraphicFramePr>
        <p:xfrm>
          <a:off x="2470627" y="5434013"/>
          <a:ext cx="343344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1790700" imgH="444500" progId="Equation.3">
                  <p:embed/>
                </p:oleObj>
              </mc:Choice>
              <mc:Fallback>
                <p:oleObj name="" r:id="rId8" imgW="1790700" imgH="444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0627" y="5434013"/>
                        <a:ext cx="3433445" cy="85344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928688"/>
            <a:ext cx="7772400" cy="434975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电流串联负反馈电路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27651" name="Object 3"/>
          <p:cNvGraphicFramePr/>
          <p:nvPr/>
        </p:nvGraphicFramePr>
        <p:xfrm>
          <a:off x="785813" y="1857375"/>
          <a:ext cx="35814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22031325" imgH="16611600" progId="MSPhotoEd.3">
                  <p:embed/>
                </p:oleObj>
              </mc:Choice>
              <mc:Fallback>
                <p:oleObj name="" r:id="rId1" imgW="22031325" imgH="16611600" progId="MSPhotoEd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rcRect l="50015" b="57500"/>
                      <a:stretch>
                        <a:fillRect/>
                      </a:stretch>
                    </p:blipFill>
                    <p:spPr>
                      <a:xfrm>
                        <a:off x="785813" y="1857375"/>
                        <a:ext cx="3581400" cy="229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/>
          <p:nvPr/>
        </p:nvGraphicFramePr>
        <p:xfrm>
          <a:off x="1476058" y="4604862"/>
          <a:ext cx="1184910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571500" imgH="431800" progId="Equation.3">
                  <p:embed/>
                </p:oleObj>
              </mc:Choice>
              <mc:Fallback>
                <p:oleObj name="" r:id="rId3" imgW="571500" imgH="4318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058" y="4604862"/>
                        <a:ext cx="1184910" cy="80899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/>
          <p:cNvGraphicFramePr/>
          <p:nvPr/>
        </p:nvGraphicFramePr>
        <p:xfrm>
          <a:off x="5029200" y="1676400"/>
          <a:ext cx="28194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17916525" imgH="7591425" progId="MSPhotoEd.3">
                  <p:embed/>
                </p:oleObj>
              </mc:Choice>
              <mc:Fallback>
                <p:oleObj name="" r:id="rId5" imgW="17916525" imgH="7591425" progId="MSPhotoEd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rcRect l="52499" b="11617"/>
                      <a:stretch>
                        <a:fillRect/>
                      </a:stretch>
                    </p:blipFill>
                    <p:spPr>
                      <a:xfrm>
                        <a:off x="5029200" y="1676400"/>
                        <a:ext cx="2819400" cy="222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/>
          <p:cNvGraphicFramePr/>
          <p:nvPr/>
        </p:nvGraphicFramePr>
        <p:xfrm>
          <a:off x="5500212" y="4525011"/>
          <a:ext cx="1656715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850900" imgH="431800" progId="Equation.3">
                  <p:embed/>
                </p:oleObj>
              </mc:Choice>
              <mc:Fallback>
                <p:oleObj name="" r:id="rId7" imgW="850900" imgH="4318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0212" y="4525011"/>
                        <a:ext cx="1656715" cy="84010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7"/>
          <p:cNvGraphicFramePr/>
          <p:nvPr/>
        </p:nvGraphicFramePr>
        <p:xfrm>
          <a:off x="5003800" y="15573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39700" imgH="139700" progId="Equation.3">
                  <p:embed/>
                </p:oleObj>
              </mc:Choice>
              <mc:Fallback>
                <p:oleObj name="" r:id="rId9" imgW="139700" imgH="139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3800" y="1557338"/>
                        <a:ext cx="304800" cy="304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8"/>
          <p:cNvGraphicFramePr/>
          <p:nvPr/>
        </p:nvGraphicFramePr>
        <p:xfrm>
          <a:off x="7678738" y="17097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39700" imgH="139700" progId="Equation.3">
                  <p:embed/>
                </p:oleObj>
              </mc:Choice>
              <mc:Fallback>
                <p:oleObj name="" r:id="rId11" imgW="139700" imgH="139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78738" y="1709738"/>
                        <a:ext cx="304800" cy="304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4859338" y="2852738"/>
            <a:ext cx="685800" cy="923925"/>
            <a:chOff x="2555" y="2069"/>
            <a:chExt cx="432" cy="582"/>
          </a:xfrm>
        </p:grpSpPr>
        <p:graphicFrame>
          <p:nvGraphicFramePr>
            <p:cNvPr id="27658" name="Object 10"/>
            <p:cNvGraphicFramePr/>
            <p:nvPr/>
          </p:nvGraphicFramePr>
          <p:xfrm>
            <a:off x="2795" y="206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2" imgW="139700" imgH="139700" progId="Equation.3">
                    <p:embed/>
                  </p:oleObj>
                </mc:Choice>
                <mc:Fallback>
                  <p:oleObj name="" r:id="rId12" imgW="139700" imgH="1397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95" y="2069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1"/>
            <p:cNvGraphicFramePr/>
            <p:nvPr/>
          </p:nvGraphicFramePr>
          <p:xfrm>
            <a:off x="2795" y="2549"/>
            <a:ext cx="1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3" imgW="126365" imgH="76200" progId="Equation.3">
                    <p:embed/>
                  </p:oleObj>
                </mc:Choice>
                <mc:Fallback>
                  <p:oleObj name="" r:id="rId13" imgW="126365" imgH="762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95" y="2549"/>
                          <a:ext cx="172" cy="10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/>
            <p:nvPr/>
          </p:nvGraphicFramePr>
          <p:xfrm>
            <a:off x="2555" y="2261"/>
            <a:ext cx="1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5" imgW="177800" imgH="215900" progId="Equation.3">
                    <p:embed/>
                  </p:oleObj>
                </mc:Choice>
                <mc:Fallback>
                  <p:oleObj name="" r:id="rId15" imgW="177800" imgH="2159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55" y="2261"/>
                          <a:ext cx="197" cy="240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>
          <a:xfrm>
            <a:off x="5795963" y="2349500"/>
            <a:ext cx="1744662" cy="1219200"/>
            <a:chOff x="3696" y="1584"/>
            <a:chExt cx="1008" cy="768"/>
          </a:xfrm>
        </p:grpSpPr>
        <p:sp>
          <p:nvSpPr>
            <p:cNvPr id="27669" name="Line 15"/>
            <p:cNvSpPr/>
            <p:nvPr/>
          </p:nvSpPr>
          <p:spPr>
            <a:xfrm>
              <a:off x="4704" y="1584"/>
              <a:ext cx="0" cy="33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7670" name="Line 16"/>
            <p:cNvSpPr/>
            <p:nvPr/>
          </p:nvSpPr>
          <p:spPr>
            <a:xfrm flipH="1">
              <a:off x="3696" y="1920"/>
              <a:ext cx="100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7671" name="Line 17"/>
            <p:cNvSpPr/>
            <p:nvPr/>
          </p:nvSpPr>
          <p:spPr>
            <a:xfrm>
              <a:off x="3696" y="1920"/>
              <a:ext cx="0" cy="43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arrow" w="med" len="med"/>
            </a:ln>
          </p:spPr>
        </p:sp>
      </p:grpSp>
      <p:graphicFrame>
        <p:nvGraphicFramePr>
          <p:cNvPr id="53266" name="Object 9"/>
          <p:cNvGraphicFramePr/>
          <p:nvPr>
            <p:ph sz="half" idx="2"/>
          </p:nvPr>
        </p:nvGraphicFramePr>
        <p:xfrm>
          <a:off x="5500053" y="5643404"/>
          <a:ext cx="230632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7" imgW="1181100" imgH="431800" progId="Equation.3">
                  <p:embed/>
                </p:oleObj>
              </mc:Choice>
              <mc:Fallback>
                <p:oleObj name="" r:id="rId17" imgW="1181100" imgH="431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0053" y="5643404"/>
                        <a:ext cx="2306320" cy="84328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/>
          <p:nvPr/>
        </p:nvSpPr>
        <p:spPr>
          <a:xfrm>
            <a:off x="468313" y="4581525"/>
            <a:ext cx="9715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66" name="Text Box 17"/>
          <p:cNvSpPr txBox="1"/>
          <p:nvPr/>
        </p:nvSpPr>
        <p:spPr>
          <a:xfrm>
            <a:off x="0" y="5661025"/>
            <a:ext cx="15128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67" name="Text Box 17"/>
          <p:cNvSpPr txBox="1"/>
          <p:nvPr/>
        </p:nvSpPr>
        <p:spPr>
          <a:xfrm>
            <a:off x="6156325" y="1196975"/>
            <a:ext cx="9715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7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zh-CN" altLang="en-US" sz="2800" dirty="0">
              <a:solidFill>
                <a:srgbClr val="007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7668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2"/>
          <p:cNvGraphicFramePr/>
          <p:nvPr/>
        </p:nvGraphicFramePr>
        <p:xfrm>
          <a:off x="1513047" y="5643246"/>
          <a:ext cx="148399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0" imgW="774065" imgH="431800" progId="Equation.3">
                  <p:embed/>
                </p:oleObj>
              </mc:Choice>
              <mc:Fallback>
                <p:oleObj name="" r:id="rId20" imgW="774065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13047" y="5643246"/>
                        <a:ext cx="1483995" cy="828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71500" y="857250"/>
            <a:ext cx="4679950" cy="508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4.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电流并联负反馈电路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28675" name="Object 4"/>
          <p:cNvGraphicFramePr/>
          <p:nvPr/>
        </p:nvGraphicFramePr>
        <p:xfrm>
          <a:off x="611188" y="1630363"/>
          <a:ext cx="411480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13992225" imgH="6981825" progId="MSPhotoEd.3">
                  <p:embed/>
                </p:oleObj>
              </mc:Choice>
              <mc:Fallback>
                <p:oleObj name="" r:id="rId1" imgW="13992225" imgH="6981825" progId="MSPhotoEd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630363"/>
                        <a:ext cx="4114800" cy="205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5148263" y="1989138"/>
            <a:ext cx="9715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Text Box 17"/>
          <p:cNvSpPr txBox="1"/>
          <p:nvPr/>
        </p:nvSpPr>
        <p:spPr>
          <a:xfrm>
            <a:off x="4643438" y="3644900"/>
            <a:ext cx="1512887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17"/>
          <p:cNvSpPr txBox="1"/>
          <p:nvPr/>
        </p:nvSpPr>
        <p:spPr>
          <a:xfrm>
            <a:off x="827088" y="5589588"/>
            <a:ext cx="15128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868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6"/>
          <p:cNvGraphicFramePr/>
          <p:nvPr/>
        </p:nvGraphicFramePr>
        <p:xfrm>
          <a:off x="6275864" y="1989615"/>
          <a:ext cx="1132205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545465" imgH="457200" progId="Equation.3">
                  <p:embed/>
                </p:oleObj>
              </mc:Choice>
              <mc:Fallback>
                <p:oleObj name="" r:id="rId4" imgW="545465" imgH="4572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864" y="1989615"/>
                        <a:ext cx="1132205" cy="87884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2"/>
          <p:cNvGraphicFramePr/>
          <p:nvPr>
            <p:ph sz="quarter" idx="2"/>
          </p:nvPr>
        </p:nvGraphicFramePr>
        <p:xfrm>
          <a:off x="6156484" y="3728721"/>
          <a:ext cx="233680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6" imgW="1219200" imgH="444500" progId="Equation.3">
                  <p:embed/>
                </p:oleObj>
              </mc:Choice>
              <mc:Fallback>
                <p:oleObj name="" r:id="rId6" imgW="1219200" imgH="444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6484" y="3728721"/>
                        <a:ext cx="2336800" cy="85280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/>
          <p:nvPr/>
        </p:nvGraphicFramePr>
        <p:xfrm>
          <a:off x="1275715" y="4560570"/>
          <a:ext cx="278701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1270000" imgH="228600" progId="Equation.3">
                  <p:embed/>
                </p:oleObj>
              </mc:Choice>
              <mc:Fallback>
                <p:oleObj name="" r:id="rId8" imgW="1270000" imgH="2286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5715" y="4560570"/>
                        <a:ext cx="2787015" cy="43878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/>
          <p:nvPr/>
        </p:nvGraphicFramePr>
        <p:xfrm>
          <a:off x="2735739" y="5589906"/>
          <a:ext cx="2336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1219200" imgH="431800" progId="Equation.3">
                  <p:embed/>
                </p:oleObj>
              </mc:Choice>
              <mc:Fallback>
                <p:oleObj name="" r:id="rId10" imgW="121920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5739" y="5589906"/>
                        <a:ext cx="2336800" cy="828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70485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70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71500" y="857250"/>
            <a:ext cx="4679950" cy="508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4.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电流并联负反馈电路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graphicFrame>
        <p:nvGraphicFramePr>
          <p:cNvPr id="54275" name="Object 2"/>
          <p:cNvGraphicFramePr/>
          <p:nvPr>
            <p:ph sz="quarter" idx="2"/>
          </p:nvPr>
        </p:nvGraphicFramePr>
        <p:xfrm>
          <a:off x="5286217" y="5643246"/>
          <a:ext cx="345630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2" imgW="1803400" imgH="457200" progId="Equation.3">
                  <p:embed/>
                </p:oleObj>
              </mc:Choice>
              <mc:Fallback>
                <p:oleObj name="" r:id="rId2" imgW="1803400" imgH="457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6217" y="5643246"/>
                        <a:ext cx="3456305" cy="87693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/>
          <p:nvPr/>
        </p:nvGraphicFramePr>
        <p:xfrm>
          <a:off x="611188" y="1630363"/>
          <a:ext cx="411480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4" imgW="13992225" imgH="6981825" progId="MSPhotoEd.3">
                  <p:embed/>
                </p:oleObj>
              </mc:Choice>
              <mc:Fallback>
                <p:oleObj name="" r:id="rId4" imgW="13992225" imgH="6981825" progId="MSPhotoEd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630363"/>
                        <a:ext cx="4114800" cy="205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/>
          <p:nvPr/>
        </p:nvGraphicFramePr>
        <p:xfrm>
          <a:off x="684213" y="3933825"/>
          <a:ext cx="40386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6" imgW="13154025" imgH="6905625" progId="MSPhotoEd.3">
                  <p:embed/>
                </p:oleObj>
              </mc:Choice>
              <mc:Fallback>
                <p:oleObj name="" r:id="rId6" imgW="13154025" imgH="6905625" progId="MSPhotoEd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3933825"/>
                        <a:ext cx="4038600" cy="211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/>
          <p:nvPr/>
        </p:nvGraphicFramePr>
        <p:xfrm>
          <a:off x="5337969" y="4430237"/>
          <a:ext cx="2397125" cy="82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8" imgW="1155700" imgH="431800" progId="Equation.3">
                  <p:embed/>
                </p:oleObj>
              </mc:Choice>
              <mc:Fallback>
                <p:oleObj name="" r:id="rId8" imgW="1155700" imgH="431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7969" y="4430237"/>
                        <a:ext cx="2397125" cy="82994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928688" y="4268788"/>
            <a:ext cx="3073400" cy="801687"/>
            <a:chOff x="449" y="2643"/>
            <a:chExt cx="1936" cy="505"/>
          </a:xfrm>
        </p:grpSpPr>
        <p:graphicFrame>
          <p:nvGraphicFramePr>
            <p:cNvPr id="29704" name="Object 9"/>
            <p:cNvGraphicFramePr/>
            <p:nvPr/>
          </p:nvGraphicFramePr>
          <p:xfrm>
            <a:off x="1342" y="296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0" imgW="139700" imgH="139700" progId="Equation.3">
                    <p:embed/>
                  </p:oleObj>
                </mc:Choice>
                <mc:Fallback>
                  <p:oleObj name="" r:id="rId10" imgW="139700" imgH="1397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42" y="2960"/>
                          <a:ext cx="188" cy="18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10"/>
            <p:cNvGraphicFramePr/>
            <p:nvPr/>
          </p:nvGraphicFramePr>
          <p:xfrm>
            <a:off x="449" y="267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2" imgW="139700" imgH="139700" progId="Equation.3">
                    <p:embed/>
                  </p:oleObj>
                </mc:Choice>
                <mc:Fallback>
                  <p:oleObj name="" r:id="rId12" imgW="139700" imgH="1397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9" y="267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Line 11"/>
            <p:cNvSpPr/>
            <p:nvPr/>
          </p:nvSpPr>
          <p:spPr>
            <a:xfrm>
              <a:off x="752" y="3006"/>
              <a:ext cx="30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29706" name="Object 11"/>
            <p:cNvGraphicFramePr/>
            <p:nvPr/>
          </p:nvGraphicFramePr>
          <p:xfrm>
            <a:off x="2249" y="2643"/>
            <a:ext cx="136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3" imgW="126365" imgH="76200" progId="Equation.3">
                    <p:embed/>
                  </p:oleObj>
                </mc:Choice>
                <mc:Fallback>
                  <p:oleObj name="" r:id="rId13" imgW="126365" imgH="762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49" y="2643"/>
                          <a:ext cx="136" cy="81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Line 13"/>
            <p:cNvSpPr/>
            <p:nvPr/>
          </p:nvSpPr>
          <p:spPr>
            <a:xfrm>
              <a:off x="1388" y="2824"/>
              <a:ext cx="14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3568" name="Line 16"/>
          <p:cNvSpPr/>
          <p:nvPr/>
        </p:nvSpPr>
        <p:spPr>
          <a:xfrm>
            <a:off x="2490788" y="5348288"/>
            <a:ext cx="533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</p:sp>
      <p:sp>
        <p:nvSpPr>
          <p:cNvPr id="29712" name="Text Box 17"/>
          <p:cNvSpPr txBox="1"/>
          <p:nvPr/>
        </p:nvSpPr>
        <p:spPr>
          <a:xfrm>
            <a:off x="5364163" y="1341438"/>
            <a:ext cx="9715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</a:t>
            </a:r>
            <a:endParaRPr lang="en-US" altLang="zh-CN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713" name="Text Box 17"/>
          <p:cNvSpPr txBox="1"/>
          <p:nvPr/>
        </p:nvSpPr>
        <p:spPr>
          <a:xfrm>
            <a:off x="4932363" y="2852738"/>
            <a:ext cx="15113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电压放大倍数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714" name="Text Box 17"/>
          <p:cNvSpPr txBox="1"/>
          <p:nvPr/>
        </p:nvSpPr>
        <p:spPr>
          <a:xfrm>
            <a:off x="1961515" y="6092825"/>
            <a:ext cx="1350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rgbClr val="007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endParaRPr lang="zh-CN" altLang="en-US" sz="2800" dirty="0">
              <a:solidFill>
                <a:srgbClr val="007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6"/>
          <p:cNvGraphicFramePr/>
          <p:nvPr/>
        </p:nvGraphicFramePr>
        <p:xfrm>
          <a:off x="6602889" y="1365410"/>
          <a:ext cx="1132205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545465" imgH="457200" progId="Equation.3">
                  <p:embed/>
                </p:oleObj>
              </mc:Choice>
              <mc:Fallback>
                <p:oleObj name="" r:id="rId15" imgW="545465" imgH="4572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02889" y="1365410"/>
                        <a:ext cx="1132205" cy="87884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/>
        </p:nvGraphicFramePr>
        <p:xfrm>
          <a:off x="6643847" y="2853056"/>
          <a:ext cx="167957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876300" imgH="457200" progId="Equation.3">
                  <p:embed/>
                </p:oleObj>
              </mc:Choice>
              <mc:Fallback>
                <p:oleObj name="" r:id="rId17" imgW="876300" imgH="457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3847" y="2853056"/>
                        <a:ext cx="1679575" cy="87693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8" name="Rectangle 2"/>
          <p:cNvSpPr>
            <a:spLocks noGrp="1"/>
          </p:cNvSpPr>
          <p:nvPr>
            <p:ph type="title"/>
          </p:nvPr>
        </p:nvSpPr>
        <p:spPr>
          <a:xfrm>
            <a:off x="214313" y="857250"/>
            <a:ext cx="7921625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深度负反馈条件下四种组态负反馈放大电路的</a:t>
            </a:r>
            <a:br>
              <a:rPr lang="en-US" altLang="zh-CN" sz="28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8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电压放大倍数</a:t>
            </a:r>
            <a:endParaRPr lang="zh-CN" altLang="en-US" sz="280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1957388" y="2085975"/>
          <a:ext cx="4606925" cy="3489325"/>
        </p:xfrm>
        <a:graphic>
          <a:graphicData uri="http://schemas.openxmlformats.org/drawingml/2006/table">
            <a:tbl>
              <a:tblPr/>
              <a:tblGrid>
                <a:gridCol w="1676400"/>
                <a:gridCol w="2930525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反馈组态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电压串联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电压并联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电流串联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电流并联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3838575" y="2287588"/>
            <a:ext cx="2387600" cy="3262313"/>
            <a:chOff x="2440" y="1289"/>
            <a:chExt cx="1504" cy="2055"/>
          </a:xfrm>
        </p:grpSpPr>
        <p:graphicFrame>
          <p:nvGraphicFramePr>
            <p:cNvPr id="30723" name="Object 3"/>
            <p:cNvGraphicFramePr/>
            <p:nvPr/>
          </p:nvGraphicFramePr>
          <p:xfrm>
            <a:off x="2720" y="1289"/>
            <a:ext cx="6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" imgW="533400" imgH="228600" progId="Equation.3">
                    <p:embed/>
                  </p:oleObj>
                </mc:Choice>
                <mc:Fallback>
                  <p:oleObj name="" r:id="rId1" imgW="533400" imgH="2286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20" y="1289"/>
                          <a:ext cx="609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4"/>
            <p:cNvGraphicFramePr/>
            <p:nvPr/>
          </p:nvGraphicFramePr>
          <p:xfrm>
            <a:off x="2468" y="1596"/>
            <a:ext cx="144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" imgW="1320165" imgH="431800" progId="Equation.3">
                    <p:embed/>
                  </p:oleObj>
                </mc:Choice>
                <mc:Fallback>
                  <p:oleObj name="" r:id="rId3" imgW="1320165" imgH="4318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" y="1596"/>
                          <a:ext cx="1447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/>
            <p:nvPr/>
          </p:nvGraphicFramePr>
          <p:xfrm>
            <a:off x="2440" y="2029"/>
            <a:ext cx="15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5" imgW="1231265" imgH="431800" progId="Equation.3">
                    <p:embed/>
                  </p:oleObj>
                </mc:Choice>
                <mc:Fallback>
                  <p:oleObj name="" r:id="rId5" imgW="1231265" imgH="4318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40" y="2029"/>
                          <a:ext cx="1504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/>
            <p:nvPr/>
          </p:nvGraphicFramePr>
          <p:xfrm>
            <a:off x="2448" y="2461"/>
            <a:ext cx="134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7" imgW="1168400" imgH="431800" progId="Equation.3">
                    <p:embed/>
                  </p:oleObj>
                </mc:Choice>
                <mc:Fallback>
                  <p:oleObj name="" r:id="rId7" imgW="1168400" imgH="4318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48" y="2461"/>
                          <a:ext cx="1343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/>
            <p:nvPr/>
          </p:nvGraphicFramePr>
          <p:xfrm>
            <a:off x="2448" y="2940"/>
            <a:ext cx="124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9" imgW="1231265" imgH="431800" progId="Equation.3">
                    <p:embed/>
                  </p:oleObj>
                </mc:Choice>
                <mc:Fallback>
                  <p:oleObj name="" r:id="rId9" imgW="1231265" imgH="4318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48" y="2940"/>
                          <a:ext cx="1248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25" name="Object 2"/>
          <p:cNvGraphicFramePr/>
          <p:nvPr/>
        </p:nvGraphicFramePr>
        <p:xfrm>
          <a:off x="2414429" y="6014244"/>
          <a:ext cx="373888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1" imgW="1714500" imgH="228600" progId="Equation.3">
                  <p:embed/>
                </p:oleObj>
              </mc:Choice>
              <mc:Fallback>
                <p:oleObj name="" r:id="rId11" imgW="1714500" imgH="2286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4429" y="6014244"/>
                        <a:ext cx="3738880" cy="495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/>
          <p:nvPr/>
        </p:nvGrpSpPr>
        <p:grpSpPr>
          <a:xfrm>
            <a:off x="6203950" y="2403475"/>
            <a:ext cx="2447925" cy="1338263"/>
            <a:chOff x="3923" y="1362"/>
            <a:chExt cx="1542" cy="843"/>
          </a:xfrm>
        </p:grpSpPr>
        <p:sp>
          <p:nvSpPr>
            <p:cNvPr id="30756" name="AutoShape 31"/>
            <p:cNvSpPr/>
            <p:nvPr/>
          </p:nvSpPr>
          <p:spPr>
            <a:xfrm>
              <a:off x="4289" y="1362"/>
              <a:ext cx="1176" cy="299"/>
            </a:xfrm>
            <a:prstGeom prst="borderCallout1">
              <a:avLst>
                <a:gd name="adj1" fmla="val 24079"/>
                <a:gd name="adj2" fmla="val -4083"/>
                <a:gd name="adj3" fmla="val 145486"/>
                <a:gd name="adj4" fmla="val -31120"/>
              </a:avLst>
            </a:prstGeom>
            <a:solidFill>
              <a:srgbClr val="92D050"/>
            </a:solidFill>
            <a:ln w="127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与负载无关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57" name="Line 32"/>
            <p:cNvSpPr/>
            <p:nvPr/>
          </p:nvSpPr>
          <p:spPr>
            <a:xfrm flipV="1">
              <a:off x="3923" y="1661"/>
              <a:ext cx="318" cy="54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33"/>
          <p:cNvGrpSpPr/>
          <p:nvPr/>
        </p:nvGrpSpPr>
        <p:grpSpPr>
          <a:xfrm>
            <a:off x="6132513" y="3886200"/>
            <a:ext cx="2514600" cy="1338263"/>
            <a:chOff x="3878" y="2296"/>
            <a:chExt cx="1584" cy="843"/>
          </a:xfrm>
        </p:grpSpPr>
        <p:sp>
          <p:nvSpPr>
            <p:cNvPr id="30754" name="AutoShape 34"/>
            <p:cNvSpPr/>
            <p:nvPr/>
          </p:nvSpPr>
          <p:spPr>
            <a:xfrm>
              <a:off x="4286" y="2296"/>
              <a:ext cx="1176" cy="544"/>
            </a:xfrm>
            <a:prstGeom prst="borderCallout1">
              <a:avLst>
                <a:gd name="adj1" fmla="val 13236"/>
                <a:gd name="adj2" fmla="val -4083"/>
                <a:gd name="adj3" fmla="val 79963"/>
                <a:gd name="adj4" fmla="val -31120"/>
              </a:avLst>
            </a:prstGeom>
            <a:solidFill>
              <a:srgbClr val="92D050"/>
            </a:solidFill>
            <a:ln w="127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与总负载成线性关系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55" name="Line 35"/>
            <p:cNvSpPr/>
            <p:nvPr/>
          </p:nvSpPr>
          <p:spPr>
            <a:xfrm flipV="1">
              <a:off x="3878" y="2595"/>
              <a:ext cx="318" cy="54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30753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928688"/>
            <a:ext cx="7729538" cy="9144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讨论一</a:t>
            </a:r>
            <a:b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</a:b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求解在深度负反馈条件下电路的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3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电压放大倍数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graphicFrame>
        <p:nvGraphicFramePr>
          <p:cNvPr id="31748" name="Object 4"/>
          <p:cNvGraphicFramePr/>
          <p:nvPr/>
        </p:nvGraphicFramePr>
        <p:xfrm>
          <a:off x="685800" y="2133600"/>
          <a:ext cx="48768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" imgW="17383125" imgH="9344025" progId="MSPhotoEd.3">
                  <p:embed/>
                </p:oleObj>
              </mc:Choice>
              <mc:Fallback>
                <p:oleObj name="" r:id="rId1" imgW="17383125" imgH="9344025" progId="MSPhotoEd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4876800" cy="2620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6"/>
          <p:cNvGrpSpPr/>
          <p:nvPr/>
        </p:nvGrpSpPr>
        <p:grpSpPr>
          <a:xfrm>
            <a:off x="457200" y="3276600"/>
            <a:ext cx="381000" cy="1219200"/>
            <a:chOff x="960" y="2016"/>
            <a:chExt cx="240" cy="768"/>
          </a:xfrm>
        </p:grpSpPr>
        <p:sp>
          <p:nvSpPr>
            <p:cNvPr id="31770" name="Text Box 7"/>
            <p:cNvSpPr txBox="1"/>
            <p:nvPr/>
          </p:nvSpPr>
          <p:spPr>
            <a:xfrm>
              <a:off x="960" y="20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1" name="Text Box 8"/>
            <p:cNvSpPr txBox="1"/>
            <p:nvPr/>
          </p:nvSpPr>
          <p:spPr>
            <a:xfrm>
              <a:off x="960" y="24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53" name="Text Box 9"/>
          <p:cNvSpPr txBox="1"/>
          <p:nvPr/>
        </p:nvSpPr>
        <p:spPr>
          <a:xfrm>
            <a:off x="2133600" y="2667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_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4" name="Text Box 10"/>
          <p:cNvSpPr txBox="1"/>
          <p:nvPr/>
        </p:nvSpPr>
        <p:spPr>
          <a:xfrm>
            <a:off x="3276600" y="3429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5" name="Text Box 11"/>
          <p:cNvSpPr txBox="1"/>
          <p:nvPr/>
        </p:nvSpPr>
        <p:spPr>
          <a:xfrm>
            <a:off x="4267200" y="3581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56" name="Group 12"/>
          <p:cNvGrpSpPr/>
          <p:nvPr/>
        </p:nvGrpSpPr>
        <p:grpSpPr>
          <a:xfrm>
            <a:off x="2133600" y="3429000"/>
            <a:ext cx="381000" cy="1352550"/>
            <a:chOff x="1344" y="2208"/>
            <a:chExt cx="240" cy="852"/>
          </a:xfrm>
        </p:grpSpPr>
        <p:sp>
          <p:nvSpPr>
            <p:cNvPr id="31765" name="Text Box 13"/>
            <p:cNvSpPr txBox="1"/>
            <p:nvPr/>
          </p:nvSpPr>
          <p:spPr>
            <a:xfrm>
              <a:off x="1344" y="22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Text Box 14"/>
            <p:cNvSpPr txBox="1"/>
            <p:nvPr/>
          </p:nvSpPr>
          <p:spPr>
            <a:xfrm>
              <a:off x="1344" y="27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767" name="Group 15"/>
            <p:cNvGrpSpPr/>
            <p:nvPr/>
          </p:nvGrpSpPr>
          <p:grpSpPr>
            <a:xfrm>
              <a:off x="1368" y="2281"/>
              <a:ext cx="155" cy="779"/>
              <a:chOff x="2040" y="2185"/>
              <a:chExt cx="155" cy="779"/>
            </a:xfrm>
          </p:grpSpPr>
          <p:sp>
            <p:nvSpPr>
              <p:cNvPr id="31768" name="Oval 16"/>
              <p:cNvSpPr/>
              <p:nvPr/>
            </p:nvSpPr>
            <p:spPr>
              <a:xfrm>
                <a:off x="2051" y="2185"/>
                <a:ext cx="144" cy="144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769" name="Oval 17"/>
              <p:cNvSpPr/>
              <p:nvPr/>
            </p:nvSpPr>
            <p:spPr>
              <a:xfrm>
                <a:off x="2040" y="2820"/>
                <a:ext cx="144" cy="144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1757" name="Text Box 18"/>
          <p:cNvSpPr txBox="1"/>
          <p:nvPr/>
        </p:nvSpPr>
        <p:spPr>
          <a:xfrm>
            <a:off x="2133600" y="3886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63" name="Object 5"/>
          <p:cNvGraphicFramePr/>
          <p:nvPr/>
        </p:nvGraphicFramePr>
        <p:xfrm>
          <a:off x="5715000" y="2057400"/>
          <a:ext cx="28956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" imgW="8486775" imgH="6467475" progId="MSPhotoEd.3">
                  <p:embed/>
                </p:oleObj>
              </mc:Choice>
              <mc:Fallback>
                <p:oleObj name="" r:id="rId3" imgW="8486775" imgH="6467475" progId="MSPhotoEd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0" y="2057400"/>
                        <a:ext cx="2895600" cy="220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Text Box 20"/>
          <p:cNvSpPr txBox="1"/>
          <p:nvPr/>
        </p:nvSpPr>
        <p:spPr>
          <a:xfrm>
            <a:off x="6215063" y="42862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比较两电路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9" name="Text Box 21"/>
          <p:cNvSpPr txBox="1"/>
          <p:nvPr/>
        </p:nvSpPr>
        <p:spPr>
          <a:xfrm>
            <a:off x="4211638" y="24923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_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0"/>
          <p:cNvSpPr txBox="1"/>
          <p:nvPr/>
        </p:nvSpPr>
        <p:spPr>
          <a:xfrm>
            <a:off x="714375" y="4929188"/>
            <a:ext cx="3000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电流串联负反馈</a:t>
            </a:r>
            <a:endParaRPr lang="zh-CN" altLang="en-US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23" name="Object 6"/>
          <p:cNvGraphicFramePr/>
          <p:nvPr/>
        </p:nvGraphicFramePr>
        <p:xfrm>
          <a:off x="3428842" y="4878388"/>
          <a:ext cx="213233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5" imgW="1168400" imgH="431800" progId="Equation.3">
                  <p:embed/>
                </p:oleObj>
              </mc:Choice>
              <mc:Fallback>
                <p:oleObj name="" r:id="rId5" imgW="1168400" imgH="4318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842" y="4878388"/>
                        <a:ext cx="2132330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2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900" y="3573463"/>
            <a:ext cx="381000" cy="4191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763" name="直接连接符 26"/>
          <p:cNvCxnSpPr/>
          <p:nvPr/>
        </p:nvCxnSpPr>
        <p:spPr>
          <a:xfrm>
            <a:off x="5076825" y="3068638"/>
            <a:ext cx="0" cy="539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764" name="直接连接符 27"/>
          <p:cNvCxnSpPr/>
          <p:nvPr/>
        </p:nvCxnSpPr>
        <p:spPr>
          <a:xfrm>
            <a:off x="5076825" y="3933825"/>
            <a:ext cx="0" cy="5746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2" name="Object 6"/>
          <p:cNvGraphicFramePr/>
          <p:nvPr/>
        </p:nvGraphicFramePr>
        <p:xfrm>
          <a:off x="597377" y="5715001"/>
          <a:ext cx="2943860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1612900" imgH="444500" progId="Equation.3">
                  <p:embed/>
                </p:oleObj>
              </mc:Choice>
              <mc:Fallback>
                <p:oleObj name="" r:id="rId8" imgW="1612900" imgH="4445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7377" y="5715001"/>
                        <a:ext cx="2943860" cy="7321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/>
          <p:nvPr/>
        </p:nvGraphicFramePr>
        <p:xfrm>
          <a:off x="3702209" y="5714684"/>
          <a:ext cx="4359275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2387600" imgH="457200" progId="Equation.3">
                  <p:embed/>
                </p:oleObj>
              </mc:Choice>
              <mc:Fallback>
                <p:oleObj name="" r:id="rId10" imgW="2387600" imgH="4572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2209" y="5714684"/>
                        <a:ext cx="4359275" cy="7531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70485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build="p"/>
      <p:bldP spid="2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928688"/>
            <a:ext cx="8116888" cy="9144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 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讨论二</a:t>
            </a:r>
            <a:b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</a:b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求解在深度负反馈条件下电路的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电压放大倍数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9395" name="Text Box 3"/>
          <p:cNvSpPr txBox="1"/>
          <p:nvPr/>
        </p:nvSpPr>
        <p:spPr>
          <a:xfrm>
            <a:off x="714375" y="5000625"/>
            <a:ext cx="35480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第三级从射极输出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2770" name="Object 2"/>
          <p:cNvGraphicFramePr/>
          <p:nvPr/>
        </p:nvGraphicFramePr>
        <p:xfrm>
          <a:off x="1258888" y="2060575"/>
          <a:ext cx="48006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17383125" imgH="9344025" progId="MSPhotoEd.3">
                  <p:embed/>
                </p:oleObj>
              </mc:Choice>
              <mc:Fallback>
                <p:oleObj name="" r:id="rId1" imgW="17383125" imgH="9344025" progId="MSPhotoEd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2060575"/>
                        <a:ext cx="4800600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3"/>
          <p:cNvGraphicFramePr/>
          <p:nvPr/>
        </p:nvGraphicFramePr>
        <p:xfrm>
          <a:off x="4651375" y="3681413"/>
          <a:ext cx="773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2771775" imgH="2790825" progId="MSPhotoEd.3">
                  <p:embed/>
                </p:oleObj>
              </mc:Choice>
              <mc:Fallback>
                <p:oleObj name="" r:id="rId3" imgW="2771775" imgH="2790825" progId="MSPhotoEd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5" y="3681413"/>
                        <a:ext cx="773113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/>
          <p:nvPr/>
        </p:nvGraphicFramePr>
        <p:xfrm>
          <a:off x="5643563" y="5500688"/>
          <a:ext cx="142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5" imgW="558800" imgH="431800" progId="Equation.3">
                  <p:embed/>
                </p:oleObj>
              </mc:Choice>
              <mc:Fallback>
                <p:oleObj name="" r:id="rId5" imgW="558800" imgH="431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3563" y="5500688"/>
                        <a:ext cx="1428750" cy="1071562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 cap="flat" cmpd="sng">
                        <a:solidFill>
                          <a:srgbClr val="3399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4895850" y="2811463"/>
            <a:ext cx="152400" cy="228600"/>
            <a:chOff x="2928" y="1584"/>
            <a:chExt cx="96" cy="144"/>
          </a:xfrm>
        </p:grpSpPr>
        <p:sp>
          <p:nvSpPr>
            <p:cNvPr id="32782" name="Line 10"/>
            <p:cNvSpPr/>
            <p:nvPr/>
          </p:nvSpPr>
          <p:spPr>
            <a:xfrm>
              <a:off x="2928" y="1584"/>
              <a:ext cx="96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11"/>
            <p:cNvSpPr/>
            <p:nvPr/>
          </p:nvSpPr>
          <p:spPr>
            <a:xfrm flipH="1">
              <a:off x="2928" y="1584"/>
              <a:ext cx="96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" name="Text Box 20"/>
          <p:cNvSpPr txBox="1"/>
          <p:nvPr/>
        </p:nvSpPr>
        <p:spPr>
          <a:xfrm>
            <a:off x="1285875" y="5857875"/>
            <a:ext cx="3000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电压串联负反馈</a:t>
            </a:r>
            <a:endParaRPr lang="zh-CN" altLang="en-US" dirty="0">
              <a:solidFill>
                <a:srgbClr val="007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54" name="Object 4"/>
          <p:cNvGraphicFramePr/>
          <p:nvPr/>
        </p:nvGraphicFramePr>
        <p:xfrm>
          <a:off x="3929063" y="5500371"/>
          <a:ext cx="1714500" cy="107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7" imgW="622300" imgH="431800" progId="Equation.3">
                  <p:embed/>
                </p:oleObj>
              </mc:Choice>
              <mc:Fallback>
                <p:oleObj name="" r:id="rId7" imgW="622300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9063" y="5500371"/>
                        <a:ext cx="1714500" cy="107378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 cap="flat" cmpd="sng">
                        <a:solidFill>
                          <a:srgbClr val="3399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/>
          <p:cNvGraphicFramePr/>
          <p:nvPr/>
        </p:nvGraphicFramePr>
        <p:xfrm>
          <a:off x="6429375" y="3643313"/>
          <a:ext cx="14605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9" imgW="673100" imgH="431800" progId="Equation.3">
                  <p:embed/>
                </p:oleObj>
              </mc:Choice>
              <mc:Fallback>
                <p:oleObj name="" r:id="rId9" imgW="673100" imgH="4318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9375" y="3643313"/>
                        <a:ext cx="1460500" cy="846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1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32"/>
          <p:cNvGraphicFramePr/>
          <p:nvPr/>
        </p:nvGraphicFramePr>
        <p:xfrm>
          <a:off x="6513195" y="2619216"/>
          <a:ext cx="137668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634365" imgH="431800" progId="Equation.3">
                  <p:embed/>
                </p:oleObj>
              </mc:Choice>
              <mc:Fallback>
                <p:oleObj name="" r:id="rId12" imgW="634365" imgH="4318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3195" y="2619216"/>
                        <a:ext cx="1376680" cy="84582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3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928688"/>
            <a:ext cx="8116888" cy="9144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 </a:t>
            </a:r>
            <a:r>
              <a:rPr kumimoji="0" lang="zh-CN" alt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讨论二</a:t>
            </a:r>
            <a:b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</a:b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求解在深度负反馈条件下电路的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电压放大倍数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graphicFrame>
        <p:nvGraphicFramePr>
          <p:cNvPr id="33794" name="Object 2"/>
          <p:cNvGraphicFramePr/>
          <p:nvPr/>
        </p:nvGraphicFramePr>
        <p:xfrm>
          <a:off x="1258888" y="2060575"/>
          <a:ext cx="48006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7383125" imgH="9344025" progId="MSPhotoEd.3">
                  <p:embed/>
                </p:oleObj>
              </mc:Choice>
              <mc:Fallback>
                <p:oleObj name="" r:id="rId1" imgW="17383125" imgH="9344025" progId="MSPhotoEd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2060575"/>
                        <a:ext cx="4800600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/>
          <p:nvPr/>
        </p:nvGraphicFramePr>
        <p:xfrm>
          <a:off x="801688" y="3330575"/>
          <a:ext cx="5619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1838325" imgH="3781425" progId="MSPhotoEd.3">
                  <p:embed/>
                </p:oleObj>
              </mc:Choice>
              <mc:Fallback>
                <p:oleObj name="" r:id="rId3" imgW="1838325" imgH="3781425" progId="MSPhotoEd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688" y="3330575"/>
                        <a:ext cx="56197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6"/>
          <p:cNvGraphicFramePr/>
          <p:nvPr/>
        </p:nvGraphicFramePr>
        <p:xfrm>
          <a:off x="6215063" y="5954713"/>
          <a:ext cx="10715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444500" imgH="431800" progId="Equation.3">
                  <p:embed/>
                </p:oleObj>
              </mc:Choice>
              <mc:Fallback>
                <p:oleObj name="" r:id="rId5" imgW="444500" imgH="431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5063" y="5954713"/>
                        <a:ext cx="1071562" cy="903287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 cap="flat" cmpd="sng">
                        <a:solidFill>
                          <a:srgbClr val="3399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1487488" y="2974975"/>
            <a:ext cx="4343400" cy="1792288"/>
            <a:chOff x="960" y="1776"/>
            <a:chExt cx="2736" cy="1129"/>
          </a:xfrm>
        </p:grpSpPr>
        <p:grpSp>
          <p:nvGrpSpPr>
            <p:cNvPr id="33812" name="Group 13"/>
            <p:cNvGrpSpPr/>
            <p:nvPr/>
          </p:nvGrpSpPr>
          <p:grpSpPr>
            <a:xfrm>
              <a:off x="2592" y="2245"/>
              <a:ext cx="144" cy="443"/>
              <a:chOff x="2400" y="2149"/>
              <a:chExt cx="144" cy="443"/>
            </a:xfrm>
          </p:grpSpPr>
          <p:sp>
            <p:nvSpPr>
              <p:cNvPr id="33821" name="Line 14"/>
              <p:cNvSpPr/>
              <p:nvPr/>
            </p:nvSpPr>
            <p:spPr>
              <a:xfrm>
                <a:off x="2400" y="2352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2" name="Line 15"/>
              <p:cNvSpPr/>
              <p:nvPr/>
            </p:nvSpPr>
            <p:spPr>
              <a:xfrm>
                <a:off x="2400" y="2400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3" name="Line 16"/>
              <p:cNvSpPr/>
              <p:nvPr/>
            </p:nvSpPr>
            <p:spPr>
              <a:xfrm flipV="1">
                <a:off x="2471" y="216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4" name="Oval 17"/>
              <p:cNvSpPr/>
              <p:nvPr/>
            </p:nvSpPr>
            <p:spPr>
              <a:xfrm>
                <a:off x="2448" y="2149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825" name="Line 18"/>
              <p:cNvSpPr/>
              <p:nvPr/>
            </p:nvSpPr>
            <p:spPr>
              <a:xfrm>
                <a:off x="2471" y="2400"/>
                <a:ext cx="0" cy="192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6" name="Oval 19"/>
              <p:cNvSpPr/>
              <p:nvPr/>
            </p:nvSpPr>
            <p:spPr>
              <a:xfrm>
                <a:off x="2448" y="254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3813" name="Group 20"/>
            <p:cNvGrpSpPr/>
            <p:nvPr/>
          </p:nvGrpSpPr>
          <p:grpSpPr>
            <a:xfrm>
              <a:off x="960" y="2088"/>
              <a:ext cx="1152" cy="780"/>
              <a:chOff x="768" y="1992"/>
              <a:chExt cx="1152" cy="780"/>
            </a:xfrm>
          </p:grpSpPr>
          <p:sp>
            <p:nvSpPr>
              <p:cNvPr id="33819" name="Line 21"/>
              <p:cNvSpPr/>
              <p:nvPr/>
            </p:nvSpPr>
            <p:spPr>
              <a:xfrm flipH="1">
                <a:off x="1056" y="2772"/>
                <a:ext cx="864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0" name="Line 22"/>
              <p:cNvSpPr/>
              <p:nvPr/>
            </p:nvSpPr>
            <p:spPr>
              <a:xfrm flipH="1" flipV="1">
                <a:off x="768" y="1992"/>
                <a:ext cx="288" cy="768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14" name="Line 23"/>
            <p:cNvSpPr/>
            <p:nvPr/>
          </p:nvSpPr>
          <p:spPr>
            <a:xfrm>
              <a:off x="2304" y="2868"/>
              <a:ext cx="120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Line 24"/>
            <p:cNvSpPr/>
            <p:nvPr/>
          </p:nvSpPr>
          <p:spPr>
            <a:xfrm flipV="1">
              <a:off x="3504" y="1776"/>
              <a:ext cx="192" cy="110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3816" name="Group 25"/>
            <p:cNvGrpSpPr/>
            <p:nvPr/>
          </p:nvGrpSpPr>
          <p:grpSpPr>
            <a:xfrm>
              <a:off x="1920" y="2640"/>
              <a:ext cx="384" cy="265"/>
              <a:chOff x="1920" y="2496"/>
              <a:chExt cx="384" cy="265"/>
            </a:xfrm>
          </p:grpSpPr>
          <p:sp>
            <p:nvSpPr>
              <p:cNvPr id="33817" name="Rectangle 26"/>
              <p:cNvSpPr/>
              <p:nvPr/>
            </p:nvSpPr>
            <p:spPr>
              <a:xfrm>
                <a:off x="2112" y="2688"/>
                <a:ext cx="192" cy="7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818" name="Text Box 27"/>
              <p:cNvSpPr txBox="1"/>
              <p:nvPr/>
            </p:nvSpPr>
            <p:spPr>
              <a:xfrm>
                <a:off x="1920" y="249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9420" name="Text Box 28"/>
          <p:cNvSpPr txBox="1"/>
          <p:nvPr/>
        </p:nvSpPr>
        <p:spPr>
          <a:xfrm>
            <a:off x="571500" y="5072063"/>
            <a:ext cx="78486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若在第三级的射极加旁路电容，且在输出端和输入端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跨接一电阻。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 Box 20"/>
          <p:cNvSpPr txBox="1"/>
          <p:nvPr/>
        </p:nvSpPr>
        <p:spPr>
          <a:xfrm>
            <a:off x="1214438" y="6143625"/>
            <a:ext cx="3000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7033"/>
                </a:solidFill>
                <a:latin typeface="Times New Roman" panose="02020603050405020304" pitchFamily="18" charset="0"/>
              </a:rPr>
              <a:t>电压并联负反馈</a:t>
            </a:r>
            <a:endParaRPr lang="zh-CN" altLang="en-US" dirty="0">
              <a:solidFill>
                <a:srgbClr val="007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783" name="Object 5"/>
          <p:cNvGraphicFramePr/>
          <p:nvPr/>
        </p:nvGraphicFramePr>
        <p:xfrm>
          <a:off x="3928111" y="5935504"/>
          <a:ext cx="228790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7" imgW="876300" imgH="431800" progId="Equation.3">
                  <p:embed/>
                </p:oleObj>
              </mc:Choice>
              <mc:Fallback>
                <p:oleObj name="" r:id="rId7" imgW="876300" imgH="431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8111" y="5935504"/>
                        <a:ext cx="2287905" cy="92265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 cap="flat" cmpd="sng">
                        <a:solidFill>
                          <a:srgbClr val="3399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/>
          <p:nvPr/>
        </p:nvGraphicFramePr>
        <p:xfrm>
          <a:off x="6786722" y="2454434"/>
          <a:ext cx="143954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9" imgW="571500" imgH="431800" progId="Equation.3">
                  <p:embed/>
                </p:oleObj>
              </mc:Choice>
              <mc:Fallback>
                <p:oleObj name="" r:id="rId9" imgW="571500" imgH="4318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6722" y="2454434"/>
                        <a:ext cx="1439545" cy="89344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/>
          <p:nvPr/>
        </p:nvGraphicFramePr>
        <p:xfrm>
          <a:off x="6786563" y="3429000"/>
          <a:ext cx="9921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393700" imgH="393700" progId="Equation.3">
                  <p:embed/>
                </p:oleObj>
              </mc:Choice>
              <mc:Fallback>
                <p:oleObj name="" r:id="rId11" imgW="393700" imgH="3937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6563" y="3429000"/>
                        <a:ext cx="992187" cy="812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/>
          <p:cNvSpPr txBox="1"/>
          <p:nvPr/>
        </p:nvSpPr>
        <p:spPr>
          <a:xfrm>
            <a:off x="1258888" y="29972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9"/>
          <p:cNvSpPr txBox="1"/>
          <p:nvPr/>
        </p:nvSpPr>
        <p:spPr>
          <a:xfrm>
            <a:off x="2700338" y="2781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_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7"/>
          <p:cNvSpPr txBox="1"/>
          <p:nvPr/>
        </p:nvSpPr>
        <p:spPr>
          <a:xfrm>
            <a:off x="3492500" y="31416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9"/>
          <p:cNvSpPr txBox="1"/>
          <p:nvPr/>
        </p:nvSpPr>
        <p:spPr>
          <a:xfrm>
            <a:off x="4716463" y="27082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_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Line 11"/>
          <p:cNvSpPr/>
          <p:nvPr/>
        </p:nvSpPr>
        <p:spPr>
          <a:xfrm>
            <a:off x="2484438" y="4868863"/>
            <a:ext cx="4889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5" name="Text Box 18"/>
          <p:cNvSpPr txBox="1"/>
          <p:nvPr/>
        </p:nvSpPr>
        <p:spPr>
          <a:xfrm>
            <a:off x="2051050" y="4652963"/>
            <a:ext cx="533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zh-CN" sz="28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811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70485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0" grpId="0"/>
      <p:bldP spid="31" grpId="0" build="p"/>
      <p:bldP spid="28" grpId="0"/>
      <p:bldP spid="30" grpId="0"/>
      <p:bldP spid="32" grpId="0"/>
      <p:bldP spid="33" grpId="0"/>
      <p:bldP spid="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214313" y="785813"/>
            <a:ext cx="8572500" cy="428625"/>
          </a:xfrm>
        </p:spPr>
        <p:txBody>
          <a:bodyPr vert="horz" wrap="square" lIns="91440" tIns="45720" rIns="91440" bIns="45720" anchor="ctr"/>
          <a:p>
            <a:pPr algn="l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三、基于理想运放的电压放大倍数的计算方法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395288" y="1268413"/>
            <a:ext cx="4897437" cy="149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理想运放参数特点</a:t>
            </a:r>
            <a:r>
              <a:rPr lang="zh-CN" altLang="en-US" b="0" dirty="0">
                <a:solidFill>
                  <a:srgbClr val="D60093"/>
                </a:solidFill>
                <a:latin typeface="Times New Roman" panose="02020603050405020304" pitchFamily="18" charset="0"/>
              </a:rPr>
              <a:t>：</a:t>
            </a:r>
            <a:endParaRPr lang="zh-CN" altLang="en-US" b="0" dirty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＝∞，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＝∞，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＝∞，所有失调因素、温漂、噪声均为零。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4" name="Object 2"/>
          <p:cNvGraphicFramePr/>
          <p:nvPr/>
        </p:nvGraphicFramePr>
        <p:xfrm>
          <a:off x="5651500" y="1268413"/>
          <a:ext cx="30972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9153525" imgH="5991225" progId="MSPhotoEd.3">
                  <p:embed/>
                </p:oleObj>
              </mc:Choice>
              <mc:Fallback>
                <p:oleObj name="" r:id="rId1" imgW="9153525" imgH="5991225" progId="MSPhotoEd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1268413"/>
                        <a:ext cx="3097213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5288" y="3213100"/>
            <a:ext cx="8497888" cy="884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14350" marR="0" indent="-514350" algn="l" defTabSz="914400">
              <a:buClrTx/>
              <a:buSzTx/>
              <a:buFontTx/>
              <a:buAutoNum type="arabicPeriod" startAt="2"/>
              <a:defRPr/>
            </a:pPr>
            <a:r>
              <a:rPr kumimoji="1" lang="zh-CN" altLang="en-US" sz="2800" b="0" kern="1200" cap="none" spc="0" normalizeH="0" baseline="0" noProof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理想运放工作在线性区的电路特征</a:t>
            </a: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algn="l" defTabSz="91440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引入交、直流负反馈</a:t>
            </a:r>
            <a:endParaRPr kumimoji="1" lang="zh-CN" altLang="en-US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969963" y="4556125"/>
            <a:ext cx="7391400" cy="1041400"/>
            <a:chOff x="612" y="2659"/>
            <a:chExt cx="4656" cy="656"/>
          </a:xfrm>
        </p:grpSpPr>
        <p:sp>
          <p:nvSpPr>
            <p:cNvPr id="34833" name="Text Box 7"/>
            <p:cNvSpPr txBox="1"/>
            <p:nvPr/>
          </p:nvSpPr>
          <p:spPr>
            <a:xfrm>
              <a:off x="612" y="2659"/>
              <a:ext cx="465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因为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为有限值，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od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＝∞，</a:t>
              </a:r>
              <a:r>
                <a:rPr lang="zh-CN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即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Text Box 8"/>
            <p:cNvSpPr txBox="1"/>
            <p:nvPr/>
          </p:nvSpPr>
          <p:spPr>
            <a:xfrm>
              <a:off x="1474" y="2976"/>
              <a:ext cx="1824" cy="339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－－</a:t>
              </a: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虚短路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071563" y="5643563"/>
            <a:ext cx="4572000" cy="1039812"/>
            <a:chOff x="676" y="3390"/>
            <a:chExt cx="2880" cy="655"/>
          </a:xfrm>
        </p:grpSpPr>
        <p:sp>
          <p:nvSpPr>
            <p:cNvPr id="34831" name="Text Box 10"/>
            <p:cNvSpPr txBox="1"/>
            <p:nvPr/>
          </p:nvSpPr>
          <p:spPr>
            <a:xfrm>
              <a:off x="676" y="3390"/>
              <a:ext cx="288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因为</a:t>
              </a:r>
              <a:r>
                <a:rPr lang="en-US" altLang="zh-CN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id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＝∞，</a:t>
              </a: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所以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4832" name="Text Box 11"/>
            <p:cNvSpPr txBox="1"/>
            <p:nvPr/>
          </p:nvSpPr>
          <p:spPr>
            <a:xfrm>
              <a:off x="1486" y="3705"/>
              <a:ext cx="1920" cy="340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－－</a:t>
              </a:r>
              <a:r>
                <a:rPr lang="zh-CN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虚断路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386388" y="5348288"/>
            <a:ext cx="2362200" cy="1003300"/>
            <a:chOff x="3360" y="2872"/>
            <a:chExt cx="1488" cy="632"/>
          </a:xfrm>
        </p:grpSpPr>
        <p:sp>
          <p:nvSpPr>
            <p:cNvPr id="34829" name="AutoShape 13"/>
            <p:cNvSpPr/>
            <p:nvPr/>
          </p:nvSpPr>
          <p:spPr>
            <a:xfrm>
              <a:off x="3650" y="2872"/>
              <a:ext cx="1198" cy="440"/>
            </a:xfrm>
            <a:prstGeom prst="borderCallout1">
              <a:avLst>
                <a:gd name="adj1" fmla="val 16366"/>
                <a:gd name="adj2" fmla="val -4005"/>
                <a:gd name="adj3" fmla="val 10227"/>
                <a:gd name="adj4" fmla="val -32972"/>
              </a:avLst>
            </a:prstGeom>
            <a:solidFill>
              <a:srgbClr val="92D050"/>
            </a:solidFill>
            <a:ln w="1905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000" dirty="0">
                  <a:latin typeface="Times New Roman" panose="02020603050405020304" pitchFamily="18" charset="0"/>
                </a:rPr>
                <a:t>求解放大倍数的基本出发点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4830" name="Line 14"/>
            <p:cNvSpPr/>
            <p:nvPr/>
          </p:nvSpPr>
          <p:spPr>
            <a:xfrm flipV="1">
              <a:off x="3360" y="3264"/>
              <a:ext cx="240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455" name="AutoShape 15"/>
          <p:cNvSpPr/>
          <p:nvPr/>
        </p:nvSpPr>
        <p:spPr>
          <a:xfrm>
            <a:off x="4643438" y="1412875"/>
            <a:ext cx="1403350" cy="431800"/>
          </a:xfrm>
          <a:prstGeom prst="borderCallout1">
            <a:avLst>
              <a:gd name="adj1" fmla="val 26472"/>
              <a:gd name="adj2" fmla="val 105431"/>
              <a:gd name="adj3" fmla="val 51838"/>
              <a:gd name="adj4" fmla="val 148528"/>
            </a:avLst>
          </a:prstGeom>
          <a:solidFill>
            <a:srgbClr val="CCECFF"/>
          </a:solidFill>
          <a:ln w="19050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无源网络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Text Box 16"/>
          <p:cNvSpPr txBox="1"/>
          <p:nvPr/>
        </p:nvSpPr>
        <p:spPr>
          <a:xfrm>
            <a:off x="395288" y="4149725"/>
            <a:ext cx="6048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理想运放工作在线性区的特点</a:t>
            </a:r>
            <a:endParaRPr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482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28575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55" grpId="0" bldLvl="0" animBg="1"/>
      <p:bldP spid="614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1331" y="313524"/>
            <a:ext cx="5200650" cy="431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局部反馈和级间反馈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27584" y="1037995"/>
            <a:ext cx="7467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3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只对多级放大电路中某一级起反馈作用的称为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ts val="3300"/>
              </a:lnSpc>
            </a:pPr>
            <a:r>
              <a:rPr kumimoji="1" lang="zh-CN" altLang="en-US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局部反馈</a:t>
            </a:r>
            <a:r>
              <a:rPr kumimoji="1" lang="zh-CN" altLang="en-US" dirty="0">
                <a:latin typeface="Times New Roman" panose="02020603050405020304" pitchFamily="18" charset="0"/>
              </a:rPr>
              <a:t>，将多级放大电路的总输出量引回到其输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ts val="33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入级的输入回路的称为</a:t>
            </a:r>
            <a:r>
              <a:rPr kumimoji="1" lang="zh-CN" altLang="en-US" b="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级间反馈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1258888" y="3141663"/>
          <a:ext cx="60960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Photo Editor 照片" r:id="rId1" imgW="16259175" imgH="5857875" progId="MSPhotoEd.3">
                  <p:embed/>
                </p:oleObj>
              </mc:Choice>
              <mc:Fallback>
                <p:oleObj name="Photo Editor 照片" r:id="rId1" imgW="16259175" imgH="58578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609600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4864100" y="3497263"/>
            <a:ext cx="1846263" cy="771525"/>
            <a:chOff x="3087" y="2192"/>
            <a:chExt cx="1163" cy="486"/>
          </a:xfrm>
        </p:grpSpPr>
        <p:sp>
          <p:nvSpPr>
            <p:cNvPr id="4112" name="Line 6"/>
            <p:cNvSpPr>
              <a:spLocks noChangeShapeType="1"/>
            </p:cNvSpPr>
            <p:nvPr/>
          </p:nvSpPr>
          <p:spPr bwMode="auto">
            <a:xfrm flipV="1">
              <a:off x="3101" y="2208"/>
              <a:ext cx="0" cy="3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7"/>
            <p:cNvSpPr>
              <a:spLocks noChangeShapeType="1"/>
            </p:cNvSpPr>
            <p:nvPr/>
          </p:nvSpPr>
          <p:spPr bwMode="auto">
            <a:xfrm>
              <a:off x="3087" y="2192"/>
              <a:ext cx="432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8"/>
            <p:cNvSpPr>
              <a:spLocks noChangeShapeType="1"/>
            </p:cNvSpPr>
            <p:nvPr/>
          </p:nvSpPr>
          <p:spPr bwMode="auto">
            <a:xfrm>
              <a:off x="3770" y="2198"/>
              <a:ext cx="48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9"/>
            <p:cNvSpPr>
              <a:spLocks noChangeShapeType="1"/>
            </p:cNvSpPr>
            <p:nvPr/>
          </p:nvSpPr>
          <p:spPr bwMode="auto">
            <a:xfrm>
              <a:off x="4250" y="2198"/>
              <a:ext cx="0" cy="48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2230438" y="4360863"/>
            <a:ext cx="4476750" cy="914400"/>
            <a:chOff x="1428" y="2736"/>
            <a:chExt cx="2820" cy="576"/>
          </a:xfrm>
        </p:grpSpPr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4248" y="2761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 flipH="1">
              <a:off x="2352" y="3289"/>
              <a:ext cx="18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 flipH="1">
              <a:off x="1428" y="3289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 flipV="1">
              <a:off x="1439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5" name="AutoShape 15"/>
          <p:cNvSpPr/>
          <p:nvPr/>
        </p:nvSpPr>
        <p:spPr bwMode="auto">
          <a:xfrm>
            <a:off x="1258888" y="2913063"/>
            <a:ext cx="3665537" cy="457200"/>
          </a:xfrm>
          <a:prstGeom prst="borderCallout1">
            <a:avLst>
              <a:gd name="adj1" fmla="val 25000"/>
              <a:gd name="adj2" fmla="val 102079"/>
              <a:gd name="adj3" fmla="val 100000"/>
              <a:gd name="adj4" fmla="val 119097"/>
            </a:avLst>
          </a:prstGeom>
          <a:solidFill>
            <a:srgbClr val="FFCCFF"/>
          </a:solidFill>
          <a:ln w="19050">
            <a:solidFill>
              <a:srgbClr val="D60093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通过</a:t>
            </a:r>
            <a:r>
              <a:rPr kumimoji="1" lang="en-US" altLang="zh-CN" i="1"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latin typeface="Times New Roman" panose="02020603050405020304" pitchFamily="18" charset="0"/>
              </a:rPr>
              <a:t>引入的是局部反馈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6" name="AutoShape 16"/>
          <p:cNvSpPr/>
          <p:nvPr/>
        </p:nvSpPr>
        <p:spPr bwMode="auto">
          <a:xfrm>
            <a:off x="4000500" y="5572125"/>
            <a:ext cx="3776663" cy="447675"/>
          </a:xfrm>
          <a:prstGeom prst="borderCallout1">
            <a:avLst>
              <a:gd name="adj1" fmla="val 25532"/>
              <a:gd name="adj2" fmla="val -2019"/>
              <a:gd name="adj3" fmla="val -66218"/>
              <a:gd name="adj4" fmla="val -10528"/>
            </a:avLst>
          </a:prstGeom>
          <a:solidFill>
            <a:srgbClr val="FFCCFF"/>
          </a:solidFill>
          <a:ln w="19050">
            <a:solidFill>
              <a:srgbClr val="D60093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通过</a:t>
            </a:r>
            <a:r>
              <a:rPr kumimoji="1" lang="en-US" altLang="zh-CN" i="1"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>
                <a:latin typeface="Times New Roman" panose="02020603050405020304" pitchFamily="18" charset="0"/>
              </a:rPr>
              <a:t>引入的是级间反馈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71600" y="6062663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通常，重点研究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级间反馈或称总体反馈。</a:t>
            </a:r>
            <a:endParaRPr kumimoji="1" lang="zh-CN" altLang="en-US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 build="p"/>
      <p:bldP spid="25615" grpId="0" animBg="1" autoUpdateAnimBg="0"/>
      <p:bldP spid="25616" grpId="0" animBg="1" autoUpdateAnimBg="0"/>
      <p:bldP spid="2561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1" name="Rectangle 2"/>
          <p:cNvSpPr>
            <a:spLocks noGrp="1"/>
          </p:cNvSpPr>
          <p:nvPr>
            <p:ph type="title" sz="quarter"/>
          </p:nvPr>
        </p:nvSpPr>
        <p:spPr>
          <a:xfrm>
            <a:off x="684213" y="836613"/>
            <a:ext cx="7627937" cy="855662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200" dirty="0">
                <a:ea typeface="华文行楷" panose="02010800040101010101" pitchFamily="2" charset="-122"/>
              </a:rPr>
              <a:t>利用“</a:t>
            </a:r>
            <a:r>
              <a:rPr lang="zh-CN" altLang="en-US" sz="3200" dirty="0">
                <a:solidFill>
                  <a:srgbClr val="00B050"/>
                </a:solidFill>
                <a:ea typeface="华文行楷" panose="02010800040101010101" pitchFamily="2" charset="-122"/>
              </a:rPr>
              <a:t>虚短</a:t>
            </a:r>
            <a:r>
              <a:rPr lang="zh-CN" altLang="en-US" sz="3200" dirty="0">
                <a:ea typeface="华文行楷" panose="02010800040101010101" pitchFamily="2" charset="-122"/>
              </a:rPr>
              <a:t>”、“</a:t>
            </a:r>
            <a:r>
              <a:rPr lang="zh-CN" altLang="en-US" sz="3200" dirty="0">
                <a:solidFill>
                  <a:srgbClr val="00B050"/>
                </a:solidFill>
                <a:ea typeface="华文行楷" panose="02010800040101010101" pitchFamily="2" charset="-122"/>
              </a:rPr>
              <a:t>虚断</a:t>
            </a:r>
            <a:r>
              <a:rPr lang="zh-CN" altLang="en-US" sz="3200" dirty="0">
                <a:ea typeface="华文行楷" panose="02010800040101010101" pitchFamily="2" charset="-122"/>
              </a:rPr>
              <a:t>”求解电路</a:t>
            </a:r>
            <a:endParaRPr lang="zh-CN" altLang="en-US" sz="3200" b="1" dirty="0"/>
          </a:p>
        </p:txBody>
      </p:sp>
      <p:pic>
        <p:nvPicPr>
          <p:cNvPr id="35852" name="Picture 3"/>
          <p:cNvPicPr>
            <a:picLocks noChangeAspect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2349500"/>
            <a:ext cx="3168650" cy="2309813"/>
          </a:xfrm>
        </p:spPr>
      </p:pic>
      <p:graphicFrame>
        <p:nvGraphicFramePr>
          <p:cNvPr id="63492" name="Object 2"/>
          <p:cNvGraphicFramePr/>
          <p:nvPr>
            <p:ph sz="quarter" idx="2"/>
          </p:nvPr>
        </p:nvGraphicFramePr>
        <p:xfrm>
          <a:off x="4859338" y="2420938"/>
          <a:ext cx="13731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2" imgW="571500" imgH="228600" progId="Equation.DSMT4">
                  <p:embed/>
                </p:oleObj>
              </mc:Choice>
              <mc:Fallback>
                <p:oleObj name="" r:id="rId2" imgW="571500" imgH="2286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59338" y="2420938"/>
                        <a:ext cx="1373187" cy="5492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100000"/>
                        </a:srgbClr>
                      </a:solidFill>
                      <a:ln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3"/>
          <p:cNvGraphicFramePr/>
          <p:nvPr>
            <p:ph sz="quarter" idx="3"/>
          </p:nvPr>
        </p:nvGraphicFramePr>
        <p:xfrm>
          <a:off x="4816475" y="5346700"/>
          <a:ext cx="1193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4" imgW="558800" imgH="431800" progId="Equation.DSMT4">
                  <p:embed/>
                </p:oleObj>
              </mc:Choice>
              <mc:Fallback>
                <p:oleObj name="" r:id="rId4" imgW="558800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6475" y="5346700"/>
                        <a:ext cx="1193800" cy="922338"/>
                      </a:xfrm>
                      <a:prstGeom prst="rect">
                        <a:avLst/>
                      </a:prstGeom>
                      <a:solidFill>
                        <a:srgbClr val="FFCCFF">
                          <a:alpha val="100000"/>
                        </a:srgbClr>
                      </a:solidFill>
                      <a:ln>
                        <a:solidFill>
                          <a:srgbClr val="FF99CC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835150" y="1484313"/>
            <a:ext cx="3600450" cy="1081087"/>
            <a:chOff x="1111" y="845"/>
            <a:chExt cx="2220" cy="725"/>
          </a:xfrm>
        </p:grpSpPr>
        <p:sp>
          <p:nvSpPr>
            <p:cNvPr id="35862" name="Line 7"/>
            <p:cNvSpPr/>
            <p:nvPr/>
          </p:nvSpPr>
          <p:spPr>
            <a:xfrm>
              <a:off x="1111" y="845"/>
              <a:ext cx="71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Line 8"/>
            <p:cNvSpPr/>
            <p:nvPr/>
          </p:nvSpPr>
          <p:spPr>
            <a:xfrm>
              <a:off x="1383" y="845"/>
              <a:ext cx="1948" cy="72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63500" name="Object 4"/>
          <p:cNvGraphicFramePr/>
          <p:nvPr>
            <p:ph sz="quarter" idx="4"/>
          </p:nvPr>
        </p:nvGraphicFramePr>
        <p:xfrm>
          <a:off x="4827588" y="3714750"/>
          <a:ext cx="22209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6" imgW="1040765" imgH="431800" progId="Equation.DSMT4">
                  <p:embed/>
                </p:oleObj>
              </mc:Choice>
              <mc:Fallback>
                <p:oleObj name="" r:id="rId6" imgW="1040765" imgH="4318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7588" y="3714750"/>
                        <a:ext cx="2220912" cy="92075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100000"/>
                        </a:srgbClr>
                      </a:solidFill>
                      <a:ln>
                        <a:solidFill>
                          <a:srgbClr val="FF99CC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"/>
          <p:cNvSpPr txBox="1"/>
          <p:nvPr/>
        </p:nvSpPr>
        <p:spPr>
          <a:xfrm>
            <a:off x="1500188" y="5072063"/>
            <a:ext cx="3000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电压串联负反馈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15"/>
          <p:cNvGraphicFramePr/>
          <p:nvPr/>
        </p:nvGraphicFramePr>
        <p:xfrm>
          <a:off x="6000750" y="5286375"/>
          <a:ext cx="12525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8" imgW="533400" imgH="431800" progId="Equation.DSMT4">
                  <p:embed/>
                </p:oleObj>
              </mc:Choice>
              <mc:Fallback>
                <p:oleObj name="" r:id="rId8" imgW="533400" imgH="4318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0750" y="5286375"/>
                        <a:ext cx="1252538" cy="10144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99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6"/>
          <p:cNvGraphicFramePr/>
          <p:nvPr/>
        </p:nvGraphicFramePr>
        <p:xfrm>
          <a:off x="1258888" y="2924175"/>
          <a:ext cx="433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0" imgW="190500" imgH="228600" progId="Equation.DSMT4">
                  <p:embed/>
                </p:oleObj>
              </mc:Choice>
              <mc:Fallback>
                <p:oleObj name="" r:id="rId10" imgW="190500" imgH="2286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8888" y="2924175"/>
                        <a:ext cx="4333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7"/>
          <p:cNvGraphicFramePr/>
          <p:nvPr/>
        </p:nvGraphicFramePr>
        <p:xfrm>
          <a:off x="1403350" y="21336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2" imgW="177800" imgH="227965" progId="Equation.DSMT4">
                  <p:embed/>
                </p:oleObj>
              </mc:Choice>
              <mc:Fallback>
                <p:oleObj name="" r:id="rId12" imgW="177800" imgH="227965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2133600"/>
                        <a:ext cx="4048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6227763" y="2420938"/>
          <a:ext cx="2198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4" imgW="964565" imgH="241300" progId="Equation.DSMT4">
                  <p:embed/>
                </p:oleObj>
              </mc:Choice>
              <mc:Fallback>
                <p:oleObj name="" r:id="rId14" imgW="964565" imgH="2413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7763" y="2420938"/>
                        <a:ext cx="2198687" cy="5492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4000500" y="1484313"/>
            <a:ext cx="2803525" cy="1081087"/>
            <a:chOff x="2064" y="845"/>
            <a:chExt cx="2041" cy="725"/>
          </a:xfrm>
        </p:grpSpPr>
        <p:sp>
          <p:nvSpPr>
            <p:cNvPr id="35860" name="Line 10"/>
            <p:cNvSpPr/>
            <p:nvPr/>
          </p:nvSpPr>
          <p:spPr>
            <a:xfrm>
              <a:off x="2064" y="845"/>
              <a:ext cx="67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Line 11"/>
            <p:cNvSpPr/>
            <p:nvPr/>
          </p:nvSpPr>
          <p:spPr>
            <a:xfrm>
              <a:off x="2381" y="845"/>
              <a:ext cx="1724" cy="72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" name="Object 21"/>
          <p:cNvGraphicFramePr/>
          <p:nvPr/>
        </p:nvGraphicFramePr>
        <p:xfrm>
          <a:off x="900113" y="3860800"/>
          <a:ext cx="360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6" imgW="177800" imgH="227965" progId="Equation.DSMT4">
                  <p:embed/>
                </p:oleObj>
              </mc:Choice>
              <mc:Fallback>
                <p:oleObj name="" r:id="rId16" imgW="177800" imgH="227965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0113" y="3860800"/>
                        <a:ext cx="360362" cy="463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331913" y="3860800"/>
            <a:ext cx="0" cy="503238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9" name="Object 22"/>
          <p:cNvGraphicFramePr/>
          <p:nvPr/>
        </p:nvGraphicFramePr>
        <p:xfrm>
          <a:off x="2843213" y="3789363"/>
          <a:ext cx="3730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8" imgW="190500" imgH="228600" progId="Equation.DSMT4">
                  <p:embed/>
                </p:oleObj>
              </mc:Choice>
              <mc:Fallback>
                <p:oleObj name="" r:id="rId18" imgW="190500" imgH="2286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43213" y="3789363"/>
                        <a:ext cx="373062" cy="4492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H="1">
            <a:off x="2771775" y="3644900"/>
            <a:ext cx="49530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pic>
        <p:nvPicPr>
          <p:cNvPr id="35859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-142240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2"/>
          <p:cNvGraphicFramePr/>
          <p:nvPr/>
        </p:nvGraphicFramePr>
        <p:xfrm>
          <a:off x="6300788" y="1844675"/>
          <a:ext cx="1870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" imgW="812165" imgH="431800" progId="Equation.DSMT4">
                  <p:embed/>
                </p:oleObj>
              </mc:Choice>
              <mc:Fallback>
                <p:oleObj name="" r:id="rId1" imgW="812165" imgH="4318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0788" y="1844675"/>
                        <a:ext cx="1870075" cy="9937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2"/>
          <p:cNvSpPr>
            <a:spLocks noGrp="1"/>
          </p:cNvSpPr>
          <p:nvPr>
            <p:ph type="title"/>
          </p:nvPr>
        </p:nvSpPr>
        <p:spPr>
          <a:xfrm>
            <a:off x="0" y="838200"/>
            <a:ext cx="802005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200" dirty="0">
                <a:ea typeface="华文行楷" panose="02010800040101010101" pitchFamily="2" charset="-122"/>
              </a:rPr>
              <a:t>利用“</a:t>
            </a:r>
            <a:r>
              <a:rPr lang="zh-CN" altLang="en-US" sz="3200" dirty="0">
                <a:solidFill>
                  <a:srgbClr val="00B050"/>
                </a:solidFill>
                <a:ea typeface="华文行楷" panose="02010800040101010101" pitchFamily="2" charset="-122"/>
              </a:rPr>
              <a:t>虚短</a:t>
            </a:r>
            <a:r>
              <a:rPr lang="zh-CN" altLang="en-US" sz="3200" dirty="0">
                <a:ea typeface="华文行楷" panose="02010800040101010101" pitchFamily="2" charset="-122"/>
              </a:rPr>
              <a:t>”、“</a:t>
            </a:r>
            <a:r>
              <a:rPr lang="zh-CN" altLang="en-US" sz="3200" dirty="0">
                <a:solidFill>
                  <a:srgbClr val="00B050"/>
                </a:solidFill>
                <a:ea typeface="华文行楷" panose="02010800040101010101" pitchFamily="2" charset="-122"/>
              </a:rPr>
              <a:t>虚断</a:t>
            </a:r>
            <a:r>
              <a:rPr lang="zh-CN" altLang="en-US" sz="3200" dirty="0">
                <a:ea typeface="华文行楷" panose="02010800040101010101" pitchFamily="2" charset="-122"/>
              </a:rPr>
              <a:t>”求解电路。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  <p:graphicFrame>
        <p:nvGraphicFramePr>
          <p:cNvPr id="64515" name="Object 3"/>
          <p:cNvGraphicFramePr/>
          <p:nvPr/>
        </p:nvGraphicFramePr>
        <p:xfrm>
          <a:off x="4356100" y="2205038"/>
          <a:ext cx="1930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838200" imgH="228600" progId="Equation.DSMT4">
                  <p:embed/>
                </p:oleObj>
              </mc:Choice>
              <mc:Fallback>
                <p:oleObj name="" r:id="rId3" imgW="8382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2205038"/>
                        <a:ext cx="1930400" cy="5254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/>
          <p:nvPr/>
        </p:nvGraphicFramePr>
        <p:xfrm>
          <a:off x="500063" y="1928813"/>
          <a:ext cx="34290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5" imgW="8486775" imgH="6467475" progId="MSPhotoEd.3">
                  <p:embed/>
                </p:oleObj>
              </mc:Choice>
              <mc:Fallback>
                <p:oleObj name="" r:id="rId5" imgW="8486775" imgH="6467475" progId="MSPhotoEd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1928813"/>
                        <a:ext cx="3429000" cy="261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/>
          <p:nvPr/>
        </p:nvGraphicFramePr>
        <p:xfrm>
          <a:off x="3500438" y="5214938"/>
          <a:ext cx="3273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7" imgW="1663065" imgH="431800" progId="Equation.DSMT4">
                  <p:embed/>
                </p:oleObj>
              </mc:Choice>
              <mc:Fallback>
                <p:oleObj name="" r:id="rId7" imgW="1663065" imgH="4318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0438" y="5214938"/>
                        <a:ext cx="3273425" cy="8509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99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/>
          <p:nvPr/>
        </p:nvGraphicFramePr>
        <p:xfrm>
          <a:off x="4384675" y="2928938"/>
          <a:ext cx="26273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9" imgW="1193165" imgH="431800" progId="Equation.DSMT4">
                  <p:embed/>
                </p:oleObj>
              </mc:Choice>
              <mc:Fallback>
                <p:oleObj name="" r:id="rId9" imgW="1193165" imgH="431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4675" y="2928938"/>
                        <a:ext cx="2627313" cy="9509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99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258888" y="1557338"/>
            <a:ext cx="3673475" cy="792162"/>
            <a:chOff x="1152" y="960"/>
            <a:chExt cx="1680" cy="288"/>
          </a:xfrm>
        </p:grpSpPr>
        <p:sp>
          <p:nvSpPr>
            <p:cNvPr id="36891" name="Line 9"/>
            <p:cNvSpPr/>
            <p:nvPr/>
          </p:nvSpPr>
          <p:spPr>
            <a:xfrm flipH="1" flipV="1">
              <a:off x="1440" y="960"/>
              <a:ext cx="1392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2" name="Line 10"/>
            <p:cNvSpPr/>
            <p:nvPr/>
          </p:nvSpPr>
          <p:spPr>
            <a:xfrm>
              <a:off x="1152" y="960"/>
              <a:ext cx="43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3132138" y="1557338"/>
            <a:ext cx="3743325" cy="647700"/>
            <a:chOff x="2064" y="960"/>
            <a:chExt cx="2160" cy="336"/>
          </a:xfrm>
        </p:grpSpPr>
        <p:sp>
          <p:nvSpPr>
            <p:cNvPr id="36889" name="Line 12"/>
            <p:cNvSpPr/>
            <p:nvPr/>
          </p:nvSpPr>
          <p:spPr>
            <a:xfrm>
              <a:off x="2064" y="960"/>
              <a:ext cx="67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0" name="Line 13"/>
            <p:cNvSpPr/>
            <p:nvPr/>
          </p:nvSpPr>
          <p:spPr>
            <a:xfrm flipH="1" flipV="1">
              <a:off x="2400" y="960"/>
              <a:ext cx="1824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6335713"/>
            <a:ext cx="4429125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l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0" lang="zh-CN" altLang="en-US" sz="2800" kern="0" cap="none" spc="0" normalizeH="0" baseline="0" noProof="0" dirty="0">
                <a:latin typeface="+mn-lt"/>
                <a:ea typeface="+mn-ea"/>
                <a:cs typeface="+mn-cs"/>
              </a:rPr>
              <a:t>作业 （</a:t>
            </a:r>
            <a:r>
              <a:rPr kumimoji="0" lang="en-US" altLang="zh-CN" sz="2800" kern="0" cap="none" spc="0" normalizeH="0" baseline="0" noProof="0" dirty="0">
                <a:latin typeface="+mn-lt"/>
                <a:ea typeface="+mn-ea"/>
                <a:cs typeface="+mn-cs"/>
              </a:rPr>
              <a:t>P251</a:t>
            </a:r>
            <a:r>
              <a:rPr kumimoji="0" lang="zh-CN" altLang="en-US" sz="2800" kern="0" cap="none" spc="0" normalizeH="0" baseline="0" noProof="0" dirty="0"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kern="0" cap="none" spc="0" normalizeH="0" baseline="0" noProof="0" dirty="0">
                <a:latin typeface="+mn-lt"/>
                <a:ea typeface="+mn-ea"/>
                <a:cs typeface="+mn-cs"/>
              </a:rPr>
              <a:t>6.8</a:t>
            </a:r>
            <a:r>
              <a:rPr kumimoji="0" lang="zh-CN" altLang="en-US" sz="2800" kern="0" cap="none" spc="0" normalizeH="0" baseline="0" noProof="0" dirty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kern="0" cap="none" spc="0" normalizeH="0" baseline="0" noProof="0" dirty="0">
                <a:latin typeface="+mn-lt"/>
                <a:ea typeface="+mn-ea"/>
                <a:cs typeface="+mn-cs"/>
              </a:rPr>
              <a:t>6.9</a:t>
            </a:r>
            <a:endParaRPr kumimoji="0" lang="en-US" altLang="zh-CN" sz="28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0" lang="en-US" altLang="zh-CN" sz="2800" kern="0" cap="none" spc="0" normalizeH="0" baseline="0" noProof="0" dirty="0">
                <a:latin typeface="+mn-lt"/>
                <a:ea typeface="+mn-ea"/>
                <a:cs typeface="+mn-cs"/>
              </a:rPr>
              <a:t>     </a:t>
            </a:r>
            <a:endParaRPr kumimoji="0" lang="en-US" altLang="zh-CN" sz="28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 Box 20"/>
          <p:cNvSpPr txBox="1"/>
          <p:nvPr/>
        </p:nvSpPr>
        <p:spPr>
          <a:xfrm>
            <a:off x="1000125" y="4643438"/>
            <a:ext cx="3000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电流串联负反馈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71" name="Object 18"/>
          <p:cNvGraphicFramePr/>
          <p:nvPr/>
        </p:nvGraphicFramePr>
        <p:xfrm>
          <a:off x="1042988" y="1844675"/>
          <a:ext cx="404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1" imgW="177800" imgH="227965" progId="Equation.DSMT4">
                  <p:embed/>
                </p:oleObj>
              </mc:Choice>
              <mc:Fallback>
                <p:oleObj name="" r:id="rId11" imgW="177800" imgH="227965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988" y="1844675"/>
                        <a:ext cx="4048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9"/>
          <p:cNvGraphicFramePr/>
          <p:nvPr/>
        </p:nvGraphicFramePr>
        <p:xfrm>
          <a:off x="971550" y="2420938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3" imgW="190500" imgH="228600" progId="Equation.DSMT4">
                  <p:embed/>
                </p:oleObj>
              </mc:Choice>
              <mc:Fallback>
                <p:oleObj name="" r:id="rId13" imgW="190500" imgH="2286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4333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1042988" y="3573463"/>
            <a:ext cx="0" cy="503237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6" name="Object 21"/>
          <p:cNvGraphicFramePr/>
          <p:nvPr/>
        </p:nvGraphicFramePr>
        <p:xfrm>
          <a:off x="611188" y="3573463"/>
          <a:ext cx="360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5" imgW="177800" imgH="227965" progId="Equation.DSMT4">
                  <p:embed/>
                </p:oleObj>
              </mc:Choice>
              <mc:Fallback>
                <p:oleObj name="" r:id="rId15" imgW="177800" imgH="227965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188" y="3573463"/>
                        <a:ext cx="360362" cy="463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/>
          <p:nvPr/>
        </p:nvGraphicFramePr>
        <p:xfrm>
          <a:off x="2484438" y="3357563"/>
          <a:ext cx="3730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7" imgW="190500" imgH="228600" progId="Equation.DSMT4">
                  <p:embed/>
                </p:oleObj>
              </mc:Choice>
              <mc:Fallback>
                <p:oleObj name="" r:id="rId17" imgW="190500" imgH="2286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84438" y="3357563"/>
                        <a:ext cx="373062" cy="4492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 flipH="1">
            <a:off x="2484438" y="3284538"/>
            <a:ext cx="495300" cy="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0" name="直接箭头连接符 29"/>
          <p:cNvCxnSpPr/>
          <p:nvPr/>
        </p:nvCxnSpPr>
        <p:spPr>
          <a:xfrm>
            <a:off x="2843213" y="2636838"/>
            <a:ext cx="0" cy="504825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graphicFrame>
        <p:nvGraphicFramePr>
          <p:cNvPr id="9" name="Object 24"/>
          <p:cNvGraphicFramePr/>
          <p:nvPr/>
        </p:nvGraphicFramePr>
        <p:xfrm>
          <a:off x="2484438" y="2636838"/>
          <a:ext cx="2873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9" imgW="152400" imgH="228600" progId="Equation.DSMT4">
                  <p:embed/>
                </p:oleObj>
              </mc:Choice>
              <mc:Fallback>
                <p:oleObj name="" r:id="rId19" imgW="152400" imgH="228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4438" y="2636838"/>
                        <a:ext cx="287337" cy="4333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/>
          <p:nvPr/>
        </p:nvGraphicFramePr>
        <p:xfrm>
          <a:off x="4357688" y="3857625"/>
          <a:ext cx="26844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21" imgW="1218565" imgH="431800" progId="Equation.DSMT4">
                  <p:embed/>
                </p:oleObj>
              </mc:Choice>
              <mc:Fallback>
                <p:oleObj name="" r:id="rId21" imgW="1218565" imgH="4318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57688" y="3857625"/>
                        <a:ext cx="2684462" cy="9509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FF99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/>
          <p:nvPr/>
        </p:nvGraphicFramePr>
        <p:xfrm>
          <a:off x="7072313" y="3857625"/>
          <a:ext cx="7096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23" imgW="330200" imgH="431800" progId="Equation.DSMT4">
                  <p:embed/>
                </p:oleObj>
              </mc:Choice>
              <mc:Fallback>
                <p:oleObj name="" r:id="rId23" imgW="330200" imgH="4318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72313" y="3857625"/>
                        <a:ext cx="709612" cy="9286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rgbClr val="99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88" name="Picture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23263" y="6237288"/>
            <a:ext cx="8207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-70485"/>
            <a:ext cx="753173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§6.5     </a:t>
            </a:r>
            <a:r>
              <a:rPr lang="zh-CN" altLang="en-US" sz="2800" dirty="0">
                <a:solidFill>
                  <a:srgbClr val="7030A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负反馈放大电路放大倍数估算</a:t>
            </a:r>
            <a:endParaRPr kumimoji="0" lang="zh-CN" altLang="en-US" sz="2800" kern="1200" cap="none" spc="0" normalizeH="0" baseline="0" noProof="0" dirty="0">
              <a:solidFill>
                <a:srgbClr val="7030A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93" b="11436"/>
          <a:stretch>
            <a:fillRect/>
          </a:stretch>
        </p:blipFill>
        <p:spPr>
          <a:xfrm>
            <a:off x="4214813" y="4174023"/>
            <a:ext cx="2736850" cy="2224087"/>
          </a:xfrm>
          <a:noFill/>
        </p:spPr>
      </p:pic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xfrm>
            <a:off x="380207" y="228941"/>
            <a:ext cx="7669212" cy="503237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二、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反馈的判断</a:t>
            </a:r>
            <a:r>
              <a:rPr lang="zh-CN" altLang="en-US" sz="2800" dirty="0">
                <a:solidFill>
                  <a:srgbClr val="FF000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a typeface="华文行楷" panose="02010800040101010101" pitchFamily="2" charset="-122"/>
              </a:rPr>
              <a:t>找、</a:t>
            </a:r>
            <a:r>
              <a:rPr lang="en-US" altLang="zh-CN" sz="2800" dirty="0">
                <a:solidFill>
                  <a:srgbClr val="FF0000"/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华文行楷" panose="02010800040101010101" pitchFamily="2" charset="-122"/>
              </a:rPr>
              <a:t>看、</a:t>
            </a:r>
            <a:r>
              <a:rPr lang="en-US" altLang="zh-CN" sz="2800" dirty="0">
                <a:solidFill>
                  <a:srgbClr val="FF0000"/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ea typeface="华文行楷" panose="02010800040101010101" pitchFamily="2" charset="-122"/>
              </a:rPr>
              <a:t>判断！）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3568" y="1627187"/>
            <a:ext cx="8208962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宋体" panose="02010600030101010101" pitchFamily="2" charset="-122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</a:rPr>
              <a:t>“</a:t>
            </a:r>
            <a:r>
              <a:rPr kumimoji="1"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找联系</a:t>
            </a:r>
            <a:r>
              <a:rPr kumimoji="1" lang="zh-CN" altLang="en-US" dirty="0">
                <a:latin typeface="Times New Roman" panose="02020603050405020304" pitchFamily="18" charset="0"/>
              </a:rPr>
              <a:t>”</a:t>
            </a:r>
            <a:r>
              <a:rPr kumimoji="1" lang="zh-CN" altLang="en-US" dirty="0">
                <a:latin typeface="宋体" panose="02010600030101010101" pitchFamily="2" charset="-122"/>
              </a:rPr>
              <a:t>：找输出回路与输入回路的联系，若有则可能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dirty="0">
                <a:latin typeface="宋体" panose="02010600030101010101" pitchFamily="2" charset="-122"/>
              </a:rPr>
              <a:t>              </a:t>
            </a:r>
            <a:r>
              <a:rPr kumimoji="1" lang="zh-CN" altLang="en-US" dirty="0">
                <a:latin typeface="宋体" panose="02010600030101010101" pitchFamily="2" charset="-122"/>
              </a:rPr>
              <a:t>有反馈，否则无反馈。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29701" name="Object 2"/>
          <p:cNvGraphicFramePr>
            <a:graphicFrameLocks noChangeAspect="1"/>
          </p:cNvGraphicFramePr>
          <p:nvPr/>
        </p:nvGraphicFramePr>
        <p:xfrm>
          <a:off x="928688" y="2488098"/>
          <a:ext cx="27432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Photo Editor 照片" r:id="rId2" imgW="7934325" imgH="4200525" progId="MSPhotoEd.3">
                  <p:embed/>
                </p:oleObj>
              </mc:Choice>
              <mc:Fallback>
                <p:oleObj name="Photo Editor 照片" r:id="rId2" imgW="7934325" imgH="42005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488098"/>
                        <a:ext cx="27432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4357688" y="2532856"/>
          <a:ext cx="25939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Photo Editor 照片" r:id="rId4" imgW="8086725" imgH="4695825" progId="MSPhotoEd.3">
                  <p:embed/>
                </p:oleObj>
              </mc:Choice>
              <mc:Fallback>
                <p:oleObj name="Photo Editor 照片" r:id="rId4" imgW="8086725" imgH="46958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532856"/>
                        <a:ext cx="25939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7"/>
          <p:cNvSpPr/>
          <p:nvPr/>
        </p:nvSpPr>
        <p:spPr bwMode="auto">
          <a:xfrm>
            <a:off x="6964936" y="2962495"/>
            <a:ext cx="1357312" cy="500063"/>
          </a:xfrm>
          <a:prstGeom prst="borderCallout1">
            <a:avLst>
              <a:gd name="adj1" fmla="val 22644"/>
              <a:gd name="adj2" fmla="val -4060"/>
              <a:gd name="adj3" fmla="val 145838"/>
              <a:gd name="adj4" fmla="val -83185"/>
            </a:avLst>
          </a:prstGeom>
          <a:solidFill>
            <a:srgbClr val="CCE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无反馈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928688" y="4174023"/>
          <a:ext cx="31242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Photo Editor 照片" r:id="rId6" imgW="9153525" imgH="4181475" progId="MSPhotoEd.3">
                  <p:embed/>
                </p:oleObj>
              </mc:Choice>
              <mc:Fallback>
                <p:oleObj name="Photo Editor 照片" r:id="rId6" imgW="9153525" imgH="41814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74023"/>
                        <a:ext cx="3124200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AutoShape 9"/>
          <p:cNvSpPr/>
          <p:nvPr/>
        </p:nvSpPr>
        <p:spPr bwMode="auto">
          <a:xfrm>
            <a:off x="1285875" y="5596114"/>
            <a:ext cx="2046288" cy="796925"/>
          </a:xfrm>
          <a:prstGeom prst="borderCallout1">
            <a:avLst>
              <a:gd name="adj1" fmla="val 14343"/>
              <a:gd name="adj2" fmla="val 103722"/>
              <a:gd name="adj3" fmla="val -67329"/>
              <a:gd name="adj4" fmla="val 113032"/>
            </a:avLst>
          </a:prstGeom>
          <a:solidFill>
            <a:srgbClr val="FFC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将输出电压全部反馈回去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760663" y="3465513"/>
            <a:ext cx="1143000" cy="476250"/>
          </a:xfrm>
          <a:prstGeom prst="rect">
            <a:avLst/>
          </a:prstGeom>
          <a:solidFill>
            <a:srgbClr val="CCECFF"/>
          </a:solidFill>
          <a:ln w="1905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无反馈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-324544" y="881703"/>
            <a:ext cx="547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有无反馈的判断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13" name="AutoShape 17"/>
          <p:cNvSpPr/>
          <p:nvPr/>
        </p:nvSpPr>
        <p:spPr bwMode="auto">
          <a:xfrm>
            <a:off x="6907522" y="4195975"/>
            <a:ext cx="2119312" cy="863600"/>
          </a:xfrm>
          <a:prstGeom prst="borderCallout1">
            <a:avLst>
              <a:gd name="adj1" fmla="val 13236"/>
              <a:gd name="adj2" fmla="val -3597"/>
              <a:gd name="adj3" fmla="val 161153"/>
              <a:gd name="adj4" fmla="val -35171"/>
            </a:avLst>
          </a:prstGeom>
          <a:solidFill>
            <a:srgbClr val="FFC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既在输入回路又在输出回路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 build="p"/>
      <p:bldP spid="29703" grpId="0" animBg="1" autoUpdateAnimBg="0"/>
      <p:bldP spid="29705" grpId="0" animBg="1" autoUpdateAnimBg="0"/>
      <p:bldP spid="29706" grpId="0" animBg="1" autoUpdateAnimBg="0"/>
      <p:bldP spid="297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193" y="220663"/>
            <a:ext cx="6553200" cy="609600"/>
          </a:xfrm>
        </p:spPr>
        <p:txBody>
          <a:bodyPr/>
          <a:lstStyle/>
          <a:p>
            <a:pPr algn="l" eaLnBrk="1" hangingPunct="1">
              <a:spcAft>
                <a:spcPct val="100000"/>
              </a:spcAft>
              <a:defRPr/>
            </a:pPr>
            <a:r>
              <a:rPr lang="en-US" altLang="zh-CN" sz="2800" dirty="0" smtClean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正、负反馈（反馈极性）的判断</a:t>
            </a:r>
            <a:endParaRPr lang="zh-CN" altLang="en-US" sz="2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69132" y="1071254"/>
            <a:ext cx="7834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看反馈的结果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 ，即净输入量是被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增大</a:t>
            </a:r>
            <a:r>
              <a:rPr lang="zh-CN" altLang="en-US" dirty="0">
                <a:latin typeface="宋体" panose="02010600030101010101" pitchFamily="2" charset="-122"/>
              </a:rPr>
              <a:t>还是被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减小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00563" y="1916113"/>
            <a:ext cx="3671887" cy="2344737"/>
            <a:chOff x="2688" y="1104"/>
            <a:chExt cx="2304" cy="1477"/>
          </a:xfrm>
        </p:grpSpPr>
        <p:sp>
          <p:nvSpPr>
            <p:cNvPr id="9243" name="Text Box 5"/>
            <p:cNvSpPr txBox="1">
              <a:spLocks noChangeArrowheads="1"/>
            </p:cNvSpPr>
            <p:nvPr/>
          </p:nvSpPr>
          <p:spPr bwMode="auto">
            <a:xfrm>
              <a:off x="2688" y="1104"/>
              <a:ext cx="230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>
                  <a:solidFill>
                    <a:srgbClr val="0070C0"/>
                  </a:solidFill>
                  <a:latin typeface="Times New Roman" panose="02020603050405020304" pitchFamily="18" charset="0"/>
                </a:rPr>
                <a:t>瞬时极性法：</a:t>
              </a:r>
              <a:endParaRPr kumimoji="1" lang="zh-CN" altLang="en-US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>
                  <a:latin typeface="Times New Roman" panose="02020603050405020304" pitchFamily="18" charset="0"/>
                </a:rPr>
                <a:t>       给定      的瞬时极性，并以此为依据分析电路中各电流、电位的极性从而得到       的极性；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3504" y="1392"/>
            <a:ext cx="2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6" name="Equation" r:id="rId1" imgW="203200" imgH="228600" progId="Equation.3">
                    <p:embed/>
                  </p:oleObj>
                </mc:Choice>
                <mc:Fallback>
                  <p:oleObj name="Equation" r:id="rId1" imgW="203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92"/>
                          <a:ext cx="2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450" y="2237"/>
            <a:ext cx="30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7" name="Equation" r:id="rId3" imgW="215900" imgH="241300" progId="Equation.3">
                    <p:embed/>
                  </p:oleObj>
                </mc:Choice>
                <mc:Fallback>
                  <p:oleObj name="Equation" r:id="rId3" imgW="2159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2237"/>
                          <a:ext cx="30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1085850" y="4356100"/>
            <a:ext cx="7086600" cy="588962"/>
            <a:chOff x="816" y="3141"/>
            <a:chExt cx="4464" cy="371"/>
          </a:xfrm>
        </p:grpSpPr>
        <p:sp>
          <p:nvSpPr>
            <p:cNvPr id="9242" name="Text Box 9"/>
            <p:cNvSpPr txBox="1">
              <a:spLocks noChangeArrowheads="1"/>
            </p:cNvSpPr>
            <p:nvPr/>
          </p:nvSpPr>
          <p:spPr bwMode="auto">
            <a:xfrm>
              <a:off x="1056" y="3168"/>
              <a:ext cx="4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的极性→      的极性→      、     、    的叠加关系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816" y="3168"/>
            <a:ext cx="30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8" name="Equation" r:id="rId5" imgW="215900" imgH="241300" progId="Equation.3">
                    <p:embed/>
                  </p:oleObj>
                </mc:Choice>
                <mc:Fallback>
                  <p:oleObj name="Equation" r:id="rId5" imgW="215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68"/>
                          <a:ext cx="30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2004" y="3141"/>
            <a:ext cx="30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9" name="Equation" r:id="rId6" imgW="215900" imgH="228600" progId="Equation.3">
                    <p:embed/>
                  </p:oleObj>
                </mc:Choice>
                <mc:Fallback>
                  <p:oleObj name="Equation" r:id="rId6" imgW="215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3141"/>
                          <a:ext cx="30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3021" y="3146"/>
            <a:ext cx="2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0" name="Equation" r:id="rId8" imgW="203200" imgH="228600" progId="Equation.3">
                    <p:embed/>
                  </p:oleObj>
                </mc:Choice>
                <mc:Fallback>
                  <p:oleObj name="Equation" r:id="rId8" imgW="203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3146"/>
                          <a:ext cx="2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3426" y="3141"/>
            <a:ext cx="30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1" name="公式" r:id="rId9" imgW="215900" imgH="228600" progId="Equation.3">
                    <p:embed/>
                  </p:oleObj>
                </mc:Choice>
                <mc:Fallback>
                  <p:oleObj name="公式" r:id="rId9" imgW="2159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3141"/>
                          <a:ext cx="30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3876" y="3141"/>
            <a:ext cx="28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2" name="Equation" r:id="rId11" imgW="203200" imgH="228600" progId="Equation.3">
                    <p:embed/>
                  </p:oleObj>
                </mc:Choice>
                <mc:Fallback>
                  <p:oleObj name="Equation" r:id="rId11" imgW="203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3141"/>
                          <a:ext cx="28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9" name="Object 2"/>
          <p:cNvGraphicFramePr>
            <a:graphicFrameLocks noChangeAspect="1"/>
          </p:cNvGraphicFramePr>
          <p:nvPr/>
        </p:nvGraphicFramePr>
        <p:xfrm>
          <a:off x="1042988" y="2276475"/>
          <a:ext cx="3276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name="Photo Editor 照片" r:id="rId13" imgW="10220325" imgH="5629275" progId="MSPhotoEd.3">
                  <p:embed/>
                </p:oleObj>
              </mc:Choice>
              <mc:Fallback>
                <p:oleObj name="Photo Editor 照片" r:id="rId13" imgW="10220325" imgH="562927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3276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/>
          <p:nvPr/>
        </p:nvGrpSpPr>
        <p:grpSpPr bwMode="auto">
          <a:xfrm>
            <a:off x="1454150" y="5870575"/>
            <a:ext cx="5691188" cy="531812"/>
            <a:chOff x="915" y="3645"/>
            <a:chExt cx="3585" cy="335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915" y="3645"/>
            <a:ext cx="237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4" name="公式" r:id="rId15" imgW="1625600" imgH="228600" progId="Equation.3">
                    <p:embed/>
                  </p:oleObj>
                </mc:Choice>
                <mc:Fallback>
                  <p:oleObj name="公式" r:id="rId15" imgW="16256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3645"/>
                          <a:ext cx="2378" cy="335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9525">
                          <a:solidFill>
                            <a:srgbClr val="CC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18"/>
            <p:cNvSpPr txBox="1">
              <a:spLocks noChangeArrowheads="1"/>
            </p:cNvSpPr>
            <p:nvPr/>
          </p:nvSpPr>
          <p:spPr bwMode="auto">
            <a:xfrm>
              <a:off x="3300" y="369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－－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正反馈</a:t>
              </a:r>
              <a:endPara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1454150" y="5110163"/>
            <a:ext cx="5670550" cy="531813"/>
            <a:chOff x="968" y="2913"/>
            <a:chExt cx="3572" cy="335"/>
          </a:xfrm>
        </p:grpSpPr>
        <p:sp>
          <p:nvSpPr>
            <p:cNvPr id="9240" name="Text Box 20"/>
            <p:cNvSpPr txBox="1">
              <a:spLocks noChangeArrowheads="1"/>
            </p:cNvSpPr>
            <p:nvPr/>
          </p:nvSpPr>
          <p:spPr bwMode="auto">
            <a:xfrm>
              <a:off x="3340" y="2935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－－</a:t>
              </a:r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负反馈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968" y="2913"/>
            <a:ext cx="237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5" name="Equation" r:id="rId17" imgW="1625600" imgH="228600" progId="Equation.3">
                    <p:embed/>
                  </p:oleObj>
                </mc:Choice>
                <mc:Fallback>
                  <p:oleObj name="Equation" r:id="rId17" imgW="16256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913"/>
                          <a:ext cx="2378" cy="335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9525">
                          <a:solidFill>
                            <a:srgbClr val="CC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/>
          <p:nvPr/>
        </p:nvGrpSpPr>
        <p:grpSpPr bwMode="auto">
          <a:xfrm>
            <a:off x="1235075" y="2851150"/>
            <a:ext cx="2376488" cy="720725"/>
            <a:chOff x="793" y="1706"/>
            <a:chExt cx="1497" cy="454"/>
          </a:xfrm>
        </p:grpSpPr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793" y="1706"/>
              <a:ext cx="14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4"/>
            <p:cNvSpPr>
              <a:spLocks noChangeShapeType="1"/>
            </p:cNvSpPr>
            <p:nvPr/>
          </p:nvSpPr>
          <p:spPr bwMode="auto">
            <a:xfrm>
              <a:off x="2290" y="1706"/>
              <a:ext cx="0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5"/>
            <p:cNvSpPr>
              <a:spLocks noChangeShapeType="1"/>
            </p:cNvSpPr>
            <p:nvPr/>
          </p:nvSpPr>
          <p:spPr bwMode="auto">
            <a:xfrm flipH="1">
              <a:off x="1247" y="2160"/>
              <a:ext cx="104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 build="p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Submit"/>
  <p:tag name="RAINPROBLEMTYPE" val="MultipleChoice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p="http://schemas.openxmlformats.org/presentationml/2006/main">
  <p:tag name="RAINPROBLEM" val="ProblemItem"/>
</p:tagLst>
</file>

<file path=ppt/tags/tag1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p="http://schemas.openxmlformats.org/presentationml/2006/main">
  <p:tag name="RAINPROBLEM" val="MultipleChoice"/>
  <p:tag name="PROBLEMSCORE" val="100.0"/>
</p:tagLst>
</file>

<file path=ppt/tags/tag117.xml><?xml version="1.0" encoding="utf-8"?>
<p:tagLst xmlns:p="http://schemas.openxmlformats.org/presentationml/2006/main">
  <p:tag name="RAINPROBLEM" val="ProblemBody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" val="ProblemItem"/>
</p:tagLst>
</file>

<file path=ppt/tags/tag1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MultipleChoice"/>
  <p:tag name="PROBLEMSCORE" val="100.0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p="http://schemas.openxmlformats.org/presentationml/2006/main">
  <p:tag name="RAINPROBLEM" val="MultipleChoice"/>
  <p:tag name="PROBLEMSCORE" val="100.0"/>
</p:tagLst>
</file>

<file path=ppt/tags/tag134.xml><?xml version="1.0" encoding="utf-8"?>
<p:tagLst xmlns:p="http://schemas.openxmlformats.org/presentationml/2006/main">
  <p:tag name="RAINPROBLEM" val="ProblemBody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p="http://schemas.openxmlformats.org/presentationml/2006/main">
  <p:tag name="RAINPROBLEM" val="ProblemSubmit"/>
  <p:tag name="RAINPROBLEMTYPE" val="MultipleChoice"/>
</p:tagLst>
</file>

<file path=ppt/tags/tag14.xml><?xml version="1.0" encoding="utf-8"?>
<p:tagLst xmlns:p="http://schemas.openxmlformats.org/presentationml/2006/main">
  <p:tag name="RAINPROBLEM" val="ProblemBody"/>
</p:tagLst>
</file>

<file path=ppt/tags/tag140.xml><?xml version="1.0" encoding="utf-8"?>
<p:tagLst xmlns:p="http://schemas.openxmlformats.org/presentationml/2006/main">
  <p:tag name="RAINPROBLEM" val="ProblemItem"/>
</p:tagLst>
</file>

<file path=ppt/tags/tag1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p="http://schemas.openxmlformats.org/presentationml/2006/main">
  <p:tag name="RAINPROBLEM" val="ProblemItem"/>
</p:tagLst>
</file>

<file path=ppt/tags/tag1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TYPE" val="ProblemTypeMarker"/>
</p:tagLst>
</file>

<file path=ppt/tags/tag147.xml><?xml version="1.0" encoding="utf-8"?>
<p:tagLst xmlns:p="http://schemas.openxmlformats.org/presentationml/2006/main">
  <p:tag name="RAINPROBLEMTYPE" val="ProblemTypeMarker"/>
</p:tagLst>
</file>

<file path=ppt/tags/tag148.xml><?xml version="1.0" encoding="utf-8"?>
<p:tagLst xmlns:p="http://schemas.openxmlformats.org/presentationml/2006/main">
  <p:tag name="RAINPROBLEMTYPE" val="ProblemTypeMarker"/>
</p:tagLst>
</file>

<file path=ppt/tags/tag149.xml><?xml version="1.0" encoding="utf-8"?>
<p:tagLst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p="http://schemas.openxmlformats.org/presentationml/2006/main">
  <p:tag name="RAINPROBLEM" val="ProblemItem"/>
</p:tagLst>
</file>

<file path=ppt/tags/tag150.xml><?xml version="1.0" encoding="utf-8"?>
<p:tagLst xmlns:p="http://schemas.openxmlformats.org/presentationml/2006/main">
  <p:tag name="RAINPROBLEM" val="MultipleChoice"/>
  <p:tag name="PROBLEMSCORE" val="100.0"/>
</p:tagLst>
</file>

<file path=ppt/tags/tag151.xml><?xml version="1.0" encoding="utf-8"?>
<p:tagLst xmlns:p="http://schemas.openxmlformats.org/presentationml/2006/main">
  <p:tag name="RAINPROBLEM" val="ProblemBody"/>
</p:tagLst>
</file>

<file path=ppt/tags/tag152.xml><?xml version="1.0" encoding="utf-8"?>
<p:tagLst xmlns:p="http://schemas.openxmlformats.org/presentationml/2006/main">
  <p:tag name="RAINPROBLEM" val="ProblemItem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p="http://schemas.openxmlformats.org/presentationml/2006/main">
  <p:tag name="RAINPROBLEM" val="ProblemSubmit"/>
  <p:tag name="RAINPROBLEMTYPE" val="MultipleChoice"/>
</p:tagLst>
</file>

<file path=ppt/tags/tag157.xml><?xml version="1.0" encoding="utf-8"?>
<p:tagLst xmlns:p="http://schemas.openxmlformats.org/presentationml/2006/main">
  <p:tag name="RAINPROBLEM" val="ProblemItem"/>
</p:tagLst>
</file>

<file path=ppt/tags/tag1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9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Item"/>
</p:tagLst>
</file>

<file path=ppt/tags/tag1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TYPE" val="ProblemTypeMarker"/>
</p:tagLst>
</file>

<file path=ppt/tags/tag163.xml><?xml version="1.0" encoding="utf-8"?>
<p:tagLst xmlns:p="http://schemas.openxmlformats.org/presentationml/2006/main">
  <p:tag name="RAINPROBLEMTYPE" val="ProblemTypeMarker"/>
</p:tagLst>
</file>

<file path=ppt/tags/tag164.xml><?xml version="1.0" encoding="utf-8"?>
<p:tagLst xmlns:p="http://schemas.openxmlformats.org/presentationml/2006/main">
  <p:tag name="RAINPROBLEMTYPE" val="ProblemTypeMarker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p="http://schemas.openxmlformats.org/presentationml/2006/main">
  <p:tag name="RAINPROBLEM" val="MultipleChoice"/>
  <p:tag name="PROBLEMSCORE" val="100.0"/>
</p:tagLst>
</file>

<file path=ppt/tags/tag168.xml><?xml version="1.0" encoding="utf-8"?>
<p:tagLst xmlns:p="http://schemas.openxmlformats.org/presentationml/2006/main">
  <p:tag name="RAINPROBLEM" val="ProblemBody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3.xml><?xml version="1.0" encoding="utf-8"?>
<p:tagLst xmlns:p="http://schemas.openxmlformats.org/presentationml/2006/main">
  <p:tag name="RAINPROBLEM" val="ProblemSubmit"/>
  <p:tag name="RAINPROBLEMTYPE" val="MultipleChoice"/>
</p:tagLst>
</file>

<file path=ppt/tags/tag174.xml><?xml version="1.0" encoding="utf-8"?>
<p:tagLst xmlns:p="http://schemas.openxmlformats.org/presentationml/2006/main">
  <p:tag name="RAINPROBLEM" val="ProblemItem"/>
</p:tagLst>
</file>

<file path=ppt/tags/tag1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p="http://schemas.openxmlformats.org/presentationml/2006/main">
  <p:tag name="RAINPROBLEM" val="ProblemItem"/>
</p:tagLst>
</file>

<file path=ppt/tags/tag1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p="http://schemas.openxmlformats.org/presentationml/2006/main">
  <p:tag name="RAINPROBLEMTYPE" val="ProblemTypeMarker"/>
</p:tagLst>
</file>

<file path=ppt/tags/tag179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0.xml><?xml version="1.0" encoding="utf-8"?>
<p:tagLst xmlns:p="http://schemas.openxmlformats.org/presentationml/2006/main">
  <p:tag name="RAINPROBLEMTYPE" val="ProblemTypeMarker"/>
</p:tagLst>
</file>

<file path=ppt/tags/tag181.xml><?xml version="1.0" encoding="utf-8"?>
<p:tagLst xmlns:p="http://schemas.openxmlformats.org/presentationml/2006/main">
  <p:tag name="RAINPROBLEMTYPE" val="ProblemTypeMarker"/>
</p:tagLst>
</file>

<file path=ppt/tags/tag182.xml><?xml version="1.0" encoding="utf-8"?>
<p:tagLst xmlns:p="http://schemas.openxmlformats.org/presentationml/2006/main">
  <p:tag name="RAINPROBLEMTYPE" val="ProblemTypeMarker"/>
</p:tagLst>
</file>

<file path=ppt/tags/tag183.xml><?xml version="1.0" encoding="utf-8"?>
<p:tagLst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p="http://schemas.openxmlformats.org/presentationml/2006/main">
  <p:tag name="RAINPROBLEM" val="MultipleChoice"/>
  <p:tag name="PROBLEMSCORE" val="100.0"/>
</p:tagLst>
</file>

<file path=ppt/tags/tag185.xml><?xml version="1.0" encoding="utf-8"?>
<p:tagLst xmlns:p="http://schemas.openxmlformats.org/presentationml/2006/main">
  <p:tag name="RAINPROBLEM" val="ProblemBody"/>
</p:tagLst>
</file>

<file path=ppt/tags/tag186.xml><?xml version="1.0" encoding="utf-8"?>
<p:tagLst xmlns:p="http://schemas.openxmlformats.org/presentationml/2006/main">
  <p:tag name="RAINPROBLEM" val="ProblemItem"/>
</p:tagLst>
</file>

<file path=ppt/tags/tag187.xml><?xml version="1.0" encoding="utf-8"?>
<p:tagLst xmlns:p="http://schemas.openxmlformats.org/presentationml/2006/main">
  <p:tag name="RAINPROBLEM" val="ProblemItem"/>
</p:tagLst>
</file>

<file path=ppt/tags/tag1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p="http://schemas.openxmlformats.org/presentationml/2006/main">
  <p:tag name="RAINPROBLEM" val="ProblemSubmit"/>
  <p:tag name="RAINPROBLEMTYPE" val="MultipleChoice"/>
</p:tagLst>
</file>

<file path=ppt/tags/tag190.xml><?xml version="1.0" encoding="utf-8"?>
<p:tagLst xmlns:p="http://schemas.openxmlformats.org/presentationml/2006/main">
  <p:tag name="RAINPROBLEM" val="ProblemSubmit"/>
  <p:tag name="RAINPROBLEMTYPE" val="MultipleChoice"/>
</p:tagLst>
</file>

<file path=ppt/tags/tag191.xml><?xml version="1.0" encoding="utf-8"?>
<p:tagLst xmlns:p="http://schemas.openxmlformats.org/presentationml/2006/main">
  <p:tag name="RAINPROBLEM" val="ProblemItem"/>
</p:tagLst>
</file>

<file path=ppt/tags/tag19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3.xml><?xml version="1.0" encoding="utf-8"?>
<p:tagLst xmlns:p="http://schemas.openxmlformats.org/presentationml/2006/main">
  <p:tag name="RAINPROBLEM" val="ProblemItem"/>
</p:tagLst>
</file>

<file path=ppt/tags/tag1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p="http://schemas.openxmlformats.org/presentationml/2006/main">
  <p:tag name="RAINPROBLEMTYPE" val="ProblemTypeMarker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00.xml><?xml version="1.0" encoding="utf-8"?>
<p:tagLst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p="http://schemas.openxmlformats.org/presentationml/2006/main">
  <p:tag name="RAINPROBLEM" val="MultipleChoice"/>
  <p:tag name="PROBLEMSCORE" val="100.0"/>
</p:tagLst>
</file>

<file path=ppt/tags/tag202.xml><?xml version="1.0" encoding="utf-8"?>
<p:tagLst xmlns:p="http://schemas.openxmlformats.org/presentationml/2006/main">
  <p:tag name="RAINPROBLEM" val="ProblemBody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Item"/>
</p:tagLst>
</file>

<file path=ppt/tags/tag2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7.xml><?xml version="1.0" encoding="utf-8"?>
<p:tagLst xmlns:p="http://schemas.openxmlformats.org/presentationml/2006/main">
  <p:tag name="RAINPROBLEM" val="ProblemSubmit"/>
  <p:tag name="RAINPROBLEMTYPE" val="MultipleChoice"/>
</p:tagLst>
</file>

<file path=ppt/tags/tag208.xml><?xml version="1.0" encoding="utf-8"?>
<p:tagLst xmlns:p="http://schemas.openxmlformats.org/presentationml/2006/main">
  <p:tag name="RAINPROBLEM" val="ProblemItem"/>
</p:tagLst>
</file>

<file path=ppt/tags/tag2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TYPE" val="ProblemTypeMarker"/>
</p:tagLst>
</file>

<file path=ppt/tags/tag210.xml><?xml version="1.0" encoding="utf-8"?>
<p:tagLst xmlns:p="http://schemas.openxmlformats.org/presentationml/2006/main">
  <p:tag name="RAINPROBLEM" val="ProblemItem"/>
</p:tagLst>
</file>

<file path=ppt/tags/tag2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2.xml><?xml version="1.0" encoding="utf-8"?>
<p:tagLst xmlns:p="http://schemas.openxmlformats.org/presentationml/2006/main">
  <p:tag name="RAINPROBLEMTYPE" val="ProblemTypeMarker"/>
</p:tagLst>
</file>

<file path=ppt/tags/tag213.xml><?xml version="1.0" encoding="utf-8"?>
<p:tagLst xmlns:p="http://schemas.openxmlformats.org/presentationml/2006/main">
  <p:tag name="RAINPROBLEMTYPE" val="ProblemTypeMarker"/>
</p:tagLst>
</file>

<file path=ppt/tags/tag214.xml><?xml version="1.0" encoding="utf-8"?>
<p:tagLst xmlns:p="http://schemas.openxmlformats.org/presentationml/2006/main">
  <p:tag name="RAINPROBLEMTYPE" val="ProblemTypeMarker"/>
</p:tagLst>
</file>

<file path=ppt/tags/tag215.xml><?xml version="1.0" encoding="utf-8"?>
<p:tagLst xmlns:p="http://schemas.openxmlformats.org/presentationml/2006/main">
  <p:tag name="RAINPROBLEMTYPE" val="ProblemTypeMarker"/>
</p:tagLst>
</file>

<file path=ppt/tags/tag216.xml><?xml version="1.0" encoding="utf-8"?>
<p:tagLst xmlns:p="http://schemas.openxmlformats.org/presentationml/2006/main">
  <p:tag name="RAINPROBLEMTYPE" val="ProblemTypeMarker"/>
</p:tagLst>
</file>

<file path=ppt/tags/tag217.xml><?xml version="1.0" encoding="utf-8"?>
<p:tagLst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p="http://schemas.openxmlformats.org/presentationml/2006/main">
  <p:tag name="RAINPROBLEM" val="MultipleChoice"/>
  <p:tag name="PROBLEMSCORE" val="100.0"/>
</p:tagLst>
</file>

<file path=ppt/tags/tag219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TYPE" val="ProblemTypeMarker"/>
</p:tagLst>
</file>

<file path=ppt/tags/tag220.xml><?xml version="1.0" encoding="utf-8"?>
<p:tagLst xmlns:p="http://schemas.openxmlformats.org/presentationml/2006/main">
  <p:tag name="RAINPROBLEM" val="ProblemItem"/>
</p:tagLst>
</file>

<file path=ppt/tags/tag221.xml><?xml version="1.0" encoding="utf-8"?>
<p:tagLst xmlns:p="http://schemas.openxmlformats.org/presentationml/2006/main">
  <p:tag name="RAINPROBLEM" val="ProblemItem"/>
</p:tagLst>
</file>

<file path=ppt/tags/tag2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4.xml><?xml version="1.0" encoding="utf-8"?>
<p:tagLst xmlns:p="http://schemas.openxmlformats.org/presentationml/2006/main">
  <p:tag name="RAINPROBLEM" val="ProblemSubmit"/>
  <p:tag name="RAINPROBLEMTYPE" val="MultipleChoice"/>
</p:tagLst>
</file>

<file path=ppt/tags/tag225.xml><?xml version="1.0" encoding="utf-8"?>
<p:tagLst xmlns:p="http://schemas.openxmlformats.org/presentationml/2006/main">
  <p:tag name="RAINPROBLEM" val="ProblemItem"/>
</p:tagLst>
</file>

<file path=ppt/tags/tag2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7.xml><?xml version="1.0" encoding="utf-8"?>
<p:tagLst xmlns:p="http://schemas.openxmlformats.org/presentationml/2006/main">
  <p:tag name="RAINPROBLEM" val="ProblemItem"/>
</p:tagLst>
</file>

<file path=ppt/tags/tag2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9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30.xml><?xml version="1.0" encoding="utf-8"?>
<p:tagLst xmlns:p="http://schemas.openxmlformats.org/presentationml/2006/main">
  <p:tag name="RAINPROBLEMTYPE" val="ProblemTypeMarker"/>
</p:tagLst>
</file>

<file path=ppt/tags/tag231.xml><?xml version="1.0" encoding="utf-8"?>
<p:tagLst xmlns:p="http://schemas.openxmlformats.org/presentationml/2006/main">
  <p:tag name="RAINPROBLEMTYPE" val="ProblemTypeMarker"/>
</p:tagLst>
</file>

<file path=ppt/tags/tag232.xml><?xml version="1.0" encoding="utf-8"?>
<p:tagLst xmlns:p="http://schemas.openxmlformats.org/presentationml/2006/main">
  <p:tag name="RAINPROBLEMTYPE" val="ProblemTypeMarker"/>
</p:tagLst>
</file>

<file path=ppt/tags/tag233.xml><?xml version="1.0" encoding="utf-8"?>
<p:tagLst xmlns:p="http://schemas.openxmlformats.org/presentationml/2006/main">
  <p:tag name="RAINPROBLEMTYPE" val="ProblemTypeMarker"/>
</p:tagLst>
</file>

<file path=ppt/tags/tag234.xml><?xml version="1.0" encoding="utf-8"?>
<p:tagLst xmlns:p="http://schemas.openxmlformats.org/presentationml/2006/main">
  <p:tag name="RAINPROBLEM" val="ProblemSetting"/>
  <p:tag name="RAINPROBLEMTYPE" val="MultipleChoice"/>
</p:tagLst>
</file>

<file path=ppt/tags/tag235.xml><?xml version="1.0" encoding="utf-8"?>
<p:tagLst xmlns:p="http://schemas.openxmlformats.org/presentationml/2006/main">
  <p:tag name="RAINPROBLEM" val="MultipleChoice"/>
  <p:tag name="PROBLEMSCORE" val="100.0"/>
</p:tagLst>
</file>

<file path=ppt/tags/tag236.xml><?xml version="1.0" encoding="utf-8"?>
<p:tagLst xmlns:p="http://schemas.openxmlformats.org/presentationml/2006/main">
  <p:tag name="RAINPROBLEM" val="ProblemBody"/>
</p:tagLst>
</file>

<file path=ppt/tags/tag237.xml><?xml version="1.0" encoding="utf-8"?>
<p:tagLst xmlns:p="http://schemas.openxmlformats.org/presentationml/2006/main">
  <p:tag name="RAINPROBLEM" val="ProblemItem"/>
</p:tagLst>
</file>

<file path=ppt/tags/tag238.xml><?xml version="1.0" encoding="utf-8"?>
<p:tagLst xmlns:p="http://schemas.openxmlformats.org/presentationml/2006/main">
  <p:tag name="RAINPROBLEM" val="ProblemItem"/>
</p:tagLst>
</file>

<file path=ppt/tags/tag2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TYPE" val="ProblemTypeMarker"/>
</p:tagLst>
</file>

<file path=ppt/tags/tag2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41.xml><?xml version="1.0" encoding="utf-8"?>
<p:tagLst xmlns:p="http://schemas.openxmlformats.org/presentationml/2006/main">
  <p:tag name="RAINPROBLEM" val="ProblemSubmit"/>
  <p:tag name="RAINPROBLEMTYPE" val="MultipleChoice"/>
</p:tagLst>
</file>

<file path=ppt/tags/tag242.xml><?xml version="1.0" encoding="utf-8"?>
<p:tagLst xmlns:p="http://schemas.openxmlformats.org/presentationml/2006/main">
  <p:tag name="RAINPROBLEM" val="ProblemItem"/>
</p:tagLst>
</file>

<file path=ppt/tags/tag2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4.xml><?xml version="1.0" encoding="utf-8"?>
<p:tagLst xmlns:p="http://schemas.openxmlformats.org/presentationml/2006/main">
  <p:tag name="RAINPROBLEM" val="ProblemItem"/>
</p:tagLst>
</file>

<file path=ppt/tags/tag2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6.xml><?xml version="1.0" encoding="utf-8"?>
<p:tagLst xmlns:p="http://schemas.openxmlformats.org/presentationml/2006/main">
  <p:tag name="RAINPROBLEMTYPE" val="ProblemTypeMarker"/>
</p:tagLst>
</file>

<file path=ppt/tags/tag247.xml><?xml version="1.0" encoding="utf-8"?>
<p:tagLst xmlns:p="http://schemas.openxmlformats.org/presentationml/2006/main">
  <p:tag name="RAINPROBLEMTYPE" val="ProblemTypeMarker"/>
</p:tagLst>
</file>

<file path=ppt/tags/tag248.xml><?xml version="1.0" encoding="utf-8"?>
<p:tagLst xmlns:p="http://schemas.openxmlformats.org/presentationml/2006/main">
  <p:tag name="RAINPROBLEMTYPE" val="ProblemTypeMarker"/>
</p:tagLst>
</file>

<file path=ppt/tags/tag249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Setting"/>
  <p:tag name="RAINPROBLEMTYPE" val="MultipleChoice"/>
</p:tagLst>
</file>

<file path=ppt/tags/tag250.xml><?xml version="1.0" encoding="utf-8"?>
<p:tagLst xmlns:p="http://schemas.openxmlformats.org/presentationml/2006/main">
  <p:tag name="RAINPROBLEMTYPE" val="ProblemTypeMarker"/>
</p:tagLst>
</file>

<file path=ppt/tags/tag251.xml><?xml version="1.0" encoding="utf-8"?>
<p:tagLst xmlns:p="http://schemas.openxmlformats.org/presentationml/2006/main">
  <p:tag name="RAINPROBLEM" val="ProblemSetting"/>
  <p:tag name="RAINPROBLEMTYPE" val="MultipleChoice"/>
</p:tagLst>
</file>

<file path=ppt/tags/tag252.xml><?xml version="1.0" encoding="utf-8"?>
<p:tagLst xmlns:p="http://schemas.openxmlformats.org/presentationml/2006/main">
  <p:tag name="RAINPROBLEM" val="MultipleChoice"/>
  <p:tag name="PROBLEMSCORE" val="100.0"/>
</p:tagLst>
</file>

<file path=ppt/tags/tag253.xml><?xml version="1.0" encoding="utf-8"?>
<p:tagLst xmlns:p="http://schemas.openxmlformats.org/presentationml/2006/main">
  <p:tag name="KSO_WPP_MARK_KEY" val="926ee450-cd80-4ebf-8bdb-2726e91d84ad"/>
  <p:tag name="COMMONDATA" val="eyJoZGlkIjoiNDIzNjU3OTJmNjlkYmU1ZDdhNTk0NWQwYjQ3NmM3NWYifQ=="/>
</p:tagLst>
</file>

<file path=ppt/tags/tag26.xml><?xml version="1.0" encoding="utf-8"?>
<p:tagLst xmlns:p="http://schemas.openxmlformats.org/presentationml/2006/main">
  <p:tag name="RAINPROBLEM" val="MultipleChoice"/>
  <p:tag name="PROBLEMSCORE" val="100.0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" val="ProblemSetting"/>
  <p:tag name="RAINPROBLEMTYPE" val="MultipleChoice"/>
</p:tagLst>
</file>

<file path=ppt/tags/tag39.xml><?xml version="1.0" encoding="utf-8"?>
<p:tagLst xmlns:p="http://schemas.openxmlformats.org/presentationml/2006/main">
  <p:tag name="RAINPROBLEM" val="MultipleChoice"/>
  <p:tag name="PROBLEMSCORE" val="100.0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p="http://schemas.openxmlformats.org/presentationml/2006/main">
  <p:tag name="RAINPROBLEM" val="MultipleChoice"/>
  <p:tag name="PROBLEMSCORE" val="100.0"/>
</p:tagLst>
</file>

<file path=ppt/tags/tag53.xml><?xml version="1.0" encoding="utf-8"?>
<p:tagLst xmlns:p="http://schemas.openxmlformats.org/presentationml/2006/main">
  <p:tag name="RAINPROBLEM" val="ProblemBody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p="http://schemas.openxmlformats.org/presentationml/2006/main">
  <p:tag name="RAINPROBLEM" val="MultipleChoice"/>
  <p:tag name="PROBLEMSCORE" val="100.0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Item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p="http://schemas.openxmlformats.org/presentationml/2006/main">
  <p:tag name="RAINPROBLEM" val="MultipleChoice"/>
  <p:tag name="PROBLEMSCORE" val="100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p="http://schemas.openxmlformats.org/presentationml/2006/main">
  <p:tag name="RAINPROBLEM" val="MultipleChoice"/>
  <p:tag name="PROBLEMSCORE" val="100.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6407</Words>
  <Application>WPS 演示</Application>
  <PresentationFormat>全屏显示(4:3)</PresentationFormat>
  <Paragraphs>1089</Paragraphs>
  <Slides>71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237</vt:i4>
      </vt:variant>
      <vt:variant>
        <vt:lpstr>幻灯片标题</vt:lpstr>
      </vt:variant>
      <vt:variant>
        <vt:i4>71</vt:i4>
      </vt:variant>
    </vt:vector>
  </HeadingPairs>
  <TitlesOfParts>
    <vt:vector size="323" baseType="lpstr">
      <vt:lpstr>Arial</vt:lpstr>
      <vt:lpstr>宋体</vt:lpstr>
      <vt:lpstr>Wingdings</vt:lpstr>
      <vt:lpstr>华文行楷</vt:lpstr>
      <vt:lpstr>Calibri</vt:lpstr>
      <vt:lpstr>Times New Roman</vt:lpstr>
      <vt:lpstr>华文楷体</vt:lpstr>
      <vt:lpstr>Verdana</vt:lpstr>
      <vt:lpstr>Cambria Math</vt:lpstr>
      <vt:lpstr>华文新魏</vt:lpstr>
      <vt:lpstr>微软雅黑</vt:lpstr>
      <vt:lpstr>Arial Unicode MS</vt:lpstr>
      <vt:lpstr>隶书</vt:lpstr>
      <vt:lpstr>华文仿宋</vt:lpstr>
      <vt:lpstr>默认设计模板</vt:lpstr>
      <vt:lpstr>MSPhotoEd.3</vt:lpstr>
      <vt:lpstr>Equation.3</vt:lpstr>
      <vt:lpstr>Equation.DSMT4</vt:lpstr>
      <vt:lpstr>Equation.DSMT4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MSPhotoEd.3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MSPhotoEd.3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MSPhotoEd.3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MSPhotoEd.3</vt:lpstr>
      <vt:lpstr>MSPhotoEd.3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Equation.DSMT4</vt:lpstr>
      <vt:lpstr>MSPhotoEd.3</vt:lpstr>
      <vt:lpstr>MSPhotoEd.3</vt:lpstr>
      <vt:lpstr>MSPhotoEd.3</vt:lpstr>
      <vt:lpstr>MSPhotoEd.3</vt:lpstr>
      <vt:lpstr>MSPhotoEd.3</vt:lpstr>
      <vt:lpstr>Equation.3</vt:lpstr>
      <vt:lpstr>Equation.3</vt:lpstr>
      <vt:lpstr>MSPhotoEd.3</vt:lpstr>
      <vt:lpstr>Equation.3</vt:lpstr>
      <vt:lpstr>Equation.3</vt:lpstr>
      <vt:lpstr>MSPhotoEd.3</vt:lpstr>
      <vt:lpstr>MSPhotoEd.3</vt:lpstr>
      <vt:lpstr>MSPhotoEd.3</vt:lpstr>
      <vt:lpstr>MSPhotoEd.3</vt:lpstr>
      <vt:lpstr>Equation.3</vt:lpstr>
      <vt:lpstr>MSPhotoEd.3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MSPhotoEd.3</vt:lpstr>
      <vt:lpstr>Equation.3</vt:lpstr>
      <vt:lpstr>Equation.3</vt:lpstr>
      <vt:lpstr>Equation.3</vt:lpstr>
      <vt:lpstr>Equation.3</vt:lpstr>
      <vt:lpstr>Equation.3</vt:lpstr>
      <vt:lpstr>PowerPoint 演示文稿</vt:lpstr>
      <vt:lpstr>§6.1      反馈的基本概念及判断方法</vt:lpstr>
      <vt:lpstr>一、反馈的基本概念P220</vt:lpstr>
      <vt:lpstr>2. 正反馈和负反馈</vt:lpstr>
      <vt:lpstr>3. 直流反馈和交流反馈</vt:lpstr>
      <vt:lpstr>3. 直流反馈和交流反馈</vt:lpstr>
      <vt:lpstr>4. 局部反馈和级间反馈</vt:lpstr>
      <vt:lpstr>二、反馈的判断（1找、2看、3判断！）</vt:lpstr>
      <vt:lpstr>2. 正、负反馈（反馈极性）的判断</vt:lpstr>
      <vt:lpstr>2. 正、负反馈的判断</vt:lpstr>
      <vt:lpstr>反馈量仅决定于输出量</vt:lpstr>
      <vt:lpstr>3. 直流反馈和交流反馈的判断</vt:lpstr>
      <vt:lpstr>§6.2  负反馈放大电路的四种基本组态</vt:lpstr>
      <vt:lpstr>一、负反馈放大电路分析要点</vt:lpstr>
      <vt:lpstr>2.  串联反馈和并联反馈</vt:lpstr>
      <vt:lpstr>PowerPoint 演示文稿</vt:lpstr>
      <vt:lpstr>1. 电压反馈和电流反馈的判断</vt:lpstr>
      <vt:lpstr>1. 电压反馈和电流反馈的判断</vt:lpstr>
      <vt:lpstr>2. 串联反馈和并联反馈的判断</vt:lpstr>
      <vt:lpstr>分立元件放大电路中的净输入量和输出电流</vt:lpstr>
      <vt:lpstr>分立元件放大电路中反馈的分析</vt:lpstr>
      <vt:lpstr>分立元件放大电路中反馈的分析 </vt:lpstr>
      <vt:lpstr>分立元件放大电路中反馈的分析</vt:lpstr>
      <vt:lpstr>分立元件放大电路中反馈的分析 </vt:lpstr>
      <vt:lpstr>§6.3 负反馈放大电路的方块图 及一般表达式 </vt:lpstr>
      <vt:lpstr>一、负反馈放大电路的方块图表示法</vt:lpstr>
      <vt:lpstr>注意量纲</vt:lpstr>
      <vt:lpstr>PowerPoint 演示文稿</vt:lpstr>
      <vt:lpstr>三、负反馈放大电路放大倍数的一般表达式</vt:lpstr>
      <vt:lpstr>PowerPoint 演示文稿</vt:lpstr>
      <vt:lpstr>一、稳定放大倍数</vt:lpstr>
      <vt:lpstr>二、改变输入电阻和输出电阻</vt:lpstr>
      <vt:lpstr>引入并联负反馈时</vt:lpstr>
      <vt:lpstr>2、对输出电阻的影响</vt:lpstr>
      <vt:lpstr>PowerPoint 演示文稿</vt:lpstr>
      <vt:lpstr>三、放大电路中引入负反馈的一般原则</vt:lpstr>
      <vt:lpstr>讨论一   在图示电路中能够引入哪些组态的交流负反馈？</vt:lpstr>
      <vt:lpstr>讨论二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一、深度负反馈的实质</vt:lpstr>
      <vt:lpstr>二、基于反馈系数的电压放大倍数的估算方法</vt:lpstr>
      <vt:lpstr>2. 电压并联负反馈电路</vt:lpstr>
      <vt:lpstr>2. 电压并联负反馈电路</vt:lpstr>
      <vt:lpstr>3. 电流串联负反馈电路</vt:lpstr>
      <vt:lpstr>3. 电流串联负反馈电路</vt:lpstr>
      <vt:lpstr>4. 电流并联负反馈电路</vt:lpstr>
      <vt:lpstr>4. 电流并联负反馈电路</vt:lpstr>
      <vt:lpstr>深度负反馈条件下四种组态负反馈放大电路的 电压放大倍数</vt:lpstr>
      <vt:lpstr> 讨论一   求解在深度负反馈条件下电路的电压放大倍数。</vt:lpstr>
      <vt:lpstr> 讨论二  求解在深度负反馈条件下电路的电压放大倍数。</vt:lpstr>
      <vt:lpstr> 讨论二  求解在深度负反馈条件下电路的电压放大倍数。</vt:lpstr>
      <vt:lpstr>三、基于理想运放的电压放大倍数的计算方法</vt:lpstr>
      <vt:lpstr>利用“虚短”、“虚断”求解电路</vt:lpstr>
      <vt:lpstr>利用“虚短”、“虚断”求解电路。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338</cp:revision>
  <dcterms:created xsi:type="dcterms:W3CDTF">2007-07-18T09:03:00Z</dcterms:created>
  <dcterms:modified xsi:type="dcterms:W3CDTF">2024-11-04T08:10:14Z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742B5BE3D65F4F63AB712DDAAF121C26_13</vt:lpwstr>
  </property>
  <property fmtid="{D5CDD505-2E9C-101B-9397-08002B2CF9AE}" pid="3" name="KSOProductBuildVer">
    <vt:lpwstr>2052-12.1.0.18276</vt:lpwstr>
  </property>
</Properties>
</file>