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84"/>
  </p:notesMasterIdLst>
  <p:handoutMasterIdLst>
    <p:handoutMasterId r:id="rId85"/>
  </p:handoutMasterIdLst>
  <p:sldIdLst>
    <p:sldId id="263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4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20" r:id="rId57"/>
    <p:sldId id="321" r:id="rId58"/>
    <p:sldId id="319" r:id="rId59"/>
    <p:sldId id="322" r:id="rId60"/>
    <p:sldId id="323" r:id="rId61"/>
    <p:sldId id="324" r:id="rId62"/>
    <p:sldId id="325" r:id="rId63"/>
    <p:sldId id="328" r:id="rId64"/>
    <p:sldId id="329" r:id="rId65"/>
    <p:sldId id="330" r:id="rId66"/>
    <p:sldId id="334" r:id="rId67"/>
    <p:sldId id="336" r:id="rId68"/>
    <p:sldId id="337" r:id="rId69"/>
    <p:sldId id="338" r:id="rId70"/>
    <p:sldId id="339" r:id="rId71"/>
    <p:sldId id="340" r:id="rId72"/>
    <p:sldId id="341" r:id="rId73"/>
    <p:sldId id="347" r:id="rId74"/>
    <p:sldId id="342" r:id="rId75"/>
    <p:sldId id="343" r:id="rId76"/>
    <p:sldId id="331" r:id="rId77"/>
    <p:sldId id="332" r:id="rId78"/>
    <p:sldId id="333" r:id="rId79"/>
    <p:sldId id="335" r:id="rId80"/>
    <p:sldId id="344" r:id="rId81"/>
    <p:sldId id="345" r:id="rId82"/>
    <p:sldId id="346" r:id="rId83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66"/>
    <a:srgbClr val="990033"/>
    <a:srgbClr val="660033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>
      <p:cViewPr varScale="1">
        <p:scale>
          <a:sx n="85" d="100"/>
          <a:sy n="85" d="100"/>
        </p:scale>
        <p:origin x="54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39" d="100"/>
          <a:sy n="39" d="100"/>
        </p:scale>
        <p:origin x="2386" y="6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8F26BC-7BC4-4E81-856A-C803AC3A2F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122" cy="497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66C85D-8214-4E69-93B1-C7927D703D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011" y="0"/>
            <a:ext cx="2946122" cy="497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6664E-1BF0-46AE-AAC0-8104A4986E0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25ABF-C6A2-43A4-994B-70B5FF683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796"/>
            <a:ext cx="2946122" cy="4974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3771-266C-4568-83F5-7D86B4D52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011" y="9430796"/>
            <a:ext cx="2946122" cy="4974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C5DD2-4AED-427E-8312-F2C1EDAA2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27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54" y="0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974" y="4714549"/>
            <a:ext cx="4983728" cy="44683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93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54" y="9432493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6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lang="en-US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lang="en-US" sz="32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n-ea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FFD2-C759-4331-B2C5-BD27D3F87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第六章  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18536A-F4C9-408B-A1C2-8B253B477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  学</a:t>
            </a:r>
            <a:endParaRPr lang="en-US" altLang="zh-CN" dirty="0"/>
          </a:p>
          <a:p>
            <a:r>
              <a:rPr lang="en-US" altLang="zh-CN" dirty="0"/>
              <a:t>zhangxue@uestc.edu.cn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81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0E8AF-CB45-4F9D-A7A4-A36B7A91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A08AE7-D400-461F-814D-8CCA29B6A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</p:spPr>
            <p:txBody>
              <a:bodyPr/>
              <a:lstStyle/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：具有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/>
                  <a:t>个节点的完全二叉树的高度为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证明：设高度为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层</m:t>
                    </m:r>
                  </m:oMath>
                </a14:m>
                <a:r>
                  <a:rPr lang="zh-CN" altLang="en-US" dirty="0"/>
                  <a:t>满二叉树的节点总数为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层满二叉树的节点总数为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。显然有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。代入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。因为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都是整数，所以有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。所以，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−1≤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是整数，所以可得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。证毕。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A08AE7-D400-461F-814D-8CCA29B6A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2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0E8AF-CB45-4F9D-A7A4-A36B7A91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</a:t>
            </a:r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A08AE7-D400-461F-814D-8CCA29B6A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性质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：</a:t>
                </a:r>
                <a:r>
                  <a:rPr lang="zh-CN" altLang="en-US" b="0" dirty="0"/>
                  <a:t>对于具有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个节点的完全二叉树，按照从上到下、从左到右的顺序对节点从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开始编号，则对于序号为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的节点，有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那么该节点是根节点，无双亲节点；如果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/>
                  <a:t>那么双亲</a:t>
                </a:r>
                <a:r>
                  <a:rPr lang="zh-CN" altLang="en-US" dirty="0"/>
                  <a:t>节点为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那么节点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无左孩子；如果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那么节点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的左孩子为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那么节点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无右孩子；如果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那么节点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的右孩子为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A08AE7-D400-461F-814D-8CCA29B6A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  <a:blipFill>
                <a:blip r:embed="rId2"/>
                <a:stretch>
                  <a:fillRect l="-779" t="-588" r="-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261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0E8AF-CB45-4F9D-A7A4-A36B7A91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二叉树的性质（接上）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A08AE7-D400-461F-814D-8CCA29B6AA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524000"/>
                <a:ext cx="4572000" cy="4800600"/>
              </a:xfrm>
            </p:spPr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性质</a:t>
                </a:r>
                <a:r>
                  <a:rPr lang="en-US" altLang="zh-CN" dirty="0"/>
                  <a:t>5 </a:t>
                </a:r>
                <a:r>
                  <a:rPr lang="zh-CN" altLang="en-US" b="0" dirty="0"/>
                  <a:t>描述完全二叉树中双亲节点和孩子节点的关系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节点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/>
                  <a:t> 和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dirty="0"/>
                  <a:t> 的关系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节点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/>
                  <a:t> 和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/>
                  <a:t> 的关系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A08AE7-D400-461F-814D-8CCA29B6A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524000"/>
                <a:ext cx="4572000" cy="4800600"/>
              </a:xfrm>
              <a:blipFill>
                <a:blip r:embed="rId2"/>
                <a:stretch>
                  <a:fillRect l="-3333" t="-635" r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30A3570-9927-45E4-B17C-AC6F6FCC6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0199"/>
            <a:ext cx="7010400" cy="3816943"/>
          </a:xfrm>
        </p:spPr>
      </p:pic>
    </p:spTree>
    <p:extLst>
      <p:ext uri="{BB962C8B-B14F-4D97-AF65-F5344CB8AC3E}">
        <p14:creationId xmlns:p14="http://schemas.microsoft.com/office/powerpoint/2010/main" val="15284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0E8AF-CB45-4F9D-A7A4-A36B7A91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二叉树的顺序存储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30A3570-9927-45E4-B17C-AC6F6FCC6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7391400" cy="4024385"/>
          </a:xfr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1F70D30C-45EE-43D9-852D-79446540E7B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0455363"/>
              </p:ext>
            </p:extLst>
          </p:nvPr>
        </p:nvGraphicFramePr>
        <p:xfrm>
          <a:off x="1295400" y="5562599"/>
          <a:ext cx="10058400" cy="68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2382578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3193346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890222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5880234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236953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6042297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0768111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5014476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574962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7126042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8986808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07044316"/>
                    </a:ext>
                  </a:extLst>
                </a:gridCol>
              </a:tblGrid>
              <a:tr h="685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4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13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0E8AF-CB45-4F9D-A7A4-A36B7A91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顺序存储不适合非完全二叉树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47652D-0E97-4AAB-A4F1-5D51662ABD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2" y="1676400"/>
            <a:ext cx="3429158" cy="3338917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D37AC3-A4E7-46CF-BBA7-2EE587B57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71600"/>
            <a:ext cx="7086600" cy="3643717"/>
          </a:xfrm>
          <a:prstGeom prst="rect">
            <a:avLst/>
          </a:prstGeom>
        </p:spPr>
      </p:pic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B47EFDA3-8652-48BE-9752-B094C7339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22049"/>
              </p:ext>
            </p:extLst>
          </p:nvPr>
        </p:nvGraphicFramePr>
        <p:xfrm>
          <a:off x="660390" y="5181600"/>
          <a:ext cx="11074410" cy="13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294">
                  <a:extLst>
                    <a:ext uri="{9D8B030D-6E8A-4147-A177-3AD203B41FA5}">
                      <a16:colId xmlns:a16="http://schemas.microsoft.com/office/drawing/2014/main" val="131989332"/>
                    </a:ext>
                  </a:extLst>
                </a:gridCol>
                <a:gridCol w="738294">
                  <a:extLst>
                    <a:ext uri="{9D8B030D-6E8A-4147-A177-3AD203B41FA5}">
                      <a16:colId xmlns:a16="http://schemas.microsoft.com/office/drawing/2014/main" val="2172245223"/>
                    </a:ext>
                  </a:extLst>
                </a:gridCol>
                <a:gridCol w="738294">
                  <a:extLst>
                    <a:ext uri="{9D8B030D-6E8A-4147-A177-3AD203B41FA5}">
                      <a16:colId xmlns:a16="http://schemas.microsoft.com/office/drawing/2014/main" val="1710601514"/>
                    </a:ext>
                  </a:extLst>
                </a:gridCol>
                <a:gridCol w="738294">
                  <a:extLst>
                    <a:ext uri="{9D8B030D-6E8A-4147-A177-3AD203B41FA5}">
                      <a16:colId xmlns:a16="http://schemas.microsoft.com/office/drawing/2014/main" val="1889655815"/>
                    </a:ext>
                  </a:extLst>
                </a:gridCol>
                <a:gridCol w="738294">
                  <a:extLst>
                    <a:ext uri="{9D8B030D-6E8A-4147-A177-3AD203B41FA5}">
                      <a16:colId xmlns:a16="http://schemas.microsoft.com/office/drawing/2014/main" val="249222422"/>
                    </a:ext>
                  </a:extLst>
                </a:gridCol>
                <a:gridCol w="738294">
                  <a:extLst>
                    <a:ext uri="{9D8B030D-6E8A-4147-A177-3AD203B41FA5}">
                      <a16:colId xmlns:a16="http://schemas.microsoft.com/office/drawing/2014/main" val="335973197"/>
                    </a:ext>
                  </a:extLst>
                </a:gridCol>
                <a:gridCol w="738294">
                  <a:extLst>
                    <a:ext uri="{9D8B030D-6E8A-4147-A177-3AD203B41FA5}">
                      <a16:colId xmlns:a16="http://schemas.microsoft.com/office/drawing/2014/main" val="1955408159"/>
                    </a:ext>
                  </a:extLst>
                </a:gridCol>
                <a:gridCol w="738294">
                  <a:extLst>
                    <a:ext uri="{9D8B030D-6E8A-4147-A177-3AD203B41FA5}">
                      <a16:colId xmlns:a16="http://schemas.microsoft.com/office/drawing/2014/main" val="150398095"/>
                    </a:ext>
                  </a:extLst>
                </a:gridCol>
                <a:gridCol w="738294">
                  <a:extLst>
                    <a:ext uri="{9D8B030D-6E8A-4147-A177-3AD203B41FA5}">
                      <a16:colId xmlns:a16="http://schemas.microsoft.com/office/drawing/2014/main" val="734662726"/>
                    </a:ext>
                  </a:extLst>
                </a:gridCol>
                <a:gridCol w="738294">
                  <a:extLst>
                    <a:ext uri="{9D8B030D-6E8A-4147-A177-3AD203B41FA5}">
                      <a16:colId xmlns:a16="http://schemas.microsoft.com/office/drawing/2014/main" val="1994273146"/>
                    </a:ext>
                  </a:extLst>
                </a:gridCol>
                <a:gridCol w="738294">
                  <a:extLst>
                    <a:ext uri="{9D8B030D-6E8A-4147-A177-3AD203B41FA5}">
                      <a16:colId xmlns:a16="http://schemas.microsoft.com/office/drawing/2014/main" val="1942219944"/>
                    </a:ext>
                  </a:extLst>
                </a:gridCol>
                <a:gridCol w="738294">
                  <a:extLst>
                    <a:ext uri="{9D8B030D-6E8A-4147-A177-3AD203B41FA5}">
                      <a16:colId xmlns:a16="http://schemas.microsoft.com/office/drawing/2014/main" val="3822934836"/>
                    </a:ext>
                  </a:extLst>
                </a:gridCol>
                <a:gridCol w="738294">
                  <a:extLst>
                    <a:ext uri="{9D8B030D-6E8A-4147-A177-3AD203B41FA5}">
                      <a16:colId xmlns:a16="http://schemas.microsoft.com/office/drawing/2014/main" val="1704478169"/>
                    </a:ext>
                  </a:extLst>
                </a:gridCol>
                <a:gridCol w="738294">
                  <a:extLst>
                    <a:ext uri="{9D8B030D-6E8A-4147-A177-3AD203B41FA5}">
                      <a16:colId xmlns:a16="http://schemas.microsoft.com/office/drawing/2014/main" val="184490318"/>
                    </a:ext>
                  </a:extLst>
                </a:gridCol>
                <a:gridCol w="738294">
                  <a:extLst>
                    <a:ext uri="{9D8B030D-6E8A-4147-A177-3AD203B41FA5}">
                      <a16:colId xmlns:a16="http://schemas.microsoft.com/office/drawing/2014/main" val="2654247227"/>
                    </a:ext>
                  </a:extLst>
                </a:gridCol>
              </a:tblGrid>
              <a:tr h="658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49418"/>
                  </a:ext>
                </a:extLst>
              </a:tr>
              <a:tr h="658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81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55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0E8AF-CB45-4F9D-A7A4-A36B7A91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二叉树的链式存储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EC55B3-B557-40BD-9331-18CE1D18D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724024"/>
            <a:ext cx="10959369" cy="36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001A6-1383-4F7C-AC00-83EA78F9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二叉树的链式存储（接上）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AFF2F-375C-4AE7-ABDC-4F38B6B8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2362200"/>
            <a:ext cx="5892800" cy="25908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struct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TreeElem</a:t>
            </a:r>
            <a:r>
              <a:rPr lang="en-US" altLang="zh-CN" b="0" dirty="0"/>
              <a:t> </a:t>
            </a:r>
            <a:r>
              <a:rPr lang="en-US" altLang="zh-CN" b="0" dirty="0" err="1"/>
              <a:t>elem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pLeft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pRight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};</a:t>
            </a:r>
            <a:endParaRPr lang="zh-CN" altLang="en-US" b="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F68732B-77F9-47CC-938E-BCA542ADD4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4"/>
          <a:stretch/>
        </p:blipFill>
        <p:spPr>
          <a:xfrm>
            <a:off x="5257800" y="2626860"/>
            <a:ext cx="6629400" cy="3469140"/>
          </a:xfr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60A9B43-90C9-491E-B016-8B5EBCF3070C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0"/>
            <a:ext cx="1122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 lang="en-US" altLang="zh-CN" sz="32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  <a:defRPr lang="en-US" altLang="zh-CN"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0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18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8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dirty="0"/>
              <a:t>typedef struct </a:t>
            </a:r>
            <a:r>
              <a:rPr lang="en-US" b="0" kern="0" dirty="0" err="1"/>
              <a:t>BinaryNode</a:t>
            </a:r>
            <a:r>
              <a:rPr lang="en-US" b="0" kern="0" dirty="0"/>
              <a:t>  </a:t>
            </a:r>
            <a:r>
              <a:rPr lang="en-US" b="0" kern="0" dirty="0" err="1"/>
              <a:t>BinaryNode</a:t>
            </a:r>
            <a:r>
              <a:rPr lang="en-US" b="0" kern="0" dirty="0"/>
              <a:t>, *</a:t>
            </a:r>
            <a:r>
              <a:rPr lang="en-US" b="0" kern="0" dirty="0" err="1"/>
              <a:t>BinaryTree</a:t>
            </a:r>
            <a:r>
              <a:rPr lang="en-US" b="0" kern="0" dirty="0"/>
              <a:t>;</a:t>
            </a:r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15930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001A6-1383-4F7C-AC00-83EA78F9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二叉树的链式存储（接上）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AFF2F-375C-4AE7-ABDC-4F38B6B8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11353800" cy="48006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typedef struct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, *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struct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void* </a:t>
            </a:r>
            <a:r>
              <a:rPr lang="en-US" altLang="zh-CN" b="0" dirty="0" err="1"/>
              <a:t>pData</a:t>
            </a:r>
            <a:r>
              <a:rPr lang="en-US" altLang="zh-CN" b="0" dirty="0"/>
              <a:t>;  // </a:t>
            </a:r>
            <a:r>
              <a:rPr lang="zh-CN" altLang="en-US" b="0" dirty="0"/>
              <a:t>泛型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dataSize</a:t>
            </a:r>
            <a:r>
              <a:rPr lang="en-US" altLang="zh-CN" b="0" dirty="0"/>
              <a:t>;  // </a:t>
            </a:r>
            <a:r>
              <a:rPr lang="zh-CN" altLang="en-US" b="0" dirty="0"/>
              <a:t>泛型长度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pLeft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pRight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pParent</a:t>
            </a:r>
            <a:r>
              <a:rPr lang="en-US" altLang="zh-CN" b="0" dirty="0"/>
              <a:t>;  /* </a:t>
            </a:r>
            <a:r>
              <a:rPr lang="zh-CN" altLang="en-US" b="0" dirty="0"/>
              <a:t>增加双亲指针 </a:t>
            </a:r>
            <a:r>
              <a:rPr lang="en-US" altLang="zh-CN" b="0" dirty="0"/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929993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F23D1-D698-4630-881A-8259C946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35B8A-B01F-4DC7-AFC4-D8730DC0D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5689600" cy="4800600"/>
          </a:xfrm>
        </p:spPr>
        <p:txBody>
          <a:bodyPr/>
          <a:lstStyle/>
          <a:p>
            <a:r>
              <a:rPr lang="zh-CN" altLang="en-US" dirty="0"/>
              <a:t>前序遍历（先根遍历）</a:t>
            </a:r>
            <a:endParaRPr lang="en-US" altLang="zh-CN" dirty="0"/>
          </a:p>
          <a:p>
            <a:pPr lvl="1"/>
            <a:r>
              <a:rPr lang="zh-CN" altLang="en-US" dirty="0"/>
              <a:t>访问根节点；</a:t>
            </a:r>
            <a:endParaRPr lang="en-US" altLang="zh-CN" dirty="0"/>
          </a:p>
          <a:p>
            <a:pPr lvl="1"/>
            <a:r>
              <a:rPr lang="zh-CN" altLang="en-US" dirty="0"/>
              <a:t>先序遍历左子树；</a:t>
            </a:r>
            <a:endParaRPr lang="en-US" altLang="zh-CN" dirty="0"/>
          </a:p>
          <a:p>
            <a:pPr lvl="1"/>
            <a:r>
              <a:rPr lang="zh-CN" altLang="en-US" dirty="0"/>
              <a:t>先序遍历右子树。</a:t>
            </a:r>
            <a:endParaRPr lang="en-US" altLang="zh-CN" dirty="0"/>
          </a:p>
          <a:p>
            <a:r>
              <a:rPr lang="zh-CN" altLang="en-US" dirty="0"/>
              <a:t>中序遍历</a:t>
            </a:r>
            <a:endParaRPr lang="en-US" altLang="zh-CN" dirty="0"/>
          </a:p>
          <a:p>
            <a:pPr lvl="1"/>
            <a:r>
              <a:rPr lang="zh-CN" altLang="en-US" dirty="0"/>
              <a:t>中序遍历左子树；</a:t>
            </a:r>
            <a:endParaRPr lang="en-US" altLang="zh-CN" dirty="0"/>
          </a:p>
          <a:p>
            <a:pPr lvl="1"/>
            <a:r>
              <a:rPr lang="zh-CN" altLang="en-US" dirty="0"/>
              <a:t>访问根节点；</a:t>
            </a:r>
            <a:endParaRPr lang="en-US" altLang="zh-CN" dirty="0"/>
          </a:p>
          <a:p>
            <a:pPr lvl="1"/>
            <a:r>
              <a:rPr lang="zh-CN" altLang="en-US" dirty="0"/>
              <a:t>中序遍历右子树。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0E03B-8C8F-4ABA-9850-716FDB6C1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689600" cy="4800600"/>
          </a:xfrm>
        </p:spPr>
        <p:txBody>
          <a:bodyPr/>
          <a:lstStyle/>
          <a:p>
            <a:r>
              <a:rPr lang="zh-CN" altLang="en-US" dirty="0"/>
              <a:t>后序遍历</a:t>
            </a:r>
            <a:endParaRPr lang="en-US" altLang="zh-CN" dirty="0"/>
          </a:p>
          <a:p>
            <a:pPr lvl="1"/>
            <a:r>
              <a:rPr lang="zh-CN" altLang="en-US" dirty="0"/>
              <a:t>后序遍历左子树；</a:t>
            </a:r>
            <a:endParaRPr lang="en-US" altLang="zh-CN" dirty="0"/>
          </a:p>
          <a:p>
            <a:pPr lvl="1"/>
            <a:r>
              <a:rPr lang="zh-CN" altLang="en-US" dirty="0"/>
              <a:t>后序遍历右子树；</a:t>
            </a:r>
            <a:endParaRPr lang="en-US" altLang="zh-CN" dirty="0"/>
          </a:p>
          <a:p>
            <a:pPr lvl="1"/>
            <a:r>
              <a:rPr lang="zh-CN" altLang="en-US" dirty="0"/>
              <a:t>访问根节点。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689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C400F-6C63-4D4C-B3EE-80D047AB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二叉树的遍历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B20099C-F9A9-41ED-A372-54AFF059EF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3551952" cy="3810000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967A8A-477F-4597-9CEB-F9550824AF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前序遍历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/>
              <a:t>A B D G C E F</a:t>
            </a:r>
          </a:p>
          <a:p>
            <a:r>
              <a:rPr lang="zh-CN" altLang="en-US" dirty="0"/>
              <a:t>中序遍历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/>
              <a:t>D G B A E C F</a:t>
            </a:r>
          </a:p>
          <a:p>
            <a:r>
              <a:rPr lang="zh-CN" altLang="en-US" dirty="0"/>
              <a:t>后序遍历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/>
              <a:t>G D B E F C A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76322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ADD8-6595-4A2D-8713-BBF58A88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48D0764-8E96-4986-872A-6B5AE9BD7B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树：像一棵倒长着的树。</a:t>
            </a:r>
            <a:endParaRPr lang="en-US" altLang="zh-CN" dirty="0"/>
          </a:p>
          <a:p>
            <a:pPr lvl="1"/>
            <a:r>
              <a:rPr lang="zh-CN" altLang="en-US" dirty="0"/>
              <a:t>必有且只有一个根。</a:t>
            </a:r>
            <a:endParaRPr lang="en-US" altLang="zh-CN" dirty="0"/>
          </a:p>
          <a:p>
            <a:pPr lvl="1"/>
            <a:r>
              <a:rPr lang="zh-CN" altLang="en-US" dirty="0"/>
              <a:t>根可以有多棵子树，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这些子树没有交集。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3BBB75B-F51D-45CB-AE38-C53D26BF40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6858000" cy="4235020"/>
          </a:xfrm>
        </p:spPr>
      </p:pic>
    </p:spTree>
    <p:extLst>
      <p:ext uri="{BB962C8B-B14F-4D97-AF65-F5344CB8AC3E}">
        <p14:creationId xmlns:p14="http://schemas.microsoft.com/office/powerpoint/2010/main" val="422882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001A6-1383-4F7C-AC00-83EA78F9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前序遍历的实现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AFF2F-375C-4AE7-ABDC-4F38B6B8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113538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TraversePreorder</a:t>
            </a:r>
            <a:r>
              <a:rPr lang="en-US" altLang="zh-CN" b="0" dirty="0"/>
              <a:t>(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 </a:t>
            </a:r>
            <a:r>
              <a:rPr lang="en-US" altLang="zh-CN" b="0" dirty="0" err="1"/>
              <a:t>pRoot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                                Status (*visit)())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pRoot</a:t>
            </a:r>
            <a:r>
              <a:rPr lang="en-US" altLang="zh-CN" b="0" dirty="0"/>
              <a:t>==NULL)  return OK;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if (visit(&amp;(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elem</a:t>
            </a:r>
            <a:r>
              <a:rPr lang="en-US" altLang="zh-CN" b="0" dirty="0"/>
              <a:t>))==ERROR)  return ERROR;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TraversePreorder</a:t>
            </a:r>
            <a:r>
              <a:rPr lang="en-US" altLang="zh-CN" b="0" dirty="0"/>
              <a:t>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en-US" altLang="zh-CN" b="0" dirty="0"/>
              <a:t>visit);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TraversePreorder</a:t>
            </a:r>
            <a:r>
              <a:rPr lang="en-US" altLang="zh-CN" b="0" dirty="0"/>
              <a:t>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, visit);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56832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001A6-1383-4F7C-AC00-83EA78F9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统计叶子节点的个数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AFF2F-375C-4AE7-ABDC-4F38B6B8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113538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NumOfLeaves</a:t>
            </a:r>
            <a:r>
              <a:rPr lang="en-US" altLang="zh-CN" b="0" dirty="0"/>
              <a:t>(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 </a:t>
            </a:r>
            <a:r>
              <a:rPr lang="en-US" altLang="zh-CN" b="0" dirty="0" err="1"/>
              <a:t>pRoot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int n=0;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pRoot</a:t>
            </a:r>
            <a:r>
              <a:rPr lang="en-US" altLang="zh-CN" b="0" dirty="0"/>
              <a:t>==NULL) { return 0;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==NULL &amp;&amp; 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==NULL){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return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n+=</a:t>
            </a:r>
            <a:r>
              <a:rPr lang="en-US" altLang="zh-CN" b="0" dirty="0" err="1"/>
              <a:t>NumOfLeaves</a:t>
            </a:r>
            <a:r>
              <a:rPr lang="en-US" altLang="zh-CN" b="0" dirty="0"/>
              <a:t>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n+=</a:t>
            </a:r>
            <a:r>
              <a:rPr lang="en-US" altLang="zh-CN" b="0" dirty="0" err="1"/>
              <a:t>NumOfLeaves</a:t>
            </a:r>
            <a:r>
              <a:rPr lang="en-US" altLang="zh-CN" b="0" dirty="0"/>
              <a:t>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return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727153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001A6-1383-4F7C-AC00-83EA78F9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求二叉树的高度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AFF2F-375C-4AE7-ABDC-4F38B6B8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3538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DepthOfBinaryTree</a:t>
            </a:r>
            <a:r>
              <a:rPr lang="en-US" altLang="zh-CN" b="0" dirty="0"/>
              <a:t>(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 </a:t>
            </a:r>
            <a:r>
              <a:rPr lang="en-US" altLang="zh-CN" b="0" dirty="0" err="1"/>
              <a:t>pRoot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int h1, h2;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pRoot</a:t>
            </a:r>
            <a:r>
              <a:rPr lang="en-US" altLang="zh-CN" b="0" dirty="0"/>
              <a:t>==NULL)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return 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h1=1+DepthOfBinaryTree(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h2=1+DepthOfBinaryTree(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return Max(h1, h2);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2847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706A2F-53ED-452E-BE9A-08AD60A8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线索二叉树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D1AC33-7CA3-45B7-B200-FB0D18CAC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6629400" cy="48006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遍历</a:t>
            </a:r>
            <a:r>
              <a:rPr lang="zh-CN" altLang="en-US" b="0" dirty="0"/>
              <a:t>是把二叉树线性化，但二叉树节点中没有前驱和后继的信息，所以找前驱和后继不方便。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/>
              <a:t>线索</a:t>
            </a:r>
            <a:r>
              <a:rPr lang="zh-CN" altLang="en-US" b="0" dirty="0"/>
              <a:t>的基本思想是把二叉树中的空指针利用起来，让它们指向线性序列的前驱和后继。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E1C7E29-00AA-46DD-8001-074ACF8452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0"/>
            <a:ext cx="3200400" cy="3432908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B816BA-F25A-44BC-AE56-1C54D5E240BD}"/>
              </a:ext>
            </a:extLst>
          </p:cNvPr>
          <p:cNvSpPr txBox="1"/>
          <p:nvPr/>
        </p:nvSpPr>
        <p:spPr>
          <a:xfrm>
            <a:off x="7239000" y="534137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先序序列：</a:t>
            </a:r>
            <a:r>
              <a:rPr lang="en-US" altLang="zh-CN" sz="3600" dirty="0"/>
              <a:t>ABDGCEF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7023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E8688-01B3-42A6-B7A1-53635954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利用二叉树中的空指针域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C7038-72E1-4B45-BD8F-C91DE1336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空指针域的个数</a:t>
            </a:r>
            <a:endParaRPr lang="en-US" altLang="zh-CN" dirty="0"/>
          </a:p>
          <a:p>
            <a:pPr lvl="1"/>
            <a:r>
              <a:rPr lang="zh-CN" altLang="en-US" dirty="0"/>
              <a:t>设节点数为</a:t>
            </a:r>
            <a:r>
              <a:rPr lang="en-US" altLang="zh-CN" dirty="0"/>
              <a:t>n</a:t>
            </a:r>
            <a:r>
              <a:rPr lang="zh-CN" altLang="en-US" dirty="0"/>
              <a:t>，共有</a:t>
            </a:r>
            <a:r>
              <a:rPr lang="en-US" altLang="zh-CN" dirty="0"/>
              <a:t>2n</a:t>
            </a:r>
            <a:r>
              <a:rPr lang="zh-CN" altLang="en-US" dirty="0"/>
              <a:t>个指针。</a:t>
            </a:r>
            <a:endParaRPr lang="en-US" altLang="zh-CN" dirty="0"/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n-1</a:t>
            </a:r>
            <a:r>
              <a:rPr lang="zh-CN" altLang="en-US" dirty="0"/>
              <a:t>个非空（除根外，每个节点都被一个指针指向），</a:t>
            </a:r>
            <a:r>
              <a:rPr lang="en-US" altLang="zh-CN" dirty="0"/>
              <a:t>n+1</a:t>
            </a:r>
            <a:r>
              <a:rPr lang="zh-CN" altLang="en-US" dirty="0"/>
              <a:t>个是空域。</a:t>
            </a:r>
            <a:endParaRPr lang="en-US" altLang="zh-CN" dirty="0"/>
          </a:p>
          <a:p>
            <a:r>
              <a:rPr lang="zh-CN" altLang="en-US" dirty="0"/>
              <a:t>把空指针域用来线索</a:t>
            </a:r>
            <a:endParaRPr lang="en-US" altLang="zh-CN" dirty="0"/>
          </a:p>
          <a:p>
            <a:pPr lvl="1"/>
            <a:r>
              <a:rPr lang="zh-CN" altLang="en-US" dirty="0"/>
              <a:t>如果没有左孩子，左指针就指向前驱；</a:t>
            </a:r>
            <a:endParaRPr lang="en-US" altLang="zh-CN" dirty="0"/>
          </a:p>
          <a:p>
            <a:pPr lvl="1"/>
            <a:r>
              <a:rPr lang="zh-CN" altLang="en-US" dirty="0"/>
              <a:t>如果没有右孩子，右指针就指向后继。</a:t>
            </a:r>
          </a:p>
        </p:txBody>
      </p:sp>
    </p:spTree>
    <p:extLst>
      <p:ext uri="{BB962C8B-B14F-4D97-AF65-F5344CB8AC3E}">
        <p14:creationId xmlns:p14="http://schemas.microsoft.com/office/powerpoint/2010/main" val="882945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001A6-1383-4F7C-AC00-83EA78F9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线索二叉树的描述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AFF2F-375C-4AE7-ABDC-4F38B6B8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353800" cy="51054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typedef </a:t>
            </a:r>
            <a:r>
              <a:rPr lang="en-US" altLang="zh-CN" b="0" dirty="0" err="1"/>
              <a:t>emun</a:t>
            </a:r>
            <a:r>
              <a:rPr lang="en-US" altLang="zh-CN" b="0" dirty="0"/>
              <a:t> {NO_CHILD=0, CHILD=1} </a:t>
            </a:r>
            <a:r>
              <a:rPr lang="en-US" altLang="zh-CN" b="0" dirty="0" err="1"/>
              <a:t>ThreadTag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typedef struct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, *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struct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TreeElem</a:t>
            </a:r>
            <a:r>
              <a:rPr lang="en-US" altLang="zh-CN" b="0" dirty="0"/>
              <a:t> </a:t>
            </a:r>
            <a:r>
              <a:rPr lang="en-US" altLang="zh-CN" b="0" dirty="0" err="1"/>
              <a:t>elem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ThreadTag</a:t>
            </a:r>
            <a:r>
              <a:rPr lang="en-US" altLang="zh-CN" b="0" dirty="0"/>
              <a:t> </a:t>
            </a:r>
            <a:r>
              <a:rPr lang="en-US" altLang="zh-CN" b="0" dirty="0" err="1"/>
              <a:t>leftTag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pLeft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ThreadTag</a:t>
            </a:r>
            <a:r>
              <a:rPr lang="en-US" altLang="zh-CN" b="0" dirty="0"/>
              <a:t> </a:t>
            </a:r>
            <a:r>
              <a:rPr lang="en-US" altLang="zh-CN" b="0" dirty="0" err="1"/>
              <a:t>rightTag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pRight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};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695724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001A6-1383-4F7C-AC00-83EA78F9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把二叉树按中序线索化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AFF2F-375C-4AE7-ABDC-4F38B6B8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353800" cy="51054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ThreadBinaryTree</a:t>
            </a:r>
            <a:r>
              <a:rPr lang="en-US" altLang="zh-CN" b="0" dirty="0"/>
              <a:t>(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 </a:t>
            </a:r>
            <a:r>
              <a:rPr lang="en-US" altLang="zh-CN" b="0" dirty="0" err="1"/>
              <a:t>pRoot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static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pPrevious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pRoot</a:t>
            </a:r>
            <a:r>
              <a:rPr lang="en-US" altLang="zh-CN" b="0" dirty="0"/>
              <a:t>==NULL){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ThreadBinaryTree</a:t>
            </a:r>
            <a:r>
              <a:rPr lang="en-US" altLang="zh-CN" b="0" dirty="0"/>
              <a:t>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leftTag</a:t>
            </a:r>
            <a:r>
              <a:rPr lang="en-US" altLang="zh-CN" b="0" dirty="0"/>
              <a:t>==NO_CHILD){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=</a:t>
            </a:r>
            <a:r>
              <a:rPr lang="en-US" altLang="zh-CN" b="0" dirty="0" err="1"/>
              <a:t>pPrevious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04983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001A6-1383-4F7C-AC00-83EA78F9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把二叉树按中序线索化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AFF2F-375C-4AE7-ABDC-4F38B6B8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353800" cy="51054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pPrevious</a:t>
            </a:r>
            <a:r>
              <a:rPr lang="en-US" altLang="zh-CN" b="0" dirty="0"/>
              <a:t> != NULL &amp;&amp;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   </a:t>
            </a:r>
            <a:r>
              <a:rPr lang="en-US" altLang="zh-CN" b="0" dirty="0" err="1"/>
              <a:t>pPrevious</a:t>
            </a:r>
            <a:r>
              <a:rPr lang="en-US" altLang="zh-CN" b="0" dirty="0"/>
              <a:t>-&gt;</a:t>
            </a:r>
            <a:r>
              <a:rPr lang="en-US" altLang="zh-CN" b="0" dirty="0" err="1"/>
              <a:t>rightTag</a:t>
            </a:r>
            <a:r>
              <a:rPr lang="en-US" altLang="zh-CN" b="0" dirty="0"/>
              <a:t>==NO_CHILD){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pPrevious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=</a:t>
            </a:r>
            <a:r>
              <a:rPr lang="en-US" altLang="zh-CN" b="0" dirty="0" err="1"/>
              <a:t>pRoot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pPrevious</a:t>
            </a:r>
            <a:r>
              <a:rPr lang="en-US" altLang="zh-CN" b="0" dirty="0"/>
              <a:t>=</a:t>
            </a:r>
            <a:r>
              <a:rPr lang="en-US" altLang="zh-CN" b="0" dirty="0" err="1"/>
              <a:t>pRoot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ThreadBinaryTree</a:t>
            </a:r>
            <a:r>
              <a:rPr lang="en-US" altLang="zh-CN" b="0" dirty="0"/>
              <a:t>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29267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001A6-1383-4F7C-AC00-83EA78F9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把二叉树按中序线索化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844B67-844D-4B0D-971E-0A4EC4FBD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95424"/>
            <a:ext cx="11582400" cy="458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53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001A6-1383-4F7C-AC00-83EA78F9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找中序前驱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AFF2F-375C-4AE7-ABDC-4F38B6B8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658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PreviousInorderNode</a:t>
            </a:r>
            <a:r>
              <a:rPr lang="en-US" altLang="zh-CN" b="0" dirty="0"/>
              <a:t>(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pNode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pTemp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leftTag</a:t>
            </a:r>
            <a:r>
              <a:rPr lang="en-US" altLang="zh-CN" b="0" dirty="0"/>
              <a:t>==NO_CHILD){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return 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;  // </a:t>
            </a:r>
            <a:r>
              <a:rPr lang="zh-CN" altLang="en-US" b="0" dirty="0"/>
              <a:t>前驱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pTemp</a:t>
            </a:r>
            <a:r>
              <a:rPr lang="en-US" altLang="zh-CN" b="0" dirty="0"/>
              <a:t>=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; // </a:t>
            </a:r>
            <a:r>
              <a:rPr lang="zh-CN" altLang="en-US" b="0" dirty="0"/>
              <a:t>左孩子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while(</a:t>
            </a:r>
            <a:r>
              <a:rPr lang="en-US" altLang="zh-CN" b="0" dirty="0" err="1"/>
              <a:t>pTemp</a:t>
            </a:r>
            <a:r>
              <a:rPr lang="en-US" altLang="zh-CN" b="0" dirty="0"/>
              <a:t>-&gt;</a:t>
            </a:r>
            <a:r>
              <a:rPr lang="en-US" altLang="zh-CN" b="0" dirty="0" err="1"/>
              <a:t>rightTag</a:t>
            </a:r>
            <a:r>
              <a:rPr lang="en-US" altLang="zh-CN" b="0" dirty="0"/>
              <a:t>==CHILD){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pTemp</a:t>
            </a:r>
            <a:r>
              <a:rPr lang="en-US" altLang="zh-CN" b="0" dirty="0"/>
              <a:t>=</a:t>
            </a:r>
            <a:r>
              <a:rPr lang="en-US" altLang="zh-CN" b="0" dirty="0" err="1"/>
              <a:t>pTemp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; // </a:t>
            </a:r>
            <a:r>
              <a:rPr lang="zh-CN" altLang="en-US" b="0" dirty="0"/>
              <a:t>在左子树中找最右的节点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return </a:t>
            </a:r>
            <a:r>
              <a:rPr lang="en-US" altLang="zh-CN" b="0" dirty="0" err="1"/>
              <a:t>pTemp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79107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ADD8-6595-4A2D-8713-BBF58A88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树的基本术语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48D0764-8E96-4986-872A-6B5AE9BD7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9753600" cy="5486400"/>
          </a:xfrm>
        </p:spPr>
        <p:txBody>
          <a:bodyPr/>
          <a:lstStyle/>
          <a:p>
            <a:r>
              <a:rPr lang="zh-CN" altLang="en-US" dirty="0"/>
              <a:t>树的基本术语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endParaRPr lang="en-US" altLang="zh-CN" dirty="0"/>
          </a:p>
          <a:p>
            <a:pPr lvl="1"/>
            <a:r>
              <a:rPr lang="zh-CN" altLang="en-US" dirty="0"/>
              <a:t>节点的度：分支数</a:t>
            </a:r>
            <a:endParaRPr lang="en-US" altLang="zh-CN" dirty="0"/>
          </a:p>
          <a:p>
            <a:pPr lvl="1"/>
            <a:r>
              <a:rPr lang="zh-CN" altLang="en-US" dirty="0"/>
              <a:t>叶子节点：度为零</a:t>
            </a:r>
            <a:endParaRPr lang="en-US" altLang="zh-CN" dirty="0"/>
          </a:p>
          <a:p>
            <a:pPr lvl="1"/>
            <a:r>
              <a:rPr lang="zh-CN" altLang="en-US" dirty="0"/>
              <a:t>分支节点：度非零</a:t>
            </a:r>
            <a:endParaRPr lang="en-US" altLang="zh-CN" dirty="0"/>
          </a:p>
          <a:p>
            <a:pPr lvl="1"/>
            <a:r>
              <a:rPr lang="zh-CN" altLang="en-US" dirty="0"/>
              <a:t>节点的层：根是第</a:t>
            </a:r>
            <a:r>
              <a:rPr lang="en-US" altLang="zh-CN" dirty="0"/>
              <a:t>1</a:t>
            </a:r>
            <a:r>
              <a:rPr lang="zh-CN" altLang="en-US" dirty="0"/>
              <a:t>层</a:t>
            </a:r>
            <a:endParaRPr lang="en-US" altLang="zh-CN" dirty="0"/>
          </a:p>
          <a:p>
            <a:pPr lvl="1"/>
            <a:r>
              <a:rPr lang="zh-CN" altLang="en-US" dirty="0"/>
              <a:t>节点的层序编号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从上层到下层、同层从左到右有一次编号。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一般从</a:t>
            </a:r>
            <a:r>
              <a:rPr lang="en-US" altLang="zh-CN" dirty="0"/>
              <a:t>1</a:t>
            </a:r>
            <a:r>
              <a:rPr lang="zh-CN" altLang="en-US" dirty="0"/>
              <a:t>开始编号。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3BBB75B-F51D-45CB-AE38-C53D26BF40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19200"/>
            <a:ext cx="6400800" cy="3962400"/>
          </a:xfrm>
        </p:spPr>
      </p:pic>
    </p:spTree>
    <p:extLst>
      <p:ext uri="{BB962C8B-B14F-4D97-AF65-F5344CB8AC3E}">
        <p14:creationId xmlns:p14="http://schemas.microsoft.com/office/powerpoint/2010/main" val="1559430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001A6-1383-4F7C-AC00-83EA78F9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找中序后继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AFF2F-375C-4AE7-ABDC-4F38B6B8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658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NextInorderNode</a:t>
            </a:r>
            <a:r>
              <a:rPr lang="en-US" altLang="zh-CN" b="0" dirty="0"/>
              <a:t>(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pNode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pTemp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rightTag</a:t>
            </a:r>
            <a:r>
              <a:rPr lang="en-US" altLang="zh-CN" b="0" dirty="0"/>
              <a:t>==NO_CHILD){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return 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;  //</a:t>
            </a:r>
            <a:r>
              <a:rPr lang="zh-CN" altLang="en-US" b="0" dirty="0"/>
              <a:t>后继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pTemp</a:t>
            </a:r>
            <a:r>
              <a:rPr lang="en-US" altLang="zh-CN" b="0" dirty="0"/>
              <a:t>=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; // </a:t>
            </a:r>
            <a:r>
              <a:rPr lang="zh-CN" altLang="en-US" b="0" dirty="0"/>
              <a:t>右孩子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while(</a:t>
            </a:r>
            <a:r>
              <a:rPr lang="en-US" altLang="zh-CN" b="0" dirty="0" err="1"/>
              <a:t>pTemp</a:t>
            </a:r>
            <a:r>
              <a:rPr lang="en-US" altLang="zh-CN" b="0" dirty="0"/>
              <a:t>-&gt;</a:t>
            </a:r>
            <a:r>
              <a:rPr lang="en-US" altLang="zh-CN" b="0" dirty="0" err="1"/>
              <a:t>leftTag</a:t>
            </a:r>
            <a:r>
              <a:rPr lang="en-US" altLang="zh-CN" b="0" dirty="0"/>
              <a:t>==CHILD){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pTemp</a:t>
            </a:r>
            <a:r>
              <a:rPr lang="en-US" altLang="zh-CN" b="0" dirty="0"/>
              <a:t>=</a:t>
            </a:r>
            <a:r>
              <a:rPr lang="en-US" altLang="zh-CN" b="0" dirty="0" err="1"/>
              <a:t>pTemp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; // </a:t>
            </a:r>
            <a:r>
              <a:rPr lang="zh-CN" altLang="en-US" b="0" dirty="0"/>
              <a:t>在右子树中找最左的节点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return </a:t>
            </a:r>
            <a:r>
              <a:rPr lang="en-US" altLang="zh-CN" b="0" dirty="0" err="1"/>
              <a:t>pTemp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403592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001A6-1383-4F7C-AC00-83EA78F9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找中序的第一个节点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AFF2F-375C-4AE7-ABDC-4F38B6B8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658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FirstInorderNode</a:t>
            </a:r>
            <a:r>
              <a:rPr lang="en-US" altLang="zh-CN" b="0" dirty="0"/>
              <a:t>(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 </a:t>
            </a:r>
            <a:r>
              <a:rPr lang="en-US" altLang="zh-CN" b="0" dirty="0" err="1"/>
              <a:t>pRoot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pTemp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pRoot</a:t>
            </a:r>
            <a:r>
              <a:rPr lang="en-US" altLang="zh-CN" b="0" dirty="0"/>
              <a:t>==NULL){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return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pTemp</a:t>
            </a:r>
            <a:r>
              <a:rPr lang="en-US" altLang="zh-CN" b="0" dirty="0"/>
              <a:t>=</a:t>
            </a:r>
            <a:r>
              <a:rPr lang="en-US" altLang="zh-CN" b="0" dirty="0" err="1"/>
              <a:t>pRoot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while(</a:t>
            </a:r>
            <a:r>
              <a:rPr lang="en-US" altLang="zh-CN" b="0" dirty="0" err="1"/>
              <a:t>pTemp</a:t>
            </a:r>
            <a:r>
              <a:rPr lang="en-US" altLang="zh-CN" b="0" dirty="0"/>
              <a:t>-&gt;</a:t>
            </a:r>
            <a:r>
              <a:rPr lang="en-US" altLang="zh-CN" b="0" dirty="0" err="1"/>
              <a:t>leftTag</a:t>
            </a:r>
            <a:r>
              <a:rPr lang="en-US" altLang="zh-CN" b="0" dirty="0"/>
              <a:t>==CHILD){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pTemp</a:t>
            </a:r>
            <a:r>
              <a:rPr lang="en-US" altLang="zh-CN" b="0" dirty="0"/>
              <a:t>=</a:t>
            </a:r>
            <a:r>
              <a:rPr lang="en-US" altLang="zh-CN" b="0" dirty="0" err="1"/>
              <a:t>pTemp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; // </a:t>
            </a:r>
            <a:r>
              <a:rPr lang="zh-CN" altLang="en-US" b="0" dirty="0"/>
              <a:t>在左子树中找最左的节点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return </a:t>
            </a:r>
            <a:r>
              <a:rPr lang="en-US" altLang="zh-CN" b="0" dirty="0" err="1"/>
              <a:t>pTemp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025925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001A6-1383-4F7C-AC00-83EA78F9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遍历中序线索二叉树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AFF2F-375C-4AE7-ABDC-4F38B6B8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658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TraverseInorderThreadedBinaryTree</a:t>
            </a:r>
            <a:r>
              <a:rPr lang="en-US" altLang="zh-CN" b="0" dirty="0"/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                            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 </a:t>
            </a:r>
            <a:r>
              <a:rPr lang="en-US" altLang="zh-CN" b="0" dirty="0" err="1"/>
              <a:t>pRoot</a:t>
            </a:r>
            <a:r>
              <a:rPr lang="en-US" altLang="zh-CN" b="0" dirty="0"/>
              <a:t>, Status (</a:t>
            </a:r>
            <a:r>
              <a:rPr lang="zh-CN" altLang="en-US" b="0" dirty="0"/>
              <a:t>*</a:t>
            </a:r>
            <a:r>
              <a:rPr lang="en-US" altLang="zh-CN" b="0" dirty="0"/>
              <a:t>visit)()</a:t>
            </a:r>
            <a:r>
              <a:rPr lang="zh-CN" altLang="en-US" b="0" dirty="0"/>
              <a:t> 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p=</a:t>
            </a:r>
            <a:r>
              <a:rPr lang="en-US" altLang="zh-CN" b="0" dirty="0" err="1"/>
              <a:t>FirstInorderNode</a:t>
            </a:r>
            <a:r>
              <a:rPr lang="en-US" altLang="zh-CN" b="0" dirty="0"/>
              <a:t>(</a:t>
            </a:r>
            <a:r>
              <a:rPr lang="en-US" altLang="zh-CN" b="0" dirty="0" err="1"/>
              <a:t>pRoot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while(p!=NULL){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if (visit(p)==ERROR){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    return ERROR;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p=</a:t>
            </a:r>
            <a:r>
              <a:rPr lang="en-US" altLang="zh-CN" b="0" dirty="0" err="1"/>
              <a:t>NextInorderNode</a:t>
            </a:r>
            <a:r>
              <a:rPr lang="en-US" altLang="zh-CN" b="0" dirty="0"/>
              <a:t>(p);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466165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71BEA-FDAC-42E6-8DA6-85B839C8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由遍历序列确定二叉树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65DE0-5D72-40B7-AE78-DF9B363C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由扩展序列确定二叉树</a:t>
            </a:r>
            <a:endParaRPr lang="en-US" altLang="zh-CN" dirty="0"/>
          </a:p>
          <a:p>
            <a:pPr lvl="1"/>
            <a:r>
              <a:rPr lang="zh-CN" altLang="en-US" dirty="0"/>
              <a:t>用特定符号表示空子树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A B D ■ G ■ ■ ■ C E ■ ■ F ■ ■</a:t>
            </a:r>
          </a:p>
          <a:p>
            <a:r>
              <a:rPr lang="zh-CN" altLang="en-US" dirty="0"/>
              <a:t>由序列组合确定二叉树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2FEF6FE-8A45-4974-81EC-731EEDD92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90416"/>
              </p:ext>
            </p:extLst>
          </p:nvPr>
        </p:nvGraphicFramePr>
        <p:xfrm>
          <a:off x="1371600" y="4114800"/>
          <a:ext cx="81280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97968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4769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遍历序列组合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是否能确定二叉树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80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先序</a:t>
                      </a: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中序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00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中序</a:t>
                      </a: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后序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12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先序</a:t>
                      </a: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后序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100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312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E14C2-FEB6-42A6-8B84-11781626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由扩展序列确定二叉树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B9E25E-28D8-4F20-82D5-9F434507A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7010400" cy="4800600"/>
          </a:xfrm>
        </p:spPr>
        <p:txBody>
          <a:bodyPr/>
          <a:lstStyle/>
          <a:p>
            <a:r>
              <a:rPr lang="zh-CN" altLang="en-US" dirty="0"/>
              <a:t>先序扩展序列</a:t>
            </a:r>
            <a:r>
              <a:rPr lang="en-US" altLang="zh-CN" b="0" dirty="0"/>
              <a:t>(</a:t>
            </a:r>
            <a:r>
              <a:rPr lang="zh-CN" altLang="en-US" b="0" dirty="0"/>
              <a:t>其中</a:t>
            </a:r>
            <a:r>
              <a:rPr lang="en-US" altLang="zh-CN" b="0" dirty="0"/>
              <a:t>■</a:t>
            </a:r>
            <a:r>
              <a:rPr lang="zh-CN" altLang="en-US" b="0" dirty="0"/>
              <a:t>表示空子树</a:t>
            </a:r>
            <a:r>
              <a:rPr lang="en-US" altLang="zh-CN" b="0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A B D ■ G ■ ■ ■ C E ■ ■ F ■ ■</a:t>
            </a:r>
          </a:p>
          <a:p>
            <a:r>
              <a:rPr lang="zh-CN" altLang="en-US" dirty="0"/>
              <a:t>构建二叉树过程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是根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的左子树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的左子树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的左子树为空</a:t>
            </a:r>
            <a:endParaRPr lang="en-US" altLang="zh-CN" dirty="0"/>
          </a:p>
          <a:p>
            <a:pPr lvl="1"/>
            <a:r>
              <a:rPr lang="en-US" altLang="zh-CN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D</a:t>
            </a:r>
            <a:r>
              <a:rPr lang="zh-CN" altLang="en-US" dirty="0"/>
              <a:t>的右子树</a:t>
            </a:r>
            <a:r>
              <a:rPr lang="en-US" altLang="zh-CN" dirty="0"/>
              <a:t>……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4ADF37E-8E39-4327-8852-449128A875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1676400"/>
            <a:ext cx="3765069" cy="4038600"/>
          </a:xfrm>
        </p:spPr>
      </p:pic>
    </p:spTree>
    <p:extLst>
      <p:ext uri="{BB962C8B-B14F-4D97-AF65-F5344CB8AC3E}">
        <p14:creationId xmlns:p14="http://schemas.microsoft.com/office/powerpoint/2010/main" val="2662696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D79B9-EA4F-4070-B8F9-5758247A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根据扩展序列创建二叉树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C0D4C-E064-46F5-8228-40AA7758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CreateBinaryTree</a:t>
            </a:r>
            <a:r>
              <a:rPr lang="en-US" altLang="zh-CN" b="0" dirty="0"/>
              <a:t>(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* </a:t>
            </a:r>
            <a:r>
              <a:rPr lang="en-US" altLang="zh-CN" b="0" dirty="0" err="1"/>
              <a:t>pBinaryTree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char* </a:t>
            </a:r>
            <a:r>
              <a:rPr lang="en-US" altLang="zh-CN" b="0" dirty="0" err="1"/>
              <a:t>preorderSequence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static int </a:t>
            </a:r>
            <a:r>
              <a:rPr lang="en-US" altLang="zh-CN" b="0" dirty="0" err="1"/>
              <a:t>i</a:t>
            </a:r>
            <a:r>
              <a:rPr lang="en-US" altLang="zh-CN" b="0" dirty="0"/>
              <a:t>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char  </a:t>
            </a:r>
            <a:r>
              <a:rPr lang="en-US" altLang="zh-CN" b="0" dirty="0" err="1"/>
              <a:t>rootData</a:t>
            </a:r>
            <a:r>
              <a:rPr lang="en-US" altLang="zh-CN" b="0" dirty="0"/>
              <a:t>;  //</a:t>
            </a:r>
            <a:r>
              <a:rPr lang="zh-CN" altLang="en-US" b="0" dirty="0"/>
              <a:t> 设每个节点存的是字符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pRoot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rootData</a:t>
            </a:r>
            <a:r>
              <a:rPr lang="en-US" altLang="zh-CN" b="0" dirty="0"/>
              <a:t>=</a:t>
            </a:r>
            <a:r>
              <a:rPr lang="en-US" altLang="zh-CN" b="0" dirty="0" err="1"/>
              <a:t>preorderSequence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i</a:t>
            </a:r>
            <a:r>
              <a:rPr lang="en-US" altLang="zh-CN" b="0" dirty="0"/>
              <a:t>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rootData</a:t>
            </a:r>
            <a:r>
              <a:rPr lang="en-US" altLang="zh-CN" b="0" dirty="0"/>
              <a:t>==</a:t>
            </a:r>
            <a:r>
              <a:rPr lang="zh-CN" altLang="en-US" b="0"/>
              <a:t>‘</a:t>
            </a:r>
            <a:r>
              <a:rPr lang="en-US" altLang="zh-CN" b="0"/>
              <a:t>\</a:t>
            </a:r>
            <a:r>
              <a:rPr lang="en-US" altLang="zh-CN" b="0" dirty="0"/>
              <a:t>0’|| </a:t>
            </a:r>
            <a:r>
              <a:rPr lang="en-US" altLang="zh-CN" b="0" dirty="0" err="1"/>
              <a:t>rootData</a:t>
            </a:r>
            <a:r>
              <a:rPr lang="en-US" altLang="zh-CN" b="0" dirty="0"/>
              <a:t>==EMPTY_NODE){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*</a:t>
            </a:r>
            <a:r>
              <a:rPr lang="en-US" altLang="zh-CN" b="0" dirty="0" err="1"/>
              <a:t>pBinaryTree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073842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D79B9-EA4F-4070-B8F9-5758247A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根据扩展序列创建二叉树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C0D4C-E064-46F5-8228-40AA7758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pRoot</a:t>
            </a:r>
            <a:r>
              <a:rPr lang="en-US" altLang="zh-CN" b="0" dirty="0"/>
              <a:t>=(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*)malloc(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pRoot</a:t>
            </a:r>
            <a:r>
              <a:rPr lang="en-US" altLang="zh-CN" b="0" dirty="0"/>
              <a:t>==NULL){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-&gt;data=</a:t>
            </a:r>
            <a:r>
              <a:rPr lang="en-US" altLang="zh-CN" b="0" dirty="0" err="1"/>
              <a:t>rootData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*</a:t>
            </a:r>
            <a:r>
              <a:rPr lang="en-US" altLang="zh-CN" b="0" dirty="0" err="1"/>
              <a:t>pBinaryTree</a:t>
            </a:r>
            <a:r>
              <a:rPr lang="en-US" altLang="zh-CN" b="0" dirty="0"/>
              <a:t>=</a:t>
            </a:r>
            <a:r>
              <a:rPr lang="en-US" altLang="zh-CN" b="0" dirty="0" err="1"/>
              <a:t>pRoot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CreateBinaryTree</a:t>
            </a:r>
            <a:r>
              <a:rPr lang="en-US" altLang="zh-CN" b="0" dirty="0"/>
              <a:t>(&amp;(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</a:t>
            </a:r>
            <a:r>
              <a:rPr lang="en-US" altLang="zh-CN" b="0" dirty="0" err="1"/>
              <a:t>preorderSequence</a:t>
            </a:r>
            <a:r>
              <a:rPr lang="en-US" altLang="zh-CN" b="0" dirty="0"/>
              <a:t>)==ERROR){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99088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D79B9-EA4F-4070-B8F9-5758247A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根据扩展序列创建二叉树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C0D4C-E064-46F5-8228-40AA7758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CreateBinaryTree</a:t>
            </a:r>
            <a:r>
              <a:rPr lang="en-US" altLang="zh-CN" b="0" dirty="0"/>
              <a:t>(&amp;(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</a:t>
            </a:r>
            <a:r>
              <a:rPr lang="en-US" altLang="zh-CN" b="0" dirty="0" err="1"/>
              <a:t>preorderSequence</a:t>
            </a:r>
            <a:r>
              <a:rPr lang="en-US" altLang="zh-CN" b="0" dirty="0"/>
              <a:t>)==ERROR){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330097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D79B9-EA4F-4070-B8F9-5758247A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根据序列组合创建二叉树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C0D4C-E064-46F5-8228-40AA7758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0" dirty="0"/>
              <a:t>先序序列：</a:t>
            </a:r>
            <a:r>
              <a:rPr lang="en-US" altLang="zh-CN" sz="3600" dirty="0">
                <a:solidFill>
                  <a:srgbClr val="FF0000"/>
                </a:solidFill>
              </a:rPr>
              <a:t>A </a:t>
            </a:r>
            <a:r>
              <a:rPr lang="en-US" altLang="zh-CN" sz="3600" dirty="0"/>
              <a:t> </a:t>
            </a:r>
            <a:r>
              <a:rPr lang="en-US" altLang="zh-CN" sz="3600" u="heavy" dirty="0"/>
              <a:t>B  C</a:t>
            </a:r>
            <a:r>
              <a:rPr lang="en-US" altLang="zh-CN" sz="3600" dirty="0"/>
              <a:t>  </a:t>
            </a:r>
            <a:r>
              <a:rPr lang="en-US" altLang="zh-CN" sz="3600" u="wavy" dirty="0"/>
              <a:t>D  E  F  G  H  I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3600" u="sng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/>
              <a:t>中序序列：</a:t>
            </a:r>
            <a:r>
              <a:rPr lang="en-US" altLang="zh-CN" sz="3600" u="heavy" dirty="0"/>
              <a:t>B  C</a:t>
            </a:r>
            <a:r>
              <a:rPr lang="en-US" altLang="zh-CN" sz="3600" dirty="0"/>
              <a:t>  </a:t>
            </a:r>
            <a:r>
              <a:rPr lang="en-US" altLang="zh-CN" sz="3600" dirty="0">
                <a:solidFill>
                  <a:srgbClr val="FF0000"/>
                </a:solidFill>
              </a:rPr>
              <a:t>A</a:t>
            </a:r>
            <a:r>
              <a:rPr lang="en-US" altLang="zh-CN" sz="3600" dirty="0"/>
              <a:t>  </a:t>
            </a:r>
            <a:r>
              <a:rPr lang="en-US" altLang="zh-CN" sz="3600" u="wavy" dirty="0"/>
              <a:t>E  D  G  H  F  I</a:t>
            </a:r>
            <a:endParaRPr lang="zh-CN" altLang="en-US" sz="3600" u="wavy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D7BDCA-9707-4E0E-A1D3-9334E947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29000"/>
            <a:ext cx="6781800" cy="249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27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D79B9-EA4F-4070-B8F9-5758247A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根据序列组合创建二叉树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C0D4C-E064-46F5-8228-40AA77584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CreateBinaryTree</a:t>
            </a:r>
            <a:r>
              <a:rPr lang="en-US" altLang="zh-CN" b="0" dirty="0"/>
              <a:t>(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* </a:t>
            </a:r>
            <a:r>
              <a:rPr lang="en-US" altLang="zh-CN" b="0" dirty="0" err="1"/>
              <a:t>pBinaryTree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char preorder[ ], char </a:t>
            </a:r>
            <a:r>
              <a:rPr lang="en-US" altLang="zh-CN" b="0" dirty="0" err="1"/>
              <a:t>inorder</a:t>
            </a:r>
            <a:r>
              <a:rPr lang="en-US" altLang="zh-CN" b="0" dirty="0"/>
              <a:t>[ ], int n){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if(n&lt;=0)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*</a:t>
            </a:r>
            <a:r>
              <a:rPr lang="en-US" altLang="zh-CN" b="0" dirty="0" err="1"/>
              <a:t>pBinaryTree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pRoot</a:t>
            </a:r>
            <a:r>
              <a:rPr lang="en-US" altLang="zh-CN" b="0" dirty="0"/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(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*)malloc(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u="wavy" dirty="0"/>
              <a:t>    if(</a:t>
            </a:r>
            <a:r>
              <a:rPr lang="en-US" altLang="zh-CN" b="0" u="wavy" dirty="0" err="1"/>
              <a:t>pRoot</a:t>
            </a:r>
            <a:r>
              <a:rPr lang="en-US" altLang="zh-CN" b="0" u="wavy" dirty="0"/>
              <a:t>==NULL){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u="wavy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u="wavy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u="wavy" dirty="0"/>
          </a:p>
        </p:txBody>
      </p:sp>
    </p:spTree>
    <p:extLst>
      <p:ext uri="{BB962C8B-B14F-4D97-AF65-F5344CB8AC3E}">
        <p14:creationId xmlns:p14="http://schemas.microsoft.com/office/powerpoint/2010/main" val="227148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ADD8-6595-4A2D-8713-BBF58A88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树的基本术语（接上）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48D0764-8E96-4986-872A-6B5AE9BD7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8077200" cy="4800600"/>
          </a:xfrm>
        </p:spPr>
        <p:txBody>
          <a:bodyPr/>
          <a:lstStyle/>
          <a:p>
            <a:pPr lvl="1"/>
            <a:r>
              <a:rPr lang="zh-CN" altLang="en-US" dirty="0"/>
              <a:t>树的度：最大的节点度</a:t>
            </a:r>
            <a:endParaRPr lang="en-US" altLang="zh-CN" dirty="0"/>
          </a:p>
          <a:p>
            <a:pPr lvl="1"/>
            <a:r>
              <a:rPr lang="zh-CN" altLang="en-US" dirty="0"/>
              <a:t>树的高度：也叫深度</a:t>
            </a:r>
            <a:endParaRPr lang="en-US" altLang="zh-CN" dirty="0"/>
          </a:p>
          <a:p>
            <a:pPr lvl="1"/>
            <a:r>
              <a:rPr lang="zh-CN" altLang="en-US" dirty="0"/>
              <a:t>有序树：子树有先后顺序</a:t>
            </a:r>
            <a:endParaRPr lang="en-US" altLang="zh-CN" dirty="0"/>
          </a:p>
          <a:p>
            <a:pPr lvl="1"/>
            <a:r>
              <a:rPr lang="zh-CN" altLang="en-US" dirty="0"/>
              <a:t>森林：多棵树</a:t>
            </a:r>
            <a:endParaRPr lang="en-US" altLang="zh-CN" dirty="0"/>
          </a:p>
          <a:p>
            <a:pPr lvl="1"/>
            <a:r>
              <a:rPr lang="zh-CN" altLang="en-US" dirty="0"/>
              <a:t>同构：两棵树相等</a:t>
            </a:r>
            <a:endParaRPr lang="en-US" altLang="zh-CN" dirty="0"/>
          </a:p>
          <a:p>
            <a:pPr lvl="1"/>
            <a:r>
              <a:rPr lang="zh-CN" altLang="en-US" dirty="0"/>
              <a:t>孩子、父亲、兄弟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把树看成家谱。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3BBB75B-F51D-45CB-AE38-C53D26BF40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04999"/>
            <a:ext cx="6093542" cy="3901545"/>
          </a:xfrm>
        </p:spPr>
      </p:pic>
    </p:spTree>
    <p:extLst>
      <p:ext uri="{BB962C8B-B14F-4D97-AF65-F5344CB8AC3E}">
        <p14:creationId xmlns:p14="http://schemas.microsoft.com/office/powerpoint/2010/main" val="3677409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D79B9-EA4F-4070-B8F9-5758247A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根据序列组合创建二叉树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C0D4C-E064-46F5-8228-40AA7758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-&gt;data=preorder[0];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*</a:t>
            </a:r>
            <a:r>
              <a:rPr lang="en-US" altLang="zh-CN" b="0" dirty="0" err="1"/>
              <a:t>pBinaryTree</a:t>
            </a:r>
            <a:r>
              <a:rPr lang="en-US" altLang="zh-CN" b="0" dirty="0"/>
              <a:t>=</a:t>
            </a:r>
            <a:r>
              <a:rPr lang="en-US" altLang="zh-CN" b="0" dirty="0" err="1"/>
              <a:t>pRoot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=Locate(</a:t>
            </a:r>
            <a:r>
              <a:rPr lang="en-US" altLang="zh-CN" b="0" dirty="0" err="1"/>
              <a:t>inorder</a:t>
            </a:r>
            <a:r>
              <a:rPr lang="en-US" altLang="zh-CN" b="0" dirty="0"/>
              <a:t>, preorder[0],n); // </a:t>
            </a:r>
            <a:r>
              <a:rPr lang="zh-CN" altLang="en-US" b="0" dirty="0"/>
              <a:t>返回根的中序位置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i</a:t>
            </a:r>
            <a:r>
              <a:rPr lang="en-US" altLang="zh-CN" b="0" dirty="0"/>
              <a:t>&lt;0)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CreateBinaryTree</a:t>
            </a:r>
            <a:r>
              <a:rPr lang="en-US" altLang="zh-CN" b="0" dirty="0"/>
              <a:t>(&amp;(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),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/>
              <a:t>                                    preorder+1, </a:t>
            </a:r>
            <a:r>
              <a:rPr lang="en-US" altLang="zh-CN" b="0" dirty="0" err="1"/>
              <a:t>inorder</a:t>
            </a:r>
            <a:r>
              <a:rPr lang="en-US" altLang="zh-CN" b="0" dirty="0"/>
              <a:t>, </a:t>
            </a:r>
            <a:r>
              <a:rPr lang="en-US" altLang="zh-CN" b="0" dirty="0" err="1"/>
              <a:t>i</a:t>
            </a:r>
            <a:r>
              <a:rPr lang="en-US" altLang="zh-CN" b="0" dirty="0"/>
              <a:t>)==ERROR){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u="wavy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u="wavy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u="wavy" dirty="0"/>
          </a:p>
        </p:txBody>
      </p:sp>
    </p:spTree>
    <p:extLst>
      <p:ext uri="{BB962C8B-B14F-4D97-AF65-F5344CB8AC3E}">
        <p14:creationId xmlns:p14="http://schemas.microsoft.com/office/powerpoint/2010/main" val="597383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D79B9-EA4F-4070-B8F9-5758247A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根据序列组合创建二叉树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C0D4C-E064-46F5-8228-40AA77584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CreateBinaryTree</a:t>
            </a:r>
            <a:r>
              <a:rPr lang="en-US" altLang="zh-CN" b="0" dirty="0"/>
              <a:t>(&amp;(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preorder+i+1, inorder+i+1, n-i-1)==ERROR){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u="wavy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u="wavy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u="wavy" dirty="0"/>
          </a:p>
        </p:txBody>
      </p:sp>
    </p:spTree>
    <p:extLst>
      <p:ext uri="{BB962C8B-B14F-4D97-AF65-F5344CB8AC3E}">
        <p14:creationId xmlns:p14="http://schemas.microsoft.com/office/powerpoint/2010/main" val="547381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8E4CF-039E-4C9A-AB7A-B985A4F5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树：双亲表示法</a:t>
            </a:r>
          </a:p>
        </p:txBody>
      </p:sp>
      <p:graphicFrame>
        <p:nvGraphicFramePr>
          <p:cNvPr id="35" name="表格 35">
            <a:extLst>
              <a:ext uri="{FF2B5EF4-FFF2-40B4-BE49-F238E27FC236}">
                <a16:creationId xmlns:a16="http://schemas.microsoft.com/office/drawing/2014/main" id="{02FAC0EE-6EBE-4E7F-B32B-9DCBC42642B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919186"/>
              </p:ext>
            </p:extLst>
          </p:nvPr>
        </p:nvGraphicFramePr>
        <p:xfrm>
          <a:off x="8382003" y="1447800"/>
          <a:ext cx="350519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399">
                  <a:extLst>
                    <a:ext uri="{9D8B030D-6E8A-4147-A177-3AD203B41FA5}">
                      <a16:colId xmlns:a16="http://schemas.microsoft.com/office/drawing/2014/main" val="1880110804"/>
                    </a:ext>
                  </a:extLst>
                </a:gridCol>
                <a:gridCol w="1168399">
                  <a:extLst>
                    <a:ext uri="{9D8B030D-6E8A-4147-A177-3AD203B41FA5}">
                      <a16:colId xmlns:a16="http://schemas.microsoft.com/office/drawing/2014/main" val="3049706199"/>
                    </a:ext>
                  </a:extLst>
                </a:gridCol>
                <a:gridCol w="1168399">
                  <a:extLst>
                    <a:ext uri="{9D8B030D-6E8A-4147-A177-3AD203B41FA5}">
                      <a16:colId xmlns:a16="http://schemas.microsoft.com/office/drawing/2014/main" val="2605619221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位置</a:t>
                      </a:r>
                    </a:p>
                  </a:txBody>
                  <a:tcPr marL="136550" marR="13655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节点</a:t>
                      </a:r>
                    </a:p>
                  </a:txBody>
                  <a:tcPr marL="136550" marR="1365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双亲</a:t>
                      </a:r>
                    </a:p>
                  </a:txBody>
                  <a:tcPr marL="136550" marR="1365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466316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674345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2523028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91124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5712703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776994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155894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778654"/>
                  </a:ext>
                </a:extLst>
              </a:tr>
            </a:tbl>
          </a:graphicData>
        </a:graphic>
      </p:graphicFrame>
      <p:sp>
        <p:nvSpPr>
          <p:cNvPr id="20" name="Line 122">
            <a:extLst>
              <a:ext uri="{FF2B5EF4-FFF2-40B4-BE49-F238E27FC236}">
                <a16:creationId xmlns:a16="http://schemas.microsoft.com/office/drawing/2014/main" id="{23DAFE29-5EC2-49C7-963F-1108740C8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246813"/>
            <a:ext cx="685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58">
            <a:extLst>
              <a:ext uri="{FF2B5EF4-FFF2-40B4-BE49-F238E27FC236}">
                <a16:creationId xmlns:a16="http://schemas.microsoft.com/office/drawing/2014/main" id="{323D9909-47DE-4AE0-90A5-7264DB696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572000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59">
            <a:extLst>
              <a:ext uri="{FF2B5EF4-FFF2-40B4-BE49-F238E27FC236}">
                <a16:creationId xmlns:a16="http://schemas.microsoft.com/office/drawing/2014/main" id="{86E9D86B-2FC8-4969-BFE3-31479DD64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906963"/>
            <a:ext cx="0" cy="3349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60">
            <a:extLst>
              <a:ext uri="{FF2B5EF4-FFF2-40B4-BE49-F238E27FC236}">
                <a16:creationId xmlns:a16="http://schemas.microsoft.com/office/drawing/2014/main" id="{D5CAF8FE-570F-45EF-8DD4-A2B38409A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572000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161">
            <a:extLst>
              <a:ext uri="{FF2B5EF4-FFF2-40B4-BE49-F238E27FC236}">
                <a16:creationId xmlns:a16="http://schemas.microsoft.com/office/drawing/2014/main" id="{1CD154EA-6E92-4A90-B86D-FFFABC005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06963"/>
            <a:ext cx="0" cy="3349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163">
            <a:extLst>
              <a:ext uri="{FF2B5EF4-FFF2-40B4-BE49-F238E27FC236}">
                <a16:creationId xmlns:a16="http://schemas.microsoft.com/office/drawing/2014/main" id="{63AF18D2-C3B3-49BC-B0C2-088D1A59A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191000"/>
            <a:ext cx="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164">
            <a:extLst>
              <a:ext uri="{FF2B5EF4-FFF2-40B4-BE49-F238E27FC236}">
                <a16:creationId xmlns:a16="http://schemas.microsoft.com/office/drawing/2014/main" id="{14E6E7C4-E8E5-430A-9789-EF4F0B239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191000"/>
            <a:ext cx="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165">
            <a:extLst>
              <a:ext uri="{FF2B5EF4-FFF2-40B4-BE49-F238E27FC236}">
                <a16:creationId xmlns:a16="http://schemas.microsoft.com/office/drawing/2014/main" id="{80CE0B5E-D222-410F-B09B-3FDA9EAEC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241925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166">
            <a:extLst>
              <a:ext uri="{FF2B5EF4-FFF2-40B4-BE49-F238E27FC236}">
                <a16:creationId xmlns:a16="http://schemas.microsoft.com/office/drawing/2014/main" id="{7DB588B5-79A9-4F66-9C67-D681509EB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241925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167">
            <a:extLst>
              <a:ext uri="{FF2B5EF4-FFF2-40B4-BE49-F238E27FC236}">
                <a16:creationId xmlns:a16="http://schemas.microsoft.com/office/drawing/2014/main" id="{A1896C47-AE3C-42A1-8CEE-3443888C9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576888"/>
            <a:ext cx="0" cy="3349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168">
            <a:extLst>
              <a:ext uri="{FF2B5EF4-FFF2-40B4-BE49-F238E27FC236}">
                <a16:creationId xmlns:a16="http://schemas.microsoft.com/office/drawing/2014/main" id="{F0EDF5B7-5C19-414C-8CFA-AC0C2B1FC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576888"/>
            <a:ext cx="0" cy="3349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69">
            <a:extLst>
              <a:ext uri="{FF2B5EF4-FFF2-40B4-BE49-F238E27FC236}">
                <a16:creationId xmlns:a16="http://schemas.microsoft.com/office/drawing/2014/main" id="{D34E8B0C-93F7-48B2-8534-7221ADEFF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911850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170">
            <a:extLst>
              <a:ext uri="{FF2B5EF4-FFF2-40B4-BE49-F238E27FC236}">
                <a16:creationId xmlns:a16="http://schemas.microsoft.com/office/drawing/2014/main" id="{EA8E07E6-EEFA-4F72-BBF7-843F1FDAD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911850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96316334-2C85-41F3-95CB-A143EF8CC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2" y="1616075"/>
            <a:ext cx="4190998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用数组存储树，每个节点带个指向双亲的指针。</a:t>
            </a:r>
            <a:endParaRPr lang="en-US" altLang="zh-CN" dirty="0"/>
          </a:p>
          <a:p>
            <a:pPr lvl="1"/>
            <a:r>
              <a:rPr lang="zh-CN" altLang="en-US" dirty="0"/>
              <a:t>找双亲容易</a:t>
            </a:r>
            <a:endParaRPr lang="en-US" altLang="zh-CN" dirty="0"/>
          </a:p>
          <a:p>
            <a:pPr lvl="1"/>
            <a:r>
              <a:rPr lang="zh-CN" altLang="en-US" dirty="0"/>
              <a:t>找孩子难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0DA088-6D1C-47F7-A7CC-59314F40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3682685" cy="31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89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4294D-84EA-47D8-AEFD-06AD6EBD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树：双亲表示法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87A3C3-BEBB-4838-8A8D-0D4070A3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TreeElem</a:t>
            </a:r>
            <a:r>
              <a:rPr lang="en-US" altLang="zh-CN" b="0" dirty="0"/>
              <a:t> data;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int parent;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TreeNode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TreeNode</a:t>
            </a:r>
            <a:r>
              <a:rPr lang="en-US" altLang="zh-CN" b="0" dirty="0"/>
              <a:t> </a:t>
            </a:r>
            <a:r>
              <a:rPr lang="en-US" altLang="zh-CN" b="0" dirty="0" err="1"/>
              <a:t>nodeArray</a:t>
            </a:r>
            <a:r>
              <a:rPr lang="en-US" altLang="zh-CN" b="0" dirty="0"/>
              <a:t>[MAX_TREE_SIZE];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numOfNodes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 Tree;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416859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C5C90-92F2-4245-9E14-1886FDC1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树：孩子表示法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D94BC9-37DE-4D43-B541-946FE4E06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11661514" cy="51054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B162D3-6C72-4FBC-8E0E-2783C6F12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971800"/>
            <a:ext cx="397844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48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C5C90-92F2-4245-9E14-1886FDC1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树：孩子表示法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A3817-022C-4418-B14A-F056A870A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5638800" cy="4953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struct </a:t>
            </a:r>
            <a:r>
              <a:rPr lang="en-US" altLang="zh-CN" b="0" dirty="0" err="1"/>
              <a:t>ChildNode</a:t>
            </a:r>
            <a:r>
              <a:rPr lang="en-US" altLang="zh-CN" b="0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/>
              <a:t>    </a:t>
            </a:r>
            <a:r>
              <a:rPr lang="en-US" altLang="zh-CN" b="0" dirty="0"/>
              <a:t>int  </a:t>
            </a:r>
            <a:r>
              <a:rPr lang="en-US" altLang="zh-CN" b="0" dirty="0" err="1"/>
              <a:t>childIndex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struct </a:t>
            </a:r>
            <a:r>
              <a:rPr lang="en-US" altLang="zh-CN" b="0" dirty="0" err="1"/>
              <a:t>ChildNode</a:t>
            </a:r>
            <a:r>
              <a:rPr lang="en-US" altLang="zh-CN" b="0" dirty="0"/>
              <a:t> *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ChildNode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TreeElem</a:t>
            </a:r>
            <a:r>
              <a:rPr lang="en-US" altLang="zh-CN" b="0" dirty="0"/>
              <a:t> data;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ChildNode</a:t>
            </a:r>
            <a:r>
              <a:rPr lang="en-US" altLang="zh-CN" b="0" dirty="0"/>
              <a:t>* </a:t>
            </a:r>
            <a:r>
              <a:rPr lang="en-US" altLang="zh-CN" b="0" dirty="0" err="1"/>
              <a:t>pFirstChild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TreeNode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2C1EA32-9AFE-473B-AB32-8D8350B48632}"/>
              </a:ext>
            </a:extLst>
          </p:cNvPr>
          <p:cNvSpPr txBox="1">
            <a:spLocks/>
          </p:cNvSpPr>
          <p:nvPr/>
        </p:nvSpPr>
        <p:spPr bwMode="auto">
          <a:xfrm>
            <a:off x="6400800" y="1371600"/>
            <a:ext cx="5638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 lang="en-US" altLang="zh-CN" sz="32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  <a:defRPr lang="en-US" altLang="zh-CN"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Ø"/>
              <a:defRPr lang="en-US" altLang="zh-CN"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b="0" kern="0" dirty="0"/>
              <a:t>typedef struct {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="0" kern="0" dirty="0"/>
              <a:t>    </a:t>
            </a:r>
            <a:r>
              <a:rPr lang="en-US" altLang="zh-CN" b="0" kern="0" dirty="0" err="1"/>
              <a:t>TreeNode</a:t>
            </a:r>
            <a:r>
              <a:rPr lang="en-US" altLang="zh-CN" b="0" kern="0" dirty="0"/>
              <a:t>  </a:t>
            </a:r>
            <a:r>
              <a:rPr lang="en-US" altLang="zh-CN" b="0" kern="0" dirty="0" err="1"/>
              <a:t>nodeArray</a:t>
            </a:r>
            <a:r>
              <a:rPr lang="en-US" altLang="zh-CN" b="0" kern="0" dirty="0"/>
              <a:t>[…];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="0" kern="0" dirty="0"/>
              <a:t>    int root;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="0" kern="0" dirty="0"/>
              <a:t>    int </a:t>
            </a:r>
            <a:r>
              <a:rPr lang="en-US" altLang="zh-CN" b="0" kern="0" dirty="0" err="1"/>
              <a:t>numOfNodes</a:t>
            </a:r>
            <a:r>
              <a:rPr lang="en-US" altLang="zh-CN" b="0" kern="0" dirty="0"/>
              <a:t>;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="0" kern="0" dirty="0"/>
              <a:t>} Tree;</a:t>
            </a:r>
          </a:p>
        </p:txBody>
      </p:sp>
    </p:spTree>
    <p:extLst>
      <p:ext uri="{BB962C8B-B14F-4D97-AF65-F5344CB8AC3E}">
        <p14:creationId xmlns:p14="http://schemas.microsoft.com/office/powerpoint/2010/main" val="2509654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C5C90-92F2-4245-9E14-1886FDC1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树：双亲</a:t>
            </a:r>
            <a:r>
              <a:rPr lang="en-US" altLang="zh-CN" dirty="0"/>
              <a:t>-</a:t>
            </a:r>
            <a:r>
              <a:rPr lang="zh-CN" altLang="en-US" dirty="0"/>
              <a:t>孩子表示法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9D94BC9-37DE-4D43-B541-946FE4E06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33" y="1371600"/>
            <a:ext cx="10733467" cy="4730009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B162D3-6C72-4FBC-8E0E-2783C6F12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276600"/>
            <a:ext cx="3733800" cy="3146630"/>
          </a:xfrm>
          <a:prstGeom prst="rect">
            <a:avLst/>
          </a:prstGeom>
        </p:spPr>
      </p:pic>
      <p:graphicFrame>
        <p:nvGraphicFramePr>
          <p:cNvPr id="6" name="表格 35">
            <a:extLst>
              <a:ext uri="{FF2B5EF4-FFF2-40B4-BE49-F238E27FC236}">
                <a16:creationId xmlns:a16="http://schemas.microsoft.com/office/drawing/2014/main" id="{EB693BD1-FE5A-4224-B58C-78816F268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459367"/>
              </p:ext>
            </p:extLst>
          </p:nvPr>
        </p:nvGraphicFramePr>
        <p:xfrm>
          <a:off x="228600" y="2453271"/>
          <a:ext cx="2133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8801108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04970619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05619221"/>
                    </a:ext>
                  </a:extLst>
                </a:gridCol>
              </a:tblGrid>
              <a:tr h="509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674345"/>
                  </a:ext>
                </a:extLst>
              </a:tr>
              <a:tr h="509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2523028"/>
                  </a:ext>
                </a:extLst>
              </a:tr>
              <a:tr h="509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4911249"/>
                  </a:ext>
                </a:extLst>
              </a:tr>
              <a:tr h="509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5712703"/>
                  </a:ext>
                </a:extLst>
              </a:tr>
              <a:tr h="509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7769941"/>
                  </a:ext>
                </a:extLst>
              </a:tr>
              <a:tr h="509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155894"/>
                  </a:ext>
                </a:extLst>
              </a:tr>
              <a:tr h="509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77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978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8E4CF-039E-4C9A-AB7A-B985A4F5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树：孩子</a:t>
            </a:r>
            <a:r>
              <a:rPr lang="en-US" altLang="zh-CN" dirty="0"/>
              <a:t>-</a:t>
            </a:r>
            <a:r>
              <a:rPr lang="zh-CN" altLang="en-US" dirty="0"/>
              <a:t>兄弟表示法</a:t>
            </a:r>
          </a:p>
        </p:txBody>
      </p:sp>
      <p:sp>
        <p:nvSpPr>
          <p:cNvPr id="20" name="Line 122">
            <a:extLst>
              <a:ext uri="{FF2B5EF4-FFF2-40B4-BE49-F238E27FC236}">
                <a16:creationId xmlns:a16="http://schemas.microsoft.com/office/drawing/2014/main" id="{23DAFE29-5EC2-49C7-963F-1108740C8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246813"/>
            <a:ext cx="685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58">
            <a:extLst>
              <a:ext uri="{FF2B5EF4-FFF2-40B4-BE49-F238E27FC236}">
                <a16:creationId xmlns:a16="http://schemas.microsoft.com/office/drawing/2014/main" id="{323D9909-47DE-4AE0-90A5-7264DB696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572000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59">
            <a:extLst>
              <a:ext uri="{FF2B5EF4-FFF2-40B4-BE49-F238E27FC236}">
                <a16:creationId xmlns:a16="http://schemas.microsoft.com/office/drawing/2014/main" id="{86E9D86B-2FC8-4969-BFE3-31479DD64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906963"/>
            <a:ext cx="0" cy="3349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60">
            <a:extLst>
              <a:ext uri="{FF2B5EF4-FFF2-40B4-BE49-F238E27FC236}">
                <a16:creationId xmlns:a16="http://schemas.microsoft.com/office/drawing/2014/main" id="{D5CAF8FE-570F-45EF-8DD4-A2B38409A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572000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161">
            <a:extLst>
              <a:ext uri="{FF2B5EF4-FFF2-40B4-BE49-F238E27FC236}">
                <a16:creationId xmlns:a16="http://schemas.microsoft.com/office/drawing/2014/main" id="{1CD154EA-6E92-4A90-B86D-FFFABC005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06963"/>
            <a:ext cx="0" cy="3349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163">
            <a:extLst>
              <a:ext uri="{FF2B5EF4-FFF2-40B4-BE49-F238E27FC236}">
                <a16:creationId xmlns:a16="http://schemas.microsoft.com/office/drawing/2014/main" id="{63AF18D2-C3B3-49BC-B0C2-088D1A59A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191000"/>
            <a:ext cx="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164">
            <a:extLst>
              <a:ext uri="{FF2B5EF4-FFF2-40B4-BE49-F238E27FC236}">
                <a16:creationId xmlns:a16="http://schemas.microsoft.com/office/drawing/2014/main" id="{14E6E7C4-E8E5-430A-9789-EF4F0B239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191000"/>
            <a:ext cx="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165">
            <a:extLst>
              <a:ext uri="{FF2B5EF4-FFF2-40B4-BE49-F238E27FC236}">
                <a16:creationId xmlns:a16="http://schemas.microsoft.com/office/drawing/2014/main" id="{80CE0B5E-D222-410F-B09B-3FDA9EAEC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241925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166">
            <a:extLst>
              <a:ext uri="{FF2B5EF4-FFF2-40B4-BE49-F238E27FC236}">
                <a16:creationId xmlns:a16="http://schemas.microsoft.com/office/drawing/2014/main" id="{7DB588B5-79A9-4F66-9C67-D681509EB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241925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167">
            <a:extLst>
              <a:ext uri="{FF2B5EF4-FFF2-40B4-BE49-F238E27FC236}">
                <a16:creationId xmlns:a16="http://schemas.microsoft.com/office/drawing/2014/main" id="{A1896C47-AE3C-42A1-8CEE-3443888C9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576888"/>
            <a:ext cx="0" cy="3349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168">
            <a:extLst>
              <a:ext uri="{FF2B5EF4-FFF2-40B4-BE49-F238E27FC236}">
                <a16:creationId xmlns:a16="http://schemas.microsoft.com/office/drawing/2014/main" id="{F0EDF5B7-5C19-414C-8CFA-AC0C2B1FC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576888"/>
            <a:ext cx="0" cy="3349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69">
            <a:extLst>
              <a:ext uri="{FF2B5EF4-FFF2-40B4-BE49-F238E27FC236}">
                <a16:creationId xmlns:a16="http://schemas.microsoft.com/office/drawing/2014/main" id="{D34E8B0C-93F7-48B2-8534-7221ADEFF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911850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170">
            <a:extLst>
              <a:ext uri="{FF2B5EF4-FFF2-40B4-BE49-F238E27FC236}">
                <a16:creationId xmlns:a16="http://schemas.microsoft.com/office/drawing/2014/main" id="{EA8E07E6-EEFA-4F72-BBF7-843F1FDAD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911850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2EB08AA-5E53-4569-9410-66D97D5CC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0"/>
            <a:ext cx="5905496" cy="4911141"/>
          </a:xfrm>
        </p:spPr>
      </p:pic>
      <p:sp>
        <p:nvSpPr>
          <p:cNvPr id="33" name="内容占位符 41">
            <a:extLst>
              <a:ext uri="{FF2B5EF4-FFF2-40B4-BE49-F238E27FC236}">
                <a16:creationId xmlns:a16="http://schemas.microsoft.com/office/drawing/2014/main" id="{3B8F562F-5511-4486-8D3D-33B475195682}"/>
              </a:ext>
            </a:extLst>
          </p:cNvPr>
          <p:cNvSpPr txBox="1">
            <a:spLocks/>
          </p:cNvSpPr>
          <p:nvPr/>
        </p:nvSpPr>
        <p:spPr bwMode="auto">
          <a:xfrm>
            <a:off x="302342" y="1447801"/>
            <a:ext cx="640325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 lang="en-US" altLang="zh-CN" sz="32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  <a:defRPr lang="en-US" altLang="zh-CN"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0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18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8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kern="0" dirty="0"/>
              <a:t>左手牵着大孩子，右手牵着兄弟。</a:t>
            </a:r>
            <a:endParaRPr lang="en-US" altLang="zh-CN" kern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b="0" kern="0" dirty="0"/>
              <a:t>又称二叉表示法。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D19D2-6BAB-4FCB-AFA5-F1C7BC317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8" y="2864569"/>
            <a:ext cx="4105683" cy="34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2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C5C90-92F2-4245-9E14-1886FDC1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树：孩子</a:t>
            </a:r>
            <a:r>
              <a:rPr lang="en-US" altLang="zh-CN" dirty="0"/>
              <a:t>-</a:t>
            </a:r>
            <a:r>
              <a:rPr lang="zh-CN" altLang="en-US" dirty="0"/>
              <a:t>兄弟表示法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A3817-022C-4418-B14A-F056A870A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353800" cy="4953000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typedef struct </a:t>
            </a:r>
            <a:r>
              <a:rPr lang="en-US" altLang="zh-CN" b="0" dirty="0" err="1"/>
              <a:t>TreeNode</a:t>
            </a:r>
            <a:r>
              <a:rPr lang="en-US" altLang="zh-CN" b="0" dirty="0"/>
              <a:t>{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0" dirty="0"/>
              <a:t>    </a:t>
            </a:r>
            <a:r>
              <a:rPr lang="en-US" altLang="zh-CN" b="0" dirty="0" err="1"/>
              <a:t>TreeElem</a:t>
            </a:r>
            <a:r>
              <a:rPr lang="en-US" altLang="zh-CN" b="0" dirty="0"/>
              <a:t> data;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struct </a:t>
            </a:r>
            <a:r>
              <a:rPr lang="en-US" altLang="zh-CN" b="0" dirty="0" err="1"/>
              <a:t>TreeNode</a:t>
            </a:r>
            <a:r>
              <a:rPr lang="en-US" altLang="zh-CN" b="0" dirty="0"/>
              <a:t> *</a:t>
            </a:r>
            <a:r>
              <a:rPr lang="en-US" altLang="zh-CN" b="0" dirty="0" err="1"/>
              <a:t>pFirstChild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struct </a:t>
            </a:r>
            <a:r>
              <a:rPr lang="en-US" altLang="zh-CN" b="0" dirty="0" err="1"/>
              <a:t>TreeNode</a:t>
            </a:r>
            <a:r>
              <a:rPr lang="en-US" altLang="zh-CN" b="0" dirty="0"/>
              <a:t> *</a:t>
            </a:r>
            <a:r>
              <a:rPr lang="en-US" altLang="zh-CN" b="0" dirty="0" err="1"/>
              <a:t>pNextSibling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TreeNode</a:t>
            </a:r>
            <a:r>
              <a:rPr lang="en-US" altLang="zh-CN" b="0" dirty="0"/>
              <a:t>, *Tree;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72563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02C76-31BE-44A2-971A-0E13E43F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树转二叉树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3E98A2-E6B5-467D-B279-2B68F48C5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5867400" cy="4800600"/>
          </a:xfrm>
        </p:spPr>
        <p:txBody>
          <a:bodyPr/>
          <a:lstStyle/>
          <a:p>
            <a:r>
              <a:rPr lang="zh-CN" altLang="en-US" dirty="0"/>
              <a:t>即转孩子兄弟表示法</a:t>
            </a:r>
            <a:endParaRPr lang="en-US" altLang="zh-CN" dirty="0"/>
          </a:p>
          <a:p>
            <a:pPr lvl="1"/>
            <a:r>
              <a:rPr lang="zh-CN" altLang="en-US" dirty="0"/>
              <a:t>所有兄弟之间连线；</a:t>
            </a:r>
            <a:endParaRPr lang="en-US" altLang="zh-CN" dirty="0"/>
          </a:p>
          <a:p>
            <a:pPr lvl="1"/>
            <a:r>
              <a:rPr lang="zh-CN" altLang="en-US" dirty="0"/>
              <a:t>保留与大孩子的连线，删去与其他孩子的连线；</a:t>
            </a:r>
            <a:endParaRPr lang="en-US" altLang="zh-CN" dirty="0"/>
          </a:p>
          <a:p>
            <a:pPr lvl="1"/>
            <a:r>
              <a:rPr lang="zh-CN" altLang="en-US" dirty="0"/>
              <a:t>调整角度，使层次分明。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660E9EE-AD9B-47D2-8FE8-B04E00506F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601919"/>
            <a:ext cx="4038600" cy="4494081"/>
          </a:xfrm>
        </p:spPr>
      </p:pic>
    </p:spTree>
    <p:extLst>
      <p:ext uri="{BB962C8B-B14F-4D97-AF65-F5344CB8AC3E}">
        <p14:creationId xmlns:p14="http://schemas.microsoft.com/office/powerpoint/2010/main" val="174637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52223-7880-4312-B7BE-19A1AD7F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223FE-0DB5-417F-BC07-0A8E6692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二叉树是这样一棵树</a:t>
            </a:r>
            <a:endParaRPr lang="en-US" altLang="zh-CN" dirty="0"/>
          </a:p>
          <a:p>
            <a:pPr lvl="1"/>
            <a:r>
              <a:rPr lang="zh-CN" altLang="en-US" dirty="0"/>
              <a:t>每个节点的度都不大于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孩子节点的次序不能颠倒。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9596B9-DCE8-4E1E-A858-1D384303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59958"/>
            <a:ext cx="8509205" cy="1233218"/>
          </a:xfrm>
          <a:prstGeom prst="rect">
            <a:avLst/>
          </a:prstGeom>
        </p:spPr>
      </p:pic>
      <p:grpSp>
        <p:nvGrpSpPr>
          <p:cNvPr id="6" name="Group 35">
            <a:extLst>
              <a:ext uri="{FF2B5EF4-FFF2-40B4-BE49-F238E27FC236}">
                <a16:creationId xmlns:a16="http://schemas.microsoft.com/office/drawing/2014/main" id="{AEDB44AA-67C3-495F-8E0D-5EFA6CE8AFE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146597"/>
            <a:ext cx="6324600" cy="1219200"/>
            <a:chOff x="816" y="3024"/>
            <a:chExt cx="4188" cy="600"/>
          </a:xfrm>
        </p:grpSpPr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431D1332-8F04-4841-A6AD-3A9AC83B8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072"/>
              <a:ext cx="240" cy="288"/>
              <a:chOff x="2370" y="6270"/>
              <a:chExt cx="405" cy="480"/>
            </a:xfrm>
          </p:grpSpPr>
          <p:sp>
            <p:nvSpPr>
              <p:cNvPr id="31" name="Oval 10">
                <a:extLst>
                  <a:ext uri="{FF2B5EF4-FFF2-40B4-BE49-F238E27FC236}">
                    <a16:creationId xmlns:a16="http://schemas.microsoft.com/office/drawing/2014/main" id="{63EE2D95-0B29-4534-B57B-47ED25AB4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0" y="6390"/>
                <a:ext cx="405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1">
                <a:extLst>
                  <a:ext uri="{FF2B5EF4-FFF2-40B4-BE49-F238E27FC236}">
                    <a16:creationId xmlns:a16="http://schemas.microsoft.com/office/drawing/2014/main" id="{51291C64-D46D-4DC7-ADB0-90AF58FA2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60" y="6270"/>
                <a:ext cx="255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Oval 12">
              <a:extLst>
                <a:ext uri="{FF2B5EF4-FFF2-40B4-BE49-F238E27FC236}">
                  <a16:creationId xmlns:a16="http://schemas.microsoft.com/office/drawing/2014/main" id="{FFE53599-E039-448A-943F-893759371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20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39C0312F-1DE7-449E-9300-F841F0EDA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120"/>
              <a:ext cx="540" cy="504"/>
              <a:chOff x="4695" y="5970"/>
              <a:chExt cx="960" cy="1260"/>
            </a:xfrm>
          </p:grpSpPr>
          <p:sp>
            <p:nvSpPr>
              <p:cNvPr id="28" name="Oval 14">
                <a:extLst>
                  <a:ext uri="{FF2B5EF4-FFF2-40B4-BE49-F238E27FC236}">
                    <a16:creationId xmlns:a16="http://schemas.microsoft.com/office/drawing/2014/main" id="{C9B086E0-F66E-4938-8310-0452CCA8E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" y="5970"/>
                <a:ext cx="435" cy="4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AutoShape 15">
                <a:extLst>
                  <a:ext uri="{FF2B5EF4-FFF2-40B4-BE49-F238E27FC236}">
                    <a16:creationId xmlns:a16="http://schemas.microsoft.com/office/drawing/2014/main" id="{8386A6A7-D4D3-48BC-8065-1B1B09ECE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" y="6660"/>
                <a:ext cx="570" cy="570"/>
              </a:xfrm>
              <a:prstGeom prst="wedgeEllipseCallout">
                <a:avLst>
                  <a:gd name="adj1" fmla="val 27718"/>
                  <a:gd name="adj2" fmla="val -84736"/>
                </a:avLst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endParaRPr kumimoji="0" lang="zh-CN" altLang="zh-CN" sz="1000" b="0"/>
              </a:p>
            </p:txBody>
          </p:sp>
          <p:sp>
            <p:nvSpPr>
              <p:cNvPr id="30" name="Line 16">
                <a:extLst>
                  <a:ext uri="{FF2B5EF4-FFF2-40B4-BE49-F238E27FC236}">
                    <a16:creationId xmlns:a16="http://schemas.microsoft.com/office/drawing/2014/main" id="{1B7A469A-F141-4339-B157-AF2B3060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15" y="6300"/>
                <a:ext cx="120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8F3596BD-B94B-43DF-9311-A9B5E9A06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072"/>
              <a:ext cx="819" cy="504"/>
              <a:chOff x="6270" y="5940"/>
              <a:chExt cx="1455" cy="1260"/>
            </a:xfrm>
          </p:grpSpPr>
          <p:sp>
            <p:nvSpPr>
              <p:cNvPr id="21" name="Oval 18">
                <a:extLst>
                  <a:ext uri="{FF2B5EF4-FFF2-40B4-BE49-F238E27FC236}">
                    <a16:creationId xmlns:a16="http://schemas.microsoft.com/office/drawing/2014/main" id="{2BA072BD-8948-4B10-B7B0-28EA86F0C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5" y="5940"/>
                <a:ext cx="435" cy="4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" name="Group 19">
                <a:extLst>
                  <a:ext uri="{FF2B5EF4-FFF2-40B4-BE49-F238E27FC236}">
                    <a16:creationId xmlns:a16="http://schemas.microsoft.com/office/drawing/2014/main" id="{6E143267-7EBF-43FE-BC3E-AE604407EB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70" y="6270"/>
                <a:ext cx="570" cy="930"/>
                <a:chOff x="5805" y="6345"/>
                <a:chExt cx="570" cy="930"/>
              </a:xfrm>
            </p:grpSpPr>
            <p:sp>
              <p:nvSpPr>
                <p:cNvPr id="26" name="AutoShape 20">
                  <a:extLst>
                    <a:ext uri="{FF2B5EF4-FFF2-40B4-BE49-F238E27FC236}">
                      <a16:creationId xmlns:a16="http://schemas.microsoft.com/office/drawing/2014/main" id="{557253B3-CDC1-42CA-88D8-F8A852C45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05" y="6705"/>
                  <a:ext cx="570" cy="570"/>
                </a:xfrm>
                <a:prstGeom prst="wedgeEllipseCallout">
                  <a:avLst>
                    <a:gd name="adj1" fmla="val 27718"/>
                    <a:gd name="adj2" fmla="val -84736"/>
                  </a:avLst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1000" b="0"/>
                </a:p>
              </p:txBody>
            </p:sp>
            <p:sp>
              <p:nvSpPr>
                <p:cNvPr id="27" name="Line 21">
                  <a:extLst>
                    <a:ext uri="{FF2B5EF4-FFF2-40B4-BE49-F238E27FC236}">
                      <a16:creationId xmlns:a16="http://schemas.microsoft.com/office/drawing/2014/main" id="{CA24FA40-D431-4F8B-AA7F-D32710CE28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25" y="6345"/>
                  <a:ext cx="120" cy="2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E123EA5-5851-4789-9B59-35BCBAAF9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155" y="6270"/>
                <a:ext cx="570" cy="930"/>
                <a:chOff x="5805" y="6345"/>
                <a:chExt cx="570" cy="930"/>
              </a:xfrm>
            </p:grpSpPr>
            <p:sp>
              <p:nvSpPr>
                <p:cNvPr id="24" name="AutoShape 23">
                  <a:extLst>
                    <a:ext uri="{FF2B5EF4-FFF2-40B4-BE49-F238E27FC236}">
                      <a16:creationId xmlns:a16="http://schemas.microsoft.com/office/drawing/2014/main" id="{72C2DDD4-0BE4-405E-8635-CCF7003EA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05" y="6705"/>
                  <a:ext cx="570" cy="570"/>
                </a:xfrm>
                <a:prstGeom prst="wedgeEllipseCallout">
                  <a:avLst>
                    <a:gd name="adj1" fmla="val 27718"/>
                    <a:gd name="adj2" fmla="val -84736"/>
                  </a:avLst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1000" b="0"/>
                </a:p>
              </p:txBody>
            </p:sp>
            <p:sp>
              <p:nvSpPr>
                <p:cNvPr id="25" name="Line 24">
                  <a:extLst>
                    <a:ext uri="{FF2B5EF4-FFF2-40B4-BE49-F238E27FC236}">
                      <a16:creationId xmlns:a16="http://schemas.microsoft.com/office/drawing/2014/main" id="{02E12B03-E703-4671-ACFC-AEA9427AD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25" y="6345"/>
                  <a:ext cx="120" cy="2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25">
              <a:extLst>
                <a:ext uri="{FF2B5EF4-FFF2-40B4-BE49-F238E27FC236}">
                  <a16:creationId xmlns:a16="http://schemas.microsoft.com/office/drawing/2014/main" id="{5E8B1F7A-9241-4D11-8D0D-1610F013F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024"/>
              <a:ext cx="540" cy="498"/>
              <a:chOff x="8805" y="5895"/>
              <a:chExt cx="960" cy="1245"/>
            </a:xfrm>
          </p:grpSpPr>
          <p:sp>
            <p:nvSpPr>
              <p:cNvPr id="17" name="Oval 26">
                <a:extLst>
                  <a:ext uri="{FF2B5EF4-FFF2-40B4-BE49-F238E27FC236}">
                    <a16:creationId xmlns:a16="http://schemas.microsoft.com/office/drawing/2014/main" id="{21636ADD-2597-4629-B9D5-94A48F12F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5" y="5895"/>
                <a:ext cx="435" cy="4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" name="Group 27">
                <a:extLst>
                  <a:ext uri="{FF2B5EF4-FFF2-40B4-BE49-F238E27FC236}">
                    <a16:creationId xmlns:a16="http://schemas.microsoft.com/office/drawing/2014/main" id="{295545FD-0EBA-445C-8FDD-1491FC3FB1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195" y="6210"/>
                <a:ext cx="570" cy="930"/>
                <a:chOff x="5805" y="6345"/>
                <a:chExt cx="570" cy="930"/>
              </a:xfrm>
            </p:grpSpPr>
            <p:sp>
              <p:nvSpPr>
                <p:cNvPr id="19" name="AutoShape 28">
                  <a:extLst>
                    <a:ext uri="{FF2B5EF4-FFF2-40B4-BE49-F238E27FC236}">
                      <a16:creationId xmlns:a16="http://schemas.microsoft.com/office/drawing/2014/main" id="{5918D02F-FCF7-4EFB-8C73-9D0FA1459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05" y="6705"/>
                  <a:ext cx="570" cy="570"/>
                </a:xfrm>
                <a:prstGeom prst="wedgeEllipseCallout">
                  <a:avLst>
                    <a:gd name="adj1" fmla="val 27718"/>
                    <a:gd name="adj2" fmla="val -84736"/>
                  </a:avLst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1000" b="0"/>
                </a:p>
              </p:txBody>
            </p:sp>
            <p:sp>
              <p:nvSpPr>
                <p:cNvPr id="20" name="Line 29">
                  <a:extLst>
                    <a:ext uri="{FF2B5EF4-FFF2-40B4-BE49-F238E27FC236}">
                      <a16:creationId xmlns:a16="http://schemas.microsoft.com/office/drawing/2014/main" id="{714E5E14-5FEB-44C7-9989-0A22677CDF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25" y="6345"/>
                  <a:ext cx="120" cy="2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71406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12142-1BA7-44CA-9289-CE0A688F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树转二叉树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029E048-AE8D-4DDD-A405-3F23C3A4AD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561" y="1713124"/>
            <a:ext cx="3988039" cy="4437818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21677A5-6801-484B-A4C0-C9FF29D69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230330"/>
            <a:ext cx="2667000" cy="5094270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820840-D530-4EE0-BEB4-ECF7DA89D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13124"/>
            <a:ext cx="3988039" cy="44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16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9701E-0105-47F2-833E-1C86001B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森林转二叉树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E7260-176D-4EC2-AD18-BF3FDBF15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724400" cy="48006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森林有多棵树，先变一棵树，再转二叉树。</a:t>
            </a:r>
            <a:endParaRPr lang="en-US" altLang="zh-CN" dirty="0"/>
          </a:p>
          <a:p>
            <a:pPr lvl="1"/>
            <a:r>
              <a:rPr lang="zh-CN" altLang="en-US" dirty="0"/>
              <a:t>加一个虚根，把所有的树根连到虚根上，形成一棵树；</a:t>
            </a:r>
            <a:endParaRPr lang="en-US" altLang="zh-CN" dirty="0"/>
          </a:p>
          <a:p>
            <a:pPr lvl="1"/>
            <a:r>
              <a:rPr lang="zh-CN" altLang="en-US" dirty="0"/>
              <a:t>转二叉树；</a:t>
            </a:r>
            <a:endParaRPr lang="en-US" altLang="zh-CN" dirty="0"/>
          </a:p>
          <a:p>
            <a:pPr lvl="1"/>
            <a:r>
              <a:rPr lang="zh-CN" altLang="en-US" dirty="0"/>
              <a:t>删掉虚根。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33E8FFE-7D9F-41E7-86DB-D3BD53FA55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15827"/>
            <a:ext cx="6858000" cy="5284938"/>
          </a:xfrm>
        </p:spPr>
      </p:pic>
    </p:spTree>
    <p:extLst>
      <p:ext uri="{BB962C8B-B14F-4D97-AF65-F5344CB8AC3E}">
        <p14:creationId xmlns:p14="http://schemas.microsoft.com/office/powerpoint/2010/main" val="3576976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52690-461A-48F3-B6C4-D52C8B6B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二叉树还原为树或森林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74634-D2EE-4077-BF0D-9798EE14C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3962400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连接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b="0" dirty="0"/>
              <a:t>左孩子的右孩子</a:t>
            </a:r>
            <a:endParaRPr lang="en-US" altLang="zh-CN" b="0" dirty="0"/>
          </a:p>
          <a:p>
            <a:pPr lvl="1">
              <a:lnSpc>
                <a:spcPct val="120000"/>
              </a:lnSpc>
            </a:pPr>
            <a:r>
              <a:rPr lang="zh-CN" altLang="en-US" b="0" dirty="0"/>
              <a:t>左孩子的右孩子的右孩子</a:t>
            </a:r>
            <a:endParaRPr lang="en-US" altLang="zh-CN" b="0" dirty="0"/>
          </a:p>
          <a:p>
            <a:pPr lvl="1">
              <a:lnSpc>
                <a:spcPct val="120000"/>
              </a:lnSpc>
            </a:pPr>
            <a:r>
              <a:rPr lang="en-US" altLang="zh-CN" b="0" dirty="0"/>
              <a:t>……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删掉</a:t>
            </a:r>
            <a:r>
              <a:rPr lang="zh-CN" altLang="en-US" b="0" dirty="0"/>
              <a:t>与右孩子的连线；</a:t>
            </a:r>
            <a:endParaRPr lang="en-US" altLang="zh-CN" b="0" dirty="0"/>
          </a:p>
          <a:p>
            <a:pPr>
              <a:lnSpc>
                <a:spcPct val="120000"/>
              </a:lnSpc>
            </a:pPr>
            <a:r>
              <a:rPr lang="zh-CN" altLang="en-US" dirty="0"/>
              <a:t>调整</a:t>
            </a:r>
            <a:r>
              <a:rPr lang="zh-CN" altLang="en-US" b="0" dirty="0"/>
              <a:t>使层次分明。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D0F3EC4-6B4F-44C4-802F-D090B915DB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49477"/>
            <a:ext cx="3294820" cy="5203723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0BE60A-BAF5-4D51-B333-B29BEB720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371600"/>
            <a:ext cx="2743200" cy="45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447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2AAC861-9B84-4565-BFD3-54E4DBE8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树的遍历</a:t>
            </a:r>
            <a:r>
              <a:rPr lang="en-US" altLang="zh-CN" dirty="0"/>
              <a:t>-</a:t>
            </a:r>
            <a:r>
              <a:rPr lang="zh-CN" altLang="en-US" dirty="0"/>
              <a:t>先根遍历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1229DEE-078F-4171-93D8-9A68AAFE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5486400" cy="4800600"/>
          </a:xfrm>
        </p:spPr>
        <p:txBody>
          <a:bodyPr/>
          <a:lstStyle/>
          <a:p>
            <a:r>
              <a:rPr lang="zh-CN" altLang="en-US" dirty="0"/>
              <a:t>先根遍历</a:t>
            </a:r>
            <a:endParaRPr lang="en-US" altLang="zh-CN" dirty="0"/>
          </a:p>
          <a:p>
            <a:pPr lvl="1"/>
            <a:r>
              <a:rPr lang="zh-CN" altLang="en-US" dirty="0"/>
              <a:t>访问根节点；</a:t>
            </a:r>
            <a:endParaRPr lang="en-US" altLang="zh-CN" dirty="0"/>
          </a:p>
          <a:p>
            <a:pPr lvl="1"/>
            <a:r>
              <a:rPr lang="zh-CN" altLang="en-US" dirty="0"/>
              <a:t>从左到右，依次先根遍历每一棵子树。</a:t>
            </a:r>
            <a:endParaRPr lang="en-US" altLang="zh-CN" dirty="0"/>
          </a:p>
          <a:p>
            <a:r>
              <a:rPr lang="zh-CN" altLang="en-US" dirty="0"/>
              <a:t>右图先根遍历序列</a:t>
            </a:r>
            <a:endParaRPr lang="en-US" altLang="zh-CN" dirty="0"/>
          </a:p>
          <a:p>
            <a:pPr lvl="1"/>
            <a:r>
              <a:rPr lang="en-US" altLang="zh-CN" b="0" dirty="0"/>
              <a:t>A B E C F H G D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20CA489-D34E-4EC0-BA17-6AD32934FD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77259"/>
            <a:ext cx="4038600" cy="4494081"/>
          </a:xfrm>
        </p:spPr>
      </p:pic>
    </p:spTree>
    <p:extLst>
      <p:ext uri="{BB962C8B-B14F-4D97-AF65-F5344CB8AC3E}">
        <p14:creationId xmlns:p14="http://schemas.microsoft.com/office/powerpoint/2010/main" val="2762337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2AAC861-9B84-4565-BFD3-54E4DBE8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树的遍历</a:t>
            </a:r>
            <a:r>
              <a:rPr lang="en-US" altLang="zh-CN" dirty="0"/>
              <a:t>-</a:t>
            </a:r>
            <a:r>
              <a:rPr lang="zh-CN" altLang="en-US" dirty="0"/>
              <a:t>后根遍历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1229DEE-078F-4171-93D8-9A68AAFE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5562600" cy="4800600"/>
          </a:xfrm>
        </p:spPr>
        <p:txBody>
          <a:bodyPr/>
          <a:lstStyle/>
          <a:p>
            <a:r>
              <a:rPr lang="zh-CN" altLang="en-US" dirty="0"/>
              <a:t>后根遍历</a:t>
            </a:r>
            <a:endParaRPr lang="en-US" altLang="zh-CN" dirty="0"/>
          </a:p>
          <a:p>
            <a:pPr lvl="1"/>
            <a:r>
              <a:rPr lang="zh-CN" altLang="en-US" dirty="0"/>
              <a:t>从左到右，依次后根遍历每一棵子树；</a:t>
            </a:r>
            <a:endParaRPr lang="en-US" altLang="zh-CN" dirty="0"/>
          </a:p>
          <a:p>
            <a:pPr lvl="1"/>
            <a:r>
              <a:rPr lang="zh-CN" altLang="en-US" dirty="0"/>
              <a:t>访问根节点。</a:t>
            </a:r>
            <a:endParaRPr lang="en-US" altLang="zh-CN" dirty="0"/>
          </a:p>
          <a:p>
            <a:r>
              <a:rPr lang="zh-CN" altLang="en-US" dirty="0"/>
              <a:t>右图后根遍历序列</a:t>
            </a:r>
            <a:endParaRPr lang="en-US" altLang="zh-CN" dirty="0"/>
          </a:p>
          <a:p>
            <a:pPr lvl="1"/>
            <a:r>
              <a:rPr lang="en-US" altLang="zh-CN" b="0" dirty="0"/>
              <a:t>E B H F G C D A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20CA489-D34E-4EC0-BA17-6AD32934FD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77259"/>
            <a:ext cx="4038600" cy="4494081"/>
          </a:xfrm>
        </p:spPr>
      </p:pic>
    </p:spTree>
    <p:extLst>
      <p:ext uri="{BB962C8B-B14F-4D97-AF65-F5344CB8AC3E}">
        <p14:creationId xmlns:p14="http://schemas.microsoft.com/office/powerpoint/2010/main" val="477610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2AAC861-9B84-4565-BFD3-54E4DBE8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树的遍历和二叉树的遍历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1229DEE-078F-4171-93D8-9A68AAFE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3886200" cy="4800600"/>
          </a:xfrm>
        </p:spPr>
        <p:txBody>
          <a:bodyPr/>
          <a:lstStyle/>
          <a:p>
            <a:r>
              <a:rPr lang="zh-CN" altLang="en-US" dirty="0"/>
              <a:t>树与二叉树的遍历</a:t>
            </a:r>
            <a:endParaRPr lang="en-US" altLang="zh-CN" dirty="0"/>
          </a:p>
          <a:p>
            <a:pPr lvl="1"/>
            <a:r>
              <a:rPr lang="zh-CN" altLang="en-US" dirty="0"/>
              <a:t>先根遍历相当于转换后的二叉树的先序遍历。</a:t>
            </a:r>
            <a:endParaRPr lang="en-US" altLang="zh-CN" dirty="0"/>
          </a:p>
          <a:p>
            <a:pPr lvl="1"/>
            <a:r>
              <a:rPr lang="zh-CN" altLang="en-US" dirty="0"/>
              <a:t>后根遍历相当于转换后的二叉树的中序遍历。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20CA489-D34E-4EC0-BA17-6AD32934FD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43529"/>
            <a:ext cx="3560034" cy="3961541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9C56EB-7606-4282-85E0-BAD5A99F4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524000"/>
            <a:ext cx="251325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4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EBC8E-EE53-45F0-BC61-3C3E3694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森林的遍历</a:t>
            </a:r>
            <a:r>
              <a:rPr lang="en-US" altLang="zh-CN" dirty="0"/>
              <a:t>-</a:t>
            </a:r>
            <a:r>
              <a:rPr lang="zh-CN" altLang="en-US" dirty="0"/>
              <a:t>先序遍历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904A3-E40C-41C3-80B3-0B387EA1F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7086600" cy="4800600"/>
          </a:xfrm>
        </p:spPr>
        <p:txBody>
          <a:bodyPr/>
          <a:lstStyle/>
          <a:p>
            <a:r>
              <a:rPr lang="zh-CN" altLang="en-US" dirty="0"/>
              <a:t>先序遍历</a:t>
            </a:r>
            <a:endParaRPr lang="en-US" altLang="zh-CN" dirty="0"/>
          </a:p>
          <a:p>
            <a:pPr lvl="1"/>
            <a:r>
              <a:rPr lang="zh-CN" altLang="en-US" dirty="0"/>
              <a:t>访问第一棵树的根节点；</a:t>
            </a:r>
            <a:endParaRPr lang="en-US" altLang="zh-CN" dirty="0"/>
          </a:p>
          <a:p>
            <a:pPr lvl="1"/>
            <a:r>
              <a:rPr lang="zh-CN" altLang="en-US" dirty="0"/>
              <a:t>先序遍历第一棵树根的子树森林；</a:t>
            </a:r>
            <a:endParaRPr lang="en-US" altLang="zh-CN" dirty="0"/>
          </a:p>
          <a:p>
            <a:pPr lvl="1"/>
            <a:r>
              <a:rPr lang="zh-CN" altLang="en-US" dirty="0"/>
              <a:t>先序遍历由其他树构成的森林。</a:t>
            </a:r>
            <a:endParaRPr lang="en-US" altLang="zh-CN" dirty="0"/>
          </a:p>
          <a:p>
            <a:r>
              <a:rPr lang="zh-CN" altLang="en-US" dirty="0"/>
              <a:t>遍历序列：</a:t>
            </a:r>
            <a:r>
              <a:rPr lang="en-US" altLang="zh-CN" b="0" dirty="0"/>
              <a:t>A B C D - E F - G H I J</a:t>
            </a:r>
          </a:p>
          <a:p>
            <a:r>
              <a:rPr lang="zh-CN" altLang="en-US" dirty="0"/>
              <a:t>也就是对森林里的树一棵一棵地进行先根遍历。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C838715-3C92-42E1-8AAF-08D4D15C30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170239"/>
            <a:ext cx="3124200" cy="5230561"/>
          </a:xfrm>
        </p:spPr>
      </p:pic>
    </p:spTree>
    <p:extLst>
      <p:ext uri="{BB962C8B-B14F-4D97-AF65-F5344CB8AC3E}">
        <p14:creationId xmlns:p14="http://schemas.microsoft.com/office/powerpoint/2010/main" val="31501344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EBC8E-EE53-45F0-BC61-3C3E3694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森林的遍历</a:t>
            </a:r>
            <a:r>
              <a:rPr lang="en-US" altLang="zh-CN" dirty="0"/>
              <a:t>-</a:t>
            </a:r>
            <a:r>
              <a:rPr lang="zh-CN" altLang="en-US" dirty="0"/>
              <a:t>中序遍历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904A3-E40C-41C3-80B3-0B387EA1F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7086600" cy="4800600"/>
          </a:xfrm>
        </p:spPr>
        <p:txBody>
          <a:bodyPr/>
          <a:lstStyle/>
          <a:p>
            <a:r>
              <a:rPr lang="zh-CN" altLang="en-US" dirty="0"/>
              <a:t>中序遍历</a:t>
            </a:r>
            <a:endParaRPr lang="en-US" altLang="zh-CN" dirty="0"/>
          </a:p>
          <a:p>
            <a:pPr lvl="1"/>
            <a:r>
              <a:rPr lang="zh-CN" altLang="en-US" dirty="0"/>
              <a:t>中序遍历第一棵树根的子树森林；</a:t>
            </a:r>
            <a:endParaRPr lang="en-US" altLang="zh-CN" dirty="0"/>
          </a:p>
          <a:p>
            <a:pPr lvl="1"/>
            <a:r>
              <a:rPr lang="zh-CN" altLang="en-US" dirty="0"/>
              <a:t>访问第一棵树的根节点；</a:t>
            </a:r>
            <a:endParaRPr lang="en-US" altLang="zh-CN" dirty="0"/>
          </a:p>
          <a:p>
            <a:pPr lvl="1"/>
            <a:r>
              <a:rPr lang="zh-CN" altLang="en-US" dirty="0"/>
              <a:t>中序遍历由其他树构成的森林。</a:t>
            </a:r>
            <a:endParaRPr lang="en-US" altLang="zh-CN" dirty="0"/>
          </a:p>
          <a:p>
            <a:r>
              <a:rPr lang="zh-CN" altLang="en-US" dirty="0"/>
              <a:t>遍历序列：</a:t>
            </a:r>
            <a:r>
              <a:rPr lang="en-US" altLang="zh-CN" b="0" dirty="0"/>
              <a:t>B C D A – F E – H J I G</a:t>
            </a:r>
          </a:p>
          <a:p>
            <a:r>
              <a:rPr lang="zh-CN" altLang="en-US" dirty="0"/>
              <a:t>也就是对森林里的树一棵一棵地进行后根遍历。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C838715-3C92-42E1-8AAF-08D4D15C30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170239"/>
            <a:ext cx="3124200" cy="5230561"/>
          </a:xfrm>
        </p:spPr>
      </p:pic>
    </p:spTree>
    <p:extLst>
      <p:ext uri="{BB962C8B-B14F-4D97-AF65-F5344CB8AC3E}">
        <p14:creationId xmlns:p14="http://schemas.microsoft.com/office/powerpoint/2010/main" val="25269258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44A96-8869-4E02-B439-D4142A20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8819"/>
            <a:ext cx="10363200" cy="685800"/>
          </a:xfrm>
        </p:spPr>
        <p:txBody>
          <a:bodyPr/>
          <a:lstStyle/>
          <a:p>
            <a:r>
              <a:rPr lang="zh-CN" altLang="en-US" dirty="0"/>
              <a:t>森林的遍历与二叉树的遍历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D57B0-450C-4E3D-B359-D90BD722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724400" cy="48006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先序遍历：</a:t>
            </a:r>
            <a:r>
              <a:rPr lang="zh-CN" altLang="en-US" b="0" dirty="0"/>
              <a:t>同二叉树的先序遍历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/>
              <a:t>中序遍历：</a:t>
            </a:r>
            <a:r>
              <a:rPr lang="zh-CN" altLang="en-US" b="0" dirty="0"/>
              <a:t>同二叉树的中序遍历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/>
              <a:t>后序遍历：</a:t>
            </a:r>
            <a:r>
              <a:rPr lang="zh-CN" altLang="en-US" b="0" dirty="0"/>
              <a:t>同二叉树的后序遍历，没有意义。因为一棵树未遍历完不能访问第二棵树。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8B7931-6086-4ECA-9E1F-3BA3A4882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704" y="1447800"/>
            <a:ext cx="2661496" cy="4455898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8B9B54B5-7262-482F-97AA-D39B085EA4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08" y="1346788"/>
            <a:ext cx="2958792" cy="4673012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D380708-2367-47B8-A7F8-FCE7C7C43A3B}"/>
              </a:ext>
            </a:extLst>
          </p:cNvPr>
          <p:cNvSpPr txBox="1"/>
          <p:nvPr/>
        </p:nvSpPr>
        <p:spPr>
          <a:xfrm>
            <a:off x="6437618" y="5867400"/>
            <a:ext cx="141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森林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5E077C-7392-41F7-9BF7-EA6563002385}"/>
              </a:ext>
            </a:extLst>
          </p:cNvPr>
          <p:cNvSpPr txBox="1"/>
          <p:nvPr/>
        </p:nvSpPr>
        <p:spPr>
          <a:xfrm>
            <a:off x="9448800" y="5943600"/>
            <a:ext cx="141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二叉树</a:t>
            </a:r>
          </a:p>
        </p:txBody>
      </p:sp>
    </p:spTree>
    <p:extLst>
      <p:ext uri="{BB962C8B-B14F-4D97-AF65-F5344CB8AC3E}">
        <p14:creationId xmlns:p14="http://schemas.microsoft.com/office/powerpoint/2010/main" val="12762175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47A2F-0BC6-48DF-8E3C-1662D54B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哈夫曼树的一些术语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9036-8B3A-4494-965B-C2C0926B6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5181600" cy="4572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路径：</a:t>
            </a:r>
            <a:r>
              <a:rPr lang="zh-CN" altLang="en-US" b="0" dirty="0"/>
              <a:t>从根节点到该节点的分支序列。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/>
              <a:t>路径长度：</a:t>
            </a:r>
            <a:r>
              <a:rPr lang="zh-CN" altLang="en-US" b="0" dirty="0"/>
              <a:t>路径上分支的数目。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树的路径长度</a:t>
            </a:r>
            <a:r>
              <a:rPr lang="zh-CN" altLang="en-US" dirty="0"/>
              <a:t>：</a:t>
            </a:r>
            <a:r>
              <a:rPr lang="zh-CN" altLang="en-US" b="0" dirty="0"/>
              <a:t>所有节点（包括非叶子节点）的路径长度之和。</a:t>
            </a:r>
            <a:r>
              <a:rPr lang="en-US" altLang="zh-CN" b="0" dirty="0"/>
              <a:t>(</a:t>
            </a:r>
            <a:r>
              <a:rPr lang="zh-CN" altLang="en-US" b="0" dirty="0"/>
              <a:t>教材没有给出，实际按此定义</a:t>
            </a:r>
            <a:r>
              <a:rPr lang="en-US" altLang="zh-CN" b="0" dirty="0"/>
              <a:t>)</a:t>
            </a:r>
          </a:p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B50F0EA-C420-46CE-AF2C-40E04DFB48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00" y="1676400"/>
            <a:ext cx="6124800" cy="3352800"/>
          </a:xfrm>
        </p:spPr>
      </p:pic>
    </p:spTree>
    <p:extLst>
      <p:ext uri="{BB962C8B-B14F-4D97-AF65-F5344CB8AC3E}">
        <p14:creationId xmlns:p14="http://schemas.microsoft.com/office/powerpoint/2010/main" val="312875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C7CDC-0DC2-4536-900B-0D6E166F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满二叉树和完全二叉树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22A3B6-E467-42E6-AE67-3D70A5FC86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5721982" cy="2895600"/>
          </a:xfr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03482D1-12C8-4920-BD7A-933F096AB7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62432"/>
            <a:ext cx="5300156" cy="2885768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BA5A4B8-B12B-48A5-BDD8-7FCDFB0FD91A}"/>
              </a:ext>
            </a:extLst>
          </p:cNvPr>
          <p:cNvSpPr txBox="1"/>
          <p:nvPr/>
        </p:nvSpPr>
        <p:spPr>
          <a:xfrm>
            <a:off x="2057400" y="52064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满二叉树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064427-8B3C-4EB3-85BD-7C9364696770}"/>
              </a:ext>
            </a:extLst>
          </p:cNvPr>
          <p:cNvSpPr txBox="1"/>
          <p:nvPr/>
        </p:nvSpPr>
        <p:spPr>
          <a:xfrm>
            <a:off x="8153400" y="52064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14629698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47A2F-0BC6-48DF-8E3C-1662D54B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哈夫曼树的一些术语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C9036-8B3A-4494-965B-C2C0926B6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7696200" cy="4572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节点的权：</a:t>
            </a:r>
            <a:r>
              <a:rPr lang="zh-CN" altLang="en-US" b="0" dirty="0"/>
              <a:t>在实际应用中，可以为节点赋一个有实际意义的值，称为权值。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/>
              <a:t>带权路径长度：</a:t>
            </a:r>
            <a:r>
              <a:rPr lang="zh-CN" altLang="en-US" b="0" dirty="0"/>
              <a:t>路径长度与节点权值的乘积。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树的带权路径长度</a:t>
            </a:r>
            <a:r>
              <a:rPr lang="zh-CN" altLang="en-US" dirty="0"/>
              <a:t>：</a:t>
            </a:r>
            <a:r>
              <a:rPr lang="zh-CN" altLang="en-US" b="0" dirty="0"/>
              <a:t>所有叶子节点的带权路径长度之和。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/>
              <a:t>哈夫曼树：</a:t>
            </a:r>
            <a:r>
              <a:rPr lang="zh-CN" altLang="en-US" b="0" dirty="0"/>
              <a:t>带权路径最小，是一种最优二叉树。</a:t>
            </a:r>
            <a:endParaRPr lang="en-US" altLang="zh-CN" b="0" dirty="0"/>
          </a:p>
          <a:p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A4B8BEE-AE6C-4F38-8EF0-70E6FF62CA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716668"/>
            <a:ext cx="2895600" cy="4359667"/>
          </a:xfrm>
        </p:spPr>
      </p:pic>
    </p:spTree>
    <p:extLst>
      <p:ext uri="{BB962C8B-B14F-4D97-AF65-F5344CB8AC3E}">
        <p14:creationId xmlns:p14="http://schemas.microsoft.com/office/powerpoint/2010/main" val="25509640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1D14909-3965-406A-965B-21606AA7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构造哈夫曼树 </a:t>
            </a:r>
            <a:r>
              <a:rPr lang="en-US" altLang="zh-CN" dirty="0"/>
              <a:t>[David Huffman, 1952]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D173D0-651A-40E5-91B7-7644A202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r>
              <a:rPr lang="zh-CN" altLang="en-US" b="0" dirty="0"/>
              <a:t>给定</a:t>
            </a:r>
            <a:r>
              <a:rPr lang="en-US" altLang="zh-CN" b="0" dirty="0"/>
              <a:t>n</a:t>
            </a:r>
            <a:r>
              <a:rPr lang="zh-CN" altLang="en-US" b="0" dirty="0"/>
              <a:t>个带权的叶子节点，如何构造一棵带权路径长度最小的二叉树？</a:t>
            </a:r>
            <a:endParaRPr lang="en-US" altLang="zh-CN" b="0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初始化：将叶子作根，一片叶子一棵树，构成森林 </a:t>
            </a:r>
            <a:r>
              <a:rPr lang="en-US" altLang="zh-CN" dirty="0"/>
              <a:t>F = { T1, T2, …, Tn }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找两棵最小树：在</a:t>
            </a:r>
            <a:r>
              <a:rPr lang="en-US" altLang="zh-CN" dirty="0"/>
              <a:t>F</a:t>
            </a:r>
            <a:r>
              <a:rPr lang="zh-CN" altLang="en-US" dirty="0"/>
              <a:t>中找出权值最小的两棵树，作为一棵新二叉树的左右子树，把左右子树的权值之和作为新二叉树的根的权值。</a:t>
            </a:r>
          </a:p>
        </p:txBody>
      </p:sp>
    </p:spTree>
    <p:extLst>
      <p:ext uri="{BB962C8B-B14F-4D97-AF65-F5344CB8AC3E}">
        <p14:creationId xmlns:p14="http://schemas.microsoft.com/office/powerpoint/2010/main" val="16933070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1D14909-3965-406A-965B-21606AA7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构造哈夫曼树（接上）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D173D0-651A-40E5-91B7-7644A2023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(3)</a:t>
            </a:r>
            <a:r>
              <a:rPr lang="zh-CN" altLang="en-US" dirty="0"/>
              <a:t> 删除和加入：在 </a:t>
            </a:r>
            <a:r>
              <a:rPr lang="en-US" altLang="zh-CN" dirty="0"/>
              <a:t>F </a:t>
            </a:r>
            <a:r>
              <a:rPr lang="zh-CN" altLang="en-US" dirty="0"/>
              <a:t>中删去被选出来的两棵树，并把新的二叉树加进去。</a:t>
            </a:r>
            <a:endParaRPr lang="en-US" altLang="zh-CN" dirty="0"/>
          </a:p>
          <a:p>
            <a:pPr lvl="1"/>
            <a:r>
              <a:rPr lang="en-US" altLang="zh-CN" dirty="0"/>
              <a:t>(4) </a:t>
            </a:r>
            <a:r>
              <a:rPr lang="zh-CN" altLang="en-US" dirty="0"/>
              <a:t>判断：如果</a:t>
            </a:r>
            <a:r>
              <a:rPr lang="en-US" altLang="zh-CN" dirty="0"/>
              <a:t>F</a:t>
            </a:r>
            <a:r>
              <a:rPr lang="zh-CN" altLang="en-US" dirty="0"/>
              <a:t>中只有一棵树，算法结束，这棵树就是哈夫曼树。否则转到</a:t>
            </a:r>
            <a:r>
              <a:rPr lang="en-US" altLang="zh-CN" dirty="0"/>
              <a:t>(2)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720211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5955F-58A1-4DAA-ADE2-B983062A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构建哈夫曼树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BCA1AA3-9885-4D6A-8CA3-3ADD63E3C5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599"/>
            <a:ext cx="5384799" cy="4143771"/>
          </a:xfr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D34C8D-12BC-4100-AB08-F25C10066F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52599"/>
            <a:ext cx="5398501" cy="4143771"/>
          </a:xfrm>
        </p:spPr>
      </p:pic>
    </p:spTree>
    <p:extLst>
      <p:ext uri="{BB962C8B-B14F-4D97-AF65-F5344CB8AC3E}">
        <p14:creationId xmlns:p14="http://schemas.microsoft.com/office/powerpoint/2010/main" val="19616577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5955F-58A1-4DAA-ADE2-B983062A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构建哈夫曼树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240C9E-F93D-4697-9738-0B22F0E529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28776"/>
            <a:ext cx="5508060" cy="4238624"/>
          </a:xfr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2314434-E693-4C8D-8F3D-14F173A2C4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50" y="1628776"/>
            <a:ext cx="5508060" cy="4238624"/>
          </a:xfrm>
        </p:spPr>
      </p:pic>
    </p:spTree>
    <p:extLst>
      <p:ext uri="{BB962C8B-B14F-4D97-AF65-F5344CB8AC3E}">
        <p14:creationId xmlns:p14="http://schemas.microsoft.com/office/powerpoint/2010/main" val="19626650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5955F-58A1-4DAA-ADE2-B983062A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构建哈夫曼树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25D8B94-A470-4372-99D9-8A3023232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47800"/>
            <a:ext cx="6337364" cy="4876800"/>
          </a:xfrm>
        </p:spPr>
      </p:pic>
    </p:spTree>
    <p:extLst>
      <p:ext uri="{BB962C8B-B14F-4D97-AF65-F5344CB8AC3E}">
        <p14:creationId xmlns:p14="http://schemas.microsoft.com/office/powerpoint/2010/main" val="41143383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A2E0FB3-AA96-4D51-8504-205B3FFA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哈夫曼树是最优的但不是唯一的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9C5C8E-4A05-4AE6-940A-637E880C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按上述方法构造的树即为哈夫曼树。</a:t>
            </a:r>
            <a:endParaRPr lang="en-US" altLang="zh-CN" dirty="0"/>
          </a:p>
          <a:p>
            <a:r>
              <a:rPr lang="zh-CN" altLang="en-US" dirty="0"/>
              <a:t>哈夫曼树是一种最优二叉树。</a:t>
            </a:r>
            <a:endParaRPr lang="en-US" altLang="zh-CN" dirty="0"/>
          </a:p>
          <a:p>
            <a:pPr lvl="1"/>
            <a:r>
              <a:rPr lang="zh-CN" altLang="en-US" dirty="0"/>
              <a:t>从构造方法可知，权值小的叶子节点的路径长。</a:t>
            </a:r>
            <a:endParaRPr lang="en-US" altLang="zh-CN" dirty="0"/>
          </a:p>
          <a:p>
            <a:pPr lvl="1"/>
            <a:r>
              <a:rPr lang="zh-CN" altLang="en-US" dirty="0"/>
              <a:t>如果权值小的叶子比权值大的叶子路径短，那么交换两片叶子能使整棵树的带权路径更小。所以哈夫曼树最优。</a:t>
            </a:r>
            <a:endParaRPr lang="en-US" altLang="zh-CN" dirty="0"/>
          </a:p>
          <a:p>
            <a:r>
              <a:rPr lang="zh-CN" altLang="en-US" dirty="0"/>
              <a:t>最优二叉树不是唯一的，最优二叉树不一定是哈夫曼树。</a:t>
            </a:r>
            <a:endParaRPr lang="en-US" altLang="zh-CN" dirty="0"/>
          </a:p>
          <a:p>
            <a:r>
              <a:rPr lang="zh-CN" altLang="en-US" dirty="0"/>
              <a:t>哈夫曼树也不是唯一的。</a:t>
            </a:r>
          </a:p>
        </p:txBody>
      </p:sp>
    </p:spTree>
    <p:extLst>
      <p:ext uri="{BB962C8B-B14F-4D97-AF65-F5344CB8AC3E}">
        <p14:creationId xmlns:p14="http://schemas.microsoft.com/office/powerpoint/2010/main" val="10682089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05C9-0306-4422-BE8E-E4A4681E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ECAD7-4C61-487D-A2F6-31CB5F3C7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哈夫曼树的特点</a:t>
            </a:r>
            <a:endParaRPr lang="en-US" altLang="zh-CN" dirty="0"/>
          </a:p>
          <a:p>
            <a:pPr lvl="1"/>
            <a:r>
              <a:rPr lang="zh-CN" altLang="en-US" dirty="0"/>
              <a:t>没有度为</a:t>
            </a:r>
            <a:r>
              <a:rPr lang="en-US" altLang="zh-CN" dirty="0"/>
              <a:t>1</a:t>
            </a:r>
            <a:r>
              <a:rPr lang="zh-CN" altLang="en-US" dirty="0"/>
              <a:t>的节点；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个叶子的哈夫曼树共有</a:t>
            </a:r>
            <a:r>
              <a:rPr lang="en-US" altLang="zh-CN" dirty="0"/>
              <a:t>2n-1</a:t>
            </a:r>
            <a:r>
              <a:rPr lang="zh-CN" altLang="en-US" dirty="0"/>
              <a:t>个节点。</a:t>
            </a:r>
            <a:endParaRPr lang="en-US" altLang="zh-CN" dirty="0"/>
          </a:p>
          <a:p>
            <a:r>
              <a:rPr lang="zh-CN" altLang="en-US" dirty="0"/>
              <a:t>哈夫曼树的存储结构</a:t>
            </a:r>
            <a:endParaRPr lang="en-US" altLang="zh-CN" dirty="0"/>
          </a:p>
          <a:p>
            <a:pPr lvl="1"/>
            <a:r>
              <a:rPr lang="zh-CN" altLang="en-US" dirty="0"/>
              <a:t>用数组存哈夫曼树比较方便；</a:t>
            </a:r>
            <a:endParaRPr lang="en-US" altLang="zh-CN" dirty="0"/>
          </a:p>
          <a:p>
            <a:pPr lvl="1"/>
            <a:r>
              <a:rPr lang="zh-CN" altLang="en-US" dirty="0"/>
              <a:t>每个节点至少应含有权值、双亲、左孩子、右孩子四个域。</a:t>
            </a:r>
          </a:p>
        </p:txBody>
      </p:sp>
    </p:spTree>
    <p:extLst>
      <p:ext uri="{BB962C8B-B14F-4D97-AF65-F5344CB8AC3E}">
        <p14:creationId xmlns:p14="http://schemas.microsoft.com/office/powerpoint/2010/main" val="1188629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05C9-0306-4422-BE8E-E4A4681E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类型定义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ECAD7-4C61-487D-A2F6-31CB5F3C7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weight;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parent;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leftChild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HuffmanNode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typedef </a:t>
            </a:r>
            <a:r>
              <a:rPr lang="en-US" altLang="zh-CN" b="0" dirty="0" err="1"/>
              <a:t>HuffmanNode</a:t>
            </a:r>
            <a:r>
              <a:rPr lang="en-US" altLang="zh-CN" b="0" dirty="0"/>
              <a:t>*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2192508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05C9-0306-4422-BE8E-E4A4681E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树的构建</a:t>
            </a:r>
            <a:r>
              <a:rPr lang="en-US" altLang="zh-CN" dirty="0"/>
              <a:t>1/6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ECAD7-4C61-487D-A2F6-31CB5F3C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/>
              <a:t>HuffmanTree</a:t>
            </a:r>
            <a:r>
              <a:rPr lang="en-US" altLang="zh-CN" b="0" dirty="0"/>
              <a:t> </a:t>
            </a:r>
            <a:r>
              <a:rPr lang="en-US" altLang="zh-CN" b="0" dirty="0" err="1"/>
              <a:t>ConstructHuffmanTree</a:t>
            </a:r>
            <a:r>
              <a:rPr lang="en-US" altLang="zh-CN" b="0" dirty="0"/>
              <a:t>(int weight[ ], int n)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Status 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m=2*n-1;  /* n</a:t>
            </a:r>
            <a:r>
              <a:rPr lang="zh-CN" altLang="en-US" b="0" dirty="0"/>
              <a:t>个叶子的哈夫曼树共有 </a:t>
            </a:r>
            <a:r>
              <a:rPr lang="en-US" altLang="zh-CN" b="0" dirty="0"/>
              <a:t>2n-1</a:t>
            </a:r>
            <a:r>
              <a:rPr lang="zh-CN" altLang="en-US" b="0" dirty="0"/>
              <a:t>个节点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=(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)malloc(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      m*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HuffmanNode</a:t>
            </a:r>
            <a:r>
              <a:rPr lang="en-US" altLang="zh-CN" b="0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==NULL)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++){   /* </a:t>
            </a:r>
            <a:r>
              <a:rPr lang="zh-CN" altLang="en-US" b="0" dirty="0"/>
              <a:t>叶子节点初始化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].weight=weight[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81917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0E8AF-CB45-4F9D-A7A4-A36B7A91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A08AE7-D400-461F-814D-8CCA29B6A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0" dirty="0"/>
                  <a:t>如果二叉树的层号和节点号都从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开始编号，那么有</a:t>
                </a:r>
                <a:endParaRPr lang="en-US" altLang="zh-CN" b="0" dirty="0"/>
              </a:p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：二叉树的第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层上至多有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dirty="0"/>
                  <a:t> 个节点。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证明：当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，只有一个节点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根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，此时结论显然成立。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假设当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，结论成立。只需证明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结论</m:t>
                    </m:r>
                  </m:oMath>
                </a14:m>
                <a:r>
                  <a:rPr lang="zh-CN" altLang="en-US" dirty="0"/>
                  <a:t>成立。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由归纳假设得，第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层至多有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个节点。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因为二叉树节点的度最大为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，所以第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层节点数最多为：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 个。证毕。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A08AE7-D400-461F-814D-8CCA29B6A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  <a:blipFill>
                <a:blip r:embed="rId2"/>
                <a:stretch>
                  <a:fillRect l="-1299" r="-1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515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05C9-0306-4422-BE8E-E4A4681E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树的构建</a:t>
            </a:r>
            <a:r>
              <a:rPr lang="en-US" altLang="zh-CN" dirty="0"/>
              <a:t>2/6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ECAD7-4C61-487D-A2F6-31CB5F3C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].parent=-1;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</a:t>
            </a:r>
            <a:r>
              <a:rPr lang="en-US" altLang="zh-CN" b="0" dirty="0" err="1"/>
              <a:t>leftChild</a:t>
            </a:r>
            <a:r>
              <a:rPr lang="en-US" altLang="zh-CN" b="0" dirty="0"/>
              <a:t>=-1;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=-1;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 (</a:t>
            </a:r>
            <a:r>
              <a:rPr lang="en-US" altLang="zh-CN" b="0" dirty="0" err="1"/>
              <a:t>i</a:t>
            </a:r>
            <a:r>
              <a:rPr lang="en-US" altLang="zh-CN" b="0" dirty="0"/>
              <a:t>=n; </a:t>
            </a:r>
            <a:r>
              <a:rPr lang="en-US" altLang="zh-CN" b="0" dirty="0" err="1"/>
              <a:t>i</a:t>
            </a:r>
            <a:r>
              <a:rPr lang="en-US" altLang="zh-CN" b="0" dirty="0"/>
              <a:t>&lt;m; </a:t>
            </a:r>
            <a:r>
              <a:rPr lang="en-US" altLang="zh-CN" b="0" dirty="0" err="1"/>
              <a:t>i</a:t>
            </a:r>
            <a:r>
              <a:rPr lang="en-US" altLang="zh-CN" b="0" dirty="0"/>
              <a:t>++) {   /</a:t>
            </a:r>
            <a:r>
              <a:rPr lang="zh-CN" altLang="en-US" b="0" dirty="0"/>
              <a:t>* 非叶子节点初始化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].weight=0;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].parent=-1;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</a:t>
            </a:r>
            <a:r>
              <a:rPr lang="en-US" altLang="zh-CN" b="0" dirty="0" err="1"/>
              <a:t>leftChild</a:t>
            </a:r>
            <a:r>
              <a:rPr lang="en-US" altLang="zh-CN" b="0" dirty="0"/>
              <a:t>=-1;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=-1;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a, b;   /* </a:t>
            </a:r>
            <a:r>
              <a:rPr lang="zh-CN" altLang="en-US" b="0" dirty="0"/>
              <a:t>用来存放权值最小的两个节点，并且</a:t>
            </a:r>
            <a:r>
              <a:rPr lang="en-US" altLang="zh-CN" b="0" dirty="0"/>
              <a:t>[a]&lt;[b]</a:t>
            </a:r>
            <a:r>
              <a:rPr lang="zh-CN" altLang="en-US" b="0" dirty="0"/>
              <a:t> *</a:t>
            </a:r>
            <a:r>
              <a:rPr lang="en-US" altLang="zh-CN" b="0" dirty="0"/>
              <a:t>/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8081422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05C9-0306-4422-BE8E-E4A4681E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树的构建</a:t>
            </a:r>
            <a:r>
              <a:rPr lang="en-US" altLang="zh-CN" dirty="0"/>
              <a:t>3/6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ECAD7-4C61-487D-A2F6-31CB5F3C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=n; </a:t>
            </a:r>
            <a:r>
              <a:rPr lang="en-US" altLang="zh-CN" b="0" dirty="0" err="1"/>
              <a:t>i</a:t>
            </a:r>
            <a:r>
              <a:rPr lang="en-US" altLang="zh-CN" b="0" dirty="0"/>
              <a:t>&lt;m; </a:t>
            </a:r>
            <a:r>
              <a:rPr lang="en-US" altLang="zh-CN" b="0" dirty="0" err="1"/>
              <a:t>i</a:t>
            </a:r>
            <a:r>
              <a:rPr lang="en-US" altLang="zh-CN" b="0" dirty="0"/>
              <a:t>++)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s=</a:t>
            </a:r>
            <a:r>
              <a:rPr lang="en-US" altLang="zh-CN" b="0" dirty="0" err="1"/>
              <a:t>SelectTwoHuffmanNodes</a:t>
            </a:r>
            <a:r>
              <a:rPr lang="en-US" altLang="zh-CN" b="0" dirty="0"/>
              <a:t>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, </a:t>
            </a:r>
            <a:r>
              <a:rPr lang="en-US" altLang="zh-CN" b="0" dirty="0" err="1"/>
              <a:t>i</a:t>
            </a:r>
            <a:r>
              <a:rPr lang="en-US" altLang="zh-CN" b="0" dirty="0"/>
              <a:t>, &amp;a, &amp;b);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if(s==ERROR) return NULL;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].weight=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[a].weight+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                          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[b].weight;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</a:t>
            </a:r>
            <a:r>
              <a:rPr lang="en-US" altLang="zh-CN" b="0" dirty="0" err="1"/>
              <a:t>leftChild</a:t>
            </a:r>
            <a:r>
              <a:rPr lang="en-US" altLang="zh-CN" b="0" dirty="0"/>
              <a:t>=a;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=b;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[a].parent=</a:t>
            </a:r>
            <a:r>
              <a:rPr lang="en-US" altLang="zh-CN" b="0" dirty="0" err="1"/>
              <a:t>i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[b].parent=</a:t>
            </a:r>
            <a:r>
              <a:rPr lang="en-US" altLang="zh-CN" b="0" dirty="0" err="1"/>
              <a:t>i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return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}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1720149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05C9-0306-4422-BE8E-E4A4681E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树的构建</a:t>
            </a:r>
            <a:r>
              <a:rPr lang="en-US" altLang="zh-CN" dirty="0"/>
              <a:t>4/6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ECAD7-4C61-487D-A2F6-31CB5F3C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887200" cy="5410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SelectTwoHuffmanNodes</a:t>
            </a:r>
            <a:r>
              <a:rPr lang="en-US" altLang="zh-CN" b="0" dirty="0"/>
              <a:t>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        int n, int* pa, int* pb);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, t, a, 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 {  // </a:t>
            </a:r>
            <a:r>
              <a:rPr lang="zh-CN" altLang="en-US" b="0" dirty="0"/>
              <a:t>找没有双亲的第一个节点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].parent&lt;0) 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i</a:t>
            </a:r>
            <a:r>
              <a:rPr lang="en-US" altLang="zh-CN" b="0" dirty="0"/>
              <a:t>&gt;=n)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a=</a:t>
            </a:r>
            <a:r>
              <a:rPr lang="en-US" altLang="zh-CN" b="0" dirty="0" err="1"/>
              <a:t>i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 (</a:t>
            </a:r>
            <a:r>
              <a:rPr lang="en-US" altLang="zh-CN" b="0" dirty="0" err="1"/>
              <a:t>i</a:t>
            </a:r>
            <a:r>
              <a:rPr lang="en-US" altLang="zh-CN" b="0" dirty="0"/>
              <a:t>=a+1;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 {  // </a:t>
            </a:r>
            <a:r>
              <a:rPr lang="zh-CN" altLang="en-US" b="0" dirty="0"/>
              <a:t>找没有双亲的第二个节点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].parent&lt;0) break;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5328338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05C9-0306-4422-BE8E-E4A4681E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树的构建</a:t>
            </a:r>
            <a:r>
              <a:rPr lang="en-US" altLang="zh-CN" dirty="0"/>
              <a:t>5/6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ECAD7-4C61-487D-A2F6-31CB5F3C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887200" cy="5410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i</a:t>
            </a:r>
            <a:r>
              <a:rPr lang="en-US" altLang="zh-CN" b="0" dirty="0"/>
              <a:t>&gt;=n)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b=</a:t>
            </a:r>
            <a:r>
              <a:rPr lang="en-US" altLang="zh-CN" b="0" dirty="0" err="1"/>
              <a:t>i</a:t>
            </a:r>
            <a:r>
              <a:rPr lang="en-US" altLang="zh-CN" b="0" dirty="0"/>
              <a:t>;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[b].weight&lt;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[a].weight)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t=a;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a=b;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b=t;  /</a:t>
            </a:r>
            <a:r>
              <a:rPr lang="zh-CN" altLang="en-US" b="0" dirty="0"/>
              <a:t>* 节点</a:t>
            </a:r>
            <a:r>
              <a:rPr lang="en-US" altLang="zh-CN" b="0" dirty="0"/>
              <a:t>a</a:t>
            </a:r>
            <a:r>
              <a:rPr lang="zh-CN" altLang="en-US" b="0" dirty="0"/>
              <a:t>的权值小于等于节点</a:t>
            </a:r>
            <a:r>
              <a:rPr lang="en-US" altLang="zh-CN" b="0" dirty="0"/>
              <a:t>b</a:t>
            </a:r>
            <a:r>
              <a:rPr lang="zh-CN" altLang="en-US" b="0" dirty="0"/>
              <a:t>的权值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i</a:t>
            </a:r>
            <a:r>
              <a:rPr lang="en-US" altLang="zh-CN" b="0" dirty="0"/>
              <a:t>=a&gt;</a:t>
            </a:r>
            <a:r>
              <a:rPr lang="en-US" altLang="zh-CN" b="0" dirty="0" err="1"/>
              <a:t>b?a:b</a:t>
            </a:r>
            <a:r>
              <a:rPr lang="en-US" altLang="zh-CN" b="0" dirty="0"/>
              <a:t>;  /* 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取</a:t>
            </a:r>
            <a:r>
              <a:rPr lang="en-US" altLang="zh-CN" b="0" dirty="0" err="1"/>
              <a:t>a,b</a:t>
            </a:r>
            <a:r>
              <a:rPr lang="zh-CN" altLang="en-US" b="0" dirty="0"/>
              <a:t>的最大值 *</a:t>
            </a:r>
            <a:r>
              <a:rPr lang="en-US" altLang="zh-CN" b="0" dirty="0"/>
              <a:t>/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7329631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05C9-0306-4422-BE8E-E4A4681E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树的构建</a:t>
            </a:r>
            <a:r>
              <a:rPr lang="en-US" altLang="zh-CN" dirty="0"/>
              <a:t>6/6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ECAD7-4C61-487D-A2F6-31CB5F3C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410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=i+1;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 { /* </a:t>
            </a:r>
            <a:r>
              <a:rPr lang="zh-CN" altLang="en-US" b="0" dirty="0"/>
              <a:t>从</a:t>
            </a:r>
            <a:r>
              <a:rPr lang="en-US" altLang="zh-CN" b="0" dirty="0"/>
              <a:t>max(</a:t>
            </a:r>
            <a:r>
              <a:rPr lang="en-US" altLang="zh-CN" b="0" dirty="0" err="1"/>
              <a:t>a,b</a:t>
            </a:r>
            <a:r>
              <a:rPr lang="en-US" altLang="zh-CN" b="0" dirty="0"/>
              <a:t>)+1</a:t>
            </a:r>
            <a:r>
              <a:rPr lang="zh-CN" altLang="en-US" b="0" dirty="0"/>
              <a:t>处继续查找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if 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].parent&lt;0  &amp;&amp;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].weight&lt;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[b].weight){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b=</a:t>
            </a:r>
            <a:r>
              <a:rPr lang="en-US" altLang="zh-CN" b="0" dirty="0" err="1"/>
              <a:t>i</a:t>
            </a:r>
            <a:r>
              <a:rPr lang="en-US" altLang="zh-CN" b="0" dirty="0"/>
              <a:t>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if(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[b].weight&lt;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[a].weight){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    t=a;  a=b;  b=t;  /* </a:t>
            </a:r>
            <a:r>
              <a:rPr lang="zh-CN" altLang="en-US" b="0" dirty="0"/>
              <a:t>应该写成三行，请原谅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} /* </a:t>
            </a:r>
            <a:r>
              <a:rPr lang="zh-CN" altLang="en-US" b="0" dirty="0"/>
              <a:t>使</a:t>
            </a:r>
            <a:r>
              <a:rPr lang="en-US" altLang="zh-CN" b="0" dirty="0"/>
              <a:t>a</a:t>
            </a:r>
            <a:r>
              <a:rPr lang="zh-CN" altLang="en-US" b="0" dirty="0"/>
              <a:t>的权值小于等于</a:t>
            </a:r>
            <a:r>
              <a:rPr lang="en-US" altLang="zh-CN" b="0" dirty="0"/>
              <a:t>b</a:t>
            </a:r>
            <a:r>
              <a:rPr lang="zh-CN" altLang="en-US" b="0" dirty="0"/>
              <a:t>的权值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}  /* End of for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*pa=a;    *pb=b;  /* </a:t>
            </a:r>
            <a:r>
              <a:rPr lang="zh-CN" altLang="en-US" b="0"/>
              <a:t>应该写成两行，请原谅 </a:t>
            </a:r>
            <a:r>
              <a:rPr lang="en-US" altLang="zh-CN" b="0"/>
              <a:t>*/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9064676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05C9-0306-4422-BE8E-E4A4681E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树的销毁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ECAD7-4C61-487D-A2F6-31CB5F3C7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410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DestuctHuffmanTree</a:t>
            </a:r>
            <a:r>
              <a:rPr lang="en-US" altLang="zh-CN" b="0" dirty="0"/>
              <a:t>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free(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5222264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EFD2B-88F3-4AEA-A50A-FC9FFCAA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A6FB77-BE8D-483F-8E32-B4814691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b="0" dirty="0"/>
              <a:t>已知某通信系统只使用 </a:t>
            </a:r>
            <a:r>
              <a:rPr lang="en-US" altLang="zh-CN" b="0" dirty="0"/>
              <a:t>A B C D E F G H </a:t>
            </a:r>
            <a:r>
              <a:rPr lang="zh-CN" altLang="en-US" b="0" dirty="0"/>
              <a:t>八种字符，其出现的频率如表所示：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0" dirty="0"/>
              <a:t>请设计二进制编码，使平均码长最短。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endParaRPr lang="en-US" altLang="zh-CN" b="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C989C0E-D2BB-45E0-AA85-BF25B613C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1909"/>
              </p:ext>
            </p:extLst>
          </p:nvPr>
        </p:nvGraphicFramePr>
        <p:xfrm>
          <a:off x="993058" y="2956560"/>
          <a:ext cx="10287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526734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2574062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713386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4066275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20519833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497138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28517487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7841415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54201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字符</a:t>
                      </a: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51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频率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0.29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0.11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65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533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4055990D-5084-4355-95FD-651011E2770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8145593"/>
              </p:ext>
            </p:extLst>
          </p:nvPr>
        </p:nvGraphicFramePr>
        <p:xfrm>
          <a:off x="8610600" y="640080"/>
          <a:ext cx="30480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536423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51205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字符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编码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2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96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50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84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96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6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15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010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916093"/>
                  </a:ext>
                </a:extLst>
              </a:tr>
            </a:tbl>
          </a:graphicData>
        </a:graphic>
      </p:graphicFrame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EFE133-B73E-4888-93FF-D73BD0CE84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7315200" cy="6047918"/>
          </a:xfrm>
        </p:spPr>
      </p:pic>
      <p:sp>
        <p:nvSpPr>
          <p:cNvPr id="10" name="标题 3">
            <a:extLst>
              <a:ext uri="{FF2B5EF4-FFF2-40B4-BE49-F238E27FC236}">
                <a16:creationId xmlns:a16="http://schemas.microsoft.com/office/drawing/2014/main" id="{5210B6DF-4D72-4DA3-919B-25903AA11857}"/>
              </a:ext>
            </a:extLst>
          </p:cNvPr>
          <p:cNvSpPr txBox="1">
            <a:spLocks/>
          </p:cNvSpPr>
          <p:nvPr/>
        </p:nvSpPr>
        <p:spPr bwMode="auto">
          <a:xfrm>
            <a:off x="4140200" y="533400"/>
            <a:ext cx="508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哈夫曼编码</a:t>
            </a:r>
          </a:p>
        </p:txBody>
      </p:sp>
    </p:spTree>
    <p:extLst>
      <p:ext uri="{BB962C8B-B14F-4D97-AF65-F5344CB8AC3E}">
        <p14:creationId xmlns:p14="http://schemas.microsoft.com/office/powerpoint/2010/main" val="1400850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D1705-C02A-4ABD-B8AD-CCED3E2A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A0C0F-1572-40AE-B3F2-9FEA1E89A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r>
              <a:rPr lang="zh-CN" altLang="en-US" dirty="0"/>
              <a:t>哈夫曼编码是一种不定长编码。</a:t>
            </a:r>
            <a:endParaRPr lang="en-US" altLang="zh-CN" dirty="0"/>
          </a:p>
          <a:p>
            <a:r>
              <a:rPr lang="zh-CN" altLang="en-US" dirty="0"/>
              <a:t>哈夫曼编码是一种前缀编码。</a:t>
            </a:r>
            <a:endParaRPr lang="en-US" altLang="zh-CN" dirty="0"/>
          </a:p>
          <a:p>
            <a:pPr lvl="1"/>
            <a:r>
              <a:rPr lang="zh-CN" altLang="en-US" dirty="0"/>
              <a:t>前缀编码系统中的任何一个编码都不是其他编码的前缀。</a:t>
            </a:r>
            <a:endParaRPr lang="en-US" altLang="zh-CN" dirty="0"/>
          </a:p>
          <a:p>
            <a:pPr lvl="1"/>
            <a:r>
              <a:rPr lang="zh-CN" altLang="en-US" dirty="0"/>
              <a:t>例如，</a:t>
            </a:r>
            <a:r>
              <a:rPr lang="en-US" altLang="zh-CN" dirty="0"/>
              <a:t>01</a:t>
            </a:r>
            <a:r>
              <a:rPr lang="zh-CN" altLang="en-US" dirty="0"/>
              <a:t>和</a:t>
            </a:r>
            <a:r>
              <a:rPr lang="en-US" altLang="zh-CN" dirty="0"/>
              <a:t>011</a:t>
            </a:r>
            <a:r>
              <a:rPr lang="zh-CN" altLang="en-US" dirty="0"/>
              <a:t>不是前缀编码，因为</a:t>
            </a:r>
            <a:r>
              <a:rPr lang="en-US" altLang="zh-CN" dirty="0"/>
              <a:t>01</a:t>
            </a:r>
            <a:r>
              <a:rPr lang="zh-CN" altLang="en-US" dirty="0"/>
              <a:t>是</a:t>
            </a:r>
            <a:r>
              <a:rPr lang="en-US" altLang="zh-CN" dirty="0"/>
              <a:t>011</a:t>
            </a:r>
            <a:r>
              <a:rPr lang="zh-CN" altLang="en-US" dirty="0"/>
              <a:t>的前缀。</a:t>
            </a:r>
            <a:endParaRPr lang="en-US" altLang="zh-CN" dirty="0"/>
          </a:p>
          <a:p>
            <a:r>
              <a:rPr lang="zh-CN" altLang="en-US" dirty="0"/>
              <a:t>哈夫曼编码不是唯一的。</a:t>
            </a:r>
            <a:endParaRPr lang="en-US" altLang="zh-CN" dirty="0"/>
          </a:p>
          <a:p>
            <a:r>
              <a:rPr lang="zh-CN" altLang="en-US" dirty="0"/>
              <a:t>哈夫曼编码的平均码长最短。</a:t>
            </a:r>
            <a:endParaRPr lang="en-US" altLang="zh-CN" dirty="0"/>
          </a:p>
          <a:p>
            <a:pPr lvl="1"/>
            <a:r>
              <a:rPr lang="zh-CN" altLang="en-US" dirty="0"/>
              <a:t>如果叶子节点的权值为编码出现的频率，那么平均码长即为哈夫曼树的带权路径长度。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75925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80EFD-6A05-4302-8F88-0EC3EC68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哈夫曼编码程序实现</a:t>
            </a:r>
            <a:r>
              <a:rPr lang="en-US" altLang="zh-CN" dirty="0"/>
              <a:t>1/3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FDCCD-0E15-41F1-820F-8204EC34C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PrintHuffmanCode</a:t>
            </a:r>
            <a:r>
              <a:rPr lang="en-US" altLang="zh-CN" b="0" dirty="0"/>
              <a:t>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int </a:t>
            </a:r>
            <a:r>
              <a:rPr lang="en-US" altLang="zh-CN" b="0" dirty="0" err="1"/>
              <a:t>numOfLeaves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, j, p, 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char </a:t>
            </a:r>
            <a:r>
              <a:rPr lang="en-US" altLang="zh-CN" b="0" dirty="0" err="1"/>
              <a:t>reverseCode</a:t>
            </a:r>
            <a:r>
              <a:rPr lang="en-US" altLang="zh-CN" b="0" dirty="0"/>
              <a:t>[MAX_CODE_LENGTH];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==NULL || </a:t>
            </a:r>
            <a:r>
              <a:rPr lang="en-US" altLang="zh-CN" b="0" dirty="0" err="1"/>
              <a:t>numOfLeaves</a:t>
            </a:r>
            <a:r>
              <a:rPr lang="en-US" altLang="zh-CN" b="0" dirty="0"/>
              <a:t>&lt;2)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printf</a:t>
            </a:r>
            <a:r>
              <a:rPr lang="en-US" altLang="zh-CN" b="0" dirty="0"/>
              <a:t>(“Error”);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</a:t>
            </a:r>
            <a:r>
              <a:rPr lang="en-US" altLang="zh-CN" b="0" dirty="0" err="1"/>
              <a:t>numOfLeaves</a:t>
            </a:r>
            <a:r>
              <a:rPr lang="en-US" altLang="zh-CN" b="0" dirty="0"/>
              <a:t>; </a:t>
            </a:r>
            <a:r>
              <a:rPr lang="en-US" altLang="zh-CN" b="0" dirty="0" err="1"/>
              <a:t>i</a:t>
            </a:r>
            <a:r>
              <a:rPr lang="en-US" altLang="zh-CN" b="0" dirty="0"/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j=</a:t>
            </a:r>
            <a:r>
              <a:rPr lang="en-US" altLang="zh-CN" b="0" dirty="0" err="1"/>
              <a:t>i</a:t>
            </a:r>
            <a:r>
              <a:rPr lang="en-US" altLang="zh-CN" b="0" dirty="0"/>
              <a:t>;   /</a:t>
            </a:r>
            <a:r>
              <a:rPr lang="zh-CN" altLang="en-US" b="0" dirty="0"/>
              <a:t>* 为第</a:t>
            </a:r>
            <a:r>
              <a:rPr lang="en-US" altLang="zh-CN" b="0" dirty="0" err="1"/>
              <a:t>i</a:t>
            </a:r>
            <a:r>
              <a:rPr lang="zh-CN" altLang="en-US" b="0" dirty="0"/>
              <a:t>个叶子编码，从叶子到根，倒着编码。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k=0;  /* </a:t>
            </a:r>
            <a:r>
              <a:rPr lang="zh-CN" altLang="en-US" b="0" dirty="0"/>
              <a:t>编码数组的下标回零。*</a:t>
            </a:r>
            <a:r>
              <a:rPr lang="en-US" altLang="zh-CN" b="0" dirty="0"/>
              <a:t>/   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6768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0E8AF-CB45-4F9D-A7A4-A36B7A91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A08AE7-D400-461F-814D-8CCA29B6A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</p:spPr>
            <p:txBody>
              <a:bodyPr/>
              <a:lstStyle/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：深度为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/>
                  <a:t>的二叉树至多有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 个节点。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证明：有性质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知，第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层上至多有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个节点。所以整棵树的节点数至多为：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sz="3600" b="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zh-CN" altLang="en-US" dirty="0"/>
                  <a:t>个。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A08AE7-D400-461F-814D-8CCA29B6A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  <a:blipFill>
                <a:blip r:embed="rId2"/>
                <a:stretch>
                  <a:fillRect l="-779" r="-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5623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80EFD-6A05-4302-8F88-0EC3EC68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哈夫曼编码程序实现</a:t>
            </a:r>
            <a:r>
              <a:rPr lang="en-US" altLang="zh-CN" dirty="0"/>
              <a:t>2/3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FDCCD-0E15-41F1-820F-8204EC34C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while(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[j].parent&gt;0) {  /</a:t>
            </a:r>
            <a:r>
              <a:rPr lang="zh-CN" altLang="en-US" b="0" dirty="0"/>
              <a:t>*</a:t>
            </a:r>
            <a:r>
              <a:rPr lang="en-US" altLang="zh-CN" b="0" dirty="0"/>
              <a:t> </a:t>
            </a:r>
            <a:r>
              <a:rPr lang="zh-CN" altLang="en-US" b="0" dirty="0"/>
              <a:t>从叶子到根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p=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[j].parent;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if (j==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[p].</a:t>
            </a:r>
            <a:r>
              <a:rPr lang="en-US" altLang="zh-CN" b="0" dirty="0" err="1"/>
              <a:t>leftChild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/>
              <a:t>reverseCode</a:t>
            </a:r>
            <a:r>
              <a:rPr lang="en-US" altLang="zh-CN" b="0" dirty="0"/>
              <a:t>[k]=‘0’;  /</a:t>
            </a:r>
            <a:r>
              <a:rPr lang="zh-CN" altLang="en-US" b="0" dirty="0"/>
              <a:t>* 左分支用</a:t>
            </a:r>
            <a:r>
              <a:rPr lang="en-US" altLang="zh-CN" b="0" dirty="0"/>
              <a:t>0</a:t>
            </a:r>
            <a:r>
              <a:rPr lang="zh-CN" altLang="en-US" b="0" dirty="0"/>
              <a:t>编码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}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else {  /* j</a:t>
            </a:r>
            <a:r>
              <a:rPr lang="zh-CN" altLang="en-US" b="0" dirty="0"/>
              <a:t>是</a:t>
            </a:r>
            <a:r>
              <a:rPr lang="en-US" altLang="zh-CN" b="0" dirty="0"/>
              <a:t>p</a:t>
            </a:r>
            <a:r>
              <a:rPr lang="zh-CN" altLang="en-US" b="0" dirty="0"/>
              <a:t>的右孩子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/>
              <a:t>reverseCode</a:t>
            </a:r>
            <a:r>
              <a:rPr lang="en-US" altLang="zh-CN" b="0" dirty="0"/>
              <a:t>[k]=‘1’;  /</a:t>
            </a:r>
            <a:r>
              <a:rPr lang="zh-CN" altLang="en-US" b="0" dirty="0"/>
              <a:t>* 右分支用</a:t>
            </a:r>
            <a:r>
              <a:rPr lang="en-US" altLang="zh-CN" b="0" dirty="0"/>
              <a:t>1</a:t>
            </a:r>
            <a:r>
              <a:rPr lang="zh-CN" altLang="en-US" b="0" dirty="0"/>
              <a:t>编码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k++;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j=p;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  /</a:t>
            </a:r>
            <a:r>
              <a:rPr lang="zh-CN" altLang="en-US" b="0" dirty="0"/>
              <a:t>* </a:t>
            </a:r>
            <a:r>
              <a:rPr lang="en-US" altLang="zh-CN" b="0" dirty="0"/>
              <a:t>while</a:t>
            </a:r>
            <a:r>
              <a:rPr lang="zh-CN" altLang="en-US" b="0" dirty="0"/>
              <a:t>结束，得到第</a:t>
            </a:r>
            <a:r>
              <a:rPr lang="en-US" altLang="zh-CN" b="0" dirty="0" err="1"/>
              <a:t>i</a:t>
            </a:r>
            <a:r>
              <a:rPr lang="zh-CN" altLang="en-US" b="0" dirty="0"/>
              <a:t>个叶子的倒序编码 *</a:t>
            </a:r>
            <a:r>
              <a:rPr lang="en-US" altLang="zh-CN" b="0" dirty="0"/>
              <a:t>/   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9901282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80EFD-6A05-4302-8F88-0EC3EC68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哈夫曼编码程序实现</a:t>
            </a:r>
            <a:r>
              <a:rPr lang="en-US" altLang="zh-CN" dirty="0"/>
              <a:t>3/3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FDCCD-0E15-41F1-820F-8204EC34C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printf</a:t>
            </a:r>
            <a:r>
              <a:rPr lang="en-US" altLang="zh-CN" b="0" dirty="0"/>
              <a:t>(“</a:t>
            </a:r>
            <a:r>
              <a:rPr lang="zh-CN" altLang="en-US" b="0" dirty="0"/>
              <a:t>第</a:t>
            </a:r>
            <a:r>
              <a:rPr lang="en-US" altLang="zh-CN" b="0" dirty="0"/>
              <a:t>%d</a:t>
            </a:r>
            <a:r>
              <a:rPr lang="zh-CN" altLang="en-US" b="0" dirty="0"/>
              <a:t>个叶子节点的编码：</a:t>
            </a:r>
            <a:r>
              <a:rPr lang="en-US" altLang="zh-CN" b="0" dirty="0"/>
              <a:t>”</a:t>
            </a:r>
            <a:r>
              <a:rPr lang="zh-CN" altLang="en-US" b="0" dirty="0"/>
              <a:t>，</a:t>
            </a:r>
            <a:r>
              <a:rPr lang="en-US" altLang="zh-CN" b="0" dirty="0" err="1"/>
              <a:t>i</a:t>
            </a:r>
            <a:r>
              <a:rPr lang="en-US" altLang="zh-CN" b="0"/>
              <a:t>);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k=k-1;  /</a:t>
            </a:r>
            <a:r>
              <a:rPr lang="zh-CN" altLang="en-US" b="0" dirty="0"/>
              <a:t>* 指向编码的最后一个字符。*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while(k&gt;=0) {  /* </a:t>
            </a:r>
            <a:r>
              <a:rPr lang="zh-CN" altLang="en-US" b="0" dirty="0"/>
              <a:t>倒序输出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putchar</a:t>
            </a:r>
            <a:r>
              <a:rPr lang="en-US" altLang="zh-CN" b="0" dirty="0"/>
              <a:t>(</a:t>
            </a:r>
            <a:r>
              <a:rPr lang="en-US" altLang="zh-CN" b="0" dirty="0" err="1"/>
              <a:t>reverseCode</a:t>
            </a:r>
            <a:r>
              <a:rPr lang="en-US" altLang="zh-CN" b="0" dirty="0"/>
              <a:t>[k]);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k--;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   /* while</a:t>
            </a:r>
            <a:r>
              <a:rPr lang="zh-CN" altLang="en-US" b="0" dirty="0"/>
              <a:t>结束，第</a:t>
            </a:r>
            <a:r>
              <a:rPr lang="en-US" altLang="zh-CN" b="0" dirty="0" err="1"/>
              <a:t>i</a:t>
            </a:r>
            <a:r>
              <a:rPr lang="zh-CN" altLang="en-US" b="0" dirty="0"/>
              <a:t>个叶子的编码打印结束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printf</a:t>
            </a:r>
            <a:r>
              <a:rPr lang="en-US" altLang="zh-CN" b="0" dirty="0"/>
              <a:t>(“\n”);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/</a:t>
            </a:r>
            <a:r>
              <a:rPr lang="zh-CN" altLang="en-US" b="0" dirty="0"/>
              <a:t>* </a:t>
            </a:r>
            <a:r>
              <a:rPr lang="en-US" altLang="zh-CN" b="0" dirty="0"/>
              <a:t>for</a:t>
            </a:r>
            <a:r>
              <a:rPr lang="zh-CN" altLang="en-US" b="0" dirty="0"/>
              <a:t>结束，全部编码打印结束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 /</a:t>
            </a:r>
            <a:r>
              <a:rPr lang="zh-CN" altLang="en-US" b="0" dirty="0"/>
              <a:t>* 在实际应用中，一般把编码打印到文件 *</a:t>
            </a:r>
            <a:r>
              <a:rPr lang="en-US" altLang="zh-CN" b="0" dirty="0"/>
              <a:t>/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0923214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70190-70D7-49B1-BA67-05CAC9865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9600" dirty="0"/>
              <a:t>Thanks</a:t>
            </a:r>
            <a:endParaRPr lang="zh-CN" altLang="en-US" sz="9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4C85FB-1837-4364-9127-C9E0FE859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9600" dirty="0"/>
              <a:t>Questions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0735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0E8AF-CB45-4F9D-A7A4-A36B7A91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A08AE7-D400-461F-814D-8CCA29B6A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</p:spPr>
            <p:txBody>
              <a:bodyPr/>
              <a:lstStyle/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：如果二叉树的叶子节点数为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度数为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的节点数为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证明：设二叉树中节点的总数为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，度数为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的节点数为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pPr marL="457200" lvl="1" indent="0">
                  <a:buNone/>
                </a:pPr>
                <a:r>
                  <a:rPr lang="zh-CN" altLang="en-US" dirty="0"/>
                  <a:t>显然有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设分支数为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因为除根节点外，每个节点都有一个进入它的分支，所以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。又因为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所以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zh-CN" altLang="en-US" dirty="0"/>
                  <a:t>由上式可得：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。证毕。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A08AE7-D400-461F-814D-8CCA29B6A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  <a:blipFill>
                <a:blip r:embed="rId2"/>
                <a:stretch>
                  <a:fillRect l="-779" r="-1558" b="-3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07807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11278</TotalTime>
  <Words>4786</Words>
  <Application>Microsoft Office PowerPoint</Application>
  <PresentationFormat>宽屏</PresentationFormat>
  <Paragraphs>697</Paragraphs>
  <Slides>82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8" baseType="lpstr">
      <vt:lpstr>微软雅黑</vt:lpstr>
      <vt:lpstr>Arial</vt:lpstr>
      <vt:lpstr>Cambria Math</vt:lpstr>
      <vt:lpstr>Times New Roman</vt:lpstr>
      <vt:lpstr>Wingdings</vt:lpstr>
      <vt:lpstr>tm2</vt:lpstr>
      <vt:lpstr>第六章  树</vt:lpstr>
      <vt:lpstr>树</vt:lpstr>
      <vt:lpstr>树的基本术语</vt:lpstr>
      <vt:lpstr>树的基本术语（接上）</vt:lpstr>
      <vt:lpstr>二叉树</vt:lpstr>
      <vt:lpstr>满二叉树和完全二叉树</vt:lpstr>
      <vt:lpstr>二叉树的性质1</vt:lpstr>
      <vt:lpstr>二叉树的性质2</vt:lpstr>
      <vt:lpstr>二叉树的性质3</vt:lpstr>
      <vt:lpstr>二叉树的性质4</vt:lpstr>
      <vt:lpstr>二叉树的性质5</vt:lpstr>
      <vt:lpstr>二叉树的性质（接上）</vt:lpstr>
      <vt:lpstr>二叉树的顺序存储</vt:lpstr>
      <vt:lpstr>顺序存储不适合非完全二叉树</vt:lpstr>
      <vt:lpstr>二叉树的链式存储</vt:lpstr>
      <vt:lpstr>二叉树的链式存储（接上）</vt:lpstr>
      <vt:lpstr>二叉树的链式存储（接上）</vt:lpstr>
      <vt:lpstr>二叉树的遍历</vt:lpstr>
      <vt:lpstr>二叉树的遍历</vt:lpstr>
      <vt:lpstr>前序遍历的实现</vt:lpstr>
      <vt:lpstr>统计叶子节点的个数</vt:lpstr>
      <vt:lpstr>求二叉树的高度</vt:lpstr>
      <vt:lpstr>线索二叉树</vt:lpstr>
      <vt:lpstr>利用二叉树中的空指针域</vt:lpstr>
      <vt:lpstr>线索二叉树的描述</vt:lpstr>
      <vt:lpstr>把二叉树按中序线索化</vt:lpstr>
      <vt:lpstr>把二叉树按中序线索化</vt:lpstr>
      <vt:lpstr>把二叉树按中序线索化</vt:lpstr>
      <vt:lpstr>找中序前驱</vt:lpstr>
      <vt:lpstr>找中序后继</vt:lpstr>
      <vt:lpstr>找中序的第一个节点</vt:lpstr>
      <vt:lpstr>遍历中序线索二叉树</vt:lpstr>
      <vt:lpstr>由遍历序列确定二叉树</vt:lpstr>
      <vt:lpstr>由扩展序列确定二叉树</vt:lpstr>
      <vt:lpstr>根据扩展序列创建二叉树</vt:lpstr>
      <vt:lpstr>根据扩展序列创建二叉树(接上)</vt:lpstr>
      <vt:lpstr>根据扩展序列创建二叉树(接上)</vt:lpstr>
      <vt:lpstr>根据序列组合创建二叉树</vt:lpstr>
      <vt:lpstr>根据序列组合创建二叉树</vt:lpstr>
      <vt:lpstr>根据序列组合创建二叉树(接上)</vt:lpstr>
      <vt:lpstr>根据序列组合创建二叉树(接上)</vt:lpstr>
      <vt:lpstr>树：双亲表示法</vt:lpstr>
      <vt:lpstr>树：双亲表示法</vt:lpstr>
      <vt:lpstr>树：孩子表示法</vt:lpstr>
      <vt:lpstr>树：孩子表示法</vt:lpstr>
      <vt:lpstr>树：双亲-孩子表示法</vt:lpstr>
      <vt:lpstr>树：孩子-兄弟表示法</vt:lpstr>
      <vt:lpstr>树：孩子-兄弟表示法</vt:lpstr>
      <vt:lpstr>树转二叉树</vt:lpstr>
      <vt:lpstr>树转二叉树</vt:lpstr>
      <vt:lpstr>森林转二叉树</vt:lpstr>
      <vt:lpstr>二叉树还原为树或森林</vt:lpstr>
      <vt:lpstr>树的遍历-先根遍历</vt:lpstr>
      <vt:lpstr>树的遍历-后根遍历</vt:lpstr>
      <vt:lpstr>树的遍历和二叉树的遍历</vt:lpstr>
      <vt:lpstr>森林的遍历-先序遍历</vt:lpstr>
      <vt:lpstr>森林的遍历-中序遍历</vt:lpstr>
      <vt:lpstr>森林的遍历与二叉树的遍历</vt:lpstr>
      <vt:lpstr>哈夫曼树的一些术语</vt:lpstr>
      <vt:lpstr>哈夫曼树的一些术语(接上)</vt:lpstr>
      <vt:lpstr>构造哈夫曼树 [David Huffman, 1952]</vt:lpstr>
      <vt:lpstr>构造哈夫曼树（接上）</vt:lpstr>
      <vt:lpstr>构建哈夫曼树</vt:lpstr>
      <vt:lpstr>构建哈夫曼树</vt:lpstr>
      <vt:lpstr>构建哈夫曼树</vt:lpstr>
      <vt:lpstr>哈夫曼树是最优的但不是唯一的</vt:lpstr>
      <vt:lpstr>哈夫曼树的实现-存储结构</vt:lpstr>
      <vt:lpstr>哈夫曼树的实现-类型定义</vt:lpstr>
      <vt:lpstr>哈夫曼树的实现-树的构建1/6</vt:lpstr>
      <vt:lpstr>哈夫曼树的实现-树的构建2/6</vt:lpstr>
      <vt:lpstr>哈夫曼树的实现-树的构建3/6</vt:lpstr>
      <vt:lpstr>哈夫曼树的实现-树的构建4/6</vt:lpstr>
      <vt:lpstr>哈夫曼树的实现-树的构建5/6</vt:lpstr>
      <vt:lpstr>哈夫曼树的实现-树的构建6/6</vt:lpstr>
      <vt:lpstr>哈夫曼树的实现-树的销毁</vt:lpstr>
      <vt:lpstr>哈夫曼编码</vt:lpstr>
      <vt:lpstr>PowerPoint 演示文稿</vt:lpstr>
      <vt:lpstr>哈夫曼编码</vt:lpstr>
      <vt:lpstr>哈夫曼编码程序实现1/3</vt:lpstr>
      <vt:lpstr>哈夫曼编码程序实现2/3</vt:lpstr>
      <vt:lpstr>哈夫曼编码程序实现3/3</vt:lpstr>
      <vt:lpstr>Thanks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zhangxue@uestc.edu.cn</cp:lastModifiedBy>
  <cp:revision>1414</cp:revision>
  <cp:lastPrinted>2024-02-25T09:57:36Z</cp:lastPrinted>
  <dcterms:created xsi:type="dcterms:W3CDTF">1999-08-24T18:39:05Z</dcterms:created>
  <dcterms:modified xsi:type="dcterms:W3CDTF">2024-04-10T02:50:25Z</dcterms:modified>
</cp:coreProperties>
</file>