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31"/>
  </p:notesMasterIdLst>
  <p:sldIdLst>
    <p:sldId id="273" r:id="rId6"/>
    <p:sldId id="446" r:id="rId7"/>
    <p:sldId id="412" r:id="rId8"/>
    <p:sldId id="423" r:id="rId9"/>
    <p:sldId id="424" r:id="rId10"/>
    <p:sldId id="413" r:id="rId11"/>
    <p:sldId id="425" r:id="rId12"/>
    <p:sldId id="470" r:id="rId13"/>
    <p:sldId id="471" r:id="rId14"/>
    <p:sldId id="472" r:id="rId15"/>
    <p:sldId id="473" r:id="rId16"/>
    <p:sldId id="337" r:id="rId17"/>
    <p:sldId id="469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21" r:id="rId27"/>
    <p:sldId id="419" r:id="rId28"/>
    <p:sldId id="360" r:id="rId29"/>
    <p:sldId id="271" r:id="rId30"/>
  </p:sldIdLst>
  <p:sldSz cx="10080625" cy="7559675"/>
  <p:notesSz cx="6858000" cy="9144000"/>
  <p:custDataLst>
    <p:tags r:id="rId35"/>
  </p:custDataLst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00"/>
    <a:srgbClr val="1552D1"/>
    <a:srgbClr val="0B5FD1"/>
    <a:srgbClr val="800080"/>
    <a:srgbClr val="CCFFFF"/>
    <a:srgbClr val="FFFFCC"/>
    <a:srgbClr val="FF3300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3"/>
        <p:guide pos="2917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endParaRPr lang="en-US" altLang="x-none" dirty="0"/>
          </a:p>
        </p:txBody>
      </p:sp>
      <p:sp>
        <p:nvSpPr>
          <p:cNvPr id="3076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GB" altLang="en-US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67288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6820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6866" y="1944688"/>
            <a:ext cx="2267347" cy="43830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944688"/>
            <a:ext cx="6670601" cy="43830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-338137" y="5975350"/>
            <a:ext cx="2065337" cy="2160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4679950" y="296863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4356100"/>
            <a:ext cx="849630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486650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/>
          </p:nvPr>
        </p:nvSpPr>
        <p:spPr>
          <a:xfrm>
            <a:off x="4967288" y="1944688"/>
            <a:ext cx="4606925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193675" y="-265112"/>
            <a:ext cx="2065338" cy="21383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079500" y="-390525"/>
            <a:ext cx="1295400" cy="12541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338137" y="1152525"/>
            <a:ext cx="4154487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26999"/>
              </a:srgbClr>
            </a:outerShdw>
          </a:effectLst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9361488" y="-950912"/>
            <a:ext cx="2087562" cy="21193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9215438" y="3384550"/>
            <a:ext cx="180022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1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  <p:sp>
        <p:nvSpPr>
          <p:cNvPr id="3080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81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  <a:ea typeface="DejaVu Sans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504825" y="4502150"/>
            <a:ext cx="7912100" cy="1260475"/>
          </a:xfrm>
          <a:ln/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sz="3600" dirty="0">
                <a:solidFill>
                  <a:schemeClr val="bg1"/>
                </a:solidFill>
              </a:rPr>
              <a:t>验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</a:rPr>
              <a:t> LR 语法分析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146" name="Rectangle 3"/>
          <p:cNvSpPr txBox="1"/>
          <p:nvPr/>
        </p:nvSpPr>
        <p:spPr>
          <a:xfrm>
            <a:off x="4968875" y="1457325"/>
            <a:ext cx="4606925" cy="1990725"/>
          </a:xfrm>
          <a:prstGeom prst="rect">
            <a:avLst/>
          </a:prstGeom>
          <a:noFill/>
          <a:ln w="9525">
            <a:noFill/>
          </a:ln>
        </p:spPr>
        <p:txBody>
          <a:bodyPr lIns="0" tIns="19404" rIns="0" bIns="0" anchor="ctr" anchorCtr="0"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440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zh-CN" sz="4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zh-CN" sz="4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400" dirty="0">
                <a:latin typeface="Arial" panose="020B0604020202020204" pitchFamily="34" charset="0"/>
                <a:ea typeface="微软雅黑" panose="020B0503020204020204" charset="-122"/>
              </a:rPr>
              <a:t>陈安龙</a:t>
            </a:r>
            <a:endParaRPr lang="zh-CN" altLang="en-US" sz="3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calc.l </a:t>
            </a:r>
            <a:r>
              <a:rPr lang="zh-CN" altLang="en-US">
                <a:solidFill>
                  <a:srgbClr val="FF0000"/>
                </a:solidFill>
              </a:rPr>
              <a:t>生成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语言程序、编译并</a:t>
            </a:r>
            <a:r>
              <a:rPr lang="zh-CN" altLang="en-US">
                <a:solidFill>
                  <a:srgbClr val="FF0000"/>
                </a:solidFill>
              </a:rPr>
              <a:t>运行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349375"/>
            <a:ext cx="5156200" cy="54648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12888"/>
            <a:ext cx="9069387" cy="502285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yylex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的返回的是词法记号（单词编号）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而一词法记号有相应的属性：标识符、常数等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  词法记号的属性值如何返回？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  语法分析器如何访问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token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的属性？</a:t>
            </a:r>
            <a:endParaRPr lang="zh-CN" altLang="en-US" sz="2800" b="1">
              <a:solidFill>
                <a:srgbClr val="800080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ea typeface="楷体_GB2312" pitchFamily="1" charset="-122"/>
              </a:rPr>
              <a:t>约定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使用全局变量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yylval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009900"/>
                </a:solidFill>
                <a:latin typeface="宋体" panose="02010600030101010101" pitchFamily="2" charset="-122"/>
                <a:ea typeface="楷体_GB2312" pitchFamily="1" charset="-122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yylval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的类型</a:t>
            </a: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  <a:ea typeface="楷体_GB2312" pitchFamily="1" charset="-122"/>
              </a:rPr>
              <a:t>默认为整数类型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，用户可自己定义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  一般定义为 </a:t>
            </a:r>
            <a:r>
              <a:rPr lang="en-US" altLang="zh-CN" sz="2800" b="1">
                <a:solidFill>
                  <a:srgbClr val="009900"/>
                </a:solidFill>
                <a:latin typeface="宋体" panose="02010600030101010101" pitchFamily="2" charset="-122"/>
                <a:ea typeface="楷体_GB2312" pitchFamily="1" charset="-122"/>
              </a:rPr>
              <a:t>union </a:t>
            </a: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  <a:ea typeface="楷体_GB2312" pitchFamily="1" charset="-122"/>
              </a:rPr>
              <a:t>类型</a:t>
            </a:r>
            <a:endParaRPr lang="zh-CN" altLang="en-US" sz="2800" b="1">
              <a:solidFill>
                <a:srgbClr val="009900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3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2">
                                            <p:txEl>
                                              <p:charRg st="13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503238" y="1512888"/>
            <a:ext cx="9069387" cy="5022850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 定义 ...</a:t>
            </a:r>
            <a:endParaRPr lang="zh-CN" altLang="en-US" sz="2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%%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 语法规则（文法及对应的处理） ...</a:t>
            </a:r>
            <a:endParaRPr lang="zh-CN" altLang="en-US" sz="2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%%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 函数定义 ...</a:t>
            </a:r>
            <a:endParaRPr lang="zh-CN" altLang="en-US" sz="24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其中：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定义部分的C源代码需要放在 %{ 与 %} 之间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en-US" altLang="zh-CN"/>
              <a:t>Bison </a:t>
            </a:r>
            <a:r>
              <a:rPr lang="zh-CN" altLang="en-US"/>
              <a:t>文件的结构</a:t>
            </a:r>
            <a:endParaRPr lang="zh-CN" altLang="en-US"/>
          </a:p>
        </p:txBody>
      </p:sp>
      <p:sp>
        <p:nvSpPr>
          <p:cNvPr id="1331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7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5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5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12888"/>
            <a:ext cx="9069387" cy="502285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 语法分析器 Bison 文件 calc.y</a:t>
            </a:r>
            <a:endParaRPr sz="24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%{</a:t>
            </a:r>
            <a:endParaRPr sz="24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457200" eaLnBrk="1" hangingPunct="1">
              <a:lnSpc>
                <a:spcPct val="100000"/>
              </a:lnSpc>
              <a:buNone/>
            </a:pPr>
            <a:r>
              <a:rPr sz="24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#include &lt;stdio.h&gt;</a:t>
            </a:r>
            <a:endParaRPr sz="24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457200" eaLnBrk="1" hangingPunct="1">
              <a:lnSpc>
                <a:spcPct val="100000"/>
              </a:lnSpc>
              <a:buNone/>
            </a:pPr>
            <a:r>
              <a:rPr sz="24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extern int yylex(void);</a:t>
            </a:r>
            <a:endParaRPr sz="24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457200" eaLnBrk="1" hangingPunct="1">
              <a:lnSpc>
                <a:spcPct val="100000"/>
              </a:lnSpc>
              <a:buNone/>
            </a:pPr>
            <a:r>
              <a:rPr sz="24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extern void yyerror(char *s);</a:t>
            </a:r>
            <a:endParaRPr sz="24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457200" eaLnBrk="1" hangingPunct="1">
              <a:lnSpc>
                <a:spcPct val="100000"/>
              </a:lnSpc>
              <a:buNone/>
            </a:pPr>
            <a:r>
              <a:rPr sz="24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extern void yyrestart();</a:t>
            </a:r>
            <a:endParaRPr sz="24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%}</a:t>
            </a:r>
            <a:endParaRPr sz="24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ym typeface="+mn-ea"/>
              </a:rPr>
              <a:t>编写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calc.y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语法分析器</a:t>
            </a:r>
            <a:endParaRPr lang="en-US" altLang="zh-CN"/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12888"/>
            <a:ext cx="9069387" cy="502285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%token NUMBER</a:t>
            </a:r>
            <a:endParaRPr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%token ADD SUB MUL DIV</a:t>
            </a:r>
            <a:endParaRPr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%token LPAREN RPAREN SEMICOLON ABS EOL</a:t>
            </a:r>
            <a:endParaRPr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gradFill>
                  <a:gsLst>
                    <a:gs pos="0">
                      <a:srgbClr val="D92763"/>
                    </a:gs>
                    <a:gs pos="50000">
                      <a:srgbClr val="E3447A"/>
                    </a:gs>
                    <a:gs pos="100000">
                      <a:srgbClr val="EC6091"/>
                    </a:gs>
                  </a:gsLst>
                  <a:lin ang="5400000" scaled="1"/>
                </a:gra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%left ADD SUB</a:t>
            </a:r>
            <a:endParaRPr sz="2000" b="1">
              <a:gradFill>
                <a:gsLst>
                  <a:gs pos="0">
                    <a:srgbClr val="D92763"/>
                  </a:gs>
                  <a:gs pos="50000">
                    <a:srgbClr val="E3447A"/>
                  </a:gs>
                  <a:gs pos="100000">
                    <a:srgbClr val="EC6091"/>
                  </a:gs>
                </a:gsLst>
                <a:lin ang="5400000" scaled="1"/>
              </a:gra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gradFill>
                  <a:gsLst>
                    <a:gs pos="0">
                      <a:srgbClr val="D92763"/>
                    </a:gs>
                    <a:gs pos="50000">
                      <a:srgbClr val="E3447A"/>
                    </a:gs>
                    <a:gs pos="100000">
                      <a:srgbClr val="EC6091"/>
                    </a:gs>
                  </a:gsLst>
                  <a:lin ang="5400000" scaled="1"/>
                </a:gra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%left MUL DIV</a:t>
            </a:r>
            <a:endParaRPr sz="2000" b="1">
              <a:gradFill>
                <a:gsLst>
                  <a:gs pos="0">
                    <a:srgbClr val="D92763"/>
                  </a:gs>
                  <a:gs pos="50000">
                    <a:srgbClr val="E3447A"/>
                  </a:gs>
                  <a:gs pos="100000">
                    <a:srgbClr val="EC6091"/>
                  </a:gs>
                </a:gsLst>
                <a:lin ang="5400000" scaled="1"/>
              </a:gra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ym typeface="+mn-ea"/>
              </a:rPr>
              <a:t>编写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calc.y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语法分析器</a:t>
            </a:r>
            <a:endParaRPr lang="en-US" altLang="zh-CN"/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94665" y="1222375"/>
            <a:ext cx="9069070" cy="5608955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calcline:</a:t>
            </a:r>
            <a:endParaRPr sz="2000" b="1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457200" lvl="1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calcline expression EOL { printf("=:%d\n", $2);}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</a:t>
            </a:r>
            <a:r>
              <a: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</a:t>
            </a:r>
            <a:endParaRPr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457200" lvl="1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;</a:t>
            </a:r>
            <a:endParaRPr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expression:</a:t>
            </a:r>
            <a:r>
              <a:rPr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expression ADD term   { $$ = $1 + $3;}</a:t>
            </a:r>
            <a:endParaRPr sz="20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914400" lvl="2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expression SUB term   { $$ = $1 - $3; }</a:t>
            </a:r>
            <a:endParaRPr sz="20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914400" lvl="2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term                  { $$ = (float)$1; }</a:t>
            </a:r>
            <a:r>
              <a:rPr lang="en-US"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</a:t>
            </a:r>
            <a:r>
              <a:rPr lang="en-US"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endParaRPr sz="20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914400" lvl="2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;</a:t>
            </a:r>
            <a:endParaRPr sz="2000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term: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term MUL factor   { $$ = $1 * $3; 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914400" lvl="2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term DIV factor   { $$ =(float)($1 / $3); 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factor            { $$ = $1; }     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914400" lvl="2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factor:</a:t>
            </a: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NUMBER          { $$ = $1; }</a:t>
            </a:r>
            <a:endParaRPr sz="2000" b="1">
              <a:solidFill>
                <a:srgbClr val="0099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LPAREN expression RPAREN { $$ = $2; }</a:t>
            </a:r>
            <a:endParaRPr sz="2000" b="1">
              <a:solidFill>
                <a:srgbClr val="0099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457200" lvl="1" indent="45720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SUB factor       { $$ = -$2; } </a:t>
            </a:r>
            <a:endParaRPr sz="2000" b="1">
              <a:solidFill>
                <a:srgbClr val="0099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</a:t>
            </a:r>
            <a:r>
              <a:rPr lang="en-US"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| ADD factor       { $$ = $2; } </a:t>
            </a:r>
            <a:endParaRPr sz="2000" b="1">
              <a:solidFill>
                <a:srgbClr val="0099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sz="2000" b="1">
                <a:solidFill>
                  <a:srgbClr val="0099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;</a:t>
            </a:r>
            <a:endParaRPr sz="2000" b="1">
              <a:solidFill>
                <a:srgbClr val="0099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ym typeface="+mn-ea"/>
              </a:rPr>
              <a:t>编写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calc.y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语法分析器</a:t>
            </a:r>
            <a:endParaRPr lang="en-US" altLang="zh-CN"/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94665" y="1222375"/>
            <a:ext cx="9069070" cy="5608955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main() 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printf("Enter an expression (e.g., 2 + 3 * 4): \n");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// 循环读取用户输入的表达式并计算结果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while (1) 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</a:t>
            </a: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yyparse();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// 执行语法分析过程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	// 清空缓冲区，准备下一次输入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yyrestart(stdin);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 printf("\nEnter another expression (or press Ctrl+C to exit): \n");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return 0;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ym typeface="+mn-ea"/>
              </a:rPr>
              <a:t>编写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calc.y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语法分析器</a:t>
            </a:r>
            <a:endParaRPr lang="en-US" altLang="zh-CN"/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44780" y="224155"/>
            <a:ext cx="9521190" cy="920750"/>
          </a:xfrm>
        </p:spPr>
        <p:txBody>
          <a:bodyPr wrap="square" lIns="0" tIns="0" rIns="0" bIns="0" anchor="ctr" anchorCtr="0"/>
          <a:p>
            <a:pPr eaLnBrk="1" hangingPunct="1"/>
            <a:r>
              <a:rPr lang="zh-CN" altLang="en-US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calc.y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转换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语言程序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y.tab.c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y.tab.h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349375"/>
            <a:ext cx="5113020" cy="50368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xfrm>
            <a:off x="944880" y="1268730"/>
            <a:ext cx="9069070" cy="561848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#include &lt;stdio.h&gt;</a:t>
            </a:r>
            <a:endParaRPr sz="2000" b="1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  </a:t>
            </a: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#include </a:t>
            </a:r>
            <a:r>
              <a:rPr lang="en-US"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“y.tab.h”</a:t>
            </a:r>
            <a:endParaRPr sz="2000" b="1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/*</a:t>
            </a: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enum yytokentype{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NUMBER=258,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ADD=259,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SUB=260,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MUL=261,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DIV=262,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LPAREN=263,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RPAREN=264,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SEMICOLON=265,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ABS=266,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EOL=267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};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yylval;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*/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%option noyywrap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en-US" altLang="zh-CN">
                <a:solidFill>
                  <a:srgbClr val="FF0000"/>
                </a:solidFill>
              </a:rPr>
              <a:t> calc.l </a:t>
            </a:r>
            <a:r>
              <a:rPr lang="zh-CN" altLang="en-US">
                <a:solidFill>
                  <a:srgbClr val="FF0000"/>
                </a:solidFill>
              </a:rPr>
              <a:t>词法分析器</a:t>
            </a:r>
            <a:r>
              <a:rPr lang="zh-CN" altLang="en-US">
                <a:solidFill>
                  <a:srgbClr val="FF0000"/>
                </a:solidFill>
              </a:rPr>
              <a:t>程序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50215" y="1222375"/>
            <a:ext cx="9244330" cy="5622925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DIGIT    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[0-9]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NUMBER   {DIGIT}+(\.{DIGIT}+)?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{NUMBER}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yylval = atof(yytext); return NUMBER;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"+"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ADD;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"-"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SUB;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"*"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MUL;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"/"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DIV;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"("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LPAREN;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")"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RPAREN;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";"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SEMICOLON;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"|"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ABS;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\n 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EOL;}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[ \t]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; // 忽略空格、制表符和换行符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en-US" altLang="zh-CN">
                <a:solidFill>
                  <a:srgbClr val="FF0000"/>
                </a:solidFill>
              </a:rPr>
              <a:t>calc.l </a:t>
            </a:r>
            <a:r>
              <a:rPr lang="zh-CN" altLang="en-US">
                <a:solidFill>
                  <a:srgbClr val="FF0000"/>
                </a:solidFill>
              </a:rPr>
              <a:t>词法分析器（</a:t>
            </a:r>
            <a:r>
              <a:rPr lang="zh-CN" altLang="en-US">
                <a:solidFill>
                  <a:srgbClr val="FF0000"/>
                </a:solidFill>
              </a:rPr>
              <a:t>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7170" name="Rectangle 3"/>
          <p:cNvSpPr>
            <a:spLocks noGrp="1"/>
          </p:cNvSpPr>
          <p:nvPr>
            <p:ph type="body"/>
          </p:nvPr>
        </p:nvSpPr>
        <p:spPr>
          <a:xfrm>
            <a:off x="503238" y="1512888"/>
            <a:ext cx="9069387" cy="4383087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Yacc (Yet Another Compiler Compiler)</a:t>
            </a: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    Yacc是生成语法分析器的工具</a:t>
            </a: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    Bison 是 GNU 版本的 Yacc</a:t>
            </a: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buNone/>
            </a:pP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Bison会自动生成一个"语法分析器"   </a:t>
            </a: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49898" y="1222058"/>
            <a:ext cx="9069387" cy="502285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void yyerror(const char *s) 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fprintf(stderr, "%s\n", s);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return;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/*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main(int argc, char **argv){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int token;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while((token = yylex())!=0){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printf("%d",token);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if(token == NUMBER) printf(" =%d\n",yylval);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 	else printf("\n");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 return 0;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*/</a:t>
            </a:r>
            <a:endParaRPr lang="en-US"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修改</a:t>
            </a:r>
            <a:r>
              <a:rPr lang="en-US" altLang="zh-CN">
                <a:solidFill>
                  <a:srgbClr val="FF0000"/>
                </a:solidFill>
              </a:rPr>
              <a:t> calc.l </a:t>
            </a:r>
            <a:r>
              <a:rPr lang="zh-CN" altLang="en-US">
                <a:solidFill>
                  <a:srgbClr val="FF0000"/>
                </a:solidFill>
              </a:rPr>
              <a:t>词法分析器（</a:t>
            </a:r>
            <a:r>
              <a:rPr lang="zh-CN" altLang="en-US">
                <a:solidFill>
                  <a:srgbClr val="FF0000"/>
                </a:solidFill>
              </a:rPr>
              <a:t>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49580" y="1214755"/>
            <a:ext cx="9069070" cy="175387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>
                <a:solidFill>
                  <a:srgbClr val="1552D1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和语法分析器程序共同编译连接：</a:t>
            </a:r>
            <a:endParaRPr lang="zh-CN" altLang="en-US" sz="2800" b="1">
              <a:solidFill>
                <a:srgbClr val="1552D1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gcc -o calc.exe y.tab.c lex.yy.c -lm</a:t>
            </a:r>
            <a:endParaRPr lang="zh-CN" altLang="en-US" sz="2800" b="1">
              <a:solidFill>
                <a:srgbClr val="0099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由</a:t>
            </a:r>
            <a:r>
              <a:rPr lang="en-US" altLang="zh-CN">
                <a:solidFill>
                  <a:srgbClr val="FF0000"/>
                </a:solidFill>
              </a:rPr>
              <a:t> calc.l</a:t>
            </a:r>
            <a:r>
              <a:rPr lang="zh-CN" altLang="en-US">
                <a:solidFill>
                  <a:srgbClr val="FF0000"/>
                </a:solidFill>
              </a:rPr>
              <a:t>重新生成</a:t>
            </a:r>
            <a:r>
              <a:rPr lang="en-US" altLang="zh-CN">
                <a:solidFill>
                  <a:srgbClr val="FF0000"/>
                </a:solidFill>
              </a:rPr>
              <a:t>lex.yy.c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609850"/>
            <a:ext cx="7510780" cy="3916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LR 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分析生成抽象语法树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1945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431800" y="1400175"/>
            <a:ext cx="9378950" cy="5076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Bison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文件的定义区</a:t>
            </a: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其中</a:t>
            </a: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%union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定义了</a:t>
            </a:r>
            <a:r>
              <a:rPr lang="en-US" altLang="zh-CN" sz="2400" b="1">
                <a:solidFill>
                  <a:srgbClr val="009900"/>
                </a:solidFill>
                <a:latin typeface="楷体_GB2312" pitchFamily="1" charset="-122"/>
                <a:ea typeface="楷体_GB2312" pitchFamily="1" charset="-122"/>
              </a:rPr>
              <a:t>yylval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的类型</a:t>
            </a: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4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终结符：</a:t>
            </a:r>
            <a:r>
              <a:rPr lang="en-US" altLang="zh-CN" sz="2400" b="1">
                <a:solidFill>
                  <a:srgbClr val="800080"/>
                </a:solidFill>
                <a:latin typeface="楷体_GB2312" pitchFamily="1" charset="-122"/>
                <a:ea typeface="楷体_GB2312" pitchFamily="1" charset="-122"/>
              </a:rPr>
              <a:t>%token</a:t>
            </a: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&lt;iValue&gt; NUMBER </a:t>
            </a:r>
            <a:endParaRPr lang="en-US" altLang="zh-CN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指定文法中</a:t>
            </a: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NUMBER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为整型，通过 </a:t>
            </a: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2" charset="0"/>
              </a:rPr>
              <a:t>yylval.iValue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访问</a:t>
            </a: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楷体_GB2312" pitchFamily="1" charset="-122"/>
              </a:rPr>
              <a:t>非终结符</a:t>
            </a:r>
            <a:r>
              <a:rPr lang="zh-CN" altLang="en-US" sz="2400" b="1">
                <a:solidFill>
                  <a:srgbClr val="800080"/>
                </a:solidFill>
                <a:latin typeface="宋体" panose="02010600030101010101" pitchFamily="2" charset="-122"/>
                <a:ea typeface="楷体_GB2312" pitchFamily="1" charset="-122"/>
              </a:rPr>
              <a:t>：</a:t>
            </a:r>
            <a:r>
              <a:rPr lang="en-US" altLang="zh-CN" sz="24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%type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&lt;pAst&gt;	program expr factor term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指定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等为</a:t>
            </a: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past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类型，通过</a:t>
            </a: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2" charset="0"/>
              </a:rPr>
              <a:t>yylval.pAst</a:t>
            </a: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访问</a:t>
            </a: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endParaRPr lang="zh-CN" altLang="en-US" sz="24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9462" name="文本框 17414"/>
          <p:cNvSpPr txBox="1"/>
          <p:nvPr/>
        </p:nvSpPr>
        <p:spPr>
          <a:xfrm>
            <a:off x="4737100" y="1439863"/>
            <a:ext cx="5029200" cy="2074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%union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		iValue;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past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	pAst;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%token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&lt;iValue&gt; NUMBER</a:t>
            </a:r>
            <a:endParaRPr lang="en-US" altLang="zh-CN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/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%type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&lt;pAst&gt;	program expr factor term</a:t>
            </a:r>
            <a:endParaRPr lang="en-US" altLang="zh-CN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00" y="3037840"/>
            <a:ext cx="336042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6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4">
                                            <p:txEl>
                                              <p:charRg st="6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100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4">
                                            <p:txEl>
                                              <p:charRg st="100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4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3"/>
          <p:cNvSpPr>
            <a:spLocks noGrp="1"/>
          </p:cNvSpPr>
          <p:nvPr>
            <p:ph type="body"/>
          </p:nvPr>
        </p:nvSpPr>
        <p:spPr>
          <a:xfrm>
            <a:off x="503238" y="1512888"/>
            <a:ext cx="9069387" cy="5237162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 factor         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|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'+'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factor     {$$ = newExpr('+', $1, $3);}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|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'-'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factor     {$$ = newExpr('-', $1, $3);}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;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factor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 term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|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factor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'*'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term    {$$ = newExpr('*', $1, $3);}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|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factor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'/'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term    {$$ = newExpr('/', $1, $3);}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;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        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{$$ = newNum($1);}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| 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'-'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term           {$$ = newExpr('-', NULL, $3);}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;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algn="l" eaLnBrk="1" hangingPunct="1">
              <a:buClrTx/>
              <a:buSzTx/>
            </a:pP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LR 分析生成抽象语法树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20483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754380" y="2016125"/>
            <a:ext cx="336042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charset="-122"/>
              </a:rPr>
              <a:t>实验任务</a:t>
            </a:r>
            <a:endParaRPr lang="zh-CN" altLang="en-US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449580" y="1458278"/>
            <a:ext cx="9396413" cy="5192712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请根据LR语法分析实验中给定的文法，</a:t>
            </a:r>
            <a:r>
              <a:rPr sz="2400" b="1">
                <a:solidFill>
                  <a:srgbClr val="0099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利用bison设计一语法分析器，该分析器从标准输入读入源代码后，得到该源码对应的抽象语法树。</a:t>
            </a:r>
            <a:endParaRPr sz="2400" b="1">
              <a:solidFill>
                <a:srgbClr val="0099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请在本页面上传本实验所有源代码及实验报告（源代码至少包括一个flex源文件，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即 .l 文件，一个 bison 源文件，即 .y 文件，如有其它 .c 或 .h 文件，也请一并上传）</a:t>
            </a:r>
            <a:endParaRPr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本实验中所构建的抽象语法树结点类型由 nodeType 标识，对该变量的定义包含在 node_type.h 中，此头文件可直接使用，无需上传。</a:t>
            </a:r>
            <a:endParaRPr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21507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09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Footer Placeholder 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932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2" name="Date Placeholder 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81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文本框 6149"/>
          <p:cNvSpPr txBox="1"/>
          <p:nvPr/>
        </p:nvSpPr>
        <p:spPr>
          <a:xfrm>
            <a:off x="3709988" y="1169988"/>
            <a:ext cx="176530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 b="1">
                <a:latin typeface="Times New Roman" panose="02020603050405020304" pitchFamily="2" charset="0"/>
              </a:rPr>
              <a:t>a = b + c * d</a:t>
            </a:r>
            <a:endParaRPr lang="en-US" altLang="zh-CN" sz="24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198" name="文本框 6150"/>
          <p:cNvSpPr txBox="1"/>
          <p:nvPr/>
        </p:nvSpPr>
        <p:spPr>
          <a:xfrm>
            <a:off x="3514725" y="2786063"/>
            <a:ext cx="2154238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 b="1">
                <a:latin typeface="Times New Roman" panose="02020603050405020304" pitchFamily="2" charset="0"/>
              </a:rPr>
              <a:t>id = id + id * id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9" name="文本框 6151"/>
          <p:cNvSpPr txBox="1"/>
          <p:nvPr/>
        </p:nvSpPr>
        <p:spPr>
          <a:xfrm>
            <a:off x="3608388" y="1912938"/>
            <a:ext cx="1966912" cy="5000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词法分析器</a:t>
            </a:r>
            <a:endParaRPr lang="zh-CN" altLang="en-US" sz="2800" b="1">
              <a:solidFill>
                <a:schemeClr val="accent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8200" name="文本框 6152"/>
          <p:cNvSpPr txBox="1"/>
          <p:nvPr/>
        </p:nvSpPr>
        <p:spPr>
          <a:xfrm>
            <a:off x="3608388" y="3551238"/>
            <a:ext cx="1966912" cy="5000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语法分析器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1" name="文本框 6153"/>
          <p:cNvSpPr txBox="1"/>
          <p:nvPr/>
        </p:nvSpPr>
        <p:spPr>
          <a:xfrm>
            <a:off x="1047750" y="1174750"/>
            <a:ext cx="1096963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源程序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202" name="文本框 6154"/>
          <p:cNvSpPr txBox="1"/>
          <p:nvPr/>
        </p:nvSpPr>
        <p:spPr>
          <a:xfrm>
            <a:off x="722313" y="2790825"/>
            <a:ext cx="2011362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词法记号序列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203" name="文本框 6155"/>
          <p:cNvSpPr txBox="1"/>
          <p:nvPr/>
        </p:nvSpPr>
        <p:spPr>
          <a:xfrm>
            <a:off x="679450" y="4451350"/>
            <a:ext cx="1706563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抽象语法树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4" name="文本框 6156"/>
          <p:cNvSpPr txBox="1"/>
          <p:nvPr/>
        </p:nvSpPr>
        <p:spPr>
          <a:xfrm>
            <a:off x="6254750" y="1905000"/>
            <a:ext cx="901700" cy="498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Flex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205" name="文本框 6157"/>
          <p:cNvSpPr txBox="1"/>
          <p:nvPr/>
        </p:nvSpPr>
        <p:spPr>
          <a:xfrm>
            <a:off x="6159500" y="3543300"/>
            <a:ext cx="1177925" cy="498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Bison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206" name="文本框 6158"/>
          <p:cNvSpPr txBox="1"/>
          <p:nvPr/>
        </p:nvSpPr>
        <p:spPr>
          <a:xfrm>
            <a:off x="7342188" y="1758950"/>
            <a:ext cx="2316162" cy="771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词法规则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  <a:p>
            <a:pPr algn="ctr"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（正则表达式）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207" name="文本框 6159"/>
          <p:cNvSpPr txBox="1"/>
          <p:nvPr/>
        </p:nvSpPr>
        <p:spPr>
          <a:xfrm>
            <a:off x="7869238" y="3530600"/>
            <a:ext cx="1401762" cy="771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语法规则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（文法）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8" name="文本框 6160"/>
          <p:cNvSpPr txBox="1"/>
          <p:nvPr/>
        </p:nvSpPr>
        <p:spPr>
          <a:xfrm>
            <a:off x="3676650" y="5905500"/>
            <a:ext cx="1611313" cy="498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zh-CN" altLang="en-US" sz="28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1" charset="-122"/>
              </a:rPr>
              <a:t>代码生成</a:t>
            </a:r>
            <a:endParaRPr lang="zh-CN" altLang="en-US" sz="2800" b="1">
              <a:solidFill>
                <a:schemeClr val="folHlink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cxnSp>
        <p:nvCxnSpPr>
          <p:cNvPr id="8209" name="直接箭头连接符 6161"/>
          <p:cNvCxnSpPr>
            <a:stCxn id="8197" idx="2"/>
            <a:endCxn id="8199" idx="0"/>
          </p:cNvCxnSpPr>
          <p:nvPr/>
        </p:nvCxnSpPr>
        <p:spPr>
          <a:xfrm>
            <a:off x="4592638" y="1601788"/>
            <a:ext cx="0" cy="3111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10" name="直接箭头连接符 6162"/>
          <p:cNvCxnSpPr>
            <a:stCxn id="8199" idx="2"/>
            <a:endCxn id="8198" idx="0"/>
          </p:cNvCxnSpPr>
          <p:nvPr/>
        </p:nvCxnSpPr>
        <p:spPr>
          <a:xfrm>
            <a:off x="4592638" y="2413000"/>
            <a:ext cx="0" cy="3730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11" name="直接箭头连接符 6163"/>
          <p:cNvCxnSpPr>
            <a:stCxn id="8198" idx="2"/>
            <a:endCxn id="8200" idx="0"/>
          </p:cNvCxnSpPr>
          <p:nvPr/>
        </p:nvCxnSpPr>
        <p:spPr>
          <a:xfrm>
            <a:off x="4592638" y="3216275"/>
            <a:ext cx="0" cy="3349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8212" name="组合 6164"/>
          <p:cNvGrpSpPr/>
          <p:nvPr/>
        </p:nvGrpSpPr>
        <p:grpSpPr>
          <a:xfrm>
            <a:off x="3687763" y="4140200"/>
            <a:ext cx="4186237" cy="1592263"/>
            <a:chOff x="0" y="0"/>
            <a:chExt cx="6594" cy="2508"/>
          </a:xfrm>
        </p:grpSpPr>
        <p:sp>
          <p:nvSpPr>
            <p:cNvPr id="8213" name="文本框 6165"/>
            <p:cNvSpPr txBox="1"/>
            <p:nvPr/>
          </p:nvSpPr>
          <p:spPr>
            <a:xfrm>
              <a:off x="1200" y="0"/>
              <a:ext cx="56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=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4" name="文本框 6166"/>
            <p:cNvSpPr txBox="1"/>
            <p:nvPr/>
          </p:nvSpPr>
          <p:spPr>
            <a:xfrm>
              <a:off x="0" y="550"/>
              <a:ext cx="1368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id (a)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5" name="文本框 6167"/>
            <p:cNvSpPr txBox="1"/>
            <p:nvPr/>
          </p:nvSpPr>
          <p:spPr>
            <a:xfrm>
              <a:off x="2860" y="400"/>
              <a:ext cx="56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6" name="文本框 6168"/>
            <p:cNvSpPr txBox="1"/>
            <p:nvPr/>
          </p:nvSpPr>
          <p:spPr>
            <a:xfrm>
              <a:off x="1590" y="1090"/>
              <a:ext cx="1395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id (b)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7" name="文本框 6169"/>
            <p:cNvSpPr txBox="1"/>
            <p:nvPr/>
          </p:nvSpPr>
          <p:spPr>
            <a:xfrm>
              <a:off x="4520" y="1080"/>
              <a:ext cx="528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*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8" name="文本框 6170"/>
            <p:cNvSpPr txBox="1"/>
            <p:nvPr/>
          </p:nvSpPr>
          <p:spPr>
            <a:xfrm>
              <a:off x="2970" y="1770"/>
              <a:ext cx="134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id (c)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19" name="文本框 6171"/>
            <p:cNvSpPr txBox="1"/>
            <p:nvPr/>
          </p:nvSpPr>
          <p:spPr>
            <a:xfrm>
              <a:off x="5200" y="1830"/>
              <a:ext cx="1395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hangingPunct="0"/>
              <a:r>
                <a:rPr lang="en-US" altLang="zh-CN" sz="2400" b="1">
                  <a:latin typeface="Times New Roman" panose="02020603050405020304" pitchFamily="2" charset="0"/>
                </a:rPr>
                <a:t>id (d)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220" name="箭头 339"/>
            <p:cNvSpPr/>
            <p:nvPr/>
          </p:nvSpPr>
          <p:spPr>
            <a:xfrm flipH="1">
              <a:off x="713" y="424"/>
              <a:ext cx="780" cy="2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21" name="箭头 339"/>
            <p:cNvSpPr/>
            <p:nvPr/>
          </p:nvSpPr>
          <p:spPr>
            <a:xfrm>
              <a:off x="1492" y="426"/>
              <a:ext cx="1488" cy="2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22" name="箭头 341"/>
            <p:cNvSpPr/>
            <p:nvPr/>
          </p:nvSpPr>
          <p:spPr>
            <a:xfrm flipH="1">
              <a:off x="2201" y="850"/>
              <a:ext cx="922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23" name="箭头 342"/>
            <p:cNvSpPr/>
            <p:nvPr/>
          </p:nvSpPr>
          <p:spPr>
            <a:xfrm>
              <a:off x="3194" y="850"/>
              <a:ext cx="1488" cy="4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24" name="箭头 343"/>
            <p:cNvSpPr/>
            <p:nvPr/>
          </p:nvSpPr>
          <p:spPr>
            <a:xfrm flipH="1">
              <a:off x="3619" y="1417"/>
              <a:ext cx="1063" cy="4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25" name="箭头 344"/>
            <p:cNvSpPr/>
            <p:nvPr/>
          </p:nvSpPr>
          <p:spPr>
            <a:xfrm>
              <a:off x="4895" y="1488"/>
              <a:ext cx="779" cy="4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>
            <a:spLocks noGrp="1"/>
          </p:cNvSpPr>
          <p:nvPr>
            <p:ph type="body"/>
          </p:nvPr>
        </p:nvSpPr>
        <p:spPr>
          <a:xfrm>
            <a:off x="503238" y="1512888"/>
            <a:ext cx="9069387" cy="5022850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词法分析器与语法分析器的交互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flex: yylex()</a:t>
            </a: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Bison: yyparser()</a:t>
            </a: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语法分析器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yyparser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需要下一个新单词时，调用词法分析子程序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yylex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，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yylex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从输入串中识别一个单词后返回。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9219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503238" y="1512888"/>
            <a:ext cx="9069387" cy="5022850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既然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yyparser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要处理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yylex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的返回值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 需要对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yylex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的返回值</a:t>
            </a:r>
            <a:r>
              <a:rPr lang="zh-CN" altLang="en-US" sz="2800" b="1">
                <a:solidFill>
                  <a:srgbClr val="800080"/>
                </a:solidFill>
                <a:latin typeface="宋体" panose="02010600030101010101" pitchFamily="2" charset="-122"/>
                <a:ea typeface="楷体_GB2312" pitchFamily="1" charset="-122"/>
              </a:rPr>
              <a:t>进行约定</a:t>
            </a:r>
            <a:endParaRPr lang="zh-CN" altLang="en-US" sz="2800" b="1">
              <a:solidFill>
                <a:srgbClr val="800080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Bison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源文件中定义 </a:t>
            </a:r>
            <a:r>
              <a:rPr lang="en-US" altLang="zh-CN" sz="2800" b="1">
                <a:solidFill>
                  <a:srgbClr val="800080"/>
                </a:solidFill>
                <a:latin typeface="宋体" panose="02010600030101010101" pitchFamily="2" charset="-122"/>
                <a:ea typeface="楷体_GB2312" pitchFamily="1" charset="-122"/>
              </a:rPr>
              <a:t>%token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 </a:t>
            </a:r>
            <a:r>
              <a:rPr lang="en-US" altLang="zh-CN" sz="2800" b="1">
                <a:solidFill>
                  <a:srgbClr val="009900"/>
                </a:solidFill>
                <a:latin typeface="宋体" panose="02010600030101010101" pitchFamily="2" charset="-122"/>
                <a:ea typeface="楷体_GB2312" pitchFamily="1" charset="-122"/>
              </a:rPr>
              <a:t>NUMBER</a:t>
            </a:r>
            <a:endParaRPr lang="en-US" altLang="zh-CN" sz="2800" b="1">
              <a:solidFill>
                <a:srgbClr val="009900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生成语法分析器时使用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-d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参数生成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xxx.tab.h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即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bison -d xxx.y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得到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xxx.tab.h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和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xxx.tab.c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其中 </a:t>
            </a: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xxx.tab.h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中有 </a:t>
            </a:r>
            <a:r>
              <a:rPr lang="en-US" altLang="zh-CN" sz="2800" b="1">
                <a:solidFill>
                  <a:srgbClr val="009900"/>
                </a:solidFill>
                <a:latin typeface="楷体_GB2312" pitchFamily="1" charset="-122"/>
                <a:ea typeface="楷体_GB2312" pitchFamily="1" charset="-122"/>
              </a:rPr>
              <a:t>#define NUMBER 258</a:t>
            </a:r>
            <a:endParaRPr lang="en-US" altLang="zh-CN" sz="2800" b="1">
              <a:solidFill>
                <a:srgbClr val="0099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0099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该头文件需要被包含进 </a:t>
            </a: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xxx.l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的定义部分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10243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4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43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4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charRg st="143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7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charRg st="179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Bison/Yacc</a:t>
            </a:r>
            <a:endParaRPr lang="en-US" altLang="zh-CN"/>
          </a:p>
        </p:txBody>
      </p:sp>
      <p:sp>
        <p:nvSpPr>
          <p:cNvPr id="1126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文本框 9221"/>
          <p:cNvSpPr txBox="1"/>
          <p:nvPr/>
        </p:nvSpPr>
        <p:spPr>
          <a:xfrm>
            <a:off x="4367213" y="1760538"/>
            <a:ext cx="1536700" cy="769937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en-US" altLang="zh-CN" sz="2400" b="1">
                <a:latin typeface="Times New Roman" panose="02020603050405020304" pitchFamily="2" charset="0"/>
              </a:rPr>
              <a:t>y.tab.c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algn="ctr" hangingPunct="0"/>
            <a:r>
              <a:rPr lang="en-US" altLang="zh-CN" sz="2400" b="1">
                <a:latin typeface="Times New Roman" panose="02020603050405020304" pitchFamily="2" charset="0"/>
              </a:rPr>
              <a:t>(yyparser)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70" name="文本框 9222"/>
          <p:cNvSpPr txBox="1"/>
          <p:nvPr/>
        </p:nvSpPr>
        <p:spPr>
          <a:xfrm>
            <a:off x="4630738" y="3825875"/>
            <a:ext cx="1146175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en-US" altLang="zh-CN" sz="2400" b="1">
                <a:latin typeface="Times New Roman" panose="02020603050405020304" pitchFamily="2" charset="0"/>
              </a:rPr>
              <a:t>lex.yy.c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 algn="ctr" hangingPunct="0"/>
            <a:r>
              <a:rPr lang="en-US" altLang="zh-CN" sz="2400" b="1">
                <a:latin typeface="Times New Roman" panose="02020603050405020304" pitchFamily="2" charset="0"/>
              </a:rPr>
              <a:t>(yylex)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71" name="文本框 9223"/>
          <p:cNvSpPr txBox="1"/>
          <p:nvPr/>
        </p:nvSpPr>
        <p:spPr>
          <a:xfrm>
            <a:off x="1136650" y="1352550"/>
            <a:ext cx="1706563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其它源程序</a:t>
            </a:r>
            <a:endParaRPr lang="zh-CN" altLang="en-US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1272" name="文本框 9224"/>
          <p:cNvSpPr txBox="1"/>
          <p:nvPr/>
        </p:nvSpPr>
        <p:spPr>
          <a:xfrm>
            <a:off x="1344613" y="2835275"/>
            <a:ext cx="1290637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>
                <a:latin typeface="Times New Roman" panose="02020603050405020304" pitchFamily="2" charset="0"/>
                <a:ea typeface="楷体_GB2312" pitchFamily="1" charset="-122"/>
              </a:rPr>
              <a:t>gcc </a:t>
            </a:r>
            <a:r>
              <a:rPr lang="zh-CN" altLang="en-US" sz="2400">
                <a:latin typeface="Times New Roman" panose="02020603050405020304" pitchFamily="2" charset="0"/>
                <a:ea typeface="楷体_GB2312" pitchFamily="1" charset="-122"/>
              </a:rPr>
              <a:t>编译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73" name="文本框 9225"/>
          <p:cNvSpPr txBox="1"/>
          <p:nvPr/>
        </p:nvSpPr>
        <p:spPr>
          <a:xfrm>
            <a:off x="6288088" y="1887538"/>
            <a:ext cx="1177925" cy="498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Bison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74" name="文本框 9226"/>
          <p:cNvSpPr txBox="1"/>
          <p:nvPr/>
        </p:nvSpPr>
        <p:spPr>
          <a:xfrm>
            <a:off x="6426200" y="3952875"/>
            <a:ext cx="901700" cy="498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t" anchorCtr="0">
            <a:spAutoFit/>
          </a:bodyPr>
          <a:p>
            <a:pPr hangingPunct="0"/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Flex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75" name="文本框 9227"/>
          <p:cNvSpPr txBox="1"/>
          <p:nvPr/>
        </p:nvSpPr>
        <p:spPr>
          <a:xfrm>
            <a:off x="7980363" y="1892300"/>
            <a:ext cx="1039812" cy="48895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en-US" altLang="zh-CN" sz="2800" b="1">
                <a:latin typeface="Times New Roman" panose="02020603050405020304" pitchFamily="2" charset="0"/>
              </a:rPr>
              <a:t>calc.y</a:t>
            </a:r>
            <a:endParaRPr lang="en-US" altLang="zh-CN" sz="28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76" name="文本框 9228"/>
          <p:cNvSpPr txBox="1"/>
          <p:nvPr/>
        </p:nvSpPr>
        <p:spPr>
          <a:xfrm>
            <a:off x="8091488" y="3957638"/>
            <a:ext cx="960437" cy="4873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calc.l</a:t>
            </a:r>
            <a:endParaRPr lang="en-US" altLang="zh-CN" sz="2800" b="1">
              <a:latin typeface="Times New Roman" panose="02020603050405020304" pitchFamily="2" charset="0"/>
              <a:ea typeface="楷体_GB2312" pitchFamily="1" charset="-122"/>
            </a:endParaRPr>
          </a:p>
        </p:txBody>
      </p:sp>
      <p:cxnSp>
        <p:nvCxnSpPr>
          <p:cNvPr id="11277" name="直接箭头连接符 9229"/>
          <p:cNvCxnSpPr>
            <a:stCxn id="11275" idx="1"/>
            <a:endCxn id="11273" idx="3"/>
          </p:cNvCxnSpPr>
          <p:nvPr/>
        </p:nvCxnSpPr>
        <p:spPr>
          <a:xfrm flipH="1">
            <a:off x="7466013" y="2136775"/>
            <a:ext cx="514350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78" name="直接箭头连接符 9230"/>
          <p:cNvCxnSpPr>
            <a:stCxn id="11276" idx="1"/>
            <a:endCxn id="11274" idx="3"/>
          </p:cNvCxnSpPr>
          <p:nvPr/>
        </p:nvCxnSpPr>
        <p:spPr>
          <a:xfrm flipH="1">
            <a:off x="7327900" y="4202113"/>
            <a:ext cx="763588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79" name="文本框 9231"/>
          <p:cNvSpPr txBox="1"/>
          <p:nvPr/>
        </p:nvSpPr>
        <p:spPr>
          <a:xfrm>
            <a:off x="6337300" y="2936875"/>
            <a:ext cx="1079500" cy="431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en-US" altLang="zh-CN" sz="2400" b="1">
                <a:latin typeface="Times New Roman" panose="02020603050405020304" pitchFamily="2" charset="0"/>
              </a:rPr>
              <a:t>y.tab.h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11280" name="直接箭头连接符 9232"/>
          <p:cNvCxnSpPr>
            <a:stCxn id="11273" idx="2"/>
            <a:endCxn id="11279" idx="0"/>
          </p:cNvCxnSpPr>
          <p:nvPr/>
        </p:nvCxnSpPr>
        <p:spPr>
          <a:xfrm>
            <a:off x="6877050" y="2386013"/>
            <a:ext cx="0" cy="55086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1" name="直接箭头连接符 9233"/>
          <p:cNvCxnSpPr>
            <a:stCxn id="11279" idx="2"/>
            <a:endCxn id="11274" idx="0"/>
          </p:cNvCxnSpPr>
          <p:nvPr/>
        </p:nvCxnSpPr>
        <p:spPr>
          <a:xfrm>
            <a:off x="6877050" y="3368675"/>
            <a:ext cx="0" cy="584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2" name="直接箭头连接符 9234"/>
          <p:cNvCxnSpPr>
            <a:stCxn id="11271" idx="2"/>
            <a:endCxn id="11272" idx="0"/>
          </p:cNvCxnSpPr>
          <p:nvPr/>
        </p:nvCxnSpPr>
        <p:spPr>
          <a:xfrm>
            <a:off x="1990725" y="1784350"/>
            <a:ext cx="0" cy="10509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3" name="直接箭头连接符 9235"/>
          <p:cNvCxnSpPr>
            <a:stCxn id="11269" idx="1"/>
            <a:endCxn id="11272" idx="3"/>
          </p:cNvCxnSpPr>
          <p:nvPr/>
        </p:nvCxnSpPr>
        <p:spPr>
          <a:xfrm flipH="1">
            <a:off x="2635250" y="2146300"/>
            <a:ext cx="1731963" cy="9048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4" name="直接箭头连接符 9236"/>
          <p:cNvCxnSpPr>
            <a:stCxn id="11270" idx="1"/>
            <a:endCxn id="11272" idx="3"/>
          </p:cNvCxnSpPr>
          <p:nvPr/>
        </p:nvCxnSpPr>
        <p:spPr>
          <a:xfrm flipH="1" flipV="1">
            <a:off x="2635250" y="3051175"/>
            <a:ext cx="1995488" cy="11588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5" name="直接箭头连接符 9237"/>
          <p:cNvCxnSpPr>
            <a:stCxn id="11273" idx="1"/>
            <a:endCxn id="11269" idx="3"/>
          </p:cNvCxnSpPr>
          <p:nvPr/>
        </p:nvCxnSpPr>
        <p:spPr>
          <a:xfrm flipH="1">
            <a:off x="5903913" y="2136775"/>
            <a:ext cx="384175" cy="95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86" name="直接箭头连接符 9238"/>
          <p:cNvCxnSpPr>
            <a:stCxn id="11274" idx="1"/>
            <a:endCxn id="11270" idx="3"/>
          </p:cNvCxnSpPr>
          <p:nvPr/>
        </p:nvCxnSpPr>
        <p:spPr>
          <a:xfrm flipH="1">
            <a:off x="5776913" y="4202113"/>
            <a:ext cx="649287" cy="79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87" name="文本框 9239"/>
          <p:cNvSpPr txBox="1"/>
          <p:nvPr/>
        </p:nvSpPr>
        <p:spPr>
          <a:xfrm>
            <a:off x="1409700" y="4587875"/>
            <a:ext cx="1169988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>
                <a:latin typeface="Times New Roman" panose="02020603050405020304" pitchFamily="2" charset="0"/>
                <a:ea typeface="楷体_GB2312" pitchFamily="1" charset="-122"/>
              </a:rPr>
              <a:t>calc.exe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11288" name="直接箭头连接符 9240"/>
          <p:cNvCxnSpPr>
            <a:stCxn id="11272" idx="2"/>
            <a:endCxn id="11287" idx="0"/>
          </p:cNvCxnSpPr>
          <p:nvPr/>
        </p:nvCxnSpPr>
        <p:spPr>
          <a:xfrm>
            <a:off x="1990725" y="3265488"/>
            <a:ext cx="3175" cy="13223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242" name="文本框 9241"/>
          <p:cNvSpPr txBox="1"/>
          <p:nvPr/>
        </p:nvSpPr>
        <p:spPr>
          <a:xfrm>
            <a:off x="1360488" y="5459413"/>
            <a:ext cx="8626475" cy="949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bison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 –d</a:t>
            </a:r>
            <a:r>
              <a:rPr lang="en-US" altLang="zh-CN" sz="2000" b="1">
                <a:latin typeface="Times New Roman" panose="02020603050405020304" pitchFamily="2" charset="0"/>
              </a:rPr>
              <a:t> calc.y       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// </a:t>
            </a:r>
            <a:r>
              <a:rPr lang="zh-CN" altLang="en-US" sz="2000" b="1">
                <a:solidFill>
                  <a:srgbClr val="009900"/>
                </a:solidFill>
                <a:latin typeface="Times New Roman" panose="02020603050405020304" pitchFamily="2" charset="0"/>
              </a:rPr>
              <a:t>生成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y.tab.h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, y.tab.c</a:t>
            </a:r>
            <a:endParaRPr lang="en-US" altLang="zh-CN" sz="2400" b="1">
              <a:solidFill>
                <a:srgbClr val="009900"/>
              </a:solidFill>
              <a:latin typeface="Times New Roman" panose="02020603050405020304" pitchFamily="2" charset="0"/>
            </a:endParaRPr>
          </a:p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flex calc.l               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// </a:t>
            </a:r>
            <a:r>
              <a:rPr lang="zh-CN" altLang="en-US" sz="2000" b="1">
                <a:solidFill>
                  <a:srgbClr val="009900"/>
                </a:solidFill>
                <a:latin typeface="Times New Roman" panose="02020603050405020304" pitchFamily="2" charset="0"/>
              </a:rPr>
              <a:t>生成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lex.yy.c,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calc.l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2" charset="0"/>
              </a:rPr>
              <a:t>中要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include "y.tab.h"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2" charset="0"/>
            </a:endParaRPr>
          </a:p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gcc lex.yy.c y.tab.c –o calc.exe  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 // </a:t>
            </a:r>
            <a:r>
              <a:rPr lang="zh-CN" altLang="en-US" sz="2000" b="1">
                <a:solidFill>
                  <a:srgbClr val="009900"/>
                </a:solidFill>
                <a:latin typeface="Times New Roman" panose="02020603050405020304" pitchFamily="2" charset="0"/>
              </a:rPr>
              <a:t>编译、链接</a:t>
            </a:r>
            <a:endParaRPr lang="zh-CN" altLang="en-US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xfrm>
            <a:off x="944880" y="1268730"/>
            <a:ext cx="9069070" cy="5618480"/>
          </a:xfrm>
          <a:ln/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sz="2000" b="1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#include &lt;stdio.h&gt;</a:t>
            </a:r>
            <a:endParaRPr sz="2000" b="1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enum yytokentype{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NUMBER=258,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ADD=259,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SUB=260,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MUL=261,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DIV=262,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LPAREN=263,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RPAREN=264,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SEMICOLON=265,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ABS=266,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EOL=267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};</a:t>
            </a:r>
            <a:endParaRPr sz="2000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yylval;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%option noyywrap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ctr" anchorCtr="0"/>
          <a:p>
            <a:pPr eaLnBrk="1" hangingPunct="1"/>
            <a:r>
              <a:rPr lang="zh-CN" altLang="en-US"/>
              <a:t>首先编写</a:t>
            </a:r>
            <a:r>
              <a:rPr lang="en-US" altLang="zh-CN">
                <a:solidFill>
                  <a:srgbClr val="FF0000"/>
                </a:solidFill>
              </a:rPr>
              <a:t> calc.l </a:t>
            </a:r>
            <a:r>
              <a:rPr lang="zh-CN" altLang="en-US">
                <a:solidFill>
                  <a:srgbClr val="FF0000"/>
                </a:solidFill>
              </a:rPr>
              <a:t>词法分析器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50215" y="1222375"/>
            <a:ext cx="9244330" cy="5622925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DIGIT     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</a:t>
            </a: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[0-9]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NUMBER   {DIGIT}+(\.{DIGIT}+)?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{NUMBER}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yylval = atof(yytext); return NUMBER;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"+"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ADD;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"-"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SUB;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"*"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MUL;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"/"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DIV;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"("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LPAREN;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")"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RPAREN;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";"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SEMICOLON;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"|"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ABS; 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\n   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{ return EOL;}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[ \t]      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; // 忽略空格、制表符和换行符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%%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首先编写</a:t>
            </a:r>
            <a:r>
              <a:rPr lang="en-US" altLang="zh-CN">
                <a:solidFill>
                  <a:srgbClr val="FF0000"/>
                </a:solidFill>
              </a:rPr>
              <a:t> calc.l </a:t>
            </a:r>
            <a:r>
              <a:rPr lang="zh-CN" altLang="en-US">
                <a:solidFill>
                  <a:srgbClr val="FF0000"/>
                </a:solidFill>
              </a:rPr>
              <a:t>词法分析器（</a:t>
            </a:r>
            <a:r>
              <a:rPr lang="zh-CN" altLang="en-US">
                <a:solidFill>
                  <a:srgbClr val="FF0000"/>
                </a:solidFill>
              </a:rPr>
              <a:t>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49898" y="1222058"/>
            <a:ext cx="9069387" cy="5022850"/>
          </a:xfrm>
        </p:spPr>
        <p:txBody>
          <a:bodyPr wrap="square" lIns="0" tIns="22680" rIns="0" bIns="0" anchor="t" anchorCtr="0"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void yyerror(const char *s) 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fprintf(stderr, "%s\n", s);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return;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main(int argc, char **argv){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int token;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</a:t>
            </a: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while((token = yylex())!=0){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printf("%d",token);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	if(token == NUMBER) printf(" =%d\n",yylval);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 	else printf("\n");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rgbClr val="00B05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}</a:t>
            </a:r>
            <a:endParaRPr sz="2000" b="1">
              <a:solidFill>
                <a:srgbClr val="00B050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   return 0;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</a:t>
            </a:r>
            <a:endParaRPr sz="20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首先编写</a:t>
            </a:r>
            <a:r>
              <a:rPr lang="en-US" altLang="zh-CN">
                <a:solidFill>
                  <a:srgbClr val="FF0000"/>
                </a:solidFill>
              </a:rPr>
              <a:t> calc.l </a:t>
            </a:r>
            <a:r>
              <a:rPr lang="zh-CN" altLang="en-US">
                <a:solidFill>
                  <a:srgbClr val="FF0000"/>
                </a:solidFill>
              </a:rPr>
              <a:t>词法分析器（</a:t>
            </a:r>
            <a:r>
              <a:rPr lang="zh-CN" altLang="en-US">
                <a:solidFill>
                  <a:srgbClr val="FF0000"/>
                </a:solidFill>
              </a:rPr>
              <a:t>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mZkYTJhM2U4MWY4YjgxNmRjMjRhNzYzNzhhMGM5NzUifQ=="/>
  <p:tag name="resource_record_key" val="{&quot;13&quot;:[20482067]}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6376</Words>
  <Application>WPS 演示</Application>
  <PresentationFormat>Custom</PresentationFormat>
  <Paragraphs>489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65" baseType="lpstr">
      <vt:lpstr>Arial</vt:lpstr>
      <vt:lpstr>宋体</vt:lpstr>
      <vt:lpstr>Wingdings</vt:lpstr>
      <vt:lpstr>方正书宋_GBK</vt:lpstr>
      <vt:lpstr>微软雅黑</vt:lpstr>
      <vt:lpstr>新宋体</vt:lpstr>
      <vt:lpstr>DejaVu Sans</vt:lpstr>
      <vt:lpstr>Calibri</vt:lpstr>
      <vt:lpstr>Droid Sans Fallback</vt:lpstr>
      <vt:lpstr>Times New Roman</vt:lpstr>
      <vt:lpstr>楷体</vt:lpstr>
      <vt:lpstr>Ubuntu</vt:lpstr>
      <vt:lpstr>Segoe Print</vt:lpstr>
      <vt:lpstr>Comic Sans MS</vt:lpstr>
      <vt:lpstr>楷体_GB2312</vt:lpstr>
      <vt:lpstr>StarSymbol</vt:lpstr>
      <vt:lpstr>Comfortaa Light</vt:lpstr>
      <vt:lpstr>Gubbi</vt:lpstr>
      <vt:lpstr>Monotype Sorts</vt:lpstr>
      <vt:lpstr>Wingdings</vt:lpstr>
      <vt:lpstr>仿宋_GB2312</vt:lpstr>
      <vt:lpstr>仿宋</vt:lpstr>
      <vt:lpstr>Kedage</vt:lpstr>
      <vt:lpstr>文泉驿微米黑</vt:lpstr>
      <vt:lpstr>黑体</vt:lpstr>
      <vt:lpstr>Courier 10 Pitch</vt:lpstr>
      <vt:lpstr>文泉驿正黑</vt:lpstr>
      <vt:lpstr>Latin Modern Mono Prop</vt:lpstr>
      <vt:lpstr>Arial Unicode MS</vt:lpstr>
      <vt:lpstr>方正书宋_GBK</vt:lpstr>
      <vt:lpstr>华文新魏</vt:lpstr>
      <vt:lpstr>华光隶变_CNKI</vt:lpstr>
      <vt:lpstr>华光综艺_CNKI</vt:lpstr>
      <vt:lpstr>华文仿宋</vt:lpstr>
      <vt:lpstr>华光隶书_CNKI</vt:lpstr>
      <vt:lpstr>华文彩云</vt:lpstr>
      <vt:lpstr>Office Theme</vt:lpstr>
      <vt:lpstr>1_Office Theme</vt:lpstr>
      <vt:lpstr>2_Office Theme</vt:lpstr>
      <vt:lpstr>4_Office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首先编写 calc.l 词法分析器</vt:lpstr>
      <vt:lpstr>首先编写 calc.l 词法分析器</vt:lpstr>
      <vt:lpstr>首先编写 calc.l 词法分析器（续）</vt:lpstr>
      <vt:lpstr>关于Bison/Yacc</vt:lpstr>
      <vt:lpstr>PowerPoint 演示文稿</vt:lpstr>
      <vt:lpstr>关于Bison/Yacc</vt:lpstr>
      <vt:lpstr>编写 calc.y 语法分析器</vt:lpstr>
      <vt:lpstr>编写 calc.y 语法分析器</vt:lpstr>
      <vt:lpstr>编写 calc.y 语法分析器</vt:lpstr>
      <vt:lpstr>编写 calc.y 语法分析器</vt:lpstr>
      <vt:lpstr>首先编写 calc.l 词法分析器</vt:lpstr>
      <vt:lpstr>首先编写 calc.l 词法分析器（续）</vt:lpstr>
      <vt:lpstr>首先编写 calc.l 词法分析器（续）</vt:lpstr>
      <vt:lpstr>修改 calc.l 词法分析器（续）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阿龙</cp:lastModifiedBy>
  <cp:revision>357</cp:revision>
  <dcterms:created xsi:type="dcterms:W3CDTF">2012-12-08T16:26:38Z</dcterms:created>
  <dcterms:modified xsi:type="dcterms:W3CDTF">2024-11-05T14:44:33Z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A548F202500A4D87ABC3BDF9482FDE24_13</vt:lpwstr>
  </property>
</Properties>
</file>