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7" r:id="rId2"/>
    <p:sldId id="776" r:id="rId3"/>
    <p:sldId id="258" r:id="rId4"/>
    <p:sldId id="731" r:id="rId5"/>
    <p:sldId id="732" r:id="rId6"/>
    <p:sldId id="777" r:id="rId7"/>
    <p:sldId id="778" r:id="rId8"/>
    <p:sldId id="867" r:id="rId9"/>
    <p:sldId id="779" r:id="rId10"/>
    <p:sldId id="780" r:id="rId11"/>
    <p:sldId id="893" r:id="rId12"/>
    <p:sldId id="863" r:id="rId13"/>
    <p:sldId id="894" r:id="rId14"/>
    <p:sldId id="781" r:id="rId15"/>
    <p:sldId id="784" r:id="rId16"/>
    <p:sldId id="785" r:id="rId17"/>
    <p:sldId id="789" r:id="rId18"/>
    <p:sldId id="794" r:id="rId19"/>
    <p:sldId id="895" r:id="rId20"/>
    <p:sldId id="782" r:id="rId21"/>
    <p:sldId id="783" r:id="rId22"/>
    <p:sldId id="864" r:id="rId23"/>
    <p:sldId id="798" r:id="rId24"/>
    <p:sldId id="799" r:id="rId25"/>
    <p:sldId id="801" r:id="rId26"/>
    <p:sldId id="862" r:id="rId27"/>
    <p:sldId id="803" r:id="rId28"/>
    <p:sldId id="804" r:id="rId29"/>
    <p:sldId id="805" r:id="rId30"/>
    <p:sldId id="818" r:id="rId31"/>
    <p:sldId id="819" r:id="rId32"/>
    <p:sldId id="820" r:id="rId33"/>
    <p:sldId id="868" r:id="rId34"/>
    <p:sldId id="821" r:id="rId35"/>
    <p:sldId id="822" r:id="rId36"/>
    <p:sldId id="823" r:id="rId37"/>
    <p:sldId id="827" r:id="rId38"/>
    <p:sldId id="828" r:id="rId39"/>
    <p:sldId id="829" r:id="rId40"/>
    <p:sldId id="896" r:id="rId41"/>
    <p:sldId id="830" r:id="rId42"/>
    <p:sldId id="831" r:id="rId43"/>
    <p:sldId id="832" r:id="rId44"/>
    <p:sldId id="833" r:id="rId45"/>
    <p:sldId id="834" r:id="rId46"/>
    <p:sldId id="855" r:id="rId47"/>
    <p:sldId id="854" r:id="rId48"/>
    <p:sldId id="865" r:id="rId49"/>
    <p:sldId id="856" r:id="rId50"/>
    <p:sldId id="866" r:id="rId51"/>
    <p:sldId id="857" r:id="rId52"/>
    <p:sldId id="892" r:id="rId53"/>
    <p:sldId id="891" r:id="rId54"/>
  </p:sldIdLst>
  <p:sldSz cx="9144000" cy="6858000" type="screen4x3"/>
  <p:notesSz cx="6858000" cy="9144000"/>
  <p:custDataLst>
    <p:tags r:id="rId5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C1"/>
    <a:srgbClr val="FF9900"/>
    <a:srgbClr val="ED7D31"/>
    <a:srgbClr val="FF0000"/>
    <a:srgbClr val="2F5597"/>
    <a:srgbClr val="4472C4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7" autoAdjust="0"/>
    <p:restoredTop sz="96046" autoAdjust="0"/>
  </p:normalViewPr>
  <p:slideViewPr>
    <p:cSldViewPr snapToGrid="0" showGuides="1">
      <p:cViewPr varScale="1">
        <p:scale>
          <a:sx n="66" d="100"/>
          <a:sy n="66" d="100"/>
        </p:scale>
        <p:origin x="1312" y="24"/>
      </p:cViewPr>
      <p:guideLst>
        <p:guide orient="horz" pos="2107"/>
        <p:guide pos="1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44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7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67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26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15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24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736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319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684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845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2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512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79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63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6716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2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221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673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868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9488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901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564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075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075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32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1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485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969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80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367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612E-3E0E-4677-BD75-C3035F09CF8B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788F-638F-420D-B92E-DC41F3CBC6C6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EFAD-2E9E-4200-8350-F282439D6341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2452-4414-4A67-B06C-4837C797611A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8EB7-07DD-4FAB-99F8-EDA876343D2C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ACAB-1C17-4C81-8E84-4BC1B099DDB3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B67D-DE4A-485B-9DC6-907AA302B6B6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86E9-2264-4CE7-89DC-C1C773EB3590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547-54F4-4352-808B-20CE77C0E88A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EE5-FD89-44CA-A729-5164AD3A421C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0151-3BD9-4887-91D7-BC694D94DD37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277E-88D0-47EF-B828-8C9E90EDC2AB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513205" y="3196018"/>
            <a:ext cx="609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 smtClean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计算机系统结构</a:t>
            </a:r>
            <a:endParaRPr lang="zh-CN" altLang="en-US" sz="3600" b="1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004578"/>
                </a:solidFill>
              </a:rPr>
              <a:t>第四章 </a:t>
            </a:r>
            <a:r>
              <a:rPr lang="zh-CN" altLang="en-US" sz="2800" b="1" dirty="0">
                <a:solidFill>
                  <a:srgbClr val="004578"/>
                </a:solidFill>
              </a:rPr>
              <a:t>中央处理器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B565E591-3381-4D38-9DF8-0AEAC6FC1F45}" type="datetime1">
              <a:rPr lang="zh-CN" altLang="en-US" sz="1400" smtClean="0">
                <a:solidFill>
                  <a:schemeClr val="tx1"/>
                </a:solidFill>
              </a:rPr>
              <a:t>2024/9/29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一、模型机指令系统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14" name="Group 110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3791198"/>
              </p:ext>
            </p:extLst>
          </p:nvPr>
        </p:nvGraphicFramePr>
        <p:xfrm>
          <a:off x="117978" y="986859"/>
          <a:ext cx="8775765" cy="5392783"/>
        </p:xfrm>
        <a:graphic>
          <a:graphicData uri="http://schemas.openxmlformats.org/drawingml/2006/table">
            <a:tbl>
              <a:tblPr/>
              <a:tblGrid>
                <a:gridCol w="330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24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寻址方式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操作数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操作数位置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操作数的访存次数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寄存器直接寻址：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指令给出</a:t>
                      </a:r>
                      <a:r>
                        <a:rPr lang="en-US" altLang="zh-CN" sz="2000" b="1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R</a:t>
                      </a:r>
                      <a:r>
                        <a:rPr lang="zh-CN" altLang="en-US" sz="2000" b="1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编号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寄存器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间接寻址：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(R)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中给出</a:t>
                      </a:r>
                      <a:r>
                        <a:rPr lang="en-US" altLang="zh-CN" sz="2000" b="1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M</a:t>
                      </a:r>
                      <a:r>
                        <a:rPr lang="zh-CN" altLang="en-US" sz="2000" b="1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  <a:sym typeface="+mn-ea"/>
                        </a:rPr>
                        <a:t>单元号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自减型寄存器间址：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-(R)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-(SP)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中内容减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后，为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单元号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立即寻址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自增型寄存器间址：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(R)+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(SP)+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lang="en-US" altLang="zh-CN" sz="2000" b="1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sym typeface="+mn-ea"/>
                        </a:rPr>
                        <a:t>(PC)+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中给出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单元号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直接寻址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增型双间址：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@(R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)+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@(PC)+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给出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间址单元号，从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取回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直接单元号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39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变址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相对寻址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X(R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X(PC)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指令给出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R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编号（即变址地址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），从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取回形式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地址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D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；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单元地址为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A=D+N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M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中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跳步：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SKP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一、模型机指令系统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-71861" y="892208"/>
            <a:ext cx="5028872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3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、按功能划分的指令类型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/>
          <p:cNvSpPr txBox="1"/>
          <p:nvPr/>
        </p:nvSpPr>
        <p:spPr>
          <a:xfrm>
            <a:off x="236727" y="1560546"/>
            <a:ext cx="8589391" cy="461664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操作码共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，设置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转移指令与子程序返回指令共用一种编码）；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余下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两种编码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可供指令扩充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传送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指令：一种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操作数算逻指令：五种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操作数算逻指令：六种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程序控制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类指令：三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种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31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一、模型机指令系统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32290"/>
            <a:ext cx="3086100" cy="365125"/>
          </a:xfrm>
        </p:spPr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0" y="898525"/>
            <a:ext cx="914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操作码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助记符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含义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操作码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助记符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含义</a:t>
            </a: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0" y="1485900"/>
            <a:ext cx="9144000" cy="222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0" y="1508125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0000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1584325" y="1508125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MOV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279775" y="1508125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0" y="2117725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0001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584325" y="2117725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ADD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3279775" y="2117725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55563" y="3282950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0011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1639888" y="3282950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AND</a:t>
            </a: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3259138" y="3282950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50800" y="3919538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0100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1635125" y="3919538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OR</a:t>
            </a: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3254375" y="3919538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55563" y="5875338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0111</a:t>
            </a: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619250" y="5876925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NEG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3259138" y="5875338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变补</a:t>
            </a: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4921251" y="1504950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1000</a:t>
            </a: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6536673" y="1504950"/>
            <a:ext cx="2232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INC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    </a:t>
            </a: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4921251" y="2133600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1001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4921251" y="2709863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1010</a:t>
            </a: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15875" y="2706688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0010</a:t>
            </a:r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1563688" y="2706688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SUB</a:t>
            </a: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3259138" y="2706688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减</a:t>
            </a:r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55563" y="4548188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0101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1639888" y="4548188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EOR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259138" y="4548188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异或</a:t>
            </a:r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55563" y="5216525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0110</a:t>
            </a:r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1639888" y="5216525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COM</a:t>
            </a:r>
          </a:p>
        </p:txBody>
      </p:sp>
      <p:sp>
        <p:nvSpPr>
          <p:cNvPr id="48" name="Text Box 34"/>
          <p:cNvSpPr txBox="1">
            <a:spLocks noChangeArrowheads="1"/>
          </p:cNvSpPr>
          <p:nvPr/>
        </p:nvSpPr>
        <p:spPr bwMode="auto">
          <a:xfrm>
            <a:off x="3259138" y="5216525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变反</a:t>
            </a:r>
          </a:p>
        </p:txBody>
      </p: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4922839" y="3282950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1011</a:t>
            </a:r>
          </a:p>
        </p:txBody>
      </p: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4933298" y="3862388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1100</a:t>
            </a:r>
          </a:p>
        </p:txBody>
      </p:sp>
      <p:sp>
        <p:nvSpPr>
          <p:cNvPr id="52" name="Text Box 37"/>
          <p:cNvSpPr txBox="1">
            <a:spLocks noChangeArrowheads="1"/>
          </p:cNvSpPr>
          <p:nvPr/>
        </p:nvSpPr>
        <p:spPr bwMode="auto">
          <a:xfrm>
            <a:off x="4933298" y="4506913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1100</a:t>
            </a:r>
          </a:p>
        </p:txBody>
      </p:sp>
      <p:sp>
        <p:nvSpPr>
          <p:cNvPr id="53" name="Text Box 38"/>
          <p:cNvSpPr txBox="1">
            <a:spLocks noChangeArrowheads="1"/>
          </p:cNvSpPr>
          <p:nvPr/>
        </p:nvSpPr>
        <p:spPr bwMode="auto">
          <a:xfrm>
            <a:off x="6536673" y="2154238"/>
            <a:ext cx="2303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DEC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    </a:t>
            </a:r>
          </a:p>
        </p:txBody>
      </p:sp>
      <p:sp>
        <p:nvSpPr>
          <p:cNvPr id="54" name="Text Box 39"/>
          <p:cNvSpPr txBox="1">
            <a:spLocks noChangeArrowheads="1"/>
          </p:cNvSpPr>
          <p:nvPr/>
        </p:nvSpPr>
        <p:spPr bwMode="auto">
          <a:xfrm>
            <a:off x="4931710" y="5226050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1101</a:t>
            </a:r>
          </a:p>
        </p:txBody>
      </p:sp>
      <p:sp>
        <p:nvSpPr>
          <p:cNvPr id="55" name="Text Box 40"/>
          <p:cNvSpPr txBox="1">
            <a:spLocks noChangeArrowheads="1"/>
          </p:cNvSpPr>
          <p:nvPr/>
        </p:nvSpPr>
        <p:spPr bwMode="auto">
          <a:xfrm>
            <a:off x="6467850" y="2706688"/>
            <a:ext cx="2303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SL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左移   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Text Box 41"/>
          <p:cNvSpPr txBox="1">
            <a:spLocks noChangeArrowheads="1"/>
          </p:cNvSpPr>
          <p:nvPr/>
        </p:nvSpPr>
        <p:spPr bwMode="auto">
          <a:xfrm>
            <a:off x="6467850" y="3282950"/>
            <a:ext cx="23034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SR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右移    </a:t>
            </a:r>
          </a:p>
        </p:txBody>
      </p:sp>
      <p:sp>
        <p:nvSpPr>
          <p:cNvPr id="57" name="Text Box 42"/>
          <p:cNvSpPr txBox="1">
            <a:spLocks noChangeArrowheads="1"/>
          </p:cNvSpPr>
          <p:nvPr/>
        </p:nvSpPr>
        <p:spPr bwMode="auto">
          <a:xfrm>
            <a:off x="6436754" y="3859213"/>
            <a:ext cx="2303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JMP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转移    </a:t>
            </a:r>
          </a:p>
        </p:txBody>
      </p:sp>
      <p:sp>
        <p:nvSpPr>
          <p:cNvPr id="58" name="Text Box 43"/>
          <p:cNvSpPr txBox="1">
            <a:spLocks noChangeArrowheads="1"/>
          </p:cNvSpPr>
          <p:nvPr/>
        </p:nvSpPr>
        <p:spPr bwMode="auto">
          <a:xfrm>
            <a:off x="6477095" y="4510088"/>
            <a:ext cx="2303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RST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返回    </a:t>
            </a:r>
          </a:p>
        </p:txBody>
      </p:sp>
      <p:sp>
        <p:nvSpPr>
          <p:cNvPr id="59" name="Text Box 44"/>
          <p:cNvSpPr txBox="1">
            <a:spLocks noChangeArrowheads="1"/>
          </p:cNvSpPr>
          <p:nvPr/>
        </p:nvSpPr>
        <p:spPr bwMode="auto">
          <a:xfrm>
            <a:off x="6477095" y="5226050"/>
            <a:ext cx="2303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JSR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转子    </a:t>
            </a:r>
          </a:p>
        </p:txBody>
      </p:sp>
      <p:sp>
        <p:nvSpPr>
          <p:cNvPr id="60" name="Line 45"/>
          <p:cNvSpPr>
            <a:spLocks noChangeShapeType="1"/>
          </p:cNvSpPr>
          <p:nvPr/>
        </p:nvSpPr>
        <p:spPr bwMode="auto">
          <a:xfrm flipV="1">
            <a:off x="-34925" y="6583738"/>
            <a:ext cx="9144000" cy="222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Line 46"/>
          <p:cNvSpPr>
            <a:spLocks noChangeShapeType="1"/>
          </p:cNvSpPr>
          <p:nvPr/>
        </p:nvSpPr>
        <p:spPr bwMode="auto">
          <a:xfrm>
            <a:off x="4500563" y="908050"/>
            <a:ext cx="0" cy="568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Line 47"/>
          <p:cNvSpPr>
            <a:spLocks noChangeShapeType="1"/>
          </p:cNvSpPr>
          <p:nvPr/>
        </p:nvSpPr>
        <p:spPr bwMode="auto">
          <a:xfrm flipH="1">
            <a:off x="1401763" y="908050"/>
            <a:ext cx="1587" cy="568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Line 48"/>
          <p:cNvSpPr>
            <a:spLocks noChangeShapeType="1"/>
          </p:cNvSpPr>
          <p:nvPr/>
        </p:nvSpPr>
        <p:spPr bwMode="auto">
          <a:xfrm>
            <a:off x="4643438" y="908050"/>
            <a:ext cx="0" cy="56896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Line 49"/>
          <p:cNvSpPr>
            <a:spLocks noChangeShapeType="1"/>
          </p:cNvSpPr>
          <p:nvPr/>
        </p:nvSpPr>
        <p:spPr bwMode="auto">
          <a:xfrm flipV="1">
            <a:off x="-34925" y="901325"/>
            <a:ext cx="9144000" cy="22225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Line 50"/>
          <p:cNvSpPr>
            <a:spLocks noChangeShapeType="1"/>
          </p:cNvSpPr>
          <p:nvPr/>
        </p:nvSpPr>
        <p:spPr bwMode="auto">
          <a:xfrm flipH="1">
            <a:off x="2914650" y="908050"/>
            <a:ext cx="1588" cy="568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Line 51"/>
          <p:cNvSpPr>
            <a:spLocks noChangeShapeType="1"/>
          </p:cNvSpPr>
          <p:nvPr/>
        </p:nvSpPr>
        <p:spPr bwMode="auto">
          <a:xfrm flipH="1">
            <a:off x="6297613" y="908050"/>
            <a:ext cx="1587" cy="568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Line 52"/>
          <p:cNvSpPr>
            <a:spLocks noChangeShapeType="1"/>
          </p:cNvSpPr>
          <p:nvPr/>
        </p:nvSpPr>
        <p:spPr bwMode="auto">
          <a:xfrm flipH="1">
            <a:off x="7810500" y="908050"/>
            <a:ext cx="1588" cy="568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437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nimBg="1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 autoUpdateAnimBg="0"/>
      <p:bldP spid="57" grpId="0" autoUpdateAnimBg="0"/>
      <p:bldP spid="58" grpId="0" autoUpdateAnimBg="0"/>
      <p:bldP spid="59" grpId="0" autoUpdateAnimBg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一、模型机指令系统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32290"/>
            <a:ext cx="3086100" cy="365125"/>
          </a:xfrm>
        </p:spPr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8" name="Text Box 5"/>
          <p:cNvSpPr txBox="1"/>
          <p:nvPr/>
        </p:nvSpPr>
        <p:spPr>
          <a:xfrm>
            <a:off x="143510" y="1157605"/>
            <a:ext cx="8872855" cy="53553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机器指令如下：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0000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楷体" panose="02010609060101010101" pitchFamily="49" charset="-122"/>
                <a:ea typeface="楷体" panose="02010609060101010101" pitchFamily="49" charset="-122"/>
              </a:rPr>
              <a:t>001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2400" b="1" dirty="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011</a:t>
            </a:r>
          </a:p>
          <a:p>
            <a:pPr fontAlgn="auto"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对应的汇编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MOV (R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),(R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)+</a:t>
            </a:r>
          </a:p>
          <a:p>
            <a:pPr fontAlgn="auto">
              <a:lnSpc>
                <a:spcPct val="150000"/>
              </a:lnSpc>
            </a:pPr>
            <a:endParaRPr lang="en-US" altLang="zh-CN" sz="2400" b="1" dirty="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AutoShape 16"/>
          <p:cNvSpPr/>
          <p:nvPr/>
        </p:nvSpPr>
        <p:spPr bwMode="auto">
          <a:xfrm rot="16200000">
            <a:off x="3457479" y="2823068"/>
            <a:ext cx="228600" cy="3276600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0" name="Group 25"/>
          <p:cNvGrpSpPr/>
          <p:nvPr/>
        </p:nvGrpSpPr>
        <p:grpSpPr bwMode="auto">
          <a:xfrm>
            <a:off x="257079" y="3661267"/>
            <a:ext cx="8610600" cy="523875"/>
            <a:chOff x="96" y="720"/>
            <a:chExt cx="5424" cy="330"/>
          </a:xfrm>
        </p:grpSpPr>
        <p:sp>
          <p:nvSpPr>
            <p:cNvPr id="71" name="Text Box 5"/>
            <p:cNvSpPr txBox="1">
              <a:spLocks noChangeArrowheads="1"/>
            </p:cNvSpPr>
            <p:nvPr/>
          </p:nvSpPr>
          <p:spPr bwMode="auto">
            <a:xfrm>
              <a:off x="96" y="720"/>
              <a:ext cx="5424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MOV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 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寄存器间址</a:t>
              </a:r>
              <a:r>
                <a:rPr lang="zh-CN" altLang="en-US" sz="28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  </a:t>
              </a:r>
              <a:r>
                <a:rPr lang="en-US" altLang="zh-CN" sz="28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    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自</a:t>
              </a:r>
              <a:r>
                <a:rPr lang="zh-CN" altLang="en-US" sz="24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增型</a:t>
              </a:r>
              <a:r>
                <a:rPr lang="en-US" altLang="zh-CN" sz="24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间址</a:t>
              </a:r>
              <a:endPara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Line 21"/>
            <p:cNvSpPr>
              <a:spLocks noChangeShapeType="1"/>
            </p:cNvSpPr>
            <p:nvPr/>
          </p:nvSpPr>
          <p:spPr bwMode="auto">
            <a:xfrm>
              <a:off x="1008" y="720"/>
              <a:ext cx="1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H="1">
              <a:off x="2159" y="720"/>
              <a:ext cx="1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4" name="Line 23"/>
            <p:cNvSpPr>
              <a:spLocks noChangeShapeType="1"/>
            </p:cNvSpPr>
            <p:nvPr/>
          </p:nvSpPr>
          <p:spPr bwMode="auto">
            <a:xfrm>
              <a:off x="3312" y="720"/>
              <a:ext cx="3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" name="Line 24"/>
            <p:cNvSpPr>
              <a:spLocks noChangeShapeType="1"/>
            </p:cNvSpPr>
            <p:nvPr/>
          </p:nvSpPr>
          <p:spPr bwMode="auto">
            <a:xfrm>
              <a:off x="4464" y="720"/>
              <a:ext cx="3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6" name="Text Box 26"/>
          <p:cNvSpPr txBox="1">
            <a:spLocks noChangeArrowheads="1"/>
          </p:cNvSpPr>
          <p:nvPr/>
        </p:nvSpPr>
        <p:spPr bwMode="auto">
          <a:xfrm>
            <a:off x="2771679" y="4509094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目的地址</a:t>
            </a:r>
          </a:p>
        </p:txBody>
      </p:sp>
      <p:sp>
        <p:nvSpPr>
          <p:cNvPr id="77" name="AutoShape 27"/>
          <p:cNvSpPr/>
          <p:nvPr/>
        </p:nvSpPr>
        <p:spPr bwMode="auto">
          <a:xfrm rot="16200000">
            <a:off x="7115079" y="2823068"/>
            <a:ext cx="228600" cy="3276600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Text Box 28"/>
          <p:cNvSpPr txBox="1">
            <a:spLocks noChangeArrowheads="1"/>
          </p:cNvSpPr>
          <p:nvPr/>
        </p:nvSpPr>
        <p:spPr bwMode="auto">
          <a:xfrm>
            <a:off x="6505479" y="4509094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源地址</a:t>
            </a:r>
          </a:p>
        </p:txBody>
      </p:sp>
      <p:cxnSp>
        <p:nvCxnSpPr>
          <p:cNvPr id="79" name="直接连接符 78"/>
          <p:cNvCxnSpPr/>
          <p:nvPr/>
        </p:nvCxnSpPr>
        <p:spPr>
          <a:xfrm flipH="1" flipV="1">
            <a:off x="1015466" y="3003823"/>
            <a:ext cx="28875" cy="595011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V="1">
            <a:off x="2536257" y="3041571"/>
            <a:ext cx="6029" cy="541052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 flipV="1">
            <a:off x="4326168" y="3017102"/>
            <a:ext cx="91828" cy="606417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 flipV="1">
            <a:off x="6249616" y="3029336"/>
            <a:ext cx="91828" cy="606417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 flipV="1">
            <a:off x="7981562" y="3035976"/>
            <a:ext cx="91828" cy="606417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26"/>
          <p:cNvSpPr txBox="1">
            <a:spLocks noChangeArrowheads="1"/>
          </p:cNvSpPr>
          <p:nvPr/>
        </p:nvSpPr>
        <p:spPr bwMode="auto">
          <a:xfrm>
            <a:off x="608797" y="3699670"/>
            <a:ext cx="998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MOV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Text Box 26"/>
          <p:cNvSpPr txBox="1">
            <a:spLocks noChangeArrowheads="1"/>
          </p:cNvSpPr>
          <p:nvPr/>
        </p:nvSpPr>
        <p:spPr bwMode="auto">
          <a:xfrm>
            <a:off x="2248301" y="3698061"/>
            <a:ext cx="998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R0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Text Box 26"/>
          <p:cNvSpPr txBox="1">
            <a:spLocks noChangeArrowheads="1"/>
          </p:cNvSpPr>
          <p:nvPr/>
        </p:nvSpPr>
        <p:spPr bwMode="auto">
          <a:xfrm>
            <a:off x="3440229" y="3706079"/>
            <a:ext cx="20312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寄存器间址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26"/>
          <p:cNvSpPr txBox="1">
            <a:spLocks noChangeArrowheads="1"/>
          </p:cNvSpPr>
          <p:nvPr/>
        </p:nvSpPr>
        <p:spPr bwMode="auto">
          <a:xfrm>
            <a:off x="5885031" y="3706078"/>
            <a:ext cx="998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R1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Text Box 26"/>
          <p:cNvSpPr txBox="1">
            <a:spLocks noChangeArrowheads="1"/>
          </p:cNvSpPr>
          <p:nvPr/>
        </p:nvSpPr>
        <p:spPr bwMode="auto">
          <a:xfrm>
            <a:off x="7076959" y="3714096"/>
            <a:ext cx="20312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自增型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间址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725110" y="4299925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</a:t>
            </a:r>
            <a:endParaRPr lang="zh-CN" altLang="en-US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波形 12"/>
          <p:cNvSpPr/>
          <p:nvPr/>
        </p:nvSpPr>
        <p:spPr>
          <a:xfrm>
            <a:off x="3117008" y="1717126"/>
            <a:ext cx="2925858" cy="774833"/>
          </a:xfrm>
          <a:prstGeom prst="wav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FF0000"/>
                </a:solidFill>
              </a:rPr>
              <a:t>对应的汇编指令</a:t>
            </a:r>
            <a:r>
              <a:rPr lang="en-US" altLang="zh-CN" sz="2800" dirty="0" smtClean="0">
                <a:solidFill>
                  <a:srgbClr val="FF0000"/>
                </a:solidFill>
              </a:rPr>
              <a:t>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68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6" grpId="0"/>
      <p:bldP spid="77" grpId="0" animBg="1"/>
      <p:bldP spid="78" grpId="0"/>
      <p:bldP spid="84" grpId="0"/>
      <p:bldP spid="85" grpId="0"/>
      <p:bldP spid="86" grpId="0"/>
      <p:bldP spid="87" grpId="0"/>
      <p:bldP spid="88" grpId="0"/>
      <p:bldP spid="89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二、模型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机</a:t>
            </a:r>
            <a:r>
              <a:rPr lang="en-US" altLang="zh-CN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496464" y="2863589"/>
            <a:ext cx="937038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</a:p>
          <a:p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AutoShape 5"/>
          <p:cNvSpPr/>
          <p:nvPr/>
        </p:nvSpPr>
        <p:spPr bwMode="auto">
          <a:xfrm>
            <a:off x="1393161" y="1612973"/>
            <a:ext cx="157134" cy="3438594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" name="Text Box 5"/>
          <p:cNvSpPr txBox="1"/>
          <p:nvPr/>
        </p:nvSpPr>
        <p:spPr>
          <a:xfrm>
            <a:off x="1617986" y="1991964"/>
            <a:ext cx="7343668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算术逻辑运算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1617986" y="1196814"/>
            <a:ext cx="6616428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暂存数据等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5"/>
          <p:cNvSpPr txBox="1"/>
          <p:nvPr/>
        </p:nvSpPr>
        <p:spPr>
          <a:xfrm>
            <a:off x="1617986" y="3721953"/>
            <a:ext cx="7509474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数据传送通路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内总线、系统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5"/>
          <p:cNvSpPr txBox="1"/>
          <p:nvPr/>
        </p:nvSpPr>
        <p:spPr>
          <a:xfrm>
            <a:off x="1611639" y="2867565"/>
            <a:ext cx="614422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：分步产生控制信号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5"/>
          <p:cNvSpPr txBox="1"/>
          <p:nvPr/>
        </p:nvSpPr>
        <p:spPr>
          <a:xfrm>
            <a:off x="1611639" y="4585769"/>
            <a:ext cx="6544271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时序系统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：产生时序信号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 animBg="1"/>
      <p:bldP spid="15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二、模型机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290006" y="881108"/>
            <a:ext cx="299443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、寄存器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5"/>
              <p:cNvSpPr txBox="1"/>
              <p:nvPr/>
            </p:nvSpPr>
            <p:spPr>
              <a:xfrm>
                <a:off x="285526" y="1311731"/>
                <a:ext cx="8516400" cy="20326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16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位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内部由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16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:r>
                  <a:rPr lang="zh-CN" altLang="en-US" sz="2800" b="1" dirty="0" smtClean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边沿</a:t>
                </a:r>
                <a:r>
                  <a:rPr lang="en-US" altLang="zh-CN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  <a:r>
                  <a:rPr lang="zh-CN" altLang="en-US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触发器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或</a:t>
                </a:r>
                <a:r>
                  <a:rPr lang="zh-CN" altLang="en-US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集成</a:t>
                </a:r>
                <a:r>
                  <a:rPr lang="en-US" altLang="zh-CN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  <a:r>
                  <a:rPr lang="zh-CN" altLang="en-US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触发器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构成；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同步打入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受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CP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控制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或异步置入（优先级更高，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𝑫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b="1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𝑫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26" y="1311731"/>
                <a:ext cx="8516400" cy="2032672"/>
              </a:xfrm>
              <a:prstGeom prst="rect">
                <a:avLst/>
              </a:prstGeom>
              <a:blipFill>
                <a:blip r:embed="rId5"/>
                <a:stretch>
                  <a:fillRect l="-1503" r="-1288" b="-2395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5"/>
          <p:cNvGrpSpPr/>
          <p:nvPr/>
        </p:nvGrpSpPr>
        <p:grpSpPr bwMode="auto">
          <a:xfrm>
            <a:off x="4955997" y="2956614"/>
            <a:ext cx="3127377" cy="3613156"/>
            <a:chOff x="3389" y="844"/>
            <a:chExt cx="1970" cy="2276"/>
          </a:xfrm>
        </p:grpSpPr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3888" y="1232"/>
              <a:ext cx="960" cy="1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3888" y="1810"/>
              <a:ext cx="97" cy="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flipV="1">
              <a:off x="3888" y="1911"/>
              <a:ext cx="102" cy="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4320" y="2686"/>
              <a:ext cx="96" cy="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Oval 10"/>
            <p:cNvSpPr>
              <a:spLocks noChangeArrowheads="1"/>
            </p:cNvSpPr>
            <p:nvPr/>
          </p:nvSpPr>
          <p:spPr bwMode="auto">
            <a:xfrm>
              <a:off x="4320" y="1135"/>
              <a:ext cx="96" cy="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V="1">
              <a:off x="4368" y="990"/>
              <a:ext cx="0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4368" y="2783"/>
              <a:ext cx="0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4848" y="147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4944" y="236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 flipH="1">
              <a:off x="3504" y="191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H="1">
              <a:off x="3504" y="1475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3389" y="1202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5130" y="1276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Q</a:t>
              </a: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5116" y="2186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Q</a:t>
              </a: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3402" y="1867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CP</a:t>
              </a: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4383" y="844"/>
              <a:ext cx="5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  <a:r>
                <a:rPr lang="en-US" altLang="zh-CN" sz="2800" baseline="-25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endPara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4431" y="91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4419" y="2790"/>
              <a:ext cx="3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4464" y="286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>
              <a:off x="5164" y="225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Oval 26"/>
            <p:cNvSpPr>
              <a:spLocks noChangeArrowheads="1"/>
            </p:cNvSpPr>
            <p:nvPr/>
          </p:nvSpPr>
          <p:spPr bwMode="auto">
            <a:xfrm>
              <a:off x="4848" y="2316"/>
              <a:ext cx="96" cy="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2" name="Group 5"/>
          <p:cNvGrpSpPr/>
          <p:nvPr/>
        </p:nvGrpSpPr>
        <p:grpSpPr bwMode="auto">
          <a:xfrm>
            <a:off x="884558" y="3556310"/>
            <a:ext cx="3062297" cy="2355850"/>
            <a:chOff x="3389" y="1202"/>
            <a:chExt cx="1929" cy="1484"/>
          </a:xfrm>
        </p:grpSpPr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3888" y="1232"/>
              <a:ext cx="960" cy="14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Line 7"/>
            <p:cNvSpPr>
              <a:spLocks noChangeShapeType="1"/>
            </p:cNvSpPr>
            <p:nvPr/>
          </p:nvSpPr>
          <p:spPr bwMode="auto">
            <a:xfrm>
              <a:off x="3888" y="1810"/>
              <a:ext cx="122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Line 8"/>
            <p:cNvSpPr>
              <a:spLocks noChangeShapeType="1"/>
            </p:cNvSpPr>
            <p:nvPr/>
          </p:nvSpPr>
          <p:spPr bwMode="auto">
            <a:xfrm flipV="1">
              <a:off x="3888" y="1897"/>
              <a:ext cx="122" cy="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4848" y="147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4944" y="236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3504" y="191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3504" y="1475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Rectangle 17"/>
            <p:cNvSpPr>
              <a:spLocks noChangeArrowheads="1"/>
            </p:cNvSpPr>
            <p:nvPr/>
          </p:nvSpPr>
          <p:spPr bwMode="auto">
            <a:xfrm>
              <a:off x="3389" y="1202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56" name="Rectangle 18"/>
            <p:cNvSpPr>
              <a:spLocks noChangeArrowheads="1"/>
            </p:cNvSpPr>
            <p:nvPr/>
          </p:nvSpPr>
          <p:spPr bwMode="auto">
            <a:xfrm>
              <a:off x="5013" y="1294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Q</a:t>
              </a:r>
            </a:p>
          </p:txBody>
        </p:sp>
        <p:sp>
          <p:nvSpPr>
            <p:cNvPr id="57" name="Rectangle 19"/>
            <p:cNvSpPr>
              <a:spLocks noChangeArrowheads="1"/>
            </p:cNvSpPr>
            <p:nvPr/>
          </p:nvSpPr>
          <p:spPr bwMode="auto">
            <a:xfrm>
              <a:off x="5089" y="2189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Q</a:t>
              </a:r>
            </a:p>
          </p:txBody>
        </p:sp>
        <p:sp>
          <p:nvSpPr>
            <p:cNvPr id="58" name="Rectangle 20"/>
            <p:cNvSpPr>
              <a:spLocks noChangeArrowheads="1"/>
            </p:cNvSpPr>
            <p:nvPr/>
          </p:nvSpPr>
          <p:spPr bwMode="auto">
            <a:xfrm>
              <a:off x="3402" y="1867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8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CP</a:t>
              </a:r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5137" y="224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Oval 26"/>
            <p:cNvSpPr>
              <a:spLocks noChangeArrowheads="1"/>
            </p:cNvSpPr>
            <p:nvPr/>
          </p:nvSpPr>
          <p:spPr bwMode="auto">
            <a:xfrm>
              <a:off x="4848" y="2316"/>
              <a:ext cx="96" cy="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二、模型机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133824" y="842324"/>
            <a:ext cx="8587195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）用于暂存数据的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寄存器：通用寄存器、暂存器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447332" y="1307309"/>
            <a:ext cx="8516400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通用寄存器组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，指令系统中分配了编号：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R2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R3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/>
          <p:cNvSpPr txBox="1"/>
          <p:nvPr/>
        </p:nvSpPr>
        <p:spPr>
          <a:xfrm>
            <a:off x="475164" y="2672367"/>
            <a:ext cx="8516400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暂存器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不可编程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，暂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存信息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，指令系统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没有分配编号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暂存器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：暂存源操作数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源地址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暂存器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：暂存目的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目的地址，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中间结果。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二、模型机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57212" y="996894"/>
            <a:ext cx="8733741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）用于程序控制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的寄存器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205129" y="1630553"/>
            <a:ext cx="8966997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指令寄存器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 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存放现行指令，可扩充为指令队列（指令栈）。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/>
          <p:cNvSpPr txBox="1"/>
          <p:nvPr/>
        </p:nvSpPr>
        <p:spPr>
          <a:xfrm>
            <a:off x="206224" y="2944730"/>
            <a:ext cx="8516400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程序计数器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提供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下一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条指令的地址，取指后自动修改。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"/>
          <p:cNvSpPr txBox="1"/>
          <p:nvPr/>
        </p:nvSpPr>
        <p:spPr>
          <a:xfrm>
            <a:off x="209174" y="4220065"/>
            <a:ext cx="8625294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程序状态字寄存器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rogram 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tatus 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ord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特征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自动生成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、溢出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零值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负数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控制位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可编程设置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中断标志等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3398339" y="1751140"/>
            <a:ext cx="36674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（采取异步置入方式）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4" grpId="0" build="p"/>
      <p:bldP spid="13" grpId="0" build="p"/>
      <p:bldP spid="15" grpId="0" build="p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7" y="-4303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二、模型机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29457"/>
            <a:ext cx="2057400" cy="365125"/>
          </a:xfrm>
        </p:spPr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29457"/>
            <a:ext cx="3086100" cy="365125"/>
          </a:xfrm>
        </p:spPr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6369798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205129" y="836771"/>
            <a:ext cx="873374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）主存接口寄存器：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/>
          <p:cNvSpPr txBox="1"/>
          <p:nvPr/>
        </p:nvSpPr>
        <p:spPr>
          <a:xfrm>
            <a:off x="443465" y="1473171"/>
            <a:ext cx="8625294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地址寄存器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访存地址由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经地址总线送往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主存储器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MAR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输出端通过三态门连接地址总线；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A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点高电平时，地址经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送地址总线；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A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点低电平时，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与地址总线断开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296932" y="1591469"/>
            <a:ext cx="4538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单向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5"/>
          <p:cNvSpPr txBox="1"/>
          <p:nvPr/>
        </p:nvSpPr>
        <p:spPr>
          <a:xfrm>
            <a:off x="-106932" y="3429820"/>
            <a:ext cx="8625294" cy="175432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  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zh-CN" altLang="en-US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5" name="直接连接符 54"/>
          <p:cNvCxnSpPr/>
          <p:nvPr/>
        </p:nvCxnSpPr>
        <p:spPr>
          <a:xfrm flipH="1">
            <a:off x="5772461" y="4921536"/>
            <a:ext cx="144145" cy="22225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3835711" y="5123466"/>
            <a:ext cx="0" cy="4660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1209351" y="4854861"/>
            <a:ext cx="6536690" cy="1230630"/>
            <a:chOff x="2238" y="6199"/>
            <a:chExt cx="10294" cy="1938"/>
          </a:xfrm>
        </p:grpSpPr>
        <p:grpSp>
          <p:nvGrpSpPr>
            <p:cNvPr id="58" name="组合 57"/>
            <p:cNvGrpSpPr/>
            <p:nvPr/>
          </p:nvGrpSpPr>
          <p:grpSpPr>
            <a:xfrm>
              <a:off x="2238" y="6472"/>
              <a:ext cx="8607" cy="1665"/>
              <a:chOff x="2259" y="2719"/>
              <a:chExt cx="8607" cy="1665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259" y="3528"/>
                <a:ext cx="2775" cy="856"/>
                <a:chOff x="2259" y="2933"/>
                <a:chExt cx="2775" cy="856"/>
              </a:xfrm>
            </p:grpSpPr>
            <p:cxnSp>
              <p:nvCxnSpPr>
                <p:cNvPr id="76" name="直接箭头连接符 75"/>
                <p:cNvCxnSpPr/>
                <p:nvPr/>
              </p:nvCxnSpPr>
              <p:spPr>
                <a:xfrm flipV="1">
                  <a:off x="2259" y="3325"/>
                  <a:ext cx="1163" cy="8"/>
                </a:xfrm>
                <a:prstGeom prst="straightConnector1">
                  <a:avLst/>
                </a:prstGeom>
                <a:ln w="28575">
                  <a:solidFill>
                    <a:schemeClr val="accent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矩形 76"/>
                <p:cNvSpPr/>
                <p:nvPr/>
              </p:nvSpPr>
              <p:spPr>
                <a:xfrm>
                  <a:off x="3426" y="2933"/>
                  <a:ext cx="1608" cy="85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文本框 77"/>
                <p:cNvSpPr txBox="1"/>
                <p:nvPr/>
              </p:nvSpPr>
              <p:spPr>
                <a:xfrm>
                  <a:off x="3666" y="3047"/>
                  <a:ext cx="1328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MAR</a:t>
                  </a:r>
                </a:p>
              </p:txBody>
            </p:sp>
          </p:grpSp>
          <p:grpSp>
            <p:nvGrpSpPr>
              <p:cNvPr id="62" name="组合 61"/>
              <p:cNvGrpSpPr/>
              <p:nvPr/>
            </p:nvGrpSpPr>
            <p:grpSpPr>
              <a:xfrm>
                <a:off x="5045" y="2719"/>
                <a:ext cx="5821" cy="1603"/>
                <a:chOff x="5045" y="2124"/>
                <a:chExt cx="5821" cy="1603"/>
              </a:xfrm>
            </p:grpSpPr>
            <p:grpSp>
              <p:nvGrpSpPr>
                <p:cNvPr id="63" name="组合 62"/>
                <p:cNvGrpSpPr/>
                <p:nvPr/>
              </p:nvGrpSpPr>
              <p:grpSpPr>
                <a:xfrm>
                  <a:off x="5045" y="2124"/>
                  <a:ext cx="5821" cy="1497"/>
                  <a:chOff x="5045" y="2124"/>
                  <a:chExt cx="5821" cy="1497"/>
                </a:xfrm>
              </p:grpSpPr>
              <p:grpSp>
                <p:nvGrpSpPr>
                  <p:cNvPr id="72" name="组合 71"/>
                  <p:cNvGrpSpPr/>
                  <p:nvPr/>
                </p:nvGrpSpPr>
                <p:grpSpPr>
                  <a:xfrm>
                    <a:off x="6318" y="2124"/>
                    <a:ext cx="4548" cy="1000"/>
                    <a:chOff x="9304" y="3501"/>
                    <a:chExt cx="2841" cy="1000"/>
                  </a:xfrm>
                </p:grpSpPr>
                <p:cxnSp>
                  <p:nvCxnSpPr>
                    <p:cNvPr id="74" name="直接连接符 73"/>
                    <p:cNvCxnSpPr/>
                    <p:nvPr/>
                  </p:nvCxnSpPr>
                  <p:spPr>
                    <a:xfrm>
                      <a:off x="9798" y="3501"/>
                      <a:ext cx="2347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椭圆 74"/>
                    <p:cNvSpPr/>
                    <p:nvPr/>
                  </p:nvSpPr>
                  <p:spPr>
                    <a:xfrm>
                      <a:off x="9304" y="4381"/>
                      <a:ext cx="107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68" name="直接连接符 67"/>
                  <p:cNvCxnSpPr/>
                  <p:nvPr/>
                </p:nvCxnSpPr>
                <p:spPr>
                  <a:xfrm flipV="1">
                    <a:off x="5045" y="3325"/>
                    <a:ext cx="1084" cy="1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/>
                  <p:nvPr/>
                </p:nvCxnSpPr>
                <p:spPr>
                  <a:xfrm>
                    <a:off x="6095" y="2975"/>
                    <a:ext cx="0" cy="646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直接连接符 69"/>
                  <p:cNvCxnSpPr/>
                  <p:nvPr/>
                </p:nvCxnSpPr>
                <p:spPr>
                  <a:xfrm>
                    <a:off x="6077" y="2976"/>
                    <a:ext cx="630" cy="31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直接连接符 70"/>
                  <p:cNvCxnSpPr/>
                  <p:nvPr/>
                </p:nvCxnSpPr>
                <p:spPr>
                  <a:xfrm flipV="1">
                    <a:off x="6113" y="3359"/>
                    <a:ext cx="594" cy="262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4" name="直接连接符 63"/>
                <p:cNvCxnSpPr/>
                <p:nvPr/>
              </p:nvCxnSpPr>
              <p:spPr>
                <a:xfrm>
                  <a:off x="6723" y="2941"/>
                  <a:ext cx="0" cy="7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/>
                <p:cNvCxnSpPr/>
                <p:nvPr/>
              </p:nvCxnSpPr>
              <p:spPr>
                <a:xfrm>
                  <a:off x="6698" y="3307"/>
                  <a:ext cx="1171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箭头连接符 65"/>
                <p:cNvCxnSpPr/>
                <p:nvPr/>
              </p:nvCxnSpPr>
              <p:spPr>
                <a:xfrm flipV="1">
                  <a:off x="7851" y="2154"/>
                  <a:ext cx="18" cy="1136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文本框 58"/>
            <p:cNvSpPr txBox="1"/>
            <p:nvPr/>
          </p:nvSpPr>
          <p:spPr>
            <a:xfrm>
              <a:off x="11047" y="6199"/>
              <a:ext cx="14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AB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898" y="6840"/>
              <a:ext cx="6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/>
                <a:t>A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3" grpId="0" uiExpand="1" build="p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8827" y="28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二、模型机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29457"/>
            <a:ext cx="2057400" cy="365125"/>
          </a:xfrm>
        </p:spPr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29457"/>
            <a:ext cx="3086100" cy="365125"/>
          </a:xfrm>
        </p:spPr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6369798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5"/>
              <p:cNvSpPr txBox="1"/>
              <p:nvPr/>
            </p:nvSpPr>
            <p:spPr>
              <a:xfrm>
                <a:off x="424863" y="995927"/>
                <a:ext cx="8625294" cy="33239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② 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数据缓冲寄存器</a:t>
                </a:r>
                <a:r>
                  <a:rPr lang="en-US" altLang="zh-CN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MDR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CPU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与主存之间数据传送的接口；   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由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控制命令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</m:e>
                    </m:acc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决定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传送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方向；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支持同步打入和异步置入方式：从内总线到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MDR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采用同步打入，从系统总线到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MDR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采用异步置入方式；</a:t>
                </a:r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63" y="995927"/>
                <a:ext cx="8625294" cy="3323987"/>
              </a:xfrm>
              <a:prstGeom prst="rect">
                <a:avLst/>
              </a:prstGeom>
              <a:blipFill>
                <a:blip r:embed="rId5"/>
                <a:stretch>
                  <a:fillRect l="-1484" b="-1099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414457" y="4450884"/>
            <a:ext cx="7829581" cy="738664"/>
            <a:chOff x="331270" y="4007980"/>
            <a:chExt cx="7829581" cy="738664"/>
          </a:xfrm>
        </p:grpSpPr>
        <p:sp>
          <p:nvSpPr>
            <p:cNvPr id="17" name="Text Box 5"/>
            <p:cNvSpPr txBox="1"/>
            <p:nvPr/>
          </p:nvSpPr>
          <p:spPr>
            <a:xfrm>
              <a:off x="331270" y="4007980"/>
              <a:ext cx="7829581" cy="7386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  读：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单元     </a:t>
              </a:r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数据总线       </a:t>
              </a:r>
              <a:r>
                <a: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35"/>
            <p:cNvSpPr>
              <a:spLocks noChangeShapeType="1"/>
            </p:cNvSpPr>
            <p:nvPr/>
          </p:nvSpPr>
          <p:spPr bwMode="auto">
            <a:xfrm>
              <a:off x="3426306" y="4401497"/>
              <a:ext cx="533400" cy="0"/>
            </a:xfrm>
            <a:prstGeom prst="line">
              <a:avLst/>
            </a:prstGeom>
            <a:noFill/>
            <a:ln w="38100">
              <a:solidFill>
                <a:srgbClr val="0563C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35"/>
            <p:cNvSpPr>
              <a:spLocks noChangeShapeType="1"/>
            </p:cNvSpPr>
            <p:nvPr/>
          </p:nvSpPr>
          <p:spPr bwMode="auto">
            <a:xfrm>
              <a:off x="5733694" y="4394243"/>
              <a:ext cx="1036305" cy="7254"/>
            </a:xfrm>
            <a:prstGeom prst="line">
              <a:avLst/>
            </a:prstGeom>
            <a:noFill/>
            <a:ln w="38100">
              <a:solidFill>
                <a:srgbClr val="0563C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1701" y="5117973"/>
            <a:ext cx="6940387" cy="738664"/>
            <a:chOff x="331270" y="4007980"/>
            <a:chExt cx="6940387" cy="738664"/>
          </a:xfrm>
        </p:grpSpPr>
        <p:sp>
          <p:nvSpPr>
            <p:cNvPr id="23" name="Text Box 5"/>
            <p:cNvSpPr txBox="1"/>
            <p:nvPr/>
          </p:nvSpPr>
          <p:spPr>
            <a:xfrm>
              <a:off x="331270" y="4007980"/>
              <a:ext cx="6940387" cy="7386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  写：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    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数据总线     主存</a:t>
              </a:r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单元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2562401" y="4401497"/>
              <a:ext cx="533400" cy="0"/>
            </a:xfrm>
            <a:prstGeom prst="line">
              <a:avLst/>
            </a:prstGeom>
            <a:noFill/>
            <a:ln w="38100">
              <a:solidFill>
                <a:srgbClr val="0563C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>
              <a:off x="4862993" y="4394243"/>
              <a:ext cx="533400" cy="0"/>
            </a:xfrm>
            <a:prstGeom prst="line">
              <a:avLst/>
            </a:prstGeom>
            <a:noFill/>
            <a:ln w="38100">
              <a:solidFill>
                <a:srgbClr val="0563C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5671128" y="4342435"/>
            <a:ext cx="18423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异步置入</a:t>
            </a:r>
            <a:endParaRPr lang="zh-CN" altLang="en-US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129233" y="1118635"/>
            <a:ext cx="46682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双向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52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26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第四章 </a:t>
            </a:r>
            <a:r>
              <a:rPr lang="zh-CN" altLang="en-US" dirty="0"/>
              <a:t>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3" name="Text Box 5"/>
          <p:cNvSpPr txBox="1"/>
          <p:nvPr/>
        </p:nvSpPr>
        <p:spPr>
          <a:xfrm>
            <a:off x="254154" y="1053903"/>
            <a:ext cx="8624952" cy="461664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的逻辑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有哪些部件，以数据通路为核心的总体结构，与外部的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连接方式。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的工作原理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：如何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分时形成控制命令序列，以执行指令序列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，分两个层次：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）从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寄存器传送级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分析指令的执行流程；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）从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微操作命令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序列的角度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分析各传送操作的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具体实现。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、模型机</a:t>
            </a:r>
            <a:r>
              <a:rPr lang="en-US" altLang="zh-CN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组成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482" y="138381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1" name="Text Box 5"/>
          <p:cNvSpPr txBox="1"/>
          <p:nvPr/>
        </p:nvSpPr>
        <p:spPr>
          <a:xfrm>
            <a:off x="128642" y="968192"/>
            <a:ext cx="299443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、运算器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5"/>
          <p:cNvSpPr txBox="1"/>
          <p:nvPr/>
        </p:nvSpPr>
        <p:spPr>
          <a:xfrm>
            <a:off x="164278" y="1606978"/>
            <a:ext cx="4229926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）输入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选择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器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5"/>
          <p:cNvSpPr txBox="1"/>
          <p:nvPr/>
        </p:nvSpPr>
        <p:spPr>
          <a:xfrm>
            <a:off x="244959" y="2341609"/>
            <a:ext cx="3955005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选择数据来源，送入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进行运算处理，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进行传送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9" name="Group 40"/>
          <p:cNvGrpSpPr>
            <a:grpSpLocks/>
          </p:cNvGrpSpPr>
          <p:nvPr/>
        </p:nvGrpSpPr>
        <p:grpSpPr bwMode="auto">
          <a:xfrm>
            <a:off x="4820140" y="1298846"/>
            <a:ext cx="4351338" cy="4997450"/>
            <a:chOff x="3062" y="760"/>
            <a:chExt cx="2741" cy="3148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3692" y="1096"/>
              <a:ext cx="1196" cy="311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3556" y="1791"/>
              <a:ext cx="1488" cy="48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4048" y="1808"/>
              <a:ext cx="81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4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3144" y="2625"/>
              <a:ext cx="1032" cy="3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选择器</a:t>
              </a:r>
              <a:r>
                <a: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V="1">
              <a:off x="4092" y="3001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 flipV="1">
              <a:off x="3208" y="3001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 flipV="1">
              <a:off x="4614" y="298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V="1">
              <a:off x="5422" y="298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 flipV="1">
              <a:off x="3697" y="2261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 flipV="1">
              <a:off x="4921" y="22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V="1">
              <a:off x="4305" y="1407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 flipH="1" flipV="1">
              <a:off x="4305" y="76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25"/>
            <p:cNvSpPr>
              <a:spLocks noChangeShapeType="1"/>
            </p:cNvSpPr>
            <p:nvPr/>
          </p:nvSpPr>
          <p:spPr bwMode="auto">
            <a:xfrm>
              <a:off x="3262" y="3193"/>
              <a:ext cx="76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>
              <a:off x="4720" y="3172"/>
              <a:ext cx="589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Text Box 29"/>
            <p:cNvSpPr txBox="1">
              <a:spLocks noChangeArrowheads="1"/>
            </p:cNvSpPr>
            <p:nvPr/>
          </p:nvSpPr>
          <p:spPr bwMode="auto">
            <a:xfrm>
              <a:off x="4468" y="2625"/>
              <a:ext cx="1020" cy="3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选择器</a:t>
              </a:r>
              <a:r>
                <a: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Text Box 34"/>
            <p:cNvSpPr txBox="1">
              <a:spLocks noChangeArrowheads="1"/>
            </p:cNvSpPr>
            <p:nvPr/>
          </p:nvSpPr>
          <p:spPr bwMode="auto">
            <a:xfrm>
              <a:off x="3062" y="3385"/>
              <a:ext cx="127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R0~R3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  <a:endParaRPr lang="zh-CN" altLang="en-US" sz="2400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Text Box 35"/>
            <p:cNvSpPr txBox="1">
              <a:spLocks noChangeArrowheads="1"/>
            </p:cNvSpPr>
            <p:nvPr/>
          </p:nvSpPr>
          <p:spPr bwMode="auto">
            <a:xfrm>
              <a:off x="4468" y="3385"/>
              <a:ext cx="133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R0~R3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r>
                <a:rPr lang="zh-CN" altLang="en-US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2400" b="1" dirty="0" smtClean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  <a:r>
                <a:rPr lang="zh-CN" altLang="en-US" sz="24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24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  <a:endPara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二、模型机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9" name="Text Box 5"/>
          <p:cNvSpPr txBox="1"/>
          <p:nvPr/>
        </p:nvSpPr>
        <p:spPr>
          <a:xfrm>
            <a:off x="342074" y="3877633"/>
            <a:ext cx="422992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）移位器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5"/>
          <p:cNvSpPr txBox="1"/>
          <p:nvPr/>
        </p:nvSpPr>
        <p:spPr>
          <a:xfrm>
            <a:off x="285526" y="4544559"/>
            <a:ext cx="4528521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传送、左移、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右移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5"/>
          <p:cNvSpPr txBox="1"/>
          <p:nvPr/>
        </p:nvSpPr>
        <p:spPr>
          <a:xfrm>
            <a:off x="156099" y="983939"/>
            <a:ext cx="4229926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（算术逻辑单元）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5"/>
          <p:cNvSpPr txBox="1"/>
          <p:nvPr/>
        </p:nvSpPr>
        <p:spPr>
          <a:xfrm>
            <a:off x="284665" y="1699039"/>
            <a:ext cx="4072182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SN74181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芯片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(4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由微命令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控制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不同运算。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4739457" y="1298846"/>
            <a:ext cx="4248150" cy="5051425"/>
            <a:chOff x="3062" y="760"/>
            <a:chExt cx="2676" cy="3182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3692" y="1096"/>
              <a:ext cx="1196" cy="311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556" y="1791"/>
              <a:ext cx="1488" cy="480"/>
            </a:xfrm>
            <a:prstGeom prst="rect">
              <a:avLst/>
            </a:prstGeom>
            <a:solidFill>
              <a:srgbClr val="FDFBFB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4048" y="1808"/>
              <a:ext cx="81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4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211" y="2625"/>
              <a:ext cx="968" cy="3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选择器</a:t>
              </a:r>
              <a:r>
                <a: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V="1">
              <a:off x="4132" y="3001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 flipV="1">
              <a:off x="3256" y="3001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V="1">
              <a:off x="4518" y="298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 flipV="1">
              <a:off x="5342" y="298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 flipV="1">
              <a:off x="3697" y="2271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 flipV="1">
              <a:off x="4921" y="227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 flipV="1">
              <a:off x="4305" y="1407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 flipH="1" flipV="1">
              <a:off x="4305" y="76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3318" y="3193"/>
              <a:ext cx="76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4568" y="3172"/>
              <a:ext cx="71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29"/>
            <p:cNvSpPr txBox="1">
              <a:spLocks noChangeArrowheads="1"/>
            </p:cNvSpPr>
            <p:nvPr/>
          </p:nvSpPr>
          <p:spPr bwMode="auto">
            <a:xfrm>
              <a:off x="4429" y="2625"/>
              <a:ext cx="973" cy="3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选择器</a:t>
              </a:r>
              <a:r>
                <a: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Text Box 34"/>
            <p:cNvSpPr txBox="1">
              <a:spLocks noChangeArrowheads="1"/>
            </p:cNvSpPr>
            <p:nvPr/>
          </p:nvSpPr>
          <p:spPr bwMode="auto">
            <a:xfrm>
              <a:off x="3062" y="3385"/>
              <a:ext cx="127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R0~R3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  <a:r>
                <a:rPr lang="zh-CN" altLang="en-US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24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  <a:endParaRPr lang="zh-CN" altLang="en-US" sz="2400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Text Box 35"/>
            <p:cNvSpPr txBox="1">
              <a:spLocks noChangeArrowheads="1"/>
            </p:cNvSpPr>
            <p:nvPr/>
          </p:nvSpPr>
          <p:spPr bwMode="auto">
            <a:xfrm>
              <a:off x="4468" y="3415"/>
              <a:ext cx="1270" cy="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ts val="2880"/>
                </a:lnSpc>
                <a:spcBef>
                  <a:spcPts val="0"/>
                </a:spcBef>
                <a:buNone/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R0~R3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r>
                <a:rPr lang="zh-CN" altLang="en-US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24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  <a:r>
                <a:rPr lang="zh-CN" altLang="en-US" sz="24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、</a:t>
              </a:r>
              <a:r>
                <a:rPr lang="en-US" altLang="zh-CN" sz="2400" b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  <a:endPara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3" grpId="0" build="p"/>
      <p:bldP spid="19" grpId="0" build="p"/>
      <p:bldP spid="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381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二、模型机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29457"/>
            <a:ext cx="2057400" cy="365125"/>
          </a:xfrm>
        </p:spPr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29457"/>
            <a:ext cx="3086100" cy="365125"/>
          </a:xfrm>
        </p:spPr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6369798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6" name="Text Box 5"/>
          <p:cNvSpPr txBox="1"/>
          <p:nvPr/>
        </p:nvSpPr>
        <p:spPr>
          <a:xfrm>
            <a:off x="330347" y="924650"/>
            <a:ext cx="4389571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、控制器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Text Box 5"/>
          <p:cNvSpPr txBox="1"/>
          <p:nvPr/>
        </p:nvSpPr>
        <p:spPr>
          <a:xfrm>
            <a:off x="297699" y="1431999"/>
            <a:ext cx="8516400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指令执行过程中，分时产生每一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步操作所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需的控制信号（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微命令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序列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7" name="Group 53"/>
          <p:cNvGrpSpPr>
            <a:grpSpLocks/>
          </p:cNvGrpSpPr>
          <p:nvPr/>
        </p:nvGrpSpPr>
        <p:grpSpPr bwMode="auto">
          <a:xfrm>
            <a:off x="1495784" y="4243592"/>
            <a:ext cx="3097212" cy="1196975"/>
            <a:chOff x="1031" y="2332"/>
            <a:chExt cx="1152" cy="919"/>
          </a:xfrm>
        </p:grpSpPr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1031" y="2332"/>
              <a:ext cx="1152" cy="816"/>
            </a:xfrm>
            <a:prstGeom prst="rect">
              <a:avLst/>
            </a:prstGeom>
            <a:solidFill>
              <a:srgbClr val="FFFF00"/>
            </a:solidFill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1132" y="2386"/>
              <a:ext cx="1010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2" charset="-122"/>
                </a:rPr>
                <a:t>控制逻辑</a:t>
              </a:r>
              <a:endParaRPr lang="en-US" altLang="zh-CN" sz="2800" b="1">
                <a:solidFill>
                  <a:srgbClr val="0000CC"/>
                </a:solidFill>
                <a:ea typeface="黑体" pitchFamily="2" charset="-122"/>
              </a:endParaRPr>
            </a:p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>
                  <a:solidFill>
                    <a:srgbClr val="0000CC"/>
                  </a:solidFill>
                  <a:ea typeface="黑体" pitchFamily="2" charset="-122"/>
                </a:rPr>
                <a:t>（微命令发生器）</a:t>
              </a:r>
            </a:p>
          </p:txBody>
        </p:sp>
      </p:grpSp>
      <p:sp>
        <p:nvSpPr>
          <p:cNvPr id="50" name="Text Box 25"/>
          <p:cNvSpPr txBox="1">
            <a:spLocks noChangeArrowheads="1"/>
          </p:cNvSpPr>
          <p:nvPr/>
        </p:nvSpPr>
        <p:spPr bwMode="auto">
          <a:xfrm>
            <a:off x="2613365" y="5961267"/>
            <a:ext cx="720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PSW</a:t>
            </a:r>
          </a:p>
        </p:txBody>
      </p:sp>
      <p:sp>
        <p:nvSpPr>
          <p:cNvPr id="51" name="Text Box 27"/>
          <p:cNvSpPr txBox="1">
            <a:spLocks noChangeArrowheads="1"/>
          </p:cNvSpPr>
          <p:nvPr/>
        </p:nvSpPr>
        <p:spPr bwMode="auto">
          <a:xfrm>
            <a:off x="568766" y="3840082"/>
            <a:ext cx="9699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时序信号</a:t>
            </a:r>
          </a:p>
        </p:txBody>
      </p:sp>
      <p:sp>
        <p:nvSpPr>
          <p:cNvPr id="52" name="Text Box 28"/>
          <p:cNvSpPr txBox="1">
            <a:spLocks noChangeArrowheads="1"/>
          </p:cNvSpPr>
          <p:nvPr/>
        </p:nvSpPr>
        <p:spPr bwMode="auto">
          <a:xfrm>
            <a:off x="1568790" y="5961267"/>
            <a:ext cx="647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</a:p>
        </p:txBody>
      </p:sp>
      <p:grpSp>
        <p:nvGrpSpPr>
          <p:cNvPr id="53" name="Group 64"/>
          <p:cNvGrpSpPr>
            <a:grpSpLocks/>
          </p:cNvGrpSpPr>
          <p:nvPr/>
        </p:nvGrpSpPr>
        <p:grpSpPr bwMode="auto">
          <a:xfrm>
            <a:off x="2075221" y="2849767"/>
            <a:ext cx="1992313" cy="1347788"/>
            <a:chOff x="994" y="1507"/>
            <a:chExt cx="1255" cy="849"/>
          </a:xfrm>
        </p:grpSpPr>
        <p:sp>
          <p:nvSpPr>
            <p:cNvPr id="54" name="Line 6"/>
            <p:cNvSpPr>
              <a:spLocks noChangeShapeType="1"/>
            </p:cNvSpPr>
            <p:nvPr/>
          </p:nvSpPr>
          <p:spPr bwMode="auto">
            <a:xfrm>
              <a:off x="1319" y="2188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>
              <a:off x="1175" y="1869"/>
              <a:ext cx="0" cy="463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prstDash val="sys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2087" y="1819"/>
              <a:ext cx="0" cy="537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prstDash val="sys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994" y="1507"/>
              <a:ext cx="12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微命令序列</a:t>
              </a:r>
            </a:p>
          </p:txBody>
        </p:sp>
      </p:grpSp>
      <p:cxnSp>
        <p:nvCxnSpPr>
          <p:cNvPr id="58" name="直接箭头连接符 26"/>
          <p:cNvCxnSpPr>
            <a:cxnSpLocks noChangeShapeType="1"/>
          </p:cNvCxnSpPr>
          <p:nvPr/>
        </p:nvCxnSpPr>
        <p:spPr bwMode="auto">
          <a:xfrm>
            <a:off x="776646" y="4829380"/>
            <a:ext cx="6842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箭头连接符 27"/>
          <p:cNvCxnSpPr>
            <a:cxnSpLocks noChangeShapeType="1"/>
          </p:cNvCxnSpPr>
          <p:nvPr/>
        </p:nvCxnSpPr>
        <p:spPr bwMode="auto">
          <a:xfrm flipV="1">
            <a:off x="1894228" y="5332617"/>
            <a:ext cx="0" cy="62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箭头连接符 28"/>
          <p:cNvCxnSpPr>
            <a:cxnSpLocks noChangeShapeType="1"/>
          </p:cNvCxnSpPr>
          <p:nvPr/>
        </p:nvCxnSpPr>
        <p:spPr bwMode="auto">
          <a:xfrm flipV="1">
            <a:off x="2973728" y="5332617"/>
            <a:ext cx="0" cy="6286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箭头连接符 28"/>
          <p:cNvCxnSpPr>
            <a:cxnSpLocks noChangeShapeType="1"/>
          </p:cNvCxnSpPr>
          <p:nvPr/>
        </p:nvCxnSpPr>
        <p:spPr bwMode="auto">
          <a:xfrm flipH="1" flipV="1">
            <a:off x="4158109" y="5332617"/>
            <a:ext cx="1266" cy="60652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 Box 27"/>
          <p:cNvSpPr txBox="1">
            <a:spLocks noChangeArrowheads="1"/>
          </p:cNvSpPr>
          <p:nvPr/>
        </p:nvSpPr>
        <p:spPr bwMode="auto">
          <a:xfrm>
            <a:off x="3563077" y="5943958"/>
            <a:ext cx="1476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请求</a:t>
            </a: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5702207" y="3394417"/>
            <a:ext cx="3366897" cy="21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5000"/>
              </a:spcBef>
            </a:pPr>
            <a:r>
              <a:rPr kumimoji="0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根据产生微命令的方式不同，分为：</a:t>
            </a:r>
            <a:endParaRPr kumimoji="0"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35000"/>
              </a:spcBef>
            </a:pPr>
            <a:r>
              <a:rPr kumimoji="0" lang="zh-CN" altLang="en-US" sz="2800" b="1" dirty="0" smtClean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kumimoji="0"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组合逻辑控制器</a:t>
            </a:r>
          </a:p>
          <a:p>
            <a:pPr>
              <a:spcBef>
                <a:spcPct val="35000"/>
              </a:spcBef>
            </a:pPr>
            <a:r>
              <a:rPr kumimoji="0" lang="zh-CN" altLang="en-US" sz="28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②微程序控制器</a:t>
            </a:r>
          </a:p>
        </p:txBody>
      </p:sp>
    </p:spTree>
    <p:extLst>
      <p:ext uri="{BB962C8B-B14F-4D97-AF65-F5344CB8AC3E}">
        <p14:creationId xmlns:p14="http://schemas.microsoft.com/office/powerpoint/2010/main" val="17555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/>
      <p:bldP spid="50" grpId="0"/>
      <p:bldP spid="51" grpId="0"/>
      <p:bldP spid="52" grpId="0"/>
      <p:bldP spid="62" grpId="0"/>
      <p:bldP spid="63" grpId="0" build="allAtOnce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二、模型机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4" name="Text Box 5"/>
          <p:cNvSpPr txBox="1"/>
          <p:nvPr/>
        </p:nvSpPr>
        <p:spPr>
          <a:xfrm>
            <a:off x="337277" y="1165401"/>
            <a:ext cx="8319247" cy="11182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单向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数据传送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分离寄存器结构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" name="Group 40"/>
          <p:cNvGrpSpPr>
            <a:grpSpLocks/>
          </p:cNvGrpSpPr>
          <p:nvPr/>
        </p:nvGrpSpPr>
        <p:grpSpPr bwMode="auto">
          <a:xfrm>
            <a:off x="442257" y="2171643"/>
            <a:ext cx="7975600" cy="4348163"/>
            <a:chOff x="16" y="720"/>
            <a:chExt cx="5024" cy="2739"/>
          </a:xfrm>
        </p:grpSpPr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720" y="1248"/>
              <a:ext cx="864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1200" y="1008"/>
              <a:ext cx="38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720" y="1872"/>
              <a:ext cx="864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1248" y="2544"/>
              <a:ext cx="864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92" y="2544"/>
              <a:ext cx="864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2496" y="1248"/>
              <a:ext cx="864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3936" y="1248"/>
              <a:ext cx="864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V="1">
              <a:off x="2928" y="10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 flipV="1">
              <a:off x="864" y="220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V="1">
              <a:off x="1152" y="158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V="1">
              <a:off x="1200" y="10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 flipV="1">
              <a:off x="4368" y="10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 flipV="1">
              <a:off x="864" y="28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 flipV="1">
              <a:off x="336" y="28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 flipV="1">
              <a:off x="1392" y="220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 flipV="1">
              <a:off x="2928" y="15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 flipV="1">
              <a:off x="4368" y="15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21"/>
            <p:cNvSpPr>
              <a:spLocks noChangeShapeType="1"/>
            </p:cNvSpPr>
            <p:nvPr/>
          </p:nvSpPr>
          <p:spPr bwMode="auto">
            <a:xfrm flipV="1">
              <a:off x="1968" y="28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2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23"/>
            <p:cNvSpPr>
              <a:spLocks noChangeShapeType="1"/>
            </p:cNvSpPr>
            <p:nvPr/>
          </p:nvSpPr>
          <p:spPr bwMode="auto">
            <a:xfrm>
              <a:off x="384" y="3072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Line 24"/>
            <p:cNvSpPr>
              <a:spLocks noChangeShapeType="1"/>
            </p:cNvSpPr>
            <p:nvPr/>
          </p:nvSpPr>
          <p:spPr bwMode="auto">
            <a:xfrm>
              <a:off x="1440" y="307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Line 25"/>
            <p:cNvSpPr>
              <a:spLocks noChangeShapeType="1"/>
            </p:cNvSpPr>
            <p:nvPr/>
          </p:nvSpPr>
          <p:spPr bwMode="auto">
            <a:xfrm>
              <a:off x="3548" y="1392"/>
              <a:ext cx="19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816" y="1248"/>
              <a:ext cx="9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864" y="1920"/>
              <a:ext cx="9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44" name="Text Box 28"/>
            <p:cNvSpPr txBox="1">
              <a:spLocks noChangeArrowheads="1"/>
            </p:cNvSpPr>
            <p:nvPr/>
          </p:nvSpPr>
          <p:spPr bwMode="auto">
            <a:xfrm>
              <a:off x="1072" y="2592"/>
              <a:ext cx="10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选择器</a:t>
              </a:r>
              <a:r>
                <a:rPr lang="en-US" altLang="zh-CN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16" y="2592"/>
              <a:ext cx="12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</a:t>
              </a:r>
              <a:r>
                <a:rPr lang="zh-CN" altLang="en-US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选择器</a:t>
              </a:r>
              <a:r>
                <a:rPr lang="en-US" altLang="zh-CN" sz="24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46" name="Text Box 30"/>
            <p:cNvSpPr txBox="1">
              <a:spLocks noChangeArrowheads="1"/>
            </p:cNvSpPr>
            <p:nvPr/>
          </p:nvSpPr>
          <p:spPr bwMode="auto">
            <a:xfrm>
              <a:off x="2736" y="1296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4176" y="1296"/>
              <a:ext cx="5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Rn</a:t>
              </a:r>
            </a:p>
          </p:txBody>
        </p:sp>
        <p:sp>
          <p:nvSpPr>
            <p:cNvPr id="48" name="Text Box 32"/>
            <p:cNvSpPr txBox="1">
              <a:spLocks noChangeArrowheads="1"/>
            </p:cNvSpPr>
            <p:nvPr/>
          </p:nvSpPr>
          <p:spPr bwMode="auto">
            <a:xfrm>
              <a:off x="192" y="3168"/>
              <a:ext cx="21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  <a:r>
                <a:rPr lang="en-US" altLang="zh-CN" sz="2400" b="1" dirty="0" smtClean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.. </a:t>
              </a:r>
              <a:r>
                <a:rPr lang="en-US" altLang="zh-CN" sz="2400" b="1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Rn    </a:t>
              </a:r>
              <a:r>
                <a:rPr lang="en-US" altLang="zh-CN" sz="2400" b="1" dirty="0" smtClean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  <a:r>
                <a:rPr lang="en-US" altLang="zh-CN" sz="2400" b="1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. </a:t>
              </a:r>
              <a:r>
                <a:rPr lang="en-US" altLang="zh-CN" sz="2400" b="1" dirty="0" smtClean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. </a:t>
              </a:r>
              <a:r>
                <a:rPr lang="en-US" altLang="zh-CN" sz="2400" b="1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Rn </a:t>
              </a:r>
            </a:p>
          </p:txBody>
        </p:sp>
        <p:sp>
          <p:nvSpPr>
            <p:cNvPr id="49" name="Text Box 33"/>
            <p:cNvSpPr txBox="1">
              <a:spLocks noChangeArrowheads="1"/>
            </p:cNvSpPr>
            <p:nvPr/>
          </p:nvSpPr>
          <p:spPr bwMode="auto">
            <a:xfrm>
              <a:off x="2208" y="720"/>
              <a:ext cx="17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内部总线（单向）</a:t>
              </a:r>
            </a:p>
          </p:txBody>
        </p:sp>
      </p:grp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3989108" y="3881385"/>
            <a:ext cx="21605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送选择器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Text Box 42"/>
          <p:cNvSpPr txBox="1">
            <a:spLocks noChangeArrowheads="1"/>
          </p:cNvSpPr>
          <p:nvPr/>
        </p:nvSpPr>
        <p:spPr bwMode="auto">
          <a:xfrm>
            <a:off x="6508470" y="3881385"/>
            <a:ext cx="2160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送选择器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en-US" altLang="zh-CN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 Box 5"/>
          <p:cNvSpPr txBox="1"/>
          <p:nvPr/>
        </p:nvSpPr>
        <p:spPr>
          <a:xfrm>
            <a:off x="389970" y="703381"/>
            <a:ext cx="4389571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、总线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50" grpId="0" build="p" autoUpdateAnimBg="0" advAuto="0"/>
      <p:bldP spid="52" grpId="0" build="p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二、模型机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3" name="Text Box 5"/>
          <p:cNvSpPr txBox="1"/>
          <p:nvPr/>
        </p:nvSpPr>
        <p:spPr>
          <a:xfrm>
            <a:off x="147064" y="649147"/>
            <a:ext cx="8319247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系统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位系统总线连接主存和外设接口。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 flipV="1">
            <a:off x="1052410" y="447115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Line 6"/>
          <p:cNvSpPr>
            <a:spLocks noChangeShapeType="1"/>
          </p:cNvSpPr>
          <p:nvPr/>
        </p:nvSpPr>
        <p:spPr bwMode="auto">
          <a:xfrm flipV="1">
            <a:off x="1814410" y="363295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V="1">
            <a:off x="2347810" y="447115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Line 8"/>
          <p:cNvSpPr>
            <a:spLocks noChangeShapeType="1"/>
          </p:cNvSpPr>
          <p:nvPr/>
        </p:nvSpPr>
        <p:spPr bwMode="auto">
          <a:xfrm flipV="1">
            <a:off x="2043010" y="530935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 flipV="1">
            <a:off x="1433410" y="530935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 flipV="1">
            <a:off x="671410" y="530935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Line 11"/>
          <p:cNvSpPr>
            <a:spLocks noChangeShapeType="1"/>
          </p:cNvSpPr>
          <p:nvPr/>
        </p:nvSpPr>
        <p:spPr bwMode="auto">
          <a:xfrm flipV="1">
            <a:off x="2805010" y="530935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 flipV="1">
            <a:off x="1814410" y="2794752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Text Box 14"/>
          <p:cNvSpPr txBox="1">
            <a:spLocks noChangeArrowheads="1"/>
          </p:cNvSpPr>
          <p:nvPr/>
        </p:nvSpPr>
        <p:spPr bwMode="auto">
          <a:xfrm>
            <a:off x="519010" y="4775952"/>
            <a:ext cx="1066800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0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70" name="Text Box 15"/>
          <p:cNvSpPr txBox="1">
            <a:spLocks noChangeArrowheads="1"/>
          </p:cNvSpPr>
          <p:nvPr/>
        </p:nvSpPr>
        <p:spPr bwMode="auto">
          <a:xfrm>
            <a:off x="1204810" y="3175752"/>
            <a:ext cx="1295400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>
            <a:off x="1204810" y="3937752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Text Box 17"/>
          <p:cNvSpPr txBox="1">
            <a:spLocks noChangeArrowheads="1"/>
          </p:cNvSpPr>
          <p:nvPr/>
        </p:nvSpPr>
        <p:spPr bwMode="auto">
          <a:xfrm>
            <a:off x="1890610" y="4775952"/>
            <a:ext cx="1066800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B</a:t>
            </a: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900010" y="3937752"/>
            <a:ext cx="1676400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0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823810" y="5614152"/>
            <a:ext cx="5334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Line 20"/>
          <p:cNvSpPr>
            <a:spLocks noChangeShapeType="1"/>
          </p:cNvSpPr>
          <p:nvPr/>
        </p:nvSpPr>
        <p:spPr bwMode="auto">
          <a:xfrm>
            <a:off x="2195410" y="5614152"/>
            <a:ext cx="533400" cy="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Line 22"/>
          <p:cNvSpPr>
            <a:spLocks noChangeShapeType="1"/>
          </p:cNvSpPr>
          <p:nvPr/>
        </p:nvSpPr>
        <p:spPr bwMode="auto">
          <a:xfrm>
            <a:off x="1808999" y="2794752"/>
            <a:ext cx="182525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Line 23"/>
          <p:cNvSpPr>
            <a:spLocks noChangeShapeType="1"/>
          </p:cNvSpPr>
          <p:nvPr/>
        </p:nvSpPr>
        <p:spPr bwMode="auto">
          <a:xfrm>
            <a:off x="3634251" y="2794752"/>
            <a:ext cx="12700" cy="33183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Line 25"/>
          <p:cNvSpPr>
            <a:spLocks noChangeShapeType="1"/>
          </p:cNvSpPr>
          <p:nvPr/>
        </p:nvSpPr>
        <p:spPr bwMode="auto">
          <a:xfrm>
            <a:off x="4886703" y="2412369"/>
            <a:ext cx="3200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Line 26"/>
          <p:cNvSpPr>
            <a:spLocks noChangeShapeType="1"/>
          </p:cNvSpPr>
          <p:nvPr/>
        </p:nvSpPr>
        <p:spPr bwMode="auto">
          <a:xfrm>
            <a:off x="4886703" y="3021969"/>
            <a:ext cx="3200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Line 27"/>
          <p:cNvSpPr>
            <a:spLocks noChangeShapeType="1"/>
          </p:cNvSpPr>
          <p:nvPr/>
        </p:nvSpPr>
        <p:spPr bwMode="auto">
          <a:xfrm flipH="1">
            <a:off x="4886703" y="2717169"/>
            <a:ext cx="32004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Line 28"/>
          <p:cNvSpPr>
            <a:spLocks noChangeShapeType="1"/>
          </p:cNvSpPr>
          <p:nvPr/>
        </p:nvSpPr>
        <p:spPr bwMode="auto">
          <a:xfrm>
            <a:off x="6258303" y="2412369"/>
            <a:ext cx="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>
            <a:off x="6486903" y="2717169"/>
            <a:ext cx="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Line 30"/>
          <p:cNvSpPr>
            <a:spLocks noChangeShapeType="1"/>
          </p:cNvSpPr>
          <p:nvPr/>
        </p:nvSpPr>
        <p:spPr bwMode="auto">
          <a:xfrm>
            <a:off x="7171317" y="2412369"/>
            <a:ext cx="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Line 31"/>
          <p:cNvSpPr>
            <a:spLocks noChangeShapeType="1"/>
          </p:cNvSpPr>
          <p:nvPr/>
        </p:nvSpPr>
        <p:spPr bwMode="auto">
          <a:xfrm>
            <a:off x="6715503" y="3021969"/>
            <a:ext cx="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Line 32"/>
          <p:cNvSpPr>
            <a:spLocks noChangeShapeType="1"/>
          </p:cNvSpPr>
          <p:nvPr/>
        </p:nvSpPr>
        <p:spPr bwMode="auto">
          <a:xfrm>
            <a:off x="7628517" y="3021969"/>
            <a:ext cx="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Line 33"/>
          <p:cNvSpPr>
            <a:spLocks noChangeShapeType="1"/>
          </p:cNvSpPr>
          <p:nvPr/>
        </p:nvSpPr>
        <p:spPr bwMode="auto">
          <a:xfrm>
            <a:off x="5115303" y="3555369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34"/>
          <p:cNvSpPr>
            <a:spLocks noChangeShapeType="1"/>
          </p:cNvSpPr>
          <p:nvPr/>
        </p:nvSpPr>
        <p:spPr bwMode="auto">
          <a:xfrm flipV="1">
            <a:off x="5335590" y="2412369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Line 35"/>
          <p:cNvSpPr>
            <a:spLocks noChangeShapeType="1"/>
          </p:cNvSpPr>
          <p:nvPr/>
        </p:nvSpPr>
        <p:spPr bwMode="auto">
          <a:xfrm flipH="1">
            <a:off x="5115303" y="4158044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Line 36"/>
          <p:cNvSpPr>
            <a:spLocks noChangeShapeType="1"/>
          </p:cNvSpPr>
          <p:nvPr/>
        </p:nvSpPr>
        <p:spPr bwMode="auto">
          <a:xfrm flipV="1">
            <a:off x="5496302" y="2717166"/>
            <a:ext cx="1" cy="144087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Line 37"/>
          <p:cNvSpPr>
            <a:spLocks noChangeShapeType="1"/>
          </p:cNvSpPr>
          <p:nvPr/>
        </p:nvSpPr>
        <p:spPr bwMode="auto">
          <a:xfrm>
            <a:off x="5716590" y="2717169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Line 38"/>
          <p:cNvSpPr>
            <a:spLocks noChangeShapeType="1"/>
          </p:cNvSpPr>
          <p:nvPr/>
        </p:nvSpPr>
        <p:spPr bwMode="auto">
          <a:xfrm flipH="1">
            <a:off x="5115303" y="4926969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6" name="Text Box 41"/>
          <p:cNvSpPr txBox="1">
            <a:spLocks noChangeArrowheads="1"/>
          </p:cNvSpPr>
          <p:nvPr/>
        </p:nvSpPr>
        <p:spPr bwMode="auto">
          <a:xfrm>
            <a:off x="6105903" y="3479169"/>
            <a:ext cx="762000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 M</a:t>
            </a:r>
          </a:p>
        </p:txBody>
      </p:sp>
      <p:sp>
        <p:nvSpPr>
          <p:cNvPr id="97" name="Text Box 42"/>
          <p:cNvSpPr txBox="1">
            <a:spLocks noChangeArrowheads="1"/>
          </p:cNvSpPr>
          <p:nvPr/>
        </p:nvSpPr>
        <p:spPr bwMode="auto">
          <a:xfrm>
            <a:off x="7020303" y="3479169"/>
            <a:ext cx="762000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" name="Text Box 43"/>
          <p:cNvSpPr txBox="1">
            <a:spLocks noChangeArrowheads="1"/>
          </p:cNvSpPr>
          <p:nvPr/>
        </p:nvSpPr>
        <p:spPr bwMode="auto">
          <a:xfrm>
            <a:off x="4277103" y="2793369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CB</a:t>
            </a:r>
          </a:p>
        </p:txBody>
      </p:sp>
      <p:sp>
        <p:nvSpPr>
          <p:cNvPr id="99" name="Text Box 44"/>
          <p:cNvSpPr txBox="1">
            <a:spLocks noChangeArrowheads="1"/>
          </p:cNvSpPr>
          <p:nvPr/>
        </p:nvSpPr>
        <p:spPr bwMode="auto">
          <a:xfrm>
            <a:off x="1908542" y="2409269"/>
            <a:ext cx="1600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</a:p>
        </p:txBody>
      </p:sp>
      <p:sp>
        <p:nvSpPr>
          <p:cNvPr id="103" name="Text Box 48"/>
          <p:cNvSpPr txBox="1">
            <a:spLocks noChangeArrowheads="1"/>
          </p:cNvSpPr>
          <p:nvPr/>
        </p:nvSpPr>
        <p:spPr bwMode="auto">
          <a:xfrm>
            <a:off x="4124703" y="3326769"/>
            <a:ext cx="9906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04" name="Text Box 49"/>
          <p:cNvSpPr txBox="1">
            <a:spLocks noChangeArrowheads="1"/>
          </p:cNvSpPr>
          <p:nvPr/>
        </p:nvSpPr>
        <p:spPr bwMode="auto">
          <a:xfrm>
            <a:off x="4124703" y="4012569"/>
            <a:ext cx="9906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05" name="Text Box 50"/>
          <p:cNvSpPr txBox="1">
            <a:spLocks noChangeArrowheads="1"/>
          </p:cNvSpPr>
          <p:nvPr/>
        </p:nvSpPr>
        <p:spPr bwMode="auto">
          <a:xfrm>
            <a:off x="4124703" y="4698369"/>
            <a:ext cx="990600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IR</a:t>
            </a:r>
          </a:p>
        </p:txBody>
      </p:sp>
      <p:sp>
        <p:nvSpPr>
          <p:cNvPr id="109" name="Line 54"/>
          <p:cNvSpPr>
            <a:spLocks noChangeShapeType="1"/>
          </p:cNvSpPr>
          <p:nvPr/>
        </p:nvSpPr>
        <p:spPr bwMode="auto">
          <a:xfrm rot="16200000">
            <a:off x="7934703" y="3555369"/>
            <a:ext cx="0" cy="30480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0" name="Line 55"/>
          <p:cNvSpPr>
            <a:spLocks noChangeShapeType="1"/>
          </p:cNvSpPr>
          <p:nvPr/>
        </p:nvSpPr>
        <p:spPr bwMode="auto">
          <a:xfrm>
            <a:off x="7399917" y="2717169"/>
            <a:ext cx="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1" name="Text Box 56"/>
          <p:cNvSpPr txBox="1">
            <a:spLocks noChangeArrowheads="1"/>
          </p:cNvSpPr>
          <p:nvPr/>
        </p:nvSpPr>
        <p:spPr bwMode="auto">
          <a:xfrm>
            <a:off x="4277103" y="2183769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</a:t>
            </a:r>
          </a:p>
        </p:txBody>
      </p:sp>
      <p:sp>
        <p:nvSpPr>
          <p:cNvPr id="112" name="Text Box 57"/>
          <p:cNvSpPr txBox="1">
            <a:spLocks noChangeArrowheads="1"/>
          </p:cNvSpPr>
          <p:nvPr/>
        </p:nvSpPr>
        <p:spPr bwMode="auto">
          <a:xfrm>
            <a:off x="4277103" y="2488569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DB</a:t>
            </a:r>
          </a:p>
        </p:txBody>
      </p:sp>
      <p:sp>
        <p:nvSpPr>
          <p:cNvPr id="113" name="Line 58"/>
          <p:cNvSpPr>
            <a:spLocks noChangeShapeType="1"/>
          </p:cNvSpPr>
          <p:nvPr/>
        </p:nvSpPr>
        <p:spPr bwMode="auto">
          <a:xfrm>
            <a:off x="5953503" y="3021969"/>
            <a:ext cx="0" cy="2209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4" name="Text Box 59"/>
          <p:cNvSpPr txBox="1">
            <a:spLocks noChangeArrowheads="1"/>
          </p:cNvSpPr>
          <p:nvPr/>
        </p:nvSpPr>
        <p:spPr bwMode="auto">
          <a:xfrm>
            <a:off x="5564245" y="5231769"/>
            <a:ext cx="863600" cy="70788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控制逻辑 </a:t>
            </a:r>
          </a:p>
        </p:txBody>
      </p:sp>
      <p:sp>
        <p:nvSpPr>
          <p:cNvPr id="116" name="Line 61"/>
          <p:cNvSpPr>
            <a:spLocks noChangeShapeType="1"/>
          </p:cNvSpPr>
          <p:nvPr/>
        </p:nvSpPr>
        <p:spPr bwMode="auto">
          <a:xfrm flipH="1">
            <a:off x="3626314" y="3517065"/>
            <a:ext cx="5032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8" name="Line 63"/>
          <p:cNvSpPr>
            <a:spLocks noChangeShapeType="1"/>
          </p:cNvSpPr>
          <p:nvPr/>
        </p:nvSpPr>
        <p:spPr bwMode="auto">
          <a:xfrm flipH="1">
            <a:off x="3646951" y="4237790"/>
            <a:ext cx="48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1" name="Text Box 76"/>
          <p:cNvSpPr txBox="1">
            <a:spLocks noChangeArrowheads="1"/>
          </p:cNvSpPr>
          <p:nvPr/>
        </p:nvSpPr>
        <p:spPr bwMode="auto">
          <a:xfrm>
            <a:off x="7077367" y="4393569"/>
            <a:ext cx="653469" cy="58477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设备</a:t>
            </a:r>
            <a:endParaRPr lang="en-US" altLang="zh-CN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2" name="Line 77"/>
          <p:cNvSpPr>
            <a:spLocks noChangeShapeType="1"/>
          </p:cNvSpPr>
          <p:nvPr/>
        </p:nvSpPr>
        <p:spPr bwMode="auto">
          <a:xfrm>
            <a:off x="7402891" y="3910218"/>
            <a:ext cx="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" name="Line 79"/>
          <p:cNvSpPr>
            <a:spLocks noChangeShapeType="1"/>
          </p:cNvSpPr>
          <p:nvPr/>
        </p:nvSpPr>
        <p:spPr bwMode="auto">
          <a:xfrm flipH="1">
            <a:off x="5099428" y="4327441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7" name="Text Box 27"/>
          <p:cNvSpPr txBox="1">
            <a:spLocks noChangeArrowheads="1"/>
          </p:cNvSpPr>
          <p:nvPr/>
        </p:nvSpPr>
        <p:spPr bwMode="auto">
          <a:xfrm>
            <a:off x="6841426" y="5617204"/>
            <a:ext cx="12949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时序信号</a:t>
            </a:r>
          </a:p>
        </p:txBody>
      </p:sp>
      <p:cxnSp>
        <p:nvCxnSpPr>
          <p:cNvPr id="138" name="直接箭头连接符 26"/>
          <p:cNvCxnSpPr>
            <a:cxnSpLocks noChangeShapeType="1"/>
          </p:cNvCxnSpPr>
          <p:nvPr/>
        </p:nvCxnSpPr>
        <p:spPr bwMode="auto">
          <a:xfrm flipH="1">
            <a:off x="6448471" y="5877554"/>
            <a:ext cx="388949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直接箭头连接符 28"/>
          <p:cNvCxnSpPr>
            <a:cxnSpLocks noChangeShapeType="1"/>
          </p:cNvCxnSpPr>
          <p:nvPr/>
        </p:nvCxnSpPr>
        <p:spPr bwMode="auto">
          <a:xfrm flipH="1">
            <a:off x="6464369" y="5529722"/>
            <a:ext cx="449251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Text Box 27"/>
          <p:cNvSpPr txBox="1">
            <a:spLocks noChangeArrowheads="1"/>
          </p:cNvSpPr>
          <p:nvPr/>
        </p:nvSpPr>
        <p:spPr bwMode="auto">
          <a:xfrm>
            <a:off x="6823529" y="5304730"/>
            <a:ext cx="1115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000" b="1">
                <a:latin typeface="楷体" panose="02010609060101010101" pitchFamily="49" charset="-122"/>
                <a:ea typeface="楷体" panose="02010609060101010101" pitchFamily="49" charset="-122"/>
              </a:rPr>
              <a:t>请求</a:t>
            </a:r>
          </a:p>
        </p:txBody>
      </p:sp>
      <p:sp>
        <p:nvSpPr>
          <p:cNvPr id="141" name="Text Box 44"/>
          <p:cNvSpPr txBox="1">
            <a:spLocks noChangeArrowheads="1"/>
          </p:cNvSpPr>
          <p:nvPr/>
        </p:nvSpPr>
        <p:spPr bwMode="auto">
          <a:xfrm>
            <a:off x="5664393" y="1918464"/>
            <a:ext cx="22514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6" grpId="0" animBg="1"/>
      <p:bldP spid="97" grpId="0" animBg="1"/>
      <p:bldP spid="98" grpId="0"/>
      <p:bldP spid="99" grpId="0"/>
      <p:bldP spid="103" grpId="0" animBg="1"/>
      <p:bldP spid="104" grpId="0" animBg="1"/>
      <p:bldP spid="105" grpId="0" animBg="1"/>
      <p:bldP spid="109" grpId="0" animBg="1"/>
      <p:bldP spid="110" grpId="0" animBg="1"/>
      <p:bldP spid="111" grpId="0"/>
      <p:bldP spid="112" grpId="0"/>
      <p:bldP spid="113" grpId="0" animBg="1"/>
      <p:bldP spid="114" grpId="0" animBg="1"/>
      <p:bldP spid="116" grpId="0" animBg="1"/>
      <p:bldP spid="118" grpId="0" animBg="1"/>
      <p:bldP spid="131" grpId="0" animBg="1"/>
      <p:bldP spid="132" grpId="0" animBg="1"/>
      <p:bldP spid="133" grpId="0" animBg="1"/>
      <p:bldP spid="137" grpId="0"/>
      <p:bldP spid="140" grpId="0"/>
      <p:bldP spid="1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二、模型机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5" name="Text Box 5"/>
          <p:cNvSpPr txBox="1"/>
          <p:nvPr/>
        </p:nvSpPr>
        <p:spPr>
          <a:xfrm>
            <a:off x="34513" y="944499"/>
            <a:ext cx="318765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、时序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300239" y="1621269"/>
            <a:ext cx="8567921" cy="397031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工作通常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是分步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执行，需要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有一种时间信号作为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分步执行的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标志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机的时序信号包含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机器周期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工作周期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、时钟周期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节拍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、脉冲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产生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时序信号的部件称为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时序发生器或时序系统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，由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一个振荡器和一组计数分频器组成。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二、模型机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组成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5" name="Text Box 5"/>
          <p:cNvSpPr txBox="1"/>
          <p:nvPr/>
        </p:nvSpPr>
        <p:spPr>
          <a:xfrm>
            <a:off x="46801" y="1184795"/>
            <a:ext cx="318765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时序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" name="Group 4"/>
          <p:cNvGrpSpPr>
            <a:grpSpLocks/>
          </p:cNvGrpSpPr>
          <p:nvPr/>
        </p:nvGrpSpPr>
        <p:grpSpPr bwMode="auto">
          <a:xfrm>
            <a:off x="34925" y="3251297"/>
            <a:ext cx="1463675" cy="914400"/>
            <a:chOff x="384" y="3504"/>
            <a:chExt cx="1104" cy="576"/>
          </a:xfrm>
          <a:solidFill>
            <a:schemeClr val="bg1">
              <a:lumMod val="95000"/>
            </a:schemeClr>
          </a:solidFill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84" y="3504"/>
              <a:ext cx="1104" cy="576"/>
            </a:xfrm>
            <a:prstGeom prst="rect">
              <a:avLst/>
            </a:prstGeom>
            <a:grpFill/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432" y="3600"/>
              <a:ext cx="1008" cy="3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振荡器</a:t>
              </a:r>
            </a:p>
          </p:txBody>
        </p:sp>
      </p:grp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3232150" y="3251297"/>
            <a:ext cx="1555750" cy="914400"/>
            <a:chOff x="384" y="3504"/>
            <a:chExt cx="1104" cy="576"/>
          </a:xfrm>
          <a:solidFill>
            <a:schemeClr val="bg1">
              <a:lumMod val="95000"/>
            </a:schemeClr>
          </a:solidFill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384" y="3504"/>
              <a:ext cx="1104" cy="576"/>
            </a:xfrm>
            <a:prstGeom prst="rect">
              <a:avLst/>
            </a:prstGeom>
            <a:grpFill/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432" y="3600"/>
              <a:ext cx="1008" cy="36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b="1">
                  <a:latin typeface="楷体" panose="02010609060101010101" pitchFamily="49" charset="-122"/>
                  <a:ea typeface="楷体" panose="02010609060101010101" pitchFamily="49" charset="-122"/>
                </a:rPr>
                <a:t>分频器</a:t>
              </a:r>
            </a:p>
          </p:txBody>
        </p:sp>
      </p:grpSp>
      <p:sp>
        <p:nvSpPr>
          <p:cNvPr id="23" name="Line 10"/>
          <p:cNvSpPr>
            <a:spLocks noChangeShapeType="1"/>
          </p:cNvSpPr>
          <p:nvPr/>
        </p:nvSpPr>
        <p:spPr bwMode="auto">
          <a:xfrm>
            <a:off x="4806110" y="3708497"/>
            <a:ext cx="1752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" name="Group 11"/>
          <p:cNvGrpSpPr>
            <a:grpSpLocks/>
          </p:cNvGrpSpPr>
          <p:nvPr/>
        </p:nvGrpSpPr>
        <p:grpSpPr bwMode="auto">
          <a:xfrm>
            <a:off x="1555750" y="3327497"/>
            <a:ext cx="1600200" cy="228600"/>
            <a:chOff x="3984" y="3840"/>
            <a:chExt cx="1008" cy="144"/>
          </a:xfrm>
        </p:grpSpPr>
        <p:grpSp>
          <p:nvGrpSpPr>
            <p:cNvPr id="25" name="Group 12"/>
            <p:cNvGrpSpPr>
              <a:grpSpLocks/>
            </p:cNvGrpSpPr>
            <p:nvPr/>
          </p:nvGrpSpPr>
          <p:grpSpPr bwMode="auto">
            <a:xfrm>
              <a:off x="3984" y="3840"/>
              <a:ext cx="288" cy="144"/>
              <a:chOff x="3984" y="3840"/>
              <a:chExt cx="288" cy="144"/>
            </a:xfrm>
          </p:grpSpPr>
          <p:sp>
            <p:nvSpPr>
              <p:cNvPr id="40" name="Line 13"/>
              <p:cNvSpPr>
                <a:spLocks noChangeShapeType="1"/>
              </p:cNvSpPr>
              <p:nvPr/>
            </p:nvSpPr>
            <p:spPr bwMode="auto">
              <a:xfrm>
                <a:off x="3984" y="3984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14"/>
              <p:cNvSpPr>
                <a:spLocks noChangeShapeType="1"/>
              </p:cNvSpPr>
              <p:nvPr/>
            </p:nvSpPr>
            <p:spPr bwMode="auto">
              <a:xfrm>
                <a:off x="4128" y="3840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15"/>
              <p:cNvSpPr>
                <a:spLocks noChangeShapeType="1"/>
              </p:cNvSpPr>
              <p:nvPr/>
            </p:nvSpPr>
            <p:spPr bwMode="auto">
              <a:xfrm>
                <a:off x="4128" y="3840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16"/>
              <p:cNvSpPr>
                <a:spLocks noChangeShapeType="1"/>
              </p:cNvSpPr>
              <p:nvPr/>
            </p:nvSpPr>
            <p:spPr bwMode="auto">
              <a:xfrm>
                <a:off x="4272" y="3840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17"/>
            <p:cNvGrpSpPr>
              <a:grpSpLocks/>
            </p:cNvGrpSpPr>
            <p:nvPr/>
          </p:nvGrpSpPr>
          <p:grpSpPr bwMode="auto">
            <a:xfrm>
              <a:off x="4560" y="3840"/>
              <a:ext cx="432" cy="144"/>
              <a:chOff x="3888" y="3744"/>
              <a:chExt cx="432" cy="144"/>
            </a:xfrm>
          </p:grpSpPr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3888" y="3888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19"/>
              <p:cNvSpPr>
                <a:spLocks noChangeShapeType="1"/>
              </p:cNvSpPr>
              <p:nvPr/>
            </p:nvSpPr>
            <p:spPr bwMode="auto">
              <a:xfrm>
                <a:off x="4032" y="3744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20"/>
              <p:cNvSpPr>
                <a:spLocks noChangeShapeType="1"/>
              </p:cNvSpPr>
              <p:nvPr/>
            </p:nvSpPr>
            <p:spPr bwMode="auto">
              <a:xfrm>
                <a:off x="4032" y="3744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21"/>
              <p:cNvSpPr>
                <a:spLocks noChangeShapeType="1"/>
              </p:cNvSpPr>
              <p:nvPr/>
            </p:nvSpPr>
            <p:spPr bwMode="auto">
              <a:xfrm>
                <a:off x="4176" y="3888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22"/>
              <p:cNvSpPr>
                <a:spLocks noChangeShapeType="1"/>
              </p:cNvSpPr>
              <p:nvPr/>
            </p:nvSpPr>
            <p:spPr bwMode="auto">
              <a:xfrm>
                <a:off x="4176" y="3744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Group 23"/>
            <p:cNvGrpSpPr>
              <a:grpSpLocks/>
            </p:cNvGrpSpPr>
            <p:nvPr/>
          </p:nvGrpSpPr>
          <p:grpSpPr bwMode="auto">
            <a:xfrm>
              <a:off x="4272" y="3840"/>
              <a:ext cx="288" cy="144"/>
              <a:chOff x="3984" y="3840"/>
              <a:chExt cx="288" cy="144"/>
            </a:xfrm>
          </p:grpSpPr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3984" y="3984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5"/>
              <p:cNvSpPr>
                <a:spLocks noChangeShapeType="1"/>
              </p:cNvSpPr>
              <p:nvPr/>
            </p:nvSpPr>
            <p:spPr bwMode="auto">
              <a:xfrm>
                <a:off x="4128" y="3840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26"/>
              <p:cNvSpPr>
                <a:spLocks noChangeShapeType="1"/>
              </p:cNvSpPr>
              <p:nvPr/>
            </p:nvSpPr>
            <p:spPr bwMode="auto">
              <a:xfrm>
                <a:off x="4128" y="3840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27"/>
              <p:cNvSpPr>
                <a:spLocks noChangeShapeType="1"/>
              </p:cNvSpPr>
              <p:nvPr/>
            </p:nvSpPr>
            <p:spPr bwMode="auto">
              <a:xfrm>
                <a:off x="4272" y="3840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4" name="Line 28"/>
          <p:cNvSpPr>
            <a:spLocks noChangeShapeType="1"/>
          </p:cNvSpPr>
          <p:nvPr/>
        </p:nvSpPr>
        <p:spPr bwMode="auto">
          <a:xfrm>
            <a:off x="1498600" y="3708497"/>
            <a:ext cx="173355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1547813" y="3784697"/>
            <a:ext cx="1600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基准脉冲</a:t>
            </a:r>
          </a:p>
        </p:txBody>
      </p:sp>
      <p:grpSp>
        <p:nvGrpSpPr>
          <p:cNvPr id="46" name="Group 30"/>
          <p:cNvGrpSpPr>
            <a:grpSpLocks/>
          </p:cNvGrpSpPr>
          <p:nvPr/>
        </p:nvGrpSpPr>
        <p:grpSpPr bwMode="auto">
          <a:xfrm>
            <a:off x="4945063" y="3327497"/>
            <a:ext cx="1676400" cy="228600"/>
            <a:chOff x="3456" y="3552"/>
            <a:chExt cx="1056" cy="144"/>
          </a:xfrm>
        </p:grpSpPr>
        <p:grpSp>
          <p:nvGrpSpPr>
            <p:cNvPr id="47" name="Group 31"/>
            <p:cNvGrpSpPr>
              <a:grpSpLocks/>
            </p:cNvGrpSpPr>
            <p:nvPr/>
          </p:nvGrpSpPr>
          <p:grpSpPr bwMode="auto">
            <a:xfrm>
              <a:off x="3456" y="3552"/>
              <a:ext cx="432" cy="144"/>
              <a:chOff x="3888" y="3744"/>
              <a:chExt cx="432" cy="144"/>
            </a:xfrm>
          </p:grpSpPr>
          <p:sp>
            <p:nvSpPr>
              <p:cNvPr id="53" name="Line 32"/>
              <p:cNvSpPr>
                <a:spLocks noChangeShapeType="1"/>
              </p:cNvSpPr>
              <p:nvPr/>
            </p:nvSpPr>
            <p:spPr bwMode="auto">
              <a:xfrm>
                <a:off x="3888" y="3888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33"/>
              <p:cNvSpPr>
                <a:spLocks noChangeShapeType="1"/>
              </p:cNvSpPr>
              <p:nvPr/>
            </p:nvSpPr>
            <p:spPr bwMode="auto">
              <a:xfrm>
                <a:off x="4032" y="3744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34"/>
              <p:cNvSpPr>
                <a:spLocks noChangeShapeType="1"/>
              </p:cNvSpPr>
              <p:nvPr/>
            </p:nvSpPr>
            <p:spPr bwMode="auto">
              <a:xfrm>
                <a:off x="4032" y="3744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35"/>
              <p:cNvSpPr>
                <a:spLocks noChangeShapeType="1"/>
              </p:cNvSpPr>
              <p:nvPr/>
            </p:nvSpPr>
            <p:spPr bwMode="auto">
              <a:xfrm>
                <a:off x="4176" y="3888"/>
                <a:ext cx="14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36"/>
              <p:cNvSpPr>
                <a:spLocks noChangeShapeType="1"/>
              </p:cNvSpPr>
              <p:nvPr/>
            </p:nvSpPr>
            <p:spPr bwMode="auto">
              <a:xfrm>
                <a:off x="4176" y="3744"/>
                <a:ext cx="0" cy="144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" name="Line 37"/>
            <p:cNvSpPr>
              <a:spLocks noChangeShapeType="1"/>
            </p:cNvSpPr>
            <p:nvPr/>
          </p:nvSpPr>
          <p:spPr bwMode="auto">
            <a:xfrm>
              <a:off x="3888" y="3696"/>
              <a:ext cx="33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38"/>
            <p:cNvSpPr>
              <a:spLocks noChangeShapeType="1"/>
            </p:cNvSpPr>
            <p:nvPr/>
          </p:nvSpPr>
          <p:spPr bwMode="auto">
            <a:xfrm>
              <a:off x="4224" y="355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39"/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>
              <a:off x="4368" y="3552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41"/>
            <p:cNvSpPr>
              <a:spLocks noChangeShapeType="1"/>
            </p:cNvSpPr>
            <p:nvPr/>
          </p:nvSpPr>
          <p:spPr bwMode="auto">
            <a:xfrm>
              <a:off x="4368" y="3696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5021263" y="2794097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工作脉冲</a:t>
            </a:r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4716463" y="4089497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时钟周期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节拍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grpSp>
        <p:nvGrpSpPr>
          <p:cNvPr id="60" name="Group 44"/>
          <p:cNvGrpSpPr>
            <a:grpSpLocks/>
          </p:cNvGrpSpPr>
          <p:nvPr/>
        </p:nvGrpSpPr>
        <p:grpSpPr bwMode="auto">
          <a:xfrm>
            <a:off x="5173663" y="3860897"/>
            <a:ext cx="1447800" cy="228600"/>
            <a:chOff x="3456" y="3840"/>
            <a:chExt cx="912" cy="144"/>
          </a:xfrm>
        </p:grpSpPr>
        <p:sp>
          <p:nvSpPr>
            <p:cNvPr id="61" name="Line 45"/>
            <p:cNvSpPr>
              <a:spLocks noChangeShapeType="1"/>
            </p:cNvSpPr>
            <p:nvPr/>
          </p:nvSpPr>
          <p:spPr bwMode="auto">
            <a:xfrm>
              <a:off x="3456" y="3984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Line 46"/>
            <p:cNvSpPr>
              <a:spLocks noChangeShapeType="1"/>
            </p:cNvSpPr>
            <p:nvPr/>
          </p:nvSpPr>
          <p:spPr bwMode="auto">
            <a:xfrm>
              <a:off x="4224" y="3984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47"/>
            <p:cNvSpPr>
              <a:spLocks noChangeShapeType="1"/>
            </p:cNvSpPr>
            <p:nvPr/>
          </p:nvSpPr>
          <p:spPr bwMode="auto">
            <a:xfrm>
              <a:off x="4224" y="384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48"/>
            <p:cNvSpPr>
              <a:spLocks noChangeShapeType="1"/>
            </p:cNvSpPr>
            <p:nvPr/>
          </p:nvSpPr>
          <p:spPr bwMode="auto">
            <a:xfrm>
              <a:off x="3600" y="384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49"/>
            <p:cNvSpPr>
              <a:spLocks noChangeShapeType="1"/>
            </p:cNvSpPr>
            <p:nvPr/>
          </p:nvSpPr>
          <p:spPr bwMode="auto">
            <a:xfrm>
              <a:off x="3600" y="3840"/>
              <a:ext cx="6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" name="Text Box 51"/>
          <p:cNvSpPr txBox="1">
            <a:spLocks noChangeArrowheads="1"/>
          </p:cNvSpPr>
          <p:nvPr/>
        </p:nvSpPr>
        <p:spPr bwMode="auto">
          <a:xfrm>
            <a:off x="7450404" y="4878675"/>
            <a:ext cx="15190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操作时间段</a:t>
            </a:r>
          </a:p>
        </p:txBody>
      </p:sp>
      <p:sp>
        <p:nvSpPr>
          <p:cNvPr id="68" name="Text Box 52"/>
          <p:cNvSpPr txBox="1">
            <a:spLocks noChangeArrowheads="1"/>
          </p:cNvSpPr>
          <p:nvPr/>
        </p:nvSpPr>
        <p:spPr bwMode="auto">
          <a:xfrm>
            <a:off x="7294245" y="1852689"/>
            <a:ext cx="14954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控制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定时操作</a:t>
            </a:r>
          </a:p>
        </p:txBody>
      </p:sp>
      <p:sp>
        <p:nvSpPr>
          <p:cNvPr id="69" name="Line 53"/>
          <p:cNvSpPr>
            <a:spLocks noChangeShapeType="1"/>
          </p:cNvSpPr>
          <p:nvPr/>
        </p:nvSpPr>
        <p:spPr bwMode="auto">
          <a:xfrm flipV="1">
            <a:off x="6443663" y="2260697"/>
            <a:ext cx="844235" cy="7794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50"/>
          <p:cNvSpPr>
            <a:spLocks noChangeShapeType="1"/>
          </p:cNvSpPr>
          <p:nvPr/>
        </p:nvSpPr>
        <p:spPr bwMode="auto">
          <a:xfrm>
            <a:off x="6768819" y="4606273"/>
            <a:ext cx="573507" cy="33804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6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4" grpId="0" animBg="1"/>
      <p:bldP spid="45" grpId="0" autoUpdateAnimBg="0"/>
      <p:bldP spid="58" grpId="0" autoUpdateAnimBg="0"/>
      <p:bldP spid="59" grpId="0" autoUpdateAnimBg="0"/>
      <p:bldP spid="67" grpId="0" build="p" autoUpdateAnimBg="0" advAuto="0"/>
      <p:bldP spid="68" grpId="0" build="p" autoUpdateAnimBg="0" advAuto="0"/>
      <p:bldP spid="69" grpId="0" animBg="1"/>
      <p:bldP spid="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的数据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34513" y="901430"/>
            <a:ext cx="550994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、模型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机数据通路框图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91452" y="1454089"/>
            <a:ext cx="8877861" cy="4932136"/>
            <a:chOff x="102961" y="844550"/>
            <a:chExt cx="8877861" cy="4932136"/>
          </a:xfrm>
        </p:grpSpPr>
        <p:sp>
          <p:nvSpPr>
            <p:cNvPr id="84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5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6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0" name="Line 34"/>
            <p:cNvSpPr>
              <a:spLocks noChangeShapeType="1"/>
            </p:cNvSpPr>
            <p:nvPr/>
          </p:nvSpPr>
          <p:spPr bwMode="auto">
            <a:xfrm flipH="1" flipV="1">
              <a:off x="2330234" y="4167410"/>
              <a:ext cx="8924" cy="4115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2" name="Text Box 98"/>
            <p:cNvSpPr txBox="1">
              <a:spLocks noChangeArrowheads="1"/>
            </p:cNvSpPr>
            <p:nvPr/>
          </p:nvSpPr>
          <p:spPr bwMode="auto">
            <a:xfrm>
              <a:off x="109469" y="4691056"/>
              <a:ext cx="1200708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</a:t>
              </a:r>
              <a:r>
                <a:rPr lang="en-US" altLang="zh-CN" sz="20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D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SP PC 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3" name="Text Box 115"/>
            <p:cNvSpPr txBox="1">
              <a:spLocks noChangeArrowheads="1"/>
            </p:cNvSpPr>
            <p:nvPr/>
          </p:nvSpPr>
          <p:spPr bwMode="auto">
            <a:xfrm>
              <a:off x="102961" y="3759313"/>
              <a:ext cx="1131090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选择器</a:t>
              </a:r>
              <a:r>
                <a:rPr lang="en-US" altLang="zh-CN" sz="2000" b="1" dirty="0" smtClean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endPara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95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Text Box 125"/>
            <p:cNvSpPr txBox="1">
              <a:spLocks noChangeArrowheads="1"/>
            </p:cNvSpPr>
            <p:nvPr/>
          </p:nvSpPr>
          <p:spPr bwMode="auto">
            <a:xfrm>
              <a:off x="1460273" y="3759313"/>
              <a:ext cx="1131091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 smtClean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选择器</a:t>
              </a:r>
              <a:r>
                <a:rPr lang="en-US" altLang="zh-CN" sz="2000" b="1" dirty="0" smtClean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endPara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98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99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Line 60"/>
            <p:cNvSpPr>
              <a:spLocks noChangeShapeType="1"/>
            </p:cNvSpPr>
            <p:nvPr/>
          </p:nvSpPr>
          <p:spPr bwMode="auto">
            <a:xfrm flipH="1">
              <a:off x="3669752" y="2420899"/>
              <a:ext cx="3951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3" name="Line 62"/>
            <p:cNvSpPr>
              <a:spLocks noChangeShapeType="1"/>
            </p:cNvSpPr>
            <p:nvPr/>
          </p:nvSpPr>
          <p:spPr bwMode="auto">
            <a:xfrm flipH="1">
              <a:off x="3689025" y="3637630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7" name="Line 66"/>
            <p:cNvSpPr>
              <a:spLocks noChangeShapeType="1"/>
            </p:cNvSpPr>
            <p:nvPr/>
          </p:nvSpPr>
          <p:spPr bwMode="auto">
            <a:xfrm flipV="1">
              <a:off x="1646551" y="1089411"/>
              <a:ext cx="7238713" cy="117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8" name="Line 68"/>
            <p:cNvSpPr>
              <a:spLocks noChangeShapeType="1"/>
            </p:cNvSpPr>
            <p:nvPr/>
          </p:nvSpPr>
          <p:spPr bwMode="auto">
            <a:xfrm>
              <a:off x="1679598" y="1731239"/>
              <a:ext cx="7205667" cy="1793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69"/>
            <p:cNvSpPr>
              <a:spLocks noChangeShapeType="1"/>
            </p:cNvSpPr>
            <p:nvPr/>
          </p:nvSpPr>
          <p:spPr bwMode="auto">
            <a:xfrm flipH="1" flipV="1">
              <a:off x="1679598" y="1394536"/>
              <a:ext cx="7205666" cy="2135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0" name="Line 73"/>
            <p:cNvSpPr>
              <a:spLocks noChangeShapeType="1"/>
            </p:cNvSpPr>
            <p:nvPr/>
          </p:nvSpPr>
          <p:spPr bwMode="auto">
            <a:xfrm>
              <a:off x="6457950" y="1089411"/>
              <a:ext cx="0" cy="114268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1" name="Line 74"/>
            <p:cNvSpPr>
              <a:spLocks noChangeShapeType="1"/>
            </p:cNvSpPr>
            <p:nvPr/>
          </p:nvSpPr>
          <p:spPr bwMode="auto">
            <a:xfrm>
              <a:off x="6684169" y="1415891"/>
              <a:ext cx="0" cy="81620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2" name="Line 75"/>
            <p:cNvSpPr>
              <a:spLocks noChangeShapeType="1"/>
            </p:cNvSpPr>
            <p:nvPr/>
          </p:nvSpPr>
          <p:spPr bwMode="auto">
            <a:xfrm>
              <a:off x="7287419" y="1089411"/>
              <a:ext cx="0" cy="114268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3" name="Line 77"/>
            <p:cNvSpPr>
              <a:spLocks noChangeShapeType="1"/>
            </p:cNvSpPr>
            <p:nvPr/>
          </p:nvSpPr>
          <p:spPr bwMode="auto">
            <a:xfrm>
              <a:off x="6910388" y="1742372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4" name="Line 78"/>
            <p:cNvSpPr>
              <a:spLocks noChangeShapeType="1"/>
            </p:cNvSpPr>
            <p:nvPr/>
          </p:nvSpPr>
          <p:spPr bwMode="auto">
            <a:xfrm>
              <a:off x="7739856" y="1742372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5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92"/>
            <p:cNvSpPr>
              <a:spLocks noChangeShapeType="1"/>
            </p:cNvSpPr>
            <p:nvPr/>
          </p:nvSpPr>
          <p:spPr bwMode="auto">
            <a:xfrm flipV="1">
              <a:off x="5614035" y="1108043"/>
              <a:ext cx="1098" cy="12894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94"/>
            <p:cNvSpPr>
              <a:spLocks noChangeShapeType="1"/>
            </p:cNvSpPr>
            <p:nvPr/>
          </p:nvSpPr>
          <p:spPr bwMode="auto">
            <a:xfrm flipV="1">
              <a:off x="5759508" y="1385167"/>
              <a:ext cx="0" cy="16324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95"/>
            <p:cNvSpPr>
              <a:spLocks noChangeShapeType="1"/>
            </p:cNvSpPr>
            <p:nvPr/>
          </p:nvSpPr>
          <p:spPr bwMode="auto">
            <a:xfrm flipH="1">
              <a:off x="5902281" y="1415891"/>
              <a:ext cx="4965" cy="21636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1" name="Text Box 110"/>
            <p:cNvSpPr txBox="1">
              <a:spLocks noChangeArrowheads="1"/>
            </p:cNvSpPr>
            <p:nvPr/>
          </p:nvSpPr>
          <p:spPr bwMode="auto">
            <a:xfrm>
              <a:off x="6307138" y="2232093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Text Box 111"/>
            <p:cNvSpPr txBox="1">
              <a:spLocks noChangeArrowheads="1"/>
            </p:cNvSpPr>
            <p:nvPr/>
          </p:nvSpPr>
          <p:spPr bwMode="auto">
            <a:xfrm>
              <a:off x="7173912" y="2232093"/>
              <a:ext cx="744097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3" name="Text Box 114"/>
            <p:cNvSpPr txBox="1">
              <a:spLocks noChangeArrowheads="1"/>
            </p:cNvSpPr>
            <p:nvPr/>
          </p:nvSpPr>
          <p:spPr bwMode="auto">
            <a:xfrm>
              <a:off x="136811" y="1497511"/>
              <a:ext cx="16594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r>
                <a:rPr lang="en-US" altLang="zh-CN" b="1" dirty="0" smtClean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(CB)</a:t>
              </a:r>
              <a:endParaRPr lang="en-US" altLang="zh-CN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Text Box 117"/>
            <p:cNvSpPr txBox="1">
              <a:spLocks noChangeArrowheads="1"/>
            </p:cNvSpPr>
            <p:nvPr/>
          </p:nvSpPr>
          <p:spPr bwMode="auto">
            <a:xfrm>
              <a:off x="2161653" y="1764909"/>
              <a:ext cx="15835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25" name="Line 151"/>
            <p:cNvSpPr>
              <a:spLocks noChangeShapeType="1"/>
            </p:cNvSpPr>
            <p:nvPr/>
          </p:nvSpPr>
          <p:spPr bwMode="auto">
            <a:xfrm rot="16200000">
              <a:off x="8363631" y="2326141"/>
              <a:ext cx="0" cy="301625"/>
            </a:xfrm>
            <a:prstGeom prst="line">
              <a:avLst/>
            </a:prstGeom>
            <a:noFill/>
            <a:ln w="12700" cap="rnd">
              <a:solidFill>
                <a:schemeClr val="folHlink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152"/>
            <p:cNvSpPr>
              <a:spLocks noChangeShapeType="1"/>
            </p:cNvSpPr>
            <p:nvPr/>
          </p:nvSpPr>
          <p:spPr bwMode="auto">
            <a:xfrm>
              <a:off x="7513638" y="1415891"/>
              <a:ext cx="0" cy="81620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Text Box 153"/>
            <p:cNvSpPr txBox="1">
              <a:spLocks noChangeArrowheads="1"/>
            </p:cNvSpPr>
            <p:nvPr/>
          </p:nvSpPr>
          <p:spPr bwMode="auto">
            <a:xfrm>
              <a:off x="143159" y="844550"/>
              <a:ext cx="165309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r>
                <a:rPr lang="en-US" altLang="zh-CN" b="1" dirty="0" smtClean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(AB)</a:t>
              </a:r>
              <a:endParaRPr lang="en-US" altLang="zh-CN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Text Box 154"/>
            <p:cNvSpPr txBox="1">
              <a:spLocks noChangeArrowheads="1"/>
            </p:cNvSpPr>
            <p:nvPr/>
          </p:nvSpPr>
          <p:spPr bwMode="auto">
            <a:xfrm>
              <a:off x="136812" y="1171031"/>
              <a:ext cx="16594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r>
                <a:rPr lang="en-US" altLang="zh-CN" b="1" dirty="0" smtClean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(DB)</a:t>
              </a:r>
              <a:endParaRPr lang="en-US" altLang="zh-CN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156"/>
            <p:cNvSpPr>
              <a:spLocks noChangeShapeType="1"/>
            </p:cNvSpPr>
            <p:nvPr/>
          </p:nvSpPr>
          <p:spPr bwMode="auto">
            <a:xfrm>
              <a:off x="6085141" y="1742372"/>
              <a:ext cx="0" cy="23669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57"/>
            <p:cNvSpPr txBox="1">
              <a:spLocks noChangeArrowheads="1"/>
            </p:cNvSpPr>
            <p:nvPr/>
          </p:nvSpPr>
          <p:spPr bwMode="auto">
            <a:xfrm>
              <a:off x="5687919" y="4107725"/>
              <a:ext cx="754062" cy="707886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31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32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33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34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35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36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37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38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39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42" name="Line 75"/>
            <p:cNvSpPr>
              <a:spLocks noChangeShapeType="1"/>
            </p:cNvSpPr>
            <p:nvPr/>
          </p:nvSpPr>
          <p:spPr bwMode="auto">
            <a:xfrm>
              <a:off x="8325928" y="1110665"/>
              <a:ext cx="0" cy="114268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3" name="Line 78"/>
            <p:cNvSpPr>
              <a:spLocks noChangeShapeType="1"/>
            </p:cNvSpPr>
            <p:nvPr/>
          </p:nvSpPr>
          <p:spPr bwMode="auto">
            <a:xfrm>
              <a:off x="8778365" y="1763626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4" name="Text Box 111"/>
            <p:cNvSpPr txBox="1">
              <a:spLocks noChangeArrowheads="1"/>
            </p:cNvSpPr>
            <p:nvPr/>
          </p:nvSpPr>
          <p:spPr bwMode="auto">
            <a:xfrm>
              <a:off x="8250522" y="2224772"/>
              <a:ext cx="730300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接口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5" name="Line 152"/>
            <p:cNvSpPr>
              <a:spLocks noChangeShapeType="1"/>
            </p:cNvSpPr>
            <p:nvPr/>
          </p:nvSpPr>
          <p:spPr bwMode="auto">
            <a:xfrm>
              <a:off x="8552147" y="1437145"/>
              <a:ext cx="0" cy="81620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6" name="Text Box 98"/>
            <p:cNvSpPr txBox="1">
              <a:spLocks noChangeArrowheads="1"/>
            </p:cNvSpPr>
            <p:nvPr/>
          </p:nvSpPr>
          <p:spPr bwMode="auto">
            <a:xfrm>
              <a:off x="1420481" y="4691056"/>
              <a:ext cx="1200709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47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48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49" name="Text Box 98"/>
            <p:cNvSpPr txBox="1">
              <a:spLocks noChangeArrowheads="1"/>
            </p:cNvSpPr>
            <p:nvPr/>
          </p:nvSpPr>
          <p:spPr bwMode="auto">
            <a:xfrm>
              <a:off x="7847957" y="2355204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7230508" y="2948103"/>
              <a:ext cx="678656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152" name="Text Box 111"/>
            <p:cNvSpPr txBox="1">
              <a:spLocks noChangeArrowheads="1"/>
            </p:cNvSpPr>
            <p:nvPr/>
          </p:nvSpPr>
          <p:spPr bwMode="auto">
            <a:xfrm>
              <a:off x="8250522" y="2950642"/>
              <a:ext cx="678656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rPr>
                <a:t>I/O</a:t>
              </a:r>
            </a:p>
          </p:txBody>
        </p:sp>
        <p:sp>
          <p:nvSpPr>
            <p:cNvPr id="153" name="Text Box 98"/>
            <p:cNvSpPr txBox="1">
              <a:spLocks noChangeArrowheads="1"/>
            </p:cNvSpPr>
            <p:nvPr/>
          </p:nvSpPr>
          <p:spPr bwMode="auto">
            <a:xfrm>
              <a:off x="7847957" y="3014399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4" name="Line 78"/>
            <p:cNvSpPr>
              <a:spLocks noChangeShapeType="1"/>
            </p:cNvSpPr>
            <p:nvPr/>
          </p:nvSpPr>
          <p:spPr bwMode="auto">
            <a:xfrm flipH="1">
              <a:off x="7526924" y="2632204"/>
              <a:ext cx="1312" cy="3159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5" name="Line 78"/>
            <p:cNvSpPr>
              <a:spLocks noChangeShapeType="1"/>
            </p:cNvSpPr>
            <p:nvPr/>
          </p:nvSpPr>
          <p:spPr bwMode="auto">
            <a:xfrm flipH="1">
              <a:off x="8559359" y="2632204"/>
              <a:ext cx="1" cy="3159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50" name="Line 60"/>
          <p:cNvSpPr>
            <a:spLocks noChangeShapeType="1"/>
          </p:cNvSpPr>
          <p:nvPr/>
        </p:nvSpPr>
        <p:spPr bwMode="auto">
          <a:xfrm flipH="1" flipV="1">
            <a:off x="4181424" y="3153739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8" name="Line 60"/>
          <p:cNvSpPr>
            <a:spLocks noChangeShapeType="1"/>
          </p:cNvSpPr>
          <p:nvPr/>
        </p:nvSpPr>
        <p:spPr bwMode="auto">
          <a:xfrm flipH="1" flipV="1">
            <a:off x="4191041" y="3722996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9" name="Line 60"/>
          <p:cNvSpPr>
            <a:spLocks noChangeShapeType="1"/>
          </p:cNvSpPr>
          <p:nvPr/>
        </p:nvSpPr>
        <p:spPr bwMode="auto">
          <a:xfrm flipH="1">
            <a:off x="3749279" y="3586248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0" name="Line 60"/>
          <p:cNvSpPr>
            <a:spLocks noChangeShapeType="1"/>
          </p:cNvSpPr>
          <p:nvPr/>
        </p:nvSpPr>
        <p:spPr bwMode="auto">
          <a:xfrm flipH="1" flipV="1">
            <a:off x="4176093" y="4882903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1" name="Line 60"/>
          <p:cNvSpPr>
            <a:spLocks noChangeShapeType="1"/>
          </p:cNvSpPr>
          <p:nvPr/>
        </p:nvSpPr>
        <p:spPr bwMode="auto">
          <a:xfrm flipH="1">
            <a:off x="3766359" y="4786496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2" name="Line 60"/>
          <p:cNvSpPr>
            <a:spLocks noChangeShapeType="1"/>
          </p:cNvSpPr>
          <p:nvPr/>
        </p:nvSpPr>
        <p:spPr bwMode="auto">
          <a:xfrm flipH="1" flipV="1">
            <a:off x="4194023" y="5532842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3" name="Line 60"/>
          <p:cNvSpPr>
            <a:spLocks noChangeShapeType="1"/>
          </p:cNvSpPr>
          <p:nvPr/>
        </p:nvSpPr>
        <p:spPr bwMode="auto">
          <a:xfrm flipH="1">
            <a:off x="3757395" y="5396094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4" name="Line 60"/>
          <p:cNvSpPr>
            <a:spLocks noChangeShapeType="1"/>
          </p:cNvSpPr>
          <p:nvPr/>
        </p:nvSpPr>
        <p:spPr bwMode="auto">
          <a:xfrm flipH="1" flipV="1">
            <a:off x="4198506" y="6142440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5" name="Line 60"/>
          <p:cNvSpPr>
            <a:spLocks noChangeShapeType="1"/>
          </p:cNvSpPr>
          <p:nvPr/>
        </p:nvSpPr>
        <p:spPr bwMode="auto">
          <a:xfrm flipH="1">
            <a:off x="3761878" y="6005692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的数据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34513" y="980894"/>
            <a:ext cx="550994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类信息的传送路径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/>
          <p:cNvSpPr txBox="1"/>
          <p:nvPr/>
        </p:nvSpPr>
        <p:spPr>
          <a:xfrm>
            <a:off x="430393" y="1534420"/>
            <a:ext cx="8084957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指令执行过程就是各类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传送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870321" y="2390448"/>
            <a:ext cx="818652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指令信息：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从主存储器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到指令寄存器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信息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-&gt;</a:t>
            </a:r>
            <a:r>
              <a:rPr lang="en-US" altLang="zh-CN" sz="28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Rj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R&lt;-&gt;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主存单元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\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 -&gt;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M,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			M&lt;-&gt;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外设接口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地址信息：包括指令地址和数据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AutoShape 18"/>
          <p:cNvSpPr>
            <a:spLocks/>
          </p:cNvSpPr>
          <p:nvPr/>
        </p:nvSpPr>
        <p:spPr bwMode="auto">
          <a:xfrm>
            <a:off x="628650" y="2713196"/>
            <a:ext cx="198809" cy="2657702"/>
          </a:xfrm>
          <a:prstGeom prst="leftBrace">
            <a:avLst>
              <a:gd name="adj1" fmla="val 75031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5" grpId="0" uiExpand="1" build="p" autoUpdateAnimBg="0"/>
      <p:bldP spid="16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的数据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1" y="852322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）取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指令地址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979820"/>
            <a:ext cx="8239090" cy="4081339"/>
            <a:chOff x="-7919" y="1325109"/>
            <a:chExt cx="8239090" cy="4545972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</a:t>
              </a:r>
              <a:r>
                <a:rPr lang="en-US" altLang="zh-CN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D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577385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1881795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>
              <a:off x="6457950" y="1574414"/>
              <a:ext cx="0" cy="114268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4169" y="1900894"/>
              <a:ext cx="0" cy="81620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H="1" flipV="1">
              <a:off x="5610711" y="1549825"/>
              <a:ext cx="3324" cy="8477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H="1" flipV="1">
              <a:off x="5751194" y="1873728"/>
              <a:ext cx="1" cy="11438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80" y="1905990"/>
              <a:ext cx="11117" cy="1673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1978067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325109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651589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167" name="Text Box 115"/>
          <p:cNvSpPr txBox="1">
            <a:spLocks noChangeArrowheads="1"/>
          </p:cNvSpPr>
          <p:nvPr/>
        </p:nvSpPr>
        <p:spPr bwMode="auto">
          <a:xfrm>
            <a:off x="615180" y="3163989"/>
            <a:ext cx="1131090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68" name="Text Box 127"/>
          <p:cNvSpPr txBox="1">
            <a:spLocks noChangeArrowheads="1"/>
          </p:cNvSpPr>
          <p:nvPr/>
        </p:nvSpPr>
        <p:spPr bwMode="auto">
          <a:xfrm>
            <a:off x="1115083" y="2530084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69" name="Text Box 116"/>
          <p:cNvSpPr txBox="1">
            <a:spLocks noChangeArrowheads="1"/>
          </p:cNvSpPr>
          <p:nvPr/>
        </p:nvSpPr>
        <p:spPr bwMode="auto">
          <a:xfrm>
            <a:off x="1254578" y="1895894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71" name="Text Box 98"/>
          <p:cNvSpPr txBox="1">
            <a:spLocks noChangeArrowheads="1"/>
          </p:cNvSpPr>
          <p:nvPr/>
        </p:nvSpPr>
        <p:spPr bwMode="auto">
          <a:xfrm>
            <a:off x="1121387" y="4738095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 </a:t>
            </a:r>
          </a:p>
        </p:txBody>
      </p:sp>
      <p:sp>
        <p:nvSpPr>
          <p:cNvPr id="173" name="Line 32"/>
          <p:cNvSpPr>
            <a:spLocks noChangeShapeType="1"/>
          </p:cNvSpPr>
          <p:nvPr/>
        </p:nvSpPr>
        <p:spPr bwMode="auto">
          <a:xfrm flipV="1">
            <a:off x="1520055" y="3530022"/>
            <a:ext cx="0" cy="3591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Line 32"/>
          <p:cNvSpPr>
            <a:spLocks noChangeShapeType="1"/>
          </p:cNvSpPr>
          <p:nvPr/>
        </p:nvSpPr>
        <p:spPr bwMode="auto">
          <a:xfrm flipV="1">
            <a:off x="1195417" y="2872116"/>
            <a:ext cx="0" cy="3591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32"/>
          <p:cNvSpPr>
            <a:spLocks noChangeShapeType="1"/>
          </p:cNvSpPr>
          <p:nvPr/>
        </p:nvSpPr>
        <p:spPr bwMode="auto">
          <a:xfrm flipV="1">
            <a:off x="1897912" y="2237093"/>
            <a:ext cx="0" cy="3591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Line 32"/>
          <p:cNvSpPr>
            <a:spLocks noChangeShapeType="1"/>
          </p:cNvSpPr>
          <p:nvPr/>
        </p:nvSpPr>
        <p:spPr bwMode="auto">
          <a:xfrm flipV="1">
            <a:off x="1897837" y="1670470"/>
            <a:ext cx="2456" cy="22517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Line 51"/>
          <p:cNvSpPr>
            <a:spLocks noChangeShapeType="1"/>
          </p:cNvSpPr>
          <p:nvPr/>
        </p:nvSpPr>
        <p:spPr bwMode="auto">
          <a:xfrm flipV="1">
            <a:off x="1887413" y="1687818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Line 52"/>
          <p:cNvSpPr>
            <a:spLocks noChangeShapeType="1"/>
          </p:cNvSpPr>
          <p:nvPr/>
        </p:nvSpPr>
        <p:spPr bwMode="auto">
          <a:xfrm>
            <a:off x="4589713" y="1670905"/>
            <a:ext cx="14633" cy="330594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9" name="Rectangle 39"/>
          <p:cNvSpPr>
            <a:spLocks noChangeArrowheads="1"/>
          </p:cNvSpPr>
          <p:nvPr/>
        </p:nvSpPr>
        <p:spPr bwMode="auto">
          <a:xfrm>
            <a:off x="5060007" y="3450258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82" name="Rectangle 39"/>
          <p:cNvSpPr>
            <a:spLocks noChangeArrowheads="1"/>
          </p:cNvSpPr>
          <p:nvPr/>
        </p:nvSpPr>
        <p:spPr bwMode="auto">
          <a:xfrm>
            <a:off x="5061199" y="1866541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83" name="Text Box 117"/>
          <p:cNvSpPr txBox="1">
            <a:spLocks noChangeArrowheads="1"/>
          </p:cNvSpPr>
          <p:nvPr/>
        </p:nvSpPr>
        <p:spPr bwMode="auto">
          <a:xfrm>
            <a:off x="2404704" y="1292727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6347" y="5106652"/>
            <a:ext cx="9172127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Text Box 5"/>
          <p:cNvSpPr txBox="1"/>
          <p:nvPr/>
        </p:nvSpPr>
        <p:spPr>
          <a:xfrm>
            <a:off x="422002" y="5458461"/>
            <a:ext cx="56980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86" name="Line 61"/>
          <p:cNvSpPr>
            <a:spLocks noChangeShapeType="1"/>
          </p:cNvSpPr>
          <p:nvPr/>
        </p:nvSpPr>
        <p:spPr bwMode="auto">
          <a:xfrm flipH="1">
            <a:off x="935657" y="571918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7" name="Line 61"/>
          <p:cNvSpPr>
            <a:spLocks noChangeShapeType="1"/>
          </p:cNvSpPr>
          <p:nvPr/>
        </p:nvSpPr>
        <p:spPr bwMode="auto">
          <a:xfrm flipH="1">
            <a:off x="1527197" y="571918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8" name="Text Box 5"/>
          <p:cNvSpPr txBox="1"/>
          <p:nvPr/>
        </p:nvSpPr>
        <p:spPr>
          <a:xfrm>
            <a:off x="1231549" y="5458461"/>
            <a:ext cx="35179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89" name="Line 61"/>
          <p:cNvSpPr>
            <a:spLocks noChangeShapeType="1"/>
          </p:cNvSpPr>
          <p:nvPr/>
        </p:nvSpPr>
        <p:spPr bwMode="auto">
          <a:xfrm flipH="1">
            <a:off x="2505813" y="571918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0" name="Text Box 5"/>
          <p:cNvSpPr txBox="1"/>
          <p:nvPr/>
        </p:nvSpPr>
        <p:spPr>
          <a:xfrm>
            <a:off x="1823089" y="5458461"/>
            <a:ext cx="738873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91" name="Line 61"/>
          <p:cNvSpPr>
            <a:spLocks noChangeShapeType="1"/>
          </p:cNvSpPr>
          <p:nvPr/>
        </p:nvSpPr>
        <p:spPr bwMode="auto">
          <a:xfrm flipH="1">
            <a:off x="4037993" y="571918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2" name="Text Box 5"/>
          <p:cNvSpPr txBox="1"/>
          <p:nvPr/>
        </p:nvSpPr>
        <p:spPr>
          <a:xfrm>
            <a:off x="2801705" y="5458461"/>
            <a:ext cx="129243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3" name="Line 61"/>
          <p:cNvSpPr>
            <a:spLocks noChangeShapeType="1"/>
          </p:cNvSpPr>
          <p:nvPr/>
        </p:nvSpPr>
        <p:spPr bwMode="auto">
          <a:xfrm flipH="1">
            <a:off x="6077810" y="571918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4" name="Text Box 5"/>
          <p:cNvSpPr txBox="1"/>
          <p:nvPr/>
        </p:nvSpPr>
        <p:spPr>
          <a:xfrm>
            <a:off x="4333885" y="5458461"/>
            <a:ext cx="180007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6" name="Text Box 5"/>
          <p:cNvSpPr txBox="1"/>
          <p:nvPr/>
        </p:nvSpPr>
        <p:spPr>
          <a:xfrm>
            <a:off x="6373702" y="5458461"/>
            <a:ext cx="74409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21" name="Line 60"/>
          <p:cNvSpPr>
            <a:spLocks noChangeShapeType="1"/>
          </p:cNvSpPr>
          <p:nvPr/>
        </p:nvSpPr>
        <p:spPr bwMode="auto">
          <a:xfrm flipH="1" flipV="1">
            <a:off x="4598281" y="2051085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Line 60"/>
          <p:cNvSpPr>
            <a:spLocks noChangeShapeType="1"/>
          </p:cNvSpPr>
          <p:nvPr/>
        </p:nvSpPr>
        <p:spPr bwMode="auto">
          <a:xfrm flipH="1" flipV="1">
            <a:off x="4616211" y="2526213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1" name="Line 60"/>
          <p:cNvSpPr>
            <a:spLocks noChangeShapeType="1"/>
          </p:cNvSpPr>
          <p:nvPr/>
        </p:nvSpPr>
        <p:spPr bwMode="auto">
          <a:xfrm flipH="1">
            <a:off x="4166136" y="2429806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4" name="Line 60"/>
          <p:cNvSpPr>
            <a:spLocks noChangeShapeType="1"/>
          </p:cNvSpPr>
          <p:nvPr/>
        </p:nvSpPr>
        <p:spPr bwMode="auto">
          <a:xfrm flipH="1" flipV="1">
            <a:off x="4592950" y="3686120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Line 60"/>
          <p:cNvSpPr>
            <a:spLocks noChangeShapeType="1"/>
          </p:cNvSpPr>
          <p:nvPr/>
        </p:nvSpPr>
        <p:spPr bwMode="auto">
          <a:xfrm flipH="1">
            <a:off x="4183216" y="3589713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Line 60"/>
          <p:cNvSpPr>
            <a:spLocks noChangeShapeType="1"/>
          </p:cNvSpPr>
          <p:nvPr/>
        </p:nvSpPr>
        <p:spPr bwMode="auto">
          <a:xfrm flipH="1" flipV="1">
            <a:off x="4610880" y="4215036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Line 60"/>
          <p:cNvSpPr>
            <a:spLocks noChangeShapeType="1"/>
          </p:cNvSpPr>
          <p:nvPr/>
        </p:nvSpPr>
        <p:spPr bwMode="auto">
          <a:xfrm flipH="1">
            <a:off x="4174252" y="4118629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Line 60"/>
          <p:cNvSpPr>
            <a:spLocks noChangeShapeType="1"/>
          </p:cNvSpPr>
          <p:nvPr/>
        </p:nvSpPr>
        <p:spPr bwMode="auto">
          <a:xfrm flipH="1" flipV="1">
            <a:off x="4615363" y="4770846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Line 60"/>
          <p:cNvSpPr>
            <a:spLocks noChangeShapeType="1"/>
          </p:cNvSpPr>
          <p:nvPr/>
        </p:nvSpPr>
        <p:spPr bwMode="auto">
          <a:xfrm flipH="1">
            <a:off x="4178735" y="4687886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Line 60"/>
          <p:cNvSpPr>
            <a:spLocks noChangeShapeType="1"/>
          </p:cNvSpPr>
          <p:nvPr/>
        </p:nvSpPr>
        <p:spPr bwMode="auto">
          <a:xfrm flipH="1">
            <a:off x="4184614" y="2009172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Line 60"/>
          <p:cNvSpPr>
            <a:spLocks noChangeShapeType="1"/>
          </p:cNvSpPr>
          <p:nvPr/>
        </p:nvSpPr>
        <p:spPr bwMode="auto">
          <a:xfrm flipH="1">
            <a:off x="4170619" y="3039404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1" name="Line 32"/>
          <p:cNvSpPr>
            <a:spLocks noChangeShapeType="1"/>
          </p:cNvSpPr>
          <p:nvPr/>
        </p:nvSpPr>
        <p:spPr bwMode="auto">
          <a:xfrm>
            <a:off x="4593629" y="2049513"/>
            <a:ext cx="431151" cy="17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71" grpId="0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2" grpId="0" animBg="1"/>
      <p:bldP spid="183" grpId="0"/>
      <p:bldP spid="185" grpId="0"/>
      <p:bldP spid="186" grpId="0" bldLvl="0" animBg="1"/>
      <p:bldP spid="187" grpId="0" bldLvl="0" animBg="1"/>
      <p:bldP spid="188" grpId="0"/>
      <p:bldP spid="189" grpId="0" bldLvl="0" animBg="1"/>
      <p:bldP spid="190" grpId="0"/>
      <p:bldP spid="191" grpId="0" bldLvl="0" animBg="1"/>
      <p:bldP spid="192" grpId="0"/>
      <p:bldP spid="193" grpId="0" bldLvl="0" animBg="1"/>
      <p:bldP spid="194" grpId="0"/>
      <p:bldP spid="196" grpId="0"/>
      <p:bldP spid="1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23064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171635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3688193" y="975358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688193" y="1716834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51451" y="872419"/>
            <a:ext cx="3415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模型机的总体设计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169094" y="3033233"/>
            <a:ext cx="4261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模型机的组合逻辑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控制器</a:t>
            </a:r>
            <a:endParaRPr lang="zh-CN" altLang="en-US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21ADD485-E0E0-4836-8EE9-6806D8013258}"/>
              </a:ext>
            </a:extLst>
          </p:cNvPr>
          <p:cNvSpPr/>
          <p:nvPr/>
        </p:nvSpPr>
        <p:spPr>
          <a:xfrm>
            <a:off x="3688193" y="2442870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69094" y="3820839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模型机的微程序控制器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1FC0AE8-6523-40FD-83C7-293D68EBF575}"/>
              </a:ext>
            </a:extLst>
          </p:cNvPr>
          <p:cNvSpPr/>
          <p:nvPr/>
        </p:nvSpPr>
        <p:spPr>
          <a:xfrm>
            <a:off x="3688193" y="3167726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A7C183-A572-42D5-B5A3-898F42879B09}"/>
              </a:ext>
            </a:extLst>
          </p:cNvPr>
          <p:cNvSpPr txBox="1"/>
          <p:nvPr/>
        </p:nvSpPr>
        <p:spPr>
          <a:xfrm>
            <a:off x="4151451" y="1602271"/>
            <a:ext cx="362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部件</a:t>
            </a:r>
            <a:endParaRPr lang="zh-CN" altLang="en-US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1FC0AE8-6523-40FD-83C7-293D68EBF575}"/>
              </a:ext>
            </a:extLst>
          </p:cNvPr>
          <p:cNvSpPr/>
          <p:nvPr/>
        </p:nvSpPr>
        <p:spPr>
          <a:xfrm>
            <a:off x="3696210" y="3916891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A7C183-A572-42D5-B5A3-898F42879B09}"/>
              </a:ext>
            </a:extLst>
          </p:cNvPr>
          <p:cNvSpPr txBox="1"/>
          <p:nvPr/>
        </p:nvSpPr>
        <p:spPr>
          <a:xfrm>
            <a:off x="4159468" y="2327373"/>
            <a:ext cx="362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57865" y="4594071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MIPS32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架构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设计实例</a:t>
            </a:r>
            <a:endParaRPr lang="zh-CN" altLang="en-US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1FC0AE8-6523-40FD-83C7-293D68EBF575}"/>
              </a:ext>
            </a:extLst>
          </p:cNvPr>
          <p:cNvSpPr/>
          <p:nvPr/>
        </p:nvSpPr>
        <p:spPr>
          <a:xfrm>
            <a:off x="3701560" y="469012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6F6B514-A15F-45D7-9EE1-6358302BD334}"/>
              </a:ext>
            </a:extLst>
          </p:cNvPr>
          <p:cNvSpPr txBox="1"/>
          <p:nvPr/>
        </p:nvSpPr>
        <p:spPr>
          <a:xfrm>
            <a:off x="4161071" y="5333615"/>
            <a:ext cx="4481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提升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性能的技术</a:t>
            </a:r>
            <a:endParaRPr lang="zh-CN" altLang="en-US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1FC0AE8-6523-40FD-83C7-293D68EBF575}"/>
              </a:ext>
            </a:extLst>
          </p:cNvPr>
          <p:cNvSpPr/>
          <p:nvPr/>
        </p:nvSpPr>
        <p:spPr>
          <a:xfrm>
            <a:off x="3704766" y="5429667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的数据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1" y="852322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）取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指令地址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979820"/>
            <a:ext cx="8239090" cy="4081339"/>
            <a:chOff x="-7919" y="1325109"/>
            <a:chExt cx="8239090" cy="4545972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</a:t>
              </a:r>
              <a:r>
                <a:rPr lang="en-US" altLang="zh-CN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D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577385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1881795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>
              <a:off x="6457950" y="1574414"/>
              <a:ext cx="0" cy="114268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4169" y="1900894"/>
              <a:ext cx="0" cy="81620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H="1" flipV="1">
              <a:off x="5610711" y="1549825"/>
              <a:ext cx="3324" cy="8477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H="1" flipV="1">
              <a:off x="5751194" y="1873728"/>
              <a:ext cx="1" cy="11438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80" y="1905990"/>
              <a:ext cx="11117" cy="1673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1978067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325109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651589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167" name="Text Box 115"/>
          <p:cNvSpPr txBox="1">
            <a:spLocks noChangeArrowheads="1"/>
          </p:cNvSpPr>
          <p:nvPr/>
        </p:nvSpPr>
        <p:spPr bwMode="auto">
          <a:xfrm>
            <a:off x="615180" y="3163989"/>
            <a:ext cx="1131090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68" name="Text Box 127"/>
          <p:cNvSpPr txBox="1">
            <a:spLocks noChangeArrowheads="1"/>
          </p:cNvSpPr>
          <p:nvPr/>
        </p:nvSpPr>
        <p:spPr bwMode="auto">
          <a:xfrm>
            <a:off x="1115083" y="2530084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69" name="Text Box 116"/>
          <p:cNvSpPr txBox="1">
            <a:spLocks noChangeArrowheads="1"/>
          </p:cNvSpPr>
          <p:nvPr/>
        </p:nvSpPr>
        <p:spPr bwMode="auto">
          <a:xfrm>
            <a:off x="1254578" y="1895894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71" name="Text Box 98"/>
          <p:cNvSpPr txBox="1">
            <a:spLocks noChangeArrowheads="1"/>
          </p:cNvSpPr>
          <p:nvPr/>
        </p:nvSpPr>
        <p:spPr bwMode="auto">
          <a:xfrm>
            <a:off x="1121387" y="4738095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 </a:t>
            </a:r>
          </a:p>
        </p:txBody>
      </p:sp>
      <p:sp>
        <p:nvSpPr>
          <p:cNvPr id="173" name="Line 32"/>
          <p:cNvSpPr>
            <a:spLocks noChangeShapeType="1"/>
          </p:cNvSpPr>
          <p:nvPr/>
        </p:nvSpPr>
        <p:spPr bwMode="auto">
          <a:xfrm flipV="1">
            <a:off x="1520055" y="3530022"/>
            <a:ext cx="0" cy="3591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Line 32"/>
          <p:cNvSpPr>
            <a:spLocks noChangeShapeType="1"/>
          </p:cNvSpPr>
          <p:nvPr/>
        </p:nvSpPr>
        <p:spPr bwMode="auto">
          <a:xfrm flipV="1">
            <a:off x="1195417" y="2872116"/>
            <a:ext cx="0" cy="3591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32"/>
          <p:cNvSpPr>
            <a:spLocks noChangeShapeType="1"/>
          </p:cNvSpPr>
          <p:nvPr/>
        </p:nvSpPr>
        <p:spPr bwMode="auto">
          <a:xfrm flipV="1">
            <a:off x="1897912" y="2237093"/>
            <a:ext cx="0" cy="35918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Line 32"/>
          <p:cNvSpPr>
            <a:spLocks noChangeShapeType="1"/>
          </p:cNvSpPr>
          <p:nvPr/>
        </p:nvSpPr>
        <p:spPr bwMode="auto">
          <a:xfrm flipV="1">
            <a:off x="1897837" y="1670470"/>
            <a:ext cx="2456" cy="22517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Line 51"/>
          <p:cNvSpPr>
            <a:spLocks noChangeShapeType="1"/>
          </p:cNvSpPr>
          <p:nvPr/>
        </p:nvSpPr>
        <p:spPr bwMode="auto">
          <a:xfrm flipV="1">
            <a:off x="1887413" y="1687818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Line 52"/>
          <p:cNvSpPr>
            <a:spLocks noChangeShapeType="1"/>
          </p:cNvSpPr>
          <p:nvPr/>
        </p:nvSpPr>
        <p:spPr bwMode="auto">
          <a:xfrm>
            <a:off x="4589713" y="1670905"/>
            <a:ext cx="14633" cy="330594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9" name="Rectangle 39"/>
          <p:cNvSpPr>
            <a:spLocks noChangeArrowheads="1"/>
          </p:cNvSpPr>
          <p:nvPr/>
        </p:nvSpPr>
        <p:spPr bwMode="auto">
          <a:xfrm>
            <a:off x="5060007" y="3450258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83" name="Text Box 117"/>
          <p:cNvSpPr txBox="1">
            <a:spLocks noChangeArrowheads="1"/>
          </p:cNvSpPr>
          <p:nvPr/>
        </p:nvSpPr>
        <p:spPr bwMode="auto">
          <a:xfrm>
            <a:off x="2404704" y="1292727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7669" y="5106652"/>
            <a:ext cx="9189795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Text Box 5">
            <a:extLst>
              <a:ext uri="{FF2B5EF4-FFF2-40B4-BE49-F238E27FC236}">
                <a16:creationId xmlns:a16="http://schemas.microsoft.com/office/drawing/2014/main" id="{52842D40-03D6-4FEC-B2E3-E98D8C39F250}"/>
              </a:ext>
            </a:extLst>
          </p:cNvPr>
          <p:cNvSpPr txBox="1"/>
          <p:nvPr/>
        </p:nvSpPr>
        <p:spPr>
          <a:xfrm>
            <a:off x="408117" y="5148800"/>
            <a:ext cx="451367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，生成后继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指令地址：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1" name="Text Box 5">
            <a:extLst>
              <a:ext uri="{FF2B5EF4-FFF2-40B4-BE49-F238E27FC236}">
                <a16:creationId xmlns:a16="http://schemas.microsoft.com/office/drawing/2014/main" id="{85C78BCA-456B-4453-A659-465D4C9C912F}"/>
              </a:ext>
            </a:extLst>
          </p:cNvPr>
          <p:cNvSpPr txBox="1"/>
          <p:nvPr/>
        </p:nvSpPr>
        <p:spPr>
          <a:xfrm>
            <a:off x="409823" y="5701793"/>
            <a:ext cx="56980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34" name="Line 61">
            <a:extLst>
              <a:ext uri="{FF2B5EF4-FFF2-40B4-BE49-F238E27FC236}">
                <a16:creationId xmlns:a16="http://schemas.microsoft.com/office/drawing/2014/main" id="{E86C3FCF-86CA-47F7-9216-2A92DB2299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3923" y="596252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Line 61">
            <a:extLst>
              <a:ext uri="{FF2B5EF4-FFF2-40B4-BE49-F238E27FC236}">
                <a16:creationId xmlns:a16="http://schemas.microsoft.com/office/drawing/2014/main" id="{BCEDA2C1-E38E-4AB4-A6B5-0A130E43C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56353" y="596252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Text Box 5">
            <a:extLst>
              <a:ext uri="{FF2B5EF4-FFF2-40B4-BE49-F238E27FC236}">
                <a16:creationId xmlns:a16="http://schemas.microsoft.com/office/drawing/2014/main" id="{FE060C45-1E6A-4128-8ADE-5CA862AF5F20}"/>
              </a:ext>
            </a:extLst>
          </p:cNvPr>
          <p:cNvSpPr txBox="1"/>
          <p:nvPr/>
        </p:nvSpPr>
        <p:spPr>
          <a:xfrm>
            <a:off x="1180260" y="5701793"/>
            <a:ext cx="35179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52" name="Line 61">
            <a:extLst>
              <a:ext uri="{FF2B5EF4-FFF2-40B4-BE49-F238E27FC236}">
                <a16:creationId xmlns:a16="http://schemas.microsoft.com/office/drawing/2014/main" id="{ED1B96C2-369E-40FE-8375-60DA025F92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9461" y="596252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Text Box 5">
            <a:extLst>
              <a:ext uri="{FF2B5EF4-FFF2-40B4-BE49-F238E27FC236}">
                <a16:creationId xmlns:a16="http://schemas.microsoft.com/office/drawing/2014/main" id="{82E1E260-30A1-439A-BA6C-1B36AB096236}"/>
              </a:ext>
            </a:extLst>
          </p:cNvPr>
          <p:cNvSpPr txBox="1"/>
          <p:nvPr/>
        </p:nvSpPr>
        <p:spPr>
          <a:xfrm>
            <a:off x="1732690" y="5701793"/>
            <a:ext cx="146695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ALU(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</a:p>
        </p:txBody>
      </p:sp>
      <p:sp>
        <p:nvSpPr>
          <p:cNvPr id="154" name="Line 61">
            <a:extLst>
              <a:ext uri="{FF2B5EF4-FFF2-40B4-BE49-F238E27FC236}">
                <a16:creationId xmlns:a16="http://schemas.microsoft.com/office/drawing/2014/main" id="{174FA7E5-54DC-4F02-94FA-8CDED103F5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7008" y="596252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Text Box 5">
            <a:extLst>
              <a:ext uri="{FF2B5EF4-FFF2-40B4-BE49-F238E27FC236}">
                <a16:creationId xmlns:a16="http://schemas.microsoft.com/office/drawing/2014/main" id="{2E7240B5-DE30-48E7-BD03-738FBE87175A}"/>
              </a:ext>
            </a:extLst>
          </p:cNvPr>
          <p:cNvSpPr txBox="1"/>
          <p:nvPr/>
        </p:nvSpPr>
        <p:spPr>
          <a:xfrm>
            <a:off x="3457425" y="5701793"/>
            <a:ext cx="1275201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Line 61">
            <a:extLst>
              <a:ext uri="{FF2B5EF4-FFF2-40B4-BE49-F238E27FC236}">
                <a16:creationId xmlns:a16="http://schemas.microsoft.com/office/drawing/2014/main" id="{C980B587-FE80-46FD-A7FF-3D3E153848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17715" y="596252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Text Box 5">
            <a:extLst>
              <a:ext uri="{FF2B5EF4-FFF2-40B4-BE49-F238E27FC236}">
                <a16:creationId xmlns:a16="http://schemas.microsoft.com/office/drawing/2014/main" id="{19C62FE3-1499-4846-A459-CABACAC8D201}"/>
              </a:ext>
            </a:extLst>
          </p:cNvPr>
          <p:cNvSpPr txBox="1"/>
          <p:nvPr/>
        </p:nvSpPr>
        <p:spPr>
          <a:xfrm>
            <a:off x="4893345" y="5701793"/>
            <a:ext cx="180007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Text Box 5">
            <a:extLst>
              <a:ext uri="{FF2B5EF4-FFF2-40B4-BE49-F238E27FC236}">
                <a16:creationId xmlns:a16="http://schemas.microsoft.com/office/drawing/2014/main" id="{D0C71F17-A799-4612-8FB3-2EC162F40310}"/>
              </a:ext>
            </a:extLst>
          </p:cNvPr>
          <p:cNvSpPr txBox="1"/>
          <p:nvPr/>
        </p:nvSpPr>
        <p:spPr>
          <a:xfrm>
            <a:off x="6894052" y="5701793"/>
            <a:ext cx="56980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65" name="Line 60"/>
          <p:cNvSpPr>
            <a:spLocks noChangeShapeType="1"/>
          </p:cNvSpPr>
          <p:nvPr/>
        </p:nvSpPr>
        <p:spPr bwMode="auto">
          <a:xfrm flipH="1" flipV="1">
            <a:off x="4598281" y="2051085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Line 60"/>
          <p:cNvSpPr>
            <a:spLocks noChangeShapeType="1"/>
          </p:cNvSpPr>
          <p:nvPr/>
        </p:nvSpPr>
        <p:spPr bwMode="auto">
          <a:xfrm flipH="1" flipV="1">
            <a:off x="4616211" y="2539660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Line 60"/>
          <p:cNvSpPr>
            <a:spLocks noChangeShapeType="1"/>
          </p:cNvSpPr>
          <p:nvPr/>
        </p:nvSpPr>
        <p:spPr bwMode="auto">
          <a:xfrm flipH="1">
            <a:off x="4166136" y="2443253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Line 60"/>
          <p:cNvSpPr>
            <a:spLocks noChangeShapeType="1"/>
          </p:cNvSpPr>
          <p:nvPr/>
        </p:nvSpPr>
        <p:spPr bwMode="auto">
          <a:xfrm flipH="1" flipV="1">
            <a:off x="4592950" y="3659226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0" name="Line 60"/>
          <p:cNvSpPr>
            <a:spLocks noChangeShapeType="1"/>
          </p:cNvSpPr>
          <p:nvPr/>
        </p:nvSpPr>
        <p:spPr bwMode="auto">
          <a:xfrm flipH="1">
            <a:off x="4183216" y="3589713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2" name="Line 60"/>
          <p:cNvSpPr>
            <a:spLocks noChangeShapeType="1"/>
          </p:cNvSpPr>
          <p:nvPr/>
        </p:nvSpPr>
        <p:spPr bwMode="auto">
          <a:xfrm flipH="1" flipV="1">
            <a:off x="4610880" y="4215036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" name="Line 60"/>
          <p:cNvSpPr>
            <a:spLocks noChangeShapeType="1"/>
          </p:cNvSpPr>
          <p:nvPr/>
        </p:nvSpPr>
        <p:spPr bwMode="auto">
          <a:xfrm flipH="1">
            <a:off x="4174252" y="4118629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5" name="Line 60"/>
          <p:cNvSpPr>
            <a:spLocks noChangeShapeType="1"/>
          </p:cNvSpPr>
          <p:nvPr/>
        </p:nvSpPr>
        <p:spPr bwMode="auto">
          <a:xfrm flipH="1" flipV="1">
            <a:off x="4615363" y="4770846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6" name="Line 60"/>
          <p:cNvSpPr>
            <a:spLocks noChangeShapeType="1"/>
          </p:cNvSpPr>
          <p:nvPr/>
        </p:nvSpPr>
        <p:spPr bwMode="auto">
          <a:xfrm flipH="1">
            <a:off x="4178735" y="4674439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7" name="Line 60"/>
          <p:cNvSpPr>
            <a:spLocks noChangeShapeType="1"/>
          </p:cNvSpPr>
          <p:nvPr/>
        </p:nvSpPr>
        <p:spPr bwMode="auto">
          <a:xfrm flipH="1">
            <a:off x="4184614" y="2022619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8" name="Line 60"/>
          <p:cNvSpPr>
            <a:spLocks noChangeShapeType="1"/>
          </p:cNvSpPr>
          <p:nvPr/>
        </p:nvSpPr>
        <p:spPr bwMode="auto">
          <a:xfrm flipH="1">
            <a:off x="4170619" y="3052851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1" name="Line 32"/>
          <p:cNvSpPr>
            <a:spLocks noChangeShapeType="1"/>
          </p:cNvSpPr>
          <p:nvPr/>
        </p:nvSpPr>
        <p:spPr bwMode="auto">
          <a:xfrm>
            <a:off x="4603154" y="3648873"/>
            <a:ext cx="37377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98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169" grpId="0" animBg="1"/>
      <p:bldP spid="171" grpId="0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3" grpId="0"/>
      <p:bldP spid="121" grpId="0"/>
      <p:bldP spid="131" grpId="0"/>
      <p:bldP spid="134" grpId="0" bldLvl="0" animBg="1"/>
      <p:bldP spid="135" grpId="0" bldLvl="0" animBg="1"/>
      <p:bldP spid="151" grpId="0"/>
      <p:bldP spid="152" grpId="0" bldLvl="0" animBg="1"/>
      <p:bldP spid="153" grpId="0"/>
      <p:bldP spid="154" grpId="0" bldLvl="0" animBg="1"/>
      <p:bldP spid="158" grpId="0"/>
      <p:bldP spid="159" grpId="0" bldLvl="0" animBg="1"/>
      <p:bldP spid="160" grpId="0"/>
      <p:bldP spid="162" grpId="0"/>
      <p:bldP spid="18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的数据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1" y="852322"/>
            <a:ext cx="550994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）指令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信息的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送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979820"/>
            <a:ext cx="8239090" cy="4081339"/>
            <a:chOff x="-7919" y="1325109"/>
            <a:chExt cx="8239090" cy="4545972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</a:t>
              </a:r>
              <a:r>
                <a:rPr lang="en-US" altLang="zh-CN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D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577385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1881795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>
              <a:off x="6457950" y="1574414"/>
              <a:ext cx="0" cy="1142683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4169" y="1900894"/>
              <a:ext cx="0" cy="81620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H="1" flipV="1">
              <a:off x="5610711" y="1549825"/>
              <a:ext cx="3324" cy="8477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H="1" flipV="1">
              <a:off x="5751194" y="1873728"/>
              <a:ext cx="1" cy="11438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80" y="1905990"/>
              <a:ext cx="11117" cy="1673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1978067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325109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651589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17013" y="5106652"/>
            <a:ext cx="9158291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2" name="Text Box 110">
            <a:extLst>
              <a:ext uri="{FF2B5EF4-FFF2-40B4-BE49-F238E27FC236}">
                <a16:creationId xmlns:a16="http://schemas.microsoft.com/office/drawing/2014/main" id="{C9931714-18BA-4556-A949-2CBBD3A28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126" y="2227997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0" name="Line 74">
            <a:extLst>
              <a:ext uri="{FF2B5EF4-FFF2-40B4-BE49-F238E27FC236}">
                <a16:creationId xmlns:a16="http://schemas.microsoft.com/office/drawing/2014/main" id="{5B1F6B7C-5994-487A-902B-7929FB925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449" y="1497658"/>
            <a:ext cx="0" cy="7327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" name="Line 69">
            <a:extLst>
              <a:ext uri="{FF2B5EF4-FFF2-40B4-BE49-F238E27FC236}">
                <a16:creationId xmlns:a16="http://schemas.microsoft.com/office/drawing/2014/main" id="{E4DACEF4-89C8-4CD1-816D-2D57687893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26593" y="1475806"/>
            <a:ext cx="1586591" cy="824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5" name="Line 95">
            <a:extLst>
              <a:ext uri="{FF2B5EF4-FFF2-40B4-BE49-F238E27FC236}">
                <a16:creationId xmlns:a16="http://schemas.microsoft.com/office/drawing/2014/main" id="{9A1075DF-B1BA-4536-B149-3709C01A49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8220" y="1472366"/>
            <a:ext cx="7451" cy="153374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6" name="Line 96">
            <a:extLst>
              <a:ext uri="{FF2B5EF4-FFF2-40B4-BE49-F238E27FC236}">
                <a16:creationId xmlns:a16="http://schemas.microsoft.com/office/drawing/2014/main" id="{E13A4667-9569-4484-B989-E48ECD62FF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4712" y="2999167"/>
            <a:ext cx="493196" cy="995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7" name="Rectangle 39">
            <a:extLst>
              <a:ext uri="{FF2B5EF4-FFF2-40B4-BE49-F238E27FC236}">
                <a16:creationId xmlns:a16="http://schemas.microsoft.com/office/drawing/2014/main" id="{3FCC1E13-EC2B-41C4-A386-984FA2FEC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248" y="2911568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</a:p>
        </p:txBody>
      </p:sp>
      <p:sp>
        <p:nvSpPr>
          <p:cNvPr id="194" name="Text Box 5">
            <a:extLst>
              <a:ext uri="{FF2B5EF4-FFF2-40B4-BE49-F238E27FC236}">
                <a16:creationId xmlns:a16="http://schemas.microsoft.com/office/drawing/2014/main" id="{A2D18839-B969-4542-8FA6-6F6BA8237C36}"/>
              </a:ext>
            </a:extLst>
          </p:cNvPr>
          <p:cNvSpPr txBox="1"/>
          <p:nvPr/>
        </p:nvSpPr>
        <p:spPr>
          <a:xfrm>
            <a:off x="1811469" y="5498002"/>
            <a:ext cx="56980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195" name="Line 61">
            <a:extLst>
              <a:ext uri="{FF2B5EF4-FFF2-40B4-BE49-F238E27FC236}">
                <a16:creationId xmlns:a16="http://schemas.microsoft.com/office/drawing/2014/main" id="{9CFCEE81-AB20-45C1-8BFA-DA2F763BC9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5569" y="575873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6" name="Line 61">
            <a:extLst>
              <a:ext uri="{FF2B5EF4-FFF2-40B4-BE49-F238E27FC236}">
                <a16:creationId xmlns:a16="http://schemas.microsoft.com/office/drawing/2014/main" id="{F32CD160-F41E-4291-8066-7A2678F9B9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67499" y="5758730"/>
            <a:ext cx="711403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7" name="Text Box 5">
            <a:extLst>
              <a:ext uri="{FF2B5EF4-FFF2-40B4-BE49-F238E27FC236}">
                <a16:creationId xmlns:a16="http://schemas.microsoft.com/office/drawing/2014/main" id="{36B08C8C-2C7B-4CD2-BC4B-BC5A6722A3A7}"/>
              </a:ext>
            </a:extLst>
          </p:cNvPr>
          <p:cNvSpPr txBox="1"/>
          <p:nvPr/>
        </p:nvSpPr>
        <p:spPr>
          <a:xfrm>
            <a:off x="2649140" y="5498002"/>
            <a:ext cx="230962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数据总线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(DB)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8" name="Text Box 5">
            <a:extLst>
              <a:ext uri="{FF2B5EF4-FFF2-40B4-BE49-F238E27FC236}">
                <a16:creationId xmlns:a16="http://schemas.microsoft.com/office/drawing/2014/main" id="{61CB2FEB-B68D-4792-AAA1-1CC611A7ECE1}"/>
              </a:ext>
            </a:extLst>
          </p:cNvPr>
          <p:cNvSpPr txBox="1"/>
          <p:nvPr/>
        </p:nvSpPr>
        <p:spPr>
          <a:xfrm>
            <a:off x="5610679" y="5498002"/>
            <a:ext cx="552206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IR</a:t>
            </a:r>
          </a:p>
        </p:txBody>
      </p:sp>
      <p:sp>
        <p:nvSpPr>
          <p:cNvPr id="81" name="Line 60"/>
          <p:cNvSpPr>
            <a:spLocks noChangeShapeType="1"/>
          </p:cNvSpPr>
          <p:nvPr/>
        </p:nvSpPr>
        <p:spPr bwMode="auto">
          <a:xfrm flipH="1" flipV="1">
            <a:off x="4598281" y="2037638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Line 60"/>
          <p:cNvSpPr>
            <a:spLocks noChangeShapeType="1"/>
          </p:cNvSpPr>
          <p:nvPr/>
        </p:nvSpPr>
        <p:spPr bwMode="auto">
          <a:xfrm flipH="1" flipV="1">
            <a:off x="4616211" y="2526213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Line 60"/>
          <p:cNvSpPr>
            <a:spLocks noChangeShapeType="1"/>
          </p:cNvSpPr>
          <p:nvPr/>
        </p:nvSpPr>
        <p:spPr bwMode="auto">
          <a:xfrm flipH="1">
            <a:off x="4166136" y="2429806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Line 60"/>
          <p:cNvSpPr>
            <a:spLocks noChangeShapeType="1"/>
          </p:cNvSpPr>
          <p:nvPr/>
        </p:nvSpPr>
        <p:spPr bwMode="auto">
          <a:xfrm flipH="1" flipV="1">
            <a:off x="4592950" y="3686120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Line 60"/>
          <p:cNvSpPr>
            <a:spLocks noChangeShapeType="1"/>
          </p:cNvSpPr>
          <p:nvPr/>
        </p:nvSpPr>
        <p:spPr bwMode="auto">
          <a:xfrm flipH="1">
            <a:off x="4183216" y="3589713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Line 60"/>
          <p:cNvSpPr>
            <a:spLocks noChangeShapeType="1"/>
          </p:cNvSpPr>
          <p:nvPr/>
        </p:nvSpPr>
        <p:spPr bwMode="auto">
          <a:xfrm flipH="1" flipV="1">
            <a:off x="4610880" y="4215036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Line 60"/>
          <p:cNvSpPr>
            <a:spLocks noChangeShapeType="1"/>
          </p:cNvSpPr>
          <p:nvPr/>
        </p:nvSpPr>
        <p:spPr bwMode="auto">
          <a:xfrm flipH="1">
            <a:off x="4174252" y="4118629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Line 60"/>
          <p:cNvSpPr>
            <a:spLocks noChangeShapeType="1"/>
          </p:cNvSpPr>
          <p:nvPr/>
        </p:nvSpPr>
        <p:spPr bwMode="auto">
          <a:xfrm flipH="1" flipV="1">
            <a:off x="4615363" y="4770846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60"/>
          <p:cNvSpPr>
            <a:spLocks noChangeShapeType="1"/>
          </p:cNvSpPr>
          <p:nvPr/>
        </p:nvSpPr>
        <p:spPr bwMode="auto">
          <a:xfrm flipH="1">
            <a:off x="4178735" y="4687886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Line 60"/>
          <p:cNvSpPr>
            <a:spLocks noChangeShapeType="1"/>
          </p:cNvSpPr>
          <p:nvPr/>
        </p:nvSpPr>
        <p:spPr bwMode="auto">
          <a:xfrm flipH="1">
            <a:off x="4184614" y="2009172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Line 60"/>
          <p:cNvSpPr>
            <a:spLocks noChangeShapeType="1"/>
          </p:cNvSpPr>
          <p:nvPr/>
        </p:nvSpPr>
        <p:spPr bwMode="auto">
          <a:xfrm flipH="1">
            <a:off x="4170619" y="3039404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0" name="Text Box 5"/>
          <p:cNvSpPr txBox="1"/>
          <p:nvPr/>
        </p:nvSpPr>
        <p:spPr>
          <a:xfrm>
            <a:off x="4596528" y="5216897"/>
            <a:ext cx="1435466" cy="4615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异步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置入</a:t>
            </a: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553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80" grpId="0" animBg="1"/>
      <p:bldP spid="184" grpId="0" animBg="1"/>
      <p:bldP spid="185" grpId="0" animBg="1"/>
      <p:bldP spid="186" grpId="0" animBg="1"/>
      <p:bldP spid="187" grpId="0" animBg="1"/>
      <p:bldP spid="194" grpId="0"/>
      <p:bldP spid="195" grpId="0" animBg="1"/>
      <p:bldP spid="196" grpId="0" animBg="1"/>
      <p:bldP spid="197" grpId="0"/>
      <p:bldP spid="198" grpId="0"/>
      <p:bldP spid="1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21026" y="129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的数据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914887"/>
            <a:ext cx="715091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）操作数地址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1" name="Text Box 5"/>
          <p:cNvSpPr txBox="1"/>
          <p:nvPr/>
        </p:nvSpPr>
        <p:spPr>
          <a:xfrm>
            <a:off x="430393" y="1428976"/>
            <a:ext cx="8084957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若操作数在存储器中，则需按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寻址方式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计算操作数地址，送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  <a:endParaRPr lang="en-US" altLang="zh-CN" sz="2800" b="1" dirty="0" smtClean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04300" y="2349804"/>
            <a:ext cx="8239090" cy="3928939"/>
            <a:chOff x="-7919" y="1494853"/>
            <a:chExt cx="8239090" cy="4376228"/>
          </a:xfrm>
        </p:grpSpPr>
        <p:sp>
          <p:nvSpPr>
            <p:cNvPr id="14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</a:t>
              </a:r>
              <a:r>
                <a:rPr lang="en-US" altLang="zh-CN" sz="24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D</a:t>
              </a:r>
              <a:endPara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25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26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29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33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34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51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56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59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60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61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62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63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64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65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66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67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68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76" name="Line 30">
            <a:extLst>
              <a:ext uri="{FF2B5EF4-FFF2-40B4-BE49-F238E27FC236}">
                <a16:creationId xmlns:a16="http://schemas.microsoft.com/office/drawing/2014/main" id="{93494F60-32E9-4C23-9AFC-84E2BFB82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2888284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Line 51">
            <a:extLst>
              <a:ext uri="{FF2B5EF4-FFF2-40B4-BE49-F238E27FC236}">
                <a16:creationId xmlns:a16="http://schemas.microsoft.com/office/drawing/2014/main" id="{5E5EF608-B9A2-447F-B0A9-384CD7657F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2905500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Text Box 117">
            <a:extLst>
              <a:ext uri="{FF2B5EF4-FFF2-40B4-BE49-F238E27FC236}">
                <a16:creationId xmlns:a16="http://schemas.microsoft.com/office/drawing/2014/main" id="{11B6AAC8-568C-431C-AF3E-B4E235151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2508722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79" name="Line 52">
            <a:extLst>
              <a:ext uri="{FF2B5EF4-FFF2-40B4-BE49-F238E27FC236}">
                <a16:creationId xmlns:a16="http://schemas.microsoft.com/office/drawing/2014/main" id="{7C18A746-3708-41EF-9FED-5CB18297B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2884987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Rectangle 39">
            <a:extLst>
              <a:ext uri="{FF2B5EF4-FFF2-40B4-BE49-F238E27FC236}">
                <a16:creationId xmlns:a16="http://schemas.microsoft.com/office/drawing/2014/main" id="{81900EE8-B5F3-4042-849F-9633B1F1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3083564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81" name="Line 60"/>
          <p:cNvSpPr>
            <a:spLocks noChangeShapeType="1"/>
          </p:cNvSpPr>
          <p:nvPr/>
        </p:nvSpPr>
        <p:spPr bwMode="auto">
          <a:xfrm flipH="1" flipV="1">
            <a:off x="4598281" y="3268679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Line 60"/>
          <p:cNvSpPr>
            <a:spLocks noChangeShapeType="1"/>
          </p:cNvSpPr>
          <p:nvPr/>
        </p:nvSpPr>
        <p:spPr bwMode="auto">
          <a:xfrm flipH="1" flipV="1">
            <a:off x="4616211" y="3730360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Line 60"/>
          <p:cNvSpPr>
            <a:spLocks noChangeShapeType="1"/>
          </p:cNvSpPr>
          <p:nvPr/>
        </p:nvSpPr>
        <p:spPr bwMode="auto">
          <a:xfrm flipH="1">
            <a:off x="4166136" y="3633953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Line 60"/>
          <p:cNvSpPr>
            <a:spLocks noChangeShapeType="1"/>
          </p:cNvSpPr>
          <p:nvPr/>
        </p:nvSpPr>
        <p:spPr bwMode="auto">
          <a:xfrm flipH="1" flipV="1">
            <a:off x="4592950" y="4890267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Line 60"/>
          <p:cNvSpPr>
            <a:spLocks noChangeShapeType="1"/>
          </p:cNvSpPr>
          <p:nvPr/>
        </p:nvSpPr>
        <p:spPr bwMode="auto">
          <a:xfrm flipH="1">
            <a:off x="4183216" y="4793860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Line 60"/>
          <p:cNvSpPr>
            <a:spLocks noChangeShapeType="1"/>
          </p:cNvSpPr>
          <p:nvPr/>
        </p:nvSpPr>
        <p:spPr bwMode="auto">
          <a:xfrm flipH="1" flipV="1">
            <a:off x="4610880" y="5419183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Line 60"/>
          <p:cNvSpPr>
            <a:spLocks noChangeShapeType="1"/>
          </p:cNvSpPr>
          <p:nvPr/>
        </p:nvSpPr>
        <p:spPr bwMode="auto">
          <a:xfrm flipH="1">
            <a:off x="4174252" y="5322776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Line 60"/>
          <p:cNvSpPr>
            <a:spLocks noChangeShapeType="1"/>
          </p:cNvSpPr>
          <p:nvPr/>
        </p:nvSpPr>
        <p:spPr bwMode="auto">
          <a:xfrm flipH="1" flipV="1">
            <a:off x="4615363" y="5974993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60"/>
          <p:cNvSpPr>
            <a:spLocks noChangeShapeType="1"/>
          </p:cNvSpPr>
          <p:nvPr/>
        </p:nvSpPr>
        <p:spPr bwMode="auto">
          <a:xfrm flipH="1">
            <a:off x="4178735" y="5892033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Line 60"/>
          <p:cNvSpPr>
            <a:spLocks noChangeShapeType="1"/>
          </p:cNvSpPr>
          <p:nvPr/>
        </p:nvSpPr>
        <p:spPr bwMode="auto">
          <a:xfrm flipH="1">
            <a:off x="4184614" y="3213319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Line 60"/>
          <p:cNvSpPr>
            <a:spLocks noChangeShapeType="1"/>
          </p:cNvSpPr>
          <p:nvPr/>
        </p:nvSpPr>
        <p:spPr bwMode="auto">
          <a:xfrm flipH="1">
            <a:off x="4170619" y="4243551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Line 60">
            <a:extLst>
              <a:ext uri="{FF2B5EF4-FFF2-40B4-BE49-F238E27FC236}">
                <a16:creationId xmlns:a16="http://schemas.microsoft.com/office/drawing/2014/main" id="{1562D3A4-2594-4F23-A2A0-191E51D57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3256483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3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76" grpId="0" animBg="1"/>
      <p:bldP spid="77" grpId="0" animBg="1"/>
      <p:bldP spid="78" grpId="0"/>
      <p:bldP spid="79" grpId="0" animBg="1"/>
      <p:bldP spid="80" grpId="0" animBg="1"/>
      <p:bldP spid="9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的数据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715091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）操作数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---①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寄存器间址（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5872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 Box 98">
            <a:extLst>
              <a:ext uri="{FF2B5EF4-FFF2-40B4-BE49-F238E27FC236}">
                <a16:creationId xmlns:a16="http://schemas.microsoft.com/office/drawing/2014/main" id="{25B942EC-1C0E-4682-BFCB-FCC38348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981" y="3922113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82" name="Line 31">
            <a:extLst>
              <a:ext uri="{FF2B5EF4-FFF2-40B4-BE49-F238E27FC236}">
                <a16:creationId xmlns:a16="http://schemas.microsoft.com/office/drawing/2014/main" id="{84F780BF-BF91-4658-A473-FD8643580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7193" y="3530201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125">
            <a:extLst>
              <a:ext uri="{FF2B5EF4-FFF2-40B4-BE49-F238E27FC236}">
                <a16:creationId xmlns:a16="http://schemas.microsoft.com/office/drawing/2014/main" id="{C4FD158C-2A5A-4118-A36E-3602E574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830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4" name="Line 30">
            <a:extLst>
              <a:ext uri="{FF2B5EF4-FFF2-40B4-BE49-F238E27FC236}">
                <a16:creationId xmlns:a16="http://schemas.microsoft.com/office/drawing/2014/main" id="{F8803103-7BC9-4790-BB34-C95B28210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8420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Text Box 127">
            <a:extLst>
              <a:ext uri="{FF2B5EF4-FFF2-40B4-BE49-F238E27FC236}">
                <a16:creationId xmlns:a16="http://schemas.microsoft.com/office/drawing/2014/main" id="{33E7D2F1-26A7-4D64-AA84-7653A1A3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67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6" name="Line 30">
            <a:extLst>
              <a:ext uri="{FF2B5EF4-FFF2-40B4-BE49-F238E27FC236}">
                <a16:creationId xmlns:a16="http://schemas.microsoft.com/office/drawing/2014/main" id="{E1AE6137-4E23-418D-9078-3011802C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116">
            <a:extLst>
              <a:ext uri="{FF2B5EF4-FFF2-40B4-BE49-F238E27FC236}">
                <a16:creationId xmlns:a16="http://schemas.microsoft.com/office/drawing/2014/main" id="{484B7AEA-33D6-42F7-982F-0A9B0DBE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93494F60-32E9-4C23-9AFC-84E2BFB82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51">
            <a:extLst>
              <a:ext uri="{FF2B5EF4-FFF2-40B4-BE49-F238E27FC236}">
                <a16:creationId xmlns:a16="http://schemas.microsoft.com/office/drawing/2014/main" id="{5E5EF608-B9A2-447F-B0A9-384CD7657F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117">
            <a:extLst>
              <a:ext uri="{FF2B5EF4-FFF2-40B4-BE49-F238E27FC236}">
                <a16:creationId xmlns:a16="http://schemas.microsoft.com/office/drawing/2014/main" id="{11B6AAC8-568C-431C-AF3E-B4E235151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91" name="Line 52">
            <a:extLst>
              <a:ext uri="{FF2B5EF4-FFF2-40B4-BE49-F238E27FC236}">
                <a16:creationId xmlns:a16="http://schemas.microsoft.com/office/drawing/2014/main" id="{7C18A746-3708-41EF-9FED-5CB18297B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Rectangle 39">
            <a:extLst>
              <a:ext uri="{FF2B5EF4-FFF2-40B4-BE49-F238E27FC236}">
                <a16:creationId xmlns:a16="http://schemas.microsoft.com/office/drawing/2014/main" id="{81900EE8-B5F3-4042-849F-9633B1F1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34" name="Text Box 5">
            <a:extLst>
              <a:ext uri="{FF2B5EF4-FFF2-40B4-BE49-F238E27FC236}">
                <a16:creationId xmlns:a16="http://schemas.microsoft.com/office/drawing/2014/main" id="{C7E43E6E-94E3-48B9-BC8A-191F882803AC}"/>
              </a:ext>
            </a:extLst>
          </p:cNvPr>
          <p:cNvSpPr txBox="1"/>
          <p:nvPr/>
        </p:nvSpPr>
        <p:spPr>
          <a:xfrm>
            <a:off x="580398" y="5521142"/>
            <a:ext cx="48825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35" name="Line 61">
            <a:extLst>
              <a:ext uri="{FF2B5EF4-FFF2-40B4-BE49-F238E27FC236}">
                <a16:creationId xmlns:a16="http://schemas.microsoft.com/office/drawing/2014/main" id="{AFEBF692-BFFA-4F27-9C3E-42021C124A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3331" y="57818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Line 61">
            <a:extLst>
              <a:ext uri="{FF2B5EF4-FFF2-40B4-BE49-F238E27FC236}">
                <a16:creationId xmlns:a16="http://schemas.microsoft.com/office/drawing/2014/main" id="{492152E9-B394-4119-AFED-43ED304E5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0031" y="57818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Text Box 5">
            <a:extLst>
              <a:ext uri="{FF2B5EF4-FFF2-40B4-BE49-F238E27FC236}">
                <a16:creationId xmlns:a16="http://schemas.microsoft.com/office/drawing/2014/main" id="{55AFFCF1-FEF4-4069-905F-EFF91C6958C4}"/>
              </a:ext>
            </a:extLst>
          </p:cNvPr>
          <p:cNvSpPr txBox="1"/>
          <p:nvPr/>
        </p:nvSpPr>
        <p:spPr>
          <a:xfrm>
            <a:off x="1270047" y="5521142"/>
            <a:ext cx="765309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53" name="Line 61">
            <a:extLst>
              <a:ext uri="{FF2B5EF4-FFF2-40B4-BE49-F238E27FC236}">
                <a16:creationId xmlns:a16="http://schemas.microsoft.com/office/drawing/2014/main" id="{EDCC2892-B74E-49CE-A2CB-E9E0165FDF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00295" y="57818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Text Box 5">
            <a:extLst>
              <a:ext uri="{FF2B5EF4-FFF2-40B4-BE49-F238E27FC236}">
                <a16:creationId xmlns:a16="http://schemas.microsoft.com/office/drawing/2014/main" id="{96E0F063-925D-4758-90F4-B141964AD481}"/>
              </a:ext>
            </a:extLst>
          </p:cNvPr>
          <p:cNvSpPr txBox="1"/>
          <p:nvPr/>
        </p:nvSpPr>
        <p:spPr>
          <a:xfrm>
            <a:off x="2236747" y="5521142"/>
            <a:ext cx="738873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58" name="Line 61">
            <a:extLst>
              <a:ext uri="{FF2B5EF4-FFF2-40B4-BE49-F238E27FC236}">
                <a16:creationId xmlns:a16="http://schemas.microsoft.com/office/drawing/2014/main" id="{4F432537-938E-4320-8989-E1D107A481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94123" y="57818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Text Box 5">
            <a:extLst>
              <a:ext uri="{FF2B5EF4-FFF2-40B4-BE49-F238E27FC236}">
                <a16:creationId xmlns:a16="http://schemas.microsoft.com/office/drawing/2014/main" id="{88F27073-5894-40F6-BC25-6C3B90AF8E95}"/>
              </a:ext>
            </a:extLst>
          </p:cNvPr>
          <p:cNvSpPr txBox="1"/>
          <p:nvPr/>
        </p:nvSpPr>
        <p:spPr>
          <a:xfrm>
            <a:off x="3177011" y="5521142"/>
            <a:ext cx="129243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Line 61">
            <a:extLst>
              <a:ext uri="{FF2B5EF4-FFF2-40B4-BE49-F238E27FC236}">
                <a16:creationId xmlns:a16="http://schemas.microsoft.com/office/drawing/2014/main" id="{E720DF38-9CB9-430E-AF7E-1FF832E057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5588" y="57818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Text Box 5">
            <a:extLst>
              <a:ext uri="{FF2B5EF4-FFF2-40B4-BE49-F238E27FC236}">
                <a16:creationId xmlns:a16="http://schemas.microsoft.com/office/drawing/2014/main" id="{DAE89905-89A7-476D-826A-1457D1D57143}"/>
              </a:ext>
            </a:extLst>
          </p:cNvPr>
          <p:cNvSpPr txBox="1"/>
          <p:nvPr/>
        </p:nvSpPr>
        <p:spPr>
          <a:xfrm>
            <a:off x="4670839" y="5521142"/>
            <a:ext cx="1800074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Text Box 5">
            <a:extLst>
              <a:ext uri="{FF2B5EF4-FFF2-40B4-BE49-F238E27FC236}">
                <a16:creationId xmlns:a16="http://schemas.microsoft.com/office/drawing/2014/main" id="{F8D55A89-FD4D-45B8-A7BF-891A47A12574}"/>
              </a:ext>
            </a:extLst>
          </p:cNvPr>
          <p:cNvSpPr txBox="1"/>
          <p:nvPr/>
        </p:nvSpPr>
        <p:spPr>
          <a:xfrm>
            <a:off x="6672304" y="5521142"/>
            <a:ext cx="74409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66" name="Line 60"/>
          <p:cNvSpPr>
            <a:spLocks noChangeShapeType="1"/>
          </p:cNvSpPr>
          <p:nvPr/>
        </p:nvSpPr>
        <p:spPr bwMode="auto">
          <a:xfrm flipH="1" flipV="1">
            <a:off x="4598281" y="2051085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7" name="Line 60"/>
          <p:cNvSpPr>
            <a:spLocks noChangeShapeType="1"/>
          </p:cNvSpPr>
          <p:nvPr/>
        </p:nvSpPr>
        <p:spPr bwMode="auto">
          <a:xfrm flipH="1" flipV="1">
            <a:off x="4616211" y="2512766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Line 60"/>
          <p:cNvSpPr>
            <a:spLocks noChangeShapeType="1"/>
          </p:cNvSpPr>
          <p:nvPr/>
        </p:nvSpPr>
        <p:spPr bwMode="auto">
          <a:xfrm flipH="1">
            <a:off x="4166136" y="2416359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9" name="Line 60"/>
          <p:cNvSpPr>
            <a:spLocks noChangeShapeType="1"/>
          </p:cNvSpPr>
          <p:nvPr/>
        </p:nvSpPr>
        <p:spPr bwMode="auto">
          <a:xfrm flipH="1" flipV="1">
            <a:off x="4592950" y="3672673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Line 60"/>
          <p:cNvSpPr>
            <a:spLocks noChangeShapeType="1"/>
          </p:cNvSpPr>
          <p:nvPr/>
        </p:nvSpPr>
        <p:spPr bwMode="auto">
          <a:xfrm flipH="1">
            <a:off x="4183216" y="3576266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1" name="Line 60"/>
          <p:cNvSpPr>
            <a:spLocks noChangeShapeType="1"/>
          </p:cNvSpPr>
          <p:nvPr/>
        </p:nvSpPr>
        <p:spPr bwMode="auto">
          <a:xfrm flipH="1" flipV="1">
            <a:off x="4610880" y="4201589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Line 60"/>
          <p:cNvSpPr>
            <a:spLocks noChangeShapeType="1"/>
          </p:cNvSpPr>
          <p:nvPr/>
        </p:nvSpPr>
        <p:spPr bwMode="auto">
          <a:xfrm flipH="1">
            <a:off x="4174252" y="4105182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3" name="Line 60"/>
          <p:cNvSpPr>
            <a:spLocks noChangeShapeType="1"/>
          </p:cNvSpPr>
          <p:nvPr/>
        </p:nvSpPr>
        <p:spPr bwMode="auto">
          <a:xfrm flipH="1" flipV="1">
            <a:off x="4615363" y="4757399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Line 60"/>
          <p:cNvSpPr>
            <a:spLocks noChangeShapeType="1"/>
          </p:cNvSpPr>
          <p:nvPr/>
        </p:nvSpPr>
        <p:spPr bwMode="auto">
          <a:xfrm flipH="1">
            <a:off x="4178735" y="4674439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60"/>
          <p:cNvSpPr>
            <a:spLocks noChangeShapeType="1"/>
          </p:cNvSpPr>
          <p:nvPr/>
        </p:nvSpPr>
        <p:spPr bwMode="auto">
          <a:xfrm flipH="1">
            <a:off x="4184614" y="1995725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Line 60"/>
          <p:cNvSpPr>
            <a:spLocks noChangeShapeType="1"/>
          </p:cNvSpPr>
          <p:nvPr/>
        </p:nvSpPr>
        <p:spPr bwMode="auto">
          <a:xfrm flipH="1">
            <a:off x="4170619" y="3025957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60">
            <a:extLst>
              <a:ext uri="{FF2B5EF4-FFF2-40B4-BE49-F238E27FC236}">
                <a16:creationId xmlns:a16="http://schemas.microsoft.com/office/drawing/2014/main" id="{1562D3A4-2594-4F23-A2A0-191E51D57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38889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19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123" grpId="0" animBg="1"/>
      <p:bldP spid="134" grpId="0"/>
      <p:bldP spid="135" grpId="0" bldLvl="0" animBg="1"/>
      <p:bldP spid="151" grpId="0" bldLvl="0" animBg="1"/>
      <p:bldP spid="152" grpId="0"/>
      <p:bldP spid="153" grpId="0" bldLvl="0" animBg="1"/>
      <p:bldP spid="154" grpId="0"/>
      <p:bldP spid="158" grpId="0" bldLvl="0" animBg="1"/>
      <p:bldP spid="159" grpId="0"/>
      <p:bldP spid="160" grpId="0" bldLvl="0" animBg="1"/>
      <p:bldP spid="161" grpId="0"/>
      <p:bldP spid="163" grpId="0"/>
      <p:bldP spid="1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的数据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）操作数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---②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自减型寄存器间址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-(R)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5872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 Box 98">
            <a:extLst>
              <a:ext uri="{FF2B5EF4-FFF2-40B4-BE49-F238E27FC236}">
                <a16:creationId xmlns:a16="http://schemas.microsoft.com/office/drawing/2014/main" id="{25B942EC-1C0E-4682-BFCB-FCC38348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981" y="3922113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82" name="Line 31">
            <a:extLst>
              <a:ext uri="{FF2B5EF4-FFF2-40B4-BE49-F238E27FC236}">
                <a16:creationId xmlns:a16="http://schemas.microsoft.com/office/drawing/2014/main" id="{84F780BF-BF91-4658-A473-FD8643580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7193" y="3525439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125">
            <a:extLst>
              <a:ext uri="{FF2B5EF4-FFF2-40B4-BE49-F238E27FC236}">
                <a16:creationId xmlns:a16="http://schemas.microsoft.com/office/drawing/2014/main" id="{C4FD158C-2A5A-4118-A36E-3602E574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592" y="3162828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4" name="Line 30">
            <a:extLst>
              <a:ext uri="{FF2B5EF4-FFF2-40B4-BE49-F238E27FC236}">
                <a16:creationId xmlns:a16="http://schemas.microsoft.com/office/drawing/2014/main" id="{F8803103-7BC9-4790-BB34-C95B28210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801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Text Box 127">
            <a:extLst>
              <a:ext uri="{FF2B5EF4-FFF2-40B4-BE49-F238E27FC236}">
                <a16:creationId xmlns:a16="http://schemas.microsoft.com/office/drawing/2014/main" id="{33E7D2F1-26A7-4D64-AA84-7653A1A3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294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6" name="Line 30">
            <a:extLst>
              <a:ext uri="{FF2B5EF4-FFF2-40B4-BE49-F238E27FC236}">
                <a16:creationId xmlns:a16="http://schemas.microsoft.com/office/drawing/2014/main" id="{E1AE6137-4E23-418D-9078-3011802C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116">
            <a:extLst>
              <a:ext uri="{FF2B5EF4-FFF2-40B4-BE49-F238E27FC236}">
                <a16:creationId xmlns:a16="http://schemas.microsoft.com/office/drawing/2014/main" id="{484B7AEA-33D6-42F7-982F-0A9B0DBE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93494F60-32E9-4C23-9AFC-84E2BFB82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51">
            <a:extLst>
              <a:ext uri="{FF2B5EF4-FFF2-40B4-BE49-F238E27FC236}">
                <a16:creationId xmlns:a16="http://schemas.microsoft.com/office/drawing/2014/main" id="{5E5EF608-B9A2-447F-B0A9-384CD7657F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117">
            <a:extLst>
              <a:ext uri="{FF2B5EF4-FFF2-40B4-BE49-F238E27FC236}">
                <a16:creationId xmlns:a16="http://schemas.microsoft.com/office/drawing/2014/main" id="{11B6AAC8-568C-431C-AF3E-B4E235151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91" name="Line 52">
            <a:extLst>
              <a:ext uri="{FF2B5EF4-FFF2-40B4-BE49-F238E27FC236}">
                <a16:creationId xmlns:a16="http://schemas.microsoft.com/office/drawing/2014/main" id="{7C18A746-3708-41EF-9FED-5CB18297B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Rectangle 39">
            <a:extLst>
              <a:ext uri="{FF2B5EF4-FFF2-40B4-BE49-F238E27FC236}">
                <a16:creationId xmlns:a16="http://schemas.microsoft.com/office/drawing/2014/main" id="{81900EE8-B5F3-4042-849F-9633B1F1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67" name="Text Box 5">
            <a:extLst>
              <a:ext uri="{FF2B5EF4-FFF2-40B4-BE49-F238E27FC236}">
                <a16:creationId xmlns:a16="http://schemas.microsoft.com/office/drawing/2014/main" id="{992B4DEC-BCDD-4F57-A936-5ABA01FA3DFC}"/>
              </a:ext>
            </a:extLst>
          </p:cNvPr>
          <p:cNvSpPr txBox="1"/>
          <p:nvPr/>
        </p:nvSpPr>
        <p:spPr>
          <a:xfrm>
            <a:off x="476413" y="5496879"/>
            <a:ext cx="48825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68" name="Line 61">
            <a:extLst>
              <a:ext uri="{FF2B5EF4-FFF2-40B4-BE49-F238E27FC236}">
                <a16:creationId xmlns:a16="http://schemas.microsoft.com/office/drawing/2014/main" id="{813ABA83-E991-4F08-B3FE-34956379AF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169" y="575760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9" name="Line 61">
            <a:extLst>
              <a:ext uri="{FF2B5EF4-FFF2-40B4-BE49-F238E27FC236}">
                <a16:creationId xmlns:a16="http://schemas.microsoft.com/office/drawing/2014/main" id="{DDAC7E13-0021-4C6D-98EC-6F890E8EEA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7515" y="575760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5">
            <a:extLst>
              <a:ext uri="{FF2B5EF4-FFF2-40B4-BE49-F238E27FC236}">
                <a16:creationId xmlns:a16="http://schemas.microsoft.com/office/drawing/2014/main" id="{CF670AE7-7640-425D-A8CD-A12C05BC80AD}"/>
              </a:ext>
            </a:extLst>
          </p:cNvPr>
          <p:cNvSpPr txBox="1"/>
          <p:nvPr/>
        </p:nvSpPr>
        <p:spPr>
          <a:xfrm>
            <a:off x="1093708" y="5496879"/>
            <a:ext cx="76530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71" name="Line 61">
            <a:extLst>
              <a:ext uri="{FF2B5EF4-FFF2-40B4-BE49-F238E27FC236}">
                <a16:creationId xmlns:a16="http://schemas.microsoft.com/office/drawing/2014/main" id="{3F583BAF-F346-41EF-B7E5-E5619B55BD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3498" y="575760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Text Box 5">
            <a:extLst>
              <a:ext uri="{FF2B5EF4-FFF2-40B4-BE49-F238E27FC236}">
                <a16:creationId xmlns:a16="http://schemas.microsoft.com/office/drawing/2014/main" id="{723E1F7B-5F01-493A-B75D-F3EAFE6D3FCA}"/>
              </a:ext>
            </a:extLst>
          </p:cNvPr>
          <p:cNvSpPr txBox="1"/>
          <p:nvPr/>
        </p:nvSpPr>
        <p:spPr>
          <a:xfrm>
            <a:off x="1988054" y="5496879"/>
            <a:ext cx="150694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ALU(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减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</a:p>
        </p:txBody>
      </p:sp>
      <p:sp>
        <p:nvSpPr>
          <p:cNvPr id="173" name="Line 61">
            <a:extLst>
              <a:ext uri="{FF2B5EF4-FFF2-40B4-BE49-F238E27FC236}">
                <a16:creationId xmlns:a16="http://schemas.microsoft.com/office/drawing/2014/main" id="{28123531-9C39-487F-8703-F8CA8F93A9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4972" y="575760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Text Box 5">
            <a:extLst>
              <a:ext uri="{FF2B5EF4-FFF2-40B4-BE49-F238E27FC236}">
                <a16:creationId xmlns:a16="http://schemas.microsoft.com/office/drawing/2014/main" id="{1BA43CAF-BA57-4E53-A0A1-330E235FFA79}"/>
              </a:ext>
            </a:extLst>
          </p:cNvPr>
          <p:cNvSpPr txBox="1"/>
          <p:nvPr/>
        </p:nvSpPr>
        <p:spPr>
          <a:xfrm>
            <a:off x="3624037" y="5496879"/>
            <a:ext cx="129243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61">
            <a:extLst>
              <a:ext uri="{FF2B5EF4-FFF2-40B4-BE49-F238E27FC236}">
                <a16:creationId xmlns:a16="http://schemas.microsoft.com/office/drawing/2014/main" id="{29FC282B-0AA9-4901-9B22-F8A30313DC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43689" y="575760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Text Box 5">
            <a:extLst>
              <a:ext uri="{FF2B5EF4-FFF2-40B4-BE49-F238E27FC236}">
                <a16:creationId xmlns:a16="http://schemas.microsoft.com/office/drawing/2014/main" id="{F9EFC5C2-B535-4736-A4B4-C55E7E15FF69}"/>
              </a:ext>
            </a:extLst>
          </p:cNvPr>
          <p:cNvSpPr txBox="1"/>
          <p:nvPr/>
        </p:nvSpPr>
        <p:spPr>
          <a:xfrm>
            <a:off x="5045511" y="5496879"/>
            <a:ext cx="18000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Text Box 5">
            <a:extLst>
              <a:ext uri="{FF2B5EF4-FFF2-40B4-BE49-F238E27FC236}">
                <a16:creationId xmlns:a16="http://schemas.microsoft.com/office/drawing/2014/main" id="{639B8263-D31A-43BF-A20F-68446D3143F9}"/>
              </a:ext>
            </a:extLst>
          </p:cNvPr>
          <p:cNvSpPr txBox="1"/>
          <p:nvPr/>
        </p:nvSpPr>
        <p:spPr>
          <a:xfrm>
            <a:off x="6907387" y="5496879"/>
            <a:ext cx="74409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31" name="Line 60"/>
          <p:cNvSpPr>
            <a:spLocks noChangeShapeType="1"/>
          </p:cNvSpPr>
          <p:nvPr/>
        </p:nvSpPr>
        <p:spPr bwMode="auto">
          <a:xfrm flipH="1" flipV="1">
            <a:off x="4598281" y="2051085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4" name="Line 60"/>
          <p:cNvSpPr>
            <a:spLocks noChangeShapeType="1"/>
          </p:cNvSpPr>
          <p:nvPr/>
        </p:nvSpPr>
        <p:spPr bwMode="auto">
          <a:xfrm flipH="1" flipV="1">
            <a:off x="4616211" y="2512766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Line 60"/>
          <p:cNvSpPr>
            <a:spLocks noChangeShapeType="1"/>
          </p:cNvSpPr>
          <p:nvPr/>
        </p:nvSpPr>
        <p:spPr bwMode="auto">
          <a:xfrm flipH="1">
            <a:off x="4166136" y="2416359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Line 60"/>
          <p:cNvSpPr>
            <a:spLocks noChangeShapeType="1"/>
          </p:cNvSpPr>
          <p:nvPr/>
        </p:nvSpPr>
        <p:spPr bwMode="auto">
          <a:xfrm flipH="1" flipV="1">
            <a:off x="4592950" y="3672673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Line 60"/>
          <p:cNvSpPr>
            <a:spLocks noChangeShapeType="1"/>
          </p:cNvSpPr>
          <p:nvPr/>
        </p:nvSpPr>
        <p:spPr bwMode="auto">
          <a:xfrm flipH="1">
            <a:off x="4183216" y="3576266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Line 60"/>
          <p:cNvSpPr>
            <a:spLocks noChangeShapeType="1"/>
          </p:cNvSpPr>
          <p:nvPr/>
        </p:nvSpPr>
        <p:spPr bwMode="auto">
          <a:xfrm flipH="1" flipV="1">
            <a:off x="4610880" y="4201589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Line 60"/>
          <p:cNvSpPr>
            <a:spLocks noChangeShapeType="1"/>
          </p:cNvSpPr>
          <p:nvPr/>
        </p:nvSpPr>
        <p:spPr bwMode="auto">
          <a:xfrm flipH="1">
            <a:off x="4174252" y="4105182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Line 60"/>
          <p:cNvSpPr>
            <a:spLocks noChangeShapeType="1"/>
          </p:cNvSpPr>
          <p:nvPr/>
        </p:nvSpPr>
        <p:spPr bwMode="auto">
          <a:xfrm flipH="1" flipV="1">
            <a:off x="4615363" y="4757399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Line 60"/>
          <p:cNvSpPr>
            <a:spLocks noChangeShapeType="1"/>
          </p:cNvSpPr>
          <p:nvPr/>
        </p:nvSpPr>
        <p:spPr bwMode="auto">
          <a:xfrm flipH="1">
            <a:off x="4178735" y="4674439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Line 60"/>
          <p:cNvSpPr>
            <a:spLocks noChangeShapeType="1"/>
          </p:cNvSpPr>
          <p:nvPr/>
        </p:nvSpPr>
        <p:spPr bwMode="auto">
          <a:xfrm flipH="1">
            <a:off x="4184614" y="1995725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Line 60"/>
          <p:cNvSpPr>
            <a:spLocks noChangeShapeType="1"/>
          </p:cNvSpPr>
          <p:nvPr/>
        </p:nvSpPr>
        <p:spPr bwMode="auto">
          <a:xfrm flipH="1">
            <a:off x="4170619" y="3025957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60">
            <a:extLst>
              <a:ext uri="{FF2B5EF4-FFF2-40B4-BE49-F238E27FC236}">
                <a16:creationId xmlns:a16="http://schemas.microsoft.com/office/drawing/2014/main" id="{1562D3A4-2594-4F23-A2A0-191E51D57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38889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31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123" grpId="0" animBg="1"/>
      <p:bldP spid="167" grpId="0"/>
      <p:bldP spid="168" grpId="0" bldLvl="0" animBg="1"/>
      <p:bldP spid="169" grpId="0" bldLvl="0" animBg="1"/>
      <p:bldP spid="170" grpId="0"/>
      <p:bldP spid="171" grpId="0" bldLvl="0" animBg="1"/>
      <p:bldP spid="172" grpId="0"/>
      <p:bldP spid="173" grpId="0" bldLvl="0" animBg="1"/>
      <p:bldP spid="174" grpId="0"/>
      <p:bldP spid="175" grpId="0" bldLvl="0" animBg="1"/>
      <p:bldP spid="176" grpId="0"/>
      <p:bldP spid="178" grpId="0"/>
      <p:bldP spid="1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的数据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）操作数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---③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自增型寄存器间址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(R)+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5872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 Box 98">
            <a:extLst>
              <a:ext uri="{FF2B5EF4-FFF2-40B4-BE49-F238E27FC236}">
                <a16:creationId xmlns:a16="http://schemas.microsoft.com/office/drawing/2014/main" id="{25B942EC-1C0E-4682-BFCB-FCC38348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981" y="3922113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82" name="Line 31">
            <a:extLst>
              <a:ext uri="{FF2B5EF4-FFF2-40B4-BE49-F238E27FC236}">
                <a16:creationId xmlns:a16="http://schemas.microsoft.com/office/drawing/2014/main" id="{84F780BF-BF91-4658-A473-FD8643580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7193" y="3525439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125">
            <a:extLst>
              <a:ext uri="{FF2B5EF4-FFF2-40B4-BE49-F238E27FC236}">
                <a16:creationId xmlns:a16="http://schemas.microsoft.com/office/drawing/2014/main" id="{C4FD158C-2A5A-4118-A36E-3602E574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592" y="3162828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4" name="Line 30">
            <a:extLst>
              <a:ext uri="{FF2B5EF4-FFF2-40B4-BE49-F238E27FC236}">
                <a16:creationId xmlns:a16="http://schemas.microsoft.com/office/drawing/2014/main" id="{F8803103-7BC9-4790-BB34-C95B28210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801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Text Box 127">
            <a:extLst>
              <a:ext uri="{FF2B5EF4-FFF2-40B4-BE49-F238E27FC236}">
                <a16:creationId xmlns:a16="http://schemas.microsoft.com/office/drawing/2014/main" id="{33E7D2F1-26A7-4D64-AA84-7653A1A3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294" y="2529147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6" name="Line 30">
            <a:extLst>
              <a:ext uri="{FF2B5EF4-FFF2-40B4-BE49-F238E27FC236}">
                <a16:creationId xmlns:a16="http://schemas.microsoft.com/office/drawing/2014/main" id="{E1AE6137-4E23-418D-9078-3011802C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116">
            <a:extLst>
              <a:ext uri="{FF2B5EF4-FFF2-40B4-BE49-F238E27FC236}">
                <a16:creationId xmlns:a16="http://schemas.microsoft.com/office/drawing/2014/main" id="{484B7AEA-33D6-42F7-982F-0A9B0DBE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93494F60-32E9-4C23-9AFC-84E2BFB82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51">
            <a:extLst>
              <a:ext uri="{FF2B5EF4-FFF2-40B4-BE49-F238E27FC236}">
                <a16:creationId xmlns:a16="http://schemas.microsoft.com/office/drawing/2014/main" id="{5E5EF608-B9A2-447F-B0A9-384CD7657F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117">
            <a:extLst>
              <a:ext uri="{FF2B5EF4-FFF2-40B4-BE49-F238E27FC236}">
                <a16:creationId xmlns:a16="http://schemas.microsoft.com/office/drawing/2014/main" id="{11B6AAC8-568C-431C-AF3E-B4E235151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91" name="Line 52">
            <a:extLst>
              <a:ext uri="{FF2B5EF4-FFF2-40B4-BE49-F238E27FC236}">
                <a16:creationId xmlns:a16="http://schemas.microsoft.com/office/drawing/2014/main" id="{7C18A746-3708-41EF-9FED-5CB18297B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Rectangle 39">
            <a:extLst>
              <a:ext uri="{FF2B5EF4-FFF2-40B4-BE49-F238E27FC236}">
                <a16:creationId xmlns:a16="http://schemas.microsoft.com/office/drawing/2014/main" id="{81900EE8-B5F3-4042-849F-9633B1F1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34" name="Text Box 5">
            <a:extLst>
              <a:ext uri="{FF2B5EF4-FFF2-40B4-BE49-F238E27FC236}">
                <a16:creationId xmlns:a16="http://schemas.microsoft.com/office/drawing/2014/main" id="{253F4544-F51B-4B33-BA8F-2C3CB4A4EEA3}"/>
              </a:ext>
            </a:extLst>
          </p:cNvPr>
          <p:cNvSpPr txBox="1"/>
          <p:nvPr/>
        </p:nvSpPr>
        <p:spPr>
          <a:xfrm>
            <a:off x="501273" y="5233542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35" name="Line 61">
            <a:extLst>
              <a:ext uri="{FF2B5EF4-FFF2-40B4-BE49-F238E27FC236}">
                <a16:creationId xmlns:a16="http://schemas.microsoft.com/office/drawing/2014/main" id="{ED39838B-2AE9-4405-86BB-37DE6F720F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3961" y="54942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Line 61">
            <a:extLst>
              <a:ext uri="{FF2B5EF4-FFF2-40B4-BE49-F238E27FC236}">
                <a16:creationId xmlns:a16="http://schemas.microsoft.com/office/drawing/2014/main" id="{80E5F238-B169-4DB3-84FC-065BCE8417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0288" y="54942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Text Box 5">
            <a:extLst>
              <a:ext uri="{FF2B5EF4-FFF2-40B4-BE49-F238E27FC236}">
                <a16:creationId xmlns:a16="http://schemas.microsoft.com/office/drawing/2014/main" id="{C1F8BC18-3D63-4B4C-A870-0975D72056FB}"/>
              </a:ext>
            </a:extLst>
          </p:cNvPr>
          <p:cNvSpPr txBox="1"/>
          <p:nvPr/>
        </p:nvSpPr>
        <p:spPr>
          <a:xfrm>
            <a:off x="1170433" y="5233542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53" name="Line 61">
            <a:extLst>
              <a:ext uri="{FF2B5EF4-FFF2-40B4-BE49-F238E27FC236}">
                <a16:creationId xmlns:a16="http://schemas.microsoft.com/office/drawing/2014/main" id="{31DA5E2A-12E0-4571-8612-745A1C7BC0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0898" y="54942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Text Box 5">
            <a:extLst>
              <a:ext uri="{FF2B5EF4-FFF2-40B4-BE49-F238E27FC236}">
                <a16:creationId xmlns:a16="http://schemas.microsoft.com/office/drawing/2014/main" id="{15C4BE17-B762-4CD0-842A-1ADD99DDDB28}"/>
              </a:ext>
            </a:extLst>
          </p:cNvPr>
          <p:cNvSpPr txBox="1"/>
          <p:nvPr/>
        </p:nvSpPr>
        <p:spPr>
          <a:xfrm>
            <a:off x="2016760" y="5233542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58" name="Line 61">
            <a:extLst>
              <a:ext uri="{FF2B5EF4-FFF2-40B4-BE49-F238E27FC236}">
                <a16:creationId xmlns:a16="http://schemas.microsoft.com/office/drawing/2014/main" id="{F8CE0801-89FA-4A04-924E-4423A08B2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3264" y="54942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Text Box 5">
            <a:extLst>
              <a:ext uri="{FF2B5EF4-FFF2-40B4-BE49-F238E27FC236}">
                <a16:creationId xmlns:a16="http://schemas.microsoft.com/office/drawing/2014/main" id="{F1D6EA6D-1FF0-4FFB-81CB-75DE131C31A5}"/>
              </a:ext>
            </a:extLst>
          </p:cNvPr>
          <p:cNvSpPr txBox="1"/>
          <p:nvPr/>
        </p:nvSpPr>
        <p:spPr>
          <a:xfrm>
            <a:off x="2877370" y="5233542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Line 61">
            <a:extLst>
              <a:ext uri="{FF2B5EF4-FFF2-40B4-BE49-F238E27FC236}">
                <a16:creationId xmlns:a16="http://schemas.microsoft.com/office/drawing/2014/main" id="{5F050296-A2D7-46AE-998F-3D0A8B7EB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9743" y="5494270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Text Box 5">
            <a:extLst>
              <a:ext uri="{FF2B5EF4-FFF2-40B4-BE49-F238E27FC236}">
                <a16:creationId xmlns:a16="http://schemas.microsoft.com/office/drawing/2014/main" id="{E84FADE9-4C38-4238-83EE-A1206E3192B4}"/>
              </a:ext>
            </a:extLst>
          </p:cNvPr>
          <p:cNvSpPr txBox="1"/>
          <p:nvPr/>
        </p:nvSpPr>
        <p:spPr>
          <a:xfrm>
            <a:off x="4179736" y="5233542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Text Box 5">
            <a:extLst>
              <a:ext uri="{FF2B5EF4-FFF2-40B4-BE49-F238E27FC236}">
                <a16:creationId xmlns:a16="http://schemas.microsoft.com/office/drawing/2014/main" id="{50D080B4-FB38-42A5-9ACB-166EA89378C3}"/>
              </a:ext>
            </a:extLst>
          </p:cNvPr>
          <p:cNvSpPr txBox="1"/>
          <p:nvPr/>
        </p:nvSpPr>
        <p:spPr>
          <a:xfrm>
            <a:off x="5966215" y="5233542"/>
            <a:ext cx="74409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66" name="Line 60"/>
          <p:cNvSpPr>
            <a:spLocks noChangeShapeType="1"/>
          </p:cNvSpPr>
          <p:nvPr/>
        </p:nvSpPr>
        <p:spPr bwMode="auto">
          <a:xfrm flipH="1" flipV="1">
            <a:off x="4598281" y="2051085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7" name="Line 60"/>
          <p:cNvSpPr>
            <a:spLocks noChangeShapeType="1"/>
          </p:cNvSpPr>
          <p:nvPr/>
        </p:nvSpPr>
        <p:spPr bwMode="auto">
          <a:xfrm flipH="1" flipV="1">
            <a:off x="4616211" y="2539660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Line 60"/>
          <p:cNvSpPr>
            <a:spLocks noChangeShapeType="1"/>
          </p:cNvSpPr>
          <p:nvPr/>
        </p:nvSpPr>
        <p:spPr bwMode="auto">
          <a:xfrm flipH="1">
            <a:off x="4166136" y="2470147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9" name="Line 60"/>
          <p:cNvSpPr>
            <a:spLocks noChangeShapeType="1"/>
          </p:cNvSpPr>
          <p:nvPr/>
        </p:nvSpPr>
        <p:spPr bwMode="auto">
          <a:xfrm flipH="1" flipV="1">
            <a:off x="4592950" y="3672673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Line 60"/>
          <p:cNvSpPr>
            <a:spLocks noChangeShapeType="1"/>
          </p:cNvSpPr>
          <p:nvPr/>
        </p:nvSpPr>
        <p:spPr bwMode="auto">
          <a:xfrm flipH="1">
            <a:off x="4183216" y="3603160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1" name="Line 60"/>
          <p:cNvSpPr>
            <a:spLocks noChangeShapeType="1"/>
          </p:cNvSpPr>
          <p:nvPr/>
        </p:nvSpPr>
        <p:spPr bwMode="auto">
          <a:xfrm flipH="1" flipV="1">
            <a:off x="4610880" y="4228483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Line 60"/>
          <p:cNvSpPr>
            <a:spLocks noChangeShapeType="1"/>
          </p:cNvSpPr>
          <p:nvPr/>
        </p:nvSpPr>
        <p:spPr bwMode="auto">
          <a:xfrm flipH="1">
            <a:off x="4174252" y="4132076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3" name="Line 60"/>
          <p:cNvSpPr>
            <a:spLocks noChangeShapeType="1"/>
          </p:cNvSpPr>
          <p:nvPr/>
        </p:nvSpPr>
        <p:spPr bwMode="auto">
          <a:xfrm flipH="1" flipV="1">
            <a:off x="4615363" y="4784293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Line 60"/>
          <p:cNvSpPr>
            <a:spLocks noChangeShapeType="1"/>
          </p:cNvSpPr>
          <p:nvPr/>
        </p:nvSpPr>
        <p:spPr bwMode="auto">
          <a:xfrm flipH="1">
            <a:off x="4178735" y="4701333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60"/>
          <p:cNvSpPr>
            <a:spLocks noChangeShapeType="1"/>
          </p:cNvSpPr>
          <p:nvPr/>
        </p:nvSpPr>
        <p:spPr bwMode="auto">
          <a:xfrm flipH="1">
            <a:off x="4184614" y="2022619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Line 60"/>
          <p:cNvSpPr>
            <a:spLocks noChangeShapeType="1"/>
          </p:cNvSpPr>
          <p:nvPr/>
        </p:nvSpPr>
        <p:spPr bwMode="auto">
          <a:xfrm flipH="1">
            <a:off x="4170619" y="3052851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Text Box 5">
            <a:extLst>
              <a:ext uri="{FF2B5EF4-FFF2-40B4-BE49-F238E27FC236}">
                <a16:creationId xmlns:a16="http://schemas.microsoft.com/office/drawing/2014/main" id="{85C78BCA-456B-4453-A659-465D4C9C912F}"/>
              </a:ext>
            </a:extLst>
          </p:cNvPr>
          <p:cNvSpPr txBox="1"/>
          <p:nvPr/>
        </p:nvSpPr>
        <p:spPr>
          <a:xfrm>
            <a:off x="546695" y="5863157"/>
            <a:ext cx="5698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Line 61">
            <a:extLst>
              <a:ext uri="{FF2B5EF4-FFF2-40B4-BE49-F238E27FC236}">
                <a16:creationId xmlns:a16="http://schemas.microsoft.com/office/drawing/2014/main" id="{E86C3FCF-86CA-47F7-9216-2A92DB2299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0113" y="612388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9" name="Line 61">
            <a:extLst>
              <a:ext uri="{FF2B5EF4-FFF2-40B4-BE49-F238E27FC236}">
                <a16:creationId xmlns:a16="http://schemas.microsoft.com/office/drawing/2014/main" id="{BCEDA2C1-E38E-4AB4-A6B5-0A130E43C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2506" y="612388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0" name="Text Box 5">
            <a:extLst>
              <a:ext uri="{FF2B5EF4-FFF2-40B4-BE49-F238E27FC236}">
                <a16:creationId xmlns:a16="http://schemas.microsoft.com/office/drawing/2014/main" id="{FE060C45-1E6A-4128-8ADE-5CA862AF5F20}"/>
              </a:ext>
            </a:extLst>
          </p:cNvPr>
          <p:cNvSpPr txBox="1"/>
          <p:nvPr/>
        </p:nvSpPr>
        <p:spPr>
          <a:xfrm>
            <a:off x="1344026" y="5863157"/>
            <a:ext cx="75830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" name="Line 61">
            <a:extLst>
              <a:ext uri="{FF2B5EF4-FFF2-40B4-BE49-F238E27FC236}">
                <a16:creationId xmlns:a16="http://schemas.microsoft.com/office/drawing/2014/main" id="{ED1B96C2-369E-40FE-8375-60DA025F92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6608" y="612388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5" name="Text Box 5">
            <a:extLst>
              <a:ext uri="{FF2B5EF4-FFF2-40B4-BE49-F238E27FC236}">
                <a16:creationId xmlns:a16="http://schemas.microsoft.com/office/drawing/2014/main" id="{82E1E260-30A1-439A-BA6C-1B36AB096236}"/>
              </a:ext>
            </a:extLst>
          </p:cNvPr>
          <p:cNvSpPr txBox="1"/>
          <p:nvPr/>
        </p:nvSpPr>
        <p:spPr>
          <a:xfrm>
            <a:off x="2178843" y="5863157"/>
            <a:ext cx="146695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ALU(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</a:p>
        </p:txBody>
      </p:sp>
      <p:sp>
        <p:nvSpPr>
          <p:cNvPr id="186" name="Line 61">
            <a:extLst>
              <a:ext uri="{FF2B5EF4-FFF2-40B4-BE49-F238E27FC236}">
                <a16:creationId xmlns:a16="http://schemas.microsoft.com/office/drawing/2014/main" id="{174FA7E5-54DC-4F02-94FA-8CDED103F5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4221" y="612388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7" name="Text Box 5">
            <a:extLst>
              <a:ext uri="{FF2B5EF4-FFF2-40B4-BE49-F238E27FC236}">
                <a16:creationId xmlns:a16="http://schemas.microsoft.com/office/drawing/2014/main" id="{2E7240B5-DE30-48E7-BD03-738FBE87175A}"/>
              </a:ext>
            </a:extLst>
          </p:cNvPr>
          <p:cNvSpPr txBox="1"/>
          <p:nvPr/>
        </p:nvSpPr>
        <p:spPr>
          <a:xfrm>
            <a:off x="3769108" y="5863157"/>
            <a:ext cx="127520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8" name="Line 61">
            <a:extLst>
              <a:ext uri="{FF2B5EF4-FFF2-40B4-BE49-F238E27FC236}">
                <a16:creationId xmlns:a16="http://schemas.microsoft.com/office/drawing/2014/main" id="{C980B587-FE80-46FD-A7FF-3D3E153848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33564" y="612388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9" name="Text Box 5">
            <a:extLst>
              <a:ext uri="{FF2B5EF4-FFF2-40B4-BE49-F238E27FC236}">
                <a16:creationId xmlns:a16="http://schemas.microsoft.com/office/drawing/2014/main" id="{19C62FE3-1499-4846-A459-CABACAC8D201}"/>
              </a:ext>
            </a:extLst>
          </p:cNvPr>
          <p:cNvSpPr txBox="1"/>
          <p:nvPr/>
        </p:nvSpPr>
        <p:spPr>
          <a:xfrm>
            <a:off x="5110899" y="5863157"/>
            <a:ext cx="18000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0" name="Text Box 5">
            <a:extLst>
              <a:ext uri="{FF2B5EF4-FFF2-40B4-BE49-F238E27FC236}">
                <a16:creationId xmlns:a16="http://schemas.microsoft.com/office/drawing/2014/main" id="{D0C71F17-A799-4612-8FB3-2EC162F40310}"/>
              </a:ext>
            </a:extLst>
          </p:cNvPr>
          <p:cNvSpPr txBox="1"/>
          <p:nvPr/>
        </p:nvSpPr>
        <p:spPr>
          <a:xfrm>
            <a:off x="6909901" y="5863157"/>
            <a:ext cx="5698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60">
            <a:extLst>
              <a:ext uri="{FF2B5EF4-FFF2-40B4-BE49-F238E27FC236}">
                <a16:creationId xmlns:a16="http://schemas.microsoft.com/office/drawing/2014/main" id="{1562D3A4-2594-4F23-A2A0-191E51D57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38889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1" name="Line 60"/>
          <p:cNvSpPr>
            <a:spLocks noChangeShapeType="1"/>
          </p:cNvSpPr>
          <p:nvPr/>
        </p:nvSpPr>
        <p:spPr bwMode="auto">
          <a:xfrm flipH="1">
            <a:off x="4168906" y="2024034"/>
            <a:ext cx="39510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3" name="Rectangle 39"/>
          <p:cNvSpPr>
            <a:spLocks noChangeArrowheads="1"/>
          </p:cNvSpPr>
          <p:nvPr/>
        </p:nvSpPr>
        <p:spPr bwMode="auto">
          <a:xfrm>
            <a:off x="3320489" y="1865544"/>
            <a:ext cx="845348" cy="284931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352569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1" grpId="1"/>
      <p:bldP spid="81" grpId="2"/>
      <p:bldP spid="82" grpId="0" animBg="1"/>
      <p:bldP spid="82" grpId="1" animBg="1"/>
      <p:bldP spid="82" grpId="2" animBg="1"/>
      <p:bldP spid="83" grpId="0" animBg="1"/>
      <p:bldP spid="83" grpId="1" animBg="1"/>
      <p:bldP spid="83" grpId="2" animBg="1"/>
      <p:bldP spid="84" grpId="0" animBg="1"/>
      <p:bldP spid="84" grpId="1" animBg="1"/>
      <p:bldP spid="84" grpId="2" animBg="1"/>
      <p:bldP spid="85" grpId="0" animBg="1"/>
      <p:bldP spid="85" grpId="1" animBg="1"/>
      <p:bldP spid="85" grpId="2" animBg="1"/>
      <p:bldP spid="86" grpId="0" animBg="1"/>
      <p:bldP spid="86" grpId="1" animBg="1"/>
      <p:bldP spid="86" grpId="2" animBg="1"/>
      <p:bldP spid="87" grpId="0" animBg="1"/>
      <p:bldP spid="87" grpId="1" animBg="1"/>
      <p:bldP spid="87" grpId="2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90" grpId="0"/>
      <p:bldP spid="90" grpId="1"/>
      <p:bldP spid="91" grpId="0" animBg="1"/>
      <p:bldP spid="91" grpId="1" animBg="1"/>
      <p:bldP spid="91" grpId="2" animBg="1"/>
      <p:bldP spid="123" grpId="0" animBg="1"/>
      <p:bldP spid="123" grpId="1" animBg="1"/>
      <p:bldP spid="134" grpId="0"/>
      <p:bldP spid="135" grpId="0" bldLvl="0" animBg="1"/>
      <p:bldP spid="151" grpId="0" bldLvl="0" animBg="1"/>
      <p:bldP spid="152" grpId="0"/>
      <p:bldP spid="153" grpId="0" bldLvl="0" animBg="1"/>
      <p:bldP spid="154" grpId="0"/>
      <p:bldP spid="158" grpId="0" bldLvl="0" animBg="1"/>
      <p:bldP spid="159" grpId="0"/>
      <p:bldP spid="160" grpId="0" bldLvl="0" animBg="1"/>
      <p:bldP spid="161" grpId="0"/>
      <p:bldP spid="163" grpId="0"/>
      <p:bldP spid="177" grpId="0"/>
      <p:bldP spid="178" grpId="0" bldLvl="0" animBg="1"/>
      <p:bldP spid="179" grpId="0" bldLvl="0" animBg="1"/>
      <p:bldP spid="180" grpId="0"/>
      <p:bldP spid="184" grpId="0" bldLvl="0" animBg="1"/>
      <p:bldP spid="185" grpId="0"/>
      <p:bldP spid="186" grpId="0" bldLvl="0" animBg="1"/>
      <p:bldP spid="187" grpId="0"/>
      <p:bldP spid="188" grpId="0" bldLvl="0" animBg="1"/>
      <p:bldP spid="189" grpId="0"/>
      <p:bldP spid="190" grpId="0"/>
      <p:bldP spid="121" grpId="0" animBg="1"/>
      <p:bldP spid="121" grpId="1" animBg="1"/>
      <p:bldP spid="181" grpId="0" animBg="1"/>
      <p:bldP spid="18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的数据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）操作数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---④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自增型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双间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址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@(R)+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3178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 Box 98">
            <a:extLst>
              <a:ext uri="{FF2B5EF4-FFF2-40B4-BE49-F238E27FC236}">
                <a16:creationId xmlns:a16="http://schemas.microsoft.com/office/drawing/2014/main" id="{25B942EC-1C0E-4682-BFCB-FCC383484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981" y="3922113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82" name="Line 31">
            <a:extLst>
              <a:ext uri="{FF2B5EF4-FFF2-40B4-BE49-F238E27FC236}">
                <a16:creationId xmlns:a16="http://schemas.microsoft.com/office/drawing/2014/main" id="{84F780BF-BF91-4658-A473-FD86435806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7193" y="3525439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125">
            <a:extLst>
              <a:ext uri="{FF2B5EF4-FFF2-40B4-BE49-F238E27FC236}">
                <a16:creationId xmlns:a16="http://schemas.microsoft.com/office/drawing/2014/main" id="{C4FD158C-2A5A-4118-A36E-3602E574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592" y="3162828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4" name="Line 30">
            <a:extLst>
              <a:ext uri="{FF2B5EF4-FFF2-40B4-BE49-F238E27FC236}">
                <a16:creationId xmlns:a16="http://schemas.microsoft.com/office/drawing/2014/main" id="{F8803103-7BC9-4790-BB34-C95B28210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801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Text Box 127">
            <a:extLst>
              <a:ext uri="{FF2B5EF4-FFF2-40B4-BE49-F238E27FC236}">
                <a16:creationId xmlns:a16="http://schemas.microsoft.com/office/drawing/2014/main" id="{33E7D2F1-26A7-4D64-AA84-7653A1A3B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294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6" name="Line 30">
            <a:extLst>
              <a:ext uri="{FF2B5EF4-FFF2-40B4-BE49-F238E27FC236}">
                <a16:creationId xmlns:a16="http://schemas.microsoft.com/office/drawing/2014/main" id="{E1AE6137-4E23-418D-9078-3011802C90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116">
            <a:extLst>
              <a:ext uri="{FF2B5EF4-FFF2-40B4-BE49-F238E27FC236}">
                <a16:creationId xmlns:a16="http://schemas.microsoft.com/office/drawing/2014/main" id="{484B7AEA-33D6-42F7-982F-0A9B0DBE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93494F60-32E9-4C23-9AFC-84E2BFB82E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51">
            <a:extLst>
              <a:ext uri="{FF2B5EF4-FFF2-40B4-BE49-F238E27FC236}">
                <a16:creationId xmlns:a16="http://schemas.microsoft.com/office/drawing/2014/main" id="{5E5EF608-B9A2-447F-B0A9-384CD7657F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117">
            <a:extLst>
              <a:ext uri="{FF2B5EF4-FFF2-40B4-BE49-F238E27FC236}">
                <a16:creationId xmlns:a16="http://schemas.microsoft.com/office/drawing/2014/main" id="{11B6AAC8-568C-431C-AF3E-B4E235151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91" name="Line 52">
            <a:extLst>
              <a:ext uri="{FF2B5EF4-FFF2-40B4-BE49-F238E27FC236}">
                <a16:creationId xmlns:a16="http://schemas.microsoft.com/office/drawing/2014/main" id="{7C18A746-3708-41EF-9FED-5CB18297B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60">
            <a:extLst>
              <a:ext uri="{FF2B5EF4-FFF2-40B4-BE49-F238E27FC236}">
                <a16:creationId xmlns:a16="http://schemas.microsoft.com/office/drawing/2014/main" id="{1562D3A4-2594-4F23-A2A0-191E51D57C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11995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Rectangle 39">
            <a:extLst>
              <a:ext uri="{FF2B5EF4-FFF2-40B4-BE49-F238E27FC236}">
                <a16:creationId xmlns:a16="http://schemas.microsoft.com/office/drawing/2014/main" id="{81900EE8-B5F3-4042-849F-9633B1F17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67" name="Text Box 5">
            <a:extLst>
              <a:ext uri="{FF2B5EF4-FFF2-40B4-BE49-F238E27FC236}">
                <a16:creationId xmlns:a16="http://schemas.microsoft.com/office/drawing/2014/main" id="{D14E133F-36F6-4EC9-AD28-02D4D265A83D}"/>
              </a:ext>
            </a:extLst>
          </p:cNvPr>
          <p:cNvSpPr txBox="1"/>
          <p:nvPr/>
        </p:nvSpPr>
        <p:spPr>
          <a:xfrm>
            <a:off x="-61804" y="5004381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68" name="Line 61">
            <a:extLst>
              <a:ext uri="{FF2B5EF4-FFF2-40B4-BE49-F238E27FC236}">
                <a16:creationId xmlns:a16="http://schemas.microsoft.com/office/drawing/2014/main" id="{629AA712-58BB-46F9-B435-A2631A5A5B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884" y="526510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9" name="Line 61">
            <a:extLst>
              <a:ext uri="{FF2B5EF4-FFF2-40B4-BE49-F238E27FC236}">
                <a16:creationId xmlns:a16="http://schemas.microsoft.com/office/drawing/2014/main" id="{AF51ABD8-5A67-4061-BE80-F2BC65211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211" y="526510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5">
            <a:extLst>
              <a:ext uri="{FF2B5EF4-FFF2-40B4-BE49-F238E27FC236}">
                <a16:creationId xmlns:a16="http://schemas.microsoft.com/office/drawing/2014/main" id="{D9E2383D-4071-4902-AE0B-E01009766749}"/>
              </a:ext>
            </a:extLst>
          </p:cNvPr>
          <p:cNvSpPr txBox="1"/>
          <p:nvPr/>
        </p:nvSpPr>
        <p:spPr>
          <a:xfrm>
            <a:off x="607356" y="5004381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71" name="Line 61">
            <a:extLst>
              <a:ext uri="{FF2B5EF4-FFF2-40B4-BE49-F238E27FC236}">
                <a16:creationId xmlns:a16="http://schemas.microsoft.com/office/drawing/2014/main" id="{AF814A24-E5B0-4C3C-A706-FE51E53D20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7821" y="526510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Text Box 5">
            <a:extLst>
              <a:ext uri="{FF2B5EF4-FFF2-40B4-BE49-F238E27FC236}">
                <a16:creationId xmlns:a16="http://schemas.microsoft.com/office/drawing/2014/main" id="{89BC4C9E-16A6-4BDD-92AE-CD5E1EEC0423}"/>
              </a:ext>
            </a:extLst>
          </p:cNvPr>
          <p:cNvSpPr txBox="1"/>
          <p:nvPr/>
        </p:nvSpPr>
        <p:spPr>
          <a:xfrm>
            <a:off x="1453683" y="5004381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73" name="Line 61">
            <a:extLst>
              <a:ext uri="{FF2B5EF4-FFF2-40B4-BE49-F238E27FC236}">
                <a16:creationId xmlns:a16="http://schemas.microsoft.com/office/drawing/2014/main" id="{F6E796D2-1543-4C4E-A4EB-D8624D0EF0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0187" y="526510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Text Box 5">
            <a:extLst>
              <a:ext uri="{FF2B5EF4-FFF2-40B4-BE49-F238E27FC236}">
                <a16:creationId xmlns:a16="http://schemas.microsoft.com/office/drawing/2014/main" id="{A55A028F-7046-49B6-83E1-A83A9EA66111}"/>
              </a:ext>
            </a:extLst>
          </p:cNvPr>
          <p:cNvSpPr txBox="1"/>
          <p:nvPr/>
        </p:nvSpPr>
        <p:spPr>
          <a:xfrm>
            <a:off x="2314293" y="5004381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61">
            <a:extLst>
              <a:ext uri="{FF2B5EF4-FFF2-40B4-BE49-F238E27FC236}">
                <a16:creationId xmlns:a16="http://schemas.microsoft.com/office/drawing/2014/main" id="{FEB37F45-20F2-4804-8017-39F366DB3D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6666" y="526510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Text Box 5">
            <a:extLst>
              <a:ext uri="{FF2B5EF4-FFF2-40B4-BE49-F238E27FC236}">
                <a16:creationId xmlns:a16="http://schemas.microsoft.com/office/drawing/2014/main" id="{42D202AB-9992-4280-A311-6DB4357CF004}"/>
              </a:ext>
            </a:extLst>
          </p:cNvPr>
          <p:cNvSpPr txBox="1"/>
          <p:nvPr/>
        </p:nvSpPr>
        <p:spPr>
          <a:xfrm>
            <a:off x="3616659" y="5004381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Text Box 5">
            <a:extLst>
              <a:ext uri="{FF2B5EF4-FFF2-40B4-BE49-F238E27FC236}">
                <a16:creationId xmlns:a16="http://schemas.microsoft.com/office/drawing/2014/main" id="{D31D9B96-5E74-4166-BD7C-73C3B365266A}"/>
              </a:ext>
            </a:extLst>
          </p:cNvPr>
          <p:cNvSpPr txBox="1"/>
          <p:nvPr/>
        </p:nvSpPr>
        <p:spPr>
          <a:xfrm>
            <a:off x="5403138" y="5004381"/>
            <a:ext cx="74409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87" name="Text Box 110">
            <a:extLst>
              <a:ext uri="{FF2B5EF4-FFF2-40B4-BE49-F238E27FC236}">
                <a16:creationId xmlns:a16="http://schemas.microsoft.com/office/drawing/2014/main" id="{BABE56A9-AC99-4DB7-B6F7-24F1B379D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357" y="2213654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8" name="Line 74">
            <a:extLst>
              <a:ext uri="{FF2B5EF4-FFF2-40B4-BE49-F238E27FC236}">
                <a16:creationId xmlns:a16="http://schemas.microsoft.com/office/drawing/2014/main" id="{D7A297FF-5CF1-4A4E-AD3B-607859ED3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5719" y="1599993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9" name="Line 69">
            <a:extLst>
              <a:ext uri="{FF2B5EF4-FFF2-40B4-BE49-F238E27FC236}">
                <a16:creationId xmlns:a16="http://schemas.microsoft.com/office/drawing/2014/main" id="{5E27D9F4-E657-45C4-8819-4C587E59DC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08514" y="1601123"/>
            <a:ext cx="195815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0" name="Text Box 5">
            <a:extLst>
              <a:ext uri="{FF2B5EF4-FFF2-40B4-BE49-F238E27FC236}">
                <a16:creationId xmlns:a16="http://schemas.microsoft.com/office/drawing/2014/main" id="{CD7FB6B4-1742-4B42-BBE8-BF952BFFD90E}"/>
              </a:ext>
            </a:extLst>
          </p:cNvPr>
          <p:cNvSpPr txBox="1"/>
          <p:nvPr/>
        </p:nvSpPr>
        <p:spPr>
          <a:xfrm>
            <a:off x="-115144" y="5903987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1" name="Line 61">
            <a:extLst>
              <a:ext uri="{FF2B5EF4-FFF2-40B4-BE49-F238E27FC236}">
                <a16:creationId xmlns:a16="http://schemas.microsoft.com/office/drawing/2014/main" id="{54D9B588-3C5C-4B6E-97FA-E4141657AE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544" y="616471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2" name="Text Box 5">
            <a:extLst>
              <a:ext uri="{FF2B5EF4-FFF2-40B4-BE49-F238E27FC236}">
                <a16:creationId xmlns:a16="http://schemas.microsoft.com/office/drawing/2014/main" id="{B59F0F10-F963-4814-ADEA-A23978A8C66F}"/>
              </a:ext>
            </a:extLst>
          </p:cNvPr>
          <p:cNvSpPr txBox="1"/>
          <p:nvPr/>
        </p:nvSpPr>
        <p:spPr>
          <a:xfrm>
            <a:off x="554015" y="5903987"/>
            <a:ext cx="84632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DB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3" name="Line 93">
            <a:extLst>
              <a:ext uri="{FF2B5EF4-FFF2-40B4-BE49-F238E27FC236}">
                <a16:creationId xmlns:a16="http://schemas.microsoft.com/office/drawing/2014/main" id="{B74DF930-C4DD-4F32-B169-C7E9F913A8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162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4" name="Line 94">
            <a:extLst>
              <a:ext uri="{FF2B5EF4-FFF2-40B4-BE49-F238E27FC236}">
                <a16:creationId xmlns:a16="http://schemas.microsoft.com/office/drawing/2014/main" id="{B170C096-E3C7-47F9-89E7-2F2E8D8233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409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5" name="Rectangle 39">
            <a:extLst>
              <a:ext uri="{FF2B5EF4-FFF2-40B4-BE49-F238E27FC236}">
                <a16:creationId xmlns:a16="http://schemas.microsoft.com/office/drawing/2014/main" id="{F75FF934-2B5D-4F59-9F49-660A77431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814" y="239595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96" name="Line 61">
            <a:extLst>
              <a:ext uri="{FF2B5EF4-FFF2-40B4-BE49-F238E27FC236}">
                <a16:creationId xmlns:a16="http://schemas.microsoft.com/office/drawing/2014/main" id="{F2CDEACC-1848-458F-A8B7-1BEBC2C3BF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8252" y="6164289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7" name="Text Box 5">
            <a:extLst>
              <a:ext uri="{FF2B5EF4-FFF2-40B4-BE49-F238E27FC236}">
                <a16:creationId xmlns:a16="http://schemas.microsoft.com/office/drawing/2014/main" id="{9970FF0D-7C05-4663-9357-DB42537E0E66}"/>
              </a:ext>
            </a:extLst>
          </p:cNvPr>
          <p:cNvSpPr txBox="1"/>
          <p:nvPr/>
        </p:nvSpPr>
        <p:spPr>
          <a:xfrm>
            <a:off x="1554724" y="5903561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98" name="Text Box 98">
            <a:extLst>
              <a:ext uri="{FF2B5EF4-FFF2-40B4-BE49-F238E27FC236}">
                <a16:creationId xmlns:a16="http://schemas.microsoft.com/office/drawing/2014/main" id="{928188D8-88A9-4C1F-ACBB-FE3C85538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327" y="4723583"/>
            <a:ext cx="82956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 </a:t>
            </a:r>
          </a:p>
        </p:txBody>
      </p:sp>
      <p:sp>
        <p:nvSpPr>
          <p:cNvPr id="200" name="Line 31">
            <a:extLst>
              <a:ext uri="{FF2B5EF4-FFF2-40B4-BE49-F238E27FC236}">
                <a16:creationId xmlns:a16="http://schemas.microsoft.com/office/drawing/2014/main" id="{34F3A86C-D504-484F-ADF7-DED51435BC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8647" y="3531917"/>
            <a:ext cx="1" cy="359177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1" name="Text Box 125">
            <a:extLst>
              <a:ext uri="{FF2B5EF4-FFF2-40B4-BE49-F238E27FC236}">
                <a16:creationId xmlns:a16="http://schemas.microsoft.com/office/drawing/2014/main" id="{365BD3C6-EFF8-4794-8DC8-3F549BFC3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133" y="3163927"/>
            <a:ext cx="1131091" cy="40011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203" name="Line 61">
            <a:extLst>
              <a:ext uri="{FF2B5EF4-FFF2-40B4-BE49-F238E27FC236}">
                <a16:creationId xmlns:a16="http://schemas.microsoft.com/office/drawing/2014/main" id="{A59582D5-BC56-4DDB-A824-4123E30A88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4787" y="6168319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4" name="Text Box 5">
            <a:extLst>
              <a:ext uri="{FF2B5EF4-FFF2-40B4-BE49-F238E27FC236}">
                <a16:creationId xmlns:a16="http://schemas.microsoft.com/office/drawing/2014/main" id="{689C24D5-09B8-477D-9755-A92F74DD5DB0}"/>
              </a:ext>
            </a:extLst>
          </p:cNvPr>
          <p:cNvSpPr txBox="1"/>
          <p:nvPr/>
        </p:nvSpPr>
        <p:spPr>
          <a:xfrm>
            <a:off x="2441259" y="5907591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205" name="Line 30">
            <a:extLst>
              <a:ext uri="{FF2B5EF4-FFF2-40B4-BE49-F238E27FC236}">
                <a16:creationId xmlns:a16="http://schemas.microsoft.com/office/drawing/2014/main" id="{3A598272-BB7B-40A1-BD89-EBF85B1F2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805" y="2867448"/>
            <a:ext cx="0" cy="293112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6" name="Text Box 127">
            <a:extLst>
              <a:ext uri="{FF2B5EF4-FFF2-40B4-BE49-F238E27FC236}">
                <a16:creationId xmlns:a16="http://schemas.microsoft.com/office/drawing/2014/main" id="{6D69F40B-B763-486A-AA03-18DDB563C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298" y="2527558"/>
            <a:ext cx="1537493" cy="35921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207" name="Line 61">
            <a:extLst>
              <a:ext uri="{FF2B5EF4-FFF2-40B4-BE49-F238E27FC236}">
                <a16:creationId xmlns:a16="http://schemas.microsoft.com/office/drawing/2014/main" id="{992B1A51-0DDF-4411-B994-5E12044667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5861" y="6160735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8" name="Text Box 5">
            <a:extLst>
              <a:ext uri="{FF2B5EF4-FFF2-40B4-BE49-F238E27FC236}">
                <a16:creationId xmlns:a16="http://schemas.microsoft.com/office/drawing/2014/main" id="{52392D9B-62FD-48F4-B8BE-529A19166B7C}"/>
              </a:ext>
            </a:extLst>
          </p:cNvPr>
          <p:cNvSpPr txBox="1"/>
          <p:nvPr/>
        </p:nvSpPr>
        <p:spPr>
          <a:xfrm>
            <a:off x="3102333" y="5900007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210" name="Line 30">
            <a:extLst>
              <a:ext uri="{FF2B5EF4-FFF2-40B4-BE49-F238E27FC236}">
                <a16:creationId xmlns:a16="http://schemas.microsoft.com/office/drawing/2014/main" id="{37676CC6-7EB2-4C29-B584-414B7C306D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68" y="2234008"/>
            <a:ext cx="0" cy="293112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1" name="Text Box 116">
            <a:extLst>
              <a:ext uri="{FF2B5EF4-FFF2-40B4-BE49-F238E27FC236}">
                <a16:creationId xmlns:a16="http://schemas.microsoft.com/office/drawing/2014/main" id="{3E9CC1A4-A3E4-4BE0-8F1A-1D4CC8AA0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79" y="1893748"/>
            <a:ext cx="1281906" cy="359216"/>
          </a:xfrm>
          <a:prstGeom prst="rect">
            <a:avLst/>
          </a:prstGeom>
          <a:solidFill>
            <a:schemeClr val="accent2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212" name="Line 61">
            <a:extLst>
              <a:ext uri="{FF2B5EF4-FFF2-40B4-BE49-F238E27FC236}">
                <a16:creationId xmlns:a16="http://schemas.microsoft.com/office/drawing/2014/main" id="{CF331A0A-8486-45E1-B177-18CE63B2AE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2876" y="6160283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3" name="Text Box 5">
            <a:extLst>
              <a:ext uri="{FF2B5EF4-FFF2-40B4-BE49-F238E27FC236}">
                <a16:creationId xmlns:a16="http://schemas.microsoft.com/office/drawing/2014/main" id="{05D74B54-5580-46BB-88DD-B1799780316B}"/>
              </a:ext>
            </a:extLst>
          </p:cNvPr>
          <p:cNvSpPr txBox="1"/>
          <p:nvPr/>
        </p:nvSpPr>
        <p:spPr>
          <a:xfrm>
            <a:off x="4009348" y="5899555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4" name="Line 30">
            <a:extLst>
              <a:ext uri="{FF2B5EF4-FFF2-40B4-BE49-F238E27FC236}">
                <a16:creationId xmlns:a16="http://schemas.microsoft.com/office/drawing/2014/main" id="{AC0D4D05-6041-44CC-A697-F55EDA0010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8168" y="1669420"/>
            <a:ext cx="0" cy="293112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" name="Line 51">
            <a:extLst>
              <a:ext uri="{FF2B5EF4-FFF2-40B4-BE49-F238E27FC236}">
                <a16:creationId xmlns:a16="http://schemas.microsoft.com/office/drawing/2014/main" id="{12CBA853-8594-4958-8FAE-259D820FE4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572" y="1686636"/>
            <a:ext cx="2699770" cy="10027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6" name="Text Box 117">
            <a:extLst>
              <a:ext uri="{FF2B5EF4-FFF2-40B4-BE49-F238E27FC236}">
                <a16:creationId xmlns:a16="http://schemas.microsoft.com/office/drawing/2014/main" id="{969ADB22-5551-4EF6-9B4F-E515D918B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471" y="128985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ED7D31"/>
                </a:solidFill>
              </a:rPr>
              <a:t>内总线</a:t>
            </a:r>
          </a:p>
        </p:txBody>
      </p:sp>
      <p:sp>
        <p:nvSpPr>
          <p:cNvPr id="217" name="Line 52">
            <a:extLst>
              <a:ext uri="{FF2B5EF4-FFF2-40B4-BE49-F238E27FC236}">
                <a16:creationId xmlns:a16="http://schemas.microsoft.com/office/drawing/2014/main" id="{CB3555D4-49AF-48C5-849D-32383FD97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439" y="1666123"/>
            <a:ext cx="14633" cy="3305939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8" name="Line 61">
            <a:extLst>
              <a:ext uri="{FF2B5EF4-FFF2-40B4-BE49-F238E27FC236}">
                <a16:creationId xmlns:a16="http://schemas.microsoft.com/office/drawing/2014/main" id="{12F72C82-D539-46CC-AD26-14BA9C7231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6616" y="6156484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9" name="Text Box 5">
            <a:extLst>
              <a:ext uri="{FF2B5EF4-FFF2-40B4-BE49-F238E27FC236}">
                <a16:creationId xmlns:a16="http://schemas.microsoft.com/office/drawing/2014/main" id="{AF93AF42-81B0-414A-A8A6-C45AC5038414}"/>
              </a:ext>
            </a:extLst>
          </p:cNvPr>
          <p:cNvSpPr txBox="1"/>
          <p:nvPr/>
        </p:nvSpPr>
        <p:spPr>
          <a:xfrm>
            <a:off x="5333088" y="5895756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1" name="Rectangle 39">
            <a:extLst>
              <a:ext uri="{FF2B5EF4-FFF2-40B4-BE49-F238E27FC236}">
                <a16:creationId xmlns:a16="http://schemas.microsoft.com/office/drawing/2014/main" id="{7DBA6B2F-C8B7-4A21-9123-EB48E9909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951" y="4007229"/>
            <a:ext cx="845348" cy="28855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222" name="Line 61">
            <a:extLst>
              <a:ext uri="{FF2B5EF4-FFF2-40B4-BE49-F238E27FC236}">
                <a16:creationId xmlns:a16="http://schemas.microsoft.com/office/drawing/2014/main" id="{CE607C43-223A-4EB4-909E-17B8D9ADB3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4970" y="6129682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3" name="Text Box 5">
            <a:extLst>
              <a:ext uri="{FF2B5EF4-FFF2-40B4-BE49-F238E27FC236}">
                <a16:creationId xmlns:a16="http://schemas.microsoft.com/office/drawing/2014/main" id="{DADB5414-1DB2-454E-8C1E-B8A3557F6B4A}"/>
              </a:ext>
            </a:extLst>
          </p:cNvPr>
          <p:cNvSpPr txBox="1"/>
          <p:nvPr/>
        </p:nvSpPr>
        <p:spPr>
          <a:xfrm>
            <a:off x="7191443" y="5868954"/>
            <a:ext cx="52009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224" name="Text Box 98">
            <a:extLst>
              <a:ext uri="{FF2B5EF4-FFF2-40B4-BE49-F238E27FC236}">
                <a16:creationId xmlns:a16="http://schemas.microsoft.com/office/drawing/2014/main" id="{20DD6D53-B4B6-48BE-B7A0-877EC43F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635" y="4338572"/>
            <a:ext cx="33382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225" name="Line 31">
            <a:extLst>
              <a:ext uri="{FF2B5EF4-FFF2-40B4-BE49-F238E27FC236}">
                <a16:creationId xmlns:a16="http://schemas.microsoft.com/office/drawing/2014/main" id="{9FC05EBD-4BD3-421D-BAAB-133961294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4485" y="3528621"/>
            <a:ext cx="1" cy="35917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6" name="Text Box 115">
            <a:extLst>
              <a:ext uri="{FF2B5EF4-FFF2-40B4-BE49-F238E27FC236}">
                <a16:creationId xmlns:a16="http://schemas.microsoft.com/office/drawing/2014/main" id="{F892FAAD-CC0F-45C7-A2CE-3E8EA136A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80" y="3168894"/>
            <a:ext cx="1131090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227" name="Line 61">
            <a:extLst>
              <a:ext uri="{FF2B5EF4-FFF2-40B4-BE49-F238E27FC236}">
                <a16:creationId xmlns:a16="http://schemas.microsoft.com/office/drawing/2014/main" id="{95BDEEEF-5098-4672-B8DF-6F90903DE8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0844" y="6129682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8" name="Text Box 5">
            <a:extLst>
              <a:ext uri="{FF2B5EF4-FFF2-40B4-BE49-F238E27FC236}">
                <a16:creationId xmlns:a16="http://schemas.microsoft.com/office/drawing/2014/main" id="{ED5D81EE-4030-4AB9-A1EF-B4503FE8254E}"/>
              </a:ext>
            </a:extLst>
          </p:cNvPr>
          <p:cNvSpPr txBox="1"/>
          <p:nvPr/>
        </p:nvSpPr>
        <p:spPr>
          <a:xfrm>
            <a:off x="7877316" y="5868954"/>
            <a:ext cx="65628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229" name="Line 30">
            <a:extLst>
              <a:ext uri="{FF2B5EF4-FFF2-40B4-BE49-F238E27FC236}">
                <a16:creationId xmlns:a16="http://schemas.microsoft.com/office/drawing/2014/main" id="{907D13DA-31C8-420F-BB67-6F683F2845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5790" y="2869829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0" name="Text Box 127">
            <a:extLst>
              <a:ext uri="{FF2B5EF4-FFF2-40B4-BE49-F238E27FC236}">
                <a16:creationId xmlns:a16="http://schemas.microsoft.com/office/drawing/2014/main" id="{24D5AA81-9AD4-4B87-A3A4-4BE68F561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250" y="2525799"/>
            <a:ext cx="1537493" cy="3592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231" name="Line 61">
            <a:extLst>
              <a:ext uri="{FF2B5EF4-FFF2-40B4-BE49-F238E27FC236}">
                <a16:creationId xmlns:a16="http://schemas.microsoft.com/office/drawing/2014/main" id="{D42A19DE-9B59-4742-A13C-51809ECE06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82615" y="612796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2" name="Text Box 5">
            <a:extLst>
              <a:ext uri="{FF2B5EF4-FFF2-40B4-BE49-F238E27FC236}">
                <a16:creationId xmlns:a16="http://schemas.microsoft.com/office/drawing/2014/main" id="{57824F1C-05D8-4D16-B04D-A99A9617ACDC}"/>
              </a:ext>
            </a:extLst>
          </p:cNvPr>
          <p:cNvSpPr txBox="1"/>
          <p:nvPr/>
        </p:nvSpPr>
        <p:spPr>
          <a:xfrm>
            <a:off x="-43630" y="6312704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233" name="Line 30">
            <a:extLst>
              <a:ext uri="{FF2B5EF4-FFF2-40B4-BE49-F238E27FC236}">
                <a16:creationId xmlns:a16="http://schemas.microsoft.com/office/drawing/2014/main" id="{7D778D1E-5BE6-4A46-AA7B-3F76061177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3" y="2234010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4" name="Text Box 116">
            <a:extLst>
              <a:ext uri="{FF2B5EF4-FFF2-40B4-BE49-F238E27FC236}">
                <a16:creationId xmlns:a16="http://schemas.microsoft.com/office/drawing/2014/main" id="{A1047474-E69C-4CF2-B1A4-6C8B8F0FA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4" y="1893750"/>
            <a:ext cx="1281906" cy="3592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235" name="Line 61">
            <a:extLst>
              <a:ext uri="{FF2B5EF4-FFF2-40B4-BE49-F238E27FC236}">
                <a16:creationId xmlns:a16="http://schemas.microsoft.com/office/drawing/2014/main" id="{A9D4522C-5732-4736-AF78-ED5F2698FE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318" y="656102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6" name="Text Box 5">
            <a:extLst>
              <a:ext uri="{FF2B5EF4-FFF2-40B4-BE49-F238E27FC236}">
                <a16:creationId xmlns:a16="http://schemas.microsoft.com/office/drawing/2014/main" id="{D616A3FF-4C01-4422-9AE6-E5543D5AE411}"/>
              </a:ext>
            </a:extLst>
          </p:cNvPr>
          <p:cNvSpPr txBox="1"/>
          <p:nvPr/>
        </p:nvSpPr>
        <p:spPr>
          <a:xfrm>
            <a:off x="837790" y="6300296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7" name="Line 30">
            <a:extLst>
              <a:ext uri="{FF2B5EF4-FFF2-40B4-BE49-F238E27FC236}">
                <a16:creationId xmlns:a16="http://schemas.microsoft.com/office/drawing/2014/main" id="{378B8BCF-34FC-4906-91C5-51DB666887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239" y="1672821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8" name="Line 51">
            <a:extLst>
              <a:ext uri="{FF2B5EF4-FFF2-40B4-BE49-F238E27FC236}">
                <a16:creationId xmlns:a16="http://schemas.microsoft.com/office/drawing/2014/main" id="{9D5AC7A2-2086-4756-A8FB-5DD23778B7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643" y="1687656"/>
            <a:ext cx="2699770" cy="1002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9" name="Text Box 117">
            <a:extLst>
              <a:ext uri="{FF2B5EF4-FFF2-40B4-BE49-F238E27FC236}">
                <a16:creationId xmlns:a16="http://schemas.microsoft.com/office/drawing/2014/main" id="{8B608A9D-E769-4653-8CD8-0B1FCE1FF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542" y="1290878"/>
            <a:ext cx="1583531" cy="40011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内总线</a:t>
            </a:r>
          </a:p>
        </p:txBody>
      </p:sp>
      <p:sp>
        <p:nvSpPr>
          <p:cNvPr id="240" name="Line 52">
            <a:extLst>
              <a:ext uri="{FF2B5EF4-FFF2-40B4-BE49-F238E27FC236}">
                <a16:creationId xmlns:a16="http://schemas.microsoft.com/office/drawing/2014/main" id="{B1D40E30-2465-44BA-B2C1-118C9B2D5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510" y="1669524"/>
            <a:ext cx="14633" cy="3305939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1" name="Line 61">
            <a:extLst>
              <a:ext uri="{FF2B5EF4-FFF2-40B4-BE49-F238E27FC236}">
                <a16:creationId xmlns:a16="http://schemas.microsoft.com/office/drawing/2014/main" id="{3AF07CA6-87F8-4C40-A7ED-F91D798469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0565" y="6556252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2" name="Text Box 5">
            <a:extLst>
              <a:ext uri="{FF2B5EF4-FFF2-40B4-BE49-F238E27FC236}">
                <a16:creationId xmlns:a16="http://schemas.microsoft.com/office/drawing/2014/main" id="{BD4DFDD5-9E71-4A0B-9F35-B072969DBB85}"/>
              </a:ext>
            </a:extLst>
          </p:cNvPr>
          <p:cNvSpPr txBox="1"/>
          <p:nvPr/>
        </p:nvSpPr>
        <p:spPr>
          <a:xfrm>
            <a:off x="2167037" y="6295524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5" name="Rectangle 39">
            <a:extLst>
              <a:ext uri="{FF2B5EF4-FFF2-40B4-BE49-F238E27FC236}">
                <a16:creationId xmlns:a16="http://schemas.microsoft.com/office/drawing/2014/main" id="{443A1562-9B24-4C2E-B2EE-B4B575482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220" y="1865049"/>
            <a:ext cx="845348" cy="2885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246" name="Line 61">
            <a:extLst>
              <a:ext uri="{FF2B5EF4-FFF2-40B4-BE49-F238E27FC236}">
                <a16:creationId xmlns:a16="http://schemas.microsoft.com/office/drawing/2014/main" id="{6C0C7E8F-B1FC-4574-AAF7-F43DF5E596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6012" y="6557365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7" name="Text Box 5">
            <a:extLst>
              <a:ext uri="{FF2B5EF4-FFF2-40B4-BE49-F238E27FC236}">
                <a16:creationId xmlns:a16="http://schemas.microsoft.com/office/drawing/2014/main" id="{8A18DBF2-8237-4CAE-BC40-ED3638C4A897}"/>
              </a:ext>
            </a:extLst>
          </p:cNvPr>
          <p:cNvSpPr txBox="1"/>
          <p:nvPr/>
        </p:nvSpPr>
        <p:spPr>
          <a:xfrm>
            <a:off x="3987884" y="6296637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81" name="Line 60"/>
          <p:cNvSpPr>
            <a:spLocks noChangeShapeType="1"/>
          </p:cNvSpPr>
          <p:nvPr/>
        </p:nvSpPr>
        <p:spPr bwMode="auto">
          <a:xfrm flipH="1" flipV="1">
            <a:off x="4598281" y="2051085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2" name="Line 60"/>
          <p:cNvSpPr>
            <a:spLocks noChangeShapeType="1"/>
          </p:cNvSpPr>
          <p:nvPr/>
        </p:nvSpPr>
        <p:spPr bwMode="auto">
          <a:xfrm flipH="1" flipV="1">
            <a:off x="4616211" y="2526213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3" name="Line 60"/>
          <p:cNvSpPr>
            <a:spLocks noChangeShapeType="1"/>
          </p:cNvSpPr>
          <p:nvPr/>
        </p:nvSpPr>
        <p:spPr bwMode="auto">
          <a:xfrm flipH="1">
            <a:off x="4166136" y="2429806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9" name="Line 60"/>
          <p:cNvSpPr>
            <a:spLocks noChangeShapeType="1"/>
          </p:cNvSpPr>
          <p:nvPr/>
        </p:nvSpPr>
        <p:spPr bwMode="auto">
          <a:xfrm flipH="1" flipV="1">
            <a:off x="4592950" y="3686120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2" name="Line 60"/>
          <p:cNvSpPr>
            <a:spLocks noChangeShapeType="1"/>
          </p:cNvSpPr>
          <p:nvPr/>
        </p:nvSpPr>
        <p:spPr bwMode="auto">
          <a:xfrm flipH="1">
            <a:off x="4183216" y="3589713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9" name="Line 60"/>
          <p:cNvSpPr>
            <a:spLocks noChangeShapeType="1"/>
          </p:cNvSpPr>
          <p:nvPr/>
        </p:nvSpPr>
        <p:spPr bwMode="auto">
          <a:xfrm flipH="1" flipV="1">
            <a:off x="4610880" y="4215036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3" name="Line 60"/>
          <p:cNvSpPr>
            <a:spLocks noChangeShapeType="1"/>
          </p:cNvSpPr>
          <p:nvPr/>
        </p:nvSpPr>
        <p:spPr bwMode="auto">
          <a:xfrm flipH="1">
            <a:off x="4174252" y="4105182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7" name="Line 60"/>
          <p:cNvSpPr>
            <a:spLocks noChangeShapeType="1"/>
          </p:cNvSpPr>
          <p:nvPr/>
        </p:nvSpPr>
        <p:spPr bwMode="auto">
          <a:xfrm flipH="1" flipV="1">
            <a:off x="4615363" y="4770846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8" name="Line 60"/>
          <p:cNvSpPr>
            <a:spLocks noChangeShapeType="1"/>
          </p:cNvSpPr>
          <p:nvPr/>
        </p:nvSpPr>
        <p:spPr bwMode="auto">
          <a:xfrm flipH="1">
            <a:off x="4178735" y="4687886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9" name="Line 60"/>
          <p:cNvSpPr>
            <a:spLocks noChangeShapeType="1"/>
          </p:cNvSpPr>
          <p:nvPr/>
        </p:nvSpPr>
        <p:spPr bwMode="auto">
          <a:xfrm flipH="1">
            <a:off x="4184614" y="2009172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0" name="Line 60"/>
          <p:cNvSpPr>
            <a:spLocks noChangeShapeType="1"/>
          </p:cNvSpPr>
          <p:nvPr/>
        </p:nvSpPr>
        <p:spPr bwMode="auto">
          <a:xfrm flipH="1">
            <a:off x="4170619" y="3039404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1" name="Text Box 5">
            <a:extLst>
              <a:ext uri="{FF2B5EF4-FFF2-40B4-BE49-F238E27FC236}">
                <a16:creationId xmlns:a16="http://schemas.microsoft.com/office/drawing/2014/main" id="{85C78BCA-456B-4453-A659-465D4C9C912F}"/>
              </a:ext>
            </a:extLst>
          </p:cNvPr>
          <p:cNvSpPr txBox="1"/>
          <p:nvPr/>
        </p:nvSpPr>
        <p:spPr>
          <a:xfrm>
            <a:off x="-16382" y="5405959"/>
            <a:ext cx="5698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2" name="Line 61">
            <a:extLst>
              <a:ext uri="{FF2B5EF4-FFF2-40B4-BE49-F238E27FC236}">
                <a16:creationId xmlns:a16="http://schemas.microsoft.com/office/drawing/2014/main" id="{E86C3FCF-86CA-47F7-9216-2A92DB2299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036" y="566668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3" name="Line 61">
            <a:extLst>
              <a:ext uri="{FF2B5EF4-FFF2-40B4-BE49-F238E27FC236}">
                <a16:creationId xmlns:a16="http://schemas.microsoft.com/office/drawing/2014/main" id="{BCEDA2C1-E38E-4AB4-A6B5-0A130E43C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9429" y="566668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4" name="Text Box 5">
            <a:extLst>
              <a:ext uri="{FF2B5EF4-FFF2-40B4-BE49-F238E27FC236}">
                <a16:creationId xmlns:a16="http://schemas.microsoft.com/office/drawing/2014/main" id="{FE060C45-1E6A-4128-8ADE-5CA862AF5F20}"/>
              </a:ext>
            </a:extLst>
          </p:cNvPr>
          <p:cNvSpPr txBox="1"/>
          <p:nvPr/>
        </p:nvSpPr>
        <p:spPr>
          <a:xfrm>
            <a:off x="780949" y="5405959"/>
            <a:ext cx="75830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5" name="Line 61">
            <a:extLst>
              <a:ext uri="{FF2B5EF4-FFF2-40B4-BE49-F238E27FC236}">
                <a16:creationId xmlns:a16="http://schemas.microsoft.com/office/drawing/2014/main" id="{ED1B96C2-369E-40FE-8375-60DA025F92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3531" y="566668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" name="Text Box 5">
            <a:extLst>
              <a:ext uri="{FF2B5EF4-FFF2-40B4-BE49-F238E27FC236}">
                <a16:creationId xmlns:a16="http://schemas.microsoft.com/office/drawing/2014/main" id="{82E1E260-30A1-439A-BA6C-1B36AB096236}"/>
              </a:ext>
            </a:extLst>
          </p:cNvPr>
          <p:cNvSpPr txBox="1"/>
          <p:nvPr/>
        </p:nvSpPr>
        <p:spPr>
          <a:xfrm>
            <a:off x="1615766" y="5405959"/>
            <a:ext cx="146695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ALU(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</a:p>
        </p:txBody>
      </p:sp>
      <p:sp>
        <p:nvSpPr>
          <p:cNvPr id="267" name="Line 61">
            <a:extLst>
              <a:ext uri="{FF2B5EF4-FFF2-40B4-BE49-F238E27FC236}">
                <a16:creationId xmlns:a16="http://schemas.microsoft.com/office/drawing/2014/main" id="{174FA7E5-54DC-4F02-94FA-8CDED103F5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1144" y="566668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8" name="Text Box 5">
            <a:extLst>
              <a:ext uri="{FF2B5EF4-FFF2-40B4-BE49-F238E27FC236}">
                <a16:creationId xmlns:a16="http://schemas.microsoft.com/office/drawing/2014/main" id="{2E7240B5-DE30-48E7-BD03-738FBE87175A}"/>
              </a:ext>
            </a:extLst>
          </p:cNvPr>
          <p:cNvSpPr txBox="1"/>
          <p:nvPr/>
        </p:nvSpPr>
        <p:spPr>
          <a:xfrm>
            <a:off x="3206031" y="5405959"/>
            <a:ext cx="127520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9" name="Line 61">
            <a:extLst>
              <a:ext uri="{FF2B5EF4-FFF2-40B4-BE49-F238E27FC236}">
                <a16:creationId xmlns:a16="http://schemas.microsoft.com/office/drawing/2014/main" id="{C980B587-FE80-46FD-A7FF-3D3E153848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0487" y="566668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0" name="Text Box 5">
            <a:extLst>
              <a:ext uri="{FF2B5EF4-FFF2-40B4-BE49-F238E27FC236}">
                <a16:creationId xmlns:a16="http://schemas.microsoft.com/office/drawing/2014/main" id="{19C62FE3-1499-4846-A459-CABACAC8D201}"/>
              </a:ext>
            </a:extLst>
          </p:cNvPr>
          <p:cNvSpPr txBox="1"/>
          <p:nvPr/>
        </p:nvSpPr>
        <p:spPr>
          <a:xfrm>
            <a:off x="4547822" y="5405959"/>
            <a:ext cx="18000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1" name="Text Box 5">
            <a:extLst>
              <a:ext uri="{FF2B5EF4-FFF2-40B4-BE49-F238E27FC236}">
                <a16:creationId xmlns:a16="http://schemas.microsoft.com/office/drawing/2014/main" id="{D0C71F17-A799-4612-8FB3-2EC162F40310}"/>
              </a:ext>
            </a:extLst>
          </p:cNvPr>
          <p:cNvSpPr txBox="1"/>
          <p:nvPr/>
        </p:nvSpPr>
        <p:spPr>
          <a:xfrm>
            <a:off x="6346824" y="5405959"/>
            <a:ext cx="5698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4" name="Line 60">
            <a:extLst>
              <a:ext uri="{FF2B5EF4-FFF2-40B4-BE49-F238E27FC236}">
                <a16:creationId xmlns:a16="http://schemas.microsoft.com/office/drawing/2014/main" id="{F2A007D7-B072-4382-A91E-9EE30354C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353" y="2024521"/>
            <a:ext cx="434373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0" name="Line 60">
            <a:extLst>
              <a:ext uri="{FF2B5EF4-FFF2-40B4-BE49-F238E27FC236}">
                <a16:creationId xmlns:a16="http://schemas.microsoft.com/office/drawing/2014/main" id="{B9BCFA4D-3687-4834-BD12-A37DB58213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2705" y="4106823"/>
            <a:ext cx="370798" cy="5079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线形标注 1(带强调线) 2"/>
          <p:cNvSpPr/>
          <p:nvPr/>
        </p:nvSpPr>
        <p:spPr>
          <a:xfrm>
            <a:off x="7040880" y="4770846"/>
            <a:ext cx="1441735" cy="494263"/>
          </a:xfrm>
          <a:prstGeom prst="accentCallout1">
            <a:avLst>
              <a:gd name="adj1" fmla="val 18750"/>
              <a:gd name="adj2" fmla="val -8333"/>
              <a:gd name="adj3" fmla="val 89131"/>
              <a:gd name="adj4" fmla="val -6403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chemeClr val="accent1"/>
                </a:solidFill>
              </a:rPr>
              <a:t>间接地址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77" name="线形标注 1(带强调线) 176"/>
          <p:cNvSpPr/>
          <p:nvPr/>
        </p:nvSpPr>
        <p:spPr>
          <a:xfrm>
            <a:off x="5595488" y="6346296"/>
            <a:ext cx="1441735" cy="494263"/>
          </a:xfrm>
          <a:prstGeom prst="accentCallout1">
            <a:avLst>
              <a:gd name="adj1" fmla="val 18750"/>
              <a:gd name="adj2" fmla="val -8333"/>
              <a:gd name="adj3" fmla="val 34604"/>
              <a:gd name="adj4" fmla="val -65371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accent1"/>
                </a:solidFill>
              </a:rPr>
              <a:t>直接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地址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59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0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500"/>
                            </p:stCondLst>
                            <p:childTnLst>
                              <p:par>
                                <p:cTn id="2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500"/>
                            </p:stCondLst>
                            <p:childTnLst>
                              <p:par>
                                <p:cTn id="2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0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500"/>
                            </p:stCondLst>
                            <p:childTnLst>
                              <p:par>
                                <p:cTn id="3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000"/>
                            </p:stCondLst>
                            <p:childTnLst>
                              <p:par>
                                <p:cTn id="3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500"/>
                            </p:stCondLst>
                            <p:childTnLst>
                              <p:par>
                                <p:cTn id="3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500"/>
                            </p:stCondLst>
                            <p:childTnLst>
                              <p:par>
                                <p:cTn id="3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000"/>
                            </p:stCondLst>
                            <p:childTnLst>
                              <p:par>
                                <p:cTn id="3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500"/>
                            </p:stCondLst>
                            <p:childTnLst>
                              <p:par>
                                <p:cTn id="3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500"/>
                            </p:stCondLst>
                            <p:childTnLst>
                              <p:par>
                                <p:cTn id="3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000"/>
                            </p:stCondLst>
                            <p:childTnLst>
                              <p:par>
                                <p:cTn id="3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2000"/>
                            </p:stCondLst>
                            <p:childTnLst>
                              <p:par>
                                <p:cTn id="3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500"/>
                            </p:stCondLst>
                            <p:childTnLst>
                              <p:par>
                                <p:cTn id="3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1000"/>
                            </p:stCondLst>
                            <p:childTnLst>
                              <p:par>
                                <p:cTn id="3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1500"/>
                            </p:stCondLst>
                            <p:childTnLst>
                              <p:par>
                                <p:cTn id="3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 animBg="1"/>
      <p:bldP spid="121" grpId="0" animBg="1"/>
      <p:bldP spid="123" grpId="0" animBg="1"/>
      <p:bldP spid="167" grpId="0"/>
      <p:bldP spid="168" grpId="0" bldLvl="0" animBg="1"/>
      <p:bldP spid="169" grpId="0" bldLvl="0" animBg="1"/>
      <p:bldP spid="170" grpId="0"/>
      <p:bldP spid="171" grpId="0" bldLvl="0" animBg="1"/>
      <p:bldP spid="172" grpId="0"/>
      <p:bldP spid="173" grpId="0" bldLvl="0" animBg="1"/>
      <p:bldP spid="174" grpId="0"/>
      <p:bldP spid="175" grpId="0" bldLvl="0" animBg="1"/>
      <p:bldP spid="176" grpId="0"/>
      <p:bldP spid="178" grpId="0"/>
      <p:bldP spid="188" grpId="0" animBg="1"/>
      <p:bldP spid="189" grpId="0" animBg="1"/>
      <p:bldP spid="190" grpId="0"/>
      <p:bldP spid="191" grpId="0" bldLvl="0" animBg="1"/>
      <p:bldP spid="192" grpId="0"/>
      <p:bldP spid="193" grpId="0" animBg="1"/>
      <p:bldP spid="194" grpId="0" animBg="1"/>
      <p:bldP spid="195" grpId="0" animBg="1"/>
      <p:bldP spid="196" grpId="0" bldLvl="0" animBg="1"/>
      <p:bldP spid="197" grpId="0"/>
      <p:bldP spid="198" grpId="0"/>
      <p:bldP spid="200" grpId="0" animBg="1"/>
      <p:bldP spid="201" grpId="0" animBg="1"/>
      <p:bldP spid="203" grpId="0" bldLvl="0" animBg="1"/>
      <p:bldP spid="204" grpId="0"/>
      <p:bldP spid="205" grpId="0" animBg="1"/>
      <p:bldP spid="206" grpId="0" animBg="1"/>
      <p:bldP spid="207" grpId="0" bldLvl="0" animBg="1"/>
      <p:bldP spid="208" grpId="0"/>
      <p:bldP spid="210" grpId="0" animBg="1"/>
      <p:bldP spid="211" grpId="0" animBg="1"/>
      <p:bldP spid="212" grpId="0" bldLvl="0" animBg="1"/>
      <p:bldP spid="213" grpId="0"/>
      <p:bldP spid="214" grpId="0" animBg="1"/>
      <p:bldP spid="215" grpId="0" animBg="1"/>
      <p:bldP spid="216" grpId="0"/>
      <p:bldP spid="217" grpId="0" animBg="1"/>
      <p:bldP spid="218" grpId="0" bldLvl="0" animBg="1"/>
      <p:bldP spid="219" grpId="0"/>
      <p:bldP spid="221" grpId="0" animBg="1"/>
      <p:bldP spid="222" grpId="0" bldLvl="0" animBg="1"/>
      <p:bldP spid="223" grpId="0"/>
      <p:bldP spid="224" grpId="0"/>
      <p:bldP spid="225" grpId="0" animBg="1"/>
      <p:bldP spid="226" grpId="0" animBg="1"/>
      <p:bldP spid="227" grpId="0" bldLvl="0" animBg="1"/>
      <p:bldP spid="228" grpId="0"/>
      <p:bldP spid="229" grpId="0" animBg="1"/>
      <p:bldP spid="230" grpId="0" animBg="1"/>
      <p:bldP spid="231" grpId="0" bldLvl="0" animBg="1"/>
      <p:bldP spid="232" grpId="0"/>
      <p:bldP spid="233" grpId="0" animBg="1"/>
      <p:bldP spid="234" grpId="0" animBg="1"/>
      <p:bldP spid="235" grpId="0" bldLvl="0" animBg="1"/>
      <p:bldP spid="236" grpId="0"/>
      <p:bldP spid="237" grpId="0" animBg="1"/>
      <p:bldP spid="238" grpId="0" animBg="1"/>
      <p:bldP spid="239" grpId="0"/>
      <p:bldP spid="240" grpId="0" animBg="1"/>
      <p:bldP spid="241" grpId="0" bldLvl="0" animBg="1"/>
      <p:bldP spid="242" grpId="0"/>
      <p:bldP spid="245" grpId="0" animBg="1"/>
      <p:bldP spid="246" grpId="0" bldLvl="0" animBg="1"/>
      <p:bldP spid="247" grpId="0"/>
      <p:bldP spid="261" grpId="0"/>
      <p:bldP spid="262" grpId="0" bldLvl="0" animBg="1"/>
      <p:bldP spid="263" grpId="0" bldLvl="0" animBg="1"/>
      <p:bldP spid="264" grpId="0"/>
      <p:bldP spid="265" grpId="0" bldLvl="0" animBg="1"/>
      <p:bldP spid="266" grpId="0"/>
      <p:bldP spid="267" grpId="0" bldLvl="0" animBg="1"/>
      <p:bldP spid="268" grpId="0"/>
      <p:bldP spid="269" grpId="0" bldLvl="0" animBg="1"/>
      <p:bldP spid="270" grpId="0"/>
      <p:bldP spid="271" grpId="0"/>
      <p:bldP spid="244" grpId="0" animBg="1"/>
      <p:bldP spid="220" grpId="0" animBg="1"/>
      <p:bldP spid="3" grpId="0" animBg="1"/>
      <p:bldP spid="17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的数据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）操作数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---⑤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变址寻址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X(R)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2697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Text Box 5">
            <a:extLst>
              <a:ext uri="{FF2B5EF4-FFF2-40B4-BE49-F238E27FC236}">
                <a16:creationId xmlns:a16="http://schemas.microsoft.com/office/drawing/2014/main" id="{CDBF23C4-D56A-4E54-83A4-AB70822C2976}"/>
              </a:ext>
            </a:extLst>
          </p:cNvPr>
          <p:cNvSpPr txBox="1"/>
          <p:nvPr/>
        </p:nvSpPr>
        <p:spPr>
          <a:xfrm>
            <a:off x="475706" y="5225098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</a:p>
        </p:txBody>
      </p:sp>
      <p:sp>
        <p:nvSpPr>
          <p:cNvPr id="183" name="Text Box 98">
            <a:extLst>
              <a:ext uri="{FF2B5EF4-FFF2-40B4-BE49-F238E27FC236}">
                <a16:creationId xmlns:a16="http://schemas.microsoft.com/office/drawing/2014/main" id="{65D004D8-7995-4E4E-975B-DA4EB1243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387" y="4738095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 </a:t>
            </a:r>
          </a:p>
        </p:txBody>
      </p:sp>
      <p:sp>
        <p:nvSpPr>
          <p:cNvPr id="199" name="Line 31">
            <a:extLst>
              <a:ext uri="{FF2B5EF4-FFF2-40B4-BE49-F238E27FC236}">
                <a16:creationId xmlns:a16="http://schemas.microsoft.com/office/drawing/2014/main" id="{3A6D5640-DA35-4FA7-8C82-ED268BB6EF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9258" y="3528513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2" name="Text Box 115">
            <a:extLst>
              <a:ext uri="{FF2B5EF4-FFF2-40B4-BE49-F238E27FC236}">
                <a16:creationId xmlns:a16="http://schemas.microsoft.com/office/drawing/2014/main" id="{0161ADC2-F455-495A-AD6A-4F25F89DC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80" y="3165221"/>
            <a:ext cx="1131090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209" name="Text Box 5">
            <a:extLst>
              <a:ext uri="{FF2B5EF4-FFF2-40B4-BE49-F238E27FC236}">
                <a16:creationId xmlns:a16="http://schemas.microsoft.com/office/drawing/2014/main" id="{F4AA1F8D-C740-4210-9F16-9CBF1FBB5E9C}"/>
              </a:ext>
            </a:extLst>
          </p:cNvPr>
          <p:cNvSpPr txBox="1"/>
          <p:nvPr/>
        </p:nvSpPr>
        <p:spPr>
          <a:xfrm>
            <a:off x="830458" y="5225098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243" name="Line 61">
            <a:extLst>
              <a:ext uri="{FF2B5EF4-FFF2-40B4-BE49-F238E27FC236}">
                <a16:creationId xmlns:a16="http://schemas.microsoft.com/office/drawing/2014/main" id="{A18E3FB6-D29E-408D-AF42-2434281581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2394" y="545504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7" name="Text Box 5">
            <a:extLst>
              <a:ext uri="{FF2B5EF4-FFF2-40B4-BE49-F238E27FC236}">
                <a16:creationId xmlns:a16="http://schemas.microsoft.com/office/drawing/2014/main" id="{8301E90C-34E5-40AC-B2D5-ABCEFBF9081F}"/>
              </a:ext>
            </a:extLst>
          </p:cNvPr>
          <p:cNvSpPr txBox="1"/>
          <p:nvPr/>
        </p:nvSpPr>
        <p:spPr>
          <a:xfrm>
            <a:off x="1649666" y="5225098"/>
            <a:ext cx="3179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258" name="Line 28">
            <a:extLst>
              <a:ext uri="{FF2B5EF4-FFF2-40B4-BE49-F238E27FC236}">
                <a16:creationId xmlns:a16="http://schemas.microsoft.com/office/drawing/2014/main" id="{3D8C1D50-5883-4459-A79B-2FCDBFA803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5417" y="2870963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9" name="Text Box 127">
            <a:extLst>
              <a:ext uri="{FF2B5EF4-FFF2-40B4-BE49-F238E27FC236}">
                <a16:creationId xmlns:a16="http://schemas.microsoft.com/office/drawing/2014/main" id="{58DEFC88-F8EA-4452-BC48-80E5D57BF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655" y="2529052"/>
            <a:ext cx="1537493" cy="35921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260" name="Line 61">
            <a:extLst>
              <a:ext uri="{FF2B5EF4-FFF2-40B4-BE49-F238E27FC236}">
                <a16:creationId xmlns:a16="http://schemas.microsoft.com/office/drawing/2014/main" id="{A24073B7-7A49-40B9-9C88-D2B174639E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7653" y="545504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1" name="Text Box 5">
            <a:extLst>
              <a:ext uri="{FF2B5EF4-FFF2-40B4-BE49-F238E27FC236}">
                <a16:creationId xmlns:a16="http://schemas.microsoft.com/office/drawing/2014/main" id="{8B909A93-2BEE-4390-9F01-CB19651AD5AA}"/>
              </a:ext>
            </a:extLst>
          </p:cNvPr>
          <p:cNvSpPr txBox="1"/>
          <p:nvPr/>
        </p:nvSpPr>
        <p:spPr>
          <a:xfrm>
            <a:off x="2284925" y="5225098"/>
            <a:ext cx="68772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262" name="Line 30">
            <a:extLst>
              <a:ext uri="{FF2B5EF4-FFF2-40B4-BE49-F238E27FC236}">
                <a16:creationId xmlns:a16="http://schemas.microsoft.com/office/drawing/2014/main" id="{685BAE8B-7DD7-4084-A252-6A840BBF84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3" name="Text Box 116">
            <a:extLst>
              <a:ext uri="{FF2B5EF4-FFF2-40B4-BE49-F238E27FC236}">
                <a16:creationId xmlns:a16="http://schemas.microsoft.com/office/drawing/2014/main" id="{DFB5EE98-D38C-427E-A091-F3B38DE63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264" name="Line 61">
            <a:extLst>
              <a:ext uri="{FF2B5EF4-FFF2-40B4-BE49-F238E27FC236}">
                <a16:creationId xmlns:a16="http://schemas.microsoft.com/office/drawing/2014/main" id="{9268321A-6872-46F6-8144-BD64D4A51A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5199" y="545504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5" name="Text Box 5">
            <a:extLst>
              <a:ext uri="{FF2B5EF4-FFF2-40B4-BE49-F238E27FC236}">
                <a16:creationId xmlns:a16="http://schemas.microsoft.com/office/drawing/2014/main" id="{5A17F16D-8136-4C38-BA80-DE53CAB44BDD}"/>
              </a:ext>
            </a:extLst>
          </p:cNvPr>
          <p:cNvSpPr txBox="1"/>
          <p:nvPr/>
        </p:nvSpPr>
        <p:spPr>
          <a:xfrm>
            <a:off x="3192471" y="5225098"/>
            <a:ext cx="54681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6" name="Line 30">
            <a:extLst>
              <a:ext uri="{FF2B5EF4-FFF2-40B4-BE49-F238E27FC236}">
                <a16:creationId xmlns:a16="http://schemas.microsoft.com/office/drawing/2014/main" id="{A93B2A7E-0C68-4B73-BBB1-9D43C4095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7" name="Line 51">
            <a:extLst>
              <a:ext uri="{FF2B5EF4-FFF2-40B4-BE49-F238E27FC236}">
                <a16:creationId xmlns:a16="http://schemas.microsoft.com/office/drawing/2014/main" id="{F880E052-FFEF-4FDF-8679-6E1C0CC669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8" name="Line 52">
            <a:extLst>
              <a:ext uri="{FF2B5EF4-FFF2-40B4-BE49-F238E27FC236}">
                <a16:creationId xmlns:a16="http://schemas.microsoft.com/office/drawing/2014/main" id="{4F6149BE-E0F8-4118-AD97-BB59DD05C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9" y="1667394"/>
            <a:ext cx="6526" cy="35485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0" name="Rectangle 39">
            <a:extLst>
              <a:ext uri="{FF2B5EF4-FFF2-40B4-BE49-F238E27FC236}">
                <a16:creationId xmlns:a16="http://schemas.microsoft.com/office/drawing/2014/main" id="{EAC69703-694D-4341-9EB5-98C70A3A4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271" name="Line 61">
            <a:extLst>
              <a:ext uri="{FF2B5EF4-FFF2-40B4-BE49-F238E27FC236}">
                <a16:creationId xmlns:a16="http://schemas.microsoft.com/office/drawing/2014/main" id="{4D941630-7F1B-4694-BFD3-C1F2D28A89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1831" y="545504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2" name="Text Box 5">
            <a:extLst>
              <a:ext uri="{FF2B5EF4-FFF2-40B4-BE49-F238E27FC236}">
                <a16:creationId xmlns:a16="http://schemas.microsoft.com/office/drawing/2014/main" id="{A0319519-6694-4211-836A-3D6367B74961}"/>
              </a:ext>
            </a:extLst>
          </p:cNvPr>
          <p:cNvSpPr txBox="1"/>
          <p:nvPr/>
        </p:nvSpPr>
        <p:spPr>
          <a:xfrm>
            <a:off x="3959103" y="5225098"/>
            <a:ext cx="67737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277" name="Text Box 5">
            <a:extLst>
              <a:ext uri="{FF2B5EF4-FFF2-40B4-BE49-F238E27FC236}">
                <a16:creationId xmlns:a16="http://schemas.microsoft.com/office/drawing/2014/main" id="{9D819B57-63D3-4231-A9C9-020B1D0E3389}"/>
              </a:ext>
            </a:extLst>
          </p:cNvPr>
          <p:cNvSpPr txBox="1"/>
          <p:nvPr/>
        </p:nvSpPr>
        <p:spPr>
          <a:xfrm>
            <a:off x="473920" y="5780588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</a:p>
        </p:txBody>
      </p:sp>
      <p:sp>
        <p:nvSpPr>
          <p:cNvPr id="278" name="Text Box 110">
            <a:extLst>
              <a:ext uri="{FF2B5EF4-FFF2-40B4-BE49-F238E27FC236}">
                <a16:creationId xmlns:a16="http://schemas.microsoft.com/office/drawing/2014/main" id="{B3433EBB-FC01-4979-8CC6-C95E8B4EE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126" y="2227997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9" name="Line 69">
            <a:extLst>
              <a:ext uri="{FF2B5EF4-FFF2-40B4-BE49-F238E27FC236}">
                <a16:creationId xmlns:a16="http://schemas.microsoft.com/office/drawing/2014/main" id="{E97C99F8-2344-4067-A23A-4F5AE7348A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0303" y="1600253"/>
            <a:ext cx="195815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0" name="Line 74">
            <a:extLst>
              <a:ext uri="{FF2B5EF4-FFF2-40B4-BE49-F238E27FC236}">
                <a16:creationId xmlns:a16="http://schemas.microsoft.com/office/drawing/2014/main" id="{47A1B076-3C44-4E70-B785-39F694BFE1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5942" y="1597249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1" name="Text Box 5">
            <a:extLst>
              <a:ext uri="{FF2B5EF4-FFF2-40B4-BE49-F238E27FC236}">
                <a16:creationId xmlns:a16="http://schemas.microsoft.com/office/drawing/2014/main" id="{89A8AD9C-FFC9-421C-831A-36B91EAC1255}"/>
              </a:ext>
            </a:extLst>
          </p:cNvPr>
          <p:cNvSpPr txBox="1"/>
          <p:nvPr/>
        </p:nvSpPr>
        <p:spPr>
          <a:xfrm>
            <a:off x="725683" y="5780588"/>
            <a:ext cx="5698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282" name="Line 61">
            <a:extLst>
              <a:ext uri="{FF2B5EF4-FFF2-40B4-BE49-F238E27FC236}">
                <a16:creationId xmlns:a16="http://schemas.microsoft.com/office/drawing/2014/main" id="{EC5572D0-BD65-410F-A474-4201D5A191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783" y="601053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3" name="Text Box 5">
            <a:extLst>
              <a:ext uri="{FF2B5EF4-FFF2-40B4-BE49-F238E27FC236}">
                <a16:creationId xmlns:a16="http://schemas.microsoft.com/office/drawing/2014/main" id="{C246D538-D4FC-418E-89BD-21E43142619F}"/>
              </a:ext>
            </a:extLst>
          </p:cNvPr>
          <p:cNvSpPr txBox="1"/>
          <p:nvPr/>
        </p:nvSpPr>
        <p:spPr>
          <a:xfrm>
            <a:off x="1496120" y="5780588"/>
            <a:ext cx="98997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8" name="Line 93">
            <a:extLst>
              <a:ext uri="{FF2B5EF4-FFF2-40B4-BE49-F238E27FC236}">
                <a16:creationId xmlns:a16="http://schemas.microsoft.com/office/drawing/2014/main" id="{F007BCF9-0B09-43EE-B2A5-F98F15A345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162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9" name="Line 94">
            <a:extLst>
              <a:ext uri="{FF2B5EF4-FFF2-40B4-BE49-F238E27FC236}">
                <a16:creationId xmlns:a16="http://schemas.microsoft.com/office/drawing/2014/main" id="{9F9C8B40-89C8-467B-BDF7-2566D541D2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409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0" name="Rectangle 39">
            <a:extLst>
              <a:ext uri="{FF2B5EF4-FFF2-40B4-BE49-F238E27FC236}">
                <a16:creationId xmlns:a16="http://schemas.microsoft.com/office/drawing/2014/main" id="{4BB1AF28-40AF-4CF6-988D-6CDCD3639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814" y="239595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291" name="Line 61">
            <a:extLst>
              <a:ext uri="{FF2B5EF4-FFF2-40B4-BE49-F238E27FC236}">
                <a16:creationId xmlns:a16="http://schemas.microsoft.com/office/drawing/2014/main" id="{416DF5F2-1202-4531-824E-2DBFFE244A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0983" y="6010538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2" name="Text Box 5">
            <a:extLst>
              <a:ext uri="{FF2B5EF4-FFF2-40B4-BE49-F238E27FC236}">
                <a16:creationId xmlns:a16="http://schemas.microsoft.com/office/drawing/2014/main" id="{441860E6-16BC-41A8-A2CD-32BBFD96FAC4}"/>
              </a:ext>
            </a:extLst>
          </p:cNvPr>
          <p:cNvSpPr txBox="1"/>
          <p:nvPr/>
        </p:nvSpPr>
        <p:spPr>
          <a:xfrm>
            <a:off x="2658255" y="5780588"/>
            <a:ext cx="67737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293" name="Text Box 98">
            <a:extLst>
              <a:ext uri="{FF2B5EF4-FFF2-40B4-BE49-F238E27FC236}">
                <a16:creationId xmlns:a16="http://schemas.microsoft.com/office/drawing/2014/main" id="{AD657D0F-BA32-436D-BC0E-B6839DDE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327" y="4723583"/>
            <a:ext cx="82956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 </a:t>
            </a:r>
          </a:p>
        </p:txBody>
      </p:sp>
      <p:sp>
        <p:nvSpPr>
          <p:cNvPr id="294" name="Line 31">
            <a:extLst>
              <a:ext uri="{FF2B5EF4-FFF2-40B4-BE49-F238E27FC236}">
                <a16:creationId xmlns:a16="http://schemas.microsoft.com/office/drawing/2014/main" id="{527CD3D6-3187-4BAE-B284-536067521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8647" y="3531917"/>
            <a:ext cx="1" cy="359177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5" name="Text Box 125">
            <a:extLst>
              <a:ext uri="{FF2B5EF4-FFF2-40B4-BE49-F238E27FC236}">
                <a16:creationId xmlns:a16="http://schemas.microsoft.com/office/drawing/2014/main" id="{9D60338F-E4AA-431E-B68F-200D640CF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2133" y="3163927"/>
            <a:ext cx="1131091" cy="40011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297" name="Line 61">
            <a:extLst>
              <a:ext uri="{FF2B5EF4-FFF2-40B4-BE49-F238E27FC236}">
                <a16:creationId xmlns:a16="http://schemas.microsoft.com/office/drawing/2014/main" id="{4C2C3702-714B-485D-86ED-5C61D70660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8401" y="6010538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8" name="Text Box 5">
            <a:extLst>
              <a:ext uri="{FF2B5EF4-FFF2-40B4-BE49-F238E27FC236}">
                <a16:creationId xmlns:a16="http://schemas.microsoft.com/office/drawing/2014/main" id="{3E993A3F-ECDC-4B09-A59B-A4B0EB31E8D1}"/>
              </a:ext>
            </a:extLst>
          </p:cNvPr>
          <p:cNvSpPr txBox="1"/>
          <p:nvPr/>
        </p:nvSpPr>
        <p:spPr>
          <a:xfrm>
            <a:off x="3575673" y="5780588"/>
            <a:ext cx="41819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300" name="Text Box 127">
            <a:extLst>
              <a:ext uri="{FF2B5EF4-FFF2-40B4-BE49-F238E27FC236}">
                <a16:creationId xmlns:a16="http://schemas.microsoft.com/office/drawing/2014/main" id="{356841A9-1CA2-47D7-B485-5E1D758CF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657" y="2533316"/>
            <a:ext cx="1537493" cy="359215"/>
          </a:xfrm>
          <a:prstGeom prst="rect">
            <a:avLst/>
          </a:prstGeom>
          <a:solidFill>
            <a:srgbClr val="ED7D31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301" name="Line 30">
            <a:extLst>
              <a:ext uri="{FF2B5EF4-FFF2-40B4-BE49-F238E27FC236}">
                <a16:creationId xmlns:a16="http://schemas.microsoft.com/office/drawing/2014/main" id="{8C208430-3DFD-48B9-B95D-F773F35CA2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7812" y="2870963"/>
            <a:ext cx="0" cy="293112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2" name="Line 61">
            <a:extLst>
              <a:ext uri="{FF2B5EF4-FFF2-40B4-BE49-F238E27FC236}">
                <a16:creationId xmlns:a16="http://schemas.microsoft.com/office/drawing/2014/main" id="{2D8021A8-572D-47EF-8FB5-F8B4748827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4172" y="6010538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3" name="Text Box 5">
            <a:extLst>
              <a:ext uri="{FF2B5EF4-FFF2-40B4-BE49-F238E27FC236}">
                <a16:creationId xmlns:a16="http://schemas.microsoft.com/office/drawing/2014/main" id="{38749FAE-0AAA-4442-8137-0C0BEBA8087E}"/>
              </a:ext>
            </a:extLst>
          </p:cNvPr>
          <p:cNvSpPr txBox="1"/>
          <p:nvPr/>
        </p:nvSpPr>
        <p:spPr>
          <a:xfrm>
            <a:off x="4231444" y="5780588"/>
            <a:ext cx="6756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304" name="Line 30">
            <a:extLst>
              <a:ext uri="{FF2B5EF4-FFF2-40B4-BE49-F238E27FC236}">
                <a16:creationId xmlns:a16="http://schemas.microsoft.com/office/drawing/2014/main" id="{31394577-6602-4C9A-9BB9-2C491C5D90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0" y="2236395"/>
            <a:ext cx="0" cy="293112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5" name="Text Box 116">
            <a:extLst>
              <a:ext uri="{FF2B5EF4-FFF2-40B4-BE49-F238E27FC236}">
                <a16:creationId xmlns:a16="http://schemas.microsoft.com/office/drawing/2014/main" id="{4ABF43A2-4E0A-40A2-BACE-E994479A2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1" y="1896135"/>
            <a:ext cx="1281906" cy="359216"/>
          </a:xfrm>
          <a:prstGeom prst="rect">
            <a:avLst/>
          </a:prstGeom>
          <a:solidFill>
            <a:srgbClr val="ED7D31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306" name="Line 61">
            <a:extLst>
              <a:ext uri="{FF2B5EF4-FFF2-40B4-BE49-F238E27FC236}">
                <a16:creationId xmlns:a16="http://schemas.microsoft.com/office/drawing/2014/main" id="{08A504FA-18D1-43CD-8DBC-19DB96ADBD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4760" y="6010538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7" name="Text Box 5">
            <a:extLst>
              <a:ext uri="{FF2B5EF4-FFF2-40B4-BE49-F238E27FC236}">
                <a16:creationId xmlns:a16="http://schemas.microsoft.com/office/drawing/2014/main" id="{95D86059-F72C-46EC-B29B-EDD612C16F04}"/>
              </a:ext>
            </a:extLst>
          </p:cNvPr>
          <p:cNvSpPr txBox="1"/>
          <p:nvPr/>
        </p:nvSpPr>
        <p:spPr>
          <a:xfrm>
            <a:off x="5162032" y="5780588"/>
            <a:ext cx="54681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</a:t>
            </a:r>
            <a:endParaRPr lang="en-US" altLang="zh-CN" sz="24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8" name="Line 30">
            <a:extLst>
              <a:ext uri="{FF2B5EF4-FFF2-40B4-BE49-F238E27FC236}">
                <a16:creationId xmlns:a16="http://schemas.microsoft.com/office/drawing/2014/main" id="{18C75F52-C10C-4D71-8656-A626856CC5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64" y="1670693"/>
            <a:ext cx="0" cy="293112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9" name="Line 51">
            <a:extLst>
              <a:ext uri="{FF2B5EF4-FFF2-40B4-BE49-F238E27FC236}">
                <a16:creationId xmlns:a16="http://schemas.microsoft.com/office/drawing/2014/main" id="{64DDAFB6-A4DD-4BE1-BA39-38978CCF5C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8" y="1687909"/>
            <a:ext cx="2699770" cy="10027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0" name="Line 52">
            <a:extLst>
              <a:ext uri="{FF2B5EF4-FFF2-40B4-BE49-F238E27FC236}">
                <a16:creationId xmlns:a16="http://schemas.microsoft.com/office/drawing/2014/main" id="{A64D1BF9-12FA-4A57-B439-0917217E4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36" y="1667396"/>
            <a:ext cx="9104" cy="2492157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2" name="Rectangle 39">
            <a:extLst>
              <a:ext uri="{FF2B5EF4-FFF2-40B4-BE49-F238E27FC236}">
                <a16:creationId xmlns:a16="http://schemas.microsoft.com/office/drawing/2014/main" id="{E300A2CB-707F-4C7E-A399-C0CF75B9C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951" y="4006347"/>
            <a:ext cx="845348" cy="288555"/>
          </a:xfrm>
          <a:prstGeom prst="rect">
            <a:avLst/>
          </a:prstGeom>
          <a:solidFill>
            <a:srgbClr val="ED7D31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313" name="Line 61">
            <a:extLst>
              <a:ext uri="{FF2B5EF4-FFF2-40B4-BE49-F238E27FC236}">
                <a16:creationId xmlns:a16="http://schemas.microsoft.com/office/drawing/2014/main" id="{E4DF39C6-CE6E-485A-880F-D34C4D0C8F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3629" y="6010538"/>
            <a:ext cx="352041" cy="1764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4" name="Text Box 5">
            <a:extLst>
              <a:ext uri="{FF2B5EF4-FFF2-40B4-BE49-F238E27FC236}">
                <a16:creationId xmlns:a16="http://schemas.microsoft.com/office/drawing/2014/main" id="{18A17AEE-16FD-4386-8009-B2F3523C81C6}"/>
              </a:ext>
            </a:extLst>
          </p:cNvPr>
          <p:cNvSpPr txBox="1"/>
          <p:nvPr/>
        </p:nvSpPr>
        <p:spPr>
          <a:xfrm>
            <a:off x="5920901" y="5780588"/>
            <a:ext cx="54681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134" name="Line 60"/>
          <p:cNvSpPr>
            <a:spLocks noChangeShapeType="1"/>
          </p:cNvSpPr>
          <p:nvPr/>
        </p:nvSpPr>
        <p:spPr bwMode="auto">
          <a:xfrm flipH="1" flipV="1">
            <a:off x="4598281" y="2037638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Line 60"/>
          <p:cNvSpPr>
            <a:spLocks noChangeShapeType="1"/>
          </p:cNvSpPr>
          <p:nvPr/>
        </p:nvSpPr>
        <p:spPr bwMode="auto">
          <a:xfrm flipH="1" flipV="1">
            <a:off x="4616211" y="2526213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Line 60"/>
          <p:cNvSpPr>
            <a:spLocks noChangeShapeType="1"/>
          </p:cNvSpPr>
          <p:nvPr/>
        </p:nvSpPr>
        <p:spPr bwMode="auto">
          <a:xfrm flipH="1">
            <a:off x="4166136" y="2429806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Line 60"/>
          <p:cNvSpPr>
            <a:spLocks noChangeShapeType="1"/>
          </p:cNvSpPr>
          <p:nvPr/>
        </p:nvSpPr>
        <p:spPr bwMode="auto">
          <a:xfrm flipH="1" flipV="1">
            <a:off x="4592950" y="3686120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Line 60"/>
          <p:cNvSpPr>
            <a:spLocks noChangeShapeType="1"/>
          </p:cNvSpPr>
          <p:nvPr/>
        </p:nvSpPr>
        <p:spPr bwMode="auto">
          <a:xfrm flipH="1">
            <a:off x="4183216" y="3589713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Line 60"/>
          <p:cNvSpPr>
            <a:spLocks noChangeShapeType="1"/>
          </p:cNvSpPr>
          <p:nvPr/>
        </p:nvSpPr>
        <p:spPr bwMode="auto">
          <a:xfrm flipH="1" flipV="1">
            <a:off x="4610880" y="4215036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Line 60"/>
          <p:cNvSpPr>
            <a:spLocks noChangeShapeType="1"/>
          </p:cNvSpPr>
          <p:nvPr/>
        </p:nvSpPr>
        <p:spPr bwMode="auto">
          <a:xfrm flipH="1">
            <a:off x="4174252" y="4118629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Line 60"/>
          <p:cNvSpPr>
            <a:spLocks noChangeShapeType="1"/>
          </p:cNvSpPr>
          <p:nvPr/>
        </p:nvSpPr>
        <p:spPr bwMode="auto">
          <a:xfrm flipH="1" flipV="1">
            <a:off x="4615363" y="4770846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Line 60"/>
          <p:cNvSpPr>
            <a:spLocks noChangeShapeType="1"/>
          </p:cNvSpPr>
          <p:nvPr/>
        </p:nvSpPr>
        <p:spPr bwMode="auto">
          <a:xfrm flipH="1">
            <a:off x="4178735" y="4687886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Line 60"/>
          <p:cNvSpPr>
            <a:spLocks noChangeShapeType="1"/>
          </p:cNvSpPr>
          <p:nvPr/>
        </p:nvSpPr>
        <p:spPr bwMode="auto">
          <a:xfrm flipH="1">
            <a:off x="4184614" y="1995725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Line 60"/>
          <p:cNvSpPr>
            <a:spLocks noChangeShapeType="1"/>
          </p:cNvSpPr>
          <p:nvPr/>
        </p:nvSpPr>
        <p:spPr bwMode="auto">
          <a:xfrm flipH="1">
            <a:off x="4170619" y="3039404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Text Box 5">
            <a:extLst>
              <a:ext uri="{FF2B5EF4-FFF2-40B4-BE49-F238E27FC236}">
                <a16:creationId xmlns:a16="http://schemas.microsoft.com/office/drawing/2014/main" id="{64075311-44C5-465A-9450-A0BE085FF2E4}"/>
              </a:ext>
            </a:extLst>
          </p:cNvPr>
          <p:cNvSpPr txBox="1"/>
          <p:nvPr/>
        </p:nvSpPr>
        <p:spPr>
          <a:xfrm>
            <a:off x="6694816" y="5522639"/>
            <a:ext cx="167542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形式地址</a:t>
            </a:r>
            <a:endParaRPr lang="en-US" altLang="zh-CN" sz="24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箭头连接符 6"/>
          <p:cNvCxnSpPr>
            <a:endCxn id="314" idx="3"/>
          </p:cNvCxnSpPr>
          <p:nvPr/>
        </p:nvCxnSpPr>
        <p:spPr>
          <a:xfrm flipH="1">
            <a:off x="6467713" y="5768083"/>
            <a:ext cx="358281" cy="24333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Line 60">
            <a:extLst>
              <a:ext uri="{FF2B5EF4-FFF2-40B4-BE49-F238E27FC236}">
                <a16:creationId xmlns:a16="http://schemas.microsoft.com/office/drawing/2014/main" id="{49C0C3B8-E469-428B-820F-70F3CFD563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6027" y="4111158"/>
            <a:ext cx="399548" cy="0"/>
          </a:xfrm>
          <a:prstGeom prst="line">
            <a:avLst/>
          </a:prstGeom>
          <a:noFill/>
          <a:ln w="38100">
            <a:solidFill>
              <a:srgbClr val="ED7D3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9" name="Line 60">
            <a:extLst>
              <a:ext uri="{FF2B5EF4-FFF2-40B4-BE49-F238E27FC236}">
                <a16:creationId xmlns:a16="http://schemas.microsoft.com/office/drawing/2014/main" id="{8353DD82-3DB2-4D4E-B287-B0F23F834A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11995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52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83" grpId="0"/>
      <p:bldP spid="199" grpId="0" animBg="1"/>
      <p:bldP spid="202" grpId="0" animBg="1"/>
      <p:bldP spid="209" grpId="0"/>
      <p:bldP spid="243" grpId="0" bldLvl="0" animBg="1"/>
      <p:bldP spid="257" grpId="0"/>
      <p:bldP spid="258" grpId="0" animBg="1"/>
      <p:bldP spid="259" grpId="0" animBg="1"/>
      <p:bldP spid="260" grpId="0" bldLvl="0" animBg="1"/>
      <p:bldP spid="261" grpId="0"/>
      <p:bldP spid="262" grpId="0" animBg="1"/>
      <p:bldP spid="263" grpId="0" animBg="1"/>
      <p:bldP spid="264" grpId="0" bldLvl="0" animBg="1"/>
      <p:bldP spid="265" grpId="0"/>
      <p:bldP spid="266" grpId="0" animBg="1"/>
      <p:bldP spid="267" grpId="0" animBg="1"/>
      <p:bldP spid="268" grpId="0" animBg="1"/>
      <p:bldP spid="270" grpId="0" animBg="1"/>
      <p:bldP spid="271" grpId="0" bldLvl="0" animBg="1"/>
      <p:bldP spid="272" grpId="0"/>
      <p:bldP spid="277" grpId="0"/>
      <p:bldP spid="278" grpId="0" animBg="1"/>
      <p:bldP spid="279" grpId="0" animBg="1"/>
      <p:bldP spid="280" grpId="0" animBg="1"/>
      <p:bldP spid="281" grpId="0"/>
      <p:bldP spid="282" grpId="0" animBg="1"/>
      <p:bldP spid="283" grpId="0"/>
      <p:bldP spid="288" grpId="0" animBg="1"/>
      <p:bldP spid="289" grpId="0" animBg="1"/>
      <p:bldP spid="290" grpId="0" animBg="1"/>
      <p:bldP spid="291" grpId="0" bldLvl="0" animBg="1"/>
      <p:bldP spid="292" grpId="0"/>
      <p:bldP spid="293" grpId="0"/>
      <p:bldP spid="294" grpId="0" animBg="1"/>
      <p:bldP spid="295" grpId="0" animBg="1"/>
      <p:bldP spid="297" grpId="0" bldLvl="0" animBg="1"/>
      <p:bldP spid="298" grpId="0"/>
      <p:bldP spid="300" grpId="0" animBg="1"/>
      <p:bldP spid="301" grpId="0" animBg="1"/>
      <p:bldP spid="302" grpId="0" bldLvl="0" animBg="1"/>
      <p:bldP spid="303" grpId="0"/>
      <p:bldP spid="304" grpId="0" animBg="1"/>
      <p:bldP spid="305" grpId="0" animBg="1"/>
      <p:bldP spid="306" grpId="0" bldLvl="0" animBg="1"/>
      <p:bldP spid="307" grpId="0"/>
      <p:bldP spid="308" grpId="0" animBg="1"/>
      <p:bldP spid="309" grpId="0" animBg="1"/>
      <p:bldP spid="310" grpId="0" animBg="1"/>
      <p:bldP spid="312" grpId="0" animBg="1"/>
      <p:bldP spid="313" grpId="0" bldLvl="0" animBg="1"/>
      <p:bldP spid="314" grpId="0"/>
      <p:bldP spid="163" grpId="0"/>
      <p:bldP spid="311" grpId="0" animBg="1"/>
      <p:bldP spid="26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19052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4763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的数据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）操作数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---⑤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变址寻址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X(R)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2697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Text Box 5">
            <a:extLst>
              <a:ext uri="{FF2B5EF4-FFF2-40B4-BE49-F238E27FC236}">
                <a16:creationId xmlns:a16="http://schemas.microsoft.com/office/drawing/2014/main" id="{CDBF23C4-D56A-4E54-83A4-AB70822C2976}"/>
              </a:ext>
            </a:extLst>
          </p:cNvPr>
          <p:cNvSpPr txBox="1"/>
          <p:nvPr/>
        </p:nvSpPr>
        <p:spPr>
          <a:xfrm>
            <a:off x="475706" y="5222017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</a:p>
        </p:txBody>
      </p:sp>
      <p:sp>
        <p:nvSpPr>
          <p:cNvPr id="135" name="Text Box 98">
            <a:extLst>
              <a:ext uri="{FF2B5EF4-FFF2-40B4-BE49-F238E27FC236}">
                <a16:creationId xmlns:a16="http://schemas.microsoft.com/office/drawing/2014/main" id="{4FCBA5C9-48B5-4D17-8C0F-36614949B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1387" y="4738095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 </a:t>
            </a:r>
          </a:p>
        </p:txBody>
      </p:sp>
      <p:sp>
        <p:nvSpPr>
          <p:cNvPr id="151" name="Line 31">
            <a:extLst>
              <a:ext uri="{FF2B5EF4-FFF2-40B4-BE49-F238E27FC236}">
                <a16:creationId xmlns:a16="http://schemas.microsoft.com/office/drawing/2014/main" id="{BEF917C7-42E8-42C2-815D-0CE1CA7996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9258" y="3526925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Text Box 115">
            <a:extLst>
              <a:ext uri="{FF2B5EF4-FFF2-40B4-BE49-F238E27FC236}">
                <a16:creationId xmlns:a16="http://schemas.microsoft.com/office/drawing/2014/main" id="{D1D3F43E-8A4D-4E8B-BC6C-1FCB548A7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80" y="3163633"/>
            <a:ext cx="1131090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53" name="Text Box 5">
            <a:extLst>
              <a:ext uri="{FF2B5EF4-FFF2-40B4-BE49-F238E27FC236}">
                <a16:creationId xmlns:a16="http://schemas.microsoft.com/office/drawing/2014/main" id="{7186C83F-ADF1-4E89-862D-5D89A9E1410D}"/>
              </a:ext>
            </a:extLst>
          </p:cNvPr>
          <p:cNvSpPr txBox="1"/>
          <p:nvPr/>
        </p:nvSpPr>
        <p:spPr>
          <a:xfrm>
            <a:off x="830458" y="5222017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54" name="Line 61">
            <a:extLst>
              <a:ext uri="{FF2B5EF4-FFF2-40B4-BE49-F238E27FC236}">
                <a16:creationId xmlns:a16="http://schemas.microsoft.com/office/drawing/2014/main" id="{1E718A8A-D2E4-44C7-A3BB-C5633065B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32394" y="545196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Text Box 5">
            <a:extLst>
              <a:ext uri="{FF2B5EF4-FFF2-40B4-BE49-F238E27FC236}">
                <a16:creationId xmlns:a16="http://schemas.microsoft.com/office/drawing/2014/main" id="{B1BCE9A1-B952-4F4C-96B7-2F8779F83F49}"/>
              </a:ext>
            </a:extLst>
          </p:cNvPr>
          <p:cNvSpPr txBox="1"/>
          <p:nvPr/>
        </p:nvSpPr>
        <p:spPr>
          <a:xfrm>
            <a:off x="1649666" y="5222017"/>
            <a:ext cx="3179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59" name="Line 28">
            <a:extLst>
              <a:ext uri="{FF2B5EF4-FFF2-40B4-BE49-F238E27FC236}">
                <a16:creationId xmlns:a16="http://schemas.microsoft.com/office/drawing/2014/main" id="{60D56329-4E1E-4D3C-BA42-83B9A89BDE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5417" y="2870963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Text Box 127">
            <a:extLst>
              <a:ext uri="{FF2B5EF4-FFF2-40B4-BE49-F238E27FC236}">
                <a16:creationId xmlns:a16="http://schemas.microsoft.com/office/drawing/2014/main" id="{0344C050-FFFF-4FAD-92DC-1C348BE1A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655" y="2529052"/>
            <a:ext cx="1537493" cy="35921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61" name="Line 61">
            <a:extLst>
              <a:ext uri="{FF2B5EF4-FFF2-40B4-BE49-F238E27FC236}">
                <a16:creationId xmlns:a16="http://schemas.microsoft.com/office/drawing/2014/main" id="{002281D7-D3CB-441D-B110-0BAD7A118C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7653" y="545196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Text Box 5">
            <a:extLst>
              <a:ext uri="{FF2B5EF4-FFF2-40B4-BE49-F238E27FC236}">
                <a16:creationId xmlns:a16="http://schemas.microsoft.com/office/drawing/2014/main" id="{F6166FC4-8065-4CDA-9A75-C2525BBD3EB9}"/>
              </a:ext>
            </a:extLst>
          </p:cNvPr>
          <p:cNvSpPr txBox="1"/>
          <p:nvPr/>
        </p:nvSpPr>
        <p:spPr>
          <a:xfrm>
            <a:off x="2284924" y="5222017"/>
            <a:ext cx="145594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ALU(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</a:p>
        </p:txBody>
      </p:sp>
      <p:sp>
        <p:nvSpPr>
          <p:cNvPr id="163" name="Line 30">
            <a:extLst>
              <a:ext uri="{FF2B5EF4-FFF2-40B4-BE49-F238E27FC236}">
                <a16:creationId xmlns:a16="http://schemas.microsoft.com/office/drawing/2014/main" id="{147A065C-0D28-4BB1-96A8-7EC9AAB05C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289" y="2236395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4" name="Text Box 116">
            <a:extLst>
              <a:ext uri="{FF2B5EF4-FFF2-40B4-BE49-F238E27FC236}">
                <a16:creationId xmlns:a16="http://schemas.microsoft.com/office/drawing/2014/main" id="{89D4202E-6F61-497C-ACF9-1A0472A2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100" y="1896135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65" name="Line 61">
            <a:extLst>
              <a:ext uri="{FF2B5EF4-FFF2-40B4-BE49-F238E27FC236}">
                <a16:creationId xmlns:a16="http://schemas.microsoft.com/office/drawing/2014/main" id="{20B33DE0-E8AA-48B8-9F74-9DD0B08C85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5782" y="545196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Text Box 5">
            <a:extLst>
              <a:ext uri="{FF2B5EF4-FFF2-40B4-BE49-F238E27FC236}">
                <a16:creationId xmlns:a16="http://schemas.microsoft.com/office/drawing/2014/main" id="{92C1AC92-CE73-4013-9D61-E805EB271319}"/>
              </a:ext>
            </a:extLst>
          </p:cNvPr>
          <p:cNvSpPr txBox="1"/>
          <p:nvPr/>
        </p:nvSpPr>
        <p:spPr>
          <a:xfrm>
            <a:off x="3983053" y="5222017"/>
            <a:ext cx="5204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7" name="Line 30">
            <a:extLst>
              <a:ext uri="{FF2B5EF4-FFF2-40B4-BE49-F238E27FC236}">
                <a16:creationId xmlns:a16="http://schemas.microsoft.com/office/drawing/2014/main" id="{78BE8E2A-8871-4C56-870F-43A308AE0C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Line 51">
            <a:extLst>
              <a:ext uri="{FF2B5EF4-FFF2-40B4-BE49-F238E27FC236}">
                <a16:creationId xmlns:a16="http://schemas.microsoft.com/office/drawing/2014/main" id="{AF120559-BCFE-4037-A287-0D8A2DF704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9" name="Text Box 117">
            <a:extLst>
              <a:ext uri="{FF2B5EF4-FFF2-40B4-BE49-F238E27FC236}">
                <a16:creationId xmlns:a16="http://schemas.microsoft.com/office/drawing/2014/main" id="{C98E40CD-025A-4B70-9600-2D0638584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170" name="Line 52">
            <a:extLst>
              <a:ext uri="{FF2B5EF4-FFF2-40B4-BE49-F238E27FC236}">
                <a16:creationId xmlns:a16="http://schemas.microsoft.com/office/drawing/2014/main" id="{71C3F07A-9150-4614-AB86-BB910CF90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1" name="Line 61">
            <a:extLst>
              <a:ext uri="{FF2B5EF4-FFF2-40B4-BE49-F238E27FC236}">
                <a16:creationId xmlns:a16="http://schemas.microsoft.com/office/drawing/2014/main" id="{8691E3E0-FFE5-488D-A4E3-29843E7D74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73678" y="545196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Text Box 5">
            <a:extLst>
              <a:ext uri="{FF2B5EF4-FFF2-40B4-BE49-F238E27FC236}">
                <a16:creationId xmlns:a16="http://schemas.microsoft.com/office/drawing/2014/main" id="{CD9739F3-D99B-4690-A858-8A2AC0AB0431}"/>
              </a:ext>
            </a:extLst>
          </p:cNvPr>
          <p:cNvSpPr txBox="1"/>
          <p:nvPr/>
        </p:nvSpPr>
        <p:spPr>
          <a:xfrm>
            <a:off x="4790949" y="5222017"/>
            <a:ext cx="16401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3" name="Line 60">
            <a:extLst>
              <a:ext uri="{FF2B5EF4-FFF2-40B4-BE49-F238E27FC236}">
                <a16:creationId xmlns:a16="http://schemas.microsoft.com/office/drawing/2014/main" id="{57C2CD31-14D8-4154-BFDF-962E32D6C0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6856" y="3619674"/>
            <a:ext cx="378628" cy="277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Rectangle 39">
            <a:extLst>
              <a:ext uri="{FF2B5EF4-FFF2-40B4-BE49-F238E27FC236}">
                <a16:creationId xmlns:a16="http://schemas.microsoft.com/office/drawing/2014/main" id="{B1A3AEDD-759E-492D-AED9-78FDCF11C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007" y="3450258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75" name="Line 61">
            <a:extLst>
              <a:ext uri="{FF2B5EF4-FFF2-40B4-BE49-F238E27FC236}">
                <a16:creationId xmlns:a16="http://schemas.microsoft.com/office/drawing/2014/main" id="{7CB524BC-504B-4703-8231-3FA2BD841C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8298" y="5451967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Text Box 5">
            <a:extLst>
              <a:ext uri="{FF2B5EF4-FFF2-40B4-BE49-F238E27FC236}">
                <a16:creationId xmlns:a16="http://schemas.microsoft.com/office/drawing/2014/main" id="{CC674AB6-B37C-4A85-BD02-A02A5935BD64}"/>
              </a:ext>
            </a:extLst>
          </p:cNvPr>
          <p:cNvSpPr txBox="1"/>
          <p:nvPr/>
        </p:nvSpPr>
        <p:spPr>
          <a:xfrm>
            <a:off x="6635569" y="5222017"/>
            <a:ext cx="5204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81" name="Text Box 5">
            <a:extLst>
              <a:ext uri="{FF2B5EF4-FFF2-40B4-BE49-F238E27FC236}">
                <a16:creationId xmlns:a16="http://schemas.microsoft.com/office/drawing/2014/main" id="{94A7F9F5-3187-4269-BAED-33EA6A54EAD2}"/>
              </a:ext>
            </a:extLst>
          </p:cNvPr>
          <p:cNvSpPr txBox="1"/>
          <p:nvPr/>
        </p:nvSpPr>
        <p:spPr>
          <a:xfrm>
            <a:off x="458288" y="5744703"/>
            <a:ext cx="49995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d.</a:t>
            </a:r>
          </a:p>
        </p:txBody>
      </p:sp>
      <p:sp>
        <p:nvSpPr>
          <p:cNvPr id="184" name="Text Box 98">
            <a:extLst>
              <a:ext uri="{FF2B5EF4-FFF2-40B4-BE49-F238E27FC236}">
                <a16:creationId xmlns:a16="http://schemas.microsoft.com/office/drawing/2014/main" id="{9233A207-9E12-4BBA-82ED-C70BAB58B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10" y="4338572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 </a:t>
            </a:r>
          </a:p>
        </p:txBody>
      </p:sp>
      <p:sp>
        <p:nvSpPr>
          <p:cNvPr id="185" name="Line 31">
            <a:extLst>
              <a:ext uri="{FF2B5EF4-FFF2-40B4-BE49-F238E27FC236}">
                <a16:creationId xmlns:a16="http://schemas.microsoft.com/office/drawing/2014/main" id="{3AA0F1F8-A025-4293-A1AB-2C15E6B24C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908" y="3528227"/>
            <a:ext cx="1" cy="35917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6" name="Text Box 115">
            <a:extLst>
              <a:ext uri="{FF2B5EF4-FFF2-40B4-BE49-F238E27FC236}">
                <a16:creationId xmlns:a16="http://schemas.microsoft.com/office/drawing/2014/main" id="{7203B770-C00A-4492-A233-385B24AED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03" y="3163838"/>
            <a:ext cx="1131090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87" name="Text Box 5">
            <a:extLst>
              <a:ext uri="{FF2B5EF4-FFF2-40B4-BE49-F238E27FC236}">
                <a16:creationId xmlns:a16="http://schemas.microsoft.com/office/drawing/2014/main" id="{9F8380F1-BE3A-477F-9296-4BBB1CE04026}"/>
              </a:ext>
            </a:extLst>
          </p:cNvPr>
          <p:cNvSpPr txBox="1"/>
          <p:nvPr/>
        </p:nvSpPr>
        <p:spPr>
          <a:xfrm>
            <a:off x="830458" y="5585894"/>
            <a:ext cx="38047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188" name="Line 61">
            <a:extLst>
              <a:ext uri="{FF2B5EF4-FFF2-40B4-BE49-F238E27FC236}">
                <a16:creationId xmlns:a16="http://schemas.microsoft.com/office/drawing/2014/main" id="{F4605C7A-F13A-4F96-949F-790FF78D16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1744" y="581584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9" name="Text Box 5">
            <a:extLst>
              <a:ext uri="{FF2B5EF4-FFF2-40B4-BE49-F238E27FC236}">
                <a16:creationId xmlns:a16="http://schemas.microsoft.com/office/drawing/2014/main" id="{CF10E8FD-C02F-4D9D-B57C-FE697A28CC49}"/>
              </a:ext>
            </a:extLst>
          </p:cNvPr>
          <p:cNvSpPr txBox="1"/>
          <p:nvPr/>
        </p:nvSpPr>
        <p:spPr>
          <a:xfrm>
            <a:off x="1548267" y="5585894"/>
            <a:ext cx="6456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90" name="Text Box 98">
            <a:extLst>
              <a:ext uri="{FF2B5EF4-FFF2-40B4-BE49-F238E27FC236}">
                <a16:creationId xmlns:a16="http://schemas.microsoft.com/office/drawing/2014/main" id="{49F0490D-C1B0-4A60-9EBE-471CF0753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840" y="3918772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</a:t>
            </a:r>
          </a:p>
        </p:txBody>
      </p:sp>
      <p:sp>
        <p:nvSpPr>
          <p:cNvPr id="191" name="Line 31">
            <a:extLst>
              <a:ext uri="{FF2B5EF4-FFF2-40B4-BE49-F238E27FC236}">
                <a16:creationId xmlns:a16="http://schemas.microsoft.com/office/drawing/2014/main" id="{E2DF584B-BAED-47B1-8FA9-E09E17F2D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4642" y="3528511"/>
            <a:ext cx="1" cy="35917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2" name="Text Box 125">
            <a:extLst>
              <a:ext uri="{FF2B5EF4-FFF2-40B4-BE49-F238E27FC236}">
                <a16:creationId xmlns:a16="http://schemas.microsoft.com/office/drawing/2014/main" id="{3F84D73B-E46C-4976-96EF-5BB1738C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449" y="3165221"/>
            <a:ext cx="1131091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93" name="Text Box 5">
            <a:extLst>
              <a:ext uri="{FF2B5EF4-FFF2-40B4-BE49-F238E27FC236}">
                <a16:creationId xmlns:a16="http://schemas.microsoft.com/office/drawing/2014/main" id="{50A66E4D-7B77-4E55-BBC3-DDBE0388EF9C}"/>
              </a:ext>
            </a:extLst>
          </p:cNvPr>
          <p:cNvSpPr txBox="1"/>
          <p:nvPr/>
        </p:nvSpPr>
        <p:spPr>
          <a:xfrm>
            <a:off x="830458" y="5982722"/>
            <a:ext cx="4643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94" name="Line 61">
            <a:extLst>
              <a:ext uri="{FF2B5EF4-FFF2-40B4-BE49-F238E27FC236}">
                <a16:creationId xmlns:a16="http://schemas.microsoft.com/office/drawing/2014/main" id="{27768F13-A0B2-4157-8D28-447017F3EA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40322" y="6212672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5" name="Text Box 5">
            <a:extLst>
              <a:ext uri="{FF2B5EF4-FFF2-40B4-BE49-F238E27FC236}">
                <a16:creationId xmlns:a16="http://schemas.microsoft.com/office/drawing/2014/main" id="{7983955F-EA6D-4BBC-B8D3-DAFC1DCE1A1B}"/>
              </a:ext>
            </a:extLst>
          </p:cNvPr>
          <p:cNvSpPr txBox="1"/>
          <p:nvPr/>
        </p:nvSpPr>
        <p:spPr>
          <a:xfrm>
            <a:off x="1548267" y="5982722"/>
            <a:ext cx="6456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B/A</a:t>
            </a:r>
          </a:p>
        </p:txBody>
      </p:sp>
      <p:sp>
        <p:nvSpPr>
          <p:cNvPr id="196" name="Line 28">
            <a:extLst>
              <a:ext uri="{FF2B5EF4-FFF2-40B4-BE49-F238E27FC236}">
                <a16:creationId xmlns:a16="http://schemas.microsoft.com/office/drawing/2014/main" id="{F5BB339C-EB96-46D9-AC28-6C7A1C91D9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5447" y="2870963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7" name="Line 28">
            <a:extLst>
              <a:ext uri="{FF2B5EF4-FFF2-40B4-BE49-F238E27FC236}">
                <a16:creationId xmlns:a16="http://schemas.microsoft.com/office/drawing/2014/main" id="{7CDA3670-D7BD-4AE8-A8C9-86FF21EF14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7767" y="2870963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8" name="Text Box 127">
            <a:extLst>
              <a:ext uri="{FF2B5EF4-FFF2-40B4-BE49-F238E27FC236}">
                <a16:creationId xmlns:a16="http://schemas.microsoft.com/office/drawing/2014/main" id="{E8ABF8BF-CCF6-4D50-9E55-A3151F783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582" y="2531153"/>
            <a:ext cx="1537493" cy="35921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761F331-786A-4591-A8A6-15D3BB33007D}"/>
              </a:ext>
            </a:extLst>
          </p:cNvPr>
          <p:cNvGrpSpPr/>
          <p:nvPr/>
        </p:nvGrpSpPr>
        <p:grpSpPr>
          <a:xfrm>
            <a:off x="2124842" y="5815845"/>
            <a:ext cx="409402" cy="451836"/>
            <a:chOff x="1903459" y="5815845"/>
            <a:chExt cx="409402" cy="451836"/>
          </a:xfrm>
        </p:grpSpPr>
        <p:sp>
          <p:nvSpPr>
            <p:cNvPr id="200" name="Line 61">
              <a:extLst>
                <a:ext uri="{FF2B5EF4-FFF2-40B4-BE49-F238E27FC236}">
                  <a16:creationId xmlns:a16="http://schemas.microsoft.com/office/drawing/2014/main" id="{47FF9D4B-462A-4EBF-887F-FD047141B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3459" y="5831801"/>
              <a:ext cx="205579" cy="4972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1" name="Line 61">
              <a:extLst>
                <a:ext uri="{FF2B5EF4-FFF2-40B4-BE49-F238E27FC236}">
                  <a16:creationId xmlns:a16="http://schemas.microsoft.com/office/drawing/2014/main" id="{2CBC1258-221F-43D2-B64E-DE14FDD4BA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3459" y="6249004"/>
              <a:ext cx="205580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3" name="Line 61">
              <a:extLst>
                <a:ext uri="{FF2B5EF4-FFF2-40B4-BE49-F238E27FC236}">
                  <a16:creationId xmlns:a16="http://schemas.microsoft.com/office/drawing/2014/main" id="{0D392F9E-EDAF-45BF-B492-BABC0F635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8311" y="5815845"/>
              <a:ext cx="0" cy="451836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4" name="Line 61">
              <a:extLst>
                <a:ext uri="{FF2B5EF4-FFF2-40B4-BE49-F238E27FC236}">
                  <a16:creationId xmlns:a16="http://schemas.microsoft.com/office/drawing/2014/main" id="{76AB3D91-60AA-4D20-901B-2882908E22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9001" y="6039260"/>
              <a:ext cx="233860" cy="4972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05" name="Text Box 5">
            <a:extLst>
              <a:ext uri="{FF2B5EF4-FFF2-40B4-BE49-F238E27FC236}">
                <a16:creationId xmlns:a16="http://schemas.microsoft.com/office/drawing/2014/main" id="{9EE24B19-8927-43F4-84E3-4741DF47FAD4}"/>
              </a:ext>
            </a:extLst>
          </p:cNvPr>
          <p:cNvSpPr txBox="1"/>
          <p:nvPr/>
        </p:nvSpPr>
        <p:spPr>
          <a:xfrm>
            <a:off x="2554410" y="5768304"/>
            <a:ext cx="145594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ALU(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相加</a:t>
            </a: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206" name="Line 30">
            <a:extLst>
              <a:ext uri="{FF2B5EF4-FFF2-40B4-BE49-F238E27FC236}">
                <a16:creationId xmlns:a16="http://schemas.microsoft.com/office/drawing/2014/main" id="{4CFC9201-3243-45CA-90BA-5CD571B7B1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295" y="2236398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7" name="Text Box 116">
            <a:extLst>
              <a:ext uri="{FF2B5EF4-FFF2-40B4-BE49-F238E27FC236}">
                <a16:creationId xmlns:a16="http://schemas.microsoft.com/office/drawing/2014/main" id="{DA5F85B7-0C44-49E8-AF2E-67611764E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106" y="1896138"/>
            <a:ext cx="1281906" cy="3592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208" name="Line 61">
            <a:extLst>
              <a:ext uri="{FF2B5EF4-FFF2-40B4-BE49-F238E27FC236}">
                <a16:creationId xmlns:a16="http://schemas.microsoft.com/office/drawing/2014/main" id="{1B5FFA5E-FE26-4048-8E5F-F6C54C7DFE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80911" y="599825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0" name="Text Box 5">
            <a:extLst>
              <a:ext uri="{FF2B5EF4-FFF2-40B4-BE49-F238E27FC236}">
                <a16:creationId xmlns:a16="http://schemas.microsoft.com/office/drawing/2014/main" id="{0404A021-AD99-4888-8CA0-4AAD79867336}"/>
              </a:ext>
            </a:extLst>
          </p:cNvPr>
          <p:cNvSpPr txBox="1"/>
          <p:nvPr/>
        </p:nvSpPr>
        <p:spPr>
          <a:xfrm>
            <a:off x="4298182" y="5768304"/>
            <a:ext cx="5204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1" name="Line 30">
            <a:extLst>
              <a:ext uri="{FF2B5EF4-FFF2-40B4-BE49-F238E27FC236}">
                <a16:creationId xmlns:a16="http://schemas.microsoft.com/office/drawing/2014/main" id="{35275DC1-339A-42D3-88A4-55FA326323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8650" y="1672282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2" name="Line 51">
            <a:extLst>
              <a:ext uri="{FF2B5EF4-FFF2-40B4-BE49-F238E27FC236}">
                <a16:creationId xmlns:a16="http://schemas.microsoft.com/office/drawing/2014/main" id="{2D1E4C45-BECC-459F-8EE7-1F34CFF1DC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261" y="1687910"/>
            <a:ext cx="2699770" cy="1002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3" name="Text Box 117">
            <a:extLst>
              <a:ext uri="{FF2B5EF4-FFF2-40B4-BE49-F238E27FC236}">
                <a16:creationId xmlns:a16="http://schemas.microsoft.com/office/drawing/2014/main" id="{987FC5B5-D856-4EE3-9A1C-087902DA8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6" y="1291133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内总线</a:t>
            </a:r>
          </a:p>
        </p:txBody>
      </p:sp>
      <p:sp>
        <p:nvSpPr>
          <p:cNvPr id="214" name="Line 52">
            <a:extLst>
              <a:ext uri="{FF2B5EF4-FFF2-40B4-BE49-F238E27FC236}">
                <a16:creationId xmlns:a16="http://schemas.microsoft.com/office/drawing/2014/main" id="{D1325AF8-9642-4888-A397-E4178E7E3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35" y="1665016"/>
            <a:ext cx="14633" cy="3305939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" name="Line 61">
            <a:extLst>
              <a:ext uri="{FF2B5EF4-FFF2-40B4-BE49-F238E27FC236}">
                <a16:creationId xmlns:a16="http://schemas.microsoft.com/office/drawing/2014/main" id="{3212D6FC-F5E3-45BE-BF72-096D9C6DC6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17570" y="599825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6" name="Text Box 5">
            <a:extLst>
              <a:ext uri="{FF2B5EF4-FFF2-40B4-BE49-F238E27FC236}">
                <a16:creationId xmlns:a16="http://schemas.microsoft.com/office/drawing/2014/main" id="{D262AE84-70FF-44DA-B1D0-921F77DF79D1}"/>
              </a:ext>
            </a:extLst>
          </p:cNvPr>
          <p:cNvSpPr txBox="1"/>
          <p:nvPr/>
        </p:nvSpPr>
        <p:spPr>
          <a:xfrm>
            <a:off x="4956428" y="5768304"/>
            <a:ext cx="164018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7" name="Line 60">
            <a:extLst>
              <a:ext uri="{FF2B5EF4-FFF2-40B4-BE49-F238E27FC236}">
                <a16:creationId xmlns:a16="http://schemas.microsoft.com/office/drawing/2014/main" id="{3BD88375-56CA-4B0D-BC44-7D22FD9377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02" y="2011995"/>
            <a:ext cx="434373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8" name="Rectangle 39">
            <a:extLst>
              <a:ext uri="{FF2B5EF4-FFF2-40B4-BE49-F238E27FC236}">
                <a16:creationId xmlns:a16="http://schemas.microsoft.com/office/drawing/2014/main" id="{1FFB9E9F-6E7A-488F-9645-859D706E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369" y="1865970"/>
            <a:ext cx="845348" cy="2885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219" name="Line 61">
            <a:extLst>
              <a:ext uri="{FF2B5EF4-FFF2-40B4-BE49-F238E27FC236}">
                <a16:creationId xmlns:a16="http://schemas.microsoft.com/office/drawing/2014/main" id="{57898EF0-740F-45DA-AF57-B2A034D96C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3252" y="599825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0" name="Text Box 5">
            <a:extLst>
              <a:ext uri="{FF2B5EF4-FFF2-40B4-BE49-F238E27FC236}">
                <a16:creationId xmlns:a16="http://schemas.microsoft.com/office/drawing/2014/main" id="{6719938B-B7E3-417F-BDAB-50D311045EBB}"/>
              </a:ext>
            </a:extLst>
          </p:cNvPr>
          <p:cNvSpPr txBox="1"/>
          <p:nvPr/>
        </p:nvSpPr>
        <p:spPr>
          <a:xfrm>
            <a:off x="6780523" y="5768304"/>
            <a:ext cx="6814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MAR</a:t>
            </a:r>
          </a:p>
        </p:txBody>
      </p:sp>
      <p:sp>
        <p:nvSpPr>
          <p:cNvPr id="183" name="Line 60"/>
          <p:cNvSpPr>
            <a:spLocks noChangeShapeType="1"/>
          </p:cNvSpPr>
          <p:nvPr/>
        </p:nvSpPr>
        <p:spPr bwMode="auto">
          <a:xfrm flipH="1" flipV="1">
            <a:off x="4598281" y="2051085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9" name="Line 60"/>
          <p:cNvSpPr>
            <a:spLocks noChangeShapeType="1"/>
          </p:cNvSpPr>
          <p:nvPr/>
        </p:nvSpPr>
        <p:spPr bwMode="auto">
          <a:xfrm flipH="1" flipV="1">
            <a:off x="4616211" y="2526213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2" name="Line 60"/>
          <p:cNvSpPr>
            <a:spLocks noChangeShapeType="1"/>
          </p:cNvSpPr>
          <p:nvPr/>
        </p:nvSpPr>
        <p:spPr bwMode="auto">
          <a:xfrm flipH="1">
            <a:off x="4166136" y="2429806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9" name="Line 60"/>
          <p:cNvSpPr>
            <a:spLocks noChangeShapeType="1"/>
          </p:cNvSpPr>
          <p:nvPr/>
        </p:nvSpPr>
        <p:spPr bwMode="auto">
          <a:xfrm flipH="1" flipV="1">
            <a:off x="4592950" y="3645779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5" name="Line 60"/>
          <p:cNvSpPr>
            <a:spLocks noChangeShapeType="1"/>
          </p:cNvSpPr>
          <p:nvPr/>
        </p:nvSpPr>
        <p:spPr bwMode="auto">
          <a:xfrm flipH="1">
            <a:off x="4183216" y="3589713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6" name="Line 60"/>
          <p:cNvSpPr>
            <a:spLocks noChangeShapeType="1"/>
          </p:cNvSpPr>
          <p:nvPr/>
        </p:nvSpPr>
        <p:spPr bwMode="auto">
          <a:xfrm flipH="1" flipV="1">
            <a:off x="4610880" y="4215036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7" name="Line 60"/>
          <p:cNvSpPr>
            <a:spLocks noChangeShapeType="1"/>
          </p:cNvSpPr>
          <p:nvPr/>
        </p:nvSpPr>
        <p:spPr bwMode="auto">
          <a:xfrm flipH="1">
            <a:off x="4174252" y="4118629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8" name="Line 60"/>
          <p:cNvSpPr>
            <a:spLocks noChangeShapeType="1"/>
          </p:cNvSpPr>
          <p:nvPr/>
        </p:nvSpPr>
        <p:spPr bwMode="auto">
          <a:xfrm flipH="1" flipV="1">
            <a:off x="4615363" y="4770846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9" name="Line 60"/>
          <p:cNvSpPr>
            <a:spLocks noChangeShapeType="1"/>
          </p:cNvSpPr>
          <p:nvPr/>
        </p:nvSpPr>
        <p:spPr bwMode="auto">
          <a:xfrm flipH="1">
            <a:off x="4178735" y="4687886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0" name="Line 60"/>
          <p:cNvSpPr>
            <a:spLocks noChangeShapeType="1"/>
          </p:cNvSpPr>
          <p:nvPr/>
        </p:nvSpPr>
        <p:spPr bwMode="auto">
          <a:xfrm flipH="1">
            <a:off x="4184614" y="1982278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1" name="Line 60"/>
          <p:cNvSpPr>
            <a:spLocks noChangeShapeType="1"/>
          </p:cNvSpPr>
          <p:nvPr/>
        </p:nvSpPr>
        <p:spPr bwMode="auto">
          <a:xfrm flipH="1">
            <a:off x="4170619" y="3039404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77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00"/>
                            </p:stCondLst>
                            <p:childTnLst>
                              <p:par>
                                <p:cTn id="1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500"/>
                            </p:stCondLst>
                            <p:childTnLst>
                              <p:par>
                                <p:cTn id="2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5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30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5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40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  <p:bldP spid="135" grpId="0"/>
      <p:bldP spid="151" grpId="0" animBg="1"/>
      <p:bldP spid="152" grpId="0" animBg="1"/>
      <p:bldP spid="153" grpId="0"/>
      <p:bldP spid="154" grpId="0" bldLvl="0" animBg="1"/>
      <p:bldP spid="158" grpId="0"/>
      <p:bldP spid="159" grpId="0" animBg="1"/>
      <p:bldP spid="160" grpId="0" animBg="1"/>
      <p:bldP spid="161" grpId="0" bldLvl="0" animBg="1"/>
      <p:bldP spid="162" grpId="0"/>
      <p:bldP spid="163" grpId="0" animBg="1"/>
      <p:bldP spid="164" grpId="0" animBg="1"/>
      <p:bldP spid="165" grpId="0" bldLvl="0" animBg="1"/>
      <p:bldP spid="166" grpId="0"/>
      <p:bldP spid="167" grpId="0" animBg="1"/>
      <p:bldP spid="168" grpId="0" animBg="1"/>
      <p:bldP spid="169" grpId="0"/>
      <p:bldP spid="170" grpId="0" animBg="1"/>
      <p:bldP spid="171" grpId="0" bldLvl="0" animBg="1"/>
      <p:bldP spid="172" grpId="0"/>
      <p:bldP spid="173" grpId="0" animBg="1"/>
      <p:bldP spid="174" grpId="0" animBg="1"/>
      <p:bldP spid="175" grpId="0" bldLvl="0" animBg="1"/>
      <p:bldP spid="176" grpId="0"/>
      <p:bldP spid="181" grpId="0"/>
      <p:bldP spid="184" grpId="0"/>
      <p:bldP spid="185" grpId="0" animBg="1"/>
      <p:bldP spid="186" grpId="0" animBg="1"/>
      <p:bldP spid="187" grpId="0"/>
      <p:bldP spid="188" grpId="0" bldLvl="0" animBg="1"/>
      <p:bldP spid="189" grpId="0"/>
      <p:bldP spid="190" grpId="0"/>
      <p:bldP spid="191" grpId="0" animBg="1"/>
      <p:bldP spid="192" grpId="0" animBg="1"/>
      <p:bldP spid="193" grpId="0"/>
      <p:bldP spid="194" grpId="0" bldLvl="0" animBg="1"/>
      <p:bldP spid="195" grpId="0"/>
      <p:bldP spid="196" grpId="0" animBg="1"/>
      <p:bldP spid="197" grpId="0" animBg="1"/>
      <p:bldP spid="198" grpId="0" animBg="1"/>
      <p:bldP spid="205" grpId="0"/>
      <p:bldP spid="206" grpId="0" animBg="1"/>
      <p:bldP spid="207" grpId="0" animBg="1"/>
      <p:bldP spid="208" grpId="0" bldLvl="0" animBg="1"/>
      <p:bldP spid="210" grpId="0"/>
      <p:bldP spid="211" grpId="0" animBg="1"/>
      <p:bldP spid="212" grpId="0" animBg="1"/>
      <p:bldP spid="213" grpId="0"/>
      <p:bldP spid="214" grpId="0" animBg="1"/>
      <p:bldP spid="215" grpId="0" bldLvl="0" animBg="1"/>
      <p:bldP spid="216" grpId="0"/>
      <p:bldP spid="217" grpId="0" animBg="1"/>
      <p:bldP spid="218" grpId="0" animBg="1"/>
      <p:bldP spid="219" grpId="0" bldLvl="0" animBg="1"/>
      <p:bldP spid="2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8709" y="-1280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的数据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60672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）数据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信息的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传送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0" name="Text Box 14"/>
          <p:cNvSpPr txBox="1">
            <a:spLocks noChangeArrowheads="1"/>
          </p:cNvSpPr>
          <p:nvPr/>
        </p:nvSpPr>
        <p:spPr bwMode="auto">
          <a:xfrm>
            <a:off x="6910508" y="1695764"/>
            <a:ext cx="219499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Rj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R&lt;-&gt;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主存单元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R&lt;-&gt;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外设接口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 -&gt;M</a:t>
            </a:r>
          </a:p>
          <a:p>
            <a:pPr eaLnBrk="1" hangingPunct="1">
              <a:spcBef>
                <a:spcPts val="600"/>
              </a:spcBef>
              <a:buClrTx/>
              <a:buSzTx/>
              <a:buNone/>
            </a:pPr>
            <a:r>
              <a:rPr lang="en-US" altLang="zh-CN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M&lt;-&gt;</a:t>
            </a:r>
            <a:r>
              <a:rPr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外设接口</a:t>
            </a:r>
            <a:endParaRPr lang="en-US" altLang="zh-CN" sz="2400" b="1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50" y="1648229"/>
            <a:ext cx="6581274" cy="364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4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5593784"/>
            <a:ext cx="2057400" cy="365125"/>
          </a:xfrm>
        </p:spPr>
        <p:txBody>
          <a:bodyPr/>
          <a:lstStyle/>
          <a:p>
            <a:fld id="{84B17413-E6D7-4777-BB3A-0DAB8977FD39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5593784"/>
            <a:ext cx="3086100" cy="365125"/>
          </a:xfrm>
        </p:spPr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5574734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925975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290185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3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.1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模型机的总体设计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271001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2721558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模型机指令系统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395159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406700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CPU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的组成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" name="işľíďe"/>
          <p:cNvSpPr txBox="1"/>
          <p:nvPr/>
        </p:nvSpPr>
        <p:spPr>
          <a:xfrm>
            <a:off x="1872697" y="410642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ïşľïdé"/>
          <p:cNvSpPr/>
          <p:nvPr/>
        </p:nvSpPr>
        <p:spPr>
          <a:xfrm>
            <a:off x="2526228" y="4117966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的数据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通路结构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2738571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423713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íṧļîḓê"/>
          <p:cNvSpPr/>
          <p:nvPr/>
        </p:nvSpPr>
        <p:spPr>
          <a:xfrm>
            <a:off x="1524070" y="4134979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216218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59428" y="3912908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30" name="ïṩľîdé"/>
          <p:cNvSpPr txBox="1"/>
          <p:nvPr/>
        </p:nvSpPr>
        <p:spPr>
          <a:xfrm>
            <a:off x="1872697" y="4885553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îṣ1idè"/>
          <p:cNvSpPr/>
          <p:nvPr/>
        </p:nvSpPr>
        <p:spPr>
          <a:xfrm>
            <a:off x="2526228" y="4897094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时序控制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4" name="ïśľîḋê"/>
          <p:cNvSpPr/>
          <p:nvPr/>
        </p:nvSpPr>
        <p:spPr>
          <a:xfrm>
            <a:off x="1524070" y="4914107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1959428" y="4672921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8709" y="-1280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的数据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60672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）数据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信息的传送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---①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寄存器→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85547"/>
            <a:ext cx="8239090" cy="3875599"/>
            <a:chOff x="-7919" y="1554264"/>
            <a:chExt cx="8239090" cy="4316817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85928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76382"/>
              <a:ext cx="1247581" cy="445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554264"/>
              <a:ext cx="1246658" cy="445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824166"/>
              <a:ext cx="1247581" cy="445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3988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 Box 98">
            <a:extLst>
              <a:ext uri="{FF2B5EF4-FFF2-40B4-BE49-F238E27FC236}">
                <a16:creationId xmlns:a16="http://schemas.microsoft.com/office/drawing/2014/main" id="{6D2F8A89-DDBA-4006-B25F-FF8A3B05F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600" y="3916181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72" name="Line 31">
            <a:extLst>
              <a:ext uri="{FF2B5EF4-FFF2-40B4-BE49-F238E27FC236}">
                <a16:creationId xmlns:a16="http://schemas.microsoft.com/office/drawing/2014/main" id="{B5C4FEAA-D06B-456F-9127-5806AB9591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4812" y="3552759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Text Box 125">
            <a:extLst>
              <a:ext uri="{FF2B5EF4-FFF2-40B4-BE49-F238E27FC236}">
                <a16:creationId xmlns:a16="http://schemas.microsoft.com/office/drawing/2014/main" id="{96E403A3-6984-4D1B-AE86-DE95606B1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11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75" name="Text Box 5">
            <a:extLst>
              <a:ext uri="{FF2B5EF4-FFF2-40B4-BE49-F238E27FC236}">
                <a16:creationId xmlns:a16="http://schemas.microsoft.com/office/drawing/2014/main" id="{05C37B7D-96A1-4C88-B75E-13C32BFC1D98}"/>
              </a:ext>
            </a:extLst>
          </p:cNvPr>
          <p:cNvSpPr txBox="1"/>
          <p:nvPr/>
        </p:nvSpPr>
        <p:spPr>
          <a:xfrm>
            <a:off x="591037" y="5486095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76" name="Line 61">
            <a:extLst>
              <a:ext uri="{FF2B5EF4-FFF2-40B4-BE49-F238E27FC236}">
                <a16:creationId xmlns:a16="http://schemas.microsoft.com/office/drawing/2014/main" id="{1E32105E-BF24-4D0A-BFB6-BF130D8213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3725" y="571604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Text Box 5">
            <a:extLst>
              <a:ext uri="{FF2B5EF4-FFF2-40B4-BE49-F238E27FC236}">
                <a16:creationId xmlns:a16="http://schemas.microsoft.com/office/drawing/2014/main" id="{A862B2C2-0518-4D9C-A529-764AB0AF1BB3}"/>
              </a:ext>
            </a:extLst>
          </p:cNvPr>
          <p:cNvSpPr txBox="1"/>
          <p:nvPr/>
        </p:nvSpPr>
        <p:spPr>
          <a:xfrm>
            <a:off x="1260197" y="5486095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21" name="Line 30">
            <a:extLst>
              <a:ext uri="{FF2B5EF4-FFF2-40B4-BE49-F238E27FC236}">
                <a16:creationId xmlns:a16="http://schemas.microsoft.com/office/drawing/2014/main" id="{489F7913-2449-4759-A179-6B2568E313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039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Text Box 127">
            <a:extLst>
              <a:ext uri="{FF2B5EF4-FFF2-40B4-BE49-F238E27FC236}">
                <a16:creationId xmlns:a16="http://schemas.microsoft.com/office/drawing/2014/main" id="{7ABB7AA1-7424-4D8B-BA41-20FE1D505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67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31" name="Line 61">
            <a:extLst>
              <a:ext uri="{FF2B5EF4-FFF2-40B4-BE49-F238E27FC236}">
                <a16:creationId xmlns:a16="http://schemas.microsoft.com/office/drawing/2014/main" id="{08900B9B-8A18-4A67-B40D-7DB85CD5E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0052" y="571604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4" name="Text Box 5">
            <a:extLst>
              <a:ext uri="{FF2B5EF4-FFF2-40B4-BE49-F238E27FC236}">
                <a16:creationId xmlns:a16="http://schemas.microsoft.com/office/drawing/2014/main" id="{9D4DFE86-1EA3-4D81-B2F4-551026F35FBA}"/>
              </a:ext>
            </a:extLst>
          </p:cNvPr>
          <p:cNvSpPr txBox="1"/>
          <p:nvPr/>
        </p:nvSpPr>
        <p:spPr>
          <a:xfrm>
            <a:off x="2106524" y="5486095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35" name="Line 30">
            <a:extLst>
              <a:ext uri="{FF2B5EF4-FFF2-40B4-BE49-F238E27FC236}">
                <a16:creationId xmlns:a16="http://schemas.microsoft.com/office/drawing/2014/main" id="{8154BF24-B6C9-436C-8E4C-9BCC69784B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Text Box 116">
            <a:extLst>
              <a:ext uri="{FF2B5EF4-FFF2-40B4-BE49-F238E27FC236}">
                <a16:creationId xmlns:a16="http://schemas.microsoft.com/office/drawing/2014/main" id="{BDA4417B-D79B-44C8-BE34-F1DBEDEDC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52" name="Line 61">
            <a:extLst>
              <a:ext uri="{FF2B5EF4-FFF2-40B4-BE49-F238E27FC236}">
                <a16:creationId xmlns:a16="http://schemas.microsoft.com/office/drawing/2014/main" id="{68ED0910-A055-496E-A377-FC6C8F2DB5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00662" y="571604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Text Box 5">
            <a:extLst>
              <a:ext uri="{FF2B5EF4-FFF2-40B4-BE49-F238E27FC236}">
                <a16:creationId xmlns:a16="http://schemas.microsoft.com/office/drawing/2014/main" id="{22532BA9-E11B-40DB-BB06-61B4BEDFA5D7}"/>
              </a:ext>
            </a:extLst>
          </p:cNvPr>
          <p:cNvSpPr txBox="1"/>
          <p:nvPr/>
        </p:nvSpPr>
        <p:spPr>
          <a:xfrm>
            <a:off x="2967134" y="5486095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Line 30">
            <a:extLst>
              <a:ext uri="{FF2B5EF4-FFF2-40B4-BE49-F238E27FC236}">
                <a16:creationId xmlns:a16="http://schemas.microsoft.com/office/drawing/2014/main" id="{F48AF3EF-1F97-40C3-83ED-3F40BF142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Line 51">
            <a:extLst>
              <a:ext uri="{FF2B5EF4-FFF2-40B4-BE49-F238E27FC236}">
                <a16:creationId xmlns:a16="http://schemas.microsoft.com/office/drawing/2014/main" id="{DE11B293-5E7B-42BD-92C5-675B5FCBBD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Text Box 117">
            <a:extLst>
              <a:ext uri="{FF2B5EF4-FFF2-40B4-BE49-F238E27FC236}">
                <a16:creationId xmlns:a16="http://schemas.microsoft.com/office/drawing/2014/main" id="{565F7A45-253E-41D3-A7CE-924AD39E3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160" name="Line 52">
            <a:extLst>
              <a:ext uri="{FF2B5EF4-FFF2-40B4-BE49-F238E27FC236}">
                <a16:creationId xmlns:a16="http://schemas.microsoft.com/office/drawing/2014/main" id="{FDFC2DB0-FF73-4A03-BB12-DEFB9CD24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Line 61">
            <a:extLst>
              <a:ext uri="{FF2B5EF4-FFF2-40B4-BE49-F238E27FC236}">
                <a16:creationId xmlns:a16="http://schemas.microsoft.com/office/drawing/2014/main" id="{962C459A-EAA6-47CF-A62A-1868336CF3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3028" y="571604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Text Box 5">
            <a:extLst>
              <a:ext uri="{FF2B5EF4-FFF2-40B4-BE49-F238E27FC236}">
                <a16:creationId xmlns:a16="http://schemas.microsoft.com/office/drawing/2014/main" id="{C3579357-A0BC-4E53-BA6F-F8021B1FDC93}"/>
              </a:ext>
            </a:extLst>
          </p:cNvPr>
          <p:cNvSpPr txBox="1"/>
          <p:nvPr/>
        </p:nvSpPr>
        <p:spPr>
          <a:xfrm>
            <a:off x="4269500" y="5486095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4" name="Rectangle 39">
            <a:extLst>
              <a:ext uri="{FF2B5EF4-FFF2-40B4-BE49-F238E27FC236}">
                <a16:creationId xmlns:a16="http://schemas.microsoft.com/office/drawing/2014/main" id="{6B9B3DE3-A666-4421-9AEC-E0BCA3875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597" y="3450885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R3</a:t>
            </a:r>
          </a:p>
        </p:txBody>
      </p:sp>
      <p:sp>
        <p:nvSpPr>
          <p:cNvPr id="165" name="Line 61">
            <a:extLst>
              <a:ext uri="{FF2B5EF4-FFF2-40B4-BE49-F238E27FC236}">
                <a16:creationId xmlns:a16="http://schemas.microsoft.com/office/drawing/2014/main" id="{21D364E2-4DF2-445C-9D69-F3895880A2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7959" y="571604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Text Box 5">
            <a:extLst>
              <a:ext uri="{FF2B5EF4-FFF2-40B4-BE49-F238E27FC236}">
                <a16:creationId xmlns:a16="http://schemas.microsoft.com/office/drawing/2014/main" id="{4BE5EC95-897A-4B98-BD83-57F48534E75B}"/>
              </a:ext>
            </a:extLst>
          </p:cNvPr>
          <p:cNvSpPr txBox="1"/>
          <p:nvPr/>
        </p:nvSpPr>
        <p:spPr>
          <a:xfrm>
            <a:off x="6168709" y="5486095"/>
            <a:ext cx="59603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</a:p>
        </p:txBody>
      </p:sp>
      <p:sp>
        <p:nvSpPr>
          <p:cNvPr id="171" name="Line 60"/>
          <p:cNvSpPr>
            <a:spLocks noChangeShapeType="1"/>
          </p:cNvSpPr>
          <p:nvPr/>
        </p:nvSpPr>
        <p:spPr bwMode="auto">
          <a:xfrm flipH="1" flipV="1">
            <a:off x="4598281" y="2010744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Line 60"/>
          <p:cNvSpPr>
            <a:spLocks noChangeShapeType="1"/>
          </p:cNvSpPr>
          <p:nvPr/>
        </p:nvSpPr>
        <p:spPr bwMode="auto">
          <a:xfrm flipH="1" flipV="1">
            <a:off x="4616211" y="2499319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3" name="Line 60"/>
          <p:cNvSpPr>
            <a:spLocks noChangeShapeType="1"/>
          </p:cNvSpPr>
          <p:nvPr/>
        </p:nvSpPr>
        <p:spPr bwMode="auto">
          <a:xfrm flipH="1">
            <a:off x="4166136" y="2402912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Line 60"/>
          <p:cNvSpPr>
            <a:spLocks noChangeShapeType="1"/>
          </p:cNvSpPr>
          <p:nvPr/>
        </p:nvSpPr>
        <p:spPr bwMode="auto">
          <a:xfrm flipH="1" flipV="1">
            <a:off x="4592950" y="3659226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60"/>
          <p:cNvSpPr>
            <a:spLocks noChangeShapeType="1"/>
          </p:cNvSpPr>
          <p:nvPr/>
        </p:nvSpPr>
        <p:spPr bwMode="auto">
          <a:xfrm flipH="1">
            <a:off x="4183216" y="3562819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Line 60"/>
          <p:cNvSpPr>
            <a:spLocks noChangeShapeType="1"/>
          </p:cNvSpPr>
          <p:nvPr/>
        </p:nvSpPr>
        <p:spPr bwMode="auto">
          <a:xfrm flipH="1" flipV="1">
            <a:off x="4610880" y="4188142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 flipH="1">
            <a:off x="4174252" y="4091735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Line 60"/>
          <p:cNvSpPr>
            <a:spLocks noChangeShapeType="1"/>
          </p:cNvSpPr>
          <p:nvPr/>
        </p:nvSpPr>
        <p:spPr bwMode="auto">
          <a:xfrm flipH="1" flipV="1">
            <a:off x="4615363" y="4743952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9" name="Line 60"/>
          <p:cNvSpPr>
            <a:spLocks noChangeShapeType="1"/>
          </p:cNvSpPr>
          <p:nvPr/>
        </p:nvSpPr>
        <p:spPr bwMode="auto">
          <a:xfrm flipH="1">
            <a:off x="4178735" y="4660992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0" name="Line 60"/>
          <p:cNvSpPr>
            <a:spLocks noChangeShapeType="1"/>
          </p:cNvSpPr>
          <p:nvPr/>
        </p:nvSpPr>
        <p:spPr bwMode="auto">
          <a:xfrm flipH="1">
            <a:off x="4184614" y="1982278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1" name="Line 60"/>
          <p:cNvSpPr>
            <a:spLocks noChangeShapeType="1"/>
          </p:cNvSpPr>
          <p:nvPr/>
        </p:nvSpPr>
        <p:spPr bwMode="auto">
          <a:xfrm flipH="1">
            <a:off x="4170619" y="3012510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Line 60">
            <a:extLst>
              <a:ext uri="{FF2B5EF4-FFF2-40B4-BE49-F238E27FC236}">
                <a16:creationId xmlns:a16="http://schemas.microsoft.com/office/drawing/2014/main" id="{83F7E07C-7293-4D19-9545-822E172485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678" y="3552441"/>
            <a:ext cx="370798" cy="507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84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 animBg="1"/>
      <p:bldP spid="75" grpId="0"/>
      <p:bldP spid="76" grpId="0" bldLvl="0" animBg="1"/>
      <p:bldP spid="78" grpId="0"/>
      <p:bldP spid="121" grpId="0" animBg="1"/>
      <p:bldP spid="123" grpId="0" animBg="1"/>
      <p:bldP spid="131" grpId="0" bldLvl="0" animBg="1"/>
      <p:bldP spid="134" grpId="0"/>
      <p:bldP spid="135" grpId="0" animBg="1"/>
      <p:bldP spid="151" grpId="0" animBg="1"/>
      <p:bldP spid="152" grpId="0" bldLvl="0" animBg="1"/>
      <p:bldP spid="153" grpId="0"/>
      <p:bldP spid="154" grpId="0" animBg="1"/>
      <p:bldP spid="158" grpId="0" animBg="1"/>
      <p:bldP spid="159" grpId="0"/>
      <p:bldP spid="160" grpId="0" animBg="1"/>
      <p:bldP spid="161" grpId="0" bldLvl="0" animBg="1"/>
      <p:bldP spid="162" grpId="0"/>
      <p:bldP spid="164" grpId="0" animBg="1"/>
      <p:bldP spid="165" grpId="0" bldLvl="0" animBg="1"/>
      <p:bldP spid="166" grpId="0"/>
      <p:bldP spid="16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199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Line 60"/>
          <p:cNvSpPr>
            <a:spLocks noChangeShapeType="1"/>
          </p:cNvSpPr>
          <p:nvPr/>
        </p:nvSpPr>
        <p:spPr bwMode="auto">
          <a:xfrm flipH="1" flipV="1">
            <a:off x="4616211" y="2499319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的数据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）数据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信息的传送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---②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寄存器→主存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12697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 Box 98">
            <a:extLst>
              <a:ext uri="{FF2B5EF4-FFF2-40B4-BE49-F238E27FC236}">
                <a16:creationId xmlns:a16="http://schemas.microsoft.com/office/drawing/2014/main" id="{48B62180-1A1C-4A32-9D54-D8ED61876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600" y="3924494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72" name="Line 31">
            <a:extLst>
              <a:ext uri="{FF2B5EF4-FFF2-40B4-BE49-F238E27FC236}">
                <a16:creationId xmlns:a16="http://schemas.microsoft.com/office/drawing/2014/main" id="{68221155-C0C6-4910-A08D-A0913F78F3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4812" y="3527820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Text Box 125">
            <a:extLst>
              <a:ext uri="{FF2B5EF4-FFF2-40B4-BE49-F238E27FC236}">
                <a16:creationId xmlns:a16="http://schemas.microsoft.com/office/drawing/2014/main" id="{92FA09D2-CC1E-4520-8838-38442C859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11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74" name="Text Box 5">
            <a:extLst>
              <a:ext uri="{FF2B5EF4-FFF2-40B4-BE49-F238E27FC236}">
                <a16:creationId xmlns:a16="http://schemas.microsoft.com/office/drawing/2014/main" id="{7F69EFCE-95B9-4DBA-9139-E30971C94256}"/>
              </a:ext>
            </a:extLst>
          </p:cNvPr>
          <p:cNvSpPr txBox="1"/>
          <p:nvPr/>
        </p:nvSpPr>
        <p:spPr>
          <a:xfrm>
            <a:off x="392911" y="5496011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75" name="Line 61">
            <a:extLst>
              <a:ext uri="{FF2B5EF4-FFF2-40B4-BE49-F238E27FC236}">
                <a16:creationId xmlns:a16="http://schemas.microsoft.com/office/drawing/2014/main" id="{6B0BD64D-AC1B-4B11-9623-DCF1ECD1C5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1889" y="57259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Text Box 5">
            <a:extLst>
              <a:ext uri="{FF2B5EF4-FFF2-40B4-BE49-F238E27FC236}">
                <a16:creationId xmlns:a16="http://schemas.microsoft.com/office/drawing/2014/main" id="{CBF20084-0F30-4AF6-A05B-FFD9C9E62713}"/>
              </a:ext>
            </a:extLst>
          </p:cNvPr>
          <p:cNvSpPr txBox="1"/>
          <p:nvPr/>
        </p:nvSpPr>
        <p:spPr>
          <a:xfrm>
            <a:off x="1094651" y="5496011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77" name="Line 30">
            <a:extLst>
              <a:ext uri="{FF2B5EF4-FFF2-40B4-BE49-F238E27FC236}">
                <a16:creationId xmlns:a16="http://schemas.microsoft.com/office/drawing/2014/main" id="{4837535A-E175-4445-A5D3-7941ABA865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039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Text Box 127">
            <a:extLst>
              <a:ext uri="{FF2B5EF4-FFF2-40B4-BE49-F238E27FC236}">
                <a16:creationId xmlns:a16="http://schemas.microsoft.com/office/drawing/2014/main" id="{B9F6835B-8D7C-40C0-B2B4-0BB09A78D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67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79" name="Line 61">
            <a:extLst>
              <a:ext uri="{FF2B5EF4-FFF2-40B4-BE49-F238E27FC236}">
                <a16:creationId xmlns:a16="http://schemas.microsoft.com/office/drawing/2014/main" id="{9BF6311C-68C6-4137-A54B-72BD134A6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0796" y="57259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Text Box 5">
            <a:extLst>
              <a:ext uri="{FF2B5EF4-FFF2-40B4-BE49-F238E27FC236}">
                <a16:creationId xmlns:a16="http://schemas.microsoft.com/office/drawing/2014/main" id="{5B49B1E8-405D-42F0-9792-2564AF9C7C82}"/>
              </a:ext>
            </a:extLst>
          </p:cNvPr>
          <p:cNvSpPr txBox="1"/>
          <p:nvPr/>
        </p:nvSpPr>
        <p:spPr>
          <a:xfrm>
            <a:off x="1973558" y="5496011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1" name="Line 30">
            <a:extLst>
              <a:ext uri="{FF2B5EF4-FFF2-40B4-BE49-F238E27FC236}">
                <a16:creationId xmlns:a16="http://schemas.microsoft.com/office/drawing/2014/main" id="{BBCCE94F-FD01-4481-BE03-8A86F645C7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Text Box 116">
            <a:extLst>
              <a:ext uri="{FF2B5EF4-FFF2-40B4-BE49-F238E27FC236}">
                <a16:creationId xmlns:a16="http://schemas.microsoft.com/office/drawing/2014/main" id="{01B11FEA-D132-4269-BF52-22CB3248F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3" name="Line 61">
            <a:extLst>
              <a:ext uri="{FF2B5EF4-FFF2-40B4-BE49-F238E27FC236}">
                <a16:creationId xmlns:a16="http://schemas.microsoft.com/office/drawing/2014/main" id="{7304B829-12F5-45E2-9C4C-FC7C53D0A0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3986" y="57259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Text Box 5">
            <a:extLst>
              <a:ext uri="{FF2B5EF4-FFF2-40B4-BE49-F238E27FC236}">
                <a16:creationId xmlns:a16="http://schemas.microsoft.com/office/drawing/2014/main" id="{53EA299D-3879-4F91-8564-02675E5F1A33}"/>
              </a:ext>
            </a:extLst>
          </p:cNvPr>
          <p:cNvSpPr txBox="1"/>
          <p:nvPr/>
        </p:nvSpPr>
        <p:spPr>
          <a:xfrm>
            <a:off x="2866748" y="5496011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Line 30">
            <a:extLst>
              <a:ext uri="{FF2B5EF4-FFF2-40B4-BE49-F238E27FC236}">
                <a16:creationId xmlns:a16="http://schemas.microsoft.com/office/drawing/2014/main" id="{F961CA55-7A58-470C-B369-E4772844A2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Line 51">
            <a:extLst>
              <a:ext uri="{FF2B5EF4-FFF2-40B4-BE49-F238E27FC236}">
                <a16:creationId xmlns:a16="http://schemas.microsoft.com/office/drawing/2014/main" id="{AC4195F3-E732-4A3A-8D5B-E0169A4481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Text Box 117">
            <a:extLst>
              <a:ext uri="{FF2B5EF4-FFF2-40B4-BE49-F238E27FC236}">
                <a16:creationId xmlns:a16="http://schemas.microsoft.com/office/drawing/2014/main" id="{5AF4C3D8-72A1-46DC-9B5F-994DC237F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88" name="Line 52">
            <a:extLst>
              <a:ext uri="{FF2B5EF4-FFF2-40B4-BE49-F238E27FC236}">
                <a16:creationId xmlns:a16="http://schemas.microsoft.com/office/drawing/2014/main" id="{0CDBA8DC-4BDF-4FF6-A2E9-C38527C6E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61">
            <a:extLst>
              <a:ext uri="{FF2B5EF4-FFF2-40B4-BE49-F238E27FC236}">
                <a16:creationId xmlns:a16="http://schemas.microsoft.com/office/drawing/2014/main" id="{CA3D7FA3-55C5-409E-BC91-58D640DDBE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8932" y="57259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5">
            <a:extLst>
              <a:ext uri="{FF2B5EF4-FFF2-40B4-BE49-F238E27FC236}">
                <a16:creationId xmlns:a16="http://schemas.microsoft.com/office/drawing/2014/main" id="{B1CF5818-B5A0-4072-981C-9BB2EB015CF3}"/>
              </a:ext>
            </a:extLst>
          </p:cNvPr>
          <p:cNvSpPr txBox="1"/>
          <p:nvPr/>
        </p:nvSpPr>
        <p:spPr>
          <a:xfrm>
            <a:off x="4201694" y="5496011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Rectangle 39">
            <a:extLst>
              <a:ext uri="{FF2B5EF4-FFF2-40B4-BE49-F238E27FC236}">
                <a16:creationId xmlns:a16="http://schemas.microsoft.com/office/drawing/2014/main" id="{ABEEF06B-8573-47B5-9C18-F71E5D091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988" y="239461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34" name="Line 61">
            <a:extLst>
              <a:ext uri="{FF2B5EF4-FFF2-40B4-BE49-F238E27FC236}">
                <a16:creationId xmlns:a16="http://schemas.microsoft.com/office/drawing/2014/main" id="{F09E0962-F8A3-4BDC-87C1-6E79DF390E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7991" y="57259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Text Box 5">
            <a:extLst>
              <a:ext uri="{FF2B5EF4-FFF2-40B4-BE49-F238E27FC236}">
                <a16:creationId xmlns:a16="http://schemas.microsoft.com/office/drawing/2014/main" id="{62F5C387-9BB1-44C0-8EAF-423022791541}"/>
              </a:ext>
            </a:extLst>
          </p:cNvPr>
          <p:cNvSpPr txBox="1"/>
          <p:nvPr/>
        </p:nvSpPr>
        <p:spPr>
          <a:xfrm>
            <a:off x="6020753" y="5496011"/>
            <a:ext cx="76337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51" name="Line 69">
            <a:extLst>
              <a:ext uri="{FF2B5EF4-FFF2-40B4-BE49-F238E27FC236}">
                <a16:creationId xmlns:a16="http://schemas.microsoft.com/office/drawing/2014/main" id="{C34EEF1E-A4C2-46D4-8993-6B1D1B09EF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0303" y="1600253"/>
            <a:ext cx="195815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Line 93">
            <a:extLst>
              <a:ext uri="{FF2B5EF4-FFF2-40B4-BE49-F238E27FC236}">
                <a16:creationId xmlns:a16="http://schemas.microsoft.com/office/drawing/2014/main" id="{1346F4BF-F31D-47AC-925C-2AF1FBC163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162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Line 94">
            <a:extLst>
              <a:ext uri="{FF2B5EF4-FFF2-40B4-BE49-F238E27FC236}">
                <a16:creationId xmlns:a16="http://schemas.microsoft.com/office/drawing/2014/main" id="{561235B1-1CE7-48C0-9898-147AA5EF60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409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Line 61">
            <a:extLst>
              <a:ext uri="{FF2B5EF4-FFF2-40B4-BE49-F238E27FC236}">
                <a16:creationId xmlns:a16="http://schemas.microsoft.com/office/drawing/2014/main" id="{0C0C9F9C-AA45-4EDA-92A1-F24FF897F8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4852" y="57259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Text Box 5">
            <a:extLst>
              <a:ext uri="{FF2B5EF4-FFF2-40B4-BE49-F238E27FC236}">
                <a16:creationId xmlns:a16="http://schemas.microsoft.com/office/drawing/2014/main" id="{5FBECC5D-3645-4695-8C98-0B9C81827458}"/>
              </a:ext>
            </a:extLst>
          </p:cNvPr>
          <p:cNvSpPr txBox="1"/>
          <p:nvPr/>
        </p:nvSpPr>
        <p:spPr>
          <a:xfrm>
            <a:off x="6997614" y="5496011"/>
            <a:ext cx="90714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Text Box 110">
            <a:extLst>
              <a:ext uri="{FF2B5EF4-FFF2-40B4-BE49-F238E27FC236}">
                <a16:creationId xmlns:a16="http://schemas.microsoft.com/office/drawing/2014/main" id="{304C0EBF-B7C3-4370-90A2-E7A28BDC1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357" y="2213654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Line 74">
            <a:extLst>
              <a:ext uri="{FF2B5EF4-FFF2-40B4-BE49-F238E27FC236}">
                <a16:creationId xmlns:a16="http://schemas.microsoft.com/office/drawing/2014/main" id="{BE354587-74A1-470F-8A2B-6695D9F26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5719" y="1599993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Line 61">
            <a:extLst>
              <a:ext uri="{FF2B5EF4-FFF2-40B4-BE49-F238E27FC236}">
                <a16:creationId xmlns:a16="http://schemas.microsoft.com/office/drawing/2014/main" id="{FAA3515D-873D-44A8-9219-3F60A75D37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35482" y="57259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Text Box 5">
            <a:extLst>
              <a:ext uri="{FF2B5EF4-FFF2-40B4-BE49-F238E27FC236}">
                <a16:creationId xmlns:a16="http://schemas.microsoft.com/office/drawing/2014/main" id="{FD478E0B-31CA-46BB-ABC6-E585BDF0E6E6}"/>
              </a:ext>
            </a:extLst>
          </p:cNvPr>
          <p:cNvSpPr txBox="1"/>
          <p:nvPr/>
        </p:nvSpPr>
        <p:spPr>
          <a:xfrm>
            <a:off x="8118246" y="5496011"/>
            <a:ext cx="49291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123" name="Line 60"/>
          <p:cNvSpPr>
            <a:spLocks noChangeShapeType="1"/>
          </p:cNvSpPr>
          <p:nvPr/>
        </p:nvSpPr>
        <p:spPr bwMode="auto">
          <a:xfrm flipH="1" flipV="1">
            <a:off x="4598281" y="2010744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4" name="Line 60"/>
          <p:cNvSpPr>
            <a:spLocks noChangeShapeType="1"/>
          </p:cNvSpPr>
          <p:nvPr/>
        </p:nvSpPr>
        <p:spPr bwMode="auto">
          <a:xfrm flipH="1">
            <a:off x="4166136" y="2402912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1" name="Line 60"/>
          <p:cNvSpPr>
            <a:spLocks noChangeShapeType="1"/>
          </p:cNvSpPr>
          <p:nvPr/>
        </p:nvSpPr>
        <p:spPr bwMode="auto">
          <a:xfrm flipH="1" flipV="1">
            <a:off x="4592950" y="3659226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Line 60"/>
          <p:cNvSpPr>
            <a:spLocks noChangeShapeType="1"/>
          </p:cNvSpPr>
          <p:nvPr/>
        </p:nvSpPr>
        <p:spPr bwMode="auto">
          <a:xfrm flipH="1">
            <a:off x="4183216" y="3562819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3" name="Line 60"/>
          <p:cNvSpPr>
            <a:spLocks noChangeShapeType="1"/>
          </p:cNvSpPr>
          <p:nvPr/>
        </p:nvSpPr>
        <p:spPr bwMode="auto">
          <a:xfrm flipH="1" flipV="1">
            <a:off x="4610880" y="4188142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Line 60"/>
          <p:cNvSpPr>
            <a:spLocks noChangeShapeType="1"/>
          </p:cNvSpPr>
          <p:nvPr/>
        </p:nvSpPr>
        <p:spPr bwMode="auto">
          <a:xfrm flipH="1">
            <a:off x="4174252" y="4091735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60"/>
          <p:cNvSpPr>
            <a:spLocks noChangeShapeType="1"/>
          </p:cNvSpPr>
          <p:nvPr/>
        </p:nvSpPr>
        <p:spPr bwMode="auto">
          <a:xfrm flipH="1" flipV="1">
            <a:off x="4615363" y="4743952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Line 60"/>
          <p:cNvSpPr>
            <a:spLocks noChangeShapeType="1"/>
          </p:cNvSpPr>
          <p:nvPr/>
        </p:nvSpPr>
        <p:spPr bwMode="auto">
          <a:xfrm flipH="1">
            <a:off x="4178735" y="4660992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 flipH="1">
            <a:off x="4184614" y="1982278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Line 60"/>
          <p:cNvSpPr>
            <a:spLocks noChangeShapeType="1"/>
          </p:cNvSpPr>
          <p:nvPr/>
        </p:nvSpPr>
        <p:spPr bwMode="auto">
          <a:xfrm flipH="1">
            <a:off x="4170619" y="3012510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5" name="Text Box 5">
            <a:extLst>
              <a:ext uri="{FF2B5EF4-FFF2-40B4-BE49-F238E27FC236}">
                <a16:creationId xmlns:a16="http://schemas.microsoft.com/office/drawing/2014/main" id="{64075311-44C5-465A-9450-A0BE085FF2E4}"/>
              </a:ext>
            </a:extLst>
          </p:cNvPr>
          <p:cNvSpPr txBox="1"/>
          <p:nvPr/>
        </p:nvSpPr>
        <p:spPr>
          <a:xfrm>
            <a:off x="5342620" y="5202616"/>
            <a:ext cx="142294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同步打入</a:t>
            </a:r>
            <a:endParaRPr lang="en-US" altLang="zh-CN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Line 60">
            <a:extLst>
              <a:ext uri="{FF2B5EF4-FFF2-40B4-BE49-F238E27FC236}">
                <a16:creationId xmlns:a16="http://schemas.microsoft.com/office/drawing/2014/main" id="{0EC1E12B-FB77-41EA-863D-08553F4844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2550" y="2527190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4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3" grpId="0" animBg="1"/>
      <p:bldP spid="74" grpId="0"/>
      <p:bldP spid="75" grpId="0" bldLvl="0" animBg="1"/>
      <p:bldP spid="76" grpId="0"/>
      <p:bldP spid="77" grpId="0" animBg="1"/>
      <p:bldP spid="78" grpId="0" animBg="1"/>
      <p:bldP spid="79" grpId="0" bldLvl="0" animBg="1"/>
      <p:bldP spid="80" grpId="0"/>
      <p:bldP spid="81" grpId="0" animBg="1"/>
      <p:bldP spid="82" grpId="0" animBg="1"/>
      <p:bldP spid="83" grpId="0" bldLvl="0" animBg="1"/>
      <p:bldP spid="84" grpId="0"/>
      <p:bldP spid="85" grpId="0" animBg="1"/>
      <p:bldP spid="86" grpId="0" animBg="1"/>
      <p:bldP spid="87" grpId="0"/>
      <p:bldP spid="88" grpId="0" animBg="1"/>
      <p:bldP spid="89" grpId="0" bldLvl="0" animBg="1"/>
      <p:bldP spid="90" grpId="0"/>
      <p:bldP spid="121" grpId="0" animBg="1"/>
      <p:bldP spid="134" grpId="0" bldLvl="0" animBg="1"/>
      <p:bldP spid="135" grpId="0"/>
      <p:bldP spid="151" grpId="0" animBg="1"/>
      <p:bldP spid="152" grpId="0" animBg="1"/>
      <p:bldP spid="153" grpId="0" animBg="1"/>
      <p:bldP spid="154" grpId="0" bldLvl="0" animBg="1"/>
      <p:bldP spid="158" grpId="0"/>
      <p:bldP spid="159" grpId="0" animBg="1"/>
      <p:bldP spid="160" grpId="0" animBg="1"/>
      <p:bldP spid="161" grpId="0" bldLvl="0" animBg="1"/>
      <p:bldP spid="162" grpId="0"/>
      <p:bldP spid="115" grpId="0"/>
      <p:bldP spid="9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9525" y="-1199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的数据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）数据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信息的传送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---③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主存→寄存器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3988" y="5160440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 Box 110">
            <a:extLst>
              <a:ext uri="{FF2B5EF4-FFF2-40B4-BE49-F238E27FC236}">
                <a16:creationId xmlns:a16="http://schemas.microsoft.com/office/drawing/2014/main" id="{61A873EF-1604-439D-900F-055D4E0D9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357" y="2213654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Line 74">
            <a:extLst>
              <a:ext uri="{FF2B5EF4-FFF2-40B4-BE49-F238E27FC236}">
                <a16:creationId xmlns:a16="http://schemas.microsoft.com/office/drawing/2014/main" id="{5B07A781-16E9-48C7-931E-45FFC6938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5719" y="1599993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Line 69">
            <a:extLst>
              <a:ext uri="{FF2B5EF4-FFF2-40B4-BE49-F238E27FC236}">
                <a16:creationId xmlns:a16="http://schemas.microsoft.com/office/drawing/2014/main" id="{E091CBD6-6154-4CBB-BA60-0C4D34843F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4062" y="1603190"/>
            <a:ext cx="195815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5">
            <a:extLst>
              <a:ext uri="{FF2B5EF4-FFF2-40B4-BE49-F238E27FC236}">
                <a16:creationId xmlns:a16="http://schemas.microsoft.com/office/drawing/2014/main" id="{CF3C0903-2007-469A-9287-56E095711251}"/>
              </a:ext>
            </a:extLst>
          </p:cNvPr>
          <p:cNvSpPr txBox="1"/>
          <p:nvPr/>
        </p:nvSpPr>
        <p:spPr>
          <a:xfrm>
            <a:off x="499591" y="5585845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75" name="Line 61">
            <a:extLst>
              <a:ext uri="{FF2B5EF4-FFF2-40B4-BE49-F238E27FC236}">
                <a16:creationId xmlns:a16="http://schemas.microsoft.com/office/drawing/2014/main" id="{393370AF-C5D4-4AC0-821C-F7F546A5DF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8569" y="581579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Text Box 5">
            <a:extLst>
              <a:ext uri="{FF2B5EF4-FFF2-40B4-BE49-F238E27FC236}">
                <a16:creationId xmlns:a16="http://schemas.microsoft.com/office/drawing/2014/main" id="{2CCDC32C-FF61-42F6-8F10-07BCEF9C632A}"/>
              </a:ext>
            </a:extLst>
          </p:cNvPr>
          <p:cNvSpPr txBox="1"/>
          <p:nvPr/>
        </p:nvSpPr>
        <p:spPr>
          <a:xfrm>
            <a:off x="1163231" y="5585845"/>
            <a:ext cx="7970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Rectangle 39">
            <a:extLst>
              <a:ext uri="{FF2B5EF4-FFF2-40B4-BE49-F238E27FC236}">
                <a16:creationId xmlns:a16="http://schemas.microsoft.com/office/drawing/2014/main" id="{CC9202C3-947E-43B4-92CA-8F9B8C555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988" y="239461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78" name="Line 93">
            <a:extLst>
              <a:ext uri="{FF2B5EF4-FFF2-40B4-BE49-F238E27FC236}">
                <a16:creationId xmlns:a16="http://schemas.microsoft.com/office/drawing/2014/main" id="{66EE3EB8-30DE-4DD5-9AC7-73C087FD03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162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Line 94">
            <a:extLst>
              <a:ext uri="{FF2B5EF4-FFF2-40B4-BE49-F238E27FC236}">
                <a16:creationId xmlns:a16="http://schemas.microsoft.com/office/drawing/2014/main" id="{F03038AE-262F-4691-9E28-E35DEC9DF9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409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Line 61">
            <a:extLst>
              <a:ext uri="{FF2B5EF4-FFF2-40B4-BE49-F238E27FC236}">
                <a16:creationId xmlns:a16="http://schemas.microsoft.com/office/drawing/2014/main" id="{E208DEE3-27A0-4306-9199-5E31730BB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0336" y="581579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Text Box 5">
            <a:extLst>
              <a:ext uri="{FF2B5EF4-FFF2-40B4-BE49-F238E27FC236}">
                <a16:creationId xmlns:a16="http://schemas.microsoft.com/office/drawing/2014/main" id="{460DFEBD-3D09-4292-88F8-ECCEB93DB43B}"/>
              </a:ext>
            </a:extLst>
          </p:cNvPr>
          <p:cNvSpPr txBox="1"/>
          <p:nvPr/>
        </p:nvSpPr>
        <p:spPr>
          <a:xfrm>
            <a:off x="2106365" y="5585845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82" name="Text Box 98">
            <a:extLst>
              <a:ext uri="{FF2B5EF4-FFF2-40B4-BE49-F238E27FC236}">
                <a16:creationId xmlns:a16="http://schemas.microsoft.com/office/drawing/2014/main" id="{4E070A4D-5702-4275-9DF0-BBE76A514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843" y="4726106"/>
            <a:ext cx="67463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83" name="Line 31">
            <a:extLst>
              <a:ext uri="{FF2B5EF4-FFF2-40B4-BE49-F238E27FC236}">
                <a16:creationId xmlns:a16="http://schemas.microsoft.com/office/drawing/2014/main" id="{0D2BCD11-1753-4DC7-8E4A-FED59DADE2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9199" y="3532582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Text Box 125">
            <a:extLst>
              <a:ext uri="{FF2B5EF4-FFF2-40B4-BE49-F238E27FC236}">
                <a16:creationId xmlns:a16="http://schemas.microsoft.com/office/drawing/2014/main" id="{B4B583A2-B893-4277-952E-875C48C86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11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5" name="Line 61">
            <a:extLst>
              <a:ext uri="{FF2B5EF4-FFF2-40B4-BE49-F238E27FC236}">
                <a16:creationId xmlns:a16="http://schemas.microsoft.com/office/drawing/2014/main" id="{0C660F0D-6577-4306-AF6C-32D893D1EA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0666" y="581579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Text Box 5">
            <a:extLst>
              <a:ext uri="{FF2B5EF4-FFF2-40B4-BE49-F238E27FC236}">
                <a16:creationId xmlns:a16="http://schemas.microsoft.com/office/drawing/2014/main" id="{EB1569D8-8B10-4BAE-8FF4-7A0A4726D1B7}"/>
              </a:ext>
            </a:extLst>
          </p:cNvPr>
          <p:cNvSpPr txBox="1"/>
          <p:nvPr/>
        </p:nvSpPr>
        <p:spPr>
          <a:xfrm>
            <a:off x="2973429" y="5585845"/>
            <a:ext cx="53050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7" name="Line 30">
            <a:extLst>
              <a:ext uri="{FF2B5EF4-FFF2-40B4-BE49-F238E27FC236}">
                <a16:creationId xmlns:a16="http://schemas.microsoft.com/office/drawing/2014/main" id="{C63EC1B4-7302-482A-ADF1-1875A29D99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039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Text Box 127">
            <a:extLst>
              <a:ext uri="{FF2B5EF4-FFF2-40B4-BE49-F238E27FC236}">
                <a16:creationId xmlns:a16="http://schemas.microsoft.com/office/drawing/2014/main" id="{7038E86A-F304-4561-A414-356FD6F9C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67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9" name="Line 61">
            <a:extLst>
              <a:ext uri="{FF2B5EF4-FFF2-40B4-BE49-F238E27FC236}">
                <a16:creationId xmlns:a16="http://schemas.microsoft.com/office/drawing/2014/main" id="{6A8ED6F9-62D0-4AA4-8C29-634B08621F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4026" y="581579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5">
            <a:extLst>
              <a:ext uri="{FF2B5EF4-FFF2-40B4-BE49-F238E27FC236}">
                <a16:creationId xmlns:a16="http://schemas.microsoft.com/office/drawing/2014/main" id="{0183CE18-7792-4F25-89A8-7F5734615B85}"/>
              </a:ext>
            </a:extLst>
          </p:cNvPr>
          <p:cNvSpPr txBox="1"/>
          <p:nvPr/>
        </p:nvSpPr>
        <p:spPr>
          <a:xfrm>
            <a:off x="3686788" y="5585845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34" name="Line 30">
            <a:extLst>
              <a:ext uri="{FF2B5EF4-FFF2-40B4-BE49-F238E27FC236}">
                <a16:creationId xmlns:a16="http://schemas.microsoft.com/office/drawing/2014/main" id="{88F86BB5-D815-4FDD-9C11-D3107EB253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Text Box 116">
            <a:extLst>
              <a:ext uri="{FF2B5EF4-FFF2-40B4-BE49-F238E27FC236}">
                <a16:creationId xmlns:a16="http://schemas.microsoft.com/office/drawing/2014/main" id="{C69CF431-AF17-4F32-BAC8-DE3D34F5B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51" name="Line 61">
            <a:extLst>
              <a:ext uri="{FF2B5EF4-FFF2-40B4-BE49-F238E27FC236}">
                <a16:creationId xmlns:a16="http://schemas.microsoft.com/office/drawing/2014/main" id="{60ED496D-700B-4ADB-9E0A-474308319D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09916" y="581579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Text Box 5">
            <a:extLst>
              <a:ext uri="{FF2B5EF4-FFF2-40B4-BE49-F238E27FC236}">
                <a16:creationId xmlns:a16="http://schemas.microsoft.com/office/drawing/2014/main" id="{8CA2B219-E0D7-4EEA-A15E-F87D8FB29076}"/>
              </a:ext>
            </a:extLst>
          </p:cNvPr>
          <p:cNvSpPr txBox="1"/>
          <p:nvPr/>
        </p:nvSpPr>
        <p:spPr>
          <a:xfrm>
            <a:off x="4592678" y="5585845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Line 30">
            <a:extLst>
              <a:ext uri="{FF2B5EF4-FFF2-40B4-BE49-F238E27FC236}">
                <a16:creationId xmlns:a16="http://schemas.microsoft.com/office/drawing/2014/main" id="{C4A9EB59-FEFD-43DF-9B21-E5D2FAE648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Line 51">
            <a:extLst>
              <a:ext uri="{FF2B5EF4-FFF2-40B4-BE49-F238E27FC236}">
                <a16:creationId xmlns:a16="http://schemas.microsoft.com/office/drawing/2014/main" id="{A87A689D-8EFD-4902-8D26-95592CF501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Text Box 117">
            <a:extLst>
              <a:ext uri="{FF2B5EF4-FFF2-40B4-BE49-F238E27FC236}">
                <a16:creationId xmlns:a16="http://schemas.microsoft.com/office/drawing/2014/main" id="{10E8CAE2-2B2C-4836-827C-04EE7397C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159" name="Line 52">
            <a:extLst>
              <a:ext uri="{FF2B5EF4-FFF2-40B4-BE49-F238E27FC236}">
                <a16:creationId xmlns:a16="http://schemas.microsoft.com/office/drawing/2014/main" id="{E45EEAA8-5E64-4472-9AD4-A0054402A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Line 61">
            <a:extLst>
              <a:ext uri="{FF2B5EF4-FFF2-40B4-BE49-F238E27FC236}">
                <a16:creationId xmlns:a16="http://schemas.microsoft.com/office/drawing/2014/main" id="{CDF689A0-88A9-483B-A0A9-EB99142F75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6612" y="581579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Text Box 5">
            <a:extLst>
              <a:ext uri="{FF2B5EF4-FFF2-40B4-BE49-F238E27FC236}">
                <a16:creationId xmlns:a16="http://schemas.microsoft.com/office/drawing/2014/main" id="{024C2C56-0464-4C13-9656-09C875DFBF1B}"/>
              </a:ext>
            </a:extLst>
          </p:cNvPr>
          <p:cNvSpPr txBox="1"/>
          <p:nvPr/>
        </p:nvSpPr>
        <p:spPr>
          <a:xfrm>
            <a:off x="5959374" y="5585845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Line 60">
            <a:extLst>
              <a:ext uri="{FF2B5EF4-FFF2-40B4-BE49-F238E27FC236}">
                <a16:creationId xmlns:a16="http://schemas.microsoft.com/office/drawing/2014/main" id="{7C0D72EB-BF13-44C4-801E-D27D7388A3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678" y="3592782"/>
            <a:ext cx="370798" cy="507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4" name="Rectangle 39">
            <a:extLst>
              <a:ext uri="{FF2B5EF4-FFF2-40B4-BE49-F238E27FC236}">
                <a16:creationId xmlns:a16="http://schemas.microsoft.com/office/drawing/2014/main" id="{1F4671BF-6080-42D8-8434-F3DB1414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597" y="3450885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R3</a:t>
            </a:r>
          </a:p>
        </p:txBody>
      </p:sp>
      <p:sp>
        <p:nvSpPr>
          <p:cNvPr id="165" name="Line 61">
            <a:extLst>
              <a:ext uri="{FF2B5EF4-FFF2-40B4-BE49-F238E27FC236}">
                <a16:creationId xmlns:a16="http://schemas.microsoft.com/office/drawing/2014/main" id="{A3D2F0F9-ABDB-4013-A986-0B2EB417C0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1012" y="5815795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Text Box 5">
            <a:extLst>
              <a:ext uri="{FF2B5EF4-FFF2-40B4-BE49-F238E27FC236}">
                <a16:creationId xmlns:a16="http://schemas.microsoft.com/office/drawing/2014/main" id="{61522C2B-37A4-4F81-B498-30D9A52D4A0D}"/>
              </a:ext>
            </a:extLst>
          </p:cNvPr>
          <p:cNvSpPr txBox="1"/>
          <p:nvPr/>
        </p:nvSpPr>
        <p:spPr>
          <a:xfrm>
            <a:off x="7913776" y="5585845"/>
            <a:ext cx="49291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21" name="Line 60"/>
          <p:cNvSpPr>
            <a:spLocks noChangeShapeType="1"/>
          </p:cNvSpPr>
          <p:nvPr/>
        </p:nvSpPr>
        <p:spPr bwMode="auto">
          <a:xfrm flipH="1" flipV="1">
            <a:off x="4598281" y="1997297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Line 60"/>
          <p:cNvSpPr>
            <a:spLocks noChangeShapeType="1"/>
          </p:cNvSpPr>
          <p:nvPr/>
        </p:nvSpPr>
        <p:spPr bwMode="auto">
          <a:xfrm flipH="1" flipV="1">
            <a:off x="4616211" y="2485872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1" name="Line 60"/>
          <p:cNvSpPr>
            <a:spLocks noChangeShapeType="1"/>
          </p:cNvSpPr>
          <p:nvPr/>
        </p:nvSpPr>
        <p:spPr bwMode="auto">
          <a:xfrm flipH="1">
            <a:off x="4166136" y="2389465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Line 60"/>
          <p:cNvSpPr>
            <a:spLocks noChangeShapeType="1"/>
          </p:cNvSpPr>
          <p:nvPr/>
        </p:nvSpPr>
        <p:spPr bwMode="auto">
          <a:xfrm flipH="1" flipV="1">
            <a:off x="4592950" y="3645779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1" name="Line 60"/>
          <p:cNvSpPr>
            <a:spLocks noChangeShapeType="1"/>
          </p:cNvSpPr>
          <p:nvPr/>
        </p:nvSpPr>
        <p:spPr bwMode="auto">
          <a:xfrm flipH="1">
            <a:off x="4183216" y="3549372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Line 60"/>
          <p:cNvSpPr>
            <a:spLocks noChangeShapeType="1"/>
          </p:cNvSpPr>
          <p:nvPr/>
        </p:nvSpPr>
        <p:spPr bwMode="auto">
          <a:xfrm flipH="1" flipV="1">
            <a:off x="4610880" y="4174695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60"/>
          <p:cNvSpPr>
            <a:spLocks noChangeShapeType="1"/>
          </p:cNvSpPr>
          <p:nvPr/>
        </p:nvSpPr>
        <p:spPr bwMode="auto">
          <a:xfrm flipH="1">
            <a:off x="4174252" y="4078288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Line 60"/>
          <p:cNvSpPr>
            <a:spLocks noChangeShapeType="1"/>
          </p:cNvSpPr>
          <p:nvPr/>
        </p:nvSpPr>
        <p:spPr bwMode="auto">
          <a:xfrm flipH="1" flipV="1">
            <a:off x="4615363" y="4730505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 flipH="1">
            <a:off x="4178735" y="4647545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Line 60"/>
          <p:cNvSpPr>
            <a:spLocks noChangeShapeType="1"/>
          </p:cNvSpPr>
          <p:nvPr/>
        </p:nvSpPr>
        <p:spPr bwMode="auto">
          <a:xfrm flipH="1">
            <a:off x="4184614" y="1968831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9" name="Line 60"/>
          <p:cNvSpPr>
            <a:spLocks noChangeShapeType="1"/>
          </p:cNvSpPr>
          <p:nvPr/>
        </p:nvSpPr>
        <p:spPr bwMode="auto">
          <a:xfrm flipH="1">
            <a:off x="4170619" y="2999063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5" name="Text Box 5">
            <a:extLst>
              <a:ext uri="{FF2B5EF4-FFF2-40B4-BE49-F238E27FC236}">
                <a16:creationId xmlns:a16="http://schemas.microsoft.com/office/drawing/2014/main" id="{64075311-44C5-465A-9450-A0BE085FF2E4}"/>
              </a:ext>
            </a:extLst>
          </p:cNvPr>
          <p:cNvSpPr txBox="1"/>
          <p:nvPr/>
        </p:nvSpPr>
        <p:spPr>
          <a:xfrm>
            <a:off x="1363123" y="5288782"/>
            <a:ext cx="1422949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异步置</a:t>
            </a:r>
            <a:r>
              <a:rPr lang="zh-CN" altLang="en-US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endParaRPr lang="en-US" altLang="zh-CN" sz="20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47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3" grpId="0" animBg="1"/>
      <p:bldP spid="74" grpId="0"/>
      <p:bldP spid="75" grpId="0" bldLvl="0" animBg="1"/>
      <p:bldP spid="76" grpId="0"/>
      <p:bldP spid="77" grpId="0" animBg="1"/>
      <p:bldP spid="78" grpId="0" animBg="1"/>
      <p:bldP spid="79" grpId="0" animBg="1"/>
      <p:bldP spid="80" grpId="0" bldLvl="0" animBg="1"/>
      <p:bldP spid="81" grpId="0"/>
      <p:bldP spid="82" grpId="0"/>
      <p:bldP spid="83" grpId="0" animBg="1"/>
      <p:bldP spid="84" grpId="0" animBg="1"/>
      <p:bldP spid="85" grpId="0" bldLvl="0" animBg="1"/>
      <p:bldP spid="86" grpId="0"/>
      <p:bldP spid="87" grpId="0" animBg="1"/>
      <p:bldP spid="88" grpId="0" animBg="1"/>
      <p:bldP spid="89" grpId="0" bldLvl="0" animBg="1"/>
      <p:bldP spid="90" grpId="0"/>
      <p:bldP spid="134" grpId="0" animBg="1"/>
      <p:bldP spid="135" grpId="0" animBg="1"/>
      <p:bldP spid="151" grpId="0" bldLvl="0" animBg="1"/>
      <p:bldP spid="152" grpId="0"/>
      <p:bldP spid="153" grpId="0" animBg="1"/>
      <p:bldP spid="154" grpId="0" animBg="1"/>
      <p:bldP spid="158" grpId="0"/>
      <p:bldP spid="159" grpId="0" animBg="1"/>
      <p:bldP spid="160" grpId="0" bldLvl="0" animBg="1"/>
      <p:bldP spid="161" grpId="0"/>
      <p:bldP spid="163" grpId="0" animBg="1"/>
      <p:bldP spid="164" grpId="0" animBg="1"/>
      <p:bldP spid="165" grpId="0" bldLvl="0" animBg="1"/>
      <p:bldP spid="166" grpId="0"/>
      <p:bldP spid="1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Line 60"/>
          <p:cNvSpPr>
            <a:spLocks noChangeShapeType="1"/>
          </p:cNvSpPr>
          <p:nvPr/>
        </p:nvSpPr>
        <p:spPr bwMode="auto">
          <a:xfrm flipH="1">
            <a:off x="4174252" y="4133068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24585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的数据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43</a:t>
            </a:fld>
            <a:endParaRPr lang="zh-CN" altLang="en-US" dirty="0"/>
          </a:p>
        </p:txBody>
      </p:sp>
      <p:sp>
        <p:nvSpPr>
          <p:cNvPr id="12" name="Text Box 5"/>
          <p:cNvSpPr txBox="1"/>
          <p:nvPr/>
        </p:nvSpPr>
        <p:spPr>
          <a:xfrm>
            <a:off x="136250" y="852322"/>
            <a:ext cx="809201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）数据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信息的传送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---④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主存→主存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504300" y="1132210"/>
            <a:ext cx="8239090" cy="3928939"/>
            <a:chOff x="-7919" y="1494853"/>
            <a:chExt cx="823909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28473"/>
              <a:ext cx="1958151" cy="23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203903"/>
              <a:ext cx="1951801" cy="43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 flipV="1">
              <a:off x="5098084" y="2016180"/>
              <a:ext cx="195815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698359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698409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698359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2543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 Box 110">
            <a:extLst>
              <a:ext uri="{FF2B5EF4-FFF2-40B4-BE49-F238E27FC236}">
                <a16:creationId xmlns:a16="http://schemas.microsoft.com/office/drawing/2014/main" id="{58C902AA-232E-42E2-8B6A-F6AD066EC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357" y="2213654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Line 74">
            <a:extLst>
              <a:ext uri="{FF2B5EF4-FFF2-40B4-BE49-F238E27FC236}">
                <a16:creationId xmlns:a16="http://schemas.microsoft.com/office/drawing/2014/main" id="{0D04C296-748D-49B5-8BBC-14A36BDD3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5719" y="1599993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Line 69">
            <a:extLst>
              <a:ext uri="{FF2B5EF4-FFF2-40B4-BE49-F238E27FC236}">
                <a16:creationId xmlns:a16="http://schemas.microsoft.com/office/drawing/2014/main" id="{62510080-1424-42BF-B312-D747B900BE2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4062" y="1603190"/>
            <a:ext cx="195815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5">
            <a:extLst>
              <a:ext uri="{FF2B5EF4-FFF2-40B4-BE49-F238E27FC236}">
                <a16:creationId xmlns:a16="http://schemas.microsoft.com/office/drawing/2014/main" id="{B8B8F6D1-5D51-4EED-A869-5D4F75181974}"/>
              </a:ext>
            </a:extLst>
          </p:cNvPr>
          <p:cNvSpPr txBox="1"/>
          <p:nvPr/>
        </p:nvSpPr>
        <p:spPr>
          <a:xfrm>
            <a:off x="-70827" y="5315826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75" name="Line 61">
            <a:extLst>
              <a:ext uri="{FF2B5EF4-FFF2-40B4-BE49-F238E27FC236}">
                <a16:creationId xmlns:a16="http://schemas.microsoft.com/office/drawing/2014/main" id="{7ED67365-30A2-4621-91A6-4E1071FC6C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651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Text Box 5">
            <a:extLst>
              <a:ext uri="{FF2B5EF4-FFF2-40B4-BE49-F238E27FC236}">
                <a16:creationId xmlns:a16="http://schemas.microsoft.com/office/drawing/2014/main" id="{35C50C45-85AD-4AD9-98B7-C9513C509D44}"/>
              </a:ext>
            </a:extLst>
          </p:cNvPr>
          <p:cNvSpPr txBox="1"/>
          <p:nvPr/>
        </p:nvSpPr>
        <p:spPr>
          <a:xfrm>
            <a:off x="542013" y="5315826"/>
            <a:ext cx="7970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Rectangle 39">
            <a:extLst>
              <a:ext uri="{FF2B5EF4-FFF2-40B4-BE49-F238E27FC236}">
                <a16:creationId xmlns:a16="http://schemas.microsoft.com/office/drawing/2014/main" id="{C6B0EFFF-CFAE-4F0A-B556-283F653AC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988" y="239461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78" name="Line 93">
            <a:extLst>
              <a:ext uri="{FF2B5EF4-FFF2-40B4-BE49-F238E27FC236}">
                <a16:creationId xmlns:a16="http://schemas.microsoft.com/office/drawing/2014/main" id="{84D50FB6-2E16-4DE2-BFF6-81375AA514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162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Line 94">
            <a:extLst>
              <a:ext uri="{FF2B5EF4-FFF2-40B4-BE49-F238E27FC236}">
                <a16:creationId xmlns:a16="http://schemas.microsoft.com/office/drawing/2014/main" id="{A8514B1C-7329-40C7-B293-3D9879E3B2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409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Line 61">
            <a:extLst>
              <a:ext uri="{FF2B5EF4-FFF2-40B4-BE49-F238E27FC236}">
                <a16:creationId xmlns:a16="http://schemas.microsoft.com/office/drawing/2014/main" id="{31F237A2-6F61-4443-B7D8-2A587AE795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24518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Text Box 5">
            <a:extLst>
              <a:ext uri="{FF2B5EF4-FFF2-40B4-BE49-F238E27FC236}">
                <a16:creationId xmlns:a16="http://schemas.microsoft.com/office/drawing/2014/main" id="{3F10B8BF-ADFB-4676-8A0A-9493A0A3DE56}"/>
              </a:ext>
            </a:extLst>
          </p:cNvPr>
          <p:cNvSpPr txBox="1"/>
          <p:nvPr/>
        </p:nvSpPr>
        <p:spPr>
          <a:xfrm>
            <a:off x="1485147" y="5315826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82" name="Text Box 98">
            <a:extLst>
              <a:ext uri="{FF2B5EF4-FFF2-40B4-BE49-F238E27FC236}">
                <a16:creationId xmlns:a16="http://schemas.microsoft.com/office/drawing/2014/main" id="{A85BAA9A-B527-4EC4-9B38-AFEAE620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843" y="4726106"/>
            <a:ext cx="67463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83" name="Line 31">
            <a:extLst>
              <a:ext uri="{FF2B5EF4-FFF2-40B4-BE49-F238E27FC236}">
                <a16:creationId xmlns:a16="http://schemas.microsoft.com/office/drawing/2014/main" id="{D502292C-F795-4D7D-B74B-12B95C8BC5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9199" y="3532582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Text Box 125">
            <a:extLst>
              <a:ext uri="{FF2B5EF4-FFF2-40B4-BE49-F238E27FC236}">
                <a16:creationId xmlns:a16="http://schemas.microsoft.com/office/drawing/2014/main" id="{48B74D5C-B12C-401B-BA4C-10B39372E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11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5" name="Line 61">
            <a:extLst>
              <a:ext uri="{FF2B5EF4-FFF2-40B4-BE49-F238E27FC236}">
                <a16:creationId xmlns:a16="http://schemas.microsoft.com/office/drawing/2014/main" id="{10DC854B-3318-436F-B29C-06BC301E64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2148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Text Box 5">
            <a:extLst>
              <a:ext uri="{FF2B5EF4-FFF2-40B4-BE49-F238E27FC236}">
                <a16:creationId xmlns:a16="http://schemas.microsoft.com/office/drawing/2014/main" id="{F4695D9D-B01C-447F-8CFB-0983DA08AEEC}"/>
              </a:ext>
            </a:extLst>
          </p:cNvPr>
          <p:cNvSpPr txBox="1"/>
          <p:nvPr/>
        </p:nvSpPr>
        <p:spPr>
          <a:xfrm>
            <a:off x="2288711" y="5315826"/>
            <a:ext cx="53050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7" name="Line 30">
            <a:extLst>
              <a:ext uri="{FF2B5EF4-FFF2-40B4-BE49-F238E27FC236}">
                <a16:creationId xmlns:a16="http://schemas.microsoft.com/office/drawing/2014/main" id="{068FB1F4-4807-4A5C-8297-DFAE17AD6F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039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Text Box 127">
            <a:extLst>
              <a:ext uri="{FF2B5EF4-FFF2-40B4-BE49-F238E27FC236}">
                <a16:creationId xmlns:a16="http://schemas.microsoft.com/office/drawing/2014/main" id="{A68D7855-B810-49AC-A278-427B0AE17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67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9" name="Line 61">
            <a:extLst>
              <a:ext uri="{FF2B5EF4-FFF2-40B4-BE49-F238E27FC236}">
                <a16:creationId xmlns:a16="http://schemas.microsoft.com/office/drawing/2014/main" id="{241F26E2-A687-40F7-AA85-2B8DDCAA75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4858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5">
            <a:extLst>
              <a:ext uri="{FF2B5EF4-FFF2-40B4-BE49-F238E27FC236}">
                <a16:creationId xmlns:a16="http://schemas.microsoft.com/office/drawing/2014/main" id="{F1EAA71C-B29E-4691-BBFB-8C74688D243C}"/>
              </a:ext>
            </a:extLst>
          </p:cNvPr>
          <p:cNvSpPr txBox="1"/>
          <p:nvPr/>
        </p:nvSpPr>
        <p:spPr>
          <a:xfrm>
            <a:off x="2899068" y="5315826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91" name="Line 30">
            <a:extLst>
              <a:ext uri="{FF2B5EF4-FFF2-40B4-BE49-F238E27FC236}">
                <a16:creationId xmlns:a16="http://schemas.microsoft.com/office/drawing/2014/main" id="{10CB0081-7896-47E0-AC52-BCF4552A9B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96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Text Box 116">
            <a:extLst>
              <a:ext uri="{FF2B5EF4-FFF2-40B4-BE49-F238E27FC236}">
                <a16:creationId xmlns:a16="http://schemas.microsoft.com/office/drawing/2014/main" id="{E66AA714-2E1A-4876-9328-1A4E714EC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4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23" name="Line 61">
            <a:extLst>
              <a:ext uri="{FF2B5EF4-FFF2-40B4-BE49-F238E27FC236}">
                <a16:creationId xmlns:a16="http://schemas.microsoft.com/office/drawing/2014/main" id="{4E6AEBA1-08B9-478A-BB10-3061B419C8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0898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1" name="Text Box 5">
            <a:extLst>
              <a:ext uri="{FF2B5EF4-FFF2-40B4-BE49-F238E27FC236}">
                <a16:creationId xmlns:a16="http://schemas.microsoft.com/office/drawing/2014/main" id="{6C223D47-B27D-49D0-BBD7-CE175CF743C9}"/>
              </a:ext>
            </a:extLst>
          </p:cNvPr>
          <p:cNvSpPr txBox="1"/>
          <p:nvPr/>
        </p:nvSpPr>
        <p:spPr>
          <a:xfrm>
            <a:off x="3723811" y="5315826"/>
            <a:ext cx="62312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4" name="Line 30">
            <a:extLst>
              <a:ext uri="{FF2B5EF4-FFF2-40B4-BE49-F238E27FC236}">
                <a16:creationId xmlns:a16="http://schemas.microsoft.com/office/drawing/2014/main" id="{33F1A7DF-CBA8-486B-9944-038F33B256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05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Line 51">
            <a:extLst>
              <a:ext uri="{FF2B5EF4-FFF2-40B4-BE49-F238E27FC236}">
                <a16:creationId xmlns:a16="http://schemas.microsoft.com/office/drawing/2014/main" id="{AAE0371E-1297-40E4-AA12-D8933972A7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346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Text Box 117">
            <a:extLst>
              <a:ext uri="{FF2B5EF4-FFF2-40B4-BE49-F238E27FC236}">
                <a16:creationId xmlns:a16="http://schemas.microsoft.com/office/drawing/2014/main" id="{7E618399-4703-4DDB-9D58-6C8E6325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6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152" name="Line 52">
            <a:extLst>
              <a:ext uri="{FF2B5EF4-FFF2-40B4-BE49-F238E27FC236}">
                <a16:creationId xmlns:a16="http://schemas.microsoft.com/office/drawing/2014/main" id="{066E4BAE-B508-41B7-ACEC-0009067DA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2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Line 61">
            <a:extLst>
              <a:ext uri="{FF2B5EF4-FFF2-40B4-BE49-F238E27FC236}">
                <a16:creationId xmlns:a16="http://schemas.microsoft.com/office/drawing/2014/main" id="{F024F04B-0AF5-4066-9C7F-0CC8EC96E4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03586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Text Box 5">
            <a:extLst>
              <a:ext uri="{FF2B5EF4-FFF2-40B4-BE49-F238E27FC236}">
                <a16:creationId xmlns:a16="http://schemas.microsoft.com/office/drawing/2014/main" id="{4F3DCBBC-6EEC-47EF-9545-F688E43F6D9D}"/>
              </a:ext>
            </a:extLst>
          </p:cNvPr>
          <p:cNvSpPr txBox="1"/>
          <p:nvPr/>
        </p:nvSpPr>
        <p:spPr>
          <a:xfrm>
            <a:off x="4486348" y="5315826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Line 60">
            <a:extLst>
              <a:ext uri="{FF2B5EF4-FFF2-40B4-BE49-F238E27FC236}">
                <a16:creationId xmlns:a16="http://schemas.microsoft.com/office/drawing/2014/main" id="{F41BD9BD-70E1-4F9A-93BF-61BB698912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678" y="4150128"/>
            <a:ext cx="370798" cy="507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9" name="Rectangle 39">
            <a:extLst>
              <a:ext uri="{FF2B5EF4-FFF2-40B4-BE49-F238E27FC236}">
                <a16:creationId xmlns:a16="http://schemas.microsoft.com/office/drawing/2014/main" id="{B8832981-0EE9-454B-9F8A-DB36E8FE4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597" y="4008231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160" name="Line 61">
            <a:extLst>
              <a:ext uri="{FF2B5EF4-FFF2-40B4-BE49-F238E27FC236}">
                <a16:creationId xmlns:a16="http://schemas.microsoft.com/office/drawing/2014/main" id="{5D678CE8-85F3-4DE5-96E5-5A8857B9E1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5496" y="5545776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Text Box 5">
            <a:extLst>
              <a:ext uri="{FF2B5EF4-FFF2-40B4-BE49-F238E27FC236}">
                <a16:creationId xmlns:a16="http://schemas.microsoft.com/office/drawing/2014/main" id="{9084D63B-44FB-4B55-934C-B996C1F7106E}"/>
              </a:ext>
            </a:extLst>
          </p:cNvPr>
          <p:cNvSpPr txBox="1"/>
          <p:nvPr/>
        </p:nvSpPr>
        <p:spPr>
          <a:xfrm>
            <a:off x="6290161" y="5315826"/>
            <a:ext cx="4714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Text Box 98">
            <a:extLst>
              <a:ext uri="{FF2B5EF4-FFF2-40B4-BE49-F238E27FC236}">
                <a16:creationId xmlns:a16="http://schemas.microsoft.com/office/drawing/2014/main" id="{146FFD8D-5BB1-4A6E-949D-CD529E607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09" y="4338081"/>
            <a:ext cx="67463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169" name="Line 31">
            <a:extLst>
              <a:ext uri="{FF2B5EF4-FFF2-40B4-BE49-F238E27FC236}">
                <a16:creationId xmlns:a16="http://schemas.microsoft.com/office/drawing/2014/main" id="{31662FD7-A900-48F2-865E-95C63A4850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908" y="3528227"/>
            <a:ext cx="1" cy="35917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115">
            <a:extLst>
              <a:ext uri="{FF2B5EF4-FFF2-40B4-BE49-F238E27FC236}">
                <a16:creationId xmlns:a16="http://schemas.microsoft.com/office/drawing/2014/main" id="{7BE91808-8713-4F81-A01A-FDE6DC6E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03" y="3163838"/>
            <a:ext cx="1131090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171" name="Line 61">
            <a:extLst>
              <a:ext uri="{FF2B5EF4-FFF2-40B4-BE49-F238E27FC236}">
                <a16:creationId xmlns:a16="http://schemas.microsoft.com/office/drawing/2014/main" id="{D16A7685-74E9-44B0-9103-E6BB7355F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9289" y="5545776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Text Box 5">
            <a:extLst>
              <a:ext uri="{FF2B5EF4-FFF2-40B4-BE49-F238E27FC236}">
                <a16:creationId xmlns:a16="http://schemas.microsoft.com/office/drawing/2014/main" id="{1FFCC209-93C6-4403-A769-0BEA4DB9A043}"/>
              </a:ext>
            </a:extLst>
          </p:cNvPr>
          <p:cNvSpPr txBox="1"/>
          <p:nvPr/>
        </p:nvSpPr>
        <p:spPr>
          <a:xfrm>
            <a:off x="6962051" y="5315826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173" name="Line 28">
            <a:extLst>
              <a:ext uri="{FF2B5EF4-FFF2-40B4-BE49-F238E27FC236}">
                <a16:creationId xmlns:a16="http://schemas.microsoft.com/office/drawing/2014/main" id="{1D6FA3AC-ACAC-4D6E-A3FD-62A36C9377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5447" y="2870963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Text Box 127">
            <a:extLst>
              <a:ext uri="{FF2B5EF4-FFF2-40B4-BE49-F238E27FC236}">
                <a16:creationId xmlns:a16="http://schemas.microsoft.com/office/drawing/2014/main" id="{7F840627-0441-4BF0-A8DF-85BC697C2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582" y="2531153"/>
            <a:ext cx="1537493" cy="35921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75" name="Line 61">
            <a:extLst>
              <a:ext uri="{FF2B5EF4-FFF2-40B4-BE49-F238E27FC236}">
                <a16:creationId xmlns:a16="http://schemas.microsoft.com/office/drawing/2014/main" id="{BD4BC447-7540-4091-AD5C-378C95498A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6069" y="5545776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Text Box 5">
            <a:extLst>
              <a:ext uri="{FF2B5EF4-FFF2-40B4-BE49-F238E27FC236}">
                <a16:creationId xmlns:a16="http://schemas.microsoft.com/office/drawing/2014/main" id="{55315AFA-6829-486A-80A3-C50E3B9006D1}"/>
              </a:ext>
            </a:extLst>
          </p:cNvPr>
          <p:cNvSpPr txBox="1"/>
          <p:nvPr/>
        </p:nvSpPr>
        <p:spPr>
          <a:xfrm>
            <a:off x="7868831" y="5315826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77" name="Line 30">
            <a:extLst>
              <a:ext uri="{FF2B5EF4-FFF2-40B4-BE49-F238E27FC236}">
                <a16:creationId xmlns:a16="http://schemas.microsoft.com/office/drawing/2014/main" id="{375AB4DD-6E4B-4C82-8882-52FBDC4CE9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7295" y="2236398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Text Box 116">
            <a:extLst>
              <a:ext uri="{FF2B5EF4-FFF2-40B4-BE49-F238E27FC236}">
                <a16:creationId xmlns:a16="http://schemas.microsoft.com/office/drawing/2014/main" id="{3752D173-4E22-49FD-9EA6-EE9C9EDBE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106" y="1896138"/>
            <a:ext cx="1281906" cy="3592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79" name="Line 61">
            <a:extLst>
              <a:ext uri="{FF2B5EF4-FFF2-40B4-BE49-F238E27FC236}">
                <a16:creationId xmlns:a16="http://schemas.microsoft.com/office/drawing/2014/main" id="{0E1C71A1-9E20-41DC-BA7A-3EB9BEAFA3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75511" y="5545776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0" name="Text Box 5">
            <a:extLst>
              <a:ext uri="{FF2B5EF4-FFF2-40B4-BE49-F238E27FC236}">
                <a16:creationId xmlns:a16="http://schemas.microsoft.com/office/drawing/2014/main" id="{07E1A89C-B433-4E9B-BF47-BE7C162142E0}"/>
              </a:ext>
            </a:extLst>
          </p:cNvPr>
          <p:cNvSpPr txBox="1"/>
          <p:nvPr/>
        </p:nvSpPr>
        <p:spPr>
          <a:xfrm>
            <a:off x="8726430" y="5315826"/>
            <a:ext cx="47142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1" name="Line 30">
            <a:extLst>
              <a:ext uri="{FF2B5EF4-FFF2-40B4-BE49-F238E27FC236}">
                <a16:creationId xmlns:a16="http://schemas.microsoft.com/office/drawing/2014/main" id="{AA71AD31-F045-484A-AED3-465A581B9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98650" y="1672282"/>
            <a:ext cx="0" cy="29311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3" name="Line 51">
            <a:extLst>
              <a:ext uri="{FF2B5EF4-FFF2-40B4-BE49-F238E27FC236}">
                <a16:creationId xmlns:a16="http://schemas.microsoft.com/office/drawing/2014/main" id="{559BA38A-2FE2-4A96-8C3C-41B2DF82E6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4261" y="1687910"/>
            <a:ext cx="2699770" cy="1002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4" name="Line 52">
            <a:extLst>
              <a:ext uri="{FF2B5EF4-FFF2-40B4-BE49-F238E27FC236}">
                <a16:creationId xmlns:a16="http://schemas.microsoft.com/office/drawing/2014/main" id="{076C0BD3-0CD7-4608-9239-9814A30AB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0335" y="1665016"/>
            <a:ext cx="14633" cy="3305939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5" name="Line 61">
            <a:extLst>
              <a:ext uri="{FF2B5EF4-FFF2-40B4-BE49-F238E27FC236}">
                <a16:creationId xmlns:a16="http://schemas.microsoft.com/office/drawing/2014/main" id="{DDCE07C8-F506-4E89-AD50-EF53F4356E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47" y="609371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6" name="Text Box 5">
            <a:extLst>
              <a:ext uri="{FF2B5EF4-FFF2-40B4-BE49-F238E27FC236}">
                <a16:creationId xmlns:a16="http://schemas.microsoft.com/office/drawing/2014/main" id="{D075B4F6-D104-475C-AF38-48853B2CB703}"/>
              </a:ext>
            </a:extLst>
          </p:cNvPr>
          <p:cNvSpPr txBox="1"/>
          <p:nvPr/>
        </p:nvSpPr>
        <p:spPr>
          <a:xfrm>
            <a:off x="321748" y="5863764"/>
            <a:ext cx="157563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0" name="Rectangle 39">
            <a:extLst>
              <a:ext uri="{FF2B5EF4-FFF2-40B4-BE49-F238E27FC236}">
                <a16:creationId xmlns:a16="http://schemas.microsoft.com/office/drawing/2014/main" id="{F3F3E05F-A051-4B69-8A5B-F42E1BE38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988" y="2391750"/>
            <a:ext cx="845348" cy="28855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91" name="Line 61">
            <a:extLst>
              <a:ext uri="{FF2B5EF4-FFF2-40B4-BE49-F238E27FC236}">
                <a16:creationId xmlns:a16="http://schemas.microsoft.com/office/drawing/2014/main" id="{F76BFDC5-7BD6-4BE2-B1F0-3231D70215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99765" y="609371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2" name="Text Box 5">
            <a:extLst>
              <a:ext uri="{FF2B5EF4-FFF2-40B4-BE49-F238E27FC236}">
                <a16:creationId xmlns:a16="http://schemas.microsoft.com/office/drawing/2014/main" id="{B6B7A3AA-5284-49FB-9E36-FF1264F62F63}"/>
              </a:ext>
            </a:extLst>
          </p:cNvPr>
          <p:cNvSpPr txBox="1"/>
          <p:nvPr/>
        </p:nvSpPr>
        <p:spPr>
          <a:xfrm>
            <a:off x="2029187" y="5863764"/>
            <a:ext cx="77388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93" name="Line 69">
            <a:extLst>
              <a:ext uri="{FF2B5EF4-FFF2-40B4-BE49-F238E27FC236}">
                <a16:creationId xmlns:a16="http://schemas.microsoft.com/office/drawing/2014/main" id="{3B1F4A82-54F2-4F8B-8BC6-8F7AC2F7D8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0288" y="1602621"/>
            <a:ext cx="1958152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4" name="Line 93">
            <a:extLst>
              <a:ext uri="{FF2B5EF4-FFF2-40B4-BE49-F238E27FC236}">
                <a16:creationId xmlns:a16="http://schemas.microsoft.com/office/drawing/2014/main" id="{08AAE399-95AB-48A1-849E-08635385C8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4147" y="2480706"/>
            <a:ext cx="377031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5" name="Line 94">
            <a:extLst>
              <a:ext uri="{FF2B5EF4-FFF2-40B4-BE49-F238E27FC236}">
                <a16:creationId xmlns:a16="http://schemas.microsoft.com/office/drawing/2014/main" id="{4EA3E4B6-24AE-48D8-A824-408058D708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394" y="1596344"/>
            <a:ext cx="273" cy="905311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6" name="Line 61">
            <a:extLst>
              <a:ext uri="{FF2B5EF4-FFF2-40B4-BE49-F238E27FC236}">
                <a16:creationId xmlns:a16="http://schemas.microsoft.com/office/drawing/2014/main" id="{215AA7A3-1A18-40AD-AB6A-4F7C02649B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0495" y="609371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7" name="Text Box 5">
            <a:extLst>
              <a:ext uri="{FF2B5EF4-FFF2-40B4-BE49-F238E27FC236}">
                <a16:creationId xmlns:a16="http://schemas.microsoft.com/office/drawing/2014/main" id="{BB578049-74AE-419F-BA43-E192218381D9}"/>
              </a:ext>
            </a:extLst>
          </p:cNvPr>
          <p:cNvSpPr txBox="1"/>
          <p:nvPr/>
        </p:nvSpPr>
        <p:spPr>
          <a:xfrm>
            <a:off x="2927537" y="5863764"/>
            <a:ext cx="82987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8" name="Text Box 110">
            <a:extLst>
              <a:ext uri="{FF2B5EF4-FFF2-40B4-BE49-F238E27FC236}">
                <a16:creationId xmlns:a16="http://schemas.microsoft.com/office/drawing/2014/main" id="{19C3027B-66D3-4197-BBD1-19295B914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580" y="2213832"/>
            <a:ext cx="754063" cy="4001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9" name="Line 74">
            <a:extLst>
              <a:ext uri="{FF2B5EF4-FFF2-40B4-BE49-F238E27FC236}">
                <a16:creationId xmlns:a16="http://schemas.microsoft.com/office/drawing/2014/main" id="{EBF26261-C39E-4EEF-98EC-5A19CB581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561" y="1600171"/>
            <a:ext cx="446" cy="63228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0" name="Line 61">
            <a:extLst>
              <a:ext uri="{FF2B5EF4-FFF2-40B4-BE49-F238E27FC236}">
                <a16:creationId xmlns:a16="http://schemas.microsoft.com/office/drawing/2014/main" id="{0D0EC0FF-055A-4F0D-8444-B76F13543F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4690" y="6093714"/>
            <a:ext cx="352041" cy="1764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1" name="Text Box 5">
            <a:extLst>
              <a:ext uri="{FF2B5EF4-FFF2-40B4-BE49-F238E27FC236}">
                <a16:creationId xmlns:a16="http://schemas.microsoft.com/office/drawing/2014/main" id="{96242465-0038-4D32-9918-3CDED15BD235}"/>
              </a:ext>
            </a:extLst>
          </p:cNvPr>
          <p:cNvSpPr txBox="1"/>
          <p:nvPr/>
        </p:nvSpPr>
        <p:spPr>
          <a:xfrm>
            <a:off x="3894112" y="5863764"/>
            <a:ext cx="47279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</a:p>
        </p:txBody>
      </p:sp>
      <p:sp>
        <p:nvSpPr>
          <p:cNvPr id="162" name="Line 60"/>
          <p:cNvSpPr>
            <a:spLocks noChangeShapeType="1"/>
          </p:cNvSpPr>
          <p:nvPr/>
        </p:nvSpPr>
        <p:spPr bwMode="auto">
          <a:xfrm flipH="1" flipV="1">
            <a:off x="4598281" y="2037638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Line 60"/>
          <p:cNvSpPr>
            <a:spLocks noChangeShapeType="1"/>
          </p:cNvSpPr>
          <p:nvPr/>
        </p:nvSpPr>
        <p:spPr bwMode="auto">
          <a:xfrm flipH="1" flipV="1">
            <a:off x="4616211" y="2553107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4" name="Line 60"/>
          <p:cNvSpPr>
            <a:spLocks noChangeShapeType="1"/>
          </p:cNvSpPr>
          <p:nvPr/>
        </p:nvSpPr>
        <p:spPr bwMode="auto">
          <a:xfrm flipH="1">
            <a:off x="4166136" y="2429806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5" name="Line 60"/>
          <p:cNvSpPr>
            <a:spLocks noChangeShapeType="1"/>
          </p:cNvSpPr>
          <p:nvPr/>
        </p:nvSpPr>
        <p:spPr bwMode="auto">
          <a:xfrm flipH="1" flipV="1">
            <a:off x="4592950" y="3686120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Line 60"/>
          <p:cNvSpPr>
            <a:spLocks noChangeShapeType="1"/>
          </p:cNvSpPr>
          <p:nvPr/>
        </p:nvSpPr>
        <p:spPr bwMode="auto">
          <a:xfrm flipH="1">
            <a:off x="4183216" y="3589713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7" name="Line 60"/>
          <p:cNvSpPr>
            <a:spLocks noChangeShapeType="1"/>
          </p:cNvSpPr>
          <p:nvPr/>
        </p:nvSpPr>
        <p:spPr bwMode="auto">
          <a:xfrm flipH="1" flipV="1">
            <a:off x="4610880" y="4215036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7" name="Line 60"/>
          <p:cNvSpPr>
            <a:spLocks noChangeShapeType="1"/>
          </p:cNvSpPr>
          <p:nvPr/>
        </p:nvSpPr>
        <p:spPr bwMode="auto">
          <a:xfrm flipH="1" flipV="1">
            <a:off x="4615363" y="4770846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8" name="Line 60"/>
          <p:cNvSpPr>
            <a:spLocks noChangeShapeType="1"/>
          </p:cNvSpPr>
          <p:nvPr/>
        </p:nvSpPr>
        <p:spPr bwMode="auto">
          <a:xfrm flipH="1">
            <a:off x="4178735" y="4687886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4" name="Line 60"/>
          <p:cNvSpPr>
            <a:spLocks noChangeShapeType="1"/>
          </p:cNvSpPr>
          <p:nvPr/>
        </p:nvSpPr>
        <p:spPr bwMode="auto">
          <a:xfrm flipH="1">
            <a:off x="4184614" y="2009172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5" name="Line 60"/>
          <p:cNvSpPr>
            <a:spLocks noChangeShapeType="1"/>
          </p:cNvSpPr>
          <p:nvPr/>
        </p:nvSpPr>
        <p:spPr bwMode="auto">
          <a:xfrm flipH="1">
            <a:off x="4170619" y="3039404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9" name="Line 60">
            <a:extLst>
              <a:ext uri="{FF2B5EF4-FFF2-40B4-BE49-F238E27FC236}">
                <a16:creationId xmlns:a16="http://schemas.microsoft.com/office/drawing/2014/main" id="{8422D8CE-658A-4475-B925-79DAC34E47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4931" y="2537775"/>
            <a:ext cx="434373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6" name="Text Box 5">
            <a:extLst>
              <a:ext uri="{FF2B5EF4-FFF2-40B4-BE49-F238E27FC236}">
                <a16:creationId xmlns:a16="http://schemas.microsoft.com/office/drawing/2014/main" id="{64075311-44C5-465A-9450-A0BE085FF2E4}"/>
              </a:ext>
            </a:extLst>
          </p:cNvPr>
          <p:cNvSpPr txBox="1"/>
          <p:nvPr/>
        </p:nvSpPr>
        <p:spPr>
          <a:xfrm>
            <a:off x="728857" y="5084111"/>
            <a:ext cx="142294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异步置入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7" name="Text Box 5">
            <a:extLst>
              <a:ext uri="{FF2B5EF4-FFF2-40B4-BE49-F238E27FC236}">
                <a16:creationId xmlns:a16="http://schemas.microsoft.com/office/drawing/2014/main" id="{64075311-44C5-465A-9450-A0BE085FF2E4}"/>
              </a:ext>
            </a:extLst>
          </p:cNvPr>
          <p:cNvSpPr txBox="1"/>
          <p:nvPr/>
        </p:nvSpPr>
        <p:spPr>
          <a:xfrm>
            <a:off x="1338921" y="6125373"/>
            <a:ext cx="1422949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同步打入</a:t>
            </a:r>
            <a:endParaRPr lang="en-US" altLang="zh-CN" sz="2400" b="1" dirty="0">
              <a:solidFill>
                <a:schemeClr val="accent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13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0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25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000"/>
                            </p:stCondLst>
                            <p:childTnLst>
                              <p:par>
                                <p:cTn id="2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35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000"/>
                            </p:stCondLst>
                            <p:childTnLst>
                              <p:par>
                                <p:cTn id="2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2000"/>
                            </p:stCondLst>
                            <p:childTnLst>
                              <p:par>
                                <p:cTn id="2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/>
      <p:bldP spid="75" grpId="0" bldLvl="0" animBg="1"/>
      <p:bldP spid="76" grpId="0"/>
      <p:bldP spid="77" grpId="0" animBg="1"/>
      <p:bldP spid="78" grpId="0" animBg="1"/>
      <p:bldP spid="79" grpId="0" animBg="1"/>
      <p:bldP spid="80" grpId="0" bldLvl="0" animBg="1"/>
      <p:bldP spid="81" grpId="0"/>
      <p:bldP spid="82" grpId="0"/>
      <p:bldP spid="83" grpId="0" animBg="1"/>
      <p:bldP spid="84" grpId="0" animBg="1"/>
      <p:bldP spid="85" grpId="0" bldLvl="0" animBg="1"/>
      <p:bldP spid="86" grpId="0"/>
      <p:bldP spid="87" grpId="0" animBg="1"/>
      <p:bldP spid="88" grpId="0" animBg="1"/>
      <p:bldP spid="89" grpId="0" bldLvl="0" animBg="1"/>
      <p:bldP spid="90" grpId="0"/>
      <p:bldP spid="91" grpId="0" animBg="1"/>
      <p:bldP spid="121" grpId="0" animBg="1"/>
      <p:bldP spid="123" grpId="0" bldLvl="0" animBg="1"/>
      <p:bldP spid="131" grpId="0"/>
      <p:bldP spid="134" grpId="0" animBg="1"/>
      <p:bldP spid="135" grpId="0" animBg="1"/>
      <p:bldP spid="151" grpId="0"/>
      <p:bldP spid="152" grpId="0" animBg="1"/>
      <p:bldP spid="153" grpId="0" bldLvl="0" animBg="1"/>
      <p:bldP spid="154" grpId="0"/>
      <p:bldP spid="158" grpId="0" animBg="1"/>
      <p:bldP spid="159" grpId="0" animBg="1"/>
      <p:bldP spid="160" grpId="0" bldLvl="0" animBg="1"/>
      <p:bldP spid="161" grpId="0"/>
      <p:bldP spid="168" grpId="0"/>
      <p:bldP spid="169" grpId="0" animBg="1"/>
      <p:bldP spid="170" grpId="0" animBg="1"/>
      <p:bldP spid="171" grpId="0" bldLvl="0" animBg="1"/>
      <p:bldP spid="172" grpId="0"/>
      <p:bldP spid="173" grpId="0" animBg="1"/>
      <p:bldP spid="174" grpId="0" animBg="1"/>
      <p:bldP spid="175" grpId="0" bldLvl="0" animBg="1"/>
      <p:bldP spid="176" grpId="0"/>
      <p:bldP spid="177" grpId="0" animBg="1"/>
      <p:bldP spid="178" grpId="0" animBg="1"/>
      <p:bldP spid="179" grpId="0" bldLvl="0" animBg="1"/>
      <p:bldP spid="180" grpId="0"/>
      <p:bldP spid="181" grpId="0" animBg="1"/>
      <p:bldP spid="183" grpId="0" animBg="1"/>
      <p:bldP spid="184" grpId="0" animBg="1"/>
      <p:bldP spid="185" grpId="0" bldLvl="0" animBg="1"/>
      <p:bldP spid="186" grpId="0"/>
      <p:bldP spid="190" grpId="0" animBg="1"/>
      <p:bldP spid="191" grpId="0" bldLvl="0" animBg="1"/>
      <p:bldP spid="192" grpId="0"/>
      <p:bldP spid="193" grpId="0" animBg="1"/>
      <p:bldP spid="194" grpId="0" animBg="1"/>
      <p:bldP spid="195" grpId="0" animBg="1"/>
      <p:bldP spid="196" grpId="0" bldLvl="0" animBg="1"/>
      <p:bldP spid="197" grpId="0"/>
      <p:bldP spid="198" grpId="0" animBg="1"/>
      <p:bldP spid="199" grpId="0" animBg="1"/>
      <p:bldP spid="200" grpId="0" bldLvl="0" animBg="1"/>
      <p:bldP spid="201" grpId="0"/>
      <p:bldP spid="189" grpId="0" animBg="1"/>
      <p:bldP spid="216" grpId="0"/>
      <p:bldP spid="2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2476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62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的数据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49" y="852322"/>
            <a:ext cx="882770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）数据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信息的传送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---⑤CPU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内的寄存器→</a:t>
            </a:r>
            <a:r>
              <a:rPr lang="zh-CN" altLang="en-US" sz="24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外设（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统一编址）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138540" y="1132210"/>
            <a:ext cx="9054430" cy="3928939"/>
            <a:chOff x="-7919" y="1494853"/>
            <a:chExt cx="905443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30848"/>
              <a:ext cx="27260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198288"/>
              <a:ext cx="2707799" cy="998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>
              <a:off x="5098083" y="2008811"/>
              <a:ext cx="2722431" cy="73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779893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779943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779893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2543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Line 75">
            <a:extLst>
              <a:ext uri="{FF2B5EF4-FFF2-40B4-BE49-F238E27FC236}">
                <a16:creationId xmlns:a16="http://schemas.microsoft.com/office/drawing/2014/main" id="{C1BCCACE-3321-492E-92DD-1EDAE940C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5530" y="1431731"/>
            <a:ext cx="446" cy="822729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Line 78">
            <a:extLst>
              <a:ext uri="{FF2B5EF4-FFF2-40B4-BE49-F238E27FC236}">
                <a16:creationId xmlns:a16="http://schemas.microsoft.com/office/drawing/2014/main" id="{7E7974CD-D809-446E-9363-2D8F1F027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8413" y="1764738"/>
            <a:ext cx="0" cy="489721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Text Box 111">
            <a:extLst>
              <a:ext uri="{FF2B5EF4-FFF2-40B4-BE49-F238E27FC236}">
                <a16:creationId xmlns:a16="http://schemas.microsoft.com/office/drawing/2014/main" id="{EE6DD0ED-7B35-4171-8528-100C784A8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570" y="2225884"/>
            <a:ext cx="730300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Line 152">
            <a:extLst>
              <a:ext uri="{FF2B5EF4-FFF2-40B4-BE49-F238E27FC236}">
                <a16:creationId xmlns:a16="http://schemas.microsoft.com/office/drawing/2014/main" id="{E4CBD12D-5495-4622-A05D-9AC55D0AB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578" y="1600959"/>
            <a:ext cx="3617" cy="653499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Text Box 111">
            <a:extLst>
              <a:ext uri="{FF2B5EF4-FFF2-40B4-BE49-F238E27FC236}">
                <a16:creationId xmlns:a16="http://schemas.microsoft.com/office/drawing/2014/main" id="{8F2E4979-813E-46CD-B6D9-512A259D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570" y="2951754"/>
            <a:ext cx="678656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76" name="Line 78">
            <a:extLst>
              <a:ext uri="{FF2B5EF4-FFF2-40B4-BE49-F238E27FC236}">
                <a16:creationId xmlns:a16="http://schemas.microsoft.com/office/drawing/2014/main" id="{DEC403F7-1335-4938-9B50-F2702BF47A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9407" y="2633316"/>
            <a:ext cx="1" cy="3159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Text Box 98">
            <a:extLst>
              <a:ext uri="{FF2B5EF4-FFF2-40B4-BE49-F238E27FC236}">
                <a16:creationId xmlns:a16="http://schemas.microsoft.com/office/drawing/2014/main" id="{8B5C7151-7312-45FF-B35A-BB68343D9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834" y="3924494"/>
            <a:ext cx="519134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</a:p>
        </p:txBody>
      </p:sp>
      <p:sp>
        <p:nvSpPr>
          <p:cNvPr id="78" name="Line 31">
            <a:extLst>
              <a:ext uri="{FF2B5EF4-FFF2-40B4-BE49-F238E27FC236}">
                <a16:creationId xmlns:a16="http://schemas.microsoft.com/office/drawing/2014/main" id="{843AB56D-CC0C-43AB-B70F-183265A615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9046" y="3527820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Text Box 125">
            <a:extLst>
              <a:ext uri="{FF2B5EF4-FFF2-40B4-BE49-F238E27FC236}">
                <a16:creationId xmlns:a16="http://schemas.microsoft.com/office/drawing/2014/main" id="{F5697156-0A26-4375-8818-1AB1770E7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445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80" name="Text Box 5">
            <a:extLst>
              <a:ext uri="{FF2B5EF4-FFF2-40B4-BE49-F238E27FC236}">
                <a16:creationId xmlns:a16="http://schemas.microsoft.com/office/drawing/2014/main" id="{7B305FC6-DD94-48FC-93F2-50EA024FD033}"/>
              </a:ext>
            </a:extLst>
          </p:cNvPr>
          <p:cNvSpPr txBox="1"/>
          <p:nvPr/>
        </p:nvSpPr>
        <p:spPr>
          <a:xfrm>
            <a:off x="358890" y="5283764"/>
            <a:ext cx="48825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81" name="Line 61">
            <a:extLst>
              <a:ext uri="{FF2B5EF4-FFF2-40B4-BE49-F238E27FC236}">
                <a16:creationId xmlns:a16="http://schemas.microsoft.com/office/drawing/2014/main" id="{4D9B9B1B-8A62-4FF3-B3D2-9891E633AE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528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Text Box 5">
            <a:extLst>
              <a:ext uri="{FF2B5EF4-FFF2-40B4-BE49-F238E27FC236}">
                <a16:creationId xmlns:a16="http://schemas.microsoft.com/office/drawing/2014/main" id="{E7E346AB-A7B7-43BE-8808-9AD135120689}"/>
              </a:ext>
            </a:extLst>
          </p:cNvPr>
          <p:cNvSpPr txBox="1"/>
          <p:nvPr/>
        </p:nvSpPr>
        <p:spPr>
          <a:xfrm>
            <a:off x="1007290" y="5283764"/>
            <a:ext cx="66542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A/B</a:t>
            </a:r>
          </a:p>
        </p:txBody>
      </p:sp>
      <p:sp>
        <p:nvSpPr>
          <p:cNvPr id="83" name="Line 30">
            <a:extLst>
              <a:ext uri="{FF2B5EF4-FFF2-40B4-BE49-F238E27FC236}">
                <a16:creationId xmlns:a16="http://schemas.microsoft.com/office/drawing/2014/main" id="{EF4C3DA8-024C-4184-BDE7-691984BB3B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0279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Text Box 127">
            <a:extLst>
              <a:ext uri="{FF2B5EF4-FFF2-40B4-BE49-F238E27FC236}">
                <a16:creationId xmlns:a16="http://schemas.microsoft.com/office/drawing/2014/main" id="{C74F1C87-DB4E-4E1E-96F7-D18CE699E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1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5" name="Line 61">
            <a:extLst>
              <a:ext uri="{FF2B5EF4-FFF2-40B4-BE49-F238E27FC236}">
                <a16:creationId xmlns:a16="http://schemas.microsoft.com/office/drawing/2014/main" id="{CAC305D5-2717-49F4-8648-33E0BB8CA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3435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Text Box 5">
            <a:extLst>
              <a:ext uri="{FF2B5EF4-FFF2-40B4-BE49-F238E27FC236}">
                <a16:creationId xmlns:a16="http://schemas.microsoft.com/office/drawing/2014/main" id="{989164E5-840D-48FF-AD7B-0E0EF4714C18}"/>
              </a:ext>
            </a:extLst>
          </p:cNvPr>
          <p:cNvSpPr txBox="1"/>
          <p:nvPr/>
        </p:nvSpPr>
        <p:spPr>
          <a:xfrm>
            <a:off x="1886197" y="5283764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87" name="Line 30">
            <a:extLst>
              <a:ext uri="{FF2B5EF4-FFF2-40B4-BE49-F238E27FC236}">
                <a16:creationId xmlns:a16="http://schemas.microsoft.com/office/drawing/2014/main" id="{877E8097-69C2-4824-9965-C600C674CB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391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Text Box 116">
            <a:extLst>
              <a:ext uri="{FF2B5EF4-FFF2-40B4-BE49-F238E27FC236}">
                <a16:creationId xmlns:a16="http://schemas.microsoft.com/office/drawing/2014/main" id="{293351E9-238E-4254-83B5-44DE5F8A2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72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89" name="Line 61">
            <a:extLst>
              <a:ext uri="{FF2B5EF4-FFF2-40B4-BE49-F238E27FC236}">
                <a16:creationId xmlns:a16="http://schemas.microsoft.com/office/drawing/2014/main" id="{C4FFE91D-F713-4FB6-B087-B375BF7135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6625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5">
            <a:extLst>
              <a:ext uri="{FF2B5EF4-FFF2-40B4-BE49-F238E27FC236}">
                <a16:creationId xmlns:a16="http://schemas.microsoft.com/office/drawing/2014/main" id="{589C12FE-4001-4C0A-B034-CDA74B86DD21}"/>
              </a:ext>
            </a:extLst>
          </p:cNvPr>
          <p:cNvSpPr txBox="1"/>
          <p:nvPr/>
        </p:nvSpPr>
        <p:spPr>
          <a:xfrm>
            <a:off x="2779387" y="5283764"/>
            <a:ext cx="1121463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1" name="Line 30">
            <a:extLst>
              <a:ext uri="{FF2B5EF4-FFF2-40B4-BE49-F238E27FC236}">
                <a16:creationId xmlns:a16="http://schemas.microsoft.com/office/drawing/2014/main" id="{26ADF21F-F474-4CB7-A9FB-81A6DE682B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129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4" name="Line 51">
            <a:extLst>
              <a:ext uri="{FF2B5EF4-FFF2-40B4-BE49-F238E27FC236}">
                <a16:creationId xmlns:a16="http://schemas.microsoft.com/office/drawing/2014/main" id="{4AEAF529-55D8-4A72-8224-9EDB447F35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770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5" name="Text Box 117">
            <a:extLst>
              <a:ext uri="{FF2B5EF4-FFF2-40B4-BE49-F238E27FC236}">
                <a16:creationId xmlns:a16="http://schemas.microsoft.com/office/drawing/2014/main" id="{EE78B46A-BB52-4E36-A85A-5E36732D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60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151" name="Line 52">
            <a:extLst>
              <a:ext uri="{FF2B5EF4-FFF2-40B4-BE49-F238E27FC236}">
                <a16:creationId xmlns:a16="http://schemas.microsoft.com/office/drawing/2014/main" id="{4D6692AB-78DA-4E1E-8C6B-76D8B5849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56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2" name="Line 61">
            <a:extLst>
              <a:ext uri="{FF2B5EF4-FFF2-40B4-BE49-F238E27FC236}">
                <a16:creationId xmlns:a16="http://schemas.microsoft.com/office/drawing/2014/main" id="{AFE43FC5-9AF3-4C1E-AF14-1C80304776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47527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Text Box 5">
            <a:extLst>
              <a:ext uri="{FF2B5EF4-FFF2-40B4-BE49-F238E27FC236}">
                <a16:creationId xmlns:a16="http://schemas.microsoft.com/office/drawing/2014/main" id="{71BD923D-8F04-408F-AC08-F1920BA7D251}"/>
              </a:ext>
            </a:extLst>
          </p:cNvPr>
          <p:cNvSpPr txBox="1"/>
          <p:nvPr/>
        </p:nvSpPr>
        <p:spPr>
          <a:xfrm>
            <a:off x="4130289" y="5283764"/>
            <a:ext cx="160557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Rectangle 39">
            <a:extLst>
              <a:ext uri="{FF2B5EF4-FFF2-40B4-BE49-F238E27FC236}">
                <a16:creationId xmlns:a16="http://schemas.microsoft.com/office/drawing/2014/main" id="{E2BBFE98-D2F4-473E-ADCF-56B4CB79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0" y="239461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59" name="Line 61">
            <a:extLst>
              <a:ext uri="{FF2B5EF4-FFF2-40B4-BE49-F238E27FC236}">
                <a16:creationId xmlns:a16="http://schemas.microsoft.com/office/drawing/2014/main" id="{FE812958-31D4-4FE7-AF71-AE9FA6708F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75036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Text Box 5">
            <a:extLst>
              <a:ext uri="{FF2B5EF4-FFF2-40B4-BE49-F238E27FC236}">
                <a16:creationId xmlns:a16="http://schemas.microsoft.com/office/drawing/2014/main" id="{2FBB7986-E65F-4C7A-97B2-A6D8DD82644A}"/>
              </a:ext>
            </a:extLst>
          </p:cNvPr>
          <p:cNvSpPr txBox="1"/>
          <p:nvPr/>
        </p:nvSpPr>
        <p:spPr>
          <a:xfrm>
            <a:off x="5961065" y="5283764"/>
            <a:ext cx="67970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61" name="Line 69">
            <a:extLst>
              <a:ext uri="{FF2B5EF4-FFF2-40B4-BE49-F238E27FC236}">
                <a16:creationId xmlns:a16="http://schemas.microsoft.com/office/drawing/2014/main" id="{5699230B-07FA-42B2-B431-8FCBF78FF4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4538" y="1590260"/>
            <a:ext cx="2722431" cy="999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Line 93">
            <a:extLst>
              <a:ext uri="{FF2B5EF4-FFF2-40B4-BE49-F238E27FC236}">
                <a16:creationId xmlns:a16="http://schemas.microsoft.com/office/drawing/2014/main" id="{C425D9CA-DB78-4566-A5FC-B908C81AEB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8398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Line 94">
            <a:extLst>
              <a:ext uri="{FF2B5EF4-FFF2-40B4-BE49-F238E27FC236}">
                <a16:creationId xmlns:a16="http://schemas.microsoft.com/office/drawing/2014/main" id="{343D17CC-0037-4DFE-B387-FC4B5B611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7645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4" name="Line 61">
            <a:extLst>
              <a:ext uri="{FF2B5EF4-FFF2-40B4-BE49-F238E27FC236}">
                <a16:creationId xmlns:a16="http://schemas.microsoft.com/office/drawing/2014/main" id="{A265D116-DCA4-4CE4-95E3-E1EE5D2221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7654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5" name="Text Box 5">
            <a:extLst>
              <a:ext uri="{FF2B5EF4-FFF2-40B4-BE49-F238E27FC236}">
                <a16:creationId xmlns:a16="http://schemas.microsoft.com/office/drawing/2014/main" id="{F13395A0-0AA2-4A52-8B6B-C442D44CE90A}"/>
              </a:ext>
            </a:extLst>
          </p:cNvPr>
          <p:cNvSpPr txBox="1"/>
          <p:nvPr/>
        </p:nvSpPr>
        <p:spPr>
          <a:xfrm>
            <a:off x="6805016" y="5283764"/>
            <a:ext cx="79703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Text Box 110">
            <a:extLst>
              <a:ext uri="{FF2B5EF4-FFF2-40B4-BE49-F238E27FC236}">
                <a16:creationId xmlns:a16="http://schemas.microsoft.com/office/drawing/2014/main" id="{967CFACD-858D-4C94-9FD7-FB2BB8993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697" y="2223534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7" name="Line 74">
            <a:extLst>
              <a:ext uri="{FF2B5EF4-FFF2-40B4-BE49-F238E27FC236}">
                <a16:creationId xmlns:a16="http://schemas.microsoft.com/office/drawing/2014/main" id="{4FBDEA13-42F8-4D51-A12D-01CA6C812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9034" y="1616223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Line 61">
            <a:extLst>
              <a:ext uri="{FF2B5EF4-FFF2-40B4-BE49-F238E27FC236}">
                <a16:creationId xmlns:a16="http://schemas.microsoft.com/office/drawing/2014/main" id="{52C793C5-75DF-459B-A2EB-23B16EF1FE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18084" y="5513714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9" name="Text Box 5">
            <a:extLst>
              <a:ext uri="{FF2B5EF4-FFF2-40B4-BE49-F238E27FC236}">
                <a16:creationId xmlns:a16="http://schemas.microsoft.com/office/drawing/2014/main" id="{48E32877-C7F2-4C62-9BA4-ED2603FB2196}"/>
              </a:ext>
            </a:extLst>
          </p:cNvPr>
          <p:cNvSpPr txBox="1"/>
          <p:nvPr/>
        </p:nvSpPr>
        <p:spPr>
          <a:xfrm>
            <a:off x="7758823" y="5283764"/>
            <a:ext cx="111369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外设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5">
            <a:extLst>
              <a:ext uri="{FF2B5EF4-FFF2-40B4-BE49-F238E27FC236}">
                <a16:creationId xmlns:a16="http://schemas.microsoft.com/office/drawing/2014/main" id="{C42B48DC-52A9-484D-A53F-192C92D312A7}"/>
              </a:ext>
            </a:extLst>
          </p:cNvPr>
          <p:cNvSpPr txBox="1"/>
          <p:nvPr/>
        </p:nvSpPr>
        <p:spPr>
          <a:xfrm>
            <a:off x="2603599" y="5793180"/>
            <a:ext cx="302239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（与②相同）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1" name="Line 60"/>
          <p:cNvSpPr>
            <a:spLocks noChangeShapeType="1"/>
          </p:cNvSpPr>
          <p:nvPr/>
        </p:nvSpPr>
        <p:spPr bwMode="auto">
          <a:xfrm flipH="1" flipV="1">
            <a:off x="4221765" y="2010744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Line 60"/>
          <p:cNvSpPr>
            <a:spLocks noChangeShapeType="1"/>
          </p:cNvSpPr>
          <p:nvPr/>
        </p:nvSpPr>
        <p:spPr bwMode="auto">
          <a:xfrm flipH="1" flipV="1">
            <a:off x="4239695" y="2499319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1" name="Line 60"/>
          <p:cNvSpPr>
            <a:spLocks noChangeShapeType="1"/>
          </p:cNvSpPr>
          <p:nvPr/>
        </p:nvSpPr>
        <p:spPr bwMode="auto">
          <a:xfrm flipH="1">
            <a:off x="3803067" y="2416359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Line 60"/>
          <p:cNvSpPr>
            <a:spLocks noChangeShapeType="1"/>
          </p:cNvSpPr>
          <p:nvPr/>
        </p:nvSpPr>
        <p:spPr bwMode="auto">
          <a:xfrm flipH="1" flipV="1">
            <a:off x="4216434" y="3659226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3" name="Line 60"/>
          <p:cNvSpPr>
            <a:spLocks noChangeShapeType="1"/>
          </p:cNvSpPr>
          <p:nvPr/>
        </p:nvSpPr>
        <p:spPr bwMode="auto">
          <a:xfrm flipH="1">
            <a:off x="3806700" y="3562819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Line 60"/>
          <p:cNvSpPr>
            <a:spLocks noChangeShapeType="1"/>
          </p:cNvSpPr>
          <p:nvPr/>
        </p:nvSpPr>
        <p:spPr bwMode="auto">
          <a:xfrm flipH="1" flipV="1">
            <a:off x="4234364" y="4188142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60"/>
          <p:cNvSpPr>
            <a:spLocks noChangeShapeType="1"/>
          </p:cNvSpPr>
          <p:nvPr/>
        </p:nvSpPr>
        <p:spPr bwMode="auto">
          <a:xfrm flipH="1">
            <a:off x="3797736" y="4091735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Line 60"/>
          <p:cNvSpPr>
            <a:spLocks noChangeShapeType="1"/>
          </p:cNvSpPr>
          <p:nvPr/>
        </p:nvSpPr>
        <p:spPr bwMode="auto">
          <a:xfrm flipH="1" flipV="1">
            <a:off x="4238847" y="4743952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 flipH="1">
            <a:off x="3815666" y="4660992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Line 60"/>
          <p:cNvSpPr>
            <a:spLocks noChangeShapeType="1"/>
          </p:cNvSpPr>
          <p:nvPr/>
        </p:nvSpPr>
        <p:spPr bwMode="auto">
          <a:xfrm flipH="1">
            <a:off x="3808098" y="1982278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9" name="Line 60"/>
          <p:cNvSpPr>
            <a:spLocks noChangeShapeType="1"/>
          </p:cNvSpPr>
          <p:nvPr/>
        </p:nvSpPr>
        <p:spPr bwMode="auto">
          <a:xfrm flipH="1">
            <a:off x="3794103" y="3012510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4" name="Line 60">
            <a:extLst>
              <a:ext uri="{FF2B5EF4-FFF2-40B4-BE49-F238E27FC236}">
                <a16:creationId xmlns:a16="http://schemas.microsoft.com/office/drawing/2014/main" id="{E31281D0-8E61-48E8-A0F0-CFE34B6CA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6782" y="2500296"/>
            <a:ext cx="43437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10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 animBg="1"/>
      <p:bldP spid="79" grpId="0" animBg="1"/>
      <p:bldP spid="80" grpId="0"/>
      <p:bldP spid="81" grpId="0" bldLvl="0" animBg="1"/>
      <p:bldP spid="82" grpId="0"/>
      <p:bldP spid="83" grpId="0" animBg="1"/>
      <p:bldP spid="84" grpId="0" animBg="1"/>
      <p:bldP spid="85" grpId="0" bldLvl="0" animBg="1"/>
      <p:bldP spid="86" grpId="0"/>
      <p:bldP spid="87" grpId="0" animBg="1"/>
      <p:bldP spid="88" grpId="0" animBg="1"/>
      <p:bldP spid="89" grpId="0" bldLvl="0" animBg="1"/>
      <p:bldP spid="90" grpId="0"/>
      <p:bldP spid="131" grpId="0" animBg="1"/>
      <p:bldP spid="134" grpId="0" animBg="1"/>
      <p:bldP spid="135" grpId="0"/>
      <p:bldP spid="151" grpId="0" animBg="1"/>
      <p:bldP spid="152" grpId="0" bldLvl="0" animBg="1"/>
      <p:bldP spid="153" grpId="0"/>
      <p:bldP spid="158" grpId="0" animBg="1"/>
      <p:bldP spid="159" grpId="0" bldLvl="0" animBg="1"/>
      <p:bldP spid="160" grpId="0"/>
      <p:bldP spid="161" grpId="0" animBg="1"/>
      <p:bldP spid="162" grpId="0" animBg="1"/>
      <p:bldP spid="163" grpId="0" animBg="1"/>
      <p:bldP spid="164" grpId="0" bldLvl="0" animBg="1"/>
      <p:bldP spid="165" grpId="0"/>
      <p:bldP spid="166" grpId="0" animBg="1"/>
      <p:bldP spid="167" grpId="0" animBg="1"/>
      <p:bldP spid="168" grpId="0" bldLvl="0" animBg="1"/>
      <p:bldP spid="169" grpId="0"/>
      <p:bldP spid="170" grpId="0"/>
      <p:bldP spid="15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" y="-2476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的数据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通路结构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</a:t>
            </a:r>
            <a:r>
              <a:rPr lang="zh-CN" altLang="en-US" dirty="0" smtClean="0"/>
              <a:t>中央处理器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136249" y="852322"/>
            <a:ext cx="882770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）数据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信息的传送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---⑥</a:t>
            </a:r>
            <a:r>
              <a:rPr lang="zh-CN" altLang="en-US" sz="24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外设→</a:t>
            </a:r>
            <a:r>
              <a:rPr lang="en-US" altLang="zh-CN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内的寄存器（统一编址）</a:t>
            </a:r>
          </a:p>
        </p:txBody>
      </p:sp>
      <p:grpSp>
        <p:nvGrpSpPr>
          <p:cNvPr id="92" name="组合 91"/>
          <p:cNvGrpSpPr/>
          <p:nvPr/>
        </p:nvGrpSpPr>
        <p:grpSpPr>
          <a:xfrm>
            <a:off x="138540" y="1132210"/>
            <a:ext cx="9054430" cy="3928939"/>
            <a:chOff x="-7919" y="1494853"/>
            <a:chExt cx="9054430" cy="4376228"/>
          </a:xfrm>
        </p:grpSpPr>
        <p:sp>
          <p:nvSpPr>
            <p:cNvPr id="93" name="Line 28"/>
            <p:cNvSpPr>
              <a:spLocks noChangeShapeType="1"/>
            </p:cNvSpPr>
            <p:nvPr/>
          </p:nvSpPr>
          <p:spPr bwMode="auto">
            <a:xfrm flipV="1">
              <a:off x="683198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4" name="Line 29"/>
            <p:cNvSpPr>
              <a:spLocks noChangeShapeType="1"/>
            </p:cNvSpPr>
            <p:nvPr/>
          </p:nvSpPr>
          <p:spPr bwMode="auto">
            <a:xfrm flipV="1">
              <a:off x="1384867" y="2725516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5" name="Line 30"/>
            <p:cNvSpPr>
              <a:spLocks noChangeShapeType="1"/>
            </p:cNvSpPr>
            <p:nvPr/>
          </p:nvSpPr>
          <p:spPr bwMode="auto">
            <a:xfrm flipV="1">
              <a:off x="2055593" y="3432832"/>
              <a:ext cx="0" cy="3264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 flipV="1">
              <a:off x="1611085" y="4163962"/>
              <a:ext cx="1" cy="4000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 flipV="1">
              <a:off x="1007836" y="4163963"/>
              <a:ext cx="0" cy="4000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8" name="Line 33"/>
            <p:cNvSpPr>
              <a:spLocks noChangeShapeType="1"/>
            </p:cNvSpPr>
            <p:nvPr/>
          </p:nvSpPr>
          <p:spPr bwMode="auto">
            <a:xfrm flipV="1">
              <a:off x="253774" y="4163962"/>
              <a:ext cx="0" cy="400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9" name="Line 34"/>
            <p:cNvSpPr>
              <a:spLocks noChangeShapeType="1"/>
            </p:cNvSpPr>
            <p:nvPr/>
          </p:nvSpPr>
          <p:spPr bwMode="auto">
            <a:xfrm flipV="1">
              <a:off x="2324525" y="4167409"/>
              <a:ext cx="5709" cy="3966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V="1">
              <a:off x="1384867" y="2094387"/>
              <a:ext cx="0" cy="26939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1" name="Text Box 98"/>
            <p:cNvSpPr txBox="1">
              <a:spLocks noChangeArrowheads="1"/>
            </p:cNvSpPr>
            <p:nvPr/>
          </p:nvSpPr>
          <p:spPr bwMode="auto">
            <a:xfrm>
              <a:off x="-7919" y="4616379"/>
              <a:ext cx="1264228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 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SP  PC </a:t>
              </a:r>
            </a:p>
          </p:txBody>
        </p:sp>
        <p:sp>
          <p:nvSpPr>
            <p:cNvPr id="102" name="Text Box 115"/>
            <p:cNvSpPr txBox="1">
              <a:spLocks noChangeArrowheads="1"/>
            </p:cNvSpPr>
            <p:nvPr/>
          </p:nvSpPr>
          <p:spPr bwMode="auto">
            <a:xfrm>
              <a:off x="102961" y="3759312"/>
              <a:ext cx="1131090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103" name="Text Box 116"/>
            <p:cNvSpPr txBox="1">
              <a:spLocks noChangeArrowheads="1"/>
            </p:cNvSpPr>
            <p:nvPr/>
          </p:nvSpPr>
          <p:spPr bwMode="auto">
            <a:xfrm>
              <a:off x="743513" y="2345336"/>
              <a:ext cx="1281906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移位器</a:t>
              </a:r>
            </a:p>
          </p:txBody>
        </p:sp>
        <p:sp>
          <p:nvSpPr>
            <p:cNvPr id="104" name="Line 20"/>
            <p:cNvSpPr>
              <a:spLocks noChangeShapeType="1"/>
            </p:cNvSpPr>
            <p:nvPr/>
          </p:nvSpPr>
          <p:spPr bwMode="auto">
            <a:xfrm>
              <a:off x="781617" y="286149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5" name="Text Box 125"/>
            <p:cNvSpPr txBox="1">
              <a:spLocks noChangeArrowheads="1"/>
            </p:cNvSpPr>
            <p:nvPr/>
          </p:nvSpPr>
          <p:spPr bwMode="auto">
            <a:xfrm>
              <a:off x="1460273" y="3759314"/>
              <a:ext cx="1131091" cy="44566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</a:p>
          </p:txBody>
        </p:sp>
        <p:sp>
          <p:nvSpPr>
            <p:cNvPr id="106" name="Text Box 127"/>
            <p:cNvSpPr txBox="1">
              <a:spLocks noChangeArrowheads="1"/>
            </p:cNvSpPr>
            <p:nvPr/>
          </p:nvSpPr>
          <p:spPr bwMode="auto">
            <a:xfrm>
              <a:off x="601436" y="3051996"/>
              <a:ext cx="1537493" cy="4001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ALU</a:t>
              </a:r>
            </a:p>
          </p:txBody>
        </p:sp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2802732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R2</a:t>
              </a:r>
            </a:p>
          </p:txBody>
        </p:sp>
        <p:sp>
          <p:nvSpPr>
            <p:cNvPr id="108" name="Line 51"/>
            <p:cNvSpPr>
              <a:spLocks noChangeShapeType="1"/>
            </p:cNvSpPr>
            <p:nvPr/>
          </p:nvSpPr>
          <p:spPr bwMode="auto">
            <a:xfrm flipV="1">
              <a:off x="1384867" y="2113435"/>
              <a:ext cx="2699770" cy="11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4078301" y="2094388"/>
              <a:ext cx="14633" cy="3682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6" name="Line 66"/>
            <p:cNvSpPr>
              <a:spLocks noChangeShapeType="1"/>
            </p:cNvSpPr>
            <p:nvPr/>
          </p:nvSpPr>
          <p:spPr bwMode="auto">
            <a:xfrm flipV="1">
              <a:off x="5099472" y="1830848"/>
              <a:ext cx="272604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7" name="Line 68"/>
            <p:cNvSpPr>
              <a:spLocks noChangeShapeType="1"/>
            </p:cNvSpPr>
            <p:nvPr/>
          </p:nvSpPr>
          <p:spPr bwMode="auto">
            <a:xfrm flipV="1">
              <a:off x="5099471" y="2198288"/>
              <a:ext cx="2707799" cy="998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8" name="Line 69"/>
            <p:cNvSpPr>
              <a:spLocks noChangeShapeType="1"/>
            </p:cNvSpPr>
            <p:nvPr/>
          </p:nvSpPr>
          <p:spPr bwMode="auto">
            <a:xfrm flipH="1">
              <a:off x="5098083" y="2008811"/>
              <a:ext cx="2722431" cy="736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6457950" y="1828473"/>
              <a:ext cx="446" cy="888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6683723" y="2012834"/>
              <a:ext cx="446" cy="70426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2" name="Line 77"/>
            <p:cNvSpPr>
              <a:spLocks noChangeShapeType="1"/>
            </p:cNvSpPr>
            <p:nvPr/>
          </p:nvSpPr>
          <p:spPr bwMode="auto">
            <a:xfrm>
              <a:off x="6910388" y="2227375"/>
              <a:ext cx="0" cy="48972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4" name="Line 91"/>
            <p:cNvSpPr>
              <a:spLocks noChangeShapeType="1"/>
            </p:cNvSpPr>
            <p:nvPr/>
          </p:nvSpPr>
          <p:spPr bwMode="auto">
            <a:xfrm>
              <a:off x="5404247" y="2416631"/>
              <a:ext cx="2262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5" name="Line 92"/>
            <p:cNvSpPr>
              <a:spLocks noChangeShapeType="1"/>
            </p:cNvSpPr>
            <p:nvPr/>
          </p:nvSpPr>
          <p:spPr bwMode="auto">
            <a:xfrm flipV="1">
              <a:off x="5614035" y="1814746"/>
              <a:ext cx="9622" cy="5827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6" name="Line 93"/>
            <p:cNvSpPr>
              <a:spLocks noChangeShapeType="1"/>
            </p:cNvSpPr>
            <p:nvPr/>
          </p:nvSpPr>
          <p:spPr bwMode="auto">
            <a:xfrm flipH="1">
              <a:off x="5391947" y="2994235"/>
              <a:ext cx="3770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V="1">
              <a:off x="5751194" y="2009193"/>
              <a:ext cx="273" cy="10083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5902279" y="2016180"/>
              <a:ext cx="12404" cy="15633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 flipH="1">
              <a:off x="5408771" y="3571838"/>
              <a:ext cx="493196" cy="110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0" name="Text Box 110"/>
            <p:cNvSpPr txBox="1">
              <a:spLocks noChangeArrowheads="1"/>
            </p:cNvSpPr>
            <p:nvPr/>
          </p:nvSpPr>
          <p:spPr bwMode="auto">
            <a:xfrm>
              <a:off x="6307138" y="2717096"/>
              <a:ext cx="754063" cy="40011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2" name="Text Box 114"/>
            <p:cNvSpPr txBox="1">
              <a:spLocks noChangeArrowheads="1"/>
            </p:cNvSpPr>
            <p:nvPr/>
          </p:nvSpPr>
          <p:spPr bwMode="auto">
            <a:xfrm>
              <a:off x="7798930" y="2016968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控制总线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3" name="Text Box 117"/>
            <p:cNvSpPr txBox="1">
              <a:spLocks noChangeArrowheads="1"/>
            </p:cNvSpPr>
            <p:nvPr/>
          </p:nvSpPr>
          <p:spPr bwMode="auto">
            <a:xfrm>
              <a:off x="1891521" y="1673922"/>
              <a:ext cx="1583531" cy="47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eaLnBrk="0" hangingPunct="0">
                <a:spcBef>
                  <a:spcPct val="50000"/>
                </a:spcBef>
                <a:defRPr sz="2000" b="1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defRPr>
              </a:lvl1pPr>
            </a:lstStyle>
            <a:p>
              <a:r>
                <a:rPr lang="zh-CN" altLang="en-US" dirty="0">
                  <a:solidFill>
                    <a:schemeClr val="tx1"/>
                  </a:solidFill>
                </a:rPr>
                <a:t>内总线</a:t>
              </a:r>
            </a:p>
          </p:txBody>
        </p:sp>
        <p:sp>
          <p:nvSpPr>
            <p:cNvPr id="136" name="Text Box 153"/>
            <p:cNvSpPr txBox="1">
              <a:spLocks noChangeArrowheads="1"/>
            </p:cNvSpPr>
            <p:nvPr/>
          </p:nvSpPr>
          <p:spPr bwMode="auto">
            <a:xfrm>
              <a:off x="7799435" y="1494853"/>
              <a:ext cx="1246658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7" name="Text Box 154"/>
            <p:cNvSpPr txBox="1">
              <a:spLocks noChangeArrowheads="1"/>
            </p:cNvSpPr>
            <p:nvPr/>
          </p:nvSpPr>
          <p:spPr bwMode="auto">
            <a:xfrm>
              <a:off x="7798930" y="1764755"/>
              <a:ext cx="1247581" cy="445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folHlin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数据总线</a:t>
              </a:r>
              <a:endParaRPr lang="en-US" altLang="zh-CN" sz="2000" b="1" dirty="0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8" name="Line 156"/>
            <p:cNvSpPr>
              <a:spLocks noChangeShapeType="1"/>
            </p:cNvSpPr>
            <p:nvPr/>
          </p:nvSpPr>
          <p:spPr bwMode="auto">
            <a:xfrm flipH="1">
              <a:off x="6068514" y="2183302"/>
              <a:ext cx="12405" cy="1926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39" name="Text Box 157"/>
            <p:cNvSpPr txBox="1">
              <a:spLocks noChangeArrowheads="1"/>
            </p:cNvSpPr>
            <p:nvPr/>
          </p:nvSpPr>
          <p:spPr bwMode="auto">
            <a:xfrm>
              <a:off x="5687918" y="4107724"/>
              <a:ext cx="786525" cy="835164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控制逻辑 </a:t>
              </a:r>
            </a:p>
          </p:txBody>
        </p:sp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02732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R3</a:t>
              </a:r>
            </a:p>
          </p:txBody>
        </p:sp>
        <p:sp>
          <p:nvSpPr>
            <p:cNvPr id="141" name="Rectangle 39"/>
            <p:cNvSpPr>
              <a:spLocks noChangeArrowheads="1"/>
            </p:cNvSpPr>
            <p:nvPr/>
          </p:nvSpPr>
          <p:spPr bwMode="auto">
            <a:xfrm>
              <a:off x="2802732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</a:p>
          </p:txBody>
        </p:sp>
        <p:sp>
          <p:nvSpPr>
            <p:cNvPr id="142" name="Rectangle 39"/>
            <p:cNvSpPr>
              <a:spLocks noChangeArrowheads="1"/>
            </p:cNvSpPr>
            <p:nvPr/>
          </p:nvSpPr>
          <p:spPr bwMode="auto">
            <a:xfrm>
              <a:off x="2802732" y="2903575"/>
              <a:ext cx="845348" cy="31919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R1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2802732" y="2316003"/>
              <a:ext cx="845348" cy="31736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R0</a:t>
              </a:r>
            </a:p>
          </p:txBody>
        </p:sp>
        <p:sp>
          <p:nvSpPr>
            <p:cNvPr id="144" name="Rectangle 39"/>
            <p:cNvSpPr>
              <a:spLocks noChangeArrowheads="1"/>
            </p:cNvSpPr>
            <p:nvPr/>
          </p:nvSpPr>
          <p:spPr bwMode="auto">
            <a:xfrm>
              <a:off x="2802732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145" name="Rectangle 39"/>
            <p:cNvSpPr>
              <a:spLocks noChangeArrowheads="1"/>
            </p:cNvSpPr>
            <p:nvPr/>
          </p:nvSpPr>
          <p:spPr bwMode="auto">
            <a:xfrm>
              <a:off x="4548210" y="5332271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PSW</a:t>
              </a:r>
            </a:p>
          </p:txBody>
        </p:sp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4548210" y="469717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SP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4548210" y="407784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PC</a:t>
              </a:r>
            </a:p>
          </p:txBody>
        </p:sp>
        <p:sp>
          <p:nvSpPr>
            <p:cNvPr id="148" name="Rectangle 39"/>
            <p:cNvSpPr>
              <a:spLocks noChangeArrowheads="1"/>
            </p:cNvSpPr>
            <p:nvPr/>
          </p:nvSpPr>
          <p:spPr bwMode="auto">
            <a:xfrm>
              <a:off x="4548210" y="3476928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IR</a:t>
              </a:r>
            </a:p>
          </p:txBody>
        </p:sp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4546599" y="2902470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MDR</a:t>
              </a:r>
            </a:p>
          </p:txBody>
        </p:sp>
        <p:sp>
          <p:nvSpPr>
            <p:cNvPr id="150" name="Rectangle 39"/>
            <p:cNvSpPr>
              <a:spLocks noChangeArrowheads="1"/>
            </p:cNvSpPr>
            <p:nvPr/>
          </p:nvSpPr>
          <p:spPr bwMode="auto">
            <a:xfrm>
              <a:off x="4547788" y="2313985"/>
              <a:ext cx="845348" cy="321405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CN" sz="2000" b="1" dirty="0">
                  <a:solidFill>
                    <a:schemeClr val="bg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MAR</a:t>
              </a:r>
            </a:p>
          </p:txBody>
        </p:sp>
        <p:sp>
          <p:nvSpPr>
            <p:cNvPr id="155" name="Text Box 98"/>
            <p:cNvSpPr txBox="1">
              <a:spLocks noChangeArrowheads="1"/>
            </p:cNvSpPr>
            <p:nvPr/>
          </p:nvSpPr>
          <p:spPr bwMode="auto">
            <a:xfrm>
              <a:off x="1379462" y="4602527"/>
              <a:ext cx="1264229" cy="1254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R0~R3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C  D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PSW MDR</a:t>
              </a:r>
            </a:p>
          </p:txBody>
        </p:sp>
        <p:sp>
          <p:nvSpPr>
            <p:cNvPr id="156" name="Text Box 98"/>
            <p:cNvSpPr txBox="1">
              <a:spLocks noChangeArrowheads="1"/>
            </p:cNvSpPr>
            <p:nvPr/>
          </p:nvSpPr>
          <p:spPr bwMode="auto">
            <a:xfrm>
              <a:off x="380773" y="4328130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  <p:sp>
          <p:nvSpPr>
            <p:cNvPr id="157" name="Text Box 98"/>
            <p:cNvSpPr txBox="1">
              <a:spLocks noChangeArrowheads="1"/>
            </p:cNvSpPr>
            <p:nvPr/>
          </p:nvSpPr>
          <p:spPr bwMode="auto">
            <a:xfrm>
              <a:off x="1752205" y="4350543"/>
              <a:ext cx="4868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…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0C97596-949B-4C46-B79E-777065FAB2D8}"/>
              </a:ext>
            </a:extLst>
          </p:cNvPr>
          <p:cNvSpPr/>
          <p:nvPr/>
        </p:nvSpPr>
        <p:spPr>
          <a:xfrm>
            <a:off x="-5077" y="5106652"/>
            <a:ext cx="9181652" cy="129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Line 75">
            <a:extLst>
              <a:ext uri="{FF2B5EF4-FFF2-40B4-BE49-F238E27FC236}">
                <a16:creationId xmlns:a16="http://schemas.microsoft.com/office/drawing/2014/main" id="{C1BCCACE-3321-492E-92DD-1EDAE940C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5530" y="1431731"/>
            <a:ext cx="446" cy="822729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Line 78">
            <a:extLst>
              <a:ext uri="{FF2B5EF4-FFF2-40B4-BE49-F238E27FC236}">
                <a16:creationId xmlns:a16="http://schemas.microsoft.com/office/drawing/2014/main" id="{7E7974CD-D809-446E-9363-2D8F1F027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8413" y="1764738"/>
            <a:ext cx="0" cy="489721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Text Box 111">
            <a:extLst>
              <a:ext uri="{FF2B5EF4-FFF2-40B4-BE49-F238E27FC236}">
                <a16:creationId xmlns:a16="http://schemas.microsoft.com/office/drawing/2014/main" id="{EE6DD0ED-7B35-4171-8528-100C784A8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570" y="2225884"/>
            <a:ext cx="730300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Line 152">
            <a:extLst>
              <a:ext uri="{FF2B5EF4-FFF2-40B4-BE49-F238E27FC236}">
                <a16:creationId xmlns:a16="http://schemas.microsoft.com/office/drawing/2014/main" id="{E4CBD12D-5495-4622-A05D-9AC55D0AB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578" y="1600959"/>
            <a:ext cx="3617" cy="653499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Text Box 111">
            <a:extLst>
              <a:ext uri="{FF2B5EF4-FFF2-40B4-BE49-F238E27FC236}">
                <a16:creationId xmlns:a16="http://schemas.microsoft.com/office/drawing/2014/main" id="{8F2E4979-813E-46CD-B6D9-512A259D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570" y="2951754"/>
            <a:ext cx="678656" cy="40011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</a:p>
        </p:txBody>
      </p:sp>
      <p:sp>
        <p:nvSpPr>
          <p:cNvPr id="76" name="Line 78">
            <a:extLst>
              <a:ext uri="{FF2B5EF4-FFF2-40B4-BE49-F238E27FC236}">
                <a16:creationId xmlns:a16="http://schemas.microsoft.com/office/drawing/2014/main" id="{DEC403F7-1335-4938-9B50-F2702BF47A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9407" y="2633316"/>
            <a:ext cx="1" cy="3159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Line 69">
            <a:extLst>
              <a:ext uri="{FF2B5EF4-FFF2-40B4-BE49-F238E27FC236}">
                <a16:creationId xmlns:a16="http://schemas.microsoft.com/office/drawing/2014/main" id="{FC4ABF2C-EB95-430A-B073-964F4E9F42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4538" y="1590260"/>
            <a:ext cx="2722431" cy="999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Text Box 110">
            <a:extLst>
              <a:ext uri="{FF2B5EF4-FFF2-40B4-BE49-F238E27FC236}">
                <a16:creationId xmlns:a16="http://schemas.microsoft.com/office/drawing/2014/main" id="{574BC272-C114-48F8-94FC-9D0EEFC23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5697" y="2223534"/>
            <a:ext cx="754063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接口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Line 74">
            <a:extLst>
              <a:ext uri="{FF2B5EF4-FFF2-40B4-BE49-F238E27FC236}">
                <a16:creationId xmlns:a16="http://schemas.microsoft.com/office/drawing/2014/main" id="{D23F2B85-2682-42DB-9BCB-38E96758F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9034" y="1616223"/>
            <a:ext cx="446" cy="63228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3" name="Text Box 5">
            <a:extLst>
              <a:ext uri="{FF2B5EF4-FFF2-40B4-BE49-F238E27FC236}">
                <a16:creationId xmlns:a16="http://schemas.microsoft.com/office/drawing/2014/main" id="{BC75EC1A-C8F3-489D-B2CE-A0C0094A228B}"/>
              </a:ext>
            </a:extLst>
          </p:cNvPr>
          <p:cNvSpPr txBox="1"/>
          <p:nvPr/>
        </p:nvSpPr>
        <p:spPr>
          <a:xfrm>
            <a:off x="18067" y="5287772"/>
            <a:ext cx="115194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外设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endParaRPr lang="en-US" altLang="zh-CN" sz="2400" b="1" baseline="-250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Line 61">
            <a:extLst>
              <a:ext uri="{FF2B5EF4-FFF2-40B4-BE49-F238E27FC236}">
                <a16:creationId xmlns:a16="http://schemas.microsoft.com/office/drawing/2014/main" id="{C59930EE-02C8-4238-8203-A5779A7EE9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4463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Text Box 5">
            <a:extLst>
              <a:ext uri="{FF2B5EF4-FFF2-40B4-BE49-F238E27FC236}">
                <a16:creationId xmlns:a16="http://schemas.microsoft.com/office/drawing/2014/main" id="{46AA39E7-6F88-4F2B-8399-70E7BE146923}"/>
              </a:ext>
            </a:extLst>
          </p:cNvPr>
          <p:cNvSpPr txBox="1"/>
          <p:nvPr/>
        </p:nvSpPr>
        <p:spPr>
          <a:xfrm>
            <a:off x="1339807" y="5312711"/>
            <a:ext cx="86443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数总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Rectangle 39">
            <a:extLst>
              <a:ext uri="{FF2B5EF4-FFF2-40B4-BE49-F238E27FC236}">
                <a16:creationId xmlns:a16="http://schemas.microsoft.com/office/drawing/2014/main" id="{9AE3FA39-4CB9-421B-99B7-1B8252773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228" y="2394612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87" name="Line 93">
            <a:extLst>
              <a:ext uri="{FF2B5EF4-FFF2-40B4-BE49-F238E27FC236}">
                <a16:creationId xmlns:a16="http://schemas.microsoft.com/office/drawing/2014/main" id="{21B8145D-5BC0-4961-917E-16FBF35A0D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8402" y="2478338"/>
            <a:ext cx="377031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Line 94">
            <a:extLst>
              <a:ext uri="{FF2B5EF4-FFF2-40B4-BE49-F238E27FC236}">
                <a16:creationId xmlns:a16="http://schemas.microsoft.com/office/drawing/2014/main" id="{498D3C24-3EF4-4BF0-B25D-343B176A60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7649" y="1593976"/>
            <a:ext cx="273" cy="90531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Line 61">
            <a:extLst>
              <a:ext uri="{FF2B5EF4-FFF2-40B4-BE49-F238E27FC236}">
                <a16:creationId xmlns:a16="http://schemas.microsoft.com/office/drawing/2014/main" id="{043EF94D-A2F7-4159-8FE1-F52E82B830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9038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Text Box 5">
            <a:extLst>
              <a:ext uri="{FF2B5EF4-FFF2-40B4-BE49-F238E27FC236}">
                <a16:creationId xmlns:a16="http://schemas.microsoft.com/office/drawing/2014/main" id="{E6C43BF1-517C-45CD-933F-6B7B97D28631}"/>
              </a:ext>
            </a:extLst>
          </p:cNvPr>
          <p:cNvSpPr txBox="1"/>
          <p:nvPr/>
        </p:nvSpPr>
        <p:spPr>
          <a:xfrm>
            <a:off x="2364382" y="5312711"/>
            <a:ext cx="86443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91" name="Text Box 98">
            <a:extLst>
              <a:ext uri="{FF2B5EF4-FFF2-40B4-BE49-F238E27FC236}">
                <a16:creationId xmlns:a16="http://schemas.microsoft.com/office/drawing/2014/main" id="{F0437C17-D299-4013-9D88-C4352F833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079" y="4726106"/>
            <a:ext cx="674639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MDR</a:t>
            </a:r>
          </a:p>
        </p:txBody>
      </p:sp>
      <p:sp>
        <p:nvSpPr>
          <p:cNvPr id="121" name="Line 31">
            <a:extLst>
              <a:ext uri="{FF2B5EF4-FFF2-40B4-BE49-F238E27FC236}">
                <a16:creationId xmlns:a16="http://schemas.microsoft.com/office/drawing/2014/main" id="{917848B3-2365-4BDE-9A5C-91419C32C0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0899" y="3532582"/>
            <a:ext cx="1" cy="35917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3" name="Text Box 125">
            <a:extLst>
              <a:ext uri="{FF2B5EF4-FFF2-40B4-BE49-F238E27FC236}">
                <a16:creationId xmlns:a16="http://schemas.microsoft.com/office/drawing/2014/main" id="{2638BCA4-A32C-403F-BF95-8082F5637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11" y="3165209"/>
            <a:ext cx="1131091" cy="400110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31" name="Line 61">
            <a:extLst>
              <a:ext uri="{FF2B5EF4-FFF2-40B4-BE49-F238E27FC236}">
                <a16:creationId xmlns:a16="http://schemas.microsoft.com/office/drawing/2014/main" id="{567BC4FF-9A54-41D8-9E37-FC4A945DE7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15450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4" name="Text Box 5">
            <a:extLst>
              <a:ext uri="{FF2B5EF4-FFF2-40B4-BE49-F238E27FC236}">
                <a16:creationId xmlns:a16="http://schemas.microsoft.com/office/drawing/2014/main" id="{9D8C9DAF-0AD5-4B69-83BA-E1DA09F2A210}"/>
              </a:ext>
            </a:extLst>
          </p:cNvPr>
          <p:cNvSpPr txBox="1"/>
          <p:nvPr/>
        </p:nvSpPr>
        <p:spPr>
          <a:xfrm>
            <a:off x="3380794" y="5312711"/>
            <a:ext cx="5800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135" name="Line 30">
            <a:extLst>
              <a:ext uri="{FF2B5EF4-FFF2-40B4-BE49-F238E27FC236}">
                <a16:creationId xmlns:a16="http://schemas.microsoft.com/office/drawing/2014/main" id="{F979D0C7-2BB7-4A52-A691-9BD1626D1E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4089" y="2869036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1" name="Text Box 127">
            <a:extLst>
              <a:ext uri="{FF2B5EF4-FFF2-40B4-BE49-F238E27FC236}">
                <a16:creationId xmlns:a16="http://schemas.microsoft.com/office/drawing/2014/main" id="{E9BF73D4-79C6-41A6-BAA3-894053F3A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725" y="2529146"/>
            <a:ext cx="1537493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52" name="Line 61">
            <a:extLst>
              <a:ext uri="{FF2B5EF4-FFF2-40B4-BE49-F238E27FC236}">
                <a16:creationId xmlns:a16="http://schemas.microsoft.com/office/drawing/2014/main" id="{8AF9CCEF-30C1-4299-8BC6-7A963A3F6C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0582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3" name="Text Box 5">
            <a:extLst>
              <a:ext uri="{FF2B5EF4-FFF2-40B4-BE49-F238E27FC236}">
                <a16:creationId xmlns:a16="http://schemas.microsoft.com/office/drawing/2014/main" id="{EF31D6FD-2C2C-428E-AE18-88D21D09ED79}"/>
              </a:ext>
            </a:extLst>
          </p:cNvPr>
          <p:cNvSpPr txBox="1"/>
          <p:nvPr/>
        </p:nvSpPr>
        <p:spPr>
          <a:xfrm>
            <a:off x="4135925" y="5312711"/>
            <a:ext cx="72256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ALU</a:t>
            </a:r>
          </a:p>
        </p:txBody>
      </p:sp>
      <p:sp>
        <p:nvSpPr>
          <p:cNvPr id="154" name="Line 30">
            <a:extLst>
              <a:ext uri="{FF2B5EF4-FFF2-40B4-BE49-F238E27FC236}">
                <a16:creationId xmlns:a16="http://schemas.microsoft.com/office/drawing/2014/main" id="{CEBBCBB2-DC85-48C2-B56B-CD9467DEF3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1374" y="2234012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8" name="Text Box 116">
            <a:extLst>
              <a:ext uri="{FF2B5EF4-FFF2-40B4-BE49-F238E27FC236}">
                <a16:creationId xmlns:a16="http://schemas.microsoft.com/office/drawing/2014/main" id="{9E4FE084-ADFD-4538-BAE8-F8D107561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185" y="1893752"/>
            <a:ext cx="1281906" cy="359216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</a:p>
        </p:txBody>
      </p:sp>
      <p:sp>
        <p:nvSpPr>
          <p:cNvPr id="159" name="Line 61">
            <a:extLst>
              <a:ext uri="{FF2B5EF4-FFF2-40B4-BE49-F238E27FC236}">
                <a16:creationId xmlns:a16="http://schemas.microsoft.com/office/drawing/2014/main" id="{8E39AF9C-8B81-46B0-AE32-E19C7E89BD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8340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0" name="Text Box 5">
            <a:extLst>
              <a:ext uri="{FF2B5EF4-FFF2-40B4-BE49-F238E27FC236}">
                <a16:creationId xmlns:a16="http://schemas.microsoft.com/office/drawing/2014/main" id="{5C976962-85FB-4A1E-9460-EBEC97DCD993}"/>
              </a:ext>
            </a:extLst>
          </p:cNvPr>
          <p:cNvSpPr txBox="1"/>
          <p:nvPr/>
        </p:nvSpPr>
        <p:spPr>
          <a:xfrm>
            <a:off x="5066383" y="5312711"/>
            <a:ext cx="111641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移位器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1" name="Line 30">
            <a:extLst>
              <a:ext uri="{FF2B5EF4-FFF2-40B4-BE49-F238E27FC236}">
                <a16:creationId xmlns:a16="http://schemas.microsoft.com/office/drawing/2014/main" id="{EDCCCCAC-9644-4D7D-A3BD-8AA13C272F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1287" y="1670690"/>
            <a:ext cx="0" cy="293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2" name="Line 51">
            <a:extLst>
              <a:ext uri="{FF2B5EF4-FFF2-40B4-BE49-F238E27FC236}">
                <a16:creationId xmlns:a16="http://schemas.microsoft.com/office/drawing/2014/main" id="{1B1A33AF-1200-4F95-9EC1-8ABFC71B8F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7691" y="1687906"/>
            <a:ext cx="2699770" cy="1002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" name="Text Box 117">
            <a:extLst>
              <a:ext uri="{FF2B5EF4-FFF2-40B4-BE49-F238E27FC236}">
                <a16:creationId xmlns:a16="http://schemas.microsoft.com/office/drawing/2014/main" id="{BC3C1EA4-7EA4-4290-9A7A-F090AC296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590" y="1291128"/>
            <a:ext cx="15835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spcBef>
                <a:spcPct val="50000"/>
              </a:spcBef>
              <a:defRPr sz="2000" b="1">
                <a:solidFill>
                  <a:schemeClr val="folHlink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内总线</a:t>
            </a:r>
          </a:p>
        </p:txBody>
      </p:sp>
      <p:sp>
        <p:nvSpPr>
          <p:cNvPr id="164" name="Line 52">
            <a:extLst>
              <a:ext uri="{FF2B5EF4-FFF2-40B4-BE49-F238E27FC236}">
                <a16:creationId xmlns:a16="http://schemas.microsoft.com/office/drawing/2014/main" id="{77951B35-41D1-4039-AD4A-388840271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4558" y="1667393"/>
            <a:ext cx="14633" cy="33059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5" name="Line 61">
            <a:extLst>
              <a:ext uri="{FF2B5EF4-FFF2-40B4-BE49-F238E27FC236}">
                <a16:creationId xmlns:a16="http://schemas.microsoft.com/office/drawing/2014/main" id="{14F82C5F-CD28-4EA5-8D42-B8BAA2C249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9618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6" name="Text Box 5">
            <a:extLst>
              <a:ext uri="{FF2B5EF4-FFF2-40B4-BE49-F238E27FC236}">
                <a16:creationId xmlns:a16="http://schemas.microsoft.com/office/drawing/2014/main" id="{BE78AF82-FF83-41B6-95AE-A3DF3224177D}"/>
              </a:ext>
            </a:extLst>
          </p:cNvPr>
          <p:cNvSpPr txBox="1"/>
          <p:nvPr/>
        </p:nvSpPr>
        <p:spPr>
          <a:xfrm>
            <a:off x="6374961" y="5312711"/>
            <a:ext cx="169971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内总线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8" name="Rectangle 39">
            <a:extLst>
              <a:ext uri="{FF2B5EF4-FFF2-40B4-BE49-F238E27FC236}">
                <a16:creationId xmlns:a16="http://schemas.microsoft.com/office/drawing/2014/main" id="{41892EFC-FC01-4F54-89B9-2A6E37DE9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191" y="2911058"/>
            <a:ext cx="845348" cy="288555"/>
          </a:xfrm>
          <a:prstGeom prst="rect">
            <a:avLst/>
          </a:prstGeom>
          <a:solidFill>
            <a:srgbClr val="FF0000"/>
          </a:solidFill>
          <a:ln w="38100">
            <a:solidFill>
              <a:srgbClr val="ED7D3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R2</a:t>
            </a:r>
          </a:p>
        </p:txBody>
      </p:sp>
      <p:sp>
        <p:nvSpPr>
          <p:cNvPr id="169" name="Line 61">
            <a:extLst>
              <a:ext uri="{FF2B5EF4-FFF2-40B4-BE49-F238E27FC236}">
                <a16:creationId xmlns:a16="http://schemas.microsoft.com/office/drawing/2014/main" id="{15F9C0BA-28C4-4DDA-AA59-C4235897A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6733" y="5542661"/>
            <a:ext cx="352041" cy="176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0" name="Text Box 5">
            <a:extLst>
              <a:ext uri="{FF2B5EF4-FFF2-40B4-BE49-F238E27FC236}">
                <a16:creationId xmlns:a16="http://schemas.microsoft.com/office/drawing/2014/main" id="{808F561F-6F71-4485-84FA-B5C27AC034B1}"/>
              </a:ext>
            </a:extLst>
          </p:cNvPr>
          <p:cNvSpPr txBox="1"/>
          <p:nvPr/>
        </p:nvSpPr>
        <p:spPr>
          <a:xfrm>
            <a:off x="8224776" y="5312711"/>
            <a:ext cx="65104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9F1FE725-076D-405D-BE3F-199B4EC30B5A}"/>
              </a:ext>
            </a:extLst>
          </p:cNvPr>
          <p:cNvSpPr txBox="1"/>
          <p:nvPr/>
        </p:nvSpPr>
        <p:spPr>
          <a:xfrm>
            <a:off x="3228814" y="5780971"/>
            <a:ext cx="302239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（与③相同）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2" name="Line 60"/>
          <p:cNvSpPr>
            <a:spLocks noChangeShapeType="1"/>
          </p:cNvSpPr>
          <p:nvPr/>
        </p:nvSpPr>
        <p:spPr bwMode="auto">
          <a:xfrm flipH="1" flipV="1">
            <a:off x="4235212" y="2037638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3" name="Line 60"/>
          <p:cNvSpPr>
            <a:spLocks noChangeShapeType="1"/>
          </p:cNvSpPr>
          <p:nvPr/>
        </p:nvSpPr>
        <p:spPr bwMode="auto">
          <a:xfrm flipH="1" flipV="1">
            <a:off x="4253142" y="2526213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4" name="Line 60"/>
          <p:cNvSpPr>
            <a:spLocks noChangeShapeType="1"/>
          </p:cNvSpPr>
          <p:nvPr/>
        </p:nvSpPr>
        <p:spPr bwMode="auto">
          <a:xfrm flipH="1">
            <a:off x="3803067" y="2429806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" name="Line 60"/>
          <p:cNvSpPr>
            <a:spLocks noChangeShapeType="1"/>
          </p:cNvSpPr>
          <p:nvPr/>
        </p:nvSpPr>
        <p:spPr bwMode="auto">
          <a:xfrm flipH="1" flipV="1">
            <a:off x="4229881" y="3659226"/>
            <a:ext cx="464558" cy="22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6" name="Line 60"/>
          <p:cNvSpPr>
            <a:spLocks noChangeShapeType="1"/>
          </p:cNvSpPr>
          <p:nvPr/>
        </p:nvSpPr>
        <p:spPr bwMode="auto">
          <a:xfrm flipH="1">
            <a:off x="3820147" y="3562819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 flipH="1" flipV="1">
            <a:off x="4247811" y="4215036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" name="Line 60"/>
          <p:cNvSpPr>
            <a:spLocks noChangeShapeType="1"/>
          </p:cNvSpPr>
          <p:nvPr/>
        </p:nvSpPr>
        <p:spPr bwMode="auto">
          <a:xfrm flipH="1">
            <a:off x="3811183" y="4118629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9" name="Line 60"/>
          <p:cNvSpPr>
            <a:spLocks noChangeShapeType="1"/>
          </p:cNvSpPr>
          <p:nvPr/>
        </p:nvSpPr>
        <p:spPr bwMode="auto">
          <a:xfrm flipH="1" flipV="1">
            <a:off x="4252294" y="4770846"/>
            <a:ext cx="44662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0" name="Line 60"/>
          <p:cNvSpPr>
            <a:spLocks noChangeShapeType="1"/>
          </p:cNvSpPr>
          <p:nvPr/>
        </p:nvSpPr>
        <p:spPr bwMode="auto">
          <a:xfrm flipH="1">
            <a:off x="3815666" y="4687886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1" name="Line 60"/>
          <p:cNvSpPr>
            <a:spLocks noChangeShapeType="1"/>
          </p:cNvSpPr>
          <p:nvPr/>
        </p:nvSpPr>
        <p:spPr bwMode="auto">
          <a:xfrm flipH="1">
            <a:off x="3821545" y="1982278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2" name="Line 60"/>
          <p:cNvSpPr>
            <a:spLocks noChangeShapeType="1"/>
          </p:cNvSpPr>
          <p:nvPr/>
        </p:nvSpPr>
        <p:spPr bwMode="auto">
          <a:xfrm flipH="1">
            <a:off x="3807550" y="2999063"/>
            <a:ext cx="39510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7" name="Line 60">
            <a:extLst>
              <a:ext uri="{FF2B5EF4-FFF2-40B4-BE49-F238E27FC236}">
                <a16:creationId xmlns:a16="http://schemas.microsoft.com/office/drawing/2014/main" id="{DABB7475-9DBD-44B3-9546-024E11FE8E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272" y="3012614"/>
            <a:ext cx="370798" cy="507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4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/>
      <p:bldP spid="84" grpId="0" bldLvl="0" animBg="1"/>
      <p:bldP spid="85" grpId="0"/>
      <p:bldP spid="86" grpId="0" animBg="1"/>
      <p:bldP spid="87" grpId="0" animBg="1"/>
      <p:bldP spid="88" grpId="0" animBg="1"/>
      <p:bldP spid="89" grpId="0" bldLvl="0" animBg="1"/>
      <p:bldP spid="90" grpId="0"/>
      <p:bldP spid="91" grpId="0"/>
      <p:bldP spid="121" grpId="0" animBg="1"/>
      <p:bldP spid="123" grpId="0" animBg="1"/>
      <p:bldP spid="131" grpId="0" bldLvl="0" animBg="1"/>
      <p:bldP spid="134" grpId="0"/>
      <p:bldP spid="135" grpId="0" animBg="1"/>
      <p:bldP spid="151" grpId="0" animBg="1"/>
      <p:bldP spid="152" grpId="0" bldLvl="0" animBg="1"/>
      <p:bldP spid="153" grpId="0"/>
      <p:bldP spid="154" grpId="0" animBg="1"/>
      <p:bldP spid="158" grpId="0" animBg="1"/>
      <p:bldP spid="159" grpId="0" bldLvl="0" animBg="1"/>
      <p:bldP spid="160" grpId="0"/>
      <p:bldP spid="161" grpId="0" animBg="1"/>
      <p:bldP spid="162" grpId="0" animBg="1"/>
      <p:bldP spid="163" grpId="0"/>
      <p:bldP spid="164" grpId="0" animBg="1"/>
      <p:bldP spid="165" grpId="0" bldLvl="0" animBg="1"/>
      <p:bldP spid="166" grpId="0"/>
      <p:bldP spid="168" grpId="0" animBg="1"/>
      <p:bldP spid="169" grpId="0" bldLvl="0" animBg="1"/>
      <p:bldP spid="170" grpId="0"/>
      <p:bldP spid="171" grpId="0"/>
      <p:bldP spid="16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320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时序控制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方式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7D7DF-C79A-4B96-809C-D34E0720B800}"/>
              </a:ext>
            </a:extLst>
          </p:cNvPr>
          <p:cNvSpPr/>
          <p:nvPr/>
        </p:nvSpPr>
        <p:spPr>
          <a:xfrm>
            <a:off x="151986" y="1438990"/>
            <a:ext cx="8877679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同步控制方式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各项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操作与统一的时序信号同步，称为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同步控制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分配（基本特征）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将操作时间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划分为许多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时钟周期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，周期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长度固定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每个时钟周期完成一步操作。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B91804DD-9C63-4463-91B3-CC176965373A}"/>
              </a:ext>
            </a:extLst>
          </p:cNvPr>
          <p:cNvSpPr txBox="1"/>
          <p:nvPr/>
        </p:nvSpPr>
        <p:spPr>
          <a:xfrm>
            <a:off x="136250" y="937640"/>
            <a:ext cx="8920592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根据操作与时序信号之间的关系分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同步与异步控制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952127" y="5329892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>
            <a:off x="8267327" y="5329892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1" name="Group 62"/>
          <p:cNvGrpSpPr>
            <a:grpSpLocks/>
          </p:cNvGrpSpPr>
          <p:nvPr/>
        </p:nvGrpSpPr>
        <p:grpSpPr bwMode="auto">
          <a:xfrm>
            <a:off x="952127" y="5660092"/>
            <a:ext cx="7315200" cy="741363"/>
            <a:chOff x="676" y="3684"/>
            <a:chExt cx="4608" cy="467"/>
          </a:xfrm>
        </p:grpSpPr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676" y="3684"/>
              <a:ext cx="46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3" name="Group 61"/>
            <p:cNvGrpSpPr>
              <a:grpSpLocks/>
            </p:cNvGrpSpPr>
            <p:nvPr/>
          </p:nvGrpSpPr>
          <p:grpSpPr bwMode="auto">
            <a:xfrm>
              <a:off x="676" y="3899"/>
              <a:ext cx="4606" cy="252"/>
              <a:chOff x="676" y="3899"/>
              <a:chExt cx="4606" cy="252"/>
            </a:xfrm>
          </p:grpSpPr>
          <p:sp>
            <p:nvSpPr>
              <p:cNvPr id="44" name="Freeform 35"/>
              <p:cNvSpPr>
                <a:spLocks/>
              </p:cNvSpPr>
              <p:nvPr/>
            </p:nvSpPr>
            <p:spPr bwMode="auto">
              <a:xfrm>
                <a:off x="676" y="4053"/>
                <a:ext cx="1662" cy="2"/>
              </a:xfrm>
              <a:custGeom>
                <a:avLst/>
                <a:gdLst>
                  <a:gd name="T0" fmla="*/ 1662 w 1662"/>
                  <a:gd name="T1" fmla="*/ 2 h 2"/>
                  <a:gd name="T2" fmla="*/ 0 w 1662"/>
                  <a:gd name="T3" fmla="*/ 0 h 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662" h="2">
                    <a:moveTo>
                      <a:pt x="1662" y="2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" name="Freeform 36"/>
              <p:cNvSpPr>
                <a:spLocks/>
              </p:cNvSpPr>
              <p:nvPr/>
            </p:nvSpPr>
            <p:spPr bwMode="auto">
              <a:xfrm>
                <a:off x="3370" y="4049"/>
                <a:ext cx="1912" cy="1"/>
              </a:xfrm>
              <a:custGeom>
                <a:avLst/>
                <a:gdLst>
                  <a:gd name="T0" fmla="*/ 0 w 1912"/>
                  <a:gd name="T1" fmla="*/ 0 h 1"/>
                  <a:gd name="T2" fmla="*/ 1912 w 1912"/>
                  <a:gd name="T3" fmla="*/ 1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912" h="1">
                    <a:moveTo>
                      <a:pt x="0" y="0"/>
                    </a:moveTo>
                    <a:lnTo>
                      <a:pt x="1912" y="1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" name="Text Box 37"/>
              <p:cNvSpPr txBox="1">
                <a:spLocks noChangeArrowheads="1"/>
              </p:cNvSpPr>
              <p:nvPr/>
            </p:nvSpPr>
            <p:spPr bwMode="auto">
              <a:xfrm>
                <a:off x="2290" y="3899"/>
                <a:ext cx="109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000" b="1" dirty="0"/>
                  <a:t>一条指令执行</a:t>
                </a:r>
              </a:p>
            </p:txBody>
          </p:sp>
        </p:grpSp>
      </p:grpSp>
      <p:grpSp>
        <p:nvGrpSpPr>
          <p:cNvPr id="47" name="Group 63"/>
          <p:cNvGrpSpPr>
            <a:grpSpLocks/>
          </p:cNvGrpSpPr>
          <p:nvPr/>
        </p:nvGrpSpPr>
        <p:grpSpPr bwMode="auto">
          <a:xfrm>
            <a:off x="1066427" y="5271901"/>
            <a:ext cx="7064375" cy="400050"/>
            <a:chOff x="748" y="3287"/>
            <a:chExt cx="4450" cy="252"/>
          </a:xfrm>
        </p:grpSpPr>
        <p:sp>
          <p:nvSpPr>
            <p:cNvPr id="48" name="Line 10"/>
            <p:cNvSpPr>
              <a:spLocks noChangeShapeType="1"/>
            </p:cNvSpPr>
            <p:nvPr/>
          </p:nvSpPr>
          <p:spPr bwMode="auto">
            <a:xfrm>
              <a:off x="1060" y="347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>
              <a:off x="1444" y="347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Line 12"/>
            <p:cNvSpPr>
              <a:spLocks noChangeShapeType="1"/>
            </p:cNvSpPr>
            <p:nvPr/>
          </p:nvSpPr>
          <p:spPr bwMode="auto">
            <a:xfrm>
              <a:off x="1828" y="347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2596" y="347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2980" y="347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>
              <a:off x="3364" y="347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4132" y="347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4516" y="347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Line 20"/>
            <p:cNvSpPr>
              <a:spLocks noChangeShapeType="1"/>
            </p:cNvSpPr>
            <p:nvPr/>
          </p:nvSpPr>
          <p:spPr bwMode="auto">
            <a:xfrm>
              <a:off x="4900" y="3476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Text Box 38"/>
            <p:cNvSpPr txBox="1">
              <a:spLocks noChangeArrowheads="1"/>
            </p:cNvSpPr>
            <p:nvPr/>
          </p:nvSpPr>
          <p:spPr bwMode="auto">
            <a:xfrm>
              <a:off x="748" y="3287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chemeClr val="folHlink"/>
                  </a:solidFill>
                </a:rPr>
                <a:t>T</a:t>
              </a:r>
              <a:r>
                <a:rPr lang="en-US" altLang="zh-CN" sz="2000" b="1" baseline="-15000">
                  <a:solidFill>
                    <a:schemeClr val="folHlink"/>
                  </a:solidFill>
                </a:rPr>
                <a:t>0</a:t>
              </a:r>
            </a:p>
          </p:txBody>
        </p:sp>
        <p:sp>
          <p:nvSpPr>
            <p:cNvPr id="58" name="Text Box 39"/>
            <p:cNvSpPr txBox="1">
              <a:spLocks noChangeArrowheads="1"/>
            </p:cNvSpPr>
            <p:nvPr/>
          </p:nvSpPr>
          <p:spPr bwMode="auto">
            <a:xfrm>
              <a:off x="1121" y="3287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>
                  <a:solidFill>
                    <a:schemeClr val="folHlink"/>
                  </a:solidFill>
                </a:rPr>
                <a:t>T</a:t>
              </a:r>
              <a:r>
                <a:rPr lang="en-US" altLang="zh-CN" sz="2000" b="1" baseline="-150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59" name="Text Box 40"/>
            <p:cNvSpPr txBox="1">
              <a:spLocks noChangeArrowheads="1"/>
            </p:cNvSpPr>
            <p:nvPr/>
          </p:nvSpPr>
          <p:spPr bwMode="auto">
            <a:xfrm>
              <a:off x="1492" y="3287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solidFill>
                    <a:schemeClr val="folHlink"/>
                  </a:solidFill>
                </a:rPr>
                <a:t>T</a:t>
              </a:r>
              <a:r>
                <a:rPr lang="en-US" altLang="zh-CN" sz="2000" b="1" baseline="-15000" dirty="0">
                  <a:solidFill>
                    <a:schemeClr val="folHlink"/>
                  </a:solidFill>
                </a:rPr>
                <a:t>2</a:t>
              </a:r>
            </a:p>
          </p:txBody>
        </p:sp>
        <p:sp>
          <p:nvSpPr>
            <p:cNvPr id="60" name="Text Box 41"/>
            <p:cNvSpPr txBox="1">
              <a:spLocks noChangeArrowheads="1"/>
            </p:cNvSpPr>
            <p:nvPr/>
          </p:nvSpPr>
          <p:spPr bwMode="auto">
            <a:xfrm>
              <a:off x="1905" y="3287"/>
              <a:ext cx="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solidFill>
                    <a:schemeClr val="folHlink"/>
                  </a:solidFill>
                </a:rPr>
                <a:t>T</a:t>
              </a:r>
              <a:r>
                <a:rPr lang="en-US" altLang="zh-CN" sz="2000" b="1" baseline="-15000" dirty="0">
                  <a:solidFill>
                    <a:schemeClr val="folHlink"/>
                  </a:solidFill>
                </a:rPr>
                <a:t>3</a:t>
              </a:r>
            </a:p>
          </p:txBody>
        </p:sp>
        <p:sp>
          <p:nvSpPr>
            <p:cNvPr id="68" name="Text Box 49"/>
            <p:cNvSpPr txBox="1">
              <a:spLocks noChangeArrowheads="1"/>
            </p:cNvSpPr>
            <p:nvPr/>
          </p:nvSpPr>
          <p:spPr bwMode="auto">
            <a:xfrm>
              <a:off x="4923" y="3287"/>
              <a:ext cx="2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 err="1" smtClean="0">
                  <a:solidFill>
                    <a:schemeClr val="folHlink"/>
                  </a:solidFill>
                </a:rPr>
                <a:t>T</a:t>
              </a:r>
              <a:r>
                <a:rPr lang="en-US" altLang="zh-CN" sz="2000" b="1" baseline="-15000" dirty="0" err="1" smtClean="0">
                  <a:solidFill>
                    <a:schemeClr val="folHlink"/>
                  </a:solidFill>
                </a:rPr>
                <a:t>n</a:t>
              </a:r>
              <a:endParaRPr lang="en-US" altLang="zh-CN" sz="2000" b="1" baseline="-15000" dirty="0">
                <a:solidFill>
                  <a:schemeClr val="folHlink"/>
                </a:solidFill>
              </a:endParaRPr>
            </a:p>
          </p:txBody>
        </p:sp>
      </p:grpSp>
      <p:grpSp>
        <p:nvGrpSpPr>
          <p:cNvPr id="69" name="Group 52"/>
          <p:cNvGrpSpPr>
            <a:grpSpLocks/>
          </p:cNvGrpSpPr>
          <p:nvPr/>
        </p:nvGrpSpPr>
        <p:grpSpPr bwMode="auto">
          <a:xfrm>
            <a:off x="804490" y="4794063"/>
            <a:ext cx="1223962" cy="560388"/>
            <a:chOff x="583" y="2986"/>
            <a:chExt cx="771" cy="353"/>
          </a:xfrm>
        </p:grpSpPr>
        <p:sp>
          <p:nvSpPr>
            <p:cNvPr id="70" name="Line 53"/>
            <p:cNvSpPr>
              <a:spLocks noChangeShapeType="1"/>
            </p:cNvSpPr>
            <p:nvPr/>
          </p:nvSpPr>
          <p:spPr bwMode="auto">
            <a:xfrm>
              <a:off x="657" y="3113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" name="Line 54"/>
            <p:cNvSpPr>
              <a:spLocks noChangeShapeType="1"/>
            </p:cNvSpPr>
            <p:nvPr/>
          </p:nvSpPr>
          <p:spPr bwMode="auto">
            <a:xfrm>
              <a:off x="1066" y="3113"/>
              <a:ext cx="0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" name="Line 55"/>
            <p:cNvSpPr>
              <a:spLocks noChangeShapeType="1"/>
            </p:cNvSpPr>
            <p:nvPr/>
          </p:nvSpPr>
          <p:spPr bwMode="auto">
            <a:xfrm>
              <a:off x="657" y="324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" name="Text Box 56"/>
            <p:cNvSpPr txBox="1">
              <a:spLocks noChangeArrowheads="1"/>
            </p:cNvSpPr>
            <p:nvPr/>
          </p:nvSpPr>
          <p:spPr bwMode="auto">
            <a:xfrm>
              <a:off x="583" y="2986"/>
              <a:ext cx="7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ea typeface="黑体" pitchFamily="2" charset="-122"/>
                </a:rPr>
                <a:t>时钟周期 </a:t>
              </a:r>
              <a:endParaRPr lang="en-US" altLang="zh-CN" sz="1800" b="1" dirty="0">
                <a:ea typeface="黑体" pitchFamily="2" charset="-122"/>
              </a:endParaRPr>
            </a:p>
          </p:txBody>
        </p:sp>
      </p:grpSp>
      <p:sp>
        <p:nvSpPr>
          <p:cNvPr id="75" name="Line 14"/>
          <p:cNvSpPr>
            <a:spLocks noChangeShapeType="1"/>
          </p:cNvSpPr>
          <p:nvPr/>
        </p:nvSpPr>
        <p:spPr bwMode="auto">
          <a:xfrm>
            <a:off x="3412942" y="5576422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" name="Text Box 41"/>
          <p:cNvSpPr txBox="1">
            <a:spLocks noChangeArrowheads="1"/>
          </p:cNvSpPr>
          <p:nvPr/>
        </p:nvSpPr>
        <p:spPr bwMode="auto">
          <a:xfrm>
            <a:off x="5369393" y="5216992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 smtClean="0">
                <a:solidFill>
                  <a:schemeClr val="folHlink"/>
                </a:solidFill>
              </a:rPr>
              <a:t>……</a:t>
            </a:r>
            <a:endParaRPr lang="en-US" altLang="zh-CN" sz="2000" b="1" baseline="-150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4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7" grpId="0" animBg="1"/>
      <p:bldP spid="35" grpId="0" animBg="1"/>
      <p:bldP spid="75" grpId="0" animBg="1"/>
      <p:bldP spid="7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1320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时序控制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方式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7D7DF-C79A-4B96-809C-D34E0720B800}"/>
              </a:ext>
            </a:extLst>
          </p:cNvPr>
          <p:cNvSpPr/>
          <p:nvPr/>
        </p:nvSpPr>
        <p:spPr>
          <a:xfrm>
            <a:off x="734741" y="956392"/>
            <a:ext cx="7417860" cy="540147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4800"/>
              </a:lnSpc>
              <a:spcAft>
                <a:spcPts val="60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同步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定时：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800"/>
              </a:lnSpc>
              <a:spcAft>
                <a:spcPts val="600"/>
              </a:spcAft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有些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作需要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严格地同步定时，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如将结果打入寄存器，需要同步打入脉冲。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800"/>
              </a:lnSpc>
              <a:spcAft>
                <a:spcPts val="60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各部件间的协调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800"/>
              </a:lnSpc>
              <a:spcAft>
                <a:spcPts val="600"/>
              </a:spcAft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一般由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提供统一时序信号控 制部件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间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信息传送。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800"/>
              </a:lnSpc>
              <a:spcAft>
                <a:spcPts val="600"/>
              </a:spcAft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例如，</a:t>
            </a: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读存储器操作过程中，发地址码与从存储器接收数据操作的同步：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53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913" y="-400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时序控制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方式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7D7DF-C79A-4B96-809C-D34E0720B800}"/>
              </a:ext>
            </a:extLst>
          </p:cNvPr>
          <p:cNvSpPr/>
          <p:nvPr/>
        </p:nvSpPr>
        <p:spPr>
          <a:xfrm>
            <a:off x="133160" y="4630254"/>
            <a:ext cx="8877679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时序关系比较简单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，时间安排上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可能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不经济。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747679" y="1546225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时钟信号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Freeform 42"/>
          <p:cNvSpPr>
            <a:spLocks/>
          </p:cNvSpPr>
          <p:nvPr/>
        </p:nvSpPr>
        <p:spPr bwMode="auto">
          <a:xfrm>
            <a:off x="1902069" y="1470025"/>
            <a:ext cx="762000" cy="457200"/>
          </a:xfrm>
          <a:custGeom>
            <a:avLst/>
            <a:gdLst>
              <a:gd name="T0" fmla="*/ 0 w 480"/>
              <a:gd name="T1" fmla="*/ 288 h 288"/>
              <a:gd name="T2" fmla="*/ 240 w 480"/>
              <a:gd name="T3" fmla="*/ 288 h 288"/>
              <a:gd name="T4" fmla="*/ 240 w 480"/>
              <a:gd name="T5" fmla="*/ 0 h 288"/>
              <a:gd name="T6" fmla="*/ 480 w 480"/>
              <a:gd name="T7" fmla="*/ 0 h 288"/>
              <a:gd name="T8" fmla="*/ 480 w 480"/>
              <a:gd name="T9" fmla="*/ 288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480" y="0"/>
                </a:lnTo>
                <a:lnTo>
                  <a:pt x="480" y="28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Freeform 43"/>
          <p:cNvSpPr>
            <a:spLocks/>
          </p:cNvSpPr>
          <p:nvPr/>
        </p:nvSpPr>
        <p:spPr bwMode="auto">
          <a:xfrm>
            <a:off x="2657719" y="1470025"/>
            <a:ext cx="920750" cy="463550"/>
          </a:xfrm>
          <a:custGeom>
            <a:avLst/>
            <a:gdLst>
              <a:gd name="T0" fmla="*/ 0 w 580"/>
              <a:gd name="T1" fmla="*/ 292 h 292"/>
              <a:gd name="T2" fmla="*/ 340 w 580"/>
              <a:gd name="T3" fmla="*/ 288 h 292"/>
              <a:gd name="T4" fmla="*/ 340 w 580"/>
              <a:gd name="T5" fmla="*/ 0 h 292"/>
              <a:gd name="T6" fmla="*/ 580 w 580"/>
              <a:gd name="T7" fmla="*/ 0 h 292"/>
              <a:gd name="T8" fmla="*/ 580 w 580"/>
              <a:gd name="T9" fmla="*/ 288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0" h="292">
                <a:moveTo>
                  <a:pt x="0" y="292"/>
                </a:moveTo>
                <a:lnTo>
                  <a:pt x="340" y="288"/>
                </a:lnTo>
                <a:lnTo>
                  <a:pt x="340" y="0"/>
                </a:lnTo>
                <a:lnTo>
                  <a:pt x="580" y="0"/>
                </a:lnTo>
                <a:lnTo>
                  <a:pt x="580" y="28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Freeform 44"/>
          <p:cNvSpPr>
            <a:spLocks/>
          </p:cNvSpPr>
          <p:nvPr/>
        </p:nvSpPr>
        <p:spPr bwMode="auto">
          <a:xfrm>
            <a:off x="3572119" y="1470025"/>
            <a:ext cx="920750" cy="463550"/>
          </a:xfrm>
          <a:custGeom>
            <a:avLst/>
            <a:gdLst>
              <a:gd name="T0" fmla="*/ 0 w 580"/>
              <a:gd name="T1" fmla="*/ 292 h 292"/>
              <a:gd name="T2" fmla="*/ 340 w 580"/>
              <a:gd name="T3" fmla="*/ 288 h 292"/>
              <a:gd name="T4" fmla="*/ 340 w 580"/>
              <a:gd name="T5" fmla="*/ 0 h 292"/>
              <a:gd name="T6" fmla="*/ 580 w 580"/>
              <a:gd name="T7" fmla="*/ 0 h 292"/>
              <a:gd name="T8" fmla="*/ 580 w 580"/>
              <a:gd name="T9" fmla="*/ 288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0" h="292">
                <a:moveTo>
                  <a:pt x="0" y="292"/>
                </a:moveTo>
                <a:lnTo>
                  <a:pt x="340" y="288"/>
                </a:lnTo>
                <a:lnTo>
                  <a:pt x="340" y="0"/>
                </a:lnTo>
                <a:lnTo>
                  <a:pt x="580" y="0"/>
                </a:lnTo>
                <a:lnTo>
                  <a:pt x="580" y="28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Freeform 45"/>
          <p:cNvSpPr>
            <a:spLocks/>
          </p:cNvSpPr>
          <p:nvPr/>
        </p:nvSpPr>
        <p:spPr bwMode="auto">
          <a:xfrm>
            <a:off x="4486519" y="1470025"/>
            <a:ext cx="920750" cy="463550"/>
          </a:xfrm>
          <a:custGeom>
            <a:avLst/>
            <a:gdLst>
              <a:gd name="T0" fmla="*/ 0 w 580"/>
              <a:gd name="T1" fmla="*/ 292 h 292"/>
              <a:gd name="T2" fmla="*/ 340 w 580"/>
              <a:gd name="T3" fmla="*/ 288 h 292"/>
              <a:gd name="T4" fmla="*/ 340 w 580"/>
              <a:gd name="T5" fmla="*/ 0 h 292"/>
              <a:gd name="T6" fmla="*/ 580 w 580"/>
              <a:gd name="T7" fmla="*/ 0 h 292"/>
              <a:gd name="T8" fmla="*/ 580 w 580"/>
              <a:gd name="T9" fmla="*/ 288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0" h="292">
                <a:moveTo>
                  <a:pt x="0" y="292"/>
                </a:moveTo>
                <a:lnTo>
                  <a:pt x="340" y="288"/>
                </a:lnTo>
                <a:lnTo>
                  <a:pt x="340" y="0"/>
                </a:lnTo>
                <a:lnTo>
                  <a:pt x="580" y="0"/>
                </a:lnTo>
                <a:lnTo>
                  <a:pt x="580" y="28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Freeform 46"/>
          <p:cNvSpPr>
            <a:spLocks/>
          </p:cNvSpPr>
          <p:nvPr/>
        </p:nvSpPr>
        <p:spPr bwMode="auto">
          <a:xfrm>
            <a:off x="5400919" y="1470025"/>
            <a:ext cx="920750" cy="463550"/>
          </a:xfrm>
          <a:custGeom>
            <a:avLst/>
            <a:gdLst>
              <a:gd name="T0" fmla="*/ 0 w 580"/>
              <a:gd name="T1" fmla="*/ 292 h 292"/>
              <a:gd name="T2" fmla="*/ 340 w 580"/>
              <a:gd name="T3" fmla="*/ 288 h 292"/>
              <a:gd name="T4" fmla="*/ 340 w 580"/>
              <a:gd name="T5" fmla="*/ 0 h 292"/>
              <a:gd name="T6" fmla="*/ 580 w 580"/>
              <a:gd name="T7" fmla="*/ 0 h 292"/>
              <a:gd name="T8" fmla="*/ 580 w 580"/>
              <a:gd name="T9" fmla="*/ 288 h 2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0" h="292">
                <a:moveTo>
                  <a:pt x="0" y="292"/>
                </a:moveTo>
                <a:lnTo>
                  <a:pt x="340" y="288"/>
                </a:lnTo>
                <a:lnTo>
                  <a:pt x="340" y="0"/>
                </a:lnTo>
                <a:lnTo>
                  <a:pt x="580" y="0"/>
                </a:lnTo>
                <a:lnTo>
                  <a:pt x="580" y="288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Line 56"/>
          <p:cNvSpPr>
            <a:spLocks noChangeShapeType="1"/>
          </p:cNvSpPr>
          <p:nvPr/>
        </p:nvSpPr>
        <p:spPr bwMode="auto">
          <a:xfrm>
            <a:off x="2277027" y="1666875"/>
            <a:ext cx="8971" cy="270341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Text Box 83"/>
          <p:cNvSpPr txBox="1">
            <a:spLocks noChangeArrowheads="1"/>
          </p:cNvSpPr>
          <p:nvPr/>
        </p:nvSpPr>
        <p:spPr bwMode="auto">
          <a:xfrm>
            <a:off x="2247132" y="1053447"/>
            <a:ext cx="4016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 b="1" baseline="-15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87" name="Text Box 84"/>
          <p:cNvSpPr txBox="1">
            <a:spLocks noChangeArrowheads="1"/>
          </p:cNvSpPr>
          <p:nvPr/>
        </p:nvSpPr>
        <p:spPr bwMode="auto">
          <a:xfrm>
            <a:off x="3182170" y="1053447"/>
            <a:ext cx="4016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 b="1" baseline="-150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88" name="Text Box 85"/>
          <p:cNvSpPr txBox="1">
            <a:spLocks noChangeArrowheads="1"/>
          </p:cNvSpPr>
          <p:nvPr/>
        </p:nvSpPr>
        <p:spPr bwMode="auto">
          <a:xfrm>
            <a:off x="4096570" y="1053447"/>
            <a:ext cx="4016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 b="1" baseline="-15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89" name="Text Box 86"/>
          <p:cNvSpPr txBox="1">
            <a:spLocks noChangeArrowheads="1"/>
          </p:cNvSpPr>
          <p:nvPr/>
        </p:nvSpPr>
        <p:spPr bwMode="auto">
          <a:xfrm>
            <a:off x="5010970" y="1053447"/>
            <a:ext cx="4016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i="1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en-US" altLang="zh-CN" sz="2000" b="1" baseline="-150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95" name="Text Box 93"/>
          <p:cNvSpPr txBox="1">
            <a:spLocks noChangeArrowheads="1"/>
          </p:cNvSpPr>
          <p:nvPr/>
        </p:nvSpPr>
        <p:spPr bwMode="auto">
          <a:xfrm>
            <a:off x="746322" y="2214873"/>
            <a:ext cx="12948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地址信号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02069" y="2366685"/>
            <a:ext cx="3857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2287832" y="2366684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2287832" y="2823884"/>
            <a:ext cx="18240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4121107" y="2371167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4121107" y="2398063"/>
            <a:ext cx="2200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1888905" y="3769657"/>
            <a:ext cx="13088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3197747" y="331694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3197747" y="3330389"/>
            <a:ext cx="3110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Line 56"/>
          <p:cNvSpPr>
            <a:spLocks noChangeShapeType="1"/>
          </p:cNvSpPr>
          <p:nvPr/>
        </p:nvSpPr>
        <p:spPr bwMode="auto">
          <a:xfrm>
            <a:off x="3195906" y="1671358"/>
            <a:ext cx="8971" cy="270341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4114785" y="1689288"/>
            <a:ext cx="8971" cy="270341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5" name="Text Box 93"/>
          <p:cNvSpPr txBox="1">
            <a:spLocks noChangeArrowheads="1"/>
          </p:cNvSpPr>
          <p:nvPr/>
        </p:nvSpPr>
        <p:spPr bwMode="auto">
          <a:xfrm>
            <a:off x="750805" y="3335457"/>
            <a:ext cx="12948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数据信号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17" name="直接箭头连接符 116"/>
          <p:cNvCxnSpPr>
            <a:endCxn id="50" idx="1"/>
          </p:cNvCxnSpPr>
          <p:nvPr/>
        </p:nvCxnSpPr>
        <p:spPr>
          <a:xfrm flipH="1">
            <a:off x="2285998" y="2893080"/>
            <a:ext cx="2" cy="147721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>
            <a:off x="3204879" y="3811959"/>
            <a:ext cx="0" cy="58074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4111869" y="3831353"/>
            <a:ext cx="0" cy="58074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9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时序控制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方式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7D7DF-C79A-4B96-809C-D34E0720B800}"/>
              </a:ext>
            </a:extLst>
          </p:cNvPr>
          <p:cNvSpPr/>
          <p:nvPr/>
        </p:nvSpPr>
        <p:spPr>
          <a:xfrm>
            <a:off x="412296" y="928314"/>
            <a:ext cx="8382190" cy="5247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4800"/>
              </a:lnSpc>
              <a:spcAft>
                <a:spcPts val="600"/>
              </a:spcAft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异步控制方式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800"/>
              </a:lnSpc>
              <a:spcAft>
                <a:spcPts val="600"/>
              </a:spcAft>
            </a:pP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各项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操作按其需要选择不同的时间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受统一的时钟周期的约束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800"/>
              </a:lnSpc>
              <a:spcAft>
                <a:spcPts val="60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操作之间的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衔接与各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部件之间的信息交换采取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应答方式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ts val="4800"/>
              </a:lnSpc>
              <a:spcAft>
                <a:spcPts val="60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时间分配（基本特征）：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没有统一的节拍划分与同步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脉冲，但存在着申请、响应、询问、回答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一类的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应答关系。</a:t>
            </a:r>
          </a:p>
        </p:txBody>
      </p:sp>
    </p:spTree>
    <p:extLst>
      <p:ext uri="{BB962C8B-B14F-4D97-AF65-F5344CB8AC3E}">
        <p14:creationId xmlns:p14="http://schemas.microsoft.com/office/powerpoint/2010/main" val="191492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一、模型机指令系统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2" name="Text Box 5"/>
          <p:cNvSpPr txBox="1"/>
          <p:nvPr/>
        </p:nvSpPr>
        <p:spPr>
          <a:xfrm>
            <a:off x="89321" y="1331779"/>
            <a:ext cx="3567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模型机指令格式分类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AutoShape 5"/>
          <p:cNvSpPr/>
          <p:nvPr/>
        </p:nvSpPr>
        <p:spPr bwMode="auto">
          <a:xfrm>
            <a:off x="3458470" y="1153504"/>
            <a:ext cx="157134" cy="1136745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3656910" y="700706"/>
            <a:ext cx="3567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双操作数指令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/>
          <p:cNvSpPr txBox="1"/>
          <p:nvPr/>
        </p:nvSpPr>
        <p:spPr>
          <a:xfrm>
            <a:off x="3650563" y="1283983"/>
            <a:ext cx="3567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单操作数指令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5"/>
          <p:cNvSpPr txBox="1"/>
          <p:nvPr/>
        </p:nvSpPr>
        <p:spPr>
          <a:xfrm>
            <a:off x="3666435" y="1900730"/>
            <a:ext cx="3567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转移指令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5"/>
          <p:cNvSpPr txBox="1"/>
          <p:nvPr/>
        </p:nvSpPr>
        <p:spPr>
          <a:xfrm>
            <a:off x="173747" y="3533939"/>
            <a:ext cx="3567589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操作数指令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AutoShape 16"/>
          <p:cNvSpPr/>
          <p:nvPr/>
        </p:nvSpPr>
        <p:spPr bwMode="auto">
          <a:xfrm rot="16200000">
            <a:off x="3481542" y="4181979"/>
            <a:ext cx="228600" cy="3276600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Group 25"/>
          <p:cNvGrpSpPr/>
          <p:nvPr/>
        </p:nvGrpSpPr>
        <p:grpSpPr bwMode="auto">
          <a:xfrm>
            <a:off x="281142" y="5020178"/>
            <a:ext cx="8610600" cy="523875"/>
            <a:chOff x="96" y="720"/>
            <a:chExt cx="5424" cy="330"/>
          </a:xfrm>
        </p:grpSpPr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96" y="720"/>
              <a:ext cx="5424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操作码   寄存器号  寻址方式  寄存器号  寻址方式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008" y="720"/>
              <a:ext cx="1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2159" y="720"/>
              <a:ext cx="1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312" y="720"/>
              <a:ext cx="3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464" y="720"/>
              <a:ext cx="3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795742" y="5858379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目的地址</a:t>
            </a:r>
          </a:p>
        </p:txBody>
      </p:sp>
      <p:sp>
        <p:nvSpPr>
          <p:cNvPr id="29" name="AutoShape 27"/>
          <p:cNvSpPr/>
          <p:nvPr/>
        </p:nvSpPr>
        <p:spPr bwMode="auto">
          <a:xfrm rot="16200000">
            <a:off x="7139142" y="4181979"/>
            <a:ext cx="228600" cy="3276600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6529542" y="5858379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源地址</a:t>
            </a:r>
          </a:p>
        </p:txBody>
      </p:sp>
      <p:sp>
        <p:nvSpPr>
          <p:cNvPr id="34" name="Text Box 5"/>
          <p:cNvSpPr txBox="1"/>
          <p:nvPr/>
        </p:nvSpPr>
        <p:spPr>
          <a:xfrm>
            <a:off x="213002" y="4385957"/>
            <a:ext cx="8717995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15    12  11       9  8        6  5        3  2       0</a:t>
            </a:r>
          </a:p>
        </p:txBody>
      </p:sp>
      <p:sp>
        <p:nvSpPr>
          <p:cNvPr id="35" name="Text Box 5"/>
          <p:cNvSpPr txBox="1"/>
          <p:nvPr/>
        </p:nvSpPr>
        <p:spPr>
          <a:xfrm>
            <a:off x="82147" y="2340810"/>
            <a:ext cx="2883726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、指令格式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 Box 5"/>
          <p:cNvSpPr txBox="1"/>
          <p:nvPr/>
        </p:nvSpPr>
        <p:spPr>
          <a:xfrm>
            <a:off x="618712" y="2920131"/>
            <a:ext cx="6234476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定长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格式，指令字长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14" grpId="0" build="p"/>
      <p:bldP spid="16" grpId="0" build="p"/>
      <p:bldP spid="17" grpId="0" build="p"/>
      <p:bldP spid="18" grpId="0" build="p"/>
      <p:bldP spid="19" grpId="0" animBg="1"/>
      <p:bldP spid="28" grpId="0"/>
      <p:bldP spid="29" grpId="0" animBg="1"/>
      <p:bldP spid="33" grpId="0"/>
      <p:bldP spid="34" grpId="0" build="p"/>
      <p:bldP spid="35" grpId="0"/>
      <p:bldP spid="3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时序控制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方式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25" name="Text Box 93"/>
          <p:cNvSpPr txBox="1">
            <a:spLocks noChangeArrowheads="1"/>
          </p:cNvSpPr>
          <p:nvPr/>
        </p:nvSpPr>
        <p:spPr bwMode="auto">
          <a:xfrm>
            <a:off x="679087" y="1596311"/>
            <a:ext cx="12948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地址信号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834834" y="1748123"/>
            <a:ext cx="3857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220597" y="1748122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220597" y="2205322"/>
            <a:ext cx="18240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4053872" y="1752605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053872" y="1779501"/>
            <a:ext cx="22005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821670" y="3016625"/>
            <a:ext cx="10802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901913" y="2563908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2888466" y="2577358"/>
            <a:ext cx="3365968" cy="50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93"/>
          <p:cNvSpPr txBox="1">
            <a:spLocks noChangeArrowheads="1"/>
          </p:cNvSpPr>
          <p:nvPr/>
        </p:nvSpPr>
        <p:spPr bwMode="auto">
          <a:xfrm>
            <a:off x="683570" y="2582425"/>
            <a:ext cx="12948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数据信号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1826153" y="3827928"/>
            <a:ext cx="16046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417382" y="3375211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430829" y="3388661"/>
            <a:ext cx="5154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93"/>
          <p:cNvSpPr txBox="1">
            <a:spLocks noChangeArrowheads="1"/>
          </p:cNvSpPr>
          <p:nvPr/>
        </p:nvSpPr>
        <p:spPr bwMode="auto">
          <a:xfrm>
            <a:off x="688053" y="3393728"/>
            <a:ext cx="12948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写入操作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946298" y="3850341"/>
            <a:ext cx="2308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946298" y="3393141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8E27D7DF-C79A-4B96-809C-D34E0720B800}"/>
              </a:ext>
            </a:extLst>
          </p:cNvPr>
          <p:cNvSpPr/>
          <p:nvPr/>
        </p:nvSpPr>
        <p:spPr>
          <a:xfrm>
            <a:off x="193972" y="676820"/>
            <a:ext cx="8877679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例：读数据与写入寄存器的异步控制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任意多边形 54"/>
          <p:cNvSpPr/>
          <p:nvPr/>
        </p:nvSpPr>
        <p:spPr>
          <a:xfrm>
            <a:off x="2891118" y="2783541"/>
            <a:ext cx="510988" cy="812061"/>
          </a:xfrm>
          <a:custGeom>
            <a:avLst/>
            <a:gdLst>
              <a:gd name="connsiteX0" fmla="*/ 0 w 510988"/>
              <a:gd name="connsiteY0" fmla="*/ 0 h 812061"/>
              <a:gd name="connsiteX1" fmla="*/ 268941 w 510988"/>
              <a:gd name="connsiteY1" fmla="*/ 134471 h 812061"/>
              <a:gd name="connsiteX2" fmla="*/ 242047 w 510988"/>
              <a:gd name="connsiteY2" fmla="*/ 766483 h 812061"/>
              <a:gd name="connsiteX3" fmla="*/ 510988 w 510988"/>
              <a:gd name="connsiteY3" fmla="*/ 712694 h 81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88" h="812061">
                <a:moveTo>
                  <a:pt x="0" y="0"/>
                </a:moveTo>
                <a:cubicBezTo>
                  <a:pt x="114300" y="3362"/>
                  <a:pt x="228600" y="6724"/>
                  <a:pt x="268941" y="134471"/>
                </a:cubicBezTo>
                <a:cubicBezTo>
                  <a:pt x="309282" y="262218"/>
                  <a:pt x="201706" y="670113"/>
                  <a:pt x="242047" y="766483"/>
                </a:cubicBezTo>
                <a:cubicBezTo>
                  <a:pt x="282388" y="862853"/>
                  <a:pt x="396688" y="787773"/>
                  <a:pt x="510988" y="712694"/>
                </a:cubicBezTo>
              </a:path>
            </a:pathLst>
          </a:custGeom>
          <a:noFill/>
          <a:ln w="19050">
            <a:solidFill>
              <a:srgbClr val="0563C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3625440" y="1882588"/>
            <a:ext cx="672368" cy="1830594"/>
          </a:xfrm>
          <a:custGeom>
            <a:avLst/>
            <a:gdLst>
              <a:gd name="connsiteX0" fmla="*/ 314548 w 672368"/>
              <a:gd name="connsiteY0" fmla="*/ 1828800 h 1830594"/>
              <a:gd name="connsiteX1" fmla="*/ 664172 w 672368"/>
              <a:gd name="connsiteY1" fmla="*/ 1627094 h 1830594"/>
              <a:gd name="connsiteX2" fmla="*/ 5266 w 672368"/>
              <a:gd name="connsiteY2" fmla="*/ 551330 h 1830594"/>
              <a:gd name="connsiteX3" fmla="*/ 408678 w 672368"/>
              <a:gd name="connsiteY3" fmla="*/ 0 h 183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368" h="1830594">
                <a:moveTo>
                  <a:pt x="314548" y="1828800"/>
                </a:moveTo>
                <a:cubicBezTo>
                  <a:pt x="515133" y="1834403"/>
                  <a:pt x="715719" y="1840006"/>
                  <a:pt x="664172" y="1627094"/>
                </a:cubicBezTo>
                <a:cubicBezTo>
                  <a:pt x="612625" y="1414182"/>
                  <a:pt x="47848" y="822512"/>
                  <a:pt x="5266" y="551330"/>
                </a:cubicBezTo>
                <a:cubicBezTo>
                  <a:pt x="-37316" y="280148"/>
                  <a:pt x="185681" y="140074"/>
                  <a:pt x="408678" y="0"/>
                </a:cubicBez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E27D7DF-C79A-4B96-809C-D34E0720B800}"/>
              </a:ext>
            </a:extLst>
          </p:cNvPr>
          <p:cNvSpPr/>
          <p:nvPr/>
        </p:nvSpPr>
        <p:spPr>
          <a:xfrm>
            <a:off x="131851" y="4356045"/>
            <a:ext cx="8877679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时间紧凑，能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按实际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需要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分配时间，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异步应答所需的控制比较复杂。</a:t>
            </a:r>
          </a:p>
        </p:txBody>
      </p:sp>
      <p:sp>
        <p:nvSpPr>
          <p:cNvPr id="58" name="Text Box 93"/>
          <p:cNvSpPr txBox="1">
            <a:spLocks noChangeArrowheads="1"/>
          </p:cNvSpPr>
          <p:nvPr/>
        </p:nvSpPr>
        <p:spPr bwMode="auto">
          <a:xfrm>
            <a:off x="2285999" y="1809695"/>
            <a:ext cx="12948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地址有效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93"/>
          <p:cNvSpPr txBox="1">
            <a:spLocks noChangeArrowheads="1"/>
          </p:cNvSpPr>
          <p:nvPr/>
        </p:nvSpPr>
        <p:spPr bwMode="auto">
          <a:xfrm>
            <a:off x="2761127" y="2217588"/>
            <a:ext cx="12948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有效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93"/>
          <p:cNvSpPr txBox="1">
            <a:spLocks noChangeArrowheads="1"/>
          </p:cNvSpPr>
          <p:nvPr/>
        </p:nvSpPr>
        <p:spPr bwMode="auto">
          <a:xfrm>
            <a:off x="3249703" y="3015444"/>
            <a:ext cx="8310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写入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5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8" grpId="0"/>
      <p:bldP spid="43" grpId="0"/>
      <p:bldP spid="53" grpId="0" build="p"/>
      <p:bldP spid="55" grpId="0" animBg="1"/>
      <p:bldP spid="56" grpId="0" animBg="1"/>
      <p:bldP spid="57" grpId="0" uiExpand="1" build="p"/>
      <p:bldP spid="58" grpId="0"/>
      <p:bldP spid="59" grpId="0"/>
      <p:bldP spid="6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时序控制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方式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8D19E7-BF18-4076-9409-07A68EB6FBD1}"/>
              </a:ext>
            </a:extLst>
          </p:cNvPr>
          <p:cNvSpPr/>
          <p:nvPr/>
        </p:nvSpPr>
        <p:spPr>
          <a:xfrm>
            <a:off x="179163" y="1303900"/>
            <a:ext cx="8877679" cy="4201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实际应用中的一些变化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或设备的内部普遍采用同步控制方式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连接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、主存、外设的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系统总线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，有的采用同步，有的采用异步控制，但多采用异步控制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实际应用中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，还可采用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同步扩展方式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，以同步思想为基础，引入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异步应答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关系。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6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6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21516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4572001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模型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机总体设计小结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7293769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8D19E7-BF18-4076-9409-07A68EB6FBD1}"/>
              </a:ext>
            </a:extLst>
          </p:cNvPr>
          <p:cNvSpPr/>
          <p:nvPr/>
        </p:nvSpPr>
        <p:spPr>
          <a:xfrm>
            <a:off x="1231376" y="1722603"/>
            <a:ext cx="7262791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模型机指令格式、寻址方式、指令类型；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各组成部件及连接；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模型机数据通路结构、各类信息传送路径；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同步控制与异步控制。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8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计算机系统结构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信息与软件工程学院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School of Information and Software Engineering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59CD-C887-4460-A350-FDDE9A47B3D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2024/9/29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82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一、模型机指令系统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8" name="Text Box 5"/>
          <p:cNvSpPr txBox="1"/>
          <p:nvPr/>
        </p:nvSpPr>
        <p:spPr>
          <a:xfrm>
            <a:off x="173746" y="794519"/>
            <a:ext cx="3567589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操作数指令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0" name="Group 25"/>
          <p:cNvGrpSpPr/>
          <p:nvPr/>
        </p:nvGrpSpPr>
        <p:grpSpPr bwMode="auto">
          <a:xfrm>
            <a:off x="281142" y="2075940"/>
            <a:ext cx="8610600" cy="523875"/>
            <a:chOff x="96" y="720"/>
            <a:chExt cx="5424" cy="330"/>
          </a:xfrm>
        </p:grpSpPr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96" y="720"/>
              <a:ext cx="5424" cy="3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操作码                       寄存器号  寻址方式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008" y="720"/>
              <a:ext cx="1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312" y="720"/>
              <a:ext cx="3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4464" y="720"/>
              <a:ext cx="3" cy="33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9" name="AutoShape 27"/>
          <p:cNvSpPr/>
          <p:nvPr/>
        </p:nvSpPr>
        <p:spPr bwMode="auto">
          <a:xfrm rot="16200000">
            <a:off x="7139142" y="1237741"/>
            <a:ext cx="228600" cy="3276600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6529542" y="2914141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目的地址</a:t>
            </a:r>
          </a:p>
        </p:txBody>
      </p:sp>
      <p:sp>
        <p:nvSpPr>
          <p:cNvPr id="34" name="Text Box 5"/>
          <p:cNvSpPr txBox="1"/>
          <p:nvPr/>
        </p:nvSpPr>
        <p:spPr>
          <a:xfrm>
            <a:off x="213002" y="1441719"/>
            <a:ext cx="8717995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15    12  11       9  8        6  5        3  2       0</a:t>
            </a:r>
          </a:p>
        </p:txBody>
      </p:sp>
      <p:sp>
        <p:nvSpPr>
          <p:cNvPr id="35" name="Text Box 5"/>
          <p:cNvSpPr txBox="1"/>
          <p:nvPr/>
        </p:nvSpPr>
        <p:spPr>
          <a:xfrm>
            <a:off x="173747" y="3478982"/>
            <a:ext cx="3567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转移指令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AutoShape 16"/>
          <p:cNvSpPr/>
          <p:nvPr/>
        </p:nvSpPr>
        <p:spPr bwMode="auto">
          <a:xfrm rot="16200000">
            <a:off x="3481542" y="3919188"/>
            <a:ext cx="228600" cy="3276600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Text Box 26"/>
          <p:cNvSpPr txBox="1">
            <a:spLocks noChangeArrowheads="1"/>
          </p:cNvSpPr>
          <p:nvPr/>
        </p:nvSpPr>
        <p:spPr bwMode="auto">
          <a:xfrm>
            <a:off x="2795742" y="5595588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转移地址</a:t>
            </a:r>
          </a:p>
        </p:txBody>
      </p:sp>
      <p:sp>
        <p:nvSpPr>
          <p:cNvPr id="44" name="AutoShape 27"/>
          <p:cNvSpPr/>
          <p:nvPr/>
        </p:nvSpPr>
        <p:spPr bwMode="auto">
          <a:xfrm rot="16200000">
            <a:off x="7062139" y="3919188"/>
            <a:ext cx="228600" cy="3276600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28"/>
          <p:cNvSpPr txBox="1">
            <a:spLocks noChangeArrowheads="1"/>
          </p:cNvSpPr>
          <p:nvPr/>
        </p:nvSpPr>
        <p:spPr bwMode="auto">
          <a:xfrm>
            <a:off x="6370722" y="5595588"/>
            <a:ext cx="1981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转移条件</a:t>
            </a:r>
          </a:p>
        </p:txBody>
      </p:sp>
      <p:sp>
        <p:nvSpPr>
          <p:cNvPr id="46" name="Text Box 5"/>
          <p:cNvSpPr txBox="1"/>
          <p:nvPr/>
        </p:nvSpPr>
        <p:spPr>
          <a:xfrm>
            <a:off x="213002" y="4123166"/>
            <a:ext cx="8717995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15    12  11       9  8        6   5  4  3   2   1   0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527A5B6-3650-4C95-8C31-0DFF00916937}"/>
              </a:ext>
            </a:extLst>
          </p:cNvPr>
          <p:cNvGrpSpPr/>
          <p:nvPr/>
        </p:nvGrpSpPr>
        <p:grpSpPr>
          <a:xfrm>
            <a:off x="281142" y="4754007"/>
            <a:ext cx="8610600" cy="528904"/>
            <a:chOff x="281142" y="4919464"/>
            <a:chExt cx="8610600" cy="528904"/>
          </a:xfrm>
        </p:grpSpPr>
        <p:grpSp>
          <p:nvGrpSpPr>
            <p:cNvPr id="37" name="Group 25"/>
            <p:cNvGrpSpPr/>
            <p:nvPr/>
          </p:nvGrpSpPr>
          <p:grpSpPr bwMode="auto">
            <a:xfrm>
              <a:off x="281142" y="4922844"/>
              <a:ext cx="8610600" cy="523875"/>
              <a:chOff x="96" y="720"/>
              <a:chExt cx="5424" cy="330"/>
            </a:xfrm>
          </p:grpSpPr>
          <p:sp>
            <p:nvSpPr>
              <p:cNvPr id="38" name="Text Box 5"/>
              <p:cNvSpPr txBox="1">
                <a:spLocks noChangeArrowheads="1"/>
              </p:cNvSpPr>
              <p:nvPr/>
            </p:nvSpPr>
            <p:spPr bwMode="auto">
              <a:xfrm>
                <a:off x="96" y="720"/>
                <a:ext cx="5424" cy="33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ysClr val="windowText" lastClr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操作码   寄存器号  寻址方式        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N’ Z’ V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’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C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’</a:t>
                </a:r>
                <a:endParaRPr lang="zh-CN" altLang="en-US" sz="2800" b="1" dirty="0"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9" name="Line 21"/>
              <p:cNvSpPr>
                <a:spLocks noChangeShapeType="1"/>
              </p:cNvSpPr>
              <p:nvPr/>
            </p:nvSpPr>
            <p:spPr bwMode="auto">
              <a:xfrm>
                <a:off x="1008" y="720"/>
                <a:ext cx="1" cy="33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0" name="Line 22"/>
              <p:cNvSpPr>
                <a:spLocks noChangeShapeType="1"/>
              </p:cNvSpPr>
              <p:nvPr/>
            </p:nvSpPr>
            <p:spPr bwMode="auto">
              <a:xfrm flipH="1">
                <a:off x="2159" y="720"/>
                <a:ext cx="1" cy="33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3312" y="720"/>
                <a:ext cx="3" cy="33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>
                <a:off x="4385" y="720"/>
                <a:ext cx="3" cy="33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8324233" y="4924493"/>
              <a:ext cx="4763" cy="5238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24"/>
            <p:cNvSpPr>
              <a:spLocks noChangeShapeType="1"/>
            </p:cNvSpPr>
            <p:nvPr/>
          </p:nvSpPr>
          <p:spPr bwMode="auto">
            <a:xfrm>
              <a:off x="7723513" y="4924493"/>
              <a:ext cx="4763" cy="5238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>
              <a:off x="6477288" y="4919464"/>
              <a:ext cx="4763" cy="5238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Line 24"/>
            <p:cNvSpPr>
              <a:spLocks noChangeShapeType="1"/>
            </p:cNvSpPr>
            <p:nvPr/>
          </p:nvSpPr>
          <p:spPr bwMode="auto">
            <a:xfrm>
              <a:off x="5969783" y="4924493"/>
              <a:ext cx="4763" cy="523875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9" grpId="0" animBg="1"/>
      <p:bldP spid="33" grpId="0"/>
      <p:bldP spid="34" grpId="0" build="p"/>
      <p:bldP spid="35" grpId="0" build="p"/>
      <p:bldP spid="36" grpId="0" animBg="1"/>
      <p:bldP spid="43" grpId="0"/>
      <p:bldP spid="44" grpId="0" animBg="1"/>
      <p:bldP spid="45" grpId="0"/>
      <p:bldP spid="4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一、模型机指令系统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2" name="Text Box 5"/>
          <p:cNvSpPr txBox="1"/>
          <p:nvPr/>
        </p:nvSpPr>
        <p:spPr>
          <a:xfrm>
            <a:off x="518824" y="1489542"/>
            <a:ext cx="8395488" cy="397031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操作数在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寄存器或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存储器中；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模型机主存储器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字编址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，字长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为了减少地址码长度，采用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寄存器型寻址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：地址码部分给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出的是寄存器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号；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常用寻址方式：寄存器直接寻址类、寄存器间址类、双间址、变址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相对寻址类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 Box 5"/>
          <p:cNvSpPr txBox="1"/>
          <p:nvPr/>
        </p:nvSpPr>
        <p:spPr>
          <a:xfrm>
            <a:off x="-71861" y="892208"/>
            <a:ext cx="288372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、寻址方式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一、模型机指令系统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439482"/>
            <a:ext cx="2057400" cy="365125"/>
          </a:xfrm>
        </p:spPr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414547"/>
            <a:ext cx="3086100" cy="365125"/>
          </a:xfrm>
        </p:spPr>
        <p:txBody>
          <a:bodyPr/>
          <a:lstStyle/>
          <a:p>
            <a:r>
              <a:rPr lang="zh-CN" altLang="en-US" dirty="0"/>
              <a:t>第四章 </a:t>
            </a:r>
            <a:r>
              <a:rPr lang="zh-CN" altLang="en-US" dirty="0" smtClean="0"/>
              <a:t>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6481047"/>
            <a:ext cx="2057400" cy="365125"/>
          </a:xfrm>
        </p:spPr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0" y="759349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寻址方式   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编码   助记符     定义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0" y="1415738"/>
            <a:ext cx="320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寄存器寻址</a:t>
            </a:r>
          </a:p>
        </p:txBody>
      </p:sp>
      <p:sp>
        <p:nvSpPr>
          <p:cNvPr id="17" name="Line 6"/>
          <p:cNvSpPr>
            <a:spLocks noChangeShapeType="1"/>
          </p:cNvSpPr>
          <p:nvPr/>
        </p:nvSpPr>
        <p:spPr bwMode="auto">
          <a:xfrm>
            <a:off x="0" y="1310758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514600" y="1445149"/>
            <a:ext cx="167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000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810000" y="1445149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105400" y="1445149"/>
            <a:ext cx="381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）为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0" y="2025655"/>
            <a:ext cx="320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寄存器间址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514600" y="2025655"/>
            <a:ext cx="167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001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3509126" y="2025655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5105400" y="2025655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）为</a:t>
            </a:r>
            <a:r>
              <a:rPr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操作数地址</a:t>
            </a:r>
            <a:endParaRPr lang="zh-CN" altLang="en-US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0" y="2725137"/>
            <a:ext cx="2438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自减型寄存器间址</a:t>
            </a:r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0" y="2582262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Line 16"/>
          <p:cNvSpPr>
            <a:spLocks noChangeShapeType="1"/>
          </p:cNvSpPr>
          <p:nvPr/>
        </p:nvSpPr>
        <p:spPr bwMode="auto">
          <a:xfrm>
            <a:off x="0" y="1867713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2514600" y="2937862"/>
            <a:ext cx="1120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010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3635375" y="2725137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-(R)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3635375" y="3226668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-(SP)</a:t>
            </a: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5257800" y="2725137"/>
            <a:ext cx="388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(R)-1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操作数地址</a:t>
            </a:r>
            <a:endParaRPr lang="zh-CN" altLang="en-US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5257800" y="3226668"/>
            <a:ext cx="388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(SP)-1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为栈顶地址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0" y="3791154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3635375" y="5723868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(PC)+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5003800" y="3857657"/>
            <a:ext cx="414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）为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操作数地址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0" y="4630855"/>
            <a:ext cx="2438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立即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自增型寄存器间址</a:t>
            </a: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2514600" y="4902317"/>
            <a:ext cx="167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011</a:t>
            </a: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3635375" y="3903694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(R)+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5227638" y="4256666"/>
            <a:ext cx="3736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(R)+1</a:t>
            </a:r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3635375" y="4861042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(SP)+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5224548" y="4802851"/>
            <a:ext cx="37068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(SP)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为栈顶地址，</a:t>
            </a:r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5224548" y="5243425"/>
            <a:ext cx="3635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出栈后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(SP)+1</a:t>
            </a:r>
          </a:p>
        </p:txBody>
      </p:sp>
      <p:sp>
        <p:nvSpPr>
          <p:cNvPr id="48" name="Text Box 33"/>
          <p:cNvSpPr txBox="1">
            <a:spLocks noChangeArrowheads="1"/>
          </p:cNvSpPr>
          <p:nvPr/>
        </p:nvSpPr>
        <p:spPr bwMode="auto">
          <a:xfrm>
            <a:off x="5181600" y="5732180"/>
            <a:ext cx="3384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(PC)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立即数地址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5257800" y="6159301"/>
            <a:ext cx="33791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取数后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(PC)+1</a:t>
            </a:r>
          </a:p>
        </p:txBody>
      </p:sp>
    </p:spTree>
    <p:extLst>
      <p:ext uri="{BB962C8B-B14F-4D97-AF65-F5344CB8AC3E}">
        <p14:creationId xmlns:p14="http://schemas.microsoft.com/office/powerpoint/2010/main" val="329767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18" grpId="0" autoUpdateAnimBg="0"/>
      <p:bldP spid="19" grpId="0" autoUpdateAnimBg="0"/>
      <p:bldP spid="20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一、模型机指令系统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0" y="820447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寻址方式  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编码  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助记符      定义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0" y="4955997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0" y="3564659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2859" y="3835343"/>
            <a:ext cx="167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101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616325" y="2500888"/>
            <a:ext cx="14605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@(PC)+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181600" y="3729759"/>
            <a:ext cx="396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(R)+d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有效地址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105400" y="1536409"/>
            <a:ext cx="38592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）为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间接地址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0" y="1612609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71438" y="2161884"/>
            <a:ext cx="21240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直接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自增型双间址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2356659" y="2216668"/>
            <a:ext cx="1193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3657600" y="1582447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@(R)+</a:t>
            </a: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364163" y="1954730"/>
            <a:ext cx="3597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(R)+1</a:t>
            </a:r>
          </a:p>
        </p:txBody>
      </p:sp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5181600" y="2500888"/>
            <a:ext cx="34940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(PC)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为间接地址，</a:t>
            </a:r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5295900" y="3080325"/>
            <a:ext cx="3236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取数后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(PC)+1</a:t>
            </a:r>
          </a:p>
        </p:txBody>
      </p:sp>
      <p:sp>
        <p:nvSpPr>
          <p:cNvPr id="28" name="Text Box 18"/>
          <p:cNvSpPr txBox="1">
            <a:spLocks noChangeArrowheads="1"/>
          </p:cNvSpPr>
          <p:nvPr/>
        </p:nvSpPr>
        <p:spPr bwMode="auto">
          <a:xfrm>
            <a:off x="87313" y="3780559"/>
            <a:ext cx="1676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变址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相对寻址</a:t>
            </a:r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3810000" y="3732934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X(R)</a:t>
            </a: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3810000" y="4285150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X(PC)</a:t>
            </a: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181600" y="4281975"/>
            <a:ext cx="36385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(PC)+d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为有效地址</a:t>
            </a:r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0" y="5130338"/>
            <a:ext cx="167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跳步</a:t>
            </a: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2432859" y="5138650"/>
            <a:ext cx="1676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110</a:t>
            </a:r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3810000" y="5130338"/>
            <a:ext cx="1295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SKP</a:t>
            </a: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5257800" y="5130338"/>
            <a:ext cx="3635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跳过下条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Line 26"/>
          <p:cNvSpPr>
            <a:spLocks noChangeShapeType="1"/>
          </p:cNvSpPr>
          <p:nvPr/>
        </p:nvSpPr>
        <p:spPr bwMode="auto">
          <a:xfrm>
            <a:off x="0" y="5676205"/>
            <a:ext cx="9144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17" grpId="0" autoUpdateAnimBg="0"/>
      <p:bldP spid="18" grpId="0" autoUpdateAnimBg="0"/>
      <p:bldP spid="20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2ac5aa3-165c-4227-bbfc-fa9206921ea0}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16550</TotalTime>
  <Words>4022</Words>
  <Application>Microsoft Office PowerPoint</Application>
  <PresentationFormat>全屏显示(4:3)</PresentationFormat>
  <Paragraphs>1471</Paragraphs>
  <Slides>53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1" baseType="lpstr">
      <vt:lpstr>等线</vt:lpstr>
      <vt:lpstr>等线 Light</vt:lpstr>
      <vt:lpstr>黑体</vt:lpstr>
      <vt:lpstr>华文隶书</vt:lpstr>
      <vt:lpstr>华文行楷</vt:lpstr>
      <vt:lpstr>楷体</vt:lpstr>
      <vt:lpstr>隶书</vt:lpstr>
      <vt:lpstr>宋体</vt:lpstr>
      <vt:lpstr>微软雅黑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Wingdings 2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qiaoqin li</cp:lastModifiedBy>
  <cp:revision>1396</cp:revision>
  <dcterms:created xsi:type="dcterms:W3CDTF">2018-07-22T02:36:00Z</dcterms:created>
  <dcterms:modified xsi:type="dcterms:W3CDTF">2024-09-29T14:38:15Z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