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500" r:id="rId5"/>
    <p:sldId id="511" r:id="rId6"/>
    <p:sldId id="517" r:id="rId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68D"/>
    <a:srgbClr val="2D24D1"/>
    <a:srgbClr val="C00000"/>
    <a:srgbClr val="00B050"/>
    <a:srgbClr val="0070C0"/>
    <a:srgbClr val="B9D7ED"/>
    <a:srgbClr val="58B6E5"/>
    <a:srgbClr val="CF3F3F"/>
    <a:srgbClr val="DC8433"/>
    <a:srgbClr val="FFB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 panose="020B0604020202090204"/>
      </a:defRPr>
    </a:lvl1pPr>
    <a:lvl2pPr indent="228600" latinLnBrk="0">
      <a:defRPr sz="1200">
        <a:latin typeface="+mn-lt"/>
        <a:ea typeface="+mn-ea"/>
        <a:cs typeface="+mn-cs"/>
        <a:sym typeface="Arial" panose="020B0604020202090204"/>
      </a:defRPr>
    </a:lvl2pPr>
    <a:lvl3pPr indent="457200" latinLnBrk="0">
      <a:defRPr sz="1200">
        <a:latin typeface="+mn-lt"/>
        <a:ea typeface="+mn-ea"/>
        <a:cs typeface="+mn-cs"/>
        <a:sym typeface="Arial" panose="020B0604020202090204"/>
      </a:defRPr>
    </a:lvl3pPr>
    <a:lvl4pPr indent="685800" latinLnBrk="0">
      <a:defRPr sz="1200">
        <a:latin typeface="+mn-lt"/>
        <a:ea typeface="+mn-ea"/>
        <a:cs typeface="+mn-cs"/>
        <a:sym typeface="Arial" panose="020B0604020202090204"/>
      </a:defRPr>
    </a:lvl4pPr>
    <a:lvl5pPr indent="914400" latinLnBrk="0">
      <a:defRPr sz="1200">
        <a:latin typeface="+mn-lt"/>
        <a:ea typeface="+mn-ea"/>
        <a:cs typeface="+mn-cs"/>
        <a:sym typeface="Arial" panose="020B0604020202090204"/>
      </a:defRPr>
    </a:lvl5pPr>
    <a:lvl6pPr indent="1143000" latinLnBrk="0">
      <a:defRPr sz="1200">
        <a:latin typeface="+mn-lt"/>
        <a:ea typeface="+mn-ea"/>
        <a:cs typeface="+mn-cs"/>
        <a:sym typeface="Arial" panose="020B0604020202090204"/>
      </a:defRPr>
    </a:lvl6pPr>
    <a:lvl7pPr indent="1371600" latinLnBrk="0">
      <a:defRPr sz="1200">
        <a:latin typeface="+mn-lt"/>
        <a:ea typeface="+mn-ea"/>
        <a:cs typeface="+mn-cs"/>
        <a:sym typeface="Arial" panose="020B0604020202090204"/>
      </a:defRPr>
    </a:lvl7pPr>
    <a:lvl8pPr indent="1600200" latinLnBrk="0">
      <a:defRPr sz="1200">
        <a:latin typeface="+mn-lt"/>
        <a:ea typeface="+mn-ea"/>
        <a:cs typeface="+mn-cs"/>
        <a:sym typeface="Arial" panose="020B0604020202090204"/>
      </a:defRPr>
    </a:lvl8pPr>
    <a:lvl9pPr indent="1828800" latinLnBrk="0">
      <a:defRPr sz="1200">
        <a:latin typeface="+mn-lt"/>
        <a:ea typeface="+mn-ea"/>
        <a:cs typeface="+mn-cs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899099" y="914400"/>
            <a:ext cx="7349402" cy="25704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99099" y="3560400"/>
            <a:ext cx="7349402" cy="14724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0" indent="457200" algn="ctr">
              <a:lnSpc>
                <a:spcPct val="110000"/>
              </a:lnSpc>
              <a:buSzTx/>
              <a:buFontTx/>
              <a:buNone/>
              <a:defRPr sz="2400" spc="200"/>
            </a:lvl2pPr>
            <a:lvl3pPr marL="0" indent="914400" algn="ctr">
              <a:lnSpc>
                <a:spcPct val="110000"/>
              </a:lnSpc>
              <a:buSzTx/>
              <a:buFontTx/>
              <a:buNone/>
              <a:defRPr sz="2400" spc="200"/>
            </a:lvl3pPr>
            <a:lvl4pPr marL="0" indent="1371600" algn="ctr">
              <a:lnSpc>
                <a:spcPct val="110000"/>
              </a:lnSpc>
              <a:buSzTx/>
              <a:buFontTx/>
              <a:buNone/>
              <a:defRPr sz="2400" spc="200"/>
            </a:lvl4pPr>
            <a:lvl5pPr marL="0" indent="1828800" algn="ctr">
              <a:lnSpc>
                <a:spcPct val="110000"/>
              </a:lnSpc>
              <a:buSzTx/>
              <a:buFontTx/>
              <a:buNone/>
              <a:defRPr sz="2400" spc="200"/>
            </a:lvl5pPr>
          </a:lstStyle>
          <a:p>
            <a:r>
              <a:t>单击此处编辑副标题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1493100" y="3848399"/>
            <a:ext cx="5826601" cy="76680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单击此处编辑标题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493100" y="4615200"/>
            <a:ext cx="5826601" cy="867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6300" y="1501200"/>
            <a:ext cx="3882600" cy="47484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685800" indent="-228600">
              <a:spcBef>
                <a:spcPts val="600"/>
              </a:spcBef>
              <a:defRPr sz="1600"/>
            </a:lvl2pPr>
            <a:lvl3pPr marL="1143000" indent="-228600">
              <a:spcBef>
                <a:spcPts val="600"/>
              </a:spcBef>
              <a:defRPr sz="1600"/>
            </a:lvl3pPr>
            <a:lvl4pPr marL="1632585" indent="-260985">
              <a:spcBef>
                <a:spcPts val="600"/>
              </a:spcBef>
              <a:defRPr sz="1600"/>
            </a:lvl4pPr>
            <a:lvl5pPr marL="2089785" indent="-260985">
              <a:spcBef>
                <a:spcPts val="600"/>
              </a:spcBef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6300" y="142919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4676812" y="142172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7956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40" b="1" spc="174">
                <a:solidFill>
                  <a:srgbClr val="404040"/>
                </a:solidFill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图片占位符 2"/>
          <p:cNvSpPr>
            <a:spLocks noGrp="1"/>
          </p:cNvSpPr>
          <p:nvPr>
            <p:ph type="pic" sz="half" idx="21"/>
          </p:nvPr>
        </p:nvSpPr>
        <p:spPr>
          <a:xfrm>
            <a:off x="456248" y="1555114"/>
            <a:ext cx="3924776" cy="46081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762799" y="1555200"/>
            <a:ext cx="3920401" cy="4608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/>
            </a:lvl1pPr>
            <a:lvl2pPr marL="0" indent="457200">
              <a:spcBef>
                <a:spcPts val="600"/>
              </a:spcBef>
              <a:buSzTx/>
              <a:buFontTx/>
              <a:buNone/>
              <a:defRPr sz="1600"/>
            </a:lvl2pPr>
            <a:lvl3pPr marL="1143000" indent="-228600">
              <a:spcBef>
                <a:spcPts val="600"/>
              </a:spcBef>
              <a:buFontTx/>
              <a:defRPr sz="1600"/>
            </a:lvl3pPr>
            <a:lvl4pPr marL="1632585" indent="-260985">
              <a:spcBef>
                <a:spcPts val="600"/>
              </a:spcBef>
              <a:buFontTx/>
              <a:defRPr sz="1600"/>
            </a:lvl4pPr>
            <a:lvl5pPr marL="2089785" indent="-260985">
              <a:spcBef>
                <a:spcPts val="600"/>
              </a:spcBef>
              <a:buFontTx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46990" tIns="46990" rIns="46990" bIns="46990"/>
          <a:lstStyle/>
          <a:p>
            <a:r>
              <a:t>标题文本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56300" y="773999"/>
            <a:ext cx="8229601" cy="54828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899099" y="2483999"/>
            <a:ext cx="7349402" cy="1018801"/>
          </a:xfrm>
          <a:prstGeom prst="rect">
            <a:avLst/>
          </a:prstGeom>
        </p:spPr>
        <p:txBody>
          <a:bodyPr anchor="t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99099" y="3560400"/>
            <a:ext cx="7349402" cy="4716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800100" indent="-342900" algn="ctr">
              <a:lnSpc>
                <a:spcPct val="110000"/>
              </a:lnSpc>
              <a:buFontTx/>
              <a:defRPr sz="2400" spc="200"/>
            </a:lvl2pPr>
            <a:lvl3pPr marL="1257300" indent="-342900" algn="ctr">
              <a:lnSpc>
                <a:spcPct val="110000"/>
              </a:lnSpc>
              <a:buFontTx/>
              <a:defRPr sz="2400" spc="200"/>
            </a:lvl3pPr>
            <a:lvl4pPr marL="1763395" indent="-391795" algn="ctr">
              <a:lnSpc>
                <a:spcPct val="110000"/>
              </a:lnSpc>
              <a:buFontTx/>
              <a:defRPr sz="2400" spc="200"/>
            </a:lvl4pPr>
            <a:lvl5pPr marL="2220595" indent="-391795" algn="ctr">
              <a:lnSpc>
                <a:spcPct val="110000"/>
              </a:lnSpc>
              <a:buFontTx/>
              <a:defRPr sz="2400" spc="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6300" y="608399"/>
            <a:ext cx="8226901" cy="70560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6300" y="1490400"/>
            <a:ext cx="8226901" cy="4759200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37797" y="6359307"/>
            <a:ext cx="245403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7143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11715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16656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21228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2514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2971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3429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3886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"/>
          <p:cNvSpPr txBox="1"/>
          <p:nvPr/>
        </p:nvSpPr>
        <p:spPr>
          <a:xfrm>
            <a:off x="788525" y="3131053"/>
            <a:ext cx="7322185" cy="90531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400">
                <a:solidFill>
                  <a:srgbClr val="16468D"/>
                </a:solidFill>
                <a:latin typeface="Kaiti SC Bold" panose="02010600040101010101" charset="-122"/>
                <a:ea typeface="Kaiti SC Bold" panose="02010600040101010101" charset="-122"/>
                <a:cs typeface="Kaiti SC Bold" panose="02010600040101010101" charset="-122"/>
                <a:sym typeface="Kaiti SC Bold" panose="02010600040101010101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C00000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任务</a:t>
            </a:r>
            <a:r>
              <a:rPr lang="zh-CN" altLang="en-US" sz="4000" dirty="0">
                <a:solidFill>
                  <a:srgbClr val="16468D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描述</a:t>
            </a:r>
            <a:endParaRPr lang="zh-CN" altLang="en-US" sz="4000" dirty="0">
              <a:solidFill>
                <a:srgbClr val="16468D"/>
              </a:solidFill>
              <a:latin typeface="Comic Sans MS" panose="030F0902030302020204" pitchFamily="2" charset="0"/>
              <a:ea typeface="黑体" pitchFamily="2" charset="-122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9067" y="2654168"/>
            <a:ext cx="3443605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sng" strike="noStrike" cap="none" spc="0" normalizeH="0" baseline="0" dirty="0">
                <a:ln>
                  <a:noFill/>
                </a:ln>
                <a:solidFill>
                  <a:srgbClr val="16468D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Arial" panose="020B0604020202090204"/>
              </a:rPr>
              <a:t>工业软件创新训练</a:t>
            </a:r>
            <a:r>
              <a:rPr kumimoji="0" lang="en-US" altLang="zh-CN" sz="2000" i="0" u="sng" strike="noStrike" cap="none" spc="0" normalizeH="0" baseline="0" dirty="0">
                <a:ln>
                  <a:noFill/>
                </a:ln>
                <a:solidFill>
                  <a:srgbClr val="16468D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Arial" panose="020B0604020202090204"/>
              </a:rPr>
              <a:t>II</a:t>
            </a:r>
            <a:endParaRPr kumimoji="0" lang="en-US" altLang="zh-CN" sz="2000" b="1" i="0" u="none" strike="noStrike" cap="none" spc="0" normalizeH="0" baseline="0" dirty="0">
              <a:ln>
                <a:noFill/>
              </a:ln>
              <a:solidFill>
                <a:srgbClr val="16468D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2"/>
          <p:cNvSpPr txBox="1"/>
          <p:nvPr>
            <p:custDataLst>
              <p:tags r:id="rId2"/>
            </p:custDataLst>
          </p:nvPr>
        </p:nvSpPr>
        <p:spPr>
          <a:xfrm>
            <a:off x="59055" y="86995"/>
            <a:ext cx="4871085" cy="662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16468D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 任务描述</a:t>
            </a:r>
            <a:endParaRPr lang="zh-CN" altLang="en-US" sz="2800" dirty="0">
              <a:solidFill>
                <a:srgbClr val="16468D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通常情况，树莓派4B有三种引脚编号方式：…"/>
          <p:cNvSpPr txBox="1"/>
          <p:nvPr>
            <p:custDataLst>
              <p:tags r:id="rId3"/>
            </p:custDataLst>
          </p:nvPr>
        </p:nvSpPr>
        <p:spPr>
          <a:xfrm>
            <a:off x="59055" y="937260"/>
            <a:ext cx="8975090" cy="57881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lIns="45719" rIns="45719">
            <a:no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任务一：设计和实现一个简单的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Verilog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编译器。</a:t>
            </a:r>
            <a:endParaRPr lang="en-US" altLang="zh-CN" sz="2600" dirty="0">
              <a:solidFill>
                <a:schemeClr val="tx1"/>
              </a:solidFill>
              <a:latin typeface="Times New Roman" panose="02020503050405090304" pitchFamily="18" charset="0"/>
              <a:ea typeface="黑体" charset="0"/>
              <a:cs typeface="Times New Roman" panose="0202050305040509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任务二：使用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dot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语言绘制电路网表图。</a:t>
            </a:r>
            <a:endParaRPr lang="en-US" altLang="zh-CN" sz="2600" dirty="0">
              <a:solidFill>
                <a:srgbClr val="C00000"/>
              </a:solidFill>
              <a:latin typeface="Times New Roman" panose="02020503050405090304" pitchFamily="18" charset="0"/>
              <a:ea typeface="黑体" charset="0"/>
              <a:cs typeface="Times New Roman" panose="0202050305040509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任务三：设计和实现至少两种高阶优化方法（如常数传 </a:t>
            </a:r>
            <a:endParaRPr lang="en-US" altLang="zh-CN" sz="2600" dirty="0">
              <a:solidFill>
                <a:srgbClr val="C00000"/>
              </a:solidFill>
              <a:latin typeface="Times New Roman" panose="02020503050405090304" pitchFamily="18" charset="0"/>
              <a:ea typeface="黑体" charset="0"/>
              <a:cs typeface="Times New Roman" panose="02020503050405090304" pitchFamily="18" charset="0"/>
              <a:sym typeface="+mn-ea"/>
            </a:endParaRPr>
          </a:p>
          <a:p>
            <a:pPr marL="457200" lvl="1" indent="0"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                     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递、共享子表达式、资源共享等）。</a:t>
            </a:r>
            <a:endParaRPr lang="en-US" altLang="zh-CN" sz="2600" dirty="0">
              <a:solidFill>
                <a:srgbClr val="C00000"/>
              </a:solidFill>
              <a:latin typeface="Times New Roman" panose="02020503050405090304" pitchFamily="18" charset="0"/>
              <a:ea typeface="黑体" charset="0"/>
              <a:cs typeface="Times New Roman" panose="0202050305040509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任务四：设计和实现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ML – RCS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和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MR – LCS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算法，完成</a:t>
            </a:r>
            <a:endParaRPr lang="en-US" altLang="zh-CN" sz="2600" dirty="0">
              <a:solidFill>
                <a:srgbClr val="C00000"/>
              </a:solidFill>
              <a:latin typeface="Times New Roman" panose="02020503050405090304" pitchFamily="18" charset="0"/>
              <a:ea typeface="黑体" charset="0"/>
              <a:cs typeface="Times New Roman" panose="02020503050405090304" pitchFamily="18" charset="0"/>
              <a:sym typeface="+mn-ea"/>
            </a:endParaRPr>
          </a:p>
          <a:p>
            <a:pPr marL="457200" lvl="1" indent="0"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                     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对逻辑门的调度。</a:t>
            </a:r>
            <a:endParaRPr lang="en-US" altLang="zh-CN" sz="2600" dirty="0">
              <a:solidFill>
                <a:srgbClr val="C00000"/>
              </a:solidFill>
              <a:latin typeface="Times New Roman" panose="02020503050405090304" pitchFamily="18" charset="0"/>
              <a:ea typeface="黑体" charset="0"/>
              <a:cs typeface="Times New Roman" panose="0202050305040509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任务五：使用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ILP(Integer Linear Programming)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求  </a:t>
            </a:r>
            <a:endParaRPr lang="zh-CN" altLang="en-US" sz="2600" dirty="0">
              <a:solidFill>
                <a:srgbClr val="C00000"/>
              </a:solidFill>
              <a:latin typeface="Times New Roman" panose="02020503050405090304" pitchFamily="18" charset="0"/>
              <a:ea typeface="黑体" charset="0"/>
              <a:cs typeface="Times New Roman" panose="02020503050405090304" pitchFamily="18" charset="0"/>
              <a:sym typeface="+mn-ea"/>
            </a:endParaRPr>
          </a:p>
          <a:p>
            <a:pPr marL="457200" lvl="1" indent="0"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                    解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ML – RCS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调度问题</a:t>
            </a:r>
            <a:endParaRPr lang="zh-CN" altLang="en-US" sz="2600" dirty="0">
              <a:solidFill>
                <a:srgbClr val="C00000"/>
              </a:solidFill>
              <a:latin typeface="Times New Roman" panose="02020503050405090304" pitchFamily="18" charset="0"/>
              <a:ea typeface="黑体" charset="0"/>
              <a:cs typeface="Times New Roman" panose="0202050305040509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en-US" altLang="zh-CN" sz="2600" dirty="0">
              <a:solidFill>
                <a:srgbClr val="C00000"/>
              </a:solidFill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en-US" altLang="zh-CN" sz="2600" dirty="0">
              <a:solidFill>
                <a:srgbClr val="C00000"/>
              </a:solidFill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altLang="en-US" sz="2400" dirty="0">
              <a:solidFill>
                <a:srgbClr val="16468D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en-US" altLang="zh-CN" sz="20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1"/>
            </p:custDataLst>
          </p:nvPr>
        </p:nvSpPr>
        <p:spPr>
          <a:xfrm>
            <a:off x="0" y="914868"/>
            <a:ext cx="9144000" cy="5943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2">
            <a:schemeClr val="accent2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lstStyle/>
          <a:p>
            <a:pPr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学习内容：</a:t>
            </a:r>
            <a:endParaRPr lang="zh-CN" altLang="en-US" sz="2600" dirty="0">
              <a:solidFill>
                <a:schemeClr val="tx1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1_1_Verilog</a:t>
            </a:r>
            <a:r>
              <a:rPr lang="zh-CN" altLang="en-US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编译与仿真工具使用</a:t>
            </a:r>
            <a:endParaRPr lang="en-US" altLang="zh-CN" sz="2600" dirty="0">
              <a:solidFill>
                <a:schemeClr val="tx1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  <a:p>
            <a:pPr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     见</a:t>
            </a:r>
            <a:r>
              <a:rPr lang="zh-CN" altLang="en-US" sz="2600" dirty="0">
                <a:solidFill>
                  <a:srgbClr val="FF0000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编译与仿真工具使用</a:t>
            </a:r>
            <a:r>
              <a:rPr lang="en-US" altLang="zh-CN" sz="2600" dirty="0">
                <a:solidFill>
                  <a:srgbClr val="FF0000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.docx</a:t>
            </a:r>
            <a:endParaRPr lang="en-US" altLang="zh-CN" sz="2600" dirty="0">
              <a:solidFill>
                <a:srgbClr val="FF0000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例子程序</a:t>
            </a:r>
            <a:endParaRPr lang="en-US" altLang="zh-CN" sz="2600" dirty="0">
              <a:solidFill>
                <a:schemeClr val="tx1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  <a:p>
            <a:pPr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     </a:t>
            </a:r>
            <a:r>
              <a:rPr lang="zh-CN" altLang="en-US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见</a:t>
            </a:r>
            <a:r>
              <a:rPr lang="en-US" altLang="zh-CN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demo1_Verilog</a:t>
            </a:r>
            <a:r>
              <a:rPr lang="zh-CN" altLang="en-US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编译</a:t>
            </a:r>
            <a:r>
              <a:rPr lang="en-US" altLang="zh-CN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.</a:t>
            </a:r>
            <a:r>
              <a:rPr lang="en-US" altLang="zh-CN" sz="2600" dirty="0" err="1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rar</a:t>
            </a:r>
            <a:endParaRPr lang="en-US" altLang="zh-CN" sz="2600" dirty="0">
              <a:solidFill>
                <a:schemeClr val="tx1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</p:txBody>
      </p:sp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05" name="文本框 12"/>
          <p:cNvSpPr txBox="1"/>
          <p:nvPr/>
        </p:nvSpPr>
        <p:spPr>
          <a:xfrm>
            <a:off x="59054" y="230505"/>
            <a:ext cx="9144001" cy="5232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任务一：设计和实现一个简单的</a:t>
            </a:r>
            <a:r>
              <a:rPr lang="en-US" altLang="zh-CN" sz="28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Verilog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编译器</a:t>
            </a:r>
            <a:endParaRPr lang="en-US" altLang="zh-CN" sz="2800" dirty="0">
              <a:solidFill>
                <a:srgbClr val="C00000"/>
              </a:solidFill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1"/>
            </p:custDataLst>
          </p:nvPr>
        </p:nvSpPr>
        <p:spPr>
          <a:xfrm>
            <a:off x="0" y="914868"/>
            <a:ext cx="9144000" cy="5943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2">
            <a:schemeClr val="accent2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lstStyle/>
          <a:p>
            <a:pPr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例子程序：</a:t>
            </a:r>
            <a:r>
              <a:rPr lang="en-US" altLang="zh-CN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 demo1_Verilog</a:t>
            </a:r>
            <a:r>
              <a:rPr lang="zh-CN" altLang="en-US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编译</a:t>
            </a:r>
            <a:r>
              <a:rPr lang="en-US" altLang="zh-CN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.</a:t>
            </a:r>
            <a:r>
              <a:rPr lang="en-US" altLang="zh-CN" sz="2600" dirty="0" err="1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rar</a:t>
            </a:r>
            <a:endParaRPr lang="en-US" altLang="zh-CN" sz="2600" dirty="0">
              <a:solidFill>
                <a:schemeClr val="tx1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  <a:p>
            <a:pPr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该程序实现基本词法和语法分析，能解析简单的</a:t>
            </a:r>
            <a:r>
              <a:rPr lang="en-US" altLang="zh-CN" sz="2600" dirty="0" err="1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verilog</a:t>
            </a:r>
            <a:r>
              <a:rPr lang="zh-CN" altLang="en-US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语法代码。</a:t>
            </a:r>
            <a:endParaRPr lang="en-US" altLang="zh-CN" sz="2600" dirty="0">
              <a:solidFill>
                <a:schemeClr val="tx1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可改善的问题：</a:t>
            </a:r>
            <a:endParaRPr lang="zh-CN" altLang="en-US" sz="2600" dirty="0">
              <a:solidFill>
                <a:schemeClr val="tx1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  <a:p>
            <a:pPr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1. 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输入不是</a:t>
            </a:r>
            <a:r>
              <a:rPr lang="en-US" altLang="zh-CN" sz="2000" dirty="0" err="1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verilog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文件。</a:t>
            </a:r>
            <a:endParaRPr lang="zh-CN" altLang="en-US" sz="2000" dirty="0">
              <a:solidFill>
                <a:schemeClr val="tx1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  <a:p>
            <a:pPr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没有将端口信息、门信息提取出来。</a:t>
            </a:r>
            <a:endParaRPr lang="zh-CN" altLang="en-US" sz="2000" dirty="0">
              <a:solidFill>
                <a:schemeClr val="tx1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  <a:p>
            <a:pPr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3. 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生成的语法树结点，但没有将这些结点连成树结构。</a:t>
            </a:r>
            <a:endParaRPr lang="zh-CN" altLang="en-US" sz="2000" dirty="0">
              <a:solidFill>
                <a:schemeClr val="tx1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  <a:p>
            <a:pPr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4. 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词法分析与语法分析交织进行，复杂度高，可考虑先对全体</a:t>
            </a:r>
            <a:endParaRPr lang="en-US" altLang="zh-CN" sz="2000" dirty="0">
              <a:solidFill>
                <a:schemeClr val="tx1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  <a:p>
            <a:pPr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做词法分析，生成一组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token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，再做语法分析。</a:t>
            </a:r>
            <a:endParaRPr lang="zh-CN" altLang="en-US" sz="2000" dirty="0">
              <a:solidFill>
                <a:schemeClr val="tx1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  <a:p>
            <a:pPr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5. 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仅支持解析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assign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语句。</a:t>
            </a:r>
            <a:endParaRPr lang="en-US" altLang="zh-CN" sz="2000" dirty="0">
              <a:solidFill>
                <a:schemeClr val="tx1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</p:txBody>
      </p:sp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05" name="文本框 12"/>
          <p:cNvSpPr txBox="1"/>
          <p:nvPr/>
        </p:nvSpPr>
        <p:spPr>
          <a:xfrm>
            <a:off x="59054" y="230505"/>
            <a:ext cx="9144001" cy="5232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任务一：设计和实现一个简单的</a:t>
            </a:r>
            <a:r>
              <a:rPr lang="en-US" altLang="zh-CN" sz="28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Verilog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编译器</a:t>
            </a:r>
            <a:endParaRPr lang="en-US" altLang="zh-CN" sz="2800" dirty="0">
              <a:solidFill>
                <a:srgbClr val="C00000"/>
              </a:solidFill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WPS 文字</Application>
  <PresentationFormat>全屏显示(4:3)</PresentationFormat>
  <Paragraphs>39</Paragraphs>
  <Slides>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6" baseType="lpstr">
      <vt:lpstr>Arial</vt:lpstr>
      <vt:lpstr>宋体</vt:lpstr>
      <vt:lpstr>Wingdings</vt:lpstr>
      <vt:lpstr>Arial</vt:lpstr>
      <vt:lpstr>Kaiti SC Bold</vt:lpstr>
      <vt:lpstr>Comic Sans MS</vt:lpstr>
      <vt:lpstr>黑体</vt:lpstr>
      <vt:lpstr>汉仪中黑KW</vt:lpstr>
      <vt:lpstr>宋体</vt:lpstr>
      <vt:lpstr>微软雅黑</vt:lpstr>
      <vt:lpstr>华文仿宋</vt:lpstr>
      <vt:lpstr>汉仪旗黑</vt:lpstr>
      <vt:lpstr>Wingdings</vt:lpstr>
      <vt:lpstr>Times New Roman</vt:lpstr>
      <vt:lpstr>黑体</vt:lpstr>
      <vt:lpstr>Comic Sans MS Regular</vt:lpstr>
      <vt:lpstr>微软雅黑</vt:lpstr>
      <vt:lpstr>Arial Unicode MS</vt:lpstr>
      <vt:lpstr>汉仪书宋二KW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小月儿</cp:lastModifiedBy>
  <cp:revision>354</cp:revision>
  <dcterms:created xsi:type="dcterms:W3CDTF">2025-02-27T15:13:30Z</dcterms:created>
  <dcterms:modified xsi:type="dcterms:W3CDTF">2025-02-27T15:13:30Z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859079C17E22F5986F098D653DAB2F7D_42</vt:lpwstr>
  </property>
  <property fmtid="{D5CDD505-2E9C-101B-9397-08002B2CF9AE}" pid="3" name="KSOProductBuildVer">
    <vt:lpwstr>2052-6.14.0.8924</vt:lpwstr>
  </property>
</Properties>
</file>