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4" r:id="rId5"/>
    <p:sldId id="542" r:id="rId6"/>
    <p:sldId id="479" r:id="rId7"/>
    <p:sldId id="283" r:id="rId8"/>
    <p:sldId id="291" r:id="rId9"/>
    <p:sldId id="310" r:id="rId10"/>
    <p:sldId id="302" r:id="rId11"/>
    <p:sldId id="512" r:id="rId12"/>
    <p:sldId id="306" r:id="rId13"/>
    <p:sldId id="515" r:id="rId14"/>
    <p:sldId id="314" r:id="rId15"/>
    <p:sldId id="549" r:id="rId16"/>
    <p:sldId id="552" r:id="rId17"/>
    <p:sldId id="554" r:id="rId18"/>
    <p:sldId id="556" r:id="rId19"/>
    <p:sldId id="560" r:id="rId20"/>
    <p:sldId id="340" r:id="rId21"/>
    <p:sldId id="562" r:id="rId22"/>
    <p:sldId id="366" r:id="rId23"/>
    <p:sldId id="367" r:id="rId24"/>
    <p:sldId id="368" r:id="rId25"/>
    <p:sldId id="369" r:id="rId26"/>
    <p:sldId id="394" r:id="rId27"/>
    <p:sldId id="563" r:id="rId28"/>
    <p:sldId id="396" r:id="rId29"/>
    <p:sldId id="397" r:id="rId30"/>
    <p:sldId id="423" r:id="rId31"/>
    <p:sldId id="424" r:id="rId32"/>
    <p:sldId id="565" r:id="rId33"/>
    <p:sldId id="476" r:id="rId34"/>
    <p:sldId id="477" r:id="rId35"/>
    <p:sldId id="478" r:id="rId3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C00000"/>
    <a:srgbClr val="16468D"/>
    <a:srgbClr val="00B050"/>
    <a:srgbClr val="0070C0"/>
    <a:srgbClr val="B9D7ED"/>
    <a:srgbClr val="58B6E5"/>
    <a:srgbClr val="CF3F3F"/>
    <a:srgbClr val="DC8433"/>
    <a:srgbClr val="FFBA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p:txBody>
      </p:sp>
      <p:sp>
        <p:nvSpPr>
          <p:cNvPr id="99" name="Shape 9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panose="020B0604020202090204"/>
      </a:defRPr>
    </a:lvl1pPr>
    <a:lvl2pPr indent="228600" latinLnBrk="0">
      <a:defRPr sz="1200">
        <a:latin typeface="+mn-lt"/>
        <a:ea typeface="+mn-ea"/>
        <a:cs typeface="+mn-cs"/>
        <a:sym typeface="Arial" panose="020B0604020202090204"/>
      </a:defRPr>
    </a:lvl2pPr>
    <a:lvl3pPr indent="457200" latinLnBrk="0">
      <a:defRPr sz="1200">
        <a:latin typeface="+mn-lt"/>
        <a:ea typeface="+mn-ea"/>
        <a:cs typeface="+mn-cs"/>
        <a:sym typeface="Arial" panose="020B0604020202090204"/>
      </a:defRPr>
    </a:lvl3pPr>
    <a:lvl4pPr indent="685800" latinLnBrk="0">
      <a:defRPr sz="1200">
        <a:latin typeface="+mn-lt"/>
        <a:ea typeface="+mn-ea"/>
        <a:cs typeface="+mn-cs"/>
        <a:sym typeface="Arial" panose="020B0604020202090204"/>
      </a:defRPr>
    </a:lvl4pPr>
    <a:lvl5pPr indent="914400" latinLnBrk="0">
      <a:defRPr sz="1200">
        <a:latin typeface="+mn-lt"/>
        <a:ea typeface="+mn-ea"/>
        <a:cs typeface="+mn-cs"/>
        <a:sym typeface="Arial" panose="020B0604020202090204"/>
      </a:defRPr>
    </a:lvl5pPr>
    <a:lvl6pPr indent="1143000" latinLnBrk="0">
      <a:defRPr sz="1200">
        <a:latin typeface="+mn-lt"/>
        <a:ea typeface="+mn-ea"/>
        <a:cs typeface="+mn-cs"/>
        <a:sym typeface="Arial" panose="020B0604020202090204"/>
      </a:defRPr>
    </a:lvl6pPr>
    <a:lvl7pPr indent="1371600" latinLnBrk="0">
      <a:defRPr sz="1200">
        <a:latin typeface="+mn-lt"/>
        <a:ea typeface="+mn-ea"/>
        <a:cs typeface="+mn-cs"/>
        <a:sym typeface="Arial" panose="020B0604020202090204"/>
      </a:defRPr>
    </a:lvl7pPr>
    <a:lvl8pPr indent="1600200" latinLnBrk="0">
      <a:defRPr sz="1200">
        <a:latin typeface="+mn-lt"/>
        <a:ea typeface="+mn-ea"/>
        <a:cs typeface="+mn-cs"/>
        <a:sym typeface="Arial" panose="020B0604020202090204"/>
      </a:defRPr>
    </a:lvl8pPr>
    <a:lvl9pPr indent="1828800" latinLnBrk="0">
      <a:defRPr sz="1200">
        <a:latin typeface="+mn-lt"/>
        <a:ea typeface="+mn-ea"/>
        <a:cs typeface="+mn-cs"/>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dirty="0">
              <a:solidFill>
                <a:srgbClr val="C00000"/>
              </a:solidFill>
              <a:latin typeface="Comic Sans MS" panose="030F0902030302020204" pitchFamily="2" charset="0"/>
              <a:ea typeface="宋体" pitchFamily="2" charset="-122"/>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pPr marL="0" indent="0" eaLnBrk="0" hangingPunct="0">
              <a:lnSpc>
                <a:spcPct val="150000"/>
              </a:lnSpc>
              <a:buFont typeface="Wingdings" panose="05000000000000000000" charset="0"/>
              <a:buNone/>
            </a:pP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单击此处编辑标题"/>
          <p:cNvSpPr txBox="1"/>
          <p:nvPr>
            <p:ph type="title" hasCustomPrompt="1"/>
          </p:nvPr>
        </p:nvSpPr>
        <p:spPr>
          <a:xfrm>
            <a:off x="899099" y="914400"/>
            <a:ext cx="7349402" cy="2570401"/>
          </a:xfrm>
          <a:prstGeom prst="rect">
            <a:avLst/>
          </a:prstGeom>
        </p:spPr>
        <p:txBody>
          <a:bodyPr anchor="b"/>
          <a:lstStyle>
            <a:lvl1pPr algn="ctr">
              <a:defRPr sz="6000"/>
            </a:lvl1pPr>
          </a:lstStyle>
          <a:p>
            <a:r>
              <a:t>单击此处编辑标题</a:t>
            </a:r>
          </a:p>
        </p:txBody>
      </p:sp>
      <p:sp>
        <p:nvSpPr>
          <p:cNvPr id="12" name="正文级别 1…"/>
          <p:cNvSpPr txBox="1"/>
          <p:nvPr>
            <p:ph type="body" sz="quarter" idx="1" hasCustomPrompt="1"/>
          </p:nvPr>
        </p:nvSpPr>
        <p:spPr>
          <a:xfrm>
            <a:off x="899099" y="3560400"/>
            <a:ext cx="7349402" cy="1472401"/>
          </a:xfrm>
          <a:prstGeom prst="rect">
            <a:avLst/>
          </a:prstGeom>
        </p:spPr>
        <p:txBody>
          <a:bodyPr/>
          <a:lstStyle>
            <a:lvl1pPr marL="0" indent="0" algn="ctr">
              <a:lnSpc>
                <a:spcPct val="110000"/>
              </a:lnSpc>
              <a:buSzTx/>
              <a:buFontTx/>
              <a:buNone/>
              <a:defRPr sz="2400" spc="200"/>
            </a:lvl1pPr>
            <a:lvl2pPr marL="0" indent="457200" algn="ctr">
              <a:lnSpc>
                <a:spcPct val="110000"/>
              </a:lnSpc>
              <a:buSzTx/>
              <a:buFontTx/>
              <a:buNone/>
              <a:defRPr sz="2400" spc="200"/>
            </a:lvl2pPr>
            <a:lvl3pPr marL="0" indent="914400" algn="ctr">
              <a:lnSpc>
                <a:spcPct val="110000"/>
              </a:lnSpc>
              <a:buSzTx/>
              <a:buFontTx/>
              <a:buNone/>
              <a:defRPr sz="2400" spc="200"/>
            </a:lvl3pPr>
            <a:lvl4pPr marL="0" indent="1371600" algn="ctr">
              <a:lnSpc>
                <a:spcPct val="110000"/>
              </a:lnSpc>
              <a:buSzTx/>
              <a:buFontTx/>
              <a:buNone/>
              <a:defRPr sz="2400" spc="200"/>
            </a:lvl4pPr>
            <a:lvl5pPr marL="0" indent="1828800" algn="ctr">
              <a:lnSpc>
                <a:spcPct val="110000"/>
              </a:lnSpc>
              <a:buSzTx/>
              <a:buFontTx/>
              <a:buNone/>
              <a:defRPr sz="2400" spc="200"/>
            </a:lvl5pPr>
          </a:lstStyle>
          <a:p>
            <a:r>
              <a:t>单击此处编辑副标题</a:t>
            </a:r>
          </a:p>
          <a:p>
            <a:pPr lvl="1"/>
          </a:p>
          <a:p>
            <a:pPr lvl="2"/>
          </a:p>
          <a:p>
            <a:pPr lvl="3"/>
          </a:p>
          <a:p>
            <a:pPr lvl="4"/>
          </a:p>
        </p:txBody>
      </p:sp>
      <p:sp>
        <p:nvSpPr>
          <p:cNvPr id="1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末尾幻灯片">
    <p:spTree>
      <p:nvGrpSpPr>
        <p:cNvPr id="1" name=""/>
        <p:cNvGrpSpPr/>
        <p:nvPr/>
      </p:nvGrpSpPr>
      <p:grpSpPr>
        <a:xfrm>
          <a:off x="0" y="0"/>
          <a:ext cx="0" cy="0"/>
          <a:chOff x="0" y="0"/>
          <a:chExt cx="0" cy="0"/>
        </a:xfrm>
      </p:grpSpPr>
      <p:sp>
        <p:nvSpPr>
          <p:cNvPr id="90" name="单击此处编辑标题"/>
          <p:cNvSpPr txBox="1"/>
          <p:nvPr>
            <p:ph type="title" hasCustomPrompt="1"/>
          </p:nvPr>
        </p:nvSpPr>
        <p:spPr>
          <a:xfrm>
            <a:off x="899099" y="2483999"/>
            <a:ext cx="7349402" cy="1018801"/>
          </a:xfrm>
          <a:prstGeom prst="rect">
            <a:avLst/>
          </a:prstGeom>
        </p:spPr>
        <p:txBody>
          <a:bodyPr anchor="t"/>
          <a:lstStyle>
            <a:lvl1pPr algn="ctr">
              <a:defRPr sz="6000"/>
            </a:lvl1pPr>
          </a:lstStyle>
          <a:p>
            <a:r>
              <a:t>单击此处编辑标题</a:t>
            </a:r>
          </a:p>
        </p:txBody>
      </p:sp>
      <p:sp>
        <p:nvSpPr>
          <p:cNvPr id="91" name="正文级别 1…"/>
          <p:cNvSpPr txBox="1"/>
          <p:nvPr>
            <p:ph type="body" sz="quarter" idx="1" hasCustomPrompt="1"/>
          </p:nvPr>
        </p:nvSpPr>
        <p:spPr>
          <a:xfrm>
            <a:off x="899099" y="3560400"/>
            <a:ext cx="7349402" cy="471601"/>
          </a:xfrm>
          <a:prstGeom prst="rect">
            <a:avLst/>
          </a:prstGeom>
        </p:spPr>
        <p:txBody>
          <a:bodyPr/>
          <a:lstStyle>
            <a:lvl1pPr marL="0" indent="0" algn="ctr">
              <a:lnSpc>
                <a:spcPct val="110000"/>
              </a:lnSpc>
              <a:buSzTx/>
              <a:buFontTx/>
              <a:buNone/>
              <a:defRPr sz="2400" spc="200"/>
            </a:lvl1pPr>
            <a:lvl2pPr marL="800100" indent="-342900" algn="ctr">
              <a:lnSpc>
                <a:spcPct val="110000"/>
              </a:lnSpc>
              <a:buFontTx/>
              <a:defRPr sz="2400" spc="200"/>
            </a:lvl2pPr>
            <a:lvl3pPr marL="1257300" indent="-342900" algn="ctr">
              <a:lnSpc>
                <a:spcPct val="110000"/>
              </a:lnSpc>
              <a:buFontTx/>
              <a:defRPr sz="2400" spc="200"/>
            </a:lvl3pPr>
            <a:lvl4pPr marL="1763395" indent="-391795" algn="ctr">
              <a:lnSpc>
                <a:spcPct val="110000"/>
              </a:lnSpc>
              <a:buFontTx/>
              <a:defRPr sz="2400" spc="200"/>
            </a:lvl4pPr>
            <a:lvl5pPr marL="2220595" indent="-391795" algn="ctr">
              <a:lnSpc>
                <a:spcPct val="110000"/>
              </a:lnSpc>
              <a:buFontTx/>
              <a:defRPr sz="2400" spc="200"/>
            </a:lvl5pPr>
          </a:lstStyle>
          <a:p>
            <a:r>
              <a:t>正文级别 1</a:t>
            </a:r>
          </a:p>
          <a:p>
            <a:pPr lvl="1"/>
            <a:r>
              <a:t>正文级别 2</a:t>
            </a:r>
          </a:p>
          <a:p>
            <a:pPr lvl="2"/>
            <a:r>
              <a:t>正文级别 3</a:t>
            </a:r>
          </a:p>
          <a:p>
            <a:pPr lvl="3"/>
            <a:r>
              <a:t>正文级别 4</a:t>
            </a:r>
          </a:p>
          <a:p>
            <a:pPr lvl="4"/>
            <a:r>
              <a:t>正文级别 5</a:t>
            </a:r>
          </a:p>
        </p:txBody>
      </p:sp>
      <p:sp>
        <p:nvSpPr>
          <p:cNvPr id="9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p:nvPr>
            <p:ph type="title" hasCustomPrompt="1"/>
          </p:nvPr>
        </p:nvSpPr>
        <p:spPr>
          <a:prstGeom prst="rect">
            <a:avLst/>
          </a:prstGeom>
        </p:spPr>
        <p:txBody>
          <a:bodyPr/>
          <a:lstStyle/>
          <a:p>
            <a:r>
              <a:t>标题文本</a:t>
            </a:r>
          </a:p>
        </p:txBody>
      </p:sp>
      <p:sp>
        <p:nvSpPr>
          <p:cNvPr id="21" name="正文级别 1…"/>
          <p:cNvSpPr txBox="1"/>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单击此处编辑标题"/>
          <p:cNvSpPr txBox="1"/>
          <p:nvPr>
            <p:ph type="title" hasCustomPrompt="1"/>
          </p:nvPr>
        </p:nvSpPr>
        <p:spPr>
          <a:xfrm>
            <a:off x="1493100" y="3848399"/>
            <a:ext cx="5826601" cy="766801"/>
          </a:xfrm>
          <a:prstGeom prst="rect">
            <a:avLst/>
          </a:prstGeom>
        </p:spPr>
        <p:txBody>
          <a:bodyPr anchor="b"/>
          <a:lstStyle>
            <a:lvl1pPr>
              <a:defRPr sz="4400"/>
            </a:lvl1pPr>
          </a:lstStyle>
          <a:p>
            <a:r>
              <a:t>单击此处编辑标题</a:t>
            </a:r>
          </a:p>
        </p:txBody>
      </p:sp>
      <p:sp>
        <p:nvSpPr>
          <p:cNvPr id="30" name="正文级别 1…"/>
          <p:cNvSpPr txBox="1"/>
          <p:nvPr>
            <p:ph type="body" sz="quarter" idx="1" hasCustomPrompt="1"/>
          </p:nvPr>
        </p:nvSpPr>
        <p:spPr>
          <a:xfrm>
            <a:off x="1493100" y="4615200"/>
            <a:ext cx="5826601" cy="867601"/>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r>
              <a:t>单击此处编辑文本</a:t>
            </a:r>
          </a:p>
          <a:p>
            <a:pPr lvl="1"/>
          </a:p>
          <a:p>
            <a:pPr lvl="2"/>
          </a:p>
          <a:p>
            <a:pPr lvl="3"/>
          </a:p>
          <a:p>
            <a:pPr lvl="4"/>
          </a:p>
        </p:txBody>
      </p:sp>
      <p:sp>
        <p:nvSpPr>
          <p:cNvPr id="3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p:nvPr>
            <p:ph type="title" hasCustomPrompt="1"/>
          </p:nvPr>
        </p:nvSpPr>
        <p:spPr>
          <a:prstGeom prst="rect">
            <a:avLst/>
          </a:prstGeom>
        </p:spPr>
        <p:txBody>
          <a:bodyPr/>
          <a:lstStyle/>
          <a:p>
            <a:r>
              <a:t>标题文本</a:t>
            </a:r>
          </a:p>
        </p:txBody>
      </p:sp>
      <p:sp>
        <p:nvSpPr>
          <p:cNvPr id="39" name="正文级别 1…"/>
          <p:cNvSpPr txBox="1"/>
          <p:nvPr>
            <p:ph type="body" sz="half" idx="1" hasCustomPrompt="1"/>
          </p:nvPr>
        </p:nvSpPr>
        <p:spPr>
          <a:xfrm>
            <a:off x="456300" y="1501200"/>
            <a:ext cx="3882600" cy="4748401"/>
          </a:xfrm>
          <a:prstGeom prst="rect">
            <a:avLst/>
          </a:prstGeom>
        </p:spPr>
        <p:txBody>
          <a:bodyPr/>
          <a:lstStyle>
            <a:lvl1pPr>
              <a:spcBef>
                <a:spcPts val="600"/>
              </a:spcBef>
              <a:defRPr sz="1600"/>
            </a:lvl1pPr>
            <a:lvl2pPr marL="685800" indent="-228600">
              <a:spcBef>
                <a:spcPts val="600"/>
              </a:spcBef>
              <a:defRPr sz="1600"/>
            </a:lvl2pPr>
            <a:lvl3pPr marL="1143000" indent="-228600">
              <a:spcBef>
                <a:spcPts val="600"/>
              </a:spcBef>
              <a:defRPr sz="1600"/>
            </a:lvl3pPr>
            <a:lvl4pPr marL="1632585" indent="-260985">
              <a:spcBef>
                <a:spcPts val="600"/>
              </a:spcBef>
              <a:defRPr sz="1600"/>
            </a:lvl4pPr>
            <a:lvl5pPr marL="2089785" indent="-260985">
              <a:spcBef>
                <a:spcPts val="600"/>
              </a:spcBef>
              <a:defRPr sz="16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p:nvPr>
            <p:ph type="title" hasCustomPrompt="1"/>
          </p:nvPr>
        </p:nvSpPr>
        <p:spPr>
          <a:prstGeom prst="rect">
            <a:avLst/>
          </a:prstGeom>
        </p:spPr>
        <p:txBody>
          <a:bodyPr/>
          <a:lstStyle/>
          <a:p>
            <a:r>
              <a:t>标题文本</a:t>
            </a:r>
          </a:p>
        </p:txBody>
      </p:sp>
      <p:sp>
        <p:nvSpPr>
          <p:cNvPr id="48" name="正文级别 1…"/>
          <p:cNvSpPr txBox="1"/>
          <p:nvPr>
            <p:ph type="body" sz="quarter" idx="1" hasCustomPrompt="1"/>
          </p:nvPr>
        </p:nvSpPr>
        <p:spPr>
          <a:xfrm>
            <a:off x="456300" y="1429199"/>
            <a:ext cx="4006801" cy="381601"/>
          </a:xfrm>
          <a:prstGeom prst="rect">
            <a:avLst/>
          </a:prstGeom>
        </p:spPr>
        <p:txBody>
          <a:bodyPr lIns="38100" tIns="38100" rIns="38100" bIns="38100"/>
          <a:lstStyle>
            <a:lvl1pPr marL="0" indent="0">
              <a:lnSpc>
                <a:spcPct val="100000"/>
              </a:lnSpc>
              <a:spcBef>
                <a:spcPts val="0"/>
              </a:spcBef>
              <a:buSzTx/>
              <a:buFontTx/>
              <a:buNone/>
              <a:defRPr sz="2000" b="1" spc="200">
                <a:solidFill>
                  <a:srgbClr val="404040"/>
                </a:solidFill>
              </a:defRPr>
            </a:lvl1pPr>
            <a:lvl2pPr marL="0" indent="457200">
              <a:lnSpc>
                <a:spcPct val="100000"/>
              </a:lnSpc>
              <a:spcBef>
                <a:spcPts val="0"/>
              </a:spcBef>
              <a:buSzTx/>
              <a:buFontTx/>
              <a:buNone/>
              <a:defRPr sz="2000" b="1" spc="200">
                <a:solidFill>
                  <a:srgbClr val="404040"/>
                </a:solidFill>
              </a:defRPr>
            </a:lvl2pPr>
            <a:lvl3pPr marL="0" indent="914400">
              <a:lnSpc>
                <a:spcPct val="100000"/>
              </a:lnSpc>
              <a:spcBef>
                <a:spcPts val="0"/>
              </a:spcBef>
              <a:buSzTx/>
              <a:buFontTx/>
              <a:buNone/>
              <a:defRPr sz="2000" b="1" spc="200">
                <a:solidFill>
                  <a:srgbClr val="404040"/>
                </a:solidFill>
              </a:defRPr>
            </a:lvl3pPr>
            <a:lvl4pPr marL="0" indent="1371600">
              <a:lnSpc>
                <a:spcPct val="100000"/>
              </a:lnSpc>
              <a:spcBef>
                <a:spcPts val="0"/>
              </a:spcBef>
              <a:buSzTx/>
              <a:buFontTx/>
              <a:buNone/>
              <a:defRPr sz="2000" b="1" spc="200">
                <a:solidFill>
                  <a:srgbClr val="404040"/>
                </a:solidFill>
              </a:defRPr>
            </a:lvl4pPr>
            <a:lvl5pPr marL="0" indent="1828800">
              <a:lnSpc>
                <a:spcPct val="100000"/>
              </a:lnSpc>
              <a:spcBef>
                <a:spcPts val="0"/>
              </a:spcBef>
              <a:buSzTx/>
              <a:buFontTx/>
              <a:buNone/>
              <a:defRPr sz="2000" b="1" spc="200">
                <a:solidFill>
                  <a:srgbClr val="404040"/>
                </a:solidFill>
              </a:defRPr>
            </a:lvl5pPr>
          </a:lstStyle>
          <a:p>
            <a:r>
              <a:t>单击此处编辑文本</a:t>
            </a:r>
          </a:p>
          <a:p>
            <a:pPr lvl="1"/>
          </a:p>
          <a:p>
            <a:pPr lvl="2"/>
          </a:p>
          <a:p>
            <a:pPr lvl="3"/>
          </a:p>
          <a:p>
            <a:pPr lvl="4"/>
          </a:p>
        </p:txBody>
      </p:sp>
      <p:sp>
        <p:nvSpPr>
          <p:cNvPr id="49" name="文本占位符 4"/>
          <p:cNvSpPr/>
          <p:nvPr>
            <p:ph type="body" sz="quarter" idx="21" hasCustomPrompt="1"/>
          </p:nvPr>
        </p:nvSpPr>
        <p:spPr>
          <a:xfrm>
            <a:off x="4676812" y="1421729"/>
            <a:ext cx="4006801" cy="381601"/>
          </a:xfrm>
          <a:prstGeom prst="rect">
            <a:avLst/>
          </a:prstGeom>
        </p:spPr>
        <p:txBody>
          <a:bodyPr lIns="38100" tIns="38100" rIns="38100" bIns="38100"/>
          <a:lstStyle>
            <a:lvl1pPr marL="0" indent="0" defTabSz="795655">
              <a:lnSpc>
                <a:spcPct val="100000"/>
              </a:lnSpc>
              <a:spcBef>
                <a:spcPts val="0"/>
              </a:spcBef>
              <a:buSzTx/>
              <a:buFontTx/>
              <a:buNone/>
              <a:defRPr sz="1740" b="1" spc="174">
                <a:solidFill>
                  <a:srgbClr val="404040"/>
                </a:solidFill>
              </a:defRPr>
            </a:lvl1pPr>
          </a:lstStyle>
          <a:p>
            <a:r>
              <a:t>单击此处编辑文本</a:t>
            </a:r>
          </a:p>
        </p:txBody>
      </p:sp>
      <p:sp>
        <p:nvSpPr>
          <p:cNvPr id="50"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p:nvPr>
            <p:ph type="title" hasCustomPrompt="1"/>
          </p:nvPr>
        </p:nvSpPr>
        <p:spPr>
          <a:prstGeom prst="rect">
            <a:avLst/>
          </a:prstGeom>
        </p:spPr>
        <p:txBody>
          <a:bodyPr/>
          <a:lstStyle/>
          <a:p>
            <a:r>
              <a:t>标题文本</a:t>
            </a:r>
          </a:p>
        </p:txBody>
      </p:sp>
      <p:sp>
        <p:nvSpPr>
          <p:cNvPr id="5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72" name="图片占位符 2"/>
          <p:cNvSpPr/>
          <p:nvPr>
            <p:ph type="pic" sz="half" idx="21"/>
          </p:nvPr>
        </p:nvSpPr>
        <p:spPr>
          <a:xfrm>
            <a:off x="456248" y="1555114"/>
            <a:ext cx="3924776" cy="4608197"/>
          </a:xfrm>
          <a:prstGeom prst="rect">
            <a:avLst/>
          </a:prstGeom>
        </p:spPr>
        <p:txBody>
          <a:bodyPr lIns="91439" tIns="45719" rIns="91439" bIns="45719">
            <a:noAutofit/>
          </a:bodyPr>
          <a:lstStyle/>
          <a:p/>
        </p:txBody>
      </p:sp>
      <p:sp>
        <p:nvSpPr>
          <p:cNvPr id="73" name="正文级别 1…"/>
          <p:cNvSpPr txBox="1"/>
          <p:nvPr>
            <p:ph type="body" sz="half" idx="1" hasCustomPrompt="1"/>
          </p:nvPr>
        </p:nvSpPr>
        <p:spPr>
          <a:xfrm>
            <a:off x="4762799" y="1555200"/>
            <a:ext cx="3920401" cy="4608001"/>
          </a:xfrm>
          <a:prstGeom prst="rect">
            <a:avLst/>
          </a:prstGeom>
        </p:spPr>
        <p:txBody>
          <a:bodyPr/>
          <a:lstStyle>
            <a:lvl1pPr marL="0" indent="0">
              <a:spcBef>
                <a:spcPts val="600"/>
              </a:spcBef>
              <a:buSzTx/>
              <a:buFontTx/>
              <a:buNone/>
              <a:defRPr sz="1600"/>
            </a:lvl1pPr>
            <a:lvl2pPr marL="0" indent="457200">
              <a:spcBef>
                <a:spcPts val="600"/>
              </a:spcBef>
              <a:buSzTx/>
              <a:buFontTx/>
              <a:buNone/>
              <a:defRPr sz="1600"/>
            </a:lvl2pPr>
            <a:lvl3pPr marL="1143000" indent="-228600">
              <a:spcBef>
                <a:spcPts val="600"/>
              </a:spcBef>
              <a:buFontTx/>
              <a:defRPr sz="1600"/>
            </a:lvl3pPr>
            <a:lvl4pPr marL="1632585" indent="-260985">
              <a:spcBef>
                <a:spcPts val="600"/>
              </a:spcBef>
              <a:buFontTx/>
              <a:defRPr sz="1600"/>
            </a:lvl4pPr>
            <a:lvl5pPr marL="2089785" indent="-260985">
              <a:spcBef>
                <a:spcPts val="600"/>
              </a:spcBef>
              <a:buFontTx/>
              <a:defRPr sz="1600"/>
            </a:lvl5pPr>
          </a:lstStyle>
          <a:p>
            <a:r>
              <a:t>正文级别 1</a:t>
            </a:r>
          </a:p>
          <a:p>
            <a:pPr lvl="1"/>
            <a:r>
              <a:t>正文级别 2</a:t>
            </a:r>
          </a:p>
          <a:p>
            <a:pPr lvl="2"/>
            <a:r>
              <a:t>正文级别 3</a:t>
            </a:r>
          </a:p>
          <a:p>
            <a:pPr lvl="3"/>
            <a:r>
              <a:t>正文级别 4</a:t>
            </a:r>
          </a:p>
          <a:p>
            <a:pPr lvl="4"/>
            <a:r>
              <a:t>正文级别 5</a:t>
            </a:r>
          </a:p>
        </p:txBody>
      </p:sp>
      <p:sp>
        <p:nvSpPr>
          <p:cNvPr id="74" name="标题文本"/>
          <p:cNvSpPr txBox="1"/>
          <p:nvPr>
            <p:ph type="title" hasCustomPrompt="1"/>
          </p:nvPr>
        </p:nvSpPr>
        <p:spPr>
          <a:prstGeom prst="rect">
            <a:avLst/>
          </a:prstGeom>
        </p:spPr>
        <p:txBody>
          <a:bodyPr lIns="46990" tIns="46990" rIns="46990" bIns="46990"/>
          <a:lstStyle/>
          <a:p>
            <a:r>
              <a:t>标题文本</a:t>
            </a:r>
          </a:p>
        </p:txBody>
      </p:sp>
      <p:sp>
        <p:nvSpPr>
          <p:cNvPr id="7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内容">
    <p:spTree>
      <p:nvGrpSpPr>
        <p:cNvPr id="1" name=""/>
        <p:cNvGrpSpPr/>
        <p:nvPr/>
      </p:nvGrpSpPr>
      <p:grpSpPr>
        <a:xfrm>
          <a:off x="0" y="0"/>
          <a:ext cx="0" cy="0"/>
          <a:chOff x="0" y="0"/>
          <a:chExt cx="0" cy="0"/>
        </a:xfrm>
      </p:grpSpPr>
      <p:sp>
        <p:nvSpPr>
          <p:cNvPr id="82" name="正文级别 1…"/>
          <p:cNvSpPr txBox="1"/>
          <p:nvPr>
            <p:ph type="body" idx="1" hasCustomPrompt="1"/>
          </p:nvPr>
        </p:nvSpPr>
        <p:spPr>
          <a:xfrm>
            <a:off x="456300" y="773999"/>
            <a:ext cx="8229601" cy="5482801"/>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8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文本"/>
          <p:cNvSpPr txBox="1"/>
          <p:nvPr>
            <p:ph type="title"/>
          </p:nvPr>
        </p:nvSpPr>
        <p:spPr>
          <a:xfrm>
            <a:off x="456300" y="608399"/>
            <a:ext cx="8226901" cy="705601"/>
          </a:xfrm>
          <a:prstGeom prst="rect">
            <a:avLst/>
          </a:prstGeom>
          <a:ln w="12700">
            <a:miter lim="400000"/>
          </a:ln>
        </p:spPr>
        <p:txBody>
          <a:bodyPr lIns="46799" tIns="46799" rIns="46799" bIns="46799" anchor="ctr">
            <a:normAutofit/>
          </a:bodyPr>
          <a:lstStyle/>
          <a:p>
            <a:r>
              <a:t>标题文本</a:t>
            </a:r>
          </a:p>
        </p:txBody>
      </p:sp>
      <p:sp>
        <p:nvSpPr>
          <p:cNvPr id="3" name="正文级别 1…"/>
          <p:cNvSpPr txBox="1"/>
          <p:nvPr>
            <p:ph type="body" idx="1"/>
          </p:nvPr>
        </p:nvSpPr>
        <p:spPr>
          <a:xfrm>
            <a:off x="456300" y="1490400"/>
            <a:ext cx="8226901" cy="4759200"/>
          </a:xfrm>
          <a:prstGeom prst="rect">
            <a:avLst/>
          </a:prstGeom>
          <a:ln w="12700">
            <a:miter lim="400000"/>
          </a:ln>
        </p:spPr>
        <p:txBody>
          <a:bodyPr lIns="46799" tIns="46799" rIns="46799" bIns="4679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8437797" y="6359307"/>
            <a:ext cx="245403" cy="226986"/>
          </a:xfrm>
          <a:prstGeom prst="rect">
            <a:avLst/>
          </a:prstGeom>
          <a:ln w="12700">
            <a:miter lim="400000"/>
          </a:ln>
        </p:spPr>
        <p:txBody>
          <a:bodyPr wrap="none" lIns="45719" rIns="45719" anchor="ctr">
            <a:normAutofit/>
          </a:bodyPr>
          <a:lstStyle>
            <a:lvl1pPr algn="r">
              <a:defRPr sz="1000">
                <a:solidFill>
                  <a:srgbClr val="888888"/>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1pPr>
      <a:lvl2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2pPr>
      <a:lvl3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3pPr>
      <a:lvl4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4pPr>
      <a:lvl5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5pPr>
      <a:lvl6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6pPr>
      <a:lvl7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7pPr>
      <a:lvl8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8pPr>
      <a:lvl9pPr marL="0" marR="0" indent="0" algn="l" defTabSz="914400" rtl="0" latinLnBrk="0">
        <a:lnSpc>
          <a:spcPct val="100000"/>
        </a:lnSpc>
        <a:spcBef>
          <a:spcPts val="0"/>
        </a:spcBef>
        <a:spcAft>
          <a:spcPts val="0"/>
        </a:spcAft>
        <a:buClrTx/>
        <a:buSzTx/>
        <a:buFontTx/>
        <a:buNone/>
        <a:defRPr sz="3600" b="1" i="0" u="none" strike="noStrike" cap="none" spc="300" baseline="0">
          <a:solidFill>
            <a:srgbClr val="262626"/>
          </a:solidFill>
          <a:uFillTx/>
          <a:latin typeface="+mn-lt"/>
          <a:ea typeface="+mn-ea"/>
          <a:cs typeface="+mn-cs"/>
          <a:sym typeface="Arial" panose="020B0604020202090204"/>
        </a:defRPr>
      </a:lvl9pPr>
    </p:titleStyle>
    <p:bodyStyle>
      <a:lvl1pPr marL="2286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1pPr>
      <a:lvl2pPr marL="714375" marR="0" indent="-25717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2pPr>
      <a:lvl3pPr marL="1171575" marR="0" indent="-25717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3pPr>
      <a:lvl4pPr marL="1665605" marR="0" indent="-29400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4pPr>
      <a:lvl5pPr marL="2122805" marR="0" indent="-294005"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5pPr>
      <a:lvl6pPr marL="25146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6pPr>
      <a:lvl7pPr marL="29718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7pPr>
      <a:lvl8pPr marL="34290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8pPr>
      <a:lvl9pPr marL="3886200" marR="0" indent="-228600" algn="l" defTabSz="914400" rtl="0" latinLnBrk="0">
        <a:lnSpc>
          <a:spcPct val="130000"/>
        </a:lnSpc>
        <a:spcBef>
          <a:spcPts val="1000"/>
        </a:spcBef>
        <a:spcAft>
          <a:spcPts val="0"/>
        </a:spcAft>
        <a:buClrTx/>
        <a:buSzPct val="100000"/>
        <a:buFont typeface="Arial" panose="020B0604020202090204"/>
        <a:buChar char="•"/>
        <a:defRPr sz="1800" b="0" i="0" u="none" strike="noStrike" cap="none" spc="150" baseline="0">
          <a:solidFill>
            <a:srgbClr val="595959"/>
          </a:solidFill>
          <a:uFillTx/>
          <a:latin typeface="+mn-lt"/>
          <a:ea typeface="+mn-ea"/>
          <a:cs typeface="+mn-cs"/>
          <a:sym typeface="Arial" panose="020B060402020209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1pPr>
      <a:lvl2pPr marL="0" marR="0" indent="4572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2pPr>
      <a:lvl3pPr marL="0" marR="0" indent="9144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3pPr>
      <a:lvl4pPr marL="0" marR="0" indent="13716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4pPr>
      <a:lvl5pPr marL="0" marR="0" indent="18288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5pPr>
      <a:lvl6pPr marL="0" marR="0" indent="22860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6pPr>
      <a:lvl7pPr marL="0" marR="0" indent="27432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7pPr>
      <a:lvl8pPr marL="0" marR="0" indent="32004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8pPr>
      <a:lvl9pPr marL="0" marR="0" indent="3657600" algn="r" defTabSz="9144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4.wmf"/><Relationship Id="rId8" Type="http://schemas.openxmlformats.org/officeDocument/2006/relationships/oleObject" Target="../embeddings/oleObject5.bin"/><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5" Type="http://schemas.openxmlformats.org/officeDocument/2006/relationships/notesSlide" Target="../notesSlides/notesSlide10.xml"/><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5.wmf"/><Relationship Id="rId11" Type="http://schemas.openxmlformats.org/officeDocument/2006/relationships/oleObject" Target="../embeddings/oleObject6.bin"/><Relationship Id="rId10" Type="http://schemas.openxmlformats.org/officeDocument/2006/relationships/tags" Target="../tags/tag35.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7.bin"/><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image" Target="../media/image8.wmf"/><Relationship Id="rId7" Type="http://schemas.openxmlformats.org/officeDocument/2006/relationships/oleObject" Target="../embeddings/oleObject8.bin"/><Relationship Id="rId6" Type="http://schemas.openxmlformats.org/officeDocument/2006/relationships/tags" Target="../tags/tag66.xml"/><Relationship Id="rId5" Type="http://schemas.openxmlformats.org/officeDocument/2006/relationships/image" Target="../media/image7.png"/><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2" Type="http://schemas.openxmlformats.org/officeDocument/2006/relationships/notesSlide" Target="../notesSlides/notesSlide17.xml"/><Relationship Id="rId11" Type="http://schemas.openxmlformats.org/officeDocument/2006/relationships/vmlDrawing" Target="../drawings/vmlDrawing5.vml"/><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xml"/><Relationship Id="rId7" Type="http://schemas.openxmlformats.org/officeDocument/2006/relationships/image" Target="../media/image9.emf"/><Relationship Id="rId6" Type="http://schemas.openxmlformats.org/officeDocument/2006/relationships/oleObject" Target="../embeddings/oleObject9.bin"/><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notesSlide" Target="../notesSlides/notesSlide2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image" Target="../media/image10.wmf"/><Relationship Id="rId7" Type="http://schemas.openxmlformats.org/officeDocument/2006/relationships/oleObject" Target="../embeddings/oleObject10.bin"/><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7" Type="http://schemas.openxmlformats.org/officeDocument/2006/relationships/notesSlide" Target="../notesSlides/notesSlide24.xml"/><Relationship Id="rId16" Type="http://schemas.openxmlformats.org/officeDocument/2006/relationships/vmlDrawing" Target="../drawings/vmlDrawing7.vml"/><Relationship Id="rId15" Type="http://schemas.openxmlformats.org/officeDocument/2006/relationships/slideLayout" Target="../slideLayouts/slideLayout2.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9" Type="http://schemas.openxmlformats.org/officeDocument/2006/relationships/image" Target="../media/image11.wmf"/><Relationship Id="rId8" Type="http://schemas.openxmlformats.org/officeDocument/2006/relationships/oleObject" Target="../embeddings/oleObject11.bin"/><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2" Type="http://schemas.openxmlformats.org/officeDocument/2006/relationships/notesSlide" Target="../notesSlides/notesSlide25.xml"/><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2.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notesSlide" Target="../notesSlides/notesSlide2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bin"/><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3" Type="http://schemas.openxmlformats.org/officeDocument/2006/relationships/notesSlide" Target="../notesSlides/notesSlide8.xml"/><Relationship Id="rId12" Type="http://schemas.openxmlformats.org/officeDocument/2006/relationships/vmlDrawing" Target="../drawings/vmlDrawing1.vml"/><Relationship Id="rId11" Type="http://schemas.openxmlformats.org/officeDocument/2006/relationships/slideLayout" Target="../slideLayouts/slideLayout2.xml"/><Relationship Id="rId10" Type="http://schemas.openxmlformats.org/officeDocument/2006/relationships/image" Target="../media/image4.wmf"/><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bin"/><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6" Type="http://schemas.openxmlformats.org/officeDocument/2006/relationships/notesSlide" Target="../notesSlides/notesSlide9.xml"/><Relationship Id="rId15" Type="http://schemas.openxmlformats.org/officeDocument/2006/relationships/vmlDrawing" Target="../drawings/vmlDrawing2.vml"/><Relationship Id="rId14" Type="http://schemas.openxmlformats.org/officeDocument/2006/relationships/slideLayout" Target="../slideLayouts/slideLayout2.xml"/><Relationship Id="rId13" Type="http://schemas.openxmlformats.org/officeDocument/2006/relationships/image" Target="../media/image4.wmf"/><Relationship Id="rId12" Type="http://schemas.openxmlformats.org/officeDocument/2006/relationships/oleObject" Target="../embeddings/oleObject4.bin"/><Relationship Id="rId11" Type="http://schemas.openxmlformats.org/officeDocument/2006/relationships/tags" Target="../tags/tag28.xml"/><Relationship Id="rId10" Type="http://schemas.openxmlformats.org/officeDocument/2006/relationships/image" Target="../media/image5.wmf"/><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1" name="文本框 1"/>
          <p:cNvSpPr txBox="1"/>
          <p:nvPr/>
        </p:nvSpPr>
        <p:spPr>
          <a:xfrm>
            <a:off x="2546366" y="2470238"/>
            <a:ext cx="4066540" cy="2030095"/>
          </a:xfrm>
          <a:prstGeom prst="rect">
            <a:avLst/>
          </a:prstGeom>
          <a:ln w="12700">
            <a:miter lim="400000"/>
          </a:ln>
        </p:spPr>
        <p:txBody>
          <a:bodyPr wrap="none" lIns="45719" rIns="45719">
            <a:spAutoFit/>
          </a:bodyPr>
          <a:lstStyle>
            <a:lvl1pPr algn="ctr">
              <a:defRPr sz="4400">
                <a:solidFill>
                  <a:srgbClr val="16468D"/>
                </a:solidFill>
                <a:latin typeface="Kaiti SC Bold" panose="02010600040101010101" charset="-122"/>
                <a:ea typeface="Kaiti SC Bold" panose="02010600040101010101" charset="-122"/>
                <a:cs typeface="Kaiti SC Bold" panose="02010600040101010101" charset="-122"/>
                <a:sym typeface="Kaiti SC Bold" panose="02010600040101010101" charset="-122"/>
              </a:defRPr>
            </a:lvl1pPr>
          </a:lstStyle>
          <a:p>
            <a:pPr algn="ctr">
              <a:lnSpc>
                <a:spcPct val="150000"/>
              </a:lnSpc>
            </a:pPr>
            <a:r>
              <a:rPr lang="zh-CN" altLang="en-US" sz="4000" dirty="0">
                <a:highlight>
                  <a:srgbClr val="FFFF00"/>
                </a:highlight>
                <a:latin typeface="Comic Sans MS" panose="030F0902030302020204" pitchFamily="2" charset="0"/>
                <a:ea typeface="黑体" pitchFamily="2" charset="-122"/>
                <a:sym typeface="+mn-ea"/>
              </a:rPr>
              <a:t>Verilog HDL</a:t>
            </a:r>
            <a:r>
              <a:rPr lang="zh-CN" altLang="en-US">
                <a:latin typeface="黑体" charset="0"/>
                <a:ea typeface="黑体" charset="0"/>
                <a:cs typeface="微软雅黑" charset="0"/>
              </a:rPr>
              <a:t>基础</a:t>
            </a:r>
            <a:endParaRPr lang="zh-CN" altLang="en-US">
              <a:latin typeface="黑体" charset="0"/>
              <a:ea typeface="黑体" charset="0"/>
              <a:cs typeface="微软雅黑" charset="0"/>
            </a:endParaRPr>
          </a:p>
          <a:p>
            <a:pPr algn="ctr">
              <a:lnSpc>
                <a:spcPct val="150000"/>
              </a:lnSpc>
            </a:pPr>
            <a:r>
              <a:rPr lang="zh-CN" altLang="en-US" sz="2000">
                <a:solidFill>
                  <a:schemeClr val="tx1"/>
                </a:solidFill>
                <a:latin typeface="仿宋" charset="0"/>
                <a:ea typeface="仿宋" charset="0"/>
                <a:cs typeface="仿宋" charset="0"/>
              </a:rPr>
              <a:t>（冯月</a:t>
            </a:r>
            <a:r>
              <a:rPr lang="en-US" altLang="zh-CN" sz="2000">
                <a:solidFill>
                  <a:schemeClr val="tx1"/>
                </a:solidFill>
                <a:latin typeface="仿宋" charset="0"/>
                <a:ea typeface="仿宋" charset="0"/>
                <a:cs typeface="仿宋" charset="0"/>
              </a:rPr>
              <a:t>fyue@uestc.edu.cn</a:t>
            </a:r>
            <a:endParaRPr lang="zh-CN" altLang="en-US" sz="2000">
              <a:solidFill>
                <a:schemeClr val="tx1"/>
              </a:solidFill>
              <a:latin typeface="仿宋" charset="0"/>
              <a:ea typeface="仿宋" charset="0"/>
              <a:cs typeface="仿宋" charset="0"/>
            </a:endParaRPr>
          </a:p>
          <a:p>
            <a:pPr algn="ctr">
              <a:lnSpc>
                <a:spcPct val="150000"/>
              </a:lnSpc>
            </a:pPr>
            <a:r>
              <a:rPr lang="en-US" altLang="zh-CN" sz="2000">
                <a:solidFill>
                  <a:schemeClr val="tx1"/>
                </a:solidFill>
                <a:latin typeface="仿宋" charset="0"/>
                <a:ea typeface="仿宋" charset="0"/>
                <a:cs typeface="仿宋" charset="0"/>
              </a:rPr>
              <a:t>     </a:t>
            </a:r>
            <a:r>
              <a:rPr lang="zh-CN" altLang="en-US" sz="2000">
                <a:solidFill>
                  <a:schemeClr val="tx1"/>
                </a:solidFill>
                <a:latin typeface="仿宋" charset="0"/>
                <a:ea typeface="仿宋" charset="0"/>
                <a:cs typeface="仿宋" charset="0"/>
              </a:rPr>
              <a:t>信息与软件工程</a:t>
            </a:r>
            <a:r>
              <a:rPr lang="zh-CN" altLang="en-US" sz="2000">
                <a:solidFill>
                  <a:schemeClr val="tx1"/>
                </a:solidFill>
                <a:latin typeface="仿宋" charset="0"/>
                <a:ea typeface="仿宋" charset="0"/>
                <a:cs typeface="仿宋" charset="0"/>
              </a:rPr>
              <a:t>学院）</a:t>
            </a:r>
            <a:endParaRPr lang="zh-CN" altLang="en-US" sz="2000">
              <a:solidFill>
                <a:schemeClr val="tx1"/>
              </a:solidFill>
              <a:latin typeface="仿宋" charset="0"/>
              <a:ea typeface="仿宋" charset="0"/>
              <a:cs typeface="仿宋"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10680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2. </a:t>
            </a:r>
            <a:r>
              <a:rPr lang="zh-CN" altLang="en-US" sz="2400" dirty="0">
                <a:solidFill>
                  <a:srgbClr val="C00000"/>
                </a:solidFill>
                <a:latin typeface="微软雅黑" charset="0"/>
                <a:ea typeface="微软雅黑" charset="0"/>
                <a:cs typeface="微软雅黑" charset="0"/>
                <a:sym typeface="+mn-ea"/>
              </a:rPr>
              <a:t>端口</a:t>
            </a:r>
            <a:r>
              <a:rPr lang="zh-CN" altLang="en-US" sz="2400" dirty="0">
                <a:solidFill>
                  <a:srgbClr val="C00000"/>
                </a:solidFill>
                <a:latin typeface="微软雅黑" charset="0"/>
                <a:ea typeface="微软雅黑" charset="0"/>
                <a:cs typeface="微软雅黑" charset="0"/>
                <a:sym typeface="+mn-ea"/>
              </a:rPr>
              <a:t>定义</a:t>
            </a:r>
            <a:endParaRPr lang="zh-CN" altLang="en-US" sz="2400" dirty="0">
              <a:solidFill>
                <a:schemeClr val="tx1"/>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端口类型定义用于指定模块对外端口的</a:t>
            </a:r>
            <a:r>
              <a:rPr lang="zh-CN" altLang="en-US" sz="2000" dirty="0">
                <a:solidFill>
                  <a:srgbClr val="00B050"/>
                </a:solidFill>
                <a:latin typeface="Comic Sans MS" panose="030F0902030302020204" pitchFamily="2" charset="0"/>
                <a:ea typeface="宋体" pitchFamily="2" charset="-122"/>
                <a:sym typeface="宋体" pitchFamily="2" charset="-122"/>
              </a:rPr>
              <a:t>数据流动</a:t>
            </a:r>
            <a:r>
              <a:rPr lang="zh-CN" altLang="en-US" sz="2000" dirty="0">
                <a:latin typeface="Comic Sans MS" panose="030F0902030302020204" pitchFamily="2" charset="0"/>
                <a:ea typeface="宋体" pitchFamily="2" charset="-122"/>
                <a:sym typeface="宋体" pitchFamily="2" charset="-122"/>
              </a:rPr>
              <a:t>方向以及</a:t>
            </a:r>
            <a:r>
              <a:rPr lang="zh-CN" altLang="en-US" sz="2000" dirty="0">
                <a:solidFill>
                  <a:srgbClr val="00B050"/>
                </a:solidFill>
                <a:latin typeface="Comic Sans MS" panose="030F0902030302020204" pitchFamily="2" charset="0"/>
                <a:ea typeface="宋体" pitchFamily="2" charset="-122"/>
                <a:sym typeface="宋体" pitchFamily="2" charset="-122"/>
              </a:rPr>
              <a:t>数据类型</a:t>
            </a:r>
            <a:r>
              <a:rPr lang="zh-CN" altLang="en-US"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112645"/>
            <a:ext cx="8921115" cy="198501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具体语法格式为：</a:t>
            </a:r>
            <a:endParaRPr lang="zh-CN" altLang="en-US" sz="2000" dirty="0">
              <a:solidFill>
                <a:srgbClr val="C0000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input </a:t>
            </a:r>
            <a:r>
              <a:rPr lang="en-US" altLang="zh-CN" sz="2000" dirty="0">
                <a:solidFill>
                  <a:srgbClr val="C00000"/>
                </a:solidFill>
                <a:latin typeface="Comic Sans MS" panose="030F0902030302020204" pitchFamily="2" charset="0"/>
                <a:ea typeface="宋体" pitchFamily="2" charset="-122"/>
                <a:sym typeface="宋体" pitchFamily="2" charset="-122"/>
              </a:rPr>
              <a:t>[wire]</a:t>
            </a:r>
            <a:r>
              <a:rPr lang="zh-CN" altLang="en-US" sz="2000" dirty="0">
                <a:solidFill>
                  <a:srgbClr val="C00000"/>
                </a:solidFill>
                <a:latin typeface="Comic Sans MS" panose="030F0902030302020204" pitchFamily="2" charset="0"/>
                <a:ea typeface="宋体" pitchFamily="2" charset="-122"/>
                <a:sym typeface="宋体" pitchFamily="2" charset="-122"/>
              </a:rPr>
              <a:t> [msb:lsb] </a:t>
            </a:r>
            <a:r>
              <a:rPr lang="zh-CN" altLang="en-US" sz="2000" dirty="0">
                <a:solidFill>
                  <a:schemeClr val="tx1"/>
                </a:solidFill>
                <a:latin typeface="Comic Sans MS" panose="030F0902030302020204" pitchFamily="2" charset="0"/>
                <a:ea typeface="宋体" pitchFamily="2" charset="-122"/>
                <a:sym typeface="宋体" pitchFamily="2" charset="-122"/>
              </a:rPr>
              <a:t> 输入端口名x1，输入端口名x2，…</a:t>
            </a:r>
            <a:r>
              <a:rPr lang="zh-CN" altLang="en-US" sz="2000" dirty="0">
                <a:solidFill>
                  <a:srgbClr val="C00000"/>
                </a:solidFill>
                <a:latin typeface="Comic Sans MS" panose="030F0902030302020204" pitchFamily="2" charset="0"/>
                <a:ea typeface="宋体" pitchFamily="2" charset="-122"/>
                <a:sym typeface="宋体" pitchFamily="2" charset="-122"/>
              </a:rPr>
              <a:t>;</a:t>
            </a:r>
            <a:endParaRPr lang="zh-CN" altLang="en-US" sz="20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output </a:t>
            </a:r>
            <a:r>
              <a:rPr lang="en-US" altLang="zh-CN" sz="2000" dirty="0">
                <a:solidFill>
                  <a:srgbClr val="C00000"/>
                </a:solidFill>
                <a:latin typeface="Comic Sans MS" panose="030F0902030302020204" pitchFamily="2" charset="0"/>
                <a:ea typeface="宋体" pitchFamily="2" charset="-122"/>
                <a:sym typeface="宋体" pitchFamily="2" charset="-122"/>
              </a:rPr>
              <a:t>[wire/reg] </a:t>
            </a:r>
            <a:r>
              <a:rPr lang="zh-CN" altLang="en-US" sz="2000" dirty="0">
                <a:solidFill>
                  <a:srgbClr val="C00000"/>
                </a:solidFill>
                <a:latin typeface="Comic Sans MS" panose="030F0902030302020204" pitchFamily="2" charset="0"/>
                <a:ea typeface="宋体" pitchFamily="2" charset="-122"/>
                <a:sym typeface="宋体" pitchFamily="2" charset="-122"/>
              </a:rPr>
              <a:t>[msb:lsb]</a:t>
            </a:r>
            <a:r>
              <a:rPr lang="zh-CN" altLang="en-US" sz="2000" dirty="0">
                <a:solidFill>
                  <a:schemeClr val="tx1"/>
                </a:solidFill>
                <a:latin typeface="Comic Sans MS" panose="030F0902030302020204" pitchFamily="2" charset="0"/>
                <a:ea typeface="宋体" pitchFamily="2" charset="-122"/>
                <a:sym typeface="宋体" pitchFamily="2" charset="-122"/>
              </a:rPr>
              <a:t> 输出端口名y1，输出端口名y2，…</a:t>
            </a:r>
            <a:r>
              <a:rPr lang="zh-CN" altLang="en-US" sz="2000" dirty="0">
                <a:solidFill>
                  <a:srgbClr val="C00000"/>
                </a:solidFill>
                <a:latin typeface="Comic Sans MS" panose="030F0902030302020204" pitchFamily="2" charset="0"/>
                <a:ea typeface="宋体" pitchFamily="2" charset="-122"/>
                <a:sym typeface="宋体" pitchFamily="2" charset="-122"/>
              </a:rPr>
              <a:t>;</a:t>
            </a:r>
            <a:endParaRPr lang="zh-CN" altLang="en-US" sz="20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inout </a:t>
            </a:r>
            <a:r>
              <a:rPr lang="en-US" altLang="zh-CN" sz="2000" dirty="0">
                <a:solidFill>
                  <a:srgbClr val="C00000"/>
                </a:solidFill>
                <a:latin typeface="Comic Sans MS" panose="030F0902030302020204" pitchFamily="2" charset="0"/>
                <a:ea typeface="宋体" pitchFamily="2" charset="-122"/>
                <a:sym typeface="宋体" pitchFamily="2" charset="-122"/>
              </a:rPr>
              <a:t>[wire/reg] </a:t>
            </a:r>
            <a:r>
              <a:rPr lang="zh-CN" altLang="en-US" sz="2000" dirty="0">
                <a:solidFill>
                  <a:srgbClr val="C00000"/>
                </a:solidFill>
                <a:latin typeface="Comic Sans MS" panose="030F0902030302020204" pitchFamily="2" charset="0"/>
                <a:ea typeface="宋体" pitchFamily="2" charset="-122"/>
                <a:sym typeface="宋体" pitchFamily="2" charset="-122"/>
              </a:rPr>
              <a:t>[msb:lsb] </a:t>
            </a:r>
            <a:r>
              <a:rPr lang="zh-CN" altLang="en-US" sz="2000" dirty="0">
                <a:solidFill>
                  <a:schemeClr val="tx1"/>
                </a:solidFill>
                <a:latin typeface="Comic Sans MS" panose="030F0902030302020204" pitchFamily="2" charset="0"/>
                <a:ea typeface="宋体" pitchFamily="2" charset="-122"/>
                <a:sym typeface="宋体" pitchFamily="2" charset="-122"/>
              </a:rPr>
              <a:t> 双向口名z1，双向口名z2，…</a:t>
            </a:r>
            <a:r>
              <a:rPr lang="zh-CN" altLang="en-US" sz="2000" dirty="0">
                <a:solidFill>
                  <a:srgbClr val="C00000"/>
                </a:solidFill>
                <a:latin typeface="Comic Sans MS" panose="030F0902030302020204" pitchFamily="2" charset="0"/>
                <a:ea typeface="宋体" pitchFamily="2" charset="-122"/>
                <a:sym typeface="宋体" pitchFamily="2" charset="-122"/>
              </a:rPr>
              <a:t>;</a:t>
            </a:r>
            <a:r>
              <a:rPr lang="zh-CN" altLang="en-US" sz="2000" dirty="0">
                <a:solidFill>
                  <a:schemeClr val="tx1"/>
                </a:solidFill>
                <a:latin typeface="Comic Sans MS" panose="030F0902030302020204" pitchFamily="2" charset="0"/>
                <a:ea typeface="宋体" pitchFamily="2" charset="-122"/>
                <a:sym typeface="宋体" pitchFamily="2" charset="-122"/>
              </a:rPr>
              <a:t> </a:t>
            </a:r>
            <a:endParaRPr lang="zh-CN" altLang="en-US" sz="2000"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97155" y="4237990"/>
            <a:ext cx="4474210" cy="2213610"/>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module </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a:t>
            </a:r>
            <a:r>
              <a:rPr lang="en-US" altLang="zh-CN" dirty="0">
                <a:solidFill>
                  <a:schemeClr val="tx1"/>
                </a:solidFill>
                <a:latin typeface="Comic Sans MS" panose="030F0902030302020204" pitchFamily="2" charset="0"/>
                <a:ea typeface="宋体" pitchFamily="2" charset="-122"/>
                <a:sym typeface="宋体" pitchFamily="2" charset="-122"/>
              </a:rPr>
              <a:t> 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d1,d2,d3,</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a:t>
            </a: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[1:0]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output </a:t>
            </a:r>
            <a:r>
              <a:rPr lang="en-US" altLang="zh-CN" dirty="0">
                <a:solidFill>
                  <a:schemeClr val="tx1"/>
                </a:solidFill>
                <a:latin typeface="Comic Sans MS" panose="030F0902030302020204" pitchFamily="2" charset="0"/>
                <a:ea typeface="宋体" pitchFamily="2" charset="-122"/>
                <a:sym typeface="宋体" pitchFamily="2" charset="-122"/>
              </a:rPr>
              <a:t>wire/reg </a:t>
            </a:r>
            <a:r>
              <a:rPr lang="zh-CN" altLang="en-US" dirty="0">
                <a:solidFill>
                  <a:schemeClr val="tx1"/>
                </a:solidFill>
                <a:latin typeface="Comic Sans MS" panose="030F0902030302020204" pitchFamily="2" charset="0"/>
                <a:ea typeface="宋体" pitchFamily="2" charset="-122"/>
                <a:sym typeface="宋体" pitchFamily="2" charset="-122"/>
              </a:rPr>
              <a:t>y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   </a:t>
            </a:r>
            <a:endParaRPr lang="zh-CN" altLang="en-US" sz="2000"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16389" name="文本框 5"/>
          <p:cNvSpPr txBox="1"/>
          <p:nvPr>
            <p:custDataLst>
              <p:tags r:id="rId6"/>
            </p:custDataLst>
          </p:nvPr>
        </p:nvSpPr>
        <p:spPr>
          <a:xfrm>
            <a:off x="4781550" y="4796790"/>
            <a:ext cx="2100580" cy="398780"/>
          </a:xfrm>
          <a:prstGeom prst="rect">
            <a:avLst/>
          </a:prstGeom>
          <a:noFill/>
          <a:ln w="9525">
            <a:noFill/>
          </a:ln>
        </p:spPr>
        <p:txBody>
          <a:bodyPr wrap="square" anchor="t" anchorCtr="0">
            <a:spAutoFit/>
          </a:bodyPr>
          <a:p>
            <a:r>
              <a:rPr lang="zh-CN" altLang="en-US" sz="2000" dirty="0">
                <a:solidFill>
                  <a:srgbClr val="C00000"/>
                </a:solidFill>
                <a:latin typeface="蘋果儷中黑" charset="0"/>
                <a:ea typeface="宋体" pitchFamily="2" charset="-122"/>
                <a:cs typeface="蘋果儷中黑" charset="0"/>
                <a:sym typeface="宋体" pitchFamily="2" charset="-122"/>
              </a:rPr>
              <a:t>Verilog-</a:t>
            </a:r>
            <a:r>
              <a:rPr lang="en-US" altLang="zh-CN" sz="2000" dirty="0">
                <a:solidFill>
                  <a:srgbClr val="C00000"/>
                </a:solidFill>
                <a:latin typeface="蘋果儷中黑" charset="0"/>
                <a:ea typeface="宋体" pitchFamily="2" charset="-122"/>
                <a:cs typeface="蘋果儷中黑" charset="0"/>
                <a:sym typeface="宋体" pitchFamily="2" charset="-122"/>
              </a:rPr>
              <a:t>2001</a:t>
            </a:r>
            <a:r>
              <a:rPr lang="zh-CN" altLang="en-US" sz="2000" dirty="0">
                <a:solidFill>
                  <a:srgbClr val="C00000"/>
                </a:solidFill>
                <a:latin typeface="蘋果儷中黑" charset="0"/>
                <a:ea typeface="宋体" pitchFamily="2" charset="-122"/>
                <a:cs typeface="蘋果儷中黑" charset="0"/>
                <a:sym typeface="宋体" pitchFamily="2" charset="-122"/>
              </a:rPr>
              <a:t>标准  </a:t>
            </a:r>
            <a:endParaRPr lang="zh-CN" altLang="en-US" sz="2000" dirty="0">
              <a:solidFill>
                <a:srgbClr val="C00000"/>
              </a:solidFill>
              <a:latin typeface="蘋果儷中黑" charset="0"/>
              <a:ea typeface="宋体" pitchFamily="2" charset="-122"/>
              <a:cs typeface="蘋果儷中黑" charset="0"/>
              <a:sym typeface="宋体" pitchFamily="2" charset="-122"/>
            </a:endParaRPr>
          </a:p>
        </p:txBody>
      </p:sp>
      <p:sp>
        <p:nvSpPr>
          <p:cNvPr id="6" name="左箭头 5"/>
          <p:cNvSpPr/>
          <p:nvPr/>
        </p:nvSpPr>
        <p:spPr>
          <a:xfrm>
            <a:off x="4853305" y="5229225"/>
            <a:ext cx="360045" cy="297180"/>
          </a:xfrm>
          <a:prstGeom prst="leftArrow">
            <a:avLst/>
          </a:prstGeom>
          <a:solidFill>
            <a:srgbClr val="C00000"/>
          </a:solidFill>
          <a:ln w="12700" cap="flat">
            <a:solidFill>
              <a:srgbClr val="C00000"/>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90204"/>
            </a:endParaRPr>
          </a:p>
        </p:txBody>
      </p:sp>
      <p:graphicFrame>
        <p:nvGraphicFramePr>
          <p:cNvPr id="7" name="对象 2"/>
          <p:cNvGraphicFramePr/>
          <p:nvPr>
            <p:custDataLst>
              <p:tags r:id="rId7"/>
            </p:custDataLst>
          </p:nvPr>
        </p:nvGraphicFramePr>
        <p:xfrm>
          <a:off x="2630805" y="5308600"/>
          <a:ext cx="873125" cy="1050925"/>
        </p:xfrm>
        <a:graphic>
          <a:graphicData uri="http://schemas.openxmlformats.org/presentationml/2006/ole">
            <mc:AlternateContent xmlns:mc="http://schemas.openxmlformats.org/markup-compatibility/2006">
              <mc:Choice xmlns:v="urn:schemas-microsoft-com:vml" Requires="v">
                <p:oleObj spid="_x0000_s8" name="" r:id="rId8" imgW="1590675" imgH="2286000" progId="PBrush">
                  <p:embed/>
                </p:oleObj>
              </mc:Choice>
              <mc:Fallback>
                <p:oleObj name="" r:id="rId8" imgW="1590675" imgH="2286000" progId="PBrush">
                  <p:embed/>
                  <p:pic>
                    <p:nvPicPr>
                      <p:cNvPr id="0" name="图片 3078"/>
                      <p:cNvPicPr/>
                      <p:nvPr/>
                    </p:nvPicPr>
                    <p:blipFill>
                      <a:blip r:embed="rId9"/>
                      <a:stretch>
                        <a:fillRect/>
                      </a:stretch>
                    </p:blipFill>
                    <p:spPr>
                      <a:xfrm>
                        <a:off x="2630805" y="5308600"/>
                        <a:ext cx="873125" cy="1050925"/>
                      </a:xfrm>
                      <a:prstGeom prst="rect">
                        <a:avLst/>
                      </a:prstGeom>
                      <a:noFill/>
                      <a:ln w="38100">
                        <a:noFill/>
                        <a:miter/>
                      </a:ln>
                    </p:spPr>
                  </p:pic>
                </p:oleObj>
              </mc:Fallback>
            </mc:AlternateContent>
          </a:graphicData>
        </a:graphic>
      </p:graphicFrame>
      <p:graphicFrame>
        <p:nvGraphicFramePr>
          <p:cNvPr id="10" name="对象 2"/>
          <p:cNvGraphicFramePr/>
          <p:nvPr>
            <p:custDataLst>
              <p:tags r:id="rId10"/>
            </p:custDataLst>
          </p:nvPr>
        </p:nvGraphicFramePr>
        <p:xfrm>
          <a:off x="3579178" y="5300345"/>
          <a:ext cx="900112" cy="1058863"/>
        </p:xfrm>
        <a:graphic>
          <a:graphicData uri="http://schemas.openxmlformats.org/presentationml/2006/ole">
            <mc:AlternateContent xmlns:mc="http://schemas.openxmlformats.org/markup-compatibility/2006">
              <mc:Choice xmlns:v="urn:schemas-microsoft-com:vml" Requires="v">
                <p:oleObj spid="_x0000_s11" name="" r:id="rId11" imgW="1647825" imgH="2362200" progId="PBrush">
                  <p:embed/>
                </p:oleObj>
              </mc:Choice>
              <mc:Fallback>
                <p:oleObj name="" r:id="rId11" imgW="1647825" imgH="2362200" progId="PBrush">
                  <p:embed/>
                  <p:pic>
                    <p:nvPicPr>
                      <p:cNvPr id="0" name="图片 3077"/>
                      <p:cNvPicPr/>
                      <p:nvPr/>
                    </p:nvPicPr>
                    <p:blipFill>
                      <a:blip r:embed="rId12"/>
                      <a:stretch>
                        <a:fillRect/>
                      </a:stretch>
                    </p:blipFill>
                    <p:spPr>
                      <a:xfrm>
                        <a:off x="3579178" y="5300345"/>
                        <a:ext cx="900112" cy="1058863"/>
                      </a:xfrm>
                      <a:prstGeom prst="rect">
                        <a:avLst/>
                      </a:prstGeom>
                      <a:noFill/>
                      <a:ln w="38100">
                        <a:noFill/>
                        <a:miter/>
                      </a:ln>
                    </p:spPr>
                  </p:pic>
                </p:oleObj>
              </mc:Fallback>
            </mc:AlternateContent>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568450"/>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3. </a:t>
            </a:r>
            <a:r>
              <a:rPr lang="zh-CN" altLang="en-US" sz="2400" dirty="0">
                <a:solidFill>
                  <a:srgbClr val="C00000"/>
                </a:solidFill>
                <a:latin typeface="微软雅黑" charset="0"/>
                <a:ea typeface="微软雅黑" charset="0"/>
                <a:cs typeface="微软雅黑" charset="0"/>
                <a:sym typeface="+mn-ea"/>
              </a:rPr>
              <a:t>数据类型</a:t>
            </a:r>
            <a:r>
              <a:rPr lang="zh-CN" altLang="en-US" sz="2400" dirty="0">
                <a:solidFill>
                  <a:srgbClr val="C00000"/>
                </a:solidFill>
                <a:latin typeface="微软雅黑" charset="0"/>
                <a:ea typeface="微软雅黑" charset="0"/>
                <a:cs typeface="微软雅黑" charset="0"/>
                <a:sym typeface="+mn-ea"/>
              </a:rPr>
              <a:t>定义</a:t>
            </a:r>
            <a:endParaRPr lang="zh-CN" altLang="en-US" sz="2400" dirty="0">
              <a:solidFill>
                <a:schemeClr val="tx1"/>
              </a:solidFill>
              <a:latin typeface="微软雅黑" charset="0"/>
              <a:ea typeface="微软雅黑" charset="0"/>
              <a:cs typeface="微软雅黑" charset="0"/>
              <a:sym typeface="+mn-ea"/>
            </a:endParaRPr>
          </a:p>
          <a:p>
            <a:pPr indent="457200" eaLnBrk="0" hangingPunct="0">
              <a:lnSpc>
                <a:spcPct val="150000"/>
              </a:lnSpc>
            </a:pPr>
            <a:r>
              <a:rPr lang="zh-CN" altLang="en-US" sz="2000" dirty="0">
                <a:latin typeface="Comic Sans MS" panose="030F0902030302020204" pitchFamily="2" charset="0"/>
                <a:ea typeface="宋体" pitchFamily="2" charset="-122"/>
                <a:sym typeface="宋体" pitchFamily="2" charset="-122"/>
              </a:rPr>
              <a:t>数据类型</a:t>
            </a:r>
            <a:r>
              <a:rPr lang="en-US" altLang="zh-CN" sz="2000" dirty="0">
                <a:solidFill>
                  <a:schemeClr val="tx1"/>
                </a:solidFill>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Data Type</a:t>
            </a:r>
            <a:r>
              <a:rPr lang="en-US" altLang="zh-CN" sz="2000" dirty="0">
                <a:solidFill>
                  <a:schemeClr val="tx1"/>
                </a:solidFill>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用于：</a:t>
            </a:r>
            <a:r>
              <a:rPr lang="en-US" altLang="zh-CN" sz="2000" dirty="0">
                <a:solidFill>
                  <a:schemeClr val="tx1"/>
                </a:solidFill>
                <a:latin typeface="Comic Sans MS" panose="030F0902030302020204" pitchFamily="2" charset="0"/>
                <a:ea typeface="宋体" pitchFamily="2" charset="-122"/>
                <a:sym typeface="宋体" pitchFamily="2" charset="-122"/>
              </a:rPr>
              <a:t>(1)</a:t>
            </a:r>
            <a:r>
              <a:rPr lang="zh-CN" altLang="en-US" sz="2000" dirty="0">
                <a:solidFill>
                  <a:schemeClr val="tx1"/>
                </a:solidFill>
                <a:latin typeface="Comic Sans MS" panose="030F0902030302020204" pitchFamily="2" charset="0"/>
                <a:ea typeface="宋体" pitchFamily="2" charset="-122"/>
                <a:sym typeface="宋体" pitchFamily="2" charset="-122"/>
              </a:rPr>
              <a:t>指定模块端口的数据类型</a:t>
            </a:r>
            <a:r>
              <a:rPr lang="en-US" altLang="zh-CN" sz="2000" dirty="0">
                <a:solidFill>
                  <a:schemeClr val="tx1"/>
                </a:solidFill>
                <a:latin typeface="Comic Sans MS" panose="030F0902030302020204" pitchFamily="2" charset="0"/>
                <a:ea typeface="宋体" pitchFamily="2" charset="-122"/>
                <a:sym typeface="宋体" pitchFamily="2" charset="-122"/>
              </a:rPr>
              <a:t>;</a:t>
            </a:r>
            <a:r>
              <a:rPr lang="en-US" altLang="zh-CN" sz="2000" dirty="0">
                <a:solidFill>
                  <a:srgbClr val="0070C0"/>
                </a:solidFill>
                <a:latin typeface="Comic Sans MS" panose="030F0902030302020204" pitchFamily="2" charset="0"/>
                <a:ea typeface="宋体" pitchFamily="2" charset="-122"/>
                <a:sym typeface="宋体" pitchFamily="2" charset="-122"/>
              </a:rPr>
              <a:t> </a:t>
            </a:r>
            <a:r>
              <a:rPr lang="en-US" altLang="zh-CN" sz="2000" dirty="0">
                <a:solidFill>
                  <a:srgbClr val="C00000"/>
                </a:solidFill>
                <a:latin typeface="Comic Sans MS" panose="030F0902030302020204" pitchFamily="2" charset="0"/>
                <a:ea typeface="宋体" pitchFamily="2" charset="-122"/>
                <a:sym typeface="宋体" pitchFamily="2" charset="-122"/>
              </a:rPr>
              <a:t>(2)</a:t>
            </a:r>
            <a:r>
              <a:rPr lang="zh-CN" altLang="en-US" sz="2000" dirty="0">
                <a:solidFill>
                  <a:srgbClr val="C00000"/>
                </a:solidFill>
                <a:latin typeface="Comic Sans MS" panose="030F0902030302020204" pitchFamily="2" charset="0"/>
                <a:ea typeface="宋体" pitchFamily="2" charset="-122"/>
                <a:sym typeface="宋体" pitchFamily="2" charset="-122"/>
              </a:rPr>
              <a:t>定义模块内部的物理连线或者具有存储作用的数据单元</a:t>
            </a:r>
            <a:r>
              <a:rPr lang="zh-CN" altLang="en-US"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571115"/>
            <a:ext cx="4352290" cy="1476375"/>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数据类型</a:t>
            </a:r>
            <a:r>
              <a:rPr lang="zh-CN" altLang="en-US" sz="2000" dirty="0">
                <a:solidFill>
                  <a:srgbClr val="0070C0"/>
                </a:solidFill>
                <a:latin typeface="Comic Sans MS" panose="030F0902030302020204" pitchFamily="2" charset="0"/>
                <a:ea typeface="宋体" pitchFamily="2" charset="-122"/>
                <a:sym typeface="宋体" pitchFamily="2" charset="-122"/>
              </a:rPr>
              <a:t>定义的语法格式为：</a:t>
            </a:r>
            <a:endParaRPr lang="zh-CN" altLang="en-US" sz="2000" dirty="0">
              <a:solidFill>
                <a:srgbClr val="0070C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wire [msb:lsb] 线网名1,线网名2,…;</a:t>
            </a:r>
            <a:endParaRPr lang="zh-CN" altLang="en-US" sz="2000" dirty="0">
              <a:solidFill>
                <a:srgbClr val="C0000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reg [msb:lsb] 变量名1,变量名2,…; </a:t>
            </a:r>
            <a:endParaRPr lang="en-US" altLang="zh-CN" sz="2000" dirty="0">
              <a:solidFill>
                <a:schemeClr val="tx1"/>
              </a:solidFill>
              <a:latin typeface="微软雅黑" charset="0"/>
              <a:ea typeface="微软雅黑" charset="0"/>
              <a:cs typeface="微软雅黑" charset="0"/>
              <a:sym typeface="+mn-ea"/>
            </a:endParaRPr>
          </a:p>
        </p:txBody>
      </p:sp>
      <p:sp>
        <p:nvSpPr>
          <p:cNvPr id="6"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4765" y="4149725"/>
            <a:ext cx="4424045" cy="2630170"/>
          </a:xfrm>
          <a:prstGeom prst="rect">
            <a:avLst/>
          </a:prstGeom>
          <a:ln w="12700">
            <a:miter lim="400000"/>
          </a:ln>
        </p:spPr>
        <p:txBody>
          <a:bodyPr wrap="square" lIns="45719" rIns="45719">
            <a:spAutoFit/>
          </a:bodyPr>
          <a:p>
            <a:pPr marL="342900" indent="-342900" eaLnBrk="0" hangingPunct="0">
              <a:lnSpc>
                <a:spcPct val="150000"/>
              </a:lnSpc>
              <a:buFont typeface="Arial" panose="020B0604020202090204" pitchFamily="34" charset="0"/>
              <a:buChar char="•"/>
            </a:pPr>
            <a:r>
              <a:rPr lang="zh-CN" altLang="en-US" dirty="0">
                <a:latin typeface="Comic Sans MS" panose="030F0902030302020204" pitchFamily="2" charset="0"/>
                <a:ea typeface="宋体" pitchFamily="2" charset="-122"/>
                <a:sym typeface="宋体" pitchFamily="2" charset="-122"/>
              </a:rPr>
              <a:t>模块的</a:t>
            </a:r>
            <a:r>
              <a:rPr lang="zh-CN" altLang="en-US" dirty="0">
                <a:solidFill>
                  <a:srgbClr val="C00000"/>
                </a:solidFill>
                <a:latin typeface="Comic Sans MS" panose="030F0902030302020204" pitchFamily="2" charset="0"/>
                <a:ea typeface="宋体" pitchFamily="2" charset="-122"/>
                <a:sym typeface="宋体" pitchFamily="2" charset="-122"/>
              </a:rPr>
              <a:t>输入口为wire类型</a:t>
            </a:r>
            <a:r>
              <a:rPr lang="zh-CN" altLang="en-US" dirty="0">
                <a:latin typeface="Comic Sans MS" panose="030F0902030302020204" pitchFamily="2" charset="0"/>
                <a:ea typeface="宋体" pitchFamily="2" charset="-122"/>
                <a:sym typeface="宋体" pitchFamily="2" charset="-122"/>
              </a:rPr>
              <a:t>；</a:t>
            </a:r>
            <a:endParaRPr lang="zh-CN" altLang="en-US" dirty="0">
              <a:latin typeface="Comic Sans MS" panose="030F0902030302020204" pitchFamily="2" charset="0"/>
              <a:ea typeface="宋体" pitchFamily="2" charset="-122"/>
              <a:sym typeface="宋体" pitchFamily="2" charset="-122"/>
            </a:endParaRPr>
          </a:p>
          <a:p>
            <a:pPr marL="342900" indent="-342900" eaLnBrk="0" hangingPunct="0">
              <a:lnSpc>
                <a:spcPct val="150000"/>
              </a:lnSpc>
              <a:buFont typeface="Arial" panose="020B0604020202090204" pitchFamily="34" charset="0"/>
              <a:buChar char="•"/>
            </a:pPr>
            <a:r>
              <a:rPr lang="zh-CN" altLang="en-US" dirty="0">
                <a:latin typeface="Comic Sans MS" panose="030F0902030302020204" pitchFamily="2" charset="0"/>
                <a:ea typeface="宋体" pitchFamily="2" charset="-122"/>
                <a:sym typeface="宋体" pitchFamily="2" charset="-122"/>
              </a:rPr>
              <a:t>模块的端口没有显式说明为reg类型时，默认为wire类型；</a:t>
            </a:r>
            <a:endParaRPr lang="zh-CN" altLang="en-US" dirty="0">
              <a:latin typeface="Comic Sans MS" panose="030F0902030302020204" pitchFamily="2" charset="0"/>
              <a:ea typeface="宋体" pitchFamily="2" charset="-122"/>
              <a:sym typeface="宋体" pitchFamily="2" charset="-122"/>
            </a:endParaRPr>
          </a:p>
          <a:p>
            <a:pPr marL="342900" indent="-342900" eaLnBrk="0" hangingPunct="0">
              <a:lnSpc>
                <a:spcPct val="150000"/>
              </a:lnSpc>
              <a:buFont typeface="Arial" panose="020B0604020202090204" pitchFamily="34" charset="0"/>
              <a:buChar char="•"/>
            </a:pPr>
            <a:r>
              <a:rPr lang="zh-CN" altLang="en-US" dirty="0">
                <a:solidFill>
                  <a:srgbClr val="C00000"/>
                </a:solidFill>
                <a:latin typeface="Comic Sans MS" panose="030F0902030302020204" pitchFamily="2" charset="0"/>
                <a:ea typeface="宋体" pitchFamily="2" charset="-122"/>
                <a:sym typeface="宋体" pitchFamily="2" charset="-122"/>
              </a:rPr>
              <a:t>输出口</a:t>
            </a:r>
            <a:r>
              <a:rPr lang="en-US" altLang="zh-CN" dirty="0">
                <a:solidFill>
                  <a:srgbClr val="C00000"/>
                </a:solidFill>
                <a:latin typeface="Comic Sans MS" panose="030F0902030302020204" pitchFamily="2" charset="0"/>
                <a:ea typeface="宋体" pitchFamily="2" charset="-122"/>
                <a:sym typeface="宋体" pitchFamily="2" charset="-122"/>
              </a:rPr>
              <a:t>/</a:t>
            </a:r>
            <a:r>
              <a:rPr lang="zh-CN" altLang="en-US" dirty="0">
                <a:solidFill>
                  <a:srgbClr val="C00000"/>
                </a:solidFill>
                <a:latin typeface="Comic Sans MS" panose="030F0902030302020204" pitchFamily="2" charset="0"/>
                <a:ea typeface="宋体" pitchFamily="2" charset="-122"/>
                <a:sym typeface="宋体" pitchFamily="2" charset="-122"/>
              </a:rPr>
              <a:t>双向口</a:t>
            </a:r>
            <a:r>
              <a:rPr lang="zh-CN" altLang="en-US" dirty="0">
                <a:latin typeface="Comic Sans MS" panose="030F0902030302020204" pitchFamily="2" charset="0"/>
                <a:ea typeface="宋体" pitchFamily="2" charset="-122"/>
                <a:sym typeface="宋体" pitchFamily="2" charset="-122"/>
              </a:rPr>
              <a:t>可以被定义为</a:t>
            </a:r>
            <a:r>
              <a:rPr lang="zh-CN" altLang="en-US" dirty="0">
                <a:solidFill>
                  <a:srgbClr val="C00000"/>
                </a:solidFill>
                <a:latin typeface="Comic Sans MS" panose="030F0902030302020204" pitchFamily="2" charset="0"/>
                <a:ea typeface="宋体" pitchFamily="2" charset="-122"/>
                <a:sym typeface="宋体" pitchFamily="2" charset="-122"/>
              </a:rPr>
              <a:t>reg类型</a:t>
            </a:r>
            <a:r>
              <a:rPr lang="zh-CN" altLang="en-US" dirty="0">
                <a:latin typeface="Comic Sans MS" panose="030F0902030302020204" pitchFamily="2" charset="0"/>
                <a:ea typeface="宋体" pitchFamily="2" charset="-122"/>
                <a:sym typeface="宋体" pitchFamily="2" charset="-122"/>
              </a:rPr>
              <a:t>，而且reg变量的位宽必须与端口类型定义中的位宽严格一致；</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4600575" y="2554605"/>
            <a:ext cx="4421505" cy="182689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定义</a:t>
            </a:r>
            <a:r>
              <a:rPr lang="en-US" altLang="zh-CN" dirty="0">
                <a:solidFill>
                  <a:schemeClr val="tx1"/>
                </a:solidFill>
                <a:latin typeface="Comic Sans MS" panose="030F0902030302020204" pitchFamily="2" charset="0"/>
                <a:ea typeface="宋体" pitchFamily="2" charset="-122"/>
                <a:sym typeface="宋体" pitchFamily="2" charset="-122"/>
              </a:rPr>
              <a:t>4</a:t>
            </a:r>
            <a:r>
              <a:rPr lang="zh-CN" altLang="en-US" dirty="0">
                <a:solidFill>
                  <a:schemeClr val="tx1"/>
                </a:solidFill>
                <a:latin typeface="Comic Sans MS" panose="030F0902030302020204" pitchFamily="2" charset="0"/>
                <a:ea typeface="宋体" pitchFamily="2" charset="-122"/>
                <a:sym typeface="宋体" pitchFamily="2" charset="-122"/>
              </a:rPr>
              <a:t>个内部线网</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wire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tmp,</a:t>
            </a:r>
            <a:r>
              <a:rPr lang="en-US" altLang="zh-CN" dirty="0">
                <a:solidFill>
                  <a:schemeClr val="tx1"/>
                </a:solidFill>
                <a:latin typeface="Comic Sans MS" panose="030F0902030302020204" pitchFamily="2" charset="0"/>
                <a:ea typeface="宋体" pitchFamily="2" charset="-122"/>
                <a:sym typeface="宋体" pitchFamily="2" charset="-122"/>
              </a:rPr>
              <a:t>b</a:t>
            </a:r>
            <a:r>
              <a:rPr lang="zh-CN" altLang="en-US" dirty="0">
                <a:solidFill>
                  <a:schemeClr val="tx1"/>
                </a:solidFill>
                <a:latin typeface="Comic Sans MS" panose="030F0902030302020204" pitchFamily="2" charset="0"/>
                <a:ea typeface="宋体" pitchFamily="2" charset="-122"/>
                <a:sym typeface="宋体" pitchFamily="2" charset="-122"/>
              </a:rPr>
              <a:t>tmp,</a:t>
            </a:r>
            <a:r>
              <a:rPr lang="en-US" altLang="zh-CN" dirty="0">
                <a:solidFill>
                  <a:schemeClr val="tx1"/>
                </a:solidFill>
                <a:latin typeface="Comic Sans MS" panose="030F0902030302020204" pitchFamily="2" charset="0"/>
                <a:ea typeface="宋体" pitchFamily="2" charset="-122"/>
                <a:sym typeface="宋体" pitchFamily="2" charset="-122"/>
              </a:rPr>
              <a:t>c</a:t>
            </a:r>
            <a:r>
              <a:rPr lang="zh-CN" altLang="en-US" dirty="0">
                <a:solidFill>
                  <a:schemeClr val="tx1"/>
                </a:solidFill>
                <a:latin typeface="Comic Sans MS" panose="030F0902030302020204" pitchFamily="2" charset="0"/>
                <a:ea typeface="宋体" pitchFamily="2" charset="-122"/>
                <a:sym typeface="宋体" pitchFamily="2" charset="-122"/>
              </a:rPr>
              <a:t>tmp,</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tmp;</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定义计数变量</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reg [3:0] q; </a:t>
            </a:r>
            <a:endParaRPr lang="zh-CN" altLang="en-US"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10"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4584065" y="4475480"/>
            <a:ext cx="4438015" cy="216852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spAutoFit/>
          </a:bodyPr>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module </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 (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d1,d2,d3,</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 [1:0]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output </a:t>
            </a:r>
            <a:r>
              <a:rPr lang="en-US" altLang="zh-CN" dirty="0">
                <a:solidFill>
                  <a:schemeClr val="tx1"/>
                </a:solidFill>
                <a:latin typeface="Comic Sans MS" panose="030F0902030302020204" pitchFamily="2" charset="0"/>
                <a:ea typeface="宋体" pitchFamily="2" charset="-122"/>
                <a:sym typeface="宋体" pitchFamily="2" charset="-122"/>
              </a:rPr>
              <a:t>wire/reg </a:t>
            </a:r>
            <a:r>
              <a:rPr lang="zh-CN" altLang="en-US" dirty="0">
                <a:solidFill>
                  <a:schemeClr val="tx1"/>
                </a:solidFill>
                <a:latin typeface="Comic Sans MS" panose="030F0902030302020204" pitchFamily="2" charset="0"/>
                <a:ea typeface="宋体" pitchFamily="2" charset="-122"/>
                <a:sym typeface="宋体" pitchFamily="2" charset="-122"/>
              </a:rPr>
              <a:t>y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  </a:t>
            </a:r>
            <a:endParaRPr lang="zh-CN" altLang="en-US" dirty="0">
              <a:solidFill>
                <a:schemeClr val="tx1"/>
              </a:solidFill>
              <a:latin typeface="Comic Sans MS" panose="030F0902030302020204" pitchFamily="2" charset="0"/>
              <a:ea typeface="宋体" pitchFamily="2" charset="-122"/>
              <a:cs typeface="微软雅黑" charset="0"/>
              <a:sym typeface="宋体" pitchFamily="2"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275" y="937260"/>
            <a:ext cx="8980805" cy="1568450"/>
          </a:xfrm>
          <a:prstGeom prst="rect">
            <a:avLst/>
          </a:prstGeom>
          <a:ln w="12700">
            <a:miter lim="400000"/>
          </a:ln>
        </p:spPr>
        <p:txBody>
          <a:bodyPr wrap="square"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4. </a:t>
            </a:r>
            <a:r>
              <a:rPr lang="zh-CN" altLang="en-US" sz="2400" dirty="0">
                <a:solidFill>
                  <a:srgbClr val="C00000"/>
                </a:solidFill>
                <a:latin typeface="微软雅黑" charset="0"/>
                <a:ea typeface="微软雅黑" charset="0"/>
                <a:cs typeface="微软雅黑" charset="0"/>
                <a:sym typeface="+mn-ea"/>
              </a:rPr>
              <a:t>功能</a:t>
            </a:r>
            <a:r>
              <a:rPr lang="zh-CN" altLang="en-US" sz="2400" dirty="0">
                <a:solidFill>
                  <a:srgbClr val="C00000"/>
                </a:solidFill>
                <a:latin typeface="微软雅黑" charset="0"/>
                <a:ea typeface="微软雅黑" charset="0"/>
                <a:cs typeface="微软雅黑" charset="0"/>
                <a:sym typeface="+mn-ea"/>
              </a:rPr>
              <a:t>描述</a:t>
            </a:r>
            <a:endParaRPr lang="zh-CN" altLang="en-US" sz="2400" dirty="0">
              <a:solidFill>
                <a:schemeClr val="tx1"/>
              </a:solidFill>
              <a:latin typeface="微软雅黑" charset="0"/>
              <a:ea typeface="微软雅黑" charset="0"/>
              <a:cs typeface="微软雅黑" charset="0"/>
              <a:sym typeface="+mn-ea"/>
            </a:endParaRPr>
          </a:p>
          <a:p>
            <a:pPr indent="457200" eaLnBrk="0" hangingPunct="0">
              <a:lnSpc>
                <a:spcPct val="150000"/>
              </a:lnSpc>
            </a:pPr>
            <a:r>
              <a:rPr lang="zh-CN" altLang="en-US" sz="2000" dirty="0">
                <a:latin typeface="Comic Sans MS" panose="030F0902030302020204" pitchFamily="2" charset="0"/>
                <a:ea typeface="宋体" pitchFamily="2" charset="-122"/>
                <a:sym typeface="宋体" pitchFamily="2" charset="-122"/>
              </a:rPr>
              <a:t>功能描述用于描述模块的逻辑功能或者说明模块的结构，有</a:t>
            </a:r>
            <a:r>
              <a:rPr lang="zh-CN" altLang="en-US" sz="2000" dirty="0">
                <a:solidFill>
                  <a:srgbClr val="C00000"/>
                </a:solidFill>
                <a:latin typeface="Comic Sans MS" panose="030F0902030302020204" pitchFamily="2" charset="0"/>
                <a:ea typeface="宋体" pitchFamily="2" charset="-122"/>
                <a:sym typeface="宋体" pitchFamily="2" charset="-122"/>
              </a:rPr>
              <a:t>数据流描述</a:t>
            </a:r>
            <a:r>
              <a:rPr lang="zh-CN" altLang="en-US" sz="2000" dirty="0">
                <a:latin typeface="Comic Sans MS" panose="030F0902030302020204" pitchFamily="2" charset="0"/>
                <a:ea typeface="宋体" pitchFamily="2" charset="-122"/>
                <a:sym typeface="宋体" pitchFamily="2" charset="-122"/>
              </a:rPr>
              <a:t>、</a:t>
            </a:r>
            <a:r>
              <a:rPr lang="zh-CN" altLang="en-US" sz="2000" dirty="0">
                <a:solidFill>
                  <a:srgbClr val="C00000"/>
                </a:solidFill>
                <a:latin typeface="Comic Sans MS" panose="030F0902030302020204" pitchFamily="2" charset="0"/>
                <a:ea typeface="宋体" pitchFamily="2" charset="-122"/>
                <a:sym typeface="宋体" pitchFamily="2" charset="-122"/>
              </a:rPr>
              <a:t>行为描述</a:t>
            </a:r>
            <a:r>
              <a:rPr lang="zh-CN" altLang="en-US" sz="2000" dirty="0">
                <a:latin typeface="Comic Sans MS" panose="030F0902030302020204" pitchFamily="2" charset="0"/>
                <a:ea typeface="宋体" pitchFamily="2" charset="-122"/>
                <a:sym typeface="宋体" pitchFamily="2" charset="-122"/>
              </a:rPr>
              <a:t>和</a:t>
            </a:r>
            <a:r>
              <a:rPr lang="zh-CN" altLang="en-US" sz="2000" dirty="0">
                <a:solidFill>
                  <a:srgbClr val="C00000"/>
                </a:solidFill>
                <a:latin typeface="Comic Sans MS" panose="030F0902030302020204" pitchFamily="2" charset="0"/>
                <a:ea typeface="宋体" pitchFamily="2" charset="-122"/>
                <a:sym typeface="宋体" pitchFamily="2" charset="-122"/>
              </a:rPr>
              <a:t>结构描述</a:t>
            </a:r>
            <a:r>
              <a:rPr lang="zh-CN" altLang="en-US" sz="2000" dirty="0">
                <a:latin typeface="Comic Sans MS" panose="030F0902030302020204" pitchFamily="2" charset="0"/>
                <a:ea typeface="宋体" pitchFamily="2" charset="-122"/>
                <a:sym typeface="宋体" pitchFamily="2" charset="-122"/>
              </a:rPr>
              <a:t>三种方法。</a:t>
            </a:r>
            <a:r>
              <a:rPr lang="zh-CN" altLang="en-US" sz="2000" dirty="0">
                <a:latin typeface="Comic Sans MS" panose="030F0902030302020204" pitchFamily="2" charset="0"/>
                <a:ea typeface="宋体" pitchFamily="2" charset="-122"/>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2700020" y="2748280"/>
            <a:ext cx="3850640" cy="2399665"/>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module </a:t>
            </a:r>
            <a:r>
              <a:rPr lang="en-US" altLang="zh-CN" sz="2000" dirty="0">
                <a:latin typeface="Comic Sans MS" panose="030F0902030302020204" pitchFamily="2" charset="0"/>
                <a:ea typeface="宋体" pitchFamily="2" charset="-122"/>
                <a:sym typeface="宋体" pitchFamily="2" charset="-122"/>
              </a:rPr>
              <a:t>MUX</a:t>
            </a:r>
            <a:r>
              <a:rPr lang="zh-CN" altLang="en-US" sz="2000" dirty="0">
                <a:latin typeface="Comic Sans MS" panose="030F0902030302020204" pitchFamily="2" charset="0"/>
                <a:ea typeface="宋体" pitchFamily="2" charset="-122"/>
                <a:sym typeface="宋体" pitchFamily="2" charset="-122"/>
              </a:rPr>
              <a:t>4to1 (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input </a:t>
            </a:r>
            <a:r>
              <a:rPr lang="en-US" altLang="zh-CN" sz="2000" dirty="0">
                <a:latin typeface="Comic Sans MS" panose="030F0902030302020204" pitchFamily="2" charset="0"/>
                <a:ea typeface="宋体" pitchFamily="2" charset="-122"/>
                <a:sym typeface="宋体" pitchFamily="2" charset="-122"/>
              </a:rPr>
              <a:t>d</a:t>
            </a:r>
            <a:r>
              <a:rPr lang="zh-CN" altLang="en-US" sz="2000" dirty="0">
                <a:latin typeface="Comic Sans MS" panose="030F0902030302020204" pitchFamily="2" charset="0"/>
                <a:ea typeface="宋体" pitchFamily="2" charset="-122"/>
                <a:sym typeface="宋体" pitchFamily="2" charset="-122"/>
              </a:rPr>
              <a:t>0,</a:t>
            </a:r>
            <a:r>
              <a:rPr lang="en-US" altLang="zh-CN" sz="2000" dirty="0">
                <a:latin typeface="Comic Sans MS" panose="030F0902030302020204" pitchFamily="2" charset="0"/>
                <a:ea typeface="宋体" pitchFamily="2" charset="-122"/>
                <a:sym typeface="宋体" pitchFamily="2" charset="-122"/>
              </a:rPr>
              <a:t>d1,d2,d3,</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input [1:0] </a:t>
            </a:r>
            <a:r>
              <a:rPr lang="en-US" altLang="zh-CN" sz="2000" dirty="0">
                <a:latin typeface="Comic Sans MS" panose="030F0902030302020204" pitchFamily="2" charset="0"/>
                <a:ea typeface="宋体" pitchFamily="2" charset="-122"/>
                <a:sym typeface="宋体" pitchFamily="2" charset="-122"/>
              </a:rPr>
              <a:t>a</a:t>
            </a:r>
            <a:r>
              <a:rPr lang="zh-CN" altLang="en-US" sz="2000" dirty="0">
                <a:latin typeface="Comic Sans MS" panose="030F0902030302020204" pitchFamily="2" charset="0"/>
                <a:ea typeface="宋体" pitchFamily="2" charset="-122"/>
                <a:sym typeface="宋体" pitchFamily="2" charset="-122"/>
              </a:rPr>
              <a:t>,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output </a:t>
            </a:r>
            <a:r>
              <a:rPr lang="en-US" altLang="zh-CN" sz="2000" dirty="0">
                <a:latin typeface="Comic Sans MS" panose="030F0902030302020204" pitchFamily="2" charset="0"/>
                <a:ea typeface="宋体" pitchFamily="2" charset="-122"/>
                <a:sym typeface="宋体" pitchFamily="2" charset="-122"/>
              </a:rPr>
              <a:t>wire </a:t>
            </a:r>
            <a:r>
              <a:rPr lang="zh-CN" altLang="en-US" sz="2000" dirty="0">
                <a:latin typeface="Comic Sans MS" panose="030F0902030302020204" pitchFamily="2" charset="0"/>
                <a:ea typeface="宋体" pitchFamily="2" charset="-122"/>
                <a:sym typeface="宋体" pitchFamily="2" charset="-122"/>
              </a:rPr>
              <a:t>y );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wire </a:t>
            </a:r>
            <a:r>
              <a:rPr lang="en-US" altLang="zh-CN" sz="2000" dirty="0">
                <a:latin typeface="Comic Sans MS" panose="030F0902030302020204" pitchFamily="2" charset="0"/>
                <a:ea typeface="宋体" pitchFamily="2" charset="-122"/>
                <a:sym typeface="宋体" pitchFamily="2" charset="-122"/>
              </a:rPr>
              <a:t>a</a:t>
            </a:r>
            <a:r>
              <a:rPr lang="zh-CN" altLang="en-US" sz="2000" dirty="0">
                <a:latin typeface="Comic Sans MS" panose="030F0902030302020204" pitchFamily="2" charset="0"/>
                <a:ea typeface="宋体" pitchFamily="2" charset="-122"/>
                <a:sym typeface="宋体" pitchFamily="2" charset="-122"/>
              </a:rPr>
              <a:t>tmp,</a:t>
            </a:r>
            <a:r>
              <a:rPr lang="en-US" altLang="zh-CN" sz="2000" dirty="0">
                <a:latin typeface="Comic Sans MS" panose="030F0902030302020204" pitchFamily="2" charset="0"/>
                <a:ea typeface="宋体" pitchFamily="2" charset="-122"/>
                <a:sym typeface="宋体" pitchFamily="2" charset="-122"/>
              </a:rPr>
              <a:t>b</a:t>
            </a:r>
            <a:r>
              <a:rPr lang="zh-CN" altLang="en-US" sz="2000" dirty="0">
                <a:latin typeface="Comic Sans MS" panose="030F0902030302020204" pitchFamily="2" charset="0"/>
                <a:ea typeface="宋体" pitchFamily="2" charset="-122"/>
                <a:sym typeface="宋体" pitchFamily="2" charset="-122"/>
              </a:rPr>
              <a:t>tmp,</a:t>
            </a:r>
            <a:r>
              <a:rPr lang="en-US" altLang="zh-CN" sz="2000" dirty="0">
                <a:latin typeface="Comic Sans MS" panose="030F0902030302020204" pitchFamily="2" charset="0"/>
                <a:ea typeface="宋体" pitchFamily="2" charset="-122"/>
                <a:sym typeface="宋体" pitchFamily="2" charset="-122"/>
              </a:rPr>
              <a:t>c</a:t>
            </a:r>
            <a:r>
              <a:rPr lang="zh-CN" altLang="en-US" sz="2000" dirty="0">
                <a:latin typeface="Comic Sans MS" panose="030F0902030302020204" pitchFamily="2" charset="0"/>
                <a:ea typeface="宋体" pitchFamily="2" charset="-122"/>
                <a:sym typeface="宋体" pitchFamily="2" charset="-122"/>
              </a:rPr>
              <a:t>tmp,</a:t>
            </a:r>
            <a:r>
              <a:rPr lang="en-US" altLang="zh-CN" sz="2000" dirty="0">
                <a:latin typeface="Comic Sans MS" panose="030F0902030302020204" pitchFamily="2" charset="0"/>
                <a:ea typeface="宋体" pitchFamily="2" charset="-122"/>
                <a:sym typeface="宋体" pitchFamily="2" charset="-122"/>
              </a:rPr>
              <a:t>d</a:t>
            </a:r>
            <a:r>
              <a:rPr lang="zh-CN" altLang="en-US" sz="2000" dirty="0">
                <a:latin typeface="Comic Sans MS" panose="030F0902030302020204" pitchFamily="2" charset="0"/>
                <a:ea typeface="宋体" pitchFamily="2" charset="-122"/>
                <a:sym typeface="宋体" pitchFamily="2" charset="-122"/>
              </a:rPr>
              <a:t>tmp;</a:t>
            </a:r>
            <a:r>
              <a:rPr lang="zh-CN" altLang="en-US" sz="2000" dirty="0">
                <a:solidFill>
                  <a:srgbClr val="C00000"/>
                </a:solidFill>
                <a:latin typeface="Comic Sans MS" panose="030F0902030302020204" pitchFamily="2" charset="0"/>
                <a:ea typeface="宋体" pitchFamily="2" charset="-122"/>
                <a:sym typeface="宋体" pitchFamily="2" charset="-122"/>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275" y="937260"/>
            <a:ext cx="8980805" cy="1568450"/>
          </a:xfrm>
          <a:prstGeom prst="rect">
            <a:avLst/>
          </a:prstGeom>
          <a:ln w="12700">
            <a:miter lim="400000"/>
          </a:ln>
        </p:spPr>
        <p:txBody>
          <a:bodyPr wrap="square"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Comic Sans MS" panose="030F0902030302020204" pitchFamily="2" charset="0"/>
                <a:ea typeface="宋体" pitchFamily="2" charset="-122"/>
                <a:sym typeface="宋体" pitchFamily="2" charset="-122"/>
              </a:rPr>
              <a:t>(1)</a:t>
            </a:r>
            <a:r>
              <a:rPr lang="en-US" altLang="zh-CN" sz="2400" dirty="0">
                <a:solidFill>
                  <a:srgbClr val="C00000"/>
                </a:solidFill>
                <a:latin typeface="微软雅黑" charset="0"/>
                <a:ea typeface="微软雅黑" charset="0"/>
                <a:cs typeface="微软雅黑" charset="0"/>
                <a:sym typeface="+mn-ea"/>
              </a:rPr>
              <a:t> </a:t>
            </a:r>
            <a:r>
              <a:rPr lang="zh-CN" altLang="en-US" sz="2400" dirty="0">
                <a:solidFill>
                  <a:srgbClr val="C00000"/>
                </a:solidFill>
                <a:latin typeface="微软雅黑" charset="0"/>
                <a:ea typeface="微软雅黑" charset="0"/>
                <a:cs typeface="微软雅黑" charset="0"/>
                <a:sym typeface="+mn-ea"/>
              </a:rPr>
              <a:t>数据流描述</a:t>
            </a:r>
            <a:endParaRPr lang="zh-CN" altLang="en-US" sz="2400" dirty="0">
              <a:solidFill>
                <a:schemeClr val="tx1"/>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数据流描述应用连续赋值语句</a:t>
            </a:r>
            <a:r>
              <a:rPr lang="en-US" altLang="zh-CN"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在关键词assign后加</a:t>
            </a:r>
            <a:r>
              <a:rPr lang="zh-CN" altLang="en-US" sz="2000" dirty="0">
                <a:solidFill>
                  <a:srgbClr val="C00000"/>
                </a:solidFill>
                <a:latin typeface="Comic Sans MS" panose="030F0902030302020204" pitchFamily="2" charset="0"/>
                <a:ea typeface="宋体" pitchFamily="2" charset="-122"/>
                <a:sym typeface="宋体" pitchFamily="2" charset="-122"/>
              </a:rPr>
              <a:t>表达式</a:t>
            </a:r>
            <a:r>
              <a:rPr lang="zh-CN" altLang="en-US" sz="2000" dirty="0">
                <a:latin typeface="Comic Sans MS" panose="030F0902030302020204" pitchFamily="2" charset="0"/>
                <a:ea typeface="宋体" pitchFamily="2" charset="-122"/>
                <a:sym typeface="宋体" pitchFamily="2" charset="-122"/>
              </a:rPr>
              <a:t>的方法或者应用</a:t>
            </a:r>
            <a:r>
              <a:rPr lang="zh-CN" altLang="en-US" sz="2000" dirty="0">
                <a:solidFill>
                  <a:srgbClr val="C00000"/>
                </a:solidFill>
                <a:latin typeface="Comic Sans MS" panose="030F0902030302020204" pitchFamily="2" charset="0"/>
                <a:ea typeface="宋体" pitchFamily="2" charset="-122"/>
                <a:sym typeface="宋体" pitchFamily="2" charset="-122"/>
              </a:rPr>
              <a:t>操作符</a:t>
            </a:r>
            <a:r>
              <a:rPr lang="en-US" altLang="zh-CN" sz="2000" dirty="0">
                <a:solidFill>
                  <a:srgbClr val="C00000"/>
                </a:solidFill>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描述</a:t>
            </a:r>
            <a:r>
              <a:rPr lang="zh-CN" altLang="en-US" sz="2000" dirty="0">
                <a:solidFill>
                  <a:srgbClr val="0070C0"/>
                </a:solidFill>
                <a:latin typeface="Comic Sans MS" panose="030F0902030302020204" pitchFamily="2" charset="0"/>
                <a:ea typeface="宋体" pitchFamily="2" charset="-122"/>
                <a:sym typeface="宋体" pitchFamily="2" charset="-122"/>
              </a:rPr>
              <a:t>线网</a:t>
            </a:r>
            <a:r>
              <a:rPr lang="zh-CN" altLang="en-US" sz="2000" dirty="0">
                <a:latin typeface="Comic Sans MS" panose="030F0902030302020204" pitchFamily="2" charset="0"/>
                <a:ea typeface="宋体" pitchFamily="2" charset="-122"/>
                <a:sym typeface="宋体" pitchFamily="2" charset="-122"/>
              </a:rPr>
              <a:t>的逻辑功能。</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10"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102870" y="2601595"/>
            <a:ext cx="8919210" cy="3865880"/>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highlight>
                  <a:srgbClr val="00FF00"/>
                </a:highlight>
                <a:latin typeface="Comic Sans MS" panose="030F0902030302020204" pitchFamily="2" charset="0"/>
                <a:ea typeface="宋体" pitchFamily="2" charset="-122"/>
                <a:sym typeface="宋体" pitchFamily="2" charset="-122"/>
              </a:rPr>
              <a:t>例如</a:t>
            </a:r>
            <a:r>
              <a:rPr lang="zh-CN" altLang="en-US" dirty="0">
                <a:solidFill>
                  <a:schemeClr val="tx1"/>
                </a:solidFill>
                <a:latin typeface="Comic Sans MS" panose="030F0902030302020204" pitchFamily="2" charset="0"/>
                <a:ea typeface="宋体" pitchFamily="2" charset="-122"/>
                <a:sym typeface="宋体" pitchFamily="2" charset="-122"/>
              </a:rPr>
              <a:t>：根据4选一数据选择器的逻辑函数表达式</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rgbClr val="C00000"/>
                </a:solidFill>
                <a:latin typeface="Comic Sans MS" panose="030F0902030302020204" pitchFamily="2" charset="0"/>
                <a:ea typeface="宋体" pitchFamily="2" charset="-122"/>
                <a:sym typeface="宋体" pitchFamily="2" charset="-122"/>
              </a:rPr>
              <a:t>Y=D</a:t>
            </a:r>
            <a:r>
              <a:rPr lang="zh-CN" altLang="en-US" baseline="-25000" dirty="0">
                <a:solidFill>
                  <a:srgbClr val="C00000"/>
                </a:solidFill>
                <a:latin typeface="Comic Sans MS" panose="030F0902030302020204" pitchFamily="2" charset="0"/>
                <a:ea typeface="宋体" pitchFamily="2" charset="-122"/>
                <a:sym typeface="宋体" pitchFamily="2" charset="-122"/>
              </a:rPr>
              <a:t>0</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0</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0</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2</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0</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3</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zh-CN" altLang="en-US"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可以直接写出4选一数据选择器的数据流描述为</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assign atmp =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[1]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assign btmp =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[1]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assign ctmp =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[1]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[0];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assign dtmp =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[1] &amp;&amp;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assign y = atmp || btmp || ctmp || dtmp;</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式中</a:t>
            </a:r>
            <a:r>
              <a:rPr lang="en-US" altLang="zh-CN" dirty="0">
                <a:solidFill>
                  <a:schemeClr val="tx1"/>
                </a:solidFill>
                <a:latin typeface="Comic Sans MS" panose="030F0902030302020204" pitchFamily="2" charset="0"/>
                <a:ea typeface="宋体" pitchFamily="2" charset="-122"/>
                <a:sym typeface="宋体" pitchFamily="2" charset="-122"/>
              </a:rPr>
              <a:t>“&amp;&amp;”</a:t>
            </a:r>
            <a:r>
              <a:rPr lang="zh-CN" altLang="en-US" dirty="0">
                <a:solidFill>
                  <a:schemeClr val="tx1"/>
                </a:solidFill>
                <a:latin typeface="Comic Sans MS" panose="030F0902030302020204" pitchFamily="2" charset="0"/>
                <a:ea typeface="宋体" pitchFamily="2" charset="-122"/>
                <a:sym typeface="宋体" pitchFamily="2" charset="-122"/>
              </a:rPr>
              <a:t>表示逻辑与</a:t>
            </a:r>
            <a:r>
              <a:rPr lang="en-US" altLang="zh-CN"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表示逻辑或，</a:t>
            </a:r>
            <a:r>
              <a:rPr lang="en-US" altLang="zh-CN"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a:t>
            </a:r>
            <a:r>
              <a:rPr lang="en-US" altLang="zh-CN"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表示逻辑非。</a:t>
            </a:r>
            <a:endParaRPr lang="zh-CN" altLang="en-US"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18439" name="文本框 1"/>
          <p:cNvSpPr txBox="1"/>
          <p:nvPr>
            <p:custDataLst>
              <p:tags r:id="rId5"/>
            </p:custDataLst>
          </p:nvPr>
        </p:nvSpPr>
        <p:spPr>
          <a:xfrm>
            <a:off x="5413375" y="2616835"/>
            <a:ext cx="1503363" cy="368300"/>
          </a:xfrm>
          <a:prstGeom prst="rect">
            <a:avLst/>
          </a:prstGeom>
          <a:noFill/>
          <a:ln w="9525">
            <a:noFill/>
          </a:ln>
        </p:spPr>
        <p:txBody>
          <a:bodyPr wrap="none" anchor="t" anchorCtr="0">
            <a:spAutoFit/>
          </a:bodyPr>
          <a:p>
            <a:r>
              <a:rPr lang="zh-CN" altLang="en-US" dirty="0">
                <a:solidFill>
                  <a:srgbClr val="C00000"/>
                </a:solidFill>
                <a:latin typeface="Comic Sans MS" panose="030F0902030302020204" pitchFamily="2" charset="0"/>
                <a:ea typeface="宋体" pitchFamily="2" charset="-122"/>
                <a:sym typeface="宋体" pitchFamily="2" charset="-122"/>
              </a:rPr>
              <a:t>D</a:t>
            </a:r>
            <a:r>
              <a:rPr lang="en-US" altLang="zh-CN" baseline="-25000" dirty="0">
                <a:solidFill>
                  <a:srgbClr val="C00000"/>
                </a:solidFill>
                <a:latin typeface="Comic Sans MS" panose="030F0902030302020204" pitchFamily="2" charset="0"/>
                <a:ea typeface="宋体" pitchFamily="2" charset="-122"/>
                <a:sym typeface="宋体" pitchFamily="2" charset="-122"/>
              </a:rPr>
              <a:t>0</a:t>
            </a:r>
            <a:r>
              <a:rPr lang="en-US" altLang="zh-CN" dirty="0">
                <a:solidFill>
                  <a:srgbClr val="C00000"/>
                </a:solidFill>
                <a:latin typeface="Comic Sans MS" panose="030F0902030302020204" pitchFamily="2" charset="0"/>
                <a:ea typeface="宋体" pitchFamily="2" charset="-122"/>
                <a:sym typeface="宋体" pitchFamily="2" charset="-122"/>
              </a:rPr>
              <a:t>,</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en-US" altLang="zh-CN" dirty="0">
                <a:solidFill>
                  <a:srgbClr val="C00000"/>
                </a:solidFill>
                <a:latin typeface="Comic Sans MS" panose="030F0902030302020204" pitchFamily="2" charset="0"/>
                <a:ea typeface="宋体" pitchFamily="2" charset="-122"/>
                <a:sym typeface="宋体" pitchFamily="2" charset="-122"/>
              </a:rPr>
              <a:t>,</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2</a:t>
            </a:r>
            <a:r>
              <a:rPr lang="en-US" altLang="zh-CN" dirty="0">
                <a:solidFill>
                  <a:srgbClr val="C00000"/>
                </a:solidFill>
                <a:latin typeface="Comic Sans MS" panose="030F0902030302020204" pitchFamily="2" charset="0"/>
                <a:ea typeface="宋体" pitchFamily="2" charset="-122"/>
                <a:sym typeface="宋体" pitchFamily="2" charset="-122"/>
              </a:rPr>
              <a:t>,</a:t>
            </a:r>
            <a:r>
              <a:rPr lang="zh-CN" altLang="en-US" dirty="0">
                <a:solidFill>
                  <a:srgbClr val="C00000"/>
                </a:solidFill>
                <a:latin typeface="Comic Sans MS" panose="030F0902030302020204" pitchFamily="2" charset="0"/>
                <a:ea typeface="宋体" pitchFamily="2" charset="-122"/>
                <a:sym typeface="宋体" pitchFamily="2" charset="-122"/>
              </a:rPr>
              <a:t>D</a:t>
            </a:r>
            <a:r>
              <a:rPr lang="zh-CN" altLang="en-US" baseline="-25000" dirty="0">
                <a:solidFill>
                  <a:srgbClr val="C00000"/>
                </a:solidFill>
                <a:latin typeface="Comic Sans MS" panose="030F0902030302020204" pitchFamily="2" charset="0"/>
                <a:ea typeface="宋体" pitchFamily="2" charset="-122"/>
                <a:sym typeface="宋体" pitchFamily="2" charset="-122"/>
              </a:rPr>
              <a:t>3</a:t>
            </a:r>
            <a:endParaRPr lang="zh-CN" altLang="en-US" dirty="0">
              <a:latin typeface="Arial" panose="020B0604020202090204" pitchFamily="34" charset="0"/>
              <a:ea typeface="宋体" pitchFamily="2" charset="-122"/>
            </a:endParaRPr>
          </a:p>
        </p:txBody>
      </p:sp>
      <p:sp>
        <p:nvSpPr>
          <p:cNvPr id="18440" name="文本框 2"/>
          <p:cNvSpPr txBox="1"/>
          <p:nvPr>
            <p:custDataLst>
              <p:tags r:id="rId6"/>
            </p:custDataLst>
          </p:nvPr>
        </p:nvSpPr>
        <p:spPr>
          <a:xfrm>
            <a:off x="6048375" y="2942273"/>
            <a:ext cx="796925" cy="368300"/>
          </a:xfrm>
          <a:prstGeom prst="rect">
            <a:avLst/>
          </a:prstGeom>
          <a:noFill/>
          <a:ln w="9525">
            <a:noFill/>
          </a:ln>
        </p:spPr>
        <p:txBody>
          <a:bodyPr wrap="none" anchor="t" anchorCtr="0">
            <a:spAutoFit/>
          </a:bodyPr>
          <a:p>
            <a:r>
              <a:rPr lang="en-US" altLang="zh-CN" dirty="0">
                <a:solidFill>
                  <a:srgbClr val="C00000"/>
                </a:solidFill>
                <a:latin typeface="Comic Sans MS" panose="030F0902030302020204" pitchFamily="2" charset="0"/>
                <a:ea typeface="宋体" pitchFamily="2" charset="-122"/>
                <a:sym typeface="宋体" pitchFamily="2" charset="-122"/>
              </a:rPr>
              <a:t>A</a:t>
            </a:r>
            <a:r>
              <a:rPr lang="zh-CN" altLang="en-US" baseline="-25000" dirty="0">
                <a:solidFill>
                  <a:srgbClr val="C00000"/>
                </a:solidFill>
                <a:latin typeface="Comic Sans MS" panose="030F0902030302020204" pitchFamily="2" charset="0"/>
                <a:ea typeface="宋体" pitchFamily="2" charset="-122"/>
                <a:sym typeface="宋体" pitchFamily="2" charset="-122"/>
              </a:rPr>
              <a:t>1</a:t>
            </a:r>
            <a:r>
              <a:rPr lang="en-US" altLang="zh-CN" dirty="0">
                <a:solidFill>
                  <a:srgbClr val="C00000"/>
                </a:solidFill>
                <a:latin typeface="Comic Sans MS" panose="030F0902030302020204" pitchFamily="2" charset="0"/>
                <a:ea typeface="宋体" pitchFamily="2" charset="-122"/>
                <a:sym typeface="宋体" pitchFamily="2" charset="-122"/>
              </a:rPr>
              <a:t>,A</a:t>
            </a:r>
            <a:r>
              <a:rPr lang="en-US" altLang="zh-CN" baseline="-25000" dirty="0">
                <a:solidFill>
                  <a:srgbClr val="C00000"/>
                </a:solidFill>
                <a:latin typeface="Comic Sans MS" panose="030F0902030302020204" pitchFamily="2" charset="0"/>
                <a:ea typeface="宋体" pitchFamily="2" charset="-122"/>
                <a:sym typeface="宋体" pitchFamily="2" charset="-122"/>
              </a:rPr>
              <a:t>0</a:t>
            </a:r>
            <a:endParaRPr lang="zh-CN" altLang="en-US" dirty="0">
              <a:latin typeface="Arial" panose="020B0604020202090204" pitchFamily="34" charset="0"/>
              <a:ea typeface="宋体" pitchFamily="2"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275" y="937260"/>
            <a:ext cx="8980805" cy="2030095"/>
          </a:xfrm>
          <a:prstGeom prst="rect">
            <a:avLst/>
          </a:prstGeom>
          <a:ln w="12700">
            <a:miter lim="400000"/>
          </a:ln>
        </p:spPr>
        <p:txBody>
          <a:bodyPr wrap="square"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Comic Sans MS" panose="030F0902030302020204" pitchFamily="2" charset="0"/>
                <a:ea typeface="宋体" pitchFamily="2" charset="-122"/>
                <a:sym typeface="宋体" pitchFamily="2" charset="-122"/>
              </a:rPr>
              <a:t>(2)</a:t>
            </a:r>
            <a:r>
              <a:rPr lang="en-US" altLang="zh-CN" sz="2400" dirty="0">
                <a:solidFill>
                  <a:srgbClr val="C00000"/>
                </a:solidFill>
                <a:latin typeface="微软雅黑" charset="0"/>
                <a:ea typeface="微软雅黑" charset="0"/>
                <a:cs typeface="微软雅黑" charset="0"/>
                <a:sym typeface="+mn-ea"/>
              </a:rPr>
              <a:t> </a:t>
            </a:r>
            <a:r>
              <a:rPr lang="zh-CN" altLang="en-US" sz="2400" dirty="0">
                <a:solidFill>
                  <a:srgbClr val="C00000"/>
                </a:solidFill>
                <a:latin typeface="微软雅黑" charset="0"/>
                <a:ea typeface="微软雅黑" charset="0"/>
                <a:cs typeface="微软雅黑" charset="0"/>
                <a:sym typeface="+mn-ea"/>
              </a:rPr>
              <a:t>行为描述</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行为描述使用</a:t>
            </a:r>
            <a:r>
              <a:rPr lang="en-US" altLang="zh-CN" sz="2000" dirty="0">
                <a:solidFill>
                  <a:schemeClr val="tx1"/>
                </a:solidFill>
                <a:latin typeface="Comic Sans MS" panose="030F0902030302020204" pitchFamily="2" charset="0"/>
                <a:ea typeface="宋体" pitchFamily="2" charset="-122"/>
                <a:sym typeface="宋体" pitchFamily="2" charset="-122"/>
              </a:rPr>
              <a:t>(</a:t>
            </a:r>
            <a:r>
              <a:rPr lang="zh-CN" altLang="en-US" sz="2000" dirty="0">
                <a:solidFill>
                  <a:srgbClr val="0070C0"/>
                </a:solidFill>
                <a:latin typeface="Comic Sans MS" panose="030F0902030302020204" pitchFamily="2" charset="0"/>
                <a:ea typeface="宋体" pitchFamily="2" charset="-122"/>
                <a:sym typeface="宋体" pitchFamily="2" charset="-122"/>
              </a:rPr>
              <a:t>initial</a:t>
            </a:r>
            <a:r>
              <a:rPr lang="zh-CN" altLang="en-US" sz="2000" dirty="0">
                <a:latin typeface="Comic Sans MS" panose="030F0902030302020204" pitchFamily="2" charset="0"/>
                <a:ea typeface="宋体" pitchFamily="2" charset="-122"/>
                <a:sym typeface="宋体" pitchFamily="2" charset="-122"/>
              </a:rPr>
              <a:t>/</a:t>
            </a:r>
            <a:r>
              <a:rPr lang="zh-CN" altLang="en-US" sz="2000" dirty="0">
                <a:solidFill>
                  <a:srgbClr val="C00000"/>
                </a:solidFill>
                <a:latin typeface="Comic Sans MS" panose="030F0902030302020204" pitchFamily="2" charset="0"/>
                <a:ea typeface="宋体" pitchFamily="2" charset="-122"/>
                <a:sym typeface="宋体" pitchFamily="2" charset="-122"/>
              </a:rPr>
              <a:t>always</a:t>
            </a:r>
            <a:r>
              <a:rPr lang="en-US" altLang="zh-CN" sz="2000" dirty="0">
                <a:solidFill>
                  <a:schemeClr val="tx1"/>
                </a:solidFill>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过程语句对模块功能进行描述，其中</a:t>
            </a:r>
            <a:r>
              <a:rPr lang="zh-CN" altLang="en-US" sz="2000" dirty="0">
                <a:solidFill>
                  <a:srgbClr val="C00000"/>
                </a:solidFill>
                <a:latin typeface="Comic Sans MS" panose="030F0902030302020204" pitchFamily="2" charset="0"/>
                <a:ea typeface="宋体" pitchFamily="2" charset="-122"/>
                <a:sym typeface="宋体" pitchFamily="2" charset="-122"/>
              </a:rPr>
              <a:t>always语句是Verilog中最具有特色的过程语句</a:t>
            </a:r>
            <a:r>
              <a:rPr lang="zh-CN" altLang="en-US"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既可用于描述组合逻辑电路，也可用于描述时序逻辑电路。</a:t>
            </a:r>
            <a:r>
              <a:rPr lang="zh-CN" altLang="en-US" sz="1600" dirty="0">
                <a:solidFill>
                  <a:srgbClr val="0070C0"/>
                </a:solidFill>
                <a:latin typeface="Comic Sans MS" panose="030F0902030302020204" pitchFamily="2" charset="0"/>
                <a:ea typeface="宋体" pitchFamily="2" charset="-122"/>
                <a:sym typeface="宋体" pitchFamily="2" charset="-122"/>
              </a:rPr>
              <a:t>always语句是反复执行的，过程内部用高级语句来描述模块逻辑功能。</a:t>
            </a:r>
            <a:endParaRPr lang="zh-CN" altLang="en-US" sz="1600" dirty="0">
              <a:solidFill>
                <a:srgbClr val="0070C0"/>
              </a:solidFill>
              <a:latin typeface="Comic Sans MS" panose="030F0902030302020204" pitchFamily="2" charset="0"/>
              <a:ea typeface="宋体" pitchFamily="2" charset="-122"/>
              <a:cs typeface="微软雅黑" charset="0"/>
              <a:sym typeface="宋体" pitchFamily="2" charset="-122"/>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10"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102870" y="3032125"/>
            <a:ext cx="4827905" cy="372935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highlight>
                  <a:srgbClr val="00FF00"/>
                </a:highlight>
                <a:latin typeface="Comic Sans MS" panose="030F0902030302020204" pitchFamily="2" charset="0"/>
                <a:ea typeface="宋体" pitchFamily="2" charset="-122"/>
                <a:sym typeface="宋体" pitchFamily="2" charset="-122"/>
              </a:rPr>
              <a:t>例如</a:t>
            </a:r>
            <a:r>
              <a:rPr lang="zh-CN" altLang="en-US" dirty="0">
                <a:solidFill>
                  <a:schemeClr val="tx1"/>
                </a:solidFill>
                <a:latin typeface="Comic Sans MS" panose="030F0902030302020204" pitchFamily="2" charset="0"/>
                <a:ea typeface="宋体" pitchFamily="2" charset="-122"/>
                <a:sym typeface="宋体" pitchFamily="2" charset="-122"/>
              </a:rPr>
              <a:t>：根据4选一数据选择器的逻辑函数表达式</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always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 </a:t>
            </a:r>
            <a:r>
              <a:rPr lang="zh-CN" altLang="en-US" dirty="0">
                <a:solidFill>
                  <a:srgbClr val="0070C0"/>
                </a:solidFill>
                <a:latin typeface="Comic Sans MS" panose="030F0902030302020204" pitchFamily="2" charset="0"/>
                <a:ea typeface="宋体" pitchFamily="2" charset="-122"/>
                <a:sym typeface="宋体" pitchFamily="2" charset="-122"/>
              </a:rPr>
              <a:t>or</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d1 </a:t>
            </a:r>
            <a:r>
              <a:rPr lang="zh-CN" altLang="en-US" dirty="0">
                <a:solidFill>
                  <a:srgbClr val="0070C0"/>
                </a:solidFill>
                <a:latin typeface="Comic Sans MS" panose="030F0902030302020204" pitchFamily="2" charset="0"/>
                <a:ea typeface="宋体" pitchFamily="2" charset="-122"/>
                <a:sym typeface="宋体" pitchFamily="2" charset="-122"/>
              </a:rPr>
              <a:t>or</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 or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 </a:t>
            </a:r>
            <a:r>
              <a:rPr lang="zh-CN" altLang="en-US" dirty="0">
                <a:solidFill>
                  <a:srgbClr val="0070C0"/>
                </a:solidFill>
                <a:latin typeface="Comic Sans MS" panose="030F0902030302020204" pitchFamily="2" charset="0"/>
                <a:ea typeface="宋体" pitchFamily="2" charset="-122"/>
                <a:sym typeface="宋体" pitchFamily="2" charset="-122"/>
              </a:rPr>
              <a:t>or</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case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根据地址</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进行分支</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2'b00:   y=</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2'b01:   y=</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2'b10:   y=</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2'b11:   y=</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default:  y=</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endcase</a:t>
            </a:r>
            <a:endParaRPr lang="zh-CN" altLang="en-US"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5074920" y="3035300"/>
            <a:ext cx="3947160" cy="141224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用always语句描述4选一数据选择器时，还需要将输出y显式地定义为寄存器变量，即需要在数据类型定义部分</a:t>
            </a:r>
            <a:r>
              <a:rPr lang="zh-CN" altLang="en-US" sz="1600" dirty="0">
                <a:solidFill>
                  <a:srgbClr val="C00000"/>
                </a:solidFill>
                <a:latin typeface="Comic Sans MS" panose="030F0902030302020204" pitchFamily="2" charset="0"/>
                <a:ea typeface="宋体" pitchFamily="2" charset="-122"/>
                <a:sym typeface="宋体" pitchFamily="2" charset="-122"/>
              </a:rPr>
              <a:t>添加下述语句</a:t>
            </a:r>
            <a:r>
              <a:rPr lang="zh-CN" altLang="en-US" sz="1600" dirty="0">
                <a:latin typeface="Comic Sans MS" panose="030F0902030302020204" pitchFamily="2" charset="0"/>
                <a:ea typeface="宋体" pitchFamily="2" charset="-122"/>
                <a:sym typeface="宋体" pitchFamily="2" charset="-122"/>
              </a:rPr>
              <a:t>：</a:t>
            </a:r>
            <a:r>
              <a:rPr lang="zh-CN" altLang="en-US" sz="2000" dirty="0">
                <a:solidFill>
                  <a:srgbClr val="C00000"/>
                </a:solidFill>
                <a:latin typeface="Comic Sans MS" panose="030F0902030302020204" pitchFamily="2" charset="0"/>
                <a:ea typeface="宋体" pitchFamily="2" charset="-122"/>
                <a:sym typeface="宋体" pitchFamily="2" charset="-122"/>
              </a:rPr>
              <a:t> </a:t>
            </a:r>
            <a:endParaRPr lang="en-US" altLang="zh-CN" sz="2000" dirty="0">
              <a:solidFill>
                <a:schemeClr val="tx1"/>
              </a:solidFill>
              <a:latin typeface="微软雅黑" charset="0"/>
              <a:ea typeface="微软雅黑" charset="0"/>
              <a:cs typeface="微软雅黑" charset="0"/>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5058410" y="4529455"/>
            <a:ext cx="3946525" cy="221107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module </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 (</a:t>
            </a:r>
            <a:r>
              <a:rPr lang="en-US" altLang="zh-CN" dirty="0">
                <a:solidFill>
                  <a:schemeClr val="tx1"/>
                </a:solidFill>
                <a:latin typeface="Comic Sans MS" panose="030F0902030302020204" pitchFamily="2" charset="0"/>
                <a:ea typeface="宋体" pitchFamily="2" charset="-122"/>
                <a:sym typeface="宋体" pitchFamily="2" charset="-122"/>
              </a:rPr>
              <a:t>d0,d1,d2,d3,a,y);</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 </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d1,d2,d3;</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input [1:0]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output y</a:t>
            </a:r>
            <a:r>
              <a:rPr lang="en-US" altLang="zh-CN"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      </a:t>
            </a:r>
            <a:r>
              <a:rPr lang="en-US" altLang="zh-CN" dirty="0">
                <a:solidFill>
                  <a:srgbClr val="C00000"/>
                </a:solidFill>
                <a:latin typeface="Comic Sans MS" panose="030F0902030302020204" pitchFamily="2" charset="0"/>
                <a:ea typeface="宋体" pitchFamily="2" charset="-122"/>
                <a:sym typeface="宋体" pitchFamily="2" charset="-122"/>
              </a:rPr>
              <a:t>//</a:t>
            </a:r>
            <a:r>
              <a:rPr lang="zh-CN" altLang="en-US" sz="1600" dirty="0">
                <a:solidFill>
                  <a:srgbClr val="C00000"/>
                </a:solidFill>
                <a:latin typeface="Comic Sans MS Regular" panose="030F0902030302020204" charset="0"/>
                <a:ea typeface="宋体" pitchFamily="2" charset="-122"/>
                <a:sym typeface="宋体" pitchFamily="2" charset="-122"/>
              </a:rPr>
              <a:t>最后两行可合并为：</a:t>
            </a: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en-US" altLang="zh-CN" dirty="0">
                <a:solidFill>
                  <a:schemeClr val="tx1"/>
                </a:solidFill>
                <a:latin typeface="Comic Sans MS" panose="030F0902030302020204" pitchFamily="2" charset="0"/>
                <a:ea typeface="宋体" pitchFamily="2" charset="-122"/>
                <a:sym typeface="宋体" pitchFamily="2" charset="-122"/>
              </a:rPr>
              <a:t>  </a:t>
            </a:r>
            <a:r>
              <a:rPr lang="en-US" altLang="zh-CN" dirty="0">
                <a:solidFill>
                  <a:srgbClr val="C00000"/>
                </a:solidFill>
                <a:latin typeface="Comic Sans MS" panose="030F0902030302020204" pitchFamily="2" charset="0"/>
                <a:ea typeface="宋体" pitchFamily="2" charset="-122"/>
                <a:sym typeface="宋体" pitchFamily="2" charset="-122"/>
              </a:rPr>
              <a:t>reg y;</a:t>
            </a:r>
            <a:r>
              <a:rPr lang="zh-CN" altLang="en-US" dirty="0">
                <a:solidFill>
                  <a:schemeClr val="tx1"/>
                </a:solidFill>
                <a:latin typeface="Comic Sans MS" panose="030F0902030302020204" pitchFamily="2" charset="0"/>
                <a:ea typeface="宋体" pitchFamily="2" charset="-122"/>
                <a:sym typeface="宋体" pitchFamily="2" charset="-122"/>
              </a:rPr>
              <a:t> </a:t>
            </a:r>
            <a:r>
              <a:rPr lang="zh-CN" altLang="en-US" sz="2000" dirty="0">
                <a:solidFill>
                  <a:schemeClr val="tx1"/>
                </a:solidFill>
                <a:latin typeface="Comic Sans MS" panose="030F0902030302020204" pitchFamily="2" charset="0"/>
                <a:ea typeface="宋体" pitchFamily="2" charset="-122"/>
                <a:sym typeface="宋体" pitchFamily="2" charset="-122"/>
              </a:rPr>
              <a:t> </a:t>
            </a:r>
            <a:endParaRPr lang="zh-CN" altLang="en-US" sz="2000"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6" name="右箭头 5"/>
          <p:cNvSpPr/>
          <p:nvPr/>
        </p:nvSpPr>
        <p:spPr>
          <a:xfrm>
            <a:off x="6241415" y="6236970"/>
            <a:ext cx="269875" cy="278130"/>
          </a:xfrm>
          <a:prstGeom prst="rightArrow">
            <a:avLst/>
          </a:prstGeom>
          <a:solidFill>
            <a:srgbClr val="C00000"/>
          </a:solidFill>
          <a:ln w="12700" cap="flat">
            <a:solidFill>
              <a:srgbClr val="C00000"/>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Arial" panose="020B0604020202090204"/>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6731635" y="6242050"/>
            <a:ext cx="1688465" cy="47561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sz="2000" dirty="0">
                <a:solidFill>
                  <a:schemeClr val="tx1"/>
                </a:solidFill>
                <a:latin typeface="Comic Sans MS" panose="030F0902030302020204" pitchFamily="2" charset="0"/>
                <a:ea typeface="宋体" pitchFamily="2" charset="-122"/>
                <a:sym typeface="宋体" pitchFamily="2" charset="-122"/>
              </a:rPr>
              <a:t>output </a:t>
            </a:r>
            <a:r>
              <a:rPr lang="en-US" altLang="zh-CN" sz="2000" dirty="0">
                <a:solidFill>
                  <a:schemeClr val="tx1"/>
                </a:solidFill>
                <a:latin typeface="Comic Sans MS" panose="030F0902030302020204" pitchFamily="2" charset="0"/>
                <a:ea typeface="宋体" pitchFamily="2" charset="-122"/>
                <a:sym typeface="宋体" pitchFamily="2" charset="-122"/>
              </a:rPr>
              <a:t>reg </a:t>
            </a:r>
            <a:r>
              <a:rPr lang="zh-CN" altLang="en-US" sz="2000" dirty="0">
                <a:solidFill>
                  <a:schemeClr val="tx1"/>
                </a:solidFill>
                <a:latin typeface="Comic Sans MS" panose="030F0902030302020204" pitchFamily="2" charset="0"/>
                <a:ea typeface="宋体" pitchFamily="2" charset="-122"/>
                <a:sym typeface="宋体" pitchFamily="2" charset="-122"/>
              </a:rPr>
              <a:t>y</a:t>
            </a:r>
            <a:r>
              <a:rPr lang="en-US" altLang="zh-CN" sz="2000" dirty="0">
                <a:solidFill>
                  <a:schemeClr val="tx1"/>
                </a:solidFill>
                <a:latin typeface="Comic Sans MS" panose="030F0902030302020204" pitchFamily="2" charset="0"/>
                <a:ea typeface="宋体" pitchFamily="2" charset="-122"/>
                <a:sym typeface="宋体" pitchFamily="2" charset="-122"/>
              </a:rPr>
              <a:t>;</a:t>
            </a:r>
            <a:r>
              <a:rPr lang="zh-CN" altLang="en-US" sz="2000" dirty="0">
                <a:solidFill>
                  <a:schemeClr val="tx1"/>
                </a:solidFill>
                <a:latin typeface="Comic Sans MS" panose="030F0902030302020204" pitchFamily="2" charset="0"/>
                <a:ea typeface="宋体" pitchFamily="2" charset="-122"/>
                <a:sym typeface="宋体" pitchFamily="2" charset="-122"/>
              </a:rPr>
              <a:t> </a:t>
            </a:r>
            <a:r>
              <a:rPr lang="zh-CN" altLang="en-US" sz="2000" dirty="0">
                <a:solidFill>
                  <a:schemeClr val="tx1"/>
                </a:solidFill>
                <a:latin typeface="Comic Sans MS" panose="030F0902030302020204" pitchFamily="2" charset="0"/>
                <a:ea typeface="宋体" pitchFamily="2" charset="-122"/>
                <a:sym typeface="宋体" pitchFamily="2" charset="-122"/>
              </a:rPr>
              <a:t>  </a:t>
            </a:r>
            <a:endParaRPr lang="zh-CN" altLang="en-US" sz="2000" dirty="0">
              <a:solidFill>
                <a:schemeClr val="tx1"/>
              </a:solidFill>
              <a:latin typeface="Comic Sans MS" panose="030F0902030302020204" pitchFamily="2" charset="0"/>
              <a:ea typeface="宋体" pitchFamily="2" charset="-122"/>
              <a:cs typeface="微软雅黑" charset="0"/>
              <a:sym typeface="宋体"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275" y="937260"/>
            <a:ext cx="8980805" cy="2030095"/>
          </a:xfrm>
          <a:prstGeom prst="rect">
            <a:avLst/>
          </a:prstGeom>
          <a:ln w="12700">
            <a:miter lim="400000"/>
          </a:ln>
        </p:spPr>
        <p:txBody>
          <a:bodyPr wrap="square"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Comic Sans MS" panose="030F0902030302020204" pitchFamily="2" charset="0"/>
                <a:ea typeface="宋体" pitchFamily="2" charset="-122"/>
                <a:sym typeface="宋体" pitchFamily="2" charset="-122"/>
              </a:rPr>
              <a:t>(3)</a:t>
            </a:r>
            <a:r>
              <a:rPr lang="en-US" altLang="zh-CN" sz="2400" dirty="0">
                <a:solidFill>
                  <a:srgbClr val="C00000"/>
                </a:solidFill>
                <a:latin typeface="微软雅黑" charset="0"/>
                <a:ea typeface="微软雅黑" charset="0"/>
                <a:cs typeface="微软雅黑" charset="0"/>
                <a:sym typeface="+mn-ea"/>
              </a:rPr>
              <a:t> </a:t>
            </a:r>
            <a:r>
              <a:rPr lang="zh-CN" altLang="en-US" sz="2400" dirty="0">
                <a:solidFill>
                  <a:srgbClr val="C00000"/>
                </a:solidFill>
                <a:latin typeface="微软雅黑" charset="0"/>
                <a:ea typeface="微软雅黑" charset="0"/>
                <a:cs typeface="微软雅黑" charset="0"/>
                <a:sym typeface="+mn-ea"/>
              </a:rPr>
              <a:t>结构描述</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结构描述是调用Verilog中内置的门级原语</a:t>
            </a:r>
            <a:r>
              <a:rPr lang="en-US" altLang="zh-CN"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primitive，门级或开关级元件</a:t>
            </a:r>
            <a:r>
              <a:rPr lang="en-US" altLang="zh-CN"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、用户定义的功能模块或者宏功能模块来描述模块内部器件之间的连接关系，用于对模块的结构进行说明。</a:t>
            </a:r>
            <a:endParaRPr lang="zh-CN" altLang="en-US" sz="1600" dirty="0">
              <a:solidFill>
                <a:srgbClr val="0070C0"/>
              </a:solidFill>
              <a:latin typeface="Comic Sans MS" panose="030F0902030302020204" pitchFamily="2" charset="0"/>
              <a:ea typeface="宋体" pitchFamily="2" charset="-122"/>
              <a:cs typeface="微软雅黑" charset="0"/>
              <a:sym typeface="宋体" pitchFamily="2" charset="-122"/>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10"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102870" y="3429000"/>
            <a:ext cx="8918575" cy="310705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highlight>
                  <a:srgbClr val="00FF00"/>
                </a:highlight>
                <a:latin typeface="Comic Sans MS" panose="030F0902030302020204" pitchFamily="2" charset="0"/>
                <a:ea typeface="宋体" pitchFamily="2" charset="-122"/>
                <a:sym typeface="宋体" pitchFamily="2" charset="-122"/>
              </a:rPr>
              <a:t>例如</a:t>
            </a:r>
            <a:r>
              <a:rPr lang="zh-CN" altLang="en-US"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Comic Sans MS" panose="030F0902030302020204" pitchFamily="2" charset="0"/>
                <a:ea typeface="宋体" pitchFamily="2" charset="-122"/>
                <a:sym typeface="宋体" pitchFamily="2" charset="-122"/>
              </a:rPr>
              <a:t>调用基元进行结构描述</a:t>
            </a:r>
            <a:r>
              <a:rPr lang="en-US" altLang="zh-CN" dirty="0">
                <a:solidFill>
                  <a:schemeClr val="tx1"/>
                </a:solidFill>
                <a:latin typeface="Comic Sans MS" panose="030F0902030302020204" pitchFamily="2" charset="0"/>
                <a:ea typeface="宋体" pitchFamily="2" charset="-122"/>
                <a:sym typeface="宋体" pitchFamily="2" charset="-122"/>
              </a:rPr>
              <a:t>4</a:t>
            </a:r>
            <a:r>
              <a:rPr lang="zh-CN" altLang="en-US" dirty="0">
                <a:solidFill>
                  <a:schemeClr val="tx1"/>
                </a:solidFill>
                <a:latin typeface="Comic Sans MS" panose="030F0902030302020204" pitchFamily="2" charset="0"/>
                <a:ea typeface="宋体" pitchFamily="2" charset="-122"/>
                <a:sym typeface="宋体" pitchFamily="2" charset="-122"/>
              </a:rPr>
              <a:t>选一数据选择器</a:t>
            </a:r>
            <a:endParaRPr lang="zh-CN" altLang="en-US" dirty="0">
              <a:solidFill>
                <a:srgbClr val="C0000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wire atmp,btmp,ctmp,dtmp;</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and  U1_and (atmp,d0,!a[1],!a[0]);  //调用基元and,实现atmp=D0A1'A0'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and  U2_and (btmp,d1,!a[1], a[0]);  //调用基元and,实现btmp=D1A1'A0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and  U3_and (ctmp,d2, a[1],!a[0]);  //调用基元and,实现ctmp=D2A1A0'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and  U4_and (dtmp,d3, a[1], a[0]);  //调用基元and,实现dtmp=D3A1A0'</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or  U_or (y,atmp,btmp,ctmp,dtmp); //调用基元or,实现y=atmp+btmp+ctmp+dtmp</a:t>
            </a:r>
            <a:endParaRPr lang="zh-CN" altLang="en-US"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773045" y="2604770"/>
            <a:ext cx="6249035" cy="687705"/>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结构描述语法：</a:t>
            </a:r>
            <a:r>
              <a:rPr lang="zh-CN" altLang="en-US" sz="2000" dirty="0">
                <a:solidFill>
                  <a:srgbClr val="C00000"/>
                </a:solidFill>
                <a:latin typeface="Comic Sans MS" panose="030F0902030302020204" pitchFamily="2" charset="0"/>
                <a:ea typeface="宋体" pitchFamily="2" charset="-122"/>
                <a:sym typeface="宋体" pitchFamily="2" charset="-122"/>
              </a:rPr>
              <a:t>调用模块名 [实例名]（端口关联列表）;</a:t>
            </a:r>
            <a:r>
              <a:rPr lang="zh-CN" altLang="en-US" sz="2000" dirty="0">
                <a:solidFill>
                  <a:srgbClr val="C00000"/>
                </a:solidFill>
                <a:latin typeface="Comic Sans MS" panose="030F0902030302020204" pitchFamily="2" charset="0"/>
                <a:ea typeface="宋体" pitchFamily="2" charset="-122"/>
                <a:sym typeface="宋体" pitchFamily="2" charset="-122"/>
              </a:rPr>
              <a:t> </a:t>
            </a:r>
            <a:endParaRPr lang="zh-CN" altLang="en-US" sz="2000" dirty="0">
              <a:solidFill>
                <a:srgbClr val="C00000"/>
              </a:solidFill>
              <a:latin typeface="Comic Sans MS" panose="030F0902030302020204" pitchFamily="2" charset="0"/>
              <a:ea typeface="宋体" pitchFamily="2" charset="-122"/>
              <a:cs typeface="微软雅黑" charset="0"/>
              <a:sym typeface="宋体"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6185535"/>
          </a:xfrm>
          <a:prstGeom prst="rect">
            <a:avLst/>
          </a:prstGeom>
          <a:ln w="12700">
            <a:miter lim="400000"/>
          </a:ln>
        </p:spPr>
        <p:txBody>
          <a:bodyPr lIns="45719" rIns="45719">
            <a:spAutoFit/>
          </a:bodyPr>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tx1"/>
                </a:solidFill>
                <a:latin typeface="宋体" charset="0"/>
                <a:ea typeface="宋体" charset="0"/>
                <a:cs typeface="宋体" charset="0"/>
                <a:sym typeface="宋体" pitchFamily="2" charset="-122"/>
              </a:rPr>
              <a:t>Verilog HDL代码由大量的基本语法元素构成，包括空白符和注释、数值和字符串、标识符和关键字词等。</a:t>
            </a:r>
            <a:endParaRPr lang="zh-CN" altLang="en-US" sz="2000" dirty="0">
              <a:solidFill>
                <a:schemeClr val="tx1"/>
              </a:solidFill>
              <a:latin typeface="宋体" charset="0"/>
              <a:ea typeface="宋体" charset="0"/>
              <a:cs typeface="宋体" charset="0"/>
              <a:sym typeface="宋体" pitchFamily="2" charset="-122"/>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chemeClr val="tx1"/>
                </a:solidFill>
                <a:latin typeface="宋体" charset="0"/>
                <a:ea typeface="宋体" charset="0"/>
                <a:cs typeface="宋体" charset="0"/>
                <a:sym typeface="宋体" pitchFamily="2" charset="-122"/>
              </a:rPr>
              <a:t> </a:t>
            </a:r>
            <a:r>
              <a:rPr lang="zh-CN" altLang="en-US" sz="2000" dirty="0">
                <a:solidFill>
                  <a:schemeClr val="tx1"/>
                </a:solidFill>
                <a:latin typeface="宋体" charset="0"/>
                <a:ea typeface="宋体" charset="0"/>
                <a:cs typeface="宋体" charset="0"/>
                <a:sym typeface="宋体" pitchFamily="2" charset="-122"/>
              </a:rPr>
              <a:t>Verilog从C语言发展而来，保留了C语言的语法特点。例如，空白符（空格键或者</a:t>
            </a:r>
            <a:r>
              <a:rPr lang="en-US" altLang="zh-CN" sz="2000" dirty="0">
                <a:solidFill>
                  <a:schemeClr val="tx1"/>
                </a:solidFill>
                <a:latin typeface="宋体" charset="0"/>
                <a:ea typeface="宋体" charset="0"/>
                <a:cs typeface="宋体" charset="0"/>
                <a:sym typeface="宋体" pitchFamily="2" charset="-122"/>
              </a:rPr>
              <a:t>TAB</a:t>
            </a:r>
            <a:r>
              <a:rPr lang="zh-CN" altLang="en-US" sz="2000" dirty="0">
                <a:solidFill>
                  <a:schemeClr val="tx1"/>
                </a:solidFill>
                <a:latin typeface="宋体" charset="0"/>
                <a:ea typeface="宋体" charset="0"/>
                <a:cs typeface="宋体" charset="0"/>
                <a:sym typeface="宋体" pitchFamily="2" charset="-122"/>
              </a:rPr>
              <a:t>）、和注释（</a:t>
            </a:r>
            <a:r>
              <a:rPr lang="en-US" altLang="zh-CN" sz="2000" dirty="0">
                <a:solidFill>
                  <a:schemeClr val="tx1"/>
                </a:solidFill>
                <a:latin typeface="宋体" charset="0"/>
                <a:ea typeface="宋体" charset="0"/>
                <a:cs typeface="宋体" charset="0"/>
                <a:sym typeface="宋体" pitchFamily="2" charset="-122"/>
              </a:rPr>
              <a:t>//...</a:t>
            </a:r>
            <a:r>
              <a:rPr lang="zh-CN" altLang="en-US" sz="2000" dirty="0">
                <a:solidFill>
                  <a:schemeClr val="tx1"/>
                </a:solidFill>
                <a:latin typeface="宋体" charset="0"/>
                <a:ea typeface="宋体" charset="0"/>
                <a:cs typeface="宋体" charset="0"/>
                <a:sym typeface="宋体" pitchFamily="2" charset="-122"/>
              </a:rPr>
              <a:t>或者</a:t>
            </a:r>
            <a:r>
              <a:rPr lang="en-US" altLang="zh-CN" sz="2000" dirty="0">
                <a:solidFill>
                  <a:schemeClr val="tx1"/>
                </a:solidFill>
                <a:latin typeface="宋体" charset="0"/>
                <a:ea typeface="宋体" charset="0"/>
                <a:cs typeface="宋体" charset="0"/>
                <a:sym typeface="宋体" pitchFamily="2" charset="-122"/>
              </a:rPr>
              <a:t>/*...*/</a:t>
            </a:r>
            <a:r>
              <a:rPr lang="zh-CN" altLang="en-US" sz="2000" dirty="0">
                <a:solidFill>
                  <a:schemeClr val="tx1"/>
                </a:solidFill>
                <a:latin typeface="宋体" charset="0"/>
                <a:ea typeface="宋体" charset="0"/>
                <a:cs typeface="宋体" charset="0"/>
                <a:sym typeface="宋体" pitchFamily="2" charset="-122"/>
              </a:rPr>
              <a:t>）方法与C语言完全相同，标识符同样区分大小写等。但是，Verilog本质上是用来描述硬件电路的，所以也有许多与C语言不同之处，例如线网/变量的概念和取值以及操作符等。</a:t>
            </a:r>
            <a:endParaRPr lang="zh-CN" altLang="en-US" sz="2000" dirty="0">
              <a:solidFill>
                <a:schemeClr val="tx1"/>
              </a:solidFill>
              <a:latin typeface="宋体" charset="0"/>
              <a:ea typeface="宋体" charset="0"/>
              <a:cs typeface="宋体" charset="0"/>
              <a:sym typeface="宋体" pitchFamily="2" charset="-122"/>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1. </a:t>
            </a:r>
            <a:r>
              <a:rPr lang="zh-CN" altLang="en-US" sz="2400" dirty="0">
                <a:solidFill>
                  <a:srgbClr val="C00000"/>
                </a:solidFill>
                <a:latin typeface="微软雅黑" charset="0"/>
                <a:ea typeface="微软雅黑" charset="0"/>
                <a:cs typeface="微软雅黑" charset="0"/>
                <a:sym typeface="+mn-ea"/>
              </a:rPr>
              <a:t>线网</a:t>
            </a:r>
            <a:r>
              <a:rPr lang="en-US" altLang="zh-CN" sz="2400" dirty="0">
                <a:solidFill>
                  <a:srgbClr val="C00000"/>
                </a:solidFill>
                <a:latin typeface="微软雅黑" charset="0"/>
                <a:ea typeface="微软雅黑" charset="0"/>
                <a:cs typeface="微软雅黑" charset="0"/>
                <a:sym typeface="+mn-ea"/>
              </a:rPr>
              <a:t>/</a:t>
            </a:r>
            <a:r>
              <a:rPr lang="zh-CN" altLang="en-US" sz="2400" dirty="0">
                <a:solidFill>
                  <a:srgbClr val="C00000"/>
                </a:solidFill>
                <a:latin typeface="微软雅黑" charset="0"/>
                <a:ea typeface="微软雅黑" charset="0"/>
                <a:cs typeface="微软雅黑" charset="0"/>
                <a:sym typeface="+mn-ea"/>
              </a:rPr>
              <a:t>变量的基本取值</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70C0"/>
                </a:solidFill>
                <a:latin typeface="Comic Sans MS" panose="030F0902030302020204" pitchFamily="2" charset="0"/>
                <a:ea typeface="宋体" pitchFamily="2" charset="-122"/>
                <a:sym typeface="宋体" pitchFamily="2" charset="-122"/>
              </a:rPr>
              <a:t>Verilog为线网/变量定义了4种基本</a:t>
            </a:r>
            <a:endParaRPr lang="zh-CN" altLang="en-US" sz="2000" dirty="0">
              <a:solidFill>
                <a:srgbClr val="0070C0"/>
              </a:solidFill>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70C0"/>
                </a:solidFill>
                <a:latin typeface="Comic Sans MS" panose="030F0902030302020204" pitchFamily="2" charset="0"/>
                <a:ea typeface="宋体" pitchFamily="2" charset="-122"/>
                <a:sym typeface="宋体" pitchFamily="2" charset="-122"/>
              </a:rPr>
              <a:t>取值：0、1、x和z，</a:t>
            </a:r>
            <a:r>
              <a:rPr lang="zh-CN" altLang="en-US" sz="2000" dirty="0">
                <a:latin typeface="Comic Sans MS" panose="030F0902030302020204" pitchFamily="2" charset="0"/>
                <a:ea typeface="宋体" pitchFamily="2" charset="-122"/>
                <a:sym typeface="宋体" pitchFamily="2" charset="-122"/>
              </a:rPr>
              <a:t>基本含义如右</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表所示。其中x表示未知，通常用在</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测试平台文件中，表示没有经过初始</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化的输入端口的值。</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graphicFrame>
        <p:nvGraphicFramePr>
          <p:cNvPr id="22533" name="对象 1"/>
          <p:cNvGraphicFramePr/>
          <p:nvPr>
            <p:custDataLst>
              <p:tags r:id="rId4"/>
            </p:custDataLst>
          </p:nvPr>
        </p:nvGraphicFramePr>
        <p:xfrm>
          <a:off x="5107305" y="3888105"/>
          <a:ext cx="3690620" cy="2341245"/>
        </p:xfrm>
        <a:graphic>
          <a:graphicData uri="http://schemas.openxmlformats.org/presentationml/2006/ole">
            <mc:AlternateContent xmlns:mc="http://schemas.openxmlformats.org/markup-compatibility/2006">
              <mc:Choice xmlns:v="urn:schemas-microsoft-com:vml" Requires="v">
                <p:oleObj spid="_x0000_s3079" name="" r:id="rId5" imgW="4048125" imgH="1952625" progId="PBrush">
                  <p:embed/>
                </p:oleObj>
              </mc:Choice>
              <mc:Fallback>
                <p:oleObj name="" r:id="rId5" imgW="4048125" imgH="1952625" progId="PBrush">
                  <p:embed/>
                  <p:pic>
                    <p:nvPicPr>
                      <p:cNvPr id="0" name="图片 3078"/>
                      <p:cNvPicPr/>
                      <p:nvPr/>
                    </p:nvPicPr>
                    <p:blipFill>
                      <a:blip r:embed="rId6"/>
                      <a:stretch>
                        <a:fillRect/>
                      </a:stretch>
                    </p:blipFill>
                    <p:spPr>
                      <a:xfrm>
                        <a:off x="5107305" y="3888105"/>
                        <a:ext cx="3690620" cy="2341245"/>
                      </a:xfrm>
                      <a:prstGeom prst="rect">
                        <a:avLst/>
                      </a:prstGeom>
                      <a:noFill/>
                      <a:ln w="38100">
                        <a:noFill/>
                        <a:miter/>
                      </a:ln>
                    </p:spPr>
                  </p:pic>
                </p:oleObj>
              </mc:Fallback>
            </mc:AlternateContent>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203009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2. </a:t>
            </a:r>
            <a:r>
              <a:rPr lang="zh-CN" altLang="en-US" sz="2400" dirty="0">
                <a:solidFill>
                  <a:srgbClr val="C00000"/>
                </a:solidFill>
                <a:latin typeface="微软雅黑" charset="0"/>
                <a:ea typeface="微软雅黑" charset="0"/>
                <a:cs typeface="微软雅黑" charset="0"/>
                <a:sym typeface="+mn-ea"/>
              </a:rPr>
              <a:t>常量表示</a:t>
            </a:r>
            <a:r>
              <a:rPr lang="zh-CN" altLang="en-US" sz="2400" dirty="0">
                <a:solidFill>
                  <a:srgbClr val="C00000"/>
                </a:solidFill>
                <a:latin typeface="微软雅黑" charset="0"/>
                <a:ea typeface="微软雅黑" charset="0"/>
                <a:cs typeface="微软雅黑" charset="0"/>
                <a:sym typeface="+mn-ea"/>
              </a:rPr>
              <a:t>方法</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70C0"/>
                </a:solidFill>
                <a:latin typeface="Comic Sans MS" panose="030F0902030302020204" pitchFamily="2" charset="0"/>
                <a:ea typeface="宋体" pitchFamily="2" charset="-122"/>
                <a:sym typeface="宋体" pitchFamily="2" charset="-122"/>
              </a:rPr>
              <a:t>在Verilog </a:t>
            </a:r>
            <a:r>
              <a:rPr lang="en-US" altLang="zh-CN" sz="2000" dirty="0">
                <a:solidFill>
                  <a:srgbClr val="0070C0"/>
                </a:solidFill>
                <a:latin typeface="Comic Sans MS" panose="030F0902030302020204" pitchFamily="2" charset="0"/>
                <a:ea typeface="宋体" pitchFamily="2" charset="-122"/>
                <a:sym typeface="宋体" pitchFamily="2" charset="-122"/>
              </a:rPr>
              <a:t>HDL</a:t>
            </a:r>
            <a:r>
              <a:rPr lang="zh-CN" altLang="en-US" sz="2000" dirty="0">
                <a:solidFill>
                  <a:srgbClr val="0070C0"/>
                </a:solidFill>
                <a:latin typeface="Comic Sans MS" panose="030F0902030302020204" pitchFamily="2" charset="0"/>
                <a:ea typeface="宋体" pitchFamily="2" charset="-122"/>
                <a:sym typeface="宋体" pitchFamily="2" charset="-122"/>
              </a:rPr>
              <a:t>中，取值不变的量称为常量</a:t>
            </a:r>
            <a:r>
              <a:rPr lang="en-US" altLang="zh-CN" sz="2000" dirty="0">
                <a:solidFill>
                  <a:schemeClr val="accent1">
                    <a:lumMod val="50000"/>
                  </a:schemeClr>
                </a:solidFill>
                <a:latin typeface="Comic Sans MS" panose="030F0902030302020204" pitchFamily="2" charset="0"/>
                <a:ea typeface="宋体" pitchFamily="2" charset="-122"/>
                <a:sym typeface="宋体" pitchFamily="2" charset="-122"/>
              </a:rPr>
              <a:t>(</a:t>
            </a:r>
            <a:r>
              <a:rPr lang="zh-CN" altLang="en-US" sz="2000" dirty="0">
                <a:solidFill>
                  <a:srgbClr val="0070C0"/>
                </a:solidFill>
                <a:latin typeface="Comic Sans MS" panose="030F0902030302020204" pitchFamily="2" charset="0"/>
                <a:ea typeface="宋体" pitchFamily="2" charset="-122"/>
                <a:sym typeface="宋体" pitchFamily="2" charset="-122"/>
              </a:rPr>
              <a:t>constant</a:t>
            </a:r>
            <a:r>
              <a:rPr lang="en-US" altLang="zh-CN" sz="2000" dirty="0">
                <a:solidFill>
                  <a:schemeClr val="accent1">
                    <a:lumMod val="50000"/>
                  </a:schemeClr>
                </a:solidFill>
                <a:latin typeface="Comic Sans MS" panose="030F0902030302020204" pitchFamily="2" charset="0"/>
                <a:ea typeface="宋体" pitchFamily="2" charset="-122"/>
                <a:sym typeface="宋体" pitchFamily="2" charset="-122"/>
              </a:rPr>
              <a:t>)</a:t>
            </a:r>
            <a:r>
              <a:rPr lang="zh-CN" altLang="en-US" sz="2000" dirty="0">
                <a:solidFill>
                  <a:schemeClr val="accent1">
                    <a:lumMod val="50000"/>
                  </a:schemeClr>
                </a:solidFill>
                <a:latin typeface="Comic Sans MS" panose="030F0902030302020204" pitchFamily="2" charset="0"/>
                <a:ea typeface="宋体" pitchFamily="2" charset="-122"/>
                <a:sym typeface="宋体" pitchFamily="2" charset="-122"/>
              </a:rPr>
              <a:t>。</a:t>
            </a:r>
            <a:endParaRPr lang="zh-CN" altLang="en-US" sz="2000" dirty="0">
              <a:solidFill>
                <a:srgbClr val="0070C0"/>
              </a:solidFill>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按照其数值类型不同可划分为</a:t>
            </a:r>
            <a:r>
              <a:rPr lang="zh-CN" altLang="en-US" sz="2000" dirty="0">
                <a:solidFill>
                  <a:srgbClr val="C00000"/>
                </a:solidFill>
                <a:latin typeface="Comic Sans MS" panose="030F0902030302020204" pitchFamily="2" charset="0"/>
                <a:ea typeface="宋体" pitchFamily="2" charset="-122"/>
                <a:sym typeface="宋体" pitchFamily="2" charset="-122"/>
              </a:rPr>
              <a:t>整数常量</a:t>
            </a:r>
            <a:r>
              <a:rPr lang="zh-CN" altLang="en-US" sz="2000" dirty="0">
                <a:latin typeface="Comic Sans MS" panose="030F0902030302020204" pitchFamily="2" charset="0"/>
                <a:ea typeface="宋体" pitchFamily="2" charset="-122"/>
                <a:sym typeface="宋体" pitchFamily="2" charset="-122"/>
              </a:rPr>
              <a:t>、</a:t>
            </a:r>
            <a:r>
              <a:rPr lang="zh-CN" altLang="en-US" sz="2000" dirty="0">
                <a:solidFill>
                  <a:srgbClr val="00B050"/>
                </a:solidFill>
                <a:latin typeface="Comic Sans MS" panose="030F0902030302020204" pitchFamily="2" charset="0"/>
                <a:ea typeface="宋体" pitchFamily="2" charset="-122"/>
                <a:sym typeface="宋体" pitchFamily="2" charset="-122"/>
              </a:rPr>
              <a:t>实数常量和字符串</a:t>
            </a:r>
            <a:r>
              <a:rPr lang="zh-CN" altLang="en-US" sz="2000" dirty="0">
                <a:latin typeface="Comic Sans MS" panose="030F0902030302020204" pitchFamily="2" charset="0"/>
                <a:ea typeface="宋体" pitchFamily="2" charset="-122"/>
                <a:sym typeface="宋体" pitchFamily="2" charset="-122"/>
              </a:rPr>
              <a:t>三种类型。</a:t>
            </a: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Comic Sans MS" panose="030F0902030302020204" pitchFamily="2" charset="0"/>
                <a:ea typeface="宋体" pitchFamily="2" charset="-122"/>
                <a:sym typeface="宋体" pitchFamily="2" charset="-122"/>
              </a:rPr>
              <a:t>(</a:t>
            </a:r>
            <a:r>
              <a:rPr lang="en-US" altLang="zh-CN" sz="2000" dirty="0">
                <a:solidFill>
                  <a:srgbClr val="C00000"/>
                </a:solidFill>
                <a:latin typeface="微软雅黑" charset="0"/>
                <a:ea typeface="微软雅黑" charset="0"/>
                <a:cs typeface="微软雅黑" charset="0"/>
                <a:sym typeface="宋体" pitchFamily="2" charset="-122"/>
              </a:rPr>
              <a:t>1</a:t>
            </a:r>
            <a:r>
              <a:rPr lang="en-US" altLang="zh-CN" sz="2000" dirty="0">
                <a:solidFill>
                  <a:srgbClr val="C00000"/>
                </a:solidFill>
                <a:latin typeface="Comic Sans MS" panose="030F0902030302020204" pitchFamily="2" charset="0"/>
                <a:ea typeface="宋体" pitchFamily="2" charset="-122"/>
                <a:sym typeface="宋体" pitchFamily="2" charset="-122"/>
              </a:rPr>
              <a:t>) </a:t>
            </a:r>
            <a:r>
              <a:rPr lang="zh-CN" altLang="en-US" sz="2000" dirty="0">
                <a:solidFill>
                  <a:srgbClr val="C00000"/>
                </a:solidFill>
                <a:latin typeface="微软雅黑" charset="0"/>
                <a:ea typeface="微软雅黑" charset="0"/>
                <a:cs typeface="微软雅黑" charset="0"/>
                <a:sym typeface="宋体" pitchFamily="2" charset="-122"/>
              </a:rPr>
              <a:t>整数常量</a:t>
            </a: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pic>
        <p:nvPicPr>
          <p:cNvPr id="23554" name="图片 2"/>
          <p:cNvPicPr>
            <a:picLocks noChangeAspect="1"/>
          </p:cNvPicPr>
          <p:nvPr>
            <p:custDataLst>
              <p:tags r:id="rId4"/>
            </p:custDataLst>
          </p:nvPr>
        </p:nvPicPr>
        <p:blipFill>
          <a:blip r:embed="rId5"/>
          <a:stretch>
            <a:fillRect/>
          </a:stretch>
        </p:blipFill>
        <p:spPr>
          <a:xfrm>
            <a:off x="1333500" y="2996565"/>
            <a:ext cx="5272088" cy="2122488"/>
          </a:xfrm>
          <a:prstGeom prst="rect">
            <a:avLst/>
          </a:prstGeom>
          <a:noFill/>
          <a:ln w="9525">
            <a:noFill/>
          </a:ln>
        </p:spPr>
      </p:pic>
      <p:graphicFrame>
        <p:nvGraphicFramePr>
          <p:cNvPr id="23559" name="对象 6"/>
          <p:cNvGraphicFramePr/>
          <p:nvPr>
            <p:custDataLst>
              <p:tags r:id="rId6"/>
            </p:custDataLst>
          </p:nvPr>
        </p:nvGraphicFramePr>
        <p:xfrm>
          <a:off x="354965" y="5119370"/>
          <a:ext cx="3862070" cy="1635125"/>
        </p:xfrm>
        <a:graphic>
          <a:graphicData uri="http://schemas.openxmlformats.org/presentationml/2006/ole">
            <mc:AlternateContent xmlns:mc="http://schemas.openxmlformats.org/markup-compatibility/2006">
              <mc:Choice xmlns:v="urn:schemas-microsoft-com:vml" Requires="v">
                <p:oleObj spid="_x0000_s3078" name="" r:id="rId7" imgW="4905375" imgH="1647825" progId="PBrush">
                  <p:embed/>
                </p:oleObj>
              </mc:Choice>
              <mc:Fallback>
                <p:oleObj name="" r:id="rId7" imgW="4905375" imgH="1647825" progId="PBrush">
                  <p:embed/>
                  <p:pic>
                    <p:nvPicPr>
                      <p:cNvPr id="0" name="图片 3077"/>
                      <p:cNvPicPr/>
                      <p:nvPr/>
                    </p:nvPicPr>
                    <p:blipFill>
                      <a:blip r:embed="rId8"/>
                      <a:stretch>
                        <a:fillRect/>
                      </a:stretch>
                    </p:blipFill>
                    <p:spPr>
                      <a:xfrm>
                        <a:off x="354965" y="5119370"/>
                        <a:ext cx="3862070" cy="1635125"/>
                      </a:xfrm>
                      <a:prstGeom prst="rect">
                        <a:avLst/>
                      </a:prstGeom>
                      <a:noFill/>
                      <a:ln w="38100">
                        <a:noFill/>
                        <a:miter/>
                      </a:ln>
                    </p:spPr>
                  </p:pic>
                </p:oleObj>
              </mc:Fallback>
            </mc:AlternateContent>
          </a:graphicData>
        </a:graphic>
      </p:graphicFrame>
      <p:sp>
        <p:nvSpPr>
          <p:cNvPr id="23558" name="文本框 5"/>
          <p:cNvSpPr txBox="1"/>
          <p:nvPr>
            <p:custDataLst>
              <p:tags r:id="rId9"/>
            </p:custDataLst>
          </p:nvPr>
        </p:nvSpPr>
        <p:spPr>
          <a:xfrm>
            <a:off x="4411980" y="5152390"/>
            <a:ext cx="4610100" cy="1568450"/>
          </a:xfrm>
          <a:prstGeom prst="rect">
            <a:avLst/>
          </a:prstGeom>
        </p:spPr>
        <p:style>
          <a:lnRef idx="2">
            <a:schemeClr val="accent1"/>
          </a:lnRef>
          <a:fillRef idx="2">
            <a:schemeClr val="accent1"/>
          </a:fillRef>
          <a:effectRef idx="0">
            <a:srgbClr val="FFFFFF"/>
          </a:effectRef>
          <a:fontRef idx="minor">
            <a:schemeClr val="lt1"/>
          </a:fontRef>
        </p:style>
        <p:txBody>
          <a:bodyPr wrap="square" anchor="t" anchorCtr="0">
            <a:spAutoFit/>
          </a:bodyPr>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4</a:t>
            </a:r>
            <a:r>
              <a:rPr lang="en-US" altLang="zh-CN" sz="1600" dirty="0">
                <a:solidFill>
                  <a:schemeClr val="tx1"/>
                </a:solidFill>
                <a:latin typeface="Comic Sans MS" panose="030F0902030302020204" pitchFamily="2" charset="0"/>
                <a:ea typeface="宋体" pitchFamily="2" charset="-122"/>
                <a:sym typeface="宋体" pitchFamily="2" charset="-122"/>
              </a:rPr>
              <a:t>'</a:t>
            </a:r>
            <a:r>
              <a:rPr lang="zh-CN" altLang="en-US" sz="1600" dirty="0">
                <a:solidFill>
                  <a:schemeClr val="tx1"/>
                </a:solidFill>
                <a:latin typeface="Comic Sans MS" panose="030F0902030302020204" pitchFamily="2" charset="0"/>
                <a:ea typeface="宋体" pitchFamily="2" charset="-122"/>
                <a:sym typeface="宋体" pitchFamily="2" charset="-122"/>
              </a:rPr>
              <a:t>b1001：4位二进制数，值为1001</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5</a:t>
            </a:r>
            <a:r>
              <a:rPr lang="en-US" altLang="zh-CN" sz="1600" dirty="0">
                <a:solidFill>
                  <a:schemeClr val="tx1"/>
                </a:solidFill>
                <a:latin typeface="Comic Sans MS" panose="030F0902030302020204" pitchFamily="2" charset="0"/>
                <a:ea typeface="宋体" pitchFamily="2" charset="-122"/>
                <a:sym typeface="宋体" pitchFamily="2" charset="-122"/>
              </a:rPr>
              <a:t>'</a:t>
            </a:r>
            <a:r>
              <a:rPr lang="zh-CN" altLang="en-US" sz="1600" dirty="0">
                <a:solidFill>
                  <a:schemeClr val="tx1"/>
                </a:solidFill>
                <a:latin typeface="Comic Sans MS" panose="030F0902030302020204" pitchFamily="2" charset="0"/>
                <a:ea typeface="宋体" pitchFamily="2" charset="-122"/>
                <a:sym typeface="宋体" pitchFamily="2" charset="-122"/>
              </a:rPr>
              <a:t>d23：  十进制数，二进制位宽为5</a:t>
            </a:r>
            <a:r>
              <a:rPr lang="en-US" altLang="zh-CN" sz="1600" dirty="0">
                <a:solidFill>
                  <a:schemeClr val="tx1"/>
                </a:solidFill>
                <a:latin typeface="Comic Sans MS" panose="030F0902030302020204" pitchFamily="2" charset="0"/>
                <a:ea typeface="宋体" pitchFamily="2" charset="-122"/>
                <a:sym typeface="宋体" pitchFamily="2" charset="-122"/>
              </a:rPr>
              <a:t>,</a:t>
            </a:r>
            <a:r>
              <a:rPr lang="zh-CN" altLang="en-US" sz="1600" dirty="0">
                <a:solidFill>
                  <a:schemeClr val="tx1"/>
                </a:solidFill>
                <a:latin typeface="Comic Sans MS" panose="030F0902030302020204" pitchFamily="2" charset="0"/>
                <a:ea typeface="宋体" pitchFamily="2" charset="-122"/>
                <a:sym typeface="宋体" pitchFamily="2" charset="-122"/>
              </a:rPr>
              <a:t>值为23</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3</a:t>
            </a:r>
            <a:r>
              <a:rPr lang="en-US" altLang="zh-CN" sz="1600" dirty="0">
                <a:solidFill>
                  <a:schemeClr val="tx1"/>
                </a:solidFill>
                <a:latin typeface="Comic Sans MS" panose="030F0902030302020204" pitchFamily="2" charset="0"/>
                <a:ea typeface="宋体" pitchFamily="2" charset="-122"/>
                <a:sym typeface="宋体" pitchFamily="2" charset="-122"/>
              </a:rPr>
              <a:t>'</a:t>
            </a:r>
            <a:r>
              <a:rPr lang="zh-CN" altLang="en-US" sz="1600" dirty="0">
                <a:solidFill>
                  <a:schemeClr val="tx1"/>
                </a:solidFill>
                <a:latin typeface="Comic Sans MS" panose="030F0902030302020204" pitchFamily="2" charset="0"/>
                <a:ea typeface="宋体" pitchFamily="2" charset="-122"/>
                <a:sym typeface="宋体" pitchFamily="2" charset="-122"/>
              </a:rPr>
              <a:t>b01x： 3位二进制数，值为01x</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12</a:t>
            </a:r>
            <a:r>
              <a:rPr lang="en-US" altLang="zh-CN" sz="1600" dirty="0">
                <a:solidFill>
                  <a:schemeClr val="tx1"/>
                </a:solidFill>
                <a:latin typeface="Comic Sans MS" panose="030F0902030302020204" pitchFamily="2" charset="0"/>
                <a:ea typeface="宋体" pitchFamily="2" charset="-122"/>
                <a:sym typeface="宋体" pitchFamily="2" charset="-122"/>
              </a:rPr>
              <a:t>'</a:t>
            </a:r>
            <a:r>
              <a:rPr lang="zh-CN" altLang="en-US" sz="1600" dirty="0">
                <a:solidFill>
                  <a:schemeClr val="tx1"/>
                </a:solidFill>
                <a:latin typeface="Comic Sans MS" panose="030F0902030302020204" pitchFamily="2" charset="0"/>
                <a:ea typeface="宋体" pitchFamily="2" charset="-122"/>
                <a:sym typeface="宋体" pitchFamily="2" charset="-122"/>
              </a:rPr>
              <a:t>hz：  12位二进制数，每位均为z</a:t>
            </a:r>
            <a:endParaRPr lang="zh-CN" altLang="en-US" sz="1600" dirty="0">
              <a:solidFill>
                <a:schemeClr val="tx1"/>
              </a:solidFill>
              <a:latin typeface="Comic Sans MS" panose="030F0902030302020204" pitchFamily="2" charset="0"/>
              <a:ea typeface="宋体" pitchFamily="2" charset="-122"/>
              <a:sym typeface="宋体" pitchFamily="2" charset="-122"/>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5631180"/>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B050"/>
                </a:solidFill>
                <a:latin typeface="Comic Sans MS" panose="030F0902030302020204" pitchFamily="2" charset="0"/>
                <a:ea typeface="宋体" pitchFamily="2" charset="-122"/>
                <a:sym typeface="+mn-ea"/>
              </a:rPr>
              <a:t> </a:t>
            </a:r>
            <a:r>
              <a:rPr lang="en-US" altLang="zh-CN" sz="2000" dirty="0">
                <a:solidFill>
                  <a:srgbClr val="00B050"/>
                </a:solidFill>
                <a:latin typeface="Comic Sans MS" panose="030F0902030302020204" pitchFamily="2" charset="0"/>
                <a:ea typeface="宋体" pitchFamily="2" charset="-122"/>
                <a:sym typeface="宋体" pitchFamily="2" charset="-122"/>
              </a:rPr>
              <a:t>(2) </a:t>
            </a:r>
            <a:r>
              <a:rPr lang="zh-CN" altLang="en-US" sz="2000" dirty="0">
                <a:solidFill>
                  <a:srgbClr val="00B050"/>
                </a:solidFill>
                <a:latin typeface="微软雅黑" charset="0"/>
                <a:ea typeface="微软雅黑" charset="0"/>
                <a:cs typeface="微软雅黑" charset="0"/>
                <a:sym typeface="宋体" pitchFamily="2" charset="-122"/>
              </a:rPr>
              <a:t>实数常量</a:t>
            </a:r>
            <a:r>
              <a:rPr lang="en-US" altLang="zh-CN" sz="2000" dirty="0">
                <a:solidFill>
                  <a:schemeClr val="accent1">
                    <a:lumMod val="50000"/>
                  </a:schemeClr>
                </a:solidFill>
                <a:latin typeface="微软雅黑" charset="0"/>
                <a:ea typeface="微软雅黑" charset="0"/>
                <a:cs typeface="微软雅黑" charset="0"/>
                <a:sym typeface="+mn-ea"/>
              </a:rPr>
              <a:t> </a:t>
            </a:r>
            <a:endParaRPr lang="en-US" altLang="zh-CN" sz="2000" dirty="0">
              <a:solidFill>
                <a:schemeClr val="accent1">
                  <a:lumMod val="50000"/>
                </a:schemeClr>
              </a:solidFill>
              <a:latin typeface="微软雅黑" charset="0"/>
              <a:ea typeface="微软雅黑" charset="0"/>
              <a:cs typeface="微软雅黑" charset="0"/>
              <a:sym typeface="+mn-ea"/>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tx1"/>
                </a:solidFill>
                <a:latin typeface="Comic Sans MS" panose="030F0902030302020204" pitchFamily="2" charset="0"/>
                <a:ea typeface="宋体" pitchFamily="2" charset="-122"/>
                <a:sym typeface="+mn-ea"/>
              </a:rPr>
              <a:t>实数常量用于仿真中，表示延迟量、仿真时间等物理参数。</a:t>
            </a:r>
            <a:endParaRPr lang="zh-CN" altLang="en-US" sz="2000" dirty="0">
              <a:solidFill>
                <a:schemeClr val="tx1"/>
              </a:solidFill>
              <a:latin typeface="Comic Sans MS" panose="030F0902030302020204" pitchFamily="2" charset="0"/>
              <a:ea typeface="宋体" pitchFamily="2" charset="-122"/>
              <a:sym typeface="+mn-ea"/>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实数常量既可以用带小数点的</a:t>
            </a:r>
            <a:r>
              <a:rPr lang="zh-CN" altLang="en-US" sz="2000" dirty="0">
                <a:solidFill>
                  <a:srgbClr val="FF33CC"/>
                </a:solidFill>
                <a:latin typeface="Comic Sans MS" panose="030F0902030302020204" pitchFamily="2" charset="0"/>
                <a:ea typeface="宋体" pitchFamily="2" charset="-122"/>
                <a:sym typeface="+mn-ea"/>
              </a:rPr>
              <a:t>十进</a:t>
            </a:r>
            <a:endParaRPr lang="zh-CN" altLang="en-US" sz="2000" dirty="0">
              <a:solidFill>
                <a:srgbClr val="FF33CC"/>
              </a:solidFill>
              <a:latin typeface="Comic Sans MS" panose="030F0902030302020204" pitchFamily="2" charset="0"/>
              <a:ea typeface="宋体" pitchFamily="2" charset="-122"/>
              <a:sym typeface="+mn-ea"/>
            </a:endParaRPr>
          </a:p>
          <a:p>
            <a:pPr algn="l">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FF33CC"/>
                </a:solidFill>
                <a:latin typeface="Comic Sans MS" panose="030F0902030302020204" pitchFamily="2" charset="0"/>
                <a:ea typeface="宋体" pitchFamily="2" charset="-122"/>
                <a:sym typeface="+mn-ea"/>
              </a:rPr>
              <a:t>制数</a:t>
            </a:r>
            <a:r>
              <a:rPr lang="zh-CN" altLang="en-US" sz="2000" dirty="0">
                <a:latin typeface="Comic Sans MS" panose="030F0902030302020204" pitchFamily="2" charset="0"/>
                <a:ea typeface="宋体" pitchFamily="2" charset="-122"/>
                <a:sym typeface="+mn-ea"/>
              </a:rPr>
              <a:t>表示，也可以用</a:t>
            </a:r>
            <a:r>
              <a:rPr lang="zh-CN" altLang="en-US" sz="2000" dirty="0">
                <a:solidFill>
                  <a:srgbClr val="FF33CC"/>
                </a:solidFill>
                <a:latin typeface="Comic Sans MS" panose="030F0902030302020204" pitchFamily="2" charset="0"/>
                <a:ea typeface="宋体" pitchFamily="2" charset="-122"/>
                <a:sym typeface="+mn-ea"/>
              </a:rPr>
              <a:t>科学计数法</a:t>
            </a:r>
            <a:r>
              <a:rPr lang="zh-CN" altLang="en-US" sz="2000" dirty="0">
                <a:latin typeface="Comic Sans MS" panose="030F0902030302020204" pitchFamily="2" charset="0"/>
                <a:ea typeface="宋体" pitchFamily="2" charset="-122"/>
                <a:sym typeface="+mn-ea"/>
              </a:rPr>
              <a:t>表示。</a:t>
            </a:r>
            <a:endParaRPr lang="zh-CN" altLang="en-US" sz="2000" dirty="0">
              <a:latin typeface="Comic Sans MS" panose="030F0902030302020204" pitchFamily="2" charset="0"/>
              <a:ea typeface="宋体" pitchFamily="2" charset="-122"/>
              <a:sym typeface="+mn-ea"/>
            </a:endParaRPr>
          </a:p>
          <a:p>
            <a:pPr algn="l">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带小数点的实数在小数点两侧都必须</a:t>
            </a:r>
            <a:endParaRPr lang="zh-CN" altLang="en-US" sz="2000" dirty="0">
              <a:latin typeface="Comic Sans MS" panose="030F0902030302020204" pitchFamily="2" charset="0"/>
              <a:ea typeface="宋体" pitchFamily="2" charset="-122"/>
              <a:sym typeface="+mn-ea"/>
            </a:endParaRPr>
          </a:p>
          <a:p>
            <a:pPr algn="l">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至少有一位数字。</a:t>
            </a:r>
            <a:endParaRPr lang="zh-CN" altLang="en-US" sz="2000" dirty="0">
              <a:latin typeface="Comic Sans MS" panose="030F0902030302020204" pitchFamily="2" charset="0"/>
              <a:ea typeface="宋体" pitchFamily="2" charset="-122"/>
              <a:sym typeface="+mn-ea"/>
            </a:endParaRPr>
          </a:p>
          <a:p>
            <a:pPr algn="l">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B050"/>
                </a:solidFill>
                <a:latin typeface="Comic Sans MS" panose="030F0902030302020204" pitchFamily="2" charset="0"/>
                <a:ea typeface="宋体" pitchFamily="2" charset="-122"/>
                <a:sym typeface="+mn-ea"/>
              </a:rPr>
              <a:t> </a:t>
            </a:r>
            <a:r>
              <a:rPr lang="en-US" altLang="zh-CN" sz="2000" dirty="0">
                <a:solidFill>
                  <a:srgbClr val="00B050"/>
                </a:solidFill>
                <a:latin typeface="Comic Sans MS" panose="030F0902030302020204" pitchFamily="2" charset="0"/>
                <a:ea typeface="宋体" pitchFamily="2" charset="-122"/>
                <a:sym typeface="宋体" pitchFamily="2" charset="-122"/>
              </a:rPr>
              <a:t>(3) </a:t>
            </a:r>
            <a:r>
              <a:rPr lang="zh-CN" altLang="en-US" sz="2000" dirty="0">
                <a:solidFill>
                  <a:srgbClr val="00B050"/>
                </a:solidFill>
                <a:latin typeface="微软雅黑" charset="0"/>
                <a:ea typeface="微软雅黑" charset="0"/>
                <a:cs typeface="微软雅黑" charset="0"/>
                <a:sym typeface="宋体" pitchFamily="2" charset="-122"/>
              </a:rPr>
              <a:t>字符串</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tx1"/>
                </a:solidFill>
                <a:latin typeface="Comic Sans MS" panose="030F0902030302020204" pitchFamily="2" charset="0"/>
                <a:ea typeface="宋体" pitchFamily="2" charset="-122"/>
                <a:sym typeface="+mn-ea"/>
              </a:rPr>
              <a:t>字符串定义为双引号内的字符序列，用</a:t>
            </a:r>
            <a:endParaRPr lang="zh-CN" altLang="en-US" sz="2000" dirty="0">
              <a:solidFill>
                <a:schemeClr val="tx1"/>
              </a:solidFill>
              <a:latin typeface="Comic Sans MS" panose="030F0902030302020204" pitchFamily="2" charset="0"/>
              <a:ea typeface="宋体" pitchFamily="2" charset="-122"/>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tx1"/>
                </a:solidFill>
                <a:latin typeface="Comic Sans MS" panose="030F0902030302020204" pitchFamily="2" charset="0"/>
                <a:ea typeface="宋体" pitchFamily="2" charset="-122"/>
                <a:sym typeface="+mn-ea"/>
              </a:rPr>
              <a:t>ASCII 码序列表示，其中每个字表示为一个 </a:t>
            </a:r>
            <a:endParaRPr lang="zh-CN" altLang="en-US" sz="2000" dirty="0">
              <a:solidFill>
                <a:schemeClr val="tx1"/>
              </a:solidFill>
              <a:latin typeface="Comic Sans MS" panose="030F0902030302020204" pitchFamily="2" charset="0"/>
              <a:ea typeface="宋体" pitchFamily="2" charset="-122"/>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tx1"/>
                </a:solidFill>
                <a:latin typeface="Comic Sans MS" panose="030F0902030302020204" pitchFamily="2" charset="0"/>
                <a:ea typeface="宋体" pitchFamily="2" charset="-122"/>
                <a:sym typeface="+mn-ea"/>
              </a:rPr>
              <a:t>8位ASCII 码。</a:t>
            </a:r>
            <a:endParaRPr lang="zh-CN" altLang="en-US" sz="2000" dirty="0">
              <a:solidFill>
                <a:srgbClr val="0070C0"/>
              </a:solidFill>
              <a:latin typeface="Comic Sans MS" panose="030F0902030302020204" pitchFamily="2" charset="0"/>
              <a:ea typeface="宋体" pitchFamily="2" charset="-122"/>
              <a:sym typeface="+mn-ea"/>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accent1">
                    <a:lumMod val="50000"/>
                  </a:schemeClr>
                </a:solidFill>
                <a:latin typeface="Comic Sans MS" panose="030F0902030302020204" pitchFamily="2" charset="0"/>
                <a:ea typeface="宋体" pitchFamily="2" charset="-122"/>
                <a:sym typeface="+mn-ea"/>
              </a:rPr>
              <a:t>在Verilog HDL中，字符串保存在reg类型</a:t>
            </a:r>
            <a:endParaRPr lang="zh-CN" altLang="en-US" sz="2000" dirty="0">
              <a:solidFill>
                <a:schemeClr val="accent1">
                  <a:lumMod val="50000"/>
                </a:schemeClr>
              </a:solidFill>
              <a:latin typeface="Comic Sans MS" panose="030F0902030302020204" pitchFamily="2" charset="0"/>
              <a:ea typeface="宋体" pitchFamily="2" charset="-122"/>
              <a:sym typeface="+mn-ea"/>
            </a:endParaRPr>
          </a:p>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accent1">
                    <a:lumMod val="50000"/>
                  </a:schemeClr>
                </a:solidFill>
                <a:latin typeface="Comic Sans MS" panose="030F0902030302020204" pitchFamily="2" charset="0"/>
                <a:ea typeface="宋体" pitchFamily="2" charset="-122"/>
                <a:sym typeface="+mn-ea"/>
              </a:rPr>
              <a:t>的变量中。</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sp>
        <p:nvSpPr>
          <p:cNvPr id="23558" name="文本框 5"/>
          <p:cNvSpPr txBox="1"/>
          <p:nvPr>
            <p:custDataLst>
              <p:tags r:id="rId4"/>
            </p:custDataLst>
          </p:nvPr>
        </p:nvSpPr>
        <p:spPr>
          <a:xfrm>
            <a:off x="4428490" y="2061210"/>
            <a:ext cx="4593590" cy="1568450"/>
          </a:xfrm>
          <a:prstGeom prst="rect">
            <a:avLst/>
          </a:prstGeom>
        </p:spPr>
        <p:style>
          <a:lnRef idx="2">
            <a:schemeClr val="accent1"/>
          </a:lnRef>
          <a:fillRef idx="2">
            <a:schemeClr val="accent1"/>
          </a:fillRef>
          <a:effectRef idx="0">
            <a:srgbClr val="FFFFFF"/>
          </a:effectRef>
          <a:fontRef idx="minor">
            <a:schemeClr val="lt1"/>
          </a:fontRef>
        </p:style>
        <p:txBody>
          <a:bodyPr wrap="square" anchor="t" anchorCtr="0">
            <a:spAutoFit/>
          </a:bodyPr>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 1.0          // 十进制数表示；</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 3.1415926  // 十进制数表示；</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 123.45e2   // 科学计数法表示，值为12345；</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 1.2e-1      // 科学计数法表示，值为0.12。</a:t>
            </a:r>
            <a:endParaRPr lang="zh-CN" altLang="en-US" sz="1600" dirty="0">
              <a:solidFill>
                <a:schemeClr val="tx1"/>
              </a:solidFill>
              <a:latin typeface="Comic Sans MS" panose="030F0902030302020204" pitchFamily="2" charset="0"/>
              <a:ea typeface="宋体" pitchFamily="2" charset="-122"/>
              <a:sym typeface="宋体" pitchFamily="2" charset="-122"/>
            </a:endParaRPr>
          </a:p>
        </p:txBody>
      </p:sp>
      <p:sp>
        <p:nvSpPr>
          <p:cNvPr id="3" name="文本框 5"/>
          <p:cNvSpPr txBox="1"/>
          <p:nvPr>
            <p:custDataLst>
              <p:tags r:id="rId5"/>
            </p:custDataLst>
          </p:nvPr>
        </p:nvSpPr>
        <p:spPr>
          <a:xfrm>
            <a:off x="5392420" y="4412615"/>
            <a:ext cx="3629660" cy="1938020"/>
          </a:xfrm>
          <a:prstGeom prst="rect">
            <a:avLst/>
          </a:prstGeom>
        </p:spPr>
        <p:style>
          <a:lnRef idx="2">
            <a:schemeClr val="accent1"/>
          </a:lnRef>
          <a:fillRef idx="2">
            <a:schemeClr val="accent1"/>
          </a:fillRef>
          <a:effectRef idx="0">
            <a:srgbClr val="FFFFFF"/>
          </a:effectRef>
          <a:fontRef idx="minor">
            <a:schemeClr val="lt1"/>
          </a:fontRef>
        </p:style>
        <p:txBody>
          <a:bodyPr wrap="square" anchor="t" anchorCtr="0">
            <a:spAutoFit/>
          </a:bodyPr>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reg [12*8:1] str1; </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reg [14*8:1] str2; </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str1=”Hello world!”;</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str2= ”Internal error”</a:t>
            </a:r>
            <a:endParaRPr lang="zh-CN" altLang="en-US" sz="1600" dirty="0">
              <a:solidFill>
                <a:schemeClr val="tx1"/>
              </a:solidFill>
              <a:latin typeface="Comic Sans MS" panose="030F0902030302020204" pitchFamily="2" charset="0"/>
              <a:ea typeface="宋体" pitchFamily="2" charset="-122"/>
              <a:sym typeface="宋体" pitchFamily="2"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938020"/>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chemeClr val="accent1">
                    <a:lumMod val="50000"/>
                  </a:schemeClr>
                </a:solidFill>
                <a:latin typeface="Comic Sans MS" panose="030F0902030302020204" pitchFamily="2" charset="0"/>
                <a:ea typeface="宋体" pitchFamily="2" charset="-122"/>
                <a:sym typeface="+mn-ea"/>
              </a:rPr>
              <a:t> </a:t>
            </a:r>
            <a:r>
              <a:rPr lang="en-US" altLang="zh-CN" sz="2000" dirty="0">
                <a:solidFill>
                  <a:schemeClr val="accent1">
                    <a:lumMod val="50000"/>
                  </a:schemeClr>
                </a:solidFill>
                <a:latin typeface="Comic Sans MS" panose="030F0902030302020204" pitchFamily="2" charset="0"/>
                <a:ea typeface="宋体" pitchFamily="2" charset="-122"/>
                <a:sym typeface="宋体" pitchFamily="2" charset="-122"/>
              </a:rPr>
              <a:t>(4)</a:t>
            </a:r>
            <a:r>
              <a:rPr lang="en-US" altLang="zh-CN" sz="2000" dirty="0">
                <a:solidFill>
                  <a:schemeClr val="accent1">
                    <a:lumMod val="50000"/>
                  </a:schemeClr>
                </a:solidFill>
                <a:latin typeface="微软雅黑" charset="0"/>
                <a:ea typeface="微软雅黑" charset="0"/>
                <a:cs typeface="微软雅黑" charset="0"/>
                <a:sym typeface="宋体" pitchFamily="2" charset="-122"/>
              </a:rPr>
              <a:t> </a:t>
            </a:r>
            <a:r>
              <a:rPr lang="zh-CN" altLang="en-US" sz="2000" dirty="0">
                <a:solidFill>
                  <a:schemeClr val="accent1">
                    <a:lumMod val="50000"/>
                  </a:schemeClr>
                </a:solidFill>
                <a:latin typeface="微软雅黑" charset="0"/>
                <a:ea typeface="微软雅黑" charset="0"/>
                <a:cs typeface="微软雅黑" charset="0"/>
                <a:sym typeface="宋体" pitchFamily="2" charset="-122"/>
              </a:rPr>
              <a:t>参数定义语句</a:t>
            </a:r>
            <a:r>
              <a:rPr lang="en-US" altLang="zh-CN" sz="2000" dirty="0">
                <a:solidFill>
                  <a:schemeClr val="accent1">
                    <a:lumMod val="50000"/>
                  </a:schemeClr>
                </a:solidFill>
                <a:latin typeface="微软雅黑" charset="0"/>
                <a:ea typeface="微软雅黑" charset="0"/>
                <a:cs typeface="微软雅黑" charset="0"/>
                <a:sym typeface="+mn-ea"/>
              </a:rPr>
              <a:t> </a:t>
            </a:r>
            <a:endParaRPr lang="en-US" altLang="zh-CN" sz="2000" dirty="0">
              <a:solidFill>
                <a:schemeClr val="accent1">
                  <a:lumMod val="50000"/>
                </a:schemeClr>
              </a:solidFill>
              <a:latin typeface="微软雅黑" charset="0"/>
              <a:ea typeface="微软雅黑" charset="0"/>
              <a:cs typeface="微软雅黑" charset="0"/>
              <a:sym typeface="+mn-ea"/>
            </a:endParaRPr>
          </a:p>
          <a:p>
            <a:pPr algn="l">
              <a:lnSpc>
                <a:spcPct val="150000"/>
              </a:lnSpc>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latin typeface="Comic Sans MS" panose="030F0902030302020204" pitchFamily="2" charset="0"/>
                <a:ea typeface="宋体" pitchFamily="2" charset="-122"/>
                <a:sym typeface="+mn-ea"/>
              </a:rPr>
              <a:t>   </a:t>
            </a:r>
            <a:r>
              <a:rPr lang="zh-CN" altLang="en-US" sz="2000" dirty="0">
                <a:latin typeface="Comic Sans MS" panose="030F0902030302020204" pitchFamily="2" charset="0"/>
                <a:ea typeface="宋体" pitchFamily="2" charset="-122"/>
                <a:sym typeface="+mn-ea"/>
              </a:rPr>
              <a:t>Verilog使用参数定义语句定义常量，用标识符表示具体的常量值，用于指定数据的位宽、延迟量和状态编码等参数</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以提高代码的可阅读性、可维护性以及模块的复用性。</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sp>
        <p:nvSpPr>
          <p:cNvPr id="25603" name="文本框 1"/>
          <p:cNvSpPr txBox="1"/>
          <p:nvPr>
            <p:custDataLst>
              <p:tags r:id="rId4"/>
            </p:custDataLst>
          </p:nvPr>
        </p:nvSpPr>
        <p:spPr>
          <a:xfrm>
            <a:off x="88265" y="2917825"/>
            <a:ext cx="8945245" cy="1337945"/>
          </a:xfrm>
          <a:prstGeom prst="rect">
            <a:avLst/>
          </a:prstGeom>
        </p:spPr>
        <p:style>
          <a:lnRef idx="2">
            <a:schemeClr val="accent1"/>
          </a:lnRef>
          <a:fillRef idx="0">
            <a:srgbClr val="FFFFFF"/>
          </a:fillRef>
          <a:effectRef idx="0">
            <a:srgbClr val="FFFFFF"/>
          </a:effectRef>
          <a:fontRef idx="minor">
            <a:schemeClr val="dk1"/>
          </a:fontRef>
        </p:style>
        <p:txBody>
          <a:bodyPr wrap="square" anchor="t" anchorCtr="0">
            <a:spAutoFit/>
          </a:bodyPr>
          <a:p>
            <a:pPr eaLnBrk="0" hangingPunct="0">
              <a:lnSpc>
                <a:spcPct val="150000"/>
              </a:lnSpc>
            </a:pPr>
            <a:r>
              <a:rPr lang="zh-CN" altLang="en-US" dirty="0">
                <a:solidFill>
                  <a:srgbClr val="0070C0"/>
                </a:solidFill>
                <a:latin typeface="Comic Sans MS" panose="030F0902030302020204" pitchFamily="2" charset="0"/>
                <a:ea typeface="宋体" pitchFamily="2" charset="-122"/>
              </a:rPr>
              <a:t>参数定义语句的语法格式如下：</a:t>
            </a:r>
            <a:endParaRPr lang="zh-CN" altLang="en-US" dirty="0">
              <a:solidFill>
                <a:srgbClr val="0070C0"/>
              </a:solidFill>
              <a:latin typeface="Comic Sans MS" panose="030F0902030302020204" pitchFamily="2" charset="0"/>
              <a:ea typeface="宋体" pitchFamily="2" charset="-122"/>
            </a:endParaRPr>
          </a:p>
          <a:p>
            <a:pPr eaLnBrk="0" hangingPunct="0">
              <a:lnSpc>
                <a:spcPct val="150000"/>
              </a:lnSpc>
            </a:pPr>
            <a:r>
              <a:rPr lang="zh-CN" altLang="en-US" dirty="0">
                <a:solidFill>
                  <a:srgbClr val="C00000"/>
                </a:solidFill>
                <a:latin typeface="Comic Sans MS" panose="030F0902030302020204" pitchFamily="2" charset="0"/>
                <a:ea typeface="宋体" pitchFamily="2" charset="-122"/>
              </a:rPr>
              <a:t>parameter 参数名1=常数或常数表达式１,参数名2=常数或常数表达式2,…;</a:t>
            </a:r>
            <a:endParaRPr lang="zh-CN" altLang="en-US" dirty="0">
              <a:solidFill>
                <a:srgbClr val="C00000"/>
              </a:solidFill>
              <a:latin typeface="Comic Sans MS" panose="030F0902030302020204" pitchFamily="2" charset="0"/>
              <a:ea typeface="宋体" pitchFamily="2" charset="-122"/>
            </a:endParaRPr>
          </a:p>
          <a:p>
            <a:pPr eaLnBrk="0" hangingPunct="0">
              <a:lnSpc>
                <a:spcPct val="150000"/>
              </a:lnSpc>
            </a:pPr>
            <a:r>
              <a:rPr lang="zh-CN" altLang="en-US" dirty="0">
                <a:solidFill>
                  <a:srgbClr val="C00000"/>
                </a:solidFill>
                <a:latin typeface="Comic Sans MS" panose="030F0902030302020204" pitchFamily="2" charset="0"/>
                <a:ea typeface="宋体" pitchFamily="2" charset="-122"/>
              </a:rPr>
              <a:t>localparam 参数名1=常数或常数表达式１,参数名2=常数或常数表达式2,…;</a:t>
            </a:r>
            <a:endParaRPr lang="zh-CN" altLang="en-US" dirty="0">
              <a:solidFill>
                <a:srgbClr val="C00000"/>
              </a:solidFill>
              <a:latin typeface="Comic Sans MS" panose="030F0902030302020204" pitchFamily="2" charset="0"/>
              <a:ea typeface="宋体" pitchFamily="2" charset="-122"/>
            </a:endParaRPr>
          </a:p>
        </p:txBody>
      </p:sp>
      <p:sp>
        <p:nvSpPr>
          <p:cNvPr id="25604" name="文本框 6"/>
          <p:cNvSpPr txBox="1"/>
          <p:nvPr>
            <p:custDataLst>
              <p:tags r:id="rId5"/>
            </p:custDataLst>
          </p:nvPr>
        </p:nvSpPr>
        <p:spPr>
          <a:xfrm>
            <a:off x="87630" y="4358005"/>
            <a:ext cx="8934450" cy="1814830"/>
          </a:xfrm>
          <a:prstGeom prst="rect">
            <a:avLst/>
          </a:prstGeom>
        </p:spPr>
        <p:style>
          <a:lnRef idx="2">
            <a:schemeClr val="accent1"/>
          </a:lnRef>
          <a:fillRef idx="2">
            <a:schemeClr val="accent1"/>
          </a:fillRef>
          <a:effectRef idx="0">
            <a:srgbClr val="FFFFFF"/>
          </a:effectRef>
          <a:fontRef idx="minor">
            <a:schemeClr val="lt1"/>
          </a:fontRef>
        </p:style>
        <p:txBody>
          <a:bodyPr wrap="square" anchor="t" anchorCtr="0">
            <a:spAutoFit/>
          </a:bodyPr>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parameter MSB=7, LSB=0;  // 定义参数MSB和LSB，值分别为7和0</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en-US" altLang="zh-CN" sz="1600" dirty="0">
                <a:solidFill>
                  <a:schemeClr val="tx1"/>
                </a:solidFill>
                <a:latin typeface="Comic Sans MS" panose="030F0902030302020204" pitchFamily="2" charset="0"/>
                <a:ea typeface="宋体" pitchFamily="2" charset="-122"/>
                <a:sym typeface="宋体" pitchFamily="2" charset="-122"/>
              </a:rPr>
              <a:t>local</a:t>
            </a:r>
            <a:r>
              <a:rPr lang="zh-CN" altLang="en-US" sz="1600" dirty="0">
                <a:solidFill>
                  <a:schemeClr val="tx1"/>
                </a:solidFill>
                <a:latin typeface="Comic Sans MS" panose="030F0902030302020204" pitchFamily="2" charset="0"/>
                <a:ea typeface="宋体" pitchFamily="2" charset="-122"/>
                <a:sym typeface="宋体" pitchFamily="2" charset="-122"/>
              </a:rPr>
              <a:t>param DELAY=10;       // 定义参数DELAY，值为10</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r>
              <a:rPr lang="en-US" altLang="zh-CN" sz="1600" dirty="0">
                <a:solidFill>
                  <a:schemeClr val="tx1"/>
                </a:solidFill>
                <a:latin typeface="Comic Sans MS" panose="030F0902030302020204" pitchFamily="2" charset="0"/>
                <a:ea typeface="宋体" pitchFamily="2" charset="-122"/>
                <a:sym typeface="宋体" pitchFamily="2" charset="-122"/>
              </a:rPr>
              <a:t>...</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reg [MSB:LSB] </a:t>
            </a:r>
            <a:r>
              <a:rPr lang="en-US" altLang="zh-CN" sz="1600" dirty="0">
                <a:solidFill>
                  <a:schemeClr val="tx1"/>
                </a:solidFill>
                <a:latin typeface="Comic Sans MS" panose="030F0902030302020204" pitchFamily="2" charset="0"/>
                <a:ea typeface="宋体" pitchFamily="2" charset="-122"/>
                <a:sym typeface="宋体" pitchFamily="2" charset="-122"/>
              </a:rPr>
              <a:t>cnt</a:t>
            </a:r>
            <a:r>
              <a:rPr lang="zh-CN" altLang="en-US" sz="1600" dirty="0">
                <a:solidFill>
                  <a:schemeClr val="tx1"/>
                </a:solidFill>
                <a:latin typeface="Comic Sans MS" panose="030F0902030302020204" pitchFamily="2" charset="0"/>
                <a:ea typeface="宋体" pitchFamily="2" charset="-122"/>
                <a:sym typeface="宋体" pitchFamily="2" charset="-122"/>
              </a:rPr>
              <a:t>_</a:t>
            </a:r>
            <a:r>
              <a:rPr lang="en-US" altLang="zh-CN" sz="1600" dirty="0">
                <a:solidFill>
                  <a:schemeClr val="tx1"/>
                </a:solidFill>
                <a:latin typeface="Comic Sans MS" panose="030F0902030302020204" pitchFamily="2" charset="0"/>
                <a:ea typeface="宋体" pitchFamily="2" charset="-122"/>
                <a:sym typeface="宋体" pitchFamily="2" charset="-122"/>
              </a:rPr>
              <a:t>q</a:t>
            </a:r>
            <a:r>
              <a:rPr lang="zh-CN" altLang="en-US" sz="1600" dirty="0">
                <a:solidFill>
                  <a:schemeClr val="tx1"/>
                </a:solidFill>
                <a:latin typeface="Comic Sans MS" panose="030F0902030302020204" pitchFamily="2" charset="0"/>
                <a:ea typeface="宋体" pitchFamily="2" charset="-122"/>
                <a:sym typeface="宋体" pitchFamily="2" charset="-122"/>
              </a:rPr>
              <a:t>；     // 引用参数MSB和LSB定义</a:t>
            </a:r>
            <a:r>
              <a:rPr lang="en-US" altLang="zh-CN" sz="1600" dirty="0">
                <a:solidFill>
                  <a:schemeClr val="tx1"/>
                </a:solidFill>
                <a:latin typeface="Comic Sans MS" panose="030F0902030302020204" pitchFamily="2" charset="0"/>
                <a:ea typeface="宋体" pitchFamily="2" charset="-122"/>
                <a:sym typeface="宋体" pitchFamily="2" charset="-122"/>
              </a:rPr>
              <a:t>cnt_q</a:t>
            </a:r>
            <a:r>
              <a:rPr lang="zh-CN" altLang="en-US" sz="1600" dirty="0">
                <a:solidFill>
                  <a:schemeClr val="tx1"/>
                </a:solidFill>
                <a:latin typeface="Comic Sans MS" panose="030F0902030302020204" pitchFamily="2" charset="0"/>
                <a:ea typeface="宋体" pitchFamily="2" charset="-122"/>
                <a:sym typeface="宋体" pitchFamily="2" charset="-122"/>
              </a:rPr>
              <a:t>的位宽</a:t>
            </a:r>
            <a:endParaRPr lang="zh-CN" altLang="en-US" sz="16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solidFill>
                  <a:schemeClr val="tx1"/>
                </a:solidFill>
                <a:latin typeface="Comic Sans MS" panose="030F0902030302020204" pitchFamily="2" charset="0"/>
                <a:ea typeface="宋体" pitchFamily="2" charset="-122"/>
                <a:sym typeface="宋体" pitchFamily="2" charset="-122"/>
              </a:rPr>
              <a:t>and #DELAY (y,a,b);      </a:t>
            </a:r>
            <a:r>
              <a:rPr lang="en-US" altLang="zh-CN" sz="1600" dirty="0">
                <a:solidFill>
                  <a:schemeClr val="tx1"/>
                </a:solidFill>
                <a:latin typeface="Comic Sans MS" panose="030F0902030302020204" pitchFamily="2" charset="0"/>
                <a:ea typeface="宋体" pitchFamily="2" charset="-122"/>
                <a:sym typeface="宋体" pitchFamily="2" charset="-122"/>
              </a:rPr>
              <a:t>  </a:t>
            </a:r>
            <a:r>
              <a:rPr lang="zh-CN" altLang="en-US" sz="1600" dirty="0">
                <a:solidFill>
                  <a:schemeClr val="tx1"/>
                </a:solidFill>
                <a:latin typeface="Comic Sans MS" panose="030F0902030302020204" pitchFamily="2" charset="0"/>
                <a:ea typeface="宋体" pitchFamily="2" charset="-122"/>
                <a:sym typeface="宋体" pitchFamily="2" charset="-122"/>
              </a:rPr>
              <a:t> // 引用参数DELAY定义赋值的延迟时间</a:t>
            </a:r>
            <a:endParaRPr lang="zh-CN" altLang="en-US" sz="1600" dirty="0">
              <a:solidFill>
                <a:schemeClr val="tx1"/>
              </a:solidFill>
              <a:latin typeface="Comic Sans MS" panose="030F0902030302020204" pitchFamily="2" charset="0"/>
              <a:ea typeface="宋体" pitchFamily="2" charset="-122"/>
              <a:sym typeface="宋体" pitchFamily="2" charset="-122"/>
            </a:endParaRPr>
          </a:p>
        </p:txBody>
      </p:sp>
      <p:sp>
        <p:nvSpPr>
          <p:cNvPr id="6"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24803" y="6230687"/>
            <a:ext cx="8992631" cy="553085"/>
          </a:xfrm>
          <a:prstGeom prst="rect">
            <a:avLst/>
          </a:prstGeom>
          <a:ln w="12700">
            <a:miter lim="400000"/>
          </a:ln>
        </p:spPr>
        <p:txBody>
          <a:bodyPr lIns="45719" rIns="45719">
            <a:spAutoFit/>
          </a:bodyPr>
          <a:p>
            <a:pPr marL="342900" indent="-342900" algn="l">
              <a:lnSpc>
                <a:spcPct val="150000"/>
              </a:lnSpc>
              <a:buFont typeface="Arial" panose="020B0604020202090204" pitchFamily="34"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B050"/>
                </a:solidFill>
                <a:latin typeface="Comic Sans MS" panose="030F0902030302020204" pitchFamily="2" charset="0"/>
                <a:ea typeface="宋体" pitchFamily="2" charset="-122"/>
                <a:sym typeface="+mn-ea"/>
              </a:rPr>
              <a:t>参数定义语句parameter/localparam应写在模块内部，只对当前模块起作用</a:t>
            </a:r>
            <a:r>
              <a:rPr lang="en-US" altLang="zh-CN" sz="2000" dirty="0">
                <a:solidFill>
                  <a:srgbClr val="00B050"/>
                </a:solidFill>
                <a:latin typeface="微软雅黑" charset="0"/>
                <a:ea typeface="微软雅黑" charset="0"/>
                <a:cs typeface="微软雅黑" charset="0"/>
                <a:sym typeface="+mn-ea"/>
              </a:rPr>
              <a:t>      </a:t>
            </a:r>
            <a:endParaRPr lang="en-US" altLang="zh-CN" sz="2000" dirty="0">
              <a:solidFill>
                <a:srgbClr val="00B050"/>
              </a:solidFill>
              <a:latin typeface="微软雅黑" charset="0"/>
              <a:ea typeface="微软雅黑" charset="0"/>
              <a:cs typeface="微软雅黑" charset="0"/>
              <a:sym typeface="+mn-e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1"/>
            </p:custDataLst>
          </p:nvPr>
        </p:nvSpPr>
        <p:spPr>
          <a:xfrm>
            <a:off x="41275" y="1019810"/>
            <a:ext cx="9081135" cy="578739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indent="457200"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400" dirty="0">
              <a:solidFill>
                <a:srgbClr val="16468D"/>
              </a:solidFill>
              <a:latin typeface="微软雅黑" charset="0"/>
              <a:ea typeface="微软雅黑" charset="0"/>
              <a:cs typeface="微软雅黑" charset="0"/>
              <a:sym typeface="+mn-ea"/>
            </a:endParaRPr>
          </a:p>
          <a:p>
            <a:pPr indent="457200"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16468D"/>
                </a:solidFill>
                <a:latin typeface="微软雅黑" charset="0"/>
                <a:ea typeface="微软雅黑" charset="0"/>
                <a:cs typeface="微软雅黑" charset="0"/>
                <a:sym typeface="+mn-ea"/>
              </a:rPr>
              <a:t>1. </a:t>
            </a:r>
            <a:r>
              <a:rPr lang="zh-CN" altLang="en-US" sz="2400" dirty="0">
                <a:solidFill>
                  <a:srgbClr val="16468D"/>
                </a:solidFill>
                <a:latin typeface="微软雅黑" charset="0"/>
                <a:ea typeface="微软雅黑" charset="0"/>
                <a:cs typeface="微软雅黑" charset="0"/>
                <a:sym typeface="+mn-ea"/>
              </a:rPr>
              <a:t>模块的基本结构</a:t>
            </a:r>
            <a:endParaRPr lang="zh-CN" altLang="en-US" sz="2400" dirty="0">
              <a:solidFill>
                <a:srgbClr val="16468D"/>
              </a:solidFill>
              <a:latin typeface="微软雅黑" charset="0"/>
              <a:ea typeface="微软雅黑" charset="0"/>
              <a:cs typeface="微软雅黑" charset="0"/>
              <a:sym typeface="+mn-ea"/>
            </a:endParaRPr>
          </a:p>
          <a:p>
            <a:pPr indent="457200"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16468D"/>
                </a:solidFill>
                <a:latin typeface="微软雅黑" charset="0"/>
                <a:ea typeface="微软雅黑" charset="0"/>
                <a:cs typeface="微软雅黑" charset="0"/>
                <a:sym typeface="+mn-ea"/>
              </a:rPr>
              <a:t>2. </a:t>
            </a:r>
            <a:r>
              <a:rPr lang="zh-CN" altLang="en-US" sz="2400" dirty="0">
                <a:solidFill>
                  <a:srgbClr val="16468D"/>
                </a:solidFill>
                <a:latin typeface="Comic Sans MS" panose="030F0902030302020204" pitchFamily="2" charset="0"/>
                <a:ea typeface="黑体" pitchFamily="2" charset="-122"/>
                <a:sym typeface="+mn-ea"/>
              </a:rPr>
              <a:t>Verilo</a:t>
            </a:r>
            <a:r>
              <a:rPr lang="en-US" altLang="zh-CN" sz="2400" dirty="0">
                <a:solidFill>
                  <a:srgbClr val="16468D"/>
                </a:solidFill>
                <a:latin typeface="Comic Sans MS" panose="030F0902030302020204" pitchFamily="2" charset="0"/>
                <a:ea typeface="黑体" pitchFamily="2" charset="-122"/>
                <a:sym typeface="+mn-ea"/>
              </a:rPr>
              <a:t>g</a:t>
            </a:r>
            <a:r>
              <a:rPr lang="zh-CN" altLang="en-US" sz="2400" dirty="0">
                <a:solidFill>
                  <a:srgbClr val="16468D"/>
                </a:solidFill>
                <a:latin typeface="微软雅黑" charset="0"/>
                <a:ea typeface="微软雅黑" charset="0"/>
                <a:sym typeface="+mn-ea"/>
              </a:rPr>
              <a:t>语法元素</a:t>
            </a:r>
            <a:endParaRPr lang="zh-CN" altLang="en-US" sz="2400" dirty="0">
              <a:solidFill>
                <a:srgbClr val="16468D"/>
              </a:solidFill>
              <a:latin typeface="Comic Sans MS" panose="030F0902030302020204" pitchFamily="2" charset="0"/>
              <a:ea typeface="黑体" pitchFamily="2" charset="-122"/>
              <a:sym typeface="+mn-ea"/>
            </a:endParaRPr>
          </a:p>
          <a:p>
            <a:pPr indent="457200"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16468D"/>
                </a:solidFill>
                <a:latin typeface="微软雅黑" charset="0"/>
                <a:ea typeface="微软雅黑" charset="0"/>
                <a:cs typeface="微软雅黑" charset="0"/>
                <a:sym typeface="+mn-ea"/>
              </a:rPr>
              <a:t>3. </a:t>
            </a:r>
            <a:r>
              <a:rPr lang="zh-CN" altLang="en-US" sz="2400" dirty="0">
                <a:solidFill>
                  <a:srgbClr val="16468D"/>
                </a:solidFill>
                <a:latin typeface="微软雅黑" charset="0"/>
                <a:ea typeface="微软雅黑" charset="0"/>
                <a:cs typeface="微软雅黑" charset="0"/>
                <a:sym typeface="+mn-ea"/>
              </a:rPr>
              <a:t>数据</a:t>
            </a:r>
            <a:r>
              <a:rPr lang="zh-CN" altLang="en-US" sz="2400" dirty="0">
                <a:solidFill>
                  <a:srgbClr val="16468D"/>
                </a:solidFill>
                <a:latin typeface="微软雅黑" charset="0"/>
                <a:ea typeface="微软雅黑" charset="0"/>
                <a:cs typeface="微软雅黑" charset="0"/>
                <a:sym typeface="+mn-ea"/>
              </a:rPr>
              <a:t>类型</a:t>
            </a:r>
            <a:endParaRPr lang="zh-CN" altLang="en-US" sz="2400" dirty="0">
              <a:solidFill>
                <a:srgbClr val="16468D"/>
              </a:solidFill>
              <a:latin typeface="微软雅黑" charset="0"/>
              <a:ea typeface="微软雅黑" charset="0"/>
              <a:cs typeface="微软雅黑" charset="0"/>
              <a:sym typeface="+mn-ea"/>
            </a:endParaRPr>
          </a:p>
        </p:txBody>
      </p:sp>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2"/>
          <a:stretch>
            <a:fillRect/>
          </a:stretch>
        </p:blipFill>
        <p:spPr>
          <a:xfrm>
            <a:off x="8311366" y="132565"/>
            <a:ext cx="710604" cy="710604"/>
          </a:xfrm>
          <a:prstGeom prst="rect">
            <a:avLst/>
          </a:prstGeom>
          <a:ln w="12700">
            <a:miter lim="400000"/>
            <a:headEnd/>
            <a:tailEnd/>
          </a:ln>
        </p:spPr>
      </p:pic>
      <p:sp>
        <p:nvSpPr>
          <p:cNvPr id="105" name="文本框 12"/>
          <p:cNvSpPr txBox="1"/>
          <p:nvPr/>
        </p:nvSpPr>
        <p:spPr>
          <a:xfrm>
            <a:off x="59055" y="230505"/>
            <a:ext cx="2087245" cy="521970"/>
          </a:xfrm>
          <a:prstGeom prst="rect">
            <a:avLst/>
          </a:prstGeom>
          <a:ln w="12700">
            <a:miter lim="400000"/>
          </a:ln>
        </p:spPr>
        <p:txBody>
          <a:bodyPr wrap="square" lIns="45719" rIns="45719">
            <a:spAutoFit/>
          </a:bodyPr>
          <a:lstStyle>
            <a:lvl1pPr>
              <a:defRPr sz="3600">
                <a:solidFill>
                  <a:srgbClr val="16468D"/>
                </a:solidFill>
              </a:defRPr>
            </a:lvl1pPr>
          </a:lstStyle>
          <a:p>
            <a:r>
              <a:rPr lang="zh-CN" altLang="en-US" sz="2800">
                <a:solidFill>
                  <a:srgbClr val="16468D"/>
                </a:solidFill>
                <a:highlight>
                  <a:srgbClr val="FFFF00"/>
                </a:highlight>
                <a:latin typeface="黑体" charset="0"/>
                <a:ea typeface="黑体" charset="0"/>
                <a:cs typeface="微软雅黑" charset="0"/>
              </a:rPr>
              <a:t>主要内容</a:t>
            </a:r>
            <a:endParaRPr lang="zh-CN" altLang="en-US" sz="2800">
              <a:solidFill>
                <a:srgbClr val="16468D"/>
              </a:solidFill>
              <a:highlight>
                <a:srgbClr val="FFFF00"/>
              </a:highlight>
              <a:latin typeface="黑体" charset="0"/>
              <a:ea typeface="黑体" charset="0"/>
              <a:cs typeface="微软雅黑"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553085"/>
          </a:xfrm>
          <a:prstGeom prst="rect">
            <a:avLst/>
          </a:prstGeom>
          <a:ln w="12700">
            <a:miter lim="400000"/>
          </a:ln>
        </p:spPr>
        <p:txBody>
          <a:bodyPr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zh-CN" sz="2000" dirty="0">
                <a:latin typeface="Comic Sans MS" panose="030F0902030302020204" pitchFamily="2" charset="0"/>
                <a:ea typeface="宋体" pitchFamily="2" charset="-122"/>
                <a:sym typeface="+mn-ea"/>
              </a:rPr>
              <a:t>另外，</a:t>
            </a:r>
            <a:r>
              <a:rPr lang="zh-CN" altLang="en-US" sz="2000" dirty="0">
                <a:latin typeface="Comic Sans MS" panose="030F0902030302020204" pitchFamily="2" charset="0"/>
                <a:ea typeface="宋体" pitchFamily="2" charset="-122"/>
                <a:sym typeface="+mn-ea"/>
              </a:rPr>
              <a:t>parameter语句还可以写在模块名和端口列表之间，其语法格式为：</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sp>
        <p:nvSpPr>
          <p:cNvPr id="25603" name="文本框 1"/>
          <p:cNvSpPr txBox="1"/>
          <p:nvPr>
            <p:custDataLst>
              <p:tags r:id="rId4"/>
            </p:custDataLst>
          </p:nvPr>
        </p:nvSpPr>
        <p:spPr>
          <a:xfrm>
            <a:off x="88265" y="1626235"/>
            <a:ext cx="8945245" cy="1337945"/>
          </a:xfrm>
          <a:prstGeom prst="rect">
            <a:avLst/>
          </a:prstGeom>
        </p:spPr>
        <p:style>
          <a:lnRef idx="2">
            <a:schemeClr val="accent1"/>
          </a:lnRef>
          <a:fillRef idx="0">
            <a:srgbClr val="FFFFFF"/>
          </a:fillRef>
          <a:effectRef idx="0">
            <a:srgbClr val="FFFFFF"/>
          </a:effectRef>
          <a:fontRef idx="minor">
            <a:schemeClr val="dk1"/>
          </a:fontRef>
        </p:style>
        <p:txBody>
          <a:bodyPr wrap="square" anchor="t" anchorCtr="0">
            <a:spAutoFit/>
          </a:bodyPr>
          <a:p>
            <a:pPr eaLnBrk="0" fontAlgn="base" hangingPunct="0">
              <a:lnSpc>
                <a:spcPct val="150000"/>
              </a:lnSpc>
            </a:pPr>
            <a:r>
              <a:rPr lang="en-US" altLang="zh-CN" dirty="0">
                <a:latin typeface="Comic Sans MS" panose="030F0902030302020204" pitchFamily="2" charset="0"/>
                <a:ea typeface="宋体" pitchFamily="2" charset="-122"/>
                <a:sym typeface="+mn-ea"/>
              </a:rPr>
              <a:t> </a:t>
            </a:r>
            <a:r>
              <a:rPr lang="zh-CN" altLang="en-US" dirty="0">
                <a:solidFill>
                  <a:srgbClr val="0070C0"/>
                </a:solidFill>
                <a:latin typeface="Comic Sans MS" panose="030F0902030302020204" pitchFamily="2" charset="0"/>
                <a:ea typeface="宋体" pitchFamily="2" charset="-122"/>
                <a:sym typeface="+mn-ea"/>
              </a:rPr>
              <a:t>module 模块名 #(parameter 参数名1=...,参数名2=...) (端口列表);</a:t>
            </a:r>
            <a:endParaRPr lang="zh-CN" altLang="en-US" strike="noStrike" noProof="1" dirty="0">
              <a:solidFill>
                <a:srgbClr val="0070C0"/>
              </a:solidFill>
              <a:latin typeface="Comic Sans MS" panose="030F0902030302020204" pitchFamily="2" charset="0"/>
              <a:ea typeface="宋体" pitchFamily="2" charset="-122"/>
            </a:endParaRPr>
          </a:p>
          <a:p>
            <a:pPr eaLnBrk="0" fontAlgn="base" hangingPunct="0">
              <a:lnSpc>
                <a:spcPct val="150000"/>
              </a:lnSpc>
            </a:pPr>
            <a:r>
              <a:rPr lang="en-US" altLang="zh-CN" dirty="0">
                <a:solidFill>
                  <a:srgbClr val="0070C0"/>
                </a:solidFill>
                <a:latin typeface="Comic Sans MS" panose="030F0902030302020204" pitchFamily="2" charset="0"/>
                <a:ea typeface="宋体" pitchFamily="2" charset="-122"/>
                <a:sym typeface="+mn-ea"/>
              </a:rPr>
              <a:t> </a:t>
            </a:r>
            <a:r>
              <a:rPr lang="zh-CN" altLang="en-US" dirty="0">
                <a:solidFill>
                  <a:srgbClr val="0070C0"/>
                </a:solidFill>
                <a:latin typeface="Comic Sans MS" panose="030F0902030302020204" pitchFamily="2" charset="0"/>
                <a:ea typeface="宋体" pitchFamily="2" charset="-122"/>
                <a:sym typeface="+mn-ea"/>
              </a:rPr>
              <a:t>……</a:t>
            </a:r>
            <a:endParaRPr lang="zh-CN" altLang="en-US" strike="noStrike" noProof="1" dirty="0">
              <a:solidFill>
                <a:srgbClr val="0070C0"/>
              </a:solidFill>
              <a:latin typeface="Comic Sans MS" panose="030F0902030302020204" pitchFamily="2" charset="0"/>
              <a:ea typeface="宋体" pitchFamily="2" charset="-122"/>
            </a:endParaRPr>
          </a:p>
          <a:p>
            <a:pPr eaLnBrk="0" fontAlgn="base" hangingPunct="0">
              <a:lnSpc>
                <a:spcPct val="150000"/>
              </a:lnSpc>
            </a:pPr>
            <a:r>
              <a:rPr lang="en-US" altLang="zh-CN" dirty="0">
                <a:solidFill>
                  <a:srgbClr val="0070C0"/>
                </a:solidFill>
                <a:latin typeface="Comic Sans MS" panose="030F0902030302020204" pitchFamily="2" charset="0"/>
                <a:ea typeface="宋体" pitchFamily="2" charset="-122"/>
                <a:sym typeface="+mn-ea"/>
              </a:rPr>
              <a:t> </a:t>
            </a:r>
            <a:r>
              <a:rPr lang="zh-CN" altLang="en-US" dirty="0">
                <a:solidFill>
                  <a:srgbClr val="0070C0"/>
                </a:solidFill>
                <a:latin typeface="Comic Sans MS" panose="030F0902030302020204" pitchFamily="2" charset="0"/>
                <a:ea typeface="宋体" pitchFamily="2" charset="-122"/>
                <a:sym typeface="+mn-ea"/>
              </a:rPr>
              <a:t>endmodule</a:t>
            </a:r>
            <a:endParaRPr lang="zh-CN" altLang="en-US" dirty="0">
              <a:solidFill>
                <a:srgbClr val="C00000"/>
              </a:solidFill>
              <a:latin typeface="Comic Sans MS" panose="030F0902030302020204" pitchFamily="2" charset="0"/>
              <a:ea typeface="宋体" pitchFamily="2" charset="-122"/>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4803" y="3073467"/>
            <a:ext cx="8992631" cy="1938020"/>
          </a:xfrm>
          <a:prstGeom prst="rect">
            <a:avLst/>
          </a:prstGeom>
          <a:ln w="12700">
            <a:miter lim="400000"/>
          </a:ln>
        </p:spPr>
        <p:txBody>
          <a:bodyPr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C00000"/>
                </a:solidFill>
                <a:latin typeface="Comic Sans MS" panose="030F0902030302020204" pitchFamily="2" charset="0"/>
                <a:ea typeface="宋体" pitchFamily="2" charset="-122"/>
                <a:sym typeface="+mn-ea"/>
              </a:rPr>
              <a:t>说明：</a:t>
            </a:r>
            <a:r>
              <a:rPr lang="en-US" altLang="zh-CN" sz="2000" dirty="0">
                <a:latin typeface="Comic Sans MS" panose="030F0902030302020204" pitchFamily="2" charset="0"/>
                <a:ea typeface="宋体" pitchFamily="2" charset="-122"/>
                <a:sym typeface="+mn-ea"/>
              </a:rPr>
              <a:t> (</a:t>
            </a:r>
            <a:r>
              <a:rPr lang="zh-CN" altLang="en-US" sz="2000" dirty="0">
                <a:latin typeface="Comic Sans MS" panose="030F0902030302020204" pitchFamily="2" charset="0"/>
                <a:ea typeface="宋体" pitchFamily="2" charset="-122"/>
                <a:sym typeface="+mn-ea"/>
              </a:rPr>
              <a:t>1</a:t>
            </a:r>
            <a:r>
              <a:rPr lang="en-US" altLang="zh-CN" sz="2000" dirty="0">
                <a:latin typeface="Comic Sans MS" panose="030F0902030302020204" pitchFamily="2" charset="0"/>
                <a:ea typeface="宋体" pitchFamily="2" charset="-122"/>
                <a:sym typeface="+mn-ea"/>
              </a:rPr>
              <a:t>) </a:t>
            </a:r>
            <a:r>
              <a:rPr lang="zh-CN" altLang="en-US" sz="2000" dirty="0">
                <a:latin typeface="Comic Sans MS" panose="030F0902030302020204" pitchFamily="2" charset="0"/>
                <a:ea typeface="宋体" pitchFamily="2" charset="-122"/>
                <a:sym typeface="+mn-ea"/>
              </a:rPr>
              <a:t>parameter/localparam定义的参数是局部的，只对当前模块起作用；</a:t>
            </a:r>
            <a:r>
              <a:rPr lang="en-US" altLang="zh-CN" sz="2000" dirty="0">
                <a:latin typeface="Comic Sans MS" panose="030F0902030302020204" pitchFamily="2" charset="0"/>
                <a:ea typeface="宋体" pitchFamily="2" charset="-122"/>
                <a:sym typeface="+mn-ea"/>
              </a:rPr>
              <a:t> (</a:t>
            </a:r>
            <a:r>
              <a:rPr lang="zh-CN" altLang="en-US" sz="2000" dirty="0">
                <a:latin typeface="Comic Sans MS" panose="030F0902030302020204" pitchFamily="2" charset="0"/>
                <a:ea typeface="宋体" pitchFamily="2" charset="-122"/>
                <a:sym typeface="+mn-ea"/>
              </a:rPr>
              <a:t>2</a:t>
            </a:r>
            <a:r>
              <a:rPr lang="en-US" altLang="zh-CN" sz="2000" dirty="0">
                <a:latin typeface="Comic Sans MS" panose="030F0902030302020204" pitchFamily="2" charset="0"/>
                <a:ea typeface="宋体" pitchFamily="2" charset="-122"/>
                <a:sym typeface="+mn-ea"/>
              </a:rPr>
              <a:t>) </a:t>
            </a:r>
            <a:r>
              <a:rPr lang="zh-CN" altLang="zh-CN" sz="2000" dirty="0">
                <a:latin typeface="Comic Sans MS" panose="030F0902030302020204" pitchFamily="2" charset="0"/>
                <a:ea typeface="宋体" pitchFamily="2" charset="-122"/>
                <a:sym typeface="+mn-ea"/>
              </a:rPr>
              <a:t>在层次化电路设计中，在上层模块中可以应用参数重定义语句</a:t>
            </a:r>
            <a:r>
              <a:rPr lang="zh-CN" altLang="zh-CN" sz="2000" dirty="0">
                <a:solidFill>
                  <a:srgbClr val="00B050"/>
                </a:solidFill>
                <a:latin typeface="Comic Sans MS" panose="030F0902030302020204" pitchFamily="2" charset="0"/>
                <a:ea typeface="宋体" pitchFamily="2" charset="-122"/>
                <a:sym typeface="+mn-ea"/>
              </a:rPr>
              <a:t>defparam</a:t>
            </a:r>
            <a:r>
              <a:rPr lang="zh-CN" altLang="zh-CN" sz="2000" dirty="0">
                <a:latin typeface="Comic Sans MS" panose="030F0902030302020204" pitchFamily="2" charset="0"/>
                <a:ea typeface="宋体" pitchFamily="2" charset="-122"/>
                <a:sym typeface="+mn-ea"/>
              </a:rPr>
              <a:t>更改下层模块中用</a:t>
            </a:r>
            <a:r>
              <a:rPr lang="zh-CN" altLang="zh-CN" sz="2000" dirty="0">
                <a:solidFill>
                  <a:srgbClr val="00B050"/>
                </a:solidFill>
                <a:latin typeface="Comic Sans MS" panose="030F0902030302020204" pitchFamily="2" charset="0"/>
                <a:ea typeface="宋体" pitchFamily="2" charset="-122"/>
                <a:sym typeface="+mn-ea"/>
              </a:rPr>
              <a:t>parameter</a:t>
            </a:r>
            <a:r>
              <a:rPr lang="zh-CN" altLang="zh-CN" sz="2000" dirty="0">
                <a:latin typeface="Comic Sans MS" panose="030F0902030302020204" pitchFamily="2" charset="0"/>
                <a:ea typeface="宋体" pitchFamily="2" charset="-122"/>
                <a:sym typeface="+mn-ea"/>
              </a:rPr>
              <a:t>语句定义的参数值，体现了模块可重用的设计思想。</a:t>
            </a:r>
            <a:r>
              <a:rPr lang="zh-CN" altLang="en-US" sz="2000" dirty="0">
                <a:latin typeface="Comic Sans MS" panose="030F0902030302020204" pitchFamily="2" charset="0"/>
                <a:ea typeface="宋体" pitchFamily="2" charset="-122"/>
                <a:sym typeface="+mn-ea"/>
              </a:rPr>
              <a:t>参数重定义语句defparam应用的语法格式为：</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文本框 1"/>
          <p:cNvSpPr txBox="1"/>
          <p:nvPr>
            <p:custDataLst>
              <p:tags r:id="rId6"/>
            </p:custDataLst>
          </p:nvPr>
        </p:nvSpPr>
        <p:spPr>
          <a:xfrm>
            <a:off x="71755" y="5125720"/>
            <a:ext cx="8945245" cy="506730"/>
          </a:xfrm>
          <a:prstGeom prst="rect">
            <a:avLst/>
          </a:prstGeom>
        </p:spPr>
        <p:style>
          <a:lnRef idx="2">
            <a:schemeClr val="accent1"/>
          </a:lnRef>
          <a:fillRef idx="0">
            <a:srgbClr val="FFFFFF"/>
          </a:fillRef>
          <a:effectRef idx="0">
            <a:srgbClr val="FFFFFF"/>
          </a:effectRef>
          <a:fontRef idx="minor">
            <a:schemeClr val="dk1"/>
          </a:fontRef>
        </p:style>
        <p:txBody>
          <a:bodyPr wrap="square" anchor="t" anchorCtr="0">
            <a:spAutoFit/>
          </a:bodyPr>
          <a:p>
            <a:pPr eaLnBrk="0" hangingPunct="0">
              <a:lnSpc>
                <a:spcPct val="150000"/>
              </a:lnSpc>
            </a:pPr>
            <a:r>
              <a:rPr lang="zh-CN" altLang="en-US" dirty="0">
                <a:latin typeface="Comic Sans MS" panose="030F0902030302020204" pitchFamily="2" charset="0"/>
                <a:ea typeface="宋体" pitchFamily="2" charset="-122"/>
                <a:sym typeface="+mn-ea"/>
              </a:rPr>
              <a:t>defparam (包含层次路径)参数1,...,(包含层次路径)参数n;</a:t>
            </a:r>
            <a:endParaRPr lang="zh-CN" altLang="en-US" dirty="0">
              <a:solidFill>
                <a:srgbClr val="C00000"/>
              </a:solidFill>
              <a:latin typeface="Comic Sans MS" panose="030F0902030302020204" pitchFamily="2" charset="0"/>
              <a:ea typeface="宋体" pitchFamily="2"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5723890"/>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3. </a:t>
            </a:r>
            <a:r>
              <a:rPr lang="zh-CN" altLang="en-US" sz="2400" dirty="0">
                <a:solidFill>
                  <a:srgbClr val="C00000"/>
                </a:solidFill>
                <a:latin typeface="微软雅黑" charset="0"/>
                <a:ea typeface="微软雅黑" charset="0"/>
                <a:sym typeface="+mn-ea"/>
              </a:rPr>
              <a:t>标识符与关键词</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70C0"/>
                </a:solidFill>
                <a:latin typeface="Comic Sans MS" panose="030F0902030302020204" pitchFamily="2" charset="0"/>
                <a:ea typeface="宋体" pitchFamily="2" charset="-122"/>
                <a:sym typeface="+mn-ea"/>
              </a:rPr>
              <a:t>标识符</a:t>
            </a:r>
            <a:r>
              <a:rPr lang="en-US" altLang="zh-CN" sz="2000" dirty="0">
                <a:solidFill>
                  <a:srgbClr val="0070C0"/>
                </a:solidFill>
                <a:latin typeface="Comic Sans MS" panose="030F0902030302020204" pitchFamily="2" charset="0"/>
                <a:ea typeface="宋体" pitchFamily="2" charset="-122"/>
                <a:sym typeface="+mn-ea"/>
              </a:rPr>
              <a:t>(</a:t>
            </a:r>
            <a:r>
              <a:rPr lang="zh-CN" altLang="en-US" sz="2000" dirty="0">
                <a:solidFill>
                  <a:srgbClr val="0070C0"/>
                </a:solidFill>
                <a:latin typeface="Comic Sans MS" panose="030F0902030302020204" pitchFamily="2" charset="0"/>
                <a:ea typeface="宋体" pitchFamily="2" charset="-122"/>
                <a:sym typeface="+mn-ea"/>
              </a:rPr>
              <a:t>identifier</a:t>
            </a:r>
            <a:r>
              <a:rPr lang="en-US" altLang="zh-CN" sz="2000" dirty="0">
                <a:solidFill>
                  <a:srgbClr val="0070C0"/>
                </a:solidFill>
                <a:latin typeface="Comic Sans MS" panose="030F0902030302020204" pitchFamily="2" charset="0"/>
                <a:ea typeface="宋体" pitchFamily="2" charset="-122"/>
                <a:sym typeface="+mn-ea"/>
              </a:rPr>
              <a:t>)</a:t>
            </a:r>
            <a:r>
              <a:rPr lang="en-US" altLang="zh-CN" sz="2000" dirty="0">
                <a:solidFill>
                  <a:schemeClr val="accent1">
                    <a:lumMod val="75000"/>
                  </a:schemeClr>
                </a:solidFill>
                <a:latin typeface="Comic Sans MS" panose="030F0902030302020204" pitchFamily="2" charset="0"/>
                <a:ea typeface="宋体" pitchFamily="2" charset="-122"/>
                <a:sym typeface="+mn-ea"/>
              </a:rPr>
              <a:t> </a:t>
            </a:r>
            <a:r>
              <a:rPr lang="zh-CN" altLang="en-US" sz="2000" dirty="0">
                <a:solidFill>
                  <a:srgbClr val="0070C0"/>
                </a:solidFill>
                <a:latin typeface="Comic Sans MS" panose="030F0902030302020204" pitchFamily="2" charset="0"/>
                <a:ea typeface="宋体" pitchFamily="2" charset="-122"/>
                <a:sym typeface="+mn-ea"/>
              </a:rPr>
              <a:t>是定义 Verilog 语言结构名称的字符串，如模块、端口、线网/变量或者参数的名称等。</a:t>
            </a:r>
            <a:endParaRPr lang="zh-CN" altLang="en-US" sz="2000" dirty="0">
              <a:solidFill>
                <a:srgbClr val="0070C0"/>
              </a:solidFill>
              <a:latin typeface="Comic Sans MS" panose="030F0902030302020204" pitchFamily="2" charset="0"/>
              <a:ea typeface="宋体" pitchFamily="2" charset="-122"/>
              <a:sym typeface="+mn-ea"/>
            </a:endParaRPr>
          </a:p>
          <a:p>
            <a:pPr indent="457200" eaLnBrk="0" hangingPunct="0">
              <a:lnSpc>
                <a:spcPct val="150000"/>
              </a:lnSpc>
            </a:pPr>
            <a:r>
              <a:rPr lang="zh-CN" altLang="en-US" sz="2000" dirty="0">
                <a:latin typeface="Comic Sans MS" panose="030F0902030302020204" pitchFamily="2" charset="0"/>
                <a:ea typeface="宋体" pitchFamily="2" charset="-122"/>
                <a:sym typeface="+mn-ea"/>
              </a:rPr>
              <a:t>Verilog中的标识符应符合以下三条基本规定：</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solidFill>
                  <a:srgbClr val="0070C0"/>
                </a:solidFill>
                <a:latin typeface="Comic Sans MS" panose="030F0902030302020204" pitchFamily="2" charset="0"/>
                <a:ea typeface="宋体" pitchFamily="2" charset="-122"/>
                <a:sym typeface="+mn-ea"/>
              </a:rPr>
              <a:t>(1)</a:t>
            </a:r>
            <a:r>
              <a:rPr lang="en-US" altLang="zh-CN" sz="2000" dirty="0">
                <a:solidFill>
                  <a:schemeClr val="accent1">
                    <a:lumMod val="75000"/>
                  </a:schemeClr>
                </a:solidFill>
                <a:latin typeface="Comic Sans MS" panose="030F0902030302020204" pitchFamily="2" charset="0"/>
                <a:ea typeface="宋体" pitchFamily="2" charset="-122"/>
                <a:sym typeface="+mn-ea"/>
              </a:rPr>
              <a:t> </a:t>
            </a:r>
            <a:r>
              <a:rPr lang="zh-CN" altLang="en-US" sz="2000" dirty="0">
                <a:solidFill>
                  <a:srgbClr val="0070C0"/>
                </a:solidFill>
                <a:latin typeface="Comic Sans MS" panose="030F0902030302020204" pitchFamily="2" charset="0"/>
                <a:ea typeface="宋体" pitchFamily="2" charset="-122"/>
                <a:sym typeface="+mn-ea"/>
              </a:rPr>
              <a:t>由</a:t>
            </a:r>
            <a:r>
              <a:rPr lang="zh-CN" altLang="en-US" sz="2000" dirty="0">
                <a:solidFill>
                  <a:srgbClr val="C00000"/>
                </a:solidFill>
                <a:latin typeface="Comic Sans MS" panose="030F0902030302020204" pitchFamily="2" charset="0"/>
                <a:ea typeface="宋体" pitchFamily="2" charset="-122"/>
                <a:sym typeface="+mn-ea"/>
              </a:rPr>
              <a:t>大小写字母</a:t>
            </a:r>
            <a:r>
              <a:rPr lang="zh-CN" altLang="en-US" sz="2000" dirty="0">
                <a:solidFill>
                  <a:srgbClr val="0070C0"/>
                </a:solidFill>
                <a:latin typeface="Comic Sans MS" panose="030F0902030302020204" pitchFamily="2" charset="0"/>
                <a:ea typeface="宋体" pitchFamily="2" charset="-122"/>
                <a:sym typeface="+mn-ea"/>
              </a:rPr>
              <a:t>、</a:t>
            </a:r>
            <a:r>
              <a:rPr lang="zh-CN" altLang="en-US" sz="2000" dirty="0">
                <a:solidFill>
                  <a:srgbClr val="C00000"/>
                </a:solidFill>
                <a:latin typeface="Comic Sans MS" panose="030F0902030302020204" pitchFamily="2" charset="0"/>
                <a:ea typeface="宋体" pitchFamily="2" charset="-122"/>
                <a:sym typeface="+mn-ea"/>
              </a:rPr>
              <a:t>数字、$</a:t>
            </a:r>
            <a:r>
              <a:rPr lang="zh-CN" altLang="en-US" sz="2000" dirty="0">
                <a:solidFill>
                  <a:srgbClr val="0070C0"/>
                </a:solidFill>
                <a:latin typeface="Comic Sans MS" panose="030F0902030302020204" pitchFamily="2" charset="0"/>
                <a:ea typeface="宋体" pitchFamily="2" charset="-122"/>
                <a:sym typeface="+mn-ea"/>
              </a:rPr>
              <a:t>和</a:t>
            </a:r>
            <a:r>
              <a:rPr lang="zh-CN" altLang="en-US" sz="2000" dirty="0">
                <a:solidFill>
                  <a:srgbClr val="C00000"/>
                </a:solidFill>
                <a:latin typeface="Comic Sans MS" panose="030F0902030302020204" pitchFamily="2" charset="0"/>
                <a:ea typeface="宋体" pitchFamily="2" charset="-122"/>
                <a:sym typeface="+mn-ea"/>
              </a:rPr>
              <a:t>_</a:t>
            </a:r>
            <a:r>
              <a:rPr lang="zh-CN" altLang="en-US" sz="2000" dirty="0">
                <a:solidFill>
                  <a:srgbClr val="0070C0"/>
                </a:solidFill>
                <a:latin typeface="Comic Sans MS" panose="030F0902030302020204" pitchFamily="2" charset="0"/>
                <a:ea typeface="宋体" pitchFamily="2" charset="-122"/>
                <a:sym typeface="+mn-ea"/>
              </a:rPr>
              <a:t>（下划线）组成；</a:t>
            </a:r>
            <a:endParaRPr lang="zh-CN" altLang="en-US" sz="2000" dirty="0">
              <a:solidFill>
                <a:srgbClr val="0070C0"/>
              </a:solidFill>
              <a:latin typeface="Comic Sans MS" panose="030F0902030302020204" pitchFamily="2" charset="0"/>
              <a:ea typeface="宋体" pitchFamily="2" charset="-122"/>
            </a:endParaRPr>
          </a:p>
          <a:p>
            <a:pPr indent="457200" eaLnBrk="0" hangingPunct="0">
              <a:lnSpc>
                <a:spcPct val="150000"/>
              </a:lnSpc>
            </a:pPr>
            <a:r>
              <a:rPr lang="en-US" altLang="zh-CN" sz="2000" dirty="0">
                <a:solidFill>
                  <a:srgbClr val="0070C0"/>
                </a:solidFill>
                <a:latin typeface="Comic Sans MS" panose="030F0902030302020204" pitchFamily="2" charset="0"/>
                <a:ea typeface="宋体" pitchFamily="2" charset="-122"/>
                <a:sym typeface="+mn-ea"/>
              </a:rPr>
              <a:t>(2)</a:t>
            </a:r>
            <a:r>
              <a:rPr lang="zh-CN" altLang="en-US" sz="2000" dirty="0">
                <a:solidFill>
                  <a:srgbClr val="C00000"/>
                </a:solidFill>
                <a:latin typeface="Comic Sans MS" panose="030F0902030302020204" pitchFamily="2" charset="0"/>
                <a:ea typeface="宋体" pitchFamily="2" charset="-122"/>
                <a:sym typeface="+mn-ea"/>
              </a:rPr>
              <a:t>以字母或下划线开头</a:t>
            </a:r>
            <a:r>
              <a:rPr lang="zh-CN" altLang="en-US" sz="2000" dirty="0">
                <a:solidFill>
                  <a:srgbClr val="0070C0"/>
                </a:solidFill>
                <a:latin typeface="Comic Sans MS" panose="030F0902030302020204" pitchFamily="2" charset="0"/>
                <a:ea typeface="宋体" pitchFamily="2" charset="-122"/>
                <a:sym typeface="+mn-ea"/>
              </a:rPr>
              <a:t>，中间可以使用下划线，但不能连续使用下划线，也不能以下划线结束；</a:t>
            </a:r>
            <a:endParaRPr lang="zh-CN" altLang="en-US" sz="2000" dirty="0">
              <a:solidFill>
                <a:srgbClr val="0070C0"/>
              </a:solidFill>
              <a:latin typeface="Comic Sans MS" panose="030F0902030302020204" pitchFamily="2" charset="0"/>
              <a:ea typeface="宋体" pitchFamily="2" charset="-122"/>
            </a:endParaRPr>
          </a:p>
          <a:p>
            <a:pPr indent="457200" eaLnBrk="0" hangingPunct="0">
              <a:lnSpc>
                <a:spcPct val="150000"/>
              </a:lnSpc>
            </a:pPr>
            <a:r>
              <a:rPr lang="en-US" altLang="zh-CN" sz="2000" dirty="0">
                <a:solidFill>
                  <a:srgbClr val="0070C0"/>
                </a:solidFill>
                <a:latin typeface="Comic Sans MS" panose="030F0902030302020204" pitchFamily="2" charset="0"/>
                <a:ea typeface="宋体" pitchFamily="2" charset="-122"/>
                <a:sym typeface="+mn-ea"/>
              </a:rPr>
              <a:t>(3)</a:t>
            </a:r>
            <a:r>
              <a:rPr lang="zh-CN" altLang="en-US" sz="2000" dirty="0">
                <a:solidFill>
                  <a:srgbClr val="C00000"/>
                </a:solidFill>
                <a:latin typeface="Comic Sans MS" panose="030F0902030302020204" pitchFamily="2" charset="0"/>
                <a:ea typeface="宋体" pitchFamily="2" charset="-122"/>
                <a:sym typeface="+mn-ea"/>
              </a:rPr>
              <a:t>长度小于1024</a:t>
            </a:r>
            <a:r>
              <a:rPr lang="zh-CN" altLang="en-US" sz="2000" dirty="0">
                <a:solidFill>
                  <a:srgbClr val="0070C0"/>
                </a:solidFill>
                <a:latin typeface="Comic Sans MS" panose="030F0902030302020204" pitchFamily="2" charset="0"/>
                <a:ea typeface="宋体" pitchFamily="2" charset="-122"/>
                <a:sym typeface="+mn-ea"/>
              </a:rPr>
              <a:t>。</a:t>
            </a:r>
            <a:endParaRPr lang="zh-CN" altLang="en-US" sz="2000" dirty="0">
              <a:solidFill>
                <a:srgbClr val="0070C0"/>
              </a:solidFill>
              <a:latin typeface="Comic Sans MS" panose="030F0902030302020204" pitchFamily="2" charset="0"/>
              <a:ea typeface="宋体" pitchFamily="2" charset="-122"/>
              <a:sym typeface="+mn-ea"/>
            </a:endParaRPr>
          </a:p>
          <a:p>
            <a:pPr eaLnBrk="0" hangingPunct="0">
              <a:lnSpc>
                <a:spcPct val="150000"/>
              </a:lnSpc>
            </a:pPr>
            <a:r>
              <a:rPr lang="zh-CN" altLang="en-US" sz="2000" dirty="0">
                <a:latin typeface="Comic Sans MS" panose="030F0902030302020204" pitchFamily="2" charset="0"/>
                <a:ea typeface="宋体" pitchFamily="2" charset="-122"/>
                <a:sym typeface="+mn-ea"/>
              </a:rPr>
              <a:t>合法的标识符：</a:t>
            </a:r>
            <a:r>
              <a:rPr lang="en-US" altLang="zh-CN" sz="2000" dirty="0">
                <a:latin typeface="Comic Sans MS" panose="030F0902030302020204" pitchFamily="2" charset="0"/>
                <a:ea typeface="宋体" pitchFamily="2" charset="-122"/>
                <a:sym typeface="+mn-ea"/>
              </a:rPr>
              <a:t>MUX4to1,d0,d1,d2,d3,a,y; </a:t>
            </a:r>
            <a:r>
              <a:rPr lang="zh-CN" altLang="en-US" sz="2000" dirty="0">
                <a:latin typeface="Comic Sans MS" panose="030F0902030302020204" pitchFamily="2" charset="0"/>
                <a:ea typeface="宋体" pitchFamily="2" charset="-122"/>
                <a:sym typeface="+mn-ea"/>
              </a:rPr>
              <a:t>Clk_100MHz</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WR_n</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_CE</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P1_2。</a:t>
            </a:r>
            <a:endParaRPr lang="zh-CN" altLang="en-US" sz="2000" dirty="0">
              <a:latin typeface="Comic Sans MS" panose="030F0902030302020204" pitchFamily="2" charset="0"/>
              <a:ea typeface="宋体" pitchFamily="2" charset="-122"/>
              <a:sym typeface="+mn-ea"/>
            </a:endParaRPr>
          </a:p>
          <a:p>
            <a:pPr eaLnBrk="0" hangingPunct="0">
              <a:lnSpc>
                <a:spcPct val="150000"/>
              </a:lnSpc>
            </a:pPr>
            <a:r>
              <a:rPr lang="zh-CN" altLang="en-US" sz="2000" dirty="0">
                <a:latin typeface="Comic Sans MS" panose="030F0902030302020204" pitchFamily="2" charset="0"/>
                <a:ea typeface="宋体" pitchFamily="2" charset="-122"/>
                <a:sym typeface="+mn-ea"/>
              </a:rPr>
              <a:t>非法的标识符：64b</a:t>
            </a:r>
            <a:r>
              <a:rPr lang="en-US" altLang="zh-CN" sz="2000" dirty="0">
                <a:latin typeface="Comic Sans MS" panose="030F0902030302020204" pitchFamily="2" charset="0"/>
                <a:ea typeface="宋体" pitchFamily="2" charset="-122"/>
                <a:sym typeface="+mn-ea"/>
              </a:rPr>
              <a:t>its,</a:t>
            </a:r>
            <a:r>
              <a:rPr lang="zh-CN" altLang="en-US" sz="2000" dirty="0">
                <a:latin typeface="Comic Sans MS" panose="030F0902030302020204" pitchFamily="2" charset="0"/>
                <a:ea typeface="宋体" pitchFamily="2" charset="-122"/>
                <a:sym typeface="+mn-ea"/>
              </a:rPr>
              <a:t>ROM__dat</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宋体" pitchFamily="2" charset="-122"/>
              </a:rPr>
              <a:t>ROM</a:t>
            </a:r>
            <a:r>
              <a:rPr lang="en-US" altLang="zh-CN"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dat</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mn-ea"/>
              </a:rPr>
              <a:t>注意标识符是区分大小写的</a:t>
            </a:r>
            <a:r>
              <a:rPr lang="zh-CN" altLang="en-US" sz="2000" dirty="0">
                <a:latin typeface="Comic Sans MS" panose="030F0902030302020204" pitchFamily="2" charset="0"/>
                <a:ea typeface="宋体" pitchFamily="2" charset="-122"/>
                <a:sym typeface="+mn-ea"/>
              </a:rPr>
              <a:t>，MAX、Max和max为三个不同的标识符。</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同样，</a:t>
            </a:r>
            <a:r>
              <a:rPr lang="en-US" altLang="zh-CN" sz="2000" dirty="0">
                <a:latin typeface="Comic Sans MS" panose="030F0902030302020204" pitchFamily="2" charset="0"/>
                <a:ea typeface="宋体" pitchFamily="2" charset="-122"/>
                <a:sym typeface="+mn-ea"/>
              </a:rPr>
              <a:t>MUX4to1</a:t>
            </a:r>
            <a:r>
              <a:rPr lang="zh-CN" altLang="en-US" sz="2000" dirty="0">
                <a:latin typeface="Comic Sans MS" panose="030F0902030302020204" pitchFamily="2" charset="0"/>
                <a:ea typeface="宋体" pitchFamily="2" charset="-122"/>
                <a:sym typeface="+mn-ea"/>
              </a:rPr>
              <a:t>和</a:t>
            </a:r>
            <a:r>
              <a:rPr lang="en-US" altLang="zh-CN" sz="2000" dirty="0">
                <a:latin typeface="Comic Sans MS" panose="030F0902030302020204" pitchFamily="2" charset="0"/>
                <a:ea typeface="宋体" pitchFamily="2" charset="-122"/>
                <a:sym typeface="+mn-ea"/>
              </a:rPr>
              <a:t>mux4to1</a:t>
            </a:r>
            <a:r>
              <a:rPr lang="zh-CN" altLang="en-US" sz="2000" dirty="0">
                <a:latin typeface="Comic Sans MS" panose="030F0902030302020204" pitchFamily="2" charset="0"/>
                <a:ea typeface="宋体" pitchFamily="2" charset="-122"/>
                <a:sym typeface="+mn-ea"/>
              </a:rPr>
              <a:t>也是不同的标识符。</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3322955"/>
          </a:xfrm>
          <a:prstGeom prst="rect">
            <a:avLst/>
          </a:prstGeom>
          <a:ln w="12700">
            <a:miter lim="400000"/>
          </a:ln>
        </p:spPr>
        <p:txBody>
          <a:bodyPr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Verilog HDL中预先保留了许多用于定义语言结构的特殊标识符，称为关键词</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solidFill>
                  <a:schemeClr val="tx1"/>
                </a:solidFill>
                <a:latin typeface="Comic Sans MS" panose="030F0902030302020204" pitchFamily="2" charset="0"/>
                <a:ea typeface="宋体" pitchFamily="2" charset="-122"/>
                <a:sym typeface="+mn-ea"/>
              </a:rPr>
              <a:t>keywords</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，具有特定的含义，如</a:t>
            </a:r>
            <a:r>
              <a:rPr lang="zh-CN" altLang="en-US" sz="2000" dirty="0">
                <a:solidFill>
                  <a:srgbClr val="0070C0"/>
                </a:solidFill>
                <a:latin typeface="Comic Sans MS" panose="030F0902030302020204" pitchFamily="2" charset="0"/>
                <a:ea typeface="宋体" pitchFamily="2" charset="-122"/>
                <a:sym typeface="+mn-ea"/>
              </a:rPr>
              <a:t>module、endmodule、input、output、inout、wire、reg、integer、real、initial、always、begin、end、if、else、case、casex、casez、endcase、for、repeat、while</a:t>
            </a:r>
            <a:r>
              <a:rPr lang="zh-CN" altLang="en-US" sz="2000" dirty="0">
                <a:latin typeface="Comic Sans MS" panose="030F0902030302020204" pitchFamily="2" charset="0"/>
                <a:ea typeface="宋体" pitchFamily="2" charset="-122"/>
                <a:sym typeface="+mn-ea"/>
              </a:rPr>
              <a:t>和</a:t>
            </a:r>
            <a:r>
              <a:rPr lang="zh-CN" altLang="en-US" sz="2000" dirty="0">
                <a:solidFill>
                  <a:srgbClr val="0070C0"/>
                </a:solidFill>
                <a:latin typeface="Comic Sans MS" panose="030F0902030302020204" pitchFamily="2" charset="0"/>
                <a:ea typeface="宋体" pitchFamily="2" charset="-122"/>
                <a:sym typeface="+mn-ea"/>
              </a:rPr>
              <a:t>forever</a:t>
            </a:r>
            <a:r>
              <a:rPr lang="zh-CN" altLang="en-US" sz="2000" dirty="0">
                <a:latin typeface="Comic Sans MS" panose="030F0902030302020204" pitchFamily="2" charset="0"/>
                <a:ea typeface="宋体" pitchFamily="2" charset="-122"/>
                <a:sym typeface="+mn-ea"/>
              </a:rPr>
              <a:t>等。</a:t>
            </a:r>
            <a:endParaRPr lang="zh-CN" altLang="en-US" sz="2000" dirty="0">
              <a:latin typeface="Comic Sans MS" panose="030F0902030302020204" pitchFamily="2" charset="0"/>
              <a:ea typeface="宋体" pitchFamily="2" charset="-122"/>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C00000"/>
                </a:solidFill>
                <a:latin typeface="Comic Sans MS" panose="030F0902030302020204" pitchFamily="2" charset="0"/>
                <a:ea typeface="宋体" pitchFamily="2" charset="-122"/>
                <a:sym typeface="宋体" pitchFamily="2" charset="-122"/>
              </a:rPr>
              <a:t>在编写Verilog代码时，用户定义的标识符不能和关键词重名。</a:t>
            </a:r>
            <a:endParaRPr lang="zh-CN" altLang="en-US" sz="2000" dirty="0">
              <a:solidFill>
                <a:srgbClr val="C00000"/>
              </a:solidFill>
              <a:latin typeface="Comic Sans MS" panose="030F0902030302020204" pitchFamily="2" charset="0"/>
              <a:ea typeface="宋体" pitchFamily="2" charset="-122"/>
              <a:sym typeface="宋体" pitchFamily="2" charset="-122"/>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1.2 Verilog</a:t>
            </a:r>
            <a:r>
              <a:rPr lang="zh-CN" altLang="en-US" sz="2800" dirty="0">
                <a:latin typeface="Comic Sans MS" panose="030F0902030302020204" pitchFamily="2" charset="0"/>
                <a:ea typeface="黑体" pitchFamily="2" charset="-122"/>
                <a:sym typeface="+mn-ea"/>
              </a:rPr>
              <a:t>语法</a:t>
            </a:r>
            <a:r>
              <a:rPr lang="zh-CN" altLang="en-US" sz="2800" dirty="0">
                <a:latin typeface="Comic Sans MS" panose="030F0902030302020204" pitchFamily="2" charset="0"/>
                <a:ea typeface="黑体" pitchFamily="2" charset="-122"/>
                <a:sym typeface="+mn-ea"/>
              </a:rPr>
              <a:t>元素</a:t>
            </a:r>
            <a:endParaRPr lang="zh-CN" altLang="en-US" sz="2800" dirty="0">
              <a:latin typeface="Comic Sans MS" panose="030F0902030302020204" pitchFamily="2" charset="0"/>
              <a:ea typeface="黑体" pitchFamily="2" charset="-122"/>
              <a:sym typeface="+mn-ea"/>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476375"/>
          </a:xfrm>
          <a:prstGeom prst="rect">
            <a:avLst/>
          </a:prstGeom>
          <a:ln w="12700">
            <a:miter lim="400000"/>
          </a:ln>
        </p:spPr>
        <p:txBody>
          <a:bodyPr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微软雅黑" charset="0"/>
                <a:ea typeface="微软雅黑" charset="0"/>
                <a:cs typeface="微软雅黑" charset="0"/>
                <a:sym typeface="+mn-ea"/>
              </a:rPr>
              <a:t>数据类型</a:t>
            </a:r>
            <a:r>
              <a:rPr lang="en-US" altLang="zh-CN" sz="2000" dirty="0">
                <a:latin typeface="微软雅黑" charset="0"/>
                <a:ea typeface="微软雅黑" charset="0"/>
                <a:cs typeface="微软雅黑" charset="0"/>
                <a:sym typeface="+mn-ea"/>
              </a:rPr>
              <a:t>(D</a:t>
            </a:r>
            <a:r>
              <a:rPr lang="zh-CN" altLang="en-US" sz="2000" dirty="0">
                <a:latin typeface="微软雅黑" charset="0"/>
                <a:ea typeface="微软雅黑" charset="0"/>
                <a:cs typeface="微软雅黑" charset="0"/>
                <a:sym typeface="+mn-ea"/>
              </a:rPr>
              <a:t>ata </a:t>
            </a:r>
            <a:r>
              <a:rPr lang="en-US" altLang="zh-CN" sz="2000" dirty="0">
                <a:latin typeface="微软雅黑" charset="0"/>
                <a:ea typeface="微软雅黑" charset="0"/>
                <a:cs typeface="微软雅黑" charset="0"/>
                <a:sym typeface="+mn-ea"/>
              </a:rPr>
              <a:t>T</a:t>
            </a:r>
            <a:r>
              <a:rPr lang="zh-CN" altLang="en-US" sz="2000" dirty="0">
                <a:latin typeface="微软雅黑" charset="0"/>
                <a:ea typeface="微软雅黑" charset="0"/>
                <a:cs typeface="微软雅黑" charset="0"/>
                <a:sym typeface="+mn-ea"/>
              </a:rPr>
              <a:t>ype</a:t>
            </a:r>
            <a:r>
              <a:rPr lang="en-US" altLang="zh-CN" sz="2000" dirty="0">
                <a:latin typeface="微软雅黑" charset="0"/>
                <a:ea typeface="微软雅黑" charset="0"/>
                <a:cs typeface="微软雅黑" charset="0"/>
                <a:sym typeface="+mn-ea"/>
              </a:rPr>
              <a:t>)</a:t>
            </a:r>
            <a:r>
              <a:rPr lang="zh-CN" altLang="en-US" sz="2000" dirty="0">
                <a:latin typeface="微软雅黑" charset="0"/>
                <a:ea typeface="微软雅黑" charset="0"/>
                <a:cs typeface="微软雅黑" charset="0"/>
                <a:sym typeface="+mn-ea"/>
              </a:rPr>
              <a:t>用于定义电路中的物理连线和具有数据存储功能的赋值对象</a:t>
            </a:r>
            <a:r>
              <a:rPr lang="en-US" altLang="zh-CN" sz="2000" dirty="0">
                <a:latin typeface="微软雅黑" charset="0"/>
                <a:ea typeface="微软雅黑" charset="0"/>
                <a:cs typeface="微软雅黑" charset="0"/>
                <a:sym typeface="+mn-ea"/>
              </a:rPr>
              <a:t>,分为</a:t>
            </a:r>
            <a:r>
              <a:rPr lang="en-US" altLang="zh-CN" sz="2000" dirty="0">
                <a:solidFill>
                  <a:srgbClr val="C00000"/>
                </a:solidFill>
                <a:latin typeface="微软雅黑" charset="0"/>
                <a:ea typeface="微软雅黑" charset="0"/>
                <a:cs typeface="微软雅黑" charset="0"/>
                <a:sym typeface="+mn-ea"/>
              </a:rPr>
              <a:t>线网</a:t>
            </a:r>
            <a:r>
              <a:rPr lang="en-US" altLang="zh-CN" sz="2000" dirty="0">
                <a:latin typeface="微软雅黑" charset="0"/>
                <a:ea typeface="微软雅黑" charset="0"/>
                <a:cs typeface="微软雅黑" charset="0"/>
                <a:sym typeface="+mn-ea"/>
              </a:rPr>
              <a:t>和</a:t>
            </a:r>
            <a:r>
              <a:rPr lang="en-US" altLang="zh-CN" sz="2000" dirty="0">
                <a:solidFill>
                  <a:srgbClr val="C00000"/>
                </a:solidFill>
                <a:latin typeface="微软雅黑" charset="0"/>
                <a:ea typeface="微软雅黑" charset="0"/>
                <a:cs typeface="微软雅黑" charset="0"/>
                <a:sym typeface="+mn-ea"/>
              </a:rPr>
              <a:t>变量</a:t>
            </a:r>
            <a:r>
              <a:rPr lang="en-US" altLang="zh-CN" sz="2000" dirty="0">
                <a:latin typeface="微软雅黑" charset="0"/>
                <a:ea typeface="微软雅黑" charset="0"/>
                <a:cs typeface="微软雅黑" charset="0"/>
                <a:sym typeface="+mn-ea"/>
              </a:rPr>
              <a:t>两大类</a:t>
            </a:r>
            <a:r>
              <a:rPr lang="zh-CN" altLang="en-US" sz="2000" dirty="0">
                <a:latin typeface="微软雅黑" charset="0"/>
                <a:ea typeface="微软雅黑" charset="0"/>
                <a:cs typeface="微软雅黑" charset="0"/>
                <a:sym typeface="+mn-ea"/>
              </a:rPr>
              <a:t>。</a:t>
            </a: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 </a:t>
            </a:r>
            <a:r>
              <a:rPr lang="zh-CN" altLang="en-US" sz="2000" dirty="0">
                <a:solidFill>
                  <a:srgbClr val="0070C0"/>
                </a:solidFill>
                <a:latin typeface="宋体" pitchFamily="2" charset="-122"/>
                <a:ea typeface="宋体" pitchFamily="2" charset="-122"/>
                <a:sym typeface="+mn-ea"/>
              </a:rPr>
              <a:t>数据类型定义的语法格式为：</a:t>
            </a: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714625"/>
            <a:ext cx="8925560" cy="239966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graphicFrame>
        <p:nvGraphicFramePr>
          <p:cNvPr id="30733" name="Object 5"/>
          <p:cNvGraphicFramePr/>
          <p:nvPr>
            <p:custDataLst>
              <p:tags r:id="rId5"/>
            </p:custDataLst>
          </p:nvPr>
        </p:nvGraphicFramePr>
        <p:xfrm>
          <a:off x="2098358" y="2856865"/>
          <a:ext cx="4947285" cy="2118360"/>
        </p:xfrm>
        <a:graphic>
          <a:graphicData uri="http://schemas.openxmlformats.org/presentationml/2006/ole">
            <mc:AlternateContent xmlns:mc="http://schemas.openxmlformats.org/markup-compatibility/2006">
              <mc:Choice xmlns:v="urn:schemas-microsoft-com:vml" Requires="v">
                <p:oleObj spid="_x0000_s3081" name="" r:id="rId6" imgW="4455160" imgH="1299845" progId="Visio.Drawing.15">
                  <p:embed/>
                </p:oleObj>
              </mc:Choice>
              <mc:Fallback>
                <p:oleObj name="" r:id="rId6" imgW="4455160" imgH="1299845" progId="Visio.Drawing.15">
                  <p:embed/>
                  <p:pic>
                    <p:nvPicPr>
                      <p:cNvPr id="0" name="图片 3080"/>
                      <p:cNvPicPr/>
                      <p:nvPr/>
                    </p:nvPicPr>
                    <p:blipFill>
                      <a:blip r:embed="rId7"/>
                      <a:stretch>
                        <a:fillRect/>
                      </a:stretch>
                    </p:blipFill>
                    <p:spPr>
                      <a:xfrm>
                        <a:off x="2098358" y="2856865"/>
                        <a:ext cx="4947285" cy="211836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10680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1. </a:t>
            </a:r>
            <a:r>
              <a:rPr lang="zh-CN" altLang="en-US" sz="2400" dirty="0">
                <a:solidFill>
                  <a:srgbClr val="C00000"/>
                </a:solidFill>
                <a:latin typeface="微软雅黑" charset="0"/>
                <a:ea typeface="微软雅黑" charset="0"/>
                <a:cs typeface="微软雅黑" charset="0"/>
                <a:sym typeface="+mn-ea"/>
              </a:rPr>
              <a:t>线网类型</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线网</a:t>
            </a:r>
            <a:r>
              <a:rPr lang="en-US" altLang="zh-CN" sz="2000" dirty="0">
                <a:solidFill>
                  <a:schemeClr val="tx1"/>
                </a:solidFill>
                <a:latin typeface="Comic Sans MS" panose="030F0902030302020204" pitchFamily="2" charset="0"/>
                <a:ea typeface="宋体" pitchFamily="2" charset="-122"/>
                <a:sym typeface="+mn-ea"/>
              </a:rPr>
              <a:t>(</a:t>
            </a:r>
            <a:r>
              <a:rPr lang="en-US" altLang="zh-CN" sz="2000" dirty="0">
                <a:solidFill>
                  <a:schemeClr val="tx1"/>
                </a:solidFill>
                <a:latin typeface="Comic Sans MS" panose="030F0902030302020204" pitchFamily="2" charset="0"/>
                <a:ea typeface="宋体" pitchFamily="2" charset="-122"/>
                <a:sym typeface="+mn-ea"/>
              </a:rPr>
              <a:t>nets)</a:t>
            </a:r>
            <a:r>
              <a:rPr lang="zh-CN" altLang="en-US" sz="2000" dirty="0">
                <a:latin typeface="Comic Sans MS" panose="030F0902030302020204" pitchFamily="2" charset="0"/>
                <a:ea typeface="宋体" pitchFamily="2" charset="-122"/>
                <a:sym typeface="+mn-ea"/>
              </a:rPr>
              <a:t>类型用于描述硬件电路中的物理连线。</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068830"/>
            <a:ext cx="8925560" cy="1088390"/>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chemeClr val="accent2">
                    <a:lumMod val="75000"/>
                  </a:schemeClr>
                </a:solidFill>
                <a:latin typeface="Comic Sans MS" panose="030F0902030302020204" pitchFamily="2" charset="0"/>
                <a:ea typeface="宋体" pitchFamily="2" charset="-122"/>
                <a:sym typeface="宋体" pitchFamily="2" charset="-122"/>
              </a:rPr>
              <a:t>线网定义的语法格式为：</a:t>
            </a:r>
            <a:endParaRPr lang="zh-CN" altLang="en-US" sz="2000" dirty="0">
              <a:solidFill>
                <a:schemeClr val="accent2">
                  <a:lumMod val="75000"/>
                </a:schemeClr>
              </a:solidFill>
              <a:latin typeface="Comic Sans MS" panose="030F0902030302020204" pitchFamily="2" charset="0"/>
              <a:ea typeface="宋体" pitchFamily="2" charset="-122"/>
            </a:endParaRPr>
          </a:p>
          <a:p>
            <a:pPr indent="457200"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线网子类型名 [msb:lsb] 线网名1,线网名2, . . . , 线网名n;</a:t>
            </a: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4803" y="3216977"/>
            <a:ext cx="8992631" cy="55308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其中线网子类型名是指线网的具体类型，其名称和含义如</a:t>
            </a:r>
            <a:r>
              <a:rPr lang="zh-CN" altLang="en-US" sz="2000" dirty="0">
                <a:latin typeface="Comic Sans MS" panose="030F0902030302020204" pitchFamily="2" charset="0"/>
                <a:ea typeface="宋体" pitchFamily="2" charset="-122"/>
                <a:sym typeface="+mn-ea"/>
              </a:rPr>
              <a:t>下表所示：</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graphicFrame>
        <p:nvGraphicFramePr>
          <p:cNvPr id="30726" name="对象 2"/>
          <p:cNvGraphicFramePr/>
          <p:nvPr>
            <p:custDataLst>
              <p:tags r:id="rId6"/>
            </p:custDataLst>
          </p:nvPr>
        </p:nvGraphicFramePr>
        <p:xfrm>
          <a:off x="659130" y="4218305"/>
          <a:ext cx="3964940" cy="2267585"/>
        </p:xfrm>
        <a:graphic>
          <a:graphicData uri="http://schemas.openxmlformats.org/presentationml/2006/ole">
            <mc:AlternateContent xmlns:mc="http://schemas.openxmlformats.org/markup-compatibility/2006">
              <mc:Choice xmlns:v="urn:schemas-microsoft-com:vml" Requires="v">
                <p:oleObj spid="_x0000_s3082" name="" r:id="rId7" imgW="4400550" imgH="1981200" progId="PBrush">
                  <p:embed/>
                </p:oleObj>
              </mc:Choice>
              <mc:Fallback>
                <p:oleObj name="" r:id="rId7" imgW="4400550" imgH="1981200" progId="PBrush">
                  <p:embed/>
                  <p:pic>
                    <p:nvPicPr>
                      <p:cNvPr id="0" name="图片 3081"/>
                      <p:cNvPicPr/>
                      <p:nvPr/>
                    </p:nvPicPr>
                    <p:blipFill>
                      <a:blip r:embed="rId8"/>
                      <a:stretch>
                        <a:fillRect/>
                      </a:stretch>
                    </p:blipFill>
                    <p:spPr>
                      <a:xfrm>
                        <a:off x="659130" y="4218305"/>
                        <a:ext cx="3964940" cy="2267585"/>
                      </a:xfrm>
                      <a:prstGeom prst="rect">
                        <a:avLst/>
                      </a:prstGeom>
                      <a:noFill/>
                      <a:ln w="38100">
                        <a:noFill/>
                        <a:miter/>
                      </a:ln>
                    </p:spPr>
                  </p:pic>
                </p:oleObj>
              </mc:Fallback>
            </mc:AlternateContent>
          </a:graphicData>
        </a:graphic>
      </p:graphicFrame>
      <p:sp>
        <p:nvSpPr>
          <p:cNvPr id="30729" name="文本框 2"/>
          <p:cNvSpPr txBox="1"/>
          <p:nvPr>
            <p:custDataLst>
              <p:tags r:id="rId9"/>
            </p:custDataLst>
          </p:nvPr>
        </p:nvSpPr>
        <p:spPr>
          <a:xfrm>
            <a:off x="1829435" y="3850005"/>
            <a:ext cx="1924685" cy="368300"/>
          </a:xfrm>
          <a:prstGeom prst="rect">
            <a:avLst/>
          </a:prstGeom>
          <a:noFill/>
          <a:ln w="9525">
            <a:noFill/>
          </a:ln>
        </p:spPr>
        <p:txBody>
          <a:bodyPr wrap="square" anchor="t" anchorCtr="0">
            <a:spAutoFit/>
          </a:bodyPr>
          <a:p>
            <a:r>
              <a:rPr lang="zh-CN" altLang="en-US" dirty="0">
                <a:solidFill>
                  <a:srgbClr val="0070C0"/>
                </a:solidFill>
                <a:latin typeface="Comic Sans MS" panose="030F0902030302020204" pitchFamily="2" charset="0"/>
                <a:ea typeface="宋体" pitchFamily="2" charset="-122"/>
                <a:sym typeface="宋体" pitchFamily="2" charset="-122"/>
              </a:rPr>
              <a:t>线网子类型</a:t>
            </a:r>
            <a:endParaRPr lang="zh-CN" altLang="en-US" dirty="0">
              <a:solidFill>
                <a:srgbClr val="0070C0"/>
              </a:solidFill>
              <a:latin typeface="Comic Sans MS" panose="030F0902030302020204" pitchFamily="2" charset="0"/>
              <a:ea typeface="宋体" pitchFamily="2" charset="-122"/>
              <a:sym typeface="宋体" pitchFamily="2" charset="-122"/>
            </a:endParaRPr>
          </a:p>
        </p:txBody>
      </p:sp>
      <p:sp>
        <p:nvSpPr>
          <p:cNvPr id="30730" name="文本框 3"/>
          <p:cNvSpPr txBox="1"/>
          <p:nvPr>
            <p:custDataLst>
              <p:tags r:id="rId10"/>
            </p:custDataLst>
          </p:nvPr>
        </p:nvSpPr>
        <p:spPr>
          <a:xfrm>
            <a:off x="5803900" y="5534025"/>
            <a:ext cx="638810" cy="368300"/>
          </a:xfrm>
          <a:prstGeom prst="rect">
            <a:avLst/>
          </a:prstGeom>
          <a:noFill/>
          <a:ln w="9525">
            <a:noFill/>
          </a:ln>
        </p:spPr>
        <p:txBody>
          <a:bodyPr wrap="square" anchor="t" anchorCtr="0">
            <a:spAutoFit/>
          </a:bodyPr>
          <a:p>
            <a:r>
              <a:rPr lang="en-US" altLang="zh-CN" dirty="0">
                <a:solidFill>
                  <a:srgbClr val="C00000"/>
                </a:solidFill>
                <a:latin typeface="Comic Sans MS" panose="030F0902030302020204" pitchFamily="2" charset="0"/>
                <a:ea typeface="宋体" pitchFamily="2" charset="-122"/>
                <a:sym typeface="宋体" pitchFamily="2" charset="-122"/>
              </a:rPr>
              <a:t>wire</a:t>
            </a:r>
            <a:endParaRPr lang="en-US" altLang="zh-CN" dirty="0">
              <a:solidFill>
                <a:srgbClr val="C00000"/>
              </a:solidFill>
              <a:latin typeface="Comic Sans MS" panose="030F0902030302020204" pitchFamily="2" charset="0"/>
              <a:ea typeface="宋体" pitchFamily="2" charset="-122"/>
              <a:sym typeface="宋体" pitchFamily="2" charset="-122"/>
            </a:endParaRPr>
          </a:p>
        </p:txBody>
      </p:sp>
      <p:sp>
        <p:nvSpPr>
          <p:cNvPr id="30731" name="文本框 4"/>
          <p:cNvSpPr txBox="1"/>
          <p:nvPr>
            <p:custDataLst>
              <p:tags r:id="rId11"/>
            </p:custDataLst>
          </p:nvPr>
        </p:nvSpPr>
        <p:spPr>
          <a:xfrm>
            <a:off x="2860675" y="8341678"/>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902030302020204" pitchFamily="2" charset="0"/>
                <a:ea typeface="宋体" pitchFamily="2" charset="-122"/>
                <a:sym typeface="宋体" pitchFamily="2" charset="-122"/>
              </a:rPr>
              <a:t>tri</a:t>
            </a:r>
            <a:endParaRPr lang="en-US" altLang="zh-CN" dirty="0">
              <a:solidFill>
                <a:srgbClr val="0070C0"/>
              </a:solidFill>
              <a:latin typeface="Comic Sans MS" panose="030F0902030302020204" pitchFamily="2" charset="0"/>
              <a:ea typeface="宋体" pitchFamily="2" charset="-122"/>
              <a:sym typeface="宋体" pitchFamily="2" charset="-122"/>
            </a:endParaRPr>
          </a:p>
        </p:txBody>
      </p:sp>
      <p:sp>
        <p:nvSpPr>
          <p:cNvPr id="30734" name="文本框 2"/>
          <p:cNvSpPr txBox="1"/>
          <p:nvPr>
            <p:custDataLst>
              <p:tags r:id="rId12"/>
            </p:custDataLst>
          </p:nvPr>
        </p:nvSpPr>
        <p:spPr>
          <a:xfrm>
            <a:off x="5732145" y="3930968"/>
            <a:ext cx="1682750" cy="1476375"/>
          </a:xfrm>
          <a:prstGeom prst="rect">
            <a:avLst/>
          </a:prstGeom>
          <a:noFill/>
          <a:ln w="9525">
            <a:noFill/>
          </a:ln>
        </p:spPr>
        <p:txBody>
          <a:bodyPr wrap="none" anchor="t" anchorCtr="0">
            <a:spAutoFit/>
          </a:bodyPr>
          <a:p>
            <a:r>
              <a:rPr lang="zh-CN" altLang="en-US" dirty="0">
                <a:solidFill>
                  <a:srgbClr val="0070C0"/>
                </a:solidFill>
                <a:latin typeface="Comic Sans MS" panose="030F0902030302020204" pitchFamily="2" charset="0"/>
                <a:ea typeface="宋体" pitchFamily="2" charset="-122"/>
                <a:sym typeface="宋体" pitchFamily="2" charset="-122"/>
              </a:rPr>
              <a:t>变量子类型</a:t>
            </a:r>
            <a:endParaRPr lang="zh-CN" altLang="en-US" dirty="0">
              <a:solidFill>
                <a:srgbClr val="0070C0"/>
              </a:solidFill>
              <a:latin typeface="Comic Sans MS" panose="030F0902030302020204" pitchFamily="2" charset="0"/>
              <a:ea typeface="宋体" pitchFamily="2" charset="-122"/>
              <a:sym typeface="宋体" pitchFamily="2" charset="-122"/>
            </a:endParaRPr>
          </a:p>
          <a:p>
            <a:r>
              <a:rPr lang="en-US" altLang="zh-CN" dirty="0">
                <a:solidFill>
                  <a:srgbClr val="C00000"/>
                </a:solidFill>
                <a:latin typeface="Comic Sans MS" panose="030F0902030302020204" pitchFamily="2" charset="0"/>
                <a:ea typeface="宋体" pitchFamily="2" charset="-122"/>
                <a:sym typeface="宋体" pitchFamily="2" charset="-122"/>
              </a:rPr>
              <a:t>reg</a:t>
            </a:r>
            <a:endParaRPr lang="en-US" altLang="zh-CN" dirty="0">
              <a:solidFill>
                <a:srgbClr val="C00000"/>
              </a:solidFill>
              <a:latin typeface="Comic Sans MS" panose="030F0902030302020204" pitchFamily="2" charset="0"/>
              <a:ea typeface="宋体" pitchFamily="2" charset="-122"/>
              <a:sym typeface="宋体" pitchFamily="2" charset="-122"/>
            </a:endParaRPr>
          </a:p>
          <a:p>
            <a:r>
              <a:rPr lang="en-US" altLang="zh-CN" dirty="0">
                <a:solidFill>
                  <a:srgbClr val="0070C0"/>
                </a:solidFill>
                <a:latin typeface="Comic Sans MS" panose="030F0902030302020204" pitchFamily="2" charset="0"/>
                <a:ea typeface="宋体" pitchFamily="2" charset="-122"/>
                <a:sym typeface="宋体" pitchFamily="2" charset="-122"/>
              </a:rPr>
              <a:t>integer</a:t>
            </a:r>
            <a:endParaRPr lang="en-US" altLang="zh-CN" dirty="0">
              <a:solidFill>
                <a:srgbClr val="0070C0"/>
              </a:solidFill>
              <a:latin typeface="Comic Sans MS" panose="030F0902030302020204" pitchFamily="2" charset="0"/>
              <a:ea typeface="宋体" pitchFamily="2" charset="-122"/>
              <a:sym typeface="宋体" pitchFamily="2" charset="-122"/>
            </a:endParaRPr>
          </a:p>
          <a:p>
            <a:r>
              <a:rPr lang="en-US" altLang="zh-CN" dirty="0">
                <a:solidFill>
                  <a:srgbClr val="D9D9D9"/>
                </a:solidFill>
                <a:latin typeface="Comic Sans MS" panose="030F0902030302020204" pitchFamily="2" charset="0"/>
                <a:ea typeface="宋体" pitchFamily="2" charset="-122"/>
                <a:sym typeface="宋体" pitchFamily="2" charset="-122"/>
              </a:rPr>
              <a:t>real</a:t>
            </a:r>
            <a:endParaRPr lang="en-US" altLang="zh-CN" dirty="0">
              <a:solidFill>
                <a:srgbClr val="D9D9D9"/>
              </a:solidFill>
              <a:latin typeface="Comic Sans MS" panose="030F0902030302020204" pitchFamily="2" charset="0"/>
              <a:ea typeface="宋体" pitchFamily="2" charset="-122"/>
              <a:sym typeface="宋体" pitchFamily="2" charset="-122"/>
            </a:endParaRPr>
          </a:p>
          <a:p>
            <a:r>
              <a:rPr lang="en-US" altLang="zh-CN" dirty="0">
                <a:solidFill>
                  <a:srgbClr val="D9D9D9"/>
                </a:solidFill>
                <a:latin typeface="Comic Sans MS" panose="030F0902030302020204" pitchFamily="2" charset="0"/>
                <a:ea typeface="宋体" pitchFamily="2" charset="-122"/>
                <a:sym typeface="宋体" pitchFamily="2" charset="-122"/>
              </a:rPr>
              <a:t>time/realtime</a:t>
            </a:r>
            <a:endParaRPr lang="en-US" altLang="zh-CN" dirty="0">
              <a:solidFill>
                <a:srgbClr val="D9D9D9"/>
              </a:solidFill>
              <a:latin typeface="Comic Sans MS" panose="030F0902030302020204" pitchFamily="2" charset="0"/>
              <a:ea typeface="宋体" pitchFamily="2" charset="-122"/>
              <a:sym typeface="宋体" pitchFamily="2" charset="-122"/>
            </a:endParaRPr>
          </a:p>
        </p:txBody>
      </p:sp>
      <p:sp>
        <p:nvSpPr>
          <p:cNvPr id="6" name="文本框 4"/>
          <p:cNvSpPr txBox="1"/>
          <p:nvPr>
            <p:custDataLst>
              <p:tags r:id="rId13"/>
            </p:custDataLst>
          </p:nvPr>
        </p:nvSpPr>
        <p:spPr>
          <a:xfrm>
            <a:off x="5819775" y="5877243"/>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902030302020204" pitchFamily="2" charset="0"/>
                <a:ea typeface="宋体" pitchFamily="2" charset="-122"/>
                <a:sym typeface="宋体" pitchFamily="2" charset="-122"/>
              </a:rPr>
              <a:t>tri</a:t>
            </a:r>
            <a:endParaRPr lang="en-US" altLang="zh-CN" dirty="0">
              <a:solidFill>
                <a:srgbClr val="0070C0"/>
              </a:solidFill>
              <a:latin typeface="Comic Sans MS" panose="030F0902030302020204" pitchFamily="2" charset="0"/>
              <a:ea typeface="宋体" pitchFamily="2" charset="-122"/>
              <a:sym typeface="宋体" pitchFamily="2" charset="-122"/>
            </a:endParaRPr>
          </a:p>
        </p:txBody>
      </p:sp>
      <p:sp>
        <p:nvSpPr>
          <p:cNvPr id="28685" name="矩形 10243"/>
          <p:cNvSpPr/>
          <p:nvPr>
            <p:custDataLst>
              <p:tags r:id="rId14"/>
            </p:custDataLst>
          </p:nvPr>
        </p:nvSpPr>
        <p:spPr>
          <a:xfrm>
            <a:off x="626110" y="4643120"/>
            <a:ext cx="4046220" cy="350520"/>
          </a:xfrm>
          <a:prstGeom prst="rect">
            <a:avLst/>
          </a:prstGeom>
          <a:ln>
            <a:solidFill>
              <a:srgbClr val="FF0000"/>
            </a:solidFill>
          </a:ln>
        </p:spPr>
        <p:style>
          <a:lnRef idx="2">
            <a:schemeClr val="accent2"/>
          </a:lnRef>
          <a:fillRef idx="0">
            <a:srgbClr val="FFFFFF"/>
          </a:fillRef>
          <a:effectRef idx="0">
            <a:srgbClr val="FFFFFF"/>
          </a:effectRef>
          <a:fontRef idx="minor">
            <a:schemeClr val="dk1"/>
          </a:fontRef>
        </p:style>
        <p:txBody>
          <a:bodyPr anchor="t" anchorCtr="0"/>
          <a:p>
            <a:pPr eaLnBrk="0" hangingPunct="0"/>
            <a:endParaRPr lang="zh-CN" altLang="en-US" dirty="0">
              <a:latin typeface="Arial" panose="020B0604020202090204" pitchFamily="34" charset="0"/>
              <a:ea typeface="仿宋_GB2312" pitchFamily="1"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2861310"/>
          </a:xfrm>
          <a:prstGeom prst="rect">
            <a:avLst/>
          </a:prstGeom>
          <a:ln w="12700">
            <a:miter lim="400000"/>
          </a:ln>
        </p:spPr>
        <p:txBody>
          <a:bodyPr lIns="45719" rIns="45719">
            <a:spAutoFit/>
          </a:bodyPr>
          <a:p>
            <a:pPr eaLnBrk="0" hangingPunct="0">
              <a:lnSpc>
                <a:spcPct val="150000"/>
              </a:lnSpc>
            </a:pPr>
            <a:r>
              <a:rPr lang="zh-CN" altLang="en-US" sz="2000" dirty="0">
                <a:latin typeface="Comic Sans MS" panose="030F0902030302020204" pitchFamily="2" charset="0"/>
                <a:ea typeface="宋体" pitchFamily="2" charset="-122"/>
                <a:sym typeface="+mn-ea"/>
              </a:rPr>
              <a:t>wire和tri是两种最常用的线网子类型。</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solidFill>
                  <a:srgbClr val="C00000"/>
                </a:solidFill>
                <a:latin typeface="Comic Sans MS" panose="030F0902030302020204" pitchFamily="2" charset="0"/>
                <a:ea typeface="宋体" pitchFamily="2" charset="-122"/>
                <a:sym typeface="+mn-ea"/>
              </a:rPr>
              <a:t>(1) </a:t>
            </a:r>
            <a:r>
              <a:rPr lang="zh-CN" altLang="en-US" sz="2000" dirty="0">
                <a:solidFill>
                  <a:srgbClr val="C00000"/>
                </a:solidFill>
                <a:latin typeface="Comic Sans MS" panose="030F0902030302020204" pitchFamily="2" charset="0"/>
                <a:ea typeface="宋体" pitchFamily="2" charset="-122"/>
                <a:sym typeface="+mn-ea"/>
              </a:rPr>
              <a:t>wire用于定义信号连线，</a:t>
            </a:r>
            <a:r>
              <a:rPr lang="zh-CN" altLang="en-US" sz="2000" dirty="0">
                <a:latin typeface="Comic Sans MS" panose="030F0902030302020204" pitchFamily="2" charset="0"/>
                <a:ea typeface="宋体" pitchFamily="2" charset="-122"/>
                <a:sym typeface="+mn-ea"/>
              </a:rPr>
              <a:t>描述单个驱动源驱动的线网。</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solidFill>
                  <a:srgbClr val="C00000"/>
                </a:solidFill>
                <a:latin typeface="Comic Sans MS" panose="030F0902030302020204" pitchFamily="2" charset="0"/>
                <a:ea typeface="宋体" pitchFamily="2" charset="-122"/>
                <a:sym typeface="+mn-ea"/>
              </a:rPr>
              <a:t>(2) </a:t>
            </a:r>
            <a:r>
              <a:rPr lang="zh-CN" altLang="en-US" sz="2000" dirty="0">
                <a:solidFill>
                  <a:srgbClr val="C00000"/>
                </a:solidFill>
                <a:latin typeface="Comic Sans MS" panose="030F0902030302020204" pitchFamily="2" charset="0"/>
                <a:ea typeface="宋体" pitchFamily="2" charset="-122"/>
                <a:sym typeface="+mn-ea"/>
              </a:rPr>
              <a:t>tri用于定义三态总线</a:t>
            </a:r>
            <a:r>
              <a:rPr lang="zh-CN" altLang="en-US" sz="2000" dirty="0">
                <a:latin typeface="Comic Sans MS" panose="030F0902030302020204" pitchFamily="2" charset="0"/>
                <a:ea typeface="宋体" pitchFamily="2" charset="-122"/>
                <a:sym typeface="+mn-ea"/>
              </a:rPr>
              <a:t>，描述多个驱动源驱动的线网。</a:t>
            </a:r>
            <a:endParaRPr lang="zh-CN" altLang="en-US" sz="2000" dirty="0">
              <a:latin typeface="Comic Sans MS" panose="030F0902030302020204" pitchFamily="2" charset="0"/>
              <a:ea typeface="宋体" pitchFamily="2" charset="-122"/>
              <a:sym typeface="+mn-ea"/>
            </a:endParaRPr>
          </a:p>
          <a:p>
            <a:pPr indent="457200" eaLnBrk="0" hangingPunct="0">
              <a:lnSpc>
                <a:spcPct val="150000"/>
              </a:lnSpc>
            </a:pPr>
            <a:r>
              <a:rPr lang="zh-CN" altLang="en-US" sz="2000" dirty="0">
                <a:solidFill>
                  <a:srgbClr val="C00000"/>
                </a:solidFill>
                <a:latin typeface="Comic Sans MS" panose="030F0902030302020204" pitchFamily="2" charset="0"/>
                <a:ea typeface="宋体" pitchFamily="2" charset="-122"/>
                <a:sym typeface="+mn-ea"/>
              </a:rPr>
              <a:t>模块的双向口inout通常需要用三态逻辑来驱动。</a:t>
            </a:r>
            <a:r>
              <a:rPr lang="zh-CN" altLang="en-US" sz="2000" dirty="0">
                <a:latin typeface="Comic Sans MS" panose="030F0902030302020204" pitchFamily="2" charset="0"/>
                <a:ea typeface="宋体" pitchFamily="2" charset="-122"/>
                <a:sym typeface="+mn-ea"/>
              </a:rPr>
              <a:t>描述三态驱动电路时，inout端口通常由连续赋值语句驱动，并且在一定条件可以被赋值为高阻状态。</a:t>
            </a:r>
            <a:endParaRPr lang="zh-CN" altLang="en-US" sz="2000" dirty="0">
              <a:latin typeface="Comic Sans MS" panose="030F0902030302020204" pitchFamily="2" charset="0"/>
              <a:ea typeface="宋体" pitchFamily="2" charset="-122"/>
            </a:endParaRPr>
          </a:p>
          <a:p>
            <a:pPr eaLnBrk="0" hangingPunct="0">
              <a:lnSpc>
                <a:spcPct val="150000"/>
              </a:lnSpc>
            </a:pP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4916170" y="4293235"/>
            <a:ext cx="3244850" cy="1594485"/>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wire [3:1] a, b;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tri   [3:1] y;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assign y = a &amp; b; </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4803" y="3216977"/>
            <a:ext cx="8992631" cy="369252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其中线网子类型名是指线网的具体类型，其名称和含义如</a:t>
            </a:r>
            <a:r>
              <a:rPr lang="zh-CN" altLang="en-US" sz="2000" dirty="0">
                <a:latin typeface="Comic Sans MS" panose="030F0902030302020204" pitchFamily="2" charset="0"/>
                <a:ea typeface="宋体" pitchFamily="2" charset="-122"/>
                <a:sym typeface="+mn-ea"/>
              </a:rPr>
              <a:t>下表所示：</a:t>
            </a:r>
            <a:endParaRPr lang="zh-CN" altLang="en-US" sz="2000" dirty="0">
              <a:latin typeface="Comic Sans MS" panose="030F0902030302020204" pitchFamily="2" charset="0"/>
              <a:ea typeface="宋体" pitchFamily="2" charset="-122"/>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00B050"/>
                </a:solidFill>
                <a:latin typeface="Comic Sans MS" panose="030F0902030302020204" pitchFamily="2" charset="0"/>
                <a:ea typeface="宋体" pitchFamily="2" charset="-122"/>
                <a:sym typeface="+mn-ea"/>
              </a:rPr>
              <a:t>当两个驱动源驱动同一个线网时，线网的取值由下表决定。</a:t>
            </a:r>
            <a:endParaRPr lang="zh-CN" altLang="en-US" sz="2000" dirty="0">
              <a:solidFill>
                <a:srgbClr val="00B050"/>
              </a:solidFill>
              <a:latin typeface="Comic Sans MS" panose="030F0902030302020204" pitchFamily="2" charset="0"/>
              <a:ea typeface="宋体" pitchFamily="2" charset="-122"/>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solidFill>
                <a:srgbClr val="00B050"/>
              </a:solidFill>
              <a:latin typeface="Comic Sans MS" panose="030F0902030302020204" pitchFamily="2" charset="0"/>
              <a:ea typeface="宋体" pitchFamily="2" charset="-122"/>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solidFill>
                <a:srgbClr val="00B050"/>
              </a:solidFill>
              <a:latin typeface="Comic Sans MS" panose="030F0902030302020204" pitchFamily="2" charset="0"/>
              <a:ea typeface="宋体" pitchFamily="2" charset="-122"/>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solidFill>
                <a:srgbClr val="00B050"/>
              </a:solidFill>
              <a:latin typeface="Comic Sans MS" panose="030F0902030302020204" pitchFamily="2" charset="0"/>
              <a:ea typeface="宋体" pitchFamily="2" charset="-122"/>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solidFill>
                <a:srgbClr val="00B050"/>
              </a:solidFill>
              <a:latin typeface="Comic Sans MS" panose="030F0902030302020204" pitchFamily="2" charset="0"/>
              <a:ea typeface="宋体" pitchFamily="2" charset="-122"/>
              <a:cs typeface="微软雅黑" charset="0"/>
              <a:sym typeface="+mn-ea"/>
            </a:endParaRPr>
          </a:p>
          <a:p>
            <a:pPr marL="342900" indent="-342900" algn="l">
              <a:lnSpc>
                <a:spcPct val="150000"/>
              </a:lnSpc>
              <a:buFont typeface="Arial" panose="020B0604020202090204" pitchFamily="34"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dirty="0">
                <a:latin typeface="Comic Sans MS" panose="030F0902030302020204" pitchFamily="2" charset="0"/>
                <a:ea typeface="宋体" pitchFamily="2" charset="-122"/>
                <a:sym typeface="+mn-ea"/>
              </a:rPr>
              <a:t>注意：线网表示硬件电路中的</a:t>
            </a:r>
            <a:r>
              <a:rPr lang="zh-CN" altLang="en-US" dirty="0">
                <a:solidFill>
                  <a:srgbClr val="C00000"/>
                </a:solidFill>
                <a:latin typeface="Comic Sans MS" panose="030F0902030302020204" pitchFamily="2" charset="0"/>
                <a:ea typeface="宋体" pitchFamily="2" charset="-122"/>
                <a:sym typeface="+mn-ea"/>
              </a:rPr>
              <a:t>信号线或者总线，不具有数据存储功能</a:t>
            </a:r>
            <a:r>
              <a:rPr lang="zh-CN" altLang="en-US" dirty="0">
                <a:latin typeface="Comic Sans MS" panose="030F0902030302020204" pitchFamily="2" charset="0"/>
                <a:ea typeface="宋体" pitchFamily="2" charset="-122"/>
                <a:sym typeface="+mn-ea"/>
              </a:rPr>
              <a:t>，所以</a:t>
            </a:r>
            <a:r>
              <a:rPr lang="zh-CN" altLang="en-US" dirty="0">
                <a:solidFill>
                  <a:srgbClr val="00B050"/>
                </a:solidFill>
                <a:latin typeface="Comic Sans MS" panose="030F0902030302020204" pitchFamily="2" charset="0"/>
                <a:ea typeface="宋体" pitchFamily="2" charset="-122"/>
                <a:sym typeface="+mn-ea"/>
              </a:rPr>
              <a:t>没有驱动源驱动的线网默认取值为x</a:t>
            </a:r>
            <a:r>
              <a:rPr lang="zh-CN" altLang="en-US" dirty="0">
                <a:latin typeface="Comic Sans MS" panose="030F0902030302020204" pitchFamily="2" charset="0"/>
                <a:ea typeface="宋体" pitchFamily="2" charset="-122"/>
                <a:sym typeface="+mn-ea"/>
              </a:rPr>
              <a:t>。</a:t>
            </a:r>
            <a:r>
              <a:rPr lang="en-US" altLang="zh-CN" dirty="0">
                <a:solidFill>
                  <a:schemeClr val="tx1"/>
                </a:solidFill>
                <a:latin typeface="微软雅黑" charset="0"/>
                <a:ea typeface="微软雅黑" charset="0"/>
                <a:cs typeface="微软雅黑" charset="0"/>
                <a:sym typeface="+mn-ea"/>
              </a:rPr>
              <a:t>    </a:t>
            </a:r>
            <a:endParaRPr lang="en-US" altLang="zh-CN" dirty="0">
              <a:solidFill>
                <a:schemeClr val="tx1"/>
              </a:solidFill>
              <a:latin typeface="微软雅黑" charset="0"/>
              <a:ea typeface="微软雅黑" charset="0"/>
              <a:cs typeface="微软雅黑" charset="0"/>
              <a:sym typeface="+mn-ea"/>
            </a:endParaRPr>
          </a:p>
        </p:txBody>
      </p:sp>
      <p:sp>
        <p:nvSpPr>
          <p:cNvPr id="30731" name="文本框 4"/>
          <p:cNvSpPr txBox="1"/>
          <p:nvPr>
            <p:custDataLst>
              <p:tags r:id="rId6"/>
            </p:custDataLst>
          </p:nvPr>
        </p:nvSpPr>
        <p:spPr>
          <a:xfrm>
            <a:off x="2860675" y="8341678"/>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902030302020204" pitchFamily="2" charset="0"/>
                <a:ea typeface="宋体" pitchFamily="2" charset="-122"/>
                <a:sym typeface="宋体" pitchFamily="2" charset="-122"/>
              </a:rPr>
              <a:t>tri</a:t>
            </a:r>
            <a:endParaRPr lang="en-US" altLang="zh-CN" dirty="0">
              <a:solidFill>
                <a:srgbClr val="0070C0"/>
              </a:solidFill>
              <a:latin typeface="Comic Sans MS" panose="030F0902030302020204" pitchFamily="2" charset="0"/>
              <a:ea typeface="宋体" pitchFamily="2" charset="-122"/>
              <a:sym typeface="宋体" pitchFamily="2" charset="-122"/>
            </a:endParaRPr>
          </a:p>
        </p:txBody>
      </p:sp>
      <p:graphicFrame>
        <p:nvGraphicFramePr>
          <p:cNvPr id="31748" name="对象 3"/>
          <p:cNvGraphicFramePr/>
          <p:nvPr>
            <p:custDataLst>
              <p:tags r:id="rId7"/>
            </p:custDataLst>
          </p:nvPr>
        </p:nvGraphicFramePr>
        <p:xfrm>
          <a:off x="1008063" y="4259580"/>
          <a:ext cx="3441700" cy="1687513"/>
        </p:xfrm>
        <a:graphic>
          <a:graphicData uri="http://schemas.openxmlformats.org/presentationml/2006/ole">
            <mc:AlternateContent xmlns:mc="http://schemas.openxmlformats.org/markup-compatibility/2006">
              <mc:Choice xmlns:v="urn:schemas-microsoft-com:vml" Requires="v">
                <p:oleObj spid="_x0000_s3080" name="" r:id="rId8" imgW="3438525" imgH="1685925" progId="PBrush">
                  <p:embed/>
                </p:oleObj>
              </mc:Choice>
              <mc:Fallback>
                <p:oleObj name="" r:id="rId8" imgW="3438525" imgH="1685925" progId="PBrush">
                  <p:embed/>
                  <p:pic>
                    <p:nvPicPr>
                      <p:cNvPr id="0" name="图片 3079"/>
                      <p:cNvPicPr/>
                      <p:nvPr/>
                    </p:nvPicPr>
                    <p:blipFill>
                      <a:blip r:embed="rId9"/>
                      <a:stretch>
                        <a:fillRect/>
                      </a:stretch>
                    </p:blipFill>
                    <p:spPr>
                      <a:xfrm>
                        <a:off x="1008063" y="4259580"/>
                        <a:ext cx="3441700" cy="1687513"/>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295338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2. </a:t>
            </a:r>
            <a:r>
              <a:rPr lang="zh-CN" altLang="en-US" sz="2400" dirty="0">
                <a:solidFill>
                  <a:srgbClr val="C00000"/>
                </a:solidFill>
                <a:latin typeface="微软雅黑" charset="0"/>
                <a:ea typeface="微软雅黑" charset="0"/>
                <a:cs typeface="微软雅黑" charset="0"/>
                <a:sym typeface="+mn-ea"/>
              </a:rPr>
              <a:t>变量类型</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变量</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solidFill>
                  <a:schemeClr val="tx1"/>
                </a:solidFill>
                <a:latin typeface="Comic Sans MS" panose="030F0902030302020204" pitchFamily="2" charset="0"/>
                <a:ea typeface="宋体" pitchFamily="2" charset="-122"/>
                <a:sym typeface="+mn-ea"/>
              </a:rPr>
              <a:t>variables</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用于定义具有数据存储作用的赋值对象，有</a:t>
            </a:r>
            <a:r>
              <a:rPr lang="zh-CN" altLang="en-US" sz="2000" dirty="0">
                <a:solidFill>
                  <a:srgbClr val="C00000"/>
                </a:solidFill>
                <a:latin typeface="Comic Sans MS" panose="030F0902030302020204" pitchFamily="2" charset="0"/>
                <a:ea typeface="宋体" pitchFamily="2" charset="-122"/>
                <a:sym typeface="+mn-ea"/>
              </a:rPr>
              <a:t>寄存器变量</a:t>
            </a:r>
            <a:r>
              <a:rPr lang="zh-CN" altLang="en-US" sz="2000" dirty="0">
                <a:latin typeface="Comic Sans MS" panose="030F0902030302020204" pitchFamily="2" charset="0"/>
                <a:ea typeface="宋体" pitchFamily="2" charset="-122"/>
                <a:sym typeface="+mn-ea"/>
              </a:rPr>
              <a:t>、</a:t>
            </a:r>
            <a:r>
              <a:rPr lang="zh-CN" altLang="en-US" sz="2000" dirty="0">
                <a:solidFill>
                  <a:srgbClr val="C00000"/>
                </a:solidFill>
                <a:latin typeface="Comic Sans MS" panose="030F0902030302020204" pitchFamily="2" charset="0"/>
                <a:ea typeface="宋体" pitchFamily="2" charset="-122"/>
                <a:sym typeface="+mn-ea"/>
              </a:rPr>
              <a:t>整型变量</a:t>
            </a:r>
            <a:r>
              <a:rPr lang="zh-CN" altLang="en-US" sz="2000" dirty="0">
                <a:latin typeface="Comic Sans MS" panose="030F0902030302020204" pitchFamily="2" charset="0"/>
                <a:ea typeface="宋体" pitchFamily="2" charset="-122"/>
                <a:sym typeface="+mn-ea"/>
              </a:rPr>
              <a:t>、</a:t>
            </a:r>
            <a:r>
              <a:rPr lang="zh-CN" altLang="en-US" sz="2000" dirty="0">
                <a:solidFill>
                  <a:srgbClr val="0070C0"/>
                </a:solidFill>
                <a:latin typeface="Comic Sans MS" panose="030F0902030302020204" pitchFamily="2" charset="0"/>
                <a:ea typeface="宋体" pitchFamily="2" charset="-122"/>
                <a:sym typeface="+mn-ea"/>
              </a:rPr>
              <a:t>实数变量、时间变量和实时间变量</a:t>
            </a:r>
            <a:r>
              <a:rPr lang="zh-CN" altLang="en-US" sz="2000" dirty="0">
                <a:latin typeface="Comic Sans MS" panose="030F0902030302020204" pitchFamily="2" charset="0"/>
                <a:ea typeface="宋体" pitchFamily="2" charset="-122"/>
                <a:sym typeface="+mn-ea"/>
              </a:rPr>
              <a:t>五种子类型。</a:t>
            </a:r>
            <a:endParaRPr lang="zh-CN" altLang="en-US" sz="2000" dirty="0">
              <a:latin typeface="Comic Sans MS" panose="030F0902030302020204" pitchFamily="2" charset="0"/>
              <a:ea typeface="宋体" pitchFamily="2" charset="-122"/>
              <a:sym typeface="+mn-ea"/>
            </a:endParaRPr>
          </a:p>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Comic Sans MS" panose="030F0902030302020204" pitchFamily="2" charset="0"/>
                <a:ea typeface="宋体" pitchFamily="2" charset="-122"/>
                <a:sym typeface="+mn-ea"/>
              </a:rPr>
              <a:t>(</a:t>
            </a:r>
            <a:r>
              <a:rPr lang="en-US" altLang="zh-CN" sz="2000" dirty="0">
                <a:solidFill>
                  <a:srgbClr val="C00000"/>
                </a:solidFill>
                <a:latin typeface="微软雅黑" charset="0"/>
                <a:ea typeface="微软雅黑" charset="0"/>
                <a:cs typeface="微软雅黑" charset="0"/>
                <a:sym typeface="+mn-ea"/>
              </a:rPr>
              <a:t>1</a:t>
            </a:r>
            <a:r>
              <a:rPr lang="en-US" altLang="zh-CN" sz="2000" dirty="0">
                <a:solidFill>
                  <a:srgbClr val="C00000"/>
                </a:solidFill>
                <a:latin typeface="Comic Sans MS" panose="030F0902030302020204" pitchFamily="2" charset="0"/>
                <a:ea typeface="宋体" pitchFamily="2" charset="-122"/>
                <a:sym typeface="+mn-ea"/>
              </a:rPr>
              <a:t>)</a:t>
            </a:r>
            <a:r>
              <a:rPr lang="en-US" altLang="zh-CN" sz="2000" dirty="0">
                <a:solidFill>
                  <a:srgbClr val="C00000"/>
                </a:solidFill>
                <a:latin typeface="微软雅黑" charset="0"/>
                <a:ea typeface="微软雅黑" charset="0"/>
                <a:cs typeface="微软雅黑" charset="0"/>
                <a:sym typeface="+mn-ea"/>
              </a:rPr>
              <a:t> </a:t>
            </a:r>
            <a:r>
              <a:rPr lang="zh-CN" altLang="en-US" sz="2000" dirty="0">
                <a:solidFill>
                  <a:srgbClr val="C00000"/>
                </a:solidFill>
                <a:latin typeface="微软雅黑" charset="0"/>
                <a:ea typeface="微软雅黑" charset="0"/>
                <a:cs typeface="微软雅黑" charset="0"/>
                <a:sym typeface="+mn-ea"/>
              </a:rPr>
              <a:t>寄存器变量</a:t>
            </a:r>
            <a:endParaRPr lang="zh-CN" altLang="en-US" sz="2000" dirty="0">
              <a:solidFill>
                <a:srgbClr val="C00000"/>
              </a:solidFill>
              <a:latin typeface="微软雅黑" charset="0"/>
              <a:ea typeface="微软雅黑" charset="0"/>
              <a:cs typeface="微软雅黑" charset="0"/>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reg用于定义称为寄存器</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register</a:t>
            </a:r>
            <a:r>
              <a:rPr lang="en-US" altLang="zh-CN" sz="2000" dirty="0">
                <a:solidFill>
                  <a:schemeClr val="tx1"/>
                </a:solidFill>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变量。寄存器变量在某种触发机制的作用下分配了一个值后，在分配下一个值之前将一直保留原有的值。</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3934460"/>
            <a:ext cx="8925560" cy="1088390"/>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mn-ea"/>
              </a:rPr>
              <a:t>寄存器变量定义的语法格式为： </a:t>
            </a:r>
            <a:endParaRPr lang="zh-CN" altLang="en-US" sz="2000" dirty="0">
              <a:solidFill>
                <a:srgbClr val="0070C0"/>
              </a:solidFill>
              <a:latin typeface="Comic Sans MS" panose="030F0902030302020204" pitchFamily="2" charset="0"/>
              <a:ea typeface="宋体" pitchFamily="2" charset="-122"/>
            </a:endParaRPr>
          </a:p>
          <a:p>
            <a:pPr indent="457200" eaLnBrk="0" hangingPunct="0">
              <a:lnSpc>
                <a:spcPct val="150000"/>
              </a:lnSpc>
            </a:pPr>
            <a:r>
              <a:rPr lang="zh-CN" altLang="en-US" sz="2000" dirty="0">
                <a:solidFill>
                  <a:srgbClr val="0070C0"/>
                </a:solidFill>
                <a:latin typeface="Comic Sans MS" panose="030F0902030302020204" pitchFamily="2" charset="0"/>
                <a:ea typeface="宋体" pitchFamily="2" charset="-122"/>
                <a:sym typeface="+mn-ea"/>
              </a:rPr>
              <a:t>reg [ msb: lsb] 变量名1, 变量名2, . . . 变量名n;</a:t>
            </a: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6988810" y="5156835"/>
            <a:ext cx="2047875" cy="1475105"/>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1600" dirty="0">
                <a:solidFill>
                  <a:srgbClr val="C00000"/>
                </a:solidFill>
                <a:latin typeface="Comic Sans MS" panose="030F0902030302020204" pitchFamily="2" charset="0"/>
                <a:ea typeface="宋体" pitchFamily="2" charset="-122"/>
                <a:sym typeface="+mn-ea"/>
              </a:rPr>
              <a:t>在Verilog-1995标准中，寄存器变量用于存储无符号数</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30731" name="文本框 4"/>
          <p:cNvSpPr txBox="1"/>
          <p:nvPr>
            <p:custDataLst>
              <p:tags r:id="rId6"/>
            </p:custDataLst>
          </p:nvPr>
        </p:nvSpPr>
        <p:spPr>
          <a:xfrm>
            <a:off x="2860675" y="8341678"/>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902030302020204" pitchFamily="2" charset="0"/>
                <a:ea typeface="宋体" pitchFamily="2" charset="-122"/>
                <a:sym typeface="宋体" pitchFamily="2" charset="-122"/>
              </a:rPr>
              <a:t>tri</a:t>
            </a:r>
            <a:endParaRPr lang="en-US" altLang="zh-CN" dirty="0">
              <a:solidFill>
                <a:srgbClr val="0070C0"/>
              </a:solidFill>
              <a:latin typeface="Comic Sans MS" panose="030F0902030302020204" pitchFamily="2" charset="0"/>
              <a:ea typeface="宋体" pitchFamily="2" charset="-122"/>
              <a:sym typeface="宋体" pitchFamily="2" charset="-122"/>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80010" y="5137785"/>
            <a:ext cx="6751320" cy="149415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reg [7:0] q;    // 定义q为8 位寄存器变量</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reg tmp;        // 定义tmp为 1位寄存器变量</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reg [15:0] reg_A, reg_B,reg_C;  // 定义16位寄存器变量</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0731" name="文本框 4"/>
          <p:cNvSpPr txBox="1"/>
          <p:nvPr>
            <p:custDataLst>
              <p:tags r:id="rId3"/>
            </p:custDataLst>
          </p:nvPr>
        </p:nvSpPr>
        <p:spPr>
          <a:xfrm>
            <a:off x="2860675" y="8341678"/>
            <a:ext cx="463550" cy="368300"/>
          </a:xfrm>
          <a:prstGeom prst="rect">
            <a:avLst/>
          </a:prstGeom>
          <a:noFill/>
          <a:ln w="9525">
            <a:noFill/>
          </a:ln>
        </p:spPr>
        <p:txBody>
          <a:bodyPr wrap="none" anchor="t" anchorCtr="0">
            <a:spAutoFit/>
          </a:bodyPr>
          <a:p>
            <a:r>
              <a:rPr lang="en-US" altLang="zh-CN" dirty="0">
                <a:solidFill>
                  <a:srgbClr val="0070C0"/>
                </a:solidFill>
                <a:latin typeface="Comic Sans MS" panose="030F0902030302020204" pitchFamily="2" charset="0"/>
                <a:ea typeface="宋体" pitchFamily="2" charset="-122"/>
                <a:sym typeface="宋体" pitchFamily="2" charset="-122"/>
              </a:rPr>
              <a:t>tri</a:t>
            </a:r>
            <a:endParaRPr lang="en-US" altLang="zh-CN" dirty="0">
              <a:solidFill>
                <a:srgbClr val="0070C0"/>
              </a:solidFill>
              <a:latin typeface="Comic Sans MS" panose="030F0902030302020204" pitchFamily="2" charset="0"/>
              <a:ea typeface="宋体" pitchFamily="2" charset="-122"/>
              <a:sym typeface="宋体" pitchFamily="2" charset="-122"/>
            </a:endParaRPr>
          </a:p>
        </p:txBody>
      </p:sp>
      <p:sp>
        <p:nvSpPr>
          <p:cNvPr id="6"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80010" y="1047750"/>
            <a:ext cx="8925560" cy="196977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reg [3:0] tmp; </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 </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-2;   // 位宽为4时tmp的值为1110（-2的补码），按无符号数14处理。</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-1;   // 位宽为4时tmp的值为1111（-1的补码），按无符号数15处理。</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5;    // tmp的值为0101。 </a:t>
            </a:r>
            <a:endParaRPr lang="en-US" altLang="zh-CN" sz="16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chemeClr val="tx1"/>
              </a:solidFill>
              <a:latin typeface="微软雅黑" charset="0"/>
              <a:ea typeface="微软雅黑" charset="0"/>
              <a:cs typeface="微软雅黑" charset="0"/>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63500" y="4618990"/>
            <a:ext cx="8925560" cy="193992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reg </a:t>
            </a:r>
            <a:r>
              <a:rPr lang="en-US" altLang="zh-CN" sz="1600" dirty="0">
                <a:latin typeface="Comic Sans MS" panose="030F0902030302020204" pitchFamily="2" charset="0"/>
                <a:ea typeface="宋体" pitchFamily="2" charset="-122"/>
                <a:sym typeface="宋体" pitchFamily="2" charset="-122"/>
              </a:rPr>
              <a:t>signed [</a:t>
            </a:r>
            <a:r>
              <a:rPr lang="zh-CN" altLang="en-US" sz="1600" dirty="0">
                <a:latin typeface="Comic Sans MS" panose="030F0902030302020204" pitchFamily="2" charset="0"/>
                <a:ea typeface="宋体" pitchFamily="2" charset="-122"/>
                <a:sym typeface="宋体" pitchFamily="2" charset="-122"/>
              </a:rPr>
              <a:t>3:0] tmp; </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 </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-2;   // 位宽为4时tmp的值为1110（-2的补码）。</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-1;   // 位宽为4时tmp的值为1111（-1的补码）。</a:t>
            </a:r>
            <a:endParaRPr lang="zh-CN" altLang="en-US" sz="16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1600" dirty="0">
                <a:latin typeface="Comic Sans MS" panose="030F0902030302020204" pitchFamily="2" charset="0"/>
                <a:ea typeface="宋体" pitchFamily="2" charset="-122"/>
                <a:sym typeface="宋体" pitchFamily="2" charset="-122"/>
              </a:rPr>
              <a:t>tmp = 5;    // tmp的值为0101。</a:t>
            </a:r>
            <a:r>
              <a:rPr lang="en-US" altLang="zh-CN" sz="1600" dirty="0">
                <a:solidFill>
                  <a:srgbClr val="C00000"/>
                </a:solidFill>
                <a:latin typeface="微软雅黑" charset="0"/>
                <a:ea typeface="微软雅黑" charset="0"/>
                <a:cs typeface="微软雅黑" charset="0"/>
                <a:sym typeface="+mn-ea"/>
              </a:rPr>
              <a:t>  </a:t>
            </a:r>
            <a:r>
              <a:rPr lang="en-US" altLang="zh-CN" sz="1600" dirty="0">
                <a:solidFill>
                  <a:schemeClr val="tx1"/>
                </a:solidFill>
                <a:latin typeface="微软雅黑" charset="0"/>
                <a:ea typeface="微软雅黑" charset="0"/>
                <a:cs typeface="微软雅黑" charset="0"/>
                <a:sym typeface="+mn-ea"/>
              </a:rPr>
              <a:t>      </a:t>
            </a:r>
            <a:endParaRPr lang="en-US" altLang="zh-CN" sz="16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69850" y="3073400"/>
            <a:ext cx="9019540" cy="1476375"/>
          </a:xfrm>
          <a:prstGeom prst="rect">
            <a:avLst/>
          </a:prstGeom>
          <a:ln w="12700">
            <a:miter lim="400000"/>
          </a:ln>
        </p:spPr>
        <p:txBody>
          <a:bodyPr wrap="square"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solidFill>
                  <a:srgbClr val="C00000"/>
                </a:solidFill>
                <a:latin typeface="Comic Sans MS" panose="030F0902030302020204" pitchFamily="2" charset="0"/>
                <a:ea typeface="宋体" pitchFamily="2" charset="-122"/>
                <a:sym typeface="+mn-ea"/>
              </a:rPr>
              <a:t>所有在过程语句</a:t>
            </a:r>
            <a:r>
              <a:rPr lang="en-US" altLang="zh-CN" sz="2000" dirty="0">
                <a:solidFill>
                  <a:srgbClr val="C00000"/>
                </a:solidFill>
                <a:latin typeface="Comic Sans MS" panose="030F0902030302020204" pitchFamily="2" charset="0"/>
                <a:ea typeface="宋体" pitchFamily="2" charset="-122"/>
                <a:sym typeface="+mn-ea"/>
              </a:rPr>
              <a:t>(</a:t>
            </a:r>
            <a:r>
              <a:rPr lang="zh-CN" altLang="en-US" sz="2000" dirty="0">
                <a:solidFill>
                  <a:srgbClr val="C00000"/>
                </a:solidFill>
                <a:latin typeface="Comic Sans MS" panose="030F0902030302020204" pitchFamily="2" charset="0"/>
                <a:ea typeface="宋体" pitchFamily="2" charset="-122"/>
                <a:sym typeface="+mn-ea"/>
              </a:rPr>
              <a:t>always或initial</a:t>
            </a:r>
            <a:r>
              <a:rPr lang="en-US" altLang="zh-CN" sz="2000" dirty="0">
                <a:solidFill>
                  <a:srgbClr val="C00000"/>
                </a:solidFill>
                <a:latin typeface="Comic Sans MS" panose="030F0902030302020204" pitchFamily="2" charset="0"/>
                <a:ea typeface="宋体" pitchFamily="2" charset="-122"/>
                <a:sym typeface="+mn-ea"/>
              </a:rPr>
              <a:t>)</a:t>
            </a:r>
            <a:r>
              <a:rPr lang="zh-CN" altLang="en-US" sz="2000" dirty="0">
                <a:solidFill>
                  <a:srgbClr val="C00000"/>
                </a:solidFill>
                <a:latin typeface="Comic Sans MS" panose="030F0902030302020204" pitchFamily="2" charset="0"/>
                <a:ea typeface="宋体" pitchFamily="2" charset="-122"/>
                <a:sym typeface="+mn-ea"/>
              </a:rPr>
              <a:t>中被赋值的对象都必须定义为寄存器类型。</a:t>
            </a:r>
            <a:r>
              <a:rPr lang="zh-CN" altLang="en-US" sz="2000" dirty="0">
                <a:latin typeface="Comic Sans MS" panose="030F0902030302020204" pitchFamily="2" charset="0"/>
                <a:ea typeface="宋体" pitchFamily="2" charset="-122"/>
                <a:sym typeface="+mn-ea"/>
              </a:rPr>
              <a:t>因为：当过程语句的条件满足时，过程语句中的被赋值对象才能更新，条件不满足将保持原有的值，因此过程语句中被赋值的对象应具有数据存储功能。</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120650" y="1009015"/>
            <a:ext cx="8913495" cy="1938020"/>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spAutoFit/>
          </a:bodyPr>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Comic Sans MS" panose="030F0902030302020204" pitchFamily="2" charset="0"/>
                <a:ea typeface="宋体" pitchFamily="2" charset="-122"/>
                <a:sym typeface="+mn-ea"/>
              </a:rPr>
              <a:t>(2)</a:t>
            </a:r>
            <a:r>
              <a:rPr lang="en-US" altLang="zh-CN" sz="2000" dirty="0">
                <a:solidFill>
                  <a:srgbClr val="C00000"/>
                </a:solidFill>
                <a:latin typeface="微软雅黑" charset="0"/>
                <a:ea typeface="微软雅黑" charset="0"/>
                <a:cs typeface="微软雅黑" charset="0"/>
                <a:sym typeface="+mn-ea"/>
              </a:rPr>
              <a:t> </a:t>
            </a:r>
            <a:r>
              <a:rPr lang="zh-CN" altLang="en-US" sz="2000" dirty="0">
                <a:solidFill>
                  <a:srgbClr val="C00000"/>
                </a:solidFill>
                <a:latin typeface="微软雅黑" charset="0"/>
                <a:ea typeface="微软雅黑" charset="0"/>
                <a:cs typeface="微软雅黑" charset="0"/>
                <a:sym typeface="+mn-ea"/>
              </a:rPr>
              <a:t>整型变量</a:t>
            </a:r>
            <a:endParaRPr lang="zh-CN" altLang="en-US" sz="2000" dirty="0">
              <a:solidFill>
                <a:srgbClr val="C00000"/>
              </a:solidFill>
              <a:latin typeface="微软雅黑" charset="0"/>
              <a:ea typeface="微软雅黑" charset="0"/>
              <a:cs typeface="微软雅黑" charset="0"/>
              <a:sym typeface="+mn-ea"/>
            </a:endParaRPr>
          </a:p>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integer用于定义整型变量，其语法格式为： </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mn-ea"/>
              </a:rPr>
              <a:t>integer 变量1[msb:1sb], 变量2[msb:1sb],. . . 变量n [msb:1sb]; </a:t>
            </a:r>
            <a:endParaRPr lang="zh-CN" altLang="en-US" sz="2000" dirty="0">
              <a:solidFill>
                <a:srgbClr val="0070C0"/>
              </a:solidFill>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其中msb和lsb为定义整型变量位宽的常量或者常量表达式，缺省时默认为32位</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3073400"/>
            <a:ext cx="8940800" cy="108839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integer intA, intB, intC;     // 定义intA,intB,intC为32位整数变量。 </a:t>
            </a:r>
            <a:br>
              <a:rPr lang="zh-CN" altLang="en-US" sz="2000" dirty="0">
                <a:latin typeface="Comic Sans MS" panose="030F0902030302020204" pitchFamily="2" charset="0"/>
                <a:ea typeface="宋体" pitchFamily="2" charset="-122"/>
                <a:sym typeface="宋体" pitchFamily="2" charset="-122"/>
              </a:rPr>
            </a:br>
            <a:r>
              <a:rPr lang="zh-CN" altLang="en-US" sz="2000" dirty="0">
                <a:latin typeface="Comic Sans MS" panose="030F0902030302020204" pitchFamily="2" charset="0"/>
                <a:ea typeface="宋体" pitchFamily="2" charset="-122"/>
                <a:sym typeface="宋体" pitchFamily="2" charset="-122"/>
              </a:rPr>
              <a:t>integer Stat [3:0];           // 定义Stat为4位整型变量。</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80010" y="4276725"/>
            <a:ext cx="8954135" cy="2446020"/>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mn-ea"/>
              </a:rPr>
              <a:t>整型变量用于存储有符号数，具体数值以二进制补码的形式表示。</a:t>
            </a:r>
            <a:r>
              <a:rPr lang="zh-CN" altLang="en-US" sz="2000" dirty="0">
                <a:latin typeface="Comic Sans MS" panose="030F0902030302020204" pitchFamily="2" charset="0"/>
                <a:ea typeface="宋体" pitchFamily="2" charset="-122"/>
                <a:sym typeface="+mn-ea"/>
              </a:rPr>
              <a:t>例如：</a:t>
            </a:r>
            <a:endParaRPr lang="zh-CN" altLang="en-US"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   interger i;    // 定义i为整型变量</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   i=-6;           // i值为32'b1111...11010</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整型变量未被赋值时，默认初值为0。</a:t>
            </a:r>
            <a:endParaRPr lang="zh-CN" altLang="en-US" sz="2000" dirty="0">
              <a:latin typeface="Comic Sans MS" panose="030F0902030302020204" pitchFamily="2" charset="0"/>
              <a:ea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96520" y="1997075"/>
            <a:ext cx="8940800" cy="1088390"/>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实数变量定义的语法格式为：</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real 变量名1, 变量名2,. . . 变量名n;</a:t>
            </a:r>
            <a:endParaRPr lang="zh-CN" altLang="en-US" sz="2000" dirty="0">
              <a:latin typeface="Arial" panose="020B0604020202090204" pitchFamily="34" charset="0"/>
              <a:ea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102870" y="3200400"/>
            <a:ext cx="3774440" cy="153606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latin typeface="Comic Sans MS" panose="030F0902030302020204" pitchFamily="2" charset="0"/>
                <a:ea typeface="宋体" pitchFamily="2" charset="-122"/>
                <a:sym typeface="+mn-ea"/>
              </a:rPr>
              <a:t>real j;      // 定义实数变量j</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j = 1.8e-1;   // j值为0.18</a:t>
            </a: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41313" y="937327"/>
            <a:ext cx="8992631" cy="1014730"/>
          </a:xfrm>
          <a:prstGeom prst="rect">
            <a:avLst/>
          </a:prstGeom>
          <a:ln w="12700">
            <a:miter lim="400000"/>
          </a:ln>
        </p:spPr>
        <p:txBody>
          <a:bodyPr lIns="45719" rIns="45719">
            <a:spAutoFit/>
          </a:bodyPr>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chemeClr val="accent1">
                    <a:lumMod val="75000"/>
                  </a:schemeClr>
                </a:solidFill>
                <a:latin typeface="Comic Sans MS" panose="030F0902030302020204" pitchFamily="2" charset="0"/>
                <a:ea typeface="宋体" pitchFamily="2" charset="-122"/>
                <a:sym typeface="+mn-ea"/>
              </a:rPr>
              <a:t>(2)</a:t>
            </a:r>
            <a:r>
              <a:rPr lang="en-US" altLang="zh-CN" sz="2000" dirty="0">
                <a:solidFill>
                  <a:schemeClr val="accent1">
                    <a:lumMod val="75000"/>
                  </a:schemeClr>
                </a:solidFill>
                <a:latin typeface="微软雅黑" charset="0"/>
                <a:ea typeface="微软雅黑" charset="0"/>
                <a:cs typeface="微软雅黑" charset="0"/>
                <a:sym typeface="+mn-ea"/>
              </a:rPr>
              <a:t> </a:t>
            </a:r>
            <a:r>
              <a:rPr lang="zh-CN" altLang="en-US" sz="2000" dirty="0">
                <a:solidFill>
                  <a:schemeClr val="accent1">
                    <a:lumMod val="75000"/>
                  </a:schemeClr>
                </a:solidFill>
                <a:latin typeface="微软雅黑" charset="0"/>
                <a:ea typeface="微软雅黑" charset="0"/>
                <a:cs typeface="微软雅黑" charset="0"/>
                <a:sym typeface="+mn-ea"/>
              </a:rPr>
              <a:t>实数变量</a:t>
            </a:r>
            <a:endParaRPr lang="zh-CN" altLang="en-US" sz="2000" dirty="0">
              <a:solidFill>
                <a:schemeClr val="accent1">
                  <a:lumMod val="75000"/>
                </a:schemeClr>
              </a:solidFill>
              <a:latin typeface="微软雅黑" charset="0"/>
              <a:ea typeface="微软雅黑" charset="0"/>
              <a:cs typeface="微软雅黑" charset="0"/>
              <a:sym typeface="+mn-ea"/>
            </a:endParaRPr>
          </a:p>
          <a:p>
            <a:pPr indent="457200"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real用于定义实数变量，变量值以</a:t>
            </a:r>
            <a:r>
              <a:rPr lang="zh-CN" altLang="en-US" sz="2000" dirty="0">
                <a:solidFill>
                  <a:srgbClr val="C00000"/>
                </a:solidFill>
                <a:latin typeface="Comic Sans MS" panose="030F0902030302020204" pitchFamily="2" charset="0"/>
                <a:ea typeface="宋体" pitchFamily="2" charset="-122"/>
                <a:sym typeface="+mn-ea"/>
              </a:rPr>
              <a:t>十进制数或者科学计数法</a:t>
            </a:r>
            <a:r>
              <a:rPr lang="zh-CN" altLang="en-US" sz="2000" dirty="0">
                <a:latin typeface="Comic Sans MS" panose="030F0902030302020204" pitchFamily="2" charset="0"/>
                <a:ea typeface="宋体" pitchFamily="2" charset="-122"/>
                <a:sym typeface="+mn-ea"/>
              </a:rPr>
              <a:t>表示。</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6"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4137660" y="3181985"/>
            <a:ext cx="4895850" cy="1014730"/>
          </a:xfrm>
          <a:prstGeom prst="rect">
            <a:avLst/>
          </a:prstGeom>
          <a:ln w="12700">
            <a:miter lim="400000"/>
          </a:ln>
        </p:spPr>
        <p:txBody>
          <a:bodyPr wrap="square" lIns="45719" rIns="45719">
            <a:spAutoFit/>
          </a:bodyPr>
          <a:p>
            <a:pPr marL="342900" indent="-342900" eaLnBrk="0" hangingPunct="0">
              <a:lnSpc>
                <a:spcPct val="150000"/>
              </a:lnSpc>
              <a:buFont typeface="Wingdings" panose="05000000000000000000" charset="0"/>
              <a:buChar char=""/>
            </a:pPr>
            <a:r>
              <a:rPr lang="zh-CN" altLang="en-US" sz="2000" dirty="0">
                <a:latin typeface="Comic Sans MS" panose="030F0902030302020204" pitchFamily="2" charset="0"/>
                <a:ea typeface="宋体" pitchFamily="2" charset="-122"/>
                <a:sym typeface="+mn-ea"/>
              </a:rPr>
              <a:t>实数变量未被赋值时，默认初值为0。</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若将x或z赋给实数变量，则会被当做0处理</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8"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5247640" y="4796790"/>
            <a:ext cx="3774440" cy="1872615"/>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integer i;</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real PI;</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PI = 3.1415926;</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i = PI;</a:t>
            </a:r>
            <a:endParaRPr lang="zh-CN" altLang="en-US" sz="2000"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9"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8"/>
            </p:custDataLst>
          </p:nvPr>
        </p:nvSpPr>
        <p:spPr>
          <a:xfrm>
            <a:off x="179705" y="5084445"/>
            <a:ext cx="4895850" cy="1014730"/>
          </a:xfrm>
          <a:prstGeom prst="rect">
            <a:avLst/>
          </a:prstGeom>
          <a:ln w="12700">
            <a:miter lim="400000"/>
          </a:ln>
        </p:spPr>
        <p:txBody>
          <a:bodyPr wrap="square" lIns="45719" rIns="45719">
            <a:spAutoFit/>
          </a:bodyPr>
          <a:p>
            <a:pPr marL="342900" indent="-342900" eaLnBrk="0" hangingPunct="0">
              <a:lnSpc>
                <a:spcPct val="150000"/>
              </a:lnSpc>
              <a:buFont typeface="Wingdings" panose="05000000000000000000" charset="0"/>
              <a:buChar char=""/>
            </a:pPr>
            <a:r>
              <a:rPr lang="zh-CN" altLang="en-US" sz="2000" dirty="0">
                <a:solidFill>
                  <a:srgbClr val="0070C0"/>
                </a:solidFill>
                <a:latin typeface="Comic Sans MS" panose="030F0902030302020204" pitchFamily="2" charset="0"/>
                <a:ea typeface="宋体" pitchFamily="2" charset="-122"/>
                <a:sym typeface="+mn-ea"/>
              </a:rPr>
              <a:t>如果将实数赋值给整数变量时，实数根据四舍五入的原则自动转化为整数。</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16468D"/>
                </a:solidFill>
                <a:latin typeface="Comic Sans MS" panose="030F0902030302020204" pitchFamily="2" charset="0"/>
                <a:ea typeface="黑体" pitchFamily="2" charset="-122"/>
                <a:sym typeface="+mn-ea"/>
              </a:rPr>
              <a:t>硬件描述语言</a:t>
            </a:r>
            <a:r>
              <a:rPr lang="en-US" altLang="zh-CN" sz="2800" dirty="0">
                <a:solidFill>
                  <a:srgbClr val="CF3F3F"/>
                </a:solidFill>
                <a:latin typeface="Comic Sans MS" panose="030F0902030302020204" pitchFamily="2" charset="0"/>
                <a:ea typeface="黑体" pitchFamily="2" charset="-122"/>
                <a:sym typeface="+mn-ea"/>
              </a:rPr>
              <a:t>(HDL)</a:t>
            </a:r>
            <a:endParaRPr lang="en-US" altLang="zh-CN" sz="2800" dirty="0">
              <a:solidFill>
                <a:srgbClr val="CF3F3F"/>
              </a:solidFill>
              <a:latin typeface="Comic Sans MS" panose="030F0902030302020204" pitchFamily="2" charset="0"/>
              <a:ea typeface="黑体" pitchFamily="2" charset="-122"/>
              <a:cs typeface="黑体" charset="0"/>
              <a:sym typeface="+mn-ea"/>
            </a:endParaRPr>
          </a:p>
        </p:txBody>
      </p:sp>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100330" y="1080770"/>
            <a:ext cx="8933815" cy="119888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400" b="1" dirty="0">
                <a:solidFill>
                  <a:srgbClr val="CF3F3F"/>
                </a:solidFill>
                <a:latin typeface="宋体" charset="0"/>
                <a:ea typeface="宋体" charset="0"/>
                <a:cs typeface="宋体" charset="0"/>
                <a:sym typeface="+mn-ea"/>
              </a:rPr>
              <a:t>硬件描述语言</a:t>
            </a:r>
            <a:r>
              <a:rPr lang="zh-CN" altLang="en-US" sz="2000" dirty="0">
                <a:solidFill>
                  <a:srgbClr val="0070C0"/>
                </a:solidFill>
                <a:latin typeface="宋体" charset="0"/>
                <a:ea typeface="宋体" charset="0"/>
                <a:cs typeface="宋体" charset="0"/>
                <a:sym typeface="+mn-ea"/>
              </a:rPr>
              <a:t> </a:t>
            </a:r>
            <a:r>
              <a:rPr lang="en-US" altLang="zh-CN" sz="2000" dirty="0">
                <a:latin typeface="宋体" charset="0"/>
                <a:ea typeface="宋体" charset="0"/>
                <a:cs typeface="宋体" charset="0"/>
                <a:sym typeface="+mn-ea"/>
              </a:rPr>
              <a:t>(</a:t>
            </a:r>
            <a:r>
              <a:rPr lang="en-US" altLang="zh-CN" sz="2000" u="sng" dirty="0">
                <a:solidFill>
                  <a:srgbClr val="C00000"/>
                </a:solidFill>
                <a:latin typeface="Comic Sans MS Regular" panose="030F0902030302020204" charset="0"/>
                <a:ea typeface="宋体" charset="0"/>
                <a:cs typeface="Comic Sans MS Regular" panose="030F0902030302020204" charset="0"/>
                <a:sym typeface="+mn-ea"/>
              </a:rPr>
              <a:t>H</a:t>
            </a:r>
            <a:r>
              <a:rPr lang="en-US" altLang="zh-CN" sz="2000" dirty="0">
                <a:latin typeface="Comic Sans MS Regular" panose="030F0902030302020204" charset="0"/>
                <a:ea typeface="宋体" charset="0"/>
                <a:cs typeface="Comic Sans MS Regular" panose="030F0902030302020204" charset="0"/>
                <a:sym typeface="+mn-ea"/>
              </a:rPr>
              <a:t>ardware</a:t>
            </a:r>
            <a:r>
              <a:rPr lang="en-US" altLang="zh-CN" sz="2000" dirty="0">
                <a:solidFill>
                  <a:srgbClr val="0070C0"/>
                </a:solidFill>
                <a:latin typeface="Comic Sans MS Regular" panose="030F0902030302020204" charset="0"/>
                <a:ea typeface="宋体" charset="0"/>
                <a:cs typeface="Comic Sans MS Regular" panose="030F0902030302020204" charset="0"/>
                <a:sym typeface="+mn-ea"/>
              </a:rPr>
              <a:t> </a:t>
            </a:r>
            <a:r>
              <a:rPr lang="en-US" altLang="zh-CN" sz="2000" u="sng" dirty="0">
                <a:solidFill>
                  <a:srgbClr val="C00000"/>
                </a:solidFill>
                <a:latin typeface="Comic Sans MS Regular" panose="030F0902030302020204" charset="0"/>
                <a:ea typeface="宋体" charset="0"/>
                <a:cs typeface="Comic Sans MS Regular" panose="030F0902030302020204" charset="0"/>
                <a:sym typeface="+mn-ea"/>
              </a:rPr>
              <a:t>D</a:t>
            </a:r>
            <a:r>
              <a:rPr lang="en-US" altLang="zh-CN" sz="2000" dirty="0">
                <a:latin typeface="Comic Sans MS Regular" panose="030F0902030302020204" charset="0"/>
                <a:ea typeface="宋体" charset="0"/>
                <a:cs typeface="Comic Sans MS Regular" panose="030F0902030302020204" charset="0"/>
                <a:sym typeface="+mn-ea"/>
              </a:rPr>
              <a:t>escription</a:t>
            </a:r>
            <a:r>
              <a:rPr lang="en-US" altLang="zh-CN" sz="2000" dirty="0">
                <a:solidFill>
                  <a:srgbClr val="0070C0"/>
                </a:solidFill>
                <a:latin typeface="Comic Sans MS Regular" panose="030F0902030302020204" charset="0"/>
                <a:ea typeface="宋体" charset="0"/>
                <a:cs typeface="Comic Sans MS Regular" panose="030F0902030302020204" charset="0"/>
                <a:sym typeface="+mn-ea"/>
              </a:rPr>
              <a:t> </a:t>
            </a:r>
            <a:r>
              <a:rPr lang="en-US" altLang="zh-CN" sz="2000" u="sng" dirty="0">
                <a:solidFill>
                  <a:srgbClr val="C00000"/>
                </a:solidFill>
                <a:latin typeface="Comic Sans MS Regular" panose="030F0902030302020204" charset="0"/>
                <a:ea typeface="宋体" charset="0"/>
                <a:cs typeface="Comic Sans MS Regular" panose="030F0902030302020204" charset="0"/>
                <a:sym typeface="+mn-ea"/>
              </a:rPr>
              <a:t>L</a:t>
            </a:r>
            <a:r>
              <a:rPr lang="en-US" altLang="zh-CN" sz="2000" dirty="0">
                <a:latin typeface="Comic Sans MS Regular" panose="030F0902030302020204" charset="0"/>
                <a:ea typeface="宋体" charset="0"/>
                <a:cs typeface="Comic Sans MS Regular" panose="030F0902030302020204" charset="0"/>
                <a:sym typeface="+mn-ea"/>
              </a:rPr>
              <a:t>anguage</a:t>
            </a:r>
            <a:r>
              <a:rPr lang="en-US" altLang="zh-CN" sz="2000" dirty="0">
                <a:latin typeface="宋体" charset="0"/>
                <a:ea typeface="宋体" charset="0"/>
                <a:cs typeface="宋体" charset="0"/>
                <a:sym typeface="+mn-ea"/>
              </a:rPr>
              <a:t>,</a:t>
            </a:r>
            <a:r>
              <a:rPr lang="zh-CN" altLang="zh-CN" sz="2000" dirty="0">
                <a:latin typeface="宋体" charset="0"/>
                <a:ea typeface="宋体" charset="0"/>
                <a:cs typeface="宋体" charset="0"/>
                <a:sym typeface="+mn-ea"/>
              </a:rPr>
              <a:t>简称为</a:t>
            </a:r>
            <a:r>
              <a:rPr lang="zh-CN" altLang="en-US" sz="2000" dirty="0">
                <a:highlight>
                  <a:srgbClr val="FFFF00"/>
                </a:highlight>
                <a:latin typeface="Comic Sans MS" panose="030F0902030302020204" pitchFamily="2" charset="0"/>
                <a:ea typeface="宋体" pitchFamily="2" charset="-122"/>
                <a:sym typeface="+mn-ea"/>
              </a:rPr>
              <a:t> HDL</a:t>
            </a:r>
            <a:r>
              <a:rPr lang="en-US" altLang="zh-CN" sz="2000" dirty="0">
                <a:latin typeface="宋体" charset="0"/>
                <a:ea typeface="宋体" charset="0"/>
                <a:cs typeface="宋体" charset="0"/>
                <a:sym typeface="+mn-ea"/>
              </a:rPr>
              <a:t>) </a:t>
            </a:r>
            <a:r>
              <a:rPr lang="zh-CN" altLang="en-US" sz="2000" dirty="0">
                <a:solidFill>
                  <a:schemeClr val="tx1"/>
                </a:solidFill>
                <a:latin typeface="宋体" charset="0"/>
                <a:ea typeface="宋体" charset="0"/>
                <a:cs typeface="宋体" charset="0"/>
                <a:sym typeface="+mn-ea"/>
              </a:rPr>
              <a:t>是用形式化方法来描述数字电路行为与结构的计算机语言。</a:t>
            </a:r>
            <a:r>
              <a:rPr lang="en-US" altLang="zh-CN" sz="2400" dirty="0">
                <a:solidFill>
                  <a:schemeClr val="tx1"/>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100965" y="2427605"/>
            <a:ext cx="8933180" cy="249174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marL="342900" indent="-342900" eaLnBrk="0" hangingPunct="0">
              <a:lnSpc>
                <a:spcPct val="150000"/>
              </a:lnSpc>
              <a:buFont typeface="Wingdings" panose="05000000000000000000" charset="0"/>
              <a:buChar char=""/>
            </a:pPr>
            <a:r>
              <a:rPr lang="zh-CN" altLang="en-US" sz="2400" dirty="0">
                <a:latin typeface="Comic Sans MS" panose="030F0902030302020204" pitchFamily="2" charset="0"/>
                <a:ea typeface="宋体" pitchFamily="2" charset="-122"/>
                <a:sym typeface="+mn-ea"/>
              </a:rPr>
              <a:t>应用</a:t>
            </a:r>
            <a:r>
              <a:rPr lang="zh-CN" altLang="en-US" sz="2400" dirty="0">
                <a:latin typeface="Comic Sans MS" panose="030F0902030302020204" pitchFamily="2" charset="0"/>
                <a:ea typeface="宋体" pitchFamily="2" charset="-122"/>
                <a:sym typeface="+mn-ea"/>
              </a:rPr>
              <a:t>HDL</a:t>
            </a:r>
            <a:r>
              <a:rPr lang="zh-CN" altLang="en-US" sz="2400" dirty="0">
                <a:latin typeface="Comic Sans MS" panose="030F0902030302020204" pitchFamily="2" charset="0"/>
                <a:ea typeface="宋体" pitchFamily="2" charset="-122"/>
                <a:sym typeface="+mn-ea"/>
              </a:rPr>
              <a:t>设计数字系统的</a:t>
            </a:r>
            <a:r>
              <a:rPr lang="zh-CN" altLang="en-US" sz="2400" dirty="0">
                <a:highlight>
                  <a:srgbClr val="FFFF00"/>
                </a:highlight>
                <a:latin typeface="Comic Sans MS" panose="030F0902030302020204" pitchFamily="2" charset="0"/>
                <a:ea typeface="宋体" pitchFamily="2" charset="-122"/>
                <a:sym typeface="+mn-ea"/>
              </a:rPr>
              <a:t>优点</a:t>
            </a:r>
            <a:r>
              <a:rPr lang="zh-CN" altLang="en-US" sz="2400" dirty="0">
                <a:latin typeface="Comic Sans MS" panose="030F0902030302020204" pitchFamily="2" charset="0"/>
                <a:ea typeface="宋体" pitchFamily="2" charset="-122"/>
                <a:sym typeface="+mn-ea"/>
              </a:rPr>
              <a:t>：</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1. </a:t>
            </a:r>
            <a:r>
              <a:rPr lang="zh-CN" altLang="en-US" sz="2000" dirty="0">
                <a:latin typeface="Comic Sans MS" panose="030F0902030302020204" pitchFamily="2" charset="0"/>
                <a:ea typeface="宋体" pitchFamily="2" charset="-122"/>
                <a:sym typeface="+mn-ea"/>
              </a:rPr>
              <a:t>用HDL描述电路的行为或结构，实现细节由软件自动完成，从而减少了工作量，缩短了设计周期；</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2. </a:t>
            </a:r>
            <a:r>
              <a:rPr lang="zh-CN" altLang="en-US" sz="2000" dirty="0">
                <a:latin typeface="Comic Sans MS" panose="030F0902030302020204" pitchFamily="2" charset="0"/>
                <a:ea typeface="宋体" pitchFamily="2" charset="-122"/>
                <a:sym typeface="+mn-ea"/>
              </a:rPr>
              <a:t>硬件描述与具体的实现工艺无关，因而代码重用</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Code-Reuse</a:t>
            </a:r>
            <a:r>
              <a:rPr lang="en-US" altLang="zh-CN" sz="2000" dirty="0">
                <a:latin typeface="Comic Sans MS" panose="030F0902030302020204" pitchFamily="2" charset="0"/>
                <a:ea typeface="宋体" pitchFamily="2" charset="-122"/>
                <a:sym typeface="+mn-ea"/>
              </a:rPr>
              <a:t>)</a:t>
            </a:r>
            <a:r>
              <a:rPr lang="zh-CN" altLang="en-US" sz="2000" dirty="0">
                <a:latin typeface="Comic Sans MS" panose="030F0902030302020204" pitchFamily="2" charset="0"/>
                <a:ea typeface="宋体" pitchFamily="2" charset="-122"/>
                <a:sym typeface="+mn-ea"/>
              </a:rPr>
              <a:t>率比原理图设计方法高。</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10680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3. </a:t>
            </a:r>
            <a:r>
              <a:rPr lang="zh-CN" altLang="en-US" sz="2400" dirty="0">
                <a:solidFill>
                  <a:srgbClr val="C00000"/>
                </a:solidFill>
                <a:latin typeface="微软雅黑" charset="0"/>
                <a:ea typeface="微软雅黑" charset="0"/>
                <a:cs typeface="微软雅黑" charset="0"/>
                <a:sym typeface="+mn-ea"/>
              </a:rPr>
              <a:t>存储器</a:t>
            </a:r>
            <a:endParaRPr lang="zh-CN" altLang="en-US" sz="24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存储器（memory）是由寄存器变量构成的数组。</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1.3 </a:t>
            </a:r>
            <a:r>
              <a:rPr lang="zh-CN" altLang="en-US" sz="2800" dirty="0">
                <a:latin typeface="Comic Sans MS" panose="030F0902030302020204" pitchFamily="2" charset="0"/>
                <a:ea typeface="黑体" pitchFamily="2" charset="-122"/>
                <a:sym typeface="+mn-ea"/>
              </a:rPr>
              <a:t>数据</a:t>
            </a:r>
            <a:r>
              <a:rPr lang="zh-CN" altLang="en-US" sz="2800" dirty="0">
                <a:latin typeface="Comic Sans MS" panose="030F0902030302020204" pitchFamily="2" charset="0"/>
                <a:ea typeface="黑体" pitchFamily="2" charset="-122"/>
                <a:sym typeface="+mn-ea"/>
              </a:rPr>
              <a:t>类型</a:t>
            </a:r>
            <a:endParaRPr lang="zh-CN" altLang="en-US" sz="2800" dirty="0">
              <a:latin typeface="Comic Sans MS" panose="030F0902030302020204" pitchFamily="2" charset="0"/>
              <a:ea typeface="黑体" pitchFamily="2" charset="-122"/>
              <a:sym typeface="+mn-ea"/>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068830"/>
            <a:ext cx="8925560" cy="1593215"/>
          </a:xfrm>
          <a:prstGeom prst="rect">
            <a:avLst/>
          </a:prstGeom>
        </p:spPr>
        <p:style>
          <a:lnRef idx="2">
            <a:schemeClr val="accent2"/>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mn-ea"/>
              </a:rPr>
              <a:t>存储器定义的语法格式为：</a:t>
            </a: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    </a:t>
            </a:r>
            <a:r>
              <a:rPr lang="zh-CN" altLang="en-US" sz="2000" dirty="0">
                <a:solidFill>
                  <a:srgbClr val="C00000"/>
                </a:solidFill>
                <a:latin typeface="Comic Sans MS" panose="030F0902030302020204" pitchFamily="2" charset="0"/>
                <a:ea typeface="宋体" pitchFamily="2" charset="-122"/>
                <a:sym typeface="+mn-ea"/>
              </a:rPr>
              <a:t> reg [n-1:0] 存储器名 [m-1:0]; </a:t>
            </a:r>
            <a:endParaRPr lang="zh-CN" altLang="en-US" sz="2000" dirty="0">
              <a:solidFill>
                <a:srgbClr val="C00000"/>
              </a:solidFill>
              <a:latin typeface="Comic Sans MS" panose="030F0902030302020204" pitchFamily="2" charset="0"/>
              <a:ea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mn-ea"/>
              </a:rPr>
              <a:t>其中[n-1:0]表示每个存储单元的位宽为n，而[m-1:0]共有m个存储单元。</a:t>
            </a:r>
            <a:r>
              <a:rPr lang="zh-CN" altLang="en-US" sz="2000" dirty="0">
                <a:latin typeface="Comic Sans MS" panose="030F0902030302020204" pitchFamily="2" charset="0"/>
                <a:ea typeface="宋体" pitchFamily="2" charset="-122"/>
                <a:sym typeface="+mn-ea"/>
              </a:rPr>
              <a:t> </a:t>
            </a:r>
            <a:endParaRPr lang="zh-CN" altLang="en-US" sz="2000" dirty="0">
              <a:latin typeface="Comic Sans MS" panose="030F0902030302020204" pitchFamily="2" charset="0"/>
              <a:ea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80010" y="5353050"/>
            <a:ext cx="8954135" cy="136525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eaLnBrk="0" hangingPunct="0">
              <a:lnSpc>
                <a:spcPct val="150000"/>
              </a:lnSpc>
            </a:pPr>
            <a:r>
              <a:rPr lang="zh-CN" altLang="en-US" dirty="0">
                <a:latin typeface="Comic Sans MS" panose="030F0902030302020204" pitchFamily="2" charset="0"/>
                <a:ea typeface="宋体" pitchFamily="2" charset="-122"/>
                <a:sym typeface="宋体" pitchFamily="2" charset="-122"/>
              </a:rPr>
              <a:t>reg [n-1:0] cnt;        </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 定义寄存器变量cnt,位宽为n </a:t>
            </a:r>
            <a:endParaRPr lang="zh-CN" altLang="en-US"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latin typeface="Comic Sans MS" panose="030F0902030302020204" pitchFamily="2" charset="0"/>
                <a:ea typeface="宋体" pitchFamily="2" charset="-122"/>
                <a:sym typeface="宋体" pitchFamily="2" charset="-122"/>
              </a:rPr>
              <a:t>reg fpga_lut [n-1:0];  // 定义存储器fpga_lut,</a:t>
            </a:r>
            <a:endParaRPr lang="zh-CN" altLang="en-US"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latin typeface="Comic Sans MS" panose="030F0902030302020204" pitchFamily="2" charset="0"/>
                <a:ea typeface="宋体" pitchFamily="2" charset="-122"/>
                <a:sym typeface="宋体" pitchFamily="2" charset="-122"/>
              </a:rPr>
              <a:t>                         </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 </a:t>
            </a:r>
            <a:r>
              <a:rPr lang="en-US" altLang="zh-CN" dirty="0">
                <a:latin typeface="Comic Sans MS" panose="030F0902030302020204" pitchFamily="2" charset="0"/>
                <a:ea typeface="宋体" pitchFamily="2" charset="-122"/>
                <a:sym typeface="宋体" pitchFamily="2" charset="-122"/>
              </a:rPr>
              <a:t>   // </a:t>
            </a:r>
            <a:r>
              <a:rPr lang="zh-CN" altLang="en-US" dirty="0">
                <a:latin typeface="Comic Sans MS" panose="030F0902030302020204" pitchFamily="2" charset="0"/>
                <a:ea typeface="宋体" pitchFamily="2" charset="-122"/>
                <a:sym typeface="宋体" pitchFamily="2" charset="-122"/>
              </a:rPr>
              <a:t>共有n个存储单元，每个单元存储1位数</a:t>
            </a:r>
            <a:endParaRPr lang="en-US" altLang="zh-CN"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8"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135255" y="3829685"/>
            <a:ext cx="8886825" cy="58674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noAutofit/>
          </a:bodyPr>
          <a:p>
            <a:pPr algn="l">
              <a:lnSpc>
                <a:spcPct val="150000"/>
              </a:lnSpc>
              <a:buFont typeface="+mj-lt"/>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dirty="0">
                <a:latin typeface="Comic Sans MS" panose="030F0902030302020204" pitchFamily="2" charset="0"/>
                <a:ea typeface="宋体" pitchFamily="2" charset="-122"/>
                <a:sym typeface="宋体" pitchFamily="2" charset="-122"/>
              </a:rPr>
              <a:t>reg [9:0] sine_rom [1023:0];</a:t>
            </a:r>
            <a:endParaRPr lang="zh-CN" altLang="en-US" dirty="0">
              <a:latin typeface="Comic Sans MS" panose="030F0902030302020204" pitchFamily="2" charset="0"/>
              <a:ea typeface="宋体" pitchFamily="2" charset="-122"/>
              <a:sym typeface="宋体" pitchFamily="2" charset="-122"/>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en-US" altLang="zh-CN" sz="2000" dirty="0">
              <a:solidFill>
                <a:srgbClr val="C00000"/>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000" dirty="0">
                <a:solidFill>
                  <a:srgbClr val="C00000"/>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9"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24803" y="4436812"/>
            <a:ext cx="8992631" cy="922020"/>
          </a:xfrm>
          <a:prstGeom prst="rect">
            <a:avLst/>
          </a:prstGeom>
          <a:ln w="12700">
            <a:miter lim="400000"/>
          </a:ln>
        </p:spPr>
        <p:txBody>
          <a:bodyPr lIns="45719" rIns="45719">
            <a:spAutoFit/>
          </a:bodyPr>
          <a:p>
            <a:pPr marL="285750" indent="-285750" eaLnBrk="0" hangingPunct="0">
              <a:lnSpc>
                <a:spcPct val="150000"/>
              </a:lnSpc>
              <a:buFont typeface="Wingdings" panose="05000000000000000000" charset="0"/>
              <a:buChar char=""/>
            </a:pPr>
            <a:r>
              <a:rPr lang="zh-CN" altLang="en-US" dirty="0">
                <a:solidFill>
                  <a:srgbClr val="C00000"/>
                </a:solidFill>
                <a:latin typeface="Comic Sans MS" panose="030F0902030302020204" pitchFamily="2" charset="0"/>
                <a:ea typeface="宋体" pitchFamily="2" charset="-122"/>
                <a:sym typeface="+mn-ea"/>
              </a:rPr>
              <a:t>注意：存储器和寄存器变量的定义和用法不同。n个1位变量构成的存储器不同于一个n位寄存器变量</a:t>
            </a:r>
            <a:endParaRPr lang="zh-CN" altLang="en-US" dirty="0">
              <a:solidFill>
                <a:srgbClr val="C00000"/>
              </a:solidFill>
              <a:latin typeface="Comic Sans MS" panose="030F0902030302020204" pitchFamily="2" charset="0"/>
              <a:ea typeface="宋体" pitchFamily="2" charset="-122"/>
              <a:cs typeface="微软雅黑" charset="0"/>
              <a:sym typeface="+mn-ea"/>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solidFill>
                  <a:srgbClr val="CF3F3F"/>
                </a:solidFill>
                <a:latin typeface="Comic Sans MS" panose="030F0902030302020204" pitchFamily="2" charset="0"/>
                <a:ea typeface="黑体" pitchFamily="2" charset="-122"/>
                <a:sym typeface="+mn-ea"/>
              </a:rPr>
              <a:t>2. </a:t>
            </a:r>
            <a:r>
              <a:rPr lang="zh-CN" altLang="en-US" sz="2800" dirty="0">
                <a:solidFill>
                  <a:srgbClr val="CF3F3F"/>
                </a:solidFill>
                <a:latin typeface="Comic Sans MS" panose="030F0902030302020204" pitchFamily="2" charset="0"/>
                <a:ea typeface="黑体" pitchFamily="2" charset="-122"/>
                <a:sym typeface="+mn-ea"/>
              </a:rPr>
              <a:t>课堂作业</a:t>
            </a:r>
            <a:endParaRPr lang="en-US" altLang="zh-CN" sz="2800" dirty="0">
              <a:solidFill>
                <a:srgbClr val="CF3F3F"/>
              </a:solidFill>
              <a:latin typeface="Comic Sans MS" panose="030F0902030302020204" pitchFamily="2" charset="0"/>
              <a:ea typeface="黑体" pitchFamily="2" charset="-122"/>
              <a:cs typeface="黑体" charset="0"/>
              <a:sym typeface="+mn-ea"/>
            </a:endParaRPr>
          </a:p>
        </p:txBody>
      </p:sp>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97155" y="1080770"/>
            <a:ext cx="8936990" cy="558038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highlight>
                  <a:srgbClr val="FFFF00"/>
                </a:highlight>
                <a:latin typeface="微软雅黑" charset="0"/>
                <a:ea typeface="微软雅黑" charset="0"/>
                <a:cs typeface="微软雅黑" charset="0"/>
                <a:sym typeface="+mn-ea"/>
              </a:rPr>
              <a:t>作业</a:t>
            </a:r>
            <a:r>
              <a:rPr lang="zh-CN" altLang="en-US" sz="2000" dirty="0">
                <a:latin typeface="微软雅黑" charset="0"/>
                <a:ea typeface="微软雅黑" charset="0"/>
                <a:cs typeface="微软雅黑" charset="0"/>
                <a:sym typeface="+mn-ea"/>
              </a:rPr>
              <a:t>： 已知全加器的真值表、逻辑函数表达式和逻辑图分别如</a:t>
            </a:r>
            <a:r>
              <a:rPr lang="zh-CN" altLang="en-US" sz="2000" dirty="0">
                <a:latin typeface="微软雅黑" charset="0"/>
                <a:ea typeface="微软雅黑" charset="0"/>
                <a:cs typeface="微软雅黑" charset="0"/>
                <a:sym typeface="+mn-ea"/>
              </a:rPr>
              <a:t>下图所示，分别用行为描述、数据流描述和基元例化方式描述全加器。</a:t>
            </a: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1600" dirty="0">
                <a:latin typeface="微软雅黑" charset="0"/>
                <a:ea typeface="微软雅黑" charset="0"/>
                <a:cs typeface="微软雅黑" charset="0"/>
                <a:sym typeface="+mn-ea"/>
              </a:rPr>
              <a:t>              </a:t>
            </a:r>
            <a:r>
              <a:rPr lang="zh-CN" altLang="en-US" sz="1600" dirty="0">
                <a:latin typeface="微软雅黑" charset="0"/>
                <a:ea typeface="微软雅黑" charset="0"/>
                <a:cs typeface="微软雅黑" charset="0"/>
                <a:sym typeface="+mn-ea"/>
              </a:rPr>
              <a:t>（a）真值表 </a:t>
            </a:r>
            <a:r>
              <a:rPr lang="en-US" altLang="zh-CN" sz="1600" dirty="0">
                <a:latin typeface="微软雅黑" charset="0"/>
                <a:ea typeface="微软雅黑" charset="0"/>
                <a:cs typeface="微软雅黑" charset="0"/>
                <a:sym typeface="+mn-ea"/>
              </a:rPr>
              <a:t>                          (b) 函数式                           (c) 逻辑图 </a:t>
            </a:r>
            <a:endParaRPr lang="en-US" altLang="zh-CN" sz="1600" dirty="0">
              <a:latin typeface="微软雅黑" charset="0"/>
              <a:ea typeface="微软雅黑" charset="0"/>
              <a:cs typeface="微软雅黑" charset="0"/>
              <a:sym typeface="+mn-ea"/>
            </a:endParaRPr>
          </a:p>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endParaRPr lang="zh-CN" altLang="en-US" sz="2000" dirty="0">
              <a:latin typeface="微软雅黑" charset="0"/>
              <a:ea typeface="微软雅黑" charset="0"/>
              <a:cs typeface="微软雅黑" charset="0"/>
              <a:sym typeface="+mn-ea"/>
            </a:endParaRPr>
          </a:p>
        </p:txBody>
      </p:sp>
      <p:pic>
        <p:nvPicPr>
          <p:cNvPr id="3" name="图片 2"/>
          <p:cNvPicPr>
            <a:picLocks noChangeAspect="1"/>
          </p:cNvPicPr>
          <p:nvPr>
            <p:custDataLst>
              <p:tags r:id="rId4"/>
            </p:custDataLst>
          </p:nvPr>
        </p:nvPicPr>
        <p:blipFill>
          <a:blip r:embed="rId5"/>
          <a:stretch>
            <a:fillRect/>
          </a:stretch>
        </p:blipFill>
        <p:spPr>
          <a:xfrm>
            <a:off x="307658" y="2294890"/>
            <a:ext cx="8528685" cy="2012315"/>
          </a:xfrm>
          <a:prstGeom prst="rect">
            <a:avLst/>
          </a:prstGeom>
          <a:noFill/>
          <a:ln>
            <a:noFill/>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F3F3F"/>
                </a:solidFill>
                <a:latin typeface="Comic Sans MS" panose="030F0902030302020204" pitchFamily="2" charset="0"/>
                <a:ea typeface="黑体" pitchFamily="2" charset="-122"/>
                <a:cs typeface="黑体" charset="0"/>
                <a:sym typeface="+mn-ea"/>
              </a:rPr>
              <a:t>参考</a:t>
            </a:r>
            <a:endParaRPr lang="zh-CN" altLang="en-US" sz="2800" dirty="0">
              <a:solidFill>
                <a:srgbClr val="CF3F3F"/>
              </a:solidFill>
              <a:latin typeface="Comic Sans MS" panose="030F0902030302020204" pitchFamily="2" charset="0"/>
              <a:ea typeface="黑体" pitchFamily="2" charset="-122"/>
              <a:cs typeface="黑体" charset="0"/>
              <a:sym typeface="+mn-ea"/>
            </a:endParaRPr>
          </a:p>
        </p:txBody>
      </p:sp>
      <p:pic>
        <p:nvPicPr>
          <p:cNvPr id="6" name="图片 5"/>
          <p:cNvPicPr>
            <a:picLocks noChangeAspect="1"/>
          </p:cNvPicPr>
          <p:nvPr>
            <p:custDataLst>
              <p:tags r:id="rId3"/>
            </p:custDataLst>
          </p:nvPr>
        </p:nvPicPr>
        <p:blipFill>
          <a:blip r:embed="rId4"/>
          <a:stretch>
            <a:fillRect/>
          </a:stretch>
        </p:blipFill>
        <p:spPr>
          <a:xfrm>
            <a:off x="95250" y="1078230"/>
            <a:ext cx="8953500" cy="5562600"/>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solidFill>
                  <a:srgbClr val="CF3F3F"/>
                </a:solidFill>
                <a:latin typeface="Comic Sans MS" panose="030F0902030302020204" pitchFamily="2" charset="0"/>
                <a:ea typeface="黑体" pitchFamily="2" charset="-122"/>
                <a:cs typeface="黑体" charset="0"/>
                <a:sym typeface="+mn-ea"/>
              </a:rPr>
              <a:t>参考</a:t>
            </a:r>
            <a:endParaRPr lang="zh-CN" altLang="en-US" sz="2800" dirty="0">
              <a:solidFill>
                <a:srgbClr val="CF3F3F"/>
              </a:solidFill>
              <a:latin typeface="Comic Sans MS" panose="030F0902030302020204" pitchFamily="2" charset="0"/>
              <a:ea typeface="黑体" pitchFamily="2" charset="-122"/>
              <a:cs typeface="黑体" charset="0"/>
              <a:sym typeface="+mn-ea"/>
            </a:endParaRPr>
          </a:p>
        </p:txBody>
      </p:sp>
      <p:pic>
        <p:nvPicPr>
          <p:cNvPr id="3" name="图片 2"/>
          <p:cNvPicPr>
            <a:picLocks noChangeAspect="1"/>
          </p:cNvPicPr>
          <p:nvPr>
            <p:custDataLst>
              <p:tags r:id="rId3"/>
            </p:custDataLst>
          </p:nvPr>
        </p:nvPicPr>
        <p:blipFill>
          <a:blip r:embed="rId4"/>
          <a:stretch>
            <a:fillRect/>
          </a:stretch>
        </p:blipFill>
        <p:spPr>
          <a:xfrm>
            <a:off x="314008" y="1039495"/>
            <a:ext cx="8515985" cy="572008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800" dirty="0">
                <a:latin typeface="Comic Sans MS" panose="030F0902030302020204" pitchFamily="2" charset="0"/>
                <a:ea typeface="黑体" pitchFamily="2" charset="-122"/>
                <a:sym typeface="+mn-ea"/>
              </a:rPr>
              <a:t>硬件描述语言</a:t>
            </a:r>
            <a:r>
              <a:rPr lang="en-US" altLang="zh-CN" sz="2800" dirty="0">
                <a:solidFill>
                  <a:srgbClr val="CF3F3F"/>
                </a:solidFill>
                <a:latin typeface="Comic Sans MS" panose="030F0902030302020204" pitchFamily="2" charset="0"/>
                <a:ea typeface="黑体" pitchFamily="2" charset="-122"/>
                <a:sym typeface="+mn-ea"/>
              </a:rPr>
              <a:t>(HDL)</a:t>
            </a:r>
            <a:endParaRPr lang="en-US" altLang="zh-CN" sz="2800" dirty="0">
              <a:solidFill>
                <a:srgbClr val="CF3F3F"/>
              </a:solidFill>
              <a:latin typeface="Comic Sans MS" panose="030F0902030302020204" pitchFamily="2" charset="0"/>
              <a:ea typeface="黑体" pitchFamily="2" charset="-122"/>
              <a:cs typeface="黑体" charset="0"/>
              <a:sym typeface="+mn-ea"/>
            </a:endParaRPr>
          </a:p>
        </p:txBody>
      </p:sp>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97155" y="1080770"/>
            <a:ext cx="8936990" cy="341503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400" dirty="0">
                <a:latin typeface="Comic Sans MS" panose="030F0902030302020204" pitchFamily="2" charset="0"/>
                <a:ea typeface="宋体" pitchFamily="2" charset="-122"/>
                <a:sym typeface="+mn-ea"/>
              </a:rPr>
              <a:t>HDL</a:t>
            </a:r>
            <a:r>
              <a:rPr lang="zh-CN" altLang="en-US" sz="2400" dirty="0">
                <a:solidFill>
                  <a:schemeClr val="tx1"/>
                </a:solidFill>
                <a:latin typeface="Comic Sans MS" panose="030F0902030302020204" pitchFamily="2" charset="0"/>
                <a:ea typeface="宋体" pitchFamily="2" charset="-122"/>
                <a:sym typeface="+mn-ea"/>
              </a:rPr>
              <a:t>用于描述硬件电路，具有程序语言不具有的</a:t>
            </a:r>
            <a:r>
              <a:rPr lang="zh-CN" altLang="en-US" sz="2400" dirty="0">
                <a:solidFill>
                  <a:schemeClr val="tx1"/>
                </a:solidFill>
                <a:highlight>
                  <a:srgbClr val="FFFF00"/>
                </a:highlight>
                <a:latin typeface="Comic Sans MS" panose="030F0902030302020204" pitchFamily="2" charset="0"/>
                <a:ea typeface="宋体" pitchFamily="2" charset="-122"/>
                <a:sym typeface="+mn-ea"/>
              </a:rPr>
              <a:t>三个特性</a:t>
            </a:r>
            <a:r>
              <a:rPr lang="zh-CN" altLang="en-US" sz="2400" dirty="0">
                <a:solidFill>
                  <a:schemeClr val="tx1"/>
                </a:solidFill>
                <a:latin typeface="Comic Sans MS" panose="030F0902030302020204" pitchFamily="2" charset="0"/>
                <a:ea typeface="宋体" pitchFamily="2" charset="-122"/>
                <a:sym typeface="+mn-ea"/>
              </a:rPr>
              <a:t>：</a:t>
            </a:r>
            <a:endParaRPr lang="zh-CN" altLang="en-US" sz="2400" dirty="0">
              <a:solidFill>
                <a:schemeClr val="tx1"/>
              </a:solidFill>
              <a:latin typeface="Comic Sans MS" panose="030F0902030302020204" pitchFamily="2" charset="0"/>
              <a:ea typeface="宋体" pitchFamily="2" charset="-122"/>
              <a:sym typeface="+mn-ea"/>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1. </a:t>
            </a:r>
            <a:r>
              <a:rPr lang="zh-CN" altLang="en-US" sz="2000" dirty="0">
                <a:solidFill>
                  <a:srgbClr val="FF0000"/>
                </a:solidFill>
                <a:latin typeface="Comic Sans MS" panose="030F0902030302020204" pitchFamily="2" charset="0"/>
                <a:ea typeface="宋体" pitchFamily="2" charset="-122"/>
                <a:sym typeface="+mn-ea"/>
              </a:rPr>
              <a:t>并发性。</a:t>
            </a:r>
            <a:r>
              <a:rPr lang="zh-CN" altLang="en-US" sz="2000" dirty="0">
                <a:latin typeface="Comic Sans MS" panose="030F0902030302020204" pitchFamily="2" charset="0"/>
                <a:ea typeface="宋体" pitchFamily="2" charset="-122"/>
                <a:sym typeface="+mn-ea"/>
              </a:rPr>
              <a:t>硬件电路的本质是并行的，因此硬件描述语言具有描述同时发生动作的机制</a:t>
            </a:r>
            <a:r>
              <a:rPr lang="zh-CN" altLang="en-US" sz="2000" dirty="0">
                <a:latin typeface="Comic Sans MS" panose="030F0902030302020204" pitchFamily="2" charset="0"/>
                <a:ea typeface="宋体" pitchFamily="2" charset="-122"/>
                <a:sym typeface="+mn-ea"/>
              </a:rPr>
              <a:t>；</a:t>
            </a:r>
            <a:endParaRPr lang="zh-CN" altLang="en-US" sz="2000" dirty="0">
              <a:latin typeface="Comic Sans MS" panose="030F0902030302020204" pitchFamily="2" charset="0"/>
              <a:ea typeface="宋体" pitchFamily="2" charset="-122"/>
              <a:sym typeface="+mn-ea"/>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2. </a:t>
            </a:r>
            <a:r>
              <a:rPr lang="zh-CN" altLang="en-US" sz="2000" dirty="0">
                <a:solidFill>
                  <a:srgbClr val="FF0000"/>
                </a:solidFill>
                <a:latin typeface="Comic Sans MS" panose="030F0902030302020204" pitchFamily="2" charset="0"/>
                <a:ea typeface="宋体" pitchFamily="2" charset="-122"/>
                <a:sym typeface="+mn-ea"/>
              </a:rPr>
              <a:t>时间表示。</a:t>
            </a:r>
            <a:r>
              <a:rPr lang="zh-CN" altLang="en-US" sz="2000" dirty="0">
                <a:latin typeface="Comic Sans MS" panose="030F0902030302020204" pitchFamily="2" charset="0"/>
                <a:ea typeface="宋体" pitchFamily="2" charset="-122"/>
                <a:sym typeface="+mn-ea"/>
              </a:rPr>
              <a:t>硬件电路的功能实现需要消耗时间，因此硬件描述语言具有描述时间消逝的机制；</a:t>
            </a:r>
            <a:r>
              <a:rPr lang="zh-CN" altLang="en-US" sz="2000" dirty="0">
                <a:solidFill>
                  <a:srgbClr val="FF0000"/>
                </a:solidFill>
                <a:latin typeface="Comic Sans MS" panose="030F0902030302020204" pitchFamily="2" charset="0"/>
                <a:ea typeface="宋体" pitchFamily="2" charset="-122"/>
                <a:sym typeface="+mn-ea"/>
              </a:rPr>
              <a:t> </a:t>
            </a:r>
            <a:endParaRPr lang="zh-CN" altLang="en-US" sz="2000" dirty="0">
              <a:solidFill>
                <a:srgbClr val="FF0000"/>
              </a:solidFill>
              <a:latin typeface="Comic Sans MS" panose="030F0902030302020204" pitchFamily="2" charset="0"/>
              <a:ea typeface="宋体" pitchFamily="2" charset="-122"/>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3. </a:t>
            </a:r>
            <a:r>
              <a:rPr lang="zh-CN" altLang="en-US" sz="2000" dirty="0">
                <a:solidFill>
                  <a:srgbClr val="FF0000"/>
                </a:solidFill>
                <a:latin typeface="Comic Sans MS" panose="030F0902030302020204" pitchFamily="2" charset="0"/>
                <a:ea typeface="宋体" pitchFamily="2" charset="-122"/>
                <a:sym typeface="+mn-ea"/>
              </a:rPr>
              <a:t>结构表示。</a:t>
            </a:r>
            <a:r>
              <a:rPr lang="zh-CN" altLang="en-US" sz="2000" dirty="0">
                <a:latin typeface="Comic Sans MS" panose="030F0902030302020204" pitchFamily="2" charset="0"/>
                <a:ea typeface="宋体" pitchFamily="2" charset="-122"/>
                <a:sym typeface="+mn-ea"/>
              </a:rPr>
              <a:t>复杂的硬件系统通常由若干个功能模块组成，因此硬件描述语言具有描述模块之间连接关系的功能。</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4652010"/>
            <a:ext cx="8937625" cy="1106805"/>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marL="342900" indent="-342900" eaLnBrk="0" hangingPunct="0">
              <a:lnSpc>
                <a:spcPct val="150000"/>
              </a:lnSpc>
              <a:buFont typeface="Wingdings" panose="05000000000000000000" charset="0"/>
              <a:buChar char=""/>
            </a:pPr>
            <a:r>
              <a:rPr lang="zh-CN" altLang="en-US" sz="2400" dirty="0">
                <a:highlight>
                  <a:srgbClr val="FFFF00"/>
                </a:highlight>
                <a:latin typeface="Comic Sans MS" panose="030F0902030302020204" pitchFamily="2" charset="0"/>
                <a:ea typeface="宋体" pitchFamily="2" charset="-122"/>
                <a:sym typeface="+mn-ea"/>
              </a:rPr>
              <a:t>常用的HDL语言</a:t>
            </a:r>
            <a:r>
              <a:rPr lang="zh-CN" altLang="en-US" sz="2400" dirty="0">
                <a:latin typeface="Comic Sans MS" panose="030F0902030302020204" pitchFamily="2" charset="0"/>
                <a:ea typeface="宋体" pitchFamily="2" charset="-122"/>
                <a:sym typeface="+mn-ea"/>
              </a:rPr>
              <a:t>：</a:t>
            </a:r>
            <a:endParaRPr lang="zh-CN" altLang="en-US" sz="2000" dirty="0">
              <a:latin typeface="Comic Sans MS" panose="030F0902030302020204" pitchFamily="2" charset="0"/>
              <a:ea typeface="宋体" pitchFamily="2" charset="-122"/>
            </a:endParaRPr>
          </a:p>
          <a:p>
            <a:pPr indent="457200" eaLnBrk="0" hangingPunct="0">
              <a:lnSpc>
                <a:spcPct val="150000"/>
              </a:lnSpc>
            </a:pPr>
            <a:r>
              <a:rPr lang="en-US" altLang="zh-CN" sz="2000" dirty="0">
                <a:latin typeface="Comic Sans MS" panose="030F0902030302020204" pitchFamily="2" charset="0"/>
                <a:ea typeface="宋体" pitchFamily="2" charset="-122"/>
                <a:sym typeface="+mn-ea"/>
              </a:rPr>
              <a:t>1. </a:t>
            </a:r>
            <a:r>
              <a:rPr lang="zh-CN" altLang="en-US" sz="2000" dirty="0">
                <a:solidFill>
                  <a:srgbClr val="FF0000"/>
                </a:solidFill>
                <a:latin typeface="Comic Sans MS" panose="030F0902030302020204" pitchFamily="2" charset="0"/>
                <a:ea typeface="宋体" pitchFamily="2" charset="-122"/>
                <a:sym typeface="+mn-ea"/>
              </a:rPr>
              <a:t>Verilog HDL</a:t>
            </a:r>
            <a:r>
              <a:rPr lang="en-US" altLang="zh-CN" sz="2000" dirty="0">
                <a:solidFill>
                  <a:srgbClr val="FF0000"/>
                </a:solidFill>
                <a:latin typeface="Comic Sans MS" panose="030F0902030302020204" pitchFamily="2" charset="0"/>
                <a:ea typeface="宋体" pitchFamily="2" charset="-122"/>
                <a:sym typeface="+mn-ea"/>
              </a:rPr>
              <a:t>;</a:t>
            </a:r>
            <a:r>
              <a:rPr lang="zh-CN" altLang="en-US" sz="2000" dirty="0">
                <a:solidFill>
                  <a:srgbClr val="FF0000"/>
                </a:solidFill>
                <a:latin typeface="Comic Sans MS" panose="030F0902030302020204" pitchFamily="2" charset="0"/>
                <a:ea typeface="宋体" pitchFamily="2" charset="-122"/>
                <a:sym typeface="+mn-ea"/>
              </a:rPr>
              <a:t>  </a:t>
            </a:r>
            <a:r>
              <a:rPr lang="zh-CN" altLang="en-US" sz="2000" dirty="0">
                <a:solidFill>
                  <a:schemeClr val="tx1"/>
                </a:solidFill>
                <a:latin typeface="Comic Sans MS" panose="030F0902030302020204" pitchFamily="2" charset="0"/>
                <a:ea typeface="宋体" pitchFamily="2" charset="-122"/>
                <a:sym typeface="+mn-ea"/>
              </a:rPr>
              <a:t> 2. VHDL</a:t>
            </a:r>
            <a:r>
              <a:rPr lang="en-US" altLang="zh-CN" sz="2000" dirty="0">
                <a:solidFill>
                  <a:schemeClr val="tx1"/>
                </a:solidFill>
                <a:latin typeface="Comic Sans MS" panose="030F0902030302020204" pitchFamily="2" charset="0"/>
                <a:ea typeface="宋体" pitchFamily="2" charset="-122"/>
                <a:sym typeface="+mn-ea"/>
              </a:rPr>
              <a:t>;  3. SystemVerilog</a:t>
            </a:r>
            <a:r>
              <a:rPr lang="zh-CN" altLang="en-US" sz="2000" dirty="0">
                <a:solidFill>
                  <a:schemeClr val="tx1"/>
                </a:solidFill>
                <a:latin typeface="Comic Sans MS" panose="030F0902030302020204" pitchFamily="2" charset="0"/>
                <a:ea typeface="宋体" pitchFamily="2" charset="-122"/>
                <a:sym typeface="+mn-ea"/>
              </a:rPr>
              <a:t>；</a:t>
            </a:r>
            <a:r>
              <a:rPr lang="en-US" altLang="zh-CN" sz="2000" dirty="0">
                <a:solidFill>
                  <a:schemeClr val="tx1"/>
                </a:solidFill>
                <a:latin typeface="Comic Sans MS" panose="030F0902030302020204" pitchFamily="2" charset="0"/>
                <a:ea typeface="宋体" pitchFamily="2" charset="-122"/>
                <a:sym typeface="+mn-ea"/>
              </a:rPr>
              <a:t>4. SystemC</a:t>
            </a:r>
            <a:r>
              <a:rPr lang="zh-CN" altLang="en-US" sz="2000" dirty="0">
                <a:solidFill>
                  <a:schemeClr val="tx1"/>
                </a:solidFill>
                <a:latin typeface="Comic Sans MS" panose="030F0902030302020204" pitchFamily="2" charset="0"/>
                <a:ea typeface="宋体" pitchFamily="2" charset="-122"/>
                <a:sym typeface="+mn-ea"/>
              </a:rPr>
              <a:t>。</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rcRect/>
          <a:stretch>
            <a:fillRect/>
          </a:stretch>
        </a:blipFill>
        <a:effectLst/>
      </p:bgPr>
    </p:bg>
    <p:spTree>
      <p:nvGrpSpPr>
        <p:cNvPr id="1" name=""/>
        <p:cNvGrpSpPr/>
        <p:nvPr/>
      </p:nvGrpSpPr>
      <p:grpSpPr>
        <a:xfrm>
          <a:off x="0" y="0"/>
          <a:ext cx="0" cy="0"/>
          <a:chOff x="0" y="0"/>
          <a:chExt cx="0" cy="0"/>
        </a:xfrm>
      </p:grpSpPr>
      <p:sp>
        <p:nvSpPr>
          <p:cNvPr id="101" name="文本框 1"/>
          <p:cNvSpPr txBox="1"/>
          <p:nvPr/>
        </p:nvSpPr>
        <p:spPr>
          <a:xfrm>
            <a:off x="2293001" y="2470238"/>
            <a:ext cx="4573270" cy="1106805"/>
          </a:xfrm>
          <a:prstGeom prst="rect">
            <a:avLst/>
          </a:prstGeom>
          <a:ln w="12700">
            <a:miter lim="400000"/>
          </a:ln>
        </p:spPr>
        <p:txBody>
          <a:bodyPr wrap="none" lIns="45719" rIns="45719">
            <a:spAutoFit/>
          </a:bodyPr>
          <a:lstStyle>
            <a:lvl1pPr algn="ctr">
              <a:defRPr sz="4400">
                <a:solidFill>
                  <a:srgbClr val="16468D"/>
                </a:solidFill>
                <a:latin typeface="Kaiti SC Bold" panose="02010600040101010101" charset="-122"/>
                <a:ea typeface="Kaiti SC Bold" panose="02010600040101010101" charset="-122"/>
                <a:cs typeface="Kaiti SC Bold" panose="02010600040101010101" charset="-122"/>
                <a:sym typeface="Kaiti SC Bold" panose="02010600040101010101" charset="-122"/>
              </a:defRPr>
            </a:lvl1pPr>
          </a:lstStyle>
          <a:p>
            <a:pPr algn="ctr">
              <a:lnSpc>
                <a:spcPct val="150000"/>
              </a:lnSpc>
            </a:pPr>
            <a:r>
              <a:rPr lang="en-US" altLang="zh-CN" sz="4000" dirty="0">
                <a:latin typeface="Comic Sans MS" panose="030F0902030302020204" pitchFamily="2" charset="0"/>
                <a:ea typeface="黑体" pitchFamily="2" charset="-122"/>
                <a:sym typeface="+mn-ea"/>
              </a:rPr>
              <a:t>1. </a:t>
            </a:r>
            <a:r>
              <a:rPr lang="zh-CN" altLang="en-US" sz="4000" dirty="0">
                <a:solidFill>
                  <a:srgbClr val="CF3F3F"/>
                </a:solidFill>
                <a:latin typeface="Comic Sans MS" panose="030F0902030302020204" pitchFamily="2" charset="0"/>
                <a:ea typeface="黑体" pitchFamily="2" charset="-122"/>
                <a:sym typeface="+mn-ea"/>
              </a:rPr>
              <a:t>Verilo</a:t>
            </a:r>
            <a:r>
              <a:rPr lang="en-US" altLang="zh-CN" sz="4000" dirty="0">
                <a:solidFill>
                  <a:srgbClr val="CF3F3F"/>
                </a:solidFill>
                <a:latin typeface="Comic Sans MS" panose="030F0902030302020204" pitchFamily="2" charset="0"/>
                <a:ea typeface="黑体" pitchFamily="2" charset="-122"/>
                <a:sym typeface="+mn-ea"/>
              </a:rPr>
              <a:t>g HDL</a:t>
            </a:r>
            <a:r>
              <a:rPr lang="zh-CN" altLang="en-US">
                <a:latin typeface="黑体" charset="0"/>
                <a:ea typeface="黑体" charset="0"/>
                <a:cs typeface="微软雅黑" charset="0"/>
              </a:rPr>
              <a:t>基础</a:t>
            </a:r>
            <a:endParaRPr lang="zh-CN" altLang="en-US">
              <a:latin typeface="黑体" charset="0"/>
              <a:ea typeface="黑体" charset="0"/>
              <a:cs typeface="微软雅黑"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97155" y="1080770"/>
            <a:ext cx="8936990" cy="5662295"/>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spAutoFit/>
          </a:bodyPr>
          <a:p>
            <a:pPr eaLnBrk="0" hangingPunct="0"/>
            <a:r>
              <a:rPr lang="zh-CN" altLang="en-US" dirty="0">
                <a:solidFill>
                  <a:srgbClr val="0070C0"/>
                </a:solidFill>
                <a:latin typeface="Comic Sans MS" panose="030F0902030302020204" pitchFamily="2" charset="0"/>
                <a:ea typeface="宋体" pitchFamily="2" charset="-122"/>
                <a:sym typeface="+mn-ea"/>
              </a:rPr>
              <a:t>module</a:t>
            </a:r>
            <a:r>
              <a:rPr lang="zh-CN" altLang="en-US" dirty="0">
                <a:latin typeface="Comic Sans MS" panose="030F0902030302020204" pitchFamily="2" charset="0"/>
                <a:ea typeface="宋体" pitchFamily="2" charset="-122"/>
                <a:sym typeface="+mn-ea"/>
              </a:rPr>
              <a:t> 模块名</a:t>
            </a:r>
            <a:r>
              <a:rPr lang="en-US" altLang="zh-CN" dirty="0">
                <a:latin typeface="Comic Sans MS" panose="030F0902030302020204" pitchFamily="2" charset="0"/>
                <a:ea typeface="宋体" pitchFamily="2" charset="-122"/>
                <a:sym typeface="+mn-ea"/>
              </a:rPr>
              <a:t>(</a:t>
            </a:r>
            <a:r>
              <a:rPr lang="zh-CN" altLang="en-US" dirty="0">
                <a:latin typeface="Comic Sans MS" panose="030F0902030302020204" pitchFamily="2" charset="0"/>
                <a:ea typeface="宋体" pitchFamily="2" charset="-122"/>
                <a:sym typeface="+mn-ea"/>
              </a:rPr>
              <a:t>端口列表</a:t>
            </a:r>
            <a:r>
              <a:rPr lang="en-US" altLang="zh-CN" dirty="0">
                <a:latin typeface="Comic Sans MS" panose="030F0902030302020204" pitchFamily="2" charset="0"/>
                <a:ea typeface="宋体" pitchFamily="2" charset="-122"/>
                <a:sym typeface="+mn-ea"/>
              </a:rPr>
              <a:t>)</a:t>
            </a:r>
            <a:r>
              <a:rPr lang="zh-CN" altLang="en-US" dirty="0">
                <a:latin typeface="Comic Sans MS" panose="030F0902030302020204" pitchFamily="2" charset="0"/>
                <a:ea typeface="宋体" pitchFamily="2" charset="-122"/>
                <a:sym typeface="+mn-ea"/>
              </a:rPr>
              <a:t>;   </a:t>
            </a:r>
            <a:r>
              <a:rPr lang="en-US" altLang="zh-CN" dirty="0">
                <a:latin typeface="Comic Sans MS" panose="030F0902030302020204" pitchFamily="2" charset="0"/>
                <a:ea typeface="宋体" pitchFamily="2" charset="-122"/>
                <a:sym typeface="+mn-ea"/>
              </a:rPr>
              <a:t> </a:t>
            </a:r>
            <a:r>
              <a:rPr lang="zh-CN" altLang="en-US" dirty="0">
                <a:solidFill>
                  <a:srgbClr val="C00000"/>
                </a:solidFill>
                <a:latin typeface="Comic Sans MS" panose="030F0902030302020204" pitchFamily="2" charset="0"/>
                <a:ea typeface="宋体" pitchFamily="2" charset="-122"/>
                <a:sym typeface="+mn-ea"/>
              </a:rPr>
              <a:t>// 模块声明</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t>
            </a:r>
            <a:r>
              <a:rPr lang="zh-CN" altLang="en-US" dirty="0">
                <a:solidFill>
                  <a:srgbClr val="C00000"/>
                </a:solidFill>
                <a:latin typeface="Comic Sans MS" panose="030F0902030302020204" pitchFamily="2" charset="0"/>
                <a:ea typeface="宋体" pitchFamily="2" charset="-122"/>
                <a:sym typeface="+mn-ea"/>
              </a:rPr>
              <a:t>  // 端口定义</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input   </a:t>
            </a:r>
            <a:r>
              <a:rPr lang="en-US" altLang="zh-CN" dirty="0">
                <a:latin typeface="Comic Sans MS" panose="030F0902030302020204" pitchFamily="2" charset="0"/>
                <a:ea typeface="宋体" pitchFamily="2" charset="-122"/>
                <a:sym typeface="+mn-ea"/>
              </a:rPr>
              <a:t>[</a:t>
            </a:r>
            <a:r>
              <a:rPr lang="zh-CN" altLang="en-US" dirty="0">
                <a:latin typeface="Comic Sans MS" panose="030F0902030302020204" pitchFamily="2" charset="0"/>
                <a:ea typeface="宋体" pitchFamily="2" charset="-122"/>
                <a:sym typeface="+mn-ea"/>
              </a:rPr>
              <a:t>数据类型</a:t>
            </a:r>
            <a:r>
              <a:rPr lang="en-US" altLang="zh-CN" dirty="0">
                <a:latin typeface="Comic Sans MS" panose="030F0902030302020204" pitchFamily="2" charset="0"/>
                <a:ea typeface="宋体" pitchFamily="2" charset="-122"/>
                <a:sym typeface="+mn-ea"/>
              </a:rPr>
              <a:t>] [</a:t>
            </a:r>
            <a:r>
              <a:rPr lang="zh-CN" altLang="en-US" dirty="0">
                <a:latin typeface="Comic Sans MS" panose="030F0902030302020204" pitchFamily="2" charset="0"/>
                <a:ea typeface="宋体" pitchFamily="2" charset="-122"/>
                <a:sym typeface="+mn-ea"/>
              </a:rPr>
              <a:t>位宽</a:t>
            </a:r>
            <a:r>
              <a:rPr lang="en-US" altLang="zh-CN" dirty="0">
                <a:latin typeface="Comic Sans MS" panose="030F0902030302020204" pitchFamily="2" charset="0"/>
                <a:ea typeface="宋体" pitchFamily="2" charset="-122"/>
                <a:sym typeface="+mn-ea"/>
              </a:rPr>
              <a:t>]  </a:t>
            </a:r>
            <a:r>
              <a:rPr lang="zh-CN" altLang="en-US" dirty="0">
                <a:latin typeface="Comic Sans MS" panose="030F0902030302020204" pitchFamily="2" charset="0"/>
                <a:ea typeface="宋体" pitchFamily="2" charset="-122"/>
                <a:sym typeface="+mn-ea"/>
              </a:rPr>
              <a:t>输入端口列表;           </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output </a:t>
            </a:r>
            <a:r>
              <a:rPr lang="en-US" altLang="zh-CN" dirty="0">
                <a:latin typeface="Comic Sans MS" panose="030F0902030302020204" pitchFamily="2" charset="0"/>
                <a:ea typeface="宋体" pitchFamily="2" charset="-122"/>
                <a:sym typeface="宋体" pitchFamily="2" charset="-122"/>
              </a:rPr>
              <a:t>[</a:t>
            </a:r>
            <a:r>
              <a:rPr lang="zh-CN" altLang="en-US" dirty="0">
                <a:latin typeface="Comic Sans MS" panose="030F0902030302020204" pitchFamily="2" charset="0"/>
                <a:ea typeface="宋体" pitchFamily="2" charset="-122"/>
                <a:sym typeface="宋体" pitchFamily="2" charset="-122"/>
              </a:rPr>
              <a:t>数据类型</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位宽</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mn-ea"/>
              </a:rPr>
              <a:t>输出端口列表; </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inout   </a:t>
            </a:r>
            <a:r>
              <a:rPr lang="en-US" altLang="zh-CN" dirty="0">
                <a:latin typeface="Comic Sans MS" panose="030F0902030302020204" pitchFamily="2" charset="0"/>
                <a:ea typeface="宋体" pitchFamily="2" charset="-122"/>
                <a:sym typeface="宋体" pitchFamily="2" charset="-122"/>
              </a:rPr>
              <a:t>[</a:t>
            </a:r>
            <a:r>
              <a:rPr lang="zh-CN" altLang="en-US" dirty="0">
                <a:latin typeface="Comic Sans MS" panose="030F0902030302020204" pitchFamily="2" charset="0"/>
                <a:ea typeface="宋体" pitchFamily="2" charset="-122"/>
                <a:sym typeface="宋体" pitchFamily="2" charset="-122"/>
              </a:rPr>
              <a:t>数据类型</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位宽</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mn-ea"/>
              </a:rPr>
              <a:t>双向端口列表; </a:t>
            </a:r>
            <a:endParaRPr lang="zh-CN" altLang="en-US" dirty="0">
              <a:latin typeface="Comic Sans MS" panose="030F0902030302020204" pitchFamily="2" charset="0"/>
              <a:ea typeface="宋体" pitchFamily="2" charset="-122"/>
            </a:endParaRPr>
          </a:p>
          <a:p>
            <a:pPr eaLnBrk="0" hangingPunct="0"/>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t>
            </a:r>
            <a:r>
              <a:rPr lang="zh-CN" altLang="en-US" dirty="0">
                <a:solidFill>
                  <a:srgbClr val="0070C0"/>
                </a:solidFill>
                <a:latin typeface="Comic Sans MS" panose="030F0902030302020204" pitchFamily="2" charset="0"/>
                <a:ea typeface="宋体" pitchFamily="2" charset="-122"/>
                <a:sym typeface="+mn-ea"/>
              </a:rPr>
              <a:t>  // 数据类型定义</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wire </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位宽</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mn-ea"/>
              </a:rPr>
              <a:t>线网名,线网名，…;     </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reg </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宋体" pitchFamily="2" charset="-122"/>
              </a:rPr>
              <a:t>位宽</a:t>
            </a:r>
            <a:r>
              <a:rPr lang="en-US" altLang="zh-CN" dirty="0">
                <a:latin typeface="Comic Sans MS" panose="030F0902030302020204" pitchFamily="2" charset="0"/>
                <a:ea typeface="宋体" pitchFamily="2" charset="-122"/>
                <a:sym typeface="宋体" pitchFamily="2" charset="-122"/>
              </a:rPr>
              <a:t>] </a:t>
            </a:r>
            <a:r>
              <a:rPr lang="zh-CN" altLang="en-US" dirty="0">
                <a:latin typeface="Comic Sans MS" panose="030F0902030302020204" pitchFamily="2" charset="0"/>
                <a:ea typeface="宋体" pitchFamily="2" charset="-122"/>
                <a:sym typeface="+mn-ea"/>
              </a:rPr>
              <a:t>变量名,变量名，…;</a:t>
            </a:r>
            <a:endParaRPr lang="zh-CN" altLang="en-US" dirty="0">
              <a:latin typeface="Comic Sans MS" panose="030F0902030302020204" pitchFamily="2" charset="0"/>
              <a:ea typeface="宋体" pitchFamily="2" charset="-122"/>
            </a:endParaRPr>
          </a:p>
          <a:p>
            <a:pPr eaLnBrk="0" hangingPunct="0"/>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t>
            </a:r>
            <a:r>
              <a:rPr lang="zh-CN" altLang="en-US" dirty="0">
                <a:solidFill>
                  <a:srgbClr val="00B050"/>
                </a:solidFill>
                <a:latin typeface="Comic Sans MS" panose="030F0902030302020204" pitchFamily="2" charset="0"/>
                <a:ea typeface="宋体" pitchFamily="2" charset="-122"/>
                <a:sym typeface="+mn-ea"/>
              </a:rPr>
              <a:t>//函数与任务声明</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function [位宽] 函数名; ...; endfuction</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task 任务名; ...; endtask</a:t>
            </a:r>
            <a:endParaRPr lang="zh-CN" altLang="en-US" dirty="0">
              <a:latin typeface="Comic Sans MS" panose="030F0902030302020204" pitchFamily="2" charset="0"/>
              <a:ea typeface="宋体" pitchFamily="2" charset="-122"/>
            </a:endParaRPr>
          </a:p>
          <a:p>
            <a:pPr eaLnBrk="0" hangingPunct="0"/>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t>
            </a:r>
            <a:r>
              <a:rPr lang="zh-CN" altLang="en-US" dirty="0">
                <a:solidFill>
                  <a:srgbClr val="C00000"/>
                </a:solidFill>
                <a:latin typeface="Comic Sans MS" panose="030F0902030302020204" pitchFamily="2" charset="0"/>
                <a:ea typeface="宋体" pitchFamily="2" charset="-122"/>
                <a:sym typeface="+mn-ea"/>
              </a:rPr>
              <a:t>// 功能描述 </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assign 线网名=函数表达式;            </a:t>
            </a:r>
            <a:r>
              <a:rPr lang="en-US" altLang="zh-CN" dirty="0">
                <a:latin typeface="Comic Sans MS" panose="030F0902030302020204" pitchFamily="2" charset="0"/>
                <a:ea typeface="宋体" pitchFamily="2" charset="-122"/>
                <a:sym typeface="+mn-ea"/>
              </a:rPr>
              <a:t>    </a:t>
            </a:r>
            <a:r>
              <a:rPr lang="zh-CN" altLang="en-US" dirty="0">
                <a:latin typeface="Comic Sans MS" panose="030F0902030302020204" pitchFamily="2" charset="0"/>
                <a:ea typeface="宋体" pitchFamily="2" charset="-122"/>
                <a:sym typeface="+mn-ea"/>
              </a:rPr>
              <a:t>// 数据流描述方式</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always/initial过程语句;                </a:t>
            </a:r>
            <a:r>
              <a:rPr lang="en-US" altLang="zh-CN" dirty="0">
                <a:latin typeface="Comic Sans MS" panose="030F0902030302020204" pitchFamily="2" charset="0"/>
                <a:ea typeface="宋体" pitchFamily="2" charset="-122"/>
                <a:sym typeface="+mn-ea"/>
              </a:rPr>
              <a:t>     </a:t>
            </a:r>
            <a:r>
              <a:rPr lang="zh-CN" altLang="en-US" dirty="0">
                <a:latin typeface="Comic Sans MS" panose="030F0902030302020204" pitchFamily="2" charset="0"/>
                <a:ea typeface="宋体" pitchFamily="2" charset="-122"/>
                <a:sym typeface="+mn-ea"/>
              </a:rPr>
              <a:t>// 行为描述方式</a:t>
            </a:r>
            <a:endParaRPr lang="zh-CN" altLang="en-US" dirty="0">
              <a:latin typeface="Comic Sans MS" panose="030F0902030302020204" pitchFamily="2" charset="0"/>
              <a:ea typeface="宋体" pitchFamily="2" charset="-122"/>
            </a:endParaRPr>
          </a:p>
          <a:p>
            <a:pPr eaLnBrk="0" hangingPunct="0"/>
            <a:r>
              <a:rPr lang="zh-CN" altLang="en-US" dirty="0">
                <a:latin typeface="Comic Sans MS" panose="030F0902030302020204" pitchFamily="2" charset="0"/>
                <a:ea typeface="宋体" pitchFamily="2" charset="-122"/>
                <a:sym typeface="+mn-ea"/>
              </a:rPr>
              <a:t>    例化模块名 实例名(端口关联列表);    // 结构描述方式</a:t>
            </a:r>
            <a:endParaRPr lang="zh-CN" altLang="en-US" dirty="0">
              <a:latin typeface="Comic Sans MS" panose="030F0902030302020204" pitchFamily="2" charset="0"/>
              <a:ea typeface="宋体" pitchFamily="2" charset="-122"/>
            </a:endParaRPr>
          </a:p>
          <a:p>
            <a:pPr eaLnBrk="0" hangingPunct="0"/>
            <a:endParaRPr lang="zh-CN" altLang="en-US" dirty="0">
              <a:solidFill>
                <a:srgbClr val="0070C0"/>
              </a:solidFill>
              <a:latin typeface="Comic Sans MS" panose="030F0902030302020204" pitchFamily="2" charset="0"/>
              <a:ea typeface="宋体" pitchFamily="2" charset="-122"/>
            </a:endParaRPr>
          </a:p>
          <a:p>
            <a:pPr eaLnBrk="0" hangingPunct="0"/>
            <a:r>
              <a:rPr lang="zh-CN" altLang="en-US" dirty="0">
                <a:solidFill>
                  <a:srgbClr val="0070C0"/>
                </a:solidFill>
                <a:latin typeface="Comic Sans MS" panose="030F0902030302020204" pitchFamily="2" charset="0"/>
                <a:ea typeface="宋体" pitchFamily="2" charset="-122"/>
                <a:sym typeface="+mn-ea"/>
              </a:rPr>
              <a:t>endmodule</a:t>
            </a:r>
            <a:r>
              <a:rPr lang="en-US" altLang="zh-CN" dirty="0">
                <a:solidFill>
                  <a:schemeClr val="tx1"/>
                </a:solidFill>
                <a:latin typeface="微软雅黑" charset="0"/>
                <a:ea typeface="微软雅黑" charset="0"/>
                <a:cs typeface="微软雅黑" charset="0"/>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568450"/>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1. </a:t>
            </a:r>
            <a:r>
              <a:rPr lang="zh-CN" altLang="en-US" sz="2400" dirty="0">
                <a:solidFill>
                  <a:srgbClr val="C00000"/>
                </a:solidFill>
                <a:latin typeface="微软雅黑" charset="0"/>
                <a:ea typeface="微软雅黑" charset="0"/>
                <a:cs typeface="微软雅黑" charset="0"/>
                <a:sym typeface="+mn-ea"/>
              </a:rPr>
              <a:t>模块声明</a:t>
            </a:r>
            <a:endParaRPr lang="zh-CN" altLang="en-US" sz="2400" dirty="0">
              <a:solidFill>
                <a:schemeClr val="tx1"/>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mn-ea"/>
              </a:rPr>
              <a:t>模块声明以关键词</a:t>
            </a:r>
            <a:r>
              <a:rPr lang="zh-CN" altLang="en-US" sz="2000" dirty="0">
                <a:solidFill>
                  <a:srgbClr val="00B050"/>
                </a:solidFill>
                <a:latin typeface="Comic Sans MS" panose="030F0902030302020204" pitchFamily="2" charset="0"/>
                <a:ea typeface="宋体" pitchFamily="2" charset="-122"/>
                <a:sym typeface="+mn-ea"/>
              </a:rPr>
              <a:t>module</a:t>
            </a:r>
            <a:r>
              <a:rPr lang="zh-CN" altLang="en-US" sz="2000" dirty="0">
                <a:latin typeface="Comic Sans MS" panose="030F0902030302020204" pitchFamily="2" charset="0"/>
                <a:ea typeface="宋体" pitchFamily="2" charset="-122"/>
                <a:sym typeface="+mn-ea"/>
              </a:rPr>
              <a:t>开始，以</a:t>
            </a:r>
            <a:r>
              <a:rPr lang="zh-CN" altLang="en-US" sz="2000" dirty="0">
                <a:solidFill>
                  <a:srgbClr val="00B050"/>
                </a:solidFill>
                <a:latin typeface="Comic Sans MS" panose="030F0902030302020204" pitchFamily="2" charset="0"/>
                <a:ea typeface="宋体" pitchFamily="2" charset="-122"/>
                <a:sym typeface="+mn-ea"/>
              </a:rPr>
              <a:t>endmodule</a:t>
            </a:r>
            <a:r>
              <a:rPr lang="zh-CN" altLang="en-US" sz="2000" dirty="0">
                <a:latin typeface="Comic Sans MS" panose="030F0902030302020204" pitchFamily="2" charset="0"/>
                <a:ea typeface="宋体" pitchFamily="2" charset="-122"/>
                <a:sym typeface="+mn-ea"/>
              </a:rPr>
              <a:t>结束。</a:t>
            </a:r>
            <a:r>
              <a:rPr lang="zh-CN" altLang="en-US" sz="2000" dirty="0">
                <a:latin typeface="Comic Sans MS" panose="030F0902030302020204" pitchFamily="2" charset="0"/>
                <a:ea typeface="宋体" pitchFamily="2" charset="-122"/>
                <a:sym typeface="宋体" pitchFamily="2" charset="-122"/>
              </a:rPr>
              <a:t>模块声明</a:t>
            </a:r>
            <a:r>
              <a:rPr lang="zh-CN" altLang="en-US" sz="2000" dirty="0">
                <a:latin typeface="Comic Sans MS" panose="030F0902030302020204" pitchFamily="2" charset="0"/>
                <a:ea typeface="宋体" pitchFamily="2" charset="-122"/>
                <a:sym typeface="+mn-ea"/>
              </a:rPr>
              <a:t>由模块名和端口列表两部分组成。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571115"/>
            <a:ext cx="4359275" cy="1938020"/>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sp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模块声明的语法格式为：</a:t>
            </a:r>
            <a:endParaRPr lang="zh-CN" altLang="en-US" sz="2000" dirty="0">
              <a:solidFill>
                <a:srgbClr val="0070C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a:t>
            </a:r>
            <a:r>
              <a:rPr lang="zh-CN" altLang="en-US" sz="2000" dirty="0">
                <a:solidFill>
                  <a:srgbClr val="C00000"/>
                </a:solidFill>
                <a:latin typeface="Comic Sans MS" panose="030F0902030302020204" pitchFamily="2" charset="0"/>
                <a:ea typeface="宋体" pitchFamily="2" charset="-122"/>
                <a:sym typeface="宋体" pitchFamily="2" charset="-122"/>
              </a:rPr>
              <a:t>module</a:t>
            </a:r>
            <a:r>
              <a:rPr lang="zh-CN" altLang="en-US" sz="2000" dirty="0">
                <a:latin typeface="Comic Sans MS" panose="030F0902030302020204" pitchFamily="2" charset="0"/>
                <a:ea typeface="宋体" pitchFamily="2" charset="-122"/>
                <a:sym typeface="宋体" pitchFamily="2" charset="-122"/>
              </a:rPr>
              <a:t> </a:t>
            </a:r>
            <a:r>
              <a:rPr lang="zh-CN" altLang="en-US" sz="2000" dirty="0">
                <a:solidFill>
                  <a:srgbClr val="C00000"/>
                </a:solidFill>
                <a:latin typeface="Comic Sans MS" panose="030F0902030302020204" pitchFamily="2" charset="0"/>
                <a:ea typeface="宋体" pitchFamily="2" charset="-122"/>
                <a:sym typeface="宋体" pitchFamily="2" charset="-122"/>
              </a:rPr>
              <a:t>模块名 </a:t>
            </a:r>
            <a:r>
              <a:rPr lang="en-US" altLang="zh-CN" sz="2000" dirty="0">
                <a:solidFill>
                  <a:srgbClr val="C00000"/>
                </a:solidFill>
                <a:latin typeface="Comic Sans MS" panose="030F0902030302020204" pitchFamily="2" charset="0"/>
                <a:ea typeface="宋体" pitchFamily="2" charset="-122"/>
                <a:sym typeface="宋体" pitchFamily="2" charset="-122"/>
              </a:rPr>
              <a:t>(</a:t>
            </a:r>
            <a:r>
              <a:rPr lang="zh-CN" altLang="en-US" sz="2000" dirty="0">
                <a:solidFill>
                  <a:srgbClr val="C00000"/>
                </a:solidFill>
                <a:latin typeface="Comic Sans MS" panose="030F0902030302020204" pitchFamily="2" charset="0"/>
                <a:ea typeface="宋体" pitchFamily="2" charset="-122"/>
                <a:sym typeface="宋体" pitchFamily="2" charset="-122"/>
              </a:rPr>
              <a:t>端口列表</a:t>
            </a:r>
            <a:r>
              <a:rPr lang="en-US" altLang="zh-CN" sz="2000" dirty="0">
                <a:solidFill>
                  <a:srgbClr val="C00000"/>
                </a:solidFill>
                <a:latin typeface="Comic Sans MS" panose="030F0902030302020204" pitchFamily="2" charset="0"/>
                <a:ea typeface="宋体" pitchFamily="2" charset="-122"/>
                <a:sym typeface="宋体" pitchFamily="2" charset="-122"/>
              </a:rPr>
              <a:t>)</a:t>
            </a:r>
            <a:r>
              <a:rPr lang="zh-CN" altLang="en-US" sz="2000" dirty="0">
                <a:solidFill>
                  <a:srgbClr val="C00000"/>
                </a:solidFill>
                <a:latin typeface="Comic Sans MS" panose="030F0902030302020204" pitchFamily="2" charset="0"/>
                <a:ea typeface="宋体" pitchFamily="2" charset="-122"/>
                <a:sym typeface="宋体" pitchFamily="2" charset="-122"/>
              </a:rPr>
              <a:t>;</a:t>
            </a:r>
            <a:endParaRPr lang="zh-CN" altLang="en-US" sz="2000" dirty="0">
              <a:solidFill>
                <a:srgbClr val="C0000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a:t>
            </a:r>
            <a:r>
              <a:rPr lang="zh-CN" altLang="en-US" sz="2000" dirty="0">
                <a:solidFill>
                  <a:srgbClr val="C00000"/>
                </a:solidFill>
                <a:latin typeface="Comic Sans MS" panose="030F0902030302020204" pitchFamily="2" charset="0"/>
                <a:ea typeface="宋体" pitchFamily="2" charset="-122"/>
                <a:sym typeface="宋体" pitchFamily="2" charset="-122"/>
              </a:rPr>
              <a:t>endmodule</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6"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24803" y="4652077"/>
            <a:ext cx="8992631" cy="553085"/>
          </a:xfrm>
          <a:prstGeom prst="rect">
            <a:avLst/>
          </a:prstGeom>
          <a:ln w="12700">
            <a:miter lim="400000"/>
          </a:ln>
        </p:spPr>
        <p:txBody>
          <a:bodyPr lIns="45719" rIns="45719">
            <a:spAutoFit/>
          </a:bodyPr>
          <a:p>
            <a:pPr marL="342900" indent="-342900" algn="l">
              <a:lnSpc>
                <a:spcPct val="150000"/>
              </a:lnSpc>
              <a:buFont typeface="Arial" panose="020B0604020202090204" pitchFamily="34"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模块名是模块惟一的标识，端口列表用于说明模块所有的对外端口。</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7"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4572000" y="3494405"/>
            <a:ext cx="4449445" cy="1014730"/>
          </a:xfrm>
          <a:prstGeom prst="rect">
            <a:avLst/>
          </a:prstGeom>
        </p:spPr>
        <p:style>
          <a:lnRef idx="2">
            <a:schemeClr val="accent2"/>
          </a:lnRef>
          <a:fillRef idx="2">
            <a:schemeClr val="accent2"/>
          </a:fillRef>
          <a:effectRef idx="0">
            <a:srgbClr val="FFFFFF"/>
          </a:effectRef>
          <a:fontRef idx="minor">
            <a:schemeClr val="dk1"/>
          </a:fontRef>
        </p:style>
        <p:txBody>
          <a:bodyPr wrap="square" lIns="45719" rIns="45719">
            <a:sp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端口列表的语法格式为</a:t>
            </a:r>
            <a:r>
              <a:rPr lang="en-US" altLang="zh-CN" sz="2000" dirty="0">
                <a:solidFill>
                  <a:srgbClr val="0070C0"/>
                </a:solidFill>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宋体" pitchFamily="2" charset="-122"/>
              </a:rPr>
              <a:t> </a:t>
            </a:r>
            <a:endParaRPr lang="zh-CN" altLang="en-US" sz="2000" dirty="0">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latin typeface="Comic Sans MS" panose="030F0902030302020204" pitchFamily="2" charset="0"/>
                <a:ea typeface="宋体" pitchFamily="2" charset="-122"/>
                <a:sym typeface="宋体" pitchFamily="2" charset="-122"/>
              </a:rPr>
              <a:t>  </a:t>
            </a:r>
            <a:r>
              <a:rPr lang="zh-CN" altLang="en-US" sz="2000" dirty="0">
                <a:solidFill>
                  <a:srgbClr val="C00000"/>
                </a:solidFill>
                <a:latin typeface="Comic Sans MS" panose="030F0902030302020204" pitchFamily="2" charset="0"/>
                <a:ea typeface="宋体" pitchFamily="2" charset="-122"/>
                <a:sym typeface="宋体" pitchFamily="2" charset="-122"/>
              </a:rPr>
              <a:t>端口名1,端口名2,…,端口名n</a:t>
            </a:r>
            <a:endParaRPr lang="en-US" altLang="zh-CN" sz="2000" dirty="0">
              <a:solidFill>
                <a:schemeClr val="tx1"/>
              </a:solidFill>
              <a:latin typeface="微软雅黑" charset="0"/>
              <a:ea typeface="微软雅黑" charset="0"/>
              <a:cs typeface="微软雅黑" charset="0"/>
              <a:sym typeface="+mn-ea"/>
            </a:endParaRPr>
          </a:p>
        </p:txBody>
      </p:sp>
      <p:sp>
        <p:nvSpPr>
          <p:cNvPr id="8"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7"/>
            </p:custDataLst>
          </p:nvPr>
        </p:nvSpPr>
        <p:spPr>
          <a:xfrm>
            <a:off x="24803" y="5369627"/>
            <a:ext cx="8992631" cy="1014730"/>
          </a:xfrm>
          <a:prstGeom prst="rect">
            <a:avLst/>
          </a:prstGeom>
          <a:ln w="12700">
            <a:miter lim="400000"/>
          </a:ln>
        </p:spPr>
        <p:txBody>
          <a:bodyPr lIns="45719" rIns="45719">
            <a:spAutoFit/>
          </a:bodyPr>
          <a:p>
            <a:pPr marL="342900" indent="-342900" algn="l">
              <a:lnSpc>
                <a:spcPct val="150000"/>
              </a:lnSpc>
              <a:buFont typeface="Wingdings" panose="05000000000000000000" charset="0"/>
              <a:buChar char=""/>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模块的所有代码书写于关键词</a:t>
            </a:r>
            <a:r>
              <a:rPr lang="zh-CN" altLang="en-US" sz="2000" dirty="0">
                <a:solidFill>
                  <a:srgbClr val="00B050"/>
                </a:solidFill>
                <a:latin typeface="Comic Sans MS" panose="030F0902030302020204" pitchFamily="2" charset="0"/>
                <a:ea typeface="宋体" pitchFamily="2" charset="-122"/>
                <a:sym typeface="宋体" pitchFamily="2" charset="-122"/>
              </a:rPr>
              <a:t>module</a:t>
            </a:r>
            <a:r>
              <a:rPr lang="zh-CN" altLang="en-US" sz="2000" dirty="0">
                <a:latin typeface="Comic Sans MS" panose="030F0902030302020204" pitchFamily="2" charset="0"/>
                <a:ea typeface="宋体" pitchFamily="2" charset="-122"/>
                <a:sym typeface="宋体" pitchFamily="2" charset="-122"/>
              </a:rPr>
              <a:t>和</a:t>
            </a:r>
            <a:r>
              <a:rPr lang="zh-CN" altLang="en-US" sz="2000" dirty="0">
                <a:solidFill>
                  <a:srgbClr val="00B050"/>
                </a:solidFill>
                <a:latin typeface="Comic Sans MS" panose="030F0902030302020204" pitchFamily="2" charset="0"/>
                <a:ea typeface="宋体" pitchFamily="2" charset="-122"/>
                <a:sym typeface="宋体" pitchFamily="2" charset="-122"/>
              </a:rPr>
              <a:t>endmodule</a:t>
            </a:r>
            <a:r>
              <a:rPr lang="zh-CN" altLang="en-US" sz="2000" dirty="0">
                <a:latin typeface="Comic Sans MS" panose="030F0902030302020204" pitchFamily="2" charset="0"/>
                <a:ea typeface="宋体" pitchFamily="2" charset="-122"/>
                <a:sym typeface="宋体" pitchFamily="2" charset="-122"/>
              </a:rPr>
              <a:t>之间，包括端口定义、数据类型定义、函数和任务声明以及功能描述部分。</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17" name="上弧形箭头 16"/>
          <p:cNvSpPr/>
          <p:nvPr/>
        </p:nvSpPr>
        <p:spPr>
          <a:xfrm>
            <a:off x="2771140" y="2420620"/>
            <a:ext cx="2520315" cy="791845"/>
          </a:xfrm>
          <a:prstGeom prst="curvedDownArrow">
            <a:avLst/>
          </a:prstGeom>
          <a:solidFill>
            <a:schemeClr val="accent1"/>
          </a:solidFill>
          <a:ln w="12700" cap="flat">
            <a:solidFill>
              <a:srgbClr val="16468D"/>
            </a:solidFill>
            <a:prstDash val="solid"/>
            <a:miter lim="8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chemeClr val="tx1"/>
              </a:solidFill>
              <a:effectLst/>
              <a:uFillTx/>
              <a:latin typeface="+mn-lt"/>
              <a:ea typeface="+mn-ea"/>
              <a:cs typeface="+mn-cs"/>
              <a:sym typeface="Arial" panose="020B06040202020902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2" name="文本框 12"/>
          <p:cNvSpPr txBox="1"/>
          <p:nvPr>
            <p:custDataLst>
              <p:tags r:id="rId2"/>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3"/>
            </p:custDataLst>
          </p:nvPr>
        </p:nvSpPr>
        <p:spPr>
          <a:xfrm>
            <a:off x="97155" y="1080770"/>
            <a:ext cx="8936990" cy="2630170"/>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spAutoFit/>
          </a:bodyPr>
          <a:p>
            <a:pPr eaLnBrk="0" hangingPunct="0">
              <a:lnSpc>
                <a:spcPct val="150000"/>
              </a:lnSpc>
            </a:pPr>
            <a:r>
              <a:rPr lang="zh-CN" altLang="en-US" dirty="0">
                <a:solidFill>
                  <a:schemeClr val="tx1"/>
                </a:solidFill>
                <a:highlight>
                  <a:srgbClr val="00FF00"/>
                </a:highlight>
                <a:latin typeface="微软雅黑" charset="0"/>
                <a:ea typeface="微软雅黑" charset="0"/>
                <a:sym typeface="宋体" pitchFamily="2" charset="-122"/>
              </a:rPr>
              <a:t>例如</a:t>
            </a:r>
            <a:r>
              <a:rPr lang="zh-CN" altLang="en-US" dirty="0">
                <a:solidFill>
                  <a:schemeClr val="tx1"/>
                </a:solidFill>
                <a:latin typeface="Comic Sans MS" panose="030F0902030302020204" pitchFamily="2" charset="0"/>
                <a:ea typeface="宋体" pitchFamily="2" charset="-122"/>
                <a:sym typeface="宋体" pitchFamily="2" charset="-122"/>
              </a:rPr>
              <a:t>：</a:t>
            </a:r>
            <a:r>
              <a:rPr lang="zh-CN" altLang="en-US" dirty="0">
                <a:solidFill>
                  <a:schemeClr val="tx1"/>
                </a:solidFill>
                <a:latin typeface="微软雅黑" charset="0"/>
                <a:ea typeface="微软雅黑" charset="0"/>
                <a:cs typeface="微软雅黑" charset="0"/>
                <a:sym typeface="宋体" pitchFamily="2" charset="-122"/>
              </a:rPr>
              <a:t>4选一数据选择器的模块声明如下：</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module </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,y);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endmodule</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其中指定模块名为</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4to1，对外共有四路数据</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2和</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3，两位地址</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和输出y共6组端口。</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graphicFrame>
        <p:nvGraphicFramePr>
          <p:cNvPr id="15368" name="对象 4"/>
          <p:cNvGraphicFramePr/>
          <p:nvPr>
            <p:custDataLst>
              <p:tags r:id="rId4"/>
            </p:custDataLst>
          </p:nvPr>
        </p:nvGraphicFramePr>
        <p:xfrm>
          <a:off x="97155" y="3861435"/>
          <a:ext cx="4842510" cy="2139950"/>
        </p:xfrm>
        <a:graphic>
          <a:graphicData uri="http://schemas.openxmlformats.org/presentationml/2006/ole">
            <mc:AlternateContent xmlns:mc="http://schemas.openxmlformats.org/markup-compatibility/2006">
              <mc:Choice xmlns:v="urn:schemas-microsoft-com:vml" Requires="v">
                <p:oleObj spid="_x0000_s3076" name="" r:id="rId5" imgW="4191000" imgH="2000250" progId="PBrush">
                  <p:embed/>
                </p:oleObj>
              </mc:Choice>
              <mc:Fallback>
                <p:oleObj name="" r:id="rId5" imgW="4191000" imgH="2000250" progId="PBrush">
                  <p:embed/>
                  <p:pic>
                    <p:nvPicPr>
                      <p:cNvPr id="0" name="图片 3075"/>
                      <p:cNvPicPr/>
                      <p:nvPr/>
                    </p:nvPicPr>
                    <p:blipFill>
                      <a:blip r:embed="rId6"/>
                      <a:stretch>
                        <a:fillRect/>
                      </a:stretch>
                    </p:blipFill>
                    <p:spPr>
                      <a:xfrm>
                        <a:off x="97155" y="3861435"/>
                        <a:ext cx="4842510" cy="2139950"/>
                      </a:xfrm>
                      <a:prstGeom prst="rect">
                        <a:avLst/>
                      </a:prstGeom>
                      <a:noFill/>
                      <a:ln w="38100">
                        <a:noFill/>
                        <a:miter/>
                      </a:ln>
                    </p:spPr>
                  </p:pic>
                </p:oleObj>
              </mc:Fallback>
            </mc:AlternateContent>
          </a:graphicData>
        </a:graphic>
      </p:graphicFrame>
      <p:sp>
        <p:nvSpPr>
          <p:cNvPr id="3" name="矩形 10243"/>
          <p:cNvSpPr/>
          <p:nvPr>
            <p:custDataLst>
              <p:tags r:id="rId7"/>
            </p:custDataLst>
          </p:nvPr>
        </p:nvSpPr>
        <p:spPr>
          <a:xfrm>
            <a:off x="107950" y="3850005"/>
            <a:ext cx="8916035" cy="2139950"/>
          </a:xfrm>
          <a:prstGeom prst="rect">
            <a:avLst/>
          </a:prstGeom>
          <a:extLst>
            <a:ext uri="{909E8E84-426E-40DD-AFC4-6F175D3DCCD1}">
              <a14:hiddenFill xmlns:a14="http://schemas.microsoft.com/office/drawing/2010/main">
                <a:solidFill>
                  <a:schemeClr val="bg1"/>
                </a:solidFill>
              </a14:hiddenFill>
            </a:ext>
          </a:extLst>
        </p:spPr>
        <p:style>
          <a:lnRef idx="2">
            <a:schemeClr val="accent1"/>
          </a:lnRef>
          <a:fillRef idx="0">
            <a:srgbClr val="FFFFFF"/>
          </a:fillRef>
          <a:effectRef idx="0">
            <a:srgbClr val="FFFFFF"/>
          </a:effectRef>
          <a:fontRef idx="minor">
            <a:schemeClr val="dk1"/>
          </a:fontRef>
        </p:style>
        <p:txBody>
          <a:bodyPr anchor="t" anchorCtr="0"/>
          <a:p>
            <a:pPr eaLnBrk="0" hangingPunct="0"/>
            <a:r>
              <a:rPr lang="en-US" altLang="zh-CN" dirty="0">
                <a:latin typeface="Arial" panose="020B0604020202090204" pitchFamily="34" charset="0"/>
                <a:ea typeface="仿宋_GB2312" pitchFamily="1" charset="-122"/>
              </a:rPr>
              <a:t> </a:t>
            </a:r>
            <a:endParaRPr lang="en-US" altLang="zh-CN" dirty="0">
              <a:latin typeface="Arial" panose="020B0604020202090204" pitchFamily="34" charset="0"/>
              <a:ea typeface="仿宋_GB2312" pitchFamily="1" charset="-122"/>
            </a:endParaRPr>
          </a:p>
        </p:txBody>
      </p:sp>
      <p:graphicFrame>
        <p:nvGraphicFramePr>
          <p:cNvPr id="15370" name="对象 2"/>
          <p:cNvGraphicFramePr/>
          <p:nvPr>
            <p:custDataLst>
              <p:tags r:id="rId8"/>
            </p:custDataLst>
          </p:nvPr>
        </p:nvGraphicFramePr>
        <p:xfrm>
          <a:off x="5580380" y="3863340"/>
          <a:ext cx="1713865" cy="2108200"/>
        </p:xfrm>
        <a:graphic>
          <a:graphicData uri="http://schemas.openxmlformats.org/presentationml/2006/ole">
            <mc:AlternateContent xmlns:mc="http://schemas.openxmlformats.org/markup-compatibility/2006">
              <mc:Choice xmlns:v="urn:schemas-microsoft-com:vml" Requires="v">
                <p:oleObj spid="_x0000_s3077" name="" r:id="rId9" imgW="1590675" imgH="2286000" progId="PBrush">
                  <p:embed/>
                </p:oleObj>
              </mc:Choice>
              <mc:Fallback>
                <p:oleObj name="" r:id="rId9" imgW="1590675" imgH="2286000" progId="PBrush">
                  <p:embed/>
                  <p:pic>
                    <p:nvPicPr>
                      <p:cNvPr id="0" name="图片 3076"/>
                      <p:cNvPicPr/>
                      <p:nvPr/>
                    </p:nvPicPr>
                    <p:blipFill>
                      <a:blip r:embed="rId10"/>
                      <a:stretch>
                        <a:fillRect/>
                      </a:stretch>
                    </p:blipFill>
                    <p:spPr>
                      <a:xfrm>
                        <a:off x="5580380" y="3863340"/>
                        <a:ext cx="1713865" cy="2108200"/>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直线连接符 8"/>
          <p:cNvSpPr/>
          <p:nvPr/>
        </p:nvSpPr>
        <p:spPr>
          <a:xfrm>
            <a:off x="0" y="904460"/>
            <a:ext cx="9144001" cy="1"/>
          </a:xfrm>
          <a:prstGeom prst="line">
            <a:avLst/>
          </a:prstGeom>
          <a:ln w="12700">
            <a:solidFill>
              <a:schemeClr val="accent4"/>
            </a:solidFill>
            <a:miter/>
          </a:ln>
        </p:spPr>
        <p:txBody>
          <a:bodyPr lIns="0" tIns="0" rIns="0" bIns="0"/>
          <a:lstStyle/>
          <a:p/>
        </p:txBody>
      </p:sp>
      <p:pic>
        <p:nvPicPr>
          <p:cNvPr id="104" name="图片 11" descr="图片 11"/>
          <p:cNvPicPr>
            <a:picLocks noChangeAspect="1"/>
          </p:cNvPicPr>
          <p:nvPr/>
        </p:nvPicPr>
        <p:blipFill>
          <a:blip r:embed="rId1"/>
          <a:stretch>
            <a:fillRect/>
          </a:stretch>
        </p:blipFill>
        <p:spPr>
          <a:xfrm>
            <a:off x="8311366" y="132565"/>
            <a:ext cx="710604" cy="710604"/>
          </a:xfrm>
          <a:prstGeom prst="rect">
            <a:avLst/>
          </a:prstGeom>
          <a:ln w="12700">
            <a:miter lim="400000"/>
            <a:headEnd/>
            <a:tailEnd/>
          </a:ln>
        </p:spPr>
      </p:pic>
      <p:sp>
        <p:nvSpPr>
          <p:cNvPr id="4"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2"/>
            </p:custDataLst>
          </p:nvPr>
        </p:nvSpPr>
        <p:spPr>
          <a:xfrm>
            <a:off x="41313" y="937327"/>
            <a:ext cx="8992631" cy="1106805"/>
          </a:xfrm>
          <a:prstGeom prst="rect">
            <a:avLst/>
          </a:prstGeom>
          <a:ln w="12700">
            <a:miter lim="400000"/>
          </a:ln>
        </p:spPr>
        <p:txBody>
          <a:bodyPr lIns="45719" rIns="45719">
            <a:spAutoFit/>
          </a:bodyPr>
          <a:p>
            <a:pPr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400" dirty="0">
                <a:solidFill>
                  <a:srgbClr val="C00000"/>
                </a:solidFill>
                <a:latin typeface="微软雅黑" charset="0"/>
                <a:ea typeface="微软雅黑" charset="0"/>
                <a:cs typeface="微软雅黑" charset="0"/>
                <a:sym typeface="+mn-ea"/>
              </a:rPr>
              <a:t>2. </a:t>
            </a:r>
            <a:r>
              <a:rPr lang="zh-CN" altLang="en-US" sz="2400" dirty="0">
                <a:solidFill>
                  <a:srgbClr val="C00000"/>
                </a:solidFill>
                <a:latin typeface="微软雅黑" charset="0"/>
                <a:ea typeface="微软雅黑" charset="0"/>
                <a:cs typeface="微软雅黑" charset="0"/>
                <a:sym typeface="+mn-ea"/>
              </a:rPr>
              <a:t>端口</a:t>
            </a:r>
            <a:r>
              <a:rPr lang="zh-CN" altLang="en-US" sz="2400" dirty="0">
                <a:solidFill>
                  <a:srgbClr val="C00000"/>
                </a:solidFill>
                <a:latin typeface="微软雅黑" charset="0"/>
                <a:ea typeface="微软雅黑" charset="0"/>
                <a:cs typeface="微软雅黑" charset="0"/>
                <a:sym typeface="+mn-ea"/>
              </a:rPr>
              <a:t>定义</a:t>
            </a:r>
            <a:endParaRPr lang="zh-CN" altLang="en-US" sz="2400" dirty="0">
              <a:solidFill>
                <a:schemeClr val="tx1"/>
              </a:solidFill>
              <a:latin typeface="微软雅黑" charset="0"/>
              <a:ea typeface="微软雅黑" charset="0"/>
              <a:cs typeface="微软雅黑" charset="0"/>
              <a:sym typeface="+mn-ea"/>
            </a:endParaRPr>
          </a:p>
          <a:p>
            <a:pPr indent="457200" algn="l">
              <a:lnSpc>
                <a:spcPct val="150000"/>
              </a:lnSpc>
              <a:buFont typeface="Wingdings" panose="05000000000000000000"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zh-CN" altLang="en-US" sz="2000" dirty="0">
                <a:latin typeface="Comic Sans MS" panose="030F0902030302020204" pitchFamily="2" charset="0"/>
                <a:ea typeface="宋体" pitchFamily="2" charset="-122"/>
                <a:sym typeface="宋体" pitchFamily="2" charset="-122"/>
              </a:rPr>
              <a:t>端口类型定义用于指定模块对外端口的</a:t>
            </a:r>
            <a:r>
              <a:rPr lang="zh-CN" altLang="en-US" sz="2000" dirty="0">
                <a:solidFill>
                  <a:srgbClr val="00B050"/>
                </a:solidFill>
                <a:latin typeface="Comic Sans MS" panose="030F0902030302020204" pitchFamily="2" charset="0"/>
                <a:ea typeface="宋体" pitchFamily="2" charset="-122"/>
                <a:sym typeface="宋体" pitchFamily="2" charset="-122"/>
              </a:rPr>
              <a:t>数据流动</a:t>
            </a:r>
            <a:r>
              <a:rPr lang="zh-CN" altLang="en-US" sz="2000" dirty="0">
                <a:latin typeface="Comic Sans MS" panose="030F0902030302020204" pitchFamily="2" charset="0"/>
                <a:ea typeface="宋体" pitchFamily="2" charset="-122"/>
                <a:sym typeface="宋体" pitchFamily="2" charset="-122"/>
              </a:rPr>
              <a:t>方向以及</a:t>
            </a:r>
            <a:r>
              <a:rPr lang="zh-CN" altLang="en-US" sz="2000" dirty="0">
                <a:solidFill>
                  <a:srgbClr val="00B050"/>
                </a:solidFill>
                <a:latin typeface="Comic Sans MS" panose="030F0902030302020204" pitchFamily="2" charset="0"/>
                <a:ea typeface="宋体" pitchFamily="2" charset="-122"/>
                <a:sym typeface="宋体" pitchFamily="2" charset="-122"/>
              </a:rPr>
              <a:t>数据类型</a:t>
            </a:r>
            <a:r>
              <a:rPr lang="zh-CN" altLang="en-US" sz="2000" dirty="0">
                <a:latin typeface="Comic Sans MS" panose="030F0902030302020204" pitchFamily="2" charset="0"/>
                <a:ea typeface="宋体" pitchFamily="2" charset="-122"/>
                <a:sym typeface="宋体" pitchFamily="2" charset="-122"/>
              </a:rPr>
              <a:t>。</a:t>
            </a:r>
            <a:r>
              <a:rPr lang="zh-CN" altLang="en-US" sz="2000" dirty="0">
                <a:latin typeface="Comic Sans MS" panose="030F0902030302020204" pitchFamily="2" charset="0"/>
                <a:ea typeface="宋体" pitchFamily="2" charset="-122"/>
                <a:sym typeface="+mn-ea"/>
              </a:rPr>
              <a:t> </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2" name="文本框 12"/>
          <p:cNvSpPr txBox="1"/>
          <p:nvPr>
            <p:custDataLst>
              <p:tags r:id="rId3"/>
            </p:custDataLst>
          </p:nvPr>
        </p:nvSpPr>
        <p:spPr>
          <a:xfrm>
            <a:off x="59055" y="86995"/>
            <a:ext cx="4871085" cy="737235"/>
          </a:xfrm>
          <a:prstGeom prst="rect">
            <a:avLst/>
          </a:prstGeom>
          <a:ln w="12700">
            <a:miter lim="400000"/>
          </a:ln>
        </p:spPr>
        <p:txBody>
          <a:bodyPr wrap="square" lIns="45719" rIns="45719">
            <a:spAutoFit/>
          </a:bodyPr>
          <a:lstStyle>
            <a:lvl1pPr>
              <a:defRPr sz="3600">
                <a:solidFill>
                  <a:srgbClr val="16468D"/>
                </a:solidFill>
              </a:defRPr>
            </a:lvl1pPr>
          </a:lstStyle>
          <a:p>
            <a:pPr algn="l">
              <a:lnSpc>
                <a:spcPct val="150000"/>
              </a:lnSpc>
              <a:buFont typeface="Arial" panose="020B0604020202090204" pitchFamily="34" charset="0"/>
              <a:defRPr>
                <a:latin typeface="华文仿宋" panose="02010600040101010101" charset="-122"/>
                <a:ea typeface="华文仿宋" panose="02010600040101010101" charset="-122"/>
                <a:cs typeface="华文仿宋" panose="02010600040101010101" charset="-122"/>
                <a:sym typeface="华文仿宋" panose="02010600040101010101" charset="-122"/>
              </a:defRPr>
            </a:pPr>
            <a:r>
              <a:rPr lang="en-US" altLang="zh-CN" sz="2800" dirty="0">
                <a:latin typeface="Comic Sans MS" panose="030F0902030302020204" pitchFamily="2" charset="0"/>
                <a:ea typeface="黑体" pitchFamily="2" charset="-122"/>
                <a:sym typeface="+mn-ea"/>
              </a:rPr>
              <a:t>1.1 </a:t>
            </a:r>
            <a:r>
              <a:rPr lang="zh-CN" altLang="en-US" sz="2800" dirty="0">
                <a:latin typeface="Comic Sans MS" panose="030F0902030302020204" pitchFamily="2" charset="0"/>
                <a:ea typeface="黑体" pitchFamily="2" charset="-122"/>
                <a:sym typeface="+mn-ea"/>
              </a:rPr>
              <a:t>模块的基本</a:t>
            </a:r>
            <a:r>
              <a:rPr lang="zh-CN" altLang="en-US" sz="2800" dirty="0">
                <a:latin typeface="Comic Sans MS" panose="030F0902030302020204" pitchFamily="2" charset="0"/>
                <a:ea typeface="黑体" pitchFamily="2" charset="-122"/>
                <a:sym typeface="+mn-ea"/>
              </a:rPr>
              <a:t>结构</a:t>
            </a:r>
            <a:endParaRPr lang="zh-CN" altLang="en-US" sz="2800" dirty="0">
              <a:latin typeface="Comic Sans MS" panose="030F0902030302020204" pitchFamily="2" charset="0"/>
              <a:ea typeface="黑体" pitchFamily="2" charset="-122"/>
              <a:sym typeface="+mn-ea"/>
            </a:endParaRPr>
          </a:p>
        </p:txBody>
      </p:sp>
      <p:sp>
        <p:nvSpPr>
          <p:cNvPr id="5"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4"/>
            </p:custDataLst>
          </p:nvPr>
        </p:nvSpPr>
        <p:spPr>
          <a:xfrm>
            <a:off x="96520" y="2112645"/>
            <a:ext cx="8921115" cy="1985010"/>
          </a:xfrm>
          <a:prstGeom prst="rect">
            <a:avLst/>
          </a:prstGeom>
        </p:spPr>
        <p:style>
          <a:lnRef idx="2">
            <a:schemeClr val="accent1"/>
          </a:lnRef>
          <a:fillRef idx="0">
            <a:srgbClr val="FFFFFF"/>
          </a:fillRef>
          <a:effectRef idx="0">
            <a:srgbClr val="FFFFFF"/>
          </a:effectRef>
          <a:fontRef idx="minor">
            <a:schemeClr val="dk1"/>
          </a:fontRef>
        </p:style>
        <p:txBody>
          <a:bodyPr wrap="square" lIns="45719" rIns="45719">
            <a:noAutofit/>
          </a:bodyPr>
          <a:p>
            <a:pPr eaLnBrk="0" hangingPunct="0">
              <a:lnSpc>
                <a:spcPct val="150000"/>
              </a:lnSpc>
            </a:pPr>
            <a:r>
              <a:rPr lang="zh-CN" altLang="en-US" sz="2000" dirty="0">
                <a:solidFill>
                  <a:srgbClr val="0070C0"/>
                </a:solidFill>
                <a:latin typeface="Comic Sans MS" panose="030F0902030302020204" pitchFamily="2" charset="0"/>
                <a:ea typeface="宋体" pitchFamily="2" charset="-122"/>
                <a:sym typeface="宋体" pitchFamily="2" charset="-122"/>
              </a:rPr>
              <a:t>具体语法格式为：</a:t>
            </a:r>
            <a:endParaRPr lang="zh-CN" altLang="en-US" sz="2000" dirty="0">
              <a:solidFill>
                <a:srgbClr val="C00000"/>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input </a:t>
            </a:r>
            <a:r>
              <a:rPr lang="en-US" altLang="zh-CN" sz="2000" dirty="0">
                <a:solidFill>
                  <a:srgbClr val="C00000"/>
                </a:solidFill>
                <a:latin typeface="Comic Sans MS" panose="030F0902030302020204" pitchFamily="2" charset="0"/>
                <a:ea typeface="宋体" pitchFamily="2" charset="-122"/>
                <a:sym typeface="宋体" pitchFamily="2" charset="-122"/>
              </a:rPr>
              <a:t>[wire]</a:t>
            </a:r>
            <a:r>
              <a:rPr lang="zh-CN" altLang="en-US" sz="2000" dirty="0">
                <a:solidFill>
                  <a:srgbClr val="C00000"/>
                </a:solidFill>
                <a:latin typeface="Comic Sans MS" panose="030F0902030302020204" pitchFamily="2" charset="0"/>
                <a:ea typeface="宋体" pitchFamily="2" charset="-122"/>
                <a:sym typeface="宋体" pitchFamily="2" charset="-122"/>
              </a:rPr>
              <a:t> [msb:lsb] </a:t>
            </a:r>
            <a:r>
              <a:rPr lang="zh-CN" altLang="en-US" sz="2000" dirty="0">
                <a:solidFill>
                  <a:schemeClr val="tx1"/>
                </a:solidFill>
                <a:latin typeface="Comic Sans MS" panose="030F0902030302020204" pitchFamily="2" charset="0"/>
                <a:ea typeface="宋体" pitchFamily="2" charset="-122"/>
                <a:sym typeface="宋体" pitchFamily="2" charset="-122"/>
              </a:rPr>
              <a:t> 输入端口名x1，输入端口名x2，…</a:t>
            </a:r>
            <a:r>
              <a:rPr lang="zh-CN" altLang="en-US" sz="2000" dirty="0">
                <a:solidFill>
                  <a:srgbClr val="C00000"/>
                </a:solidFill>
                <a:latin typeface="Comic Sans MS" panose="030F0902030302020204" pitchFamily="2" charset="0"/>
                <a:ea typeface="宋体" pitchFamily="2" charset="-122"/>
                <a:sym typeface="宋体" pitchFamily="2" charset="-122"/>
              </a:rPr>
              <a:t>;</a:t>
            </a:r>
            <a:endParaRPr lang="zh-CN" altLang="en-US" sz="20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output </a:t>
            </a:r>
            <a:r>
              <a:rPr lang="en-US" altLang="zh-CN" sz="2000" dirty="0">
                <a:solidFill>
                  <a:srgbClr val="C00000"/>
                </a:solidFill>
                <a:latin typeface="Comic Sans MS" panose="030F0902030302020204" pitchFamily="2" charset="0"/>
                <a:ea typeface="宋体" pitchFamily="2" charset="-122"/>
                <a:sym typeface="宋体" pitchFamily="2" charset="-122"/>
              </a:rPr>
              <a:t>[wire/reg] </a:t>
            </a:r>
            <a:r>
              <a:rPr lang="zh-CN" altLang="en-US" sz="2000" dirty="0">
                <a:solidFill>
                  <a:srgbClr val="C00000"/>
                </a:solidFill>
                <a:latin typeface="Comic Sans MS" panose="030F0902030302020204" pitchFamily="2" charset="0"/>
                <a:ea typeface="宋体" pitchFamily="2" charset="-122"/>
                <a:sym typeface="宋体" pitchFamily="2" charset="-122"/>
              </a:rPr>
              <a:t>[msb:lsb]</a:t>
            </a:r>
            <a:r>
              <a:rPr lang="zh-CN" altLang="en-US" sz="2000" dirty="0">
                <a:solidFill>
                  <a:schemeClr val="tx1"/>
                </a:solidFill>
                <a:latin typeface="Comic Sans MS" panose="030F0902030302020204" pitchFamily="2" charset="0"/>
                <a:ea typeface="宋体" pitchFamily="2" charset="-122"/>
                <a:sym typeface="宋体" pitchFamily="2" charset="-122"/>
              </a:rPr>
              <a:t> 输出端口名y1，输出端口名y2，…</a:t>
            </a:r>
            <a:r>
              <a:rPr lang="zh-CN" altLang="en-US" sz="2000" dirty="0">
                <a:solidFill>
                  <a:srgbClr val="C00000"/>
                </a:solidFill>
                <a:latin typeface="Comic Sans MS" panose="030F0902030302020204" pitchFamily="2" charset="0"/>
                <a:ea typeface="宋体" pitchFamily="2" charset="-122"/>
                <a:sym typeface="宋体" pitchFamily="2" charset="-122"/>
              </a:rPr>
              <a:t>;</a:t>
            </a:r>
            <a:endParaRPr lang="zh-CN" altLang="en-US" sz="2000"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sz="2000" dirty="0">
                <a:solidFill>
                  <a:srgbClr val="C00000"/>
                </a:solidFill>
                <a:latin typeface="Comic Sans MS" panose="030F0902030302020204" pitchFamily="2" charset="0"/>
                <a:ea typeface="宋体" pitchFamily="2" charset="-122"/>
                <a:sym typeface="宋体" pitchFamily="2" charset="-122"/>
              </a:rPr>
              <a:t>inout </a:t>
            </a:r>
            <a:r>
              <a:rPr lang="en-US" altLang="zh-CN" sz="2000" dirty="0">
                <a:solidFill>
                  <a:srgbClr val="C00000"/>
                </a:solidFill>
                <a:latin typeface="Comic Sans MS" panose="030F0902030302020204" pitchFamily="2" charset="0"/>
                <a:ea typeface="宋体" pitchFamily="2" charset="-122"/>
                <a:sym typeface="宋体" pitchFamily="2" charset="-122"/>
              </a:rPr>
              <a:t>[wire/reg] </a:t>
            </a:r>
            <a:r>
              <a:rPr lang="zh-CN" altLang="en-US" sz="2000" dirty="0">
                <a:solidFill>
                  <a:srgbClr val="C00000"/>
                </a:solidFill>
                <a:latin typeface="Comic Sans MS" panose="030F0902030302020204" pitchFamily="2" charset="0"/>
                <a:ea typeface="宋体" pitchFamily="2" charset="-122"/>
                <a:sym typeface="宋体" pitchFamily="2" charset="-122"/>
              </a:rPr>
              <a:t>[msb:lsb] </a:t>
            </a:r>
            <a:r>
              <a:rPr lang="zh-CN" altLang="en-US" sz="2000" dirty="0">
                <a:solidFill>
                  <a:schemeClr val="tx1"/>
                </a:solidFill>
                <a:latin typeface="Comic Sans MS" panose="030F0902030302020204" pitchFamily="2" charset="0"/>
                <a:ea typeface="宋体" pitchFamily="2" charset="-122"/>
                <a:sym typeface="宋体" pitchFamily="2" charset="-122"/>
              </a:rPr>
              <a:t> 双向口名z1，双向口名z2，…</a:t>
            </a:r>
            <a:r>
              <a:rPr lang="zh-CN" altLang="en-US" sz="2000" dirty="0">
                <a:solidFill>
                  <a:srgbClr val="C00000"/>
                </a:solidFill>
                <a:latin typeface="Comic Sans MS" panose="030F0902030302020204" pitchFamily="2" charset="0"/>
                <a:ea typeface="宋体" pitchFamily="2" charset="-122"/>
                <a:sym typeface="宋体" pitchFamily="2" charset="-122"/>
              </a:rPr>
              <a:t>;</a:t>
            </a:r>
            <a:r>
              <a:rPr lang="zh-CN" altLang="en-US" sz="2000" dirty="0">
                <a:solidFill>
                  <a:schemeClr val="tx1"/>
                </a:solidFill>
                <a:latin typeface="Comic Sans MS" panose="030F0902030302020204" pitchFamily="2" charset="0"/>
                <a:ea typeface="宋体" pitchFamily="2" charset="-122"/>
                <a:sym typeface="宋体" pitchFamily="2" charset="-122"/>
              </a:rPr>
              <a:t> </a:t>
            </a:r>
            <a:endParaRPr lang="zh-CN" altLang="en-US" sz="2000" dirty="0">
              <a:solidFill>
                <a:schemeClr val="tx1"/>
              </a:solidFill>
              <a:latin typeface="Comic Sans MS" panose="030F0902030302020204" pitchFamily="2" charset="0"/>
              <a:ea typeface="宋体" pitchFamily="2" charset="-122"/>
              <a:cs typeface="微软雅黑" charset="0"/>
              <a:sym typeface="宋体" pitchFamily="2" charset="-122"/>
            </a:endParaRPr>
          </a:p>
        </p:txBody>
      </p:sp>
      <p:sp>
        <p:nvSpPr>
          <p:cNvPr id="3"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5"/>
            </p:custDataLst>
          </p:nvPr>
        </p:nvSpPr>
        <p:spPr>
          <a:xfrm>
            <a:off x="97155" y="4237990"/>
            <a:ext cx="4408805" cy="203390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module </a:t>
            </a:r>
            <a:r>
              <a:rPr lang="en-US" altLang="zh-CN" dirty="0">
                <a:solidFill>
                  <a:schemeClr val="tx1"/>
                </a:solidFill>
                <a:latin typeface="Comic Sans MS" panose="030F0902030302020204" pitchFamily="2" charset="0"/>
                <a:ea typeface="宋体" pitchFamily="2" charset="-122"/>
                <a:sym typeface="宋体" pitchFamily="2" charset="-122"/>
              </a:rPr>
              <a:t>MUX</a:t>
            </a:r>
            <a:r>
              <a:rPr lang="zh-CN" altLang="en-US" dirty="0">
                <a:solidFill>
                  <a:schemeClr val="tx1"/>
                </a:solidFill>
                <a:latin typeface="Comic Sans MS" panose="030F0902030302020204" pitchFamily="2" charset="0"/>
                <a:ea typeface="宋体" pitchFamily="2" charset="-122"/>
                <a:sym typeface="宋体" pitchFamily="2" charset="-122"/>
              </a:rPr>
              <a:t>4to1(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,y);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  endmodule</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9" name="Python 是一种面向对象、解释型计算机程序设计语言，由荷兰人Guido van Rossum 于1989年底发明，第一个公开发行版发行于1991年，现已成为世界上最受欢迎的编程语言。Python 源代码同样遵循 GPL(GNU General Public License)协议，即广泛被使用的自由软件许可协议条款。Python 语法简洁而清晰，具有丰富和强大的类库。…"/>
          <p:cNvSpPr txBox="1"/>
          <p:nvPr>
            <p:custDataLst>
              <p:tags r:id="rId6"/>
            </p:custDataLst>
          </p:nvPr>
        </p:nvSpPr>
        <p:spPr>
          <a:xfrm>
            <a:off x="4613275" y="4237990"/>
            <a:ext cx="4408805" cy="2033905"/>
          </a:xfrm>
          <a:prstGeom prst="rect">
            <a:avLst/>
          </a:prstGeom>
        </p:spPr>
        <p:style>
          <a:lnRef idx="2">
            <a:schemeClr val="accent1"/>
          </a:lnRef>
          <a:fillRef idx="2">
            <a:schemeClr val="accent1"/>
          </a:fillRef>
          <a:effectRef idx="0">
            <a:srgbClr val="FFFFFF"/>
          </a:effectRef>
          <a:fontRef idx="minor">
            <a:schemeClr val="lt1"/>
          </a:fontRef>
        </p:style>
        <p:txBody>
          <a:bodyPr wrap="square" lIns="45719" rIns="45719">
            <a:noAutofit/>
          </a:bodyPr>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input</a:t>
            </a:r>
            <a:r>
              <a:rPr lang="en-US" altLang="zh-CN" dirty="0">
                <a:solidFill>
                  <a:schemeClr val="tx1"/>
                </a:solidFill>
                <a:latin typeface="Comic Sans MS" panose="030F0902030302020204" pitchFamily="2" charset="0"/>
                <a:ea typeface="宋体" pitchFamily="2" charset="-122"/>
                <a:sym typeface="宋体" pitchFamily="2" charset="-122"/>
              </a:rPr>
              <a:t> d</a:t>
            </a:r>
            <a:r>
              <a:rPr lang="zh-CN" altLang="en-US" dirty="0">
                <a:solidFill>
                  <a:schemeClr val="tx1"/>
                </a:solidFill>
                <a:latin typeface="Comic Sans MS" panose="030F0902030302020204" pitchFamily="2" charset="0"/>
                <a:ea typeface="宋体" pitchFamily="2" charset="-122"/>
                <a:sym typeface="宋体" pitchFamily="2" charset="-122"/>
              </a:rPr>
              <a:t>0,</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1,</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2,</a:t>
            </a:r>
            <a:r>
              <a:rPr lang="en-US" altLang="zh-CN" dirty="0">
                <a:solidFill>
                  <a:schemeClr val="tx1"/>
                </a:solidFill>
                <a:latin typeface="Comic Sans MS" panose="030F0902030302020204" pitchFamily="2" charset="0"/>
                <a:ea typeface="宋体" pitchFamily="2" charset="-122"/>
                <a:sym typeface="宋体" pitchFamily="2" charset="-122"/>
              </a:rPr>
              <a:t>d</a:t>
            </a:r>
            <a:r>
              <a:rPr lang="zh-CN" altLang="en-US" dirty="0">
                <a:solidFill>
                  <a:schemeClr val="tx1"/>
                </a:solidFill>
                <a:latin typeface="Comic Sans MS" panose="030F0902030302020204" pitchFamily="2" charset="0"/>
                <a:ea typeface="宋体" pitchFamily="2" charset="-122"/>
                <a:sym typeface="宋体" pitchFamily="2" charset="-122"/>
              </a:rPr>
              <a:t>3;  // 4路数据</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input</a:t>
            </a: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[1:0] </a:t>
            </a:r>
            <a:r>
              <a:rPr lang="en-US" altLang="zh-CN" dirty="0">
                <a:solidFill>
                  <a:schemeClr val="tx1"/>
                </a:solidFill>
                <a:latin typeface="Comic Sans MS" panose="030F0902030302020204" pitchFamily="2" charset="0"/>
                <a:ea typeface="宋体" pitchFamily="2" charset="-122"/>
                <a:sym typeface="宋体" pitchFamily="2" charset="-122"/>
              </a:rPr>
              <a:t>a</a:t>
            </a:r>
            <a:r>
              <a:rPr lang="zh-CN" altLang="en-US" dirty="0">
                <a:solidFill>
                  <a:schemeClr val="tx1"/>
                </a:solidFill>
                <a:latin typeface="Comic Sans MS" panose="030F0902030302020204" pitchFamily="2" charset="0"/>
                <a:ea typeface="宋体" pitchFamily="2" charset="-122"/>
                <a:sym typeface="宋体" pitchFamily="2" charset="-122"/>
              </a:rPr>
              <a:t>;         </a:t>
            </a:r>
            <a:r>
              <a:rPr lang="en-US" altLang="zh-CN" dirty="0">
                <a:solidFill>
                  <a:schemeClr val="tx1"/>
                </a:solidFill>
                <a:latin typeface="Comic Sans MS" panose="030F0902030302020204" pitchFamily="2" charset="0"/>
                <a:ea typeface="宋体" pitchFamily="2" charset="-122"/>
                <a:sym typeface="宋体" pitchFamily="2" charset="-122"/>
              </a:rPr>
              <a:t> </a:t>
            </a:r>
            <a:r>
              <a:rPr lang="zh-CN" altLang="en-US" dirty="0">
                <a:solidFill>
                  <a:schemeClr val="tx1"/>
                </a:solidFill>
                <a:latin typeface="Comic Sans MS" panose="030F0902030302020204" pitchFamily="2" charset="0"/>
                <a:ea typeface="宋体" pitchFamily="2" charset="-122"/>
                <a:sym typeface="宋体" pitchFamily="2" charset="-122"/>
              </a:rPr>
              <a:t>// 2位地址</a:t>
            </a:r>
            <a:endParaRPr lang="zh-CN" altLang="en-US" dirty="0">
              <a:solidFill>
                <a:schemeClr val="tx1"/>
              </a:solidFill>
              <a:latin typeface="Comic Sans MS" panose="030F0902030302020204" pitchFamily="2" charset="0"/>
              <a:ea typeface="宋体" pitchFamily="2" charset="-122"/>
              <a:sym typeface="宋体" pitchFamily="2" charset="-122"/>
            </a:endParaRPr>
          </a:p>
          <a:p>
            <a:pPr eaLnBrk="0" hangingPunct="0">
              <a:lnSpc>
                <a:spcPct val="150000"/>
              </a:lnSpc>
            </a:pPr>
            <a:r>
              <a:rPr lang="zh-CN" altLang="en-US" dirty="0">
                <a:solidFill>
                  <a:schemeClr val="tx1"/>
                </a:solidFill>
                <a:latin typeface="Comic Sans MS" panose="030F0902030302020204" pitchFamily="2" charset="0"/>
                <a:ea typeface="宋体" pitchFamily="2" charset="-122"/>
                <a:sym typeface="宋体" pitchFamily="2" charset="-122"/>
              </a:rPr>
              <a:t>output </a:t>
            </a:r>
            <a:r>
              <a:rPr lang="en-US" altLang="zh-CN" dirty="0">
                <a:solidFill>
                  <a:schemeClr val="tx1"/>
                </a:solidFill>
                <a:latin typeface="Comic Sans MS" panose="030F0902030302020204" pitchFamily="2" charset="0"/>
                <a:ea typeface="宋体" pitchFamily="2" charset="-122"/>
                <a:sym typeface="宋体" pitchFamily="2" charset="-122"/>
              </a:rPr>
              <a:t>wire/reg </a:t>
            </a:r>
            <a:r>
              <a:rPr lang="zh-CN" altLang="en-US" dirty="0">
                <a:solidFill>
                  <a:schemeClr val="tx1"/>
                </a:solidFill>
                <a:latin typeface="Comic Sans MS" panose="030F0902030302020204" pitchFamily="2" charset="0"/>
                <a:ea typeface="宋体" pitchFamily="2" charset="-122"/>
                <a:sym typeface="宋体" pitchFamily="2" charset="-122"/>
              </a:rPr>
              <a:t>y; // 输出</a:t>
            </a:r>
            <a:r>
              <a:rPr lang="en-US" altLang="zh-CN" sz="2000" dirty="0">
                <a:solidFill>
                  <a:schemeClr val="tx1"/>
                </a:solidFill>
                <a:latin typeface="微软雅黑" charset="0"/>
                <a:ea typeface="微软雅黑" charset="0"/>
                <a:cs typeface="微软雅黑" charset="0"/>
                <a:sym typeface="+mn-ea"/>
              </a:rPr>
              <a:t>      </a:t>
            </a:r>
            <a:endParaRPr lang="en-US" altLang="zh-CN" sz="2000" dirty="0">
              <a:solidFill>
                <a:schemeClr val="tx1"/>
              </a:solidFill>
              <a:latin typeface="微软雅黑" charset="0"/>
              <a:ea typeface="微软雅黑" charset="0"/>
              <a:cs typeface="微软雅黑" charset="0"/>
              <a:sym typeface="+mn-ea"/>
            </a:endParaRPr>
          </a:p>
        </p:txBody>
      </p:sp>
      <p:sp>
        <p:nvSpPr>
          <p:cNvPr id="16389" name="文本框 5"/>
          <p:cNvSpPr txBox="1"/>
          <p:nvPr>
            <p:custDataLst>
              <p:tags r:id="rId7"/>
            </p:custDataLst>
          </p:nvPr>
        </p:nvSpPr>
        <p:spPr>
          <a:xfrm>
            <a:off x="3563620" y="6309360"/>
            <a:ext cx="2100580" cy="398780"/>
          </a:xfrm>
          <a:prstGeom prst="rect">
            <a:avLst/>
          </a:prstGeom>
          <a:noFill/>
          <a:ln w="9525">
            <a:noFill/>
          </a:ln>
        </p:spPr>
        <p:txBody>
          <a:bodyPr wrap="square" anchor="t" anchorCtr="0">
            <a:spAutoFit/>
          </a:bodyPr>
          <a:p>
            <a:r>
              <a:rPr lang="zh-CN" altLang="en-US" sz="2000" dirty="0">
                <a:solidFill>
                  <a:srgbClr val="C00000"/>
                </a:solidFill>
                <a:latin typeface="蘋果儷中黑" charset="0"/>
                <a:ea typeface="宋体" pitchFamily="2" charset="-122"/>
                <a:cs typeface="蘋果儷中黑" charset="0"/>
                <a:sym typeface="宋体" pitchFamily="2" charset="-122"/>
              </a:rPr>
              <a:t>Verilog-1995标准  </a:t>
            </a:r>
            <a:endParaRPr lang="zh-CN" altLang="en-US" sz="2000" dirty="0">
              <a:solidFill>
                <a:srgbClr val="C00000"/>
              </a:solidFill>
              <a:latin typeface="蘋果儷中黑" charset="0"/>
              <a:ea typeface="宋体" pitchFamily="2" charset="-122"/>
              <a:cs typeface="蘋果儷中黑" charset="0"/>
              <a:sym typeface="宋体" pitchFamily="2" charset="-122"/>
            </a:endParaRPr>
          </a:p>
        </p:txBody>
      </p:sp>
      <p:graphicFrame>
        <p:nvGraphicFramePr>
          <p:cNvPr id="16393" name="对象 2"/>
          <p:cNvGraphicFramePr/>
          <p:nvPr>
            <p:custDataLst>
              <p:tags r:id="rId8"/>
            </p:custDataLst>
          </p:nvPr>
        </p:nvGraphicFramePr>
        <p:xfrm>
          <a:off x="8027988" y="5156835"/>
          <a:ext cx="900112" cy="1058863"/>
        </p:xfrm>
        <a:graphic>
          <a:graphicData uri="http://schemas.openxmlformats.org/presentationml/2006/ole">
            <mc:AlternateContent xmlns:mc="http://schemas.openxmlformats.org/markup-compatibility/2006">
              <mc:Choice xmlns:v="urn:schemas-microsoft-com:vml" Requires="v">
                <p:oleObj spid="_x0000_s3078" name="" r:id="rId9" imgW="1647825" imgH="2362200" progId="PBrush">
                  <p:embed/>
                </p:oleObj>
              </mc:Choice>
              <mc:Fallback>
                <p:oleObj name="" r:id="rId9" imgW="1647825" imgH="2362200" progId="PBrush">
                  <p:embed/>
                  <p:pic>
                    <p:nvPicPr>
                      <p:cNvPr id="0" name="图片 3077"/>
                      <p:cNvPicPr/>
                      <p:nvPr/>
                    </p:nvPicPr>
                    <p:blipFill>
                      <a:blip r:embed="rId10"/>
                      <a:stretch>
                        <a:fillRect/>
                      </a:stretch>
                    </p:blipFill>
                    <p:spPr>
                      <a:xfrm>
                        <a:off x="8027988" y="5156835"/>
                        <a:ext cx="900112" cy="1058863"/>
                      </a:xfrm>
                      <a:prstGeom prst="rect">
                        <a:avLst/>
                      </a:prstGeom>
                      <a:noFill/>
                      <a:ln w="38100">
                        <a:noFill/>
                        <a:miter/>
                      </a:ln>
                    </p:spPr>
                  </p:pic>
                </p:oleObj>
              </mc:Fallback>
            </mc:AlternateContent>
          </a:graphicData>
        </a:graphic>
      </p:graphicFrame>
      <p:graphicFrame>
        <p:nvGraphicFramePr>
          <p:cNvPr id="16396" name="对象 2"/>
          <p:cNvGraphicFramePr/>
          <p:nvPr>
            <p:custDataLst>
              <p:tags r:id="rId11"/>
            </p:custDataLst>
          </p:nvPr>
        </p:nvGraphicFramePr>
        <p:xfrm>
          <a:off x="3563620" y="5165090"/>
          <a:ext cx="873125" cy="1050925"/>
        </p:xfrm>
        <a:graphic>
          <a:graphicData uri="http://schemas.openxmlformats.org/presentationml/2006/ole">
            <mc:AlternateContent xmlns:mc="http://schemas.openxmlformats.org/markup-compatibility/2006">
              <mc:Choice xmlns:v="urn:schemas-microsoft-com:vml" Requires="v">
                <p:oleObj spid="_x0000_s3079" name="" r:id="rId12" imgW="1590675" imgH="2286000" progId="PBrush">
                  <p:embed/>
                </p:oleObj>
              </mc:Choice>
              <mc:Fallback>
                <p:oleObj name="" r:id="rId12" imgW="1590675" imgH="2286000" progId="PBrush">
                  <p:embed/>
                  <p:pic>
                    <p:nvPicPr>
                      <p:cNvPr id="0" name="图片 3078"/>
                      <p:cNvPicPr/>
                      <p:nvPr/>
                    </p:nvPicPr>
                    <p:blipFill>
                      <a:blip r:embed="rId13"/>
                      <a:stretch>
                        <a:fillRect/>
                      </a:stretch>
                    </p:blipFill>
                    <p:spPr>
                      <a:xfrm>
                        <a:off x="3563620" y="5165090"/>
                        <a:ext cx="873125" cy="1050925"/>
                      </a:xfrm>
                      <a:prstGeom prst="rect">
                        <a:avLst/>
                      </a:prstGeom>
                      <a:noFill/>
                      <a:ln w="38100">
                        <a:noFill/>
                        <a:miter/>
                      </a:ln>
                    </p:spPr>
                  </p:pic>
                </p:oleObj>
              </mc:Fallback>
            </mc:AlternateContent>
          </a:graphicData>
        </a:graphic>
      </p:graphicFrame>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6096E6"/>
      </a:accent1>
      <a:accent2>
        <a:srgbClr val="58B6E5"/>
      </a:accent2>
      <a:accent3>
        <a:srgbClr val="56CA95"/>
      </a:accent3>
      <a:accent4>
        <a:srgbClr val="FFBA55"/>
      </a:accent4>
      <a:accent5>
        <a:srgbClr val="F18870"/>
      </a:accent5>
      <a:accent6>
        <a:srgbClr val="EC5F74"/>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6096E6"/>
      </a:accent1>
      <a:accent2>
        <a:srgbClr val="58B6E5"/>
      </a:accent2>
      <a:accent3>
        <a:srgbClr val="56CA95"/>
      </a:accent3>
      <a:accent4>
        <a:srgbClr val="FFBA55"/>
      </a:accent4>
      <a:accent5>
        <a:srgbClr val="F18870"/>
      </a:accent5>
      <a:accent6>
        <a:srgbClr val="EC5F74"/>
      </a:accent6>
      <a:hlink>
        <a:srgbClr val="0000FF"/>
      </a:hlink>
      <a:folHlink>
        <a:srgbClr val="FF00FF"/>
      </a:folHlink>
    </a:clrScheme>
    <a:fontScheme name="Office 主题​​">
      <a:majorFont>
        <a:latin typeface="Helvetica"/>
        <a:ea typeface="Helvetica"/>
        <a:cs typeface="Helvetica"/>
      </a:majorFont>
      <a:minorFont>
        <a:latin typeface="Arial"/>
        <a:ea typeface="Arial"/>
        <a:cs typeface="Arial"/>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Arial" panose="020B060402020209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8966</Words>
  <Application>WPS 文字</Application>
  <PresentationFormat/>
  <Paragraphs>511</Paragraphs>
  <Slides>33</Slides>
  <Notes>0</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11</vt:i4>
      </vt:variant>
      <vt:variant>
        <vt:lpstr>幻灯片标题</vt:lpstr>
      </vt:variant>
      <vt:variant>
        <vt:i4>33</vt:i4>
      </vt:variant>
    </vt:vector>
  </HeadingPairs>
  <TitlesOfParts>
    <vt:vector size="70" baseType="lpstr">
      <vt:lpstr>Arial</vt:lpstr>
      <vt:lpstr>宋体</vt:lpstr>
      <vt:lpstr>Wingdings</vt:lpstr>
      <vt:lpstr>Arial</vt:lpstr>
      <vt:lpstr>Kaiti SC Bold</vt:lpstr>
      <vt:lpstr>Comic Sans MS</vt:lpstr>
      <vt:lpstr>黑体</vt:lpstr>
      <vt:lpstr>汉仪中黑KW</vt:lpstr>
      <vt:lpstr>黑体</vt:lpstr>
      <vt:lpstr>微软雅黑</vt:lpstr>
      <vt:lpstr>仿宋</vt:lpstr>
      <vt:lpstr>华文仿宋</vt:lpstr>
      <vt:lpstr>汉仪旗黑</vt:lpstr>
      <vt:lpstr>Wingdings</vt:lpstr>
      <vt:lpstr>宋体</vt:lpstr>
      <vt:lpstr>Comic Sans MS Regular</vt:lpstr>
      <vt:lpstr>方正仿宋_GBK</vt:lpstr>
      <vt:lpstr>微软雅黑</vt:lpstr>
      <vt:lpstr>Arial Unicode MS</vt:lpstr>
      <vt:lpstr>汉仪书宋二KW</vt:lpstr>
      <vt:lpstr>仿宋_GB2312</vt:lpstr>
      <vt:lpstr>蘋果儷中黑</vt:lpstr>
      <vt:lpstr>Calibri</vt:lpstr>
      <vt:lpstr>Helvetica Neue</vt:lpstr>
      <vt:lpstr>仿宋_GB2312</vt:lpstr>
      <vt:lpstr>Office 主题​​</vt:lpstr>
      <vt:lpstr>PBrush</vt:lpstr>
      <vt:lpstr>PBrush</vt:lpstr>
      <vt:lpstr>PBrush</vt:lpstr>
      <vt:lpstr>PBrush</vt:lpstr>
      <vt:lpstr>PBrush</vt:lpstr>
      <vt:lpstr>PBrush</vt:lpstr>
      <vt:lpstr>PBrush</vt:lpstr>
      <vt:lpstr>PBrush</vt:lpstr>
      <vt:lpstr>PBrush</vt:lpstr>
      <vt:lpstr>PBrush</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小月儿</cp:lastModifiedBy>
  <cp:revision>206</cp:revision>
  <dcterms:created xsi:type="dcterms:W3CDTF">2025-03-06T15:30:18Z</dcterms:created>
  <dcterms:modified xsi:type="dcterms:W3CDTF">2025-03-06T15:30:18Z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B3409817B14A718CFF75C067DF2ECB84_43</vt:lpwstr>
  </property>
  <property fmtid="{D5CDD505-2E9C-101B-9397-08002B2CF9AE}" pid="3" name="KSOProductBuildVer">
    <vt:lpwstr>2052-6.14.0.8924</vt:lpwstr>
  </property>
</Properties>
</file>