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13" r:id="rId2"/>
    <p:sldId id="314" r:id="rId3"/>
    <p:sldId id="315" r:id="rId4"/>
    <p:sldId id="311" r:id="rId5"/>
    <p:sldId id="304" r:id="rId6"/>
    <p:sldId id="312" r:id="rId7"/>
    <p:sldId id="306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66CCFF"/>
    <a:srgbClr val="CC3300"/>
    <a:srgbClr val="FF9900"/>
    <a:srgbClr val="FF3300"/>
    <a:srgbClr val="FFCCCC"/>
    <a:srgbClr val="66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0" autoAdjust="0"/>
    <p:restoredTop sz="94660" autoAdjust="0"/>
  </p:normalViewPr>
  <p:slideViewPr>
    <p:cSldViewPr>
      <p:cViewPr varScale="1">
        <p:scale>
          <a:sx n="93" d="100"/>
          <a:sy n="93" d="100"/>
        </p:scale>
        <p:origin x="10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085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594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038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897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980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7526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840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034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6088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96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4660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9301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1">
            <a:extLst>
              <a:ext uri="{FF2B5EF4-FFF2-40B4-BE49-F238E27FC236}">
                <a16:creationId xmlns:a16="http://schemas.microsoft.com/office/drawing/2014/main" id="{60232611-9120-4B7E-8524-B8F1982359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7000" y="228600"/>
            <a:ext cx="3144838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/>
              <a:t>第   五</a:t>
            </a:r>
            <a:r>
              <a:rPr lang="en-US" altLang="zh-CN" sz="2000" dirty="0"/>
              <a:t>   </a:t>
            </a:r>
            <a:r>
              <a:rPr lang="zh-CN" altLang="en-US" sz="2000" dirty="0"/>
              <a:t>章   习   题   参   考</a:t>
            </a:r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5AC78A37-8F78-436B-8EE2-1B3BD0C663B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34975" y="211138"/>
            <a:ext cx="312738" cy="231775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767600"/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b="0">
              <a:solidFill>
                <a:srgbClr val="00244C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13">
            <a:extLst>
              <a:ext uri="{FF2B5EF4-FFF2-40B4-BE49-F238E27FC236}">
                <a16:creationId xmlns:a16="http://schemas.microsoft.com/office/drawing/2014/main" id="{EDADF105-9E9C-4528-A244-361DF036B19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7400" y="417513"/>
            <a:ext cx="261938" cy="230187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7691AD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b="0">
              <a:solidFill>
                <a:srgbClr val="00244C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14">
            <a:extLst>
              <a:ext uri="{FF2B5EF4-FFF2-40B4-BE49-F238E27FC236}">
                <a16:creationId xmlns:a16="http://schemas.microsoft.com/office/drawing/2014/main" id="{D13CE70B-AE94-420E-B645-9E252280971E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228600" y="381000"/>
            <a:ext cx="398463" cy="206375"/>
          </a:xfrm>
          <a:prstGeom prst="rect">
            <a:avLst/>
          </a:prstGeom>
          <a:gradFill rotWithShape="0">
            <a:gsLst>
              <a:gs pos="0">
                <a:srgbClr val="C48888"/>
              </a:gs>
              <a:gs pos="100000">
                <a:srgbClr val="80000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b="0">
              <a:solidFill>
                <a:srgbClr val="00244C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75F256FE-2023-4765-A5E6-EAD1A517E5D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81038" y="128588"/>
            <a:ext cx="22225" cy="512762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b="0">
              <a:solidFill>
                <a:srgbClr val="00244C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16">
            <a:extLst>
              <a:ext uri="{FF2B5EF4-FFF2-40B4-BE49-F238E27FC236}">
                <a16:creationId xmlns:a16="http://schemas.microsoft.com/office/drawing/2014/main" id="{D2ADD112-C1CD-4D93-AB64-F91C3130E6A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4025" y="542925"/>
            <a:ext cx="8277225" cy="15875"/>
          </a:xfrm>
          <a:prstGeom prst="rect">
            <a:avLst/>
          </a:prstGeom>
          <a:gradFill rotWithShape="0">
            <a:gsLst>
              <a:gs pos="0">
                <a:srgbClr val="009999"/>
              </a:gs>
              <a:gs pos="100000">
                <a:srgbClr val="990033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b="0">
              <a:solidFill>
                <a:srgbClr val="00244C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17">
            <a:extLst>
              <a:ext uri="{FF2B5EF4-FFF2-40B4-BE49-F238E27FC236}">
                <a16:creationId xmlns:a16="http://schemas.microsoft.com/office/drawing/2014/main" id="{C17AFBA0-CE62-4455-AB89-DD151CF7D21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6425" y="6359525"/>
            <a:ext cx="8277225" cy="15875"/>
          </a:xfrm>
          <a:prstGeom prst="rect">
            <a:avLst/>
          </a:prstGeom>
          <a:gradFill rotWithShape="0">
            <a:gsLst>
              <a:gs pos="0">
                <a:srgbClr val="990033"/>
              </a:gs>
              <a:gs pos="100000">
                <a:srgbClr val="009999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 b="0">
              <a:solidFill>
                <a:srgbClr val="00244C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BC2A815-522E-4D13-B260-1CFC7E1885D3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6400800" y="6400800"/>
            <a:ext cx="533400" cy="381000"/>
          </a:xfrm>
          <a:prstGeom prst="actionButtonForwardNext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AutoShape 1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86BBABC8-935F-4B51-B0F4-3109D95BC93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7467600" y="6400800"/>
            <a:ext cx="533400" cy="381000"/>
          </a:xfrm>
          <a:prstGeom prst="actionButtonBeginning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5" name="AutoShape 2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ACBD644-7A8A-4857-AB88-F83AC86E28FD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5943600" y="6400800"/>
            <a:ext cx="533400" cy="381000"/>
          </a:xfrm>
          <a:prstGeom prst="actionButtonEnd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6" name="AutoShape 21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E1AF62DD-2191-49EB-83C3-F1E2A7DAD3E6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8001000" y="6400800"/>
            <a:ext cx="533400" cy="381000"/>
          </a:xfrm>
          <a:prstGeom prst="actionButtonReturn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7" name="AutoShape 2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D1E1EFF-C216-467E-BDB2-32430D01F00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6934200" y="6400800"/>
            <a:ext cx="533400" cy="381000"/>
          </a:xfrm>
          <a:prstGeom prst="actionButtonBackPrevious">
            <a:avLst/>
          </a:prstGeom>
          <a:gradFill rotWithShape="0">
            <a:gsLst>
              <a:gs pos="0">
                <a:srgbClr val="8A6A49"/>
              </a:gs>
              <a:gs pos="50000">
                <a:srgbClr val="FFC387"/>
              </a:gs>
              <a:gs pos="100000">
                <a:srgbClr val="8A6A49"/>
              </a:gs>
            </a:gsLst>
            <a:lin ang="5400000" scaled="1"/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E5774DE8-5226-4DED-BBF6-41C6785A0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692150"/>
            <a:ext cx="1944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第五章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941D4492-AA76-4CE6-BDE6-B36B55F72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2166938" cy="617538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一、概念</a:t>
            </a: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E88ABD30-EDB1-4179-8BED-B93549A28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49500"/>
            <a:ext cx="345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ea typeface="楷体_GB2312" pitchFamily="49" charset="-122"/>
              </a:rPr>
              <a:t>1.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依概率收敛</a:t>
            </a:r>
          </a:p>
        </p:txBody>
      </p:sp>
      <p:sp>
        <p:nvSpPr>
          <p:cNvPr id="107525" name="Text Box 5">
            <a:extLst>
              <a:ext uri="{FF2B5EF4-FFF2-40B4-BE49-F238E27FC236}">
                <a16:creationId xmlns:a16="http://schemas.microsoft.com/office/drawing/2014/main" id="{F46C378D-D210-42F9-A831-9EA43F73F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141663"/>
            <a:ext cx="3690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ea typeface="楷体_GB2312" pitchFamily="49" charset="-122"/>
              </a:rPr>
              <a:t>2.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依分布收敛</a:t>
            </a:r>
          </a:p>
        </p:txBody>
      </p:sp>
      <p:sp>
        <p:nvSpPr>
          <p:cNvPr id="107526" name="AutoShape 6">
            <a:extLst>
              <a:ext uri="{FF2B5EF4-FFF2-40B4-BE49-F238E27FC236}">
                <a16:creationId xmlns:a16="http://schemas.microsoft.com/office/drawing/2014/main" id="{6804098C-B6AE-4569-B76D-75FD64193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763" y="2447925"/>
            <a:ext cx="976312" cy="381000"/>
          </a:xfrm>
          <a:prstGeom prst="rightArrow">
            <a:avLst>
              <a:gd name="adj1" fmla="val 50000"/>
              <a:gd name="adj2" fmla="val 64062"/>
            </a:avLst>
          </a:prstGeom>
          <a:gradFill rotWithShape="1">
            <a:gsLst>
              <a:gs pos="0">
                <a:schemeClr val="bg1"/>
              </a:gs>
              <a:gs pos="50000">
                <a:srgbClr val="CC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7527" name="Text Box 7">
            <a:extLst>
              <a:ext uri="{FF2B5EF4-FFF2-40B4-BE49-F238E27FC236}">
                <a16:creationId xmlns:a16="http://schemas.microsoft.com/office/drawing/2014/main" id="{4D428D66-789C-40E5-BFE4-2BF6971E8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2295525"/>
            <a:ext cx="3368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定义大数定律；</a:t>
            </a:r>
          </a:p>
        </p:txBody>
      </p:sp>
      <p:sp>
        <p:nvSpPr>
          <p:cNvPr id="107528" name="AutoShape 8">
            <a:extLst>
              <a:ext uri="{FF2B5EF4-FFF2-40B4-BE49-F238E27FC236}">
                <a16:creationId xmlns:a16="http://schemas.microsoft.com/office/drawing/2014/main" id="{9DB53E61-C441-4F94-BEEA-AE16DD624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76600"/>
            <a:ext cx="976313" cy="381000"/>
          </a:xfrm>
          <a:prstGeom prst="rightArrow">
            <a:avLst>
              <a:gd name="adj1" fmla="val 50000"/>
              <a:gd name="adj2" fmla="val 64063"/>
            </a:avLst>
          </a:prstGeom>
          <a:gradFill rotWithShape="1">
            <a:gsLst>
              <a:gs pos="0">
                <a:schemeClr val="bg1"/>
              </a:gs>
              <a:gs pos="50000">
                <a:srgbClr val="CC99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7529" name="Text Box 9">
            <a:extLst>
              <a:ext uri="{FF2B5EF4-FFF2-40B4-BE49-F238E27FC236}">
                <a16:creationId xmlns:a16="http://schemas.microsoft.com/office/drawing/2014/main" id="{FF223536-B480-441E-A9A7-F4BD26F0B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14688"/>
            <a:ext cx="4192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定义中心极限定理；</a:t>
            </a:r>
          </a:p>
        </p:txBody>
      </p:sp>
      <p:sp>
        <p:nvSpPr>
          <p:cNvPr id="107530" name="Text Box 10">
            <a:extLst>
              <a:ext uri="{FF2B5EF4-FFF2-40B4-BE49-F238E27FC236}">
                <a16:creationId xmlns:a16="http://schemas.microsoft.com/office/drawing/2014/main" id="{04A39449-3F55-49E7-911A-DECA98DCA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149725"/>
            <a:ext cx="4043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ea typeface="楷体_GB2312" pitchFamily="49" charset="-122"/>
              </a:rPr>
              <a:t>3.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切比雪夫不等式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7531" name="AutoShape 11">
            <a:extLst>
              <a:ext uri="{FF2B5EF4-FFF2-40B4-BE49-F238E27FC236}">
                <a16:creationId xmlns:a16="http://schemas.microsoft.com/office/drawing/2014/main" id="{33E03006-6149-4990-8FEE-5DF4AE3E7936}"/>
              </a:ext>
            </a:extLst>
          </p:cNvPr>
          <p:cNvSpPr>
            <a:spLocks/>
          </p:cNvSpPr>
          <p:nvPr/>
        </p:nvSpPr>
        <p:spPr bwMode="auto">
          <a:xfrm>
            <a:off x="3924300" y="40767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32" name="Text Box 12">
            <a:extLst>
              <a:ext uri="{FF2B5EF4-FFF2-40B4-BE49-F238E27FC236}">
                <a16:creationId xmlns:a16="http://schemas.microsoft.com/office/drawing/2014/main" id="{D698C001-7653-470F-BF2C-9F91F7FEA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3854450"/>
            <a:ext cx="4217988" cy="588963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50000">
                <a:schemeClr val="bg1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对概率做粗略估计；</a:t>
            </a:r>
          </a:p>
        </p:txBody>
      </p:sp>
      <p:sp>
        <p:nvSpPr>
          <p:cNvPr id="107533" name="Text Box 13">
            <a:extLst>
              <a:ext uri="{FF2B5EF4-FFF2-40B4-BE49-F238E27FC236}">
                <a16:creationId xmlns:a16="http://schemas.microsoft.com/office/drawing/2014/main" id="{4E4703C3-00DE-463F-A2BD-DCFA75830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4486275"/>
            <a:ext cx="4718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验证估计量的相合性.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nimBg="1" autoUpdateAnimBg="0"/>
      <p:bldP spid="107524" grpId="0" autoUpdateAnimBg="0"/>
      <p:bldP spid="107525" grpId="0" autoUpdateAnimBg="0"/>
      <p:bldP spid="107526" grpId="0" animBg="1"/>
      <p:bldP spid="107527" grpId="0" autoUpdateAnimBg="0"/>
      <p:bldP spid="107528" grpId="0" animBg="1"/>
      <p:bldP spid="107529" grpId="0" autoUpdateAnimBg="0"/>
      <p:bldP spid="107530" grpId="0" autoUpdateAnimBg="0"/>
      <p:bldP spid="107531" grpId="0" animBg="1"/>
      <p:bldP spid="107532" grpId="0" animBg="1" autoUpdateAnimBg="0"/>
      <p:bldP spid="10753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>
            <a:extLst>
              <a:ext uri="{FF2B5EF4-FFF2-40B4-BE49-F238E27FC236}">
                <a16:creationId xmlns:a16="http://schemas.microsoft.com/office/drawing/2014/main" id="{1D72E36C-9893-4CE6-B6DE-7A112F20C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92150"/>
            <a:ext cx="3035300" cy="617538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二、大数定律</a:t>
            </a:r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A45B89FB-87F5-4EC5-9A57-8ABFCB9B4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41438"/>
            <a:ext cx="2736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ea typeface="楷体_GB2312" pitchFamily="49" charset="-122"/>
              </a:rPr>
              <a:t>1.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概率意义</a:t>
            </a:r>
          </a:p>
        </p:txBody>
      </p:sp>
      <p:sp>
        <p:nvSpPr>
          <p:cNvPr id="118788" name="Text Box 4">
            <a:extLst>
              <a:ext uri="{FF2B5EF4-FFF2-40B4-BE49-F238E27FC236}">
                <a16:creationId xmlns:a16="http://schemas.microsoft.com/office/drawing/2014/main" id="{0CC90883-AA59-4091-924F-E6DF55790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36725"/>
            <a:ext cx="85820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随机变量序列</a:t>
            </a:r>
            <a:r>
              <a:rPr lang="zh-CN" altLang="en-US" sz="3200">
                <a:ea typeface="楷体_GB2312" pitchFamily="49" charset="-122"/>
              </a:rPr>
              <a:t>{</a:t>
            </a:r>
            <a:r>
              <a:rPr lang="en-US" altLang="zh-CN" sz="3200" i="1">
                <a:ea typeface="楷体_GB2312" pitchFamily="49" charset="-122"/>
              </a:rPr>
              <a:t>X</a:t>
            </a:r>
            <a:r>
              <a:rPr lang="en-US" altLang="zh-CN" sz="3200" i="1" baseline="-25000">
                <a:ea typeface="楷体_GB2312" pitchFamily="49" charset="-122"/>
              </a:rPr>
              <a:t>k</a:t>
            </a:r>
            <a:r>
              <a:rPr lang="en-US" altLang="zh-CN" sz="3200">
                <a:ea typeface="楷体_GB2312" pitchFamily="49" charset="-122"/>
              </a:rPr>
              <a:t>}，</a:t>
            </a:r>
            <a:r>
              <a:rPr lang="en-US" altLang="zh-CN" sz="3200" i="1">
                <a:ea typeface="楷体_GB2312" pitchFamily="49" charset="-122"/>
              </a:rPr>
              <a:t>k</a:t>
            </a:r>
            <a:r>
              <a:rPr lang="en-US" altLang="zh-CN" sz="3200">
                <a:ea typeface="楷体_GB2312" pitchFamily="49" charset="-122"/>
              </a:rPr>
              <a:t>=1,2…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的前</a:t>
            </a:r>
            <a:r>
              <a:rPr lang="en-US" altLang="zh-CN" sz="3200" i="1">
                <a:ea typeface="楷体_GB2312" pitchFamily="49" charset="-122"/>
              </a:rPr>
              <a:t>n 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项算术平均紧密地聚集在其数学期望的附近。</a:t>
            </a:r>
          </a:p>
        </p:txBody>
      </p:sp>
      <p:sp>
        <p:nvSpPr>
          <p:cNvPr id="118789" name="Text Box 5">
            <a:extLst>
              <a:ext uri="{FF2B5EF4-FFF2-40B4-BE49-F238E27FC236}">
                <a16:creationId xmlns:a16="http://schemas.microsoft.com/office/drawing/2014/main" id="{5BCFDF41-F9CF-4356-AB1E-7C5D5A7A9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57563"/>
            <a:ext cx="18716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ea typeface="楷体_GB2312" pitchFamily="49" charset="-122"/>
              </a:rPr>
              <a:t>2.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掌握</a:t>
            </a:r>
          </a:p>
        </p:txBody>
      </p:sp>
      <p:sp>
        <p:nvSpPr>
          <p:cNvPr id="118790" name="AutoShape 6">
            <a:extLst>
              <a:ext uri="{FF2B5EF4-FFF2-40B4-BE49-F238E27FC236}">
                <a16:creationId xmlns:a16="http://schemas.microsoft.com/office/drawing/2014/main" id="{A0BFF913-0A83-4A05-94B7-8D15DBF9ED60}"/>
              </a:ext>
            </a:extLst>
          </p:cNvPr>
          <p:cNvSpPr>
            <a:spLocks/>
          </p:cNvSpPr>
          <p:nvPr/>
        </p:nvSpPr>
        <p:spPr bwMode="auto">
          <a:xfrm>
            <a:off x="1908175" y="3068638"/>
            <a:ext cx="142875" cy="2016125"/>
          </a:xfrm>
          <a:prstGeom prst="leftBrace">
            <a:avLst>
              <a:gd name="adj1" fmla="val 117593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791" name="Text Box 7">
            <a:extLst>
              <a:ext uri="{FF2B5EF4-FFF2-40B4-BE49-F238E27FC236}">
                <a16:creationId xmlns:a16="http://schemas.microsoft.com/office/drawing/2014/main" id="{1C72E402-FAA5-4355-96B5-A81D498C3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852738"/>
            <a:ext cx="4248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切比雪夫大数定律；</a:t>
            </a:r>
          </a:p>
        </p:txBody>
      </p:sp>
      <p:sp>
        <p:nvSpPr>
          <p:cNvPr id="118792" name="Text Box 8">
            <a:extLst>
              <a:ext uri="{FF2B5EF4-FFF2-40B4-BE49-F238E27FC236}">
                <a16:creationId xmlns:a16="http://schemas.microsoft.com/office/drawing/2014/main" id="{3177D693-0D0B-4733-8E06-E0170C428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357563"/>
            <a:ext cx="4895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独立同分布大数定律；</a:t>
            </a:r>
          </a:p>
        </p:txBody>
      </p:sp>
      <p:sp>
        <p:nvSpPr>
          <p:cNvPr id="118793" name="Text Box 9">
            <a:extLst>
              <a:ext uri="{FF2B5EF4-FFF2-40B4-BE49-F238E27FC236}">
                <a16:creationId xmlns:a16="http://schemas.microsoft.com/office/drawing/2014/main" id="{A3CF47E2-B99A-43C8-B5B5-6E4600D2C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437063"/>
            <a:ext cx="3887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贝努里大数定律；</a:t>
            </a:r>
          </a:p>
        </p:txBody>
      </p:sp>
      <p:sp>
        <p:nvSpPr>
          <p:cNvPr id="118795" name="Text Box 11">
            <a:extLst>
              <a:ext uri="{FF2B5EF4-FFF2-40B4-BE49-F238E27FC236}">
                <a16:creationId xmlns:a16="http://schemas.microsoft.com/office/drawing/2014/main" id="{BFEE68CE-7243-4E3C-BEB8-EEA45CAE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805488"/>
            <a:ext cx="6610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ea typeface="楷体_GB2312" pitchFamily="49" charset="-122"/>
              </a:rPr>
              <a:t>3.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重要结论：小概率实际推断原理.</a:t>
            </a:r>
          </a:p>
        </p:txBody>
      </p:sp>
      <p:sp>
        <p:nvSpPr>
          <p:cNvPr id="118796" name="Text Box 12">
            <a:extLst>
              <a:ext uri="{FF2B5EF4-FFF2-40B4-BE49-F238E27FC236}">
                <a16:creationId xmlns:a16="http://schemas.microsoft.com/office/drawing/2014/main" id="{D6FA9636-369D-40F8-AD21-0452D66F5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910013"/>
            <a:ext cx="4968875" cy="59848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chemeClr val="bg1"/>
              </a:gs>
              <a:gs pos="100000">
                <a:srgbClr val="0066FF"/>
              </a:gs>
            </a:gsLst>
            <a:lin ang="5400000" scaled="1"/>
          </a:gra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用算术平均估计数学期望</a:t>
            </a:r>
          </a:p>
        </p:txBody>
      </p:sp>
      <p:sp>
        <p:nvSpPr>
          <p:cNvPr id="118797" name="Text Box 13">
            <a:extLst>
              <a:ext uri="{FF2B5EF4-FFF2-40B4-BE49-F238E27FC236}">
                <a16:creationId xmlns:a16="http://schemas.microsoft.com/office/drawing/2014/main" id="{61542DEE-E8C1-430A-828E-F2AEF6531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013325"/>
            <a:ext cx="3241675" cy="598488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50000">
                <a:schemeClr val="bg1"/>
              </a:gs>
              <a:gs pos="100000">
                <a:srgbClr val="0066FF"/>
              </a:gs>
            </a:gsLst>
            <a:lin ang="5400000" scaled="1"/>
          </a:gra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000000"/>
                </a:solidFill>
                <a:ea typeface="楷体_GB2312" pitchFamily="49" charset="-122"/>
              </a:rPr>
              <a:t>用频率估计概率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nimBg="1" autoUpdateAnimBg="0"/>
      <p:bldP spid="118787" grpId="0" autoUpdateAnimBg="0"/>
      <p:bldP spid="118788" grpId="0" autoUpdateAnimBg="0"/>
      <p:bldP spid="118789" grpId="0" autoUpdateAnimBg="0"/>
      <p:bldP spid="118790" grpId="0" animBg="1"/>
      <p:bldP spid="118791" grpId="0" autoUpdateAnimBg="0"/>
      <p:bldP spid="118792" grpId="0" autoUpdateAnimBg="0"/>
      <p:bldP spid="118793" grpId="0" autoUpdateAnimBg="0"/>
      <p:bldP spid="118795" grpId="0" autoUpdateAnimBg="0"/>
      <p:bldP spid="118796" grpId="0" animBg="1"/>
      <p:bldP spid="1187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>
            <a:extLst>
              <a:ext uri="{FF2B5EF4-FFF2-40B4-BE49-F238E27FC236}">
                <a16:creationId xmlns:a16="http://schemas.microsoft.com/office/drawing/2014/main" id="{71E720D6-7B2C-4A0F-8CB1-D3ACE5817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552575"/>
            <a:ext cx="2255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ea typeface="楷体_GB2312" pitchFamily="49" charset="-122"/>
              </a:rPr>
              <a:t>1.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概率意义</a:t>
            </a:r>
          </a:p>
        </p:txBody>
      </p:sp>
      <p:graphicFrame>
        <p:nvGraphicFramePr>
          <p:cNvPr id="109571" name="Object 3">
            <a:extLst>
              <a:ext uri="{FF2B5EF4-FFF2-40B4-BE49-F238E27FC236}">
                <a16:creationId xmlns:a16="http://schemas.microsoft.com/office/drawing/2014/main" id="{1A2B77C2-6504-4AD4-BAB0-041FA51FA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825" y="2066925"/>
          <a:ext cx="838835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4559300" imgH="762000" progId="Equation.3">
                  <p:embed/>
                </p:oleObj>
              </mc:Choice>
              <mc:Fallback>
                <p:oleObj name="Equation" r:id="rId3" imgW="4559300" imgH="762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2066925"/>
                        <a:ext cx="838835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CCCCFF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CCCC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Text Box 4">
            <a:extLst>
              <a:ext uri="{FF2B5EF4-FFF2-40B4-BE49-F238E27FC236}">
                <a16:creationId xmlns:a16="http://schemas.microsoft.com/office/drawing/2014/main" id="{2FAE0480-4400-4A20-A6AC-01F86D78F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716338"/>
            <a:ext cx="172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ea typeface="楷体_GB2312" pitchFamily="49" charset="-122"/>
              </a:rPr>
              <a:t>2.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掌握</a:t>
            </a:r>
          </a:p>
        </p:txBody>
      </p:sp>
      <p:sp>
        <p:nvSpPr>
          <p:cNvPr id="109573" name="AutoShape 5">
            <a:extLst>
              <a:ext uri="{FF2B5EF4-FFF2-40B4-BE49-F238E27FC236}">
                <a16:creationId xmlns:a16="http://schemas.microsoft.com/office/drawing/2014/main" id="{0DDA0D8B-4757-4660-B695-F9BF7004A758}"/>
              </a:ext>
            </a:extLst>
          </p:cNvPr>
          <p:cNvSpPr>
            <a:spLocks/>
          </p:cNvSpPr>
          <p:nvPr/>
        </p:nvSpPr>
        <p:spPr bwMode="auto">
          <a:xfrm>
            <a:off x="1828800" y="3536950"/>
            <a:ext cx="168275" cy="958850"/>
          </a:xfrm>
          <a:prstGeom prst="leftBrace">
            <a:avLst>
              <a:gd name="adj1" fmla="val 47484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74" name="Text Box 6">
            <a:extLst>
              <a:ext uri="{FF2B5EF4-FFF2-40B4-BE49-F238E27FC236}">
                <a16:creationId xmlns:a16="http://schemas.microsoft.com/office/drawing/2014/main" id="{CF3740B4-487E-4AD6-9EC5-0A81E4628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390900"/>
            <a:ext cx="4949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独立同分布中心极限定理</a:t>
            </a:r>
          </a:p>
        </p:txBody>
      </p:sp>
      <p:sp>
        <p:nvSpPr>
          <p:cNvPr id="109575" name="Text Box 7">
            <a:extLst>
              <a:ext uri="{FF2B5EF4-FFF2-40B4-BE49-F238E27FC236}">
                <a16:creationId xmlns:a16="http://schemas.microsoft.com/office/drawing/2014/main" id="{D3554AFC-2E0E-4B67-91CC-499041C46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675" y="4067175"/>
            <a:ext cx="6018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棣莫佛</a:t>
            </a:r>
            <a:r>
              <a:rPr lang="zh-CN" altLang="en-US" sz="3200">
                <a:ea typeface="楷体_GB2312" pitchFamily="49" charset="-122"/>
              </a:rPr>
              <a:t>—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拉普拉斯中心极限定理</a:t>
            </a:r>
          </a:p>
        </p:txBody>
      </p:sp>
      <p:sp>
        <p:nvSpPr>
          <p:cNvPr id="109576" name="Text Box 8">
            <a:extLst>
              <a:ext uri="{FF2B5EF4-FFF2-40B4-BE49-F238E27FC236}">
                <a16:creationId xmlns:a16="http://schemas.microsoft.com/office/drawing/2014/main" id="{72CE8D50-880F-44A1-8243-80CE1D73B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62013"/>
            <a:ext cx="3614738" cy="617537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三、中心极限定理</a:t>
            </a:r>
          </a:p>
        </p:txBody>
      </p:sp>
      <p:sp>
        <p:nvSpPr>
          <p:cNvPr id="109577" name="Text Box 9">
            <a:extLst>
              <a:ext uri="{FF2B5EF4-FFF2-40B4-BE49-F238E27FC236}">
                <a16:creationId xmlns:a16="http://schemas.microsoft.com/office/drawing/2014/main" id="{4F9BC105-962A-464A-98D7-64D57C0C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941888"/>
            <a:ext cx="16557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ea typeface="楷体_GB2312" pitchFamily="49" charset="-122"/>
              </a:rPr>
              <a:t>3.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作用</a:t>
            </a:r>
          </a:p>
        </p:txBody>
      </p:sp>
      <p:sp>
        <p:nvSpPr>
          <p:cNvPr id="109578" name="AutoShape 10">
            <a:extLst>
              <a:ext uri="{FF2B5EF4-FFF2-40B4-BE49-F238E27FC236}">
                <a16:creationId xmlns:a16="http://schemas.microsoft.com/office/drawing/2014/main" id="{B3D924CB-A7FA-48BD-B335-FA799BC52DD6}"/>
              </a:ext>
            </a:extLst>
          </p:cNvPr>
          <p:cNvSpPr>
            <a:spLocks/>
          </p:cNvSpPr>
          <p:nvPr/>
        </p:nvSpPr>
        <p:spPr bwMode="auto">
          <a:xfrm>
            <a:off x="1981200" y="4818063"/>
            <a:ext cx="168275" cy="958850"/>
          </a:xfrm>
          <a:prstGeom prst="leftBrace">
            <a:avLst>
              <a:gd name="adj1" fmla="val 47484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579" name="Text Box 11">
            <a:extLst>
              <a:ext uri="{FF2B5EF4-FFF2-40B4-BE49-F238E27FC236}">
                <a16:creationId xmlns:a16="http://schemas.microsoft.com/office/drawing/2014/main" id="{F1F1D433-1036-43AC-947E-41FB59C2D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4672013"/>
            <a:ext cx="3089275" cy="588962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50000">
                <a:schemeClr val="bg1"/>
              </a:gs>
              <a:gs pos="100000">
                <a:srgbClr val="FFCCCC"/>
              </a:gs>
            </a:gsLst>
            <a:lin ang="5400000" scaled="1"/>
          </a:gra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概率近似计算；</a:t>
            </a:r>
          </a:p>
        </p:txBody>
      </p:sp>
      <p:sp>
        <p:nvSpPr>
          <p:cNvPr id="109580" name="Text Box 12">
            <a:extLst>
              <a:ext uri="{FF2B5EF4-FFF2-40B4-BE49-F238E27FC236}">
                <a16:creationId xmlns:a16="http://schemas.microsoft.com/office/drawing/2014/main" id="{23EF2EB2-268F-4A17-82A6-A6686FDB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5300663"/>
            <a:ext cx="502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确定大样本估计量的分布.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autoUpdateAnimBg="0"/>
      <p:bldP spid="109572" grpId="0" autoUpdateAnimBg="0"/>
      <p:bldP spid="109573" grpId="0" animBg="1"/>
      <p:bldP spid="109574" grpId="0" autoUpdateAnimBg="0"/>
      <p:bldP spid="109575" grpId="0" autoUpdateAnimBg="0"/>
      <p:bldP spid="109577" grpId="0" autoUpdateAnimBg="0"/>
      <p:bldP spid="109578" grpId="0" animBg="1"/>
      <p:bldP spid="109579" grpId="0" animBg="1" autoUpdateAnimBg="0"/>
      <p:bldP spid="10958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>
            <a:extLst>
              <a:ext uri="{FF2B5EF4-FFF2-40B4-BE49-F238E27FC236}">
                <a16:creationId xmlns:a16="http://schemas.microsoft.com/office/drawing/2014/main" id="{E176F6A5-3E6E-4263-8997-9E247483D5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3" y="685800"/>
          <a:ext cx="34686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公式" r:id="rId3" imgW="1218671" imgH="215806" progId="Equation.3">
                  <p:embed/>
                </p:oleObj>
              </mc:Choice>
              <mc:Fallback>
                <p:oleObj name="公式" r:id="rId3" imgW="1218671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685800"/>
                        <a:ext cx="346868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>
            <a:extLst>
              <a:ext uri="{FF2B5EF4-FFF2-40B4-BE49-F238E27FC236}">
                <a16:creationId xmlns:a16="http://schemas.microsoft.com/office/drawing/2014/main" id="{441F708C-5297-40A3-85E9-C8B5FAE45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828800"/>
          <a:ext cx="54864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公式" r:id="rId5" imgW="2247900" imgH="419100" progId="Equation.3">
                  <p:embed/>
                </p:oleObj>
              </mc:Choice>
              <mc:Fallback>
                <p:oleObj name="公式" r:id="rId5" imgW="22479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28800"/>
                        <a:ext cx="54864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EC5E9213-6980-4E11-947E-79BF79349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971800"/>
          <a:ext cx="76962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7" imgW="3162300" imgH="431800" progId="Equation.3">
                  <p:embed/>
                </p:oleObj>
              </mc:Choice>
              <mc:Fallback>
                <p:oleObj name="公式" r:id="rId7" imgW="3162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76962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>
            <a:extLst>
              <a:ext uri="{FF2B5EF4-FFF2-40B4-BE49-F238E27FC236}">
                <a16:creationId xmlns:a16="http://schemas.microsoft.com/office/drawing/2014/main" id="{F37DE6A5-7D79-44EF-A771-6597D798F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114800"/>
          <a:ext cx="4495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9" imgW="1511300" imgH="215900" progId="Equation.3">
                  <p:embed/>
                </p:oleObj>
              </mc:Choice>
              <mc:Fallback>
                <p:oleObj name="公式" r:id="rId9" imgW="1511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14800"/>
                        <a:ext cx="44958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>
            <a:extLst>
              <a:ext uri="{FF2B5EF4-FFF2-40B4-BE49-F238E27FC236}">
                <a16:creationId xmlns:a16="http://schemas.microsoft.com/office/drawing/2014/main" id="{D60EB07E-05EE-48F3-A78A-DBD25A553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953000"/>
          <a:ext cx="764063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11" imgW="3276600" imgH="406400" progId="Equation.3">
                  <p:embed/>
                </p:oleObj>
              </mc:Choice>
              <mc:Fallback>
                <p:oleObj name="公式" r:id="rId11" imgW="32766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53000"/>
                        <a:ext cx="7640638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>
            <a:extLst>
              <a:ext uri="{FF2B5EF4-FFF2-40B4-BE49-F238E27FC236}">
                <a16:creationId xmlns:a16="http://schemas.microsoft.com/office/drawing/2014/main" id="{A4F6F303-B40D-44E1-8611-F9C2AD6AF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371600"/>
          <a:ext cx="52403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13" imgW="1841500" imgH="228600" progId="Equation.3">
                  <p:embed/>
                </p:oleObj>
              </mc:Choice>
              <mc:Fallback>
                <p:oleObj name="Equation" r:id="rId13" imgW="18415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524033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4" name="Object 8">
            <a:extLst>
              <a:ext uri="{FF2B5EF4-FFF2-40B4-BE49-F238E27FC236}">
                <a16:creationId xmlns:a16="http://schemas.microsoft.com/office/drawing/2014/main" id="{9249CE93-805D-4FD9-8FF8-C4EFEEAA4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357563"/>
          <a:ext cx="75215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3" imgW="3225800" imgH="431800" progId="Equation.3">
                  <p:embed/>
                </p:oleObj>
              </mc:Choice>
              <mc:Fallback>
                <p:oleObj name="公式" r:id="rId3" imgW="3225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57563"/>
                        <a:ext cx="75215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>
            <a:extLst>
              <a:ext uri="{FF2B5EF4-FFF2-40B4-BE49-F238E27FC236}">
                <a16:creationId xmlns:a16="http://schemas.microsoft.com/office/drawing/2014/main" id="{99CB5A82-1BD0-465B-85CD-75321D61D13F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95288" y="717550"/>
          <a:ext cx="7600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5" imgW="3492500" imgH="215900" progId="Equation.3">
                  <p:embed/>
                </p:oleObj>
              </mc:Choice>
              <mc:Fallback>
                <p:oleObj name="公式" r:id="rId5" imgW="3492500" imgH="215900" progId="Equation.3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717550"/>
                        <a:ext cx="76009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>
            <a:extLst>
              <a:ext uri="{FF2B5EF4-FFF2-40B4-BE49-F238E27FC236}">
                <a16:creationId xmlns:a16="http://schemas.microsoft.com/office/drawing/2014/main" id="{8A97CB25-17D6-4B7E-BA10-033BAB4E5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488" y="1274763"/>
          <a:ext cx="6677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7" imgW="2959100" imgH="228600" progId="Equation.3">
                  <p:embed/>
                </p:oleObj>
              </mc:Choice>
              <mc:Fallback>
                <p:oleObj name="Equation" r:id="rId7" imgW="29591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274763"/>
                        <a:ext cx="66770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0" name="Object 14">
            <a:extLst>
              <a:ext uri="{FF2B5EF4-FFF2-40B4-BE49-F238E27FC236}">
                <a16:creationId xmlns:a16="http://schemas.microsoft.com/office/drawing/2014/main" id="{B401D07E-78DE-4881-B894-77BE0B73B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276475"/>
          <a:ext cx="192563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9" imgW="825500" imgH="431800" progId="Equation.3">
                  <p:embed/>
                </p:oleObj>
              </mc:Choice>
              <mc:Fallback>
                <p:oleObj name="公式" r:id="rId9" imgW="8255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76475"/>
                        <a:ext cx="192563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5">
            <a:extLst>
              <a:ext uri="{FF2B5EF4-FFF2-40B4-BE49-F238E27FC236}">
                <a16:creationId xmlns:a16="http://schemas.microsoft.com/office/drawing/2014/main" id="{E2AD27EB-B4E7-4108-A3B6-0A54E1F34B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2636838"/>
          <a:ext cx="367188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公式" r:id="rId11" imgW="1574800" imgH="228600" progId="Equation.3">
                  <p:embed/>
                </p:oleObj>
              </mc:Choice>
              <mc:Fallback>
                <p:oleObj name="公式" r:id="rId11" imgW="15748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636838"/>
                        <a:ext cx="367188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5" name="Object 19">
            <a:extLst>
              <a:ext uri="{FF2B5EF4-FFF2-40B4-BE49-F238E27FC236}">
                <a16:creationId xmlns:a16="http://schemas.microsoft.com/office/drawing/2014/main" id="{4174C2CD-646E-46BC-8E64-6B7D35615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581525"/>
          <a:ext cx="21891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公式" r:id="rId13" imgW="939392" imgH="215806" progId="Equation.3">
                  <p:embed/>
                </p:oleObj>
              </mc:Choice>
              <mc:Fallback>
                <p:oleObj name="公式" r:id="rId13" imgW="939392" imgH="21580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81525"/>
                        <a:ext cx="21891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7" name="Object 21">
            <a:extLst>
              <a:ext uri="{FF2B5EF4-FFF2-40B4-BE49-F238E27FC236}">
                <a16:creationId xmlns:a16="http://schemas.microsoft.com/office/drawing/2014/main" id="{66B217D7-C0EE-4874-9E36-5B65F8933D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300663"/>
          <a:ext cx="57292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公式" r:id="rId15" imgW="2387600" imgH="215900" progId="Equation.3">
                  <p:embed/>
                </p:oleObj>
              </mc:Choice>
              <mc:Fallback>
                <p:oleObj name="公式" r:id="rId15" imgW="2387600" imgH="215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00663"/>
                        <a:ext cx="57292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9" name="Object 23">
            <a:extLst>
              <a:ext uri="{FF2B5EF4-FFF2-40B4-BE49-F238E27FC236}">
                <a16:creationId xmlns:a16="http://schemas.microsoft.com/office/drawing/2014/main" id="{F5EA6B33-1B75-4C4D-9B47-B79CFE324C9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06488" y="1871663"/>
          <a:ext cx="28813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公式" r:id="rId17" imgW="1358900" imgH="228600" progId="Equation.3">
                  <p:embed/>
                </p:oleObj>
              </mc:Choice>
              <mc:Fallback>
                <p:oleObj name="公式" r:id="rId17" imgW="1358900" imgH="228600" progId="Equation.3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871663"/>
                        <a:ext cx="288131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4" name="Object 4">
            <a:extLst>
              <a:ext uri="{FF2B5EF4-FFF2-40B4-BE49-F238E27FC236}">
                <a16:creationId xmlns:a16="http://schemas.microsoft.com/office/drawing/2014/main" id="{1BFBCAF1-F049-4FDB-8DB5-19D765E4A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765175"/>
          <a:ext cx="71104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3" imgW="3048000" imgH="431800" progId="Equation.3">
                  <p:embed/>
                </p:oleObj>
              </mc:Choice>
              <mc:Fallback>
                <p:oleObj name="公式" r:id="rId3" imgW="3048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65175"/>
                        <a:ext cx="711041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>
            <a:extLst>
              <a:ext uri="{FF2B5EF4-FFF2-40B4-BE49-F238E27FC236}">
                <a16:creationId xmlns:a16="http://schemas.microsoft.com/office/drawing/2014/main" id="{1E129932-69D9-4188-BC6F-0D0BA6892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5550" y="1679575"/>
          <a:ext cx="55641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5" imgW="2387600" imgH="406400" progId="Equation.3">
                  <p:embed/>
                </p:oleObj>
              </mc:Choice>
              <mc:Fallback>
                <p:oleObj name="公式" r:id="rId5" imgW="23876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1679575"/>
                        <a:ext cx="556418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>
            <a:extLst>
              <a:ext uri="{FF2B5EF4-FFF2-40B4-BE49-F238E27FC236}">
                <a16:creationId xmlns:a16="http://schemas.microsoft.com/office/drawing/2014/main" id="{41F814B7-F2DF-44C8-94AA-DBD72F825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773238"/>
          <a:ext cx="44418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公式" r:id="rId3" imgW="1905000" imgH="203200" progId="Equation.3">
                  <p:embed/>
                </p:oleObj>
              </mc:Choice>
              <mc:Fallback>
                <p:oleObj name="公式" r:id="rId3" imgW="19050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73238"/>
                        <a:ext cx="44418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>
            <a:extLst>
              <a:ext uri="{FF2B5EF4-FFF2-40B4-BE49-F238E27FC236}">
                <a16:creationId xmlns:a16="http://schemas.microsoft.com/office/drawing/2014/main" id="{8A4F8D0D-66F1-480F-AA41-643D4BA6FC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924175"/>
          <a:ext cx="83518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公式" r:id="rId5" imgW="3581400" imgH="431800" progId="Equation.3">
                  <p:embed/>
                </p:oleObj>
              </mc:Choice>
              <mc:Fallback>
                <p:oleObj name="公式" r:id="rId5" imgW="3581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924175"/>
                        <a:ext cx="835183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>
            <a:extLst>
              <a:ext uri="{FF2B5EF4-FFF2-40B4-BE49-F238E27FC236}">
                <a16:creationId xmlns:a16="http://schemas.microsoft.com/office/drawing/2014/main" id="{44D209EE-7D49-43F4-9C5A-1F48EC033409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28613" y="620713"/>
          <a:ext cx="67579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公式" r:id="rId7" imgW="2819400" imgH="215900" progId="Equation.3">
                  <p:embed/>
                </p:oleObj>
              </mc:Choice>
              <mc:Fallback>
                <p:oleObj name="公式" r:id="rId7" imgW="2819400" imgH="2159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620713"/>
                        <a:ext cx="67579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9AFFF9EF-251D-48EA-90CA-C9A7DC8B55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196975"/>
          <a:ext cx="25177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9" imgW="1104421" imgH="215806" progId="Equation.3">
                  <p:embed/>
                </p:oleObj>
              </mc:Choice>
              <mc:Fallback>
                <p:oleObj name="公式" r:id="rId9" imgW="1104421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196975"/>
                        <a:ext cx="25177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>
            <a:extLst>
              <a:ext uri="{FF2B5EF4-FFF2-40B4-BE49-F238E27FC236}">
                <a16:creationId xmlns:a16="http://schemas.microsoft.com/office/drawing/2014/main" id="{3F1844B9-FCE1-4911-9BD9-68DE6B308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349500"/>
          <a:ext cx="48974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11" imgW="2108200" imgH="215900" progId="Equation.3">
                  <p:embed/>
                </p:oleObj>
              </mc:Choice>
              <mc:Fallback>
                <p:oleObj name="公式" r:id="rId11" imgW="21082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349500"/>
                        <a:ext cx="48974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>
            <a:extLst>
              <a:ext uri="{FF2B5EF4-FFF2-40B4-BE49-F238E27FC236}">
                <a16:creationId xmlns:a16="http://schemas.microsoft.com/office/drawing/2014/main" id="{2B214011-14BD-4048-B060-16068F1B78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860800"/>
          <a:ext cx="61579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公式" r:id="rId13" imgW="2641600" imgH="431800" progId="Equation.3">
                  <p:embed/>
                </p:oleObj>
              </mc:Choice>
              <mc:Fallback>
                <p:oleObj name="公式" r:id="rId13" imgW="2641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60800"/>
                        <a:ext cx="61579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11">
            <a:extLst>
              <a:ext uri="{FF2B5EF4-FFF2-40B4-BE49-F238E27FC236}">
                <a16:creationId xmlns:a16="http://schemas.microsoft.com/office/drawing/2014/main" id="{EAAE6189-08E1-41F8-8A7E-1E9EFF46AD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724400"/>
          <a:ext cx="476726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公式" r:id="rId15" imgW="2044700" imgH="431800" progId="Equation.3">
                  <p:embed/>
                </p:oleObj>
              </mc:Choice>
              <mc:Fallback>
                <p:oleObj name="公式" r:id="rId15" imgW="20447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24400"/>
                        <a:ext cx="4767262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0" name="Object 12">
            <a:extLst>
              <a:ext uri="{FF2B5EF4-FFF2-40B4-BE49-F238E27FC236}">
                <a16:creationId xmlns:a16="http://schemas.microsoft.com/office/drawing/2014/main" id="{4C449A46-AF0A-4EE9-B75E-29086D636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5734050"/>
          <a:ext cx="20431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公式" r:id="rId17" imgW="875920" imgH="215806" progId="Equation.3">
                  <p:embed/>
                </p:oleObj>
              </mc:Choice>
              <mc:Fallback>
                <p:oleObj name="公式" r:id="rId17" imgW="875920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734050"/>
                        <a:ext cx="20431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1" name="Object 13">
            <a:extLst>
              <a:ext uri="{FF2B5EF4-FFF2-40B4-BE49-F238E27FC236}">
                <a16:creationId xmlns:a16="http://schemas.microsoft.com/office/drawing/2014/main" id="{AC433435-0AE0-43FF-B077-11441528FAD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5589588"/>
          <a:ext cx="41767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公式" r:id="rId19" imgW="1574800" imgH="228600" progId="Equation.3">
                  <p:embed/>
                </p:oleObj>
              </mc:Choice>
              <mc:Fallback>
                <p:oleObj name="公式" r:id="rId19" imgW="1574800" imgH="228600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89588"/>
                        <a:ext cx="417671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例题">
  <a:themeElements>
    <a:clrScheme name="例题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例题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例题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例题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例题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例题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例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例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例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Data\Microsoft\Templates\例题.pot</Template>
  <TotalTime>2485</TotalTime>
  <Words>134</Words>
  <Application>Microsoft Office PowerPoint</Application>
  <PresentationFormat>全屏显示(4:3)</PresentationFormat>
  <Paragraphs>27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黑体</vt:lpstr>
      <vt:lpstr>楷体_GB2312</vt:lpstr>
      <vt:lpstr>Tahoma</vt:lpstr>
      <vt:lpstr>Times New Roman</vt:lpstr>
      <vt:lpstr>例题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chang</dc:creator>
  <cp:lastModifiedBy>chang hong</cp:lastModifiedBy>
  <cp:revision>120</cp:revision>
  <dcterms:created xsi:type="dcterms:W3CDTF">1601-01-01T00:00:00Z</dcterms:created>
  <dcterms:modified xsi:type="dcterms:W3CDTF">2023-12-06T15:09:33Z</dcterms:modified>
</cp:coreProperties>
</file>