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300" r:id="rId2"/>
    <p:sldId id="301" r:id="rId3"/>
    <p:sldId id="302" r:id="rId4"/>
    <p:sldId id="303" r:id="rId5"/>
    <p:sldId id="306" r:id="rId6"/>
    <p:sldId id="307" r:id="rId7"/>
    <p:sldId id="308" r:id="rId8"/>
    <p:sldId id="266" r:id="rId9"/>
    <p:sldId id="267" r:id="rId10"/>
    <p:sldId id="268" r:id="rId11"/>
    <p:sldId id="291" r:id="rId12"/>
    <p:sldId id="279" r:id="rId13"/>
    <p:sldId id="292" r:id="rId14"/>
    <p:sldId id="272" r:id="rId15"/>
    <p:sldId id="309" r:id="rId16"/>
    <p:sldId id="280" r:id="rId17"/>
    <p:sldId id="281" r:id="rId18"/>
    <p:sldId id="293" r:id="rId19"/>
    <p:sldId id="276" r:id="rId20"/>
    <p:sldId id="277" r:id="rId21"/>
    <p:sldId id="282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52" autoAdjust="0"/>
  </p:normalViewPr>
  <p:slideViewPr>
    <p:cSldViewPr>
      <p:cViewPr varScale="1">
        <p:scale>
          <a:sx n="116" d="100"/>
          <a:sy n="116" d="100"/>
        </p:scale>
        <p:origin x="1714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emf"/><Relationship Id="rId5" Type="http://schemas.openxmlformats.org/officeDocument/2006/relationships/image" Target="../media/image14.e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07878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71710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1605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05047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67421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6821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52678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3493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7501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3866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3138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2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831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4622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15">
            <a:extLst>
              <a:ext uri="{FF2B5EF4-FFF2-40B4-BE49-F238E27FC236}">
                <a16:creationId xmlns:a16="http://schemas.microsoft.com/office/drawing/2014/main" id="{35D8F504-0E69-42BA-935D-986C3D4FD5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67000" y="228600"/>
            <a:ext cx="3144838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/>
              <a:t>第   四</a:t>
            </a:r>
            <a:r>
              <a:rPr lang="en-US" altLang="zh-CN" sz="2000" b="1" dirty="0"/>
              <a:t>   </a:t>
            </a:r>
            <a:r>
              <a:rPr lang="zh-CN" altLang="en-US" sz="2000" b="1" dirty="0"/>
              <a:t>章   习   题   参   考</a:t>
            </a:r>
          </a:p>
        </p:txBody>
      </p:sp>
      <p:sp>
        <p:nvSpPr>
          <p:cNvPr id="1027" name="Rectangle 16">
            <a:extLst>
              <a:ext uri="{FF2B5EF4-FFF2-40B4-BE49-F238E27FC236}">
                <a16:creationId xmlns:a16="http://schemas.microsoft.com/office/drawing/2014/main" id="{C06E559B-D715-44C7-9685-842E77B9A822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34975" y="211138"/>
            <a:ext cx="312738" cy="231775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767600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>
              <a:solidFill>
                <a:srgbClr val="00244C"/>
              </a:solidFill>
              <a:latin typeface="Tahoma" panose="020B0604030504040204" pitchFamily="34" charset="0"/>
            </a:endParaRPr>
          </a:p>
        </p:txBody>
      </p:sp>
      <p:sp>
        <p:nvSpPr>
          <p:cNvPr id="1028" name="Rectangle 17">
            <a:extLst>
              <a:ext uri="{FF2B5EF4-FFF2-40B4-BE49-F238E27FC236}">
                <a16:creationId xmlns:a16="http://schemas.microsoft.com/office/drawing/2014/main" id="{05444296-A073-4653-900D-8EBA8BF27C8E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787400" y="417513"/>
            <a:ext cx="261938" cy="230187"/>
          </a:xfrm>
          <a:prstGeom prst="rect">
            <a:avLst/>
          </a:prstGeom>
          <a:gradFill rotWithShape="0">
            <a:gsLst>
              <a:gs pos="0">
                <a:srgbClr val="003366"/>
              </a:gs>
              <a:gs pos="100000">
                <a:srgbClr val="7691AD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>
              <a:solidFill>
                <a:srgbClr val="00244C"/>
              </a:solidFill>
              <a:latin typeface="Tahoma" panose="020B0604030504040204" pitchFamily="34" charset="0"/>
            </a:endParaRPr>
          </a:p>
        </p:txBody>
      </p:sp>
      <p:sp>
        <p:nvSpPr>
          <p:cNvPr id="1029" name="Rectangle 18">
            <a:extLst>
              <a:ext uri="{FF2B5EF4-FFF2-40B4-BE49-F238E27FC236}">
                <a16:creationId xmlns:a16="http://schemas.microsoft.com/office/drawing/2014/main" id="{EE7701C0-08CF-47B6-872A-AD7AFC13EC3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228600" y="381000"/>
            <a:ext cx="398463" cy="206375"/>
          </a:xfrm>
          <a:prstGeom prst="rect">
            <a:avLst/>
          </a:prstGeom>
          <a:gradFill rotWithShape="0">
            <a:gsLst>
              <a:gs pos="0">
                <a:srgbClr val="C48888"/>
              </a:gs>
              <a:gs pos="100000">
                <a:srgbClr val="80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>
              <a:solidFill>
                <a:srgbClr val="00244C"/>
              </a:solidFill>
              <a:latin typeface="Tahoma" panose="020B0604030504040204" pitchFamily="34" charset="0"/>
            </a:endParaRPr>
          </a:p>
        </p:txBody>
      </p:sp>
      <p:sp>
        <p:nvSpPr>
          <p:cNvPr id="1030" name="Rectangle 19">
            <a:extLst>
              <a:ext uri="{FF2B5EF4-FFF2-40B4-BE49-F238E27FC236}">
                <a16:creationId xmlns:a16="http://schemas.microsoft.com/office/drawing/2014/main" id="{16874931-87BC-4186-BA0D-B7F818D7ED21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681038" y="128588"/>
            <a:ext cx="22225" cy="512762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>
              <a:solidFill>
                <a:srgbClr val="00244C"/>
              </a:solidFill>
              <a:latin typeface="Tahoma" panose="020B0604030504040204" pitchFamily="34" charset="0"/>
            </a:endParaRPr>
          </a:p>
        </p:txBody>
      </p:sp>
      <p:sp>
        <p:nvSpPr>
          <p:cNvPr id="1031" name="Rectangle 20">
            <a:extLst>
              <a:ext uri="{FF2B5EF4-FFF2-40B4-BE49-F238E27FC236}">
                <a16:creationId xmlns:a16="http://schemas.microsoft.com/office/drawing/2014/main" id="{91CEEA08-A591-4752-BBD8-C7BD20E4B5D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54025" y="542925"/>
            <a:ext cx="8277225" cy="15875"/>
          </a:xfrm>
          <a:prstGeom prst="rect">
            <a:avLst/>
          </a:prstGeom>
          <a:gradFill rotWithShape="0">
            <a:gsLst>
              <a:gs pos="0">
                <a:srgbClr val="009999"/>
              </a:gs>
              <a:gs pos="100000">
                <a:srgbClr val="990033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>
              <a:solidFill>
                <a:srgbClr val="00244C"/>
              </a:solidFill>
              <a:latin typeface="Tahoma" panose="020B0604030504040204" pitchFamily="34" charset="0"/>
            </a:endParaRPr>
          </a:p>
        </p:txBody>
      </p:sp>
      <p:sp>
        <p:nvSpPr>
          <p:cNvPr id="1032" name="Rectangle 21">
            <a:extLst>
              <a:ext uri="{FF2B5EF4-FFF2-40B4-BE49-F238E27FC236}">
                <a16:creationId xmlns:a16="http://schemas.microsoft.com/office/drawing/2014/main" id="{96FF5A30-66AF-4E45-A96C-CA5D3D204ED3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606425" y="6359525"/>
            <a:ext cx="8277225" cy="15875"/>
          </a:xfrm>
          <a:prstGeom prst="rect">
            <a:avLst/>
          </a:prstGeom>
          <a:gradFill rotWithShape="0">
            <a:gsLst>
              <a:gs pos="0">
                <a:srgbClr val="990033"/>
              </a:gs>
              <a:gs pos="100000">
                <a:srgbClr val="009999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>
              <a:solidFill>
                <a:srgbClr val="00244C"/>
              </a:solidFill>
              <a:latin typeface="Tahoma" panose="020B0604030504040204" pitchFamily="34" charset="0"/>
            </a:endParaRPr>
          </a:p>
        </p:txBody>
      </p:sp>
      <p:sp>
        <p:nvSpPr>
          <p:cNvPr id="1033" name="AutoShape 2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4CE3672-BC77-48BA-AB76-DBBB24AD493D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6400800" y="6400800"/>
            <a:ext cx="533400" cy="381000"/>
          </a:xfrm>
          <a:prstGeom prst="actionButtonForwardNext">
            <a:avLst/>
          </a:prstGeom>
          <a:gradFill rotWithShape="0">
            <a:gsLst>
              <a:gs pos="0">
                <a:srgbClr val="8A6A49"/>
              </a:gs>
              <a:gs pos="50000">
                <a:srgbClr val="FFC387"/>
              </a:gs>
              <a:gs pos="100000">
                <a:srgbClr val="8A6A49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AutoShape 23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0AE414A0-C444-4BCC-8891-714A08903037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7467600" y="6400800"/>
            <a:ext cx="533400" cy="381000"/>
          </a:xfrm>
          <a:prstGeom prst="actionButtonBeginning">
            <a:avLst/>
          </a:prstGeom>
          <a:gradFill rotWithShape="0">
            <a:gsLst>
              <a:gs pos="0">
                <a:srgbClr val="8A6A49"/>
              </a:gs>
              <a:gs pos="50000">
                <a:srgbClr val="FFC387"/>
              </a:gs>
              <a:gs pos="100000">
                <a:srgbClr val="8A6A49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5" name="AutoShape 2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BB8C5A28-117E-44F4-B4B9-1442A36B24C9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5943600" y="6400800"/>
            <a:ext cx="533400" cy="381000"/>
          </a:xfrm>
          <a:prstGeom prst="actionButtonEnd">
            <a:avLst/>
          </a:prstGeom>
          <a:gradFill rotWithShape="0">
            <a:gsLst>
              <a:gs pos="0">
                <a:srgbClr val="8A6A49"/>
              </a:gs>
              <a:gs pos="50000">
                <a:srgbClr val="FFC387"/>
              </a:gs>
              <a:gs pos="100000">
                <a:srgbClr val="8A6A49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6" name="AutoShape 25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2960DE8F-E574-4AE2-B890-5AF9BAC5B84F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8001000" y="6400800"/>
            <a:ext cx="533400" cy="381000"/>
          </a:xfrm>
          <a:prstGeom prst="actionButtonReturn">
            <a:avLst/>
          </a:prstGeom>
          <a:gradFill rotWithShape="0">
            <a:gsLst>
              <a:gs pos="0">
                <a:srgbClr val="8A6A49"/>
              </a:gs>
              <a:gs pos="50000">
                <a:srgbClr val="FFC387"/>
              </a:gs>
              <a:gs pos="100000">
                <a:srgbClr val="8A6A49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7" name="AutoShape 2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9117427-5F70-4835-8754-0C4F5749C92E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6934200" y="6400800"/>
            <a:ext cx="533400" cy="381000"/>
          </a:xfrm>
          <a:prstGeom prst="actionButtonBackPrevious">
            <a:avLst/>
          </a:prstGeom>
          <a:gradFill rotWithShape="0">
            <a:gsLst>
              <a:gs pos="0">
                <a:srgbClr val="8A6A49"/>
              </a:gs>
              <a:gs pos="50000">
                <a:srgbClr val="FFC387"/>
              </a:gs>
              <a:gs pos="100000">
                <a:srgbClr val="8A6A49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slide" Target="slide6.xml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33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wmf"/><Relationship Id="rId11" Type="http://schemas.openxmlformats.org/officeDocument/2006/relationships/slide" Target="slide6.xml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slide" Target="slide6.xml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55.wmf"/><Relationship Id="rId3" Type="http://schemas.openxmlformats.org/officeDocument/2006/relationships/image" Target="../media/image56.png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7.bin"/><Relationship Id="rId9" Type="http://schemas.openxmlformats.org/officeDocument/2006/relationships/image" Target="../media/image5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7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7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7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Text Box 3">
            <a:extLst>
              <a:ext uri="{FF2B5EF4-FFF2-40B4-BE49-F238E27FC236}">
                <a16:creationId xmlns:a16="http://schemas.microsoft.com/office/drawing/2014/main" id="{DBC015E4-EBA6-45BA-8535-D67C02669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268413"/>
            <a:ext cx="2592388" cy="52387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5400000" scaled="1"/>
          </a:gra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/>
              <a:t>一、基本概念</a:t>
            </a:r>
          </a:p>
        </p:txBody>
      </p:sp>
      <p:sp>
        <p:nvSpPr>
          <p:cNvPr id="101380" name="Text Box 4">
            <a:extLst>
              <a:ext uri="{FF2B5EF4-FFF2-40B4-BE49-F238E27FC236}">
                <a16:creationId xmlns:a16="http://schemas.microsoft.com/office/drawing/2014/main" id="{641CB183-1320-4AEA-9279-5494BCADA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060575"/>
            <a:ext cx="396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1. 数字特征的数学定义.</a:t>
            </a:r>
          </a:p>
        </p:txBody>
      </p:sp>
      <p:sp>
        <p:nvSpPr>
          <p:cNvPr id="101381" name="AutoShape 5">
            <a:extLst>
              <a:ext uri="{FF2B5EF4-FFF2-40B4-BE49-F238E27FC236}">
                <a16:creationId xmlns:a16="http://schemas.microsoft.com/office/drawing/2014/main" id="{095C4F97-A160-45CD-B285-AC321C816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1341438"/>
            <a:ext cx="2057400" cy="609600"/>
          </a:xfrm>
          <a:prstGeom prst="wedgeRoundRectCallout">
            <a:avLst>
              <a:gd name="adj1" fmla="val -114352"/>
              <a:gd name="adj2" fmla="val 99481"/>
              <a:gd name="adj3" fmla="val 16667"/>
            </a:avLst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800" b="1" dirty="0"/>
              <a:t>都是实数</a:t>
            </a:r>
          </a:p>
        </p:txBody>
      </p:sp>
      <p:sp>
        <p:nvSpPr>
          <p:cNvPr id="101382" name="Text Box 6">
            <a:extLst>
              <a:ext uri="{FF2B5EF4-FFF2-40B4-BE49-F238E27FC236}">
                <a16:creationId xmlns:a16="http://schemas.microsoft.com/office/drawing/2014/main" id="{7AEB2873-82FE-4068-B0C8-4BB0F1153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565400"/>
            <a:ext cx="30972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2.  实际概率意义</a:t>
            </a:r>
          </a:p>
        </p:txBody>
      </p:sp>
      <p:sp>
        <p:nvSpPr>
          <p:cNvPr id="101383" name="Text Box 7">
            <a:extLst>
              <a:ext uri="{FF2B5EF4-FFF2-40B4-BE49-F238E27FC236}">
                <a16:creationId xmlns:a16="http://schemas.microsoft.com/office/drawing/2014/main" id="{CE1301CB-587F-4F10-8713-019F77630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789363"/>
            <a:ext cx="799147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 </a:t>
            </a:r>
            <a:r>
              <a:rPr lang="zh-CN" altLang="en-US" sz="2800" b="1">
                <a:solidFill>
                  <a:srgbClr val="CC3300"/>
                </a:solidFill>
              </a:rPr>
              <a:t>方差</a:t>
            </a:r>
            <a:r>
              <a:rPr lang="zh-CN" altLang="en-US" sz="2800" b="1"/>
              <a:t>—刻划随机变量 </a:t>
            </a:r>
            <a:r>
              <a:rPr lang="en-US" altLang="zh-CN" sz="2800" b="1"/>
              <a:t>X </a:t>
            </a:r>
            <a:r>
              <a:rPr lang="zh-CN" altLang="en-US" sz="2800" b="1"/>
              <a:t>围绕它的数学期望的偏离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             程 度的数字特征.</a:t>
            </a:r>
          </a:p>
        </p:txBody>
      </p:sp>
      <p:sp>
        <p:nvSpPr>
          <p:cNvPr id="101384" name="Text Box 8">
            <a:extLst>
              <a:ext uri="{FF2B5EF4-FFF2-40B4-BE49-F238E27FC236}">
                <a16:creationId xmlns:a16="http://schemas.microsoft.com/office/drawing/2014/main" id="{CEC241BE-7BC0-48EC-865C-A548428B0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213100"/>
            <a:ext cx="56880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 </a:t>
            </a:r>
            <a:r>
              <a:rPr lang="zh-CN" altLang="en-US" sz="2800" b="1">
                <a:solidFill>
                  <a:srgbClr val="CC3300"/>
                </a:solidFill>
              </a:rPr>
              <a:t>数学期望</a:t>
            </a:r>
            <a:r>
              <a:rPr lang="zh-CN" altLang="en-US" sz="2800" b="1"/>
              <a:t>—随机变量的平均值；</a:t>
            </a:r>
          </a:p>
        </p:txBody>
      </p:sp>
      <p:sp>
        <p:nvSpPr>
          <p:cNvPr id="101385" name="Text Box 9">
            <a:extLst>
              <a:ext uri="{FF2B5EF4-FFF2-40B4-BE49-F238E27FC236}">
                <a16:creationId xmlns:a16="http://schemas.microsoft.com/office/drawing/2014/main" id="{722E9760-CAB9-42AA-9481-0592F77D7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941888"/>
            <a:ext cx="820896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990033"/>
                </a:solidFill>
              </a:rPr>
              <a:t>相关系数—</a:t>
            </a:r>
            <a:r>
              <a:rPr lang="zh-CN" altLang="en-US" sz="2800" b="1"/>
              <a:t>衡量两个随机变量之间</a:t>
            </a:r>
            <a:r>
              <a:rPr lang="zh-CN" altLang="en-US" sz="2800" b="1" u="sng">
                <a:solidFill>
                  <a:srgbClr val="990033"/>
                </a:solidFill>
              </a:rPr>
              <a:t>线性相关程度</a:t>
            </a:r>
            <a:r>
              <a:rPr lang="zh-CN" altLang="en-US" sz="2800" b="1"/>
              <a:t>的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/>
              <a:t>                    数字特征。</a:t>
            </a:r>
          </a:p>
        </p:txBody>
      </p:sp>
      <p:sp>
        <p:nvSpPr>
          <p:cNvPr id="2057" name="Text Box 10">
            <a:extLst>
              <a:ext uri="{FF2B5EF4-FFF2-40B4-BE49-F238E27FC236}">
                <a16:creationId xmlns:a16="http://schemas.microsoft.com/office/drawing/2014/main" id="{5C1286C4-9B55-4583-BC29-4BEFA6DC1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620713"/>
            <a:ext cx="175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第四章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animBg="1" autoUpdateAnimBg="0"/>
      <p:bldP spid="101380" grpId="0" autoUpdateAnimBg="0"/>
      <p:bldP spid="101381" grpId="0" animBg="1" autoUpdateAnimBg="0"/>
      <p:bldP spid="101382" grpId="0" autoUpdateAnimBg="0"/>
      <p:bldP spid="101383" grpId="0" autoUpdateAnimBg="0"/>
      <p:bldP spid="101384" grpId="0" autoUpdateAnimBg="0"/>
      <p:bldP spid="10138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61" name="Object 5">
            <a:extLst>
              <a:ext uri="{FF2B5EF4-FFF2-40B4-BE49-F238E27FC236}">
                <a16:creationId xmlns:a16="http://schemas.microsoft.com/office/drawing/2014/main" id="{D32ACFCF-F7C1-44FF-AD1A-9CB6601E23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838200"/>
          <a:ext cx="454977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公式" r:id="rId3" imgW="1803400" imgH="215900" progId="Equation.3">
                  <p:embed/>
                </p:oleObj>
              </mc:Choice>
              <mc:Fallback>
                <p:oleObj name="公式" r:id="rId3" imgW="18034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838200"/>
                        <a:ext cx="454977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>
            <a:extLst>
              <a:ext uri="{FF2B5EF4-FFF2-40B4-BE49-F238E27FC236}">
                <a16:creationId xmlns:a16="http://schemas.microsoft.com/office/drawing/2014/main" id="{FC14D058-3D0E-4F6A-BACB-DA480058BB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1484313"/>
          <a:ext cx="4137025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公式" r:id="rId5" imgW="1651000" imgH="330200" progId="Equation.3">
                  <p:embed/>
                </p:oleObj>
              </mc:Choice>
              <mc:Fallback>
                <p:oleObj name="公式" r:id="rId5" imgW="1651000" imgH="330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484313"/>
                        <a:ext cx="4137025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0">
            <a:extLst>
              <a:ext uri="{FF2B5EF4-FFF2-40B4-BE49-F238E27FC236}">
                <a16:creationId xmlns:a16="http://schemas.microsoft.com/office/drawing/2014/main" id="{EEDAEB31-E2A1-4AE3-8E24-169878A728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644900"/>
          <a:ext cx="52959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公式" r:id="rId7" imgW="2235200" imgH="330200" progId="Equation.3">
                  <p:embed/>
                </p:oleObj>
              </mc:Choice>
              <mc:Fallback>
                <p:oleObj name="公式" r:id="rId7" imgW="2235200" imgH="330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644900"/>
                        <a:ext cx="5295900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13">
            <a:extLst>
              <a:ext uri="{FF2B5EF4-FFF2-40B4-BE49-F238E27FC236}">
                <a16:creationId xmlns:a16="http://schemas.microsoft.com/office/drawing/2014/main" id="{458DF426-DE56-493E-A92D-FCE285DE7B6E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547813" y="4652963"/>
          <a:ext cx="4895850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公式" r:id="rId9" imgW="1828800" imgH="406400" progId="Equation.3">
                  <p:embed/>
                </p:oleObj>
              </mc:Choice>
              <mc:Fallback>
                <p:oleObj name="公式" r:id="rId9" imgW="1828800" imgH="406400" progId="Equation.3">
                  <p:embed/>
                  <p:pic>
                    <p:nvPicPr>
                      <p:cNvPr id="0" name="Object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652963"/>
                        <a:ext cx="4895850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1" name="Object 15">
            <a:extLst>
              <a:ext uri="{FF2B5EF4-FFF2-40B4-BE49-F238E27FC236}">
                <a16:creationId xmlns:a16="http://schemas.microsoft.com/office/drawing/2014/main" id="{7B4B78E7-B464-4ED0-9713-5929D9B59F48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258888" y="2276475"/>
          <a:ext cx="4176712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公式" r:id="rId11" imgW="1497950" imgH="482391" progId="Equation.3">
                  <p:embed/>
                </p:oleObj>
              </mc:Choice>
              <mc:Fallback>
                <p:oleObj name="公式" r:id="rId11" imgW="1497950" imgH="482391" progId="Equation.3">
                  <p:embed/>
                  <p:pic>
                    <p:nvPicPr>
                      <p:cNvPr id="0" name="Object 1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276475"/>
                        <a:ext cx="4176712" cy="134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AutoShape 1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5911F1B-93AE-44F7-804C-17BF83C8207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400800" y="6400800"/>
            <a:ext cx="533400" cy="381000"/>
          </a:xfrm>
          <a:prstGeom prst="actionButtonForwardNext">
            <a:avLst/>
          </a:prstGeom>
          <a:gradFill rotWithShape="0">
            <a:gsLst>
              <a:gs pos="0">
                <a:srgbClr val="8A6A49"/>
              </a:gs>
              <a:gs pos="50000">
                <a:srgbClr val="FFC387"/>
              </a:gs>
              <a:gs pos="100000">
                <a:srgbClr val="8A6A49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AutoShape 19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D0070F27-08E1-4D86-8A9C-AC11BEC6D5A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467600" y="6400800"/>
            <a:ext cx="533400" cy="381000"/>
          </a:xfrm>
          <a:prstGeom prst="actionButtonBeginning">
            <a:avLst/>
          </a:prstGeom>
          <a:gradFill rotWithShape="0">
            <a:gsLst>
              <a:gs pos="0">
                <a:srgbClr val="8A6A49"/>
              </a:gs>
              <a:gs pos="50000">
                <a:srgbClr val="FFC387"/>
              </a:gs>
              <a:gs pos="100000">
                <a:srgbClr val="8A6A49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AutoShape 20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E918174C-BC42-480A-A4FB-F6955EF4EB3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943600" y="6400800"/>
            <a:ext cx="533400" cy="381000"/>
          </a:xfrm>
          <a:prstGeom prst="actionButtonEnd">
            <a:avLst/>
          </a:prstGeom>
          <a:gradFill rotWithShape="0">
            <a:gsLst>
              <a:gs pos="0">
                <a:srgbClr val="8A6A49"/>
              </a:gs>
              <a:gs pos="50000">
                <a:srgbClr val="FFC387"/>
              </a:gs>
              <a:gs pos="100000">
                <a:srgbClr val="8A6A49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AutoShape 21">
            <a:hlinkClick r:id="rId13" action="ppaction://hlinksldjump" highlightClick="1"/>
            <a:extLst>
              <a:ext uri="{FF2B5EF4-FFF2-40B4-BE49-F238E27FC236}">
                <a16:creationId xmlns:a16="http://schemas.microsoft.com/office/drawing/2014/main" id="{BE9DE8FE-E052-49C7-9EBD-234EB2F2383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001000" y="6400800"/>
            <a:ext cx="533400" cy="381000"/>
          </a:xfrm>
          <a:prstGeom prst="actionButtonReturn">
            <a:avLst/>
          </a:prstGeom>
          <a:gradFill rotWithShape="0">
            <a:gsLst>
              <a:gs pos="0">
                <a:srgbClr val="8A6A49"/>
              </a:gs>
              <a:gs pos="50000">
                <a:srgbClr val="FFC387"/>
              </a:gs>
              <a:gs pos="100000">
                <a:srgbClr val="8A6A49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5" name="AutoShape 2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06B8121-C720-4005-A4F8-3C914E3D86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934200" y="6400800"/>
            <a:ext cx="533400" cy="381000"/>
          </a:xfrm>
          <a:prstGeom prst="actionButtonBackPrevious">
            <a:avLst/>
          </a:prstGeom>
          <a:gradFill rotWithShape="0">
            <a:gsLst>
              <a:gs pos="0">
                <a:srgbClr val="8A6A49"/>
              </a:gs>
              <a:gs pos="50000">
                <a:srgbClr val="FFC387"/>
              </a:gs>
              <a:gs pos="100000">
                <a:srgbClr val="8A6A49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4" name="Object 4">
            <a:extLst>
              <a:ext uri="{FF2B5EF4-FFF2-40B4-BE49-F238E27FC236}">
                <a16:creationId xmlns:a16="http://schemas.microsoft.com/office/drawing/2014/main" id="{68A46B42-BE26-476D-8E96-6A4D27D1CE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981075"/>
          <a:ext cx="740251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公式" r:id="rId3" imgW="2933700" imgH="444500" progId="Equation.3">
                  <p:embed/>
                </p:oleObj>
              </mc:Choice>
              <mc:Fallback>
                <p:oleObj name="公式" r:id="rId3" imgW="29337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981075"/>
                        <a:ext cx="7402513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>
            <a:extLst>
              <a:ext uri="{FF2B5EF4-FFF2-40B4-BE49-F238E27FC236}">
                <a16:creationId xmlns:a16="http://schemas.microsoft.com/office/drawing/2014/main" id="{9D48CF50-8B2D-4B72-9E3D-93D5222801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133600"/>
          <a:ext cx="2986088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公式" r:id="rId5" imgW="1079032" imgH="444307" progId="Equation.3">
                  <p:embed/>
                </p:oleObj>
              </mc:Choice>
              <mc:Fallback>
                <p:oleObj name="公式" r:id="rId5" imgW="1079032" imgH="44430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133600"/>
                        <a:ext cx="2986088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>
            <a:extLst>
              <a:ext uri="{FF2B5EF4-FFF2-40B4-BE49-F238E27FC236}">
                <a16:creationId xmlns:a16="http://schemas.microsoft.com/office/drawing/2014/main" id="{0BEF4551-B2EC-4366-B028-7E0B038D67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3573463"/>
          <a:ext cx="2233613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公式" r:id="rId7" imgW="876300" imgH="419100" progId="Equation.3">
                  <p:embed/>
                </p:oleObj>
              </mc:Choice>
              <mc:Fallback>
                <p:oleObj name="公式" r:id="rId7" imgW="8763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573463"/>
                        <a:ext cx="2233613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>
            <a:extLst>
              <a:ext uri="{FF2B5EF4-FFF2-40B4-BE49-F238E27FC236}">
                <a16:creationId xmlns:a16="http://schemas.microsoft.com/office/drawing/2014/main" id="{4427841A-BCB1-4617-A3D8-EC6D8966D6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3573463"/>
          <a:ext cx="1806575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公式" r:id="rId9" imgW="710891" imgH="418918" progId="Equation.3">
                  <p:embed/>
                </p:oleObj>
              </mc:Choice>
              <mc:Fallback>
                <p:oleObj name="公式" r:id="rId9" imgW="710891" imgH="41891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573463"/>
                        <a:ext cx="1806575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AutoShape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12661F7-20E7-490B-8062-11E5A478E45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400800" y="6400800"/>
            <a:ext cx="533400" cy="381000"/>
          </a:xfrm>
          <a:prstGeom prst="actionButtonForwardNext">
            <a:avLst/>
          </a:prstGeom>
          <a:gradFill rotWithShape="0">
            <a:gsLst>
              <a:gs pos="0">
                <a:srgbClr val="8A6A49"/>
              </a:gs>
              <a:gs pos="50000">
                <a:srgbClr val="FFC387"/>
              </a:gs>
              <a:gs pos="100000">
                <a:srgbClr val="8A6A49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5" name="AutoShape 9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FFFBBF3C-BBC0-477F-818B-263DDD06093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467600" y="6400800"/>
            <a:ext cx="533400" cy="381000"/>
          </a:xfrm>
          <a:prstGeom prst="actionButtonBeginning">
            <a:avLst/>
          </a:prstGeom>
          <a:gradFill rotWithShape="0">
            <a:gsLst>
              <a:gs pos="0">
                <a:srgbClr val="8A6A49"/>
              </a:gs>
              <a:gs pos="50000">
                <a:srgbClr val="FFC387"/>
              </a:gs>
              <a:gs pos="100000">
                <a:srgbClr val="8A6A49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6" name="AutoShape 10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AF908CCC-36A2-40FC-8D73-FBC04AB8050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943600" y="6400800"/>
            <a:ext cx="533400" cy="381000"/>
          </a:xfrm>
          <a:prstGeom prst="actionButtonEnd">
            <a:avLst/>
          </a:prstGeom>
          <a:gradFill rotWithShape="0">
            <a:gsLst>
              <a:gs pos="0">
                <a:srgbClr val="8A6A49"/>
              </a:gs>
              <a:gs pos="50000">
                <a:srgbClr val="FFC387"/>
              </a:gs>
              <a:gs pos="100000">
                <a:srgbClr val="8A6A49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7" name="AutoShape 11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4A5F457F-5E14-41E6-BDAC-8242E2A1F28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001000" y="6400800"/>
            <a:ext cx="533400" cy="381000"/>
          </a:xfrm>
          <a:prstGeom prst="actionButtonReturn">
            <a:avLst/>
          </a:prstGeom>
          <a:gradFill rotWithShape="0">
            <a:gsLst>
              <a:gs pos="0">
                <a:srgbClr val="8A6A49"/>
              </a:gs>
              <a:gs pos="50000">
                <a:srgbClr val="FFC387"/>
              </a:gs>
              <a:gs pos="100000">
                <a:srgbClr val="8A6A49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8" name="AutoShape 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D2471DE-ABC7-4DD0-AA97-0361F65730B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934200" y="6400800"/>
            <a:ext cx="533400" cy="381000"/>
          </a:xfrm>
          <a:prstGeom prst="actionButtonBackPrevious">
            <a:avLst/>
          </a:prstGeom>
          <a:gradFill rotWithShape="0">
            <a:gsLst>
              <a:gs pos="0">
                <a:srgbClr val="8A6A49"/>
              </a:gs>
              <a:gs pos="50000">
                <a:srgbClr val="FFC387"/>
              </a:gs>
              <a:gs pos="100000">
                <a:srgbClr val="8A6A49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6093" name="Object 13">
            <a:extLst>
              <a:ext uri="{FF2B5EF4-FFF2-40B4-BE49-F238E27FC236}">
                <a16:creationId xmlns:a16="http://schemas.microsoft.com/office/drawing/2014/main" id="{9A6DE40F-432D-4C55-8EF3-516288F04D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2060575"/>
          <a:ext cx="2017713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公式" r:id="rId12" imgW="1129810" imgH="660113" progId="Equation.3">
                  <p:embed/>
                </p:oleObj>
              </mc:Choice>
              <mc:Fallback>
                <p:oleObj name="公式" r:id="rId12" imgW="1129810" imgH="66011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060575"/>
                        <a:ext cx="2017713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>
            <a:extLst>
              <a:ext uri="{FF2B5EF4-FFF2-40B4-BE49-F238E27FC236}">
                <a16:creationId xmlns:a16="http://schemas.microsoft.com/office/drawing/2014/main" id="{D7D6E69B-75BE-4CB4-BE1D-918E76669A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765175"/>
          <a:ext cx="7572375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公式" r:id="rId3" imgW="3365500" imgH="533400" progId="Equation.3">
                  <p:embed/>
                </p:oleObj>
              </mc:Choice>
              <mc:Fallback>
                <p:oleObj name="公式" r:id="rId3" imgW="3365500" imgH="533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765175"/>
                        <a:ext cx="7572375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>
            <a:extLst>
              <a:ext uri="{FF2B5EF4-FFF2-40B4-BE49-F238E27FC236}">
                <a16:creationId xmlns:a16="http://schemas.microsoft.com/office/drawing/2014/main" id="{C4407D4A-1CF5-4D4B-AB9D-322475F633BB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116013" y="2276475"/>
          <a:ext cx="72009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公式" r:id="rId5" imgW="3530600" imgH="558800" progId="Equation.3">
                  <p:embed/>
                </p:oleObj>
              </mc:Choice>
              <mc:Fallback>
                <p:oleObj name="公式" r:id="rId5" imgW="3530600" imgH="558800" progId="Equation.3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276475"/>
                        <a:ext cx="720090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>
            <a:extLst>
              <a:ext uri="{FF2B5EF4-FFF2-40B4-BE49-F238E27FC236}">
                <a16:creationId xmlns:a16="http://schemas.microsoft.com/office/drawing/2014/main" id="{68F10953-A4D1-4867-A23C-F03379C844DE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03350" y="3716338"/>
          <a:ext cx="518477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公式" r:id="rId7" imgW="2387600" imgH="406400" progId="Equation.3">
                  <p:embed/>
                </p:oleObj>
              </mc:Choice>
              <mc:Fallback>
                <p:oleObj name="公式" r:id="rId7" imgW="2387600" imgH="406400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716338"/>
                        <a:ext cx="5184775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>
            <a:extLst>
              <a:ext uri="{FF2B5EF4-FFF2-40B4-BE49-F238E27FC236}">
                <a16:creationId xmlns:a16="http://schemas.microsoft.com/office/drawing/2014/main" id="{259D018B-28FF-4565-9169-1E2F153E453B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187450" y="4941888"/>
          <a:ext cx="6840538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公式" r:id="rId9" imgW="3225800" imgH="406400" progId="Equation.3">
                  <p:embed/>
                </p:oleObj>
              </mc:Choice>
              <mc:Fallback>
                <p:oleObj name="公式" r:id="rId9" imgW="3225800" imgH="406400" progId="Equation.3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941888"/>
                        <a:ext cx="6840538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2" name="Object 4">
            <a:extLst>
              <a:ext uri="{FF2B5EF4-FFF2-40B4-BE49-F238E27FC236}">
                <a16:creationId xmlns:a16="http://schemas.microsoft.com/office/drawing/2014/main" id="{1561E909-AB45-4FA3-B76D-3BAFB3E3DF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836613"/>
          <a:ext cx="7920037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公式" r:id="rId3" imgW="3683000" imgH="406400" progId="Equation.3">
                  <p:embed/>
                </p:oleObj>
              </mc:Choice>
              <mc:Fallback>
                <p:oleObj name="公式" r:id="rId3" imgW="3683000" imgH="40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836613"/>
                        <a:ext cx="7920037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>
            <a:extLst>
              <a:ext uri="{FF2B5EF4-FFF2-40B4-BE49-F238E27FC236}">
                <a16:creationId xmlns:a16="http://schemas.microsoft.com/office/drawing/2014/main" id="{081CE1C7-2E2E-4C83-82B0-159D5F74CA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2133600"/>
          <a:ext cx="439261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公式" r:id="rId5" imgW="1866900" imgH="228600" progId="Equation.3">
                  <p:embed/>
                </p:oleObj>
              </mc:Choice>
              <mc:Fallback>
                <p:oleObj name="公式" r:id="rId5" imgW="18669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133600"/>
                        <a:ext cx="4392612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>
            <a:extLst>
              <a:ext uri="{FF2B5EF4-FFF2-40B4-BE49-F238E27FC236}">
                <a16:creationId xmlns:a16="http://schemas.microsoft.com/office/drawing/2014/main" id="{A383AE8B-5F44-431B-B5F3-1EE39FE7E5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924175"/>
          <a:ext cx="4392613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公式" r:id="rId7" imgW="1981200" imgH="330200" progId="Equation.3">
                  <p:embed/>
                </p:oleObj>
              </mc:Choice>
              <mc:Fallback>
                <p:oleObj name="公式" r:id="rId7" imgW="1981200" imgH="330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24175"/>
                        <a:ext cx="4392613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7">
            <a:extLst>
              <a:ext uri="{FF2B5EF4-FFF2-40B4-BE49-F238E27FC236}">
                <a16:creationId xmlns:a16="http://schemas.microsoft.com/office/drawing/2014/main" id="{BC392E37-4C78-4452-95EB-17515977D1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3933825"/>
          <a:ext cx="273685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公式" r:id="rId9" imgW="1205977" imgH="406224" progId="Equation.3">
                  <p:embed/>
                </p:oleObj>
              </mc:Choice>
              <mc:Fallback>
                <p:oleObj name="公式" r:id="rId9" imgW="1205977" imgH="40622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933825"/>
                        <a:ext cx="2736850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6" name="Object 4">
            <a:extLst>
              <a:ext uri="{FF2B5EF4-FFF2-40B4-BE49-F238E27FC236}">
                <a16:creationId xmlns:a16="http://schemas.microsoft.com/office/drawing/2014/main" id="{0D5D342F-E492-4783-9908-AEE3E1D9C7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838200"/>
          <a:ext cx="7818438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公式" r:id="rId3" imgW="3111500" imgH="228600" progId="Equation.3">
                  <p:embed/>
                </p:oleObj>
              </mc:Choice>
              <mc:Fallback>
                <p:oleObj name="公式" r:id="rId3" imgW="31115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838200"/>
                        <a:ext cx="7818438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>
            <a:extLst>
              <a:ext uri="{FF2B5EF4-FFF2-40B4-BE49-F238E27FC236}">
                <a16:creationId xmlns:a16="http://schemas.microsoft.com/office/drawing/2014/main" id="{5966D0A1-A552-4DB7-AE62-3D9F15845D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371600"/>
          <a:ext cx="77724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Equation" r:id="rId5" imgW="3225800" imgH="482600" progId="Equation.3">
                  <p:embed/>
                </p:oleObj>
              </mc:Choice>
              <mc:Fallback>
                <p:oleObj name="Equation" r:id="rId5" imgW="3225800" imgH="482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371600"/>
                        <a:ext cx="7772400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>
            <a:extLst>
              <a:ext uri="{FF2B5EF4-FFF2-40B4-BE49-F238E27FC236}">
                <a16:creationId xmlns:a16="http://schemas.microsoft.com/office/drawing/2014/main" id="{C4C82D09-FCB6-41B8-AD79-7FF99A811A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590800"/>
          <a:ext cx="777240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7" imgW="3390900" imgH="469900" progId="Equation.3">
                  <p:embed/>
                </p:oleObj>
              </mc:Choice>
              <mc:Fallback>
                <p:oleObj name="Equation" r:id="rId7" imgW="3390900" imgH="469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90800"/>
                        <a:ext cx="7772400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>
            <a:extLst>
              <a:ext uri="{FF2B5EF4-FFF2-40B4-BE49-F238E27FC236}">
                <a16:creationId xmlns:a16="http://schemas.microsoft.com/office/drawing/2014/main" id="{99F6F5E7-C764-4549-AB6D-4EA7340DDD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3581400"/>
          <a:ext cx="381000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Equation" r:id="rId9" imgW="1663700" imgH="469900" progId="Equation.3">
                  <p:embed/>
                </p:oleObj>
              </mc:Choice>
              <mc:Fallback>
                <p:oleObj name="Equation" r:id="rId9" imgW="1663700" imgH="469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81400"/>
                        <a:ext cx="3810000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>
            <a:extLst>
              <a:ext uri="{FF2B5EF4-FFF2-40B4-BE49-F238E27FC236}">
                <a16:creationId xmlns:a16="http://schemas.microsoft.com/office/drawing/2014/main" id="{EDA4C9FC-18C5-48FF-B3D6-CD373C910D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4876800"/>
          <a:ext cx="5867400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11" imgW="2451100" imgH="495300" progId="Equation.3">
                  <p:embed/>
                </p:oleObj>
              </mc:Choice>
              <mc:Fallback>
                <p:oleObj name="Equation" r:id="rId11" imgW="2451100" imgH="495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876800"/>
                        <a:ext cx="5867400" cy="11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AutoShape 1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865A459-2484-4F17-BF49-91AA78073FC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400800" y="6400800"/>
            <a:ext cx="533400" cy="381000"/>
          </a:xfrm>
          <a:prstGeom prst="actionButtonForwardNext">
            <a:avLst/>
          </a:prstGeom>
          <a:gradFill rotWithShape="0">
            <a:gsLst>
              <a:gs pos="0">
                <a:srgbClr val="8A6A49"/>
              </a:gs>
              <a:gs pos="50000">
                <a:srgbClr val="FFC387"/>
              </a:gs>
              <a:gs pos="100000">
                <a:srgbClr val="8A6A49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8" name="AutoShape 11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F906FCEB-D426-47AF-8040-4CF6370DE86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467600" y="6400800"/>
            <a:ext cx="533400" cy="381000"/>
          </a:xfrm>
          <a:prstGeom prst="actionButtonBeginning">
            <a:avLst/>
          </a:prstGeom>
          <a:gradFill rotWithShape="0">
            <a:gsLst>
              <a:gs pos="0">
                <a:srgbClr val="8A6A49"/>
              </a:gs>
              <a:gs pos="50000">
                <a:srgbClr val="FFC387"/>
              </a:gs>
              <a:gs pos="100000">
                <a:srgbClr val="8A6A49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9" name="AutoShape 12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B5453800-FD13-41EA-B17E-BA132B1D5F8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943600" y="6400800"/>
            <a:ext cx="533400" cy="381000"/>
          </a:xfrm>
          <a:prstGeom prst="actionButtonEnd">
            <a:avLst/>
          </a:prstGeom>
          <a:gradFill rotWithShape="0">
            <a:gsLst>
              <a:gs pos="0">
                <a:srgbClr val="8A6A49"/>
              </a:gs>
              <a:gs pos="50000">
                <a:srgbClr val="FFC387"/>
              </a:gs>
              <a:gs pos="100000">
                <a:srgbClr val="8A6A49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70" name="AutoShape 13">
            <a:hlinkClick r:id="rId13" action="ppaction://hlinksldjump" highlightClick="1"/>
            <a:extLst>
              <a:ext uri="{FF2B5EF4-FFF2-40B4-BE49-F238E27FC236}">
                <a16:creationId xmlns:a16="http://schemas.microsoft.com/office/drawing/2014/main" id="{C76C972D-0581-45A3-80F1-51474F51B50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001000" y="6400800"/>
            <a:ext cx="533400" cy="381000"/>
          </a:xfrm>
          <a:prstGeom prst="actionButtonReturn">
            <a:avLst/>
          </a:prstGeom>
          <a:gradFill rotWithShape="0">
            <a:gsLst>
              <a:gs pos="0">
                <a:srgbClr val="8A6A49"/>
              </a:gs>
              <a:gs pos="50000">
                <a:srgbClr val="FFC387"/>
              </a:gs>
              <a:gs pos="100000">
                <a:srgbClr val="8A6A49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71" name="AutoShape 1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9BA73BC-C0F1-4E48-BB0E-FF0378D6179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934200" y="6400800"/>
            <a:ext cx="533400" cy="381000"/>
          </a:xfrm>
          <a:prstGeom prst="actionButtonBackPrevious">
            <a:avLst/>
          </a:prstGeom>
          <a:gradFill rotWithShape="0">
            <a:gsLst>
              <a:gs pos="0">
                <a:srgbClr val="8A6A49"/>
              </a:gs>
              <a:gs pos="50000">
                <a:srgbClr val="FFC387"/>
              </a:gs>
              <a:gs pos="100000">
                <a:srgbClr val="8A6A49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C8066BE-2E49-4F7A-93B2-8FBC2D561AE0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47390" y="1471736"/>
            <a:ext cx="3073470" cy="69910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4DACDD-DE37-4B5A-8DA5-A0D7B8FDD83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69581" y="2182664"/>
            <a:ext cx="3650936" cy="91223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016DFB-EBC1-4BAE-B6D5-A89F22D436A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27266" y="3279625"/>
            <a:ext cx="5877635" cy="63511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144B44-89BA-4FE8-924B-E28FBD9584C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98181" y="4189847"/>
            <a:ext cx="1619672" cy="99514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6390" name="文本框 3">
            <a:extLst>
              <a:ext uri="{FF2B5EF4-FFF2-40B4-BE49-F238E27FC236}">
                <a16:creationId xmlns:a16="http://schemas.microsoft.com/office/drawing/2014/main" id="{6AF157E3-9A3B-40B4-9014-BB222B097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355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/>
              <a:t>12.</a:t>
            </a:r>
            <a:r>
              <a:rPr lang="zh-CN" altLang="en-US" sz="2800" b="1"/>
              <a:t>解：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:a16="http://schemas.microsoft.com/office/drawing/2014/main" id="{E229E82A-28FC-4AD9-86DE-C108D7DF0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2075" y="752475"/>
            <a:ext cx="63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1</a:t>
            </a:r>
            <a:r>
              <a:rPr lang="en-US" altLang="zh-CN" sz="2800" b="1"/>
              <a:t>3</a:t>
            </a:r>
            <a:r>
              <a:rPr lang="zh-CN" altLang="en-US" sz="2800" b="1"/>
              <a:t>.</a:t>
            </a:r>
          </a:p>
        </p:txBody>
      </p:sp>
      <p:grpSp>
        <p:nvGrpSpPr>
          <p:cNvPr id="2" name="Group 25">
            <a:extLst>
              <a:ext uri="{FF2B5EF4-FFF2-40B4-BE49-F238E27FC236}">
                <a16:creationId xmlns:a16="http://schemas.microsoft.com/office/drawing/2014/main" id="{80FB9404-7161-4982-BA5A-811E2BEC75D7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2590800"/>
            <a:ext cx="2867025" cy="3657600"/>
            <a:chOff x="3408" y="1632"/>
            <a:chExt cx="1806" cy="2304"/>
          </a:xfrm>
        </p:grpSpPr>
        <p:sp>
          <p:nvSpPr>
            <p:cNvPr id="31751" name="Text Box 7">
              <a:extLst>
                <a:ext uri="{FF2B5EF4-FFF2-40B4-BE49-F238E27FC236}">
                  <a16:creationId xmlns:a16="http://schemas.microsoft.com/office/drawing/2014/main" id="{7EBC513F-D793-4646-9605-8B37671A66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9" y="2882"/>
              <a:ext cx="35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</a:p>
          </p:txBody>
        </p:sp>
        <p:sp>
          <p:nvSpPr>
            <p:cNvPr id="31752" name="Text Box 8">
              <a:extLst>
                <a:ext uri="{FF2B5EF4-FFF2-40B4-BE49-F238E27FC236}">
                  <a16:creationId xmlns:a16="http://schemas.microsoft.com/office/drawing/2014/main" id="{0DAF809A-B101-4212-B9BE-B895B23C8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880"/>
              <a:ext cx="35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31753" name="Text Box 9">
              <a:extLst>
                <a:ext uri="{FF2B5EF4-FFF2-40B4-BE49-F238E27FC236}">
                  <a16:creationId xmlns:a16="http://schemas.microsoft.com/office/drawing/2014/main" id="{E0C9D865-353B-4234-8F7E-9EF747B2D3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7" y="2882"/>
              <a:ext cx="35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7420" name="Line 10">
              <a:extLst>
                <a:ext uri="{FF2B5EF4-FFF2-40B4-BE49-F238E27FC236}">
                  <a16:creationId xmlns:a16="http://schemas.microsoft.com/office/drawing/2014/main" id="{EFB53D3D-3D08-4922-AEB3-C219AECE96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882"/>
              <a:ext cx="13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55" name="Text Box 11">
              <a:extLst>
                <a:ext uri="{FF2B5EF4-FFF2-40B4-BE49-F238E27FC236}">
                  <a16:creationId xmlns:a16="http://schemas.microsoft.com/office/drawing/2014/main" id="{49A93A70-FC26-48AE-A700-930C07F15A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920"/>
              <a:ext cx="70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( 1,1 )</a:t>
              </a:r>
            </a:p>
          </p:txBody>
        </p:sp>
        <p:sp>
          <p:nvSpPr>
            <p:cNvPr id="31756" name="Text Box 12">
              <a:extLst>
                <a:ext uri="{FF2B5EF4-FFF2-40B4-BE49-F238E27FC236}">
                  <a16:creationId xmlns:a16="http://schemas.microsoft.com/office/drawing/2014/main" id="{0CA1B062-8F95-4BD8-8433-85DF502C2B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632"/>
              <a:ext cx="358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31757" name="Text Box 13">
              <a:extLst>
                <a:ext uri="{FF2B5EF4-FFF2-40B4-BE49-F238E27FC236}">
                  <a16:creationId xmlns:a16="http://schemas.microsoft.com/office/drawing/2014/main" id="{5D8257C8-A7C6-4B91-989C-3B3F45A0B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6" y="2511"/>
              <a:ext cx="35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</a:t>
              </a:r>
            </a:p>
          </p:txBody>
        </p:sp>
        <p:sp>
          <p:nvSpPr>
            <p:cNvPr id="17424" name="Line 14">
              <a:extLst>
                <a:ext uri="{FF2B5EF4-FFF2-40B4-BE49-F238E27FC236}">
                  <a16:creationId xmlns:a16="http://schemas.microsoft.com/office/drawing/2014/main" id="{0D0D5DE7-30AB-4B7E-BA81-64E5DE89B2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1632"/>
              <a:ext cx="0" cy="23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5" name="Line 15">
              <a:extLst>
                <a:ext uri="{FF2B5EF4-FFF2-40B4-BE49-F238E27FC236}">
                  <a16:creationId xmlns:a16="http://schemas.microsoft.com/office/drawing/2014/main" id="{CDAC8336-D994-4F58-94C6-DADBE36352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4" y="1872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6" name="Line 16">
              <a:extLst>
                <a:ext uri="{FF2B5EF4-FFF2-40B4-BE49-F238E27FC236}">
                  <a16:creationId xmlns:a16="http://schemas.microsoft.com/office/drawing/2014/main" id="{E6A2210A-E99F-4923-A763-7D995F2529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1872"/>
              <a:ext cx="1104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7" name="Line 17">
              <a:extLst>
                <a:ext uri="{FF2B5EF4-FFF2-40B4-BE49-F238E27FC236}">
                  <a16:creationId xmlns:a16="http://schemas.microsoft.com/office/drawing/2014/main" id="{DC95A949-30E1-40F5-9F31-BE876C9D5D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544"/>
              <a:ext cx="1248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62" name="Text Box 18">
              <a:extLst>
                <a:ext uri="{FF2B5EF4-FFF2-40B4-BE49-F238E27FC236}">
                  <a16:creationId xmlns:a16="http://schemas.microsoft.com/office/drawing/2014/main" id="{41490EDC-6D13-4331-8B8C-7645BD3D2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456"/>
              <a:ext cx="702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( -1,1 )</a:t>
              </a:r>
            </a:p>
          </p:txBody>
        </p:sp>
        <p:sp>
          <p:nvSpPr>
            <p:cNvPr id="17429" name="AutoShape 24" descr="深色上对角线">
              <a:extLst>
                <a:ext uri="{FF2B5EF4-FFF2-40B4-BE49-F238E27FC236}">
                  <a16:creationId xmlns:a16="http://schemas.microsoft.com/office/drawing/2014/main" id="{59BFA421-948F-45F5-AC95-45355B4E75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336" y="2472"/>
              <a:ext cx="1536" cy="720"/>
            </a:xfrm>
            <a:prstGeom prst="triangle">
              <a:avLst>
                <a:gd name="adj" fmla="val 468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31770" name="Object 26">
            <a:extLst>
              <a:ext uri="{FF2B5EF4-FFF2-40B4-BE49-F238E27FC236}">
                <a16:creationId xmlns:a16="http://schemas.microsoft.com/office/drawing/2014/main" id="{3DB25E81-03F1-4D2A-8455-8500CE97D7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066961"/>
              </p:ext>
            </p:extLst>
          </p:nvPr>
        </p:nvGraphicFramePr>
        <p:xfrm>
          <a:off x="762000" y="1627621"/>
          <a:ext cx="5029200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Equation" r:id="rId4" imgW="1726451" imgH="406224" progId="Equation.3">
                  <p:embed/>
                </p:oleObj>
              </mc:Choice>
              <mc:Fallback>
                <p:oleObj name="Equation" r:id="rId4" imgW="1726451" imgH="406224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27621"/>
                        <a:ext cx="5029200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2" name="Object 28">
            <a:extLst>
              <a:ext uri="{FF2B5EF4-FFF2-40B4-BE49-F238E27FC236}">
                <a16:creationId xmlns:a16="http://schemas.microsoft.com/office/drawing/2014/main" id="{D231A97D-D0FF-4146-A58F-A2EF6BF37F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771001"/>
              </p:ext>
            </p:extLst>
          </p:nvPr>
        </p:nvGraphicFramePr>
        <p:xfrm>
          <a:off x="941387" y="646112"/>
          <a:ext cx="4622800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Equation" r:id="rId6" imgW="1586811" imgH="406224" progId="Equation.3">
                  <p:embed/>
                </p:oleObj>
              </mc:Choice>
              <mc:Fallback>
                <p:oleObj name="Equation" r:id="rId6" imgW="1586811" imgH="40622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7" y="646112"/>
                        <a:ext cx="4622800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3" name="Object 29">
            <a:extLst>
              <a:ext uri="{FF2B5EF4-FFF2-40B4-BE49-F238E27FC236}">
                <a16:creationId xmlns:a16="http://schemas.microsoft.com/office/drawing/2014/main" id="{4B7B72EA-7966-4666-A25B-80B0A97E64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868533"/>
              </p:ext>
            </p:extLst>
          </p:nvPr>
        </p:nvGraphicFramePr>
        <p:xfrm>
          <a:off x="430750" y="3942556"/>
          <a:ext cx="4954588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Equation" r:id="rId8" imgW="1701800" imgH="406400" progId="Equation.3">
                  <p:embed/>
                </p:oleObj>
              </mc:Choice>
              <mc:Fallback>
                <p:oleObj name="Equation" r:id="rId8" imgW="1701800" imgH="4064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750" y="3942556"/>
                        <a:ext cx="4954588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4" name="Object 30">
            <a:extLst>
              <a:ext uri="{FF2B5EF4-FFF2-40B4-BE49-F238E27FC236}">
                <a16:creationId xmlns:a16="http://schemas.microsoft.com/office/drawing/2014/main" id="{9F6991CF-D30C-462C-B494-315CF5E8C8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8927"/>
              </p:ext>
            </p:extLst>
          </p:nvPr>
        </p:nvGraphicFramePr>
        <p:xfrm>
          <a:off x="541656" y="3081225"/>
          <a:ext cx="4437063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Equation" r:id="rId10" imgW="1524000" imgH="330200" progId="Equation.3">
                  <p:embed/>
                </p:oleObj>
              </mc:Choice>
              <mc:Fallback>
                <p:oleObj name="Equation" r:id="rId10" imgW="1524000" imgH="3302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56" y="3081225"/>
                        <a:ext cx="4437063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5" name="Object 31">
            <a:extLst>
              <a:ext uri="{FF2B5EF4-FFF2-40B4-BE49-F238E27FC236}">
                <a16:creationId xmlns:a16="http://schemas.microsoft.com/office/drawing/2014/main" id="{7D40E743-0782-4365-8587-1EC4E2A98F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5257800"/>
          <a:ext cx="50292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name="Equation" r:id="rId12" imgW="1727200" imgH="330200" progId="Equation.3">
                  <p:embed/>
                </p:oleObj>
              </mc:Choice>
              <mc:Fallback>
                <p:oleObj name="Equation" r:id="rId12" imgW="1727200" imgH="3302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257800"/>
                        <a:ext cx="502920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>
            <a:extLst>
              <a:ext uri="{FF2B5EF4-FFF2-40B4-BE49-F238E27FC236}">
                <a16:creationId xmlns:a16="http://schemas.microsoft.com/office/drawing/2014/main" id="{0ACAC187-64D2-4095-A2A8-9F99CA546C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914400"/>
          <a:ext cx="7848600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3" imgW="2501900" imgH="431800" progId="Equation.3">
                  <p:embed/>
                </p:oleObj>
              </mc:Choice>
              <mc:Fallback>
                <p:oleObj name="Equation" r:id="rId3" imgW="25019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14400"/>
                        <a:ext cx="7848600" cy="1354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3">
            <a:extLst>
              <a:ext uri="{FF2B5EF4-FFF2-40B4-BE49-F238E27FC236}">
                <a16:creationId xmlns:a16="http://schemas.microsoft.com/office/drawing/2014/main" id="{A004C75D-6041-40B4-B486-D0DE2A0746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2349500"/>
          <a:ext cx="2514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5" imgW="647419" imgH="215806" progId="Equation.3">
                  <p:embed/>
                </p:oleObj>
              </mc:Choice>
              <mc:Fallback>
                <p:oleObj name="Equation" r:id="rId5" imgW="647419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349500"/>
                        <a:ext cx="2514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 Box 4">
            <a:extLst>
              <a:ext uri="{FF2B5EF4-FFF2-40B4-BE49-F238E27FC236}">
                <a16:creationId xmlns:a16="http://schemas.microsoft.com/office/drawing/2014/main" id="{10EA7496-3914-4D4E-9672-99B70BBEE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3419475"/>
            <a:ext cx="3209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即：</a:t>
            </a:r>
            <a:r>
              <a:rPr lang="en-US" altLang="zh-CN" sz="2800" b="1"/>
              <a:t>X</a:t>
            </a:r>
            <a:r>
              <a:rPr lang="zh-CN" altLang="en-US" sz="2800" b="1"/>
              <a:t>与</a:t>
            </a:r>
            <a:r>
              <a:rPr lang="en-US" altLang="zh-CN" sz="2800" b="1"/>
              <a:t>Y</a:t>
            </a:r>
            <a:r>
              <a:rPr lang="zh-CN" altLang="en-US" sz="2800" b="1"/>
              <a:t>不相关。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8" name="Object 4">
            <a:extLst>
              <a:ext uri="{FF2B5EF4-FFF2-40B4-BE49-F238E27FC236}">
                <a16:creationId xmlns:a16="http://schemas.microsoft.com/office/drawing/2014/main" id="{4A927D44-6B44-45CF-9D8A-9FACFE29BA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413" y="908050"/>
          <a:ext cx="6670675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公式" r:id="rId3" imgW="2654300" imgH="254000" progId="Equation.3">
                  <p:embed/>
                </p:oleObj>
              </mc:Choice>
              <mc:Fallback>
                <p:oleObj name="公式" r:id="rId3" imgW="2654300" imgH="25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908050"/>
                        <a:ext cx="6670675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5">
            <a:extLst>
              <a:ext uri="{FF2B5EF4-FFF2-40B4-BE49-F238E27FC236}">
                <a16:creationId xmlns:a16="http://schemas.microsoft.com/office/drawing/2014/main" id="{D16EA440-B3A5-4174-AFDC-46C25AC803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4888" y="1593850"/>
          <a:ext cx="71628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5" imgW="2755900" imgH="215900" progId="Equation.3">
                  <p:embed/>
                </p:oleObj>
              </mc:Choice>
              <mc:Fallback>
                <p:oleObj name="Equation" r:id="rId5" imgW="27559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1593850"/>
                        <a:ext cx="71628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6">
            <a:extLst>
              <a:ext uri="{FF2B5EF4-FFF2-40B4-BE49-F238E27FC236}">
                <a16:creationId xmlns:a16="http://schemas.microsoft.com/office/drawing/2014/main" id="{A59EF9A4-2264-4D35-AEEF-49595137BB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0088" y="2203450"/>
          <a:ext cx="72390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7" imgW="2908300" imgH="215900" progId="Equation.3">
                  <p:embed/>
                </p:oleObj>
              </mc:Choice>
              <mc:Fallback>
                <p:oleObj name="Equation" r:id="rId7" imgW="29083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2203450"/>
                        <a:ext cx="72390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2" name="Object 4">
            <a:extLst>
              <a:ext uri="{FF2B5EF4-FFF2-40B4-BE49-F238E27FC236}">
                <a16:creationId xmlns:a16="http://schemas.microsoft.com/office/drawing/2014/main" id="{2703F7BD-C292-4A28-88F0-675BD3F003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" y="692150"/>
          <a:ext cx="61341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公式" r:id="rId3" imgW="2043813" imgH="215806" progId="Equation.3">
                  <p:embed/>
                </p:oleObj>
              </mc:Choice>
              <mc:Fallback>
                <p:oleObj name="公式" r:id="rId3" imgW="2043813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692150"/>
                        <a:ext cx="61341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>
            <a:extLst>
              <a:ext uri="{FF2B5EF4-FFF2-40B4-BE49-F238E27FC236}">
                <a16:creationId xmlns:a16="http://schemas.microsoft.com/office/drawing/2014/main" id="{9EC14CD0-9A10-4CE2-A834-5DAEE22D69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565400"/>
          <a:ext cx="510540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Equation" r:id="rId5" imgW="1688367" imgH="444307" progId="Equation.3">
                  <p:embed/>
                </p:oleObj>
              </mc:Choice>
              <mc:Fallback>
                <p:oleObj name="Equation" r:id="rId5" imgW="1688367" imgH="44430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565400"/>
                        <a:ext cx="5105400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>
            <a:extLst>
              <a:ext uri="{FF2B5EF4-FFF2-40B4-BE49-F238E27FC236}">
                <a16:creationId xmlns:a16="http://schemas.microsoft.com/office/drawing/2014/main" id="{E5F6469A-4591-4138-AB65-7158E7871F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3789363"/>
          <a:ext cx="68580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公式" r:id="rId7" imgW="2476500" imgH="444500" progId="Equation.3">
                  <p:embed/>
                </p:oleObj>
              </mc:Choice>
              <mc:Fallback>
                <p:oleObj name="公式" r:id="rId7" imgW="2476500" imgH="444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789363"/>
                        <a:ext cx="68580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8">
            <a:extLst>
              <a:ext uri="{FF2B5EF4-FFF2-40B4-BE49-F238E27FC236}">
                <a16:creationId xmlns:a16="http://schemas.microsoft.com/office/drawing/2014/main" id="{2DF31382-69B1-4738-A929-0A11BB32C9A6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900113" y="1412875"/>
          <a:ext cx="5976937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公式" r:id="rId9" imgW="2197100" imgH="444500" progId="Equation.3">
                  <p:embed/>
                </p:oleObj>
              </mc:Choice>
              <mc:Fallback>
                <p:oleObj name="公式" r:id="rId9" imgW="2197100" imgH="444500" progId="Equation.3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412875"/>
                        <a:ext cx="5976937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10">
            <a:extLst>
              <a:ext uri="{FF2B5EF4-FFF2-40B4-BE49-F238E27FC236}">
                <a16:creationId xmlns:a16="http://schemas.microsoft.com/office/drawing/2014/main" id="{614270FA-6766-4287-8843-8863E2374B0A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755650" y="4941888"/>
          <a:ext cx="62642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公式" r:id="rId11" imgW="2476500" imgH="406400" progId="Equation.3">
                  <p:embed/>
                </p:oleObj>
              </mc:Choice>
              <mc:Fallback>
                <p:oleObj name="公式" r:id="rId11" imgW="2476500" imgH="406400" progId="Equation.3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941888"/>
                        <a:ext cx="626427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>
            <a:extLst>
              <a:ext uri="{FF2B5EF4-FFF2-40B4-BE49-F238E27FC236}">
                <a16:creationId xmlns:a16="http://schemas.microsoft.com/office/drawing/2014/main" id="{5BE0CDB7-98A1-4A94-B61C-01728C487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5175"/>
            <a:ext cx="500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3. 两个随机变量的相关性概念</a:t>
            </a:r>
          </a:p>
        </p:txBody>
      </p:sp>
      <p:sp>
        <p:nvSpPr>
          <p:cNvPr id="102403" name="Text Box 3">
            <a:extLst>
              <a:ext uri="{FF2B5EF4-FFF2-40B4-BE49-F238E27FC236}">
                <a16:creationId xmlns:a16="http://schemas.microsoft.com/office/drawing/2014/main" id="{F36D6A8D-F6FF-4CE7-B672-D82C32EC4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" y="1343025"/>
            <a:ext cx="4413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/>
              <a:t>ρ</a:t>
            </a:r>
            <a:r>
              <a:rPr lang="en-US" altLang="zh-CN" sz="2800" b="1" i="1" baseline="-25000"/>
              <a:t>XY</a:t>
            </a:r>
            <a:r>
              <a:rPr lang="en-US" altLang="zh-CN" sz="2800" b="1"/>
              <a:t>＝0，</a:t>
            </a:r>
            <a:r>
              <a:rPr lang="zh-CN" altLang="en-US" sz="2800" b="1"/>
              <a:t>称</a:t>
            </a:r>
            <a:r>
              <a:rPr lang="en-US" altLang="zh-CN" sz="2800" b="1" i="1"/>
              <a:t>X</a:t>
            </a:r>
            <a:r>
              <a:rPr lang="zh-CN" altLang="en-US" sz="2800" b="1"/>
              <a:t>与</a:t>
            </a:r>
            <a:r>
              <a:rPr lang="en-US" altLang="zh-CN" sz="2800" b="1" i="1"/>
              <a:t>Y </a:t>
            </a:r>
            <a:r>
              <a:rPr lang="zh-CN" altLang="en-US" sz="2800" b="1">
                <a:solidFill>
                  <a:srgbClr val="CC3300"/>
                </a:solidFill>
              </a:rPr>
              <a:t>不相关</a:t>
            </a:r>
            <a:r>
              <a:rPr lang="zh-CN" altLang="en-US" sz="2800" b="1"/>
              <a:t>。</a:t>
            </a:r>
          </a:p>
        </p:txBody>
      </p:sp>
      <p:sp>
        <p:nvSpPr>
          <p:cNvPr id="102404" name="AutoShape 4">
            <a:extLst>
              <a:ext uri="{FF2B5EF4-FFF2-40B4-BE49-F238E27FC236}">
                <a16:creationId xmlns:a16="http://schemas.microsoft.com/office/drawing/2014/main" id="{39A6DDDF-BD39-4230-B9A3-75DC3224A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827088"/>
            <a:ext cx="3429000" cy="609600"/>
          </a:xfrm>
          <a:prstGeom prst="wedgeRoundRectCallout">
            <a:avLst>
              <a:gd name="adj1" fmla="val -79815"/>
              <a:gd name="adj2" fmla="val 76824"/>
              <a:gd name="adj3" fmla="val 16667"/>
            </a:avLst>
          </a:prstGeom>
          <a:gradFill rotWithShape="0">
            <a:gsLst>
              <a:gs pos="0">
                <a:srgbClr val="CC99FF"/>
              </a:gs>
              <a:gs pos="50000">
                <a:schemeClr val="bg1"/>
              </a:gs>
              <a:gs pos="100000">
                <a:srgbClr val="CC99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800" b="1"/>
              <a:t>二者无线性关系</a:t>
            </a:r>
          </a:p>
        </p:txBody>
      </p:sp>
      <p:sp>
        <p:nvSpPr>
          <p:cNvPr id="102405" name="Text Box 5">
            <a:extLst>
              <a:ext uri="{FF2B5EF4-FFF2-40B4-BE49-F238E27FC236}">
                <a16:creationId xmlns:a16="http://schemas.microsoft.com/office/drawing/2014/main" id="{F7F81B7D-57EE-464C-80AA-D87D1394C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70088"/>
            <a:ext cx="5962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4.  不相关与相互独立概念间的关系为</a:t>
            </a:r>
          </a:p>
        </p:txBody>
      </p:sp>
      <p:sp>
        <p:nvSpPr>
          <p:cNvPr id="102406" name="Text Box 6">
            <a:extLst>
              <a:ext uri="{FF2B5EF4-FFF2-40B4-BE49-F238E27FC236}">
                <a16:creationId xmlns:a16="http://schemas.microsoft.com/office/drawing/2014/main" id="{1571FD90-3479-4B5B-85EF-605525FE3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2503488"/>
            <a:ext cx="47228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1）随机变量</a:t>
            </a:r>
            <a:r>
              <a:rPr lang="en-US" altLang="zh-CN" sz="2800" b="1" i="1"/>
              <a:t>X </a:t>
            </a:r>
            <a:r>
              <a:rPr lang="zh-CN" altLang="en-US" sz="2800" b="1"/>
              <a:t>与</a:t>
            </a:r>
            <a:r>
              <a:rPr lang="en-US" altLang="zh-CN" sz="2800" b="1" i="1"/>
              <a:t>Y </a:t>
            </a:r>
            <a:r>
              <a:rPr lang="zh-CN" altLang="en-US" sz="2800" b="1"/>
              <a:t>相互独立</a:t>
            </a:r>
          </a:p>
        </p:txBody>
      </p:sp>
      <p:sp>
        <p:nvSpPr>
          <p:cNvPr id="102407" name="AutoShape 7">
            <a:extLst>
              <a:ext uri="{FF2B5EF4-FFF2-40B4-BE49-F238E27FC236}">
                <a16:creationId xmlns:a16="http://schemas.microsoft.com/office/drawing/2014/main" id="{5EC87053-7DF9-480D-BA7C-EEA83665E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8688" y="2589213"/>
            <a:ext cx="976312" cy="381000"/>
          </a:xfrm>
          <a:prstGeom prst="rightArrow">
            <a:avLst>
              <a:gd name="adj1" fmla="val 50000"/>
              <a:gd name="adj2" fmla="val 64062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/>
          </a:p>
        </p:txBody>
      </p:sp>
      <p:sp>
        <p:nvSpPr>
          <p:cNvPr id="102408" name="Text Box 8">
            <a:extLst>
              <a:ext uri="{FF2B5EF4-FFF2-40B4-BE49-F238E27FC236}">
                <a16:creationId xmlns:a16="http://schemas.microsoft.com/office/drawing/2014/main" id="{E10DFA68-929B-493F-B910-9AA8FB8E5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9925" y="2513013"/>
            <a:ext cx="2566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/>
              <a:t>X </a:t>
            </a:r>
            <a:r>
              <a:rPr lang="zh-CN" altLang="en-US" sz="2800" b="1"/>
              <a:t>与</a:t>
            </a:r>
            <a:r>
              <a:rPr lang="en-US" altLang="zh-CN" sz="2800" b="1" i="1"/>
              <a:t>Y </a:t>
            </a:r>
            <a:r>
              <a:rPr lang="zh-CN" altLang="en-US" sz="2800" b="1"/>
              <a:t>不相关</a:t>
            </a:r>
          </a:p>
        </p:txBody>
      </p:sp>
      <p:sp>
        <p:nvSpPr>
          <p:cNvPr id="102409" name="Text Box 9">
            <a:extLst>
              <a:ext uri="{FF2B5EF4-FFF2-40B4-BE49-F238E27FC236}">
                <a16:creationId xmlns:a16="http://schemas.microsoft.com/office/drawing/2014/main" id="{D91039BF-ACDD-42E8-8993-FBF59BB17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113088"/>
            <a:ext cx="2051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一般逆不真.</a:t>
            </a:r>
          </a:p>
        </p:txBody>
      </p:sp>
      <p:sp>
        <p:nvSpPr>
          <p:cNvPr id="102410" name="Text Box 10" descr="水滴">
            <a:extLst>
              <a:ext uri="{FF2B5EF4-FFF2-40B4-BE49-F238E27FC236}">
                <a16:creationId xmlns:a16="http://schemas.microsoft.com/office/drawing/2014/main" id="{2564A395-936C-427E-8B89-AA33A8A3F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789363"/>
            <a:ext cx="685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2）(</a:t>
            </a:r>
            <a:r>
              <a:rPr lang="en-US" altLang="zh-CN" sz="2800" b="1" i="1"/>
              <a:t>X</a:t>
            </a:r>
            <a:r>
              <a:rPr lang="en-US" altLang="zh-CN" sz="2800" b="1"/>
              <a:t>,</a:t>
            </a:r>
            <a:r>
              <a:rPr lang="en-US" altLang="zh-CN" sz="2800" b="1" i="1"/>
              <a:t>Y</a:t>
            </a:r>
            <a:r>
              <a:rPr lang="en-US" altLang="zh-CN" sz="2800" b="1"/>
              <a:t>)~</a:t>
            </a:r>
            <a:r>
              <a:rPr lang="en-US" altLang="zh-CN" sz="2800" b="1" i="1"/>
              <a:t>N</a:t>
            </a:r>
            <a:r>
              <a:rPr lang="en-US" altLang="zh-CN" sz="2800" b="1"/>
              <a:t>(</a:t>
            </a:r>
            <a:r>
              <a:rPr lang="en-US" altLang="zh-CN" sz="2800" b="1" i="1">
                <a:cs typeface="Times New Roman" panose="02020603050405020304" pitchFamily="18" charset="0"/>
              </a:rPr>
              <a:t>μ</a:t>
            </a:r>
            <a:r>
              <a:rPr lang="en-US" altLang="zh-CN" sz="2800" b="1" baseline="-25000">
                <a:cs typeface="Times New Roman" panose="02020603050405020304" pitchFamily="18" charset="0"/>
              </a:rPr>
              <a:t>1</a:t>
            </a:r>
            <a:r>
              <a:rPr lang="en-US" altLang="zh-CN" sz="2800" b="1" i="1">
                <a:cs typeface="Times New Roman" panose="02020603050405020304" pitchFamily="18" charset="0"/>
              </a:rPr>
              <a:t>,σ </a:t>
            </a:r>
            <a:r>
              <a:rPr lang="en-US" altLang="zh-CN" sz="2800" b="1" i="1" baseline="30000">
                <a:cs typeface="Times New Roman" panose="02020603050405020304" pitchFamily="18" charset="0"/>
              </a:rPr>
              <a:t>2</a:t>
            </a:r>
            <a:r>
              <a:rPr lang="en-US" altLang="zh-CN" sz="2800" b="1" baseline="-25000"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cs typeface="Times New Roman" panose="02020603050405020304" pitchFamily="18" charset="0"/>
              </a:rPr>
              <a:t>; </a:t>
            </a:r>
            <a:r>
              <a:rPr lang="en-US" altLang="zh-CN" sz="2800" b="1" i="1">
                <a:cs typeface="Times New Roman" panose="02020603050405020304" pitchFamily="18" charset="0"/>
              </a:rPr>
              <a:t>μ</a:t>
            </a:r>
            <a:r>
              <a:rPr lang="en-US" altLang="zh-CN" sz="2800" b="1" baseline="-25000">
                <a:cs typeface="Times New Roman" panose="02020603050405020304" pitchFamily="18" charset="0"/>
              </a:rPr>
              <a:t>2 </a:t>
            </a:r>
            <a:r>
              <a:rPr lang="en-US" altLang="zh-CN" sz="2800" b="1" i="1">
                <a:cs typeface="Times New Roman" panose="02020603050405020304" pitchFamily="18" charset="0"/>
              </a:rPr>
              <a:t>, σ</a:t>
            </a:r>
            <a:r>
              <a:rPr lang="en-US" altLang="zh-CN" sz="2800" b="1" i="1" baseline="30000">
                <a:cs typeface="Times New Roman" panose="02020603050405020304" pitchFamily="18" charset="0"/>
              </a:rPr>
              <a:t>2</a:t>
            </a:r>
            <a:r>
              <a:rPr lang="en-US" altLang="zh-CN" sz="2800" b="1" baseline="-25000"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cs typeface="Times New Roman" panose="02020603050405020304" pitchFamily="18" charset="0"/>
              </a:rPr>
              <a:t>; </a:t>
            </a:r>
            <a:r>
              <a:rPr lang="en-US" altLang="zh-CN" sz="2800" b="1" i="1">
                <a:cs typeface="Times New Roman" panose="02020603050405020304" pitchFamily="18" charset="0"/>
              </a:rPr>
              <a:t>ρ</a:t>
            </a:r>
            <a:r>
              <a:rPr lang="en-US" altLang="zh-CN" sz="2800" b="1">
                <a:cs typeface="Times New Roman" panose="02020603050405020304" pitchFamily="18" charset="0"/>
              </a:rPr>
              <a:t>) </a:t>
            </a:r>
            <a:r>
              <a:rPr lang="zh-CN" altLang="en-US" sz="2800" b="1"/>
              <a:t>则</a:t>
            </a:r>
            <a:r>
              <a:rPr lang="en-US" altLang="zh-CN" sz="2800" b="1"/>
              <a:t>         </a:t>
            </a:r>
            <a:endParaRPr lang="zh-CN" altLang="en-US" sz="2800" b="1"/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E8E63872-6BF5-4D6F-A1BD-669A19FFDD07}"/>
              </a:ext>
            </a:extLst>
          </p:cNvPr>
          <p:cNvGrpSpPr>
            <a:grpSpLocks/>
          </p:cNvGrpSpPr>
          <p:nvPr/>
        </p:nvGrpSpPr>
        <p:grpSpPr bwMode="auto">
          <a:xfrm>
            <a:off x="704850" y="4408488"/>
            <a:ext cx="6434138" cy="519112"/>
            <a:chOff x="1152" y="1290"/>
            <a:chExt cx="4053" cy="327"/>
          </a:xfrm>
        </p:grpSpPr>
        <p:sp>
          <p:nvSpPr>
            <p:cNvPr id="3085" name="AutoShape 12">
              <a:extLst>
                <a:ext uri="{FF2B5EF4-FFF2-40B4-BE49-F238E27FC236}">
                  <a16:creationId xmlns:a16="http://schemas.microsoft.com/office/drawing/2014/main" id="{8EF918E3-0944-47D3-9929-22A2D5F1F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392"/>
              <a:ext cx="480" cy="144"/>
            </a:xfrm>
            <a:prstGeom prst="leftRightArrow">
              <a:avLst>
                <a:gd name="adj1" fmla="val 50000"/>
                <a:gd name="adj2" fmla="val 66667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b="1"/>
            </a:p>
          </p:txBody>
        </p:sp>
        <p:sp>
          <p:nvSpPr>
            <p:cNvPr id="3086" name="Text Box 13">
              <a:extLst>
                <a:ext uri="{FF2B5EF4-FFF2-40B4-BE49-F238E27FC236}">
                  <a16:creationId xmlns:a16="http://schemas.microsoft.com/office/drawing/2014/main" id="{BA4AC8ED-82DD-40A1-AF61-2372B4C843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290"/>
              <a:ext cx="40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X</a:t>
              </a:r>
              <a:r>
                <a:rPr lang="en-US" altLang="zh-CN" sz="2800" b="1"/>
                <a:t>, </a:t>
              </a:r>
              <a:r>
                <a:rPr lang="en-US" altLang="zh-CN" sz="2800" b="1" i="1"/>
                <a:t>Y</a:t>
              </a:r>
              <a:r>
                <a:rPr lang="zh-CN" altLang="en-US" sz="2800" b="1">
                  <a:solidFill>
                    <a:srgbClr val="990033"/>
                  </a:solidFill>
                </a:rPr>
                <a:t>相互独立</a:t>
              </a:r>
              <a:r>
                <a:rPr lang="zh-CN" altLang="en-US" sz="2800" b="1"/>
                <a:t>             </a:t>
              </a:r>
              <a:r>
                <a:rPr lang="en-US" altLang="zh-CN" sz="2800" b="1">
                  <a:cs typeface="Times New Roman" panose="02020603050405020304" pitchFamily="18" charset="0"/>
                </a:rPr>
                <a:t> </a:t>
              </a:r>
              <a:r>
                <a:rPr lang="en-US" altLang="zh-CN" sz="2800" b="1" i="1">
                  <a:solidFill>
                    <a:srgbClr val="990033"/>
                  </a:solidFill>
                  <a:cs typeface="Times New Roman" panose="02020603050405020304" pitchFamily="18" charset="0"/>
                </a:rPr>
                <a:t>ρ</a:t>
              </a:r>
              <a:r>
                <a:rPr lang="en-US" altLang="zh-CN" sz="2800" b="1">
                  <a:solidFill>
                    <a:srgbClr val="990033"/>
                  </a:solidFill>
                </a:rPr>
                <a:t>＝0</a:t>
              </a:r>
              <a:r>
                <a:rPr lang="zh-CN" altLang="en-US" sz="2800" b="1"/>
                <a:t> （不相关）  </a:t>
              </a:r>
            </a:p>
          </p:txBody>
        </p:sp>
      </p:grpSp>
      <p:sp>
        <p:nvSpPr>
          <p:cNvPr id="102414" name="Text Box 14">
            <a:extLst>
              <a:ext uri="{FF2B5EF4-FFF2-40B4-BE49-F238E27FC236}">
                <a16:creationId xmlns:a16="http://schemas.microsoft.com/office/drawing/2014/main" id="{A3A4BBFE-73D9-4685-8103-BEB0F3FD8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941888"/>
            <a:ext cx="6238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若</a:t>
            </a:r>
            <a:r>
              <a:rPr lang="en-US" altLang="zh-CN" sz="2800" b="1" i="1"/>
              <a:t>X, Y</a:t>
            </a:r>
            <a:r>
              <a:rPr lang="zh-CN" altLang="en-US" sz="2800" b="1"/>
              <a:t>分别服从正态分布，结论不成立.</a:t>
            </a:r>
            <a:endParaRPr lang="zh-CN" altLang="en-US" sz="2800" b="1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 autoUpdateAnimBg="0"/>
      <p:bldP spid="102403" grpId="0" autoUpdateAnimBg="0"/>
      <p:bldP spid="102404" grpId="0" animBg="1" autoUpdateAnimBg="0"/>
      <p:bldP spid="102405" grpId="0" autoUpdateAnimBg="0"/>
      <p:bldP spid="102406" grpId="0" autoUpdateAnimBg="0"/>
      <p:bldP spid="102407" grpId="0" animBg="1"/>
      <p:bldP spid="102408" grpId="0" autoUpdateAnimBg="0"/>
      <p:bldP spid="102409" grpId="0" autoUpdateAnimBg="0"/>
      <p:bldP spid="102410" grpId="0"/>
      <p:bldP spid="10241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6" name="Object 4">
            <a:extLst>
              <a:ext uri="{FF2B5EF4-FFF2-40B4-BE49-F238E27FC236}">
                <a16:creationId xmlns:a16="http://schemas.microsoft.com/office/drawing/2014/main" id="{CD1DED82-6880-42E3-8801-376888CF43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692150"/>
          <a:ext cx="814546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公式" r:id="rId3" imgW="3314700" imgH="469900" progId="Equation.3">
                  <p:embed/>
                </p:oleObj>
              </mc:Choice>
              <mc:Fallback>
                <p:oleObj name="公式" r:id="rId3" imgW="33147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692150"/>
                        <a:ext cx="814546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>
            <a:extLst>
              <a:ext uri="{FF2B5EF4-FFF2-40B4-BE49-F238E27FC236}">
                <a16:creationId xmlns:a16="http://schemas.microsoft.com/office/drawing/2014/main" id="{B2DC0FD6-6852-40E4-9ABA-AFFF16567D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3573463"/>
          <a:ext cx="2519362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Equation" r:id="rId5" imgW="1002865" imgH="406224" progId="Equation.3">
                  <p:embed/>
                </p:oleObj>
              </mc:Choice>
              <mc:Fallback>
                <p:oleObj name="Equation" r:id="rId5" imgW="1002865" imgH="40622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573463"/>
                        <a:ext cx="2519362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>
            <a:extLst>
              <a:ext uri="{FF2B5EF4-FFF2-40B4-BE49-F238E27FC236}">
                <a16:creationId xmlns:a16="http://schemas.microsoft.com/office/drawing/2014/main" id="{BA7E6230-9653-42A5-B67B-EE56E307AA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508500"/>
          <a:ext cx="583565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公式" r:id="rId7" imgW="2323092" imgH="215806" progId="Equation.3">
                  <p:embed/>
                </p:oleObj>
              </mc:Choice>
              <mc:Fallback>
                <p:oleObj name="公式" r:id="rId7" imgW="2323092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508500"/>
                        <a:ext cx="583565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>
            <a:extLst>
              <a:ext uri="{FF2B5EF4-FFF2-40B4-BE49-F238E27FC236}">
                <a16:creationId xmlns:a16="http://schemas.microsoft.com/office/drawing/2014/main" id="{B276CB67-00A6-4F6E-954F-7DD0F5C62003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827088" y="1700213"/>
          <a:ext cx="8137525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公式" r:id="rId9" imgW="3746500" imgH="431800" progId="Equation.3">
                  <p:embed/>
                </p:oleObj>
              </mc:Choice>
              <mc:Fallback>
                <p:oleObj name="公式" r:id="rId9" imgW="3746500" imgH="431800" progId="Equation.3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00213"/>
                        <a:ext cx="8137525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0">
            <a:extLst>
              <a:ext uri="{FF2B5EF4-FFF2-40B4-BE49-F238E27FC236}">
                <a16:creationId xmlns:a16="http://schemas.microsoft.com/office/drawing/2014/main" id="{4BA39283-7400-4042-B685-660E49EC981A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900113" y="2636838"/>
          <a:ext cx="554355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公式" r:id="rId11" imgW="2362200" imgH="406400" progId="Equation.3">
                  <p:embed/>
                </p:oleObj>
              </mc:Choice>
              <mc:Fallback>
                <p:oleObj name="公式" r:id="rId11" imgW="2362200" imgH="406400" progId="Equation.3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636838"/>
                        <a:ext cx="5543550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5" name="Object 13">
            <a:extLst>
              <a:ext uri="{FF2B5EF4-FFF2-40B4-BE49-F238E27FC236}">
                <a16:creationId xmlns:a16="http://schemas.microsoft.com/office/drawing/2014/main" id="{6144E368-07C4-4EEE-B278-C25BAC026657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771525" y="5157788"/>
          <a:ext cx="558323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公式" r:id="rId13" imgW="2247900" imgH="393700" progId="Equation.3">
                  <p:embed/>
                </p:oleObj>
              </mc:Choice>
              <mc:Fallback>
                <p:oleObj name="公式" r:id="rId13" imgW="2247900" imgH="393700" progId="Equation.3">
                  <p:embed/>
                  <p:pic>
                    <p:nvPicPr>
                      <p:cNvPr id="0" name="Object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5157788"/>
                        <a:ext cx="558323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>
            <a:extLst>
              <a:ext uri="{FF2B5EF4-FFF2-40B4-BE49-F238E27FC236}">
                <a16:creationId xmlns:a16="http://schemas.microsoft.com/office/drawing/2014/main" id="{A7357307-68F2-44EC-A4E8-E3A9AC9173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7513" y="990600"/>
          <a:ext cx="716597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公式" r:id="rId3" imgW="2540000" imgH="457200" progId="Equation.3">
                  <p:embed/>
                </p:oleObj>
              </mc:Choice>
              <mc:Fallback>
                <p:oleObj name="公式" r:id="rId3" imgW="25400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3" y="990600"/>
                        <a:ext cx="7165975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>
            <a:extLst>
              <a:ext uri="{FF2B5EF4-FFF2-40B4-BE49-F238E27FC236}">
                <a16:creationId xmlns:a16="http://schemas.microsoft.com/office/drawing/2014/main" id="{4E5F6D7C-BD72-4971-99D5-622AAC241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20713"/>
            <a:ext cx="3095625" cy="52387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5400000" scaled="1"/>
          </a:gra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/>
              <a:t>二、数字特征计算</a:t>
            </a:r>
          </a:p>
        </p:txBody>
      </p:sp>
      <p:sp>
        <p:nvSpPr>
          <p:cNvPr id="103427" name="Text Box 3" descr="水滴">
            <a:extLst>
              <a:ext uri="{FF2B5EF4-FFF2-40B4-BE49-F238E27FC236}">
                <a16:creationId xmlns:a16="http://schemas.microsoft.com/office/drawing/2014/main" id="{2DB09315-E44E-4DD0-88D3-61C2ADC94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775" y="2478088"/>
            <a:ext cx="27225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1.数学期望：</a:t>
            </a:r>
            <a:r>
              <a:rPr lang="en-US" altLang="zh-CN" sz="2800" b="1">
                <a:solidFill>
                  <a:srgbClr val="000000"/>
                </a:solidFill>
              </a:rPr>
              <a:t>EX</a:t>
            </a:r>
          </a:p>
        </p:txBody>
      </p:sp>
      <p:sp>
        <p:nvSpPr>
          <p:cNvPr id="103428" name="AutoShape 4" descr="水滴">
            <a:extLst>
              <a:ext uri="{FF2B5EF4-FFF2-40B4-BE49-F238E27FC236}">
                <a16:creationId xmlns:a16="http://schemas.microsoft.com/office/drawing/2014/main" id="{372F6B6A-BAC5-4366-8783-84C2336092C9}"/>
              </a:ext>
            </a:extLst>
          </p:cNvPr>
          <p:cNvSpPr>
            <a:spLocks/>
          </p:cNvSpPr>
          <p:nvPr/>
        </p:nvSpPr>
        <p:spPr bwMode="auto">
          <a:xfrm>
            <a:off x="4835525" y="1484313"/>
            <a:ext cx="457200" cy="2541587"/>
          </a:xfrm>
          <a:prstGeom prst="leftBrace">
            <a:avLst>
              <a:gd name="adj1" fmla="val 46325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/>
          </a:p>
        </p:txBody>
      </p:sp>
      <p:sp>
        <p:nvSpPr>
          <p:cNvPr id="103429" name="Text Box 5" descr="水滴">
            <a:extLst>
              <a:ext uri="{FF2B5EF4-FFF2-40B4-BE49-F238E27FC236}">
                <a16:creationId xmlns:a16="http://schemas.microsoft.com/office/drawing/2014/main" id="{214A9149-740C-4C85-AE58-F57F4FF87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0488" y="1550988"/>
            <a:ext cx="1055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离散</a:t>
            </a:r>
          </a:p>
        </p:txBody>
      </p:sp>
      <p:sp>
        <p:nvSpPr>
          <p:cNvPr id="103430" name="Text Box 6" descr="水滴">
            <a:extLst>
              <a:ext uri="{FF2B5EF4-FFF2-40B4-BE49-F238E27FC236}">
                <a16:creationId xmlns:a16="http://schemas.microsoft.com/office/drawing/2014/main" id="{ED78F34A-7DAE-4908-AFF9-447077A71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5088" y="3498850"/>
            <a:ext cx="10525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连续</a:t>
            </a:r>
          </a:p>
        </p:txBody>
      </p:sp>
      <p:sp>
        <p:nvSpPr>
          <p:cNvPr id="103431" name="AutoShape 7" descr="水滴">
            <a:extLst>
              <a:ext uri="{FF2B5EF4-FFF2-40B4-BE49-F238E27FC236}">
                <a16:creationId xmlns:a16="http://schemas.microsoft.com/office/drawing/2014/main" id="{13853881-CB39-4E22-87E5-8D6CD010E9C9}"/>
              </a:ext>
            </a:extLst>
          </p:cNvPr>
          <p:cNvSpPr>
            <a:spLocks/>
          </p:cNvSpPr>
          <p:nvPr/>
        </p:nvSpPr>
        <p:spPr bwMode="auto">
          <a:xfrm>
            <a:off x="6072188" y="1054100"/>
            <a:ext cx="228600" cy="1524000"/>
          </a:xfrm>
          <a:prstGeom prst="leftBrace">
            <a:avLst>
              <a:gd name="adj1" fmla="val 55556"/>
              <a:gd name="adj2" fmla="val 537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/>
          </a:p>
        </p:txBody>
      </p:sp>
      <p:graphicFrame>
        <p:nvGraphicFramePr>
          <p:cNvPr id="103432" name="Object 8">
            <a:extLst>
              <a:ext uri="{FF2B5EF4-FFF2-40B4-BE49-F238E27FC236}">
                <a16:creationId xmlns:a16="http://schemas.microsoft.com/office/drawing/2014/main" id="{01402ED0-DF4A-4BE8-8B4A-9F83E14603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94438" y="1816100"/>
          <a:ext cx="17335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3" imgW="761669" imgH="431613" progId="Equation.3">
                  <p:embed/>
                </p:oleObj>
              </mc:Choice>
              <mc:Fallback>
                <p:oleObj name="Equation" r:id="rId3" imgW="761669" imgH="4316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4438" y="1816100"/>
                        <a:ext cx="173355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3" name="Object 9">
            <a:extLst>
              <a:ext uri="{FF2B5EF4-FFF2-40B4-BE49-F238E27FC236}">
                <a16:creationId xmlns:a16="http://schemas.microsoft.com/office/drawing/2014/main" id="{2A1FBFF0-1D71-408A-ACA5-7905C498B9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0150" y="2806700"/>
          <a:ext cx="21082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5" imgW="774364" imgH="330057" progId="Equation.3">
                  <p:embed/>
                </p:oleObj>
              </mc:Choice>
              <mc:Fallback>
                <p:oleObj name="Equation" r:id="rId5" imgW="774364" imgH="33005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150" y="2806700"/>
                        <a:ext cx="210820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4" name="AutoShape 10" descr="水滴">
            <a:extLst>
              <a:ext uri="{FF2B5EF4-FFF2-40B4-BE49-F238E27FC236}">
                <a16:creationId xmlns:a16="http://schemas.microsoft.com/office/drawing/2014/main" id="{532686F9-C207-45F1-A227-390977BC3FD1}"/>
              </a:ext>
            </a:extLst>
          </p:cNvPr>
          <p:cNvSpPr>
            <a:spLocks/>
          </p:cNvSpPr>
          <p:nvPr/>
        </p:nvSpPr>
        <p:spPr bwMode="auto">
          <a:xfrm>
            <a:off x="5995988" y="3035300"/>
            <a:ext cx="304800" cy="1447800"/>
          </a:xfrm>
          <a:prstGeom prst="leftBrace">
            <a:avLst>
              <a:gd name="adj1" fmla="val 39583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/>
          </a:p>
        </p:txBody>
      </p:sp>
      <p:graphicFrame>
        <p:nvGraphicFramePr>
          <p:cNvPr id="103435" name="Object 11">
            <a:extLst>
              <a:ext uri="{FF2B5EF4-FFF2-40B4-BE49-F238E27FC236}">
                <a16:creationId xmlns:a16="http://schemas.microsoft.com/office/drawing/2014/main" id="{C00F6387-6E01-4E0A-95BE-53D8F8F7B7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10313" y="3873500"/>
          <a:ext cx="28702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7" imgW="1054100" imgH="330200" progId="Equation.3">
                  <p:embed/>
                </p:oleObj>
              </mc:Choice>
              <mc:Fallback>
                <p:oleObj name="Equation" r:id="rId7" imgW="1054100" imgH="330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0313" y="3873500"/>
                        <a:ext cx="287020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6" name="Object 12">
            <a:extLst>
              <a:ext uri="{FF2B5EF4-FFF2-40B4-BE49-F238E27FC236}">
                <a16:creationId xmlns:a16="http://schemas.microsoft.com/office/drawing/2014/main" id="{0342EE5C-C77F-404F-A098-FFEEB07178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69050" y="825500"/>
          <a:ext cx="11557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9" imgW="508000" imgH="431800" progId="Equation.3">
                  <p:embed/>
                </p:oleObj>
              </mc:Choice>
              <mc:Fallback>
                <p:oleObj name="Equation" r:id="rId9" imgW="5080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9050" y="825500"/>
                        <a:ext cx="11557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7" name="Text Box 13" descr="水滴">
            <a:extLst>
              <a:ext uri="{FF2B5EF4-FFF2-40B4-BE49-F238E27FC236}">
                <a16:creationId xmlns:a16="http://schemas.microsoft.com/office/drawing/2014/main" id="{DFFC0D65-FB97-4597-ADAF-6AA7AF1DC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5" y="3159125"/>
            <a:ext cx="208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性质：4条</a:t>
            </a:r>
          </a:p>
        </p:txBody>
      </p:sp>
      <p:sp>
        <p:nvSpPr>
          <p:cNvPr id="103438" name="Text Box 14" descr="水滴">
            <a:extLst>
              <a:ext uri="{FF2B5EF4-FFF2-40B4-BE49-F238E27FC236}">
                <a16:creationId xmlns:a16="http://schemas.microsoft.com/office/drawing/2014/main" id="{5197FA65-ACAD-47CB-912A-20F391C96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868863"/>
            <a:ext cx="8016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2.方差：</a:t>
            </a:r>
            <a:r>
              <a:rPr lang="en-US" altLang="zh-CN" sz="2800" b="1" i="1">
                <a:solidFill>
                  <a:srgbClr val="000000"/>
                </a:solidFill>
              </a:rPr>
              <a:t>D</a:t>
            </a:r>
            <a:r>
              <a:rPr lang="en-US" altLang="zh-CN" sz="2800" b="1">
                <a:solidFill>
                  <a:srgbClr val="000000"/>
                </a:solidFill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</a:rPr>
              <a:t>X</a:t>
            </a:r>
            <a:r>
              <a:rPr lang="en-US" altLang="zh-CN" sz="2800" b="1">
                <a:solidFill>
                  <a:srgbClr val="000000"/>
                </a:solidFill>
              </a:rPr>
              <a:t>)= </a:t>
            </a:r>
            <a:r>
              <a:rPr lang="en-US" altLang="zh-CN" sz="2800" b="1" i="1">
                <a:solidFill>
                  <a:srgbClr val="000000"/>
                </a:solidFill>
              </a:rPr>
              <a:t>E </a:t>
            </a:r>
            <a:r>
              <a:rPr lang="en-US" altLang="zh-CN" sz="2800" b="1">
                <a:solidFill>
                  <a:srgbClr val="000000"/>
                </a:solidFill>
              </a:rPr>
              <a:t>{[</a:t>
            </a:r>
            <a:r>
              <a:rPr lang="en-US" altLang="zh-CN" sz="2800" b="1" i="1">
                <a:solidFill>
                  <a:srgbClr val="000000"/>
                </a:solidFill>
              </a:rPr>
              <a:t>X</a:t>
            </a:r>
            <a:r>
              <a:rPr lang="en-US" altLang="zh-CN" sz="2800" b="1">
                <a:solidFill>
                  <a:srgbClr val="000000"/>
                </a:solidFill>
              </a:rPr>
              <a:t> – </a:t>
            </a:r>
            <a:r>
              <a:rPr lang="en-US" altLang="zh-CN" sz="2800" b="1" i="1">
                <a:solidFill>
                  <a:srgbClr val="000000"/>
                </a:solidFill>
              </a:rPr>
              <a:t>E</a:t>
            </a:r>
            <a:r>
              <a:rPr lang="en-US" altLang="zh-CN" sz="2800" b="1">
                <a:solidFill>
                  <a:srgbClr val="000000"/>
                </a:solidFill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</a:rPr>
              <a:t>X</a:t>
            </a:r>
            <a:r>
              <a:rPr lang="en-US" altLang="zh-CN" sz="2800" b="1">
                <a:solidFill>
                  <a:srgbClr val="000000"/>
                </a:solidFill>
              </a:rPr>
              <a:t>)]</a:t>
            </a:r>
            <a:r>
              <a:rPr lang="en-US" altLang="zh-CN" sz="2800" b="1" baseline="30000">
                <a:solidFill>
                  <a:srgbClr val="000000"/>
                </a:solidFill>
              </a:rPr>
              <a:t>2</a:t>
            </a:r>
            <a:r>
              <a:rPr lang="en-US" altLang="zh-CN" sz="2800" b="1">
                <a:solidFill>
                  <a:srgbClr val="000000"/>
                </a:solidFill>
              </a:rPr>
              <a:t>}=</a:t>
            </a:r>
            <a:r>
              <a:rPr lang="en-US" altLang="zh-CN" sz="2800" b="1" i="1">
                <a:solidFill>
                  <a:srgbClr val="000000"/>
                </a:solidFill>
              </a:rPr>
              <a:t>D</a:t>
            </a:r>
            <a:r>
              <a:rPr lang="en-US" altLang="zh-CN" sz="2800" b="1">
                <a:solidFill>
                  <a:srgbClr val="000000"/>
                </a:solidFill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</a:rPr>
              <a:t>X</a:t>
            </a:r>
            <a:r>
              <a:rPr lang="en-US" altLang="zh-CN" sz="2800" b="1">
                <a:solidFill>
                  <a:srgbClr val="000000"/>
                </a:solidFill>
              </a:rPr>
              <a:t>)</a:t>
            </a:r>
            <a:r>
              <a:rPr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＝</a:t>
            </a:r>
            <a:r>
              <a:rPr lang="en-US" altLang="zh-CN" sz="2800" b="1" i="1">
                <a:solidFill>
                  <a:srgbClr val="990033"/>
                </a:solidFill>
              </a:rPr>
              <a:t>E </a:t>
            </a:r>
            <a:r>
              <a:rPr lang="en-US" altLang="zh-CN" sz="2800" b="1">
                <a:solidFill>
                  <a:srgbClr val="990033"/>
                </a:solidFill>
              </a:rPr>
              <a:t>(</a:t>
            </a:r>
            <a:r>
              <a:rPr lang="en-US" altLang="zh-CN" sz="2800" b="1" i="1">
                <a:solidFill>
                  <a:srgbClr val="990033"/>
                </a:solidFill>
              </a:rPr>
              <a:t>X</a:t>
            </a:r>
            <a:r>
              <a:rPr lang="en-US" altLang="zh-CN" sz="2800" b="1" baseline="30000">
                <a:solidFill>
                  <a:srgbClr val="990033"/>
                </a:solidFill>
              </a:rPr>
              <a:t>2</a:t>
            </a:r>
            <a:r>
              <a:rPr lang="en-US" altLang="zh-CN" sz="2800" b="1">
                <a:solidFill>
                  <a:srgbClr val="990033"/>
                </a:solidFill>
              </a:rPr>
              <a:t>)-</a:t>
            </a:r>
            <a:r>
              <a:rPr lang="en-US" altLang="zh-CN" sz="2800" b="1" i="1">
                <a:solidFill>
                  <a:srgbClr val="990033"/>
                </a:solidFill>
              </a:rPr>
              <a:t>E</a:t>
            </a:r>
            <a:r>
              <a:rPr lang="en-US" altLang="zh-CN" sz="2800" b="1">
                <a:solidFill>
                  <a:srgbClr val="990033"/>
                </a:solidFill>
              </a:rPr>
              <a:t>(</a:t>
            </a:r>
            <a:r>
              <a:rPr lang="en-US" altLang="zh-CN" sz="2800" b="1" i="1">
                <a:solidFill>
                  <a:srgbClr val="990033"/>
                </a:solidFill>
              </a:rPr>
              <a:t>X</a:t>
            </a:r>
            <a:r>
              <a:rPr lang="en-US" altLang="zh-CN" sz="2800" b="1">
                <a:solidFill>
                  <a:srgbClr val="990033"/>
                </a:solidFill>
              </a:rPr>
              <a:t>)</a:t>
            </a:r>
            <a:r>
              <a:rPr lang="en-US" altLang="zh-CN" sz="2800" b="1" baseline="30000">
                <a:solidFill>
                  <a:srgbClr val="990033"/>
                </a:solidFill>
              </a:rPr>
              <a:t>2</a:t>
            </a:r>
            <a:endParaRPr lang="zh-CN" altLang="en-US" sz="2800" b="1">
              <a:solidFill>
                <a:srgbClr val="990033"/>
              </a:solidFill>
            </a:endParaRPr>
          </a:p>
        </p:txBody>
      </p:sp>
      <p:sp>
        <p:nvSpPr>
          <p:cNvPr id="103439" name="Text Box 15" descr="水滴">
            <a:extLst>
              <a:ext uri="{FF2B5EF4-FFF2-40B4-BE49-F238E27FC236}">
                <a16:creationId xmlns:a16="http://schemas.microsoft.com/office/drawing/2014/main" id="{CAC56B6B-6443-46BC-AE35-937F350BD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445125"/>
            <a:ext cx="208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性质：</a:t>
            </a:r>
            <a:r>
              <a:rPr lang="en-US" altLang="zh-CN" sz="2800" b="1">
                <a:solidFill>
                  <a:srgbClr val="000000"/>
                </a:solidFill>
              </a:rPr>
              <a:t>4</a:t>
            </a:r>
            <a:r>
              <a:rPr lang="zh-CN" altLang="en-US" sz="2800" b="1">
                <a:solidFill>
                  <a:srgbClr val="000000"/>
                </a:solidFill>
              </a:rPr>
              <a:t>条</a:t>
            </a:r>
          </a:p>
        </p:txBody>
      </p:sp>
      <p:sp>
        <p:nvSpPr>
          <p:cNvPr id="103440" name="Text Box 16" descr="水滴">
            <a:extLst>
              <a:ext uri="{FF2B5EF4-FFF2-40B4-BE49-F238E27FC236}">
                <a16:creationId xmlns:a16="http://schemas.microsoft.com/office/drawing/2014/main" id="{A5AF7245-1570-4961-8CC9-173D11C44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013" y="5516563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均方差：</a:t>
            </a:r>
          </a:p>
        </p:txBody>
      </p:sp>
      <p:graphicFrame>
        <p:nvGraphicFramePr>
          <p:cNvPr id="103441" name="Object 17">
            <a:extLst>
              <a:ext uri="{FF2B5EF4-FFF2-40B4-BE49-F238E27FC236}">
                <a16:creationId xmlns:a16="http://schemas.microsoft.com/office/drawing/2014/main" id="{B971E693-4EF3-478E-A66A-5A69078774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5516563"/>
          <a:ext cx="23050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11" imgW="1015559" imgH="253890" progId="Equation.3">
                  <p:embed/>
                </p:oleObj>
              </mc:Choice>
              <mc:Fallback>
                <p:oleObj name="Equation" r:id="rId11" imgW="1015559" imgH="25389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5516563"/>
                        <a:ext cx="23050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4">
            <a:extLst>
              <a:ext uri="{FF2B5EF4-FFF2-40B4-BE49-F238E27FC236}">
                <a16:creationId xmlns:a16="http://schemas.microsoft.com/office/drawing/2014/main" id="{C40C8919-A98B-4550-BA41-7BCC9FBFC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1354138"/>
            <a:ext cx="4248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随机变量</a:t>
            </a:r>
            <a:r>
              <a:rPr lang="zh-CN" altLang="en-US" sz="2800" b="1">
                <a:solidFill>
                  <a:srgbClr val="CC3300"/>
                </a:solidFill>
              </a:rPr>
              <a:t>函数的期望公式</a:t>
            </a:r>
            <a:r>
              <a:rPr lang="en-US" altLang="zh-CN" sz="2800" b="1"/>
              <a:t>!</a:t>
            </a:r>
            <a:endParaRPr lang="zh-CN" altLang="en-US" sz="2800" b="1"/>
          </a:p>
        </p:txBody>
      </p:sp>
      <p:sp>
        <p:nvSpPr>
          <p:cNvPr id="19" name="AutoShape 5">
            <a:extLst>
              <a:ext uri="{FF2B5EF4-FFF2-40B4-BE49-F238E27FC236}">
                <a16:creationId xmlns:a16="http://schemas.microsoft.com/office/drawing/2014/main" id="{A392C3FA-F83A-488F-B5B3-230C39728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" y="1831975"/>
            <a:ext cx="1676400" cy="1143000"/>
          </a:xfrm>
          <a:prstGeom prst="cloudCallout">
            <a:avLst>
              <a:gd name="adj1" fmla="val 130986"/>
              <a:gd name="adj2" fmla="val -46407"/>
            </a:avLst>
          </a:prstGeom>
          <a:gradFill rotWithShape="0">
            <a:gsLst>
              <a:gs pos="0">
                <a:srgbClr val="66CCFF"/>
              </a:gs>
              <a:gs pos="50000">
                <a:srgbClr val="FFFFFF"/>
              </a:gs>
              <a:gs pos="100000">
                <a:srgbClr val="66CCFF"/>
              </a:gs>
            </a:gsLst>
            <a:lin ang="5400000" scaled="1"/>
          </a:gradFill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/>
              <a:t>核心公式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0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10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10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10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8" dur="500"/>
                                        <p:tgtEl>
                                          <p:spTgt spid="10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 animBg="1" autoUpdateAnimBg="0"/>
      <p:bldP spid="103427" grpId="0" autoUpdateAnimBg="0"/>
      <p:bldP spid="103428" grpId="0" animBg="1"/>
      <p:bldP spid="103429" grpId="0" autoUpdateAnimBg="0"/>
      <p:bldP spid="103430" grpId="0" autoUpdateAnimBg="0"/>
      <p:bldP spid="103431" grpId="0" animBg="1"/>
      <p:bldP spid="103434" grpId="0" animBg="1"/>
      <p:bldP spid="103437" grpId="0" autoUpdateAnimBg="0"/>
      <p:bldP spid="103438" grpId="0" autoUpdateAnimBg="0"/>
      <p:bldP spid="103439" grpId="0" autoUpdateAnimBg="0"/>
      <p:bldP spid="103440" grpId="0" autoUpdateAnimBg="0"/>
      <p:bldP spid="18" grpId="0" autoUpdateAnimBg="0"/>
      <p:bldP spid="19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 descr="水滴">
            <a:extLst>
              <a:ext uri="{FF2B5EF4-FFF2-40B4-BE49-F238E27FC236}">
                <a16:creationId xmlns:a16="http://schemas.microsoft.com/office/drawing/2014/main" id="{DC478659-6360-41FE-AC79-9AA7D64E2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09600"/>
            <a:ext cx="3756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990033"/>
                </a:solidFill>
              </a:rPr>
              <a:t>随机变量之间的关系：</a:t>
            </a:r>
          </a:p>
        </p:txBody>
      </p:sp>
      <p:sp>
        <p:nvSpPr>
          <p:cNvPr id="104451" name="Text Box 3" descr="水滴">
            <a:extLst>
              <a:ext uri="{FF2B5EF4-FFF2-40B4-BE49-F238E27FC236}">
                <a16:creationId xmlns:a16="http://schemas.microsoft.com/office/drawing/2014/main" id="{F377ADB0-571A-4778-9838-6E94539B5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1611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协方差：</a:t>
            </a:r>
            <a:endParaRPr lang="en-US" altLang="zh-CN" sz="2800" b="1">
              <a:solidFill>
                <a:srgbClr val="000000"/>
              </a:solidFill>
            </a:endParaRPr>
          </a:p>
        </p:txBody>
      </p:sp>
      <p:sp>
        <p:nvSpPr>
          <p:cNvPr id="104452" name="Rectangle 4" descr="水滴">
            <a:extLst>
              <a:ext uri="{FF2B5EF4-FFF2-40B4-BE49-F238E27FC236}">
                <a16:creationId xmlns:a16="http://schemas.microsoft.com/office/drawing/2014/main" id="{3D9A5699-3BA2-46A7-8656-EE15C0A78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752600"/>
            <a:ext cx="7580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000000"/>
                </a:solidFill>
              </a:rPr>
              <a:t>cov</a:t>
            </a:r>
            <a:r>
              <a:rPr lang="en-US" altLang="zh-CN" sz="2800" b="1">
                <a:solidFill>
                  <a:srgbClr val="000000"/>
                </a:solidFill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</a:rPr>
              <a:t> X,Y </a:t>
            </a:r>
            <a:r>
              <a:rPr lang="en-US" altLang="zh-CN" sz="2800" b="1">
                <a:solidFill>
                  <a:srgbClr val="000000"/>
                </a:solidFill>
              </a:rPr>
              <a:t>)=</a:t>
            </a:r>
            <a:r>
              <a:rPr lang="en-US" altLang="zh-CN" sz="2800" b="1" i="1">
                <a:solidFill>
                  <a:srgbClr val="000000"/>
                </a:solidFill>
              </a:rPr>
              <a:t>E</a:t>
            </a:r>
            <a:r>
              <a:rPr lang="en-US" altLang="zh-CN" sz="2800" b="1">
                <a:solidFill>
                  <a:srgbClr val="000000"/>
                </a:solidFill>
              </a:rPr>
              <a:t>{[</a:t>
            </a:r>
            <a:r>
              <a:rPr lang="en-US" altLang="zh-CN" sz="2800" b="1" i="1">
                <a:solidFill>
                  <a:srgbClr val="000000"/>
                </a:solidFill>
              </a:rPr>
              <a:t>X</a:t>
            </a:r>
            <a:r>
              <a:rPr lang="en-US" altLang="zh-CN" sz="2800" b="1">
                <a:solidFill>
                  <a:srgbClr val="000000"/>
                </a:solidFill>
              </a:rPr>
              <a:t>-</a:t>
            </a:r>
            <a:r>
              <a:rPr lang="en-US" altLang="zh-CN" sz="2800" b="1" i="1">
                <a:solidFill>
                  <a:srgbClr val="000000"/>
                </a:solidFill>
              </a:rPr>
              <a:t>E</a:t>
            </a:r>
            <a:r>
              <a:rPr lang="en-US" altLang="zh-CN" sz="2800" b="1">
                <a:solidFill>
                  <a:srgbClr val="000000"/>
                </a:solidFill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</a:rPr>
              <a:t>X</a:t>
            </a:r>
            <a:r>
              <a:rPr lang="en-US" altLang="zh-CN" sz="2800" b="1">
                <a:solidFill>
                  <a:srgbClr val="000000"/>
                </a:solidFill>
              </a:rPr>
              <a:t>)][</a:t>
            </a:r>
            <a:r>
              <a:rPr lang="en-US" altLang="zh-CN" sz="2800" b="1" i="1">
                <a:solidFill>
                  <a:srgbClr val="000000"/>
                </a:solidFill>
              </a:rPr>
              <a:t>Y</a:t>
            </a:r>
            <a:r>
              <a:rPr lang="en-US" altLang="zh-CN" sz="2800" b="1">
                <a:solidFill>
                  <a:srgbClr val="000000"/>
                </a:solidFill>
              </a:rPr>
              <a:t>-</a:t>
            </a:r>
            <a:r>
              <a:rPr lang="en-US" altLang="zh-CN" sz="2800" b="1" i="1">
                <a:solidFill>
                  <a:srgbClr val="000000"/>
                </a:solidFill>
              </a:rPr>
              <a:t>E</a:t>
            </a:r>
            <a:r>
              <a:rPr lang="en-US" altLang="zh-CN" sz="2800" b="1">
                <a:solidFill>
                  <a:srgbClr val="000000"/>
                </a:solidFill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</a:rPr>
              <a:t>Y</a:t>
            </a:r>
            <a:r>
              <a:rPr lang="en-US" altLang="zh-CN" sz="2800" b="1">
                <a:solidFill>
                  <a:srgbClr val="000000"/>
                </a:solidFill>
              </a:rPr>
              <a:t>)]}=</a:t>
            </a:r>
            <a:r>
              <a:rPr lang="en-US" altLang="zh-CN" sz="2800" b="1" i="1">
                <a:solidFill>
                  <a:srgbClr val="000000"/>
                </a:solidFill>
              </a:rPr>
              <a:t>E</a:t>
            </a:r>
            <a:r>
              <a:rPr lang="en-US" altLang="zh-CN" sz="2800" b="1">
                <a:solidFill>
                  <a:srgbClr val="000000"/>
                </a:solidFill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</a:rPr>
              <a:t>XY</a:t>
            </a:r>
            <a:r>
              <a:rPr lang="en-US" altLang="zh-CN" sz="2800" b="1">
                <a:solidFill>
                  <a:srgbClr val="000000"/>
                </a:solidFill>
              </a:rPr>
              <a:t>)-</a:t>
            </a:r>
            <a:r>
              <a:rPr lang="en-US" altLang="zh-CN" sz="2800" b="1" i="1">
                <a:solidFill>
                  <a:srgbClr val="000000"/>
                </a:solidFill>
              </a:rPr>
              <a:t>E</a:t>
            </a:r>
            <a:r>
              <a:rPr lang="en-US" altLang="zh-CN" sz="2800" b="1">
                <a:solidFill>
                  <a:srgbClr val="000000"/>
                </a:solidFill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</a:rPr>
              <a:t>X</a:t>
            </a:r>
            <a:r>
              <a:rPr lang="en-US" altLang="zh-CN" sz="2800" b="1">
                <a:solidFill>
                  <a:srgbClr val="000000"/>
                </a:solidFill>
              </a:rPr>
              <a:t>)</a:t>
            </a:r>
            <a:r>
              <a:rPr lang="en-US" altLang="zh-CN" sz="2800" b="1" i="1">
                <a:solidFill>
                  <a:srgbClr val="000000"/>
                </a:solidFill>
              </a:rPr>
              <a:t>E</a:t>
            </a:r>
            <a:r>
              <a:rPr lang="en-US" altLang="zh-CN" sz="2800" b="1">
                <a:solidFill>
                  <a:srgbClr val="000000"/>
                </a:solidFill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</a:rPr>
              <a:t>Y</a:t>
            </a:r>
            <a:r>
              <a:rPr lang="en-US" altLang="zh-CN" sz="2800" b="1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04453" name="Text Box 5" descr="水滴">
            <a:extLst>
              <a:ext uri="{FF2B5EF4-FFF2-40B4-BE49-F238E27FC236}">
                <a16:creationId xmlns:a16="http://schemas.microsoft.com/office/drawing/2014/main" id="{469CDFEC-25C2-4C48-9EBB-066ACBC54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5654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相关系数：</a:t>
            </a:r>
          </a:p>
        </p:txBody>
      </p:sp>
      <p:sp>
        <p:nvSpPr>
          <p:cNvPr id="104454" name="Text Box 6" descr="水滴">
            <a:extLst>
              <a:ext uri="{FF2B5EF4-FFF2-40B4-BE49-F238E27FC236}">
                <a16:creationId xmlns:a16="http://schemas.microsoft.com/office/drawing/2014/main" id="{AF53C3A7-6E87-42B1-AA05-6FDC28824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50" y="3327400"/>
            <a:ext cx="65532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设二维随机变量</a:t>
            </a:r>
            <a:r>
              <a:rPr lang="en-US" altLang="zh-CN" sz="2800" b="1" i="1">
                <a:solidFill>
                  <a:srgbClr val="000000"/>
                </a:solidFill>
              </a:rPr>
              <a:t>X</a:t>
            </a:r>
            <a:r>
              <a:rPr lang="en-US" altLang="zh-CN" sz="2800" b="1">
                <a:solidFill>
                  <a:srgbClr val="000000"/>
                </a:solidFill>
              </a:rPr>
              <a:t>,</a:t>
            </a:r>
            <a:r>
              <a:rPr lang="en-US" altLang="zh-CN" sz="2800" b="1" i="1">
                <a:solidFill>
                  <a:srgbClr val="000000"/>
                </a:solidFill>
              </a:rPr>
              <a:t>Y</a:t>
            </a:r>
            <a:r>
              <a:rPr lang="zh-CN" altLang="en-US" sz="2800" b="1">
                <a:solidFill>
                  <a:srgbClr val="000000"/>
                </a:solidFill>
              </a:rPr>
              <a:t>的</a:t>
            </a:r>
            <a:r>
              <a:rPr lang="en-US" altLang="zh-CN" sz="2800" b="1" i="1">
                <a:solidFill>
                  <a:srgbClr val="000000"/>
                </a:solidFill>
              </a:rPr>
              <a:t>D</a:t>
            </a:r>
            <a:r>
              <a:rPr lang="en-US" altLang="zh-CN" sz="2800" b="1">
                <a:solidFill>
                  <a:srgbClr val="000000"/>
                </a:solidFill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</a:rPr>
              <a:t>X</a:t>
            </a:r>
            <a:r>
              <a:rPr lang="en-US" altLang="zh-CN" sz="2800" b="1">
                <a:solidFill>
                  <a:srgbClr val="000000"/>
                </a:solidFill>
              </a:rPr>
              <a:t>)&gt;0,</a:t>
            </a:r>
            <a:r>
              <a:rPr lang="en-US" altLang="zh-CN" sz="2800" b="1" i="1">
                <a:solidFill>
                  <a:srgbClr val="000000"/>
                </a:solidFill>
              </a:rPr>
              <a:t>D</a:t>
            </a:r>
            <a:r>
              <a:rPr lang="en-US" altLang="zh-CN" sz="2800" b="1">
                <a:solidFill>
                  <a:srgbClr val="000000"/>
                </a:solidFill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</a:rPr>
              <a:t>Y</a:t>
            </a:r>
            <a:r>
              <a:rPr lang="en-US" altLang="zh-CN" sz="2800" b="1">
                <a:solidFill>
                  <a:srgbClr val="000000"/>
                </a:solidFill>
              </a:rPr>
              <a:t>)&gt;0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称</a:t>
            </a:r>
          </a:p>
        </p:txBody>
      </p:sp>
      <p:graphicFrame>
        <p:nvGraphicFramePr>
          <p:cNvPr id="104455" name="Object 7">
            <a:extLst>
              <a:ext uri="{FF2B5EF4-FFF2-40B4-BE49-F238E27FC236}">
                <a16:creationId xmlns:a16="http://schemas.microsoft.com/office/drawing/2014/main" id="{C2279EFE-9A0F-4496-8535-A59AF524E2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1650" y="3784600"/>
          <a:ext cx="34417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3" imgW="1397000" imgH="457200" progId="Equation.3">
                  <p:embed/>
                </p:oleObj>
              </mc:Choice>
              <mc:Fallback>
                <p:oleObj name="Equation" r:id="rId3" imgW="13970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3784600"/>
                        <a:ext cx="34417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6" name="Text Box 8" descr="水滴">
            <a:extLst>
              <a:ext uri="{FF2B5EF4-FFF2-40B4-BE49-F238E27FC236}">
                <a16:creationId xmlns:a16="http://schemas.microsoft.com/office/drawing/2014/main" id="{3D5C97C8-9C52-4CCD-9995-A327F5CFC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4927600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为随机变量</a:t>
            </a:r>
            <a:r>
              <a:rPr lang="en-US" altLang="zh-CN" sz="2800" b="1" i="1">
                <a:solidFill>
                  <a:srgbClr val="000000"/>
                </a:solidFill>
              </a:rPr>
              <a:t>X</a:t>
            </a:r>
            <a:r>
              <a:rPr lang="zh-CN" altLang="en-US" sz="2800" b="1">
                <a:solidFill>
                  <a:srgbClr val="000000"/>
                </a:solidFill>
              </a:rPr>
              <a:t>与</a:t>
            </a:r>
            <a:r>
              <a:rPr lang="en-US" altLang="zh-CN" sz="2800" b="1" i="1">
                <a:solidFill>
                  <a:srgbClr val="000000"/>
                </a:solidFill>
              </a:rPr>
              <a:t>Y</a:t>
            </a:r>
            <a:r>
              <a:rPr lang="zh-CN" altLang="en-US" sz="2800" b="1">
                <a:solidFill>
                  <a:srgbClr val="000000"/>
                </a:solidFill>
              </a:rPr>
              <a:t>的</a:t>
            </a:r>
            <a:r>
              <a:rPr lang="zh-CN" altLang="en-US" sz="2800" b="1">
                <a:solidFill>
                  <a:srgbClr val="990033"/>
                </a:solidFill>
              </a:rPr>
              <a:t>相关系数</a:t>
            </a:r>
            <a:r>
              <a:rPr lang="zh-CN" altLang="en-US" sz="2800" b="1">
                <a:solidFill>
                  <a:srgbClr val="000000"/>
                </a:solidFill>
              </a:rPr>
              <a:t>。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28906326-7AE3-42CB-9667-078F18C1B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5360988"/>
            <a:ext cx="810895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b="1"/>
              <a:t>   </a:t>
            </a:r>
            <a:r>
              <a:rPr lang="zh-CN" altLang="en-US" sz="2800" b="1">
                <a:solidFill>
                  <a:srgbClr val="CC3300"/>
                </a:solidFill>
              </a:rPr>
              <a:t>记住重要分布</a:t>
            </a:r>
            <a:r>
              <a:rPr lang="zh-CN" altLang="en-US" sz="2800" b="1"/>
              <a:t>：正态、二项、泊松、均匀、指数的数字特征.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 autoUpdateAnimBg="0"/>
      <p:bldP spid="104451" grpId="0" autoUpdateAnimBg="0"/>
      <p:bldP spid="104452" grpId="0" autoUpdateAnimBg="0"/>
      <p:bldP spid="104453" grpId="0" autoUpdateAnimBg="0"/>
      <p:bldP spid="104454" grpId="0" autoUpdateAnimBg="0"/>
      <p:bldP spid="104456" grpId="0" autoUpdateAnimBg="0"/>
      <p:bldP spid="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Rectangle 4">
            <a:extLst>
              <a:ext uri="{FF2B5EF4-FFF2-40B4-BE49-F238E27FC236}">
                <a16:creationId xmlns:a16="http://schemas.microsoft.com/office/drawing/2014/main" id="{D9DF33D4-C447-40EB-AB4C-F9DF5E27F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620713"/>
            <a:ext cx="2160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ym typeface="Symbol" panose="05050102010706020507" pitchFamily="18" charset="2"/>
              </a:rPr>
              <a:t>主要问题：</a:t>
            </a:r>
          </a:p>
        </p:txBody>
      </p:sp>
      <p:graphicFrame>
        <p:nvGraphicFramePr>
          <p:cNvPr id="113669" name="Object 5">
            <a:extLst>
              <a:ext uri="{FF2B5EF4-FFF2-40B4-BE49-F238E27FC236}">
                <a16:creationId xmlns:a16="http://schemas.microsoft.com/office/drawing/2014/main" id="{5366819C-60CD-46F6-BE1A-2B23614079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3725" y="2492375"/>
          <a:ext cx="802957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公式" r:id="rId3" imgW="2819400" imgH="457200" progId="Equation.3">
                  <p:embed/>
                </p:oleObj>
              </mc:Choice>
              <mc:Fallback>
                <p:oleObj name="公式" r:id="rId3" imgW="28194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2492375"/>
                        <a:ext cx="8029575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0" name="Object 6">
            <a:extLst>
              <a:ext uri="{FF2B5EF4-FFF2-40B4-BE49-F238E27FC236}">
                <a16:creationId xmlns:a16="http://schemas.microsoft.com/office/drawing/2014/main" id="{B57530CB-DC58-4116-A75F-346E57803C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3450" y="1858963"/>
          <a:ext cx="2668588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公式" r:id="rId5" imgW="1040948" imgH="203112" progId="Equation.3">
                  <p:embed/>
                </p:oleObj>
              </mc:Choice>
              <mc:Fallback>
                <p:oleObj name="公式" r:id="rId5" imgW="1040948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1858963"/>
                        <a:ext cx="2668588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1" name="Object 7">
            <a:extLst>
              <a:ext uri="{FF2B5EF4-FFF2-40B4-BE49-F238E27FC236}">
                <a16:creationId xmlns:a16="http://schemas.microsoft.com/office/drawing/2014/main" id="{0AD1A52C-5B87-41B5-9382-BCCD3B75DA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03650" y="1858963"/>
          <a:ext cx="386397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公式" r:id="rId7" imgW="1663700" imgH="203200" progId="Equation.3">
                  <p:embed/>
                </p:oleObj>
              </mc:Choice>
              <mc:Fallback>
                <p:oleObj name="公式" r:id="rId7" imgW="16637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50" y="1858963"/>
                        <a:ext cx="386397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4" name="Text Box 10" descr="水滴">
            <a:extLst>
              <a:ext uri="{FF2B5EF4-FFF2-40B4-BE49-F238E27FC236}">
                <a16:creationId xmlns:a16="http://schemas.microsoft.com/office/drawing/2014/main" id="{3CF2391E-3D26-4DAF-9294-BF1049FD2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196975"/>
            <a:ext cx="48244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1. </a:t>
            </a:r>
            <a:r>
              <a:rPr lang="zh-CN" altLang="en-US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计算中常见的两个错误</a:t>
            </a:r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113675" name="Text Box 11" descr="水滴">
            <a:extLst>
              <a:ext uri="{FF2B5EF4-FFF2-40B4-BE49-F238E27FC236}">
                <a16:creationId xmlns:a16="http://schemas.microsoft.com/office/drawing/2014/main" id="{28D1CBE2-A1B9-4964-AB92-5301941B8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3573463"/>
            <a:ext cx="36528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随机变量相互独立</a:t>
            </a:r>
            <a:r>
              <a:rPr lang="en-US" altLang="zh-CN" sz="3200" b="1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!</a:t>
            </a:r>
          </a:p>
        </p:txBody>
      </p:sp>
      <p:sp>
        <p:nvSpPr>
          <p:cNvPr id="113676" name="Text Box 12" descr="水滴">
            <a:extLst>
              <a:ext uri="{FF2B5EF4-FFF2-40B4-BE49-F238E27FC236}">
                <a16:creationId xmlns:a16="http://schemas.microsoft.com/office/drawing/2014/main" id="{F5D93DDF-3E6A-465E-A9E7-AA110DF16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149725"/>
            <a:ext cx="8077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3.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相关系数是衡量两个随机变量之间</a:t>
            </a:r>
            <a:r>
              <a:rPr lang="zh-CN" altLang="en-US" sz="3200" b="1" u="sng">
                <a:latin typeface="楷体_GB2312" pitchFamily="49" charset="-122"/>
                <a:ea typeface="楷体_GB2312" pitchFamily="49" charset="-122"/>
              </a:rPr>
              <a:t>线性相关程度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的数字特征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注意和独立性的关系。</a:t>
            </a:r>
          </a:p>
        </p:txBody>
      </p:sp>
      <p:sp>
        <p:nvSpPr>
          <p:cNvPr id="113677" name="Text Box 13">
            <a:extLst>
              <a:ext uri="{FF2B5EF4-FFF2-40B4-BE49-F238E27FC236}">
                <a16:creationId xmlns:a16="http://schemas.microsoft.com/office/drawing/2014/main" id="{C7D70C9C-85FB-4451-BB9B-4C5A3A59D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5300663"/>
            <a:ext cx="5905500" cy="722312"/>
          </a:xfrm>
          <a:prstGeom prst="rect">
            <a:avLst/>
          </a:prstGeom>
          <a:gradFill rotWithShape="0">
            <a:gsLst>
              <a:gs pos="0">
                <a:srgbClr val="FF99FF"/>
              </a:gs>
              <a:gs pos="50000">
                <a:srgbClr val="FFFFFF"/>
              </a:gs>
              <a:gs pos="100000">
                <a:srgbClr val="FF99FF"/>
              </a:gs>
            </a:gsLst>
            <a:lin ang="5400000" scaled="1"/>
          </a:gradFill>
          <a:ln w="25400">
            <a:solidFill>
              <a:srgbClr val="9933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随机变量的数字特征是数！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8" grpId="0"/>
      <p:bldP spid="113674" grpId="0" autoUpdateAnimBg="0"/>
      <p:bldP spid="113675" grpId="0" autoUpdateAnimBg="0"/>
      <p:bldP spid="113676" grpId="0" autoUpdateAnimBg="0"/>
      <p:bldP spid="11367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4" descr="水滴">
            <a:extLst>
              <a:ext uri="{FF2B5EF4-FFF2-40B4-BE49-F238E27FC236}">
                <a16:creationId xmlns:a16="http://schemas.microsoft.com/office/drawing/2014/main" id="{D585561E-8983-4A18-80EA-B4ED5940F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642938"/>
            <a:ext cx="5080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</a:rPr>
              <a:t>关于正态分布的若干结论：</a:t>
            </a:r>
          </a:p>
        </p:txBody>
      </p:sp>
      <p:graphicFrame>
        <p:nvGraphicFramePr>
          <p:cNvPr id="19461" name="Object 5">
            <a:extLst>
              <a:ext uri="{FF2B5EF4-FFF2-40B4-BE49-F238E27FC236}">
                <a16:creationId xmlns:a16="http://schemas.microsoft.com/office/drawing/2014/main" id="{4B1D517B-D1B4-46FE-9AE8-76BDEFF174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1773238"/>
          <a:ext cx="8329612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3" imgW="3286288" imgH="438240" progId="Equation.DSMT4">
                  <p:embed/>
                </p:oleObj>
              </mc:Choice>
              <mc:Fallback>
                <p:oleObj name="Equation" r:id="rId3" imgW="3286288" imgH="438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773238"/>
                        <a:ext cx="8329612" cy="1230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>
            <a:extLst>
              <a:ext uri="{FF2B5EF4-FFF2-40B4-BE49-F238E27FC236}">
                <a16:creationId xmlns:a16="http://schemas.microsoft.com/office/drawing/2014/main" id="{2B0FF534-B6FE-4689-A437-371F1121D5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9125" y="1125538"/>
          <a:ext cx="795337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5" imgW="3136900" imgH="228600" progId="Equation.DSMT4">
                  <p:embed/>
                </p:oleObj>
              </mc:Choice>
              <mc:Fallback>
                <p:oleObj name="Equation" r:id="rId5" imgW="31369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1125538"/>
                        <a:ext cx="795337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1">
            <a:extLst>
              <a:ext uri="{FF2B5EF4-FFF2-40B4-BE49-F238E27FC236}">
                <a16:creationId xmlns:a16="http://schemas.microsoft.com/office/drawing/2014/main" id="{4824096E-9231-4FD7-A47F-C4CC1521E1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068638"/>
          <a:ext cx="7431087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7" imgW="3162300" imgH="495300" progId="Equation.DSMT4">
                  <p:embed/>
                </p:oleObj>
              </mc:Choice>
              <mc:Fallback>
                <p:oleObj name="Equation" r:id="rId7" imgW="3162300" imgH="4953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068638"/>
                        <a:ext cx="7431087" cy="116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12">
            <a:extLst>
              <a:ext uri="{FF2B5EF4-FFF2-40B4-BE49-F238E27FC236}">
                <a16:creationId xmlns:a16="http://schemas.microsoft.com/office/drawing/2014/main" id="{620843B5-3E53-4B82-AFAD-55D1FD41EE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365625"/>
          <a:ext cx="640873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9" imgW="2565400" imgH="241300" progId="Equation.DSMT4">
                  <p:embed/>
                </p:oleObj>
              </mc:Choice>
              <mc:Fallback>
                <p:oleObj name="Equation" r:id="rId9" imgW="2565400" imgH="241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365625"/>
                        <a:ext cx="6408737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0" name="Text Box 14" descr="水滴">
            <a:extLst>
              <a:ext uri="{FF2B5EF4-FFF2-40B4-BE49-F238E27FC236}">
                <a16:creationId xmlns:a16="http://schemas.microsoft.com/office/drawing/2014/main" id="{D391231D-4104-487D-A909-D7A4BEF0E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3644900"/>
            <a:ext cx="25923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</a:rPr>
              <a:t>更进一步，</a:t>
            </a:r>
          </a:p>
        </p:txBody>
      </p:sp>
      <p:graphicFrame>
        <p:nvGraphicFramePr>
          <p:cNvPr id="20487" name="Object 7">
            <a:extLst>
              <a:ext uri="{FF2B5EF4-FFF2-40B4-BE49-F238E27FC236}">
                <a16:creationId xmlns:a16="http://schemas.microsoft.com/office/drawing/2014/main" id="{C669D719-2DA1-461A-990A-E5A8A1D849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938" y="4929188"/>
          <a:ext cx="798195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11" imgW="3143315" imgH="400011" progId="Equation.DSMT4">
                  <p:embed/>
                </p:oleObj>
              </mc:Choice>
              <mc:Fallback>
                <p:oleObj name="Equation" r:id="rId11" imgW="3143315" imgH="400011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4929188"/>
                        <a:ext cx="798195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7" dur="10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  <p:bldP spid="1947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5" name="Object 5">
            <a:extLst>
              <a:ext uri="{FF2B5EF4-FFF2-40B4-BE49-F238E27FC236}">
                <a16:creationId xmlns:a16="http://schemas.microsoft.com/office/drawing/2014/main" id="{11383D29-9B9B-40A7-A934-9951D24372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" y="785813"/>
          <a:ext cx="66579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3" imgW="2609944" imgH="171334" progId="Equation.DSMT4">
                  <p:embed/>
                </p:oleObj>
              </mc:Choice>
              <mc:Fallback>
                <p:oleObj name="Equation" r:id="rId3" imgW="2609944" imgH="17133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785813"/>
                        <a:ext cx="665797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>
            <a:extLst>
              <a:ext uri="{FF2B5EF4-FFF2-40B4-BE49-F238E27FC236}">
                <a16:creationId xmlns:a16="http://schemas.microsoft.com/office/drawing/2014/main" id="{F5B594B8-D6A3-48C3-A159-A30734F7CE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063" y="1428750"/>
          <a:ext cx="8266112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5" imgW="3257485" imgH="400011" progId="Equation.DSMT4">
                  <p:embed/>
                </p:oleObj>
              </mc:Choice>
              <mc:Fallback>
                <p:oleObj name="Equation" r:id="rId5" imgW="3257485" imgH="400011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1428750"/>
                        <a:ext cx="8266112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6">
            <a:extLst>
              <a:ext uri="{FF2B5EF4-FFF2-40B4-BE49-F238E27FC236}">
                <a16:creationId xmlns:a16="http://schemas.microsoft.com/office/drawing/2014/main" id="{F8BE6B37-B26C-4742-A1D2-40A563E1B277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3643313"/>
            <a:ext cx="8077200" cy="1095375"/>
            <a:chOff x="500034" y="714356"/>
            <a:chExt cx="8077200" cy="1094724"/>
          </a:xfrm>
        </p:grpSpPr>
        <p:sp>
          <p:nvSpPr>
            <p:cNvPr id="8199" name="Text Box 4" descr="水滴">
              <a:extLst>
                <a:ext uri="{FF2B5EF4-FFF2-40B4-BE49-F238E27FC236}">
                  <a16:creationId xmlns:a16="http://schemas.microsoft.com/office/drawing/2014/main" id="{6D81BEFF-10B1-4FDA-A429-79DBE57E20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034" y="714356"/>
              <a:ext cx="8077200" cy="695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</a:pPr>
              <a:r>
                <a:rPr lang="zh-CN" altLang="en-US" sz="2800" b="1">
                  <a:solidFill>
                    <a:srgbClr val="000000"/>
                  </a:solidFill>
                  <a:latin typeface="楷体_GB2312" pitchFamily="49" charset="-122"/>
                </a:rPr>
                <a:t>进一步,设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Y</a:t>
              </a:r>
              <a:r>
                <a:rPr lang="en-US" altLang="zh-CN" sz="2800" b="1" baseline="-25000">
                  <a:solidFill>
                    <a:srgbClr val="000000"/>
                  </a:solidFill>
                </a:rPr>
                <a:t>1</a:t>
              </a:r>
              <a:r>
                <a:rPr lang="en-US" altLang="zh-CN" sz="2800" b="1">
                  <a:solidFill>
                    <a:srgbClr val="000000"/>
                  </a:solidFill>
                </a:rPr>
                <a:t>,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Y</a:t>
              </a:r>
              <a:r>
                <a:rPr lang="en-US" altLang="zh-CN" sz="2800" b="1" baseline="-25000">
                  <a:solidFill>
                    <a:srgbClr val="000000"/>
                  </a:solidFill>
                </a:rPr>
                <a:t>2</a:t>
              </a:r>
              <a:r>
                <a:rPr lang="zh-CN" altLang="en-US" sz="2800" b="1">
                  <a:solidFill>
                    <a:srgbClr val="000000"/>
                  </a:solidFill>
                </a:rPr>
                <a:t>是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X</a:t>
              </a:r>
              <a:r>
                <a:rPr lang="en-US" altLang="zh-CN" sz="2800" b="1" baseline="-25000">
                  <a:solidFill>
                    <a:srgbClr val="000000"/>
                  </a:solidFill>
                </a:rPr>
                <a:t>1</a:t>
              </a:r>
              <a:r>
                <a:rPr lang="en-US" altLang="zh-CN" sz="2800" b="1">
                  <a:solidFill>
                    <a:srgbClr val="000000"/>
                  </a:solidFill>
                </a:rPr>
                <a:t>,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X</a:t>
              </a:r>
              <a:r>
                <a:rPr lang="en-US" altLang="zh-CN" sz="2800" b="1" baseline="-25000">
                  <a:solidFill>
                    <a:srgbClr val="000000"/>
                  </a:solidFill>
                </a:rPr>
                <a:t>2</a:t>
              </a:r>
              <a:r>
                <a:rPr lang="zh-CN" altLang="en-US" sz="2800" b="1">
                  <a:solidFill>
                    <a:srgbClr val="000000"/>
                  </a:solidFill>
                  <a:latin typeface="楷体_GB2312" pitchFamily="49" charset="-122"/>
                </a:rPr>
                <a:t>的非零线性组合,</a:t>
              </a:r>
            </a:p>
          </p:txBody>
        </p:sp>
        <p:sp>
          <p:nvSpPr>
            <p:cNvPr id="8200" name="Text Box 5" descr="水滴">
              <a:extLst>
                <a:ext uri="{FF2B5EF4-FFF2-40B4-BE49-F238E27FC236}">
                  <a16:creationId xmlns:a16="http://schemas.microsoft.com/office/drawing/2014/main" id="{42EFB139-9F77-4920-BC06-594DE4C172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910" y="1285860"/>
              <a:ext cx="499113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000000"/>
                  </a:solidFill>
                </a:rPr>
                <a:t>则</a:t>
              </a:r>
              <a:r>
                <a:rPr lang="en-US" altLang="zh-CN" sz="2800" b="1">
                  <a:solidFill>
                    <a:srgbClr val="000000"/>
                  </a:solidFill>
                </a:rPr>
                <a:t>(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Y</a:t>
              </a:r>
              <a:r>
                <a:rPr lang="en-US" altLang="zh-CN" sz="2800" b="1" baseline="-25000">
                  <a:solidFill>
                    <a:srgbClr val="000000"/>
                  </a:solidFill>
                </a:rPr>
                <a:t>1</a:t>
              </a:r>
              <a:r>
                <a:rPr lang="en-US" altLang="zh-CN" sz="2800" b="1">
                  <a:solidFill>
                    <a:srgbClr val="000000"/>
                  </a:solidFill>
                </a:rPr>
                <a:t>,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Y</a:t>
              </a:r>
              <a:r>
                <a:rPr lang="en-US" altLang="zh-CN" sz="2800" b="1" baseline="-25000">
                  <a:solidFill>
                    <a:srgbClr val="000000"/>
                  </a:solidFill>
                </a:rPr>
                <a:t>2</a:t>
              </a:r>
              <a:r>
                <a:rPr lang="en-US" altLang="zh-CN" sz="2800" b="1">
                  <a:solidFill>
                    <a:srgbClr val="000000"/>
                  </a:solidFill>
                </a:rPr>
                <a:t>)</a:t>
              </a:r>
              <a:r>
                <a:rPr lang="zh-CN" altLang="en-US" sz="2800" b="1">
                  <a:solidFill>
                    <a:srgbClr val="000000"/>
                  </a:solidFill>
                </a:rPr>
                <a:t>是</a:t>
              </a:r>
              <a:r>
                <a:rPr lang="en-US" altLang="zh-CN" sz="2800" b="1">
                  <a:solidFill>
                    <a:srgbClr val="000000"/>
                  </a:solidFill>
                </a:rPr>
                <a:t>2</a:t>
              </a:r>
              <a:r>
                <a:rPr lang="zh-CN" altLang="en-US" sz="2800" b="1">
                  <a:solidFill>
                    <a:srgbClr val="000000"/>
                  </a:solidFill>
                  <a:latin typeface="楷体_GB2312" pitchFamily="49" charset="-122"/>
                </a:rPr>
                <a:t>维正态随机变量.</a:t>
              </a:r>
              <a:endParaRPr lang="en-US" altLang="zh-CN" sz="2800" b="1">
                <a:solidFill>
                  <a:srgbClr val="000000"/>
                </a:solidFill>
                <a:latin typeface="楷体_GB2312" pitchFamily="49" charset="-122"/>
              </a:endParaRPr>
            </a:p>
          </p:txBody>
        </p:sp>
      </p:grpSp>
      <p:sp>
        <p:nvSpPr>
          <p:cNvPr id="8" name="Text Box 12" descr="水滴">
            <a:extLst>
              <a:ext uri="{FF2B5EF4-FFF2-40B4-BE49-F238E27FC236}">
                <a16:creationId xmlns:a16="http://schemas.microsoft.com/office/drawing/2014/main" id="{3ECCC64F-6B5B-4E93-9C69-66269CCC9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714625"/>
            <a:ext cx="48244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</a:rPr>
              <a:t>  </a:t>
            </a:r>
            <a:r>
              <a:rPr lang="en-US" altLang="zh-CN" sz="2800" b="1">
                <a:solidFill>
                  <a:srgbClr val="000000"/>
                </a:solidFill>
              </a:rPr>
              <a:t>7.</a:t>
            </a:r>
            <a:r>
              <a:rPr lang="zh-CN" altLang="en-US" sz="2800" b="1">
                <a:solidFill>
                  <a:srgbClr val="000000"/>
                </a:solidFill>
              </a:rPr>
              <a:t> (</a:t>
            </a:r>
            <a:r>
              <a:rPr lang="en-US" altLang="zh-CN" sz="2800" b="1" i="1">
                <a:solidFill>
                  <a:srgbClr val="000000"/>
                </a:solidFill>
              </a:rPr>
              <a:t>X</a:t>
            </a:r>
            <a:r>
              <a:rPr lang="en-US" altLang="zh-CN" sz="2800" b="1" baseline="-25000">
                <a:solidFill>
                  <a:srgbClr val="000000"/>
                </a:solidFill>
              </a:rPr>
              <a:t>1</a:t>
            </a:r>
            <a:r>
              <a:rPr lang="en-US" altLang="zh-CN" sz="2800" b="1">
                <a:solidFill>
                  <a:srgbClr val="000000"/>
                </a:solidFill>
              </a:rPr>
              <a:t>,</a:t>
            </a:r>
            <a:r>
              <a:rPr lang="en-US" altLang="zh-CN" sz="2800" b="1" i="1">
                <a:solidFill>
                  <a:srgbClr val="000000"/>
                </a:solidFill>
              </a:rPr>
              <a:t>X</a:t>
            </a:r>
            <a:r>
              <a:rPr lang="en-US" altLang="zh-CN" sz="2800" b="1" baseline="-25000">
                <a:solidFill>
                  <a:srgbClr val="000000"/>
                </a:solidFill>
              </a:rPr>
              <a:t>2</a:t>
            </a:r>
            <a:r>
              <a:rPr lang="en-US" altLang="zh-CN" sz="2800" b="1">
                <a:solidFill>
                  <a:srgbClr val="000000"/>
                </a:solidFill>
              </a:rPr>
              <a:t>)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</a:rPr>
              <a:t>服从正态分布,则</a:t>
            </a:r>
            <a:endParaRPr lang="zh-CN" altLang="en-US" sz="2800" b="1" i="1" baseline="-2500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9" name="Text Box 13" descr="水滴">
            <a:extLst>
              <a:ext uri="{FF2B5EF4-FFF2-40B4-BE49-F238E27FC236}">
                <a16:creationId xmlns:a16="http://schemas.microsoft.com/office/drawing/2014/main" id="{FFEEBB4A-54D9-4620-B407-FA94BA2E9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3214688"/>
            <a:ext cx="72151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800" b="1" i="1">
                <a:solidFill>
                  <a:srgbClr val="000000"/>
                </a:solidFill>
              </a:rPr>
              <a:t>X</a:t>
            </a:r>
            <a:r>
              <a:rPr lang="en-US" altLang="zh-CN" sz="2800" b="1" baseline="-25000">
                <a:solidFill>
                  <a:srgbClr val="000000"/>
                </a:solidFill>
              </a:rPr>
              <a:t>1</a:t>
            </a:r>
            <a:r>
              <a:rPr lang="en-US" altLang="zh-CN" sz="2800" b="1">
                <a:solidFill>
                  <a:srgbClr val="000000"/>
                </a:solidFill>
              </a:rPr>
              <a:t>,</a:t>
            </a:r>
            <a:r>
              <a:rPr lang="en-US" altLang="zh-CN" sz="2800" b="1" i="1">
                <a:solidFill>
                  <a:srgbClr val="000000"/>
                </a:solidFill>
              </a:rPr>
              <a:t>X</a:t>
            </a:r>
            <a:r>
              <a:rPr lang="en-US" altLang="zh-CN" sz="2800" b="1" baseline="-25000">
                <a:solidFill>
                  <a:srgbClr val="000000"/>
                </a:solidFill>
              </a:rPr>
              <a:t>2</a:t>
            </a:r>
            <a:r>
              <a:rPr lang="zh-CN" altLang="en-US" sz="2800" b="1">
                <a:solidFill>
                  <a:srgbClr val="000000"/>
                </a:solidFill>
              </a:rPr>
              <a:t>的任意非零线性组合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</a:rPr>
              <a:t>服从正态分布</a:t>
            </a:r>
            <a:endParaRPr lang="zh-CN" altLang="en-US" sz="2800" b="1" i="1" baseline="-25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10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3" name="Object 5">
            <a:extLst>
              <a:ext uri="{FF2B5EF4-FFF2-40B4-BE49-F238E27FC236}">
                <a16:creationId xmlns:a16="http://schemas.microsoft.com/office/drawing/2014/main" id="{7E037D1E-8D49-4412-99AC-544B1BE841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801688"/>
          <a:ext cx="4554538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3" imgW="1574800" imgH="838200" progId="Equation.3">
                  <p:embed/>
                </p:oleObj>
              </mc:Choice>
              <mc:Fallback>
                <p:oleObj name="Equation" r:id="rId3" imgW="1574800" imgH="838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801688"/>
                        <a:ext cx="4554538" cy="226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>
            <a:extLst>
              <a:ext uri="{FF2B5EF4-FFF2-40B4-BE49-F238E27FC236}">
                <a16:creationId xmlns:a16="http://schemas.microsoft.com/office/drawing/2014/main" id="{9C6C658D-746F-4E05-B7A3-41A1510958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357563"/>
          <a:ext cx="7345363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5" imgW="2527300" imgH="457200" progId="Equation.3">
                  <p:embed/>
                </p:oleObj>
              </mc:Choice>
              <mc:Fallback>
                <p:oleObj name="Equation" r:id="rId5" imgW="25273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357563"/>
                        <a:ext cx="7345363" cy="1236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41" name="Object 9">
            <a:extLst>
              <a:ext uri="{FF2B5EF4-FFF2-40B4-BE49-F238E27FC236}">
                <a16:creationId xmlns:a16="http://schemas.microsoft.com/office/drawing/2014/main" id="{5877C97B-52AA-4376-A289-41740D4FCE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692150"/>
          <a:ext cx="3881438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公式" r:id="rId3" imgW="1536700" imgH="330200" progId="Equation.3">
                  <p:embed/>
                </p:oleObj>
              </mc:Choice>
              <mc:Fallback>
                <p:oleObj name="公式" r:id="rId3" imgW="1536700" imgH="330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692150"/>
                        <a:ext cx="3881438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1">
            <a:extLst>
              <a:ext uri="{FF2B5EF4-FFF2-40B4-BE49-F238E27FC236}">
                <a16:creationId xmlns:a16="http://schemas.microsoft.com/office/drawing/2014/main" id="{AE59475C-D42D-4D1C-B84E-76CE6DCE82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3141663"/>
          <a:ext cx="7091362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5" imgW="3187700" imgH="850900" progId="Equation.3">
                  <p:embed/>
                </p:oleObj>
              </mc:Choice>
              <mc:Fallback>
                <p:oleObj name="Equation" r:id="rId5" imgW="3187700" imgH="850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141663"/>
                        <a:ext cx="7091362" cy="189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2">
            <a:extLst>
              <a:ext uri="{FF2B5EF4-FFF2-40B4-BE49-F238E27FC236}">
                <a16:creationId xmlns:a16="http://schemas.microsoft.com/office/drawing/2014/main" id="{4EE574F2-DB34-4156-B15A-DBC4C4DD4B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5084763"/>
          <a:ext cx="4876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7" imgW="2108200" imgH="406400" progId="Equation.3">
                  <p:embed/>
                </p:oleObj>
              </mc:Choice>
              <mc:Fallback>
                <p:oleObj name="Equation" r:id="rId7" imgW="2108200" imgH="406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084763"/>
                        <a:ext cx="4876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3">
            <a:extLst>
              <a:ext uri="{FF2B5EF4-FFF2-40B4-BE49-F238E27FC236}">
                <a16:creationId xmlns:a16="http://schemas.microsoft.com/office/drawing/2014/main" id="{CA9E11B0-0AD7-4795-86AA-FAAE1F420E91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116013" y="1341438"/>
          <a:ext cx="38163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公式" r:id="rId9" imgW="1574800" imgH="330200" progId="Equation.3">
                  <p:embed/>
                </p:oleObj>
              </mc:Choice>
              <mc:Fallback>
                <p:oleObj name="公式" r:id="rId9" imgW="1574800" imgH="330200" progId="Equation.3">
                  <p:embed/>
                  <p:pic>
                    <p:nvPicPr>
                      <p:cNvPr id="0" name="Object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341438"/>
                        <a:ext cx="381635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15">
            <a:extLst>
              <a:ext uri="{FF2B5EF4-FFF2-40B4-BE49-F238E27FC236}">
                <a16:creationId xmlns:a16="http://schemas.microsoft.com/office/drawing/2014/main" id="{0D587769-AC65-4DBD-97CC-860062E1129B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116013" y="2060575"/>
          <a:ext cx="3024187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公式" r:id="rId11" imgW="1460500" imgH="508000" progId="Equation.3">
                  <p:embed/>
                </p:oleObj>
              </mc:Choice>
              <mc:Fallback>
                <p:oleObj name="公式" r:id="rId11" imgW="1460500" imgH="508000" progId="Equation.3">
                  <p:embed/>
                  <p:pic>
                    <p:nvPicPr>
                      <p:cNvPr id="0" name="Object 1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060575"/>
                        <a:ext cx="3024187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例题">
  <a:themeElements>
    <a:clrScheme name="例题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例题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例题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例题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例题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例题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例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例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例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Data\Microsoft\Templates\例题.pot</Template>
  <TotalTime>1360</TotalTime>
  <Words>381</Words>
  <Application>Microsoft Office PowerPoint</Application>
  <PresentationFormat>全屏显示(4:3)</PresentationFormat>
  <Paragraphs>63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黑体</vt:lpstr>
      <vt:lpstr>楷体_GB2312</vt:lpstr>
      <vt:lpstr>宋体</vt:lpstr>
      <vt:lpstr>Arial</vt:lpstr>
      <vt:lpstr>Symbol</vt:lpstr>
      <vt:lpstr>Tahoma</vt:lpstr>
      <vt:lpstr>Times New Roman</vt:lpstr>
      <vt:lpstr>例题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 chang</dc:creator>
  <cp:lastModifiedBy>pc</cp:lastModifiedBy>
  <cp:revision>93</cp:revision>
  <dcterms:created xsi:type="dcterms:W3CDTF">1601-01-01T00:00:00Z</dcterms:created>
  <dcterms:modified xsi:type="dcterms:W3CDTF">2023-12-07T04:47:42Z</dcterms:modified>
</cp:coreProperties>
</file>