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33" r:id="rId2"/>
    <p:sldId id="335" r:id="rId3"/>
    <p:sldId id="338" r:id="rId4"/>
    <p:sldId id="341" r:id="rId5"/>
    <p:sldId id="345" r:id="rId6"/>
    <p:sldId id="360" r:id="rId7"/>
    <p:sldId id="361" r:id="rId8"/>
    <p:sldId id="362" r:id="rId9"/>
    <p:sldId id="363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99"/>
    <a:srgbClr val="000066"/>
    <a:srgbClr val="A50021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9" autoAdjust="0"/>
    <p:restoredTop sz="94660"/>
  </p:normalViewPr>
  <p:slideViewPr>
    <p:cSldViewPr>
      <p:cViewPr varScale="1">
        <p:scale>
          <a:sx n="99" d="100"/>
          <a:sy n="99" d="100"/>
        </p:scale>
        <p:origin x="1050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3">
            <a:extLst>
              <a:ext uri="{FF2B5EF4-FFF2-40B4-BE49-F238E27FC236}">
                <a16:creationId xmlns:a16="http://schemas.microsoft.com/office/drawing/2014/main" id="{54AF533E-DC4C-4533-8012-862BB63C1C8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943600" y="1219200"/>
            <a:ext cx="2514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rgbClr val="CCFFCC"/>
                  </a:solidFill>
                  <a:miter lim="800000"/>
                  <a:headEnd/>
                  <a:tailEnd/>
                </a:ln>
                <a:solidFill>
                  <a:srgbClr val="CCFFCC"/>
                </a:solidFill>
                <a:effectLst>
                  <a:outerShdw dist="563972" dir="14049741" sx="125000" sy="125000" algn="tl" rotWithShape="0">
                    <a:srgbClr val="C7DFD3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probability</a:t>
            </a:r>
            <a:endParaRPr lang="zh-CN" altLang="en-US" sz="3600" kern="10">
              <a:ln w="9525">
                <a:solidFill>
                  <a:srgbClr val="CCFFCC"/>
                </a:solidFill>
                <a:miter lim="800000"/>
                <a:headEnd/>
                <a:tailEnd/>
              </a:ln>
              <a:solidFill>
                <a:srgbClr val="CCFFCC"/>
              </a:solidFill>
              <a:effectLst>
                <a:outerShdw dist="563972" dir="14049741" sx="125000" sy="125000" algn="tl" rotWithShape="0">
                  <a:srgbClr val="C7DFD3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0783225C-D00B-4017-9A71-1BC4411DD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WordArt 9">
            <a:extLst>
              <a:ext uri="{FF2B5EF4-FFF2-40B4-BE49-F238E27FC236}">
                <a16:creationId xmlns:a16="http://schemas.microsoft.com/office/drawing/2014/main" id="{ED1686BC-F851-4228-A801-64521F82FD3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81000" y="5105400"/>
            <a:ext cx="2514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rgbClr val="CCFFCC"/>
                  </a:solidFill>
                  <a:miter lim="800000"/>
                  <a:headEnd/>
                  <a:tailEnd/>
                </a:ln>
                <a:solidFill>
                  <a:srgbClr val="CCFFCC"/>
                </a:solidFill>
                <a:effectLst>
                  <a:outerShdw dist="563972" dir="14049741" sx="125000" sy="125000" algn="tl" rotWithShape="0">
                    <a:srgbClr val="C7DFD3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probability</a:t>
            </a:r>
            <a:endParaRPr lang="zh-CN" altLang="en-US" sz="3600" kern="10">
              <a:ln w="9525">
                <a:solidFill>
                  <a:srgbClr val="CCFFCC"/>
                </a:solidFill>
                <a:miter lim="800000"/>
                <a:headEnd/>
                <a:tailEnd/>
              </a:ln>
              <a:solidFill>
                <a:srgbClr val="CCFFCC"/>
              </a:solidFill>
              <a:effectLst>
                <a:outerShdw dist="563972" dir="14049741" sx="125000" sy="125000" algn="tl" rotWithShape="0">
                  <a:srgbClr val="C7DFD3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2D0DEE96-0E60-4BD8-98F8-D16E23FCB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AutoShape 11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AEDCD3C0-7FD5-41EE-951C-E01D217E606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91400" y="6477000"/>
            <a:ext cx="533400" cy="381000"/>
          </a:xfrm>
          <a:prstGeom prst="actionButtonBeginning">
            <a:avLst/>
          </a:prstGeom>
          <a:gradFill rotWithShape="0">
            <a:gsLst>
              <a:gs pos="0">
                <a:srgbClr val="008080"/>
              </a:gs>
              <a:gs pos="100000">
                <a:srgbClr val="43A1A1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004D4D"/>
            </a:prstShdw>
          </a:effectLst>
        </p:spPr>
        <p:txBody>
          <a:bodyPr wrap="none" anchor="ctr"/>
          <a:lstStyle>
            <a:lvl1pPr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0" y="609600"/>
            <a:ext cx="9144000" cy="5562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838200" y="0"/>
            <a:ext cx="7772400" cy="457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5C068AC-AB98-4B1E-A55D-0A62FE6B85E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81D1813C-7E4C-4A0E-A620-6424BEEDC9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BCDEBC44-756E-4ACA-A69E-C41A875FCB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74D47CA-3907-424C-A69B-C6F0F1DE67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728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656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7814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4378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0814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861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8322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0977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19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1925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9982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35">
            <a:extLst>
              <a:ext uri="{FF2B5EF4-FFF2-40B4-BE49-F238E27FC236}">
                <a16:creationId xmlns:a16="http://schemas.microsoft.com/office/drawing/2014/main" id="{D9395370-3530-4165-B08A-5F5662CF6FBC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34975" y="211138"/>
            <a:ext cx="312738" cy="231775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zh-CN" sz="2400" b="0">
              <a:solidFill>
                <a:srgbClr val="00244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1036">
            <a:extLst>
              <a:ext uri="{FF2B5EF4-FFF2-40B4-BE49-F238E27FC236}">
                <a16:creationId xmlns:a16="http://schemas.microsoft.com/office/drawing/2014/main" id="{72289FEF-361C-471F-9DB0-9E1E40142044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787400" y="417513"/>
            <a:ext cx="261938" cy="230187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7691AD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zh-CN" sz="2400" b="0">
              <a:solidFill>
                <a:srgbClr val="00244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Rectangle 1037">
            <a:extLst>
              <a:ext uri="{FF2B5EF4-FFF2-40B4-BE49-F238E27FC236}">
                <a16:creationId xmlns:a16="http://schemas.microsoft.com/office/drawing/2014/main" id="{DA2B90B4-2A06-49AD-AFDC-CD30C37EC1B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228600" y="381000"/>
            <a:ext cx="398463" cy="206375"/>
          </a:xfrm>
          <a:prstGeom prst="rect">
            <a:avLst/>
          </a:prstGeom>
          <a:gradFill rotWithShape="0">
            <a:gsLst>
              <a:gs pos="0">
                <a:srgbClr val="C48888"/>
              </a:gs>
              <a:gs pos="100000">
                <a:srgbClr val="80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zh-CN" sz="2400" b="0">
              <a:solidFill>
                <a:srgbClr val="00244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Rectangle 1038">
            <a:extLst>
              <a:ext uri="{FF2B5EF4-FFF2-40B4-BE49-F238E27FC236}">
                <a16:creationId xmlns:a16="http://schemas.microsoft.com/office/drawing/2014/main" id="{DCF0DDDF-B53D-48B4-8085-C28ED60BB86E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81038" y="128588"/>
            <a:ext cx="22225" cy="512762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wrap="none" anchor="ctr"/>
          <a:lstStyle>
            <a:lvl1pPr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zh-CN" sz="2400" b="0">
              <a:solidFill>
                <a:srgbClr val="00244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Rectangle 1040">
            <a:extLst>
              <a:ext uri="{FF2B5EF4-FFF2-40B4-BE49-F238E27FC236}">
                <a16:creationId xmlns:a16="http://schemas.microsoft.com/office/drawing/2014/main" id="{DB860896-B2B6-43F6-893E-462AFB8982C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06425" y="6359525"/>
            <a:ext cx="8277225" cy="15875"/>
          </a:xfrm>
          <a:prstGeom prst="rect">
            <a:avLst/>
          </a:prstGeom>
          <a:gradFill rotWithShape="0">
            <a:gsLst>
              <a:gs pos="0">
                <a:srgbClr val="990033"/>
              </a:gs>
              <a:gs pos="100000">
                <a:srgbClr val="009999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zh-CN" sz="2400" b="0">
              <a:solidFill>
                <a:srgbClr val="00244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AutoShape 104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4794BCE-979C-4410-9375-30114F42CAF4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6400800" y="6400800"/>
            <a:ext cx="533400" cy="381000"/>
          </a:xfrm>
          <a:prstGeom prst="actionButtonForwardNext">
            <a:avLst/>
          </a:prstGeom>
          <a:gradFill rotWithShape="0">
            <a:gsLst>
              <a:gs pos="0">
                <a:srgbClr val="8A6A49"/>
              </a:gs>
              <a:gs pos="50000">
                <a:srgbClr val="FFC387"/>
              </a:gs>
              <a:gs pos="100000">
                <a:srgbClr val="8A6A4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3" name="AutoShape 1042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2B0B59BD-1EAF-4E49-844D-044FFE37882B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7467600" y="6400800"/>
            <a:ext cx="533400" cy="381000"/>
          </a:xfrm>
          <a:prstGeom prst="actionButtonBeginning">
            <a:avLst/>
          </a:prstGeom>
          <a:gradFill rotWithShape="0">
            <a:gsLst>
              <a:gs pos="0">
                <a:srgbClr val="8A6A49"/>
              </a:gs>
              <a:gs pos="50000">
                <a:srgbClr val="FFC387"/>
              </a:gs>
              <a:gs pos="100000">
                <a:srgbClr val="8A6A4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AutoShape 104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AC32207-D12F-4A65-9476-6C630FA4A64C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5943600" y="6400800"/>
            <a:ext cx="533400" cy="381000"/>
          </a:xfrm>
          <a:prstGeom prst="actionButtonEnd">
            <a:avLst/>
          </a:prstGeom>
          <a:gradFill rotWithShape="0">
            <a:gsLst>
              <a:gs pos="0">
                <a:srgbClr val="8A6A49"/>
              </a:gs>
              <a:gs pos="50000">
                <a:srgbClr val="FFC387"/>
              </a:gs>
              <a:gs pos="100000">
                <a:srgbClr val="8A6A4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5" name="AutoShape 1044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BFDAD5B5-0644-4C81-BCBD-1C4288CD291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8001000" y="6400800"/>
            <a:ext cx="533400" cy="381000"/>
          </a:xfrm>
          <a:prstGeom prst="actionButtonReturn">
            <a:avLst/>
          </a:prstGeom>
          <a:gradFill rotWithShape="0">
            <a:gsLst>
              <a:gs pos="0">
                <a:srgbClr val="8A6A49"/>
              </a:gs>
              <a:gs pos="50000">
                <a:srgbClr val="FFC387"/>
              </a:gs>
              <a:gs pos="100000">
                <a:srgbClr val="8A6A4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6" name="AutoShape 104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ECD7D90-BA76-4D4C-903F-97BE126290FB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6934200" y="6400800"/>
            <a:ext cx="533400" cy="381000"/>
          </a:xfrm>
          <a:prstGeom prst="actionButtonBackPrevious">
            <a:avLst/>
          </a:prstGeom>
          <a:gradFill rotWithShape="0">
            <a:gsLst>
              <a:gs pos="0">
                <a:srgbClr val="8A6A49"/>
              </a:gs>
              <a:gs pos="50000">
                <a:srgbClr val="FFC387"/>
              </a:gs>
              <a:gs pos="100000">
                <a:srgbClr val="8A6A4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7" name="Rectangle 1046">
            <a:extLst>
              <a:ext uri="{FF2B5EF4-FFF2-40B4-BE49-F238E27FC236}">
                <a16:creationId xmlns:a16="http://schemas.microsoft.com/office/drawing/2014/main" id="{71BBE82E-1E2A-45F4-85D0-F13655D3DE9E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39750" y="476250"/>
            <a:ext cx="8277225" cy="15875"/>
          </a:xfrm>
          <a:prstGeom prst="rect">
            <a:avLst/>
          </a:prstGeom>
          <a:gradFill rotWithShape="0">
            <a:gsLst>
              <a:gs pos="0">
                <a:srgbClr val="009999"/>
              </a:gs>
              <a:gs pos="100000">
                <a:srgbClr val="990033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zh-CN" altLang="zh-CN" sz="2400" b="0">
              <a:solidFill>
                <a:srgbClr val="00244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•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31CB2F90-8C4E-4EF0-AF6F-9FEBC0BB6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1179513"/>
            <a:ext cx="1174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5.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解：</a:t>
            </a:r>
          </a:p>
        </p:txBody>
      </p:sp>
      <p:graphicFrame>
        <p:nvGraphicFramePr>
          <p:cNvPr id="233475" name="Object 3">
            <a:extLst>
              <a:ext uri="{FF2B5EF4-FFF2-40B4-BE49-F238E27FC236}">
                <a16:creationId xmlns:a16="http://schemas.microsoft.com/office/drawing/2014/main" id="{23DBF8EF-9526-4F99-BA73-E7F3BA01AC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235075"/>
          <a:ext cx="5486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3" imgW="2197100" imgH="190500" progId="Equation.3">
                  <p:embed/>
                </p:oleObj>
              </mc:Choice>
              <mc:Fallback>
                <p:oleObj name="Equation" r:id="rId3" imgW="2197100" imgH="190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235075"/>
                        <a:ext cx="5486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6" name="Object 4">
            <a:extLst>
              <a:ext uri="{FF2B5EF4-FFF2-40B4-BE49-F238E27FC236}">
                <a16:creationId xmlns:a16="http://schemas.microsoft.com/office/drawing/2014/main" id="{68C349C8-3DBA-4694-8756-32B960D22D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882775"/>
          <a:ext cx="785812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5" imgW="3429000" imgH="444500" progId="Equation.3">
                  <p:embed/>
                </p:oleObj>
              </mc:Choice>
              <mc:Fallback>
                <p:oleObj name="Equation" r:id="rId5" imgW="34290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882775"/>
                        <a:ext cx="7858125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7" name="Object 5">
            <a:extLst>
              <a:ext uri="{FF2B5EF4-FFF2-40B4-BE49-F238E27FC236}">
                <a16:creationId xmlns:a16="http://schemas.microsoft.com/office/drawing/2014/main" id="{B3AF07B1-8394-41F6-BB94-7D80FBE98B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513263"/>
          <a:ext cx="29384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7" imgW="1206500" imgH="228600" progId="Equation.3">
                  <p:embed/>
                </p:oleObj>
              </mc:Choice>
              <mc:Fallback>
                <p:oleObj name="Equation" r:id="rId7" imgW="12065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13263"/>
                        <a:ext cx="293846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8" name="Object 6">
            <a:extLst>
              <a:ext uri="{FF2B5EF4-FFF2-40B4-BE49-F238E27FC236}">
                <a16:creationId xmlns:a16="http://schemas.microsoft.com/office/drawing/2014/main" id="{A11A74A8-C706-4A03-B074-52F31B3013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751263"/>
          <a:ext cx="33528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9" imgW="1397000" imgH="228600" progId="Equation.3">
                  <p:embed/>
                </p:oleObj>
              </mc:Choice>
              <mc:Fallback>
                <p:oleObj name="Equation" r:id="rId9" imgW="13970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51263"/>
                        <a:ext cx="33528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9" name="Object 7">
            <a:extLst>
              <a:ext uri="{FF2B5EF4-FFF2-40B4-BE49-F238E27FC236}">
                <a16:creationId xmlns:a16="http://schemas.microsoft.com/office/drawing/2014/main" id="{C081A514-E524-446F-BB3F-0734448FE7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989263"/>
          <a:ext cx="27654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11" imgW="1206500" imgH="228600" progId="Equation.3">
                  <p:embed/>
                </p:oleObj>
              </mc:Choice>
              <mc:Fallback>
                <p:oleObj name="Equation" r:id="rId11" imgW="1206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89263"/>
                        <a:ext cx="27654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0" name="Object 8">
            <a:extLst>
              <a:ext uri="{FF2B5EF4-FFF2-40B4-BE49-F238E27FC236}">
                <a16:creationId xmlns:a16="http://schemas.microsoft.com/office/drawing/2014/main" id="{61BDE71B-0E6E-4EF8-B6FC-4FAB5D4EF7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513263"/>
          <a:ext cx="35052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13" imgW="1524000" imgH="228600" progId="Equation.3">
                  <p:embed/>
                </p:oleObj>
              </mc:Choice>
              <mc:Fallback>
                <p:oleObj name="Equation" r:id="rId13" imgW="1524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513263"/>
                        <a:ext cx="35052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1" name="Object 9">
            <a:extLst>
              <a:ext uri="{FF2B5EF4-FFF2-40B4-BE49-F238E27FC236}">
                <a16:creationId xmlns:a16="http://schemas.microsoft.com/office/drawing/2014/main" id="{5A73DA3D-1BDA-4175-9C39-29D85126B2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427663"/>
          <a:ext cx="601980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15" imgW="2730500" imgH="431800" progId="Equation.3">
                  <p:embed/>
                </p:oleObj>
              </mc:Choice>
              <mc:Fallback>
                <p:oleObj name="Equation" r:id="rId15" imgW="27305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27663"/>
                        <a:ext cx="6019800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82" name="Text Box 10">
            <a:extLst>
              <a:ext uri="{FF2B5EF4-FFF2-40B4-BE49-F238E27FC236}">
                <a16:creationId xmlns:a16="http://schemas.microsoft.com/office/drawing/2014/main" id="{2A39C1AD-86A6-4A22-8D49-E10B38518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943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ea typeface="宋体" panose="02010600030101010101" pitchFamily="2" charset="-122"/>
                <a:sym typeface="Wingdings 2" panose="05020102010507070707" pitchFamily="18" charset="2"/>
              </a:rPr>
              <a:t>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BC1C4536-4DCE-473F-B21E-B5301108E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0" y="512763"/>
            <a:ext cx="4897438" cy="579437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第六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章习题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参考答案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3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3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3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8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A6B190E4-9B80-497B-8937-A45FD5E2D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1174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6.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解：</a:t>
            </a:r>
          </a:p>
        </p:txBody>
      </p:sp>
      <p:graphicFrame>
        <p:nvGraphicFramePr>
          <p:cNvPr id="235523" name="Object 3">
            <a:extLst>
              <a:ext uri="{FF2B5EF4-FFF2-40B4-BE49-F238E27FC236}">
                <a16:creationId xmlns:a16="http://schemas.microsoft.com/office/drawing/2014/main" id="{A44EC1E3-A383-4D56-8924-DFCF3631A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908050"/>
          <a:ext cx="232886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3" imgW="965200" imgH="228600" progId="Equation.3">
                  <p:embed/>
                </p:oleObj>
              </mc:Choice>
              <mc:Fallback>
                <p:oleObj name="Equation" r:id="rId3" imgW="9652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908050"/>
                        <a:ext cx="2328862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" name="Object 4">
            <a:extLst>
              <a:ext uri="{FF2B5EF4-FFF2-40B4-BE49-F238E27FC236}">
                <a16:creationId xmlns:a16="http://schemas.microsoft.com/office/drawing/2014/main" id="{53A347F6-7C1B-4B84-803B-9F3B1F50EE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636838"/>
          <a:ext cx="32226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5" imgW="1371600" imgH="228600" progId="Equation.3">
                  <p:embed/>
                </p:oleObj>
              </mc:Choice>
              <mc:Fallback>
                <p:oleObj name="Equation" r:id="rId5" imgW="1371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636838"/>
                        <a:ext cx="32226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5" name="Object 5">
            <a:extLst>
              <a:ext uri="{FF2B5EF4-FFF2-40B4-BE49-F238E27FC236}">
                <a16:creationId xmlns:a16="http://schemas.microsoft.com/office/drawing/2014/main" id="{33BE361E-D4C8-46C4-AC3A-353079A618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557338"/>
          <a:ext cx="38862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7" imgW="1637589" imgH="406224" progId="Equation.3">
                  <p:embed/>
                </p:oleObj>
              </mc:Choice>
              <mc:Fallback>
                <p:oleObj name="Equation" r:id="rId7" imgW="1637589" imgH="4062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557338"/>
                        <a:ext cx="388620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6" name="Object 6">
            <a:extLst>
              <a:ext uri="{FF2B5EF4-FFF2-40B4-BE49-F238E27FC236}">
                <a16:creationId xmlns:a16="http://schemas.microsoft.com/office/drawing/2014/main" id="{3BB2A660-3428-46E3-820F-F49CC9FAAC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284538"/>
          <a:ext cx="34290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9" imgW="1434477" imgH="406224" progId="Equation.3">
                  <p:embed/>
                </p:oleObj>
              </mc:Choice>
              <mc:Fallback>
                <p:oleObj name="Equation" r:id="rId9" imgW="1434477" imgH="4062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284538"/>
                        <a:ext cx="34290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7" name="Object 7">
            <a:extLst>
              <a:ext uri="{FF2B5EF4-FFF2-40B4-BE49-F238E27FC236}">
                <a16:creationId xmlns:a16="http://schemas.microsoft.com/office/drawing/2014/main" id="{91EFA964-243E-4292-AF11-8C979465DB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292600"/>
          <a:ext cx="51054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11" imgW="2183452" imgH="406224" progId="Equation.3">
                  <p:embed/>
                </p:oleObj>
              </mc:Choice>
              <mc:Fallback>
                <p:oleObj name="Equation" r:id="rId11" imgW="2183452" imgH="4062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292600"/>
                        <a:ext cx="51054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8" name="Object 8">
            <a:extLst>
              <a:ext uri="{FF2B5EF4-FFF2-40B4-BE49-F238E27FC236}">
                <a16:creationId xmlns:a16="http://schemas.microsoft.com/office/drawing/2014/main" id="{E617C41D-92F2-488A-AE5D-CF3DBFDA2B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516563"/>
          <a:ext cx="32766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13" imgW="1409088" imgH="177723" progId="Equation.3">
                  <p:embed/>
                </p:oleObj>
              </mc:Choice>
              <mc:Fallback>
                <p:oleObj name="Equation" r:id="rId13" imgW="1409088" imgH="17772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516563"/>
                        <a:ext cx="32766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9" name="Text Box 9">
            <a:extLst>
              <a:ext uri="{FF2B5EF4-FFF2-40B4-BE49-F238E27FC236}">
                <a16:creationId xmlns:a16="http://schemas.microsoft.com/office/drawing/2014/main" id="{F93EE9DD-18AA-476E-BEFB-459BF7AC8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943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ea typeface="宋体" panose="02010600030101010101" pitchFamily="2" charset="-122"/>
                <a:sym typeface="Wingdings 2" panose="05020102010507070707" pitchFamily="18" charset="2"/>
              </a:rPr>
              <a:t>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3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3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ext Box 2">
            <a:extLst>
              <a:ext uri="{FF2B5EF4-FFF2-40B4-BE49-F238E27FC236}">
                <a16:creationId xmlns:a16="http://schemas.microsoft.com/office/drawing/2014/main" id="{373D43C8-ADDF-467C-B1C6-2B4755438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98563"/>
            <a:ext cx="1174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3.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解：</a:t>
            </a:r>
          </a:p>
        </p:txBody>
      </p:sp>
      <p:graphicFrame>
        <p:nvGraphicFramePr>
          <p:cNvPr id="238595" name="Object 3">
            <a:extLst>
              <a:ext uri="{FF2B5EF4-FFF2-40B4-BE49-F238E27FC236}">
                <a16:creationId xmlns:a16="http://schemas.microsoft.com/office/drawing/2014/main" id="{A095FE75-250B-4A42-A073-14CC203D44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125538"/>
          <a:ext cx="45180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公式" r:id="rId3" imgW="1841500" imgH="406400" progId="Equation.3">
                  <p:embed/>
                </p:oleObj>
              </mc:Choice>
              <mc:Fallback>
                <p:oleObj name="公式" r:id="rId3" imgW="1841500" imgH="40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125538"/>
                        <a:ext cx="451802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598" name="Text Box 6">
            <a:extLst>
              <a:ext uri="{FF2B5EF4-FFF2-40B4-BE49-F238E27FC236}">
                <a16:creationId xmlns:a16="http://schemas.microsoft.com/office/drawing/2014/main" id="{F2D61CA3-8A78-45B0-BC5A-5CBA1CE0D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2003425"/>
            <a:ext cx="703263" cy="711200"/>
          </a:xfrm>
          <a:prstGeom prst="rect">
            <a:avLst/>
          </a:prstGeom>
          <a:gradFill rotWithShape="1">
            <a:gsLst>
              <a:gs pos="0">
                <a:srgbClr val="FF99CC"/>
              </a:gs>
              <a:gs pos="50000">
                <a:srgbClr val="FFFFFF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000000"/>
                </a:solidFill>
              </a:rPr>
              <a:t>令</a:t>
            </a:r>
          </a:p>
        </p:txBody>
      </p:sp>
      <p:graphicFrame>
        <p:nvGraphicFramePr>
          <p:cNvPr id="238599" name="Object 7">
            <a:extLst>
              <a:ext uri="{FF2B5EF4-FFF2-40B4-BE49-F238E27FC236}">
                <a16:creationId xmlns:a16="http://schemas.microsoft.com/office/drawing/2014/main" id="{F6129060-221F-49E4-B3AB-7D058E1892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9488" y="2651125"/>
          <a:ext cx="496887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公式" r:id="rId5" imgW="1916868" imgH="406224" progId="Equation.3">
                  <p:embed/>
                </p:oleObj>
              </mc:Choice>
              <mc:Fallback>
                <p:oleObj name="公式" r:id="rId5" imgW="1916868" imgH="4062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2651125"/>
                        <a:ext cx="4968875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00" name="Object 8">
            <a:extLst>
              <a:ext uri="{FF2B5EF4-FFF2-40B4-BE49-F238E27FC236}">
                <a16:creationId xmlns:a16="http://schemas.microsoft.com/office/drawing/2014/main" id="{FA25FAF3-1230-4AB0-B425-CA7D8A60D1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1288" y="2146300"/>
          <a:ext cx="17621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公式" r:id="rId7" imgW="736600" imgH="228600" progId="Equation.3">
                  <p:embed/>
                </p:oleObj>
              </mc:Choice>
              <mc:Fallback>
                <p:oleObj name="公式" r:id="rId7" imgW="7366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2146300"/>
                        <a:ext cx="17621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603" name="Text Box 11">
            <a:extLst>
              <a:ext uri="{FF2B5EF4-FFF2-40B4-BE49-F238E27FC236}">
                <a16:creationId xmlns:a16="http://schemas.microsoft.com/office/drawing/2014/main" id="{6CECA4FF-1BFB-4974-8FFB-158EC39E3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620713"/>
            <a:ext cx="4897438" cy="579437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第七章习题参考答案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E0F16512-A190-4280-83D6-F45F50EFA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943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ea typeface="宋体" panose="02010600030101010101" pitchFamily="2" charset="-122"/>
                <a:sym typeface="Wingdings 2" panose="05020102010507070707" pitchFamily="18" charset="2"/>
              </a:rPr>
              <a:t>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3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/>
      <p:bldP spid="238598" grpId="0" animBg="1" autoUpdateAnimBg="0"/>
      <p:bldP spid="238603" grpId="0" animBg="1" autoUpdateAnimBg="0"/>
      <p:bldP spid="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6CAD6DBF-D68B-4691-8EB0-F43EE2017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1174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6.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解：</a:t>
            </a:r>
          </a:p>
        </p:txBody>
      </p:sp>
      <p:graphicFrame>
        <p:nvGraphicFramePr>
          <p:cNvPr id="241667" name="Object 3">
            <a:extLst>
              <a:ext uri="{FF2B5EF4-FFF2-40B4-BE49-F238E27FC236}">
                <a16:creationId xmlns:a16="http://schemas.microsoft.com/office/drawing/2014/main" id="{819C4A03-120C-47DC-9930-DF95BF6CD5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219200"/>
          <a:ext cx="807720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3365500" imgH="406400" progId="Equation.3">
                  <p:embed/>
                </p:oleObj>
              </mc:Choice>
              <mc:Fallback>
                <p:oleObj name="Equation" r:id="rId3" imgW="3365500" imgH="40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19200"/>
                        <a:ext cx="8077200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68" name="Object 4">
            <a:extLst>
              <a:ext uri="{FF2B5EF4-FFF2-40B4-BE49-F238E27FC236}">
                <a16:creationId xmlns:a16="http://schemas.microsoft.com/office/drawing/2014/main" id="{8E1C0705-6266-4351-AFF3-0463299320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205038"/>
          <a:ext cx="914558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5" imgW="4051300" imgH="406400" progId="Equation.3">
                  <p:embed/>
                </p:oleObj>
              </mc:Choice>
              <mc:Fallback>
                <p:oleObj name="Equation" r:id="rId5" imgW="40513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05038"/>
                        <a:ext cx="9145588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69" name="Object 5">
            <a:extLst>
              <a:ext uri="{FF2B5EF4-FFF2-40B4-BE49-F238E27FC236}">
                <a16:creationId xmlns:a16="http://schemas.microsoft.com/office/drawing/2014/main" id="{223ACA1C-6898-4D05-A01E-D436AB87F2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213100"/>
          <a:ext cx="88741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7" imgW="3822700" imgH="228600" progId="Equation.DSMT4">
                  <p:embed/>
                </p:oleObj>
              </mc:Choice>
              <mc:Fallback>
                <p:oleObj name="Equation" r:id="rId7" imgW="38227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13100"/>
                        <a:ext cx="88741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0" name="Object 6">
            <a:extLst>
              <a:ext uri="{FF2B5EF4-FFF2-40B4-BE49-F238E27FC236}">
                <a16:creationId xmlns:a16="http://schemas.microsoft.com/office/drawing/2014/main" id="{7BB98BEE-B149-422A-A414-9A30E18E34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4005263"/>
          <a:ext cx="5689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9" imgW="2260600" imgH="393700" progId="Equation.3">
                  <p:embed/>
                </p:oleObj>
              </mc:Choice>
              <mc:Fallback>
                <p:oleObj name="Equation" r:id="rId9" imgW="22606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005263"/>
                        <a:ext cx="5689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71" name="Text Box 7">
            <a:extLst>
              <a:ext uri="{FF2B5EF4-FFF2-40B4-BE49-F238E27FC236}">
                <a16:creationId xmlns:a16="http://schemas.microsoft.com/office/drawing/2014/main" id="{0228AF75-420F-4A14-BB87-B3CC82922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943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ea typeface="宋体" panose="02010600030101010101" pitchFamily="2" charset="-122"/>
                <a:sym typeface="Wingdings 2" panose="05020102010507070707" pitchFamily="18" charset="2"/>
              </a:rPr>
              <a:t>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4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5B0701A4-5541-4020-8A3E-1381FD4AB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676275"/>
            <a:ext cx="1354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12.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解：</a:t>
            </a:r>
          </a:p>
        </p:txBody>
      </p:sp>
      <p:graphicFrame>
        <p:nvGraphicFramePr>
          <p:cNvPr id="245763" name="Object 3">
            <a:extLst>
              <a:ext uri="{FF2B5EF4-FFF2-40B4-BE49-F238E27FC236}">
                <a16:creationId xmlns:a16="http://schemas.microsoft.com/office/drawing/2014/main" id="{35E031CB-7702-40E0-B586-8BE12ED2DA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676400"/>
          <a:ext cx="37338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3" imgW="1396394" imgH="444307" progId="Equation.3">
                  <p:embed/>
                </p:oleObj>
              </mc:Choice>
              <mc:Fallback>
                <p:oleObj name="Equation" r:id="rId3" imgW="1396394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76400"/>
                        <a:ext cx="37338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4" name="Text Box 4">
            <a:extLst>
              <a:ext uri="{FF2B5EF4-FFF2-40B4-BE49-F238E27FC236}">
                <a16:creationId xmlns:a16="http://schemas.microsoft.com/office/drawing/2014/main" id="{92778522-F014-43B8-A1CA-5A7D78761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886075"/>
            <a:ext cx="691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则总体均值的置信度为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1-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的置信区间为：</a:t>
            </a:r>
          </a:p>
        </p:txBody>
      </p:sp>
      <p:graphicFrame>
        <p:nvGraphicFramePr>
          <p:cNvPr id="245765" name="Object 5">
            <a:extLst>
              <a:ext uri="{FF2B5EF4-FFF2-40B4-BE49-F238E27FC236}">
                <a16:creationId xmlns:a16="http://schemas.microsoft.com/office/drawing/2014/main" id="{E0B921B1-D6A6-409E-AF0B-B9FD08C5B3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276600"/>
          <a:ext cx="445135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5" imgW="1714500" imgH="444500" progId="Equation.3">
                  <p:embed/>
                </p:oleObj>
              </mc:Choice>
              <mc:Fallback>
                <p:oleObj name="Equation" r:id="rId5" imgW="17145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445135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6" name="Text Box 6">
            <a:extLst>
              <a:ext uri="{FF2B5EF4-FFF2-40B4-BE49-F238E27FC236}">
                <a16:creationId xmlns:a16="http://schemas.microsoft.com/office/drawing/2014/main" id="{3F242549-D768-4AD1-A2DC-BF7BD028A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419600"/>
            <a:ext cx="2328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区间长度为：</a:t>
            </a:r>
          </a:p>
        </p:txBody>
      </p:sp>
      <p:graphicFrame>
        <p:nvGraphicFramePr>
          <p:cNvPr id="245767" name="Object 7">
            <a:extLst>
              <a:ext uri="{FF2B5EF4-FFF2-40B4-BE49-F238E27FC236}">
                <a16:creationId xmlns:a16="http://schemas.microsoft.com/office/drawing/2014/main" id="{691F0E09-8A16-4F7D-B8A1-324AF721B9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953000"/>
          <a:ext cx="49530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7" imgW="1879600" imgH="444500" progId="Equation.3">
                  <p:embed/>
                </p:oleObj>
              </mc:Choice>
              <mc:Fallback>
                <p:oleObj name="Equation" r:id="rId7" imgW="18796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953000"/>
                        <a:ext cx="49530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8" name="Object 8">
            <a:extLst>
              <a:ext uri="{FF2B5EF4-FFF2-40B4-BE49-F238E27FC236}">
                <a16:creationId xmlns:a16="http://schemas.microsoft.com/office/drawing/2014/main" id="{65C661C9-D5F0-448D-992E-CEA1962A38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981075"/>
          <a:ext cx="66960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公式" r:id="rId9" imgW="2603500" imgH="215900" progId="Equation.3">
                  <p:embed/>
                </p:oleObj>
              </mc:Choice>
              <mc:Fallback>
                <p:oleObj name="公式" r:id="rId9" imgW="26035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981075"/>
                        <a:ext cx="669607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9" name="Text Box 9">
            <a:extLst>
              <a:ext uri="{FF2B5EF4-FFF2-40B4-BE49-F238E27FC236}">
                <a16:creationId xmlns:a16="http://schemas.microsoft.com/office/drawing/2014/main" id="{FC441D37-D7B7-4782-BFCE-2615A6D9E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943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ea typeface="宋体" panose="02010600030101010101" pitchFamily="2" charset="-122"/>
                <a:sym typeface="Wingdings 2" panose="05020102010507070707" pitchFamily="18" charset="2"/>
              </a:rPr>
              <a:t>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4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utoUpdateAnimBg="0"/>
      <p:bldP spid="245766" grpId="0" autoUpdateAnimBg="0"/>
      <p:bldP spid="24576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2D8694F-0E16-415E-93D0-581352B7E01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8962" y="1174431"/>
            <a:ext cx="7776864" cy="565924"/>
          </a:xfrm>
          <a:prstGeom prst="rect">
            <a:avLst/>
          </a:prstGeom>
          <a:blipFill>
            <a:blip r:embed="rId3"/>
            <a:stretch>
              <a:fillRect l="-1567" t="-10870" b="-2391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2C17C3-CAE2-4C85-994D-226E3E8E744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71600" y="1746167"/>
            <a:ext cx="7776864" cy="578685"/>
          </a:xfrm>
          <a:prstGeom prst="rect">
            <a:avLst/>
          </a:prstGeom>
          <a:blipFill>
            <a:blip r:embed="rId4"/>
            <a:stretch>
              <a:fillRect l="-1567" t="-10526" b="-1894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3255BE-9946-4E11-94A2-FC719A256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773238"/>
            <a:ext cx="3205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且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相互独立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9A076A-8097-48C8-ABCB-63E9DB446FF1}"/>
              </a:ext>
            </a:extLst>
          </p:cNvPr>
          <p:cNvSpPr txBox="1"/>
          <p:nvPr/>
        </p:nvSpPr>
        <p:spPr>
          <a:xfrm>
            <a:off x="395288" y="2271713"/>
            <a:ext cx="482441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）先检验假设</a:t>
            </a:r>
            <a:endParaRPr lang="en-US" altLang="zh-CN" sz="2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09D7AC-B82D-4604-8140-1B6930240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2297113"/>
            <a:ext cx="4822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800" i="1">
                <a:solidFill>
                  <a:srgbClr val="000000"/>
                </a:solidFill>
              </a:rPr>
              <a:t>H</a:t>
            </a:r>
            <a:r>
              <a:rPr lang="en-US" altLang="zh-CN" sz="2800" baseline="-25000">
                <a:solidFill>
                  <a:srgbClr val="000000"/>
                </a:solidFill>
              </a:rPr>
              <a:t>0</a:t>
            </a:r>
            <a:r>
              <a:rPr lang="en-US" altLang="zh-CN" sz="2800">
                <a:solidFill>
                  <a:srgbClr val="000000"/>
                </a:solidFill>
              </a:rPr>
              <a:t>: </a:t>
            </a:r>
            <a:r>
              <a:rPr lang="en-US" altLang="zh-CN" sz="2800" i="1">
                <a:solidFill>
                  <a:srgbClr val="000000"/>
                </a:solidFill>
              </a:rPr>
              <a:t>σ</a:t>
            </a:r>
            <a:r>
              <a:rPr lang="en-US" altLang="zh-CN" sz="2800" baseline="-25000">
                <a:solidFill>
                  <a:srgbClr val="000000"/>
                </a:solidFill>
              </a:rPr>
              <a:t>1</a:t>
            </a:r>
            <a:r>
              <a:rPr lang="en-US" altLang="zh-CN" sz="2800" baseline="30000">
                <a:solidFill>
                  <a:srgbClr val="000000"/>
                </a:solidFill>
              </a:rPr>
              <a:t>2</a:t>
            </a:r>
            <a:r>
              <a:rPr lang="en-US" altLang="zh-CN" sz="2800">
                <a:solidFill>
                  <a:srgbClr val="000000"/>
                </a:solidFill>
              </a:rPr>
              <a:t> = </a:t>
            </a:r>
            <a:r>
              <a:rPr lang="en-US" altLang="zh-CN" sz="2800" i="1">
                <a:solidFill>
                  <a:srgbClr val="000000"/>
                </a:solidFill>
              </a:rPr>
              <a:t>σ</a:t>
            </a:r>
            <a:r>
              <a:rPr lang="en-US" altLang="zh-CN" sz="2800" baseline="-25000">
                <a:solidFill>
                  <a:srgbClr val="000000"/>
                </a:solidFill>
              </a:rPr>
              <a:t>2</a:t>
            </a:r>
            <a:r>
              <a:rPr lang="en-US" altLang="zh-CN" sz="2800" baseline="30000">
                <a:solidFill>
                  <a:srgbClr val="000000"/>
                </a:solidFill>
              </a:rPr>
              <a:t>2</a:t>
            </a:r>
            <a:r>
              <a:rPr lang="en-US" altLang="zh-CN" sz="2800">
                <a:solidFill>
                  <a:srgbClr val="000000"/>
                </a:solidFill>
              </a:rPr>
              <a:t>;   </a:t>
            </a:r>
            <a:r>
              <a:rPr lang="en-US" altLang="zh-CN" sz="2800" i="1">
                <a:solidFill>
                  <a:srgbClr val="000000"/>
                </a:solidFill>
              </a:rPr>
              <a:t>H</a:t>
            </a:r>
            <a:r>
              <a:rPr lang="en-US" altLang="zh-CN" sz="2800" baseline="-25000">
                <a:solidFill>
                  <a:srgbClr val="000000"/>
                </a:solidFill>
              </a:rPr>
              <a:t>1</a:t>
            </a:r>
            <a:r>
              <a:rPr lang="en-US" altLang="zh-CN" sz="2800">
                <a:solidFill>
                  <a:srgbClr val="000000"/>
                </a:solidFill>
              </a:rPr>
              <a:t>: </a:t>
            </a:r>
            <a:r>
              <a:rPr lang="en-US" altLang="zh-CN" sz="2800" i="1">
                <a:solidFill>
                  <a:srgbClr val="000000"/>
                </a:solidFill>
              </a:rPr>
              <a:t>σ</a:t>
            </a:r>
            <a:r>
              <a:rPr lang="en-US" altLang="zh-CN" sz="2800" baseline="-25000">
                <a:solidFill>
                  <a:srgbClr val="000000"/>
                </a:solidFill>
              </a:rPr>
              <a:t>1</a:t>
            </a:r>
            <a:r>
              <a:rPr lang="en-US" altLang="zh-CN" sz="2800" baseline="30000">
                <a:solidFill>
                  <a:srgbClr val="000000"/>
                </a:solidFill>
              </a:rPr>
              <a:t>2</a:t>
            </a:r>
            <a:r>
              <a:rPr lang="en-US" altLang="zh-CN" sz="2800">
                <a:solidFill>
                  <a:srgbClr val="000000"/>
                </a:solidFill>
              </a:rPr>
              <a:t> ≠ </a:t>
            </a:r>
            <a:r>
              <a:rPr lang="en-US" altLang="zh-CN" sz="2800" i="1">
                <a:solidFill>
                  <a:srgbClr val="000000"/>
                </a:solidFill>
              </a:rPr>
              <a:t>σ</a:t>
            </a:r>
            <a:r>
              <a:rPr lang="en-US" altLang="zh-CN" sz="2800" baseline="-25000">
                <a:solidFill>
                  <a:srgbClr val="000000"/>
                </a:solidFill>
              </a:rPr>
              <a:t>2</a:t>
            </a:r>
            <a:r>
              <a:rPr lang="en-US" altLang="zh-CN" sz="2800" baseline="30000">
                <a:solidFill>
                  <a:srgbClr val="000000"/>
                </a:solidFill>
              </a:rPr>
              <a:t>2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3BFDB2C-728E-4BD3-9A7E-01AC5B9D1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897188"/>
            <a:ext cx="2709863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原假设成立时，</a:t>
            </a:r>
          </a:p>
        </p:txBody>
      </p:sp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8742D2B2-917C-4066-9B6A-6DF171EFE2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3438" y="2941638"/>
          <a:ext cx="49530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5" imgW="2260600" imgH="457200" progId="Equation.3">
                  <p:embed/>
                </p:oleObj>
              </mc:Choice>
              <mc:Fallback>
                <p:oleObj name="Equation" r:id="rId5" imgW="22606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8" y="2941638"/>
                        <a:ext cx="49530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FC79698B-5827-44D2-A6CC-1611126F0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3998913"/>
            <a:ext cx="4822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l-GR" altLang="zh-CN" sz="2800" i="1">
                <a:solidFill>
                  <a:srgbClr val="000000"/>
                </a:solidFill>
                <a:latin typeface="SymbolMT"/>
              </a:rPr>
              <a:t>α</a:t>
            </a:r>
            <a:r>
              <a:rPr lang="el-GR" altLang="zh-CN" sz="2800">
                <a:solidFill>
                  <a:srgbClr val="000000"/>
                </a:solidFill>
                <a:latin typeface="SymbolMT"/>
              </a:rPr>
              <a:t> = </a:t>
            </a:r>
            <a:r>
              <a:rPr lang="el-GR" altLang="zh-CN" sz="2800">
                <a:solidFill>
                  <a:srgbClr val="000000"/>
                </a:solidFill>
              </a:rPr>
              <a:t>0.05</a:t>
            </a:r>
            <a:r>
              <a:rPr lang="zh-CN" altLang="el-GR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拒绝域为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EA347AD-F1EB-47D2-A237-69C81E52083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1520" y="4532792"/>
            <a:ext cx="4386106" cy="52322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9465A4B-B145-4879-AA74-12712777E42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10757" y="4519595"/>
            <a:ext cx="4823668" cy="523220"/>
          </a:xfrm>
          <a:prstGeom prst="rect">
            <a:avLst/>
          </a:prstGeom>
          <a:blipFill>
            <a:blip r:embed="rId8"/>
            <a:stretch>
              <a:fillRect l="-2655" t="-15116" b="-2790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1AF29D-372C-43AD-B408-8383BE94F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335588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检验统计量观测值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53887BF-1AA3-4F20-90CE-19CD532BE33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75856" y="5157192"/>
            <a:ext cx="4572000" cy="967957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3D7B8DEC-72FE-42CE-B559-926B1FB32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482600"/>
            <a:ext cx="4897438" cy="579438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第八章习题参考答案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17" grpId="0"/>
      <p:bldP spid="23" grpId="0"/>
      <p:bldP spid="1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F837A626-145E-4E6D-A17C-92C758342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68438"/>
            <a:ext cx="7848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）在两总体方差未知但相等的假设下，</a:t>
            </a:r>
            <a:endParaRPr lang="zh-CN" altLang="en-US" sz="2800">
              <a:solidFill>
                <a:srgbClr val="000000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7A51993-5450-4A96-B18F-BE675CCF7148}"/>
              </a:ext>
            </a:extLst>
          </p:cNvPr>
          <p:cNvGrpSpPr>
            <a:grpSpLocks/>
          </p:cNvGrpSpPr>
          <p:nvPr/>
        </p:nvGrpSpPr>
        <p:grpSpPr bwMode="auto">
          <a:xfrm>
            <a:off x="617538" y="1893888"/>
            <a:ext cx="7797800" cy="579437"/>
            <a:chOff x="617247" y="1893118"/>
            <a:chExt cx="7797570" cy="580299"/>
          </a:xfrm>
        </p:grpSpPr>
        <p:sp>
          <p:nvSpPr>
            <p:cNvPr id="9228" name="文本框 22">
              <a:extLst>
                <a:ext uri="{FF2B5EF4-FFF2-40B4-BE49-F238E27FC236}">
                  <a16:creationId xmlns:a16="http://schemas.microsoft.com/office/drawing/2014/main" id="{23534ADB-0967-4DF6-B916-A2FBA52E3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47" y="1950197"/>
              <a:ext cx="45720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en-US" sz="2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要检验假设</a:t>
              </a: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9229" name="Text Box 6">
              <a:extLst>
                <a:ext uri="{FF2B5EF4-FFF2-40B4-BE49-F238E27FC236}">
                  <a16:creationId xmlns:a16="http://schemas.microsoft.com/office/drawing/2014/main" id="{1D394C2A-99ED-4523-9916-6A8534DE2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8367" y="1893118"/>
              <a:ext cx="5886450" cy="559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2800" i="1">
                  <a:solidFill>
                    <a:srgbClr val="000000"/>
                  </a:solidFill>
                  <a:ea typeface="宋体" panose="02010600030101010101" pitchFamily="2" charset="-122"/>
                </a:rPr>
                <a:t>H</a:t>
              </a:r>
              <a:r>
                <a:rPr lang="en-US" altLang="zh-CN" sz="28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</a:rPr>
                <a:t>: </a:t>
              </a:r>
              <a:r>
                <a:rPr lang="en-US" altLang="zh-CN" sz="2800" i="1">
                  <a:solidFill>
                    <a:srgbClr val="000000"/>
                  </a:solidFill>
                  <a:ea typeface="宋体" panose="02010600030101010101" pitchFamily="2" charset="-122"/>
                </a:rPr>
                <a:t> μ</a:t>
              </a:r>
              <a:r>
                <a:rPr lang="en-US" altLang="zh-CN" sz="28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1 </a:t>
              </a:r>
              <a:r>
                <a:rPr lang="en-US" altLang="zh-CN" sz="2800" i="1">
                  <a:solidFill>
                    <a:srgbClr val="000000"/>
                  </a:solidFill>
                  <a:ea typeface="宋体" panose="02010600030101010101" pitchFamily="2" charset="-122"/>
                </a:rPr>
                <a:t>≥</a:t>
              </a: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800" i="1">
                  <a:solidFill>
                    <a:srgbClr val="000000"/>
                  </a:solidFill>
                  <a:ea typeface="宋体" panose="02010600030101010101" pitchFamily="2" charset="-122"/>
                </a:rPr>
                <a:t>μ</a:t>
              </a:r>
              <a:r>
                <a:rPr lang="en-US" altLang="zh-CN" sz="28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  <a:r>
                <a:rPr lang="zh-CN" altLang="en-US" sz="2800">
                  <a:solidFill>
                    <a:srgbClr val="000000"/>
                  </a:solidFill>
                  <a:ea typeface="宋体" panose="02010600030101010101" pitchFamily="2" charset="-122"/>
                </a:rPr>
                <a:t>，</a:t>
              </a:r>
              <a:r>
                <a:rPr lang="en-US" altLang="zh-CN" sz="2800" i="1">
                  <a:solidFill>
                    <a:srgbClr val="000000"/>
                  </a:solidFill>
                  <a:ea typeface="宋体" panose="02010600030101010101" pitchFamily="2" charset="-122"/>
                </a:rPr>
                <a:t>H</a:t>
              </a:r>
              <a:r>
                <a:rPr lang="en-US" altLang="zh-CN" sz="28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  <a:r>
                <a:rPr lang="zh-CN" altLang="en-US" sz="2800">
                  <a:solidFill>
                    <a:srgbClr val="000000"/>
                  </a:solidFill>
                  <a:ea typeface="宋体" panose="02010600030101010101" pitchFamily="2" charset="-122"/>
                </a:rPr>
                <a:t>： </a:t>
              </a:r>
              <a:r>
                <a:rPr lang="en-US" altLang="zh-CN" sz="2800" i="1">
                  <a:solidFill>
                    <a:srgbClr val="000000"/>
                  </a:solidFill>
                  <a:ea typeface="宋体" panose="02010600030101010101" pitchFamily="2" charset="-122"/>
                </a:rPr>
                <a:t>μ</a:t>
              </a:r>
              <a:r>
                <a:rPr lang="en-US" altLang="zh-CN" sz="28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800" i="1">
                  <a:solidFill>
                    <a:srgbClr val="000000"/>
                  </a:solidFill>
                  <a:ea typeface="宋体" panose="02010600030101010101" pitchFamily="2" charset="-122"/>
                </a:rPr>
                <a:t>&lt;μ</a:t>
              </a:r>
              <a:r>
                <a:rPr lang="en-US" altLang="zh-CN" sz="28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  <a:endParaRPr lang="en-US" altLang="zh-CN" sz="2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5" name="Rectangle 1035">
            <a:extLst>
              <a:ext uri="{FF2B5EF4-FFF2-40B4-BE49-F238E27FC236}">
                <a16:creationId xmlns:a16="http://schemas.microsoft.com/office/drawing/2014/main" id="{47AF5763-7248-4A0D-8855-613AD2785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" y="2481263"/>
            <a:ext cx="6192838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原假设成立时，检验统计量</a:t>
            </a:r>
          </a:p>
        </p:txBody>
      </p:sp>
      <p:graphicFrame>
        <p:nvGraphicFramePr>
          <p:cNvPr id="26" name="Object 3">
            <a:extLst>
              <a:ext uri="{FF2B5EF4-FFF2-40B4-BE49-F238E27FC236}">
                <a16:creationId xmlns:a16="http://schemas.microsoft.com/office/drawing/2014/main" id="{5458CE33-22D2-47E1-9CC3-3FB5222C9C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2813" y="3082925"/>
          <a:ext cx="6670675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3" imgW="4000500" imgH="762000" progId="Equation.3">
                  <p:embed/>
                </p:oleObj>
              </mc:Choice>
              <mc:Fallback>
                <p:oleObj name="Equation" r:id="rId3" imgW="4000500" imgH="762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3082925"/>
                        <a:ext cx="6670675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DEFF69D8-A7D8-4E23-BBD4-22E6840E8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" y="4481513"/>
            <a:ext cx="4822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l-GR" altLang="zh-CN" sz="2800" i="1">
                <a:solidFill>
                  <a:srgbClr val="000000"/>
                </a:solidFill>
                <a:latin typeface="SymbolMT"/>
              </a:rPr>
              <a:t>α</a:t>
            </a:r>
            <a:r>
              <a:rPr lang="el-GR" altLang="zh-CN" sz="2800">
                <a:solidFill>
                  <a:srgbClr val="000000"/>
                </a:solidFill>
                <a:latin typeface="SymbolMT"/>
              </a:rPr>
              <a:t> = </a:t>
            </a:r>
            <a:r>
              <a:rPr lang="el-GR" altLang="zh-CN" sz="2800">
                <a:solidFill>
                  <a:srgbClr val="000000"/>
                </a:solidFill>
              </a:rPr>
              <a:t>0.05</a:t>
            </a:r>
            <a:r>
              <a:rPr lang="zh-CN" altLang="el-GR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拒绝域为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0B4C416-2A25-4433-BB95-85B31F94DFF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37489" y="4481090"/>
            <a:ext cx="5112568" cy="52322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60D6F93-AA7D-4350-B67B-7513F377148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3568" y="4922004"/>
            <a:ext cx="4572000" cy="523220"/>
          </a:xfrm>
          <a:prstGeom prst="rect">
            <a:avLst/>
          </a:prstGeom>
          <a:blipFill>
            <a:blip r:embed="rId6"/>
            <a:stretch>
              <a:fillRect l="-2667" t="-15116" b="-2790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4A98AC0-38CA-4AA9-BCE6-38AEB09D1D22}"/>
              </a:ext>
            </a:extLst>
          </p:cNvPr>
          <p:cNvSpPr txBox="1"/>
          <p:nvPr/>
        </p:nvSpPr>
        <p:spPr>
          <a:xfrm>
            <a:off x="617538" y="5445125"/>
            <a:ext cx="7958137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不在拒绝域内，故接受</a:t>
            </a:r>
            <a:r>
              <a:rPr lang="en-US" altLang="zh-CN" sz="2800" i="1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H</a:t>
            </a:r>
            <a:r>
              <a:rPr lang="en-US" altLang="zh-CN" sz="2800" i="1" baseline="-250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sz="2800" i="1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，认为甲枪弹的速度比乙枪弹的速度快。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78330C-E2FE-4A32-88E9-E75F442D3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617538"/>
            <a:ext cx="84613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在接受域内，故接受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i="1" baseline="-250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，认为这两种枪弹的速度方差没有显著差异。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372D1FB5-820D-4B8E-AFBC-7AF80092E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943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ea typeface="宋体" panose="02010600030101010101" pitchFamily="2" charset="-122"/>
                <a:sym typeface="Wingdings 2" panose="05020102010507070707" pitchFamily="18" charset="2"/>
              </a:rPr>
              <a:t>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7" grpId="0"/>
      <p:bldP spid="31" grpId="0"/>
      <p:bldP spid="11" grpId="0"/>
      <p:bldP spid="1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4FD36F4-DA5E-42B6-8C1E-21B0C8022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765175"/>
            <a:ext cx="4572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11.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60C3FB-7CD0-4675-BF35-75762ED4CC07}"/>
              </a:ext>
            </a:extLst>
          </p:cNvPr>
          <p:cNvSpPr txBox="1"/>
          <p:nvPr/>
        </p:nvSpPr>
        <p:spPr>
          <a:xfrm>
            <a:off x="611188" y="1287463"/>
            <a:ext cx="4572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若</a:t>
            </a:r>
            <a:r>
              <a:rPr lang="en-US" altLang="zh-CN" sz="2800" i="1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成立</a:t>
            </a:r>
            <a:r>
              <a:rPr lang="en-US" altLang="zh-CN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,</a:t>
            </a:r>
            <a:endParaRPr lang="zh-CN" altLang="en-US" sz="2800" dirty="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EFEC1E-9648-4082-9F71-D287462A37C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50988" y="938501"/>
            <a:ext cx="3642023" cy="122206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9E1F45-D25A-40C3-8DDF-75367CFF243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7544" y="2160567"/>
            <a:ext cx="8424936" cy="954107"/>
          </a:xfrm>
          <a:prstGeom prst="rect">
            <a:avLst/>
          </a:prstGeom>
          <a:blipFill>
            <a:blip r:embed="rId3"/>
            <a:stretch>
              <a:fillRect l="-1520" t="-7006" b="-1783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EC37E9-7E20-4E4E-AE7F-1C327DABC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3048000"/>
            <a:ext cx="8208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即这三个拒绝域都具有相同的显著性水平</a:t>
            </a:r>
            <a:r>
              <a:rPr lang="en-US" altLang="zh-CN" sz="2800">
                <a:solidFill>
                  <a:srgbClr val="000000"/>
                </a:solidFill>
                <a:latin typeface="SymbolMT"/>
                <a:ea typeface="宋体" panose="02010600030101010101" pitchFamily="2" charset="-122"/>
              </a:rPr>
              <a:t>α =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0.05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2210E1AA-D018-43D6-8B6C-9C0C6CD61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943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ea typeface="宋体" panose="02010600030101010101" pitchFamily="2" charset="-122"/>
                <a:sym typeface="Wingdings 2" panose="05020102010507070707" pitchFamily="18" charset="2"/>
              </a:rPr>
              <a:t>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  <p:bldP spid="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36C582E-3E76-4FF7-8639-8DB424757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30250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12.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DF732E-FDCE-42B1-8953-D2F64C69C886}"/>
              </a:ext>
            </a:extLst>
          </p:cNvPr>
          <p:cNvSpPr txBox="1"/>
          <p:nvPr/>
        </p:nvSpPr>
        <p:spPr>
          <a:xfrm>
            <a:off x="592138" y="1241425"/>
            <a:ext cx="45720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若</a:t>
            </a:r>
            <a:r>
              <a:rPr lang="en-US" altLang="zh-CN" sz="2800" i="1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成立</a:t>
            </a:r>
            <a:r>
              <a:rPr lang="en-US" altLang="zh-CN" sz="2800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,</a:t>
            </a:r>
            <a:endParaRPr lang="zh-CN" altLang="en-US" sz="2800" dirty="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4DE040-A79A-4AF9-9A46-D930F942BF8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58248" y="1010570"/>
            <a:ext cx="3158942" cy="9365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362ECDF-3D7C-4187-83F8-AC8F150F6E3E}"/>
              </a:ext>
            </a:extLst>
          </p:cNvPr>
          <p:cNvGrpSpPr>
            <a:grpSpLocks/>
          </p:cNvGrpSpPr>
          <p:nvPr/>
        </p:nvGrpSpPr>
        <p:grpSpPr bwMode="auto">
          <a:xfrm>
            <a:off x="347663" y="2082800"/>
            <a:ext cx="8755062" cy="525463"/>
            <a:chOff x="347948" y="2083071"/>
            <a:chExt cx="8754174" cy="525332"/>
          </a:xfrm>
        </p:grpSpPr>
        <p:sp>
          <p:nvSpPr>
            <p:cNvPr id="11276" name="文本框 8">
              <a:extLst>
                <a:ext uri="{FF2B5EF4-FFF2-40B4-BE49-F238E27FC236}">
                  <a16:creationId xmlns:a16="http://schemas.microsoft.com/office/drawing/2014/main" id="{76EF7B09-C20E-414E-9E7F-14CBE6EA7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48" y="2083071"/>
              <a:ext cx="717638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en-US" sz="2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显著性水平为</a:t>
              </a:r>
              <a:r>
                <a:rPr lang="en-US" altLang="zh-CN" sz="2800">
                  <a:solidFill>
                    <a:srgbClr val="000000"/>
                  </a:solidFill>
                  <a:latin typeface="SymbolMT"/>
                  <a:ea typeface="宋体" panose="02010600030101010101" pitchFamily="2" charset="-122"/>
                </a:rPr>
                <a:t>α = </a:t>
              </a: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</a:rPr>
                <a:t>0.05</a:t>
              </a:r>
              <a:r>
                <a:rPr lang="zh-CN" altLang="en-US" sz="2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的拒绝域</a:t>
              </a: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5B2C9B9-CCBE-4155-AB21-3F169B5C633C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716016" y="2085183"/>
              <a:ext cx="4386106" cy="52322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7747EE7-6C6C-4B85-BC98-8C18781FD4E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4310" y="2670186"/>
            <a:ext cx="4572000" cy="523220"/>
          </a:xfrm>
          <a:prstGeom prst="rect">
            <a:avLst/>
          </a:prstGeom>
          <a:blipFill>
            <a:blip r:embed="rId4"/>
            <a:stretch>
              <a:fillRect l="-2800" t="-15116" b="-3255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483E7F-0134-45AE-A12D-60AB2D971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287713"/>
            <a:ext cx="8545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）若</a:t>
            </a:r>
            <a:r>
              <a:rPr lang="en-US" altLang="zh-CN" sz="2800">
                <a:solidFill>
                  <a:srgbClr val="000000"/>
                </a:solidFill>
                <a:latin typeface="SymbolMT"/>
                <a:ea typeface="宋体" panose="02010600030101010101" pitchFamily="2" charset="-122"/>
              </a:rPr>
              <a:t>μ =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6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，则检验统计量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U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的真实分布是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(1/2,1)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831929-8FEF-4748-BBD6-DFE9FA18E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3890963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犯第二类错误的概率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03EEA34-9379-498A-95D9-93297352D0C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6218" y="4509120"/>
            <a:ext cx="8526261" cy="523220"/>
          </a:xfrm>
          <a:prstGeom prst="rect">
            <a:avLst/>
          </a:prstGeom>
          <a:blipFill>
            <a:blip r:embed="rId5"/>
            <a:stretch>
              <a:fillRect t="-12791" b="-3139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BA0945-D15A-42A9-8890-83312231546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5861" y="5297591"/>
            <a:ext cx="5220275" cy="523220"/>
          </a:xfrm>
          <a:prstGeom prst="rect">
            <a:avLst/>
          </a:prstGeom>
          <a:blipFill>
            <a:blip r:embed="rId6"/>
            <a:stretch>
              <a:fillRect t="-11628" b="-3139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F59C7DAC-F637-44B8-A8A7-9E6637F1D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943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ea typeface="宋体" panose="02010600030101010101" pitchFamily="2" charset="-122"/>
                <a:sym typeface="Wingdings 2" panose="05020102010507070707" pitchFamily="18" charset="2"/>
              </a:rPr>
              <a:t>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/>
      <p:bldP spid="15" grpId="0"/>
      <p:bldP spid="14" grpId="0" autoUpdateAnimBg="0"/>
    </p:bldLst>
  </p:timing>
</p:sld>
</file>

<file path=ppt/theme/theme1.xml><?xml version="1.0" encoding="utf-8"?>
<a:theme xmlns:a="http://schemas.openxmlformats.org/drawingml/2006/main" name="纸">
  <a:themeElements>
    <a:clrScheme name="纸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纸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纸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纸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纸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纸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Data\Microsoft\Templates\纸.pot</Template>
  <TotalTime>1391</TotalTime>
  <Words>249</Words>
  <Application>Microsoft Office PowerPoint</Application>
  <PresentationFormat>全屏显示(4:3)</PresentationFormat>
  <Paragraphs>54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SymbolMT</vt:lpstr>
      <vt:lpstr>楷体_GB2312</vt:lpstr>
      <vt:lpstr>宋体</vt:lpstr>
      <vt:lpstr>Arial</vt:lpstr>
      <vt:lpstr>Tahoma</vt:lpstr>
      <vt:lpstr>Times New Roman</vt:lpstr>
      <vt:lpstr>Wingdings</vt:lpstr>
      <vt:lpstr>纸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FREEMAN</dc:creator>
  <cp:lastModifiedBy>chang hong</cp:lastModifiedBy>
  <cp:revision>179</cp:revision>
  <dcterms:created xsi:type="dcterms:W3CDTF">2003-06-03T01:08:20Z</dcterms:created>
  <dcterms:modified xsi:type="dcterms:W3CDTF">2023-12-06T08:04:02Z</dcterms:modified>
</cp:coreProperties>
</file>