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511" r:id="rId5"/>
    <p:sldId id="534" r:id="rId6"/>
    <p:sldId id="536" r:id="rId7"/>
    <p:sldId id="540" r:id="rId8"/>
    <p:sldId id="542" r:id="rId9"/>
    <p:sldId id="546" r:id="rId10"/>
    <p:sldId id="513" r:id="rId11"/>
    <p:sldId id="547" r:id="rId12"/>
    <p:sldId id="548" r:id="rId13"/>
    <p:sldId id="518" r:id="rId14"/>
    <p:sldId id="519" r:id="rId15"/>
    <p:sldId id="549" r:id="rId1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16468D"/>
    <a:srgbClr val="2D24D1"/>
    <a:srgbClr val="00B050"/>
    <a:srgbClr val="0070C0"/>
    <a:srgbClr val="B9D7ED"/>
    <a:srgbClr val="58B6E5"/>
    <a:srgbClr val="CF3F3F"/>
    <a:srgbClr val="DC8433"/>
    <a:srgbClr val="FFB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7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9" name="Shape 9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 panose="020B0604020202090204"/>
      </a:defRPr>
    </a:lvl1pPr>
    <a:lvl2pPr indent="228600" latinLnBrk="0">
      <a:defRPr sz="1200">
        <a:latin typeface="+mn-lt"/>
        <a:ea typeface="+mn-ea"/>
        <a:cs typeface="+mn-cs"/>
        <a:sym typeface="Arial" panose="020B0604020202090204"/>
      </a:defRPr>
    </a:lvl2pPr>
    <a:lvl3pPr indent="457200" latinLnBrk="0">
      <a:defRPr sz="1200">
        <a:latin typeface="+mn-lt"/>
        <a:ea typeface="+mn-ea"/>
        <a:cs typeface="+mn-cs"/>
        <a:sym typeface="Arial" panose="020B0604020202090204"/>
      </a:defRPr>
    </a:lvl3pPr>
    <a:lvl4pPr indent="685800" latinLnBrk="0">
      <a:defRPr sz="1200">
        <a:latin typeface="+mn-lt"/>
        <a:ea typeface="+mn-ea"/>
        <a:cs typeface="+mn-cs"/>
        <a:sym typeface="Arial" panose="020B0604020202090204"/>
      </a:defRPr>
    </a:lvl4pPr>
    <a:lvl5pPr indent="914400" latinLnBrk="0">
      <a:defRPr sz="1200">
        <a:latin typeface="+mn-lt"/>
        <a:ea typeface="+mn-ea"/>
        <a:cs typeface="+mn-cs"/>
        <a:sym typeface="Arial" panose="020B0604020202090204"/>
      </a:defRPr>
    </a:lvl5pPr>
    <a:lvl6pPr indent="1143000" latinLnBrk="0">
      <a:defRPr sz="1200">
        <a:latin typeface="+mn-lt"/>
        <a:ea typeface="+mn-ea"/>
        <a:cs typeface="+mn-cs"/>
        <a:sym typeface="Arial" panose="020B0604020202090204"/>
      </a:defRPr>
    </a:lvl6pPr>
    <a:lvl7pPr indent="1371600" latinLnBrk="0">
      <a:defRPr sz="1200">
        <a:latin typeface="+mn-lt"/>
        <a:ea typeface="+mn-ea"/>
        <a:cs typeface="+mn-cs"/>
        <a:sym typeface="Arial" panose="020B0604020202090204"/>
      </a:defRPr>
    </a:lvl7pPr>
    <a:lvl8pPr indent="1600200" latinLnBrk="0">
      <a:defRPr sz="1200">
        <a:latin typeface="+mn-lt"/>
        <a:ea typeface="+mn-ea"/>
        <a:cs typeface="+mn-cs"/>
        <a:sym typeface="Arial" panose="020B0604020202090204"/>
      </a:defRPr>
    </a:lvl8pPr>
    <a:lvl9pPr indent="1828800" latinLnBrk="0">
      <a:defRPr sz="1200">
        <a:latin typeface="+mn-lt"/>
        <a:ea typeface="+mn-ea"/>
        <a:cs typeface="+mn-cs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899099" y="914400"/>
            <a:ext cx="7349402" cy="25704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单击此处编辑标题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99099" y="3560400"/>
            <a:ext cx="7349402" cy="14724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buSzTx/>
              <a:buFontTx/>
              <a:buNone/>
              <a:defRPr sz="2400" spc="200"/>
            </a:lvl1pPr>
            <a:lvl2pPr marL="0" indent="457200" algn="ctr">
              <a:lnSpc>
                <a:spcPct val="110000"/>
              </a:lnSpc>
              <a:buSzTx/>
              <a:buFontTx/>
              <a:buNone/>
              <a:defRPr sz="2400" spc="200"/>
            </a:lvl2pPr>
            <a:lvl3pPr marL="0" indent="914400" algn="ctr">
              <a:lnSpc>
                <a:spcPct val="110000"/>
              </a:lnSpc>
              <a:buSzTx/>
              <a:buFontTx/>
              <a:buNone/>
              <a:defRPr sz="2400" spc="200"/>
            </a:lvl3pPr>
            <a:lvl4pPr marL="0" indent="1371600" algn="ctr">
              <a:lnSpc>
                <a:spcPct val="110000"/>
              </a:lnSpc>
              <a:buSzTx/>
              <a:buFontTx/>
              <a:buNone/>
              <a:defRPr sz="2400" spc="200"/>
            </a:lvl4pPr>
            <a:lvl5pPr marL="0" indent="1828800" algn="ctr">
              <a:lnSpc>
                <a:spcPct val="110000"/>
              </a:lnSpc>
              <a:buSzTx/>
              <a:buFontTx/>
              <a:buNone/>
              <a:defRPr sz="2400" spc="200"/>
            </a:lvl5pPr>
          </a:lstStyle>
          <a:p>
            <a:r>
              <a:t>单击此处编辑副标题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899099" y="2483999"/>
            <a:ext cx="7349402" cy="1018801"/>
          </a:xfrm>
          <a:prstGeom prst="rect">
            <a:avLst/>
          </a:prstGeom>
        </p:spPr>
        <p:txBody>
          <a:bodyPr anchor="t"/>
          <a:lstStyle>
            <a:lvl1pPr algn="ctr">
              <a:defRPr sz="6000"/>
            </a:lvl1pPr>
          </a:lstStyle>
          <a:p>
            <a:r>
              <a:t>单击此处编辑标题</a:t>
            </a:r>
          </a:p>
        </p:txBody>
      </p:sp>
      <p:sp>
        <p:nvSpPr>
          <p:cNvPr id="9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99099" y="3560400"/>
            <a:ext cx="7349402" cy="4716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0000"/>
              </a:lnSpc>
              <a:buSzTx/>
              <a:buFontTx/>
              <a:buNone/>
              <a:defRPr sz="2400" spc="200"/>
            </a:lvl1pPr>
            <a:lvl2pPr marL="800100" indent="-342900" algn="ctr">
              <a:lnSpc>
                <a:spcPct val="110000"/>
              </a:lnSpc>
              <a:buFontTx/>
              <a:defRPr sz="2400" spc="200"/>
            </a:lvl2pPr>
            <a:lvl3pPr marL="1257300" indent="-342900" algn="ctr">
              <a:lnSpc>
                <a:spcPct val="110000"/>
              </a:lnSpc>
              <a:buFontTx/>
              <a:defRPr sz="2400" spc="200"/>
            </a:lvl3pPr>
            <a:lvl4pPr marL="1763395" indent="-391795" algn="ctr">
              <a:lnSpc>
                <a:spcPct val="110000"/>
              </a:lnSpc>
              <a:buFontTx/>
              <a:defRPr sz="2400" spc="200"/>
            </a:lvl4pPr>
            <a:lvl5pPr marL="2220595" indent="-391795" algn="ctr">
              <a:lnSpc>
                <a:spcPct val="110000"/>
              </a:lnSpc>
              <a:buFontTx/>
              <a:defRPr sz="2400" spc="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单击此处编辑标题"/>
          <p:cNvSpPr txBox="1">
            <a:spLocks noGrp="1"/>
          </p:cNvSpPr>
          <p:nvPr>
            <p:ph type="title" hasCustomPrompt="1"/>
          </p:nvPr>
        </p:nvSpPr>
        <p:spPr>
          <a:xfrm>
            <a:off x="1493100" y="3848399"/>
            <a:ext cx="5826601" cy="766801"/>
          </a:xfrm>
          <a:prstGeom prst="rect">
            <a:avLst/>
          </a:prstGeom>
        </p:spPr>
        <p:txBody>
          <a:bodyPr anchor="b"/>
          <a:lstStyle>
            <a:lvl1pPr>
              <a:defRPr sz="4400"/>
            </a:lvl1pPr>
          </a:lstStyle>
          <a:p>
            <a:r>
              <a:t>单击此处编辑标题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493100" y="4615200"/>
            <a:ext cx="5826601" cy="86760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</a:lvl1pPr>
            <a:lvl2pPr marL="0" indent="457200">
              <a:buSzTx/>
              <a:buFontTx/>
              <a:buNone/>
            </a:lvl2pPr>
            <a:lvl3pPr marL="0" indent="914400">
              <a:buSzTx/>
              <a:buFontTx/>
              <a:buNone/>
            </a:lvl3pPr>
            <a:lvl4pPr marL="0" indent="1371600">
              <a:buSzTx/>
              <a:buFontTx/>
              <a:buNone/>
            </a:lvl4pPr>
            <a:lvl5pPr marL="0" indent="1828800">
              <a:buSzTx/>
              <a:buFontTx/>
              <a:buNone/>
            </a:lvl5pPr>
          </a:lstStyle>
          <a:p>
            <a:r>
              <a:t>单击此处编辑文本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6300" y="1501200"/>
            <a:ext cx="3882600" cy="4748401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1600"/>
            </a:lvl1pPr>
            <a:lvl2pPr marL="685800" indent="-228600">
              <a:spcBef>
                <a:spcPts val="600"/>
              </a:spcBef>
              <a:defRPr sz="1600"/>
            </a:lvl2pPr>
            <a:lvl3pPr marL="1143000" indent="-228600">
              <a:spcBef>
                <a:spcPts val="600"/>
              </a:spcBef>
              <a:defRPr sz="1600"/>
            </a:lvl3pPr>
            <a:lvl4pPr marL="1632585" indent="-260985">
              <a:spcBef>
                <a:spcPts val="600"/>
              </a:spcBef>
              <a:defRPr sz="1600"/>
            </a:lvl4pPr>
            <a:lvl5pPr marL="2089785" indent="-260985">
              <a:spcBef>
                <a:spcPts val="600"/>
              </a:spcBef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6300" y="1429199"/>
            <a:ext cx="4006801" cy="381601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 b="1" spc="200">
                <a:solidFill>
                  <a:srgbClr val="404040"/>
                </a:solidFill>
              </a:defRPr>
            </a:lvl1pPr>
            <a:lvl2pPr marL="0" indent="457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 b="1" spc="200">
                <a:solidFill>
                  <a:srgbClr val="404040"/>
                </a:solidFill>
              </a:defRPr>
            </a:lvl2pPr>
            <a:lvl3pPr marL="0" indent="9144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 b="1" spc="200">
                <a:solidFill>
                  <a:srgbClr val="404040"/>
                </a:solidFill>
              </a:defRPr>
            </a:lvl3pPr>
            <a:lvl4pPr marL="0" indent="13716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 b="1" spc="200">
                <a:solidFill>
                  <a:srgbClr val="404040"/>
                </a:solidFill>
              </a:defRPr>
            </a:lvl4pPr>
            <a:lvl5pPr marL="0" indent="18288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000" b="1" spc="200">
                <a:solidFill>
                  <a:srgbClr val="404040"/>
                </a:solidFill>
              </a:defRPr>
            </a:lvl5pPr>
          </a:lstStyle>
          <a:p>
            <a:r>
              <a:t>单击此处编辑文本</a:t>
            </a:r>
          </a:p>
          <a:p>
            <a:pPr lvl="1"/>
          </a:p>
          <a:p>
            <a:pPr lvl="2"/>
          </a:p>
          <a:p>
            <a:pPr lvl="3"/>
          </a:p>
          <a:p>
            <a:pPr lvl="4"/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21" hasCustomPrompt="1"/>
          </p:nvPr>
        </p:nvSpPr>
        <p:spPr>
          <a:xfrm>
            <a:off x="4676812" y="1421729"/>
            <a:ext cx="4006801" cy="381601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defTabSz="795655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1740" b="1" spc="174">
                <a:solidFill>
                  <a:srgbClr val="404040"/>
                </a:solidFill>
              </a:defRPr>
            </a:lvl1pPr>
          </a:lstStyle>
          <a:p>
            <a:r>
              <a:t>单击此处编辑文本</a:t>
            </a:r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图片占位符 2"/>
          <p:cNvSpPr>
            <a:spLocks noGrp="1"/>
          </p:cNvSpPr>
          <p:nvPr>
            <p:ph type="pic" sz="half" idx="21"/>
          </p:nvPr>
        </p:nvSpPr>
        <p:spPr>
          <a:xfrm>
            <a:off x="456248" y="1555114"/>
            <a:ext cx="3924776" cy="460819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7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762799" y="1555200"/>
            <a:ext cx="3920401" cy="4608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SzTx/>
              <a:buFontTx/>
              <a:buNone/>
              <a:defRPr sz="1600"/>
            </a:lvl1pPr>
            <a:lvl2pPr marL="0" indent="457200">
              <a:spcBef>
                <a:spcPts val="600"/>
              </a:spcBef>
              <a:buSzTx/>
              <a:buFontTx/>
              <a:buNone/>
              <a:defRPr sz="1600"/>
            </a:lvl2pPr>
            <a:lvl3pPr marL="1143000" indent="-228600">
              <a:spcBef>
                <a:spcPts val="600"/>
              </a:spcBef>
              <a:buFontTx/>
              <a:defRPr sz="1600"/>
            </a:lvl3pPr>
            <a:lvl4pPr marL="1632585" indent="-260985">
              <a:spcBef>
                <a:spcPts val="600"/>
              </a:spcBef>
              <a:buFontTx/>
              <a:defRPr sz="1600"/>
            </a:lvl4pPr>
            <a:lvl5pPr marL="2089785" indent="-260985">
              <a:spcBef>
                <a:spcPts val="600"/>
              </a:spcBef>
              <a:buFontTx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46990" tIns="46990" rIns="46990" bIns="46990"/>
          <a:lstStyle/>
          <a:p>
            <a:r>
              <a:t>标题文本</a:t>
            </a:r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456300" y="773999"/>
            <a:ext cx="8229601" cy="5482801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56300" y="608399"/>
            <a:ext cx="8226901" cy="705601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56300" y="1490400"/>
            <a:ext cx="8226901" cy="4759200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37797" y="6359307"/>
            <a:ext cx="245403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/>
          </a:bodyPr>
          <a:lstStyle>
            <a:lvl1pPr algn="r">
              <a:defRPr sz="10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1" i="0" u="none" strike="noStrike" cap="none" spc="300" baseline="0">
          <a:solidFill>
            <a:srgbClr val="262626"/>
          </a:solidFill>
          <a:uFillTx/>
          <a:latin typeface="+mn-lt"/>
          <a:ea typeface="+mn-ea"/>
          <a:cs typeface="+mn-cs"/>
          <a:sym typeface="Arial" panose="020B0604020202090204"/>
        </a:defRPr>
      </a:lvl9pPr>
    </p:titleStyle>
    <p:bodyStyle>
      <a:lvl1pPr marL="2286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●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1pPr>
      <a:lvl2pPr marL="714375" marR="0" indent="-257175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●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2pPr>
      <a:lvl3pPr marL="1171575" marR="0" indent="-257175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●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3pPr>
      <a:lvl4pPr marL="1665605" marR="0" indent="-294005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4pPr>
      <a:lvl5pPr marL="2122805" marR="0" indent="-294005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5pPr>
      <a:lvl6pPr marL="25146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6pPr>
      <a:lvl7pPr marL="29718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7pPr>
      <a:lvl8pPr marL="34290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8pPr>
      <a:lvl9pPr marL="3886200" marR="0" indent="-228600" algn="l" defTabSz="914400" rtl="0" latinLnBrk="0">
        <a:lnSpc>
          <a:spcPct val="13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90204"/>
        <a:buChar char="•"/>
        <a:defRPr sz="1800" b="0" i="0" u="none" strike="noStrike" cap="none" spc="150" baseline="0">
          <a:solidFill>
            <a:srgbClr val="595959"/>
          </a:solidFill>
          <a:uFillTx/>
          <a:latin typeface="+mn-lt"/>
          <a:ea typeface="+mn-ea"/>
          <a:cs typeface="+mn-cs"/>
          <a:sym typeface="Arial" panose="020B060402020209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tags" Target="../tags/tag24.xml"/><Relationship Id="rId2" Type="http://schemas.openxmlformats.org/officeDocument/2006/relationships/image" Target="../media/image2.png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tags" Target="../tags/tag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文本框 1"/>
          <p:cNvSpPr txBox="1"/>
          <p:nvPr/>
        </p:nvSpPr>
        <p:spPr>
          <a:xfrm>
            <a:off x="788525" y="3131053"/>
            <a:ext cx="7322185" cy="101473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ctr">
              <a:defRPr sz="4400">
                <a:solidFill>
                  <a:srgbClr val="16468D"/>
                </a:solidFill>
                <a:latin typeface="Kaiti SC Bold" panose="02010600040101010101" charset="-122"/>
                <a:ea typeface="Kaiti SC Bold" panose="02010600040101010101" charset="-122"/>
                <a:cs typeface="Kaiti SC Bold" panose="02010600040101010101" charset="-122"/>
                <a:sym typeface="Kaiti SC Bold" panose="02010600040101010101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4000" dirty="0">
                <a:solidFill>
                  <a:srgbClr val="C00000"/>
                </a:solidFill>
                <a:latin typeface="Comic Sans MS" panose="030F0902030302020204" pitchFamily="2" charset="0"/>
                <a:ea typeface="黑体" pitchFamily="2" charset="-122"/>
                <a:sym typeface="+mn-ea"/>
              </a:rPr>
              <a:t>任务</a:t>
            </a:r>
            <a:r>
              <a:rPr lang="zh-CN" altLang="en-US" sz="4000" dirty="0">
                <a:solidFill>
                  <a:srgbClr val="C00000"/>
                </a:solidFill>
                <a:latin typeface="Comic Sans MS" panose="030F0902030302020204" pitchFamily="2" charset="0"/>
                <a:ea typeface="黑体" pitchFamily="2" charset="-122"/>
                <a:sym typeface="+mn-ea"/>
              </a:rPr>
              <a:t>二</a:t>
            </a:r>
            <a:endParaRPr lang="zh-CN" altLang="en-US" sz="4000" dirty="0">
              <a:solidFill>
                <a:srgbClr val="C00000"/>
              </a:solidFill>
              <a:latin typeface="Comic Sans MS" panose="030F0902030302020204" pitchFamily="2" charset="0"/>
              <a:ea typeface="黑体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09067" y="2654168"/>
            <a:ext cx="3443605" cy="4768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i="0" u="sng" strike="noStrike" cap="none" spc="0" normalizeH="0" baseline="0" dirty="0">
                <a:ln>
                  <a:noFill/>
                </a:ln>
                <a:solidFill>
                  <a:srgbClr val="16468D"/>
                </a:solidFill>
                <a:effectLst/>
                <a:uFillTx/>
                <a:latin typeface="微软雅黑" charset="0"/>
                <a:ea typeface="微软雅黑" charset="0"/>
                <a:cs typeface="微软雅黑" charset="0"/>
                <a:sym typeface="Arial" panose="020B0604020202090204"/>
              </a:rPr>
              <a:t>工业软件创新训练</a:t>
            </a:r>
            <a:r>
              <a:rPr kumimoji="0" lang="en-US" altLang="zh-CN" sz="2000" i="0" u="sng" strike="noStrike" cap="none" spc="0" normalizeH="0" baseline="0" dirty="0">
                <a:ln>
                  <a:noFill/>
                </a:ln>
                <a:solidFill>
                  <a:srgbClr val="16468D"/>
                </a:solidFill>
                <a:effectLst/>
                <a:uFillTx/>
                <a:latin typeface="微软雅黑" charset="0"/>
                <a:ea typeface="微软雅黑" charset="0"/>
                <a:cs typeface="微软雅黑" charset="0"/>
                <a:sym typeface="Arial" panose="020B0604020202090204"/>
              </a:rPr>
              <a:t>II</a:t>
            </a:r>
            <a:endParaRPr kumimoji="0" lang="en-US" altLang="zh-CN" sz="2000" b="1" i="0" u="none" strike="noStrike" cap="none" spc="0" normalizeH="0" baseline="0" dirty="0">
              <a:ln>
                <a:noFill/>
              </a:ln>
              <a:solidFill>
                <a:srgbClr val="16468D"/>
              </a:solidFill>
              <a:effectLst/>
              <a:uFillTx/>
              <a:latin typeface="微软雅黑" charset="0"/>
              <a:ea typeface="微软雅黑" charset="0"/>
              <a:cs typeface="微软雅黑" charset="0"/>
              <a:sym typeface="Arial" panose="020B0604020202090204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5410" y="1064260"/>
            <a:ext cx="8933180" cy="560324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rgbClr val="C00000"/>
                </a:solidFill>
                <a:latin typeface="Comic Sans MS" panose="030F0902030302020204" pitchFamily="2" charset="0"/>
                <a:ea typeface="宋体" pitchFamily="2" charset="-122"/>
                <a:sym typeface="+mn-ea"/>
              </a:rPr>
              <a:t>第三方软件</a:t>
            </a:r>
            <a:r>
              <a:rPr lang="en-US" altLang="zh-CN" sz="2000" dirty="0">
                <a:solidFill>
                  <a:srgbClr val="C00000"/>
                </a:solidFill>
                <a:latin typeface="Comic Sans MS" panose="030F0902030302020204" pitchFamily="2" charset="0"/>
                <a:ea typeface="宋体" pitchFamily="2" charset="-122"/>
                <a:sym typeface="+mn-ea"/>
              </a:rPr>
              <a:t>Yosys</a:t>
            </a:r>
            <a:endParaRPr lang="en-US" altLang="zh-CN" sz="2000" dirty="0">
              <a:latin typeface="Comic Sans MS" panose="030F0902030302020204" pitchFamily="2" charset="0"/>
              <a:ea typeface="宋体" pitchFamily="2" charset="-122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Wingdings" panose="05000000000000000000" charset="0"/>
            </a:pPr>
            <a:r>
              <a:rPr lang="en-US" altLang="zh-CN" sz="2000" dirty="0">
                <a:latin typeface="Comic Sans MS" panose="030F0902030302020204" pitchFamily="2" charset="0"/>
                <a:ea typeface="宋体" pitchFamily="2" charset="-122"/>
                <a:sym typeface="+mn-ea"/>
              </a:rPr>
              <a:t>3</a:t>
            </a:r>
            <a:r>
              <a:rPr lang="zh-CN" altLang="en-US" sz="2000" dirty="0">
                <a:latin typeface="Comic Sans MS" panose="030F0902030302020204" pitchFamily="2" charset="0"/>
                <a:ea typeface="宋体" pitchFamily="2" charset="-122"/>
                <a:sym typeface="+mn-ea"/>
              </a:rPr>
              <a:t>.</a:t>
            </a:r>
            <a:r>
              <a:rPr lang="en-US" altLang="zh-CN" sz="2000" dirty="0">
                <a:latin typeface="Comic Sans MS" panose="030F0902030302020204" pitchFamily="2" charset="0"/>
                <a:ea typeface="宋体" pitchFamily="2" charset="-122"/>
                <a:sym typeface="+mn-ea"/>
              </a:rPr>
              <a:t> </a:t>
            </a:r>
            <a:r>
              <a:rPr lang="zh-CN" altLang="en-US" sz="2000" dirty="0">
                <a:latin typeface="Comic Sans MS" panose="030F0902030302020204" pitchFamily="2" charset="0"/>
                <a:ea typeface="宋体" pitchFamily="2" charset="-122"/>
                <a:sym typeface="+mn-ea"/>
              </a:rPr>
              <a:t>运行第三方软件</a:t>
            </a:r>
            <a:r>
              <a:rPr lang="en-US" altLang="zh-CN" sz="2000" dirty="0">
                <a:latin typeface="Comic Sans MS" panose="030F0902030302020204" pitchFamily="2" charset="0"/>
                <a:ea typeface="宋体" pitchFamily="2" charset="-122"/>
                <a:sym typeface="+mn-ea"/>
              </a:rPr>
              <a:t>Yosys</a:t>
            </a:r>
            <a:endParaRPr lang="en-US" altLang="zh-CN" sz="2000" dirty="0">
              <a:latin typeface="Comic Sans MS" panose="030F0902030302020204" pitchFamily="2" charset="0"/>
              <a:ea typeface="宋体" pitchFamily="2" charset="-122"/>
              <a:sym typeface="+mn-ea"/>
            </a:endParaRPr>
          </a:p>
          <a:p>
            <a:pPr marL="1257300" lvl="2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read_verilog test1</a:t>
            </a: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1257300" lvl="2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show</a:t>
            </a: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1257300" lvl="2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exit</a:t>
            </a:r>
            <a:endParaRPr lang="en-US" altLang="zh-CN" sz="2000" dirty="0">
              <a:latin typeface="Comic Sans MS" panose="030F0902030302020204" pitchFamily="2" charset="0"/>
              <a:ea typeface="宋体" pitchFamily="2" charset="-122"/>
              <a:sym typeface="+mn-ea"/>
            </a:endParaRPr>
          </a:p>
          <a:p>
            <a:pPr marL="0" lvl="2" indent="457200" eaLnBrk="0" hangingPunct="0">
              <a:lnSpc>
                <a:spcPct val="200000"/>
              </a:lnSpc>
              <a:buFont typeface="Wingdings" panose="05000000000000000000" charset="0"/>
            </a:pPr>
            <a:r>
              <a:rPr lang="en-US" altLang="zh-CN" sz="2000" dirty="0">
                <a:latin typeface="Comic Sans MS" panose="030F0902030302020204" pitchFamily="2" charset="0"/>
                <a:ea typeface="宋体" pitchFamily="2" charset="-122"/>
                <a:sym typeface="+mn-ea"/>
              </a:rPr>
              <a:t>4</a:t>
            </a:r>
            <a:r>
              <a:rPr lang="zh-CN" altLang="en-US" sz="2000" dirty="0">
                <a:latin typeface="Comic Sans MS" panose="030F0902030302020204" pitchFamily="2" charset="0"/>
                <a:ea typeface="宋体" pitchFamily="2" charset="-122"/>
                <a:sym typeface="+mn-ea"/>
              </a:rPr>
              <a:t>.</a:t>
            </a:r>
            <a:r>
              <a:rPr lang="en-US" altLang="zh-CN" sz="2000" dirty="0">
                <a:latin typeface="Comic Sans MS" panose="030F0902030302020204" pitchFamily="2" charset="0"/>
                <a:ea typeface="宋体" pitchFamily="2" charset="-122"/>
                <a:sym typeface="+mn-ea"/>
              </a:rPr>
              <a:t> </a:t>
            </a:r>
            <a:r>
              <a:rPr lang="zh-CN" altLang="en-US" sz="2000" dirty="0">
                <a:latin typeface="Comic Sans MS" panose="030F0902030302020204" pitchFamily="2" charset="0"/>
                <a:ea typeface="宋体" pitchFamily="2" charset="-122"/>
                <a:sym typeface="+mn-ea"/>
              </a:rPr>
              <a:t>运行</a:t>
            </a:r>
            <a:r>
              <a:rPr lang="en-US" altLang="zh-CN" sz="2000" dirty="0">
                <a:latin typeface="Comic Sans MS" panose="030F0902030302020204" pitchFamily="2" charset="0"/>
                <a:ea typeface="宋体" pitchFamily="2" charset="-122"/>
                <a:sym typeface="+mn-ea"/>
              </a:rPr>
              <a:t>dot -Tpng show.dot -o show.dot.png</a:t>
            </a:r>
            <a:endParaRPr lang="en-US" altLang="zh-CN" sz="2000" dirty="0">
              <a:latin typeface="Comic Sans MS" panose="030F0902030302020204" pitchFamily="2" charset="0"/>
              <a:ea typeface="宋体" pitchFamily="2" charset="-122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Wingdings" panose="05000000000000000000" charset="0"/>
            </a:pPr>
            <a:r>
              <a:rPr lang="en-US" altLang="zh-CN" sz="20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                               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Comic Sans MS" panose="030F0902030302020204" pitchFamily="2" charset="0"/>
              <a:ea typeface="宋体" pitchFamily="2" charset="-122"/>
              <a:cs typeface="微软雅黑" charset="0"/>
              <a:sym typeface="+mn-ea"/>
            </a:endParaRPr>
          </a:p>
        </p:txBody>
      </p:sp>
      <p:sp>
        <p:nvSpPr>
          <p:cNvPr id="4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7590790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rgbClr val="16468D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电路图网表</a:t>
            </a:r>
            <a:r>
              <a:rPr lang="zh-CN" altLang="en-US" sz="2800" dirty="0">
                <a:solidFill>
                  <a:srgbClr val="16468D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绘制</a:t>
            </a:r>
            <a:endParaRPr lang="zh-CN" altLang="en-US" sz="2800" dirty="0">
              <a:solidFill>
                <a:srgbClr val="16468D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5410" y="1064260"/>
            <a:ext cx="8933180" cy="560324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indent="457200" eaLnBrk="0" hangingPunct="0">
              <a:lnSpc>
                <a:spcPct val="200000"/>
              </a:lnSpc>
              <a:buFont typeface="Wingdings" panose="05000000000000000000" charset="0"/>
            </a:pP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2" charset="0"/>
                <a:ea typeface="宋体" pitchFamily="2" charset="-122"/>
                <a:sym typeface="+mn-ea"/>
              </a:rPr>
              <a:t>运行结果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2" charset="0"/>
                <a:ea typeface="宋体" pitchFamily="2" charset="-122"/>
                <a:sym typeface="+mn-ea"/>
              </a:rPr>
              <a:t>：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                       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Comic Sans MS" panose="030F0902030302020204" pitchFamily="2" charset="0"/>
              <a:ea typeface="宋体" pitchFamily="2" charset="-122"/>
              <a:cs typeface="微软雅黑" charset="0"/>
              <a:sym typeface="+mn-ea"/>
            </a:endParaRPr>
          </a:p>
        </p:txBody>
      </p:sp>
      <p:sp>
        <p:nvSpPr>
          <p:cNvPr id="4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7590790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rgbClr val="16468D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电路图网表</a:t>
            </a:r>
            <a:r>
              <a:rPr lang="zh-CN" altLang="en-US" sz="2800" dirty="0">
                <a:solidFill>
                  <a:srgbClr val="16468D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绘制</a:t>
            </a:r>
            <a:endParaRPr lang="zh-CN" altLang="en-US" sz="2800" dirty="0">
              <a:solidFill>
                <a:srgbClr val="16468D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555" y="1652270"/>
            <a:ext cx="6514465" cy="50050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5410" y="1064260"/>
            <a:ext cx="8933180" cy="560324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indent="457200" eaLnBrk="0" hangingPunct="0">
              <a:lnSpc>
                <a:spcPct val="200000"/>
              </a:lnSpc>
              <a:buFont typeface="Wingdings" panose="05000000000000000000" charset="0"/>
            </a:pPr>
            <a:r>
              <a:rPr lang="zh-CN" altLang="en-US" sz="20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2" charset="0"/>
                <a:ea typeface="宋体" pitchFamily="2" charset="-122"/>
                <a:sym typeface="+mn-ea"/>
              </a:rPr>
              <a:t>输出网表图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2" charset="0"/>
                <a:ea typeface="宋体" pitchFamily="2" charset="-122"/>
                <a:sym typeface="+mn-ea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                               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Comic Sans MS" panose="030F0902030302020204" pitchFamily="2" charset="0"/>
              <a:ea typeface="宋体" pitchFamily="2" charset="-122"/>
              <a:cs typeface="微软雅黑" charset="0"/>
              <a:sym typeface="+mn-ea"/>
            </a:endParaRPr>
          </a:p>
        </p:txBody>
      </p:sp>
      <p:sp>
        <p:nvSpPr>
          <p:cNvPr id="4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7590790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rgbClr val="16468D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电路图网表</a:t>
            </a:r>
            <a:r>
              <a:rPr lang="zh-CN" altLang="en-US" sz="2800" dirty="0">
                <a:solidFill>
                  <a:srgbClr val="16468D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绘制</a:t>
            </a:r>
            <a:endParaRPr lang="zh-CN" altLang="en-US" sz="2800" dirty="0">
              <a:solidFill>
                <a:srgbClr val="16468D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  <p:pic>
        <p:nvPicPr>
          <p:cNvPr id="6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88" y="2752725"/>
            <a:ext cx="7413625" cy="19011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1"/>
            </p:custDataLst>
          </p:nvPr>
        </p:nvSpPr>
        <p:spPr>
          <a:xfrm>
            <a:off x="131724" y="1055197"/>
            <a:ext cx="8650137" cy="25390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2">
            <a:schemeClr val="accent2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lstStyle/>
          <a:p>
            <a:pPr>
              <a:lnSpc>
                <a:spcPct val="15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en-US" altLang="zh-CN" sz="2800" dirty="0">
                <a:solidFill>
                  <a:srgbClr val="16468D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1. </a:t>
            </a:r>
            <a:r>
              <a:rPr lang="zh-CN" altLang="en-US" sz="2800" dirty="0">
                <a:solidFill>
                  <a:srgbClr val="CF3F3F"/>
                </a:solidFill>
                <a:latin typeface="Comic Sans MS" panose="030F0902030302020204" pitchFamily="2" charset="0"/>
                <a:ea typeface="黑体" pitchFamily="2" charset="-122"/>
                <a:sym typeface="+mn-ea"/>
              </a:rPr>
              <a:t>输入</a:t>
            </a:r>
            <a:r>
              <a:rPr lang="en-US" altLang="zh-CN" sz="2800" kern="100" dirty="0"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test1.v</a:t>
            </a:r>
            <a:endParaRPr lang="en-US" altLang="zh-CN" sz="2400" kern="100" dirty="0">
              <a:effectLst/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  <a:p>
            <a:pPr algn="just"/>
            <a:r>
              <a:rPr lang="en-US" altLang="zh-CN" sz="2400" kern="100" dirty="0">
                <a:effectLst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module carry(input </a:t>
            </a:r>
            <a:r>
              <a:rPr lang="en-US" altLang="zh-CN" sz="2400" kern="100" dirty="0" err="1">
                <a:effectLst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a,b,c,output</a:t>
            </a:r>
            <a:r>
              <a:rPr lang="en-US" altLang="zh-CN" sz="2400" kern="100" dirty="0">
                <a:effectLst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 </a:t>
            </a:r>
            <a:r>
              <a:rPr lang="en-US" altLang="zh-CN" sz="2400" kern="100" dirty="0" err="1">
                <a:effectLst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cout</a:t>
            </a:r>
            <a:r>
              <a:rPr lang="en-US" altLang="zh-CN" sz="2400" kern="100" dirty="0">
                <a:effectLst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);</a:t>
            </a:r>
            <a:endParaRPr lang="en-US" altLang="zh-CN" sz="2400" kern="100" dirty="0">
              <a:effectLst/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  <a:p>
            <a:pPr algn="just"/>
            <a:r>
              <a:rPr lang="en-US" altLang="zh-CN" sz="2400" kern="100" dirty="0">
                <a:effectLst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wire x;</a:t>
            </a:r>
            <a:endParaRPr lang="en-US" altLang="zh-CN" sz="2400" kern="100" dirty="0">
              <a:effectLst/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  <a:p>
            <a:pPr algn="just"/>
            <a:r>
              <a:rPr lang="en-US" altLang="zh-CN" sz="2400" kern="100" dirty="0">
                <a:effectLst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assign x = a &amp; b;</a:t>
            </a:r>
            <a:endParaRPr lang="en-US" altLang="zh-CN" sz="2400" kern="100" dirty="0">
              <a:effectLst/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  <a:p>
            <a:pPr algn="just"/>
            <a:r>
              <a:rPr lang="en-US" altLang="zh-CN" sz="2400" kern="100" dirty="0">
                <a:effectLst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assign </a:t>
            </a:r>
            <a:r>
              <a:rPr lang="en-US" altLang="zh-CN" sz="2400" kern="100" dirty="0" err="1">
                <a:effectLst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cout</a:t>
            </a:r>
            <a:r>
              <a:rPr lang="en-US" altLang="zh-CN" sz="2400" kern="100" dirty="0">
                <a:effectLst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 = x | c;</a:t>
            </a:r>
            <a:endParaRPr lang="en-US" altLang="zh-CN" sz="2400" kern="100" dirty="0">
              <a:effectLst/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  <a:p>
            <a:pPr algn="just"/>
            <a:r>
              <a:rPr lang="en-US" altLang="zh-CN" sz="2400" kern="100" dirty="0" err="1">
                <a:effectLst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endmodule</a:t>
            </a:r>
            <a:endParaRPr lang="zh-CN" altLang="en-US" sz="2400" dirty="0">
              <a:solidFill>
                <a:srgbClr val="16468D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5" name="文本框 12"/>
          <p:cNvSpPr txBox="1"/>
          <p:nvPr/>
        </p:nvSpPr>
        <p:spPr>
          <a:xfrm>
            <a:off x="59054" y="230505"/>
            <a:ext cx="3526117" cy="52322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r>
              <a:rPr lang="zh-CN" altLang="en-US" sz="2800" dirty="0">
                <a:solidFill>
                  <a:srgbClr val="16468D"/>
                </a:solidFill>
                <a:highlight>
                  <a:srgbClr val="FFFF00"/>
                </a:highlight>
                <a:latin typeface="黑体" pitchFamily="2" charset="-122"/>
                <a:ea typeface="黑体" pitchFamily="2" charset="-122"/>
                <a:cs typeface="微软雅黑" charset="-122"/>
              </a:rPr>
              <a:t>程序输入输出范例</a:t>
            </a:r>
            <a:endParaRPr lang="zh-CN" altLang="en-US" sz="2800" dirty="0">
              <a:solidFill>
                <a:srgbClr val="16468D"/>
              </a:solidFill>
              <a:highlight>
                <a:srgbClr val="FFFF00"/>
              </a:highlight>
              <a:latin typeface="黑体" pitchFamily="2" charset="-122"/>
              <a:ea typeface="黑体" pitchFamily="2" charset="-122"/>
              <a:cs typeface="微软雅黑" charset="-122"/>
            </a:endParaRPr>
          </a:p>
        </p:txBody>
      </p:sp>
      <p:sp>
        <p:nvSpPr>
          <p:cNvPr id="2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3"/>
            </p:custDataLst>
          </p:nvPr>
        </p:nvSpPr>
        <p:spPr>
          <a:xfrm>
            <a:off x="131724" y="3744964"/>
            <a:ext cx="8650137" cy="29804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/>
          </a:lnRef>
          <a:fillRef idx="2">
            <a:schemeClr val="accent2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lstStyle/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en-US" altLang="zh-CN" sz="2800" dirty="0">
                <a:solidFill>
                  <a:srgbClr val="16468D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2. </a:t>
            </a:r>
            <a:r>
              <a:rPr lang="zh-CN" altLang="en-US" sz="2800" dirty="0">
                <a:solidFill>
                  <a:srgbClr val="FF0000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输出</a:t>
            </a:r>
            <a:r>
              <a:rPr lang="zh-CN" altLang="en-US" sz="2800" dirty="0">
                <a:solidFill>
                  <a:srgbClr val="16468D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图形文件</a:t>
            </a:r>
            <a:endParaRPr lang="zh-CN" altLang="en-US" sz="2800" dirty="0">
              <a:solidFill>
                <a:srgbClr val="16468D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indent="457200"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endParaRPr lang="zh-CN" altLang="en-US" sz="2400" dirty="0">
              <a:solidFill>
                <a:srgbClr val="16468D"/>
              </a:solidFill>
              <a:latin typeface="Comic Sans MS" panose="030F0902030302020204" pitchFamily="2" charset="0"/>
              <a:ea typeface="黑体" pitchFamily="2" charset="-122"/>
              <a:sym typeface="+mn-ea"/>
            </a:endParaRPr>
          </a:p>
          <a:p>
            <a:pPr indent="457200"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endParaRPr lang="zh-CN" altLang="en-US" sz="2400" dirty="0">
              <a:solidFill>
                <a:srgbClr val="16468D"/>
              </a:solidFill>
              <a:latin typeface="Comic Sans MS" panose="030F0902030302020204" pitchFamily="2" charset="0"/>
              <a:ea typeface="黑体" pitchFamily="2" charset="-122"/>
              <a:sym typeface="+mn-ea"/>
            </a:endParaRPr>
          </a:p>
          <a:p>
            <a:pPr indent="457200"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endParaRPr lang="zh-CN" altLang="en-US" sz="2400" dirty="0">
              <a:solidFill>
                <a:srgbClr val="16468D"/>
              </a:solidFill>
              <a:latin typeface="Comic Sans MS" panose="030F0902030302020204" pitchFamily="2" charset="0"/>
              <a:ea typeface="黑体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1" y="4514001"/>
            <a:ext cx="7353300" cy="18859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2"/>
          <p:cNvSpPr txBox="1"/>
          <p:nvPr>
            <p:custDataLst>
              <p:tags r:id="rId2"/>
            </p:custDataLst>
          </p:nvPr>
        </p:nvSpPr>
        <p:spPr>
          <a:xfrm>
            <a:off x="59055" y="86995"/>
            <a:ext cx="487108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rgbClr val="16468D"/>
                </a:solidFill>
                <a:highlight>
                  <a:srgbClr val="FFFF00"/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任务</a:t>
            </a:r>
            <a:r>
              <a:rPr lang="zh-CN" altLang="en-US" sz="2800" dirty="0">
                <a:solidFill>
                  <a:srgbClr val="16468D"/>
                </a:solidFill>
                <a:highlight>
                  <a:srgbClr val="FFFF00"/>
                </a:highlight>
                <a:latin typeface="微软雅黑" charset="0"/>
                <a:ea typeface="微软雅黑" charset="0"/>
                <a:cs typeface="微软雅黑" charset="0"/>
                <a:sym typeface="+mn-ea"/>
              </a:rPr>
              <a:t>二描述</a:t>
            </a:r>
            <a:r>
              <a:rPr lang="zh-CN" altLang="en-US" sz="2800" dirty="0">
                <a:solidFill>
                  <a:srgbClr val="16468D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：</a:t>
            </a:r>
            <a:endParaRPr lang="zh-CN" altLang="en-US" sz="2800" dirty="0">
              <a:solidFill>
                <a:srgbClr val="16468D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3" name="通常情况，树莓派4B有三种引脚编号方式：…"/>
          <p:cNvSpPr txBox="1"/>
          <p:nvPr>
            <p:custDataLst>
              <p:tags r:id="rId3"/>
            </p:custDataLst>
          </p:nvPr>
        </p:nvSpPr>
        <p:spPr>
          <a:xfrm>
            <a:off x="41275" y="937260"/>
            <a:ext cx="8992870" cy="579120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lIns="45719" rIns="45719">
            <a:no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endParaRPr lang="zh-CN" altLang="en-US" sz="2400" dirty="0">
              <a:solidFill>
                <a:srgbClr val="C00000"/>
              </a:solidFill>
              <a:latin typeface="Comic Sans MS Regular" panose="030F0902030302020204" charset="0"/>
              <a:ea typeface="黑体" charset="0"/>
              <a:cs typeface="Comic Sans MS Regular" panose="030F0902030302020204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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400" dirty="0">
                <a:solidFill>
                  <a:srgbClr val="C00000"/>
                </a:solidFill>
                <a:latin typeface="Comic Sans MS Regular" panose="030F0902030302020204" charset="0"/>
                <a:ea typeface="黑体" charset="0"/>
                <a:cs typeface="Comic Sans MS Regular" panose="030F0902030302020204" charset="0"/>
                <a:sym typeface="+mn-ea"/>
              </a:rPr>
              <a:t>基于现有的示例程序</a:t>
            </a:r>
            <a:r>
              <a:rPr lang="en-US" altLang="zh-CN" sz="2400" dirty="0">
                <a:solidFill>
                  <a:srgbClr val="C00000"/>
                </a:solidFill>
                <a:latin typeface="Comic Sans MS Regular" panose="030F0902030302020204" charset="0"/>
                <a:ea typeface="黑体" charset="0"/>
                <a:cs typeface="Comic Sans MS Regular" panose="030F0902030302020204" charset="0"/>
                <a:sym typeface="+mn-ea"/>
              </a:rPr>
              <a:t>，</a:t>
            </a:r>
            <a:r>
              <a:rPr lang="zh-CN" altLang="en-US" sz="2400" dirty="0">
                <a:solidFill>
                  <a:srgbClr val="C00000"/>
                </a:solidFill>
                <a:latin typeface="Comic Sans MS Regular" panose="030F0902030302020204" charset="0"/>
                <a:ea typeface="黑体" charset="0"/>
                <a:cs typeface="Comic Sans MS Regular" panose="030F0902030302020204" charset="0"/>
                <a:sym typeface="+mn-ea"/>
              </a:rPr>
              <a:t>编码优化</a:t>
            </a:r>
            <a:r>
              <a:rPr lang="en-US" altLang="zh-CN" sz="2400" dirty="0">
                <a:solidFill>
                  <a:srgbClr val="C00000"/>
                </a:solidFill>
                <a:latin typeface="Comic Sans MS Regular" panose="030F0902030302020204" charset="0"/>
                <a:ea typeface="黑体" charset="0"/>
                <a:cs typeface="Comic Sans MS Regular" panose="030F0902030302020204" charset="0"/>
                <a:sym typeface="+mn-ea"/>
              </a:rPr>
              <a:t>，</a:t>
            </a:r>
            <a:r>
              <a:rPr lang="zh-CN" altLang="en-US" sz="2400" dirty="0">
                <a:solidFill>
                  <a:srgbClr val="C00000"/>
                </a:solidFill>
                <a:latin typeface="Comic Sans MS Regular" panose="030F0902030302020204" charset="0"/>
                <a:ea typeface="黑体" charset="0"/>
                <a:cs typeface="Comic Sans MS Regular" panose="030F0902030302020204" charset="0"/>
                <a:sym typeface="+mn-ea"/>
              </a:rPr>
              <a:t>实现支持复杂表达式的电路网表绘制</a:t>
            </a:r>
            <a:endParaRPr lang="zh-CN" altLang="en-US" sz="2400" dirty="0">
              <a:solidFill>
                <a:srgbClr val="C00000"/>
              </a:solidFill>
              <a:latin typeface="Comic Sans MS Regular" panose="030F0902030302020204" charset="0"/>
              <a:ea typeface="黑体" charset="0"/>
              <a:cs typeface="Comic Sans MS Regular" panose="030F0902030302020204" charset="0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90204" pitchFamily="34" charset="0"/>
              <a:buChar char="•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参考文档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《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电路图网表绘制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.docx》</a:t>
            </a: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参考程序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示例：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 demo2_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电路网表图绘制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.</a:t>
            </a:r>
            <a:r>
              <a:rPr lang="en-US" altLang="zh-CN" sz="2000" dirty="0" err="1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rar</a:t>
            </a: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457200" lvl="1" indent="457200">
              <a:lnSpc>
                <a:spcPct val="15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程序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已完成存储中间数据结构，并实现网表图形绘制。</a:t>
            </a: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457200" lvl="1" indent="457200">
              <a:lnSpc>
                <a:spcPct val="15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需优化的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地方：</a:t>
            </a:r>
            <a:endParaRPr lang="zh-CN" altLang="en-US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457200" lvl="1" indent="457200">
              <a:lnSpc>
                <a:spcPct val="15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1. 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仅支持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assign x = a &amp; b;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的形式，多变量表达式，如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assign x  </a:t>
            </a: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>
              <a:lnSpc>
                <a:spcPct val="15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   	 = a &amp; b &amp; c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程序报错。</a:t>
            </a: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457200" lvl="1" indent="457200">
              <a:lnSpc>
                <a:spcPct val="15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2. 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不支持一元运算，如 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assign x = 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！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a;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或 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assign x = 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！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a &amp; b;</a:t>
            </a: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457200" lvl="1" indent="457200">
              <a:lnSpc>
                <a:spcPct val="150000"/>
              </a:lnSpc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3. 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没有考虑符号优先级，也不支持括号。</a:t>
            </a: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marL="457200" lvl="1" indent="457200">
              <a:lnSpc>
                <a:spcPct val="20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>
              <a:lnSpc>
                <a:spcPct val="20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endParaRPr lang="zh-CN" altLang="en-US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endParaRPr lang="zh-CN" altLang="en-US" sz="2400">
              <a:solidFill>
                <a:srgbClr val="16468D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endParaRPr lang="en-US" altLang="zh-CN" sz="200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4260"/>
            <a:ext cx="8933180" cy="560324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00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sym typeface="Arial" panose="020B0604020202090204"/>
              </a:rPr>
              <a:t>系统开发的基本设计流程</a:t>
            </a:r>
            <a:r>
              <a:rPr lang="zh-CN" altLang="en-US" sz="20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sym typeface="+mn-ea"/>
              </a:rPr>
              <a:t>：</a:t>
            </a:r>
            <a:endParaRPr lang="zh-CN" altLang="en-US" sz="2000" dirty="0">
              <a:solidFill>
                <a:srgbClr val="C00000"/>
              </a:solidFill>
              <a:latin typeface="Comic Sans MS Regular" panose="030F0902030302020204" charset="0"/>
              <a:ea typeface="微软雅黑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Wingdings" panose="05000000000000000000" charset="0"/>
            </a:pPr>
            <a:endParaRPr lang="zh-CN" altLang="en-US" sz="2000" dirty="0">
              <a:latin typeface="Comic Sans MS" panose="030F0902030302020204" pitchFamily="2" charset="0"/>
              <a:ea typeface="宋体" pitchFamily="2" charset="-122"/>
            </a:endParaRPr>
          </a:p>
          <a:p>
            <a:pPr indent="457200" eaLnBrk="0" hangingPunct="0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       </a:t>
            </a:r>
            <a:endParaRPr lang="en-US" altLang="zh-CN" sz="20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84095" y="1987550"/>
            <a:ext cx="4575810" cy="39395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4260"/>
            <a:ext cx="8933180" cy="560324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类比</a:t>
            </a:r>
            <a:r>
              <a:rPr lang="en-US" altLang="zh-CN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：</a:t>
            </a:r>
            <a:endParaRPr lang="en-US" altLang="zh-CN" sz="2000" dirty="0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"/>
            </a:pPr>
            <a:endParaRPr lang="en-US" altLang="zh-CN" sz="200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Wingdings" panose="05000000000000000000" charset="0"/>
            </a:pP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RTL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代码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 C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语言代码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高级抽象</a:t>
            </a:r>
            <a:endParaRPr lang="zh-CN" altLang="en-US" sz="2000" dirty="0">
              <a:solidFill>
                <a:schemeClr val="tx1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  <a:buFont typeface="Wingdings" panose="05000000000000000000" charset="0"/>
            </a:pP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逻辑综合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编译器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生成机器码（门级网表）</a:t>
            </a: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4260"/>
            <a:ext cx="8933180" cy="560324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关键工具链</a:t>
            </a:r>
            <a:r>
              <a:rPr lang="en-US" altLang="zh-CN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：</a:t>
            </a:r>
            <a:endParaRPr lang="en-US" altLang="zh-CN" sz="2000" dirty="0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eaLnBrk="0" hangingPunct="0">
              <a:lnSpc>
                <a:spcPct val="150000"/>
              </a:lnSpc>
              <a:buFont typeface="Wingdings" panose="05000000000000000000" charset="0"/>
            </a:pP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eaLnBrk="0" hangingPunct="0">
              <a:lnSpc>
                <a:spcPct val="150000"/>
              </a:lnSpc>
              <a:buFont typeface="Wingdings" panose="05000000000000000000" charset="0"/>
            </a:pP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HDL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代码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 Yosys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逻辑综合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生成网表文件（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.dot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 Graphviz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图形化输出</a:t>
            </a:r>
            <a:endParaRPr lang="zh-CN" altLang="en-US" sz="2000" dirty="0">
              <a:solidFill>
                <a:schemeClr val="tx1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4260"/>
            <a:ext cx="8933180" cy="560324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关键工具链</a:t>
            </a:r>
            <a:r>
              <a:rPr lang="en-US" altLang="zh-CN" sz="2000" dirty="0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：</a:t>
            </a:r>
            <a:endParaRPr lang="en-US" altLang="zh-CN" sz="2000" dirty="0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eaLnBrk="0" hangingPunct="0">
              <a:lnSpc>
                <a:spcPct val="150000"/>
              </a:lnSpc>
              <a:buFont typeface="Wingdings" panose="05000000000000000000" charset="0"/>
            </a:pP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eaLnBrk="0" hangingPunct="0">
              <a:lnSpc>
                <a:spcPct val="150000"/>
              </a:lnSpc>
              <a:buFont typeface="Wingdings" panose="05000000000000000000" charset="0"/>
            </a:pP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HDL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代码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 Yosys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逻辑综合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生成网表文件（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.dot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）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 Graphviz</a:t>
            </a:r>
            <a:r>
              <a:rPr lang="zh-CN" altLang="en-US" sz="2000" dirty="0">
                <a:solidFill>
                  <a:schemeClr val="tx1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图形化输出</a:t>
            </a:r>
            <a:endParaRPr lang="zh-CN" altLang="en-US" sz="2000" dirty="0">
              <a:solidFill>
                <a:schemeClr val="tx1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23" y="2625090"/>
            <a:ext cx="8733155" cy="25057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4260"/>
            <a:ext cx="8933180" cy="560324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en-US" altLang="zh-CN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Dot</a:t>
            </a:r>
            <a:r>
              <a:rPr lang="zh-CN" altLang="en-US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：</a:t>
            </a:r>
            <a:endParaRPr lang="zh-CN" altLang="en-US" sz="2400" dirty="0">
              <a:solidFill>
                <a:srgbClr val="C00000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eaLnBrk="0" hangingPunct="0">
              <a:lnSpc>
                <a:spcPct val="200000"/>
              </a:lnSpc>
              <a:buFont typeface="Wingdings" panose="05000000000000000000" charset="0"/>
            </a:pPr>
            <a:r>
              <a:rPr lang="en-US" altLang="zh-CN" sz="2000" dirty="0">
                <a:latin typeface="Comic Sans MS" panose="030F0902030302020204" pitchFamily="2" charset="0"/>
                <a:ea typeface="宋体" pitchFamily="2" charset="-122"/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  <a:latin typeface="Comic Sans MS" panose="030F0902030302020204" pitchFamily="2" charset="0"/>
                <a:ea typeface="宋体" pitchFamily="2" charset="-122"/>
              </a:rPr>
              <a:t>示例</a:t>
            </a:r>
            <a:r>
              <a:rPr lang="en-US" altLang="zh-CN" sz="2000" dirty="0">
                <a:solidFill>
                  <a:schemeClr val="tx1"/>
                </a:solidFill>
                <a:latin typeface="Comic Sans MS" panose="030F0902030302020204" pitchFamily="2" charset="0"/>
                <a:ea typeface="宋体" pitchFamily="2" charset="-122"/>
              </a:rPr>
              <a:t>1：</a:t>
            </a:r>
            <a:r>
              <a:rPr lang="zh-CN" altLang="en-US" sz="2000" dirty="0">
                <a:solidFill>
                  <a:schemeClr val="tx1"/>
                </a:solidFill>
                <a:latin typeface="Comic Sans MS" panose="030F0902030302020204" pitchFamily="2" charset="0"/>
                <a:ea typeface="宋体" pitchFamily="2" charset="-122"/>
              </a:rPr>
              <a:t>运行</a:t>
            </a:r>
            <a:r>
              <a:rPr lang="en-US" altLang="zh-CN" sz="2000" dirty="0">
                <a:solidFill>
                  <a:schemeClr val="tx1"/>
                </a:solidFill>
                <a:latin typeface="Comic Sans MS" panose="030F0902030302020204" pitchFamily="2" charset="0"/>
                <a:ea typeface="宋体" pitchFamily="2" charset="-122"/>
              </a:rPr>
              <a:t>dot -Tpng example1.dot -o example1.dot.png</a:t>
            </a:r>
            <a:endParaRPr lang="en-US" altLang="zh-CN" sz="2000" dirty="0">
              <a:solidFill>
                <a:schemeClr val="tx1"/>
              </a:solidFill>
              <a:latin typeface="Comic Sans MS" panose="030F0902030302020204" pitchFamily="2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anose="05000000000000000000" charset="0"/>
            </a:pPr>
            <a:r>
              <a:rPr lang="en-US" altLang="zh-CN" sz="2000" dirty="0">
                <a:latin typeface="Comic Sans MS" panose="030F0902030302020204" pitchFamily="2" charset="0"/>
                <a:ea typeface="宋体" pitchFamily="2" charset="-122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  <a:latin typeface="Comic Sans MS" panose="030F0902030302020204" pitchFamily="2" charset="0"/>
                <a:ea typeface="宋体" pitchFamily="2" charset="-122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2" charset="0"/>
                <a:ea typeface="宋体" pitchFamily="2" charset="-122"/>
                <a:sym typeface="+mn-ea"/>
              </a:rPr>
              <a:t>example1.dot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                                            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2" charset="0"/>
                <a:ea typeface="宋体" pitchFamily="2" charset="-122"/>
                <a:sym typeface="+mn-ea"/>
              </a:rPr>
              <a:t>example1.dot.png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Comic Sans MS" panose="030F0902030302020204" pitchFamily="2" charset="0"/>
              <a:ea typeface="宋体" pitchFamily="2" charset="-122"/>
              <a:cs typeface="微软雅黑" charset="0"/>
              <a:sym typeface="+mn-ea"/>
            </a:endParaRPr>
          </a:p>
        </p:txBody>
      </p:sp>
      <p:sp>
        <p:nvSpPr>
          <p:cNvPr id="4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7590790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rgbClr val="16468D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电路图网表</a:t>
            </a:r>
            <a:r>
              <a:rPr lang="zh-CN" altLang="en-US" sz="2800" dirty="0">
                <a:solidFill>
                  <a:srgbClr val="16468D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绘制</a:t>
            </a:r>
            <a:endParaRPr lang="zh-CN" altLang="en-US" sz="2800" dirty="0">
              <a:solidFill>
                <a:srgbClr val="16468D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7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4"/>
            </p:custDataLst>
          </p:nvPr>
        </p:nvSpPr>
        <p:spPr>
          <a:xfrm>
            <a:off x="501015" y="3025140"/>
            <a:ext cx="4187190" cy="3536315"/>
          </a:xfrm>
          <a:prstGeom prst="rect">
            <a:avLst/>
          </a:prstGeom>
        </p:spPr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lIns="45719" rIns="45719">
            <a:noAutofit/>
          </a:bodyPr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Comic Sans MS" panose="030F0902030302020204" pitchFamily="2" charset="0"/>
                <a:ea typeface="宋体" pitchFamily="2" charset="-122"/>
                <a:sym typeface="宋体" pitchFamily="2" charset="-122"/>
              </a:rPr>
              <a:t>digraph G {</a:t>
            </a:r>
            <a:endParaRPr lang="en-US" altLang="zh-CN" dirty="0">
              <a:solidFill>
                <a:schemeClr val="tx1"/>
              </a:solidFill>
              <a:latin typeface="Comic Sans MS" panose="030F0902030302020204" pitchFamily="2" charset="0"/>
              <a:ea typeface="宋体" pitchFamily="2" charset="-122"/>
              <a:sym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Comic Sans MS" panose="030F0902030302020204" pitchFamily="2" charset="0"/>
                <a:ea typeface="宋体" pitchFamily="2" charset="-122"/>
                <a:sym typeface="宋体" pitchFamily="2" charset="-122"/>
              </a:rPr>
              <a:t>  node [color=lightblue2, style=filled, shape=ellipse];</a:t>
            </a:r>
            <a:endParaRPr lang="en-US" altLang="zh-CN" dirty="0">
              <a:solidFill>
                <a:schemeClr val="tx1"/>
              </a:solidFill>
              <a:latin typeface="Comic Sans MS" panose="030F0902030302020204" pitchFamily="2" charset="0"/>
              <a:ea typeface="宋体" pitchFamily="2" charset="-122"/>
              <a:sym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Comic Sans MS" panose="030F0902030302020204" pitchFamily="2" charset="0"/>
                <a:ea typeface="宋体" pitchFamily="2" charset="-122"/>
                <a:sym typeface="宋体" pitchFamily="2" charset="-122"/>
              </a:rPr>
              <a:t>  edge [color=gray];</a:t>
            </a:r>
            <a:endParaRPr lang="en-US" altLang="zh-CN" dirty="0">
              <a:solidFill>
                <a:schemeClr val="tx1"/>
              </a:solidFill>
              <a:latin typeface="Comic Sans MS" panose="030F0902030302020204" pitchFamily="2" charset="0"/>
              <a:ea typeface="宋体" pitchFamily="2" charset="-122"/>
              <a:sym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Comic Sans MS" panose="030F0902030302020204" pitchFamily="2" charset="0"/>
                <a:ea typeface="宋体" pitchFamily="2" charset="-122"/>
                <a:sym typeface="宋体" pitchFamily="2" charset="-122"/>
              </a:rPr>
              <a:t>  </a:t>
            </a:r>
            <a:endParaRPr lang="en-US" altLang="zh-CN" dirty="0">
              <a:solidFill>
                <a:schemeClr val="tx1"/>
              </a:solidFill>
              <a:latin typeface="Comic Sans MS" panose="030F0902030302020204" pitchFamily="2" charset="0"/>
              <a:ea typeface="宋体" pitchFamily="2" charset="-122"/>
              <a:sym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Comic Sans MS" panose="030F0902030302020204" pitchFamily="2" charset="0"/>
                <a:ea typeface="宋体" pitchFamily="2" charset="-122"/>
                <a:sym typeface="宋体" pitchFamily="2" charset="-122"/>
              </a:rPr>
              <a:t>  A -&gt; B -&gt; C;</a:t>
            </a:r>
            <a:endParaRPr lang="en-US" altLang="zh-CN" dirty="0">
              <a:solidFill>
                <a:schemeClr val="tx1"/>
              </a:solidFill>
              <a:latin typeface="Comic Sans MS" panose="030F0902030302020204" pitchFamily="2" charset="0"/>
              <a:ea typeface="宋体" pitchFamily="2" charset="-122"/>
              <a:sym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Comic Sans MS" panose="030F0902030302020204" pitchFamily="2" charset="0"/>
                <a:ea typeface="宋体" pitchFamily="2" charset="-122"/>
                <a:sym typeface="宋体" pitchFamily="2" charset="-122"/>
              </a:rPr>
              <a:t>  B -&gt; D;</a:t>
            </a:r>
            <a:endParaRPr lang="en-US" altLang="zh-CN" dirty="0">
              <a:solidFill>
                <a:schemeClr val="tx1"/>
              </a:solidFill>
              <a:latin typeface="Comic Sans MS" panose="030F0902030302020204" pitchFamily="2" charset="0"/>
              <a:ea typeface="宋体" pitchFamily="2" charset="-122"/>
              <a:sym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Comic Sans MS" panose="030F0902030302020204" pitchFamily="2" charset="0"/>
                <a:ea typeface="宋体" pitchFamily="2" charset="-122"/>
                <a:sym typeface="宋体" pitchFamily="2" charset="-122"/>
              </a:rPr>
              <a:t>}</a:t>
            </a:r>
            <a:endParaRPr lang="en-US" altLang="zh-CN" dirty="0">
              <a:solidFill>
                <a:schemeClr val="tx1"/>
              </a:solidFill>
              <a:latin typeface="Comic Sans MS" panose="030F0902030302020204" pitchFamily="2" charset="0"/>
              <a:ea typeface="宋体" pitchFamily="2" charset="-122"/>
              <a:sym typeface="宋体" pitchFamily="2" charset="-122"/>
            </a:endParaRPr>
          </a:p>
        </p:txBody>
      </p:sp>
      <p:pic>
        <p:nvPicPr>
          <p:cNvPr id="2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820" y="3019425"/>
            <a:ext cx="2505710" cy="35128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4260"/>
            <a:ext cx="8933180" cy="560324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eaLnBrk="0" hangingPunct="0">
              <a:lnSpc>
                <a:spcPct val="200000"/>
              </a:lnSpc>
              <a:buFont typeface="Wingdings" panose="05000000000000000000" charset="0"/>
            </a:pPr>
            <a:r>
              <a:rPr lang="en-US" altLang="zh-CN" sz="2000" dirty="0">
                <a:latin typeface="Comic Sans MS" panose="030F0902030302020204" pitchFamily="2" charset="0"/>
                <a:ea typeface="宋体" pitchFamily="2" charset="-122"/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  <a:latin typeface="Comic Sans MS" panose="030F0902030302020204" pitchFamily="2" charset="0"/>
                <a:ea typeface="宋体" pitchFamily="2" charset="-122"/>
              </a:rPr>
              <a:t>示例</a:t>
            </a:r>
            <a:r>
              <a:rPr lang="en-US" altLang="zh-CN" sz="2000" dirty="0">
                <a:solidFill>
                  <a:schemeClr val="tx1"/>
                </a:solidFill>
                <a:latin typeface="Comic Sans MS" panose="030F0902030302020204" pitchFamily="2" charset="0"/>
                <a:ea typeface="宋体" pitchFamily="2" charset="-122"/>
              </a:rPr>
              <a:t>2：dot -Tpng example2.dot -o example2.dot.png</a:t>
            </a:r>
            <a:endParaRPr lang="en-US" altLang="zh-CN" sz="2000" dirty="0">
              <a:solidFill>
                <a:schemeClr val="tx1"/>
              </a:solidFill>
              <a:latin typeface="Comic Sans MS" panose="030F0902030302020204" pitchFamily="2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anose="05000000000000000000" charset="0"/>
            </a:pPr>
            <a:r>
              <a:rPr lang="en-US" altLang="zh-CN" sz="2000" dirty="0">
                <a:latin typeface="Comic Sans MS" panose="030F0902030302020204" pitchFamily="2" charset="0"/>
                <a:ea typeface="宋体" pitchFamily="2" charset="-122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  <a:latin typeface="Comic Sans MS" panose="030F0902030302020204" pitchFamily="2" charset="0"/>
                <a:ea typeface="宋体" pitchFamily="2" charset="-122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2" charset="0"/>
                <a:ea typeface="宋体" pitchFamily="2" charset="-122"/>
                <a:sym typeface="+mn-ea"/>
              </a:rPr>
              <a:t>example2.dot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                                             </a:t>
            </a: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</a:t>
            </a:r>
            <a:r>
              <a:rPr lang="en-US" altLang="zh-CN" sz="1600" dirty="0">
                <a:solidFill>
                  <a:schemeClr val="accent1">
                    <a:lumMod val="50000"/>
                  </a:schemeClr>
                </a:solidFill>
                <a:latin typeface="Comic Sans MS" panose="030F0902030302020204" pitchFamily="2" charset="0"/>
                <a:ea typeface="宋体" pitchFamily="2" charset="-122"/>
                <a:sym typeface="+mn-ea"/>
              </a:rPr>
              <a:t>example2.dot.png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Comic Sans MS" panose="030F0902030302020204" pitchFamily="2" charset="0"/>
              <a:ea typeface="宋体" pitchFamily="2" charset="-122"/>
              <a:cs typeface="微软雅黑" charset="0"/>
              <a:sym typeface="+mn-ea"/>
            </a:endParaRPr>
          </a:p>
        </p:txBody>
      </p:sp>
      <p:sp>
        <p:nvSpPr>
          <p:cNvPr id="4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7590790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rgbClr val="16468D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电路图网表</a:t>
            </a:r>
            <a:r>
              <a:rPr lang="zh-CN" altLang="en-US" sz="2800" dirty="0">
                <a:solidFill>
                  <a:srgbClr val="16468D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绘制</a:t>
            </a:r>
            <a:endParaRPr lang="zh-CN" altLang="en-US" sz="2800" dirty="0">
              <a:solidFill>
                <a:srgbClr val="16468D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7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4"/>
            </p:custDataLst>
          </p:nvPr>
        </p:nvSpPr>
        <p:spPr>
          <a:xfrm>
            <a:off x="501015" y="2344420"/>
            <a:ext cx="4187190" cy="4261485"/>
          </a:xfrm>
          <a:prstGeom prst="rect">
            <a:avLst/>
          </a:prstGeom>
        </p:spPr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lIns="45719" rIns="45719">
            <a:noAutofit/>
          </a:bodyPr>
          <a:p>
            <a:pPr eaLnBrk="0" hangingPunct="0"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Comic Sans MS" panose="030F0902030302020204" pitchFamily="2" charset="0"/>
                <a:ea typeface="宋体" pitchFamily="2" charset="-122"/>
                <a:sym typeface="宋体" pitchFamily="2" charset="-122"/>
              </a:rPr>
              <a:t>digraph G {</a:t>
            </a:r>
            <a:endParaRPr lang="en-US" altLang="zh-CN" sz="1400" dirty="0">
              <a:solidFill>
                <a:schemeClr val="tx1"/>
              </a:solidFill>
              <a:latin typeface="Comic Sans MS" panose="030F0902030302020204" pitchFamily="2" charset="0"/>
              <a:ea typeface="宋体" pitchFamily="2" charset="-122"/>
              <a:sym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Comic Sans MS" panose="030F0902030302020204" pitchFamily="2" charset="0"/>
                <a:ea typeface="宋体" pitchFamily="2" charset="-122"/>
                <a:sym typeface="宋体" pitchFamily="2" charset="-122"/>
              </a:rPr>
              <a:t>	node[shape = circle, style = filled, fontcolor = blue, color = "#000000"];</a:t>
            </a:r>
            <a:endParaRPr lang="en-US" altLang="zh-CN" sz="1400" dirty="0">
              <a:solidFill>
                <a:schemeClr val="tx1"/>
              </a:solidFill>
              <a:latin typeface="Comic Sans MS" panose="030F0902030302020204" pitchFamily="2" charset="0"/>
              <a:ea typeface="宋体" pitchFamily="2" charset="-122"/>
              <a:sym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Comic Sans MS" panose="030F0902030302020204" pitchFamily="2" charset="0"/>
                <a:ea typeface="宋体" pitchFamily="2" charset="-122"/>
                <a:sym typeface="宋体" pitchFamily="2" charset="-122"/>
              </a:rPr>
              <a:t>	"x"[fillcolor = "#BBBBBB"];</a:t>
            </a:r>
            <a:endParaRPr lang="en-US" altLang="zh-CN" sz="1400" dirty="0">
              <a:solidFill>
                <a:schemeClr val="tx1"/>
              </a:solidFill>
              <a:latin typeface="Comic Sans MS" panose="030F0902030302020204" pitchFamily="2" charset="0"/>
              <a:ea typeface="宋体" pitchFamily="2" charset="-122"/>
              <a:sym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Comic Sans MS" panose="030F0902030302020204" pitchFamily="2" charset="0"/>
                <a:ea typeface="宋体" pitchFamily="2" charset="-122"/>
                <a:sym typeface="宋体" pitchFamily="2" charset="-122"/>
              </a:rPr>
              <a:t>	"a"[fillcolor = "#DDDDDD"];</a:t>
            </a:r>
            <a:endParaRPr lang="en-US" altLang="zh-CN" sz="1400" dirty="0">
              <a:solidFill>
                <a:schemeClr val="tx1"/>
              </a:solidFill>
              <a:latin typeface="Comic Sans MS" panose="030F0902030302020204" pitchFamily="2" charset="0"/>
              <a:ea typeface="宋体" pitchFamily="2" charset="-122"/>
              <a:sym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Comic Sans MS" panose="030F0902030302020204" pitchFamily="2" charset="0"/>
                <a:ea typeface="宋体" pitchFamily="2" charset="-122"/>
                <a:sym typeface="宋体" pitchFamily="2" charset="-122"/>
              </a:rPr>
              <a:t>	"b"[fillcolor = "#DDDDDD"];</a:t>
            </a:r>
            <a:endParaRPr lang="en-US" altLang="zh-CN" sz="1400" dirty="0">
              <a:solidFill>
                <a:schemeClr val="tx1"/>
              </a:solidFill>
              <a:latin typeface="Comic Sans MS" panose="030F0902030302020204" pitchFamily="2" charset="0"/>
              <a:ea typeface="宋体" pitchFamily="2" charset="-122"/>
              <a:sym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Comic Sans MS" panose="030F0902030302020204" pitchFamily="2" charset="0"/>
                <a:ea typeface="宋体" pitchFamily="2" charset="-122"/>
                <a:sym typeface="宋体" pitchFamily="2" charset="-122"/>
              </a:rPr>
              <a:t>	"cout"[fillcolor = "#999999"];</a:t>
            </a:r>
            <a:endParaRPr lang="en-US" altLang="zh-CN" sz="1400" dirty="0">
              <a:solidFill>
                <a:schemeClr val="tx1"/>
              </a:solidFill>
              <a:latin typeface="Comic Sans MS" panose="030F0902030302020204" pitchFamily="2" charset="0"/>
              <a:ea typeface="宋体" pitchFamily="2" charset="-122"/>
              <a:sym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Comic Sans MS" panose="030F0902030302020204" pitchFamily="2" charset="0"/>
                <a:ea typeface="宋体" pitchFamily="2" charset="-122"/>
                <a:sym typeface="宋体" pitchFamily="2" charset="-122"/>
              </a:rPr>
              <a:t>	"c"[fillcolor = "#DDDDDD"];</a:t>
            </a:r>
            <a:endParaRPr lang="en-US" altLang="zh-CN" sz="1400" dirty="0">
              <a:solidFill>
                <a:schemeClr val="tx1"/>
              </a:solidFill>
              <a:latin typeface="Comic Sans MS" panose="030F0902030302020204" pitchFamily="2" charset="0"/>
              <a:ea typeface="宋体" pitchFamily="2" charset="-122"/>
              <a:sym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Comic Sans MS" panose="030F0902030302020204" pitchFamily="2" charset="0"/>
                <a:ea typeface="宋体" pitchFamily="2" charset="-122"/>
                <a:sym typeface="宋体" pitchFamily="2" charset="-122"/>
              </a:rPr>
              <a:t>	"a" -&gt; "x" [label="2"];</a:t>
            </a:r>
            <a:endParaRPr lang="en-US" altLang="zh-CN" sz="1400" dirty="0">
              <a:solidFill>
                <a:schemeClr val="tx1"/>
              </a:solidFill>
              <a:latin typeface="Comic Sans MS" panose="030F0902030302020204" pitchFamily="2" charset="0"/>
              <a:ea typeface="宋体" pitchFamily="2" charset="-122"/>
              <a:sym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Comic Sans MS" panose="030F0902030302020204" pitchFamily="2" charset="0"/>
                <a:ea typeface="宋体" pitchFamily="2" charset="-122"/>
                <a:sym typeface="宋体" pitchFamily="2" charset="-122"/>
              </a:rPr>
              <a:t>	"b" -&gt; "x" [label="2"];</a:t>
            </a:r>
            <a:endParaRPr lang="en-US" altLang="zh-CN" sz="1400" dirty="0">
              <a:solidFill>
                <a:schemeClr val="tx1"/>
              </a:solidFill>
              <a:latin typeface="Comic Sans MS" panose="030F0902030302020204" pitchFamily="2" charset="0"/>
              <a:ea typeface="宋体" pitchFamily="2" charset="-122"/>
              <a:sym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Comic Sans MS" panose="030F0902030302020204" pitchFamily="2" charset="0"/>
                <a:ea typeface="宋体" pitchFamily="2" charset="-122"/>
                <a:sym typeface="宋体" pitchFamily="2" charset="-122"/>
              </a:rPr>
              <a:t>	"x" -&gt; "cout" [label="3"];</a:t>
            </a:r>
            <a:endParaRPr lang="en-US" altLang="zh-CN" sz="1400" dirty="0">
              <a:solidFill>
                <a:schemeClr val="tx1"/>
              </a:solidFill>
              <a:latin typeface="Comic Sans MS" panose="030F0902030302020204" pitchFamily="2" charset="0"/>
              <a:ea typeface="宋体" pitchFamily="2" charset="-122"/>
              <a:sym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Comic Sans MS" panose="030F0902030302020204" pitchFamily="2" charset="0"/>
                <a:ea typeface="宋体" pitchFamily="2" charset="-122"/>
                <a:sym typeface="宋体" pitchFamily="2" charset="-122"/>
              </a:rPr>
              <a:t>	"c" -&gt; "cout" [label="3"];</a:t>
            </a:r>
            <a:endParaRPr lang="en-US" altLang="zh-CN" sz="1400" dirty="0">
              <a:solidFill>
                <a:schemeClr val="tx1"/>
              </a:solidFill>
              <a:latin typeface="Comic Sans MS" panose="030F0902030302020204" pitchFamily="2" charset="0"/>
              <a:ea typeface="宋体" pitchFamily="2" charset="-122"/>
              <a:sym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Comic Sans MS" panose="030F0902030302020204" pitchFamily="2" charset="0"/>
                <a:ea typeface="宋体" pitchFamily="2" charset="-122"/>
                <a:sym typeface="宋体" pitchFamily="2" charset="-122"/>
              </a:rPr>
              <a:t>}</a:t>
            </a:r>
            <a:endParaRPr lang="en-US" altLang="zh-CN" sz="1400" dirty="0">
              <a:solidFill>
                <a:schemeClr val="tx1"/>
              </a:solidFill>
              <a:latin typeface="Comic Sans MS" panose="030F0902030302020204" pitchFamily="2" charset="0"/>
              <a:ea typeface="宋体" pitchFamily="2" charset="-122"/>
              <a:sym typeface="宋体" pitchFamily="2" charset="-122"/>
            </a:endParaRPr>
          </a:p>
        </p:txBody>
      </p:sp>
      <p:pic>
        <p:nvPicPr>
          <p:cNvPr id="5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5640" y="2357120"/>
            <a:ext cx="2193290" cy="42398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1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00965" y="1064260"/>
            <a:ext cx="8933180" cy="560324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200000"/>
              </a:lnSpc>
              <a:buFont typeface="Wingdings" panose="05000000000000000000" charset="0"/>
              <a:buChar char=""/>
            </a:pPr>
            <a:r>
              <a:rPr lang="en-US" altLang="zh-CN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Graphviz</a:t>
            </a:r>
            <a:r>
              <a:rPr lang="zh-CN" altLang="en-US" sz="2400" dirty="0">
                <a:solidFill>
                  <a:srgbClr val="C00000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：</a:t>
            </a:r>
            <a:endParaRPr lang="zh-CN" altLang="en-US" sz="2400" dirty="0">
              <a:solidFill>
                <a:srgbClr val="C00000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200000"/>
              </a:lnSpc>
              <a:buFont typeface="Wingdings" panose="05000000000000000000" charset="0"/>
            </a:pPr>
            <a:r>
              <a:rPr lang="zh-CN" altLang="en-US" sz="2000" dirty="0">
                <a:latin typeface="Comic Sans MS" panose="030F0902030302020204" pitchFamily="2" charset="0"/>
                <a:ea typeface="宋体" pitchFamily="2" charset="-122"/>
                <a:sym typeface="+mn-ea"/>
              </a:rPr>
              <a:t>1.</a:t>
            </a:r>
            <a:r>
              <a:rPr lang="en-US" altLang="zh-CN" sz="2000" dirty="0">
                <a:latin typeface="Comic Sans MS" panose="030F0902030302020204" pitchFamily="2" charset="0"/>
                <a:ea typeface="宋体" pitchFamily="2" charset="-122"/>
                <a:sym typeface="+mn-ea"/>
              </a:rPr>
              <a:t> </a:t>
            </a:r>
            <a:r>
              <a:rPr lang="zh-CN" altLang="en-US" sz="2000" dirty="0">
                <a:latin typeface="Comic Sans MS" panose="030F0902030302020204" pitchFamily="2" charset="0"/>
                <a:ea typeface="宋体" pitchFamily="2" charset="-122"/>
                <a:sym typeface="+mn-ea"/>
              </a:rPr>
              <a:t>安装</a:t>
            </a:r>
            <a:r>
              <a:rPr lang="en-US" altLang="zh-CN" sz="2000" dirty="0">
                <a:latin typeface="Comic Sans MS" panose="030F0902030302020204" pitchFamily="2" charset="0"/>
                <a:ea typeface="宋体" pitchFamily="2" charset="-122"/>
              </a:rPr>
              <a:t>graphviz</a:t>
            </a:r>
            <a:endParaRPr lang="en-US" altLang="zh-CN" sz="2000" dirty="0">
              <a:latin typeface="Comic Sans MS" panose="030F0902030302020204" pitchFamily="2" charset="0"/>
              <a:ea typeface="宋体" pitchFamily="2" charset="-122"/>
            </a:endParaRPr>
          </a:p>
          <a:p>
            <a:pPr indent="457200" eaLnBrk="0" hangingPunct="0">
              <a:lnSpc>
                <a:spcPct val="200000"/>
              </a:lnSpc>
              <a:buFont typeface="Wingdings" panose="05000000000000000000" charset="0"/>
            </a:pPr>
            <a:r>
              <a:rPr lang="en-US" altLang="zh-CN" sz="2000" dirty="0">
                <a:latin typeface="Comic Sans MS" panose="030F0902030302020204" pitchFamily="2" charset="0"/>
                <a:ea typeface="宋体" pitchFamily="2" charset="-122"/>
                <a:sym typeface="+mn-ea"/>
              </a:rPr>
              <a:t>2. </a:t>
            </a:r>
            <a:r>
              <a:rPr lang="zh-CN" altLang="en-US" sz="2000" dirty="0">
                <a:latin typeface="Comic Sans MS" panose="030F0902030302020204" pitchFamily="2" charset="0"/>
                <a:ea typeface="宋体" pitchFamily="2" charset="-122"/>
              </a:rPr>
              <a:t>准备</a:t>
            </a:r>
            <a:r>
              <a:rPr lang="en-US" altLang="zh-CN" sz="2000" dirty="0">
                <a:latin typeface="Comic Sans MS" panose="030F0902030302020204" pitchFamily="2" charset="0"/>
                <a:ea typeface="宋体" pitchFamily="2" charset="-122"/>
              </a:rPr>
              <a:t>Verilog</a:t>
            </a:r>
            <a:r>
              <a:rPr lang="zh-CN" altLang="en-US" sz="2000" dirty="0">
                <a:latin typeface="Comic Sans MS" panose="030F0902030302020204" pitchFamily="2" charset="0"/>
                <a:ea typeface="宋体" pitchFamily="2" charset="-122"/>
              </a:rPr>
              <a:t>文件</a:t>
            </a:r>
            <a:r>
              <a:rPr lang="en-US" altLang="zh-CN" sz="2000" dirty="0">
                <a:latin typeface="Comic Sans MS" panose="030F0902030302020204" pitchFamily="2" charset="0"/>
                <a:ea typeface="宋体" pitchFamily="2" charset="-122"/>
              </a:rPr>
              <a:t>，</a:t>
            </a:r>
            <a:r>
              <a:rPr lang="zh-CN" altLang="en-US" sz="2000" dirty="0">
                <a:latin typeface="Comic Sans MS" panose="030F0902030302020204" pitchFamily="2" charset="0"/>
                <a:ea typeface="宋体" pitchFamily="2" charset="-122"/>
              </a:rPr>
              <a:t>例如</a:t>
            </a:r>
            <a:r>
              <a:rPr lang="en-US" altLang="zh-CN" sz="2000" dirty="0">
                <a:latin typeface="Comic Sans MS" panose="030F0902030302020204" pitchFamily="2" charset="0"/>
                <a:ea typeface="宋体" pitchFamily="2" charset="-122"/>
              </a:rPr>
              <a:t>：test1.v</a:t>
            </a:r>
            <a:endParaRPr lang="zh-CN" altLang="en-US" sz="2000" dirty="0">
              <a:latin typeface="Comic Sans MS" panose="030F0902030302020204" pitchFamily="2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 typeface="Wingdings" panose="05000000000000000000" charset="0"/>
            </a:pPr>
            <a:r>
              <a:rPr lang="en-US" altLang="zh-CN" sz="2000" dirty="0">
                <a:latin typeface="Comic Sans MS" panose="030F0902030302020204" pitchFamily="2" charset="0"/>
                <a:ea typeface="宋体" pitchFamily="2" charset="-122"/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  <a:latin typeface="Comic Sans MS" panose="030F0902030302020204" pitchFamily="2" charset="0"/>
                <a:ea typeface="宋体" pitchFamily="2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                                           </a:t>
            </a:r>
            <a:endParaRPr lang="en-US" altLang="zh-CN" sz="1600" dirty="0">
              <a:solidFill>
                <a:schemeClr val="accent1">
                  <a:lumMod val="50000"/>
                </a:schemeClr>
              </a:solidFill>
              <a:latin typeface="Comic Sans MS" panose="030F0902030302020204" pitchFamily="2" charset="0"/>
              <a:ea typeface="宋体" pitchFamily="2" charset="-122"/>
              <a:cs typeface="微软雅黑" charset="0"/>
              <a:sym typeface="+mn-ea"/>
            </a:endParaRPr>
          </a:p>
        </p:txBody>
      </p:sp>
      <p:sp>
        <p:nvSpPr>
          <p:cNvPr id="4" name="文本框 12"/>
          <p:cNvSpPr txBox="1"/>
          <p:nvPr>
            <p:custDataLst>
              <p:tags r:id="rId3"/>
            </p:custDataLst>
          </p:nvPr>
        </p:nvSpPr>
        <p:spPr>
          <a:xfrm>
            <a:off x="59055" y="86995"/>
            <a:ext cx="7590790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rgbClr val="16468D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电路图网表</a:t>
            </a:r>
            <a:r>
              <a:rPr lang="zh-CN" altLang="en-US" sz="2800" dirty="0">
                <a:solidFill>
                  <a:srgbClr val="16468D"/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绘制</a:t>
            </a:r>
            <a:endParaRPr lang="zh-CN" altLang="en-US" sz="2800" dirty="0">
              <a:solidFill>
                <a:srgbClr val="16468D"/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7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4"/>
            </p:custDataLst>
          </p:nvPr>
        </p:nvSpPr>
        <p:spPr>
          <a:xfrm>
            <a:off x="2478405" y="3108960"/>
            <a:ext cx="4187190" cy="3442970"/>
          </a:xfrm>
          <a:prstGeom prst="rect">
            <a:avLst/>
          </a:prstGeom>
        </p:spPr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lIns="45719" rIns="45719">
            <a:noAutofit/>
          </a:bodyPr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Comic Sans MS" panose="030F0902030302020204" pitchFamily="2" charset="0"/>
                <a:ea typeface="宋体" pitchFamily="2" charset="-122"/>
                <a:sym typeface="宋体" pitchFamily="2" charset="-122"/>
              </a:rPr>
              <a:t>module carry(a,b,c,cout);</a:t>
            </a:r>
            <a:endParaRPr lang="en-US" altLang="zh-CN" dirty="0">
              <a:solidFill>
                <a:schemeClr val="tx1"/>
              </a:solidFill>
              <a:latin typeface="Comic Sans MS" panose="030F0902030302020204" pitchFamily="2" charset="0"/>
              <a:ea typeface="宋体" pitchFamily="2" charset="-122"/>
              <a:sym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Comic Sans MS" panose="030F0902030302020204" pitchFamily="2" charset="0"/>
                <a:ea typeface="宋体" pitchFamily="2" charset="-122"/>
                <a:sym typeface="宋体" pitchFamily="2" charset="-122"/>
              </a:rPr>
              <a:t>input a,b,c;</a:t>
            </a:r>
            <a:endParaRPr lang="en-US" altLang="zh-CN" dirty="0">
              <a:solidFill>
                <a:schemeClr val="tx1"/>
              </a:solidFill>
              <a:latin typeface="Comic Sans MS" panose="030F0902030302020204" pitchFamily="2" charset="0"/>
              <a:ea typeface="宋体" pitchFamily="2" charset="-122"/>
              <a:sym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Comic Sans MS" panose="030F0902030302020204" pitchFamily="2" charset="0"/>
                <a:ea typeface="宋体" pitchFamily="2" charset="-122"/>
                <a:sym typeface="宋体" pitchFamily="2" charset="-122"/>
              </a:rPr>
              <a:t>output cout;</a:t>
            </a:r>
            <a:endParaRPr lang="en-US" altLang="zh-CN" dirty="0">
              <a:solidFill>
                <a:schemeClr val="tx1"/>
              </a:solidFill>
              <a:latin typeface="Comic Sans MS" panose="030F0902030302020204" pitchFamily="2" charset="0"/>
              <a:ea typeface="宋体" pitchFamily="2" charset="-122"/>
              <a:sym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Comic Sans MS" panose="030F0902030302020204" pitchFamily="2" charset="0"/>
                <a:ea typeface="宋体" pitchFamily="2" charset="-122"/>
                <a:sym typeface="宋体" pitchFamily="2" charset="-122"/>
              </a:rPr>
              <a:t>wire x;</a:t>
            </a:r>
            <a:endParaRPr lang="en-US" altLang="zh-CN" dirty="0">
              <a:solidFill>
                <a:schemeClr val="tx1"/>
              </a:solidFill>
              <a:latin typeface="Comic Sans MS" panose="030F0902030302020204" pitchFamily="2" charset="0"/>
              <a:ea typeface="宋体" pitchFamily="2" charset="-122"/>
              <a:sym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Comic Sans MS" panose="030F0902030302020204" pitchFamily="2" charset="0"/>
                <a:ea typeface="宋体" pitchFamily="2" charset="-122"/>
                <a:sym typeface="宋体" pitchFamily="2" charset="-122"/>
              </a:rPr>
              <a:t>assign x = a &amp; b;</a:t>
            </a:r>
            <a:endParaRPr lang="en-US" altLang="zh-CN" dirty="0">
              <a:solidFill>
                <a:schemeClr val="tx1"/>
              </a:solidFill>
              <a:latin typeface="Comic Sans MS" panose="030F0902030302020204" pitchFamily="2" charset="0"/>
              <a:ea typeface="宋体" pitchFamily="2" charset="-122"/>
              <a:sym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Comic Sans MS" panose="030F0902030302020204" pitchFamily="2" charset="0"/>
                <a:ea typeface="宋体" pitchFamily="2" charset="-122"/>
                <a:sym typeface="宋体" pitchFamily="2" charset="-122"/>
              </a:rPr>
              <a:t>assign cout = x | c;</a:t>
            </a:r>
            <a:endParaRPr lang="en-US" altLang="zh-CN" dirty="0">
              <a:solidFill>
                <a:schemeClr val="tx1"/>
              </a:solidFill>
              <a:latin typeface="Comic Sans MS" panose="030F0902030302020204" pitchFamily="2" charset="0"/>
              <a:ea typeface="宋体" pitchFamily="2" charset="-122"/>
              <a:sym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Comic Sans MS" panose="030F0902030302020204" pitchFamily="2" charset="0"/>
                <a:ea typeface="宋体" pitchFamily="2" charset="-122"/>
                <a:sym typeface="宋体" pitchFamily="2" charset="-122"/>
              </a:rPr>
              <a:t>endmodule</a:t>
            </a:r>
            <a:endParaRPr lang="en-US" altLang="zh-CN" dirty="0">
              <a:solidFill>
                <a:schemeClr val="tx1"/>
              </a:solidFill>
              <a:latin typeface="Comic Sans MS" panose="030F0902030302020204" pitchFamily="2" charset="0"/>
              <a:ea typeface="宋体" pitchFamily="2" charset="-122"/>
              <a:sym typeface="宋体" pitchFamily="2" charset="-122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9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1694</Words>
  <Application>WPS 文字</Application>
  <PresentationFormat>全屏显示(4:3)</PresentationFormat>
  <Paragraphs>116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5" baseType="lpstr">
      <vt:lpstr>Arial</vt:lpstr>
      <vt:lpstr>宋体</vt:lpstr>
      <vt:lpstr>Wingdings</vt:lpstr>
      <vt:lpstr>Arial</vt:lpstr>
      <vt:lpstr>Kaiti SC Bold</vt:lpstr>
      <vt:lpstr>Comic Sans MS</vt:lpstr>
      <vt:lpstr>黑体</vt:lpstr>
      <vt:lpstr>汉仪中黑KW</vt:lpstr>
      <vt:lpstr>微软雅黑</vt:lpstr>
      <vt:lpstr>华文仿宋</vt:lpstr>
      <vt:lpstr>汉仪旗黑</vt:lpstr>
      <vt:lpstr>Wingdings</vt:lpstr>
      <vt:lpstr>Comic Sans MS Regular</vt:lpstr>
      <vt:lpstr>黑体</vt:lpstr>
      <vt:lpstr>宋体</vt:lpstr>
      <vt:lpstr>微软雅黑</vt:lpstr>
      <vt:lpstr>Arial Unicode MS</vt:lpstr>
      <vt:lpstr>汉仪书宋二KW</vt:lpstr>
      <vt:lpstr>Times New Roman</vt:lpstr>
      <vt:lpstr>Calibri</vt:lpstr>
      <vt:lpstr>Helvetica Neue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小月儿</cp:lastModifiedBy>
  <cp:revision>364</cp:revision>
  <dcterms:created xsi:type="dcterms:W3CDTF">2025-03-13T09:14:18Z</dcterms:created>
  <dcterms:modified xsi:type="dcterms:W3CDTF">2025-03-13T09:14:18Z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CB7355476F919739C463CA67F23F7256_43</vt:lpwstr>
  </property>
  <property fmtid="{D5CDD505-2E9C-101B-9397-08002B2CF9AE}" pid="3" name="KSOProductBuildVer">
    <vt:lpwstr>2052-6.14.0.8924</vt:lpwstr>
  </property>
</Properties>
</file>