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93" r:id="rId5"/>
    <p:sldId id="696" r:id="rId6"/>
    <p:sldId id="646" r:id="rId7"/>
    <p:sldId id="647" r:id="rId8"/>
    <p:sldId id="653" r:id="rId9"/>
    <p:sldId id="652" r:id="rId10"/>
    <p:sldId id="699" r:id="rId11"/>
    <p:sldId id="655" r:id="rId12"/>
    <p:sldId id="656" r:id="rId13"/>
    <p:sldId id="707" r:id="rId14"/>
    <p:sldId id="658" r:id="rId15"/>
    <p:sldId id="660" r:id="rId16"/>
    <p:sldId id="662" r:id="rId17"/>
    <p:sldId id="663" r:id="rId18"/>
    <p:sldId id="643" r:id="rId19"/>
  </p:sldIdLst>
  <p:sldSz cx="9144000" cy="6858000"/>
  <p:notesSz cx="6858000" cy="9144000"/>
  <p:custDataLst>
    <p:tags r:id="rId2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C00000"/>
    <a:srgbClr val="00B050"/>
    <a:srgbClr val="16468D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3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从这节课开始</a:t>
            </a:r>
            <a:r>
              <a:rPr lang="en-US" altLang="zh-CN"/>
              <a:t>，</a:t>
            </a:r>
            <a:r>
              <a:rPr lang="zh-CN" altLang="en-US"/>
              <a:t>我们开始任务二</a:t>
            </a:r>
            <a:r>
              <a:rPr lang="en-US" altLang="zh-CN"/>
              <a:t>：</a:t>
            </a:r>
            <a:r>
              <a:rPr lang="zh-CN" altLang="en-US"/>
              <a:t>加载元器件库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1. 这节课的安排是继续上节课的任务二</a:t>
            </a:r>
            <a:endParaRPr lang="en-US" altLang="zh-CN"/>
          </a:p>
          <a:p>
            <a:r>
              <a:rPr lang="en-US" altLang="zh-CN"/>
              <a:t>2. 请同学们尽量在这节课完成主界面的框架的搭建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3264551" y="2613748"/>
            <a:ext cx="2630170" cy="31381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画布</a:t>
            </a: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绘图</a:t>
            </a:r>
            <a:endParaRPr lang="zh-CN" altLang="en-US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latin typeface="Comic Sans MS Regular" panose="030F0902030302020204" charset="0"/>
              <a:ea typeface="仿宋" charset="0"/>
              <a:cs typeface="Comic Sans MS Regular" panose="030F0902030302020204" charset="0"/>
              <a:sym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冯月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fyue@uestc.edu.cn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电子科技大学信软学院</a:t>
            </a:r>
            <a:endParaRPr lang="en-US" altLang="zh-CN" sz="2000" dirty="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130" y="1584325"/>
            <a:ext cx="7353300" cy="78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</a:t>
            </a:r>
            <a:r>
              <a:rPr kumimoji="0" lang="zh-CN" altLang="en-US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硬件电路原理图开发工具设计与实现</a:t>
            </a:r>
            <a:endParaRPr kumimoji="0" lang="zh-CN" altLang="en-US" sz="2000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                              </a:t>
            </a:r>
            <a:r>
              <a:rPr kumimoji="0" lang="zh-CN" altLang="en-US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工业软件创新训练</a:t>
            </a:r>
            <a:r>
              <a:rPr kumimoji="0" lang="en-US" altLang="zh-CN" u="sng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I</a:t>
            </a:r>
            <a:endParaRPr kumimoji="0" lang="en-US" altLang="zh-CN" u="sng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sz="2400" dirty="0">
                <a:solidFill>
                  <a:srgbClr val="C00000"/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常用的绘图函数</a:t>
            </a:r>
            <a:r>
              <a:rPr lang="en-US" altLang="zh-CN" sz="2400" dirty="0">
                <a:solidFill>
                  <a:srgbClr val="C00000"/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sz="24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DrawPoint()绘制点，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DrawLine()绘制线条，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DrawRectangle()绘制矩形，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DrawPolygon()绘制多边形，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DrawCircle()绘制圆形，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DrawText()绘制文字等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wxDC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坐标系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SetDeviceOrigin()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坐标系方向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：SetAxisOrientation()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程序示例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一个简单的wxWidgets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绘图程序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214120"/>
            <a:ext cx="8803640" cy="537019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#include &lt;wx/wx.h&gt;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class </a:t>
            </a:r>
            <a:r>
              <a:rPr>
                <a:highlight>
                  <a:srgbClr val="FFFF00"/>
                </a:highlight>
              </a:rPr>
              <a:t>MyPanel</a:t>
            </a:r>
            <a:r>
              <a:t> : public wxPanel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public: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MyPanel(wxFrame *frame, wxWindowID id) : wxPanel(frame, id)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</a:t>
            </a:r>
            <a:r>
              <a:rPr lang="en-US"/>
              <a:t>  </a:t>
            </a:r>
            <a:r>
              <a:t>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Bind(wxEVT_PAINT, &amp;MyPanel::OnPaint, this);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void </a:t>
            </a:r>
            <a:r>
              <a:rPr>
                <a:solidFill>
                  <a:srgbClr val="C00000"/>
                </a:solidFill>
                <a:highlight>
                  <a:srgbClr val="FFFF00"/>
                </a:highlight>
              </a:rPr>
              <a:t>OnPaint</a:t>
            </a:r>
            <a:r>
              <a:t>(wxPaintEvent &amp;event)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</a:t>
            </a:r>
            <a:r>
              <a:rPr>
                <a:highlight>
                  <a:srgbClr val="00FF00"/>
                </a:highlight>
              </a:rPr>
              <a:t> wxPaintDC</a:t>
            </a:r>
            <a:r>
              <a:t> dc(this);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dc.SetPen(*wxRED_PEN);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dc.DrawPoint(wxPoint(10, 10));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dc.SetPen(*wxBLUE_PEN);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dc.DrawLine(wxPoint(15, 15), wxPoint(75, 75));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dc.SetPen(*wxGREEN_PEN);  </a:t>
            </a:r>
          </a:p>
        </p:txBody>
      </p:sp>
      <p:sp>
        <p:nvSpPr>
          <p:cNvPr id="6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214120"/>
            <a:ext cx="8803640" cy="537019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/>
              <a:t>  </a:t>
            </a:r>
            <a:r>
              <a:t>      dc.</a:t>
            </a:r>
            <a:r>
              <a:rPr>
                <a:solidFill>
                  <a:srgbClr val="00B050"/>
                </a:solidFill>
              </a:rPr>
              <a:t>DrawRectangle</a:t>
            </a:r>
            <a:r>
              <a:t>(wxPoint(80, 35), wxSize(50, 45));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const wxPoint points[] = {wxPoint(120, 120), wxPoint(120, 160), wxPoint(140, 160)};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dc.SetPen(wxColour(255, 255, 0));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</a:t>
            </a:r>
            <a:r>
              <a:rPr>
                <a:solidFill>
                  <a:srgbClr val="00B050"/>
                </a:solidFill>
              </a:rPr>
              <a:t>DrawPolygon</a:t>
            </a:r>
            <a:r>
              <a:t>(3, points);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</a:t>
            </a:r>
            <a:r>
              <a:rPr>
                <a:solidFill>
                  <a:srgbClr val="C00000"/>
                </a:solidFill>
              </a:rPr>
              <a:t>SetPen</a:t>
            </a:r>
            <a:r>
              <a:t>(wxColour(59, 128, 59));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</a:t>
            </a:r>
            <a:r>
              <a:rPr>
                <a:solidFill>
                  <a:srgbClr val="00B050"/>
                </a:solidFill>
              </a:rPr>
              <a:t>DrawCircle</a:t>
            </a:r>
            <a:r>
              <a:t>(wxPoint(280, 100), 80);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dc.</a:t>
            </a:r>
            <a:r>
              <a:rPr>
                <a:solidFill>
                  <a:srgbClr val="00B050"/>
                </a:solidFill>
              </a:rPr>
              <a:t>DrawText</a:t>
            </a:r>
            <a:r>
              <a:t>(wxT("测试文字"), wxPoint(200, 160));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class MyFrame : public wxFrame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public: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MyFrame(const wxString &amp;title)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: wxFrame(NULL, wxID_ANY, title, wxDefaultPosition, wxSize(400, 300))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MyPanel *panel = new MyPanel(this, wxID_ANY);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</p:txBody>
      </p:sp>
      <p:sp>
        <p:nvSpPr>
          <p:cNvPr id="5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187" name="标准库：…"/>
          <p:cNvSpPr/>
          <p:nvPr>
            <p:custDataLst>
              <p:tags r:id="rId3"/>
            </p:custDataLst>
          </p:nvPr>
        </p:nvSpPr>
        <p:spPr>
          <a:xfrm>
            <a:off x="170180" y="1214120"/>
            <a:ext cx="8803640" cy="5370195"/>
          </a:xfrm>
          <a:prstGeom prst="rect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7D60A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class MyApp : public wxApp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public: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virtual bool OnInit() {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MyFrame *frame = new MyFrame(wxT("wxWidgets 绘图示例"));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frame-&gt;Show(true);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    return true;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  }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};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  </a:t>
            </a:r>
          </a:p>
          <a:p>
            <a:pPr>
              <a:lnSpc>
                <a:spcPct val="12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t>IMPLEMENT_APP(MyApp)</a:t>
            </a:r>
          </a:p>
        </p:txBody>
      </p:sp>
      <p:sp>
        <p:nvSpPr>
          <p:cNvPr id="5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完成时间节点</a:t>
            </a:r>
            <a:endParaRPr lang="zh-CN" alt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第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11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周周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下课前</a:t>
            </a:r>
            <a:endParaRPr lang="zh-CN" altLang="en-US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提交考核材料</a:t>
            </a: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程序源代码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包含可运行的工程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)、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功能测试结果的截图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提交方式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文件打包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压缩包命名方式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分组号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各组员学号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姓名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)-</a:t>
            </a: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任务</a:t>
            </a:r>
            <a:r>
              <a:rPr lang="en-US" altLang="zh-CN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3)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提交给群里面的助教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成绩占比</a:t>
            </a:r>
            <a:endParaRPr lang="en-US" sz="2000" dirty="0">
              <a:highlight>
                <a:srgbClr val="FFFF00"/>
              </a:highlight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占平时成绩</a:t>
            </a:r>
            <a:r>
              <a:rPr lang="en-US" alt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30%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8576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任务三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时间节点和考核</a:t>
            </a:r>
            <a:r>
              <a:rPr lang="zh-CN" sz="28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材料</a:t>
            </a:r>
            <a:endParaRPr lang="zh-CN" sz="28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参考源码工程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drawing，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完成画布的绘图功能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1. </a:t>
            </a: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绘制点、线条、矩形、多边形、圆形和文字等图形元素</a:t>
            </a:r>
            <a:endParaRPr lang="en-US" altLang="zh-CN" sz="2400" dirty="0">
              <a:solidFill>
                <a:srgbClr val="16468D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2. 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撤销和恢复</a:t>
            </a:r>
            <a:endParaRPr lang="zh-CN" altLang="en-US" sz="2400" dirty="0">
              <a:solidFill>
                <a:srgbClr val="16468D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3. 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移动图形元素</a:t>
            </a:r>
            <a:endParaRPr lang="zh-CN" altLang="en-US" sz="2400" dirty="0">
              <a:solidFill>
                <a:srgbClr val="16468D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4. 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保存为</a:t>
            </a: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png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文件</a:t>
            </a:r>
            <a:endParaRPr lang="zh-CN" altLang="en-US" sz="2400" dirty="0">
              <a:solidFill>
                <a:srgbClr val="16468D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5. 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从</a:t>
            </a:r>
            <a:r>
              <a:rPr lang="en-US" altLang="zh-CN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png</a:t>
            </a:r>
            <a:r>
              <a:rPr lang="zh-CN" altLang="en-US" sz="2400" dirty="0">
                <a:solidFill>
                  <a:srgbClr val="16468D"/>
                </a:solidFill>
                <a:latin typeface="宋体" charset="0"/>
                <a:ea typeface="宋体" charset="0"/>
                <a:cs typeface="宋体" charset="0"/>
                <a:sym typeface="+mn-ea"/>
              </a:rPr>
              <a:t>文件中读入</a:t>
            </a:r>
            <a:endParaRPr lang="en-US" altLang="zh-CN" sz="2400" dirty="0">
              <a:solidFill>
                <a:srgbClr val="16468D"/>
              </a:solidFill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任务三、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画布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实现窗口</a:t>
            </a:r>
            <a:endParaRPr lang="en-US" altLang="zh-CN" sz="2400" dirty="0">
              <a:solidFill>
                <a:srgbClr val="C00000"/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应用程序类：继承自wxApp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</a:t>
            </a:r>
            <a:r>
              <a:rPr lang="zh-CN" altLang="en-US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框架类</a:t>
            </a: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：继承自wxFrame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3. 重载wxApp::OnInit()函数：创建框架类的对象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4. 调用宏定义IMPLEMENT_APP()实例化应用程序。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面板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(Panel)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所有的绘制都在面板上进行。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添加继承自wxPanel的</a:t>
            </a:r>
            <a:r>
              <a:rPr lang="zh-CN" altLang="en-US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面板</a:t>
            </a: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类，</a:t>
            </a:r>
            <a:r>
              <a:rPr lang="zh-CN" altLang="en-US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并在框架中</a:t>
            </a: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创建面板类对象。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绘制事件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窗口初始化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最小化后再重新出现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尺寸变化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被挡住后重新出现，</a:t>
            </a:r>
            <a:endParaRPr lang="en-US" altLang="zh-CN" sz="2000" dirty="0">
              <a:solidFill>
                <a:srgbClr val="16468D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rgbClr val="16468D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或者调用Refresh()或ReflashRect()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wxDC (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设备上下文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wxScreenDC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：在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屏幕上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绘画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wxClientDC：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在窗口的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客户端区域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绘画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wxPaintDC：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在窗口客户端区域绘图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wxPaintEvent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内绘制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wxWindowDC：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在窗口的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整个区域内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绘制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不适用于非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Windows)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wxDC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继承类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: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92307428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2276475"/>
            <a:ext cx="8836025" cy="4060825"/>
          </a:xfrm>
          <a:prstGeom prst="rect">
            <a:avLst/>
          </a:prstGeom>
        </p:spPr>
      </p:pic>
      <p:sp>
        <p:nvSpPr>
          <p:cNvPr id="4" name="文本框 12"/>
          <p:cNvSpPr txBox="1"/>
          <p:nvPr>
            <p:custDataLst>
              <p:tags r:id="rId4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wxDC (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设备上下文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)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wxScreenDC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：在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屏幕上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绘画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wxClientDC：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在窗口的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客户端区域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绘画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wxPaintDC：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在窗口客户端区域绘图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wxPaintEvent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内绘制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wxWindowDC：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在窗口的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整个区域内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绘制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不适用于非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Windows)</a:t>
            </a: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绘图操作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endParaRPr sz="24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设置画笔和画刷</a:t>
            </a:r>
            <a:endParaRPr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r>
              <a:rPr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使用设备上下文提供的绘图方法，绘制各种图形元素</a:t>
            </a:r>
            <a:endParaRPr sz="24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5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绘图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基础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commondata" val="eyJoZGlkIjoiZjRiOGJhODg4MWI4N2MxOTBhNmQ4OTA0ZGJlYmNhMT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2374</Words>
  <Application>WPS 演示</Application>
  <PresentationFormat/>
  <Paragraphs>193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40" baseType="lpstr">
      <vt:lpstr>Arial</vt:lpstr>
      <vt:lpstr>宋体</vt:lpstr>
      <vt:lpstr>Wingdings</vt:lpstr>
      <vt:lpstr>Arial</vt:lpstr>
      <vt:lpstr>Kaiti SC Bold</vt:lpstr>
      <vt:lpstr>Comic Sans MS Regular</vt:lpstr>
      <vt:lpstr>黑体</vt:lpstr>
      <vt:lpstr>汉仪中黑KW</vt:lpstr>
      <vt:lpstr>仿宋</vt:lpstr>
      <vt:lpstr>华文细黑</vt:lpstr>
      <vt:lpstr>微软雅黑</vt:lpstr>
      <vt:lpstr>Wingdings</vt:lpstr>
      <vt:lpstr>汉仪旗黑</vt:lpstr>
      <vt:lpstr>宋体</vt:lpstr>
      <vt:lpstr>华文仿宋</vt:lpstr>
      <vt:lpstr>黑体</vt:lpstr>
      <vt:lpstr>方正仿宋_GBK</vt:lpstr>
      <vt:lpstr>微软雅黑</vt:lpstr>
      <vt:lpstr>Arial Unicode MS</vt:lpstr>
      <vt:lpstr>Calibri</vt:lpstr>
      <vt:lpstr>Helvetica Neue</vt:lpstr>
      <vt:lpstr>汉仪书宋二KW</vt:lpstr>
      <vt:lpstr>黑体-简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小月儿</cp:lastModifiedBy>
  <cp:revision>496</cp:revision>
  <dcterms:created xsi:type="dcterms:W3CDTF">2024-11-01T09:53:33Z</dcterms:created>
  <dcterms:modified xsi:type="dcterms:W3CDTF">2024-11-01T09:53:33Z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2052-6.11.0.8885</vt:lpwstr>
  </property>
</Properties>
</file>