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5"/>
  </p:notesMasterIdLst>
  <p:handoutMasterIdLst>
    <p:handoutMasterId r:id="rId26"/>
  </p:handoutMasterIdLst>
  <p:sldIdLst>
    <p:sldId id="273" r:id="rId5"/>
    <p:sldId id="337" r:id="rId6"/>
    <p:sldId id="374" r:id="rId7"/>
    <p:sldId id="375" r:id="rId8"/>
    <p:sldId id="376" r:id="rId9"/>
    <p:sldId id="377" r:id="rId10"/>
    <p:sldId id="378" r:id="rId11"/>
    <p:sldId id="379" r:id="rId12"/>
    <p:sldId id="400" r:id="rId13"/>
    <p:sldId id="401" r:id="rId14"/>
    <p:sldId id="351" r:id="rId15"/>
    <p:sldId id="402" r:id="rId16"/>
    <p:sldId id="360" r:id="rId17"/>
    <p:sldId id="411" r:id="rId18"/>
    <p:sldId id="422" r:id="rId19"/>
    <p:sldId id="423" r:id="rId20"/>
    <p:sldId id="424" r:id="rId21"/>
    <p:sldId id="425" r:id="rId22"/>
    <p:sldId id="363" r:id="rId23"/>
    <p:sldId id="271" r:id="rId24"/>
  </p:sldIdLst>
  <p:sldSz cx="12192000" cy="6858000"/>
  <p:notesSz cx="6858000" cy="9144000"/>
  <p:custDataLst>
    <p:tags r:id="rId30"/>
  </p:custDataLst>
  <p:defaultTextStyle>
    <a:defPPr>
      <a:defRPr lang="en-GB"/>
    </a:defPPr>
    <a:lvl1pPr marL="0" lvl="0" indent="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1pPr>
    <a:lvl2pPr marL="742950" lvl="1" indent="-28575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2pPr>
    <a:lvl3pPr marL="1143000" lvl="2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3pPr>
    <a:lvl4pPr marL="1600200" lvl="3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4pPr>
    <a:lvl5pPr marL="2057400" lvl="4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5pPr>
    <a:lvl6pPr marL="2286000" lvl="5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6pPr>
    <a:lvl7pPr marL="2743200" lvl="6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7pPr>
    <a:lvl8pPr marL="3200400" lvl="7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8pPr>
    <a:lvl9pPr marL="3657600" lvl="8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0" userDrawn="1">
          <p15:clr>
            <a:srgbClr val="A4A3A4"/>
          </p15:clr>
        </p15:guide>
        <p15:guide id="2" pos="34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  <a:srgbClr val="F43308"/>
    <a:srgbClr val="1552D1"/>
    <a:srgbClr val="1D41D5"/>
    <a:srgbClr val="800080"/>
    <a:srgbClr val="009900"/>
    <a:srgbClr val="CCFFFF"/>
    <a:srgbClr val="FFFFCC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970"/>
        <p:guide pos="3465"/>
      </p:guideLst>
    </p:cSldViewPr>
  </p:slid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gs" Target="tags/tag97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Droid Sans Fallback" charset="-122"/>
                <a:cs typeface="+mn-ea"/>
              </a:rPr>
            </a:fld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Droid Sans Fallback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lvl="0"/>
            <a:endParaRPr lang="en-US" altLang="x-none" dirty="0"/>
          </a:p>
        </p:txBody>
      </p:sp>
      <p:sp>
        <p:nvSpPr>
          <p:cNvPr id="3076" name="Rectangle 4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 algn="r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p>
            <a:pPr lvl="0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p>
            <a:pPr lvl="0" algn="r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GB" altLang="en-US" sz="14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GB" altLang="en-US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5135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5360" y="273629"/>
            <a:ext cx="2742240" cy="527095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641" y="273629"/>
            <a:ext cx="8067749" cy="527095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5135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51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07681" y="1764186"/>
            <a:ext cx="2730201" cy="397625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49319" y="1764186"/>
            <a:ext cx="2730201" cy="397625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6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5135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5135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5135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280" y="1764186"/>
            <a:ext cx="2742240" cy="397625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0" y="1764186"/>
            <a:ext cx="8067751" cy="397625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5135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51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641" y="1568325"/>
            <a:ext cx="5374791" cy="397625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809" y="1568325"/>
            <a:ext cx="5374791" cy="397625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6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51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5135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5135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5135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5360" y="273629"/>
            <a:ext cx="2742240" cy="527095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641" y="273629"/>
            <a:ext cx="8067749" cy="527095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641" y="1568325"/>
            <a:ext cx="5374791" cy="397625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809" y="1568325"/>
            <a:ext cx="5374791" cy="397625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6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5135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5135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5135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AutoShape 2"/>
          <p:cNvSpPr/>
          <p:nvPr/>
        </p:nvSpPr>
        <p:spPr>
          <a:xfrm>
            <a:off x="174721" y="146895"/>
            <a:ext cx="11842560" cy="5999670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8641" y="273629"/>
            <a:ext cx="9490559" cy="8352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608641" y="1568325"/>
            <a:ext cx="10968959" cy="397625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74721" y="6247376"/>
            <a:ext cx="3742081" cy="4709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905">
                <a:latin typeface="Comic Sans MS" panose="030F0702030302020204" pitchFamily="2" charset="0"/>
                <a:ea typeface="DejaVu Sans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4170240" y="6247376"/>
            <a:ext cx="3863040" cy="4709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905">
                <a:latin typeface="Comic Sans MS" panose="030F0702030302020204" pitchFamily="2" charset="0"/>
                <a:ea typeface="DejaVu Sans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8741761" y="6247376"/>
            <a:ext cx="2837760" cy="4709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090">
                <a:latin typeface="Comic Sans MS" panose="030F0702030302020204" pitchFamily="2" charset="0"/>
                <a:ea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  <p:sp>
        <p:nvSpPr>
          <p:cNvPr id="1032" name="Rectangle 8"/>
          <p:cNvSpPr/>
          <p:nvPr/>
        </p:nvSpPr>
        <p:spPr>
          <a:xfrm>
            <a:off x="1741441" y="1110357"/>
            <a:ext cx="10450559" cy="13105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8080" y="195861"/>
            <a:ext cx="1132800" cy="849689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0767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363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11150" lvl="0" indent="-311150" algn="l" defTabSz="40767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26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73735" lvl="1" indent="-259080" algn="l" defTabSz="40767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54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036955" lvl="2" indent="-207645" algn="l" defTabSz="40767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17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451610" lvl="3" indent="-207645" algn="l" defTabSz="40767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866265" lvl="4" indent="-207645" algn="l" defTabSz="40767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27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0920" lvl="5" indent="-46453425" algn="l" defTabSz="40767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27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696210" lvl="6" indent="-46453425" algn="l" defTabSz="40767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27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110865" lvl="7" indent="-46453425" algn="l" defTabSz="40767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27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525520" lvl="8" indent="-46453425" algn="l" defTabSz="40767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27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0767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73735" lvl="1" indent="-259080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036955" lvl="2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451610" lvl="3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866265" lvl="4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073910" lvl="5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488565" lvl="6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2903220" lvl="7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317875" lvl="8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2"/>
          <p:cNvSpPr/>
          <p:nvPr/>
        </p:nvSpPr>
        <p:spPr>
          <a:xfrm>
            <a:off x="-408959" y="5420729"/>
            <a:ext cx="2497919" cy="196004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/>
          <p:nvPr/>
        </p:nvSpPr>
        <p:spPr>
          <a:xfrm>
            <a:off x="5660160" y="269309"/>
            <a:ext cx="6357121" cy="5743323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5"/>
          <p:cNvSpPr/>
          <p:nvPr/>
        </p:nvSpPr>
        <p:spPr>
          <a:xfrm>
            <a:off x="0" y="3951775"/>
            <a:ext cx="10275840" cy="1437271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6"/>
          <p:cNvSpPr>
            <a:spLocks noGrp="1"/>
          </p:cNvSpPr>
          <p:nvPr>
            <p:ph type="title"/>
          </p:nvPr>
        </p:nvSpPr>
        <p:spPr>
          <a:xfrm>
            <a:off x="610560" y="4082829"/>
            <a:ext cx="9054720" cy="11434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2054" name="Rectangle 7"/>
          <p:cNvSpPr>
            <a:spLocks noGrp="1"/>
          </p:cNvSpPr>
          <p:nvPr>
            <p:ph type="body"/>
          </p:nvPr>
        </p:nvSpPr>
        <p:spPr>
          <a:xfrm>
            <a:off x="6007681" y="1764186"/>
            <a:ext cx="5571840" cy="3976257"/>
          </a:xfrm>
          <a:prstGeom prst="rect">
            <a:avLst/>
          </a:prstGeom>
          <a:noFill/>
          <a:ln w="9525">
            <a:noFill/>
          </a:ln>
        </p:spPr>
        <p:txBody>
          <a:bodyPr lIns="0" tIns="28224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2055" name="AutoShape 8"/>
          <p:cNvSpPr/>
          <p:nvPr/>
        </p:nvSpPr>
        <p:spPr>
          <a:xfrm>
            <a:off x="-234240" y="-240505"/>
            <a:ext cx="2497921" cy="193988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AutoShape 9"/>
          <p:cNvSpPr/>
          <p:nvPr/>
        </p:nvSpPr>
        <p:spPr>
          <a:xfrm>
            <a:off x="1305600" y="-354277"/>
            <a:ext cx="1566720" cy="113771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AutoShape 10"/>
          <p:cNvSpPr/>
          <p:nvPr/>
        </p:nvSpPr>
        <p:spPr>
          <a:xfrm>
            <a:off x="-408959" y="1045550"/>
            <a:ext cx="5024639" cy="11751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</a:ln>
          <a:effectLst>
            <a:outerShdw dist="101823" dir="2699999" algn="ctr" rotWithShape="0">
              <a:srgbClr val="C0C0C0">
                <a:alpha val="26999"/>
              </a:srgbClr>
            </a:outerShdw>
          </a:effectLst>
        </p:spPr>
        <p:txBody>
          <a:bodyPr wrap="none" anchor="ctr" anchorCtr="0"/>
          <a:p>
            <a:pPr lvl="0" eaLnBrk="0" hangingPunct="0"/>
            <a:endParaRPr lang="en-US" altLang="x-none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" name="AutoShape 11"/>
          <p:cNvSpPr/>
          <p:nvPr/>
        </p:nvSpPr>
        <p:spPr>
          <a:xfrm flipH="1" flipV="1">
            <a:off x="11322241" y="-862650"/>
            <a:ext cx="2524799" cy="192260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9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800" y="1012427"/>
            <a:ext cx="1655040" cy="1241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AutoShape 4"/>
          <p:cNvSpPr/>
          <p:nvPr userDrawn="1"/>
        </p:nvSpPr>
        <p:spPr>
          <a:xfrm>
            <a:off x="11145601" y="3070402"/>
            <a:ext cx="2177280" cy="11751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B2B2">
                  <a:alpha val="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0767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3630" b="1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11150" lvl="0" indent="-311150" algn="l" defTabSz="407670" eaLnBrk="0" fontAlgn="base" latinLnBrk="0" hangingPunct="0">
        <a:lnSpc>
          <a:spcPct val="93000"/>
        </a:lnSpc>
        <a:spcBef>
          <a:spcPct val="0"/>
        </a:spcBef>
        <a:spcAft>
          <a:spcPts val="1425"/>
        </a:spcAft>
        <a:buSzPct val="100000"/>
        <a:buFont typeface="Times New Roman" panose="02020603050405020304" pitchFamily="2" charset="0"/>
        <a:buChar char="•"/>
        <a:defRPr sz="290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73735" lvl="1" indent="-259080" algn="l" defTabSz="407670" eaLnBrk="0" fontAlgn="base" latinLnBrk="0" hangingPunct="0">
        <a:lnSpc>
          <a:spcPct val="93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54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036955" lvl="2" indent="-207645" algn="l" defTabSz="407670" eaLnBrk="0" fontAlgn="base" latinLnBrk="0" hangingPunct="0">
        <a:lnSpc>
          <a:spcPct val="93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17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451610" lvl="3" indent="-207645" algn="l" defTabSz="407670" eaLnBrk="0" fontAlgn="base" latinLnBrk="0" hangingPunct="0">
        <a:lnSpc>
          <a:spcPct val="93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866265" lvl="4" indent="-207645" algn="l" defTabSz="40767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0920" lvl="5" indent="-46453425" algn="l" defTabSz="40767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696210" lvl="6" indent="-46453425" algn="l" defTabSz="40767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110865" lvl="7" indent="-46453425" algn="l" defTabSz="40767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525520" lvl="8" indent="-46453425" algn="l" defTabSz="40767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0767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73735" lvl="1" indent="-259080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036955" lvl="2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451610" lvl="3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866265" lvl="4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073910" lvl="5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488565" lvl="6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2903220" lvl="7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317875" lvl="8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AutoShape 2"/>
          <p:cNvSpPr/>
          <p:nvPr/>
        </p:nvSpPr>
        <p:spPr>
          <a:xfrm>
            <a:off x="174721" y="146895"/>
            <a:ext cx="11842560" cy="5999670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title"/>
          </p:nvPr>
        </p:nvSpPr>
        <p:spPr>
          <a:xfrm>
            <a:off x="608641" y="273629"/>
            <a:ext cx="9490559" cy="8352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3076" name="Rectangle 4"/>
          <p:cNvSpPr>
            <a:spLocks noGrp="1"/>
          </p:cNvSpPr>
          <p:nvPr>
            <p:ph type="body"/>
          </p:nvPr>
        </p:nvSpPr>
        <p:spPr>
          <a:xfrm>
            <a:off x="608641" y="1568325"/>
            <a:ext cx="10968959" cy="397625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74721" y="6247376"/>
            <a:ext cx="3742081" cy="4709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905">
                <a:latin typeface="Comic Sans MS" panose="030F0702030302020204" pitchFamily="2" charset="0"/>
                <a:ea typeface="DejaVu Sans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/>
                <a:cs typeface="+mn-ea"/>
              </a:rPr>
              <a:t>  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4170240" y="6247376"/>
            <a:ext cx="3863040" cy="4709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905">
                <a:latin typeface="Comic Sans MS" panose="030F0702030302020204" pitchFamily="2" charset="0"/>
                <a:ea typeface="DejaVu Sans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DejaVu Sans"/>
                <a:cs typeface="+mn-cs"/>
              </a:rPr>
              <a:t>Chen, Anlong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8741761" y="6247376"/>
            <a:ext cx="2837760" cy="4709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090">
                <a:latin typeface="Comic Sans MS" panose="030F0702030302020204" pitchFamily="2" charset="0"/>
                <a:ea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</a:fld>
            <a:endParaRPr lang="en-GB" altLang="en-US" strike="noStrike" noProof="1" dirty="0"/>
          </a:p>
        </p:txBody>
      </p:sp>
      <p:sp>
        <p:nvSpPr>
          <p:cNvPr id="3080" name="Rectangle 8"/>
          <p:cNvSpPr/>
          <p:nvPr/>
        </p:nvSpPr>
        <p:spPr>
          <a:xfrm>
            <a:off x="1741441" y="1110357"/>
            <a:ext cx="10450559" cy="13105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81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8080" y="195861"/>
            <a:ext cx="1132800" cy="849689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40767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363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11150" lvl="0" indent="-311150" algn="l" defTabSz="40767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26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73735" lvl="1" indent="-259080" algn="l" defTabSz="40767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54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036955" lvl="2" indent="-207645" algn="l" defTabSz="40767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17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451610" lvl="3" indent="-207645" algn="l" defTabSz="40767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866265" lvl="4" indent="-207645" algn="l" defTabSz="40767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27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0920" lvl="5" indent="-46453425" algn="l" defTabSz="40767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27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696210" lvl="6" indent="-46453425" algn="l" defTabSz="40767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27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110865" lvl="7" indent="-46453425" algn="l" defTabSz="40767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27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525520" lvl="8" indent="-46453425" algn="l" defTabSz="40767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27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0767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73735" lvl="1" indent="-259080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036955" lvl="2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451610" lvl="3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866265" lvl="4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073910" lvl="5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488565" lvl="6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2903220" lvl="7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317875" lvl="8" indent="-2076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63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8" Type="http://schemas.openxmlformats.org/officeDocument/2006/relationships/slideLayout" Target="../slideLayouts/slideLayout7.xml"/><Relationship Id="rId57" Type="http://schemas.openxmlformats.org/officeDocument/2006/relationships/tags" Target="../tags/tag96.xml"/><Relationship Id="rId56" Type="http://schemas.openxmlformats.org/officeDocument/2006/relationships/tags" Target="../tags/tag95.xml"/><Relationship Id="rId55" Type="http://schemas.openxmlformats.org/officeDocument/2006/relationships/tags" Target="../tags/tag94.xml"/><Relationship Id="rId54" Type="http://schemas.openxmlformats.org/officeDocument/2006/relationships/tags" Target="../tags/tag93.xml"/><Relationship Id="rId53" Type="http://schemas.openxmlformats.org/officeDocument/2006/relationships/tags" Target="../tags/tag92.xml"/><Relationship Id="rId52" Type="http://schemas.openxmlformats.org/officeDocument/2006/relationships/tags" Target="../tags/tag91.xml"/><Relationship Id="rId51" Type="http://schemas.openxmlformats.org/officeDocument/2006/relationships/tags" Target="../tags/tag90.xml"/><Relationship Id="rId50" Type="http://schemas.openxmlformats.org/officeDocument/2006/relationships/tags" Target="../tags/tag89.xml"/><Relationship Id="rId5" Type="http://schemas.openxmlformats.org/officeDocument/2006/relationships/tags" Target="../tags/tag44.xml"/><Relationship Id="rId49" Type="http://schemas.openxmlformats.org/officeDocument/2006/relationships/tags" Target="../tags/tag88.xml"/><Relationship Id="rId48" Type="http://schemas.openxmlformats.org/officeDocument/2006/relationships/tags" Target="../tags/tag87.xml"/><Relationship Id="rId47" Type="http://schemas.openxmlformats.org/officeDocument/2006/relationships/tags" Target="../tags/tag86.xml"/><Relationship Id="rId46" Type="http://schemas.openxmlformats.org/officeDocument/2006/relationships/tags" Target="../tags/tag85.xml"/><Relationship Id="rId45" Type="http://schemas.openxmlformats.org/officeDocument/2006/relationships/tags" Target="../tags/tag84.xml"/><Relationship Id="rId44" Type="http://schemas.openxmlformats.org/officeDocument/2006/relationships/tags" Target="../tags/tag83.xml"/><Relationship Id="rId43" Type="http://schemas.openxmlformats.org/officeDocument/2006/relationships/tags" Target="../tags/tag82.xml"/><Relationship Id="rId42" Type="http://schemas.openxmlformats.org/officeDocument/2006/relationships/tags" Target="../tags/tag81.xml"/><Relationship Id="rId41" Type="http://schemas.openxmlformats.org/officeDocument/2006/relationships/tags" Target="../tags/tag80.xml"/><Relationship Id="rId40" Type="http://schemas.openxmlformats.org/officeDocument/2006/relationships/tags" Target="../tags/tag79.xml"/><Relationship Id="rId4" Type="http://schemas.openxmlformats.org/officeDocument/2006/relationships/tags" Target="../tags/tag43.xml"/><Relationship Id="rId39" Type="http://schemas.openxmlformats.org/officeDocument/2006/relationships/tags" Target="../tags/tag78.xml"/><Relationship Id="rId38" Type="http://schemas.openxmlformats.org/officeDocument/2006/relationships/tags" Target="../tags/tag77.xml"/><Relationship Id="rId37" Type="http://schemas.openxmlformats.org/officeDocument/2006/relationships/tags" Target="../tags/tag76.xml"/><Relationship Id="rId36" Type="http://schemas.openxmlformats.org/officeDocument/2006/relationships/tags" Target="../tags/tag75.xml"/><Relationship Id="rId35" Type="http://schemas.openxmlformats.org/officeDocument/2006/relationships/tags" Target="../tags/tag74.xml"/><Relationship Id="rId34" Type="http://schemas.openxmlformats.org/officeDocument/2006/relationships/tags" Target="../tags/tag73.xml"/><Relationship Id="rId33" Type="http://schemas.openxmlformats.org/officeDocument/2006/relationships/tags" Target="../tags/tag72.xml"/><Relationship Id="rId32" Type="http://schemas.openxmlformats.org/officeDocument/2006/relationships/tags" Target="../tags/tag71.xml"/><Relationship Id="rId31" Type="http://schemas.openxmlformats.org/officeDocument/2006/relationships/tags" Target="../tags/tag70.xml"/><Relationship Id="rId30" Type="http://schemas.openxmlformats.org/officeDocument/2006/relationships/tags" Target="../tags/tag69.xml"/><Relationship Id="rId3" Type="http://schemas.openxmlformats.org/officeDocument/2006/relationships/tags" Target="../tags/tag42.xml"/><Relationship Id="rId29" Type="http://schemas.openxmlformats.org/officeDocument/2006/relationships/tags" Target="../tags/tag68.xml"/><Relationship Id="rId28" Type="http://schemas.openxmlformats.org/officeDocument/2006/relationships/tags" Target="../tags/tag67.xml"/><Relationship Id="rId27" Type="http://schemas.openxmlformats.org/officeDocument/2006/relationships/tags" Target="../tags/tag66.xml"/><Relationship Id="rId26" Type="http://schemas.openxmlformats.org/officeDocument/2006/relationships/tags" Target="../tags/tag65.xml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1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 idx="4294967295"/>
          </p:nvPr>
        </p:nvSpPr>
        <p:spPr>
          <a:xfrm>
            <a:off x="1981488" y="4084269"/>
            <a:ext cx="7177714" cy="1143480"/>
          </a:xfrm>
        </p:spPr>
        <p:txBody>
          <a:bodyPr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sz="3265" dirty="0">
                <a:solidFill>
                  <a:schemeClr val="bg1"/>
                </a:solidFill>
                <a:latin typeface="宋体" panose="02010600030101010101" pitchFamily="2" charset="-122"/>
              </a:rPr>
              <a:t>递归下降语法分析</a:t>
            </a:r>
            <a:endParaRPr lang="zh-CN" altLang="en-US" sz="3265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146" name="Rectangle 3"/>
          <p:cNvSpPr txBox="1"/>
          <p:nvPr/>
        </p:nvSpPr>
        <p:spPr>
          <a:xfrm>
            <a:off x="6031193" y="734477"/>
            <a:ext cx="4179319" cy="2393531"/>
          </a:xfrm>
          <a:prstGeom prst="rect">
            <a:avLst/>
          </a:prstGeom>
          <a:noFill/>
          <a:ln w="9525">
            <a:noFill/>
          </a:ln>
        </p:spPr>
        <p:txBody>
          <a:bodyPr lIns="0" tIns="17602" rIns="0" bIns="0" anchor="ctr" anchorCtr="0"/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en-US" sz="308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编译技术实验</a:t>
            </a:r>
            <a:r>
              <a:rPr lang="en-US" altLang="zh-CN" sz="308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 sz="308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r>
              <a:rPr lang="en-US" altLang="zh-CN" sz="308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 sz="308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zh-CN" altLang="en-US" sz="3085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zh-CN" altLang="en-US" sz="3085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en-US" sz="3085" dirty="0">
                <a:latin typeface="Arial" panose="020B0604020202020204" pitchFamily="34" charset="0"/>
                <a:ea typeface="微软雅黑" panose="020B0503020204020204" charset="-122"/>
              </a:rPr>
              <a:t>陈安龙</a:t>
            </a:r>
            <a:endParaRPr lang="zh-CN" altLang="en-US" sz="3085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>
          <a:xfrm>
            <a:off x="742315" y="1266190"/>
            <a:ext cx="11080750" cy="466344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抽象语法树结点设计</a:t>
            </a:r>
            <a:endParaRPr lang="zh-CN" altLang="en-US" sz="28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所有树结点统一为 </a:t>
            </a:r>
            <a:r>
              <a:rPr lang="zh-CN" altLang="en-US" sz="2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一个 </a:t>
            </a: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结构类型</a:t>
            </a:r>
            <a:endParaRPr lang="zh-CN" altLang="en-US" sz="28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如何区别结点：赋值语句？选择语句？</a:t>
            </a:r>
            <a:endParaRPr lang="zh-CN" altLang="en-US" sz="28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   结点内需要 用</a:t>
            </a:r>
            <a:r>
              <a:rPr lang="zh-CN" altLang="en-US" sz="2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标志位</a:t>
            </a:r>
            <a:endParaRPr lang="zh-CN" altLang="en-US" sz="2800" b="1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结点的最大分支数</a:t>
            </a:r>
            <a:endParaRPr lang="zh-CN" altLang="en-US" sz="28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   表达式最多为二元运算，至少 </a:t>
            </a:r>
            <a:r>
              <a:rPr lang="en-US" altLang="zh-CN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2 </a:t>
            </a: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个</a:t>
            </a:r>
            <a:endParaRPr lang="zh-CN" altLang="en-US" sz="28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结点为树的叶结点</a:t>
            </a:r>
            <a:endParaRPr lang="zh-CN" altLang="en-US" sz="28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sz="28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   需要保存运算的数值</a:t>
            </a:r>
            <a:r>
              <a:rPr lang="zh-CN" altLang="en-US" sz="28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endParaRPr lang="zh-CN" altLang="en-US" sz="2800" b="1"/>
          </a:p>
        </p:txBody>
      </p:sp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表达式的抽象语法树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5363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65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8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charRg st="85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1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charRg st="111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3"/>
          <p:cNvSpPr>
            <a:spLocks noGrp="1"/>
          </p:cNvSpPr>
          <p:nvPr>
            <p:ph type="body" idx="4294967295"/>
          </p:nvPr>
        </p:nvSpPr>
        <p:spPr>
          <a:xfrm>
            <a:off x="695443" y="1313518"/>
            <a:ext cx="4360778" cy="466321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抽象语法树结点设计</a:t>
            </a:r>
            <a:endParaRPr lang="zh-CN" altLang="en-US" sz="2905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2905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endParaRPr lang="zh-CN" altLang="en-US" sz="2905" b="1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表达式的抽象语法树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6387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388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389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390" name="文本框 14342"/>
          <p:cNvSpPr txBox="1"/>
          <p:nvPr/>
        </p:nvSpPr>
        <p:spPr>
          <a:xfrm>
            <a:off x="740126" y="1718607"/>
            <a:ext cx="3511089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00000"/>
              </a:lnSpc>
            </a:pP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typedef struct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_ast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ast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typedef struct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_ast *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past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struct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_ast{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</a:t>
            </a: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int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ivalue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zh-CN" altLang="en-US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方正书宋_GBK" charset="-122"/>
              </a:rPr>
              <a:t>	float</a:t>
            </a: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方正书宋_GBK" charset="-122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方正书宋_GBK" charset="-122"/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方正书宋_GBK" charset="-122"/>
              </a:rPr>
              <a:t>value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方正书宋_GBK" charset="-122"/>
              </a:rPr>
              <a:t>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zh-CN" altLang="en-US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char*</a:t>
            </a: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s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value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</a:t>
            </a: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node_type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nodeType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past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left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past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right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zh-CN" altLang="en-US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past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if_cond;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past 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next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};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16391" name="文本框 8198"/>
          <p:cNvSpPr txBox="1"/>
          <p:nvPr/>
        </p:nvSpPr>
        <p:spPr>
          <a:xfrm>
            <a:off x="5276215" y="2194560"/>
            <a:ext cx="6664960" cy="2500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noAutofit/>
          </a:bodyPr>
          <a:p>
            <a:pPr hangingPunct="0">
              <a:lnSpc>
                <a:spcPct val="123000"/>
              </a:lnSpc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nodeType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x-none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必须使用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note_type.h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中定义的类型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endParaRPr lang="zh-CN" altLang="en-US" sz="2400" b="1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并列关系必须由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next 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指针串联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endParaRPr lang="zh-CN" altLang="en-US" sz="2400" b="1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if_cond </a:t>
            </a:r>
            <a:r>
              <a:rPr lang="zh-CN" altLang="x-none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仅限于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if </a:t>
            </a:r>
            <a:r>
              <a:rPr lang="zh-CN" altLang="x-none" sz="2400" b="1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语句中的条件</a:t>
            </a:r>
            <a:endParaRPr lang="zh-CN" altLang="x-none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3"/>
          <p:cNvSpPr>
            <a:spLocks noGrp="1"/>
          </p:cNvSpPr>
          <p:nvPr>
            <p:ph type="body" idx="4294967295"/>
          </p:nvPr>
        </p:nvSpPr>
        <p:spPr>
          <a:xfrm>
            <a:off x="1980048" y="1265893"/>
            <a:ext cx="8227583" cy="4663210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2905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递归下降分析函数</a:t>
            </a:r>
            <a:endParaRPr lang="zh-CN" altLang="en-US" sz="2905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2905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endParaRPr lang="zh-CN" altLang="en-US"/>
          </a:p>
        </p:txBody>
      </p:sp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表达式的抽象语法树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7411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12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13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14" name="文本框 15366"/>
          <p:cNvSpPr txBox="1"/>
          <p:nvPr/>
        </p:nvSpPr>
        <p:spPr>
          <a:xfrm>
            <a:off x="1910921" y="1921162"/>
            <a:ext cx="4511993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00000"/>
              </a:lnSpc>
            </a:pP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oid 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factor(){</a:t>
            </a:r>
            <a:endParaRPr lang="en-US" altLang="zh-CN" sz="24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  term();</a:t>
            </a:r>
            <a:endParaRPr lang="en-US" altLang="zh-CN" sz="24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  </a:t>
            </a: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while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( tok == '*' || tok == '/')</a:t>
            </a:r>
            <a:endParaRPr lang="en-US" altLang="zh-CN" sz="24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  {</a:t>
            </a:r>
            <a:endParaRPr lang="en-US" altLang="zh-CN" sz="24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    advance();</a:t>
            </a:r>
            <a:endParaRPr lang="en-US" altLang="zh-CN" sz="24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    term();</a:t>
            </a:r>
            <a:endParaRPr lang="en-US" altLang="zh-CN" sz="24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  }</a:t>
            </a:r>
            <a:endParaRPr lang="en-US" altLang="zh-CN" sz="24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}</a:t>
            </a:r>
            <a:endParaRPr lang="en-US" altLang="zh-CN" sz="24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endParaRPr lang="en-US" altLang="zh-CN" sz="24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17415" name="文本框 15367"/>
          <p:cNvSpPr txBox="1"/>
          <p:nvPr/>
        </p:nvSpPr>
        <p:spPr>
          <a:xfrm>
            <a:off x="6456045" y="1403985"/>
            <a:ext cx="5310505" cy="4523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00000"/>
              </a:lnSpc>
            </a:pPr>
            <a:r>
              <a:rPr lang="en-US" altLang="zh-CN" sz="2400" b="1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past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astFactor()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{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</a:t>
            </a:r>
            <a:r>
              <a:rPr lang="en-US" altLang="zh-CN" sz="2400" b="1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past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l = astTerm();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</a:t>
            </a: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while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(tok == '*' || tok == '/')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{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	</a:t>
            </a: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int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oper = tok;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	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Arial" panose="020B0604020202020204" pitchFamily="34" charset="0"/>
              </a:rPr>
              <a:t>advance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();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	</a:t>
            </a:r>
            <a:r>
              <a:rPr lang="en-US" altLang="zh-CN" sz="2400" b="1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past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r = astTerm();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	l = newExpr(oper, l, r);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}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</a:t>
            </a:r>
            <a:r>
              <a:rPr lang="en-US" altLang="zh-CN" sz="2400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return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l;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}</a:t>
            </a:r>
            <a:endParaRPr lang="en-US" altLang="zh-CN" sz="240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实验任务</a:t>
            </a:r>
            <a:endParaRPr lang="zh-CN" altLang="en-US"/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>
          <a:xfrm>
            <a:off x="781685" y="1372235"/>
            <a:ext cx="10975975" cy="483743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1. 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学习所提供的“表达式文法”的递归下降处理</a:t>
            </a:r>
            <a:endParaRPr lang="zh-CN" altLang="en-US" sz="26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理解 </a:t>
            </a: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rdlex.l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、</a:t>
            </a: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rdparser.c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的内容</a:t>
            </a:r>
            <a:endParaRPr lang="zh-CN" altLang="en-US" sz="26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在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vscode/clion中建立工程并调试运行</a:t>
            </a:r>
            <a:endParaRPr lang="zh-CN" altLang="en-US" sz="26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2. 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学习理解</a:t>
            </a: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sysy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文法</a:t>
            </a:r>
            <a:endParaRPr lang="zh-CN" altLang="en-US" sz="26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尝试将语言定义文档中方法转换为</a:t>
            </a:r>
            <a:r>
              <a:rPr lang="zh-CN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递归下降可用</a:t>
            </a:r>
            <a:r>
              <a:rPr lang="zh-CN" altLang="x-none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文法</a:t>
            </a:r>
            <a:endParaRPr lang="zh-CN" altLang="x-none" sz="26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x-none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将自己转化的文法与</a:t>
            </a: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sysy.y</a:t>
            </a: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文法相比较</a:t>
            </a:r>
            <a:endParaRPr lang="zh-CN" altLang="en-US" sz="26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理解</a:t>
            </a: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sysy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.y</a:t>
            </a: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zh-CN" altLang="en-US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方法各产生式含义</a:t>
            </a:r>
            <a:r>
              <a:rPr lang="en-US" altLang="zh-CN" sz="26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（</a:t>
            </a:r>
            <a:r>
              <a:rPr lang="zh-CN" altLang="zh-CN" sz="2600" b="1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sysy.y</a:t>
            </a:r>
            <a:r>
              <a:rPr lang="zh-CN" altLang="x-none" sz="2600" b="1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含有左递归和公共左因子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）</a:t>
            </a:r>
            <a:endParaRPr lang="zh-CN" altLang="en-US" sz="26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itchFamily="1" charset="-122"/>
                <a:ea typeface="楷体_GB2312" pitchFamily="1" charset="-122"/>
              </a:rPr>
              <a:t>   </a:t>
            </a:r>
            <a:endParaRPr lang="zh-CN" altLang="en-US" sz="254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8435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36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37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实验任务</a:t>
            </a:r>
            <a:endParaRPr lang="zh-CN" altLang="en-US"/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665480" y="1372235"/>
            <a:ext cx="10830560" cy="471043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4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3. </a:t>
            </a:r>
            <a:r>
              <a:rPr lang="zh-CN" altLang="en-US" sz="24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编写sysy.y 文法的递归下降程序</a:t>
            </a:r>
            <a:endParaRPr lang="zh-CN" altLang="en-US" sz="24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4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（</a:t>
            </a:r>
            <a:r>
              <a:rPr lang="en-US" altLang="zh-CN" sz="24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）请在本页面最下方上传实验所有源代码及实验报告（这里的源代码是指已经完成，但没有通过下面在线测试的代码）</a:t>
            </a:r>
            <a:endParaRPr lang="zh-CN" altLang="en-US" sz="24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4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再根据实验所给文法，完成非终结符 </a:t>
            </a:r>
            <a:r>
              <a:rPr lang="en-US" altLang="zh-CN" sz="2400" b="1">
                <a:solidFill>
                  <a:srgbClr val="F43308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CallParams、RelExp、Stmt</a:t>
            </a:r>
            <a:r>
              <a:rPr lang="en-US" altLang="zh-CN" sz="24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对应的递归下降函数。</a:t>
            </a:r>
            <a:endParaRPr lang="en-US" altLang="zh-CN" sz="24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4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</a:t>
            </a: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past rd_relexp();</a:t>
            </a:r>
            <a:endParaRPr lang="en-US" altLang="zh-CN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past rd_call_paras();</a:t>
            </a:r>
            <a:endParaRPr lang="en-US" altLang="zh-CN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past rd_stmt();</a:t>
            </a:r>
            <a:endParaRPr lang="en-US" altLang="zh-CN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9459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1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实验任务</a:t>
            </a:r>
            <a:endParaRPr lang="zh-CN" altLang="en-US"/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875665" y="1403350"/>
            <a:ext cx="10831830" cy="471043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）其中</a:t>
            </a:r>
            <a:r>
              <a:rPr lang="zh-CN" altLang="en-US" sz="2400" b="1">
                <a:solidFill>
                  <a:srgbClr val="F43308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非终结符 Block 和 ArraySubscripts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对应的递归下降函数已实现，可直接调用，函数的声明如下：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</a:t>
            </a: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past rd_block();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 </a:t>
            </a: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past rd_array_subscripts();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9459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1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实验任务</a:t>
            </a:r>
            <a:endParaRPr lang="zh-CN" altLang="en-US"/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785495" y="1358265"/>
            <a:ext cx="5127625" cy="3409315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）</a:t>
            </a:r>
            <a:r>
              <a:rPr lang="zh-CN" altLang="en-US" sz="24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词法分析的设定如下：</a:t>
            </a:r>
            <a:endParaRPr lang="zh-CN" altLang="en-US" sz="24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// 单词类别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enum yytokentype {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num_INT = 258,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num_FLOAT = 259,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Y_ID = 260,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	...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};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175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175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9459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1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5030" y="1403985"/>
            <a:ext cx="5753735" cy="3486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typedef struct _TokenType{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	enum yytokentype token; // 单词类别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	union {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		int		ivalue;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		float   fvalue;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		char*	svalue;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	}attr; // 单词属性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}TokenType;</a:t>
            </a:r>
            <a:endParaRPr lang="zh-CN" altLang="en-US" sz="2400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实验任务</a:t>
            </a:r>
            <a:endParaRPr lang="zh-CN" altLang="en-US"/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423545" y="1346835"/>
            <a:ext cx="11474450" cy="3409315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4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）</a:t>
            </a:r>
            <a:r>
              <a:rPr lang="zh-CN" altLang="en-US" sz="24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下列函数的功能：</a:t>
            </a:r>
            <a:endParaRPr lang="zh-CN" altLang="en-US" sz="24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75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en-US" altLang="zh-CN" sz="2175" b="1">
                <a:solidFill>
                  <a:srgbClr val="F43308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extern TokenType cur_token;</a:t>
            </a:r>
            <a:r>
              <a:rPr lang="en-US" altLang="zh-CN" sz="2175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//全局变量，表示当前的单词</a:t>
            </a:r>
            <a:endParaRPr lang="en-US" altLang="zh-CN" sz="2175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75" b="1">
                <a:solidFill>
                  <a:srgbClr val="F43308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TokenType advance();</a:t>
            </a:r>
            <a:r>
              <a:rPr lang="zh-CN" altLang="en-US" sz="2175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//读取下一个单词，将其保存于</a:t>
            </a:r>
            <a:r>
              <a:rPr lang="zh-CN" altLang="en-US" sz="2175" b="1">
                <a:solidFill>
                  <a:srgbClr val="F43308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cur_token</a:t>
            </a:r>
            <a:r>
              <a:rPr lang="zh-CN" altLang="en-US" sz="2175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中，同时返回该单词</a:t>
            </a:r>
            <a:endParaRPr lang="zh-CN" altLang="en-US" sz="2175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175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75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// 下面两个函数用于可能的回溯处理，即如果有多个分支需要尝试，在尝试语法分析前，可调用</a:t>
            </a:r>
            <a:r>
              <a:rPr lang="zh-CN" altLang="en-US" sz="2175" b="1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get_cur_tok_index</a:t>
            </a:r>
            <a:r>
              <a:rPr lang="zh-CN" altLang="en-US" sz="2175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获取当前单词的位置</a:t>
            </a:r>
            <a:r>
              <a:rPr lang="zh-CN" altLang="en-US" sz="2175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；</a:t>
            </a:r>
            <a:endParaRPr lang="zh-CN" altLang="en-US" sz="2175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75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// 之后在分析时可能会调用若干次advance函数，</a:t>
            </a:r>
            <a:r>
              <a:rPr lang="zh-CN" altLang="en-US" sz="2175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如果分析失败，则可通过</a:t>
            </a:r>
            <a:r>
              <a:rPr lang="zh-CN" altLang="en-US" sz="2175" b="1">
                <a:solidFill>
                  <a:srgbClr val="F43308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set_cur_tok_index</a:t>
            </a:r>
            <a:r>
              <a:rPr lang="zh-CN" altLang="en-US" sz="2175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函数重置当前单词的位置。</a:t>
            </a:r>
            <a:endParaRPr lang="zh-CN" altLang="en-US" sz="2175" b="1">
              <a:solidFill>
                <a:srgbClr val="1D41D5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75" b="1">
                <a:solidFill>
                  <a:srgbClr val="F43308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int get_cur_tok_index(); </a:t>
            </a:r>
            <a:r>
              <a:rPr lang="zh-CN" altLang="en-US" sz="2175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//所有单词已经读入单词数组中，该函数获取当前单词在数组中的下标</a:t>
            </a:r>
            <a:endParaRPr lang="zh-CN" altLang="en-US" sz="2175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75" b="1">
                <a:solidFill>
                  <a:srgbClr val="F43308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void set_cur_tok_index(int ind); </a:t>
            </a:r>
            <a:r>
              <a:rPr lang="zh-CN" altLang="en-US" sz="2175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//将 cur_token 设置为下标指定的token值</a:t>
            </a:r>
            <a:endParaRPr lang="zh-CN" altLang="en-US" sz="2175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9459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1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实验任务</a:t>
            </a:r>
            <a:endParaRPr lang="zh-CN" altLang="en-US"/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470535" y="1223645"/>
            <a:ext cx="6043930" cy="521081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5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）</a:t>
            </a:r>
            <a:r>
              <a:rPr lang="zh-CN" altLang="en-US" sz="2400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抽象语法树的设定如下：</a:t>
            </a:r>
            <a:endParaRPr lang="zh-CN" altLang="en-US" sz="240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CN" sz="2175" b="1">
                <a:solidFill>
                  <a:srgbClr val="1D41D5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typedef struct _ast ast;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CN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</a:t>
            </a: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typedef struct _ast *past;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struct _ast{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int ivalue;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float fvalue;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char* svalue;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node_type nodeType;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past left;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past right;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past if_cond;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past next;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175" b="1">
                <a:solidFill>
                  <a:srgbClr val="1552D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};</a:t>
            </a:r>
            <a:endParaRPr lang="zh-CN" altLang="en-US" sz="2175" b="1">
              <a:solidFill>
                <a:srgbClr val="1552D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  <p:sp>
        <p:nvSpPr>
          <p:cNvPr id="19459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1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5990" y="2169160"/>
            <a:ext cx="7179310" cy="2403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75" b="1">
                <a:solidFill>
                  <a:srgbClr val="F43308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past newAstNode();</a:t>
            </a:r>
            <a:endParaRPr lang="zh-CN" altLang="en-US" sz="2175" b="1">
              <a:solidFill>
                <a:srgbClr val="F43308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  <a:sym typeface="+mn-ea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75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// 创建一个结点</a:t>
            </a:r>
            <a:endParaRPr lang="zh-CN" altLang="en-US" sz="2175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75" b="1">
                <a:solidFill>
                  <a:srgbClr val="F43308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past newID(char* value); </a:t>
            </a:r>
            <a:endParaRPr lang="zh-CN" altLang="en-US" sz="2175" b="1">
              <a:solidFill>
                <a:srgbClr val="F43308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  <a:sym typeface="+mn-ea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75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//创建一个结点，并将结点中的 svalue 设置为 value</a:t>
            </a:r>
            <a:endParaRPr lang="zh-CN" altLang="en-US" sz="2175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75" b="1">
                <a:solidFill>
                  <a:srgbClr val="F43308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past newInt(int value); </a:t>
            </a:r>
            <a:endParaRPr lang="zh-CN" altLang="en-US" sz="2175" b="1">
              <a:solidFill>
                <a:srgbClr val="F43308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  <a:sym typeface="+mn-ea"/>
            </a:endParaRPr>
          </a:p>
          <a:p>
            <a:pPr marL="0" indent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75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  <a:sym typeface="+mn-ea"/>
              </a:rPr>
              <a:t>//创建一个结点，并将结点中的 ivalue 设置为 value</a:t>
            </a:r>
            <a:endParaRPr lang="zh-CN" altLang="en-US" sz="2175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实验安排要求</a:t>
            </a:r>
            <a:endParaRPr lang="zh-CN" altLang="en-US"/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xfrm>
            <a:off x="1010285" y="1494790"/>
            <a:ext cx="10859770" cy="3866515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1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、在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icoding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系统完成代码编写调试，并提交系统；</a:t>
            </a:r>
            <a:endParaRPr lang="zh-CN" altLang="en-US" sz="28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2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、每位同学需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一份实验报告的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word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文档，并在系统中上传；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3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、所有文本文件都以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utf-8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 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进行统一编码保存！！！</a:t>
            </a:r>
            <a:endParaRPr lang="zh-CN" altLang="en-US" sz="2800" b="1"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4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2" charset="0"/>
                <a:ea typeface="黑体" panose="02010609060101010101" charset="-122"/>
                <a:cs typeface="Times New Roman" panose="02020603050405020304" pitchFamily="2" charset="0"/>
              </a:rPr>
              <a:t>请同学注意系统的提交截止时间，无论任何原因在截止前没有提交，老师无权修改截止日期，请大家理解。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2" charset="0"/>
              <a:ea typeface="黑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20483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4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3"/>
          <p:cNvSpPr>
            <a:spLocks noGrp="1"/>
          </p:cNvSpPr>
          <p:nvPr>
            <p:ph type="body" idx="4294967295"/>
          </p:nvPr>
        </p:nvSpPr>
        <p:spPr>
          <a:xfrm>
            <a:off x="1979930" y="1372235"/>
            <a:ext cx="8227695" cy="487553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exp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: factor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exp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'+' 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exp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'-' 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;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: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'*'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'/'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;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term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: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NUMBER</a:t>
            </a:r>
            <a:endParaRPr lang="zh-CN" altLang="en-US" sz="2175" b="1" dirty="0">
              <a:solidFill>
                <a:srgbClr val="009900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'-'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;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递归下降分析举例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7171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2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3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Footer Placeholder 2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/>
          <p:nvPr/>
        </p:nvSpPr>
        <p:spPr>
          <a:xfrm>
            <a:off x="1523520" y="0"/>
            <a:ext cx="914496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1646" tIns="61626" rIns="81646" bIns="40823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Slide Number Placeholder 5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hangingPunct="0">
              <a:lnSpc>
                <a:spcPct val="116000"/>
              </a:lnSpc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4580" name="Date Placeholder 5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3"/>
          <p:cNvSpPr>
            <a:spLocks noGrp="1"/>
          </p:cNvSpPr>
          <p:nvPr>
            <p:ph type="body" idx="4294967295"/>
          </p:nvPr>
        </p:nvSpPr>
        <p:spPr>
          <a:xfrm>
            <a:off x="1055488" y="1268960"/>
            <a:ext cx="8227583" cy="4556638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exp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: factor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exp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'+' 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exp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'-' 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;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递归下降分析举例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8195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6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7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5076373" y="1468954"/>
            <a:ext cx="5430810" cy="4694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23000"/>
              </a:lnSpc>
            </a:pPr>
            <a:r>
              <a:rPr lang="zh-CN" altLang="en-US" sz="2175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语言</a:t>
            </a:r>
            <a:r>
              <a:rPr lang="zh-CN" altLang="en-US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：</a:t>
            </a:r>
            <a:r>
              <a:rPr lang="en-US" altLang="zh-CN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factor +/- factor +/- factor ...</a:t>
            </a:r>
            <a:endParaRPr lang="en-US" altLang="zh-CN" sz="2175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endParaRPr lang="en-US" altLang="zh-CN" sz="254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2175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程序</a:t>
            </a:r>
            <a:r>
              <a:rPr lang="zh-CN" altLang="en-US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：</a:t>
            </a:r>
            <a:endParaRPr lang="zh-CN" altLang="en-US" sz="254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void </a:t>
            </a: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exp(){   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factor();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</a:t>
            </a:r>
            <a:r>
              <a:rPr lang="en-US" altLang="zh-CN" sz="2175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while</a:t>
            </a: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 tok == '+' || tok == '-'){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     advance();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     factor();  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}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}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6152" name="文本框 6151"/>
          <p:cNvSpPr txBox="1"/>
          <p:nvPr/>
        </p:nvSpPr>
        <p:spPr>
          <a:xfrm>
            <a:off x="7671071" y="2079235"/>
            <a:ext cx="3675266" cy="915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23000"/>
              </a:lnSpc>
            </a:pPr>
            <a:r>
              <a:rPr lang="en-US" altLang="zh-CN" sz="2175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+/- factor +/- factor ...</a:t>
            </a:r>
            <a:endParaRPr lang="en-US" altLang="zh-CN" sz="2175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2175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重复出现的部分</a:t>
            </a:r>
            <a:endParaRPr lang="zh-CN" altLang="en-US" sz="2175" b="1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charRg st="5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1">
                                            <p:txEl>
                                              <p:charRg st="5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charRg st="7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1">
                                            <p:txEl>
                                              <p:charRg st="73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charRg st="11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51">
                                            <p:txEl>
                                              <p:charRg st="110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51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charRg st="14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51">
                                            <p:txEl>
                                              <p:charRg st="149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3"/>
          <p:cNvSpPr>
            <a:spLocks noGrp="1"/>
          </p:cNvSpPr>
          <p:nvPr>
            <p:ph type="body" idx="4294967295"/>
          </p:nvPr>
        </p:nvSpPr>
        <p:spPr>
          <a:xfrm>
            <a:off x="830580" y="1313815"/>
            <a:ext cx="3680460" cy="455676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: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'*'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'/'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;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递归下降分析举例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9219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20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21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5" name="文本框 7174"/>
          <p:cNvSpPr txBox="1"/>
          <p:nvPr/>
        </p:nvSpPr>
        <p:spPr>
          <a:xfrm>
            <a:off x="5076373" y="1468954"/>
            <a:ext cx="5430810" cy="4694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23000"/>
              </a:lnSpc>
            </a:pPr>
            <a:r>
              <a:rPr lang="zh-CN" altLang="en-US" sz="2175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语言</a:t>
            </a:r>
            <a:r>
              <a:rPr lang="zh-CN" altLang="en-US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：</a:t>
            </a:r>
            <a:r>
              <a:rPr lang="en-US" altLang="zh-CN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term */ term */ term ...</a:t>
            </a:r>
            <a:endParaRPr lang="en-US" altLang="zh-CN" sz="2175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endParaRPr lang="en-US" altLang="zh-CN" sz="254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2175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程序</a:t>
            </a:r>
            <a:r>
              <a:rPr lang="zh-CN" altLang="en-US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：</a:t>
            </a:r>
            <a:endParaRPr lang="zh-CN" altLang="en-US" sz="254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void </a:t>
            </a: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factor(){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term();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</a:t>
            </a:r>
            <a:r>
              <a:rPr lang="en-US" altLang="zh-CN" sz="2175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while</a:t>
            </a: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 tok == '*' || tok == '/'){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     advance();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     term();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}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}</a:t>
            </a:r>
            <a:endParaRPr lang="en-US" altLang="zh-CN" sz="10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7176" name="文本框 7175"/>
          <p:cNvSpPr txBox="1"/>
          <p:nvPr/>
        </p:nvSpPr>
        <p:spPr>
          <a:xfrm>
            <a:off x="7626213" y="2033515"/>
            <a:ext cx="3675266" cy="915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23000"/>
              </a:lnSpc>
            </a:pPr>
            <a:r>
              <a:rPr lang="en-US" altLang="zh-CN" sz="2175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*/ term */ term ...</a:t>
            </a:r>
            <a:endParaRPr lang="en-US" altLang="zh-CN" sz="2175" b="1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2175" b="1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重复出现的部分</a:t>
            </a:r>
            <a:endParaRPr lang="zh-CN" altLang="en-US" sz="10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charRg st="6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5">
                                            <p:txEl>
                                              <p:charRg st="63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charRg st="10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5">
                                            <p:txEl>
                                              <p:charRg st="100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charRg st="11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5">
                                            <p:txEl>
                                              <p:charRg st="119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3"/>
          <p:cNvSpPr>
            <a:spLocks noGrp="1"/>
          </p:cNvSpPr>
          <p:nvPr>
            <p:ph type="body" idx="4294967295"/>
          </p:nvPr>
        </p:nvSpPr>
        <p:spPr>
          <a:xfrm>
            <a:off x="1100573" y="1227050"/>
            <a:ext cx="8227583" cy="4556638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term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: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NUMBER</a:t>
            </a:r>
            <a:endParaRPr lang="zh-CN" altLang="en-US" sz="2175" b="1" dirty="0">
              <a:solidFill>
                <a:srgbClr val="009900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'-'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;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递归下降分析举例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0243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244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245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9" name="文本框 8198"/>
          <p:cNvSpPr txBox="1"/>
          <p:nvPr/>
        </p:nvSpPr>
        <p:spPr>
          <a:xfrm>
            <a:off x="5076190" y="1226820"/>
            <a:ext cx="5956300" cy="49034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hangingPunct="0">
              <a:lnSpc>
                <a:spcPct val="123000"/>
              </a:lnSpc>
            </a:pPr>
            <a:r>
              <a:rPr lang="zh-CN" altLang="en-US" sz="2175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语言</a:t>
            </a:r>
            <a:r>
              <a:rPr lang="zh-CN" altLang="en-US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：</a:t>
            </a:r>
            <a:r>
              <a:rPr lang="en-US" altLang="zh-CN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NUMBER</a:t>
            </a:r>
            <a:r>
              <a:rPr lang="zh-CN" altLang="en-US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、 </a:t>
            </a:r>
            <a:r>
              <a:rPr lang="en-US" altLang="zh-CN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- NUMBER</a:t>
            </a:r>
            <a:endParaRPr lang="en-US" altLang="zh-CN" sz="2175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    - - NUMBER</a:t>
            </a:r>
            <a:r>
              <a:rPr lang="zh-CN" altLang="en-US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、</a:t>
            </a:r>
            <a:r>
              <a:rPr lang="en-US" altLang="zh-CN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- - - NUMBER   </a:t>
            </a:r>
            <a:endParaRPr lang="en-US" altLang="zh-CN" sz="254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2175" b="1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程序</a:t>
            </a:r>
            <a:r>
              <a:rPr lang="zh-CN" altLang="en-US" sz="2175" b="1">
                <a:latin typeface="Times New Roman" panose="02020603050405020304" pitchFamily="2" charset="0"/>
                <a:ea typeface="楷体_GB2312" pitchFamily="1" charset="-122"/>
                <a:cs typeface="Times New Roman" panose="02020603050405020304" pitchFamily="2" charset="0"/>
              </a:rPr>
              <a:t>：</a:t>
            </a:r>
            <a:endParaRPr lang="zh-CN" altLang="en-US" sz="2540" b="1">
              <a:latin typeface="Times New Roman" panose="02020603050405020304" pitchFamily="2" charset="0"/>
              <a:ea typeface="楷体_GB2312" pitchFamily="1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void </a:t>
            </a: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term(){   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</a:t>
            </a:r>
            <a:r>
              <a:rPr lang="en-US" altLang="zh-CN" sz="2175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if</a:t>
            </a: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 tok == NUMBER );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    advance();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</a:t>
            </a:r>
            <a:r>
              <a:rPr lang="en-US" altLang="zh-CN" sz="2175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else if </a:t>
            </a: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 tok == '-'){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     advance();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     term();    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}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</a:t>
            </a:r>
            <a:r>
              <a:rPr lang="en-US" altLang="zh-CN" sz="2175" b="1">
                <a:solidFill>
                  <a:srgbClr val="80008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else </a:t>
            </a: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error();</a:t>
            </a:r>
            <a:endParaRPr lang="en-US" altLang="zh-CN" sz="2175" b="1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hangingPunct="0">
              <a:lnSpc>
                <a:spcPct val="123000"/>
              </a:lnSpc>
            </a:pPr>
            <a:r>
              <a:rPr lang="en-US" altLang="zh-CN" sz="2175" b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}</a:t>
            </a:r>
            <a:endParaRPr lang="en-US" altLang="zh-CN" sz="10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charRg st="7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charRg st="71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charRg st="9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9">
                                            <p:txEl>
                                              <p:charRg st="95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charRg st="113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9">
                                            <p:txEl>
                                              <p:charRg st="113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charRg st="13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9">
                                            <p:txEl>
                                              <p:charRg st="139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charRg st="15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9">
                                            <p:txEl>
                                              <p:charRg st="158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charRg st="17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99">
                                            <p:txEl>
                                              <p:charRg st="178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charRg st="183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9">
                                            <p:txEl>
                                              <p:charRg st="183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3"/>
          <p:cNvSpPr>
            <a:spLocks noGrp="1"/>
          </p:cNvSpPr>
          <p:nvPr>
            <p:ph type="body" idx="4294967295"/>
          </p:nvPr>
        </p:nvSpPr>
        <p:spPr>
          <a:xfrm>
            <a:off x="1980048" y="1372465"/>
            <a:ext cx="8227583" cy="4556638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905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纯粹的语法分析只分析</a:t>
            </a:r>
            <a:endParaRPr lang="zh-CN" altLang="en-US" sz="2905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905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词法记号序列是否符合语言的文法</a:t>
            </a:r>
            <a:endParaRPr lang="zh-CN" altLang="en-US" sz="2905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905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如 -5+20*5-3</a:t>
            </a:r>
            <a:endParaRPr lang="zh-CN" altLang="en-US" sz="2905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905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实际的编译器</a:t>
            </a:r>
            <a:endParaRPr lang="zh-CN" altLang="en-US" sz="2905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905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需要找出词法记号序列的</a:t>
            </a:r>
            <a:r>
              <a:rPr lang="zh-CN" altLang="en-US" sz="2905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结构</a:t>
            </a:r>
            <a:endParaRPr lang="zh-CN" altLang="en-US" sz="2905" b="1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905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即语法树</a:t>
            </a:r>
            <a:endParaRPr lang="zh-CN" altLang="en-US" sz="2905" b="1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递归下降分析举例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1267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68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69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3"/>
          <p:cNvSpPr>
            <a:spLocks noGrp="1"/>
          </p:cNvSpPr>
          <p:nvPr/>
        </p:nvSpPr>
        <p:spPr>
          <a:xfrm>
            <a:off x="1980048" y="1372465"/>
            <a:ext cx="3218737" cy="45566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0574" rIns="0" bIns="0" anchor="t" anchorCtr="0"/>
          <a:p>
            <a:pPr>
              <a:lnSpc>
                <a:spcPct val="80000"/>
              </a:lnSpc>
              <a:spcAft>
                <a:spcPts val="1415"/>
              </a:spcAft>
            </a:pP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exp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: factor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80000"/>
              </a:lnSpc>
              <a:spcAft>
                <a:spcPts val="1415"/>
              </a:spcAft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exp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'+' 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80000"/>
              </a:lnSpc>
              <a:spcAft>
                <a:spcPts val="1415"/>
              </a:spcAft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exp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'-' 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80000"/>
              </a:lnSpc>
              <a:spcAft>
                <a:spcPts val="1415"/>
              </a:spcAft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;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80000"/>
              </a:lnSpc>
              <a:spcAft>
                <a:spcPts val="1415"/>
              </a:spcAft>
            </a:pP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: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80000"/>
              </a:lnSpc>
              <a:spcAft>
                <a:spcPts val="1415"/>
              </a:spcAft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'*'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80000"/>
              </a:lnSpc>
              <a:spcAft>
                <a:spcPts val="1415"/>
              </a:spcAft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factor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'/'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80000"/>
              </a:lnSpc>
              <a:spcAft>
                <a:spcPts val="1415"/>
              </a:spcAft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;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80000"/>
              </a:lnSpc>
              <a:spcAft>
                <a:spcPts val="1415"/>
              </a:spcAft>
            </a:pPr>
            <a:r>
              <a:rPr lang="zh-CN" altLang="en-US" sz="2175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term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: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NUMBER</a:t>
            </a:r>
            <a:endParaRPr lang="zh-CN" altLang="en-US" sz="2175" b="1" dirty="0">
              <a:solidFill>
                <a:srgbClr val="009900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80000"/>
              </a:lnSpc>
              <a:spcAft>
                <a:spcPts val="1415"/>
              </a:spcAft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| </a:t>
            </a:r>
            <a:r>
              <a:rPr lang="zh-CN" altLang="en-US" sz="2175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'-'</a:t>
            </a: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term</a:t>
            </a:r>
            <a:endParaRPr lang="zh-CN" altLang="en-US" sz="2175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80000"/>
              </a:lnSpc>
              <a:spcAft>
                <a:spcPts val="1415"/>
              </a:spcAft>
            </a:pPr>
            <a:r>
              <a:rPr lang="zh-CN" altLang="en-US" sz="2175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	;</a:t>
            </a:r>
            <a:endParaRPr lang="zh-CN" altLang="en-US" sz="3265" dirty="0">
              <a:latin typeface="Times New Roman" panose="02020603050405020304" pitchFamily="2" charset="0"/>
              <a:ea typeface="楷体" panose="0201060906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递归下降文法举例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2291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0246"/>
          <p:cNvSpPr txBox="1"/>
          <p:nvPr>
            <p:custDataLst>
              <p:tags r:id="rId1"/>
            </p:custDataLst>
          </p:nvPr>
        </p:nvSpPr>
        <p:spPr>
          <a:xfrm>
            <a:off x="5980113" y="5700713"/>
            <a:ext cx="84137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-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" name="文本框 10247"/>
          <p:cNvSpPr txBox="1"/>
          <p:nvPr>
            <p:custDataLst>
              <p:tags r:id="rId2"/>
            </p:custDataLst>
          </p:nvPr>
        </p:nvSpPr>
        <p:spPr>
          <a:xfrm>
            <a:off x="6562725" y="5700713"/>
            <a:ext cx="1270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5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" name="文本框 10248"/>
          <p:cNvSpPr txBox="1"/>
          <p:nvPr>
            <p:custDataLst>
              <p:tags r:id="rId3"/>
            </p:custDataLst>
          </p:nvPr>
        </p:nvSpPr>
        <p:spPr>
          <a:xfrm>
            <a:off x="7186613" y="5700713"/>
            <a:ext cx="144462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+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" name="文本框 10249"/>
          <p:cNvSpPr txBox="1"/>
          <p:nvPr>
            <p:custDataLst>
              <p:tags r:id="rId4"/>
            </p:custDataLst>
          </p:nvPr>
        </p:nvSpPr>
        <p:spPr>
          <a:xfrm>
            <a:off x="7829550" y="5700713"/>
            <a:ext cx="2540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20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" name="文本框 10250"/>
          <p:cNvSpPr txBox="1"/>
          <p:nvPr>
            <p:custDataLst>
              <p:tags r:id="rId5"/>
            </p:custDataLst>
          </p:nvPr>
        </p:nvSpPr>
        <p:spPr>
          <a:xfrm>
            <a:off x="8580438" y="5700713"/>
            <a:ext cx="128587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*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" name="文本框 10251"/>
          <p:cNvSpPr txBox="1"/>
          <p:nvPr>
            <p:custDataLst>
              <p:tags r:id="rId6"/>
            </p:custDataLst>
          </p:nvPr>
        </p:nvSpPr>
        <p:spPr>
          <a:xfrm>
            <a:off x="9205913" y="5700713"/>
            <a:ext cx="1270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5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" name="文本框 10252"/>
          <p:cNvSpPr txBox="1"/>
          <p:nvPr>
            <p:custDataLst>
              <p:tags r:id="rId7"/>
            </p:custDataLst>
          </p:nvPr>
        </p:nvSpPr>
        <p:spPr>
          <a:xfrm>
            <a:off x="9829800" y="5700713"/>
            <a:ext cx="85725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-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" name="文本框 10253"/>
          <p:cNvSpPr txBox="1"/>
          <p:nvPr>
            <p:custDataLst>
              <p:tags r:id="rId8"/>
            </p:custDataLst>
          </p:nvPr>
        </p:nvSpPr>
        <p:spPr>
          <a:xfrm>
            <a:off x="10412413" y="5700713"/>
            <a:ext cx="309562" cy="374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3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" name="文本框 10254"/>
          <p:cNvSpPr txBox="1"/>
          <p:nvPr>
            <p:custDataLst>
              <p:tags r:id="rId9"/>
            </p:custDataLst>
          </p:nvPr>
        </p:nvSpPr>
        <p:spPr>
          <a:xfrm>
            <a:off x="6365875" y="4938713"/>
            <a:ext cx="520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term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" name="文本框 10255"/>
          <p:cNvSpPr txBox="1"/>
          <p:nvPr>
            <p:custDataLst>
              <p:tags r:id="rId10"/>
            </p:custDataLst>
          </p:nvPr>
        </p:nvSpPr>
        <p:spPr>
          <a:xfrm>
            <a:off x="7696200" y="4932363"/>
            <a:ext cx="520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term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" name="文本框 10256"/>
          <p:cNvSpPr txBox="1"/>
          <p:nvPr>
            <p:custDataLst>
              <p:tags r:id="rId11"/>
            </p:custDataLst>
          </p:nvPr>
        </p:nvSpPr>
        <p:spPr>
          <a:xfrm>
            <a:off x="9009063" y="4926013"/>
            <a:ext cx="520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term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" name="文本框 10257"/>
          <p:cNvSpPr txBox="1"/>
          <p:nvPr>
            <p:custDataLst>
              <p:tags r:id="rId12"/>
            </p:custDataLst>
          </p:nvPr>
        </p:nvSpPr>
        <p:spPr>
          <a:xfrm>
            <a:off x="10215563" y="4919663"/>
            <a:ext cx="703262" cy="374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term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" name="文本框 10258"/>
          <p:cNvSpPr txBox="1"/>
          <p:nvPr>
            <p:custDataLst>
              <p:tags r:id="rId13"/>
            </p:custDataLst>
          </p:nvPr>
        </p:nvSpPr>
        <p:spPr>
          <a:xfrm>
            <a:off x="7624763" y="4386263"/>
            <a:ext cx="649287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factor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" name="文本框 10259"/>
          <p:cNvSpPr txBox="1"/>
          <p:nvPr>
            <p:custDataLst>
              <p:tags r:id="rId14"/>
            </p:custDataLst>
          </p:nvPr>
        </p:nvSpPr>
        <p:spPr>
          <a:xfrm>
            <a:off x="5953125" y="3713163"/>
            <a:ext cx="647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factor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" name="文本框 10260"/>
          <p:cNvSpPr txBox="1"/>
          <p:nvPr>
            <p:custDataLst>
              <p:tags r:id="rId15"/>
            </p:custDataLst>
          </p:nvPr>
        </p:nvSpPr>
        <p:spPr>
          <a:xfrm>
            <a:off x="6080125" y="3084513"/>
            <a:ext cx="3810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exp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" name="文本框 10261"/>
          <p:cNvSpPr txBox="1"/>
          <p:nvPr>
            <p:custDataLst>
              <p:tags r:id="rId16"/>
            </p:custDataLst>
          </p:nvPr>
        </p:nvSpPr>
        <p:spPr>
          <a:xfrm>
            <a:off x="6016625" y="4354513"/>
            <a:ext cx="520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term</a:t>
            </a:r>
            <a:endParaRPr lang="en-US" altLang="zh-CN">
              <a:latin typeface="Arial" panose="020B0604020202020204" pitchFamily="34" charset="0"/>
            </a:endParaRPr>
          </a:p>
        </p:txBody>
      </p:sp>
      <p:cxnSp>
        <p:nvCxnSpPr>
          <p:cNvPr id="18" name="直接箭头连接符 10262"/>
          <p:cNvCxnSpPr>
            <a:stCxn id="10" idx="2"/>
            <a:endCxn id="3" idx="0"/>
          </p:cNvCxnSpPr>
          <p:nvPr>
            <p:custDataLst>
              <p:tags r:id="rId17"/>
            </p:custDataLst>
          </p:nvPr>
        </p:nvCxnSpPr>
        <p:spPr>
          <a:xfrm>
            <a:off x="6626225" y="5221288"/>
            <a:ext cx="0" cy="4794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直接箭头连接符 10263"/>
          <p:cNvCxnSpPr>
            <a:stCxn id="11" idx="2"/>
            <a:endCxn id="5" idx="0"/>
          </p:cNvCxnSpPr>
          <p:nvPr>
            <p:custDataLst>
              <p:tags r:id="rId18"/>
            </p:custDataLst>
          </p:nvPr>
        </p:nvCxnSpPr>
        <p:spPr>
          <a:xfrm>
            <a:off x="7956550" y="5214938"/>
            <a:ext cx="0" cy="485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直接箭头连接符 10264"/>
          <p:cNvCxnSpPr>
            <a:stCxn id="12" idx="2"/>
            <a:endCxn id="7" idx="0"/>
          </p:cNvCxnSpPr>
          <p:nvPr>
            <p:custDataLst>
              <p:tags r:id="rId19"/>
            </p:custDataLst>
          </p:nvPr>
        </p:nvCxnSpPr>
        <p:spPr>
          <a:xfrm>
            <a:off x="9269413" y="5208588"/>
            <a:ext cx="0" cy="4921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直接箭头连接符 10265"/>
          <p:cNvCxnSpPr>
            <a:stCxn id="13" idx="2"/>
            <a:endCxn id="9" idx="0"/>
          </p:cNvCxnSpPr>
          <p:nvPr>
            <p:custDataLst>
              <p:tags r:id="rId20"/>
            </p:custDataLst>
          </p:nvPr>
        </p:nvCxnSpPr>
        <p:spPr>
          <a:xfrm>
            <a:off x="10566400" y="5294313"/>
            <a:ext cx="0" cy="406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直接箭头连接符 10266"/>
          <p:cNvCxnSpPr>
            <a:stCxn id="17" idx="2"/>
            <a:endCxn id="10" idx="0"/>
          </p:cNvCxnSpPr>
          <p:nvPr>
            <p:custDataLst>
              <p:tags r:id="rId21"/>
            </p:custDataLst>
          </p:nvPr>
        </p:nvCxnSpPr>
        <p:spPr>
          <a:xfrm>
            <a:off x="6276975" y="4637088"/>
            <a:ext cx="349250" cy="3016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直接箭头连接符 10267"/>
          <p:cNvCxnSpPr>
            <a:stCxn id="17" idx="2"/>
            <a:endCxn id="2" idx="0"/>
          </p:cNvCxnSpPr>
          <p:nvPr>
            <p:custDataLst>
              <p:tags r:id="rId22"/>
            </p:custDataLst>
          </p:nvPr>
        </p:nvCxnSpPr>
        <p:spPr>
          <a:xfrm flipH="1">
            <a:off x="6022975" y="4637088"/>
            <a:ext cx="254000" cy="10636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直接箭头连接符 10268"/>
          <p:cNvCxnSpPr>
            <a:stCxn id="15" idx="2"/>
            <a:endCxn id="17" idx="0"/>
          </p:cNvCxnSpPr>
          <p:nvPr>
            <p:custDataLst>
              <p:tags r:id="rId23"/>
            </p:custDataLst>
          </p:nvPr>
        </p:nvCxnSpPr>
        <p:spPr>
          <a:xfrm flipH="1">
            <a:off x="6276975" y="3995738"/>
            <a:ext cx="0" cy="358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直接箭头连接符 10269"/>
          <p:cNvCxnSpPr>
            <a:stCxn id="16" idx="2"/>
            <a:endCxn id="15" idx="0"/>
          </p:cNvCxnSpPr>
          <p:nvPr>
            <p:custDataLst>
              <p:tags r:id="rId24"/>
            </p:custDataLst>
          </p:nvPr>
        </p:nvCxnSpPr>
        <p:spPr>
          <a:xfrm>
            <a:off x="6270625" y="3367088"/>
            <a:ext cx="6350" cy="346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直接箭头连接符 10270"/>
          <p:cNvCxnSpPr>
            <a:stCxn id="14" idx="2"/>
            <a:endCxn id="11" idx="0"/>
          </p:cNvCxnSpPr>
          <p:nvPr>
            <p:custDataLst>
              <p:tags r:id="rId25"/>
            </p:custDataLst>
          </p:nvPr>
        </p:nvCxnSpPr>
        <p:spPr>
          <a:xfrm>
            <a:off x="7950200" y="4668838"/>
            <a:ext cx="6350" cy="263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文本框 10271"/>
          <p:cNvSpPr txBox="1"/>
          <p:nvPr>
            <p:custDataLst>
              <p:tags r:id="rId26"/>
            </p:custDataLst>
          </p:nvPr>
        </p:nvSpPr>
        <p:spPr>
          <a:xfrm>
            <a:off x="8320088" y="3757613"/>
            <a:ext cx="647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factor</a:t>
            </a:r>
            <a:endParaRPr lang="en-US" altLang="zh-CN">
              <a:latin typeface="Arial" panose="020B0604020202020204" pitchFamily="34" charset="0"/>
            </a:endParaRPr>
          </a:p>
        </p:txBody>
      </p:sp>
      <p:cxnSp>
        <p:nvCxnSpPr>
          <p:cNvPr id="28" name="直接箭头连接符 10272"/>
          <p:cNvCxnSpPr>
            <a:stCxn id="27" idx="2"/>
            <a:endCxn id="12" idx="0"/>
          </p:cNvCxnSpPr>
          <p:nvPr>
            <p:custDataLst>
              <p:tags r:id="rId27"/>
            </p:custDataLst>
          </p:nvPr>
        </p:nvCxnSpPr>
        <p:spPr>
          <a:xfrm>
            <a:off x="8643938" y="4040188"/>
            <a:ext cx="625475" cy="885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直接箭头连接符 10273"/>
          <p:cNvCxnSpPr>
            <a:stCxn id="27" idx="2"/>
            <a:endCxn id="14" idx="0"/>
          </p:cNvCxnSpPr>
          <p:nvPr>
            <p:custDataLst>
              <p:tags r:id="rId28"/>
            </p:custDataLst>
          </p:nvPr>
        </p:nvCxnSpPr>
        <p:spPr>
          <a:xfrm flipH="1">
            <a:off x="7950200" y="4040188"/>
            <a:ext cx="693738" cy="346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直接箭头连接符 10274"/>
          <p:cNvCxnSpPr>
            <a:stCxn id="27" idx="2"/>
            <a:endCxn id="6" idx="0"/>
          </p:cNvCxnSpPr>
          <p:nvPr>
            <p:custDataLst>
              <p:tags r:id="rId29"/>
            </p:custDataLst>
          </p:nvPr>
        </p:nvCxnSpPr>
        <p:spPr>
          <a:xfrm>
            <a:off x="8643938" y="4040188"/>
            <a:ext cx="1587" cy="1660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文本框 10275"/>
          <p:cNvSpPr txBox="1"/>
          <p:nvPr>
            <p:custDataLst>
              <p:tags r:id="rId30"/>
            </p:custDataLst>
          </p:nvPr>
        </p:nvSpPr>
        <p:spPr>
          <a:xfrm>
            <a:off x="7069138" y="2373313"/>
            <a:ext cx="381000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exp</a:t>
            </a:r>
            <a:endParaRPr lang="en-US" altLang="zh-CN">
              <a:latin typeface="Arial" panose="020B0604020202020204" pitchFamily="34" charset="0"/>
            </a:endParaRPr>
          </a:p>
        </p:txBody>
      </p:sp>
      <p:cxnSp>
        <p:nvCxnSpPr>
          <p:cNvPr id="32" name="直接箭头连接符 10276"/>
          <p:cNvCxnSpPr>
            <a:stCxn id="31" idx="2"/>
            <a:endCxn id="4" idx="0"/>
          </p:cNvCxnSpPr>
          <p:nvPr>
            <p:custDataLst>
              <p:tags r:id="rId31"/>
            </p:custDataLst>
          </p:nvPr>
        </p:nvCxnSpPr>
        <p:spPr>
          <a:xfrm>
            <a:off x="7259638" y="2657475"/>
            <a:ext cx="0" cy="30432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直接箭头连接符 10277"/>
          <p:cNvCxnSpPr>
            <a:stCxn id="31" idx="2"/>
            <a:endCxn id="27" idx="0"/>
          </p:cNvCxnSpPr>
          <p:nvPr>
            <p:custDataLst>
              <p:tags r:id="rId32"/>
            </p:custDataLst>
          </p:nvPr>
        </p:nvCxnSpPr>
        <p:spPr>
          <a:xfrm>
            <a:off x="7259638" y="2657475"/>
            <a:ext cx="1384300" cy="1100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直接箭头连接符 10278"/>
          <p:cNvCxnSpPr>
            <a:stCxn id="31" idx="2"/>
            <a:endCxn id="16" idx="0"/>
          </p:cNvCxnSpPr>
          <p:nvPr>
            <p:custDataLst>
              <p:tags r:id="rId33"/>
            </p:custDataLst>
          </p:nvPr>
        </p:nvCxnSpPr>
        <p:spPr>
          <a:xfrm flipH="1">
            <a:off x="6270625" y="2657475"/>
            <a:ext cx="989013" cy="4270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文本框 10279"/>
          <p:cNvSpPr txBox="1"/>
          <p:nvPr>
            <p:custDataLst>
              <p:tags r:id="rId34"/>
            </p:custDataLst>
          </p:nvPr>
        </p:nvSpPr>
        <p:spPr>
          <a:xfrm>
            <a:off x="10245725" y="3751263"/>
            <a:ext cx="649288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factor</a:t>
            </a:r>
            <a:endParaRPr lang="en-US" altLang="zh-CN">
              <a:latin typeface="Arial" panose="020B0604020202020204" pitchFamily="34" charset="0"/>
            </a:endParaRPr>
          </a:p>
        </p:txBody>
      </p:sp>
      <p:cxnSp>
        <p:nvCxnSpPr>
          <p:cNvPr id="36" name="直接箭头连接符 10280"/>
          <p:cNvCxnSpPr>
            <a:stCxn id="35" idx="2"/>
            <a:endCxn id="13" idx="0"/>
          </p:cNvCxnSpPr>
          <p:nvPr>
            <p:custDataLst>
              <p:tags r:id="rId35"/>
            </p:custDataLst>
          </p:nvPr>
        </p:nvCxnSpPr>
        <p:spPr>
          <a:xfrm flipH="1">
            <a:off x="10566400" y="4033838"/>
            <a:ext cx="4763" cy="885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文本框 10281"/>
          <p:cNvSpPr txBox="1"/>
          <p:nvPr>
            <p:custDataLst>
              <p:tags r:id="rId36"/>
            </p:custDataLst>
          </p:nvPr>
        </p:nvSpPr>
        <p:spPr>
          <a:xfrm>
            <a:off x="9685338" y="1344613"/>
            <a:ext cx="381000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exp</a:t>
            </a:r>
            <a:endParaRPr lang="en-US" altLang="zh-CN">
              <a:latin typeface="Arial" panose="020B0604020202020204" pitchFamily="34" charset="0"/>
            </a:endParaRPr>
          </a:p>
        </p:txBody>
      </p:sp>
      <p:cxnSp>
        <p:nvCxnSpPr>
          <p:cNvPr id="38" name="直接箭头连接符 10282"/>
          <p:cNvCxnSpPr>
            <a:stCxn id="37" idx="2"/>
            <a:endCxn id="8" idx="0"/>
          </p:cNvCxnSpPr>
          <p:nvPr>
            <p:custDataLst>
              <p:tags r:id="rId37"/>
            </p:custDataLst>
          </p:nvPr>
        </p:nvCxnSpPr>
        <p:spPr>
          <a:xfrm flipH="1">
            <a:off x="9872663" y="1628775"/>
            <a:ext cx="3175" cy="40719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直接箭头连接符 10283"/>
          <p:cNvCxnSpPr>
            <a:stCxn id="37" idx="2"/>
            <a:endCxn id="35" idx="0"/>
          </p:cNvCxnSpPr>
          <p:nvPr>
            <p:custDataLst>
              <p:tags r:id="rId38"/>
            </p:custDataLst>
          </p:nvPr>
        </p:nvCxnSpPr>
        <p:spPr>
          <a:xfrm>
            <a:off x="9875838" y="1628775"/>
            <a:ext cx="695325" cy="21224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直接箭头连接符 10284"/>
          <p:cNvCxnSpPr>
            <a:stCxn id="37" idx="2"/>
            <a:endCxn id="31" idx="0"/>
          </p:cNvCxnSpPr>
          <p:nvPr>
            <p:custDataLst>
              <p:tags r:id="rId39"/>
            </p:custDataLst>
          </p:nvPr>
        </p:nvCxnSpPr>
        <p:spPr>
          <a:xfrm flipH="1">
            <a:off x="7259638" y="1628775"/>
            <a:ext cx="2616200" cy="7445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递归下降文法举例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3314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6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24" name="文本框 11276"/>
          <p:cNvSpPr txBox="1"/>
          <p:nvPr/>
        </p:nvSpPr>
        <p:spPr>
          <a:xfrm>
            <a:off x="10119783" y="5744764"/>
            <a:ext cx="298450" cy="3511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1815" b="1">
                <a:solidFill>
                  <a:schemeClr val="accent2"/>
                </a:solidFill>
                <a:latin typeface="Times New Roman" panose="02020603050405020304" pitchFamily="2" charset="0"/>
              </a:rPr>
              <a:t>3</a:t>
            </a:r>
            <a:endParaRPr lang="en-US" altLang="zh-CN" sz="1815" b="1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文本框 11269"/>
          <p:cNvSpPr txBox="1"/>
          <p:nvPr>
            <p:custDataLst>
              <p:tags r:id="rId1"/>
            </p:custDataLst>
          </p:nvPr>
        </p:nvSpPr>
        <p:spPr>
          <a:xfrm>
            <a:off x="5803583" y="5700713"/>
            <a:ext cx="84137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2" charset="0"/>
              </a:rPr>
              <a:t>-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" name="文本框 11270"/>
          <p:cNvSpPr txBox="1"/>
          <p:nvPr>
            <p:custDataLst>
              <p:tags r:id="rId2"/>
            </p:custDataLst>
          </p:nvPr>
        </p:nvSpPr>
        <p:spPr>
          <a:xfrm>
            <a:off x="6386195" y="5700713"/>
            <a:ext cx="1270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2" charset="0"/>
              </a:rPr>
              <a:t>5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" name="文本框 11271"/>
          <p:cNvSpPr txBox="1"/>
          <p:nvPr>
            <p:custDataLst>
              <p:tags r:id="rId3"/>
            </p:custDataLst>
          </p:nvPr>
        </p:nvSpPr>
        <p:spPr>
          <a:xfrm>
            <a:off x="7010083" y="5700713"/>
            <a:ext cx="144462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2" charset="0"/>
              </a:rPr>
              <a:t>+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" name="文本框 11272"/>
          <p:cNvSpPr txBox="1"/>
          <p:nvPr>
            <p:custDataLst>
              <p:tags r:id="rId4"/>
            </p:custDataLst>
          </p:nvPr>
        </p:nvSpPr>
        <p:spPr>
          <a:xfrm>
            <a:off x="7653020" y="5700713"/>
            <a:ext cx="2540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20</a:t>
            </a:r>
            <a:endParaRPr lang="en-US" altLang="zh-CN" sz="2000" b="1">
              <a:solidFill>
                <a:srgbClr val="0099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" name="文本框 11273"/>
          <p:cNvSpPr txBox="1"/>
          <p:nvPr>
            <p:custDataLst>
              <p:tags r:id="rId5"/>
            </p:custDataLst>
          </p:nvPr>
        </p:nvSpPr>
        <p:spPr>
          <a:xfrm>
            <a:off x="8403908" y="5700713"/>
            <a:ext cx="128587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*</a:t>
            </a:r>
            <a:endParaRPr lang="en-US" altLang="zh-CN" sz="2000" b="1">
              <a:solidFill>
                <a:srgbClr val="0099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" name="文本框 11274"/>
          <p:cNvSpPr txBox="1"/>
          <p:nvPr>
            <p:custDataLst>
              <p:tags r:id="rId6"/>
            </p:custDataLst>
          </p:nvPr>
        </p:nvSpPr>
        <p:spPr>
          <a:xfrm>
            <a:off x="9029383" y="5700713"/>
            <a:ext cx="1270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5</a:t>
            </a:r>
            <a:endParaRPr lang="en-US" altLang="zh-CN" sz="2000" b="1">
              <a:solidFill>
                <a:srgbClr val="0099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" name="文本框 11275"/>
          <p:cNvSpPr txBox="1"/>
          <p:nvPr>
            <p:custDataLst>
              <p:tags r:id="rId7"/>
            </p:custDataLst>
          </p:nvPr>
        </p:nvSpPr>
        <p:spPr>
          <a:xfrm>
            <a:off x="9653270" y="5700713"/>
            <a:ext cx="85725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2" charset="0"/>
              </a:rPr>
              <a:t>-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" name="文本框 11276"/>
          <p:cNvSpPr txBox="1"/>
          <p:nvPr>
            <p:custDataLst>
              <p:tags r:id="rId8"/>
            </p:custDataLst>
          </p:nvPr>
        </p:nvSpPr>
        <p:spPr>
          <a:xfrm>
            <a:off x="10235883" y="5700713"/>
            <a:ext cx="309562" cy="374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2" charset="0"/>
              </a:rPr>
              <a:t>3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" name="文本框 11277"/>
          <p:cNvSpPr txBox="1"/>
          <p:nvPr>
            <p:custDataLst>
              <p:tags r:id="rId9"/>
            </p:custDataLst>
          </p:nvPr>
        </p:nvSpPr>
        <p:spPr>
          <a:xfrm>
            <a:off x="6189345" y="4938713"/>
            <a:ext cx="520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2" charset="0"/>
              </a:rPr>
              <a:t>term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" name="文本框 11278"/>
          <p:cNvSpPr txBox="1"/>
          <p:nvPr>
            <p:custDataLst>
              <p:tags r:id="rId10"/>
            </p:custDataLst>
          </p:nvPr>
        </p:nvSpPr>
        <p:spPr>
          <a:xfrm>
            <a:off x="7519670" y="4932363"/>
            <a:ext cx="520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term</a:t>
            </a:r>
            <a:endParaRPr lang="en-US" altLang="zh-CN" sz="2000" b="1">
              <a:solidFill>
                <a:srgbClr val="0099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" name="文本框 11279"/>
          <p:cNvSpPr txBox="1"/>
          <p:nvPr>
            <p:custDataLst>
              <p:tags r:id="rId11"/>
            </p:custDataLst>
          </p:nvPr>
        </p:nvSpPr>
        <p:spPr>
          <a:xfrm>
            <a:off x="8832533" y="4926013"/>
            <a:ext cx="520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term</a:t>
            </a:r>
            <a:endParaRPr lang="en-US" altLang="zh-CN" sz="2000" b="1">
              <a:solidFill>
                <a:srgbClr val="0099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3" name="文本框 11280"/>
          <p:cNvSpPr txBox="1"/>
          <p:nvPr>
            <p:custDataLst>
              <p:tags r:id="rId12"/>
            </p:custDataLst>
          </p:nvPr>
        </p:nvSpPr>
        <p:spPr>
          <a:xfrm>
            <a:off x="10039033" y="4919663"/>
            <a:ext cx="703262" cy="374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2" charset="0"/>
              </a:rPr>
              <a:t>term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4" name="文本框 11281"/>
          <p:cNvSpPr txBox="1"/>
          <p:nvPr>
            <p:custDataLst>
              <p:tags r:id="rId13"/>
            </p:custDataLst>
          </p:nvPr>
        </p:nvSpPr>
        <p:spPr>
          <a:xfrm>
            <a:off x="7448233" y="4386263"/>
            <a:ext cx="649287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factor</a:t>
            </a:r>
            <a:endParaRPr lang="en-US" altLang="zh-CN" sz="2000" b="1">
              <a:solidFill>
                <a:srgbClr val="0099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" name="文本框 11282"/>
          <p:cNvSpPr txBox="1"/>
          <p:nvPr>
            <p:custDataLst>
              <p:tags r:id="rId14"/>
            </p:custDataLst>
          </p:nvPr>
        </p:nvSpPr>
        <p:spPr>
          <a:xfrm>
            <a:off x="5776595" y="3713163"/>
            <a:ext cx="647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2" charset="0"/>
              </a:rPr>
              <a:t>factor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6" name="文本框 11283"/>
          <p:cNvSpPr txBox="1"/>
          <p:nvPr>
            <p:custDataLst>
              <p:tags r:id="rId15"/>
            </p:custDataLst>
          </p:nvPr>
        </p:nvSpPr>
        <p:spPr>
          <a:xfrm>
            <a:off x="5903595" y="3084513"/>
            <a:ext cx="3810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2" charset="0"/>
              </a:rPr>
              <a:t>exp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7" name="文本框 11284"/>
          <p:cNvSpPr txBox="1"/>
          <p:nvPr>
            <p:custDataLst>
              <p:tags r:id="rId16"/>
            </p:custDataLst>
          </p:nvPr>
        </p:nvSpPr>
        <p:spPr>
          <a:xfrm>
            <a:off x="5840095" y="4354513"/>
            <a:ext cx="520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2" charset="0"/>
              </a:rPr>
              <a:t>term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cxnSp>
        <p:nvCxnSpPr>
          <p:cNvPr id="18" name="直接箭头连接符 11285"/>
          <p:cNvCxnSpPr>
            <a:stCxn id="10" idx="2"/>
            <a:endCxn id="3" idx="0"/>
          </p:cNvCxnSpPr>
          <p:nvPr>
            <p:custDataLst>
              <p:tags r:id="rId17"/>
            </p:custDataLst>
          </p:nvPr>
        </p:nvCxnSpPr>
        <p:spPr>
          <a:xfrm>
            <a:off x="6449695" y="5221288"/>
            <a:ext cx="0" cy="4794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直接箭头连接符 11286"/>
          <p:cNvCxnSpPr>
            <a:stCxn id="11" idx="2"/>
            <a:endCxn id="5" idx="0"/>
          </p:cNvCxnSpPr>
          <p:nvPr>
            <p:custDataLst>
              <p:tags r:id="rId18"/>
            </p:custDataLst>
          </p:nvPr>
        </p:nvCxnSpPr>
        <p:spPr>
          <a:xfrm>
            <a:off x="7780020" y="5214938"/>
            <a:ext cx="0" cy="485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直接箭头连接符 11287"/>
          <p:cNvCxnSpPr>
            <a:stCxn id="12" idx="2"/>
            <a:endCxn id="7" idx="0"/>
          </p:cNvCxnSpPr>
          <p:nvPr>
            <p:custDataLst>
              <p:tags r:id="rId19"/>
            </p:custDataLst>
          </p:nvPr>
        </p:nvCxnSpPr>
        <p:spPr>
          <a:xfrm>
            <a:off x="9092883" y="5208588"/>
            <a:ext cx="0" cy="4921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直接箭头连接符 11288"/>
          <p:cNvCxnSpPr>
            <a:stCxn id="13" idx="2"/>
            <a:endCxn id="9" idx="0"/>
          </p:cNvCxnSpPr>
          <p:nvPr>
            <p:custDataLst>
              <p:tags r:id="rId20"/>
            </p:custDataLst>
          </p:nvPr>
        </p:nvCxnSpPr>
        <p:spPr>
          <a:xfrm>
            <a:off x="10389870" y="5294313"/>
            <a:ext cx="0" cy="406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直接箭头连接符 11289"/>
          <p:cNvCxnSpPr>
            <a:stCxn id="17" idx="2"/>
            <a:endCxn id="10" idx="0"/>
          </p:cNvCxnSpPr>
          <p:nvPr>
            <p:custDataLst>
              <p:tags r:id="rId21"/>
            </p:custDataLst>
          </p:nvPr>
        </p:nvCxnSpPr>
        <p:spPr>
          <a:xfrm>
            <a:off x="6100445" y="4637088"/>
            <a:ext cx="349250" cy="3016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直接箭头连接符 11290"/>
          <p:cNvCxnSpPr>
            <a:stCxn id="17" idx="2"/>
            <a:endCxn id="2" idx="0"/>
          </p:cNvCxnSpPr>
          <p:nvPr>
            <p:custDataLst>
              <p:tags r:id="rId22"/>
            </p:custDataLst>
          </p:nvPr>
        </p:nvCxnSpPr>
        <p:spPr>
          <a:xfrm flipH="1">
            <a:off x="5846445" y="4637088"/>
            <a:ext cx="254000" cy="10636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直接箭头连接符 11291"/>
          <p:cNvCxnSpPr>
            <a:stCxn id="15" idx="2"/>
            <a:endCxn id="17" idx="0"/>
          </p:cNvCxnSpPr>
          <p:nvPr>
            <p:custDataLst>
              <p:tags r:id="rId23"/>
            </p:custDataLst>
          </p:nvPr>
        </p:nvCxnSpPr>
        <p:spPr>
          <a:xfrm flipH="1">
            <a:off x="6100445" y="3995738"/>
            <a:ext cx="0" cy="358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直接箭头连接符 11292"/>
          <p:cNvCxnSpPr>
            <a:stCxn id="16" idx="2"/>
            <a:endCxn id="15" idx="0"/>
          </p:cNvCxnSpPr>
          <p:nvPr>
            <p:custDataLst>
              <p:tags r:id="rId24"/>
            </p:custDataLst>
          </p:nvPr>
        </p:nvCxnSpPr>
        <p:spPr>
          <a:xfrm>
            <a:off x="6094095" y="3367088"/>
            <a:ext cx="6350" cy="346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直接箭头连接符 11293"/>
          <p:cNvCxnSpPr>
            <a:stCxn id="14" idx="2"/>
            <a:endCxn id="11" idx="0"/>
          </p:cNvCxnSpPr>
          <p:nvPr>
            <p:custDataLst>
              <p:tags r:id="rId25"/>
            </p:custDataLst>
          </p:nvPr>
        </p:nvCxnSpPr>
        <p:spPr>
          <a:xfrm>
            <a:off x="7773670" y="4668838"/>
            <a:ext cx="6350" cy="263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文本框 11294"/>
          <p:cNvSpPr txBox="1"/>
          <p:nvPr>
            <p:custDataLst>
              <p:tags r:id="rId26"/>
            </p:custDataLst>
          </p:nvPr>
        </p:nvSpPr>
        <p:spPr>
          <a:xfrm>
            <a:off x="8143558" y="3757613"/>
            <a:ext cx="6477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009900"/>
                </a:solidFill>
                <a:latin typeface="Times New Roman" panose="02020603050405020304" pitchFamily="2" charset="0"/>
              </a:rPr>
              <a:t>factor</a:t>
            </a:r>
            <a:endParaRPr lang="en-US" altLang="zh-CN" sz="2000" b="1">
              <a:solidFill>
                <a:srgbClr val="0099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cxnSp>
        <p:nvCxnSpPr>
          <p:cNvPr id="28" name="直接箭头连接符 11295"/>
          <p:cNvCxnSpPr>
            <a:stCxn id="27" idx="2"/>
            <a:endCxn id="12" idx="0"/>
          </p:cNvCxnSpPr>
          <p:nvPr>
            <p:custDataLst>
              <p:tags r:id="rId27"/>
            </p:custDataLst>
          </p:nvPr>
        </p:nvCxnSpPr>
        <p:spPr>
          <a:xfrm>
            <a:off x="8467408" y="4040188"/>
            <a:ext cx="625475" cy="885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直接箭头连接符 11296"/>
          <p:cNvCxnSpPr>
            <a:stCxn id="27" idx="2"/>
            <a:endCxn id="14" idx="0"/>
          </p:cNvCxnSpPr>
          <p:nvPr>
            <p:custDataLst>
              <p:tags r:id="rId28"/>
            </p:custDataLst>
          </p:nvPr>
        </p:nvCxnSpPr>
        <p:spPr>
          <a:xfrm flipH="1">
            <a:off x="7773670" y="4040188"/>
            <a:ext cx="693738" cy="346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直接箭头连接符 11297"/>
          <p:cNvCxnSpPr>
            <a:stCxn id="27" idx="2"/>
            <a:endCxn id="6" idx="0"/>
          </p:cNvCxnSpPr>
          <p:nvPr>
            <p:custDataLst>
              <p:tags r:id="rId29"/>
            </p:custDataLst>
          </p:nvPr>
        </p:nvCxnSpPr>
        <p:spPr>
          <a:xfrm>
            <a:off x="8467408" y="4040188"/>
            <a:ext cx="1587" cy="1660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文本框 11298"/>
          <p:cNvSpPr txBox="1"/>
          <p:nvPr>
            <p:custDataLst>
              <p:tags r:id="rId30"/>
            </p:custDataLst>
          </p:nvPr>
        </p:nvSpPr>
        <p:spPr>
          <a:xfrm>
            <a:off x="6892608" y="2373313"/>
            <a:ext cx="381000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2" charset="0"/>
              </a:rPr>
              <a:t>exp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cxnSp>
        <p:nvCxnSpPr>
          <p:cNvPr id="32" name="直接箭头连接符 11299"/>
          <p:cNvCxnSpPr>
            <a:stCxn id="31" idx="2"/>
            <a:endCxn id="4" idx="0"/>
          </p:cNvCxnSpPr>
          <p:nvPr>
            <p:custDataLst>
              <p:tags r:id="rId31"/>
            </p:custDataLst>
          </p:nvPr>
        </p:nvCxnSpPr>
        <p:spPr>
          <a:xfrm>
            <a:off x="7083108" y="2657475"/>
            <a:ext cx="0" cy="30432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直接箭头连接符 11300"/>
          <p:cNvCxnSpPr>
            <a:stCxn id="31" idx="2"/>
            <a:endCxn id="27" idx="0"/>
          </p:cNvCxnSpPr>
          <p:nvPr>
            <p:custDataLst>
              <p:tags r:id="rId32"/>
            </p:custDataLst>
          </p:nvPr>
        </p:nvCxnSpPr>
        <p:spPr>
          <a:xfrm>
            <a:off x="7083108" y="2657475"/>
            <a:ext cx="1384300" cy="1100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直接箭头连接符 11301"/>
          <p:cNvCxnSpPr>
            <a:stCxn id="31" idx="2"/>
            <a:endCxn id="16" idx="0"/>
          </p:cNvCxnSpPr>
          <p:nvPr>
            <p:custDataLst>
              <p:tags r:id="rId33"/>
            </p:custDataLst>
          </p:nvPr>
        </p:nvCxnSpPr>
        <p:spPr>
          <a:xfrm flipH="1">
            <a:off x="6094095" y="2657475"/>
            <a:ext cx="989013" cy="4270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文本框 11302"/>
          <p:cNvSpPr txBox="1"/>
          <p:nvPr>
            <p:custDataLst>
              <p:tags r:id="rId34"/>
            </p:custDataLst>
          </p:nvPr>
        </p:nvSpPr>
        <p:spPr>
          <a:xfrm>
            <a:off x="10069195" y="3751263"/>
            <a:ext cx="649288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2" charset="0"/>
              </a:rPr>
              <a:t>factor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cxnSp>
        <p:nvCxnSpPr>
          <p:cNvPr id="36" name="直接箭头连接符 11303"/>
          <p:cNvCxnSpPr>
            <a:stCxn id="35" idx="2"/>
            <a:endCxn id="13" idx="0"/>
          </p:cNvCxnSpPr>
          <p:nvPr>
            <p:custDataLst>
              <p:tags r:id="rId35"/>
            </p:custDataLst>
          </p:nvPr>
        </p:nvCxnSpPr>
        <p:spPr>
          <a:xfrm flipH="1">
            <a:off x="10389870" y="4033838"/>
            <a:ext cx="4763" cy="885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文本框 11304"/>
          <p:cNvSpPr txBox="1"/>
          <p:nvPr>
            <p:custDataLst>
              <p:tags r:id="rId36"/>
            </p:custDataLst>
          </p:nvPr>
        </p:nvSpPr>
        <p:spPr>
          <a:xfrm>
            <a:off x="9508808" y="1344613"/>
            <a:ext cx="381000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2" charset="0"/>
              </a:rPr>
              <a:t>exp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cxnSp>
        <p:nvCxnSpPr>
          <p:cNvPr id="38" name="直接箭头连接符 11305"/>
          <p:cNvCxnSpPr>
            <a:stCxn id="37" idx="2"/>
            <a:endCxn id="8" idx="0"/>
          </p:cNvCxnSpPr>
          <p:nvPr>
            <p:custDataLst>
              <p:tags r:id="rId37"/>
            </p:custDataLst>
          </p:nvPr>
        </p:nvCxnSpPr>
        <p:spPr>
          <a:xfrm flipH="1">
            <a:off x="9696133" y="1628775"/>
            <a:ext cx="3175" cy="40719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直接箭头连接符 11306"/>
          <p:cNvCxnSpPr>
            <a:stCxn id="37" idx="2"/>
            <a:endCxn id="35" idx="0"/>
          </p:cNvCxnSpPr>
          <p:nvPr>
            <p:custDataLst>
              <p:tags r:id="rId38"/>
            </p:custDataLst>
          </p:nvPr>
        </p:nvCxnSpPr>
        <p:spPr>
          <a:xfrm>
            <a:off x="9699308" y="1628775"/>
            <a:ext cx="695325" cy="21224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直接箭头连接符 11307"/>
          <p:cNvCxnSpPr>
            <a:stCxn id="37" idx="2"/>
            <a:endCxn id="31" idx="0"/>
          </p:cNvCxnSpPr>
          <p:nvPr>
            <p:custDataLst>
              <p:tags r:id="rId39"/>
            </p:custDataLst>
          </p:nvPr>
        </p:nvCxnSpPr>
        <p:spPr>
          <a:xfrm flipH="1">
            <a:off x="7083108" y="1628775"/>
            <a:ext cx="2616200" cy="7445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文本框 11308"/>
          <p:cNvSpPr txBox="1"/>
          <p:nvPr>
            <p:custDataLst>
              <p:tags r:id="rId40"/>
            </p:custDataLst>
          </p:nvPr>
        </p:nvSpPr>
        <p:spPr>
          <a:xfrm>
            <a:off x="952183" y="5294313"/>
            <a:ext cx="422275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2" charset="0"/>
              </a:rPr>
              <a:t>null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2" name="文本框 11309"/>
          <p:cNvSpPr txBox="1"/>
          <p:nvPr>
            <p:custDataLst>
              <p:tags r:id="rId41"/>
            </p:custDataLst>
          </p:nvPr>
        </p:nvSpPr>
        <p:spPr>
          <a:xfrm>
            <a:off x="1845945" y="5294313"/>
            <a:ext cx="1270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2" charset="0"/>
              </a:rPr>
              <a:t>5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3" name="文本框 11310"/>
          <p:cNvSpPr txBox="1"/>
          <p:nvPr>
            <p:custDataLst>
              <p:tags r:id="rId42"/>
            </p:custDataLst>
          </p:nvPr>
        </p:nvSpPr>
        <p:spPr>
          <a:xfrm>
            <a:off x="2623820" y="5294313"/>
            <a:ext cx="2540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2" charset="0"/>
              </a:rPr>
              <a:t>20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4" name="文本框 11311"/>
          <p:cNvSpPr txBox="1"/>
          <p:nvPr>
            <p:custDataLst>
              <p:tags r:id="rId43"/>
            </p:custDataLst>
          </p:nvPr>
        </p:nvSpPr>
        <p:spPr>
          <a:xfrm>
            <a:off x="3377883" y="5294313"/>
            <a:ext cx="127000" cy="2825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2" charset="0"/>
              </a:rPr>
              <a:t>5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5" name="文本框 11312"/>
          <p:cNvSpPr txBox="1"/>
          <p:nvPr>
            <p:custDataLst>
              <p:tags r:id="rId44"/>
            </p:custDataLst>
          </p:nvPr>
        </p:nvSpPr>
        <p:spPr>
          <a:xfrm>
            <a:off x="1477645" y="4614863"/>
            <a:ext cx="84138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latin typeface="Times New Roman" panose="02020603050405020304" pitchFamily="2" charset="0"/>
              </a:rPr>
              <a:t>-</a:t>
            </a:r>
            <a:endParaRPr lang="en-US" altLang="zh-CN">
              <a:latin typeface="Arial" panose="020B0604020202020204" pitchFamily="34" charset="0"/>
            </a:endParaRPr>
          </a:p>
        </p:txBody>
      </p:sp>
      <p:cxnSp>
        <p:nvCxnSpPr>
          <p:cNvPr id="46" name="直接箭头连接符 11313"/>
          <p:cNvCxnSpPr>
            <a:stCxn id="50" idx="2"/>
            <a:endCxn id="43" idx="0"/>
          </p:cNvCxnSpPr>
          <p:nvPr>
            <p:custDataLst>
              <p:tags r:id="rId45"/>
            </p:custDataLst>
          </p:nvPr>
        </p:nvCxnSpPr>
        <p:spPr>
          <a:xfrm flipH="1">
            <a:off x="2750820" y="4899025"/>
            <a:ext cx="338138" cy="3952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直接箭头连接符 11314"/>
          <p:cNvCxnSpPr>
            <a:stCxn id="45" idx="2"/>
            <a:endCxn id="42" idx="0"/>
          </p:cNvCxnSpPr>
          <p:nvPr>
            <p:custDataLst>
              <p:tags r:id="rId46"/>
            </p:custDataLst>
          </p:nvPr>
        </p:nvCxnSpPr>
        <p:spPr>
          <a:xfrm>
            <a:off x="1518920" y="4854575"/>
            <a:ext cx="390525" cy="3952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直接箭头连接符 11315"/>
          <p:cNvCxnSpPr>
            <a:stCxn id="45" idx="2"/>
            <a:endCxn id="41" idx="0"/>
          </p:cNvCxnSpPr>
          <p:nvPr>
            <p:custDataLst>
              <p:tags r:id="rId47"/>
            </p:custDataLst>
          </p:nvPr>
        </p:nvCxnSpPr>
        <p:spPr>
          <a:xfrm flipH="1">
            <a:off x="1163320" y="4854575"/>
            <a:ext cx="355600" cy="3952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直接箭头连接符 11316"/>
          <p:cNvCxnSpPr>
            <a:stCxn id="52" idx="2"/>
            <a:endCxn id="45" idx="0"/>
          </p:cNvCxnSpPr>
          <p:nvPr>
            <p:custDataLst>
              <p:tags r:id="rId48"/>
            </p:custDataLst>
          </p:nvPr>
        </p:nvCxnSpPr>
        <p:spPr>
          <a:xfrm flipH="1">
            <a:off x="1518920" y="4117975"/>
            <a:ext cx="771525" cy="4968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" name="文本框 11317"/>
          <p:cNvSpPr txBox="1"/>
          <p:nvPr>
            <p:custDataLst>
              <p:tags r:id="rId49"/>
            </p:custDataLst>
          </p:nvPr>
        </p:nvSpPr>
        <p:spPr>
          <a:xfrm>
            <a:off x="3025458" y="4614863"/>
            <a:ext cx="127000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</a:rPr>
              <a:t>*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51" name="直接箭头连接符 11318"/>
          <p:cNvCxnSpPr>
            <a:stCxn id="50" idx="2"/>
            <a:endCxn id="44" idx="0"/>
          </p:cNvCxnSpPr>
          <p:nvPr>
            <p:custDataLst>
              <p:tags r:id="rId50"/>
            </p:custDataLst>
          </p:nvPr>
        </p:nvCxnSpPr>
        <p:spPr>
          <a:xfrm>
            <a:off x="3088958" y="4899025"/>
            <a:ext cx="352425" cy="3952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文本框 11319"/>
          <p:cNvSpPr txBox="1"/>
          <p:nvPr>
            <p:custDataLst>
              <p:tags r:id="rId51"/>
            </p:custDataLst>
          </p:nvPr>
        </p:nvSpPr>
        <p:spPr>
          <a:xfrm>
            <a:off x="2219008" y="3833813"/>
            <a:ext cx="144462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2" charset="0"/>
              </a:rPr>
              <a:t>+</a:t>
            </a:r>
            <a:endParaRPr lang="en-US" altLang="zh-CN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cxnSp>
        <p:nvCxnSpPr>
          <p:cNvPr id="53" name="直接箭头连接符 11320"/>
          <p:cNvCxnSpPr>
            <a:stCxn id="52" idx="2"/>
            <a:endCxn id="50" idx="0"/>
          </p:cNvCxnSpPr>
          <p:nvPr>
            <p:custDataLst>
              <p:tags r:id="rId52"/>
            </p:custDataLst>
          </p:nvPr>
        </p:nvCxnSpPr>
        <p:spPr>
          <a:xfrm>
            <a:off x="2292033" y="4117975"/>
            <a:ext cx="796925" cy="4968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直接箭头连接符 11321"/>
          <p:cNvCxnSpPr>
            <a:stCxn id="56" idx="2"/>
            <a:endCxn id="52" idx="0"/>
          </p:cNvCxnSpPr>
          <p:nvPr>
            <p:custDataLst>
              <p:tags r:id="rId53"/>
            </p:custDataLst>
          </p:nvPr>
        </p:nvCxnSpPr>
        <p:spPr>
          <a:xfrm flipH="1">
            <a:off x="2292033" y="2911475"/>
            <a:ext cx="1119187" cy="9223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文本框 11322"/>
          <p:cNvSpPr txBox="1"/>
          <p:nvPr>
            <p:custDataLst>
              <p:tags r:id="rId54"/>
            </p:custDataLst>
          </p:nvPr>
        </p:nvSpPr>
        <p:spPr>
          <a:xfrm>
            <a:off x="4308158" y="3833813"/>
            <a:ext cx="127000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</a:rPr>
              <a:t>3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文本框 11323"/>
          <p:cNvSpPr txBox="1"/>
          <p:nvPr>
            <p:custDataLst>
              <p:tags r:id="rId55"/>
            </p:custDataLst>
          </p:nvPr>
        </p:nvSpPr>
        <p:spPr>
          <a:xfrm>
            <a:off x="3368358" y="2627313"/>
            <a:ext cx="84137" cy="284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hangingPunct="0"/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2" charset="0"/>
              </a:rPr>
              <a:t>-</a:t>
            </a:r>
            <a:endParaRPr lang="en-US" altLang="zh-CN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cxnSp>
        <p:nvCxnSpPr>
          <p:cNvPr id="57" name="直接箭头连接符 11324"/>
          <p:cNvCxnSpPr>
            <a:stCxn id="56" idx="2"/>
            <a:endCxn id="55" idx="0"/>
          </p:cNvCxnSpPr>
          <p:nvPr>
            <p:custDataLst>
              <p:tags r:id="rId56"/>
            </p:custDataLst>
          </p:nvPr>
        </p:nvCxnSpPr>
        <p:spPr>
          <a:xfrm>
            <a:off x="3411220" y="2911475"/>
            <a:ext cx="960438" cy="9223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文本框 11325"/>
          <p:cNvSpPr txBox="1"/>
          <p:nvPr>
            <p:custDataLst>
              <p:tags r:id="rId57"/>
            </p:custDataLst>
          </p:nvPr>
        </p:nvSpPr>
        <p:spPr>
          <a:xfrm>
            <a:off x="1064895" y="1366838"/>
            <a:ext cx="3294063" cy="742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hangingPunct="0"/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抽象的语法树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algn="ctr" hangingPunct="0"/>
            <a:r>
              <a:rPr lang="zh-CN" altLang="en-US" b="1">
                <a:latin typeface="Times New Roman" panose="02020603050405020304" pitchFamily="2" charset="0"/>
              </a:rPr>
              <a:t>（</a:t>
            </a:r>
            <a:r>
              <a:rPr lang="en-US" altLang="zh-CN" b="1">
                <a:latin typeface="Times New Roman" panose="02020603050405020304" pitchFamily="2" charset="0"/>
              </a:rPr>
              <a:t>Abstract Syntax Tree, AST</a:t>
            </a:r>
            <a:r>
              <a:rPr lang="zh-CN" altLang="en-US" b="1">
                <a:latin typeface="Times New Roman" panose="02020603050405020304" pitchFamily="2" charset="0"/>
              </a:rPr>
              <a:t>）</a:t>
            </a:r>
            <a:endParaRPr lang="zh-CN" altLang="en-US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3"/>
          <p:cNvSpPr>
            <a:spLocks noGrp="1"/>
          </p:cNvSpPr>
          <p:nvPr>
            <p:ph type="body" idx="4294967295"/>
          </p:nvPr>
        </p:nvSpPr>
        <p:spPr>
          <a:xfrm>
            <a:off x="1325245" y="1358265"/>
            <a:ext cx="3447415" cy="4070350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while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b </a:t>
            </a: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≠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0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if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a &gt; b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     a </a:t>
            </a: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:=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a − b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else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       b </a:t>
            </a: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:=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b − a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return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a </a:t>
            </a:r>
            <a:endParaRPr lang="zh-CN" altLang="en-US" sz="24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抽象语法树</a:t>
            </a:r>
            <a:endParaRPr lang="zh-CN" altLang="en-US" b="1" dirty="0">
              <a:solidFill>
                <a:schemeClr val="accent2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4339" name="Footer Placeholder 5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2" charset="0"/>
                <a:ea typeface="宋体" panose="02010600030101010101" pitchFamily="2" charset="-122"/>
              </a:rPr>
              <a:t>Chen, Anlong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40" name="Slide Number Placeholder 6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09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41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2" charset="0"/>
                <a:ea typeface="宋体" panose="02010600030101010101" pitchFamily="2" charset="-122"/>
              </a:rPr>
              <a:t>  School of Information and Software Engineering</a:t>
            </a:r>
            <a:endParaRPr lang="en-GB" altLang="en-US" sz="905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14342" name="图片 12294" descr="2000px-Abstract_syntax_tree_for_Euclidean_algorithm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1094" y="8113"/>
            <a:ext cx="5973747" cy="674134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commondata" val="eyJoZGlkIjoiNmZkYTJhM2U4MWY4YjgxNmRjMjRhNzYzNzhhMGM5NzUifQ==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4701</Words>
  <Application>WPS 演示</Application>
  <PresentationFormat>Custom</PresentationFormat>
  <Paragraphs>493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Droid Sans Fallback</vt:lpstr>
      <vt:lpstr>Comic Sans MS</vt:lpstr>
      <vt:lpstr>DejaVu Sans</vt:lpstr>
      <vt:lpstr>Calibri</vt:lpstr>
      <vt:lpstr>微软雅黑</vt:lpstr>
      <vt:lpstr>仿宋_GB2312</vt:lpstr>
      <vt:lpstr>仿宋</vt:lpstr>
      <vt:lpstr>楷体_GB2312</vt:lpstr>
      <vt:lpstr>新宋体</vt:lpstr>
      <vt:lpstr>楷体</vt:lpstr>
      <vt:lpstr>方正书宋_GBK</vt:lpstr>
      <vt:lpstr>Arial Unicode MS</vt:lpstr>
      <vt:lpstr>方正书宋_GBK</vt:lpstr>
      <vt:lpstr>黑体</vt:lpstr>
      <vt:lpstr>Office Theme</vt:lpstr>
      <vt:lpstr>1_Office Theme</vt:lpstr>
      <vt:lpstr>2_Office Theme</vt:lpstr>
      <vt:lpstr>递归下降语法分析</vt:lpstr>
      <vt:lpstr>递归下降分析举例</vt:lpstr>
      <vt:lpstr>递归下降分析举例</vt:lpstr>
      <vt:lpstr>递归下降分析举例</vt:lpstr>
      <vt:lpstr>递归下降分析举例</vt:lpstr>
      <vt:lpstr>递归下降分析举例</vt:lpstr>
      <vt:lpstr>递归下降文法举例</vt:lpstr>
      <vt:lpstr>递归下降文法举例</vt:lpstr>
      <vt:lpstr>抽象语法树</vt:lpstr>
      <vt:lpstr>表达式的抽象语法树</vt:lpstr>
      <vt:lpstr>表达式的抽象语法树</vt:lpstr>
      <vt:lpstr>表达式的抽象语法树</vt:lpstr>
      <vt:lpstr>实验任务</vt:lpstr>
      <vt:lpstr>实验任务</vt:lpstr>
      <vt:lpstr>实验任务</vt:lpstr>
      <vt:lpstr>实验任务</vt:lpstr>
      <vt:lpstr>实验任务</vt:lpstr>
      <vt:lpstr>实验任务</vt:lpstr>
      <vt:lpstr>实验安排要求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Rounded Rectangles Template</dc:title>
  <dc:creator>erqiang </dc:creator>
  <dc:subject>Template</dc:subject>
  <cp:lastModifiedBy>阿龙</cp:lastModifiedBy>
  <cp:revision>362</cp:revision>
  <dcterms:created xsi:type="dcterms:W3CDTF">2012-12-10T00:26:00Z</dcterms:created>
  <dcterms:modified xsi:type="dcterms:W3CDTF">2024-10-21T14:42:14Z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FCE3A8D3150D43F2BE0D8EF07155C655_13</vt:lpwstr>
  </property>
</Properties>
</file>