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04" r:id="rId5"/>
    <p:sldId id="289" r:id="rId6"/>
    <p:sldId id="281" r:id="rId7"/>
    <p:sldId id="505" r:id="rId8"/>
    <p:sldId id="284" r:id="rId9"/>
    <p:sldId id="285" r:id="rId10"/>
    <p:sldId id="288" r:id="rId11"/>
    <p:sldId id="503" r:id="rId12"/>
    <p:sldId id="291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6468D"/>
    <a:srgbClr val="C00000"/>
    <a:srgbClr val="00B050"/>
    <a:srgbClr val="B9D7ED"/>
    <a:srgbClr val="58B6E5"/>
    <a:srgbClr val="CF3F3F"/>
    <a:srgbClr val="DC8433"/>
    <a:srgbClr val="FFB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 panose="020B0604020202090204"/>
      </a:defRPr>
    </a:lvl1pPr>
    <a:lvl2pPr indent="228600" latinLnBrk="0">
      <a:defRPr sz="1200">
        <a:latin typeface="+mn-lt"/>
        <a:ea typeface="+mn-ea"/>
        <a:cs typeface="+mn-cs"/>
        <a:sym typeface="Arial" panose="020B0604020202090204"/>
      </a:defRPr>
    </a:lvl2pPr>
    <a:lvl3pPr indent="457200" latinLnBrk="0">
      <a:defRPr sz="1200">
        <a:latin typeface="+mn-lt"/>
        <a:ea typeface="+mn-ea"/>
        <a:cs typeface="+mn-cs"/>
        <a:sym typeface="Arial" panose="020B0604020202090204"/>
      </a:defRPr>
    </a:lvl3pPr>
    <a:lvl4pPr indent="685800" latinLnBrk="0">
      <a:defRPr sz="1200">
        <a:latin typeface="+mn-lt"/>
        <a:ea typeface="+mn-ea"/>
        <a:cs typeface="+mn-cs"/>
        <a:sym typeface="Arial" panose="020B0604020202090204"/>
      </a:defRPr>
    </a:lvl4pPr>
    <a:lvl5pPr indent="914400" latinLnBrk="0">
      <a:defRPr sz="1200">
        <a:latin typeface="+mn-lt"/>
        <a:ea typeface="+mn-ea"/>
        <a:cs typeface="+mn-cs"/>
        <a:sym typeface="Arial" panose="020B0604020202090204"/>
      </a:defRPr>
    </a:lvl5pPr>
    <a:lvl6pPr indent="1143000" latinLnBrk="0">
      <a:defRPr sz="1200">
        <a:latin typeface="+mn-lt"/>
        <a:ea typeface="+mn-ea"/>
        <a:cs typeface="+mn-cs"/>
        <a:sym typeface="Arial" panose="020B0604020202090204"/>
      </a:defRPr>
    </a:lvl6pPr>
    <a:lvl7pPr indent="1371600" latinLnBrk="0">
      <a:defRPr sz="1200">
        <a:latin typeface="+mn-lt"/>
        <a:ea typeface="+mn-ea"/>
        <a:cs typeface="+mn-cs"/>
        <a:sym typeface="Arial" panose="020B0604020202090204"/>
      </a:defRPr>
    </a:lvl7pPr>
    <a:lvl8pPr indent="1600200" latinLnBrk="0">
      <a:defRPr sz="1200">
        <a:latin typeface="+mn-lt"/>
        <a:ea typeface="+mn-ea"/>
        <a:cs typeface="+mn-cs"/>
        <a:sym typeface="Arial" panose="020B0604020202090204"/>
      </a:defRPr>
    </a:lvl8pPr>
    <a:lvl9pPr indent="1828800" latinLnBrk="0">
      <a:defRPr sz="1200">
        <a:latin typeface="+mn-lt"/>
        <a:ea typeface="+mn-ea"/>
        <a:cs typeface="+mn-cs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899099" y="914400"/>
            <a:ext cx="7349402" cy="25704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99099" y="3560400"/>
            <a:ext cx="7349402" cy="1472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0" indent="457200" algn="ctr">
              <a:lnSpc>
                <a:spcPct val="110000"/>
              </a:lnSpc>
              <a:buSzTx/>
              <a:buFontTx/>
              <a:buNone/>
              <a:defRPr sz="2400" spc="200"/>
            </a:lvl2pPr>
            <a:lvl3pPr marL="0" indent="914400" algn="ctr">
              <a:lnSpc>
                <a:spcPct val="110000"/>
              </a:lnSpc>
              <a:buSzTx/>
              <a:buFontTx/>
              <a:buNone/>
              <a:defRPr sz="2400" spc="200"/>
            </a:lvl3pPr>
            <a:lvl4pPr marL="0" indent="1371600" algn="ctr">
              <a:lnSpc>
                <a:spcPct val="110000"/>
              </a:lnSpc>
              <a:buSzTx/>
              <a:buFontTx/>
              <a:buNone/>
              <a:defRPr sz="2400" spc="200"/>
            </a:lvl4pPr>
            <a:lvl5pPr marL="0" indent="1828800" algn="ctr">
              <a:lnSpc>
                <a:spcPct val="110000"/>
              </a:lnSpc>
              <a:buSzTx/>
              <a:buFontTx/>
              <a:buNone/>
              <a:defRPr sz="2400" spc="200"/>
            </a:lvl5pPr>
          </a:lstStyle>
          <a:p>
            <a:r>
              <a:t>单击此处编辑副标题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899099" y="2483999"/>
            <a:ext cx="7349402" cy="1018801"/>
          </a:xfrm>
          <a:prstGeom prst="rect">
            <a:avLst/>
          </a:prstGeom>
        </p:spPr>
        <p:txBody>
          <a:bodyPr anchor="t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99099" y="3560400"/>
            <a:ext cx="7349402" cy="4716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800100" indent="-342900" algn="ctr">
              <a:lnSpc>
                <a:spcPct val="110000"/>
              </a:lnSpc>
              <a:buFontTx/>
              <a:defRPr sz="2400" spc="200"/>
            </a:lvl2pPr>
            <a:lvl3pPr marL="1257300" indent="-342900" algn="ctr">
              <a:lnSpc>
                <a:spcPct val="110000"/>
              </a:lnSpc>
              <a:buFontTx/>
              <a:defRPr sz="2400" spc="200"/>
            </a:lvl3pPr>
            <a:lvl4pPr marL="1763395" indent="-391795" algn="ctr">
              <a:lnSpc>
                <a:spcPct val="110000"/>
              </a:lnSpc>
              <a:buFontTx/>
              <a:defRPr sz="2400" spc="200"/>
            </a:lvl4pPr>
            <a:lvl5pPr marL="2220595" indent="-391795" algn="ctr">
              <a:lnSpc>
                <a:spcPct val="110000"/>
              </a:lnSpc>
              <a:buFontTx/>
              <a:defRPr sz="2400" spc="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1493100" y="3848399"/>
            <a:ext cx="5826601" cy="7668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单击此处编辑标题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493100" y="4615200"/>
            <a:ext cx="5826601" cy="867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6300" y="1501200"/>
            <a:ext cx="3882600" cy="47484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685800" indent="-228600">
              <a:spcBef>
                <a:spcPts val="600"/>
              </a:spcBef>
              <a:defRPr sz="1600"/>
            </a:lvl2pPr>
            <a:lvl3pPr marL="1143000" indent="-228600">
              <a:spcBef>
                <a:spcPts val="600"/>
              </a:spcBef>
              <a:defRPr sz="1600"/>
            </a:lvl3pPr>
            <a:lvl4pPr marL="1632585" indent="-260985">
              <a:spcBef>
                <a:spcPts val="600"/>
              </a:spcBef>
              <a:defRPr sz="1600"/>
            </a:lvl4pPr>
            <a:lvl5pPr marL="2089785" indent="-260985">
              <a:spcBef>
                <a:spcPts val="600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6300" y="142919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4676812" y="142172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7956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 b="1" spc="174">
                <a:solidFill>
                  <a:srgbClr val="404040"/>
                </a:solidFill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图片占位符 2"/>
          <p:cNvSpPr>
            <a:spLocks noGrp="1"/>
          </p:cNvSpPr>
          <p:nvPr>
            <p:ph type="pic" sz="half" idx="21"/>
          </p:nvPr>
        </p:nvSpPr>
        <p:spPr>
          <a:xfrm>
            <a:off x="456248" y="1555114"/>
            <a:ext cx="3924776" cy="4608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762799" y="1555200"/>
            <a:ext cx="3920401" cy="4608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/>
            </a:lvl1pPr>
            <a:lvl2pPr marL="0" indent="457200">
              <a:spcBef>
                <a:spcPts val="600"/>
              </a:spcBef>
              <a:buSzTx/>
              <a:buFontTx/>
              <a:buNone/>
              <a:defRPr sz="1600"/>
            </a:lvl2pPr>
            <a:lvl3pPr marL="1143000" indent="-228600">
              <a:spcBef>
                <a:spcPts val="600"/>
              </a:spcBef>
              <a:buFontTx/>
              <a:defRPr sz="1600"/>
            </a:lvl3pPr>
            <a:lvl4pPr marL="1632585" indent="-260985">
              <a:spcBef>
                <a:spcPts val="600"/>
              </a:spcBef>
              <a:buFontTx/>
              <a:defRPr sz="1600"/>
            </a:lvl4pPr>
            <a:lvl5pPr marL="2089785" indent="-260985">
              <a:spcBef>
                <a:spcPts val="600"/>
              </a:spcBef>
              <a:buFontTx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46990" tIns="46990" rIns="46990" bIns="46990"/>
          <a:lstStyle/>
          <a:p>
            <a:r>
              <a:t>标题文本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56300" y="773999"/>
            <a:ext cx="8229601" cy="54828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6300" y="608399"/>
            <a:ext cx="8226901" cy="70560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6300" y="1490400"/>
            <a:ext cx="8226901" cy="47592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37797" y="6359307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7143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1715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16656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1228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"/>
          <p:cNvSpPr txBox="1"/>
          <p:nvPr/>
        </p:nvSpPr>
        <p:spPr>
          <a:xfrm>
            <a:off x="3429620" y="2805216"/>
            <a:ext cx="2144175" cy="87139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16468D"/>
                </a:solidFill>
                <a:latin typeface="Kaiti SC Bold" panose="02010600040101010101" charset="-122"/>
                <a:ea typeface="Kaiti SC Bold" panose="02010600040101010101" charset="-122"/>
                <a:cs typeface="Kaiti SC Bold" panose="02010600040101010101" charset="-122"/>
                <a:sym typeface="Kaiti SC Bold" panose="02010600040101010101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000" dirty="0">
                <a:highlight>
                  <a:srgbClr val="FFFF00"/>
                </a:highlight>
                <a:latin typeface="Comic Sans MS" panose="030F0902030302020204" pitchFamily="2" charset="0"/>
                <a:ea typeface="黑体" pitchFamily="2" charset="-122"/>
                <a:sym typeface="+mn-ea"/>
              </a:rPr>
              <a:t>综合优化</a:t>
            </a:r>
            <a:endParaRPr lang="zh-CN" altLang="en-US" dirty="0">
              <a:latin typeface="黑体" charset="0"/>
              <a:ea typeface="黑体" charset="0"/>
              <a:cs typeface="微软雅黑" charset="0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3429620" y="2447156"/>
            <a:ext cx="3443605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="horz" wrap="square" lIns="0" tIns="0" rIns="0" bIns="0" numCol="1" spcCol="38100" rtlCol="0" anchor="t" forceAA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sng" strike="noStrike" cap="none" spc="0" normalizeH="0" baseline="0" dirty="0">
                <a:ln>
                  <a:noFill/>
                </a:ln>
                <a:solidFill>
                  <a:srgbClr val="16468D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Arial" panose="020B0604020202090204"/>
              </a:rPr>
              <a:t>工业软件创新训练</a:t>
            </a:r>
            <a:r>
              <a:rPr kumimoji="0" lang="en-US" altLang="zh-CN" sz="2000" i="0" u="sng" strike="noStrike" cap="none" spc="0" normalizeH="0" baseline="0" dirty="0">
                <a:ln>
                  <a:noFill/>
                </a:ln>
                <a:solidFill>
                  <a:srgbClr val="16468D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Arial" panose="020B0604020202090204"/>
              </a:rPr>
              <a:t>II</a:t>
            </a: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rgbClr val="16468D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2"/>
          <p:cNvSpPr txBox="1"/>
          <p:nvPr>
            <p:custDataLst>
              <p:tags r:id="rId2"/>
            </p:custDataLst>
          </p:nvPr>
        </p:nvSpPr>
        <p:spPr>
          <a:xfrm>
            <a:off x="59055" y="86995"/>
            <a:ext cx="7556396" cy="7410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共享子表达式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(Sub-Expressions)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优化任务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800" dirty="0">
              <a:solidFill>
                <a:srgbClr val="1646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800" dirty="0">
              <a:solidFill>
                <a:srgbClr val="1646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800" dirty="0">
              <a:solidFill>
                <a:srgbClr val="CF3F3F"/>
              </a:solidFill>
              <a:latin typeface="Comic Sans MS" panose="030F0902030302020204" pitchFamily="2" charset="0"/>
              <a:ea typeface="黑体" pitchFamily="2" charset="-122"/>
              <a:cs typeface="黑体" pitchFamily="2" charset="-122"/>
              <a:sym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43811" y="980440"/>
            <a:ext cx="8656376" cy="253866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243810" y="4128117"/>
            <a:ext cx="8656377" cy="2642888"/>
          </a:xfrm>
          <a:prstGeom prst="rect">
            <a:avLst/>
          </a:prstGeom>
        </p:spPr>
      </p:pic>
      <p:sp>
        <p:nvSpPr>
          <p:cNvPr id="3" name="箭头: 左弧形 2"/>
          <p:cNvSpPr/>
          <p:nvPr/>
        </p:nvSpPr>
        <p:spPr>
          <a:xfrm>
            <a:off x="0" y="2714749"/>
            <a:ext cx="514905" cy="2217726"/>
          </a:xfrm>
          <a:prstGeom prst="curvedRightArrow">
            <a:avLst/>
          </a:prstGeom>
          <a:solidFill>
            <a:srgbClr val="FF0000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2"/>
          <p:cNvSpPr txBox="1"/>
          <p:nvPr>
            <p:custDataLst>
              <p:tags r:id="rId2"/>
            </p:custDataLst>
          </p:nvPr>
        </p:nvSpPr>
        <p:spPr>
          <a:xfrm>
            <a:off x="59055" y="86995"/>
            <a:ext cx="4871085" cy="662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16468D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 任务描述</a:t>
            </a:r>
            <a:endParaRPr lang="zh-CN" altLang="en-US" sz="2800" dirty="0">
              <a:solidFill>
                <a:srgbClr val="16468D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通常情况，树莓派4B有三种引脚编号方式：…"/>
          <p:cNvSpPr txBox="1"/>
          <p:nvPr>
            <p:custDataLst>
              <p:tags r:id="rId3"/>
            </p:custDataLst>
          </p:nvPr>
        </p:nvSpPr>
        <p:spPr>
          <a:xfrm>
            <a:off x="59055" y="937260"/>
            <a:ext cx="8975090" cy="57881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lIns="45719" rIns="45719">
            <a:no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任务一：设计和实现一个简单的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Verilog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编译器。</a:t>
            </a:r>
            <a:endParaRPr lang="en-US" altLang="zh-CN" sz="2600" dirty="0">
              <a:solidFill>
                <a:schemeClr val="tx1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任务二：使用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dot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语言绘制电路网表图。</a:t>
            </a:r>
            <a:endParaRPr lang="en-US" altLang="zh-CN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任务三：设计和实现至少两种高阶优化方法（如常数传 </a:t>
            </a:r>
            <a:endParaRPr lang="en-US" altLang="zh-CN" sz="2600" dirty="0">
              <a:solidFill>
                <a:srgbClr val="C00000"/>
              </a:solidFill>
              <a:highlight>
                <a:srgbClr val="FFFF00"/>
              </a:highlight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6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                     </a:t>
            </a:r>
            <a:r>
              <a:rPr lang="zh-CN" altLang="en-US" sz="26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递、共享子表达式、资源共享等）。</a:t>
            </a:r>
            <a:endParaRPr lang="en-US" altLang="zh-CN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任务四：设计和实现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ML – RCS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和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MR – LCS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算法，完成</a:t>
            </a:r>
            <a:endParaRPr lang="en-US" altLang="zh-CN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                     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对逻辑门的调度。</a:t>
            </a:r>
            <a:endParaRPr lang="en-US" altLang="zh-CN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任务五：使用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ILP(Integer Linear Programming)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求  </a:t>
            </a:r>
            <a:endParaRPr lang="zh-CN" altLang="en-US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457200" lvl="1" indent="0"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                    解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ML – RCS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503050405090304" pitchFamily="18" charset="0"/>
                <a:ea typeface="黑体" charset="0"/>
                <a:cs typeface="Times New Roman" panose="02020503050405090304" pitchFamily="18" charset="0"/>
                <a:sym typeface="+mn-ea"/>
              </a:rPr>
              <a:t>调度问题</a:t>
            </a:r>
            <a:endParaRPr lang="zh-CN" altLang="en-US" sz="2600" dirty="0">
              <a:solidFill>
                <a:srgbClr val="C00000"/>
              </a:solidFill>
              <a:latin typeface="Times New Roman" panose="02020503050405090304" pitchFamily="18" charset="0"/>
              <a:ea typeface="黑体" charset="0"/>
              <a:cs typeface="Times New Roman" panose="0202050305040509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6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6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400" dirty="0">
              <a:solidFill>
                <a:srgbClr val="16468D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330" y="1080770"/>
            <a:ext cx="8757067" cy="666143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lstStyle/>
          <a:p>
            <a:pPr marL="342900" indent="-342900" eaLnBrk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333333"/>
                </a:solidFill>
                <a:effectLst/>
                <a:ea typeface="微软雅黑" panose="020B0503020204020204" pitchFamily="34" charset="-122"/>
                <a:cs typeface="Times New Roman" panose="02020503050405090304" pitchFamily="18" charset="0"/>
              </a:rPr>
              <a:t>电路综合优化包括三个阶段：</a:t>
            </a:r>
            <a:r>
              <a:rPr lang="zh-CN" altLang="zh-CN" sz="2000" dirty="0">
                <a:sym typeface="+mn-ea"/>
              </a:rPr>
              <a:t>结构级优化、逻辑级优化和门级优化。</a:t>
            </a:r>
            <a:endParaRPr lang="en-US" altLang="zh-CN" sz="2000" dirty="0">
              <a:solidFill>
                <a:srgbClr val="333333"/>
              </a:solidFill>
              <a:effectLst/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indent="457200" algn="l">
              <a:lnSpc>
                <a:spcPct val="150000"/>
              </a:lnSpc>
              <a:buFont typeface="Wingdings" panose="05000000000000000000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</a:t>
            </a:r>
            <a:endParaRPr lang="en-US" altLang="zh-CN" sz="20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3"/>
            </p:custDataLst>
          </p:nvPr>
        </p:nvSpPr>
        <p:spPr>
          <a:xfrm>
            <a:off x="105410" y="1923223"/>
            <a:ext cx="8933180" cy="46677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lstStyle/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4871085" cy="6376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电路综合优化</a:t>
            </a:r>
            <a:endParaRPr lang="zh-CN" altLang="en-US" sz="2800" dirty="0">
              <a:latin typeface="黑体" charset="0"/>
              <a:ea typeface="黑体" charset="0"/>
              <a:cs typeface="黑体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881" y="2162287"/>
            <a:ext cx="6459552" cy="34773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2"/>
          <p:cNvSpPr txBox="1"/>
          <p:nvPr>
            <p:custDataLst>
              <p:tags r:id="rId2"/>
            </p:custDataLst>
          </p:nvPr>
        </p:nvSpPr>
        <p:spPr>
          <a:xfrm>
            <a:off x="59055" y="86995"/>
            <a:ext cx="4871085" cy="7410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结构级优化</a:t>
            </a:r>
            <a:endParaRPr lang="zh-CN" altLang="en-US" sz="2800" dirty="0">
              <a:solidFill>
                <a:srgbClr val="1646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800" dirty="0">
              <a:solidFill>
                <a:srgbClr val="1646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800" dirty="0">
              <a:solidFill>
                <a:srgbClr val="CF3F3F"/>
              </a:solidFill>
              <a:latin typeface="Comic Sans MS" panose="030F0902030302020204" pitchFamily="2" charset="0"/>
              <a:ea typeface="黑体" pitchFamily="2" charset="-122"/>
              <a:cs typeface="黑体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23850" y="980440"/>
            <a:ext cx="8135620" cy="5229291"/>
          </a:xfrm>
          <a:prstGeom prst="rect">
            <a:avLst/>
          </a:prstGeom>
          <a:noFill/>
          <a:ln w="12700" cmpd="sng">
            <a:solidFill>
              <a:schemeClr val="accent1"/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结构级是优化过程中层次最高的一级。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结构层次上的优化包含：</a:t>
            </a:r>
            <a:endParaRPr lang="en-US" altLang="zh-CN" sz="2400" dirty="0"/>
          </a:p>
          <a:p>
            <a:pPr indent="457200">
              <a:lnSpc>
                <a:spcPct val="150000"/>
              </a:lnSpc>
            </a:pPr>
            <a:endParaRPr lang="zh-CN" altLang="en-US" sz="2400" dirty="0"/>
          </a:p>
          <a:p>
            <a:r>
              <a:rPr lang="zh-CN" altLang="en-US" sz="2400" dirty="0"/>
              <a:t>– 共享子表达式(Sub-Expressions)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– 资源共享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– 运算符排序(Operator Reordering)</a:t>
            </a:r>
            <a:endParaRPr lang="zh-CN" altLang="en-US" sz="2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79070" y="1064260"/>
            <a:ext cx="8933180" cy="1739900"/>
          </a:xfrm>
          <a:prstGeom prst="rect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lstStyle/>
          <a:p>
            <a:pPr eaLnBrk="0" hangingPunct="0">
              <a:lnSpc>
                <a:spcPts val="3200"/>
              </a:lnSpc>
              <a:buFont typeface="Wingdings" panose="05000000000000000000" charset="0"/>
            </a:pPr>
            <a:r>
              <a:rPr lang="en-US" altLang="zh-CN" sz="2000" dirty="0">
                <a:sym typeface="+mn-ea"/>
              </a:rPr>
              <a:t>1.</a:t>
            </a:r>
            <a:r>
              <a:rPr lang="zh-CN" sz="2000" dirty="0">
                <a:sym typeface="+mn-ea"/>
              </a:rPr>
              <a:t>共享子表达式(Sub-Expressions)</a:t>
            </a:r>
            <a:endParaRPr lang="zh-CN" sz="2000" dirty="0">
              <a:sym typeface="+mn-ea"/>
            </a:endParaRPr>
          </a:p>
          <a:p>
            <a:pPr indent="457200" eaLnBrk="0" hangingPunct="0">
              <a:lnSpc>
                <a:spcPts val="3200"/>
              </a:lnSpc>
              <a:buFont typeface="Wingdings" panose="05000000000000000000" charset="0"/>
            </a:pPr>
            <a:r>
              <a:rPr lang="zh-CN" sz="2000" dirty="0">
                <a:sym typeface="+mn-ea"/>
              </a:rPr>
              <a:t>这里的子表达式主要是指数学表达式，比如下面这个例子，如果按照原来的语句综合，会包含6个加法器，但是如果将表达式之间的</a:t>
            </a:r>
            <a:r>
              <a:rPr lang="zh-CN" sz="2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公共项</a:t>
            </a:r>
            <a:r>
              <a:rPr lang="zh-CN" sz="2000" dirty="0">
                <a:sym typeface="+mn-ea"/>
              </a:rPr>
              <a:t>提取出来，便可以大大的减小面积，如下图：</a:t>
            </a:r>
            <a:endParaRPr lang="zh-CN" sz="2000" dirty="0"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410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结构级优化</a:t>
            </a:r>
            <a:endParaRPr lang="en-US" altLang="zh-CN" sz="2800" dirty="0">
              <a:solidFill>
                <a:srgbClr val="CF3F3F"/>
              </a:solidFill>
              <a:latin typeface="Comic Sans MS" panose="030F0902030302020204" pitchFamily="2" charset="0"/>
              <a:ea typeface="黑体" pitchFamily="2" charset="-122"/>
              <a:cs typeface="黑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616" y="3087378"/>
            <a:ext cx="6571466" cy="28661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89865" y="965200"/>
            <a:ext cx="8933180" cy="1924685"/>
          </a:xfrm>
          <a:prstGeom prst="rect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>
                <a:sym typeface="+mn-ea"/>
              </a:rPr>
              <a:t>2.</a:t>
            </a:r>
            <a:r>
              <a:rPr lang="zh-CN" sz="2000" dirty="0">
                <a:sym typeface="+mn-ea"/>
              </a:rPr>
              <a:t>资源共享(Resource Sharing)</a:t>
            </a:r>
            <a:endParaRPr lang="zh-CN" sz="2000" dirty="0"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lang="zh-CN" sz="2000" dirty="0">
                <a:sym typeface="+mn-ea"/>
              </a:rPr>
              <a:t>资源共享的原理与共享子表达式类似，只不过这里指的所谓资源是一些HDL的</a:t>
            </a:r>
            <a:r>
              <a:rPr lang="zh-CN" sz="2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运算符</a:t>
            </a:r>
            <a:r>
              <a:rPr lang="zh-CN" sz="2000" dirty="0">
                <a:sym typeface="+mn-ea"/>
              </a:rPr>
              <a:t>，比如加(+)、减(-)、乘(*)、除(/)以及大于(&gt;)、大于等于(&gt;=)、小于(&lt;)、小于等于(&lt;=)。</a:t>
            </a:r>
            <a:endParaRPr lang="zh-CN" sz="2000" dirty="0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56032" y="6065288"/>
            <a:ext cx="8565938" cy="705717"/>
          </a:xfrm>
          <a:prstGeom prst="rect">
            <a:avLst/>
          </a:prstGeom>
          <a:noFill/>
          <a:ln w="12700" cmpd="sng">
            <a:solidFill>
              <a:schemeClr val="accent1"/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pPr>
              <a:lnSpc>
                <a:spcPts val="2600"/>
              </a:lnSpc>
            </a:pPr>
            <a:r>
              <a:rPr lang="zh-CN" altLang="en-US" dirty="0"/>
              <a:t>DC中经过资源共享之后，就会得到仅用一个加法器和两个多路传输器的设计，如图所示，从而节省资源，节省了面积，提高了时序</a:t>
            </a:r>
            <a:endParaRPr lang="zh-CN" altLang="en-US" dirty="0"/>
          </a:p>
        </p:txBody>
      </p:sp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4871085" cy="7410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结构级优化</a:t>
            </a:r>
            <a:endParaRPr lang="zh-CN" altLang="en-US" sz="2800" dirty="0">
              <a:solidFill>
                <a:srgbClr val="1646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ts val="36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800" dirty="0">
              <a:solidFill>
                <a:srgbClr val="1646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ts val="32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800" dirty="0">
              <a:solidFill>
                <a:srgbClr val="CF3F3F"/>
              </a:solidFill>
              <a:latin typeface="Comic Sans MS" panose="030F0902030302020204" pitchFamily="2" charset="0"/>
              <a:ea typeface="黑体" pitchFamily="2" charset="-122"/>
              <a:cs typeface="黑体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333" y="3001159"/>
            <a:ext cx="8066667" cy="29523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5" y="3534782"/>
            <a:ext cx="1016223" cy="16513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79070" y="1064260"/>
            <a:ext cx="8833485" cy="1924685"/>
          </a:xfrm>
          <a:prstGeom prst="rect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>
                <a:sym typeface="+mn-ea"/>
              </a:rPr>
              <a:t>3.</a:t>
            </a:r>
            <a:r>
              <a:rPr lang="zh-CN" sz="2000" dirty="0">
                <a:sym typeface="+mn-ea"/>
              </a:rPr>
              <a:t>运算符排序(Operator Reordering)</a:t>
            </a:r>
            <a:endParaRPr lang="zh-CN" sz="2000" dirty="0">
              <a:sym typeface="+mn-ea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r>
              <a:rPr lang="zh-CN" sz="2000" dirty="0">
                <a:sym typeface="+mn-ea"/>
              </a:rPr>
              <a:t>  </a:t>
            </a:r>
            <a:r>
              <a:rPr lang="en-US" altLang="zh-CN" sz="2000" dirty="0">
                <a:sym typeface="+mn-ea"/>
              </a:rPr>
              <a:t>    </a:t>
            </a:r>
            <a:r>
              <a:rPr lang="zh-CN" sz="2000" dirty="0">
                <a:sym typeface="+mn-ea"/>
              </a:rPr>
              <a:t>RTL代码包含有电路的拓扑结构。HDL编译器从左到右解析表示式，括号的优先级更高。DC中DesignWare以这个次序作为排序的开始。例如：表达式SUM&lt;= A*B+C*D+E+F+G，在DC中综合的结构如下图所示：</a:t>
            </a:r>
            <a:endParaRPr lang="zh-CN" sz="2000" dirty="0"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lang="zh-CN" sz="2000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328" y="5594350"/>
            <a:ext cx="7537450" cy="398780"/>
          </a:xfrm>
          <a:prstGeom prst="rect">
            <a:avLst/>
          </a:prstGeom>
          <a:noFill/>
          <a:ln w="12700" cmpd="sng">
            <a:solidFill>
              <a:schemeClr val="accent1"/>
            </a:solidFill>
            <a:prstDash val="solid"/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电路的总延迟等于一个乘法器的延迟加上4个加法器的延迟。</a:t>
            </a:r>
            <a:endParaRPr lang="zh-CN" altLang="en-US" sz="2000"/>
          </a:p>
        </p:txBody>
      </p:sp>
      <p:sp>
        <p:nvSpPr>
          <p:cNvPr id="4" name="文本框 12"/>
          <p:cNvSpPr txBox="1"/>
          <p:nvPr>
            <p:custDataLst>
              <p:tags r:id="rId3"/>
            </p:custDataLst>
          </p:nvPr>
        </p:nvSpPr>
        <p:spPr>
          <a:xfrm>
            <a:off x="59055" y="158750"/>
            <a:ext cx="4871085" cy="7410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结构级优化</a:t>
            </a:r>
            <a:endParaRPr lang="zh-CN" altLang="en-US" sz="2800" dirty="0">
              <a:solidFill>
                <a:srgbClr val="1646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ts val="36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800" dirty="0">
              <a:solidFill>
                <a:srgbClr val="1646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ts val="32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800" dirty="0">
              <a:solidFill>
                <a:srgbClr val="CF3F3F"/>
              </a:solidFill>
              <a:latin typeface="Comic Sans MS" panose="030F0902030302020204" pitchFamily="2" charset="0"/>
              <a:ea typeface="黑体" pitchFamily="2" charset="-122"/>
              <a:cs typeface="黑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955" y="3116391"/>
            <a:ext cx="6085714" cy="20571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79070" y="1064260"/>
            <a:ext cx="8933180" cy="1169670"/>
          </a:xfrm>
          <a:prstGeom prst="rect">
            <a:avLst/>
          </a:prstGeom>
          <a:ln w="1270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lstStyle/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r>
              <a:rPr lang="zh-CN" sz="2000" dirty="0">
                <a:sym typeface="+mn-ea"/>
              </a:rPr>
              <a:t>  </a:t>
            </a:r>
            <a:r>
              <a:rPr lang="en-US" altLang="zh-CN" sz="2000" dirty="0">
                <a:sym typeface="+mn-ea"/>
              </a:rPr>
              <a:t>     </a:t>
            </a:r>
            <a:r>
              <a:rPr lang="zh-CN" sz="2000" dirty="0">
                <a:sym typeface="+mn-ea"/>
              </a:rPr>
              <a:t>为了使电路的延迟减少，我们可以</a:t>
            </a:r>
            <a:r>
              <a:rPr lang="zh-CN" sz="2000" b="1" dirty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sym typeface="+mn-ea"/>
              </a:rPr>
              <a:t>改变表达式的次序或用括号</a:t>
            </a:r>
            <a:r>
              <a:rPr lang="zh-CN" sz="2000" dirty="0">
                <a:sym typeface="+mn-ea"/>
              </a:rPr>
              <a:t>强制电路用不同的拓扑结构。如：</a:t>
            </a:r>
            <a:endParaRPr lang="zh-CN" sz="20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63598" y="3294209"/>
            <a:ext cx="1703070" cy="2302510"/>
          </a:xfrm>
          <a:prstGeom prst="rect">
            <a:avLst/>
          </a:prstGeom>
          <a:noFill/>
          <a:ln w="12700" cmpd="sng">
            <a:solidFill>
              <a:schemeClr val="accent1"/>
            </a:solidFill>
            <a:prstDash val="solid"/>
          </a:ln>
        </p:spPr>
        <p:txBody>
          <a:bodyPr wrap="square" rtlCol="0" anchor="t">
            <a:noAutofit/>
          </a:bodyPr>
          <a:lstStyle/>
          <a:p>
            <a:r>
              <a:rPr lang="zh-CN" altLang="en-US" dirty="0"/>
              <a:t>改变后，电路的总延迟等于一个乘法器的延迟加上2个加法器的延迟。比原来的电路少了2个加法器的延迟。</a:t>
            </a:r>
            <a:endParaRPr lang="zh-CN" altLang="en-US" dirty="0"/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410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结构级优化</a:t>
            </a:r>
            <a:endParaRPr lang="zh-CN" altLang="en-US" sz="2800" dirty="0">
              <a:solidFill>
                <a:srgbClr val="1646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ts val="36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800" dirty="0">
              <a:solidFill>
                <a:srgbClr val="16468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457200"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800" dirty="0">
              <a:solidFill>
                <a:srgbClr val="CF3F3F"/>
              </a:solidFill>
              <a:latin typeface="Comic Sans MS" panose="030F0902030302020204" pitchFamily="2" charset="0"/>
              <a:ea typeface="黑体" pitchFamily="2" charset="-122"/>
              <a:cs typeface="黑体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53" y="2393729"/>
            <a:ext cx="5541439" cy="35598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2"/>
          <p:cNvSpPr txBox="1"/>
          <p:nvPr>
            <p:custDataLst>
              <p:tags r:id="rId2"/>
            </p:custDataLst>
          </p:nvPr>
        </p:nvSpPr>
        <p:spPr>
          <a:xfrm>
            <a:off x="59055" y="86995"/>
            <a:ext cx="4871085" cy="662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16468D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 任务描述</a:t>
            </a:r>
            <a:r>
              <a:rPr lang="zh-CN" altLang="en-US" sz="2800" dirty="0">
                <a:solidFill>
                  <a:srgbClr val="16468D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endParaRPr lang="zh-CN" altLang="en-US" sz="2800" dirty="0">
              <a:solidFill>
                <a:srgbClr val="16468D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通常情况，树莓派4B有三种引脚编号方式：…"/>
          <p:cNvSpPr txBox="1"/>
          <p:nvPr>
            <p:custDataLst>
              <p:tags r:id="rId3"/>
            </p:custDataLst>
          </p:nvPr>
        </p:nvSpPr>
        <p:spPr>
          <a:xfrm>
            <a:off x="41275" y="937260"/>
            <a:ext cx="8992870" cy="57905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lIns="45719" rIns="45719">
            <a:noAutofit/>
          </a:bodyPr>
          <a:lstStyle/>
          <a:p>
            <a:pPr marL="457200" lvl="1" indent="0">
              <a:lnSpc>
                <a:spcPct val="20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设计共享子表达式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(Sub-Expressions)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优化方法，在之前编写的</a:t>
            </a:r>
            <a:r>
              <a:rPr lang="en-US" altLang="zh-CN" sz="2400" dirty="0" err="1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My_elaborate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( 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中实现共享</a:t>
            </a:r>
            <a:r>
              <a:rPr lang="zh-CN" altLang="en-US" sz="240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子表达式优化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并测试。</a:t>
            </a:r>
            <a:endParaRPr lang="en-US" altLang="zh-CN" sz="2400" dirty="0">
              <a:solidFill>
                <a:schemeClr val="tx1"/>
              </a:solidFill>
              <a:latin typeface="+mn-ea"/>
              <a:cs typeface="Comic Sans MS Regular" panose="030F0902030302020204" charset="0"/>
              <a:sym typeface="+mn-ea"/>
            </a:endParaRPr>
          </a:p>
          <a:p>
            <a:pPr marL="457200" lvl="1" indent="0">
              <a:lnSpc>
                <a:spcPct val="20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测试数据和对比参考“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6_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综合优化实验与对标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.docx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”。</a:t>
            </a:r>
            <a:endParaRPr lang="en-US" altLang="zh-CN" sz="2400" dirty="0">
              <a:solidFill>
                <a:schemeClr val="tx1"/>
              </a:solidFill>
              <a:latin typeface="+mn-ea"/>
              <a:cs typeface="Comic Sans MS Regular" panose="030F0902030302020204" charset="0"/>
              <a:sym typeface="+mn-ea"/>
            </a:endParaRPr>
          </a:p>
          <a:p>
            <a:pPr marL="457200" lvl="1" indent="0">
              <a:lnSpc>
                <a:spcPct val="20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2.(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选做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若输入文件为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op_exp0_bracket.v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，设计并实现共享子表达式优化方法，并如问题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完成调用和测试。</a:t>
            </a:r>
            <a:endParaRPr lang="en-US" altLang="zh-CN" sz="2400" dirty="0">
              <a:solidFill>
                <a:schemeClr val="tx1"/>
              </a:solidFill>
              <a:latin typeface="+mn-ea"/>
              <a:cs typeface="Comic Sans MS Regular" panose="030F0902030302020204" charset="0"/>
              <a:sym typeface="+mn-ea"/>
            </a:endParaRPr>
          </a:p>
          <a:p>
            <a:pPr marL="457200" lvl="1" indent="0">
              <a:lnSpc>
                <a:spcPct val="20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3.(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选做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2)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设计并实现其他优化方法，并如问题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Comic Sans MS Regular" panose="030F0902030302020204" charset="0"/>
                <a:sym typeface="+mn-ea"/>
              </a:rPr>
              <a:t>完成调用和测试。</a:t>
            </a:r>
            <a:endParaRPr lang="en-US" altLang="zh-CN" sz="2400" dirty="0">
              <a:solidFill>
                <a:schemeClr val="tx1"/>
              </a:solidFill>
              <a:latin typeface="+mn-ea"/>
              <a:cs typeface="Comic Sans MS Regular" panose="030F0902030302020204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400" dirty="0">
              <a:solidFill>
                <a:srgbClr val="16468D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000" dirty="0"/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文字</Application>
  <PresentationFormat>全屏显示(4:3)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宋体</vt:lpstr>
      <vt:lpstr>Wingdings</vt:lpstr>
      <vt:lpstr>Arial</vt:lpstr>
      <vt:lpstr>Kaiti SC Bold</vt:lpstr>
      <vt:lpstr>Comic Sans MS</vt:lpstr>
      <vt:lpstr>黑体</vt:lpstr>
      <vt:lpstr>汉仪中黑KW</vt:lpstr>
      <vt:lpstr>黑体</vt:lpstr>
      <vt:lpstr>微软雅黑</vt:lpstr>
      <vt:lpstr>华文仿宋</vt:lpstr>
      <vt:lpstr>汉仪旗黑</vt:lpstr>
      <vt:lpstr>Wingdings</vt:lpstr>
      <vt:lpstr>Times New Roman</vt:lpstr>
      <vt:lpstr>Comic Sans MS Regular</vt:lpstr>
      <vt:lpstr>微软雅黑</vt:lpstr>
      <vt:lpstr>宋体</vt:lpstr>
      <vt:lpstr>Arial Unicode MS</vt:lpstr>
      <vt:lpstr>汉仪书宋二KW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小月儿</cp:lastModifiedBy>
  <cp:revision>261</cp:revision>
  <dcterms:created xsi:type="dcterms:W3CDTF">2025-03-27T15:23:13Z</dcterms:created>
  <dcterms:modified xsi:type="dcterms:W3CDTF">2025-03-27T15:23:13Z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94E575BBEFA8E279F217E4678F376681_43</vt:lpwstr>
  </property>
  <property fmtid="{D5CDD505-2E9C-101B-9397-08002B2CF9AE}" pid="3" name="KSOProductBuildVer">
    <vt:lpwstr>2052-7.2.2.8955</vt:lpwstr>
  </property>
</Properties>
</file>