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98" r:id="rId3"/>
    <p:sldId id="343" r:id="rId4"/>
    <p:sldId id="344" r:id="rId5"/>
    <p:sldId id="384" r:id="rId6"/>
    <p:sldId id="1079" r:id="rId7"/>
    <p:sldId id="1078" r:id="rId8"/>
    <p:sldId id="1014" r:id="rId9"/>
    <p:sldId id="1015" r:id="rId10"/>
    <p:sldId id="1016" r:id="rId11"/>
    <p:sldId id="1017" r:id="rId12"/>
    <p:sldId id="1018" r:id="rId13"/>
    <p:sldId id="1019" r:id="rId14"/>
    <p:sldId id="1020" r:id="rId15"/>
    <p:sldId id="1021" r:id="rId16"/>
    <p:sldId id="1080" r:id="rId17"/>
    <p:sldId id="1022" r:id="rId18"/>
    <p:sldId id="1081" r:id="rId19"/>
    <p:sldId id="1023" r:id="rId20"/>
    <p:sldId id="1082" r:id="rId21"/>
    <p:sldId id="998" r:id="rId22"/>
    <p:sldId id="1024" r:id="rId23"/>
    <p:sldId id="1025" r:id="rId24"/>
    <p:sldId id="1026" r:id="rId25"/>
    <p:sldId id="1027" r:id="rId26"/>
    <p:sldId id="1028" r:id="rId27"/>
    <p:sldId id="1029" r:id="rId28"/>
    <p:sldId id="1030" r:id="rId29"/>
    <p:sldId id="1031" r:id="rId30"/>
    <p:sldId id="1083" r:id="rId31"/>
    <p:sldId id="1032" r:id="rId32"/>
    <p:sldId id="1033" r:id="rId33"/>
    <p:sldId id="1034" r:id="rId34"/>
    <p:sldId id="1035" r:id="rId35"/>
    <p:sldId id="1036" r:id="rId36"/>
    <p:sldId id="1037" r:id="rId37"/>
    <p:sldId id="1038" r:id="rId38"/>
    <p:sldId id="1039" r:id="rId39"/>
    <p:sldId id="1040" r:id="rId40"/>
    <p:sldId id="1042" r:id="rId41"/>
    <p:sldId id="1041" r:id="rId42"/>
    <p:sldId id="1043" r:id="rId43"/>
    <p:sldId id="1044" r:id="rId44"/>
    <p:sldId id="1045" r:id="rId45"/>
    <p:sldId id="1046" r:id="rId46"/>
    <p:sldId id="851" r:id="rId47"/>
    <p:sldId id="1047" r:id="rId48"/>
    <p:sldId id="1048" r:id="rId49"/>
    <p:sldId id="1049" r:id="rId50"/>
    <p:sldId id="1050" r:id="rId51"/>
    <p:sldId id="1051" r:id="rId52"/>
    <p:sldId id="1052" r:id="rId53"/>
    <p:sldId id="1053" r:id="rId54"/>
    <p:sldId id="1054" r:id="rId55"/>
    <p:sldId id="1055" r:id="rId56"/>
    <p:sldId id="1056" r:id="rId57"/>
    <p:sldId id="1057" r:id="rId58"/>
    <p:sldId id="1058" r:id="rId59"/>
    <p:sldId id="1059" r:id="rId60"/>
    <p:sldId id="1060" r:id="rId61"/>
    <p:sldId id="1061" r:id="rId62"/>
    <p:sldId id="1062" r:id="rId63"/>
    <p:sldId id="1063" r:id="rId64"/>
    <p:sldId id="1000" r:id="rId65"/>
    <p:sldId id="1064" r:id="rId66"/>
    <p:sldId id="1066" r:id="rId67"/>
    <p:sldId id="1065" r:id="rId68"/>
    <p:sldId id="1001" r:id="rId69"/>
    <p:sldId id="1067" r:id="rId70"/>
    <p:sldId id="1068" r:id="rId71"/>
    <p:sldId id="1069" r:id="rId72"/>
    <p:sldId id="1002" r:id="rId73"/>
    <p:sldId id="1070" r:id="rId74"/>
    <p:sldId id="1071" r:id="rId75"/>
    <p:sldId id="1072" r:id="rId76"/>
    <p:sldId id="1073" r:id="rId77"/>
    <p:sldId id="1074" r:id="rId78"/>
    <p:sldId id="1075" r:id="rId79"/>
    <p:sldId id="1003" r:id="rId80"/>
    <p:sldId id="1076" r:id="rId81"/>
    <p:sldId id="1077" r:id="rId82"/>
    <p:sldId id="531" r:id="rId8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7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657" autoAdjust="0"/>
  </p:normalViewPr>
  <p:slideViewPr>
    <p:cSldViewPr snapToGrid="0">
      <p:cViewPr varScale="1">
        <p:scale>
          <a:sx n="83" d="100"/>
          <a:sy n="83" d="100"/>
        </p:scale>
        <p:origin x="225" y="36"/>
      </p:cViewPr>
      <p:guideLst>
        <p:guide orient="horz" pos="2257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739F0D-603D-4794-8B7B-BF575D961B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73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44BDBD71-9D5B-4295-AA98-3CC73BAB97C4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9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9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9F0D-603D-4794-8B7B-BF575D961B7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59586-0D3B-4B63-B61A-B1F9635A5391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13BC43-F170-4A67-493F-CC6C517C3FE5}"/>
              </a:ext>
            </a:extLst>
          </p:cNvPr>
          <p:cNvSpPr/>
          <p:nvPr userDrawn="1"/>
        </p:nvSpPr>
        <p:spPr>
          <a:xfrm>
            <a:off x="4038600" y="772038"/>
            <a:ext cx="4212902" cy="73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python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5360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B2672-45BA-40CA-9985-FA13B0C2C9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3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4AA2F-99B0-492B-9F66-B9D33186E8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A717C-D80A-417B-8815-6F2C223D96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2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BE413-49A0-4FF0-A668-D420D66E33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0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D9EE2-8607-4647-B927-4E05A224E2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253A5-D460-4250-A6C9-85A25AA655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9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CDF74-4333-4732-99A4-0B22D146DA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1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F1F21272-BD40-481E-A990-DD8FF63F7344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/>
              <a:t>数</a:t>
            </a:r>
            <a:r>
              <a:rPr lang="zh-CN" altLang="zh-CN" dirty="0"/>
              <a:t>据预处理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" name="矩形 15"/>
          <p:cNvSpPr>
            <a:spLocks noChangeArrowheads="1"/>
          </p:cNvSpPr>
          <p:nvPr/>
        </p:nvSpPr>
        <p:spPr bwMode="auto">
          <a:xfrm>
            <a:off x="5569732" y="5216525"/>
            <a:ext cx="168919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数据清洗</a:t>
            </a:r>
            <a:endParaRPr lang="zh-CN" altLang="en-US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数据合并</a:t>
            </a:r>
            <a:endParaRPr lang="zh-CN" altLang="en-US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8458200" y="5216525"/>
            <a:ext cx="17268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数据重塑</a:t>
            </a:r>
            <a:endParaRPr lang="zh-CN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数据转换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notnull()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 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isnull()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函数的功能是一样的，都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判断数据中是否存在空值或缺失值，不同之处在于，前者发现数据中有空值或缺失值时返回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，后者返回的是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698093" y="4674327"/>
            <a:ext cx="535979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series_obj = Series([1, None, NaN])</a:t>
            </a:r>
            <a:endParaRPr lang="zh-CN" altLang="zh-CN" sz="2800" dirty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#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检查是否不为空值或缺失值</a:t>
            </a:r>
            <a:endParaRPr lang="en-US" altLang="zh-CN" sz="2800" dirty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pd.notnull(series_obj)</a:t>
            </a:r>
            <a:endParaRPr lang="zh-CN" altLang="zh-CN" sz="28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6746" y="4501662"/>
            <a:ext cx="7582486" cy="1730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9328889" y="4978400"/>
            <a:ext cx="1542311" cy="1210045"/>
          </a:xfrm>
          <a:prstGeom prst="wedgeRoundRectCallout">
            <a:avLst>
              <a:gd name="adj1" fmla="val -265578"/>
              <a:gd name="adj2" fmla="val 212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     True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    False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    False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93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dropna()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方法的作用是删除含有空值或缺失值的行或列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99"/>
          <p:cNvSpPr txBox="1">
            <a:spLocks noChangeArrowheads="1"/>
          </p:cNvSpPr>
          <p:nvPr/>
        </p:nvSpPr>
        <p:spPr bwMode="auto">
          <a:xfrm>
            <a:off x="1253558" y="4572661"/>
            <a:ext cx="9910967" cy="194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axis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：确定过滤行或列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。 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how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：确定过滤的标准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thresh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：表示有效数据量的最小要求。若传入了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，则是要求该行或该列至少有两个非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NaN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值时将其保留。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145108" y="3367383"/>
            <a:ext cx="81278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dropna(axis=0, how='any', thresh=None, subset=None, inplace=False)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3558" y="3151163"/>
            <a:ext cx="9910967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96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删除空值或缺失值前后的效果如下图所示：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09521" y="2404868"/>
            <a:ext cx="4528507" cy="37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8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123852"/>
            <a:ext cx="1099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填充缺失值和空值的方式有很多种，比如人工填写、热卡填充等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fillna()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方法可以实现填充空值或缺失值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1253558" y="4853674"/>
            <a:ext cx="9910967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value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：用于填充的数值。</a:t>
            </a: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：表示填充方式，默认值为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limit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 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可以连续填充的最大数量，默认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45108" y="3648396"/>
            <a:ext cx="81278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fillna(value=None, method=None, axis=None, inplace=False,limit=None, downcast=None, **kwargs)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3558" y="3432176"/>
            <a:ext cx="9910967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17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0400" y="3136792"/>
            <a:ext cx="9580563" cy="1605883"/>
          </a:xfrm>
          <a:prstGeom prst="rect">
            <a:avLst/>
          </a:prstGeom>
          <a:noFill/>
          <a:ln w="12700">
            <a:solidFill>
              <a:srgbClr val="1353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207311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2723714" y="3618240"/>
            <a:ext cx="856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参数不能与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value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参数同时使用。</a:t>
            </a:r>
          </a:p>
        </p:txBody>
      </p:sp>
    </p:spTree>
    <p:extLst>
      <p:ext uri="{BB962C8B-B14F-4D97-AF65-F5344CB8AC3E}">
        <p14:creationId xmlns:p14="http://schemas.microsoft.com/office/powerpoint/2010/main" val="109889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有一张表格里存在缺失值，如果使用常量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66.0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来替换缺失值，那么填充前后的效果如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00984" y="3981351"/>
            <a:ext cx="6918110" cy="23849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C49E3B-404A-C36F-9800-A314E131BA18}"/>
              </a:ext>
            </a:extLst>
          </p:cNvPr>
          <p:cNvSpPr txBox="1"/>
          <p:nvPr/>
        </p:nvSpPr>
        <p:spPr>
          <a:xfrm>
            <a:off x="7786777" y="5537200"/>
            <a:ext cx="5865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66.0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997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fillna()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填充常量的示例如下：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02832" y="2895417"/>
            <a:ext cx="414188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# </a:t>
            </a:r>
            <a:r>
              <a:rPr lang="zh-CN" altLang="zh-CN" sz="3200" dirty="0">
                <a:latin typeface="Times New Roman" pitchFamily="18" charset="0"/>
                <a:ea typeface="楷体" pitchFamily="49" charset="-122"/>
              </a:rPr>
              <a:t>使用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66.0</a:t>
            </a:r>
            <a:r>
              <a:rPr lang="zh-CN" altLang="zh-CN" sz="3200" dirty="0">
                <a:latin typeface="Times New Roman" pitchFamily="18" charset="0"/>
                <a:ea typeface="楷体" pitchFamily="49" charset="-122"/>
              </a:rPr>
              <a:t>替换缺失值</a:t>
            </a:r>
            <a:endParaRPr lang="en-US" altLang="zh-CN" sz="3200" dirty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df_obj.fillna('66.0')</a:t>
            </a:r>
            <a:endParaRPr lang="zh-CN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2532" y="2568863"/>
            <a:ext cx="7582486" cy="1730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25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列缺失的数据使用数字“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4.0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”进行填充，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列缺失的数据使用数字“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5.0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”来填充，那么填充前后的效果如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64" y="3854207"/>
            <a:ext cx="7542246" cy="25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5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fillna()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对指定列进行填充的示例如下：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75839" y="3548560"/>
            <a:ext cx="54169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# </a:t>
            </a:r>
            <a:r>
              <a:rPr lang="zh-CN" altLang="zh-CN" sz="3200" dirty="0">
                <a:latin typeface="Times New Roman" pitchFamily="18" charset="0"/>
                <a:ea typeface="楷体" pitchFamily="49" charset="-122"/>
              </a:rPr>
              <a:t>指定列填充数据</a:t>
            </a:r>
            <a:endParaRPr lang="en-US" altLang="zh-CN" sz="3200" dirty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df_obj.fillna({'A': 4.0, 'B': 5.0})</a:t>
            </a:r>
            <a:endParaRPr lang="zh-CN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3066" y="3222006"/>
            <a:ext cx="7582486" cy="1730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05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A~D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列中按从前往后的顺序填充缺失的数据，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那么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填充前后的效果如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</a:p>
        </p:txBody>
      </p:sp>
      <p:pic>
        <p:nvPicPr>
          <p:cNvPr id="9218" name="Picture 2" descr="C:\Users\admin\Desktop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3" y="3333164"/>
            <a:ext cx="7789863" cy="264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4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68" y="3085279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5394240" imgH="3720960" progId="Excel.Sheet.8">
                      <p:embed/>
                    </p:oleObj>
                  </mc:Choice>
                  <mc:Fallback>
                    <p:oleObj r:id="rId3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22"/>
                <a:ext cx="1040850" cy="41685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10380"/>
              <a:ext cx="1040849" cy="4002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25936"/>
              <a:ext cx="1040337" cy="4004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20091"/>
            <a:ext cx="3119438" cy="1383407"/>
            <a:chOff x="153988" y="1372659"/>
            <a:chExt cx="3118034" cy="1383111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659"/>
              <a:ext cx="2520773" cy="101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数据清洗的常见操作</a:t>
              </a: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20091"/>
            <a:ext cx="3281363" cy="1477328"/>
            <a:chOff x="5414469" y="1822226"/>
            <a:chExt cx="3281856" cy="1473455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22226"/>
              <a:ext cx="2774364" cy="147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数据合并的常用方法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 algn="r">
                <a:lnSpc>
                  <a:spcPts val="3600"/>
                </a:lnSpc>
              </a:pP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711950" y="4905374"/>
            <a:ext cx="3651250" cy="1119722"/>
            <a:chOff x="5045973" y="4225925"/>
            <a:chExt cx="3650352" cy="1121396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045973" y="4792495"/>
              <a:ext cx="3052699" cy="554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数据重塑的常见操作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9"/>
            <a:ext cx="3371850" cy="1531566"/>
            <a:chOff x="218911" y="4857376"/>
            <a:chExt cx="3372941" cy="1530332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8487" y="5427194"/>
              <a:ext cx="2633365" cy="96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数据转换的常见操作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fillna()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采用前向填充的方式替换空值或缺失值，示例如下：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57714" y="3548560"/>
            <a:ext cx="775062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# </a:t>
            </a:r>
            <a:r>
              <a:rPr lang="zh-CN" altLang="zh-CN" sz="3200" dirty="0">
                <a:latin typeface="Times New Roman" pitchFamily="18" charset="0"/>
                <a:ea typeface="楷体" pitchFamily="49" charset="-122"/>
              </a:rPr>
              <a:t>使用前向填充的方式替换空值或缺失值</a:t>
            </a:r>
            <a:endParaRPr lang="en-US" altLang="zh-CN" sz="3200" dirty="0">
              <a:latin typeface="Times New Roman" pitchFamily="18" charset="0"/>
              <a:ea typeface="楷体" pitchFamily="49" charset="-122"/>
            </a:endParaRPr>
          </a:p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df.fillna(method='ffill')</a:t>
            </a:r>
            <a:endParaRPr lang="zh-CN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3066" y="3222006"/>
            <a:ext cx="7582486" cy="1730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03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重复值的处理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324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当数据中出现了重复值，在大多数情况下需要进行删除。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195564" y="3130831"/>
            <a:ext cx="5995497" cy="31011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95564" y="4895557"/>
            <a:ext cx="5995497" cy="872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重复值的处理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324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提供了两个函数专门用来处理数据中的重复值，分别为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duplicated()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drop_duplicates()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1658733" y="4024021"/>
            <a:ext cx="9271864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duplicated()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用于标记是否有重复值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drop_duplicates()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用于删除重复值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它们的判断标准是一样的，即只要两条数据中所有条目的值完全相等，就判断为重复值。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75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重复值的处理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duplicated()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方法的语法格式如下：</a:t>
            </a:r>
          </a:p>
        </p:txBody>
      </p:sp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2110153" y="3897071"/>
            <a:ext cx="8117059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subset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：用于识别重复的列标签或列标签序列，默认识别所有的列标签。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keep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：删除重复项并保留第一次出现的项，取值可以为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first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last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15836" y="2676868"/>
            <a:ext cx="7105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duplicated(subset=None, keep='first')</a:t>
            </a:r>
            <a:endParaRPr lang="zh-CN" altLang="zh-C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0153" y="2306760"/>
            <a:ext cx="8117059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84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重复值的处理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9"/>
          <p:cNvSpPr txBox="1">
            <a:spLocks noChangeArrowheads="1"/>
          </p:cNvSpPr>
          <p:nvPr/>
        </p:nvSpPr>
        <p:spPr bwMode="auto">
          <a:xfrm>
            <a:off x="3295650" y="2568762"/>
            <a:ext cx="78136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duplicated()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方法用于标记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Pandas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对象的数据是否重复，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重复则标记为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True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，不重复则标记为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False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，所以该方法返回一个由布尔值组成的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Series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对象，它的行索引保持不变，数据则变为标记的布尔值。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782888" y="2321112"/>
            <a:ext cx="8466137" cy="3162215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2" name="图片 5" descr="t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427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重复值的处理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0400" y="1969325"/>
            <a:ext cx="9580563" cy="4246052"/>
          </a:xfrm>
          <a:prstGeom prst="rect">
            <a:avLst/>
          </a:prstGeom>
          <a:noFill/>
          <a:ln w="12700">
            <a:solidFill>
              <a:srgbClr val="1353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433434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423582" y="2236458"/>
            <a:ext cx="8594198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duplicated()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方法，这里有如下两点要进行强调：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只有数据表中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两个条目间所有列的内容都相等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时，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duplicated()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方法才会判断为重复值。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duplicated()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支持从前向后</a:t>
            </a: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(first)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和从后向前</a:t>
            </a: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(last)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两种重复值查找模式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，默认是从前向后查找判断重复值的。换句话说，就是将后出现的相同条目判断为重复值。</a:t>
            </a:r>
          </a:p>
        </p:txBody>
      </p:sp>
    </p:spTree>
    <p:extLst>
      <p:ext uri="{BB962C8B-B14F-4D97-AF65-F5344CB8AC3E}">
        <p14:creationId xmlns:p14="http://schemas.microsoft.com/office/powerpoint/2010/main" val="4279795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重复值的处理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drop_duplicates()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方法的语法格式如下：</a:t>
            </a:r>
          </a:p>
        </p:txBody>
      </p:sp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2110153" y="3778036"/>
            <a:ext cx="811705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上述方法中，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inplace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参数接收一个布尔类型的值，表示是否替换原来的数据，默认为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831687" y="2522980"/>
            <a:ext cx="46739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drop_duplicates(subset=None, keep='first', inplace=False)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0153" y="2306760"/>
            <a:ext cx="8117059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184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异常值是指样本中的个别值，其数值明显偏离它所属样本的其余观测值，这些数值是不合理的或错误的。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4279826" y="3704210"/>
            <a:ext cx="3401134" cy="27238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74191" y="5444197"/>
            <a:ext cx="1406769" cy="506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14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要想确认一组数据中是否有异常值，则常用的检测方法有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σ原则（拉依达准则）和箱形图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1814732" y="4031254"/>
            <a:ext cx="8539090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σ原则是基于正态分布的数据检测，而箱形图没有什么严格的要求，可以检测任意一组数据，</a:t>
            </a:r>
          </a:p>
        </p:txBody>
      </p:sp>
    </p:spTree>
    <p:extLst>
      <p:ext uri="{BB962C8B-B14F-4D97-AF65-F5344CB8AC3E}">
        <p14:creationId xmlns:p14="http://schemas.microsoft.com/office/powerpoint/2010/main" val="2604011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3963103" y="2298821"/>
            <a:ext cx="759777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σ原则</a:t>
            </a:r>
            <a:r>
              <a:rPr lang="zh-CN" altLang="en-US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4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6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81600" y="1658602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数据清洗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数据合并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2458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数据重塑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2655094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转换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3σ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原则，又称为拉依达原则，它是指假设一组检测数据只含有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随机误差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，对其进行计算处理得到标准偏差，按一定概率确定一个区间，凡是超过这个区间的误差都是粗大误差，在此误差的范围内的数据应予以剔除。</a:t>
            </a:r>
          </a:p>
        </p:txBody>
      </p:sp>
    </p:spTree>
    <p:extLst>
      <p:ext uri="{BB962C8B-B14F-4D97-AF65-F5344CB8AC3E}">
        <p14:creationId xmlns:p14="http://schemas.microsoft.com/office/powerpoint/2010/main" val="2162126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2"/>
              <p:cNvSpPr>
                <a:spLocks noChangeArrowheads="1"/>
              </p:cNvSpPr>
              <p:nvPr/>
            </p:nvSpPr>
            <p:spPr bwMode="auto">
              <a:xfrm>
                <a:off x="577850" y="1250462"/>
                <a:ext cx="10991850" cy="1500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4000" dirty="0">
                    <a:latin typeface="微软雅黑" pitchFamily="34" charset="-122"/>
                    <a:ea typeface="微软雅黑" pitchFamily="34" charset="-122"/>
                  </a:rPr>
                  <a:t>在正态分布概率公式中，</a:t>
                </a:r>
                <a:r>
                  <a:rPr lang="en-US" altLang="zh-CN" sz="4000" dirty="0">
                    <a:latin typeface="微软雅黑" pitchFamily="34" charset="-122"/>
                    <a:ea typeface="微软雅黑" pitchFamily="34" charset="-122"/>
                  </a:rPr>
                  <a:t>σ</a:t>
                </a:r>
                <a:r>
                  <a:rPr lang="zh-CN" altLang="zh-CN" sz="4000" dirty="0">
                    <a:latin typeface="微软雅黑" pitchFamily="34" charset="-122"/>
                    <a:ea typeface="微软雅黑" pitchFamily="34" charset="-122"/>
                  </a:rPr>
                  <a:t>表示标准差，</a:t>
                </a:r>
                <a:r>
                  <a:rPr lang="en-US" altLang="zh-CN" sz="4000" dirty="0">
                    <a:latin typeface="微软雅黑" pitchFamily="34" charset="-122"/>
                    <a:ea typeface="微软雅黑" pitchFamily="34" charset="-122"/>
                  </a:rPr>
                  <a:t>μ</a:t>
                </a:r>
                <a:r>
                  <a:rPr lang="zh-CN" altLang="zh-CN" sz="4000" dirty="0">
                    <a:latin typeface="微软雅黑" pitchFamily="34" charset="-122"/>
                    <a:ea typeface="微软雅黑" pitchFamily="34" charset="-122"/>
                  </a:rPr>
                  <a:t>表示平</a:t>
                </a:r>
                <a:r>
                  <a:rPr lang="en-US" altLang="zh-CN" sz="4000" dirty="0">
                    <a:latin typeface="微软雅黑" pitchFamily="34" charset="-122"/>
                    <a:ea typeface="微软雅黑" pitchFamily="34" charset="-122"/>
                  </a:rPr>
                  <a:t>均数</a:t>
                </a:r>
                <a:r>
                  <a:rPr lang="zh-CN" altLang="zh-CN" sz="4000" dirty="0">
                    <a:latin typeface="微软雅黑" pitchFamily="34" charset="-122"/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>
                        <a:latin typeface="Cambria Math"/>
                        <a:ea typeface="微软雅黑" pitchFamily="34" charset="-122"/>
                      </a:rPr>
                      <m:t>f</m:t>
                    </m:r>
                    <m:r>
                      <a:rPr lang="en-US" altLang="zh-CN" sz="4000">
                        <a:latin typeface="Cambria Math"/>
                        <a:ea typeface="微软雅黑" pitchFamily="34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000">
                        <a:latin typeface="Cambria Math"/>
                        <a:ea typeface="微软雅黑" pitchFamily="34" charset="-122"/>
                      </a:rPr>
                      <m:t>x</m:t>
                    </m:r>
                    <m:r>
                      <a:rPr lang="en-US" altLang="zh-CN" sz="4000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zh-CN" sz="4000" dirty="0">
                    <a:latin typeface="微软雅黑" pitchFamily="34" charset="-122"/>
                    <a:ea typeface="微软雅黑" pitchFamily="34" charset="-122"/>
                  </a:rPr>
                  <a:t>表示正态分数函数，具体如下：</a:t>
                </a:r>
              </a:p>
            </p:txBody>
          </p:sp>
        </mc:Choice>
        <mc:Fallback xmlns="">
          <p:sp>
            <p:nvSpPr>
              <p:cNvPr id="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50" y="1250462"/>
                <a:ext cx="10991850" cy="1500411"/>
              </a:xfrm>
              <a:prstGeom prst="rect">
                <a:avLst/>
              </a:prstGeom>
              <a:blipFill rotWithShape="1">
                <a:blip r:embed="rId2"/>
                <a:stretch>
                  <a:fillRect l="-1997" t="-3252" r="-1553" b="-170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85" y="3085367"/>
            <a:ext cx="6843870" cy="106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310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800" dirty="0">
                <a:latin typeface="微软雅黑" pitchFamily="34" charset="-122"/>
                <a:ea typeface="微软雅黑" pitchFamily="34" charset="-122"/>
              </a:rPr>
              <a:t>正态分布函数如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4800" dirty="0">
                <a:latin typeface="微软雅黑" pitchFamily="34" charset="-122"/>
                <a:ea typeface="微软雅黑" pitchFamily="34" charset="-122"/>
              </a:rPr>
              <a:t>图所示。</a:t>
            </a:r>
          </a:p>
        </p:txBody>
      </p:sp>
      <p:pic>
        <p:nvPicPr>
          <p:cNvPr id="6" name="图片 5" descr="C:\Users\admin\Desktop\拉依达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260870"/>
            <a:ext cx="5935505" cy="28867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6724357" y="2657940"/>
            <a:ext cx="4845344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zh-CN" altLang="zh-CN" dirty="0">
                <a:latin typeface="楷体" pitchFamily="49" charset="-122"/>
                <a:ea typeface="楷体" pitchFamily="49" charset="-122"/>
              </a:rPr>
              <a:t>根据正态分布函数图可知，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3σ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原则在各个区间所占的概率如下所示：</a:t>
            </a:r>
          </a:p>
          <a:p>
            <a:pPr marL="0" indent="0">
              <a:lnSpc>
                <a:spcPct val="120000"/>
              </a:lnSpc>
            </a:pPr>
            <a:r>
              <a:rPr lang="zh-CN" altLang="zh-CN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）数值分布在（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μ-σ,μ+σ)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中的概率为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0.682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</a:pPr>
            <a:r>
              <a:rPr lang="zh-CN" altLang="zh-CN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）数值分布在（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μ-2σ,μ+2σ)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中的概率为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0.954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</a:pPr>
            <a:r>
              <a:rPr lang="zh-CN" altLang="zh-CN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）数值分布在（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μ-3σ,μ+3σ)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中的概率为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0.997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57821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99"/>
          <p:cNvSpPr txBox="1">
            <a:spLocks noChangeArrowheads="1"/>
          </p:cNvSpPr>
          <p:nvPr/>
        </p:nvSpPr>
        <p:spPr bwMode="auto">
          <a:xfrm>
            <a:off x="3295650" y="2856259"/>
            <a:ext cx="7813675" cy="20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数值几乎全部集中在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（μ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-3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μ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+3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)]区间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内，超出这个范围的可能性仅占不到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0.3%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。所以，凡是误差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超过这个区间的就属于异常值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应予以剔除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2782888" y="2321112"/>
            <a:ext cx="8466137" cy="3162215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0" name="图片 5" descr="t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3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箱形图是一种用作显示一组数据分散情况的统计图。在箱形图中，异常值通常被定义为小于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QL – 1.5QR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或大于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QU + 1.5IQR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的值。</a:t>
            </a:r>
          </a:p>
        </p:txBody>
      </p:sp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934810" y="3749900"/>
            <a:ext cx="1027792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QL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称为下四分位数，表示全部观察中四分之一的数据取值比它小；</a:t>
            </a:r>
          </a:p>
          <a:p>
            <a:pPr marL="0" indent="0">
              <a:lnSpc>
                <a:spcPct val="120000"/>
              </a:lnSpc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QU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称为上四分位数，表示全部观察值中有四分之一的数据取值比它大；</a:t>
            </a:r>
          </a:p>
          <a:p>
            <a:pPr marL="0" indent="0">
              <a:lnSpc>
                <a:spcPct val="120000"/>
              </a:lnSpc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IQR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称为四分位数间距，是上四分位数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QU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与下四分位数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QL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之差，其间包含了全部观察值的一半。</a:t>
            </a:r>
          </a:p>
        </p:txBody>
      </p:sp>
    </p:spTree>
    <p:extLst>
      <p:ext uri="{BB962C8B-B14F-4D97-AF65-F5344CB8AC3E}">
        <p14:creationId xmlns:p14="http://schemas.microsoft.com/office/powerpoint/2010/main" val="224250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离散点表示的是异常值，上界表示除异常值以外数据中最大值；下界表示除异常值以外数据中最小值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98498" y="2925811"/>
            <a:ext cx="3150554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66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为了能够从箱形图中查看异常值，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中提供了一个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boxplot()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方法，专门用来绘制箱形图。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/>
          <a:srcRect l="2170" t="11250" r="5425" b="2201"/>
          <a:stretch/>
        </p:blipFill>
        <p:spPr bwMode="auto">
          <a:xfrm>
            <a:off x="1342337" y="2859898"/>
            <a:ext cx="5130025" cy="34735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矩形 2"/>
          <p:cNvSpPr/>
          <p:nvPr/>
        </p:nvSpPr>
        <p:spPr>
          <a:xfrm>
            <a:off x="6902548" y="4177607"/>
            <a:ext cx="426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从输出的箱形图中可以看出，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列的数据中有一个离散点，说明箱形图成功检测出了异常值。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879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检测出异常值后，通常会采用如下四种方式处理这些异常值：</a:t>
            </a:r>
          </a:p>
        </p:txBody>
      </p:sp>
      <p:sp>
        <p:nvSpPr>
          <p:cNvPr id="8" name="文本框 99"/>
          <p:cNvSpPr txBox="1">
            <a:spLocks noChangeArrowheads="1"/>
          </p:cNvSpPr>
          <p:nvPr/>
        </p:nvSpPr>
        <p:spPr bwMode="auto">
          <a:xfrm>
            <a:off x="1378857" y="2976616"/>
            <a:ext cx="979714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直接将含有异常值的记录删除。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用具体的值来进行替换，可用前后两个观测值的平均值修正该异常值。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不处理，直接在具有异常值的数据集上进行统计分析。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视为缺失值，利用缺失值的处理方法修正该异常值。</a:t>
            </a:r>
          </a:p>
        </p:txBody>
      </p:sp>
    </p:spTree>
    <p:extLst>
      <p:ext uri="{BB962C8B-B14F-4D97-AF65-F5344CB8AC3E}">
        <p14:creationId xmlns:p14="http://schemas.microsoft.com/office/powerpoint/2010/main" val="1947823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如果希望对异常值进行修改，则可以使用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replace()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方法进行替换，该方法不仅可以对单个数据进行替换，也可以多个数据执行批量替换操作。</a:t>
            </a: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1420837" y="5249311"/>
            <a:ext cx="9777046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to_replace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：表示查找被替换值的方式。</a:t>
            </a: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value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：用来替换任何匹配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to_replace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的值，默认值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841675" y="4055810"/>
            <a:ext cx="69775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replace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to_replace = None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value = None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inplace = False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limit = None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regex = False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method ='pad' 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110153" y="3778035"/>
            <a:ext cx="8117059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43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更改数据类型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在处理数据时，可能会遇到数据类型不一致的问题。例如，通过爬虫采集到的数据都是整型的数据，在使用数据时希望保留两位小数点，这时就需要将数据的类型转换成浮点型。</a:t>
            </a:r>
          </a:p>
        </p:txBody>
      </p:sp>
    </p:spTree>
    <p:extLst>
      <p:ext uri="{BB962C8B-B14F-4D97-AF65-F5344CB8AC3E}">
        <p14:creationId xmlns:p14="http://schemas.microsoft.com/office/powerpoint/2010/main" val="360688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81600" y="1658602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数据清洗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数据合并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2458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数据重塑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2655094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转换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更改数据类型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数据对象时，如果没有明确地指出数据的类型，则可以根据传入的数据推断出来，并且通过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dtypes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属性进行查看。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244977" y="4055810"/>
            <a:ext cx="69775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 = pd.DataFrame({'A':['5', '6', '7'], 'B':['3', '2', '1']})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查看数据的类型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df.dtypes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13455" y="3778035"/>
            <a:ext cx="7877909" cy="17365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114634" y="4773506"/>
            <a:ext cx="2152916" cy="1320081"/>
          </a:xfrm>
          <a:prstGeom prst="wedgeRoundRectCallout">
            <a:avLst>
              <a:gd name="adj1" fmla="val 94711"/>
              <a:gd name="adj2" fmla="val -328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     object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     object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dtype: object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050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更改数据类型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还可以在创建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对象时明确地指定数据的类型，即在使用构造方法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dtype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参数指定数据的类型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199845" y="4142987"/>
            <a:ext cx="55461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 = pd.DataFrame({'A': ['5', '6', '7'],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'B': ['3', '2', '1']},dtype='int')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df.dtypes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3961" y="3810737"/>
            <a:ext cx="7093584" cy="18147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442875" y="4965428"/>
            <a:ext cx="2152916" cy="1320081"/>
          </a:xfrm>
          <a:prstGeom prst="wedgeRoundRectCallout">
            <a:avLst>
              <a:gd name="adj1" fmla="val 120195"/>
              <a:gd name="adj2" fmla="val -392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    int32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    int32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dtype: object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540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更改数据类型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astype()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方法可以强制转换数据的类型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99"/>
          <p:cNvSpPr txBox="1">
            <a:spLocks noChangeArrowheads="1"/>
          </p:cNvSpPr>
          <p:nvPr/>
        </p:nvSpPr>
        <p:spPr bwMode="auto">
          <a:xfrm>
            <a:off x="2110153" y="3862763"/>
            <a:ext cx="8328075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dtype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：表示数据的类型。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errors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：错误采取的处理方式，可以取值为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raise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ignore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。其中，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raise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表示允许引发异常，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ignore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表示抑制异常，默认为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raise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616591" y="2853928"/>
            <a:ext cx="7385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astype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copy = True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errors ='raise'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** kwargs 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2110153" y="2391487"/>
            <a:ext cx="8328075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457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更改数据类型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82888" y="2321112"/>
            <a:ext cx="8466137" cy="316221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3318" name="Picture 6" descr="https://timgsa.baidu.com/timg?image&amp;quality=80&amp;size=b9999_10000&amp;sec=1542365502710&amp;di=119f677a7f6f16dd89ce5795828e0048&amp;imgtype=0&amp;src=http%3A%2F%2Fwww.creative-lighting.com.cn%2Flocalimg%2F687474703a2f2f6777312e616c6963646e2e636f6d2f62616f2f75706c6f616465642f69362f543163474b4458774a6658585858585858585f2121302d6974656d5f7069632e6a706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"/>
          <a:stretch/>
        </p:blipFill>
        <p:spPr bwMode="auto">
          <a:xfrm flipH="1">
            <a:off x="351692" y="2816802"/>
            <a:ext cx="3701608" cy="354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99"/>
          <p:cNvSpPr txBox="1">
            <a:spLocks noChangeArrowheads="1"/>
          </p:cNvSpPr>
          <p:nvPr/>
        </p:nvSpPr>
        <p:spPr bwMode="auto">
          <a:xfrm>
            <a:off x="3295650" y="2856259"/>
            <a:ext cx="7813675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astype()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方法存在着一些局限性，</a:t>
            </a:r>
            <a:r>
              <a:rPr lang="zh-CN" altLang="en-US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只要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待转换的数据中存在非数字以外的字符，在使用</a:t>
            </a:r>
            <a:r>
              <a:rPr lang="en-US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astype()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方法进行类型转换时就会出现错误，而</a:t>
            </a:r>
            <a:r>
              <a:rPr lang="en-US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to_numeric()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函数的出现正好解决了这个问题。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1772360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更改数据类型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250462"/>
            <a:ext cx="10991850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to_numeric()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函数可以将传入的参数转换为数值类型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99"/>
          <p:cNvSpPr txBox="1">
            <a:spLocks noChangeArrowheads="1"/>
          </p:cNvSpPr>
          <p:nvPr/>
        </p:nvSpPr>
        <p:spPr bwMode="auto">
          <a:xfrm>
            <a:off x="2110153" y="4222149"/>
            <a:ext cx="832807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arg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：表示要转换的数据，可以是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list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tuple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Series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errors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表示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错误采取的处理方式。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25482" y="3075798"/>
            <a:ext cx="56974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pandas.to_numeric(arg, errors='raise', downcast=None)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0153" y="2968283"/>
            <a:ext cx="8328075" cy="11691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0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81600" y="1658602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数据清洗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数据合并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2458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数据重塑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2655094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3079174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轴向堆叠数据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577850" y="1123852"/>
            <a:ext cx="10991850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concat()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函数可以沿着一条轴将多个对象进行堆叠，其使用方式类似数据库中的数据表合并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308295" y="4164036"/>
            <a:ext cx="9661329" cy="228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axis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：表示连接的轴向，可以为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，默认为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342900" lvl="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join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：表示连接的方式，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inner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表示内连接，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outer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表示外连接，默认使用外连接。</a:t>
            </a:r>
          </a:p>
          <a:p>
            <a:pPr marL="342900" lvl="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ignore_index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：如果设置为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，清除现有索引并重置索引值。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names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：结果分层索引中的层级的名称。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798490" y="3004639"/>
            <a:ext cx="88204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itchFamily="18" charset="0"/>
                <a:ea typeface="楷体" pitchFamily="49" charset="-122"/>
              </a:rPr>
              <a:t>concat(objs,axis=0,join=‘outer’,join_axes=None,ignore_index=False,keys=None,levels=None,names=None,</a:t>
            </a:r>
            <a:r>
              <a:rPr lang="zh-CN" altLang="en-US" sz="2600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</a:rPr>
              <a:t>...)</a:t>
            </a:r>
            <a:endParaRPr lang="zh-CN" altLang="zh-CN" sz="26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8295" y="2792840"/>
            <a:ext cx="9661329" cy="12727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轴向堆叠数据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根据轴方向的不同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可以将堆叠分成横向堆叠与纵向堆叠，默认采用的是纵向堆叠方式。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2536" y="3798277"/>
            <a:ext cx="1814732" cy="1814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alibri" pitchFamily="34" charset="0"/>
              </a:rPr>
              <a:t>A</a:t>
            </a:r>
            <a:endParaRPr lang="zh-CN" altLang="en-US" sz="3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0233" y="3798277"/>
            <a:ext cx="1814732" cy="1814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alibri" pitchFamily="34" charset="0"/>
              </a:rPr>
              <a:t>B</a:t>
            </a:r>
            <a:endParaRPr lang="zh-CN" altLang="en-US" sz="36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942536" y="3713871"/>
            <a:ext cx="4023359" cy="28135"/>
          </a:xfrm>
          <a:prstGeom prst="straightConnector1">
            <a:avLst/>
          </a:prstGeom>
          <a:ln w="57150">
            <a:solidFill>
              <a:srgbClr val="1353A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3992" y="32522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横向</a:t>
            </a:r>
          </a:p>
        </p:txBody>
      </p:sp>
      <p:sp>
        <p:nvSpPr>
          <p:cNvPr id="13" name="矩形 12"/>
          <p:cNvSpPr/>
          <p:nvPr/>
        </p:nvSpPr>
        <p:spPr>
          <a:xfrm>
            <a:off x="7216726" y="3252206"/>
            <a:ext cx="1913206" cy="1453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alibri" pitchFamily="34" charset="0"/>
              </a:rPr>
              <a:t>A</a:t>
            </a:r>
            <a:endParaRPr lang="zh-CN" altLang="en-US" sz="3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16726" y="4705643"/>
            <a:ext cx="1913206" cy="1453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alibri" pitchFamily="34" charset="0"/>
              </a:rPr>
              <a:t>B</a:t>
            </a:r>
            <a:endParaRPr lang="zh-CN" altLang="en-US" sz="36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9256542" y="3252206"/>
            <a:ext cx="0" cy="3247068"/>
          </a:xfrm>
          <a:prstGeom prst="straightConnector1">
            <a:avLst/>
          </a:prstGeom>
          <a:ln w="57150">
            <a:solidFill>
              <a:srgbClr val="1353A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542" y="447481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纵向</a:t>
            </a:r>
          </a:p>
        </p:txBody>
      </p:sp>
    </p:spTree>
    <p:extLst>
      <p:ext uri="{BB962C8B-B14F-4D97-AF65-F5344CB8AC3E}">
        <p14:creationId xmlns:p14="http://schemas.microsoft.com/office/powerpoint/2010/main" val="267605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轴向堆叠数据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在堆叠数据时，默认采用的是外连接（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参数设为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outer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）的方式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进行合并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，当然也可以通过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join=inner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设置为内连接的方式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900460" y="3705469"/>
            <a:ext cx="6623368" cy="27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12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轴向堆叠数据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当使用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concat()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函数合并时，若是将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参数的值设为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，且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参数的值设为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outer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，代表着使用横向堆叠与外连接的方式进行合并。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09872" y="3731797"/>
            <a:ext cx="8315814" cy="24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5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前导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数据清洗是一项复杂且繁琐的工作，同时也是整个数据分析过程中最为重要的环节。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683656" y="3332571"/>
            <a:ext cx="9216573" cy="1998432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数据清洗的目的在于提高数据质量，将脏数据清洗干净，使原数据具有完整性、唯一性、权威性、合法性、一致性等特点。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轴向堆叠数据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577851" y="1320800"/>
            <a:ext cx="56541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当使用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concat()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函数合并时，若是将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axis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参数的值设为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，且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参数的值设为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inner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代表着使用纵向堆叠与内连接的方式进行合并。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57059" y="1926853"/>
            <a:ext cx="4876564" cy="37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1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主键合并数据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主键合并类似于关系型数据库的连接方式，它是指根据一个或多个键将不同的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DatFrame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对象连接起来，大多数是将两个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DatFrame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对象中重叠的列作为合并的键。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898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主键合并数据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中提供了用于主键合并的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merge()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308295" y="4164039"/>
            <a:ext cx="9661329" cy="143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left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：参与合并的左侧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对象。</a:t>
            </a:r>
          </a:p>
          <a:p>
            <a:pPr marL="342900" lvl="0" indent="-3429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right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：参与合并的右侧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对象。</a:t>
            </a:r>
          </a:p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how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：表示连接方式，默认为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inner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98490" y="2580076"/>
            <a:ext cx="882044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pandas.merge(left, right, how='inner', on=None, left_on=None,</a:t>
            </a:r>
            <a:endParaRPr lang="zh-CN" altLang="zh-CN" sz="26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right_on=None, left_index=False, right_index=False, sort=False,</a:t>
            </a:r>
            <a:endParaRPr lang="zh-CN" altLang="zh-CN" sz="26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suffixes=('_x', '_y'), copy=True, indicator=False, validate=None)</a:t>
            </a:r>
            <a:endParaRPr lang="zh-CN" altLang="zh-CN" sz="26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8295" y="2368277"/>
            <a:ext cx="9661329" cy="16972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4614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主键合并数据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how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参数可以取下列值：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325928" y="2293036"/>
            <a:ext cx="10243772" cy="188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indent="-457200">
              <a:lnSpc>
                <a:spcPts val="3500"/>
              </a:lnSpc>
              <a:buFont typeface="Arial" pitchFamily="34" charset="0"/>
              <a:buChar char="•"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 left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：使用左侧的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的键，类似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的左外连接。</a:t>
            </a:r>
          </a:p>
          <a:p>
            <a:pPr lvl="1" indent="-457200">
              <a:lnSpc>
                <a:spcPts val="3500"/>
              </a:lnSpc>
              <a:buFont typeface="Arial" pitchFamily="34" charset="0"/>
              <a:buChar char="•"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right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：使用右侧的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的键，类似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的右外连接。</a:t>
            </a:r>
          </a:p>
          <a:p>
            <a:pPr lvl="1" indent="-457200">
              <a:lnSpc>
                <a:spcPts val="3500"/>
              </a:lnSpc>
              <a:buFont typeface="Arial" pitchFamily="34" charset="0"/>
              <a:buChar char="•"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outer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：使用两个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所有的键，类似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的全连接。</a:t>
            </a:r>
          </a:p>
          <a:p>
            <a:pPr lvl="1" indent="-457200">
              <a:lnSpc>
                <a:spcPts val="3500"/>
              </a:lnSpc>
              <a:buFont typeface="Arial" pitchFamily="34" charset="0"/>
              <a:buChar char="•"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inner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：使用两个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键的交集，类似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000" dirty="0">
                <a:latin typeface="楷体" pitchFamily="49" charset="-122"/>
                <a:ea typeface="楷体" pitchFamily="49" charset="-122"/>
              </a:rPr>
              <a:t>的内连接</a:t>
            </a:r>
          </a:p>
        </p:txBody>
      </p:sp>
    </p:spTree>
    <p:extLst>
      <p:ext uri="{BB962C8B-B14F-4D97-AF65-F5344CB8AC3E}">
        <p14:creationId xmlns:p14="http://schemas.microsoft.com/office/powerpoint/2010/main" val="1004288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主键合并数据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562600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merge()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函数进行合并时，默认会使用重叠的列索引做为合并键，并采用内连接方式合并数据，即取行索引重叠的部分。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03852" y="1798698"/>
            <a:ext cx="5468032" cy="4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99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主键合并数据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除此之外，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merge()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函数还支持对含有多个重叠列的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对象进行合并。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82144" y="2962019"/>
            <a:ext cx="5383261" cy="34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34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主键合并数据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使用外连接的方式将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进行合并时，列中相同的数据会重叠，没有数据的位置使用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进行填充。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34763" y="2844335"/>
            <a:ext cx="4718393" cy="36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95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主键合并数据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1" y="1320800"/>
            <a:ext cx="5527528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左连接是以左表为基准进行连接，所以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表中的数据会全部显示，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表中只会显示与重叠数据行索引值相同的数据，合并后表中缺失的数据会使用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进行填充。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218309" y="2098636"/>
            <a:ext cx="5233721" cy="35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9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主键合并数据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5682273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右连接与左连接的规则正好相反，右连接是以右表为基准，右表中的数据全部显示，而左表中显示与重叠数据行索引值相同的数据，合并后缺失的数据使用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填充合并。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527409" y="1833929"/>
            <a:ext cx="5087083" cy="38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62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主键合并数据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假设两张表中的行索引与列索引均没有重叠的部分，但依旧可以使用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merge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函数来合并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只需要将参数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left_index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right_index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的值设置为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即可。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845633" y="3625946"/>
            <a:ext cx="4247515" cy="2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7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前导</a:t>
            </a: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612809" y="2992734"/>
            <a:ext cx="680629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脏数据在这里指的是对数据分析</a:t>
            </a:r>
            <a:r>
              <a:rPr lang="zh-CN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没有实际意义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格式非法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不在指定范围内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的数据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2888" y="2527574"/>
            <a:ext cx="8466137" cy="2598057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8" name="图片 5" descr="ti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258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根据行索引合并数据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799"/>
            <a:ext cx="10991850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join()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方法能够通过索引或指定列来连接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308295" y="4487596"/>
            <a:ext cx="9661329" cy="188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lvl="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on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：名称，用于连接列名。</a:t>
            </a:r>
          </a:p>
          <a:p>
            <a:pPr marL="457200" lvl="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how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：可以从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{''left'' ,''right'', ''outer'', ''inner''}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中任选一个，默认使用左连接的方式。</a:t>
            </a:r>
          </a:p>
          <a:p>
            <a:pPr marL="457200" lvl="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sort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：根据连接键对合并的数据进行排序，默认为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83481" y="3298182"/>
            <a:ext cx="88204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join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other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on = None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how ='left'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lsuffix =''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rsuffix =''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sort = False </a:t>
            </a:r>
            <a:r>
              <a:rPr lang="zh-CN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1308295" y="3057593"/>
            <a:ext cx="9661329" cy="13737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594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合并重叠数据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799"/>
            <a:ext cx="11267147" cy="22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9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39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zh-CN" sz="3900" dirty="0">
                <a:latin typeface="微软雅黑" pitchFamily="34" charset="-122"/>
                <a:ea typeface="微软雅黑" pitchFamily="34" charset="-122"/>
              </a:rPr>
              <a:t>对象中出现了缺失数据，而我们希望使用其他</a:t>
            </a:r>
            <a:r>
              <a:rPr lang="en-US" altLang="zh-CN" sz="39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zh-CN" sz="3900" dirty="0">
                <a:latin typeface="微软雅黑" pitchFamily="34" charset="-122"/>
                <a:ea typeface="微软雅黑" pitchFamily="34" charset="-122"/>
              </a:rPr>
              <a:t>对象中的数据填充缺失数据，</a:t>
            </a:r>
            <a:r>
              <a:rPr lang="zh-CN" altLang="en-US" sz="3900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zh-CN" sz="3900" dirty="0">
                <a:latin typeface="微软雅黑" pitchFamily="34" charset="-122"/>
                <a:ea typeface="微软雅黑" pitchFamily="34" charset="-122"/>
              </a:rPr>
              <a:t>可以通过</a:t>
            </a:r>
            <a:r>
              <a:rPr lang="en-US" altLang="zh-CN" sz="3900" dirty="0">
                <a:latin typeface="微软雅黑" pitchFamily="34" charset="-122"/>
                <a:ea typeface="微软雅黑" pitchFamily="34" charset="-122"/>
              </a:rPr>
              <a:t>combine_first()</a:t>
            </a:r>
            <a:r>
              <a:rPr lang="zh-CN" altLang="zh-CN" sz="3900" dirty="0">
                <a:latin typeface="微软雅黑" pitchFamily="34" charset="-122"/>
                <a:ea typeface="微软雅黑" pitchFamily="34" charset="-122"/>
              </a:rPr>
              <a:t>方法为缺失数据填充。</a:t>
            </a:r>
            <a:endParaRPr lang="en-US" altLang="zh-CN" sz="3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677248" y="4153610"/>
            <a:ext cx="306834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combine_first(other)</a:t>
            </a:r>
            <a:endParaRPr lang="zh-CN" altLang="zh-CN" sz="26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11680" y="3847836"/>
            <a:ext cx="8243668" cy="11039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011681" y="5022168"/>
            <a:ext cx="8243668" cy="99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上述方法中只有一个参数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other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，该参数用于接收填充缺失值的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14307745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合并重叠数据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799"/>
            <a:ext cx="6948366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假设现在有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表与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表，其中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表中存在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个缺失的数据，而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表中的数据是完整的，并且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表与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表有相同的索引名，此时我们可以使用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表中的数据来填充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表的缺失数据，得到一个新的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表，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7232368" y="1725002"/>
            <a:ext cx="4655320" cy="41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17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81600" y="1658602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数据清洗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数据合并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2458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数据重塑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2655094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19883529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重塑层次化索引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中重塑层次化索引的操作主要是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stack()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unstack()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方法，前者是将数据的列“旋转”为行，后者是将数据的行“旋转”为列。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重塑层次化索引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stack()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方法可以将数据的列索引转换为行索引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55410" y="3674122"/>
            <a:ext cx="8243668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level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：表示操作内层索引。若设为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，表示操作外层索引，默认为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dropna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：表示是否将旋转后的缺失值删除，若设为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，则表示自动过滤缺失值，设置为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则相反。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198016" y="2696283"/>
            <a:ext cx="64242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DataFrame.stack(level=-1, dropna=True)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5410" y="2370728"/>
            <a:ext cx="8243668" cy="1174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600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680367" y="3328646"/>
            <a:ext cx="4928344" cy="31987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重塑层次化索引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现在有一个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类对象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，如果希望将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重塑为一个具有两层索引结构的对象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，也就是说将列索引转换成内层行索引，则重塑前后的效果如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所示。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9436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重塑层次化索引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577850" y="1320800"/>
            <a:ext cx="112952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unstack()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方法可以将数据的行索引转换为列索引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55410" y="3674122"/>
            <a:ext cx="8243668" cy="183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lvl="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level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，表示操作内层索引，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表示操作外层索引。</a:t>
            </a:r>
          </a:p>
          <a:p>
            <a:pPr marL="457200" lvl="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fill_value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：若产生了缺失值，则可以设置这个参数用来替换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NaN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36143" y="2696283"/>
            <a:ext cx="7178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DataFrame.unstack(level=-1, fill_value=None)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5410" y="2370728"/>
            <a:ext cx="8243668" cy="1174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98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轴向旋转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41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某件商品的价格在非活动期间为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元，而在活动期间商品的价格为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元，这就造成同一件商品在不同时间对应不同的价格。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914" y="3629124"/>
            <a:ext cx="3853668" cy="2804336"/>
          </a:xfrm>
          <a:prstGeom prst="rect">
            <a:avLst/>
          </a:prstGeom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481346" y="5022655"/>
            <a:ext cx="3868615" cy="137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同一款商品的在活动前后的价格无法很直观地看出来。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轴向旋转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41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我们可以将商品的名称作为列索引，出售日期作为行索引，价格作为表格中的数据，此时每一行展示了同一日期不同手机品牌的价格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3572" y="3797983"/>
            <a:ext cx="7049956" cy="1913964"/>
          </a:xfrm>
          <a:prstGeom prst="rect">
            <a:avLst/>
          </a:prstGeom>
        </p:spPr>
      </p:pic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7783528" y="4685692"/>
            <a:ext cx="3868615" cy="92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通过表格可以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直观地看出活动前后的价格浮动</a:t>
            </a:r>
          </a:p>
        </p:txBody>
      </p:sp>
    </p:spTree>
    <p:extLst>
      <p:ext uri="{BB962C8B-B14F-4D97-AF65-F5344CB8AC3E}">
        <p14:creationId xmlns:p14="http://schemas.microsoft.com/office/powerpoint/2010/main" val="238005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空值一般表示数据未知、不适用或将在以后添加数据。缺失值是指数据集中某个或某些属性的值是不完整的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5427" y="4875066"/>
            <a:ext cx="2127250" cy="846137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None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1499" y="4875066"/>
            <a:ext cx="2125662" cy="846137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NaN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571209" y="3787117"/>
            <a:ext cx="937256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一般</a:t>
            </a:r>
            <a:r>
              <a:rPr lang="zh-CN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空值使用</a:t>
            </a:r>
            <a:r>
              <a:rPr lang="en-US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表示，</a:t>
            </a:r>
            <a:r>
              <a:rPr lang="zh-CN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缺失值使用</a:t>
            </a:r>
            <a:r>
              <a:rPr lang="en-US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NaN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表示。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4843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轴向旋转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123852"/>
            <a:ext cx="11295282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pivot()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方法提供了这样的功能，它会根据给定的行或列索引重新组织一个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955410" y="4841740"/>
            <a:ext cx="8243668" cy="143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index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：用于创建新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对象的行索引。</a:t>
            </a:r>
          </a:p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columns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：用于创建新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对象的列索引。</a:t>
            </a:r>
          </a:p>
          <a:p>
            <a:pPr marL="457200" indent="-457200">
              <a:lnSpc>
                <a:spcPts val="35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values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：用于填充新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对象中的值。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494914" y="3863901"/>
            <a:ext cx="7562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pivot(index=None, columns=None, values=None)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5410" y="3538346"/>
            <a:ext cx="8243668" cy="1174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3618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81600" y="1658602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数据清洗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25121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数据合并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2458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数据重塑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2655094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1126107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重命名轴索引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434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中提供了一个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rename()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方法来重命名个别列索引或行索引的标签或名称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1631852" y="5163429"/>
            <a:ext cx="9242474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lvl="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index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columns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：表示对行索引名或列索引名的转换。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marL="457200" lvl="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inplace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，表示是否返回新的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Pandas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对象。</a:t>
            </a:r>
          </a:p>
        </p:txBody>
      </p:sp>
      <p:sp>
        <p:nvSpPr>
          <p:cNvPr id="18436" name="矩形 5"/>
          <p:cNvSpPr>
            <a:spLocks noChangeArrowheads="1"/>
          </p:cNvSpPr>
          <p:nvPr/>
        </p:nvSpPr>
        <p:spPr bwMode="auto">
          <a:xfrm>
            <a:off x="2258767" y="3398508"/>
            <a:ext cx="76300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rename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mapper = None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index = Nonecolumns = None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axis = None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copy = True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inplace = False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level = None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1631852" y="3158440"/>
            <a:ext cx="8904849" cy="18637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重命名轴索引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434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例如，将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每个列索引名称重命名为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37374" y="3274255"/>
            <a:ext cx="9072802" cy="24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440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离散化连续数据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434" name="矩形 2"/>
          <p:cNvSpPr>
            <a:spLocks noChangeArrowheads="1"/>
          </p:cNvSpPr>
          <p:nvPr/>
        </p:nvSpPr>
        <p:spPr bwMode="auto">
          <a:xfrm>
            <a:off x="577850" y="1320800"/>
            <a:ext cx="5921424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有时候我们会碰到这样的需求，例如，将有关年龄的数据进行离散化（分桶）或拆分为“面元”，直白来说，就是将年龄分成几个区间。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C:\Users\admin\Documents\Tencent Files\247993199\Image\C2C\6~UF)TDN9`[T%_SH6TA4JH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8" y="1709166"/>
            <a:ext cx="4505504" cy="4190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5160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离散化连续数据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 cut 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函数能够实现离散化操作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631852" y="4471634"/>
            <a:ext cx="952382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：表示要分箱的数组，必须是一维的。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bins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：接收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int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和序列类型的数据。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right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：是否包含右端点，决定区间的开闭，默认为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2258767" y="2706713"/>
            <a:ext cx="76300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pandas.cut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bins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right = True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labels = None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retbins = False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precision = 3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include_lowest = False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duplicates ='raise'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1631852" y="2466645"/>
            <a:ext cx="8904849" cy="18637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2125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离散化连续数据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2888" y="2321112"/>
            <a:ext cx="8466137" cy="316221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1" name="Picture 6" descr="https://timgsa.baidu.com/timg?image&amp;quality=80&amp;size=b9999_10000&amp;sec=1542365502710&amp;di=119f677a7f6f16dd89ce5795828e0048&amp;imgtype=0&amp;src=http%3A%2F%2Fwww.creative-lighting.com.cn%2Flocalimg%2F687474703a2f2f6777312e616c6963646e2e636f6d2f62616f2f75706c6f616465642f69362f543163474b4458774a6658585858585858585f2121302d6974656d5f7069632e6a706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"/>
          <a:stretch/>
        </p:blipFill>
        <p:spPr bwMode="auto">
          <a:xfrm flipH="1">
            <a:off x="351692" y="2816802"/>
            <a:ext cx="3701608" cy="354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99"/>
          <p:cNvSpPr txBox="1">
            <a:spLocks noChangeArrowheads="1"/>
          </p:cNvSpPr>
          <p:nvPr/>
        </p:nvSpPr>
        <p:spPr bwMode="auto">
          <a:xfrm>
            <a:off x="3295650" y="3114791"/>
            <a:ext cx="7813675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cut()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函数会返回一个</a:t>
            </a:r>
            <a:r>
              <a:rPr lang="en-US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Categorical</a:t>
            </a:r>
            <a:r>
              <a:rPr lang="zh-CN" altLang="zh-CN" sz="2800" dirty="0">
                <a:solidFill>
                  <a:srgbClr val="1353A2"/>
                </a:solidFill>
                <a:latin typeface="黑体" pitchFamily="49" charset="-122"/>
                <a:ea typeface="黑体" pitchFamily="49" charset="-122"/>
              </a:rPr>
              <a:t>对象，我们可以将其看作一组表示面元名称的字符串，它包含了分组的数量以及不同分类的名称。</a:t>
            </a:r>
          </a:p>
        </p:txBody>
      </p:sp>
    </p:spTree>
    <p:extLst>
      <p:ext uri="{BB962C8B-B14F-4D97-AF65-F5344CB8AC3E}">
        <p14:creationId xmlns:p14="http://schemas.microsoft.com/office/powerpoint/2010/main" val="36203319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离散化连续数据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333" y="2649754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61975" y="1419225"/>
            <a:ext cx="11047413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Categories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对象中的区间范围跟数学符号中的“区间”一样，都是用圆括号表示开区间，用方括号则表示闭区间。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6579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离散化连续数据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61975" y="1419225"/>
            <a:ext cx="11047413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如果希望设置左闭右开区间，则可以在调用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函数时传入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right=False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进行修改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021304" y="3716904"/>
            <a:ext cx="6156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ea typeface="楷体" pitchFamily="49" charset="-122"/>
              </a:rPr>
              <a:t>pd.cut(ages, bins=bins, right=False)</a:t>
            </a:r>
            <a:endParaRPr lang="zh-CN" altLang="zh-CN" sz="32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5919" y="3418449"/>
            <a:ext cx="8904849" cy="11816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4740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哑变量处理类别型数据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2494914" y="1419225"/>
            <a:ext cx="929893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哑变量又称虚拟变量、名义变量，从名称上看就知道，它是人为虚设的变量，用来反映某个变量的不同类别。使用哑变量处理类别转换，事实上就是将分类变量转换为哑变量矩阵或指标矩阵，矩阵的值通常用“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”或“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”表示。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" descr="画重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6" y="3997325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中提供了一些用于检查或处理空值和缺失值的函数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或方法。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814731" y="3163032"/>
            <a:ext cx="8820443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isnull()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notnull()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函数可以判断数据集中是否存在空值和缺失值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6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对于缺失数据可以使用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dropna()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fillna()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方法对缺失值进行删除和填充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87164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哑变量处理类别型数据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561975" y="1419225"/>
            <a:ext cx="1104741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假设变量“职业”的取值分别为司机、学生、导游、工人、教师共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种选项，如果使用哑变量表示，则可以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用下图表示。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54407" y="3727549"/>
            <a:ext cx="7262547" cy="2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700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592074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哑变量处理类别型数据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459" name="矩形 2"/>
          <p:cNvSpPr>
            <a:spLocks noChangeArrowheads="1"/>
          </p:cNvSpPr>
          <p:nvPr/>
        </p:nvSpPr>
        <p:spPr bwMode="auto">
          <a:xfrm>
            <a:off x="561975" y="1180563"/>
            <a:ext cx="11047413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中，可以使用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get_dummies()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函数对类别特征进行哑变量处理，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631852" y="4884795"/>
            <a:ext cx="9977536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lvl="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data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：表示哑变量处理的数据。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prefix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：表示列名的前缀，默认为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prefix_sep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：用于附加前缀作为分隔符使用，默认为“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_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”。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58767" y="3216361"/>
            <a:ext cx="76300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pandas.get_dummies(data, prefix=None, prefix_sep='_', dummy_na=False,columns=None, sparse=False, drop_first=False, dtype=None)</a:t>
            </a:r>
            <a:endParaRPr lang="zh-CN" altLang="zh-CN" sz="28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1852" y="2976293"/>
            <a:ext cx="8904849" cy="18637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3363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2"/>
          <p:cNvSpPr>
            <a:spLocks noChangeArrowheads="1"/>
          </p:cNvSpPr>
          <p:nvPr/>
        </p:nvSpPr>
        <p:spPr bwMode="auto">
          <a:xfrm>
            <a:off x="590550" y="1455057"/>
            <a:ext cx="110109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进一步介绍了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的数据预处理，包括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数据清洗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数据合并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数据重塑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数据转换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，并结合预处理部分地区信息的案例，讲解了如何利用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预处理数据。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数据预处理是数据分析中必不可少的环节，希望大家要多加练习，并能够在实际场景中选择合理的方式对数据进行预处理操作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另外还可以参考官网提供的文档深入地学习。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94914" y="262890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空值和缺失值的处理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isnull()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函数的语法格式如下：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869669" y="3677918"/>
            <a:ext cx="8820443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上述函数中只有一个参数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obj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，表示检查空值的对象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isnull()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函数会返回一个布尔类型的值，如果返回的结果为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，则说明有空值或缺失值，否则为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NaN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映射到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值，其它内容映射到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64869" y="2769039"/>
            <a:ext cx="2817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楷体" pitchFamily="49" charset="-122"/>
              </a:rPr>
              <a:t>pandas.isnull(obj)</a:t>
            </a:r>
            <a:endParaRPr lang="zh-CN" altLang="zh-CN" sz="28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98800" y="2572189"/>
            <a:ext cx="5949950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52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4502</Words>
  <Application>Microsoft Office PowerPoint</Application>
  <PresentationFormat>宽屏</PresentationFormat>
  <Paragraphs>353</Paragraphs>
  <Slides>82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5" baseType="lpstr">
      <vt:lpstr>等线</vt:lpstr>
      <vt:lpstr>等线 Light</vt:lpstr>
      <vt:lpstr>黑体</vt:lpstr>
      <vt:lpstr>楷体</vt:lpstr>
      <vt:lpstr>微软雅黑</vt:lpstr>
      <vt:lpstr>Arial</vt:lpstr>
      <vt:lpstr>Calibri</vt:lpstr>
      <vt:lpstr>Cambria Math</vt:lpstr>
      <vt:lpstr>Impact</vt:lpstr>
      <vt:lpstr>Times New Roman</vt:lpstr>
      <vt:lpstr>Wingdings</vt:lpstr>
      <vt:lpstr>Office 主题​​</vt:lpstr>
      <vt:lpstr>Microsoft Excel 97-2003 Worksheet</vt:lpstr>
      <vt:lpstr>第4章 数据预处理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黄 薇</cp:lastModifiedBy>
  <cp:revision>2590</cp:revision>
  <dcterms:created xsi:type="dcterms:W3CDTF">2016-08-25T05:35:00Z</dcterms:created>
  <dcterms:modified xsi:type="dcterms:W3CDTF">2023-01-26T13:44:44Z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