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B399-1852-42B3-A132-B284959590C0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E5A3-6461-4033-9B7B-36578BE20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80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B399-1852-42B3-A132-B284959590C0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E5A3-6461-4033-9B7B-36578BE20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1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B399-1852-42B3-A132-B284959590C0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E5A3-6461-4033-9B7B-36578BE20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28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B399-1852-42B3-A132-B284959590C0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E5A3-6461-4033-9B7B-36578BE20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51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B399-1852-42B3-A132-B284959590C0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E5A3-6461-4033-9B7B-36578BE20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35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B399-1852-42B3-A132-B284959590C0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E5A3-6461-4033-9B7B-36578BE20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5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B399-1852-42B3-A132-B284959590C0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E5A3-6461-4033-9B7B-36578BE20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B399-1852-42B3-A132-B284959590C0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E5A3-6461-4033-9B7B-36578BE20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4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B399-1852-42B3-A132-B284959590C0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E5A3-6461-4033-9B7B-36578BE20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1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B399-1852-42B3-A132-B284959590C0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E5A3-6461-4033-9B7B-36578BE20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50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B399-1852-42B3-A132-B284959590C0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E5A3-6461-4033-9B7B-36578BE20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60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B399-1852-42B3-A132-B284959590C0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E5A3-6461-4033-9B7B-36578BE20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28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7944" y="260648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START</a:t>
            </a:r>
            <a:endParaRPr lang="en-GB" sz="2000" b="1" dirty="0"/>
          </a:p>
        </p:txBody>
      </p:sp>
      <p:sp>
        <p:nvSpPr>
          <p:cNvPr id="8" name="Parallelogram 7"/>
          <p:cNvSpPr/>
          <p:nvPr/>
        </p:nvSpPr>
        <p:spPr>
          <a:xfrm>
            <a:off x="3635896" y="1124744"/>
            <a:ext cx="2304256" cy="43204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READ a, b , c</a:t>
            </a:r>
            <a:endParaRPr lang="en-GB" sz="2000" b="1" dirty="0"/>
          </a:p>
        </p:txBody>
      </p:sp>
      <p:sp>
        <p:nvSpPr>
          <p:cNvPr id="9" name="Diamond 8"/>
          <p:cNvSpPr/>
          <p:nvPr/>
        </p:nvSpPr>
        <p:spPr>
          <a:xfrm>
            <a:off x="3979106" y="2569065"/>
            <a:ext cx="1440160" cy="12241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d&gt;0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458826" y="3012662"/>
            <a:ext cx="1584176" cy="457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 = -b/2a</a:t>
            </a:r>
            <a:endParaRPr lang="en-GB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237878" y="2952161"/>
            <a:ext cx="1584176" cy="457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x</a:t>
            </a:r>
            <a:r>
              <a:rPr lang="en-GB" b="1" dirty="0" smtClean="0"/>
              <a:t>1=(</a:t>
            </a:r>
            <a:r>
              <a:rPr lang="en-GB" b="1" dirty="0" err="1" smtClean="0"/>
              <a:t>b+sqrt</a:t>
            </a:r>
            <a:r>
              <a:rPr lang="en-GB" b="1" dirty="0" smtClean="0"/>
              <a:t> d)/2a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1458826" y="3909376"/>
            <a:ext cx="1584176" cy="457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q=</a:t>
            </a:r>
            <a:r>
              <a:rPr lang="en-GB" sz="2000" b="1" dirty="0" err="1" smtClean="0"/>
              <a:t>sqrt</a:t>
            </a:r>
            <a:r>
              <a:rPr lang="en-GB" sz="2000" b="1" dirty="0" smtClean="0"/>
              <a:t> d/2a</a:t>
            </a:r>
            <a:endParaRPr lang="en-GB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6272724" y="3759370"/>
            <a:ext cx="1584176" cy="457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x</a:t>
            </a:r>
            <a:r>
              <a:rPr lang="en-GB" sz="2000" b="1" dirty="0" smtClean="0"/>
              <a:t>2=(-</a:t>
            </a:r>
            <a:r>
              <a:rPr lang="en-GB" sz="2000" b="1" dirty="0" err="1" smtClean="0"/>
              <a:t>b+sqrt</a:t>
            </a:r>
            <a:r>
              <a:rPr lang="en-GB" sz="2000" b="1" dirty="0" smtClean="0"/>
              <a:t> d)/2a</a:t>
            </a:r>
            <a:endParaRPr lang="en-GB" sz="2000" b="1" dirty="0"/>
          </a:p>
        </p:txBody>
      </p:sp>
      <p:sp>
        <p:nvSpPr>
          <p:cNvPr id="14" name="Parallelogram 13"/>
          <p:cNvSpPr/>
          <p:nvPr/>
        </p:nvSpPr>
        <p:spPr>
          <a:xfrm>
            <a:off x="1187624" y="4673980"/>
            <a:ext cx="2126580" cy="43204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Print p,+</a:t>
            </a:r>
            <a:r>
              <a:rPr lang="en-GB" sz="2000" b="1" dirty="0" err="1" smtClean="0"/>
              <a:t>I,q</a:t>
            </a:r>
            <a:endParaRPr lang="en-GB" sz="2000" b="1" dirty="0"/>
          </a:p>
        </p:txBody>
      </p:sp>
      <p:sp>
        <p:nvSpPr>
          <p:cNvPr id="15" name="Parallelogram 14"/>
          <p:cNvSpPr/>
          <p:nvPr/>
        </p:nvSpPr>
        <p:spPr>
          <a:xfrm>
            <a:off x="5956982" y="4457956"/>
            <a:ext cx="2126580" cy="43204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Print x1, x2</a:t>
            </a:r>
            <a:endParaRPr lang="en-GB" sz="2000" b="1" dirty="0"/>
          </a:p>
        </p:txBody>
      </p:sp>
      <p:sp>
        <p:nvSpPr>
          <p:cNvPr id="16" name="Parallelogram 15"/>
          <p:cNvSpPr/>
          <p:nvPr/>
        </p:nvSpPr>
        <p:spPr>
          <a:xfrm>
            <a:off x="3727291" y="5207705"/>
            <a:ext cx="2126580" cy="43204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Print p,-</a:t>
            </a:r>
            <a:r>
              <a:rPr lang="en-GB" b="1" dirty="0" err="1" smtClean="0"/>
              <a:t>I,q</a:t>
            </a:r>
            <a:endParaRPr lang="en-GB" b="1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4067944" y="6248463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END</a:t>
            </a:r>
            <a:endParaRPr lang="en-GB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3635896" y="1814169"/>
            <a:ext cx="2126580" cy="457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d=b**2-4*a*c</a:t>
            </a:r>
            <a:endParaRPr lang="en-GB" sz="2000" b="1" dirty="0"/>
          </a:p>
        </p:txBody>
      </p: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4788024" y="69269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</p:cNvCxnSpPr>
          <p:nvPr/>
        </p:nvCxnSpPr>
        <p:spPr>
          <a:xfrm>
            <a:off x="4788024" y="1556792"/>
            <a:ext cx="2557" cy="257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9" idx="0"/>
          </p:cNvCxnSpPr>
          <p:nvPr/>
        </p:nvCxnSpPr>
        <p:spPr>
          <a:xfrm>
            <a:off x="4699186" y="2272113"/>
            <a:ext cx="0" cy="296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1"/>
          </p:cNvCxnSpPr>
          <p:nvPr/>
        </p:nvCxnSpPr>
        <p:spPr>
          <a:xfrm flipH="1">
            <a:off x="3043002" y="3181133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1" idx="1"/>
          </p:cNvCxnSpPr>
          <p:nvPr/>
        </p:nvCxnSpPr>
        <p:spPr>
          <a:xfrm>
            <a:off x="5419266" y="3181133"/>
            <a:ext cx="8186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>
            <a:off x="2250914" y="3470606"/>
            <a:ext cx="0" cy="438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64288" y="3410105"/>
            <a:ext cx="0" cy="349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171247" y="4260040"/>
            <a:ext cx="0" cy="240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>
            <a:off x="2250914" y="4367320"/>
            <a:ext cx="0" cy="306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4"/>
          </p:cNvCxnSpPr>
          <p:nvPr/>
        </p:nvCxnSpPr>
        <p:spPr>
          <a:xfrm>
            <a:off x="7020272" y="4890004"/>
            <a:ext cx="9694" cy="1574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4"/>
          </p:cNvCxnSpPr>
          <p:nvPr/>
        </p:nvCxnSpPr>
        <p:spPr>
          <a:xfrm>
            <a:off x="2250914" y="5106028"/>
            <a:ext cx="0" cy="31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6" idx="5"/>
          </p:cNvCxnSpPr>
          <p:nvPr/>
        </p:nvCxnSpPr>
        <p:spPr>
          <a:xfrm>
            <a:off x="2250914" y="5423729"/>
            <a:ext cx="15303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508104" y="6464487"/>
            <a:ext cx="15170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4"/>
            <a:endCxn id="17" idx="0"/>
          </p:cNvCxnSpPr>
          <p:nvPr/>
        </p:nvCxnSpPr>
        <p:spPr>
          <a:xfrm flipH="1">
            <a:off x="4788024" y="5639753"/>
            <a:ext cx="2557" cy="608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21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644008" y="9807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rallelogram 4"/>
          <p:cNvSpPr/>
          <p:nvPr/>
        </p:nvSpPr>
        <p:spPr>
          <a:xfrm>
            <a:off x="3167844" y="1268760"/>
            <a:ext cx="2952328" cy="57606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INPUT a, b, c</a:t>
            </a:r>
            <a:endParaRPr lang="en-GB" sz="2400" b="1" dirty="0"/>
          </a:p>
        </p:txBody>
      </p:sp>
      <p:sp>
        <p:nvSpPr>
          <p:cNvPr id="6" name="Parallelogram 5"/>
          <p:cNvSpPr/>
          <p:nvPr/>
        </p:nvSpPr>
        <p:spPr>
          <a:xfrm>
            <a:off x="6756194" y="4530241"/>
            <a:ext cx="2284842" cy="57606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OUTPUT a</a:t>
            </a:r>
            <a:endParaRPr lang="en-GB" sz="2000" b="1" dirty="0"/>
          </a:p>
        </p:txBody>
      </p:sp>
      <p:sp>
        <p:nvSpPr>
          <p:cNvPr id="7" name="Parallelogram 6"/>
          <p:cNvSpPr/>
          <p:nvPr/>
        </p:nvSpPr>
        <p:spPr>
          <a:xfrm>
            <a:off x="179511" y="4530241"/>
            <a:ext cx="2319865" cy="57606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OUTPUT b</a:t>
            </a:r>
            <a:endParaRPr lang="en-GB" sz="2000" b="1" dirty="0"/>
          </a:p>
        </p:txBody>
      </p:sp>
      <p:sp>
        <p:nvSpPr>
          <p:cNvPr id="8" name="Diamond 7"/>
          <p:cNvSpPr/>
          <p:nvPr/>
        </p:nvSpPr>
        <p:spPr>
          <a:xfrm>
            <a:off x="3923928" y="2264636"/>
            <a:ext cx="1440160" cy="1236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a &gt; b</a:t>
            </a:r>
            <a:endParaRPr lang="en-GB" sz="2000" b="1" dirty="0"/>
          </a:p>
        </p:txBody>
      </p:sp>
      <p:sp>
        <p:nvSpPr>
          <p:cNvPr id="9" name="Diamond 8"/>
          <p:cNvSpPr/>
          <p:nvPr/>
        </p:nvSpPr>
        <p:spPr>
          <a:xfrm>
            <a:off x="1059217" y="2264636"/>
            <a:ext cx="1440160" cy="1236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b &gt; c</a:t>
            </a:r>
            <a:endParaRPr lang="en-GB" sz="2000" b="1" dirty="0"/>
          </a:p>
        </p:txBody>
      </p:sp>
      <p:sp>
        <p:nvSpPr>
          <p:cNvPr id="10" name="Diamond 9"/>
          <p:cNvSpPr/>
          <p:nvPr/>
        </p:nvSpPr>
        <p:spPr>
          <a:xfrm>
            <a:off x="6876256" y="2264636"/>
            <a:ext cx="1440160" cy="1236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</a:t>
            </a:r>
            <a:r>
              <a:rPr lang="en-GB" sz="2000" b="1" dirty="0" smtClean="0"/>
              <a:t> &gt; c </a:t>
            </a:r>
            <a:endParaRPr lang="en-GB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3666340" y="4047306"/>
            <a:ext cx="1728192" cy="48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OUTPUT c</a:t>
            </a:r>
            <a:endParaRPr lang="en-GB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666162" y="471081"/>
            <a:ext cx="19857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START</a:t>
            </a:r>
            <a:endParaRPr lang="en-GB" sz="2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810356" y="5489732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STOP</a:t>
            </a:r>
            <a:endParaRPr lang="en-GB" sz="2400" b="1" dirty="0"/>
          </a:p>
        </p:txBody>
      </p:sp>
      <p:cxnSp>
        <p:nvCxnSpPr>
          <p:cNvPr id="15" name="Straight Arrow Connector 14"/>
          <p:cNvCxnSpPr>
            <a:stCxn id="5" idx="4"/>
            <a:endCxn id="8" idx="0"/>
          </p:cNvCxnSpPr>
          <p:nvPr/>
        </p:nvCxnSpPr>
        <p:spPr>
          <a:xfrm>
            <a:off x="4644008" y="1844824"/>
            <a:ext cx="0" cy="419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  <a:endCxn id="9" idx="3"/>
          </p:cNvCxnSpPr>
          <p:nvPr/>
        </p:nvCxnSpPr>
        <p:spPr>
          <a:xfrm flipH="1">
            <a:off x="2499377" y="2882822"/>
            <a:ext cx="1424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1"/>
          </p:cNvCxnSpPr>
          <p:nvPr/>
        </p:nvCxnSpPr>
        <p:spPr>
          <a:xfrm>
            <a:off x="5364088" y="288282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</p:cNvCxnSpPr>
          <p:nvPr/>
        </p:nvCxnSpPr>
        <p:spPr>
          <a:xfrm>
            <a:off x="1779297" y="3501008"/>
            <a:ext cx="0" cy="101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</p:cNvCxnSpPr>
          <p:nvPr/>
        </p:nvCxnSpPr>
        <p:spPr>
          <a:xfrm>
            <a:off x="7596336" y="3501008"/>
            <a:ext cx="0" cy="101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3"/>
          </p:cNvCxnSpPr>
          <p:nvPr/>
        </p:nvCxnSpPr>
        <p:spPr>
          <a:xfrm flipH="1">
            <a:off x="5250516" y="5777764"/>
            <a:ext cx="26480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1"/>
          </p:cNvCxnSpPr>
          <p:nvPr/>
        </p:nvCxnSpPr>
        <p:spPr>
          <a:xfrm>
            <a:off x="1339444" y="5777764"/>
            <a:ext cx="24709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</p:cNvCxnSpPr>
          <p:nvPr/>
        </p:nvCxnSpPr>
        <p:spPr>
          <a:xfrm>
            <a:off x="1339444" y="5106305"/>
            <a:ext cx="0" cy="67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4"/>
          </p:cNvCxnSpPr>
          <p:nvPr/>
        </p:nvCxnSpPr>
        <p:spPr>
          <a:xfrm>
            <a:off x="7898615" y="5106305"/>
            <a:ext cx="0" cy="67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1" idx="3"/>
          </p:cNvCxnSpPr>
          <p:nvPr/>
        </p:nvCxnSpPr>
        <p:spPr>
          <a:xfrm flipH="1">
            <a:off x="5394532" y="4288773"/>
            <a:ext cx="220180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1" idx="1"/>
          </p:cNvCxnSpPr>
          <p:nvPr/>
        </p:nvCxnSpPr>
        <p:spPr>
          <a:xfrm>
            <a:off x="1779297" y="4288773"/>
            <a:ext cx="188704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47077" y="3837353"/>
            <a:ext cx="53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YES</a:t>
            </a:r>
            <a:endParaRPr lang="en-GB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722818" y="404730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NO</a:t>
            </a:r>
            <a:endParaRPr lang="en-GB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596336" y="3862640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YES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571463" y="40416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798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53733" y="670604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START</a:t>
            </a:r>
            <a:endParaRPr lang="en-GB" sz="2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6067018" y="5589240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END</a:t>
            </a:r>
            <a:endParaRPr lang="en-GB" sz="2000" b="1" dirty="0"/>
          </a:p>
        </p:txBody>
      </p:sp>
      <p:sp>
        <p:nvSpPr>
          <p:cNvPr id="4" name="Parallelogram 3"/>
          <p:cNvSpPr/>
          <p:nvPr/>
        </p:nvSpPr>
        <p:spPr>
          <a:xfrm>
            <a:off x="3676524" y="1473099"/>
            <a:ext cx="2232247" cy="43204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Read two numbers </a:t>
            </a:r>
            <a:r>
              <a:rPr lang="en-GB" b="1" dirty="0" err="1" smtClean="0"/>
              <a:t>a,b</a:t>
            </a:r>
            <a:endParaRPr lang="en-GB" b="1" dirty="0"/>
          </a:p>
        </p:txBody>
      </p:sp>
      <p:sp>
        <p:nvSpPr>
          <p:cNvPr id="5" name="Diamond 4"/>
          <p:cNvSpPr/>
          <p:nvPr/>
        </p:nvSpPr>
        <p:spPr>
          <a:xfrm>
            <a:off x="4161745" y="2204864"/>
            <a:ext cx="1224136" cy="11521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If A&gt;B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2051720" y="2055006"/>
            <a:ext cx="1368152" cy="99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N=E</a:t>
            </a:r>
          </a:p>
          <a:p>
            <a:pPr algn="ctr"/>
            <a:r>
              <a:rPr lang="en-GB" b="1" dirty="0" smtClean="0"/>
              <a:t>D=A</a:t>
            </a:r>
          </a:p>
          <a:p>
            <a:pPr algn="ctr"/>
            <a:r>
              <a:rPr lang="en-GB" b="1" dirty="0" smtClean="0"/>
              <a:t>r=N%D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4271" y="2055006"/>
            <a:ext cx="1368152" cy="99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N=E</a:t>
            </a:r>
          </a:p>
          <a:p>
            <a:pPr algn="ctr"/>
            <a:r>
              <a:rPr lang="en-GB" b="1" dirty="0" smtClean="0"/>
              <a:t>D=B</a:t>
            </a:r>
          </a:p>
          <a:p>
            <a:pPr algn="ctr"/>
            <a:r>
              <a:rPr lang="en-GB" b="1" dirty="0" smtClean="0"/>
              <a:t>r=N%D</a:t>
            </a:r>
          </a:p>
        </p:txBody>
      </p:sp>
      <p:sp>
        <p:nvSpPr>
          <p:cNvPr id="8" name="Diamond 7"/>
          <p:cNvSpPr/>
          <p:nvPr/>
        </p:nvSpPr>
        <p:spPr>
          <a:xfrm>
            <a:off x="4161745" y="3573016"/>
            <a:ext cx="1224136" cy="11521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If r=0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6044271" y="3717032"/>
            <a:ext cx="146290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gcd</a:t>
            </a:r>
            <a:r>
              <a:rPr lang="en-GB" b="1" dirty="0" smtClean="0"/>
              <a:t>=D</a:t>
            </a:r>
          </a:p>
          <a:p>
            <a:pPr algn="ctr"/>
            <a:r>
              <a:rPr lang="en-GB" b="1" dirty="0"/>
              <a:t>l</a:t>
            </a:r>
            <a:r>
              <a:rPr lang="en-GB" b="1" dirty="0" smtClean="0"/>
              <a:t>cm(A*B)/</a:t>
            </a:r>
            <a:r>
              <a:rPr lang="en-GB" b="1" dirty="0" err="1" smtClean="0"/>
              <a:t>gcd</a:t>
            </a:r>
            <a:endParaRPr lang="en-GB" b="1" dirty="0"/>
          </a:p>
        </p:txBody>
      </p:sp>
      <p:sp>
        <p:nvSpPr>
          <p:cNvPr id="10" name="Rectangle 9"/>
          <p:cNvSpPr/>
          <p:nvPr/>
        </p:nvSpPr>
        <p:spPr>
          <a:xfrm>
            <a:off x="4036787" y="5445224"/>
            <a:ext cx="151172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N=0</a:t>
            </a:r>
          </a:p>
          <a:p>
            <a:pPr algn="ctr"/>
            <a:r>
              <a:rPr lang="en-GB" b="1" dirty="0" smtClean="0"/>
              <a:t>D=r</a:t>
            </a:r>
          </a:p>
          <a:p>
            <a:pPr algn="ctr"/>
            <a:r>
              <a:rPr lang="en-GB" b="1" dirty="0" smtClean="0"/>
              <a:t>R=N%D</a:t>
            </a:r>
            <a:endParaRPr lang="en-GB" b="1" dirty="0"/>
          </a:p>
        </p:txBody>
      </p:sp>
      <p:cxnSp>
        <p:nvCxnSpPr>
          <p:cNvPr id="11" name="Straight Arrow Connector 10"/>
          <p:cNvCxnSpPr>
            <a:stCxn id="2" idx="2"/>
            <a:endCxn id="4" idx="0"/>
          </p:cNvCxnSpPr>
          <p:nvPr/>
        </p:nvCxnSpPr>
        <p:spPr>
          <a:xfrm>
            <a:off x="4773813" y="1102652"/>
            <a:ext cx="18835" cy="370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 flipH="1">
            <a:off x="4773813" y="1905147"/>
            <a:ext cx="18835" cy="299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>
            <a:off x="5385881" y="4149080"/>
            <a:ext cx="6228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6044271" y="4725144"/>
            <a:ext cx="1368152" cy="50405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Print </a:t>
            </a:r>
            <a:r>
              <a:rPr lang="en-GB" b="1" dirty="0" err="1" smtClean="0"/>
              <a:t>gcd</a:t>
            </a:r>
            <a:r>
              <a:rPr lang="en-GB" b="1" dirty="0" smtClean="0"/>
              <a:t>, lcm</a:t>
            </a:r>
            <a:endParaRPr lang="en-GB" b="1" dirty="0"/>
          </a:p>
        </p:txBody>
      </p: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4773813" y="472514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>
            <a:off x="2735796" y="3046544"/>
            <a:ext cx="0" cy="38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</p:cNvCxnSpPr>
          <p:nvPr/>
        </p:nvCxnSpPr>
        <p:spPr>
          <a:xfrm>
            <a:off x="6728347" y="3046543"/>
            <a:ext cx="0" cy="382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35796" y="3429000"/>
            <a:ext cx="3992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>
            <a:off x="4757090" y="3429000"/>
            <a:ext cx="1672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1"/>
          </p:cNvCxnSpPr>
          <p:nvPr/>
        </p:nvCxnSpPr>
        <p:spPr>
          <a:xfrm flipH="1">
            <a:off x="3419872" y="2780928"/>
            <a:ext cx="741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</p:cNvCxnSpPr>
          <p:nvPr/>
        </p:nvCxnSpPr>
        <p:spPr>
          <a:xfrm>
            <a:off x="5385881" y="2780928"/>
            <a:ext cx="6583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53733" y="670604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START</a:t>
            </a:r>
            <a:endParaRPr lang="en-GB" sz="2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4067944" y="6226224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END</a:t>
            </a:r>
            <a:endParaRPr lang="en-GB" sz="2000" b="1" dirty="0"/>
          </a:p>
        </p:txBody>
      </p:sp>
      <p:sp>
        <p:nvSpPr>
          <p:cNvPr id="4" name="Parallelogram 3"/>
          <p:cNvSpPr/>
          <p:nvPr/>
        </p:nvSpPr>
        <p:spPr>
          <a:xfrm>
            <a:off x="3801705" y="1717010"/>
            <a:ext cx="1944216" cy="43204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Def</a:t>
            </a:r>
            <a:r>
              <a:rPr lang="en-GB" b="1" dirty="0" smtClean="0"/>
              <a:t> factorial (n)</a:t>
            </a:r>
            <a:endParaRPr lang="en-GB" b="1" dirty="0"/>
          </a:p>
        </p:txBody>
      </p:sp>
      <p:sp>
        <p:nvSpPr>
          <p:cNvPr id="5" name="Diamond 4"/>
          <p:cNvSpPr/>
          <p:nvPr/>
        </p:nvSpPr>
        <p:spPr>
          <a:xfrm>
            <a:off x="4017729" y="2636912"/>
            <a:ext cx="1490375" cy="1008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If n ==0</a:t>
            </a:r>
            <a:endParaRPr lang="en-GB" sz="1400" b="1" dirty="0"/>
          </a:p>
        </p:txBody>
      </p:sp>
      <p:sp>
        <p:nvSpPr>
          <p:cNvPr id="6" name="Parallelogram 5"/>
          <p:cNvSpPr/>
          <p:nvPr/>
        </p:nvSpPr>
        <p:spPr>
          <a:xfrm>
            <a:off x="6588224" y="2924944"/>
            <a:ext cx="1944216" cy="43204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Return</a:t>
            </a:r>
            <a:r>
              <a:rPr lang="en-GB" dirty="0" smtClean="0"/>
              <a:t> 1</a:t>
            </a:r>
            <a:endParaRPr lang="en-GB" dirty="0"/>
          </a:p>
        </p:txBody>
      </p:sp>
      <p:sp>
        <p:nvSpPr>
          <p:cNvPr id="7" name="Parallelogram 6"/>
          <p:cNvSpPr/>
          <p:nvPr/>
        </p:nvSpPr>
        <p:spPr>
          <a:xfrm>
            <a:off x="1115616" y="2924944"/>
            <a:ext cx="1944216" cy="43204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Return n* factorial(n-1)</a:t>
            </a:r>
            <a:endParaRPr lang="en-GB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560332" y="3388002"/>
            <a:ext cx="0" cy="86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9103" y="3356992"/>
            <a:ext cx="0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5"/>
          </p:cNvCxnSpPr>
          <p:nvPr/>
        </p:nvCxnSpPr>
        <p:spPr>
          <a:xfrm>
            <a:off x="5508104" y="3140968"/>
            <a:ext cx="11341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3059832" y="3140968"/>
            <a:ext cx="9578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4773813" y="1102652"/>
            <a:ext cx="0" cy="614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 flipH="1">
            <a:off x="4762917" y="2149058"/>
            <a:ext cx="10896" cy="487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01705" y="3936712"/>
            <a:ext cx="1944215" cy="114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Display ‘ Input a number to compute the factorial‘</a:t>
            </a:r>
            <a:endParaRPr lang="en-GB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89103" y="4257092"/>
            <a:ext cx="18126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745921" y="4257092"/>
            <a:ext cx="18144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elogram 16"/>
          <p:cNvSpPr/>
          <p:nvPr/>
        </p:nvSpPr>
        <p:spPr>
          <a:xfrm>
            <a:off x="3847372" y="5307669"/>
            <a:ext cx="1881304" cy="48511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Print factorial (n)</a:t>
            </a:r>
            <a:endParaRPr lang="en-GB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004048" y="5079170"/>
            <a:ext cx="0" cy="228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04048" y="5792788"/>
            <a:ext cx="0" cy="433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83164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 smtClean="0"/>
              <a:t>PSEUDOCODES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b="1" dirty="0" smtClean="0"/>
              <a:t>Start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b="1" dirty="0" smtClean="0"/>
              <a:t>Read </a:t>
            </a:r>
            <a:r>
              <a:rPr lang="en-GB" b="1" dirty="0" err="1" smtClean="0"/>
              <a:t>a,b,c</a:t>
            </a:r>
            <a:endParaRPr lang="en-GB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b="1" dirty="0" smtClean="0"/>
              <a:t>d=b**2-4*a*c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b="1" dirty="0" smtClean="0"/>
              <a:t>If </a:t>
            </a:r>
            <a:r>
              <a:rPr lang="en-GB" b="1" dirty="0" smtClean="0"/>
              <a:t>d&gt;0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b="1" dirty="0"/>
              <a:t> </a:t>
            </a:r>
            <a:r>
              <a:rPr lang="en-GB" b="1" dirty="0" smtClean="0"/>
              <a:t>x1=(</a:t>
            </a:r>
            <a:r>
              <a:rPr lang="en-GB" b="1" dirty="0" err="1" smtClean="0"/>
              <a:t>b+sqrt</a:t>
            </a:r>
            <a:r>
              <a:rPr lang="en-GB" b="1" dirty="0" smtClean="0"/>
              <a:t> d)/2a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b="1" dirty="0" smtClean="0"/>
              <a:t> x2=(-</a:t>
            </a:r>
            <a:r>
              <a:rPr lang="en-GB" b="1" dirty="0" err="1" smtClean="0"/>
              <a:t>b+sqrt</a:t>
            </a:r>
            <a:r>
              <a:rPr lang="en-GB" b="1" dirty="0" smtClean="0"/>
              <a:t> d)/2a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b="1" dirty="0"/>
              <a:t> </a:t>
            </a:r>
            <a:r>
              <a:rPr lang="en-GB" b="1" dirty="0" smtClean="0"/>
              <a:t>Print x1, x2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b="1" dirty="0" err="1"/>
              <a:t>E</a:t>
            </a:r>
            <a:r>
              <a:rPr lang="en-GB" b="1" dirty="0" err="1" smtClean="0"/>
              <a:t>ndIf</a:t>
            </a:r>
            <a:endParaRPr lang="en-GB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b="1" dirty="0" smtClean="0"/>
              <a:t>Else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b="1" dirty="0"/>
              <a:t> </a:t>
            </a:r>
            <a:r>
              <a:rPr lang="en-GB" b="1" dirty="0" smtClean="0"/>
              <a:t>P = -b/2a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b="1" dirty="0"/>
              <a:t> </a:t>
            </a:r>
            <a:r>
              <a:rPr lang="en-GB" b="1" dirty="0" smtClean="0"/>
              <a:t>q=</a:t>
            </a:r>
            <a:r>
              <a:rPr lang="en-GB" b="1" dirty="0" err="1" smtClean="0"/>
              <a:t>sqrt</a:t>
            </a:r>
            <a:r>
              <a:rPr lang="en-GB" b="1" dirty="0" smtClean="0"/>
              <a:t> d/2a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b="1" dirty="0" smtClean="0"/>
              <a:t> Print p,+</a:t>
            </a:r>
            <a:r>
              <a:rPr lang="en-GB" b="1" dirty="0" err="1" smtClean="0"/>
              <a:t>I,q</a:t>
            </a:r>
            <a:endParaRPr lang="en-GB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b="1" dirty="0" smtClean="0"/>
              <a:t> Print p,-</a:t>
            </a:r>
            <a:r>
              <a:rPr lang="en-GB" b="1" dirty="0" err="1" smtClean="0"/>
              <a:t>I,q</a:t>
            </a:r>
            <a:endParaRPr lang="en-GB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b="1" dirty="0" smtClean="0"/>
              <a:t>Stop </a:t>
            </a:r>
          </a:p>
          <a:p>
            <a:pPr marL="285750" indent="-285750">
              <a:buFont typeface="Arial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b="1" dirty="0" smtClean="0"/>
          </a:p>
          <a:p>
            <a:endParaRPr lang="en-GB" b="1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0234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404664"/>
            <a:ext cx="14895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Start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Input </a:t>
            </a:r>
            <a:r>
              <a:rPr lang="en-GB" b="1" dirty="0" err="1" smtClean="0"/>
              <a:t>a,b,c</a:t>
            </a:r>
            <a:endParaRPr lang="en-GB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If </a:t>
            </a:r>
            <a:r>
              <a:rPr lang="en-GB" b="1" dirty="0" smtClean="0"/>
              <a:t>a &gt; 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b &gt; 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/>
              <a:t> O</a:t>
            </a:r>
            <a:r>
              <a:rPr lang="en-GB" b="1" dirty="0" smtClean="0"/>
              <a:t>utput b</a:t>
            </a:r>
            <a:endParaRPr lang="en-GB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If a &gt; 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/>
              <a:t> </a:t>
            </a:r>
            <a:r>
              <a:rPr lang="en-GB" b="1" dirty="0" smtClean="0"/>
              <a:t>Output 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Else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 Output 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smtClean="0"/>
              <a:t>Stop</a:t>
            </a:r>
            <a:endParaRPr lang="en-GB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b="1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494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97346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 smtClean="0"/>
              <a:t>PSEUDOCODES</a:t>
            </a:r>
          </a:p>
          <a:p>
            <a:endParaRPr lang="en-GB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Start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Read two numbers A,B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If (A&gt;B) Then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 N=A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 D=B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Else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 N=B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 D=A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err="1" smtClean="0"/>
              <a:t>EndIf</a:t>
            </a:r>
            <a:endParaRPr lang="en-GB" b="1" dirty="0" smtClean="0"/>
          </a:p>
          <a:p>
            <a:endParaRPr lang="en-GB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r=N/D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While(r!=0)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 N=D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 D=r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 r=N%D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Done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err="1" smtClean="0"/>
              <a:t>gcd</a:t>
            </a:r>
            <a:r>
              <a:rPr lang="en-GB" b="1" dirty="0" smtClean="0"/>
              <a:t>= 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lcm= (a*b)/</a:t>
            </a:r>
            <a:r>
              <a:rPr lang="en-GB" b="1" dirty="0" err="1" smtClean="0"/>
              <a:t>gcd</a:t>
            </a:r>
            <a:endParaRPr lang="en-GB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Display </a:t>
            </a:r>
            <a:r>
              <a:rPr lang="en-GB" b="1" dirty="0" err="1" smtClean="0"/>
              <a:t>gcd,lcm</a:t>
            </a:r>
            <a:endParaRPr lang="en-GB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Stop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93455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43787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Start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err="1"/>
              <a:t>d</a:t>
            </a:r>
            <a:r>
              <a:rPr lang="en-GB" b="1" dirty="0" err="1" smtClean="0"/>
              <a:t>ef</a:t>
            </a:r>
            <a:r>
              <a:rPr lang="en-GB" b="1" dirty="0" smtClean="0"/>
              <a:t> factorial(n)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If n == 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/>
              <a:t> </a:t>
            </a:r>
            <a:r>
              <a:rPr lang="en-GB" b="1" dirty="0" smtClean="0"/>
              <a:t>return 1</a:t>
            </a:r>
            <a:endParaRPr lang="en-GB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Else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/>
              <a:t> </a:t>
            </a:r>
            <a:r>
              <a:rPr lang="en-GB" b="1" dirty="0" smtClean="0"/>
              <a:t>return n * factorial(n-1)</a:t>
            </a:r>
            <a:endParaRPr lang="en-GB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Input a  number to compute the factorial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Print (factorial(n))</a:t>
            </a:r>
          </a:p>
        </p:txBody>
      </p:sp>
    </p:spTree>
    <p:extLst>
      <p:ext uri="{BB962C8B-B14F-4D97-AF65-F5344CB8AC3E}">
        <p14:creationId xmlns:p14="http://schemas.microsoft.com/office/powerpoint/2010/main" val="263414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278</Words>
  <Application>Microsoft Office PowerPoint</Application>
  <PresentationFormat>On-screen Show (4:3)</PresentationFormat>
  <Paragraphs>113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Isebor</dc:creator>
  <cp:lastModifiedBy>M. Isebor</cp:lastModifiedBy>
  <cp:revision>41</cp:revision>
  <dcterms:created xsi:type="dcterms:W3CDTF">2021-05-04T18:38:27Z</dcterms:created>
  <dcterms:modified xsi:type="dcterms:W3CDTF">2021-05-04T22:05:43Z</dcterms:modified>
</cp:coreProperties>
</file>