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6" r:id="rId8"/>
    <p:sldId id="265" r:id="rId9"/>
    <p:sldId id="264" r:id="rId10"/>
    <p:sldId id="261" r:id="rId11"/>
    <p:sldId id="269" r:id="rId12"/>
    <p:sldId id="259" r:id="rId13"/>
    <p:sldId id="270" r:id="rId14"/>
    <p:sldId id="271" r:id="rId15"/>
    <p:sldId id="268" r:id="rId16"/>
    <p:sldId id="267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691" autoAdjust="0"/>
  </p:normalViewPr>
  <p:slideViewPr>
    <p:cSldViewPr>
      <p:cViewPr>
        <p:scale>
          <a:sx n="75" d="100"/>
          <a:sy n="75" d="100"/>
        </p:scale>
        <p:origin x="-1598" y="-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chool\Semester%206\15-418%20Parallel%20Computer%20Architecture%20and%20Programming\Project%20Runtim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chool\Semester%206\15-418%20Parallel%20Computer%20Architecture%20and%20Programming\Project%20Runtim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chool\Semester%206\15-418%20Parallel%20Computer%20Architecture%20and%20Programming\Project%20Runtim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chool\Semester%206\15-418%20Parallel%20Computer%20Architecture%20and%20Programming\Project%20Run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Server Stress</a:t>
            </a:r>
            <a:r>
              <a:rPr lang="en-US" baseline="0"/>
              <a:t> Pattern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Sheet2!$A$1:$A$36</c:f>
              <c:numCache>
                <c:formatCode>General</c:formatCode>
                <c:ptCount val="3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</c:numCache>
            </c:numRef>
          </c:cat>
          <c:val>
            <c:numRef>
              <c:f>Sheet2!$B$1:$B$36</c:f>
              <c:numCache>
                <c:formatCode>General</c:formatCode>
                <c:ptCount val="36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36</c:v>
                </c:pt>
                <c:pt idx="12">
                  <c:v>39</c:v>
                </c:pt>
                <c:pt idx="13">
                  <c:v>42</c:v>
                </c:pt>
                <c:pt idx="14">
                  <c:v>45</c:v>
                </c:pt>
                <c:pt idx="15">
                  <c:v>48</c:v>
                </c:pt>
                <c:pt idx="16">
                  <c:v>48</c:v>
                </c:pt>
                <c:pt idx="17">
                  <c:v>48</c:v>
                </c:pt>
                <c:pt idx="18">
                  <c:v>48</c:v>
                </c:pt>
                <c:pt idx="19">
                  <c:v>48</c:v>
                </c:pt>
                <c:pt idx="20">
                  <c:v>45</c:v>
                </c:pt>
                <c:pt idx="21">
                  <c:v>42</c:v>
                </c:pt>
                <c:pt idx="22">
                  <c:v>39</c:v>
                </c:pt>
                <c:pt idx="23">
                  <c:v>36</c:v>
                </c:pt>
                <c:pt idx="24">
                  <c:v>33</c:v>
                </c:pt>
                <c:pt idx="25">
                  <c:v>30</c:v>
                </c:pt>
                <c:pt idx="26">
                  <c:v>27</c:v>
                </c:pt>
                <c:pt idx="27">
                  <c:v>24</c:v>
                </c:pt>
                <c:pt idx="28">
                  <c:v>21</c:v>
                </c:pt>
                <c:pt idx="29">
                  <c:v>18</c:v>
                </c:pt>
                <c:pt idx="30">
                  <c:v>15</c:v>
                </c:pt>
                <c:pt idx="31">
                  <c:v>12</c:v>
                </c:pt>
                <c:pt idx="32">
                  <c:v>9</c:v>
                </c:pt>
                <c:pt idx="33">
                  <c:v>6</c:v>
                </c:pt>
                <c:pt idx="34">
                  <c:v>3</c:v>
                </c:pt>
                <c:pt idx="3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90043136"/>
        <c:axId val="93278208"/>
      </c:barChart>
      <c:catAx>
        <c:axId val="90043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Elapsed</a:t>
                </a:r>
                <a:r>
                  <a:rPr lang="en-US" baseline="0"/>
                  <a:t>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3278208"/>
        <c:crosses val="autoZero"/>
        <c:auto val="1"/>
        <c:lblAlgn val="ctr"/>
        <c:lblOffset val="100"/>
        <c:noMultiLvlLbl val="0"/>
      </c:catAx>
      <c:valAx>
        <c:axId val="932782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Requesters active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00431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Server</a:t>
            </a:r>
            <a:r>
              <a:rPr lang="en-US" baseline="0"/>
              <a:t> Throughput - Standard Configuration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Cache-friendly</c:v>
          </c:tx>
          <c:spPr>
            <a:ln>
              <a:solidFill>
                <a:srgbClr val="C00000"/>
              </a:solidFill>
            </a:ln>
          </c:spPr>
          <c:marker>
            <c:symbol val="square"/>
            <c:size val="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val>
            <c:numRef>
              <c:f>Sheet1!$C$3:$C$10</c:f>
              <c:numCache>
                <c:formatCode>General</c:formatCode>
                <c:ptCount val="8"/>
                <c:pt idx="0">
                  <c:v>4489</c:v>
                </c:pt>
                <c:pt idx="1">
                  <c:v>10996</c:v>
                </c:pt>
                <c:pt idx="2">
                  <c:v>15458</c:v>
                </c:pt>
                <c:pt idx="3">
                  <c:v>22939</c:v>
                </c:pt>
                <c:pt idx="4">
                  <c:v>28036</c:v>
                </c:pt>
                <c:pt idx="5">
                  <c:v>32565</c:v>
                </c:pt>
                <c:pt idx="6">
                  <c:v>37061</c:v>
                </c:pt>
                <c:pt idx="7">
                  <c:v>41642</c:v>
                </c:pt>
              </c:numCache>
            </c:numRef>
          </c:val>
          <c:smooth val="0"/>
        </c:ser>
        <c:ser>
          <c:idx val="0"/>
          <c:order val="1"/>
          <c:tx>
            <c:v>Cache-unfriendly</c:v>
          </c:tx>
          <c:spPr>
            <a:ln>
              <a:solidFill>
                <a:srgbClr val="61D6FF"/>
              </a:solidFill>
            </a:ln>
          </c:spPr>
          <c:marker>
            <c:spPr>
              <a:solidFill>
                <a:srgbClr val="61D6FF"/>
              </a:solidFill>
              <a:ln>
                <a:solidFill>
                  <a:srgbClr val="61D6FF"/>
                </a:solidFill>
              </a:ln>
            </c:spPr>
          </c:marker>
          <c:val>
            <c:numRef>
              <c:f>Sheet1!$E$3:$E$10</c:f>
              <c:numCache>
                <c:formatCode>General</c:formatCode>
                <c:ptCount val="8"/>
                <c:pt idx="0">
                  <c:v>3149</c:v>
                </c:pt>
                <c:pt idx="1">
                  <c:v>7794</c:v>
                </c:pt>
                <c:pt idx="2">
                  <c:v>10196</c:v>
                </c:pt>
                <c:pt idx="3">
                  <c:v>13009</c:v>
                </c:pt>
                <c:pt idx="4">
                  <c:v>16056</c:v>
                </c:pt>
                <c:pt idx="5">
                  <c:v>19238</c:v>
                </c:pt>
                <c:pt idx="6">
                  <c:v>21214</c:v>
                </c:pt>
                <c:pt idx="7">
                  <c:v>20582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316992"/>
        <c:axId val="91095040"/>
      </c:lineChart>
      <c:catAx>
        <c:axId val="93316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Worker servers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91095040"/>
        <c:crosses val="autoZero"/>
        <c:auto val="1"/>
        <c:lblAlgn val="ctr"/>
        <c:lblOffset val="100"/>
        <c:noMultiLvlLbl val="0"/>
      </c:catAx>
      <c:valAx>
        <c:axId val="910950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Requests fulfilled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33169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Server</a:t>
            </a:r>
            <a:r>
              <a:rPr lang="en-US" baseline="0"/>
              <a:t> Throughput - No Elasticity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Cache-friendly</c:v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val>
            <c:numRef>
              <c:f>Sheet1!$H$3:$H$10</c:f>
              <c:numCache>
                <c:formatCode>General</c:formatCode>
                <c:ptCount val="8"/>
                <c:pt idx="0">
                  <c:v>4971</c:v>
                </c:pt>
                <c:pt idx="1">
                  <c:v>9210</c:v>
                </c:pt>
                <c:pt idx="2">
                  <c:v>15243</c:v>
                </c:pt>
                <c:pt idx="3">
                  <c:v>15783</c:v>
                </c:pt>
                <c:pt idx="4">
                  <c:v>28026</c:v>
                </c:pt>
                <c:pt idx="5">
                  <c:v>33860</c:v>
                </c:pt>
                <c:pt idx="6">
                  <c:v>39319</c:v>
                </c:pt>
                <c:pt idx="7">
                  <c:v>39506</c:v>
                </c:pt>
              </c:numCache>
            </c:numRef>
          </c:val>
          <c:smooth val="0"/>
        </c:ser>
        <c:ser>
          <c:idx val="0"/>
          <c:order val="1"/>
          <c:tx>
            <c:v>Cache-unfriendly</c:v>
          </c:tx>
          <c:spPr>
            <a:ln>
              <a:solidFill>
                <a:srgbClr val="61D6FF"/>
              </a:solidFill>
            </a:ln>
          </c:spPr>
          <c:marker>
            <c:spPr>
              <a:solidFill>
                <a:srgbClr val="61D6FF"/>
              </a:solidFill>
              <a:ln>
                <a:solidFill>
                  <a:srgbClr val="61D6FF"/>
                </a:solidFill>
              </a:ln>
            </c:spPr>
          </c:marker>
          <c:val>
            <c:numRef>
              <c:f>Sheet1!$J$3:$J$10</c:f>
              <c:numCache>
                <c:formatCode>General</c:formatCode>
                <c:ptCount val="8"/>
                <c:pt idx="0">
                  <c:v>4203</c:v>
                </c:pt>
                <c:pt idx="1">
                  <c:v>7088</c:v>
                </c:pt>
                <c:pt idx="2">
                  <c:v>10402</c:v>
                </c:pt>
                <c:pt idx="3">
                  <c:v>13056</c:v>
                </c:pt>
                <c:pt idx="4">
                  <c:v>16320</c:v>
                </c:pt>
                <c:pt idx="5">
                  <c:v>18515</c:v>
                </c:pt>
                <c:pt idx="6">
                  <c:v>21139</c:v>
                </c:pt>
                <c:pt idx="7">
                  <c:v>26157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128192"/>
        <c:axId val="91130496"/>
      </c:lineChart>
      <c:catAx>
        <c:axId val="91128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Worker servers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91130496"/>
        <c:crosses val="autoZero"/>
        <c:auto val="1"/>
        <c:lblAlgn val="ctr"/>
        <c:lblOffset val="100"/>
        <c:noMultiLvlLbl val="0"/>
      </c:catAx>
      <c:valAx>
        <c:axId val="911304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Requests fulfilled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1128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Server</a:t>
            </a:r>
            <a:r>
              <a:rPr lang="en-US" baseline="0"/>
              <a:t> Throughput - No Caching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Cache-friendly</c:v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val>
            <c:numRef>
              <c:f>Sheet1!$M$3:$M$10</c:f>
              <c:numCache>
                <c:formatCode>General</c:formatCode>
                <c:ptCount val="8"/>
                <c:pt idx="0">
                  <c:v>846</c:v>
                </c:pt>
                <c:pt idx="1">
                  <c:v>1406</c:v>
                </c:pt>
                <c:pt idx="2">
                  <c:v>2161</c:v>
                </c:pt>
                <c:pt idx="3">
                  <c:v>2750</c:v>
                </c:pt>
                <c:pt idx="4">
                  <c:v>3421</c:v>
                </c:pt>
                <c:pt idx="5">
                  <c:v>4218</c:v>
                </c:pt>
                <c:pt idx="6">
                  <c:v>4606</c:v>
                </c:pt>
                <c:pt idx="7">
                  <c:v>5326</c:v>
                </c:pt>
              </c:numCache>
            </c:numRef>
          </c:val>
          <c:smooth val="0"/>
        </c:ser>
        <c:ser>
          <c:idx val="0"/>
          <c:order val="1"/>
          <c:tx>
            <c:v>Cache-unfriendly</c:v>
          </c:tx>
          <c:spPr>
            <a:ln>
              <a:solidFill>
                <a:srgbClr val="61D6FF"/>
              </a:solidFill>
            </a:ln>
          </c:spPr>
          <c:marker>
            <c:spPr>
              <a:solidFill>
                <a:srgbClr val="61D6FF"/>
              </a:solidFill>
              <a:ln>
                <a:solidFill>
                  <a:srgbClr val="61D6FF"/>
                </a:solidFill>
              </a:ln>
            </c:spPr>
          </c:marker>
          <c:val>
            <c:numRef>
              <c:f>Sheet1!$O$3:$O$10</c:f>
              <c:numCache>
                <c:formatCode>General</c:formatCode>
                <c:ptCount val="8"/>
                <c:pt idx="0">
                  <c:v>1849</c:v>
                </c:pt>
                <c:pt idx="1">
                  <c:v>3626</c:v>
                </c:pt>
                <c:pt idx="2">
                  <c:v>4169</c:v>
                </c:pt>
                <c:pt idx="3">
                  <c:v>7713</c:v>
                </c:pt>
                <c:pt idx="4">
                  <c:v>9700</c:v>
                </c:pt>
                <c:pt idx="5">
                  <c:v>10825</c:v>
                </c:pt>
                <c:pt idx="6">
                  <c:v>13959</c:v>
                </c:pt>
                <c:pt idx="7">
                  <c:v>14757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173248"/>
        <c:axId val="91175552"/>
      </c:lineChart>
      <c:catAx>
        <c:axId val="91173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Worker servers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91175552"/>
        <c:crosses val="autoZero"/>
        <c:auto val="1"/>
        <c:lblAlgn val="ctr"/>
        <c:lblOffset val="100"/>
        <c:noMultiLvlLbl val="0"/>
      </c:catAx>
      <c:valAx>
        <c:axId val="911755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Requests fulfilled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1173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5EB-B94A-4265-B3D2-7C578E22584E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F3F-3787-40F3-AB39-FD6A87A887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5EB-B94A-4265-B3D2-7C578E22584E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F3F-3787-40F3-AB39-FD6A87A88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5EB-B94A-4265-B3D2-7C578E22584E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F3F-3787-40F3-AB39-FD6A87A88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5EB-B94A-4265-B3D2-7C578E22584E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F3F-3787-40F3-AB39-FD6A87A88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5EB-B94A-4265-B3D2-7C578E22584E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F3F-3787-40F3-AB39-FD6A87A887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5EB-B94A-4265-B3D2-7C578E22584E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F3F-3787-40F3-AB39-FD6A87A88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5EB-B94A-4265-B3D2-7C578E22584E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F3F-3787-40F3-AB39-FD6A87A88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5EB-B94A-4265-B3D2-7C578E22584E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1D4F3F-3787-40F3-AB39-FD6A87A887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5EB-B94A-4265-B3D2-7C578E22584E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F3F-3787-40F3-AB39-FD6A87A88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5EB-B94A-4265-B3D2-7C578E22584E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A1D4F3F-3787-40F3-AB39-FD6A87A88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4D6C5EB-B94A-4265-B3D2-7C578E22584E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4F3F-3787-40F3-AB39-FD6A87A88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4D6C5EB-B94A-4265-B3D2-7C578E22584E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A1D4F3F-3787-40F3-AB39-FD6A87A8873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6480048" cy="2301240"/>
          </a:xfrm>
        </p:spPr>
        <p:txBody>
          <a:bodyPr/>
          <a:lstStyle/>
          <a:p>
            <a:r>
              <a:rPr lang="en-US" dirty="0" smtClean="0"/>
              <a:t>Awesome Web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6480048" cy="1752600"/>
          </a:xfrm>
        </p:spPr>
        <p:txBody>
          <a:bodyPr/>
          <a:lstStyle/>
          <a:p>
            <a:r>
              <a:rPr lang="en-US" dirty="0" smtClean="0"/>
              <a:t>Eric Summers &amp; Woody Thompson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1"/>
            <a:ext cx="7467600" cy="2438400"/>
          </a:xfrm>
        </p:spPr>
        <p:txBody>
          <a:bodyPr/>
          <a:lstStyle/>
          <a:p>
            <a:r>
              <a:rPr lang="en-US" dirty="0" smtClean="0"/>
              <a:t>Instruct Dispatcher to redirect to target</a:t>
            </a:r>
          </a:p>
          <a:p>
            <a:r>
              <a:rPr lang="en-US" dirty="0" smtClean="0"/>
              <a:t>Turn workers on/off based on load factor</a:t>
            </a:r>
          </a:p>
          <a:p>
            <a:r>
              <a:rPr lang="en-US" dirty="0" smtClean="0"/>
              <a:t>Updated by dispatcher and workers</a:t>
            </a:r>
            <a:endParaRPr lang="en-US" dirty="0"/>
          </a:p>
        </p:txBody>
      </p:sp>
      <p:pic>
        <p:nvPicPr>
          <p:cNvPr id="7172" name="Picture 4" descr="C:\Users\TEO Ultimus\Documents\CJuY\418\images\balancer-targe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0" r="9614" b="33458"/>
          <a:stretch/>
        </p:blipFill>
        <p:spPr bwMode="auto">
          <a:xfrm>
            <a:off x="508508" y="1212783"/>
            <a:ext cx="7345708" cy="322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6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48 requesters across 12 machines</a:t>
            </a:r>
          </a:p>
          <a:p>
            <a:r>
              <a:rPr lang="en-US" dirty="0" smtClean="0"/>
              <a:t>Bring online three testers every five seconds</a:t>
            </a:r>
          </a:p>
          <a:p>
            <a:r>
              <a:rPr lang="en-US" dirty="0" smtClean="0"/>
              <a:t>Each tester fires as many requests as possible for 100 seconds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836460"/>
              </p:ext>
            </p:extLst>
          </p:nvPr>
        </p:nvGraphicFramePr>
        <p:xfrm>
          <a:off x="2133600" y="4267200"/>
          <a:ext cx="41148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35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479558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64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685235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573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784560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25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overall cache space improves performance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Generally linear scaling</a:t>
            </a:r>
          </a:p>
          <a:p>
            <a:pPr lvl="1"/>
            <a:r>
              <a:rPr lang="en-US" dirty="0" smtClean="0"/>
              <a:t>Requests completely data-parallel</a:t>
            </a:r>
          </a:p>
          <a:p>
            <a:pPr lvl="1"/>
            <a:r>
              <a:rPr lang="en-US" dirty="0" smtClean="0"/>
              <a:t>Only potential bottleneck at dispatcher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Elasticity generally worth it</a:t>
            </a:r>
          </a:p>
        </p:txBody>
      </p:sp>
    </p:spTree>
    <p:extLst>
      <p:ext uri="{BB962C8B-B14F-4D97-AF65-F5344CB8AC3E}">
        <p14:creationId xmlns:p14="http://schemas.microsoft.com/office/powerpoint/2010/main" val="37145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Add request forwarding</a:t>
            </a:r>
          </a:p>
          <a:p>
            <a:pPr lvl="1"/>
            <a:r>
              <a:rPr lang="en-US" dirty="0" smtClean="0"/>
              <a:t>Faster than </a:t>
            </a:r>
            <a:r>
              <a:rPr lang="en-US" dirty="0" smtClean="0"/>
              <a:t>redirection</a:t>
            </a:r>
          </a:p>
          <a:p>
            <a:pPr lvl="1"/>
            <a:r>
              <a:rPr lang="en-US" dirty="0" smtClean="0"/>
              <a:t>Beyond scope of </a:t>
            </a:r>
            <a:r>
              <a:rPr lang="en-US" dirty="0" smtClean="0"/>
              <a:t>course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Smarter load balancing</a:t>
            </a:r>
          </a:p>
          <a:p>
            <a:pPr lvl="1"/>
            <a:r>
              <a:rPr lang="en-US" dirty="0" smtClean="0"/>
              <a:t>Based on average latency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Further tweaking critical values</a:t>
            </a:r>
          </a:p>
          <a:p>
            <a:pPr lvl="1"/>
            <a:r>
              <a:rPr lang="en-US" dirty="0" smtClean="0"/>
              <a:t>Elasticity thresholds</a:t>
            </a:r>
          </a:p>
          <a:p>
            <a:pPr lvl="1"/>
            <a:r>
              <a:rPr lang="en-US" dirty="0" smtClean="0"/>
              <a:t>Cache </a:t>
            </a:r>
            <a:r>
              <a:rPr lang="en-US" dirty="0" smtClean="0"/>
              <a:t>parameters/design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Cache network</a:t>
            </a:r>
          </a:p>
        </p:txBody>
      </p:sp>
    </p:spTree>
    <p:extLst>
      <p:ext uri="{BB962C8B-B14F-4D97-AF65-F5344CB8AC3E}">
        <p14:creationId xmlns:p14="http://schemas.microsoft.com/office/powerpoint/2010/main" val="5635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Kayvon</a:t>
            </a:r>
            <a:r>
              <a:rPr lang="en-US" dirty="0" smtClean="0"/>
              <a:t> </a:t>
            </a:r>
            <a:r>
              <a:rPr lang="en-US" dirty="0" err="1" smtClean="0"/>
              <a:t>Fatahalian</a:t>
            </a:r>
            <a:r>
              <a:rPr lang="en-US" dirty="0" smtClean="0"/>
              <a:t> (and Mike &amp; Michael)</a:t>
            </a:r>
            <a:endParaRPr lang="en-US" dirty="0" smtClean="0"/>
          </a:p>
          <a:p>
            <a:pPr lvl="1"/>
            <a:r>
              <a:rPr lang="en-US" dirty="0" smtClean="0"/>
              <a:t>For teaching the course, and providing ideas for features to implement on the </a:t>
            </a:r>
            <a:r>
              <a:rPr lang="en-US" dirty="0" smtClean="0"/>
              <a:t>server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Randal Bryant and David </a:t>
            </a:r>
            <a:r>
              <a:rPr lang="en-US" dirty="0" err="1" smtClean="0"/>
              <a:t>O’Hallaron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tiny</a:t>
            </a:r>
            <a:r>
              <a:rPr lang="en-US" dirty="0" smtClean="0"/>
              <a:t> server starter code from </a:t>
            </a:r>
            <a:r>
              <a:rPr lang="en-US" dirty="0" smtClean="0"/>
              <a:t>15-213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Cardellini</a:t>
            </a:r>
            <a:r>
              <a:rPr lang="en-US" dirty="0" smtClean="0"/>
              <a:t>, </a:t>
            </a:r>
            <a:r>
              <a:rPr lang="en-US" dirty="0" err="1" smtClean="0"/>
              <a:t>Colajanni</a:t>
            </a:r>
            <a:r>
              <a:rPr lang="en-US" dirty="0" smtClean="0"/>
              <a:t>, and </a:t>
            </a:r>
            <a:r>
              <a:rPr lang="en-US" dirty="0" smtClean="0"/>
              <a:t>Yu</a:t>
            </a:r>
            <a:endParaRPr lang="en-US" dirty="0" smtClean="0"/>
          </a:p>
          <a:p>
            <a:pPr lvl="1"/>
            <a:r>
              <a:rPr lang="en-US" dirty="0" smtClean="0"/>
              <a:t>For their </a:t>
            </a:r>
            <a:r>
              <a:rPr lang="en-US" dirty="0" smtClean="0"/>
              <a:t>paper </a:t>
            </a:r>
            <a:r>
              <a:rPr lang="en-US" i="1" dirty="0" smtClean="0"/>
              <a:t>Dynamic Load Balancing on Web-server Systems</a:t>
            </a:r>
            <a:r>
              <a:rPr lang="en-US" dirty="0" smtClean="0"/>
              <a:t> provided our HTTP redirection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0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4754563"/>
          </a:xfrm>
        </p:spPr>
        <p:txBody>
          <a:bodyPr/>
          <a:lstStyle/>
          <a:p>
            <a:r>
              <a:rPr lang="en-US" dirty="0" smtClean="0"/>
              <a:t>Web servers suffer heavy traffic</a:t>
            </a:r>
          </a:p>
          <a:p>
            <a:pPr lvl="1"/>
            <a:r>
              <a:rPr lang="en-US" dirty="0" smtClean="0"/>
              <a:t>Scale out</a:t>
            </a:r>
          </a:p>
          <a:p>
            <a:pPr lvl="1"/>
            <a:r>
              <a:rPr lang="en-US" dirty="0" smtClean="0"/>
              <a:t>Parallelize request fulfillment</a:t>
            </a:r>
          </a:p>
          <a:p>
            <a:pPr lvl="1"/>
            <a:endParaRPr lang="en-US" dirty="0" smtClean="0"/>
          </a:p>
          <a:p>
            <a:r>
              <a:rPr lang="en-US" dirty="0"/>
              <a:t>Web </a:t>
            </a:r>
            <a:r>
              <a:rPr lang="en-US" dirty="0" smtClean="0"/>
              <a:t>servers </a:t>
            </a:r>
            <a:r>
              <a:rPr lang="en-US" dirty="0"/>
              <a:t>suffer </a:t>
            </a:r>
            <a:r>
              <a:rPr lang="en-US" dirty="0" smtClean="0"/>
              <a:t>uneven traffic</a:t>
            </a:r>
          </a:p>
          <a:p>
            <a:pPr lvl="1"/>
            <a:r>
              <a:rPr lang="en-US" dirty="0" smtClean="0"/>
              <a:t>Make elastic</a:t>
            </a:r>
          </a:p>
          <a:p>
            <a:pPr lvl="2"/>
            <a:r>
              <a:rPr lang="en-US" dirty="0" smtClean="0"/>
              <a:t>Add or remove resources on-demand</a:t>
            </a:r>
          </a:p>
          <a:p>
            <a:pPr lvl="2"/>
            <a:r>
              <a:rPr lang="en-US" dirty="0" smtClean="0"/>
              <a:t>Saves resources</a:t>
            </a:r>
          </a:p>
          <a:p>
            <a:pPr lvl="1"/>
            <a:r>
              <a:rPr lang="en-US" dirty="0" smtClean="0"/>
              <a:t>Necessitates good load balancing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machines</a:t>
            </a:r>
          </a:p>
          <a:p>
            <a:pPr lvl="1"/>
            <a:r>
              <a:rPr lang="en-US" dirty="0" smtClean="0"/>
              <a:t>MPI abstracts away for 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Dispatching requests to workers</a:t>
            </a:r>
          </a:p>
          <a:p>
            <a:pPr lvl="1"/>
            <a:r>
              <a:rPr lang="en-US" dirty="0" smtClean="0"/>
              <a:t>Use HTTP 307 Redirect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Resource management</a:t>
            </a:r>
          </a:p>
          <a:p>
            <a:pPr lvl="1"/>
            <a:r>
              <a:rPr lang="en-US" dirty="0" smtClean="0"/>
              <a:t>Selecting workers to service requests</a:t>
            </a:r>
          </a:p>
          <a:p>
            <a:pPr lvl="1"/>
            <a:r>
              <a:rPr lang="en-US" dirty="0" smtClean="0"/>
              <a:t>Thresholds for turning workers on and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4" name="Picture 2" descr="C:\Users\TEO Ultimus\Documents\CJuY\418\imag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0996"/>
            <a:ext cx="6234921" cy="364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8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Request Flow</a:t>
            </a:r>
            <a:endParaRPr lang="en-US" dirty="0"/>
          </a:p>
        </p:txBody>
      </p:sp>
      <p:pic>
        <p:nvPicPr>
          <p:cNvPr id="2050" name="Picture 2" descr="C:\Users\TEO Ultimus\Documents\CJuY\418\image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5648"/>
            <a:ext cx="6234921" cy="364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7467600" cy="1219200"/>
          </a:xfrm>
        </p:spPr>
        <p:txBody>
          <a:bodyPr/>
          <a:lstStyle/>
          <a:p>
            <a:r>
              <a:rPr lang="en-US" dirty="0" smtClean="0"/>
              <a:t>Dispatcher receives HTTP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Flow</a:t>
            </a:r>
            <a:endParaRPr lang="en-US" dirty="0"/>
          </a:p>
        </p:txBody>
      </p:sp>
      <p:pic>
        <p:nvPicPr>
          <p:cNvPr id="3074" name="Picture 2" descr="C:\Users\TEO Ultimus\Documents\CJuY\418\images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5648"/>
            <a:ext cx="6234921" cy="364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400093"/>
            <a:ext cx="7467600" cy="1381707"/>
          </a:xfrm>
        </p:spPr>
        <p:txBody>
          <a:bodyPr/>
          <a:lstStyle/>
          <a:p>
            <a:r>
              <a:rPr lang="en-US" dirty="0" smtClean="0"/>
              <a:t>Dispatcher sends redirect to client</a:t>
            </a:r>
          </a:p>
          <a:p>
            <a:r>
              <a:rPr lang="en-US" dirty="0" smtClean="0"/>
              <a:t>Dispatcher updates Load Balancer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Flow</a:t>
            </a:r>
            <a:endParaRPr lang="en-US" dirty="0"/>
          </a:p>
        </p:txBody>
      </p:sp>
      <p:pic>
        <p:nvPicPr>
          <p:cNvPr id="4098" name="Picture 2" descr="C:\Users\TEO Ultimus\Documents\CJuY\418\image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5648"/>
            <a:ext cx="6234921" cy="364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7620000" cy="1219200"/>
          </a:xfrm>
        </p:spPr>
        <p:txBody>
          <a:bodyPr/>
          <a:lstStyle/>
          <a:p>
            <a:r>
              <a:rPr lang="en-US" dirty="0" smtClean="0"/>
              <a:t>Worker receives redirected HTTP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Flow</a:t>
            </a:r>
            <a:endParaRPr lang="en-US" dirty="0"/>
          </a:p>
        </p:txBody>
      </p:sp>
      <p:pic>
        <p:nvPicPr>
          <p:cNvPr id="5122" name="Picture 2" descr="C:\Users\TEO Ultimus\Documents\CJuY\418\image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5648"/>
            <a:ext cx="6234921" cy="364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7467600" cy="1219200"/>
          </a:xfrm>
        </p:spPr>
        <p:txBody>
          <a:bodyPr/>
          <a:lstStyle/>
          <a:p>
            <a:r>
              <a:rPr lang="en-US" dirty="0" smtClean="0"/>
              <a:t>Worker sends HTTP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Flow</a:t>
            </a:r>
            <a:endParaRPr lang="en-US" dirty="0"/>
          </a:p>
        </p:txBody>
      </p:sp>
      <p:pic>
        <p:nvPicPr>
          <p:cNvPr id="6146" name="Picture 2" descr="C:\Users\TEO Ultimus\Documents\CJuY\418\images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5648"/>
            <a:ext cx="6234921" cy="364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7467600" cy="1219200"/>
          </a:xfrm>
        </p:spPr>
        <p:txBody>
          <a:bodyPr/>
          <a:lstStyle/>
          <a:p>
            <a:r>
              <a:rPr lang="en-US" dirty="0" smtClean="0"/>
              <a:t>Worker updates Load </a:t>
            </a:r>
            <a:r>
              <a:rPr lang="en-US" dirty="0"/>
              <a:t>B</a:t>
            </a:r>
            <a:r>
              <a:rPr lang="en-US" dirty="0" smtClean="0"/>
              <a:t>alancer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171717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307</TotalTime>
  <Words>298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Technic</vt:lpstr>
      <vt:lpstr>Awesome Web Server</vt:lpstr>
      <vt:lpstr>Motivation</vt:lpstr>
      <vt:lpstr>Challenges</vt:lpstr>
      <vt:lpstr>Setup</vt:lpstr>
      <vt:lpstr>Request Flow</vt:lpstr>
      <vt:lpstr>Request Flow</vt:lpstr>
      <vt:lpstr>Request Flow</vt:lpstr>
      <vt:lpstr>Request Flow</vt:lpstr>
      <vt:lpstr>Request Flow</vt:lpstr>
      <vt:lpstr>Load Balancing</vt:lpstr>
      <vt:lpstr>Performance Testing</vt:lpstr>
      <vt:lpstr>Results</vt:lpstr>
      <vt:lpstr>Results</vt:lpstr>
      <vt:lpstr>Results</vt:lpstr>
      <vt:lpstr>Conclusions</vt:lpstr>
      <vt:lpstr>Possible Optimizations</vt:lpstr>
      <vt:lpstr>Acknowledgements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Web Server</dc:title>
  <dc:creator>TEO Ultimus</dc:creator>
  <cp:lastModifiedBy>TEO Ultimus</cp:lastModifiedBy>
  <cp:revision>16</cp:revision>
  <dcterms:created xsi:type="dcterms:W3CDTF">2012-05-09T16:29:15Z</dcterms:created>
  <dcterms:modified xsi:type="dcterms:W3CDTF">2012-05-10T10:46:16Z</dcterms:modified>
</cp:coreProperties>
</file>