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0" r:id="rId5"/>
    <p:sldId id="258" r:id="rId6"/>
    <p:sldId id="259" r:id="rId7"/>
    <p:sldId id="261" r:id="rId8"/>
    <p:sldId id="271" r:id="rId9"/>
    <p:sldId id="266" r:id="rId10"/>
    <p:sldId id="265" r:id="rId11"/>
    <p:sldId id="262" r:id="rId12"/>
    <p:sldId id="282" r:id="rId13"/>
    <p:sldId id="304" r:id="rId14"/>
    <p:sldId id="283" r:id="rId15"/>
    <p:sldId id="285" r:id="rId16"/>
    <p:sldId id="276" r:id="rId17"/>
    <p:sldId id="270" r:id="rId18"/>
    <p:sldId id="28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0" y="420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699A2-20B3-4C12-943B-1E85867DB8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D6C62-26C8-47C0-A7B2-84C7DFE5D4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C04B92-5184-4370-883C-D72A6DD206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821186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027632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234078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pic>
        <p:nvPicPr>
          <p:cNvPr id="12" name="图片占位符 1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8465414" y="2724912"/>
            <a:ext cx="1957326" cy="1956817"/>
          </a:xfrm>
        </p:spPr>
      </p:pic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8440524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椭圆 15"/>
          <p:cNvSpPr/>
          <p:nvPr>
            <p:custDataLst>
              <p:tags r:id="rId1"/>
            </p:custDataLst>
          </p:nvPr>
        </p:nvSpPr>
        <p:spPr>
          <a:xfrm>
            <a:off x="3986681" y="4286143"/>
            <a:ext cx="1851212" cy="1851212"/>
          </a:xfrm>
          <a:prstGeom prst="ellipse">
            <a:avLst/>
          </a:prstGeom>
          <a:solidFill>
            <a:srgbClr val="F9A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_椭圆 22"/>
          <p:cNvSpPr/>
          <p:nvPr>
            <p:custDataLst>
              <p:tags r:id="rId2"/>
            </p:custDataLst>
          </p:nvPr>
        </p:nvSpPr>
        <p:spPr>
          <a:xfrm>
            <a:off x="2391993" y="1827371"/>
            <a:ext cx="4547559" cy="4547559"/>
          </a:xfrm>
          <a:prstGeom prst="ellipse">
            <a:avLst/>
          </a:prstGeom>
          <a:noFill/>
          <a:ln w="38100">
            <a:solidFill>
              <a:srgbClr val="E5F7F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PA_椭圆 19"/>
          <p:cNvSpPr/>
          <p:nvPr>
            <p:custDataLst>
              <p:tags r:id="rId3"/>
            </p:custDataLst>
          </p:nvPr>
        </p:nvSpPr>
        <p:spPr>
          <a:xfrm>
            <a:off x="2583115" y="856274"/>
            <a:ext cx="3913024" cy="3913024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椭圆 12"/>
          <p:cNvSpPr/>
          <p:nvPr>
            <p:custDataLst>
              <p:tags r:id="rId4"/>
            </p:custDataLst>
          </p:nvPr>
        </p:nvSpPr>
        <p:spPr>
          <a:xfrm>
            <a:off x="6765157" y="2069819"/>
            <a:ext cx="2743608" cy="2743608"/>
          </a:xfrm>
          <a:prstGeom prst="ellipse">
            <a:avLst/>
          </a:prstGeom>
          <a:solidFill>
            <a:srgbClr val="4EA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椭圆 14"/>
          <p:cNvSpPr/>
          <p:nvPr>
            <p:custDataLst>
              <p:tags r:id="rId5"/>
            </p:custDataLst>
          </p:nvPr>
        </p:nvSpPr>
        <p:spPr>
          <a:xfrm>
            <a:off x="6275637" y="434208"/>
            <a:ext cx="671209" cy="671209"/>
          </a:xfrm>
          <a:prstGeom prst="ellipse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椭圆 23"/>
          <p:cNvSpPr/>
          <p:nvPr>
            <p:custDataLst>
              <p:tags r:id="rId6"/>
            </p:custDataLst>
          </p:nvPr>
        </p:nvSpPr>
        <p:spPr>
          <a:xfrm>
            <a:off x="4356869" y="1210091"/>
            <a:ext cx="4547559" cy="4547559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椭圆 24"/>
          <p:cNvSpPr/>
          <p:nvPr>
            <p:custDataLst>
              <p:tags r:id="rId7"/>
            </p:custDataLst>
          </p:nvPr>
        </p:nvSpPr>
        <p:spPr>
          <a:xfrm>
            <a:off x="6275637" y="6201684"/>
            <a:ext cx="222108" cy="222108"/>
          </a:xfrm>
          <a:prstGeom prst="ellipse">
            <a:avLst/>
          </a:prstGeom>
          <a:solidFill>
            <a:srgbClr val="4EA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同心圆 25"/>
          <p:cNvSpPr/>
          <p:nvPr>
            <p:custDataLst>
              <p:tags r:id="rId8"/>
            </p:custDataLst>
          </p:nvPr>
        </p:nvSpPr>
        <p:spPr>
          <a:xfrm>
            <a:off x="4247730" y="720880"/>
            <a:ext cx="385315" cy="385315"/>
          </a:xfrm>
          <a:prstGeom prst="donut">
            <a:avLst>
              <a:gd name="adj" fmla="val 27381"/>
            </a:avLst>
          </a:prstGeom>
          <a:solidFill>
            <a:srgbClr val="ED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椭圆 26"/>
          <p:cNvSpPr/>
          <p:nvPr>
            <p:custDataLst>
              <p:tags r:id="rId9"/>
            </p:custDataLst>
          </p:nvPr>
        </p:nvSpPr>
        <p:spPr>
          <a:xfrm>
            <a:off x="1868906" y="1127340"/>
            <a:ext cx="2242272" cy="2242272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椭圆 13"/>
          <p:cNvSpPr/>
          <p:nvPr>
            <p:custDataLst>
              <p:tags r:id="rId10"/>
            </p:custDataLst>
          </p:nvPr>
        </p:nvSpPr>
        <p:spPr>
          <a:xfrm>
            <a:off x="8280400" y="980242"/>
            <a:ext cx="1658257" cy="1658257"/>
          </a:xfrm>
          <a:prstGeom prst="ellipse">
            <a:avLst/>
          </a:prstGeom>
          <a:solidFill>
            <a:srgbClr val="8CC06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椭圆 1"/>
          <p:cNvSpPr/>
          <p:nvPr>
            <p:custDataLst>
              <p:tags r:id="rId11"/>
            </p:custDataLst>
          </p:nvPr>
        </p:nvSpPr>
        <p:spPr>
          <a:xfrm>
            <a:off x="2819184" y="1332752"/>
            <a:ext cx="2853170" cy="2853170"/>
          </a:xfrm>
          <a:prstGeom prst="ellipse">
            <a:avLst/>
          </a:prstGeom>
          <a:solidFill>
            <a:srgbClr val="ED485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椭圆 16"/>
          <p:cNvSpPr/>
          <p:nvPr>
            <p:custDataLst>
              <p:tags r:id="rId12"/>
            </p:custDataLst>
          </p:nvPr>
        </p:nvSpPr>
        <p:spPr>
          <a:xfrm>
            <a:off x="4104247" y="1374290"/>
            <a:ext cx="3960000" cy="395837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sx="103000" sy="103000" algn="ctr" rotWithShape="0">
              <a:srgbClr val="000000">
                <a:alpha val="1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_文本框 17"/>
          <p:cNvSpPr txBox="1"/>
          <p:nvPr>
            <p:custDataLst>
              <p:tags r:id="rId13"/>
            </p:custDataLst>
          </p:nvPr>
        </p:nvSpPr>
        <p:spPr>
          <a:xfrm>
            <a:off x="4859254" y="3099808"/>
            <a:ext cx="247904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花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	 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笙  纪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PA_文本框 18"/>
          <p:cNvSpPr txBox="1"/>
          <p:nvPr>
            <p:custDataLst>
              <p:tags r:id="rId14"/>
            </p:custDataLst>
          </p:nvPr>
        </p:nvSpPr>
        <p:spPr>
          <a:xfrm>
            <a:off x="5103730" y="2412682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学期末项目汇报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20" grpId="0" animBg="1"/>
      <p:bldP spid="13" grpId="0" animBg="1"/>
      <p:bldP spid="15" grpId="0" animBg="1"/>
      <p:bldP spid="24" grpId="0" animBg="1"/>
      <p:bldP spid="25" grpId="0" animBg="1"/>
      <p:bldP spid="26" grpId="0" animBg="1"/>
      <p:bldP spid="27" grpId="0" animBg="1"/>
      <p:bldP spid="14" grpId="0" animBg="1"/>
      <p:bldP spid="2" grpId="0" animBg="1"/>
      <p:bldP spid="17" grpId="0" animBg="1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841"/>
          <p:cNvSpPr/>
          <p:nvPr/>
        </p:nvSpPr>
        <p:spPr>
          <a:xfrm>
            <a:off x="1779895" y="2708293"/>
            <a:ext cx="651470" cy="533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/>
          </a:p>
        </p:txBody>
      </p:sp>
      <p:sp>
        <p:nvSpPr>
          <p:cNvPr id="8" name="文本框 7"/>
          <p:cNvSpPr txBox="1"/>
          <p:nvPr/>
        </p:nvSpPr>
        <p:spPr>
          <a:xfrm>
            <a:off x="2134937" y="412689"/>
            <a:ext cx="235585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网站的功能</a:t>
            </a:r>
            <a:r>
              <a:rPr lang="en-US" altLang="zh-CN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02</a:t>
            </a:r>
            <a:endParaRPr lang="en-US" altLang="zh-CN" sz="28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89142" y="3551873"/>
            <a:ext cx="2232714" cy="3860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/>
              <a:t> 导航栏</a:t>
            </a:r>
            <a:r>
              <a:rPr lang="en-US" altLang="zh-CN" sz="1600" b="1" dirty="0"/>
              <a:t>  </a:t>
            </a:r>
            <a:r>
              <a:rPr lang="zh-CN" altLang="en-US" sz="1600" b="1" dirty="0"/>
              <a:t>面包屑</a:t>
            </a:r>
            <a:r>
              <a:rPr lang="en-US" altLang="zh-CN" sz="1600" b="1" dirty="0"/>
              <a:t> </a:t>
            </a:r>
            <a:endParaRPr lang="zh-CN" altLang="en-US" sz="1600" b="1" dirty="0"/>
          </a:p>
        </p:txBody>
      </p:sp>
      <p:sp>
        <p:nvSpPr>
          <p:cNvPr id="19" name="椭圆 18"/>
          <p:cNvSpPr/>
          <p:nvPr/>
        </p:nvSpPr>
        <p:spPr>
          <a:xfrm>
            <a:off x="529112" y="2168619"/>
            <a:ext cx="3153036" cy="315303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71390" y="2652395"/>
            <a:ext cx="5978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导航栏可以使用户更加方便的找到自己所需要的内容，提高用户的操作性，为用户带来便捷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06950" y="3877310"/>
            <a:ext cx="5907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为适应不同设备的不同屏幕尺寸，导航栏的显示状态将需要进行改变，这里我们将导航栏加入面包屑功能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2" grpId="0"/>
      <p:bldP spid="19" grpId="0" bldLvl="0" animBg="1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191230111120"/>
          <p:cNvPicPr>
            <a:picLocks noChangeAspect="1"/>
          </p:cNvPicPr>
          <p:nvPr/>
        </p:nvPicPr>
        <p:blipFill>
          <a:blip r:embed="rId1"/>
          <a:srcRect r="-24" b="22400"/>
          <a:stretch>
            <a:fillRect/>
          </a:stretch>
        </p:blipFill>
        <p:spPr>
          <a:xfrm>
            <a:off x="3243580" y="248920"/>
            <a:ext cx="7065645" cy="6153785"/>
          </a:xfrm>
          <a:prstGeom prst="rect">
            <a:avLst/>
          </a:prstGeom>
        </p:spPr>
      </p:pic>
      <p:pic>
        <p:nvPicPr>
          <p:cNvPr id="22" name="图片 21" descr="QQ图片201912301122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0" y="239395"/>
            <a:ext cx="7415530" cy="610044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2775585" y="240030"/>
            <a:ext cx="1523365" cy="6042660"/>
          </a:xfrm>
          <a:prstGeom prst="rect">
            <a:avLst/>
          </a:prstGeom>
          <a:noFill/>
          <a:ln w="571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101975" y="2998470"/>
            <a:ext cx="9029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70730" y="365125"/>
            <a:ext cx="458470" cy="40132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67360" y="1660525"/>
            <a:ext cx="181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 sz="1600"/>
              <a:t>获取浏览器宽高</a:t>
            </a:r>
            <a:endParaRPr lang="zh-CN" altLang="en-US" sz="1600"/>
          </a:p>
        </p:txBody>
      </p:sp>
      <p:sp>
        <p:nvSpPr>
          <p:cNvPr id="28" name="矩形 27"/>
          <p:cNvSpPr/>
          <p:nvPr/>
        </p:nvSpPr>
        <p:spPr>
          <a:xfrm>
            <a:off x="4436110" y="239395"/>
            <a:ext cx="7446010" cy="6090920"/>
          </a:xfrm>
          <a:prstGeom prst="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7360" y="2028825"/>
            <a:ext cx="181800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 sz="1600"/>
              <a:t>获取左侧导航栏宽高，并将其右移至浏览器内</a:t>
            </a:r>
            <a:endParaRPr lang="zh-CN" altLang="en-US" sz="1600"/>
          </a:p>
        </p:txBody>
      </p:sp>
      <p:sp>
        <p:nvSpPr>
          <p:cNvPr id="30" name="文本框 29"/>
          <p:cNvSpPr txBox="1"/>
          <p:nvPr/>
        </p:nvSpPr>
        <p:spPr>
          <a:xfrm>
            <a:off x="467360" y="3239770"/>
            <a:ext cx="181800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4.</a:t>
            </a:r>
            <a:r>
              <a:rPr lang="zh-CN" altLang="en-US" sz="1600"/>
              <a:t>浏览器宽高 </a:t>
            </a:r>
            <a:r>
              <a:rPr lang="en-US" altLang="zh-CN" sz="1600"/>
              <a:t>- </a:t>
            </a:r>
            <a:r>
              <a:rPr lang="zh-CN" altLang="en-US" sz="1600"/>
              <a:t>导航栏宽高 </a:t>
            </a:r>
            <a:r>
              <a:rPr lang="en-US" altLang="zh-CN" sz="1600"/>
              <a:t>= </a:t>
            </a:r>
            <a:r>
              <a:rPr lang="zh-CN" altLang="en-US" sz="1600"/>
              <a:t>主页宽高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467360" y="842645"/>
            <a:ext cx="211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点击面包屑按钮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25" grpId="0" animBg="1"/>
      <p:bldP spid="23" grpId="0" animBg="1"/>
      <p:bldP spid="31" grpId="0"/>
      <p:bldP spid="27" grpId="0"/>
      <p:bldP spid="29" grpId="0"/>
      <p:bldP spid="30" grpId="0"/>
      <p:bldP spid="23" grpId="1" animBg="1"/>
      <p:bldP spid="25" grpId="1" animBg="1"/>
      <p:bldP spid="2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841"/>
          <p:cNvSpPr/>
          <p:nvPr/>
        </p:nvSpPr>
        <p:spPr>
          <a:xfrm>
            <a:off x="1779895" y="2708293"/>
            <a:ext cx="651470" cy="533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/>
          </a:p>
        </p:txBody>
      </p:sp>
      <p:sp>
        <p:nvSpPr>
          <p:cNvPr id="8" name="文本框 7"/>
          <p:cNvSpPr txBox="1"/>
          <p:nvPr/>
        </p:nvSpPr>
        <p:spPr>
          <a:xfrm>
            <a:off x="2134937" y="412689"/>
            <a:ext cx="235585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网站的功能</a:t>
            </a:r>
            <a:r>
              <a:rPr lang="en-US" altLang="zh-CN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03</a:t>
            </a:r>
            <a:endParaRPr lang="en-US" altLang="zh-CN" sz="28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89142" y="3683953"/>
            <a:ext cx="2232714" cy="3860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/>
              <a:t> 文字动画  过渡效果</a:t>
            </a:r>
            <a:r>
              <a:rPr lang="en-US" altLang="zh-CN" sz="1600" b="1" dirty="0"/>
              <a:t> </a:t>
            </a:r>
            <a:endParaRPr lang="zh-CN" altLang="en-US" sz="1600" b="1" dirty="0"/>
          </a:p>
        </p:txBody>
      </p:sp>
      <p:sp>
        <p:nvSpPr>
          <p:cNvPr id="19" name="椭圆 18"/>
          <p:cNvSpPr/>
          <p:nvPr/>
        </p:nvSpPr>
        <p:spPr>
          <a:xfrm>
            <a:off x="529112" y="2168619"/>
            <a:ext cx="3153036" cy="315303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4410" y="3106420"/>
            <a:ext cx="5589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对页面的一些小细节进行动画和过渡效果的改进，从而提高用户的体验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2" grpId="0"/>
      <p:bldP spid="19" grpId="0" bldLvl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841"/>
          <p:cNvSpPr/>
          <p:nvPr/>
        </p:nvSpPr>
        <p:spPr>
          <a:xfrm>
            <a:off x="1779895" y="2708293"/>
            <a:ext cx="651470" cy="533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/>
          </a:p>
        </p:txBody>
      </p:sp>
      <p:sp>
        <p:nvSpPr>
          <p:cNvPr id="8" name="文本框 7"/>
          <p:cNvSpPr txBox="1"/>
          <p:nvPr/>
        </p:nvSpPr>
        <p:spPr>
          <a:xfrm>
            <a:off x="2134937" y="412689"/>
            <a:ext cx="235585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网站的功能</a:t>
            </a:r>
            <a:r>
              <a:rPr lang="en-US" altLang="zh-CN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en-US" altLang="zh-CN" sz="28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88507" y="3711893"/>
            <a:ext cx="2232714" cy="3860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/>
              <a:t> 媒介查询</a:t>
            </a:r>
            <a:r>
              <a:rPr lang="en-US" altLang="zh-CN" sz="1600" b="1" dirty="0"/>
              <a:t> </a:t>
            </a:r>
            <a:endParaRPr lang="zh-CN" altLang="en-US" sz="1600" b="1" dirty="0"/>
          </a:p>
        </p:txBody>
      </p:sp>
      <p:sp>
        <p:nvSpPr>
          <p:cNvPr id="19" name="椭圆 18"/>
          <p:cNvSpPr/>
          <p:nvPr/>
        </p:nvSpPr>
        <p:spPr>
          <a:xfrm>
            <a:off x="529112" y="2168619"/>
            <a:ext cx="3153036" cy="315303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106670" y="2512695"/>
            <a:ext cx="5438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项目应用了媒介查询，可以在大部分设备上满足用户的体验。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922135" y="4248785"/>
            <a:ext cx="180721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轮播图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87240" y="4248785"/>
            <a:ext cx="240665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导航栏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06670" y="3634105"/>
            <a:ext cx="600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同时利用媒介查询进行一些样式的改变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29345" y="4248785"/>
            <a:ext cx="252730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页面适应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2" grpId="0"/>
      <p:bldP spid="19" grpId="0" bldLvl="0" animBg="1"/>
      <p:bldP spid="2" grpId="0"/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185703" y="4419096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/>
                <a:ea typeface="微软雅黑" panose="020B0503020204020204" charset="-122"/>
              </a:rPr>
              <a:t>项目总结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04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17614" y="1638300"/>
            <a:ext cx="3088544" cy="45085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784239" y="42231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项目总结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596942" y="2177215"/>
            <a:ext cx="6616490" cy="33762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/>
              <a:t>通过这次项目</a:t>
            </a:r>
            <a:r>
              <a:rPr lang="en-US" altLang="zh-CN" b="1" dirty="0"/>
              <a:t>,</a:t>
            </a:r>
            <a:r>
              <a:rPr lang="zh-CN" altLang="en-US" b="1" dirty="0"/>
              <a:t>我总结了三点与老师和同学们分享</a:t>
            </a:r>
            <a:r>
              <a:rPr lang="en-US" altLang="zh-CN" b="1" dirty="0"/>
              <a:t>:</a:t>
            </a:r>
            <a:endParaRPr lang="en-US" altLang="zh-CN" b="1" dirty="0"/>
          </a:p>
          <a:p>
            <a:pPr algn="just">
              <a:lnSpc>
                <a:spcPct val="120000"/>
              </a:lnSpc>
            </a:pPr>
            <a:endParaRPr lang="en-US" altLang="zh-CN" b="1" dirty="0"/>
          </a:p>
          <a:p>
            <a:pPr algn="just">
              <a:lnSpc>
                <a:spcPct val="120000"/>
              </a:lnSpc>
            </a:pPr>
            <a:r>
              <a:rPr lang="en-US" altLang="zh-CN" b="1" dirty="0"/>
              <a:t>      </a:t>
            </a:r>
            <a:r>
              <a:rPr lang="en-US" altLang="zh-CN" sz="1100" b="1" dirty="0"/>
              <a:t> </a:t>
            </a:r>
            <a:r>
              <a:rPr lang="en-US" altLang="zh-CN" sz="1400" b="1" dirty="0"/>
              <a:t>1.</a:t>
            </a:r>
            <a:r>
              <a:rPr lang="zh-CN" altLang="en-US" sz="1400" dirty="0"/>
              <a:t>看见一个网页</a:t>
            </a:r>
            <a:r>
              <a:rPr lang="en-US" altLang="zh-CN" sz="1400" dirty="0"/>
              <a:t>,</a:t>
            </a:r>
            <a:r>
              <a:rPr lang="zh-CN" altLang="en-US" sz="1400" dirty="0"/>
              <a:t>先不要着急写代码</a:t>
            </a:r>
            <a:r>
              <a:rPr lang="en-US" altLang="zh-CN" sz="1400" dirty="0"/>
              <a:t>,</a:t>
            </a:r>
            <a:r>
              <a:rPr lang="zh-CN" altLang="en-US" sz="1400" dirty="0"/>
              <a:t>而是要冷静的思考分析该如何布局才能更方便更快捷的完成任务</a:t>
            </a:r>
            <a:r>
              <a:rPr lang="en-US" altLang="zh-CN" sz="1400" dirty="0"/>
              <a:t>,</a:t>
            </a:r>
            <a:endParaRPr lang="en-US" altLang="zh-CN" sz="1400" dirty="0"/>
          </a:p>
          <a:p>
            <a:pPr algn="just">
              <a:lnSpc>
                <a:spcPct val="120000"/>
              </a:lnSpc>
            </a:pPr>
            <a:endParaRPr lang="en-US" altLang="zh-CN" sz="1400" b="1" dirty="0"/>
          </a:p>
          <a:p>
            <a:pPr algn="just">
              <a:lnSpc>
                <a:spcPct val="120000"/>
              </a:lnSpc>
            </a:pPr>
            <a:r>
              <a:rPr lang="en-US" altLang="zh-CN" b="1" dirty="0"/>
              <a:t>       </a:t>
            </a:r>
            <a:r>
              <a:rPr lang="en-US" altLang="zh-CN" sz="1400" b="1" dirty="0"/>
              <a:t>2.</a:t>
            </a:r>
            <a:r>
              <a:rPr lang="zh-CN" altLang="en-US" sz="1400" dirty="0"/>
              <a:t>在敲代码的过程中，要慢慢学会思考每一步的流程，必要的话可以使用思维导图记下每一个步骤，然后再写代码会让你大脑思路变得清晰，提高代码的严谨性</a:t>
            </a:r>
            <a:r>
              <a:rPr lang="zh-CN" altLang="en-US" sz="1400" dirty="0"/>
              <a:t>。</a:t>
            </a:r>
            <a:endParaRPr lang="en-US" altLang="zh-CN" sz="1400" b="1" dirty="0"/>
          </a:p>
          <a:p>
            <a:pPr algn="just">
              <a:lnSpc>
                <a:spcPct val="120000"/>
              </a:lnSpc>
            </a:pPr>
            <a:r>
              <a:rPr lang="en-US" altLang="zh-CN" b="1" dirty="0"/>
              <a:t>        </a:t>
            </a:r>
            <a:endParaRPr lang="en-US" altLang="zh-CN" b="1" dirty="0"/>
          </a:p>
          <a:p>
            <a:pPr algn="just">
              <a:lnSpc>
                <a:spcPct val="120000"/>
              </a:lnSpc>
            </a:pPr>
            <a:r>
              <a:rPr lang="en-US" altLang="zh-CN" b="1" dirty="0"/>
              <a:t>       </a:t>
            </a:r>
            <a:r>
              <a:rPr lang="en-US" altLang="zh-CN" sz="1400" b="1" dirty="0"/>
              <a:t>3.</a:t>
            </a:r>
            <a:r>
              <a:rPr lang="zh-CN" altLang="en-US" sz="1400" dirty="0"/>
              <a:t>在遇到不会的问题，学会了要及时总结，并且举一反三，然后再运用到项中</a:t>
            </a:r>
            <a:r>
              <a:rPr lang="en-US" altLang="zh-CN" sz="1400" dirty="0"/>
              <a:t>,</a:t>
            </a:r>
            <a:r>
              <a:rPr lang="zh-CN" altLang="en-US" sz="1400" dirty="0"/>
              <a:t>在处理问题时候不会再像以前那样毫无头绪，学会一步一步去盘查错误。</a:t>
            </a:r>
            <a:endParaRPr lang="en-US" altLang="zh-CN" sz="1400" b="1" dirty="0"/>
          </a:p>
        </p:txBody>
      </p:sp>
      <p:pic>
        <p:nvPicPr>
          <p:cNvPr id="33" name="图片占位符 3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801767" y="4977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4383" y="2810632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感谢您的观看</a:t>
            </a:r>
            <a:endParaRPr lang="zh-CN" altLang="en-US" sz="4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5866" y="2291781"/>
            <a:ext cx="334073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Thank you for watching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09908" y="3273183"/>
            <a:ext cx="3377732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 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4509135" y="3274060"/>
            <a:ext cx="14922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chemeClr val="bg1"/>
                </a:solidFill>
              </a:rPr>
              <a:t>花 笙</a:t>
            </a:r>
            <a:endParaRPr lang="zh-CN" altLang="en-US" sz="4400">
              <a:solidFill>
                <a:schemeClr val="bg1"/>
              </a:solidFill>
            </a:endParaRPr>
          </a:p>
        </p:txBody>
      </p:sp>
      <p:grpSp>
        <p:nvGrpSpPr>
          <p:cNvPr id="50" name="组合 49"/>
          <p:cNvGrpSpPr/>
          <p:nvPr>
            <p:custDataLst>
              <p:tags r:id="rId1"/>
            </p:custDataLst>
          </p:nvPr>
        </p:nvGrpSpPr>
        <p:grpSpPr>
          <a:xfrm rot="0">
            <a:off x="6396355" y="1950085"/>
            <a:ext cx="1432560" cy="1432560"/>
            <a:chOff x="6019228" y="2933039"/>
            <a:chExt cx="1432811" cy="1432810"/>
          </a:xfrm>
        </p:grpSpPr>
        <p:sp>
          <p:nvSpPr>
            <p:cNvPr id="51" name="弧形 50"/>
            <p:cNvSpPr/>
            <p:nvPr>
              <p:custDataLst>
                <p:tags r:id="rId2"/>
              </p:custDataLst>
            </p:nvPr>
          </p:nvSpPr>
          <p:spPr>
            <a:xfrm>
              <a:off x="6019228" y="2933039"/>
              <a:ext cx="1432811" cy="1432810"/>
            </a:xfrm>
            <a:prstGeom prst="arc">
              <a:avLst>
                <a:gd name="adj1" fmla="val 5744803"/>
                <a:gd name="adj2" fmla="val 11753786"/>
              </a:avLst>
            </a:prstGeom>
            <a:ln w="38100" cap="rnd">
              <a:solidFill>
                <a:sysClr val="window" lastClr="FFFFFF"/>
              </a:solidFill>
              <a:round/>
            </a:ln>
            <a:effectLst>
              <a:outerShdw blurRad="50800" dist="38100" dir="2700000" algn="tl" rotWithShape="0">
                <a:prstClr val="black">
                  <a:alpha val="24000"/>
                </a:prstClr>
              </a:outerShdw>
            </a:effectLst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endParaRPr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2" name="椭圆 51"/>
            <p:cNvSpPr/>
            <p:nvPr>
              <p:custDataLst>
                <p:tags r:id="rId3"/>
              </p:custDataLst>
            </p:nvPr>
          </p:nvSpPr>
          <p:spPr>
            <a:xfrm>
              <a:off x="6146220" y="3060032"/>
              <a:ext cx="1178826" cy="1178827"/>
            </a:xfrm>
            <a:prstGeom prst="ellipse">
              <a:avLst/>
            </a:prstGeom>
            <a:solidFill>
              <a:srgbClr val="1FBDC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组合 52"/>
          <p:cNvGrpSpPr/>
          <p:nvPr>
            <p:custDataLst>
              <p:tags r:id="rId4"/>
            </p:custDataLst>
          </p:nvPr>
        </p:nvGrpSpPr>
        <p:grpSpPr>
          <a:xfrm rot="0">
            <a:off x="4290695" y="2774315"/>
            <a:ext cx="1828165" cy="1828165"/>
            <a:chOff x="3913296" y="3756934"/>
            <a:chExt cx="1828071" cy="1828070"/>
          </a:xfrm>
        </p:grpSpPr>
        <p:sp>
          <p:nvSpPr>
            <p:cNvPr id="54" name="弧形 53"/>
            <p:cNvSpPr/>
            <p:nvPr>
              <p:custDataLst>
                <p:tags r:id="rId5"/>
              </p:custDataLst>
            </p:nvPr>
          </p:nvSpPr>
          <p:spPr>
            <a:xfrm>
              <a:off x="3913296" y="3756934"/>
              <a:ext cx="1828071" cy="1828070"/>
            </a:xfrm>
            <a:prstGeom prst="arc">
              <a:avLst>
                <a:gd name="adj1" fmla="val 11855355"/>
                <a:gd name="adj2" fmla="val 1249674"/>
              </a:avLst>
            </a:prstGeom>
            <a:ln w="38100" cap="rnd">
              <a:solidFill>
                <a:sysClr val="window" lastClr="FFFFFF"/>
              </a:solidFill>
              <a:round/>
            </a:ln>
            <a:effectLst>
              <a:outerShdw blurRad="50800" dist="38100" dir="2700000" algn="tl" rotWithShape="0">
                <a:prstClr val="black">
                  <a:alpha val="24000"/>
                </a:prstClr>
              </a:outerShdw>
            </a:effectLst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endParaRPr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5" name="椭圆 54"/>
            <p:cNvSpPr/>
            <p:nvPr>
              <p:custDataLst>
                <p:tags r:id="rId6"/>
              </p:custDataLst>
            </p:nvPr>
          </p:nvSpPr>
          <p:spPr>
            <a:xfrm>
              <a:off x="4043963" y="3892072"/>
              <a:ext cx="1565611" cy="1565613"/>
            </a:xfrm>
            <a:prstGeom prst="ellipse">
              <a:avLst/>
            </a:prstGeom>
            <a:solidFill>
              <a:srgbClr val="ED48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1" name="文本框 60"/>
          <p:cNvSpPr txBox="1"/>
          <p:nvPr>
            <p:custDataLst>
              <p:tags r:id="rId7"/>
            </p:custDataLst>
          </p:nvPr>
        </p:nvSpPr>
        <p:spPr>
          <a:xfrm>
            <a:off x="916305" y="2628265"/>
            <a:ext cx="3168015" cy="477520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rgbClr val="ED4857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《行京》</a:t>
            </a:r>
            <a:endParaRPr lang="zh-CN" altLang="en-US" sz="2000" b="1" spc="300">
              <a:solidFill>
                <a:srgbClr val="ED4857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>
            <p:custDataLst>
              <p:tags r:id="rId8"/>
            </p:custDataLst>
          </p:nvPr>
        </p:nvSpPr>
        <p:spPr>
          <a:xfrm>
            <a:off x="916305" y="3365500"/>
            <a:ext cx="3168015" cy="742315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旧京三百春风巷</a:t>
            </a:r>
            <a:endParaRPr lang="zh-CN" altLang="en-US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一巷笙</a:t>
            </a:r>
            <a:r>
              <a:rPr lang="zh-CN" altLang="en-US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歌一巷花</a:t>
            </a:r>
            <a:endParaRPr lang="zh-CN" altLang="en-US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>
            <p:custDataLst>
              <p:tags r:id="rId9"/>
            </p:custDataLst>
          </p:nvPr>
        </p:nvSpPr>
        <p:spPr>
          <a:xfrm>
            <a:off x="8216900" y="2249805"/>
            <a:ext cx="3168015" cy="742315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pc="15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鲜花绽放之时，会迎来人们的喝彩和称赞</a:t>
            </a:r>
            <a:endParaRPr lang="zh-CN" altLang="en-US" spc="15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92320" y="3365500"/>
            <a:ext cx="1224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花 笙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640195" y="2405380"/>
            <a:ext cx="106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花 声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1" grpId="0"/>
      <p:bldP spid="62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959600" y="1471930"/>
            <a:ext cx="2031365" cy="4616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做网站的缘由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48858" y="6497465"/>
            <a:ext cx="1294285" cy="0"/>
            <a:chOff x="5451631" y="5125866"/>
            <a:chExt cx="1294285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233953" y="1476634"/>
            <a:ext cx="5030814" cy="3730560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67711" y="2232374"/>
              <a:ext cx="1574638" cy="478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contents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501611" y="1798223"/>
              <a:ext cx="906842" cy="52899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目录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959600" y="2486025"/>
            <a:ext cx="2031365" cy="4616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网站的功能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59600" y="3509645"/>
            <a:ext cx="1723390" cy="4616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用到的技术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9600" y="4561840"/>
            <a:ext cx="1416050" cy="4616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项目心得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6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775336" y="441909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做网站的缘由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0" y="1849671"/>
              <a:ext cx="9509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84239" y="40306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做网站的缘由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181095" y="2979336"/>
            <a:ext cx="9831940" cy="1007823"/>
            <a:chOff x="2038089" y="1705495"/>
            <a:chExt cx="9831940" cy="1007823"/>
          </a:xfrm>
        </p:grpSpPr>
        <p:sp>
          <p:nvSpPr>
            <p:cNvPr id="2" name="Shape 2539"/>
            <p:cNvSpPr/>
            <p:nvPr/>
          </p:nvSpPr>
          <p:spPr>
            <a:xfrm>
              <a:off x="2038089" y="2015169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2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534258" y="1705495"/>
              <a:ext cx="9335771" cy="1007823"/>
              <a:chOff x="874712" y="1114425"/>
              <a:chExt cx="9335771" cy="1007823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874712" y="1464889"/>
                <a:ext cx="9335771" cy="65735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050" dirty="0"/>
                  <a:t>随着中国国际地位的上升，国内民众对本国文化的兴趣与认同也随之快速升温。这种对本国文化的自豪感想要得以维系，就必须得到具体、鲜活的传统文化要素的支撑。早已悄然发展多年的汉服文化，正是一个理想的“文化富矿”。在这种社会性情绪的鼓动之下，大批新人涌入，为汉服爱好群体注入了大量新鲜血液。汉服仿佛成了“传统文化复兴”的一面旗帜，寄托了年轻人对传统文化的热情</a:t>
                </a:r>
                <a:endPara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874713" y="1114425"/>
                <a:ext cx="5174830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/>
                  <a:t>民族情怀与传统文化热潮在近几年里的迅速兴起</a:t>
                </a:r>
                <a:endParaRPr lang="zh-CN" altLang="en-US" b="1" dirty="0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2181095" y="4266303"/>
            <a:ext cx="7829810" cy="1201723"/>
            <a:chOff x="2038089" y="3346364"/>
            <a:chExt cx="7829810" cy="1201723"/>
          </a:xfrm>
        </p:grpSpPr>
        <p:sp>
          <p:nvSpPr>
            <p:cNvPr id="3" name="Shape 2539"/>
            <p:cNvSpPr/>
            <p:nvPr/>
          </p:nvSpPr>
          <p:spPr>
            <a:xfrm>
              <a:off x="2038089" y="3656039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2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534258" y="3346364"/>
              <a:ext cx="7333641" cy="1201723"/>
              <a:chOff x="874712" y="1114425"/>
              <a:chExt cx="7333641" cy="120172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874712" y="1464889"/>
                <a:ext cx="7333641" cy="85125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050" dirty="0"/>
                  <a:t>广东省传统文化促进会汉服文化委员会会长汪家文表示，</a:t>
                </a:r>
                <a:r>
                  <a:rPr lang="en-US" altLang="zh-CN" sz="1050" dirty="0"/>
                  <a:t>2017</a:t>
                </a:r>
                <a:r>
                  <a:rPr lang="zh-CN" altLang="en-US" sz="1050" dirty="0"/>
                  <a:t>年全球汉服文化社团大概是</a:t>
                </a:r>
                <a:r>
                  <a:rPr lang="en-US" altLang="zh-CN" sz="1050" dirty="0"/>
                  <a:t>1300</a:t>
                </a:r>
                <a:r>
                  <a:rPr lang="zh-CN" altLang="en-US" sz="1050" dirty="0"/>
                  <a:t>家，到了</a:t>
                </a:r>
                <a:r>
                  <a:rPr lang="en-US" altLang="zh-CN" sz="1050" dirty="0"/>
                  <a:t>2019</a:t>
                </a:r>
                <a:r>
                  <a:rPr lang="zh-CN" altLang="en-US" sz="1050" dirty="0"/>
                  <a:t>年有</a:t>
                </a:r>
                <a:r>
                  <a:rPr lang="en-US" altLang="zh-CN" sz="1050" dirty="0"/>
                  <a:t>2000</a:t>
                </a:r>
                <a:r>
                  <a:rPr lang="zh-CN" altLang="en-US" sz="1050" dirty="0"/>
                  <a:t>多家，两年时间增加了</a:t>
                </a:r>
                <a:r>
                  <a:rPr lang="en-US" altLang="zh-CN" sz="1050" dirty="0"/>
                  <a:t>46%</a:t>
                </a:r>
                <a:r>
                  <a:rPr lang="zh-CN" altLang="en-US" sz="1050" dirty="0"/>
                  <a:t>。另据相关机构估算，目前全国汉服市场的消费人群已超过</a:t>
                </a:r>
                <a:r>
                  <a:rPr lang="en-US" altLang="zh-CN" sz="1050" dirty="0"/>
                  <a:t>200</a:t>
                </a:r>
                <a:r>
                  <a:rPr lang="zh-CN" altLang="en-US" sz="1050" dirty="0"/>
                  <a:t>万，产业总规模约为</a:t>
                </a:r>
                <a:r>
                  <a:rPr lang="en-US" altLang="zh-CN" sz="1050" dirty="0"/>
                  <a:t>10.9</a:t>
                </a:r>
                <a:r>
                  <a:rPr lang="zh-CN" altLang="en-US" sz="1050" dirty="0"/>
                  <a:t>亿元。而且如今，走在大学校园、旅游胜地或者繁华的商业街上，偶尔能看到一些姑娘三三两两地走在一起。她们穿着一身仙气十足的汉服、梳着古典的发型，显得与众不同。</a:t>
                </a:r>
                <a:endPara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74713" y="1114425"/>
                <a:ext cx="3119528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/>
                  <a:t>穿戴汉服人数日渐增多</a:t>
                </a:r>
                <a:endParaRPr lang="zh-CN" altLang="en-US" b="1" dirty="0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2677160" y="1298575"/>
            <a:ext cx="5545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汉服文化中</a:t>
            </a:r>
            <a:r>
              <a:rPr lang="en-US" altLang="zh-CN" b="1"/>
              <a:t>“</a:t>
            </a:r>
            <a:r>
              <a:rPr lang="zh-CN" altLang="en-US" sz="2000" b="1"/>
              <a:t>汉服</a:t>
            </a:r>
            <a:r>
              <a:rPr lang="en-US" altLang="zh-CN" b="1"/>
              <a:t>”</a:t>
            </a:r>
            <a:r>
              <a:rPr lang="zh-CN" altLang="en-US" b="1"/>
              <a:t>什么意思？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2677160" y="1843405"/>
            <a:ext cx="4074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汉民族传统服饰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980521" y="441909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用到的技术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94022" y="1849671"/>
              <a:ext cx="922020" cy="9220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02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2"/>
          <p:cNvGrpSpPr/>
          <p:nvPr/>
        </p:nvGrpSpPr>
        <p:grpSpPr>
          <a:xfrm>
            <a:off x="4707046" y="2540748"/>
            <a:ext cx="2777909" cy="2777916"/>
            <a:chOff x="4721501" y="2370782"/>
            <a:chExt cx="2777909" cy="2777916"/>
          </a:xfrm>
        </p:grpSpPr>
        <p:grpSp>
          <p:nvGrpSpPr>
            <p:cNvPr id="28" name="Group 1"/>
            <p:cNvGrpSpPr/>
            <p:nvPr/>
          </p:nvGrpSpPr>
          <p:grpSpPr>
            <a:xfrm>
              <a:off x="5052021" y="2716393"/>
              <a:ext cx="2086700" cy="2086700"/>
              <a:chOff x="0" y="0"/>
              <a:chExt cx="4173397" cy="4173397"/>
            </a:xfrm>
          </p:grpSpPr>
          <p:sp>
            <p:nvSpPr>
              <p:cNvPr id="33" name="is1ide-Oval 2"/>
              <p:cNvSpPr/>
              <p:nvPr/>
            </p:nvSpPr>
            <p:spPr>
              <a:xfrm>
                <a:off x="0" y="0"/>
                <a:ext cx="4173397" cy="41733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flat">
                <a:solidFill>
                  <a:srgbClr val="DCDEE0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is1ide-Freeform: Shape 3"/>
              <p:cNvSpPr/>
              <p:nvPr/>
            </p:nvSpPr>
            <p:spPr>
              <a:xfrm>
                <a:off x="1557920" y="754585"/>
                <a:ext cx="1057557" cy="26642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90" extrusionOk="0">
                    <a:moveTo>
                      <a:pt x="2407" y="24"/>
                    </a:moveTo>
                    <a:cubicBezTo>
                      <a:pt x="961" y="125"/>
                      <a:pt x="0" y="557"/>
                      <a:pt x="0" y="1169"/>
                    </a:cubicBezTo>
                    <a:lnTo>
                      <a:pt x="0" y="20109"/>
                    </a:lnTo>
                    <a:cubicBezTo>
                      <a:pt x="0" y="20924"/>
                      <a:pt x="1933" y="21590"/>
                      <a:pt x="4289" y="21590"/>
                    </a:cubicBezTo>
                    <a:lnTo>
                      <a:pt x="17619" y="21590"/>
                    </a:lnTo>
                    <a:cubicBezTo>
                      <a:pt x="19976" y="21590"/>
                      <a:pt x="21600" y="21015"/>
                      <a:pt x="21600" y="20200"/>
                    </a:cubicBezTo>
                    <a:cubicBezTo>
                      <a:pt x="21600" y="20200"/>
                      <a:pt x="21600" y="2938"/>
                      <a:pt x="21600" y="2938"/>
                    </a:cubicBezTo>
                    <a:cubicBezTo>
                      <a:pt x="21600" y="2123"/>
                      <a:pt x="20532" y="1377"/>
                      <a:pt x="18237" y="1193"/>
                    </a:cubicBezTo>
                    <a:lnTo>
                      <a:pt x="3996" y="36"/>
                    </a:lnTo>
                    <a:cubicBezTo>
                      <a:pt x="3422" y="-10"/>
                      <a:pt x="2889" y="-10"/>
                      <a:pt x="2407" y="24"/>
                    </a:cubicBezTo>
                    <a:close/>
                    <a:moveTo>
                      <a:pt x="1975" y="1762"/>
                    </a:moveTo>
                    <a:lnTo>
                      <a:pt x="20474" y="3042"/>
                    </a:lnTo>
                    <a:cubicBezTo>
                      <a:pt x="20474" y="3042"/>
                      <a:pt x="20474" y="17519"/>
                      <a:pt x="20474" y="17519"/>
                    </a:cubicBezTo>
                    <a:lnTo>
                      <a:pt x="1975" y="17299"/>
                    </a:lnTo>
                    <a:lnTo>
                      <a:pt x="1975" y="176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29" name="is1ide-Freeform: Shape 4"/>
            <p:cNvSpPr/>
            <p:nvPr/>
          </p:nvSpPr>
          <p:spPr>
            <a:xfrm>
              <a:off x="6135210" y="2370782"/>
              <a:ext cx="1364200" cy="136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6" y="21567"/>
                  </a:moveTo>
                  <a:cubicBezTo>
                    <a:pt x="18436" y="21578"/>
                    <a:pt x="18435" y="21589"/>
                    <a:pt x="18435" y="21600"/>
                  </a:cubicBezTo>
                  <a:lnTo>
                    <a:pt x="21600" y="21600"/>
                  </a:lnTo>
                  <a:cubicBezTo>
                    <a:pt x="21600" y="17665"/>
                    <a:pt x="20548" y="13976"/>
                    <a:pt x="18709" y="10799"/>
                  </a:cubicBezTo>
                  <a:cubicBezTo>
                    <a:pt x="17761" y="9160"/>
                    <a:pt x="16603" y="7657"/>
                    <a:pt x="15274" y="6327"/>
                  </a:cubicBezTo>
                  <a:cubicBezTo>
                    <a:pt x="11364" y="2418"/>
                    <a:pt x="5965" y="0"/>
                    <a:pt x="0" y="0"/>
                  </a:cubicBezTo>
                  <a:lnTo>
                    <a:pt x="0" y="3064"/>
                  </a:lnTo>
                  <a:cubicBezTo>
                    <a:pt x="10188" y="3101"/>
                    <a:pt x="18436" y="11370"/>
                    <a:pt x="18436" y="2156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is1ide-Freeform: Shape 5"/>
            <p:cNvSpPr/>
            <p:nvPr/>
          </p:nvSpPr>
          <p:spPr>
            <a:xfrm>
              <a:off x="6135215" y="3784497"/>
              <a:ext cx="1364190" cy="136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5" y="0"/>
                  </a:moveTo>
                  <a:cubicBezTo>
                    <a:pt x="18417" y="10181"/>
                    <a:pt x="10177" y="18432"/>
                    <a:pt x="0" y="18469"/>
                  </a:cubicBezTo>
                  <a:lnTo>
                    <a:pt x="0" y="21600"/>
                  </a:lnTo>
                  <a:cubicBezTo>
                    <a:pt x="5965" y="21600"/>
                    <a:pt x="11364" y="19182"/>
                    <a:pt x="15274" y="15274"/>
                  </a:cubicBezTo>
                  <a:cubicBezTo>
                    <a:pt x="16603" y="13944"/>
                    <a:pt x="17761" y="12441"/>
                    <a:pt x="18709" y="10802"/>
                  </a:cubicBezTo>
                  <a:cubicBezTo>
                    <a:pt x="20548" y="7624"/>
                    <a:pt x="21600" y="3935"/>
                    <a:pt x="21600" y="0"/>
                  </a:cubicBezTo>
                  <a:cubicBezTo>
                    <a:pt x="21600" y="0"/>
                    <a:pt x="18435" y="0"/>
                    <a:pt x="18435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is1ide-Freeform: Shape 6"/>
            <p:cNvSpPr/>
            <p:nvPr/>
          </p:nvSpPr>
          <p:spPr>
            <a:xfrm>
              <a:off x="4721506" y="3784497"/>
              <a:ext cx="1364201" cy="136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2" y="18470"/>
                  </a:moveTo>
                  <a:cubicBezTo>
                    <a:pt x="11325" y="18470"/>
                    <a:pt x="3048" y="10204"/>
                    <a:pt x="3030" y="0"/>
                  </a:cubicBezTo>
                  <a:lnTo>
                    <a:pt x="0" y="0"/>
                  </a:lnTo>
                  <a:cubicBezTo>
                    <a:pt x="0" y="3935"/>
                    <a:pt x="1052" y="7624"/>
                    <a:pt x="2891" y="10802"/>
                  </a:cubicBezTo>
                  <a:cubicBezTo>
                    <a:pt x="3839" y="12441"/>
                    <a:pt x="4997" y="13944"/>
                    <a:pt x="6326" y="15274"/>
                  </a:cubicBezTo>
                  <a:cubicBezTo>
                    <a:pt x="10235" y="19182"/>
                    <a:pt x="15635" y="21600"/>
                    <a:pt x="21600" y="21600"/>
                  </a:cubicBezTo>
                  <a:lnTo>
                    <a:pt x="21600" y="18469"/>
                  </a:lnTo>
                  <a:cubicBezTo>
                    <a:pt x="21577" y="18469"/>
                    <a:pt x="21555" y="18470"/>
                    <a:pt x="21532" y="1847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is1ide-Freeform: Shape 7"/>
            <p:cNvSpPr/>
            <p:nvPr/>
          </p:nvSpPr>
          <p:spPr>
            <a:xfrm>
              <a:off x="4721501" y="2370782"/>
              <a:ext cx="1364211" cy="136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30" y="21567"/>
                  </a:moveTo>
                  <a:cubicBezTo>
                    <a:pt x="3030" y="11347"/>
                    <a:pt x="11313" y="3063"/>
                    <a:pt x="21532" y="3063"/>
                  </a:cubicBezTo>
                  <a:cubicBezTo>
                    <a:pt x="21555" y="3063"/>
                    <a:pt x="21577" y="3064"/>
                    <a:pt x="21600" y="3064"/>
                  </a:cubicBezTo>
                  <a:lnTo>
                    <a:pt x="21600" y="0"/>
                  </a:lnTo>
                  <a:cubicBezTo>
                    <a:pt x="15635" y="0"/>
                    <a:pt x="10235" y="2418"/>
                    <a:pt x="6326" y="6327"/>
                  </a:cubicBezTo>
                  <a:cubicBezTo>
                    <a:pt x="4997" y="7657"/>
                    <a:pt x="3839" y="9160"/>
                    <a:pt x="2891" y="10799"/>
                  </a:cubicBezTo>
                  <a:cubicBezTo>
                    <a:pt x="1052" y="13976"/>
                    <a:pt x="0" y="17665"/>
                    <a:pt x="0" y="21600"/>
                  </a:cubicBezTo>
                  <a:lnTo>
                    <a:pt x="3030" y="21600"/>
                  </a:lnTo>
                  <a:cubicBezTo>
                    <a:pt x="3030" y="21589"/>
                    <a:pt x="3030" y="21578"/>
                    <a:pt x="3030" y="2156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27" name="is1ide-Freeform: Shape 10"/>
          <p:cNvSpPr/>
          <p:nvPr/>
        </p:nvSpPr>
        <p:spPr>
          <a:xfrm>
            <a:off x="7908780" y="2498861"/>
            <a:ext cx="402601" cy="402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15494"/>
                </a:moveTo>
                <a:cubicBezTo>
                  <a:pt x="8204" y="15494"/>
                  <a:pt x="6102" y="13392"/>
                  <a:pt x="6102" y="10799"/>
                </a:cubicBezTo>
                <a:cubicBezTo>
                  <a:pt x="6102" y="8205"/>
                  <a:pt x="8206" y="6102"/>
                  <a:pt x="10799" y="6102"/>
                </a:cubicBezTo>
                <a:cubicBezTo>
                  <a:pt x="13393" y="6102"/>
                  <a:pt x="15494" y="8206"/>
                  <a:pt x="15494" y="10799"/>
                </a:cubicBezTo>
                <a:cubicBezTo>
                  <a:pt x="15494" y="13394"/>
                  <a:pt x="13393" y="15494"/>
                  <a:pt x="10799" y="15494"/>
                </a:cubicBezTo>
                <a:close/>
                <a:moveTo>
                  <a:pt x="19519" y="10799"/>
                </a:moveTo>
                <a:cubicBezTo>
                  <a:pt x="19519" y="9451"/>
                  <a:pt x="20349" y="8389"/>
                  <a:pt x="21598" y="7658"/>
                </a:cubicBezTo>
                <a:cubicBezTo>
                  <a:pt x="21371" y="6908"/>
                  <a:pt x="21074" y="6186"/>
                  <a:pt x="20708" y="5509"/>
                </a:cubicBezTo>
                <a:cubicBezTo>
                  <a:pt x="19308" y="5876"/>
                  <a:pt x="18175" y="5328"/>
                  <a:pt x="17223" y="4374"/>
                </a:cubicBezTo>
                <a:cubicBezTo>
                  <a:pt x="16270" y="3422"/>
                  <a:pt x="15978" y="2290"/>
                  <a:pt x="16345" y="889"/>
                </a:cubicBezTo>
                <a:cubicBezTo>
                  <a:pt x="15667" y="522"/>
                  <a:pt x="14946" y="222"/>
                  <a:pt x="14195" y="0"/>
                </a:cubicBezTo>
                <a:cubicBezTo>
                  <a:pt x="13465" y="1247"/>
                  <a:pt x="12145" y="2076"/>
                  <a:pt x="10799" y="2076"/>
                </a:cubicBezTo>
                <a:cubicBezTo>
                  <a:pt x="9451" y="2076"/>
                  <a:pt x="8132" y="1247"/>
                  <a:pt x="7401" y="0"/>
                </a:cubicBezTo>
                <a:cubicBezTo>
                  <a:pt x="6649" y="222"/>
                  <a:pt x="5930" y="522"/>
                  <a:pt x="5253" y="889"/>
                </a:cubicBezTo>
                <a:cubicBezTo>
                  <a:pt x="5619" y="2290"/>
                  <a:pt x="5329" y="3422"/>
                  <a:pt x="4373" y="4374"/>
                </a:cubicBezTo>
                <a:cubicBezTo>
                  <a:pt x="3422" y="5328"/>
                  <a:pt x="2290" y="5876"/>
                  <a:pt x="888" y="5509"/>
                </a:cubicBezTo>
                <a:cubicBezTo>
                  <a:pt x="522" y="6186"/>
                  <a:pt x="224" y="6908"/>
                  <a:pt x="0" y="7658"/>
                </a:cubicBezTo>
                <a:cubicBezTo>
                  <a:pt x="1247" y="8389"/>
                  <a:pt x="2076" y="9451"/>
                  <a:pt x="2076" y="10799"/>
                </a:cubicBezTo>
                <a:cubicBezTo>
                  <a:pt x="2076" y="12145"/>
                  <a:pt x="1247" y="13466"/>
                  <a:pt x="0" y="14197"/>
                </a:cubicBezTo>
                <a:cubicBezTo>
                  <a:pt x="225" y="14948"/>
                  <a:pt x="522" y="15668"/>
                  <a:pt x="888" y="16347"/>
                </a:cubicBezTo>
                <a:cubicBezTo>
                  <a:pt x="2290" y="15980"/>
                  <a:pt x="3422" y="16271"/>
                  <a:pt x="4373" y="17223"/>
                </a:cubicBezTo>
                <a:cubicBezTo>
                  <a:pt x="5326" y="18177"/>
                  <a:pt x="5619" y="19310"/>
                  <a:pt x="5253" y="20709"/>
                </a:cubicBezTo>
                <a:cubicBezTo>
                  <a:pt x="5930" y="21075"/>
                  <a:pt x="6650" y="21375"/>
                  <a:pt x="7402" y="21600"/>
                </a:cubicBezTo>
                <a:cubicBezTo>
                  <a:pt x="8132" y="20349"/>
                  <a:pt x="9453" y="19521"/>
                  <a:pt x="10800" y="19521"/>
                </a:cubicBezTo>
                <a:cubicBezTo>
                  <a:pt x="12146" y="19521"/>
                  <a:pt x="13466" y="20350"/>
                  <a:pt x="14198" y="21600"/>
                </a:cubicBezTo>
                <a:cubicBezTo>
                  <a:pt x="14949" y="21373"/>
                  <a:pt x="15669" y="21075"/>
                  <a:pt x="16347" y="20709"/>
                </a:cubicBezTo>
                <a:cubicBezTo>
                  <a:pt x="15981" y="19310"/>
                  <a:pt x="16271" y="18177"/>
                  <a:pt x="17225" y="17223"/>
                </a:cubicBezTo>
                <a:cubicBezTo>
                  <a:pt x="18178" y="16272"/>
                  <a:pt x="19310" y="15725"/>
                  <a:pt x="20710" y="16088"/>
                </a:cubicBezTo>
                <a:cubicBezTo>
                  <a:pt x="21077" y="15411"/>
                  <a:pt x="21375" y="14692"/>
                  <a:pt x="21600" y="13938"/>
                </a:cubicBezTo>
                <a:cubicBezTo>
                  <a:pt x="20349" y="13207"/>
                  <a:pt x="19519" y="12145"/>
                  <a:pt x="19519" y="10799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25" name="is1ide-Freeform: Shape 13"/>
          <p:cNvSpPr/>
          <p:nvPr/>
        </p:nvSpPr>
        <p:spPr>
          <a:xfrm>
            <a:off x="7908778" y="4588731"/>
            <a:ext cx="402604" cy="402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03" y="19542"/>
                </a:moveTo>
                <a:cubicBezTo>
                  <a:pt x="8456" y="19249"/>
                  <a:pt x="8512" y="18871"/>
                  <a:pt x="9014" y="18852"/>
                </a:cubicBezTo>
                <a:cubicBezTo>
                  <a:pt x="9588" y="18826"/>
                  <a:pt x="10055" y="18628"/>
                  <a:pt x="10702" y="18485"/>
                </a:cubicBezTo>
                <a:cubicBezTo>
                  <a:pt x="11275" y="18360"/>
                  <a:pt x="12302" y="17777"/>
                  <a:pt x="13206" y="17703"/>
                </a:cubicBezTo>
                <a:cubicBezTo>
                  <a:pt x="13968" y="17641"/>
                  <a:pt x="15472" y="17742"/>
                  <a:pt x="15877" y="18478"/>
                </a:cubicBezTo>
                <a:cubicBezTo>
                  <a:pt x="14421" y="19447"/>
                  <a:pt x="12673" y="20012"/>
                  <a:pt x="10799" y="20012"/>
                </a:cubicBezTo>
                <a:cubicBezTo>
                  <a:pt x="9788" y="20012"/>
                  <a:pt x="8814" y="19844"/>
                  <a:pt x="7903" y="19542"/>
                </a:cubicBezTo>
                <a:close/>
                <a:moveTo>
                  <a:pt x="9535" y="1680"/>
                </a:moveTo>
                <a:cubicBezTo>
                  <a:pt x="9315" y="2110"/>
                  <a:pt x="8733" y="2284"/>
                  <a:pt x="8380" y="2607"/>
                </a:cubicBezTo>
                <a:cubicBezTo>
                  <a:pt x="7610" y="3303"/>
                  <a:pt x="7280" y="3206"/>
                  <a:pt x="6866" y="3875"/>
                </a:cubicBezTo>
                <a:cubicBezTo>
                  <a:pt x="6448" y="4543"/>
                  <a:pt x="5103" y="5505"/>
                  <a:pt x="5103" y="5988"/>
                </a:cubicBezTo>
                <a:cubicBezTo>
                  <a:pt x="5103" y="6472"/>
                  <a:pt x="5782" y="7042"/>
                  <a:pt x="6122" y="6931"/>
                </a:cubicBezTo>
                <a:cubicBezTo>
                  <a:pt x="6462" y="6819"/>
                  <a:pt x="7358" y="6825"/>
                  <a:pt x="7885" y="7010"/>
                </a:cubicBezTo>
                <a:cubicBezTo>
                  <a:pt x="8412" y="7197"/>
                  <a:pt x="12288" y="7383"/>
                  <a:pt x="11053" y="10659"/>
                </a:cubicBezTo>
                <a:cubicBezTo>
                  <a:pt x="10661" y="11701"/>
                  <a:pt x="8945" y="11526"/>
                  <a:pt x="8489" y="13250"/>
                </a:cubicBezTo>
                <a:cubicBezTo>
                  <a:pt x="8420" y="13504"/>
                  <a:pt x="8183" y="14585"/>
                  <a:pt x="8168" y="14938"/>
                </a:cubicBezTo>
                <a:cubicBezTo>
                  <a:pt x="8140" y="15485"/>
                  <a:pt x="8555" y="17545"/>
                  <a:pt x="8028" y="17545"/>
                </a:cubicBezTo>
                <a:cubicBezTo>
                  <a:pt x="7498" y="17545"/>
                  <a:pt x="6072" y="15702"/>
                  <a:pt x="6072" y="15368"/>
                </a:cubicBezTo>
                <a:cubicBezTo>
                  <a:pt x="6072" y="15033"/>
                  <a:pt x="5704" y="13862"/>
                  <a:pt x="5704" y="12859"/>
                </a:cubicBezTo>
                <a:cubicBezTo>
                  <a:pt x="5704" y="11856"/>
                  <a:pt x="3996" y="11872"/>
                  <a:pt x="3996" y="10539"/>
                </a:cubicBezTo>
                <a:cubicBezTo>
                  <a:pt x="3996" y="9338"/>
                  <a:pt x="4922" y="8739"/>
                  <a:pt x="4713" y="8162"/>
                </a:cubicBezTo>
                <a:cubicBezTo>
                  <a:pt x="4510" y="7588"/>
                  <a:pt x="2883" y="7569"/>
                  <a:pt x="2205" y="7498"/>
                </a:cubicBezTo>
                <a:cubicBezTo>
                  <a:pt x="3389" y="4426"/>
                  <a:pt x="6176" y="2145"/>
                  <a:pt x="9535" y="1680"/>
                </a:cubicBezTo>
                <a:close/>
                <a:moveTo>
                  <a:pt x="20011" y="10800"/>
                </a:moveTo>
                <a:cubicBezTo>
                  <a:pt x="20011" y="12907"/>
                  <a:pt x="19296" y="14850"/>
                  <a:pt x="18104" y="16403"/>
                </a:cubicBezTo>
                <a:cubicBezTo>
                  <a:pt x="17766" y="16139"/>
                  <a:pt x="17407" y="15427"/>
                  <a:pt x="17745" y="14689"/>
                </a:cubicBezTo>
                <a:cubicBezTo>
                  <a:pt x="18086" y="13947"/>
                  <a:pt x="18175" y="12228"/>
                  <a:pt x="18096" y="11558"/>
                </a:cubicBezTo>
                <a:cubicBezTo>
                  <a:pt x="18021" y="10890"/>
                  <a:pt x="17674" y="9280"/>
                  <a:pt x="16730" y="9265"/>
                </a:cubicBezTo>
                <a:cubicBezTo>
                  <a:pt x="15787" y="9251"/>
                  <a:pt x="15140" y="8939"/>
                  <a:pt x="14580" y="7821"/>
                </a:cubicBezTo>
                <a:cubicBezTo>
                  <a:pt x="13418" y="5495"/>
                  <a:pt x="16762" y="5048"/>
                  <a:pt x="15599" y="3761"/>
                </a:cubicBezTo>
                <a:cubicBezTo>
                  <a:pt x="15274" y="3399"/>
                  <a:pt x="13594" y="5248"/>
                  <a:pt x="13347" y="2784"/>
                </a:cubicBezTo>
                <a:cubicBezTo>
                  <a:pt x="13332" y="2607"/>
                  <a:pt x="13499" y="2342"/>
                  <a:pt x="13725" y="2068"/>
                </a:cubicBezTo>
                <a:cubicBezTo>
                  <a:pt x="17375" y="3294"/>
                  <a:pt x="20011" y="6744"/>
                  <a:pt x="20011" y="10800"/>
                </a:cubicBezTo>
                <a:close/>
                <a:moveTo>
                  <a:pt x="10801" y="0"/>
                </a:moveTo>
                <a:cubicBezTo>
                  <a:pt x="4844" y="0"/>
                  <a:pt x="0" y="4845"/>
                  <a:pt x="0" y="10800"/>
                </a:cubicBezTo>
                <a:cubicBezTo>
                  <a:pt x="0" y="16755"/>
                  <a:pt x="4844" y="21600"/>
                  <a:pt x="10801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1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23" name="is1ide-Freeform: Shape 16"/>
          <p:cNvSpPr/>
          <p:nvPr/>
        </p:nvSpPr>
        <p:spPr>
          <a:xfrm>
            <a:off x="3844239" y="4631810"/>
            <a:ext cx="373957" cy="316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21600"/>
                </a:moveTo>
                <a:cubicBezTo>
                  <a:pt x="17355" y="21600"/>
                  <a:pt x="16615" y="20726"/>
                  <a:pt x="16615" y="19636"/>
                </a:cubicBezTo>
                <a:cubicBezTo>
                  <a:pt x="16615" y="18547"/>
                  <a:pt x="17355" y="17673"/>
                  <a:pt x="18277" y="17673"/>
                </a:cubicBezTo>
                <a:cubicBezTo>
                  <a:pt x="19199" y="17673"/>
                  <a:pt x="19938" y="18547"/>
                  <a:pt x="19938" y="19636"/>
                </a:cubicBezTo>
                <a:cubicBezTo>
                  <a:pt x="19938" y="20726"/>
                  <a:pt x="19199" y="21600"/>
                  <a:pt x="18277" y="21600"/>
                </a:cubicBezTo>
                <a:close/>
                <a:moveTo>
                  <a:pt x="15785" y="5891"/>
                </a:moveTo>
                <a:cubicBezTo>
                  <a:pt x="15564" y="5891"/>
                  <a:pt x="15356" y="5998"/>
                  <a:pt x="15200" y="6182"/>
                </a:cubicBezTo>
                <a:lnTo>
                  <a:pt x="13292" y="8422"/>
                </a:lnTo>
                <a:lnTo>
                  <a:pt x="13292" y="3927"/>
                </a:lnTo>
                <a:cubicBezTo>
                  <a:pt x="13292" y="3390"/>
                  <a:pt x="12916" y="2945"/>
                  <a:pt x="12462" y="2945"/>
                </a:cubicBezTo>
                <a:cubicBezTo>
                  <a:pt x="12007" y="2945"/>
                  <a:pt x="11631" y="3390"/>
                  <a:pt x="11631" y="3927"/>
                </a:cubicBezTo>
                <a:lnTo>
                  <a:pt x="11631" y="8422"/>
                </a:lnTo>
                <a:lnTo>
                  <a:pt x="9723" y="6182"/>
                </a:lnTo>
                <a:cubicBezTo>
                  <a:pt x="9567" y="5998"/>
                  <a:pt x="9359" y="5891"/>
                  <a:pt x="9138" y="5891"/>
                </a:cubicBezTo>
                <a:cubicBezTo>
                  <a:pt x="8684" y="5891"/>
                  <a:pt x="8308" y="6336"/>
                  <a:pt x="8308" y="6873"/>
                </a:cubicBezTo>
                <a:cubicBezTo>
                  <a:pt x="8308" y="7134"/>
                  <a:pt x="8399" y="7379"/>
                  <a:pt x="8554" y="7563"/>
                </a:cubicBezTo>
                <a:lnTo>
                  <a:pt x="11877" y="11490"/>
                </a:lnTo>
                <a:cubicBezTo>
                  <a:pt x="12033" y="11674"/>
                  <a:pt x="12241" y="11782"/>
                  <a:pt x="12462" y="11782"/>
                </a:cubicBezTo>
                <a:cubicBezTo>
                  <a:pt x="12682" y="11782"/>
                  <a:pt x="12890" y="11674"/>
                  <a:pt x="13046" y="11490"/>
                </a:cubicBezTo>
                <a:lnTo>
                  <a:pt x="16369" y="7563"/>
                </a:lnTo>
                <a:cubicBezTo>
                  <a:pt x="16525" y="7379"/>
                  <a:pt x="16615" y="7134"/>
                  <a:pt x="16615" y="6873"/>
                </a:cubicBezTo>
                <a:cubicBezTo>
                  <a:pt x="16615" y="6336"/>
                  <a:pt x="16239" y="5891"/>
                  <a:pt x="15785" y="5891"/>
                </a:cubicBezTo>
                <a:close/>
                <a:moveTo>
                  <a:pt x="6646" y="21600"/>
                </a:moveTo>
                <a:cubicBezTo>
                  <a:pt x="5725" y="21600"/>
                  <a:pt x="4985" y="20726"/>
                  <a:pt x="4985" y="19636"/>
                </a:cubicBezTo>
                <a:cubicBezTo>
                  <a:pt x="4985" y="18547"/>
                  <a:pt x="5725" y="17673"/>
                  <a:pt x="6646" y="17673"/>
                </a:cubicBezTo>
                <a:cubicBezTo>
                  <a:pt x="7568" y="17673"/>
                  <a:pt x="8308" y="18547"/>
                  <a:pt x="8308" y="19636"/>
                </a:cubicBezTo>
                <a:cubicBezTo>
                  <a:pt x="8308" y="20726"/>
                  <a:pt x="7568" y="21600"/>
                  <a:pt x="6646" y="21600"/>
                </a:cubicBezTo>
                <a:close/>
                <a:moveTo>
                  <a:pt x="21600" y="10800"/>
                </a:moveTo>
                <a:cubicBezTo>
                  <a:pt x="21600" y="11291"/>
                  <a:pt x="21288" y="11720"/>
                  <a:pt x="20860" y="11782"/>
                </a:cubicBezTo>
                <a:lnTo>
                  <a:pt x="7308" y="13653"/>
                </a:lnTo>
                <a:cubicBezTo>
                  <a:pt x="7360" y="13991"/>
                  <a:pt x="7477" y="14374"/>
                  <a:pt x="7477" y="14727"/>
                </a:cubicBezTo>
                <a:cubicBezTo>
                  <a:pt x="7477" y="15080"/>
                  <a:pt x="7295" y="15402"/>
                  <a:pt x="7165" y="15709"/>
                </a:cubicBezTo>
                <a:lnTo>
                  <a:pt x="19108" y="15709"/>
                </a:lnTo>
                <a:cubicBezTo>
                  <a:pt x="19562" y="15709"/>
                  <a:pt x="19938" y="16154"/>
                  <a:pt x="19938" y="16691"/>
                </a:cubicBezTo>
                <a:cubicBezTo>
                  <a:pt x="19938" y="17228"/>
                  <a:pt x="19562" y="17673"/>
                  <a:pt x="19108" y="17673"/>
                </a:cubicBezTo>
                <a:lnTo>
                  <a:pt x="5815" y="17673"/>
                </a:lnTo>
                <a:cubicBezTo>
                  <a:pt x="5361" y="17673"/>
                  <a:pt x="4985" y="17228"/>
                  <a:pt x="4985" y="16691"/>
                </a:cubicBezTo>
                <a:cubicBezTo>
                  <a:pt x="4985" y="16215"/>
                  <a:pt x="5595" y="15034"/>
                  <a:pt x="5776" y="14589"/>
                </a:cubicBezTo>
                <a:lnTo>
                  <a:pt x="3479" y="1964"/>
                </a:lnTo>
                <a:lnTo>
                  <a:pt x="831" y="1964"/>
                </a:lnTo>
                <a:cubicBezTo>
                  <a:pt x="376" y="1964"/>
                  <a:pt x="0" y="1519"/>
                  <a:pt x="0" y="982"/>
                </a:cubicBezTo>
                <a:cubicBezTo>
                  <a:pt x="0" y="445"/>
                  <a:pt x="376" y="0"/>
                  <a:pt x="831" y="0"/>
                </a:cubicBezTo>
                <a:lnTo>
                  <a:pt x="4154" y="0"/>
                </a:lnTo>
                <a:cubicBezTo>
                  <a:pt x="5037" y="0"/>
                  <a:pt x="5050" y="1227"/>
                  <a:pt x="5179" y="1964"/>
                </a:cubicBezTo>
                <a:lnTo>
                  <a:pt x="20769" y="1964"/>
                </a:lnTo>
                <a:cubicBezTo>
                  <a:pt x="21224" y="1964"/>
                  <a:pt x="21600" y="2409"/>
                  <a:pt x="21600" y="2945"/>
                </a:cubicBezTo>
                <a:cubicBezTo>
                  <a:pt x="21600" y="2945"/>
                  <a:pt x="21600" y="10800"/>
                  <a:pt x="21600" y="1080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21" name="is1ide-Freeform: Shape 19"/>
          <p:cNvSpPr/>
          <p:nvPr/>
        </p:nvSpPr>
        <p:spPr>
          <a:xfrm>
            <a:off x="3818368" y="2550779"/>
            <a:ext cx="425699" cy="298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83" h="20879" extrusionOk="0">
                <a:moveTo>
                  <a:pt x="15437" y="7465"/>
                </a:moveTo>
                <a:cubicBezTo>
                  <a:pt x="14868" y="7465"/>
                  <a:pt x="14408" y="6800"/>
                  <a:pt x="14408" y="5977"/>
                </a:cubicBezTo>
                <a:cubicBezTo>
                  <a:pt x="14408" y="5154"/>
                  <a:pt x="14868" y="4490"/>
                  <a:pt x="15437" y="4490"/>
                </a:cubicBezTo>
                <a:cubicBezTo>
                  <a:pt x="16006" y="4490"/>
                  <a:pt x="16466" y="5154"/>
                  <a:pt x="16466" y="5977"/>
                </a:cubicBezTo>
                <a:cubicBezTo>
                  <a:pt x="16466" y="6800"/>
                  <a:pt x="16006" y="7465"/>
                  <a:pt x="15437" y="7465"/>
                </a:cubicBezTo>
                <a:close/>
                <a:moveTo>
                  <a:pt x="13379" y="10440"/>
                </a:moveTo>
                <a:cubicBezTo>
                  <a:pt x="12809" y="10440"/>
                  <a:pt x="12349" y="9775"/>
                  <a:pt x="12349" y="8952"/>
                </a:cubicBezTo>
                <a:cubicBezTo>
                  <a:pt x="12349" y="8130"/>
                  <a:pt x="12809" y="7465"/>
                  <a:pt x="13379" y="7465"/>
                </a:cubicBezTo>
                <a:cubicBezTo>
                  <a:pt x="13948" y="7465"/>
                  <a:pt x="14408" y="8130"/>
                  <a:pt x="14408" y="8952"/>
                </a:cubicBezTo>
                <a:cubicBezTo>
                  <a:pt x="14408" y="9775"/>
                  <a:pt x="13948" y="10440"/>
                  <a:pt x="13379" y="10440"/>
                </a:cubicBezTo>
                <a:close/>
                <a:moveTo>
                  <a:pt x="6174" y="10440"/>
                </a:moveTo>
                <a:cubicBezTo>
                  <a:pt x="5037" y="10440"/>
                  <a:pt x="4116" y="9107"/>
                  <a:pt x="4116" y="7465"/>
                </a:cubicBezTo>
                <a:cubicBezTo>
                  <a:pt x="4116" y="5821"/>
                  <a:pt x="5037" y="4490"/>
                  <a:pt x="6174" y="4490"/>
                </a:cubicBezTo>
                <a:cubicBezTo>
                  <a:pt x="7312" y="4490"/>
                  <a:pt x="8233" y="5821"/>
                  <a:pt x="8233" y="7465"/>
                </a:cubicBezTo>
                <a:cubicBezTo>
                  <a:pt x="8233" y="9107"/>
                  <a:pt x="7311" y="10440"/>
                  <a:pt x="6174" y="10440"/>
                </a:cubicBezTo>
                <a:close/>
                <a:moveTo>
                  <a:pt x="20010" y="9489"/>
                </a:moveTo>
                <a:cubicBezTo>
                  <a:pt x="19103" y="2161"/>
                  <a:pt x="17073" y="0"/>
                  <a:pt x="15993" y="0"/>
                </a:cubicBezTo>
                <a:cubicBezTo>
                  <a:pt x="14309" y="0"/>
                  <a:pt x="13876" y="1810"/>
                  <a:pt x="10291" y="1871"/>
                </a:cubicBezTo>
                <a:cubicBezTo>
                  <a:pt x="6705" y="1810"/>
                  <a:pt x="6273" y="0"/>
                  <a:pt x="4589" y="0"/>
                </a:cubicBezTo>
                <a:cubicBezTo>
                  <a:pt x="3509" y="0"/>
                  <a:pt x="1478" y="2161"/>
                  <a:pt x="571" y="9489"/>
                </a:cubicBezTo>
                <a:cubicBezTo>
                  <a:pt x="53" y="13672"/>
                  <a:pt x="-509" y="19918"/>
                  <a:pt x="830" y="20667"/>
                </a:cubicBezTo>
                <a:cubicBezTo>
                  <a:pt x="2496" y="21600"/>
                  <a:pt x="3061" y="19267"/>
                  <a:pt x="4891" y="17296"/>
                </a:cubicBezTo>
                <a:cubicBezTo>
                  <a:pt x="6749" y="15298"/>
                  <a:pt x="7640" y="14828"/>
                  <a:pt x="10291" y="14828"/>
                </a:cubicBezTo>
                <a:cubicBezTo>
                  <a:pt x="12942" y="14828"/>
                  <a:pt x="13833" y="15298"/>
                  <a:pt x="15691" y="17296"/>
                </a:cubicBezTo>
                <a:cubicBezTo>
                  <a:pt x="17521" y="19266"/>
                  <a:pt x="18086" y="21600"/>
                  <a:pt x="19752" y="20667"/>
                </a:cubicBezTo>
                <a:cubicBezTo>
                  <a:pt x="21091" y="19918"/>
                  <a:pt x="20529" y="13674"/>
                  <a:pt x="20010" y="9489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42" name="文本框 41"/>
          <p:cNvSpPr txBox="1"/>
          <p:nvPr/>
        </p:nvSpPr>
        <p:spPr>
          <a:xfrm>
            <a:off x="1784239" y="42231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用到的技术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8475369" y="2471776"/>
            <a:ext cx="2084387" cy="3942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 dirty="0" err="1"/>
              <a:t>Jquery</a:t>
            </a:r>
            <a:r>
              <a:rPr lang="zh-CN" altLang="en-US" b="1" dirty="0"/>
              <a:t>框架</a:t>
            </a:r>
            <a:endParaRPr lang="zh-CN" altLang="en-US" b="1" dirty="0"/>
          </a:p>
        </p:txBody>
      </p:sp>
      <p:sp>
        <p:nvSpPr>
          <p:cNvPr id="52" name="矩形 51"/>
          <p:cNvSpPr/>
          <p:nvPr/>
        </p:nvSpPr>
        <p:spPr>
          <a:xfrm>
            <a:off x="8475369" y="4569100"/>
            <a:ext cx="2084387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/>
              <a:t>源生</a:t>
            </a:r>
            <a:endParaRPr lang="zh-CN" altLang="en-US" b="1" dirty="0"/>
          </a:p>
        </p:txBody>
      </p:sp>
      <p:sp>
        <p:nvSpPr>
          <p:cNvPr id="55" name="矩形 54"/>
          <p:cNvSpPr/>
          <p:nvPr/>
        </p:nvSpPr>
        <p:spPr>
          <a:xfrm>
            <a:off x="923866" y="2519901"/>
            <a:ext cx="2084387" cy="3942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 dirty="0"/>
              <a:t>Bootstrap</a:t>
            </a:r>
            <a:r>
              <a:rPr lang="zh-CN" altLang="en-US" b="1" dirty="0"/>
              <a:t>框架</a:t>
            </a:r>
            <a:endParaRPr lang="zh-CN" altLang="en-US" b="1" dirty="0"/>
          </a:p>
        </p:txBody>
      </p:sp>
      <p:sp>
        <p:nvSpPr>
          <p:cNvPr id="58" name="矩形 57"/>
          <p:cNvSpPr/>
          <p:nvPr/>
        </p:nvSpPr>
        <p:spPr>
          <a:xfrm>
            <a:off x="923866" y="4569100"/>
            <a:ext cx="2084387" cy="3942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/>
              <a:t>弹性布局</a:t>
            </a:r>
            <a:endParaRPr lang="zh-CN" altLang="en-US" b="1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  <p:bldP spid="23" grpId="0" animBg="1"/>
      <p:bldP spid="21" grpId="0" animBg="1"/>
      <p:bldP spid="49" grpId="0"/>
      <p:bldP spid="52" grpId="0"/>
      <p:bldP spid="55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980520" y="441909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网站的功能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94022" y="1849671"/>
              <a:ext cx="922020" cy="9220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03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841"/>
          <p:cNvSpPr/>
          <p:nvPr/>
        </p:nvSpPr>
        <p:spPr>
          <a:xfrm>
            <a:off x="1779895" y="2708293"/>
            <a:ext cx="651470" cy="533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/>
          </a:p>
        </p:txBody>
      </p:sp>
      <p:sp>
        <p:nvSpPr>
          <p:cNvPr id="8" name="文本框 7"/>
          <p:cNvSpPr txBox="1"/>
          <p:nvPr/>
        </p:nvSpPr>
        <p:spPr>
          <a:xfrm>
            <a:off x="2134937" y="452059"/>
            <a:ext cx="235585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网站的功能</a:t>
            </a:r>
            <a:r>
              <a:rPr lang="en-US" altLang="zh-CN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01</a:t>
            </a:r>
            <a:endParaRPr lang="en-US" altLang="zh-CN" sz="28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88507" y="3617278"/>
            <a:ext cx="2232714" cy="3860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/>
              <a:t>轮播图</a:t>
            </a:r>
            <a:r>
              <a:rPr lang="en-US" altLang="zh-CN" sz="1600" b="1" dirty="0"/>
              <a:t> </a:t>
            </a:r>
            <a:endParaRPr lang="zh-CN" altLang="en-US" sz="1600" b="1" dirty="0"/>
          </a:p>
        </p:txBody>
      </p:sp>
      <p:sp>
        <p:nvSpPr>
          <p:cNvPr id="19" name="椭圆 18"/>
          <p:cNvSpPr/>
          <p:nvPr/>
        </p:nvSpPr>
        <p:spPr>
          <a:xfrm>
            <a:off x="529112" y="2168619"/>
            <a:ext cx="3153036" cy="315303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19830" y="4101465"/>
            <a:ext cx="44437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自动轮播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29675" y="4148455"/>
            <a:ext cx="18084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点击切换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49495" y="2196465"/>
            <a:ext cx="5892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轮播图作为许多网站的必备功能，也被我们所选中，它动态的为用户展示一些我们想</a:t>
            </a:r>
            <a:r>
              <a:rPr lang="zh-CN" altLang="en-US"/>
              <a:t>推荐给用户的产品，在完成商业推荐的同时也提高了用户的视觉体验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2" grpId="0"/>
      <p:bldP spid="19" grpId="0" bldLvl="0" animBg="1"/>
      <p:bldP spid="4" grpId="0"/>
      <p:bldP spid="6" grpId="0"/>
      <p:bldP spid="5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2"/>
  <p:tag name="KSO_WM_UNIT_ID" val="diagram20191995_1*i*2"/>
  <p:tag name="KSO_WM_TEMPLATE_CATEGORY" val="diagram"/>
  <p:tag name="KSO_WM_TEMPLATE_INDEX" val="20191995"/>
  <p:tag name="KSO_WM_UNIT_LAYERLEVEL" val="1"/>
  <p:tag name="KSO_WM_TAG_VERSION" val="1.0"/>
  <p:tag name="KSO_WM_BEAUTIFY_FLAG" val="#wm#"/>
  <p:tag name="KSO_WM_UNIT_DIAGRAM_CONTRAST_TITLE_CNT" val="2"/>
  <p:tag name="KSO_WM_UNIT_DIAGRAM_DIMENSION_TITLE_CNT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0"/>
  <p:tag name="KSO_WM_UNIT_ID" val="diagram20191995_1*r_i*1_10"/>
  <p:tag name="KSO_WM_TEMPLATE_CATEGORY" val="diagram"/>
  <p:tag name="KSO_WM_TEMPLATE_INDEX" val="20191995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  <p:tag name="KSO_WM_UNIT_DIAGRAM_SCHEMECOLOR_ID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2"/>
  <p:tag name="KSO_WM_UNIT_ID" val="diagram20191995_1*r_i*1_2"/>
  <p:tag name="KSO_WM_TEMPLATE_CATEGORY" val="diagram"/>
  <p:tag name="KSO_WM_TEMPLATE_INDEX" val="20191995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3"/>
  <p:tag name="KSO_WM_UNIT_ID" val="diagram20191995_1*i*3"/>
  <p:tag name="KSO_WM_TEMPLATE_CATEGORY" val="diagram"/>
  <p:tag name="KSO_WM_TEMPLATE_INDEX" val="20191995"/>
  <p:tag name="KSO_WM_UNIT_LAYERLEVEL" val="1"/>
  <p:tag name="KSO_WM_TAG_VERSION" val="1.0"/>
  <p:tag name="KSO_WM_BEAUTIFY_FLAG" val="#wm#"/>
  <p:tag name="KSO_WM_UNIT_DIAGRAM_CONTRAST_TITLE_CNT" val="2"/>
  <p:tag name="KSO_WM_UNIT_DIAGRAM_DIMENSION_TITLE_CNT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9"/>
  <p:tag name="KSO_WM_UNIT_ID" val="diagram20191995_1*r_i*1_9"/>
  <p:tag name="KSO_WM_TEMPLATE_CATEGORY" val="diagram"/>
  <p:tag name="KSO_WM_TEMPLATE_INDEX" val="20191995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  <p:tag name="KSO_WM_UNIT_DIAGRAM_SCHEMECOLOR_ID" val="0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3"/>
  <p:tag name="KSO_WM_UNIT_ID" val="diagram20191995_1*r_i*1_3"/>
  <p:tag name="KSO_WM_TEMPLATE_CATEGORY" val="diagram"/>
  <p:tag name="KSO_WM_TEMPLATE_INDEX" val="20191995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0"/>
</p:tagLst>
</file>

<file path=ppt/tags/tag21.xml><?xml version="1.0" encoding="utf-8"?>
<p:tagLst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t"/>
  <p:tag name="KSO_WM_UNIT_INDEX" val="1_1"/>
  <p:tag name="KSO_WM_UNIT_ID" val="diagram20191995_3*r_t*1_1"/>
  <p:tag name="KSO_WM_TEMPLATE_CATEGORY" val="diagram"/>
  <p:tag name="KSO_WM_TEMPLATE_INDEX" val="20191995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PRESET_TEXT" val="单击此处添加标题"/>
  <p:tag name="KSO_WM_UNIT_TEXT_FILL_FORE_SCHEMECOLOR_INDEX" val="9"/>
  <p:tag name="KSO_WM_UNIT_TEXT_FILL_TYPE" val="1"/>
  <p:tag name="KSO_WM_UNIT_USESOURCEFORMAT_APPLY" val="1"/>
  <p:tag name="KSO_WM_UNIT_DIAGRAM_SCHEMECOLOR_ID" val="0"/>
</p:tagLst>
</file>

<file path=ppt/tags/tag22.xml><?xml version="1.0" encoding="utf-8"?>
<p:tagLst xmlns:p="http://schemas.openxmlformats.org/presentationml/2006/main">
  <p:tag name="KSO_WM_UNIT_NOCLEAR" val="0"/>
  <p:tag name="KSO_WM_UNIT_SHOW_EDIT_AREA_INDICATION" val="0"/>
  <p:tag name="KSO_WM_UNIT_VALUE" val="48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v"/>
  <p:tag name="KSO_WM_UNIT_INDEX" val="1_1"/>
  <p:tag name="KSO_WM_UNIT_ID" val="diagram20191995_3*r_v*1_1"/>
  <p:tag name="KSO_WM_TEMPLATE_CATEGORY" val="diagram"/>
  <p:tag name="KSO_WM_TEMPLATE_INDEX" val="20191995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  <p:tag name="KSO_WM_UNIT_DIAGRAM_SCHEMECOLOR_ID" val="0"/>
</p:tagLst>
</file>

<file path=ppt/tags/tag23.xml><?xml version="1.0" encoding="utf-8"?>
<p:tagLst xmlns:p="http://schemas.openxmlformats.org/presentationml/2006/main">
  <p:tag name="KSO_WM_UNIT_NOCLEAR" val="0"/>
  <p:tag name="KSO_WM_UNIT_SHOW_EDIT_AREA_INDICATION" val="0"/>
  <p:tag name="KSO_WM_UNIT_VALUE" val="48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v"/>
  <p:tag name="KSO_WM_UNIT_INDEX" val="1_2"/>
  <p:tag name="KSO_WM_UNIT_ID" val="diagram20191995_3*r_v*1_2"/>
  <p:tag name="KSO_WM_TEMPLATE_CATEGORY" val="diagram"/>
  <p:tag name="KSO_WM_TEMPLATE_INDEX" val="20191995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  <p:tag name="KSO_WM_UNIT_DIAGRAM_SCHEMECOLOR_ID" val="0"/>
</p:tagLst>
</file>

<file path=ppt/tags/tag24.xml><?xml version="1.0" encoding="utf-8"?>
<p:tagLst xmlns:p="http://schemas.openxmlformats.org/presentationml/2006/main">
  <p:tag name="KSO_WM_SLIDE_ID" val="diagram20191995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2"/>
  <p:tag name="KSO_WM_SLIDE_INDEX" val="2"/>
  <p:tag name="KSO_WM_TEMPLATE_MASTER_THUMB_INDEX" val="0"/>
  <p:tag name="KSO_WM_UNIT_SHOW_EDIT_AREA_INDICATION" val="0"/>
  <p:tag name="KSO_WM_SLIDE_SIZE" val="824.303*324.751"/>
  <p:tag name="KSO_WM_SLIDE_POSITION" val="76.5319*169.437"/>
  <p:tag name="KSO_WM_DIAGRAM_GROUP_CODE" val="r1-1"/>
  <p:tag name="KSO_WM_SLIDE_DIAGTYPE" val="r"/>
  <p:tag name="KSO_WM_TAG_VERSION" val="1.0"/>
  <p:tag name="KSO_WM_BEAUTIFY_FLAG" val="#wm#"/>
  <p:tag name="KSO_WM_TEMPLATE_CATEGORY" val="diagram"/>
  <p:tag name="KSO_WM_TEMPLATE_INDEX" val="20191995"/>
  <p:tag name="KSO_WM_SLIDE_LAYOUT" val="a_r"/>
  <p:tag name="KSO_WM_SLIDE_LAYOUT_CNT" val="1_1"/>
</p:tagLst>
</file>

<file path=ppt/tags/tag25.xml><?xml version="1.0" encoding="utf-8"?>
<p:tagLst xmlns:p="http://schemas.openxmlformats.org/presentationml/2006/main">
  <p:tag name="ISLIDE.DIAGRAM" val="aa942f5d-0777-4a9e-a035-cbf9792192d7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1214</Words>
  <Application>WPS 演示</Application>
  <PresentationFormat>宽屏</PresentationFormat>
  <Paragraphs>131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Arial</vt:lpstr>
      <vt:lpstr>微软雅黑</vt:lpstr>
      <vt:lpstr>等线</vt:lpstr>
      <vt:lpstr>Century Gothic</vt:lpstr>
      <vt:lpstr>Yu Gothic UI</vt:lpstr>
      <vt:lpstr>Gill Sans</vt:lpstr>
      <vt:lpstr>Arial Unicode MS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工作计划</dc:title>
  <dc:creator>第一PPT</dc:creator>
  <cp:keywords>www.1ppt.com</cp:keywords>
  <dc:description>www.1ppt.com</dc:description>
  <cp:lastModifiedBy>十三</cp:lastModifiedBy>
  <cp:revision>34</cp:revision>
  <dcterms:created xsi:type="dcterms:W3CDTF">2017-08-24T03:17:00Z</dcterms:created>
  <dcterms:modified xsi:type="dcterms:W3CDTF">2019-12-30T10:03:03Z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2052-11.1.0.8648</vt:lpwstr>
  </property>
</Properties>
</file>