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34E9-E730-416B-9F5E-1F5D5C1343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32F16D-49DB-4E89-A3DB-D37B1DD59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1816AE-53F1-4B08-8786-E030F593A8D2}"/>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5" name="Footer Placeholder 4">
            <a:extLst>
              <a:ext uri="{FF2B5EF4-FFF2-40B4-BE49-F238E27FC236}">
                <a16:creationId xmlns:a16="http://schemas.microsoft.com/office/drawing/2014/main" id="{E04DE6DC-68BC-4927-9059-7FB97DE86C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BBD48-D834-460C-9733-BAAB96A92DF5}"/>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35728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5F16-1B97-4019-BA9B-ACC77DDE07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F205CA-8611-40B2-8E31-8C4EC341DE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3354E-1BFE-4EE0-911D-C5B49B6CE60D}"/>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5" name="Footer Placeholder 4">
            <a:extLst>
              <a:ext uri="{FF2B5EF4-FFF2-40B4-BE49-F238E27FC236}">
                <a16:creationId xmlns:a16="http://schemas.microsoft.com/office/drawing/2014/main" id="{904A4123-D74E-4F91-B9B2-6B6BE4F7F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9D624-811D-4E97-9B59-9FEB5337F2C2}"/>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201367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05EF3-41A7-4279-97FB-6E35E7CD06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FBA7C-FC6C-4404-92FD-972E3CD0C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E0935A-1507-41D3-8E18-ED261E7E7881}"/>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5" name="Footer Placeholder 4">
            <a:extLst>
              <a:ext uri="{FF2B5EF4-FFF2-40B4-BE49-F238E27FC236}">
                <a16:creationId xmlns:a16="http://schemas.microsoft.com/office/drawing/2014/main" id="{B1560588-BF32-49DD-BDB0-CEDE65840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431C4-4A41-4145-B275-FF9C80194A45}"/>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19523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B89F-45BB-435C-B2C5-6694867435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3D3653-D903-4D15-BC8A-8E8AF40BA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A2B39-C4A5-409C-B56A-839C54E7F3D1}"/>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5" name="Footer Placeholder 4">
            <a:extLst>
              <a:ext uri="{FF2B5EF4-FFF2-40B4-BE49-F238E27FC236}">
                <a16:creationId xmlns:a16="http://schemas.microsoft.com/office/drawing/2014/main" id="{4E168F87-D2B9-4331-AA0D-0F27B8021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680C5-4C30-4B89-B0A8-A6CA0EA4477B}"/>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93442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FF05-7373-46EE-ACB8-8F456A91D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C247C4-F8AE-4359-AFF8-53EC3875A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1313C-9876-4280-BAEA-C7C0042A4DF8}"/>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5" name="Footer Placeholder 4">
            <a:extLst>
              <a:ext uri="{FF2B5EF4-FFF2-40B4-BE49-F238E27FC236}">
                <a16:creationId xmlns:a16="http://schemas.microsoft.com/office/drawing/2014/main" id="{EB35D542-64E6-401D-ADAA-0213E4B03D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F8C11-BA7C-475B-9EF5-A08822C52FB1}"/>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325725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57A3-F4E3-4D64-ADE4-0E4DF0628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6D78C-8008-405A-97C6-7869B90A3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A8D755-7059-4393-AE73-23E6FF159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A6A972-D5C9-4E3F-9645-BE6BEA92365E}"/>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6" name="Footer Placeholder 5">
            <a:extLst>
              <a:ext uri="{FF2B5EF4-FFF2-40B4-BE49-F238E27FC236}">
                <a16:creationId xmlns:a16="http://schemas.microsoft.com/office/drawing/2014/main" id="{E2E32492-5B48-422A-9F38-F8054CE28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B7FFFC-0B57-40D5-87E9-B889356C2908}"/>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7596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6CE4-4D4F-4A0F-B27F-4E6607292D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D9B4DF-CC02-4F10-AE2D-623208AE9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A3EAE-9D5F-4872-8820-060319EB37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908DAB-A205-484C-8B68-4AF86BE5C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9B85B-50A4-4D16-A046-62DCC366C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D0EC33-1BCB-493D-89C3-B51BF564783E}"/>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8" name="Footer Placeholder 7">
            <a:extLst>
              <a:ext uri="{FF2B5EF4-FFF2-40B4-BE49-F238E27FC236}">
                <a16:creationId xmlns:a16="http://schemas.microsoft.com/office/drawing/2014/main" id="{C811EE1D-D69F-423A-AEAD-3298934085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033DE0-B2CB-4F4E-BE24-AAEBB6547FAC}"/>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10835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3F23-CADC-493C-9E7D-48241EA8F6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CF558A-99EC-4D46-AE7F-8C10FD8DE0B8}"/>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4" name="Footer Placeholder 3">
            <a:extLst>
              <a:ext uri="{FF2B5EF4-FFF2-40B4-BE49-F238E27FC236}">
                <a16:creationId xmlns:a16="http://schemas.microsoft.com/office/drawing/2014/main" id="{22830B60-D2E2-41C2-8685-0C4BD275B6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84B5D7-4201-4A7E-B18C-86FC5D94A4A6}"/>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223438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184FE-CF10-4122-B110-818A4AEA648B}"/>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3" name="Footer Placeholder 2">
            <a:extLst>
              <a:ext uri="{FF2B5EF4-FFF2-40B4-BE49-F238E27FC236}">
                <a16:creationId xmlns:a16="http://schemas.microsoft.com/office/drawing/2014/main" id="{136F9098-8AC8-4EDF-8C4D-64A749E82F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FEE58E-DFC1-48DA-B530-A1C880693110}"/>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390691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6089-A838-40EF-9927-A51053D04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8AC5EE-3931-497B-B500-0CABAEC16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EB3F51-48B5-437A-B7D2-351B15C46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4561B-BBF0-4C12-9EDD-7B6E437FED96}"/>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6" name="Footer Placeholder 5">
            <a:extLst>
              <a:ext uri="{FF2B5EF4-FFF2-40B4-BE49-F238E27FC236}">
                <a16:creationId xmlns:a16="http://schemas.microsoft.com/office/drawing/2014/main" id="{5C949397-2BBE-44E1-A887-EF3076CEE6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60B327-C71C-4A70-8155-079A332A0945}"/>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130525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476F-240D-4595-8D50-3CBA0FD32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A94664-4103-4A7F-B655-3E3908420D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FFFA65-7A02-42CE-8347-6B5DBABCA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189AB-40B6-47AB-A741-BDCEB2694CDA}"/>
              </a:ext>
            </a:extLst>
          </p:cNvPr>
          <p:cNvSpPr>
            <a:spLocks noGrp="1"/>
          </p:cNvSpPr>
          <p:nvPr>
            <p:ph type="dt" sz="half" idx="10"/>
          </p:nvPr>
        </p:nvSpPr>
        <p:spPr/>
        <p:txBody>
          <a:bodyPr/>
          <a:lstStyle/>
          <a:p>
            <a:fld id="{E9DD967E-4B10-44D1-B3D8-7EB77D43C613}" type="datetimeFigureOut">
              <a:rPr lang="en-IN" smtClean="0"/>
              <a:t>02-01-2022</a:t>
            </a:fld>
            <a:endParaRPr lang="en-IN"/>
          </a:p>
        </p:txBody>
      </p:sp>
      <p:sp>
        <p:nvSpPr>
          <p:cNvPr id="6" name="Footer Placeholder 5">
            <a:extLst>
              <a:ext uri="{FF2B5EF4-FFF2-40B4-BE49-F238E27FC236}">
                <a16:creationId xmlns:a16="http://schemas.microsoft.com/office/drawing/2014/main" id="{E6FEC447-7CEA-4489-9611-4DACA9AF6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7CEA0-DFC7-451F-9908-A3091B0AFE2D}"/>
              </a:ext>
            </a:extLst>
          </p:cNvPr>
          <p:cNvSpPr>
            <a:spLocks noGrp="1"/>
          </p:cNvSpPr>
          <p:nvPr>
            <p:ph type="sldNum" sz="quarter" idx="12"/>
          </p:nvPr>
        </p:nvSpPr>
        <p:spPr/>
        <p:txBody>
          <a:bodyPr/>
          <a:lstStyle/>
          <a:p>
            <a:fld id="{100B7B62-7E1F-4A99-8C29-F8AE01EEAB10}" type="slidenum">
              <a:rPr lang="en-IN" smtClean="0"/>
              <a:t>‹#›</a:t>
            </a:fld>
            <a:endParaRPr lang="en-IN"/>
          </a:p>
        </p:txBody>
      </p:sp>
    </p:spTree>
    <p:extLst>
      <p:ext uri="{BB962C8B-B14F-4D97-AF65-F5344CB8AC3E}">
        <p14:creationId xmlns:p14="http://schemas.microsoft.com/office/powerpoint/2010/main" val="194952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1AE87-AB80-4B90-A620-B8C959E98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762C7-F7A3-49E9-95C4-CD3FD04EA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91AE51-69A3-445A-BAB1-5619E82C6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D967E-4B10-44D1-B3D8-7EB77D43C613}" type="datetimeFigureOut">
              <a:rPr lang="en-IN" smtClean="0"/>
              <a:t>02-01-2022</a:t>
            </a:fld>
            <a:endParaRPr lang="en-IN"/>
          </a:p>
        </p:txBody>
      </p:sp>
      <p:sp>
        <p:nvSpPr>
          <p:cNvPr id="5" name="Footer Placeholder 4">
            <a:extLst>
              <a:ext uri="{FF2B5EF4-FFF2-40B4-BE49-F238E27FC236}">
                <a16:creationId xmlns:a16="http://schemas.microsoft.com/office/drawing/2014/main" id="{5C6E924E-661E-4C58-A455-045ADC31A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563AEB-D68F-4FE5-9FDD-19563BB19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B7B62-7E1F-4A99-8C29-F8AE01EEAB10}" type="slidenum">
              <a:rPr lang="en-IN" smtClean="0"/>
              <a:t>‹#›</a:t>
            </a:fld>
            <a:endParaRPr lang="en-IN"/>
          </a:p>
        </p:txBody>
      </p:sp>
    </p:spTree>
    <p:extLst>
      <p:ext uri="{BB962C8B-B14F-4D97-AF65-F5344CB8AC3E}">
        <p14:creationId xmlns:p14="http://schemas.microsoft.com/office/powerpoint/2010/main" val="105296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aclk?sa=L&amp;ai=DChcSEwjDnPDKtJL1AhUQVGAKHW02AQkYABABGgJ0bQ&amp;ae=2&amp;sig=AOD64_3Ngw5IJpQvuJsInPuRS5jihj_d6A&amp;q&amp;adurl&amp;ved=2ahUKEwjtjujKtJL1AhWIsFYBHSyyD5cQ0Qx6BAgCEAE"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homecentre.com/ae/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0924-131D-4FFD-9C6A-B3B6E8793BA4}"/>
              </a:ext>
            </a:extLst>
          </p:cNvPr>
          <p:cNvSpPr>
            <a:spLocks noGrp="1"/>
          </p:cNvSpPr>
          <p:nvPr>
            <p:ph type="ctrTitle"/>
          </p:nvPr>
        </p:nvSpPr>
        <p:spPr>
          <a:xfrm>
            <a:off x="1649506" y="2027798"/>
            <a:ext cx="9144000" cy="2387600"/>
          </a:xfrm>
        </p:spPr>
        <p:txBody>
          <a:bodyPr>
            <a:normAutofit fontScale="90000"/>
          </a:bodyPr>
          <a:lstStyle/>
          <a:p>
            <a:r>
              <a:rPr lang="en-US" i="1" dirty="0">
                <a:latin typeface="Times New Roman" panose="02020603050405020304" pitchFamily="18" charset="0"/>
                <a:cs typeface="Times New Roman" panose="02020603050405020304" pitchFamily="18" charset="0"/>
              </a:rPr>
              <a:t>Task – 1 </a:t>
            </a:r>
            <a:br>
              <a:rPr lang="en-US" i="1" dirty="0">
                <a:latin typeface="Times New Roman" panose="02020603050405020304" pitchFamily="18" charset="0"/>
                <a:cs typeface="Times New Roman" panose="02020603050405020304" pitchFamily="18" charset="0"/>
              </a:rPr>
            </a:br>
            <a:br>
              <a:rPr lang="en-US" i="1" dirty="0">
                <a:latin typeface="Times New Roman" panose="02020603050405020304" pitchFamily="18" charset="0"/>
                <a:cs typeface="Times New Roman" panose="02020603050405020304" pitchFamily="18" charset="0"/>
              </a:rPr>
            </a:br>
            <a:r>
              <a:rPr lang="en-US" i="1" dirty="0" err="1">
                <a:latin typeface="Times New Roman" panose="02020603050405020304" pitchFamily="18" charset="0"/>
                <a:cs typeface="Times New Roman" panose="02020603050405020304" pitchFamily="18" charset="0"/>
              </a:rPr>
              <a:t>Inorbit</a:t>
            </a:r>
            <a:r>
              <a:rPr lang="en-US" i="1" dirty="0">
                <a:latin typeface="Times New Roman" panose="02020603050405020304" pitchFamily="18" charset="0"/>
                <a:cs typeface="Times New Roman" panose="02020603050405020304" pitchFamily="18" charset="0"/>
              </a:rPr>
              <a:t> Mall Visit - Problems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06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186D21-61F1-4713-8FF8-328D3DDE4361}"/>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Checking The Visitors/Customers Temperature</a:t>
            </a:r>
            <a:endParaRPr lang="en-IN" i="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C0C035E-F336-41EC-BB0A-5886596252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2828" y="1075764"/>
            <a:ext cx="5391337" cy="4793223"/>
          </a:xfrm>
        </p:spPr>
      </p:pic>
      <p:sp>
        <p:nvSpPr>
          <p:cNvPr id="6" name="Text Placeholder 5">
            <a:extLst>
              <a:ext uri="{FF2B5EF4-FFF2-40B4-BE49-F238E27FC236}">
                <a16:creationId xmlns:a16="http://schemas.microsoft.com/office/drawing/2014/main" id="{464D324D-3039-4539-886D-FA94D752BF60}"/>
              </a:ext>
            </a:extLst>
          </p:cNvPr>
          <p:cNvSpPr>
            <a:spLocks noGrp="1"/>
          </p:cNvSpPr>
          <p:nvPr>
            <p:ph type="body" sz="half" idx="2"/>
          </p:nvPr>
        </p:nvSpPr>
        <p:spPr>
          <a:xfrm>
            <a:off x="839788" y="2272553"/>
            <a:ext cx="4754188" cy="3811588"/>
          </a:xfrm>
        </p:spPr>
        <p:txBody>
          <a:bodyPr/>
          <a:lstStyle/>
          <a:p>
            <a:pPr marL="285750" indent="-285750">
              <a:buFont typeface="Wingdings" panose="05000000000000000000" pitchFamily="2" charset="2"/>
              <a:buChar char="Ø"/>
            </a:pPr>
            <a:r>
              <a:rPr lang="en-US" dirty="0"/>
              <a:t>Here, In The Right Side Picture, There is a Security Person Who is Checking the  all visitors Temperature by using a Small Temperature Checking Device.</a:t>
            </a:r>
          </a:p>
          <a:p>
            <a:pPr marL="285750" indent="-285750">
              <a:buFont typeface="Wingdings" panose="05000000000000000000" pitchFamily="2" charset="2"/>
              <a:buChar char="Ø"/>
            </a:pPr>
            <a:r>
              <a:rPr lang="en-US" dirty="0"/>
              <a:t>If we observe Carefully, The Security Person is </a:t>
            </a:r>
            <a:r>
              <a:rPr lang="en-US" dirty="0" err="1"/>
              <a:t>weared</a:t>
            </a:r>
            <a:r>
              <a:rPr lang="en-US" dirty="0"/>
              <a:t> Face Shield, Mask and Hand Gloves but the Visitors are not </a:t>
            </a:r>
            <a:r>
              <a:rPr lang="en-US" dirty="0" err="1"/>
              <a:t>weared</a:t>
            </a:r>
            <a:r>
              <a:rPr lang="en-US" dirty="0"/>
              <a:t> face shield and hand gloves, Here we can  conclude that The Security person is coming contact with many people in a day, so he has more threat of covid-19 than the visitors of the mall.</a:t>
            </a:r>
          </a:p>
          <a:p>
            <a:pPr marL="285750" indent="-285750">
              <a:buFont typeface="Wingdings" panose="05000000000000000000" pitchFamily="2" charset="2"/>
              <a:buChar char="Ø"/>
            </a:pPr>
            <a:r>
              <a:rPr lang="en-US" dirty="0"/>
              <a:t>This is the Problem at Entrance of the mall, Entrance of the shops inside mall, and as well as at the entrance of the shops outside the mall, Every where the situation is </a:t>
            </a:r>
            <a:r>
              <a:rPr lang="en-US" dirty="0" err="1"/>
              <a:t>comman</a:t>
            </a:r>
            <a:r>
              <a:rPr lang="en-US" dirty="0"/>
              <a:t>.</a:t>
            </a:r>
          </a:p>
          <a:p>
            <a:pPr marL="285750" indent="-285750">
              <a:buFont typeface="Wingdings" panose="05000000000000000000" pitchFamily="2" charset="2"/>
              <a:buChar char="Ø"/>
            </a:pPr>
            <a:endParaRPr lang="en-IN" b="0" i="0" strike="noStrike" dirty="0">
              <a:solidFill>
                <a:srgbClr val="1A0DAB"/>
              </a:solidFill>
              <a:effectLst/>
              <a:latin typeface="arial" panose="020B0604020202020204" pitchFamily="34" charset="0"/>
              <a:hlinkClick r:id="rId3"/>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89467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D0AF-B8D8-4D1E-8B79-0ABD378417CB}"/>
              </a:ext>
            </a:extLst>
          </p:cNvPr>
          <p:cNvSpPr>
            <a:spLocks noGrp="1"/>
          </p:cNvSpPr>
          <p:nvPr>
            <p:ph type="title"/>
          </p:nvPr>
        </p:nvSpPr>
        <p:spPr>
          <a:xfrm>
            <a:off x="847352" y="458391"/>
            <a:ext cx="3932237" cy="711106"/>
          </a:xfrm>
        </p:spPr>
        <p:txBody>
          <a:bodyPr>
            <a:normAutofit/>
          </a:bodyPr>
          <a:lstStyle/>
          <a:p>
            <a:pPr algn="ctr"/>
            <a:r>
              <a:rPr lang="en-US" i="1" dirty="0">
                <a:latin typeface="Times New Roman" panose="02020603050405020304" pitchFamily="18" charset="0"/>
                <a:cs typeface="Times New Roman" panose="02020603050405020304" pitchFamily="18" charset="0"/>
              </a:rPr>
              <a:t>HOME CENTRE</a:t>
            </a:r>
            <a:endParaRPr lang="en-IN" i="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AC9E22E-C7AB-43E2-B7EC-679D1A17B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7481" y="537882"/>
            <a:ext cx="6660777" cy="5331106"/>
          </a:xfrm>
        </p:spPr>
      </p:pic>
      <p:sp>
        <p:nvSpPr>
          <p:cNvPr id="4" name="Text Placeholder 3">
            <a:extLst>
              <a:ext uri="{FF2B5EF4-FFF2-40B4-BE49-F238E27FC236}">
                <a16:creationId xmlns:a16="http://schemas.microsoft.com/office/drawing/2014/main" id="{3970C988-A2A2-461B-91A3-382F7DF9A26C}"/>
              </a:ext>
            </a:extLst>
          </p:cNvPr>
          <p:cNvSpPr>
            <a:spLocks noGrp="1"/>
          </p:cNvSpPr>
          <p:nvPr>
            <p:ph type="body" sz="half" idx="2"/>
          </p:nvPr>
        </p:nvSpPr>
        <p:spPr>
          <a:xfrm>
            <a:off x="847352" y="1256108"/>
            <a:ext cx="4477684" cy="4732315"/>
          </a:xfrm>
        </p:spPr>
        <p:txBody>
          <a:bodyPr>
            <a:normAutofit/>
          </a:bodyPr>
          <a:lstStyle/>
          <a:p>
            <a:pPr marL="285750" indent="-285750">
              <a:buFont typeface="Wingdings" panose="05000000000000000000" pitchFamily="2" charset="2"/>
              <a:buChar char="Ø"/>
            </a:pPr>
            <a:r>
              <a:rPr lang="en-US" dirty="0"/>
              <a:t>For Every Business Having an Website/Application is an added advantage and Benefitable for their Business.</a:t>
            </a:r>
          </a:p>
          <a:p>
            <a:pPr marL="285750" indent="-285750">
              <a:buFont typeface="Wingdings" panose="05000000000000000000" pitchFamily="2" charset="2"/>
              <a:buChar char="Ø"/>
            </a:pPr>
            <a:r>
              <a:rPr lang="en-IN" dirty="0"/>
              <a:t>In  “</a:t>
            </a:r>
            <a:r>
              <a:rPr lang="en-IN" i="1" dirty="0" err="1"/>
              <a:t>inorbit</a:t>
            </a:r>
            <a:r>
              <a:rPr lang="en-IN" i="1" dirty="0"/>
              <a:t> mall</a:t>
            </a:r>
            <a:r>
              <a:rPr lang="en-IN" dirty="0"/>
              <a:t>”, I went to a shop which name is “</a:t>
            </a:r>
            <a:r>
              <a:rPr lang="en-IN" i="1" dirty="0"/>
              <a:t>Home Centre</a:t>
            </a:r>
            <a:r>
              <a:rPr lang="en-IN" dirty="0"/>
              <a:t>”, There I have seen a display showing their Application(Products of their Store) and they said “You can download our application From </a:t>
            </a:r>
            <a:r>
              <a:rPr lang="en-IN" dirty="0" err="1"/>
              <a:t>playstore</a:t>
            </a:r>
            <a:r>
              <a:rPr lang="en-IN" dirty="0"/>
              <a:t> in your Mobile”.</a:t>
            </a:r>
          </a:p>
          <a:p>
            <a:pPr marL="285750" indent="-285750">
              <a:buFont typeface="Wingdings" panose="05000000000000000000" pitchFamily="2" charset="2"/>
              <a:buChar char="Ø"/>
            </a:pPr>
            <a:r>
              <a:rPr lang="en-IN" dirty="0"/>
              <a:t>In that </a:t>
            </a:r>
            <a:r>
              <a:rPr lang="en-IN" dirty="0" err="1"/>
              <a:t>homecentre</a:t>
            </a:r>
            <a:r>
              <a:rPr lang="en-IN" dirty="0"/>
              <a:t> store, there are many products, which we can’t see all products physically, in a specified time, so in that situation this application is an added advantage for their business, and also If we ask them about a particular product availability, then it is easy for them to find and give the update if they have an application.</a:t>
            </a:r>
          </a:p>
          <a:p>
            <a:pPr marL="285750" indent="-285750">
              <a:buFont typeface="Wingdings" panose="05000000000000000000" pitchFamily="2" charset="2"/>
              <a:buChar char="Ø"/>
            </a:pPr>
            <a:r>
              <a:rPr lang="en-IN" dirty="0"/>
              <a:t>I Found That, Many Medium size &amp; large size of stores/businesses In The Mall doesn’t have their own application.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796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E1552-F6FF-4F7C-A96C-8D451BBC21DD}"/>
              </a:ext>
            </a:extLst>
          </p:cNvPr>
          <p:cNvSpPr>
            <a:spLocks noGrp="1"/>
          </p:cNvSpPr>
          <p:nvPr>
            <p:ph type="title"/>
          </p:nvPr>
        </p:nvSpPr>
        <p:spPr>
          <a:xfrm>
            <a:off x="838200" y="1001619"/>
            <a:ext cx="10515600" cy="1325563"/>
          </a:xfrm>
        </p:spPr>
        <p:txBody>
          <a:bodyPr>
            <a:normAutofit/>
          </a:bodyPr>
          <a:lstStyle/>
          <a:p>
            <a:pPr algn="ctr"/>
            <a:r>
              <a:rPr lang="en-US" sz="3600" i="1" dirty="0">
                <a:latin typeface="Times New Roman" panose="02020603050405020304" pitchFamily="18" charset="0"/>
                <a:cs typeface="Times New Roman" panose="02020603050405020304" pitchFamily="18" charset="0"/>
              </a:rPr>
              <a:t>HOME CENTRE </a:t>
            </a:r>
            <a:r>
              <a:rPr lang="en-US" sz="3600" i="1" dirty="0" err="1">
                <a:latin typeface="Times New Roman" panose="02020603050405020304" pitchFamily="18" charset="0"/>
                <a:cs typeface="Times New Roman" panose="02020603050405020304" pitchFamily="18" charset="0"/>
              </a:rPr>
              <a:t>Cont</a:t>
            </a:r>
            <a:r>
              <a:rPr lang="en-US" sz="3600" i="1" dirty="0">
                <a:latin typeface="Times New Roman" panose="02020603050405020304" pitchFamily="18" charset="0"/>
                <a:cs typeface="Times New Roman" panose="02020603050405020304" pitchFamily="18" charset="0"/>
              </a:rPr>
              <a:t>…</a:t>
            </a:r>
            <a:endParaRPr lang="en-IN" sz="3600" i="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53322A6-276A-47DC-A0AA-A8A018306542}"/>
              </a:ext>
            </a:extLst>
          </p:cNvPr>
          <p:cNvSpPr>
            <a:spLocks noGrp="1"/>
          </p:cNvSpPr>
          <p:nvPr>
            <p:ph idx="1"/>
          </p:nvPr>
        </p:nvSpPr>
        <p:spPr>
          <a:xfrm>
            <a:off x="838200" y="2399087"/>
            <a:ext cx="10515600" cy="2531501"/>
          </a:xfrm>
        </p:spPr>
        <p:txBody>
          <a:bodyPr/>
          <a:lstStyle/>
          <a:p>
            <a:pPr marL="0" indent="0">
              <a:buNone/>
            </a:pPr>
            <a:r>
              <a:rPr lang="en-US" dirty="0"/>
              <a:t>Q) If most of the Businesses (Or) Stores Have an </a:t>
            </a:r>
            <a:r>
              <a:rPr lang="en-US" dirty="0" err="1"/>
              <a:t>Application,Then</a:t>
            </a:r>
            <a:r>
              <a:rPr lang="en-US" dirty="0"/>
              <a:t> What is the Difference B/w Online Businesses (</a:t>
            </a:r>
            <a:r>
              <a:rPr lang="en-US" dirty="0" err="1"/>
              <a:t>i.e</a:t>
            </a:r>
            <a:r>
              <a:rPr lang="en-US" dirty="0"/>
              <a:t>, </a:t>
            </a:r>
            <a:r>
              <a:rPr lang="en-US" dirty="0" err="1"/>
              <a:t>Amazon,Flipcart,etc</a:t>
            </a:r>
            <a:r>
              <a:rPr lang="en-US" dirty="0"/>
              <a:t>..,) and Others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77994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9969-141F-434D-9CF4-5A164EF466A6}"/>
              </a:ext>
            </a:extLst>
          </p:cNvPr>
          <p:cNvSpPr>
            <a:spLocks noGrp="1"/>
          </p:cNvSpPr>
          <p:nvPr>
            <p:ph type="title"/>
          </p:nvPr>
        </p:nvSpPr>
        <p:spPr>
          <a:xfrm>
            <a:off x="838200" y="438992"/>
            <a:ext cx="10515600" cy="896749"/>
          </a:xfrm>
        </p:spPr>
        <p:txBody>
          <a:bodyPr/>
          <a:lstStyle/>
          <a:p>
            <a:pPr algn="ctr"/>
            <a:r>
              <a:rPr lang="en-US" sz="4400" i="1" dirty="0">
                <a:latin typeface="Times New Roman" panose="02020603050405020304" pitchFamily="18" charset="0"/>
                <a:cs typeface="Times New Roman" panose="02020603050405020304" pitchFamily="18" charset="0"/>
              </a:rPr>
              <a:t>HOME CENTRE </a:t>
            </a:r>
            <a:r>
              <a:rPr lang="en-US" sz="4400" i="1" dirty="0" err="1">
                <a:latin typeface="Times New Roman" panose="02020603050405020304" pitchFamily="18" charset="0"/>
                <a:cs typeface="Times New Roman" panose="02020603050405020304" pitchFamily="18" charset="0"/>
              </a:rPr>
              <a:t>Cont</a:t>
            </a:r>
            <a:r>
              <a:rPr lang="en-US" sz="4400" i="1"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089BEDC3-0E99-433A-AC86-C8C998A920D6}"/>
              </a:ext>
            </a:extLst>
          </p:cNvPr>
          <p:cNvSpPr>
            <a:spLocks noGrp="1"/>
          </p:cNvSpPr>
          <p:nvPr>
            <p:ph idx="1"/>
          </p:nvPr>
        </p:nvSpPr>
        <p:spPr>
          <a:xfrm>
            <a:off x="838200" y="1335741"/>
            <a:ext cx="10515600" cy="4894729"/>
          </a:xfrm>
        </p:spPr>
        <p:txBody>
          <a:bodyPr>
            <a:normAutofit/>
          </a:bodyPr>
          <a:lstStyle/>
          <a:p>
            <a:pPr marL="0" indent="0" algn="just">
              <a:buNone/>
            </a:pPr>
            <a:r>
              <a:rPr lang="en-US" dirty="0"/>
              <a:t>Ans) Incase Due to Covid-19 </a:t>
            </a:r>
            <a:r>
              <a:rPr lang="en-US" dirty="0" err="1"/>
              <a:t>Situation,if</a:t>
            </a:r>
            <a:r>
              <a:rPr lang="en-US" dirty="0"/>
              <a:t> the Lockdown was imposed, Then People can’t visit the Malls For Shopping, If there is an </a:t>
            </a:r>
            <a:r>
              <a:rPr lang="en-IN" b="0" i="0" dirty="0">
                <a:solidFill>
                  <a:srgbClr val="202124"/>
                </a:solidFill>
                <a:effectLst/>
                <a:latin typeface="arial" panose="020B0604020202020204" pitchFamily="34" charset="0"/>
              </a:rPr>
              <a:t>exemption for Cargo and Delivering The Products, in that time, we do shopping from malls also from their applications.(Business Application came into Picture in that situation)</a:t>
            </a:r>
          </a:p>
          <a:p>
            <a:pPr algn="just">
              <a:buFont typeface="Wingdings" panose="05000000000000000000" pitchFamily="2" charset="2"/>
              <a:buChar char="Ø"/>
            </a:pPr>
            <a:r>
              <a:rPr lang="en-IN" dirty="0"/>
              <a:t> </a:t>
            </a:r>
            <a:r>
              <a:rPr lang="en-IN" dirty="0" err="1"/>
              <a:t>Incase</a:t>
            </a:r>
            <a:r>
              <a:rPr lang="en-IN" dirty="0"/>
              <a:t>, if we have less time, then we can check the products which we want from the store which is in the Mall, when the time of while we are going to the mall or while we are having some food in the food court of that Mall.</a:t>
            </a:r>
          </a:p>
          <a:p>
            <a:pPr>
              <a:buFont typeface="Wingdings" panose="05000000000000000000" pitchFamily="2" charset="2"/>
              <a:buChar char="Ø"/>
            </a:pPr>
            <a:r>
              <a:rPr lang="en-IN" dirty="0"/>
              <a:t> Website link for </a:t>
            </a:r>
            <a:r>
              <a:rPr lang="en-IN" dirty="0" err="1"/>
              <a:t>Homecentre</a:t>
            </a:r>
            <a:r>
              <a:rPr lang="en-IN" dirty="0"/>
              <a:t> Store </a:t>
            </a:r>
            <a:r>
              <a:rPr lang="en-IN" dirty="0">
                <a:hlinkClick r:id="rId2"/>
              </a:rPr>
              <a:t>https://www.homecentre.com/ae/en</a:t>
            </a:r>
            <a:r>
              <a:rPr lang="en-IN" dirty="0"/>
              <a:t> </a:t>
            </a: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374604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109B6AB-D44A-4F3B-AA45-BF4665997963}"/>
              </a:ext>
            </a:extLst>
          </p:cNvPr>
          <p:cNvSpPr>
            <a:spLocks noGrp="1"/>
          </p:cNvSpPr>
          <p:nvPr>
            <p:ph idx="1"/>
          </p:nvPr>
        </p:nvSpPr>
        <p:spPr>
          <a:xfrm>
            <a:off x="766482" y="552636"/>
            <a:ext cx="10717306" cy="5570257"/>
          </a:xfrm>
        </p:spPr>
        <p:txBody>
          <a:bodyPr>
            <a:normAutofit fontScale="32500" lnSpcReduction="20000"/>
          </a:bodyPr>
          <a:lstStyle/>
          <a:p>
            <a:pPr marL="0" indent="0" algn="l">
              <a:buNone/>
            </a:pPr>
            <a:endParaRPr lang="en-US" b="0" i="0" dirty="0">
              <a:solidFill>
                <a:srgbClr val="222222"/>
              </a:solidFill>
              <a:effectLst/>
              <a:latin typeface="Arial" panose="020B0604020202020204" pitchFamily="34" charset="0"/>
            </a:endParaRPr>
          </a:p>
          <a:p>
            <a:pPr algn="l">
              <a:buFont typeface="Wingdings" panose="05000000000000000000" pitchFamily="2" charset="2"/>
              <a:buChar char="Ø"/>
            </a:pPr>
            <a:r>
              <a:rPr lang="en-US" sz="7200" b="0" i="0" dirty="0">
                <a:solidFill>
                  <a:srgbClr val="222222"/>
                </a:solidFill>
                <a:effectLst/>
              </a:rPr>
              <a:t> While Entering Into The Mall, Visitors don't know how many floors are In Functioning &amp; how many are in construction (if it is newly constructing/constructed)and there  in the mall in Which floor, what are the shops available. So Its Better To  display the names of shops digitally floor wise In The Ground Floor Itself.</a:t>
            </a:r>
            <a:br>
              <a:rPr lang="en-US" sz="7200" b="0" i="0" dirty="0">
                <a:solidFill>
                  <a:srgbClr val="222222"/>
                </a:solidFill>
                <a:effectLst/>
              </a:rPr>
            </a:br>
            <a:endParaRPr lang="en-US" sz="7200" b="0" i="0" dirty="0">
              <a:solidFill>
                <a:srgbClr val="222222"/>
              </a:solidFill>
              <a:effectLst/>
            </a:endParaRPr>
          </a:p>
          <a:p>
            <a:pPr algn="l">
              <a:buFont typeface="Wingdings" panose="05000000000000000000" pitchFamily="2" charset="2"/>
              <a:buChar char="Ø"/>
            </a:pPr>
            <a:r>
              <a:rPr lang="en-US" sz="7200" b="0" i="0" dirty="0">
                <a:solidFill>
                  <a:srgbClr val="222222"/>
                </a:solidFill>
                <a:effectLst/>
              </a:rPr>
              <a:t>I went to the Furniture Shop In The Mall, There I Found This Situation/Problem, </a:t>
            </a:r>
            <a:r>
              <a:rPr lang="en-US" sz="7200" dirty="0">
                <a:solidFill>
                  <a:srgbClr val="222222"/>
                </a:solidFill>
              </a:rPr>
              <a:t>I</a:t>
            </a:r>
            <a:r>
              <a:rPr lang="en-US" sz="7200" b="0" i="0" dirty="0">
                <a:solidFill>
                  <a:srgbClr val="222222"/>
                </a:solidFill>
                <a:effectLst/>
              </a:rPr>
              <a:t>f People Want to buy furniture to some one who are in other location, if they want to send the pics and other details of the product to get confirmation from that person, it is difficult when we don't have a smart phone to send the pics of the product. (Here also Having a website/Application is an added advantage for their Business)</a:t>
            </a:r>
          </a:p>
          <a:p>
            <a:pPr>
              <a:buFont typeface="Wingdings" panose="05000000000000000000" pitchFamily="2" charset="2"/>
              <a:buChar char="Ø"/>
            </a:pPr>
            <a:r>
              <a:rPr lang="en-US" sz="7200" dirty="0">
                <a:solidFill>
                  <a:srgbClr val="222222"/>
                </a:solidFill>
              </a:rPr>
              <a:t>I</a:t>
            </a:r>
            <a:r>
              <a:rPr lang="en-US" sz="7200" b="0" i="0" dirty="0">
                <a:solidFill>
                  <a:srgbClr val="222222"/>
                </a:solidFill>
                <a:effectLst/>
              </a:rPr>
              <a:t>n the mall, there is a food court, all shops are build in a row without space, so customers are standing for a long time at the shops, to place orders, there is a huge human traffic, and when the shop keepers are calling the customers, sometimes it was not reaching to the customers then Its becoming a Problem. If we built a separate application for food court of a particular mall then at least few customers are habituated to use that application to place order at the food court of that particular mall. So that while entering into the mall, management is responsible to install that mall application in the customers mobile then they can find the details of the shops floor wise easily and they can search the products or food items easily without going there. Finally every mall needs their own web /mobile application.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9773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10F71-6E19-4E66-A3BC-5E37A61DC6E8}"/>
              </a:ext>
            </a:extLst>
          </p:cNvPr>
          <p:cNvSpPr>
            <a:spLocks noGrp="1"/>
          </p:cNvSpPr>
          <p:nvPr>
            <p:ph idx="1"/>
          </p:nvPr>
        </p:nvSpPr>
        <p:spPr>
          <a:xfrm>
            <a:off x="838200" y="902261"/>
            <a:ext cx="10515600" cy="5032374"/>
          </a:xfrm>
        </p:spPr>
        <p:txBody>
          <a:bodyPr>
            <a:normAutofit lnSpcReduction="10000"/>
          </a:bodyPr>
          <a:lstStyle/>
          <a:p>
            <a:pPr algn="l">
              <a:buFont typeface="Wingdings" panose="05000000000000000000" pitchFamily="2" charset="2"/>
              <a:buChar char="Ø"/>
            </a:pPr>
            <a:r>
              <a:rPr lang="en-US" sz="2800" b="0" i="0" dirty="0">
                <a:solidFill>
                  <a:srgbClr val="222222"/>
                </a:solidFill>
                <a:effectLst/>
              </a:rPr>
              <a:t> At The Shops, They are Displaying the Discounts-</a:t>
            </a:r>
            <a:r>
              <a:rPr lang="en-US" dirty="0">
                <a:solidFill>
                  <a:srgbClr val="222222"/>
                </a:solidFill>
              </a:rPr>
              <a:t>Percentage(%).</a:t>
            </a:r>
            <a:r>
              <a:rPr lang="en-US" sz="2800" b="0" i="0" dirty="0">
                <a:solidFill>
                  <a:srgbClr val="222222"/>
                </a:solidFill>
                <a:effectLst/>
              </a:rPr>
              <a:t>if customer don't know how to calculate the discount for the product, Then It’s also a minor problem. its better to develop a small application, to calculate all type of </a:t>
            </a:r>
            <a:r>
              <a:rPr lang="en-US" sz="2800" b="0" i="0" dirty="0" err="1">
                <a:solidFill>
                  <a:srgbClr val="222222"/>
                </a:solidFill>
                <a:effectLst/>
              </a:rPr>
              <a:t>discounts,Percentages</a:t>
            </a:r>
            <a:r>
              <a:rPr lang="en-US" dirty="0">
                <a:solidFill>
                  <a:srgbClr val="222222"/>
                </a:solidFill>
              </a:rPr>
              <a:t>/Interest Rates.</a:t>
            </a:r>
            <a:br>
              <a:rPr lang="en-US" sz="2800" b="0" i="0" dirty="0">
                <a:solidFill>
                  <a:srgbClr val="222222"/>
                </a:solidFill>
                <a:effectLst/>
              </a:rPr>
            </a:br>
            <a:endParaRPr lang="en-US" sz="2800" b="0" i="0" dirty="0">
              <a:solidFill>
                <a:srgbClr val="222222"/>
              </a:solidFill>
              <a:effectLst/>
            </a:endParaRPr>
          </a:p>
          <a:p>
            <a:pPr algn="l">
              <a:buFont typeface="Wingdings" panose="05000000000000000000" pitchFamily="2" charset="2"/>
              <a:buChar char="Ø"/>
            </a:pPr>
            <a:r>
              <a:rPr lang="en-US" sz="2800" b="0" i="0" dirty="0">
                <a:solidFill>
                  <a:srgbClr val="222222"/>
                </a:solidFill>
                <a:effectLst/>
              </a:rPr>
              <a:t> if we came to the mall, mall having many floors , movie theater at the top floor, so if the visitor at the first floor he don't know what movies are playing in theater which is in the top floor,  so in Ground/First floor of the mall Itself displaying of movies available in the theaters is good and also it is better to keep Movie Ticket Booking Counter in the ground/first floor itself.</a:t>
            </a:r>
            <a:br>
              <a:rPr lang="en-US" sz="2800" b="0" i="0" dirty="0">
                <a:solidFill>
                  <a:srgbClr val="222222"/>
                </a:solidFill>
                <a:effectLst/>
              </a:rPr>
            </a:br>
            <a:endParaRPr lang="en-US" sz="2800" b="0" i="0" dirty="0">
              <a:solidFill>
                <a:srgbClr val="222222"/>
              </a:solidFill>
              <a:effectLst/>
            </a:endParaRPr>
          </a:p>
          <a:p>
            <a:endParaRPr lang="en-IN" dirty="0"/>
          </a:p>
        </p:txBody>
      </p:sp>
    </p:spTree>
    <p:extLst>
      <p:ext uri="{BB962C8B-B14F-4D97-AF65-F5344CB8AC3E}">
        <p14:creationId xmlns:p14="http://schemas.microsoft.com/office/powerpoint/2010/main" val="195340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5E3B9-ECBF-4F78-9065-1CA19AC027A2}"/>
              </a:ext>
            </a:extLst>
          </p:cNvPr>
          <p:cNvSpPr>
            <a:spLocks noGrp="1"/>
          </p:cNvSpPr>
          <p:nvPr>
            <p:ph idx="1"/>
          </p:nvPr>
        </p:nvSpPr>
        <p:spPr>
          <a:xfrm>
            <a:off x="838200" y="753035"/>
            <a:ext cx="10515600" cy="5423928"/>
          </a:xfrm>
        </p:spPr>
        <p:txBody>
          <a:bodyPr>
            <a:normAutofit fontScale="92500" lnSpcReduction="10000"/>
          </a:bodyPr>
          <a:lstStyle/>
          <a:p>
            <a:pPr algn="l">
              <a:buFont typeface="Wingdings" panose="05000000000000000000" pitchFamily="2" charset="2"/>
              <a:buChar char="Ø"/>
            </a:pPr>
            <a:r>
              <a:rPr lang="en-US" b="0" i="0" dirty="0">
                <a:solidFill>
                  <a:srgbClr val="222222"/>
                </a:solidFill>
                <a:effectLst/>
                <a:latin typeface="Arial" panose="020B0604020202020204" pitchFamily="34" charset="0"/>
              </a:rPr>
              <a:t> I observed in some restaurants food menu was not displaying in screen....if restaurant shows menu digitally the customer will know the </a:t>
            </a:r>
            <a:r>
              <a:rPr lang="en-US" b="0" i="0" dirty="0" err="1">
                <a:solidFill>
                  <a:srgbClr val="222222"/>
                </a:solidFill>
                <a:effectLst/>
                <a:latin typeface="Arial" panose="020B0604020202020204" pitchFamily="34" charset="0"/>
              </a:rPr>
              <a:t>speciality</a:t>
            </a:r>
            <a:r>
              <a:rPr lang="en-US" b="0" i="0" dirty="0">
                <a:solidFill>
                  <a:srgbClr val="222222"/>
                </a:solidFill>
                <a:effectLst/>
                <a:latin typeface="Arial" panose="020B0604020202020204" pitchFamily="34" charset="0"/>
              </a:rPr>
              <a:t> of restaurant and their food items and they choose what they want.</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buFont typeface="Wingdings" panose="05000000000000000000" pitchFamily="2" charset="2"/>
              <a:buChar char="Ø"/>
            </a:pPr>
            <a:r>
              <a:rPr lang="en-US" b="0" i="0" dirty="0">
                <a:solidFill>
                  <a:srgbClr val="222222"/>
                </a:solidFill>
                <a:effectLst/>
                <a:latin typeface="Arial" panose="020B0604020202020204" pitchFamily="34" charset="0"/>
              </a:rPr>
              <a:t> If customer newly entered in shopping mall to buy clothes and cosmetics..</a:t>
            </a:r>
            <a:r>
              <a:rPr lang="en-US" b="0" i="0" dirty="0" err="1">
                <a:solidFill>
                  <a:srgbClr val="222222"/>
                </a:solidFill>
                <a:effectLst/>
                <a:latin typeface="Arial" panose="020B0604020202020204" pitchFamily="34" charset="0"/>
              </a:rPr>
              <a:t>i</a:t>
            </a:r>
            <a:r>
              <a:rPr lang="en-US" b="0" i="0" dirty="0">
                <a:solidFill>
                  <a:srgbClr val="222222"/>
                </a:solidFill>
                <a:effectLst/>
                <a:latin typeface="Arial" panose="020B0604020202020204" pitchFamily="34" charset="0"/>
              </a:rPr>
              <a:t> observed there is little bit confusion in </a:t>
            </a:r>
            <a:r>
              <a:rPr lang="en-US" b="0" i="0" dirty="0" err="1">
                <a:solidFill>
                  <a:srgbClr val="222222"/>
                </a:solidFill>
                <a:effectLst/>
                <a:latin typeface="Arial" panose="020B0604020202020204" pitchFamily="34" charset="0"/>
              </a:rPr>
              <a:t>them.customers</a:t>
            </a:r>
            <a:r>
              <a:rPr lang="en-US" b="0" i="0" dirty="0">
                <a:solidFill>
                  <a:srgbClr val="222222"/>
                </a:solidFill>
                <a:effectLst/>
                <a:latin typeface="Arial" panose="020B0604020202020204" pitchFamily="34" charset="0"/>
              </a:rPr>
              <a:t> are searching for it .I think we have to display the information of all categories of items.. it makes easy for the customers to buy </a:t>
            </a:r>
            <a:r>
              <a:rPr lang="en-US" b="0" i="0" dirty="0" err="1">
                <a:solidFill>
                  <a:srgbClr val="222222"/>
                </a:solidFill>
                <a:effectLst/>
                <a:latin typeface="Arial" panose="020B0604020202020204" pitchFamily="34" charset="0"/>
              </a:rPr>
              <a:t>items.its</a:t>
            </a:r>
            <a:r>
              <a:rPr lang="en-US" b="0" i="0" dirty="0">
                <a:solidFill>
                  <a:srgbClr val="222222"/>
                </a:solidFill>
                <a:effectLst/>
                <a:latin typeface="Arial" panose="020B0604020202020204" pitchFamily="34" charset="0"/>
              </a:rPr>
              <a:t> easy to understand the location of shops.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buFont typeface="Wingdings" panose="05000000000000000000" pitchFamily="2" charset="2"/>
              <a:buChar char="Ø"/>
            </a:pPr>
            <a:r>
              <a:rPr lang="en-US" b="0" i="0" dirty="0">
                <a:solidFill>
                  <a:srgbClr val="222222"/>
                </a:solidFill>
                <a:effectLst/>
                <a:latin typeface="Arial" panose="020B0604020202020204" pitchFamily="34" charset="0"/>
              </a:rPr>
              <a:t> The most common problem included an inadequate selection of restaurants and too many stores carrying the same products and difficulty in finding a parking </a:t>
            </a:r>
            <a:r>
              <a:rPr lang="en-US" b="0" i="0" dirty="0" err="1">
                <a:solidFill>
                  <a:srgbClr val="222222"/>
                </a:solidFill>
                <a:effectLst/>
                <a:latin typeface="Arial" panose="020B0604020202020204" pitchFamily="34" charset="0"/>
              </a:rPr>
              <a:t>spots.we</a:t>
            </a:r>
            <a:r>
              <a:rPr lang="en-US" b="0" i="0" dirty="0">
                <a:solidFill>
                  <a:srgbClr val="222222"/>
                </a:solidFill>
                <a:effectLst/>
                <a:latin typeface="Arial" panose="020B0604020202020204" pitchFamily="34" charset="0"/>
              </a:rPr>
              <a:t> have to work on it to solve.</a:t>
            </a:r>
          </a:p>
          <a:p>
            <a:endParaRPr lang="en-IN" dirty="0"/>
          </a:p>
        </p:txBody>
      </p:sp>
    </p:spTree>
    <p:extLst>
      <p:ext uri="{BB962C8B-B14F-4D97-AF65-F5344CB8AC3E}">
        <p14:creationId xmlns:p14="http://schemas.microsoft.com/office/powerpoint/2010/main" val="3658214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1067</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Light</vt:lpstr>
      <vt:lpstr>Times New Roman</vt:lpstr>
      <vt:lpstr>Wingdings</vt:lpstr>
      <vt:lpstr>Office Theme</vt:lpstr>
      <vt:lpstr>Task – 1   Inorbit Mall Visit - Problems</vt:lpstr>
      <vt:lpstr>Checking The Visitors/Customers Temperature</vt:lpstr>
      <vt:lpstr>HOME CENTRE</vt:lpstr>
      <vt:lpstr>HOME CENTRE Cont…</vt:lpstr>
      <vt:lpstr>HOME CENTRE Cont…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 1   Inorbit Mall Visit - Problems</dc:title>
  <dc:creator>Vamsi Krishna</dc:creator>
  <cp:lastModifiedBy>Vamsi Krishna</cp:lastModifiedBy>
  <cp:revision>1</cp:revision>
  <dcterms:created xsi:type="dcterms:W3CDTF">2022-01-02T06:12:44Z</dcterms:created>
  <dcterms:modified xsi:type="dcterms:W3CDTF">2022-01-02T08:40:57Z</dcterms:modified>
</cp:coreProperties>
</file>