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1" r:id="rId4"/>
    <p:sldId id="260"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D35A-2B5B-46D2-B4E3-E24CDE536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60C430-F595-47B1-8A0B-BCD4B3889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852D3F-9A17-4300-B383-B83A62DC2C99}"/>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5" name="Footer Placeholder 4">
            <a:extLst>
              <a:ext uri="{FF2B5EF4-FFF2-40B4-BE49-F238E27FC236}">
                <a16:creationId xmlns:a16="http://schemas.microsoft.com/office/drawing/2014/main" id="{F405EEE4-9A58-4000-99F7-939A62303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2585F-1A51-4C7A-8CDC-4A54E216B783}"/>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47128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8C9C-3E9B-4BBB-8558-65BD75E4E5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99DC32-7583-407F-A881-1EA46B4E6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FF2AF9-2E2F-4360-91ED-77ACEB70414C}"/>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5" name="Footer Placeholder 4">
            <a:extLst>
              <a:ext uri="{FF2B5EF4-FFF2-40B4-BE49-F238E27FC236}">
                <a16:creationId xmlns:a16="http://schemas.microsoft.com/office/drawing/2014/main" id="{8EC7C3E4-1071-4F90-954B-1FA3B11D1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463D7-46DE-40C5-AC46-7A949CD47021}"/>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263600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1B0AD5-ECF9-4D61-9257-C6542CF4BF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BEE769-DC49-42F8-B4EA-BCB347040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74580-155D-4561-86E4-A179F4EFFF0B}"/>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5" name="Footer Placeholder 4">
            <a:extLst>
              <a:ext uri="{FF2B5EF4-FFF2-40B4-BE49-F238E27FC236}">
                <a16:creationId xmlns:a16="http://schemas.microsoft.com/office/drawing/2014/main" id="{C34A2710-4607-4FA1-8064-85D3CF244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9FF7B-2735-428E-963C-F325E1E7A4F7}"/>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359612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DF84-AB1A-4F26-B731-332EFB1D8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9C3873-4087-48B0-8720-41B8AE5AE1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C2E2D6-7D0C-4B04-B429-980E2A5821F8}"/>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5" name="Footer Placeholder 4">
            <a:extLst>
              <a:ext uri="{FF2B5EF4-FFF2-40B4-BE49-F238E27FC236}">
                <a16:creationId xmlns:a16="http://schemas.microsoft.com/office/drawing/2014/main" id="{D06EF665-BABB-4419-880E-F6ACCE6B8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5D29B-16A0-46B4-90B9-3B92A36001A1}"/>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288336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2C65-22D1-4B63-9603-D5889043A6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649743-8E65-435D-B403-DEDF778C7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741B68-D51B-4E8C-B18C-BDEDB5E811CF}"/>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5" name="Footer Placeholder 4">
            <a:extLst>
              <a:ext uri="{FF2B5EF4-FFF2-40B4-BE49-F238E27FC236}">
                <a16:creationId xmlns:a16="http://schemas.microsoft.com/office/drawing/2014/main" id="{6FE0C20C-E56B-4AA3-AC66-8E4509C9D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02BFD-65BB-4EF1-ADC1-AE0C32EC1DCD}"/>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147786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845B-5D1E-4740-B984-4753411AC5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91BF8E-E04D-4D9F-A574-99592C5987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AF2A1B-D297-4ADF-A289-0D9746B363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3CC264-3B58-4DCD-8194-004624130559}"/>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6" name="Footer Placeholder 5">
            <a:extLst>
              <a:ext uri="{FF2B5EF4-FFF2-40B4-BE49-F238E27FC236}">
                <a16:creationId xmlns:a16="http://schemas.microsoft.com/office/drawing/2014/main" id="{8CB959E4-74EA-46C0-AD9A-11B91275C4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9733C-5518-4A57-8B11-15283E689404}"/>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255372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3AA7-6D56-4E13-BE6F-CDC441ADD2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CBDFD6-A6C9-497B-8589-3E9A15985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9EDD6-4BF9-43CB-98A4-104A710BC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530CD1-B8C6-4B09-A83A-7F0BC6BC5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56FA7-EA5D-4ABD-B696-E9E8CBB9CE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6CA392-5C44-4786-9AC2-A73D2F3E0CA9}"/>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8" name="Footer Placeholder 7">
            <a:extLst>
              <a:ext uri="{FF2B5EF4-FFF2-40B4-BE49-F238E27FC236}">
                <a16:creationId xmlns:a16="http://schemas.microsoft.com/office/drawing/2014/main" id="{52FA71BF-AA12-4497-9DEC-44DEF0D85D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A6EE69-7046-4D9C-AC4E-867CD8670C19}"/>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190376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D696-B18D-4C79-B44B-D0A91D1F26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D830C-9A32-4854-ADA9-B7B8BB649EF7}"/>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4" name="Footer Placeholder 3">
            <a:extLst>
              <a:ext uri="{FF2B5EF4-FFF2-40B4-BE49-F238E27FC236}">
                <a16:creationId xmlns:a16="http://schemas.microsoft.com/office/drawing/2014/main" id="{7293BCA2-77BE-4D7A-9FDE-AD89839D6B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1708D2-0624-499C-AC81-E6738780862D}"/>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207641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A1EA3-75E3-4E20-9FE1-5A6F7769EF9B}"/>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3" name="Footer Placeholder 2">
            <a:extLst>
              <a:ext uri="{FF2B5EF4-FFF2-40B4-BE49-F238E27FC236}">
                <a16:creationId xmlns:a16="http://schemas.microsoft.com/office/drawing/2014/main" id="{7691EA01-9499-495E-8B2E-4344A20176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5BB935-8D1F-4396-9F20-32CB0D82C0FD}"/>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386373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5BF0-7460-480D-B6B7-921118F7B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16BE59-BA74-4304-8E87-406CD6D28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0FDFD8-4F6C-4143-9D18-7362102AE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EA3C0-7C30-49AC-A5B9-C7838DD6823A}"/>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6" name="Footer Placeholder 5">
            <a:extLst>
              <a:ext uri="{FF2B5EF4-FFF2-40B4-BE49-F238E27FC236}">
                <a16:creationId xmlns:a16="http://schemas.microsoft.com/office/drawing/2014/main" id="{6DD97451-5E8F-45FA-9110-92D3B84C6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BEC223-B256-44AE-B6E6-9CD828E9FDBF}"/>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324117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86E1-F348-47D3-98C5-047EB176A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ED13C3-EDE3-4559-97EE-7C1418A8D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819345-2FA9-451D-85FE-9E4655059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D17B7-5560-4749-BE48-FBCA2F9DB284}"/>
              </a:ext>
            </a:extLst>
          </p:cNvPr>
          <p:cNvSpPr>
            <a:spLocks noGrp="1"/>
          </p:cNvSpPr>
          <p:nvPr>
            <p:ph type="dt" sz="half" idx="10"/>
          </p:nvPr>
        </p:nvSpPr>
        <p:spPr/>
        <p:txBody>
          <a:bodyPr/>
          <a:lstStyle/>
          <a:p>
            <a:fld id="{BBB0AAE8-7C2E-4F42-9D54-7CDF3FF46D12}" type="datetimeFigureOut">
              <a:rPr lang="en-IN" smtClean="0"/>
              <a:t>07-01-2022</a:t>
            </a:fld>
            <a:endParaRPr lang="en-IN"/>
          </a:p>
        </p:txBody>
      </p:sp>
      <p:sp>
        <p:nvSpPr>
          <p:cNvPr id="6" name="Footer Placeholder 5">
            <a:extLst>
              <a:ext uri="{FF2B5EF4-FFF2-40B4-BE49-F238E27FC236}">
                <a16:creationId xmlns:a16="http://schemas.microsoft.com/office/drawing/2014/main" id="{8C01631A-2977-413F-8D97-F8EEB45CB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C771AF-639F-43D5-A264-9C2F94A1013E}"/>
              </a:ext>
            </a:extLst>
          </p:cNvPr>
          <p:cNvSpPr>
            <a:spLocks noGrp="1"/>
          </p:cNvSpPr>
          <p:nvPr>
            <p:ph type="sldNum" sz="quarter" idx="12"/>
          </p:nvPr>
        </p:nvSpPr>
        <p:spPr/>
        <p:txBody>
          <a:bodyPr/>
          <a:lstStyle/>
          <a:p>
            <a:fld id="{CB786806-7CA5-4429-ACA9-1222B1B0B6BE}" type="slidenum">
              <a:rPr lang="en-IN" smtClean="0"/>
              <a:t>‹#›</a:t>
            </a:fld>
            <a:endParaRPr lang="en-IN"/>
          </a:p>
        </p:txBody>
      </p:sp>
    </p:spTree>
    <p:extLst>
      <p:ext uri="{BB962C8B-B14F-4D97-AF65-F5344CB8AC3E}">
        <p14:creationId xmlns:p14="http://schemas.microsoft.com/office/powerpoint/2010/main" val="360871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77014-A5EC-438B-96A0-F88C0491F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F3ACA7-A2DC-4D86-A684-7A3CDBF57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E8347-F829-482F-830D-D078169BB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0AAE8-7C2E-4F42-9D54-7CDF3FF46D12}" type="datetimeFigureOut">
              <a:rPr lang="en-IN" smtClean="0"/>
              <a:t>07-01-2022</a:t>
            </a:fld>
            <a:endParaRPr lang="en-IN"/>
          </a:p>
        </p:txBody>
      </p:sp>
      <p:sp>
        <p:nvSpPr>
          <p:cNvPr id="5" name="Footer Placeholder 4">
            <a:extLst>
              <a:ext uri="{FF2B5EF4-FFF2-40B4-BE49-F238E27FC236}">
                <a16:creationId xmlns:a16="http://schemas.microsoft.com/office/drawing/2014/main" id="{AABE9CB0-0E66-4ED4-B600-8003B7F7E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C3B3EB-CCE0-467B-BA79-60573E7E0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86806-7CA5-4429-ACA9-1222B1B0B6BE}" type="slidenum">
              <a:rPr lang="en-IN" smtClean="0"/>
              <a:t>‹#›</a:t>
            </a:fld>
            <a:endParaRPr lang="en-IN"/>
          </a:p>
        </p:txBody>
      </p:sp>
    </p:spTree>
    <p:extLst>
      <p:ext uri="{BB962C8B-B14F-4D97-AF65-F5344CB8AC3E}">
        <p14:creationId xmlns:p14="http://schemas.microsoft.com/office/powerpoint/2010/main" val="2778195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5CD4-2549-4EC7-9C50-A2C3C14A4C27}"/>
              </a:ext>
            </a:extLst>
          </p:cNvPr>
          <p:cNvSpPr>
            <a:spLocks noGrp="1"/>
          </p:cNvSpPr>
          <p:nvPr>
            <p:ph type="title"/>
          </p:nvPr>
        </p:nvSpPr>
        <p:spPr>
          <a:xfrm>
            <a:off x="838200" y="1640542"/>
            <a:ext cx="10515600" cy="1788458"/>
          </a:xfrm>
        </p:spPr>
        <p:txBody>
          <a:bodyPr>
            <a:normAutofit fontScale="90000"/>
          </a:bodyPr>
          <a:lstStyle/>
          <a:p>
            <a:r>
              <a:rPr lang="en-US" b="1" i="1" dirty="0">
                <a:latin typeface="Times New Roman" panose="02020603050405020304" pitchFamily="18" charset="0"/>
                <a:cs typeface="Times New Roman" panose="02020603050405020304" pitchFamily="18" charset="0"/>
              </a:rPr>
              <a:t>     </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	   THE MAGIC OF THINKING BIG</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						- David </a:t>
            </a:r>
            <a:r>
              <a:rPr lang="en-US" b="1" i="1" dirty="0" err="1">
                <a:latin typeface="Times New Roman" panose="02020603050405020304" pitchFamily="18" charset="0"/>
                <a:cs typeface="Times New Roman" panose="02020603050405020304" pitchFamily="18" charset="0"/>
              </a:rPr>
              <a:t>Schwartz,Phd</a:t>
            </a:r>
            <a:br>
              <a:rPr lang="en-US"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(6 Million Books Sold)</a:t>
            </a:r>
            <a:br>
              <a:rPr lang="en-US" sz="3600" b="1" i="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								</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92F78C-5B29-4FEB-B426-90586911EA8F}"/>
              </a:ext>
            </a:extLst>
          </p:cNvPr>
          <p:cNvSpPr>
            <a:spLocks noGrp="1"/>
          </p:cNvSpPr>
          <p:nvPr>
            <p:ph idx="1"/>
          </p:nvPr>
        </p:nvSpPr>
        <p:spPr>
          <a:xfrm>
            <a:off x="838200" y="3715872"/>
            <a:ext cx="10515600" cy="2532527"/>
          </a:xfrm>
        </p:spPr>
        <p:txBody>
          <a:bodyPr/>
          <a:lstStyle/>
          <a:p>
            <a:pPr marL="0" indent="0">
              <a:buNone/>
            </a:pPr>
            <a:r>
              <a:rPr lang="en-US" dirty="0">
                <a:latin typeface="Times New Roman" panose="02020603050405020304" pitchFamily="18" charset="0"/>
                <a:cs typeface="Times New Roman" panose="02020603050405020304" pitchFamily="18" charset="0"/>
              </a:rPr>
              <a:t>				Presentation Topic			</a:t>
            </a:r>
          </a:p>
          <a:p>
            <a:pPr marL="0" indent="0">
              <a:buNone/>
            </a:pPr>
            <a:r>
              <a:rPr lang="en-US" sz="4000" b="1" dirty="0">
                <a:latin typeface="Times New Roman" panose="02020603050405020304" pitchFamily="18" charset="0"/>
                <a:cs typeface="Times New Roman" panose="02020603050405020304" pitchFamily="18" charset="0"/>
              </a:rPr>
              <a:t>		Use Goals To Help You Grow</a:t>
            </a:r>
          </a:p>
          <a:p>
            <a:pPr marL="0" indent="0">
              <a:buNone/>
            </a:pP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Presented By,</a:t>
            </a:r>
          </a:p>
          <a:p>
            <a:pPr marL="0" indent="0">
              <a:buNone/>
            </a:pP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M.Vamsi</a:t>
            </a:r>
            <a:r>
              <a:rPr lang="en-US" sz="4000" dirty="0">
                <a:latin typeface="Times New Roman" panose="02020603050405020304" pitchFamily="18" charset="0"/>
                <a:cs typeface="Times New Roman" panose="02020603050405020304" pitchFamily="18" charset="0"/>
              </a:rPr>
              <a:t> Krishna</a:t>
            </a:r>
          </a:p>
          <a:p>
            <a:pPr marL="0" indent="0">
              <a:buNone/>
            </a:pPr>
            <a:endParaRPr lang="en-IN" sz="4000" b="1" dirty="0">
              <a:latin typeface="Times New Roman" panose="02020603050405020304" pitchFamily="18" charset="0"/>
              <a:cs typeface="Times New Roman" panose="02020603050405020304" pitchFamily="18" charset="0"/>
            </a:endParaRPr>
          </a:p>
        </p:txBody>
      </p:sp>
      <p:pic>
        <p:nvPicPr>
          <p:cNvPr id="6" name="Graphic 5">
            <a:extLst>
              <a:ext uri="{FF2B5EF4-FFF2-40B4-BE49-F238E27FC236}">
                <a16:creationId xmlns:a16="http://schemas.microsoft.com/office/drawing/2014/main" id="{47B0FE3F-4808-4371-B3E0-B852ECB3DD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87" y="35861"/>
            <a:ext cx="11858625" cy="1317809"/>
          </a:xfrm>
          <a:prstGeom prst="rect">
            <a:avLst/>
          </a:prstGeom>
        </p:spPr>
      </p:pic>
    </p:spTree>
    <p:extLst>
      <p:ext uri="{BB962C8B-B14F-4D97-AF65-F5344CB8AC3E}">
        <p14:creationId xmlns:p14="http://schemas.microsoft.com/office/powerpoint/2010/main" val="155189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BC037-1A57-49F2-8F09-57B47F9EF726}"/>
              </a:ext>
            </a:extLst>
          </p:cNvPr>
          <p:cNvSpPr>
            <a:spLocks noGrp="1"/>
          </p:cNvSpPr>
          <p:nvPr>
            <p:ph idx="1"/>
          </p:nvPr>
        </p:nvSpPr>
        <p:spPr>
          <a:xfrm>
            <a:off x="488577" y="301625"/>
            <a:ext cx="11237258" cy="6341222"/>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As you press forward to success, set goals: deadlines, target dates, self-imposed quotas. You will accomplish only what you plan to accomplish. </a:t>
            </a:r>
          </a:p>
          <a:p>
            <a:pPr marL="0" indent="0">
              <a:buNone/>
            </a:pPr>
            <a:r>
              <a:rPr lang="en-US" b="1" dirty="0">
                <a:latin typeface="Times New Roman" panose="02020603050405020304" pitchFamily="18" charset="0"/>
                <a:cs typeface="Times New Roman" panose="02020603050405020304" pitchFamily="18" charset="0"/>
              </a:rPr>
              <a:t>       3.</a:t>
            </a:r>
            <a:r>
              <a:rPr lang="en-US" b="1" i="1" dirty="0">
                <a:latin typeface="Times New Roman" panose="02020603050405020304" pitchFamily="18" charset="0"/>
                <a:cs typeface="Times New Roman" panose="02020603050405020304" pitchFamily="18" charset="0"/>
              </a:rPr>
              <a:t>Winning any objective requires a step-by-step method</a:t>
            </a:r>
            <a:r>
              <a:rPr lang="en-US" b="1"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step-by-step method is the only intelligent way to attain any objective. </a:t>
            </a:r>
          </a:p>
          <a:p>
            <a:r>
              <a:rPr lang="en-US" sz="2400" dirty="0">
                <a:latin typeface="Times New Roman" panose="02020603050405020304" pitchFamily="18" charset="0"/>
                <a:cs typeface="Times New Roman" panose="02020603050405020304" pitchFamily="18" charset="0"/>
              </a:rPr>
              <a:t>The person who wants freedom from the habit all at once fails because the psychological pain is more than he can stand. An hour is easy; forever is difficult. </a:t>
            </a:r>
          </a:p>
          <a:p>
            <a:r>
              <a:rPr lang="en-US" sz="2400" dirty="0">
                <a:latin typeface="Times New Roman" panose="02020603050405020304" pitchFamily="18" charset="0"/>
                <a:cs typeface="Times New Roman" panose="02020603050405020304" pitchFamily="18" charset="0"/>
              </a:rPr>
              <a:t>Always keep working on the "little"' things to get you in shape for the. big things.</a:t>
            </a:r>
          </a:p>
          <a:p>
            <a:pPr marL="0" indent="0">
              <a:buNone/>
            </a:pPr>
            <a:r>
              <a:rPr lang="en-US" sz="2400" dirty="0">
                <a:latin typeface="Times New Roman" panose="02020603050405020304" pitchFamily="18" charset="0"/>
                <a:cs typeface="Times New Roman" panose="02020603050405020304" pitchFamily="18" charset="0"/>
              </a:rPr>
              <a:t>      4. </a:t>
            </a:r>
            <a:r>
              <a:rPr lang="en-US" b="1" i="1" dirty="0">
                <a:latin typeface="Times New Roman" panose="02020603050405020304" pitchFamily="18" charset="0"/>
                <a:cs typeface="Times New Roman" panose="02020603050405020304" pitchFamily="18" charset="0"/>
              </a:rPr>
              <a:t>Five weapons are used to commit success suicide.</a:t>
            </a:r>
            <a:endParaRPr lang="en-US" sz="2400" dirty="0">
              <a:latin typeface="Times New Roman" panose="02020603050405020304" pitchFamily="18" charset="0"/>
              <a:cs typeface="Times New Roman" panose="02020603050405020304" pitchFamily="18" charset="0"/>
            </a:endParaRPr>
          </a:p>
          <a:p>
            <a:pPr marL="0" indent="0">
              <a:buNone/>
            </a:pPr>
            <a:r>
              <a:rPr lang="en-US" sz="1600" dirty="0"/>
              <a:t>	</a:t>
            </a:r>
            <a:r>
              <a:rPr lang="en-US" sz="2400" dirty="0">
                <a:latin typeface="Times New Roman" panose="02020603050405020304" pitchFamily="18" charset="0"/>
                <a:cs typeface="Times New Roman" panose="02020603050405020304" pitchFamily="18" charset="0"/>
              </a:rPr>
              <a:t>All of us have desires. All of us dream of what we really want to do. But few of us actually surrender to desire. Instead of surrendering to desire, we murder it. Five weapons are used to commit success suicide. Destroy them. They're dangerous. </a:t>
            </a:r>
          </a:p>
          <a:p>
            <a:pPr marL="457200" indent="-457200">
              <a:buAutoNum type="arabicPeriod"/>
            </a:pPr>
            <a:r>
              <a:rPr lang="en-US" sz="2600" b="1" i="1" dirty="0" err="1">
                <a:latin typeface="Times New Roman" panose="02020603050405020304" pitchFamily="18" charset="0"/>
                <a:cs typeface="Times New Roman" panose="02020603050405020304" pitchFamily="18" charset="0"/>
              </a:rPr>
              <a:t>Selfdepreciation</a:t>
            </a:r>
            <a:r>
              <a:rPr lang="en-US" sz="2600" b="1" i="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You have heard dozens of people say, "I would like to be a doctor (or an executive or a commercial artist or in business for myself) but I can't do it." "I lack brains." ‘I’d fail if I tried." "I lack the education and/or experience." Many young folks destroy desire with the old negative self-depreciation.</a:t>
            </a:r>
          </a:p>
          <a:p>
            <a:pPr marL="0" indent="0">
              <a:buNone/>
            </a:pPr>
            <a:r>
              <a:rPr lang="en-US" sz="1600" dirty="0"/>
              <a:t> </a:t>
            </a:r>
            <a:r>
              <a:rPr lang="en-US" sz="2400" dirty="0">
                <a:latin typeface="Times New Roman" panose="02020603050405020304" pitchFamily="18" charset="0"/>
                <a:cs typeface="Times New Roman" panose="02020603050405020304" pitchFamily="18" charset="0"/>
              </a:rPr>
              <a:t>2. </a:t>
            </a:r>
            <a:r>
              <a:rPr lang="en-US" sz="2600" b="1" dirty="0">
                <a:latin typeface="Times New Roman" panose="02020603050405020304" pitchFamily="18" charset="0"/>
                <a:cs typeface="Times New Roman" panose="02020603050405020304" pitchFamily="18" charset="0"/>
              </a:rPr>
              <a:t>"Security-it is:" </a:t>
            </a:r>
            <a:r>
              <a:rPr lang="en-US" sz="2400" dirty="0">
                <a:latin typeface="Times New Roman" panose="02020603050405020304" pitchFamily="18" charset="0"/>
                <a:cs typeface="Times New Roman" panose="02020603050405020304" pitchFamily="18" charset="0"/>
              </a:rPr>
              <a:t>Persons who say, ‘I’ve got security where I am" use the security weapons to murder their dreams. </a:t>
            </a:r>
          </a:p>
        </p:txBody>
      </p:sp>
    </p:spTree>
    <p:extLst>
      <p:ext uri="{BB962C8B-B14F-4D97-AF65-F5344CB8AC3E}">
        <p14:creationId xmlns:p14="http://schemas.microsoft.com/office/powerpoint/2010/main" val="327991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90427-0B81-4383-BC3D-7EE70E89228A}"/>
              </a:ext>
            </a:extLst>
          </p:cNvPr>
          <p:cNvSpPr>
            <a:spLocks noGrp="1"/>
          </p:cNvSpPr>
          <p:nvPr>
            <p:ph idx="1"/>
          </p:nvPr>
        </p:nvSpPr>
        <p:spPr>
          <a:xfrm>
            <a:off x="434787" y="238872"/>
            <a:ext cx="11470341" cy="6314328"/>
          </a:xfrm>
        </p:spPr>
        <p:txBody>
          <a:bodyPr>
            <a:normAutofit/>
          </a:bodyPr>
          <a:lstStyle/>
          <a:p>
            <a:pPr marL="0" indent="0">
              <a:buNone/>
            </a:pPr>
            <a:r>
              <a:rPr lang="en-US" sz="2800" b="1" i="1" dirty="0">
                <a:latin typeface="Times New Roman" panose="02020603050405020304" pitchFamily="18" charset="0"/>
                <a:cs typeface="Times New Roman" panose="02020603050405020304" pitchFamily="18" charset="0"/>
              </a:rPr>
              <a:t>3. Competition: </a:t>
            </a:r>
            <a:r>
              <a:rPr lang="en-US" sz="2400" dirty="0">
                <a:latin typeface="Times New Roman" panose="02020603050405020304" pitchFamily="18" charset="0"/>
                <a:cs typeface="Times New Roman" panose="02020603050405020304" pitchFamily="18" charset="0"/>
              </a:rPr>
              <a:t>"The field is already overcrowded," "People in that field are standing on top of each other" are remarks which kill desire fast. </a:t>
            </a:r>
          </a:p>
          <a:p>
            <a:pPr marL="0" indent="0">
              <a:buNone/>
            </a:pPr>
            <a:r>
              <a:rPr lang="en-US" sz="2800" dirty="0">
                <a:latin typeface="Times New Roman" panose="02020603050405020304" pitchFamily="18" charset="0"/>
                <a:cs typeface="Times New Roman" panose="02020603050405020304" pitchFamily="18" charset="0"/>
              </a:rPr>
              <a:t>4. </a:t>
            </a:r>
            <a:r>
              <a:rPr lang="en-US" sz="2800" b="1" i="1" dirty="0">
                <a:latin typeface="Times New Roman" panose="02020603050405020304" pitchFamily="18" charset="0"/>
                <a:cs typeface="Times New Roman" panose="02020603050405020304" pitchFamily="18" charset="0"/>
              </a:rPr>
              <a:t>Parental dictation: </a:t>
            </a:r>
            <a:r>
              <a:rPr lang="en-US" sz="2400" dirty="0">
                <a:latin typeface="Times New Roman" panose="02020603050405020304" pitchFamily="18" charset="0"/>
                <a:cs typeface="Times New Roman" panose="02020603050405020304" pitchFamily="18" charset="0"/>
              </a:rPr>
              <a:t>I've heard hundreds of young people explain their career choice with “</a:t>
            </a:r>
            <a:r>
              <a:rPr lang="en-US" sz="2400">
                <a:latin typeface="Times New Roman" panose="02020603050405020304" pitchFamily="18" charset="0"/>
                <a:cs typeface="Times New Roman" panose="02020603050405020304" pitchFamily="18" charset="0"/>
              </a:rPr>
              <a:t>I”d</a:t>
            </a:r>
            <a:r>
              <a:rPr lang="en-US" sz="2400" dirty="0">
                <a:latin typeface="Times New Roman" panose="02020603050405020304" pitchFamily="18" charset="0"/>
                <a:cs typeface="Times New Roman" panose="02020603050405020304" pitchFamily="18" charset="0"/>
              </a:rPr>
              <a:t> really like to prepare for something else, but my parents want me to do this so I must." Most parents, I believe, do not intentionally dictate to their children what they must do. What all intelligent parents want is to see their children live successfully. If the young person will patiently explain why he or she prefers a different career, and if the parent will listen, there will beno friction. The objectives of both the parent and the young person for the young person's career are identical: success. </a:t>
            </a:r>
          </a:p>
          <a:p>
            <a:pPr marL="0" indent="0">
              <a:buNone/>
            </a:pPr>
            <a:r>
              <a:rPr lang="en-US" sz="2800" dirty="0">
                <a:latin typeface="Times New Roman" panose="02020603050405020304" pitchFamily="18" charset="0"/>
                <a:cs typeface="Times New Roman" panose="02020603050405020304" pitchFamily="18" charset="0"/>
              </a:rPr>
              <a:t>5. </a:t>
            </a:r>
            <a:r>
              <a:rPr lang="en-US" sz="2800" b="1" i="1" dirty="0">
                <a:latin typeface="Times New Roman" panose="02020603050405020304" pitchFamily="18" charset="0"/>
                <a:cs typeface="Times New Roman" panose="02020603050405020304" pitchFamily="18" charset="0"/>
              </a:rPr>
              <a:t>Family responsibility</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attitude of "It would have been wise for me to change over five years ago, but now I've got a family and I can't change," illustrates this kind of desire murder weapon. </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Throwaway those murder weapons! Remember, the only way to get full power, to develop full go force, is to do what you want to do .. Surrender to desire and gain energy; enthusiasm, mental zip, and even better health .. </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935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8DE04-B4B6-439D-AA66-9DCF6634A96C}"/>
              </a:ext>
            </a:extLst>
          </p:cNvPr>
          <p:cNvSpPr>
            <a:spLocks noGrp="1"/>
          </p:cNvSpPr>
          <p:nvPr>
            <p:ph idx="1"/>
          </p:nvPr>
        </p:nvSpPr>
        <p:spPr>
          <a:xfrm rot="20508376">
            <a:off x="165848" y="1387802"/>
            <a:ext cx="10515600" cy="4351338"/>
          </a:xfrm>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latin typeface="Algerian" panose="04020705040A02060702" pitchFamily="82" charset="0"/>
              </a:rPr>
              <a:t>                                              </a:t>
            </a:r>
            <a:r>
              <a:rPr lang="en-US" sz="5400" dirty="0">
                <a:latin typeface="Algerian" panose="04020705040A02060702" pitchFamily="82" charset="0"/>
              </a:rPr>
              <a:t>THANK YOU.</a:t>
            </a:r>
            <a:endParaRPr lang="en-IN" sz="5400" dirty="0">
              <a:latin typeface="Algerian" panose="04020705040A02060702" pitchFamily="82" charset="0"/>
            </a:endParaRPr>
          </a:p>
        </p:txBody>
      </p:sp>
    </p:spTree>
    <p:extLst>
      <p:ext uri="{BB962C8B-B14F-4D97-AF65-F5344CB8AC3E}">
        <p14:creationId xmlns:p14="http://schemas.microsoft.com/office/powerpoint/2010/main" val="369474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D92363-4E1F-43BB-A1C4-FE28A3D2AC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349623"/>
            <a:ext cx="6750424" cy="6302189"/>
          </a:xfrm>
        </p:spPr>
      </p:pic>
    </p:spTree>
    <p:extLst>
      <p:ext uri="{BB962C8B-B14F-4D97-AF65-F5344CB8AC3E}">
        <p14:creationId xmlns:p14="http://schemas.microsoft.com/office/powerpoint/2010/main" val="398262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4BEC-CA56-4A49-ACFF-672FBB997B68}"/>
              </a:ext>
            </a:extLst>
          </p:cNvPr>
          <p:cNvSpPr>
            <a:spLocks noGrp="1"/>
          </p:cNvSpPr>
          <p:nvPr>
            <p:ph type="title"/>
          </p:nvPr>
        </p:nvSpPr>
        <p:spPr/>
        <p:txBody>
          <a:bodyPr/>
          <a:lstStyle/>
          <a:p>
            <a:r>
              <a:rPr lang="en-US" dirty="0"/>
              <a:t>			</a:t>
            </a:r>
            <a:r>
              <a:rPr lang="en-US" b="1" i="1" dirty="0">
                <a:latin typeface="Times New Roman" panose="02020603050405020304" pitchFamily="18" charset="0"/>
                <a:cs typeface="Times New Roman" panose="02020603050405020304" pitchFamily="18" charset="0"/>
              </a:rPr>
              <a:t>Today’s Agenda</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C304D7-6E12-48AA-BD56-9AFF5528711B}"/>
              </a:ext>
            </a:extLst>
          </p:cNvPr>
          <p:cNvSpPr>
            <a:spLocks noGrp="1"/>
          </p:cNvSpPr>
          <p:nvPr>
            <p:ph idx="1"/>
          </p:nvPr>
        </p:nvSpPr>
        <p:spPr/>
        <p:txBody>
          <a:bodyPr/>
          <a:lstStyle/>
          <a:p>
            <a:pPr marL="0" indent="0">
              <a:buNone/>
            </a:pPr>
            <a:r>
              <a:rPr lang="en-US" dirty="0"/>
              <a:t>1</a:t>
            </a:r>
            <a:r>
              <a:rPr lang="en-US" dirty="0">
                <a:latin typeface="Times New Roman" panose="02020603050405020304" pitchFamily="18" charset="0"/>
                <a:cs typeface="Times New Roman" panose="02020603050405020304" pitchFamily="18" charset="0"/>
              </a:rPr>
              <a:t>. Goal</a:t>
            </a:r>
          </a:p>
          <a:p>
            <a:pPr marL="0" indent="0">
              <a:buNone/>
            </a:pPr>
            <a:r>
              <a:rPr lang="en-US" dirty="0">
                <a:latin typeface="Times New Roman" panose="02020603050405020304" pitchFamily="18" charset="0"/>
                <a:cs typeface="Times New Roman" panose="02020603050405020304" pitchFamily="18" charset="0"/>
              </a:rPr>
              <a:t>2. Setting a Goal &amp; it’s importance</a:t>
            </a:r>
          </a:p>
          <a:p>
            <a:pPr marL="0" indent="0">
              <a:buNone/>
            </a:pPr>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Winning any objective requires a step-by-step method. </a:t>
            </a:r>
          </a:p>
          <a:p>
            <a:pPr marL="0" indent="0">
              <a:buNone/>
            </a:pPr>
            <a:r>
              <a:rPr lang="en-US" dirty="0">
                <a:latin typeface="Times New Roman" panose="02020603050405020304" pitchFamily="18" charset="0"/>
                <a:cs typeface="Times New Roman" panose="02020603050405020304" pitchFamily="18" charset="0"/>
              </a:rPr>
              <a:t>4. Five weapons are used to commit success suicide.</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164921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16B22-4AC7-4046-A851-D80ED90875BE}"/>
              </a:ext>
            </a:extLst>
          </p:cNvPr>
          <p:cNvSpPr>
            <a:spLocks noGrp="1"/>
          </p:cNvSpPr>
          <p:nvPr>
            <p:ph idx="1"/>
          </p:nvPr>
        </p:nvSpPr>
        <p:spPr>
          <a:xfrm>
            <a:off x="439271" y="412376"/>
            <a:ext cx="11277599" cy="6167718"/>
          </a:xfrm>
        </p:spPr>
        <p:txBody>
          <a:bodyPr/>
          <a:lstStyle/>
          <a:p>
            <a:pPr marL="0" indent="0">
              <a:buNone/>
            </a:pPr>
            <a:r>
              <a:rPr lang="en-US" dirty="0"/>
              <a:t> 					1. </a:t>
            </a:r>
            <a:r>
              <a:rPr lang="en-US" b="1" dirty="0">
                <a:latin typeface="Times New Roman" panose="02020603050405020304" pitchFamily="18" charset="0"/>
                <a:cs typeface="Times New Roman" panose="02020603050405020304" pitchFamily="18" charset="0"/>
              </a:rPr>
              <a:t>Goal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goal is an objective, a purpose. A goal is more than a dream; it's a dream being acted upon. A goal is more than a hazy "Oh, I wish I could." A goal is a clear ''This is what I'm working toward.“</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NothIng</a:t>
            </a:r>
            <a:r>
              <a:rPr lang="en-US" dirty="0">
                <a:latin typeface="Times New Roman" panose="02020603050405020304" pitchFamily="18" charset="0"/>
                <a:cs typeface="Times New Roman" panose="02020603050405020304" pitchFamily="18" charset="0"/>
              </a:rPr>
              <a:t> happens, no forward steps are taken, until a goal is established. </a:t>
            </a:r>
            <a:r>
              <a:rPr lang="en-US" dirty="0">
                <a:highlight>
                  <a:srgbClr val="FFFF00"/>
                </a:highlight>
                <a:latin typeface="Times New Roman" panose="02020603050405020304" pitchFamily="18" charset="0"/>
                <a:cs typeface="Times New Roman" panose="02020603050405020304" pitchFamily="18" charset="0"/>
              </a:rPr>
              <a:t>Without goals individuals just walk through life</a:t>
            </a:r>
            <a:r>
              <a:rPr lang="en-US" dirty="0">
                <a:latin typeface="Times New Roman" panose="02020603050405020304" pitchFamily="18" charset="0"/>
                <a:cs typeface="Times New Roman" panose="02020603050405020304" pitchFamily="18" charset="0"/>
              </a:rPr>
              <a:t>. They stumble along, never knowing where they are going, so they never get anywhere.</a:t>
            </a:r>
          </a:p>
          <a:p>
            <a:r>
              <a:rPr lang="en-US" dirty="0">
                <a:latin typeface="Times New Roman" panose="02020603050405020304" pitchFamily="18" charset="0"/>
                <a:cs typeface="Times New Roman" panose="02020603050405020304" pitchFamily="18" charset="0"/>
              </a:rPr>
              <a:t> Goals are as essential to success as air is to life. </a:t>
            </a:r>
          </a:p>
          <a:p>
            <a:r>
              <a:rPr lang="en-US" dirty="0">
                <a:latin typeface="Times New Roman" panose="02020603050405020304" pitchFamily="18" charset="0"/>
                <a:cs typeface="Times New Roman" panose="02020603050405020304" pitchFamily="18" charset="0"/>
              </a:rPr>
              <a:t>No one ever stumbles into success without a goal. </a:t>
            </a:r>
          </a:p>
          <a:p>
            <a:r>
              <a:rPr lang="en-US" dirty="0">
                <a:latin typeface="Times New Roman" panose="02020603050405020304" pitchFamily="18" charset="0"/>
                <a:cs typeface="Times New Roman" panose="02020603050405020304" pitchFamily="18" charset="0"/>
              </a:rPr>
              <a:t>No one ever lives without air. </a:t>
            </a:r>
            <a:r>
              <a:rPr lang="en-US" dirty="0">
                <a:highlight>
                  <a:srgbClr val="FFFF00"/>
                </a:highlight>
                <a:latin typeface="Times New Roman" panose="02020603050405020304" pitchFamily="18" charset="0"/>
                <a:cs typeface="Times New Roman" panose="02020603050405020304" pitchFamily="18" charset="0"/>
              </a:rPr>
              <a:t>Get a clear fix on where you want to go. </a:t>
            </a:r>
          </a:p>
          <a:p>
            <a:endParaRPr lang="en-US" b="1" dirty="0">
              <a:highlight>
                <a:srgbClr val="FFFF00"/>
              </a:highlight>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important </a:t>
            </a:r>
            <a:r>
              <a:rPr lang="en-US" dirty="0" err="1">
                <a:latin typeface="Times New Roman" panose="02020603050405020304" pitchFamily="18" charset="0"/>
                <a:cs typeface="Times New Roman" panose="02020603050405020304" pitchFamily="18" charset="0"/>
              </a:rPr>
              <a:t>thIng</a:t>
            </a:r>
            <a:r>
              <a:rPr lang="en-US" dirty="0">
                <a:latin typeface="Times New Roman" panose="02020603050405020304" pitchFamily="18" charset="0"/>
                <a:cs typeface="Times New Roman" panose="02020603050405020304" pitchFamily="18" charset="0"/>
              </a:rPr>
              <a:t> is not </a:t>
            </a:r>
            <a:r>
              <a:rPr lang="en-US" dirty="0">
                <a:highlight>
                  <a:srgbClr val="00FF00"/>
                </a:highlight>
                <a:latin typeface="Times New Roman" panose="02020603050405020304" pitchFamily="18" charset="0"/>
                <a:cs typeface="Times New Roman" panose="02020603050405020304" pitchFamily="18" charset="0"/>
              </a:rPr>
              <a:t>where you were </a:t>
            </a:r>
            <a:r>
              <a:rPr lang="en-US" dirty="0">
                <a:latin typeface="Times New Roman" panose="02020603050405020304" pitchFamily="18" charset="0"/>
                <a:cs typeface="Times New Roman" panose="02020603050405020304" pitchFamily="18" charset="0"/>
              </a:rPr>
              <a:t>or </a:t>
            </a:r>
            <a:r>
              <a:rPr lang="en-US" dirty="0">
                <a:highlight>
                  <a:srgbClr val="00FF00"/>
                </a:highlight>
                <a:latin typeface="Times New Roman" panose="02020603050405020304" pitchFamily="18" charset="0"/>
                <a:cs typeface="Times New Roman" panose="02020603050405020304" pitchFamily="18" charset="0"/>
              </a:rPr>
              <a:t>where you are </a:t>
            </a:r>
            <a:r>
              <a:rPr lang="en-US" dirty="0">
                <a:latin typeface="Times New Roman" panose="02020603050405020304" pitchFamily="18" charset="0"/>
                <a:cs typeface="Times New Roman" panose="02020603050405020304" pitchFamily="18" charset="0"/>
              </a:rPr>
              <a:t>but </a:t>
            </a:r>
            <a:r>
              <a:rPr lang="en-US" dirty="0">
                <a:highlight>
                  <a:srgbClr val="FFFF00"/>
                </a:highlight>
                <a:latin typeface="Times New Roman" panose="02020603050405020304" pitchFamily="18" charset="0"/>
                <a:cs typeface="Times New Roman" panose="02020603050405020304" pitchFamily="18" charset="0"/>
              </a:rPr>
              <a:t>where you want to get."</a:t>
            </a:r>
            <a:endParaRPr lang="en-IN" b="1"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78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4D51C8-47C7-4D58-8044-6A5AE8E4D21E}"/>
              </a:ext>
            </a:extLst>
          </p:cNvPr>
          <p:cNvSpPr>
            <a:spLocks noGrp="1"/>
          </p:cNvSpPr>
          <p:nvPr>
            <p:ph type="title"/>
          </p:nvPr>
        </p:nvSpPr>
        <p:spPr>
          <a:xfrm>
            <a:off x="838200" y="365125"/>
            <a:ext cx="10515600" cy="1033369"/>
          </a:xfrm>
        </p:spPr>
        <p:txBody>
          <a:bodyPr/>
          <a:lstStyle/>
          <a:p>
            <a:r>
              <a:rPr lang="en-US" dirty="0"/>
              <a:t>	  2.</a:t>
            </a:r>
            <a:r>
              <a:rPr lang="en-US" i="1" dirty="0">
                <a:latin typeface="Times New Roman" panose="02020603050405020304" pitchFamily="18" charset="0"/>
                <a:cs typeface="Times New Roman" panose="02020603050405020304" pitchFamily="18" charset="0"/>
              </a:rPr>
              <a:t>Setting a Goal &amp; It’s Importance</a:t>
            </a:r>
            <a:endParaRPr lang="en-IN" i="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1633E44-A42F-4F80-A93D-B1C88CB78568}"/>
              </a:ext>
            </a:extLst>
          </p:cNvPr>
          <p:cNvSpPr>
            <a:spLocks noGrp="1"/>
          </p:cNvSpPr>
          <p:nvPr>
            <p:ph idx="1"/>
          </p:nvPr>
        </p:nvSpPr>
        <p:spPr>
          <a:xfrm>
            <a:off x="838200" y="1550894"/>
            <a:ext cx="10515600" cy="4626069"/>
          </a:xfrm>
        </p:spPr>
        <p:txBody>
          <a:bodyPr/>
          <a:lstStyle/>
          <a:p>
            <a:pPr marL="0" indent="0">
              <a:buNone/>
            </a:pPr>
            <a:endParaRPr lang="en-US" sz="3200" b="1" i="1" dirty="0">
              <a:latin typeface="Times New Roman" panose="02020603050405020304" pitchFamily="18" charset="0"/>
              <a:cs typeface="Times New Roman" panose="02020603050405020304" pitchFamily="18" charset="0"/>
            </a:endParaRPr>
          </a:p>
          <a:p>
            <a:pPr marL="0" indent="0">
              <a:buNone/>
            </a:pPr>
            <a:r>
              <a:rPr lang="en-US" sz="3200" b="1" i="1" dirty="0">
                <a:latin typeface="Times New Roman" panose="02020603050405020304" pitchFamily="18" charset="0"/>
                <a:cs typeface="Times New Roman" panose="02020603050405020304" pitchFamily="18" charset="0"/>
              </a:rPr>
              <a:t>Setting a Goal</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If We Didn’t Set Any Goal, Then It’s Like, Going to an Airline ticket counter and saying </a:t>
            </a:r>
            <a:r>
              <a:rPr lang="en-US" dirty="0">
                <a:highlight>
                  <a:srgbClr val="FFFF00"/>
                </a:highlight>
                <a:latin typeface="Times New Roman" panose="02020603050405020304" pitchFamily="18" charset="0"/>
                <a:cs typeface="Times New Roman" panose="02020603050405020304" pitchFamily="18" charset="0"/>
              </a:rPr>
              <a:t>“Give me a </a:t>
            </a:r>
            <a:r>
              <a:rPr lang="en-US" dirty="0" err="1">
                <a:highlight>
                  <a:srgbClr val="FFFF00"/>
                </a:highlight>
                <a:latin typeface="Times New Roman" panose="02020603050405020304" pitchFamily="18" charset="0"/>
                <a:cs typeface="Times New Roman" panose="02020603050405020304" pitchFamily="18" charset="0"/>
              </a:rPr>
              <a:t>Ticket”.</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People Selling the Tickets just can’t help you unless you give them a destination. In the same manner, we should also have a destination in our life,</a:t>
            </a:r>
            <a:r>
              <a:rPr lang="en-US" dirty="0">
                <a:highlight>
                  <a:srgbClr val="FFFF00"/>
                </a:highlight>
                <a:latin typeface="Times New Roman" panose="02020603050405020304" pitchFamily="18" charset="0"/>
                <a:cs typeface="Times New Roman" panose="02020603050405020304" pitchFamily="18" charset="0"/>
              </a:rPr>
              <a:t> where we want to go. </a:t>
            </a:r>
          </a:p>
          <a:p>
            <a:pPr marL="0" indent="0" algn="just">
              <a:buNone/>
            </a:pPr>
            <a:endParaRPr lang="en-US" dirty="0">
              <a:highlight>
                <a:srgbClr val="FFFF00"/>
              </a:highlight>
              <a:latin typeface="Times New Roman" panose="02020603050405020304" pitchFamily="18" charset="0"/>
              <a:cs typeface="Times New Roman" panose="02020603050405020304" pitchFamily="18" charset="0"/>
            </a:endParaRPr>
          </a:p>
          <a:p>
            <a:pPr marL="0" indent="0" algn="just">
              <a:buNone/>
            </a:pPr>
            <a:r>
              <a:rPr lang="en-US" b="1" i="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 Before You Start Out, Know Where You Want to go.</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5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EA502-4BF6-4E05-BAC7-F42D07138791}"/>
              </a:ext>
            </a:extLst>
          </p:cNvPr>
          <p:cNvSpPr>
            <a:spLocks noGrp="1"/>
          </p:cNvSpPr>
          <p:nvPr>
            <p:ph type="title"/>
          </p:nvPr>
        </p:nvSpPr>
        <p:spPr>
          <a:xfrm>
            <a:off x="1008529" y="2588372"/>
            <a:ext cx="10515600" cy="1325563"/>
          </a:xfrm>
        </p:spPr>
        <p:txBody>
          <a:bodyPr/>
          <a:lstStyle/>
          <a:p>
            <a:pPr algn="ctr"/>
            <a:r>
              <a:rPr lang="en-US" b="1" dirty="0">
                <a:latin typeface="Times New Roman" panose="02020603050405020304" pitchFamily="18" charset="0"/>
                <a:cs typeface="Times New Roman" panose="02020603050405020304" pitchFamily="18" charset="0"/>
              </a:rPr>
              <a:t>“Will you describe for me your image of yourself ten years from now?"</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10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BBA5AF8-0C26-42D8-8A94-50A82840EF1C}"/>
              </a:ext>
            </a:extLst>
          </p:cNvPr>
          <p:cNvSpPr>
            <a:spLocks noGrp="1"/>
          </p:cNvSpPr>
          <p:nvPr>
            <p:ph idx="1"/>
          </p:nvPr>
        </p:nvSpPr>
        <p:spPr>
          <a:xfrm>
            <a:off x="663388" y="349624"/>
            <a:ext cx="11134165" cy="6015317"/>
          </a:xfrm>
        </p:spPr>
        <p:txBody>
          <a:bodyPr>
            <a:normAutofit/>
          </a:bodyPr>
          <a:lstStyle/>
          <a:p>
            <a:pPr marL="0" indent="0">
              <a:buNone/>
            </a:pPr>
            <a:r>
              <a:rPr lang="en-US" sz="3200" b="1" i="1" dirty="0">
                <a:latin typeface="Times New Roman" panose="02020603050405020304" pitchFamily="18" charset="0"/>
                <a:cs typeface="Times New Roman" panose="02020603050405020304" pitchFamily="18" charset="0"/>
              </a:rPr>
              <a:t>Here are two steps that will help: </a:t>
            </a:r>
          </a:p>
          <a:p>
            <a:pPr marL="0" indent="0">
              <a:buNone/>
            </a:pPr>
            <a:r>
              <a:rPr lang="en-US" sz="2000" dirty="0"/>
              <a:t>		</a:t>
            </a:r>
            <a:r>
              <a:rPr lang="en-US" sz="3200" dirty="0">
                <a:latin typeface="Times New Roman" panose="02020603050405020304" pitchFamily="18" charset="0"/>
                <a:cs typeface="Times New Roman" panose="02020603050405020304" pitchFamily="18" charset="0"/>
              </a:rPr>
              <a:t>First, visualize your future in terms of three departments: </a:t>
            </a:r>
            <a:r>
              <a:rPr lang="en-US" sz="3200" dirty="0">
                <a:solidFill>
                  <a:srgbClr val="0070C0"/>
                </a:solidFill>
                <a:latin typeface="Times New Roman" panose="02020603050405020304" pitchFamily="18" charset="0"/>
                <a:cs typeface="Times New Roman" panose="02020603050405020304" pitchFamily="18" charset="0"/>
              </a:rPr>
              <a:t>work, home, and social</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Dividing your life this way keeps you from becoming, confused, prevents conflicts, helps you look at the whole picture, </a:t>
            </a:r>
          </a:p>
          <a:p>
            <a:pPr marL="0" indent="0">
              <a:buNone/>
            </a:pPr>
            <a:r>
              <a:rPr lang="en-US" sz="2000" dirty="0"/>
              <a:t>		</a:t>
            </a:r>
            <a:r>
              <a:rPr lang="en-US" sz="3200" dirty="0">
                <a:latin typeface="Times New Roman" panose="02020603050405020304" pitchFamily="18" charset="0"/>
                <a:cs typeface="Times New Roman" panose="02020603050405020304" pitchFamily="18" charset="0"/>
              </a:rPr>
              <a:t>Second, demand of yourself clear, precise answers to these questions: </a:t>
            </a:r>
          </a:p>
          <a:p>
            <a:pPr marL="0" indent="0">
              <a:buNone/>
            </a:pPr>
            <a:r>
              <a:rPr lang="en-US" sz="3200" dirty="0">
                <a:latin typeface="Times New Roman" panose="02020603050405020304" pitchFamily="18" charset="0"/>
                <a:cs typeface="Times New Roman" panose="02020603050405020304" pitchFamily="18" charset="0"/>
              </a:rPr>
              <a:t>a)What do I want to accomplish with my life? </a:t>
            </a:r>
          </a:p>
          <a:p>
            <a:pPr marL="0" indent="0">
              <a:buNone/>
            </a:pPr>
            <a:r>
              <a:rPr lang="en-US" sz="3200" dirty="0">
                <a:latin typeface="Times New Roman" panose="02020603050405020304" pitchFamily="18" charset="0"/>
                <a:cs typeface="Times New Roman" panose="02020603050405020304" pitchFamily="18" charset="0"/>
              </a:rPr>
              <a:t>b)What do I want to be? </a:t>
            </a:r>
          </a:p>
          <a:p>
            <a:pPr marL="0" indent="0">
              <a:buNone/>
            </a:pPr>
            <a:r>
              <a:rPr lang="en-US" sz="3200" dirty="0">
                <a:latin typeface="Times New Roman" panose="02020603050405020304" pitchFamily="18" charset="0"/>
                <a:cs typeface="Times New Roman" panose="02020603050405020304" pitchFamily="18" charset="0"/>
              </a:rPr>
              <a:t>c)What does it take to satisfy me?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9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C362-DE00-42EF-8625-B361A99ED6D8}"/>
              </a:ext>
            </a:extLst>
          </p:cNvPr>
          <p:cNvSpPr>
            <a:spLocks noGrp="1"/>
          </p:cNvSpPr>
          <p:nvPr>
            <p:ph type="title"/>
          </p:nvPr>
        </p:nvSpPr>
        <p:spPr>
          <a:xfrm>
            <a:off x="838200" y="248585"/>
            <a:ext cx="10515600" cy="916828"/>
          </a:xfrm>
        </p:spPr>
        <p:txBody>
          <a:bodyPr>
            <a:normAutofit/>
          </a:bodyPr>
          <a:lstStyle/>
          <a:p>
            <a:pPr algn="ctr"/>
            <a:r>
              <a:rPr lang="en-US" sz="2800" b="1" i="1" dirty="0">
                <a:latin typeface="Times New Roman" panose="02020603050405020304" pitchFamily="18" charset="0"/>
                <a:cs typeface="Times New Roman" panose="02020603050405020304" pitchFamily="18" charset="0"/>
              </a:rPr>
              <a:t>AN IMAGE OF YOU, 10 YEARS FROM NOW: 10YEARS' PLANNING GUIDE</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B9809C-B140-48E1-8380-6330D55562C9}"/>
              </a:ext>
            </a:extLst>
          </p:cNvPr>
          <p:cNvSpPr>
            <a:spLocks noGrp="1"/>
          </p:cNvSpPr>
          <p:nvPr>
            <p:ph idx="1"/>
          </p:nvPr>
        </p:nvSpPr>
        <p:spPr>
          <a:xfrm>
            <a:off x="224117" y="1165413"/>
            <a:ext cx="11698942" cy="5444002"/>
          </a:xfrm>
        </p:spPr>
        <p:txBody>
          <a:bodyPr>
            <a:normAutofit fontScale="47500" lnSpcReduction="20000"/>
          </a:bodyPr>
          <a:lstStyle/>
          <a:p>
            <a:pPr marL="0" indent="0">
              <a:buNone/>
            </a:pPr>
            <a:r>
              <a:rPr lang="en-US" sz="5100" b="1" i="1" dirty="0">
                <a:latin typeface="Times New Roman" panose="02020603050405020304" pitchFamily="18" charset="0"/>
                <a:cs typeface="Times New Roman" panose="02020603050405020304" pitchFamily="18" charset="0"/>
              </a:rPr>
              <a:t>A. Work Department: 10 years from now: </a:t>
            </a:r>
          </a:p>
          <a:p>
            <a:pPr marL="0" indent="0">
              <a:buNone/>
            </a:pPr>
            <a:r>
              <a:rPr lang="en-US" dirty="0"/>
              <a:t>        </a:t>
            </a:r>
            <a:r>
              <a:rPr lang="en-US" sz="4200" dirty="0">
                <a:latin typeface="Times New Roman" panose="02020603050405020304" pitchFamily="18" charset="0"/>
                <a:cs typeface="Times New Roman" panose="02020603050405020304" pitchFamily="18" charset="0"/>
              </a:rPr>
              <a:t>1. What income level do I want to attain? </a:t>
            </a:r>
          </a:p>
          <a:p>
            <a:pPr marL="0" indent="0">
              <a:buNone/>
            </a:pPr>
            <a:r>
              <a:rPr lang="en-US" sz="4200" dirty="0">
                <a:latin typeface="Times New Roman" panose="02020603050405020304" pitchFamily="18" charset="0"/>
                <a:cs typeface="Times New Roman" panose="02020603050405020304" pitchFamily="18" charset="0"/>
              </a:rPr>
              <a:t>      2. What level of responsibility do I seek? </a:t>
            </a:r>
          </a:p>
          <a:p>
            <a:pPr marL="0" indent="0">
              <a:buNone/>
            </a:pPr>
            <a:r>
              <a:rPr lang="en-US" sz="4200" dirty="0">
                <a:latin typeface="Times New Roman" panose="02020603050405020304" pitchFamily="18" charset="0"/>
                <a:cs typeface="Times New Roman" panose="02020603050405020304" pitchFamily="18" charset="0"/>
              </a:rPr>
              <a:t>      3. How much authority do I want to command? </a:t>
            </a:r>
          </a:p>
          <a:p>
            <a:pPr marL="0" indent="0">
              <a:buNone/>
            </a:pPr>
            <a:r>
              <a:rPr lang="en-US" sz="4200" dirty="0">
                <a:latin typeface="Times New Roman" panose="02020603050405020304" pitchFamily="18" charset="0"/>
                <a:cs typeface="Times New Roman" panose="02020603050405020304" pitchFamily="18" charset="0"/>
              </a:rPr>
              <a:t>      4. What prestige do I expect to gain from my work? </a:t>
            </a:r>
          </a:p>
          <a:p>
            <a:pPr marL="0" indent="0">
              <a:buNone/>
            </a:pPr>
            <a:r>
              <a:rPr lang="en-US" sz="5100" b="1" i="1" dirty="0">
                <a:latin typeface="Times New Roman" panose="02020603050405020304" pitchFamily="18" charset="0"/>
                <a:cs typeface="Times New Roman" panose="02020603050405020304" pitchFamily="18" charset="0"/>
              </a:rPr>
              <a:t>B. Home Department: 10 years from now: </a:t>
            </a:r>
          </a:p>
          <a:p>
            <a:pPr marL="0" indent="0">
              <a:buNone/>
            </a:pPr>
            <a:r>
              <a:rPr lang="en-US" dirty="0"/>
              <a:t>         </a:t>
            </a:r>
            <a:r>
              <a:rPr lang="en-US" sz="4200" dirty="0">
                <a:latin typeface="Times New Roman" panose="02020603050405020304" pitchFamily="18" charset="0"/>
                <a:cs typeface="Times New Roman" panose="02020603050405020304" pitchFamily="18" charset="0"/>
              </a:rPr>
              <a:t>1. What kind of standard of living do I want to provide for my family and myself? </a:t>
            </a:r>
          </a:p>
          <a:p>
            <a:pPr marL="0" indent="0">
              <a:buNone/>
            </a:pPr>
            <a:r>
              <a:rPr lang="en-US" sz="4200" dirty="0">
                <a:latin typeface="Times New Roman" panose="02020603050405020304" pitchFamily="18" charset="0"/>
                <a:cs typeface="Times New Roman" panose="02020603050405020304" pitchFamily="18" charset="0"/>
              </a:rPr>
              <a:t>      2. What kind of house do I want to live in? </a:t>
            </a:r>
          </a:p>
          <a:p>
            <a:pPr marL="0" indent="0">
              <a:buNone/>
            </a:pPr>
            <a:r>
              <a:rPr lang="en-US" sz="4200" dirty="0">
                <a:latin typeface="Times New Roman" panose="02020603050405020304" pitchFamily="18" charset="0"/>
                <a:cs typeface="Times New Roman" panose="02020603050405020304" pitchFamily="18" charset="0"/>
              </a:rPr>
              <a:t>      3. What kind of vacations do I want to take? </a:t>
            </a:r>
          </a:p>
          <a:p>
            <a:pPr marL="0" indent="0">
              <a:buNone/>
            </a:pPr>
            <a:r>
              <a:rPr lang="en-US" sz="4200" dirty="0">
                <a:latin typeface="Times New Roman" panose="02020603050405020304" pitchFamily="18" charset="0"/>
                <a:cs typeface="Times New Roman" panose="02020603050405020304" pitchFamily="18" charset="0"/>
              </a:rPr>
              <a:t>      4. What financial support do I want to give my children in their early adult years? </a:t>
            </a:r>
          </a:p>
          <a:p>
            <a:pPr marL="0" indent="0">
              <a:buNone/>
            </a:pPr>
            <a:r>
              <a:rPr lang="en-US" sz="5100" b="1" i="1" dirty="0">
                <a:latin typeface="Times New Roman" panose="02020603050405020304" pitchFamily="18" charset="0"/>
                <a:cs typeface="Times New Roman" panose="02020603050405020304" pitchFamily="18" charset="0"/>
              </a:rPr>
              <a:t>C. Social Department: 10 years from now: </a:t>
            </a:r>
          </a:p>
          <a:p>
            <a:pPr marL="0" indent="0">
              <a:buNone/>
            </a:pPr>
            <a:r>
              <a:rPr lang="en-US" sz="4400" dirty="0"/>
              <a:t>        </a:t>
            </a:r>
            <a:r>
              <a:rPr lang="en-US" sz="4200" dirty="0">
                <a:latin typeface="Times New Roman" panose="02020603050405020304" pitchFamily="18" charset="0"/>
                <a:cs typeface="Times New Roman" panose="02020603050405020304" pitchFamily="18" charset="0"/>
              </a:rPr>
              <a:t>1.What kinds of friends do I want to have? </a:t>
            </a:r>
          </a:p>
          <a:p>
            <a:pPr marL="0" indent="0">
              <a:buNone/>
            </a:pPr>
            <a:r>
              <a:rPr lang="en-US" sz="4200" dirty="0">
                <a:latin typeface="Times New Roman" panose="02020603050405020304" pitchFamily="18" charset="0"/>
                <a:cs typeface="Times New Roman" panose="02020603050405020304" pitchFamily="18" charset="0"/>
              </a:rPr>
              <a:t>       2. What social groups do I want to join? </a:t>
            </a:r>
          </a:p>
          <a:p>
            <a:pPr marL="0" indent="0">
              <a:buNone/>
            </a:pPr>
            <a:r>
              <a:rPr lang="en-US" sz="4200" dirty="0">
                <a:latin typeface="Times New Roman" panose="02020603050405020304" pitchFamily="18" charset="0"/>
                <a:cs typeface="Times New Roman" panose="02020603050405020304" pitchFamily="18" charset="0"/>
              </a:rPr>
              <a:t>       3.What community leadership positions would I like to hold? </a:t>
            </a:r>
          </a:p>
          <a:p>
            <a:pPr marL="0" indent="0">
              <a:buNone/>
            </a:pPr>
            <a:r>
              <a:rPr lang="en-US" sz="4200" dirty="0">
                <a:latin typeface="Times New Roman" panose="02020603050405020304" pitchFamily="18" charset="0"/>
                <a:cs typeface="Times New Roman" panose="02020603050405020304" pitchFamily="18" charset="0"/>
              </a:rPr>
              <a:t>       4. What worthwhile causes do I want to champion?</a:t>
            </a:r>
            <a:endParaRPr lang="en-IN" sz="4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31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EC143-8286-4B3D-B98D-E284197863D4}"/>
              </a:ext>
            </a:extLst>
          </p:cNvPr>
          <p:cNvSpPr>
            <a:spLocks noGrp="1"/>
          </p:cNvSpPr>
          <p:nvPr>
            <p:ph idx="1"/>
          </p:nvPr>
        </p:nvSpPr>
        <p:spPr>
          <a:xfrm>
            <a:off x="304801" y="238872"/>
            <a:ext cx="11618258" cy="6368116"/>
          </a:xfrm>
        </p:spPr>
        <p:txBody>
          <a:bodyPr>
            <a:normAutofit fontScale="92500"/>
          </a:bodyPr>
          <a:lstStyle/>
          <a:p>
            <a:pPr marL="0" indent="0">
              <a:buNone/>
            </a:pPr>
            <a:r>
              <a:rPr lang="en-US" sz="2400" dirty="0">
                <a:latin typeface="Times New Roman" panose="02020603050405020304" pitchFamily="18" charset="0"/>
                <a:cs typeface="Times New Roman" panose="02020603050405020304" pitchFamily="18" charset="0"/>
              </a:rPr>
              <a:t>Note : People these days are measured by the size of their dreams. No one accomplishes more than he sets out to accomplish. So visualize a big future.</a:t>
            </a:r>
          </a:p>
          <a:p>
            <a:r>
              <a:rPr lang="en-US" sz="2400" dirty="0">
                <a:latin typeface="Times New Roman" panose="02020603050405020304" pitchFamily="18" charset="0"/>
                <a:cs typeface="Times New Roman" panose="02020603050405020304" pitchFamily="18" charset="0"/>
              </a:rPr>
              <a:t>The three departments of your life i.e., </a:t>
            </a:r>
            <a:r>
              <a:rPr lang="en-US" sz="2400" dirty="0">
                <a:solidFill>
                  <a:srgbClr val="0070C0"/>
                </a:solidFill>
                <a:latin typeface="Times New Roman" panose="02020603050405020304" pitchFamily="18" charset="0"/>
                <a:cs typeface="Times New Roman" panose="02020603050405020304" pitchFamily="18" charset="0"/>
              </a:rPr>
              <a:t>Home, Social and Work </a:t>
            </a:r>
            <a:r>
              <a:rPr lang="en-US" sz="2400" dirty="0">
                <a:latin typeface="Times New Roman" panose="02020603050405020304" pitchFamily="18" charset="0"/>
                <a:cs typeface="Times New Roman" panose="02020603050405020304" pitchFamily="18" charset="0"/>
              </a:rPr>
              <a:t>are closely interrelated. Each depends on the others to some extent. But the one department that has the most influence over the other departments is your work.</a:t>
            </a:r>
          </a:p>
          <a:p>
            <a:pPr marL="0" indent="0">
              <a:buNone/>
            </a:pPr>
            <a:r>
              <a:rPr lang="en-US" b="1" i="1" dirty="0">
                <a:latin typeface="Times New Roman" panose="02020603050405020304" pitchFamily="18" charset="0"/>
                <a:cs typeface="Times New Roman" panose="02020603050405020304" pitchFamily="18" charset="0"/>
              </a:rPr>
              <a:t>Importance of Setting a Goal: </a:t>
            </a:r>
          </a:p>
          <a:p>
            <a:r>
              <a:rPr lang="en-US" sz="2400" dirty="0">
                <a:latin typeface="Times New Roman" panose="02020603050405020304" pitchFamily="18" charset="0"/>
                <a:cs typeface="Times New Roman" panose="02020603050405020304" pitchFamily="18" charset="0"/>
              </a:rPr>
              <a:t>Energy increases, multiplies, when you set a desired goal and resolve to work toward that goal. </a:t>
            </a:r>
          </a:p>
          <a:p>
            <a:r>
              <a:rPr lang="en-US" sz="2400" dirty="0">
                <a:latin typeface="Times New Roman" panose="02020603050405020304" pitchFamily="18" charset="0"/>
                <a:cs typeface="Times New Roman" panose="02020603050405020304" pitchFamily="18" charset="0"/>
              </a:rPr>
              <a:t>Many people, millions of them, can find new energy by selecting a goal and giving all they've got to accomplish that goal. </a:t>
            </a:r>
          </a:p>
          <a:p>
            <a:r>
              <a:rPr lang="en-US" sz="2400" dirty="0">
                <a:latin typeface="Times New Roman" panose="02020603050405020304" pitchFamily="18" charset="0"/>
                <a:cs typeface="Times New Roman" panose="02020603050405020304" pitchFamily="18" charset="0"/>
              </a:rPr>
              <a:t>Goals cure boredom. </a:t>
            </a:r>
          </a:p>
          <a:p>
            <a:r>
              <a:rPr lang="en-US" sz="2400" dirty="0">
                <a:latin typeface="Times New Roman" panose="02020603050405020304" pitchFamily="18" charset="0"/>
                <a:cs typeface="Times New Roman" panose="02020603050405020304" pitchFamily="18" charset="0"/>
              </a:rPr>
              <a:t>Goals even cure many chronic ailments. </a:t>
            </a:r>
          </a:p>
          <a:p>
            <a:r>
              <a:rPr lang="en-US" sz="2400" dirty="0">
                <a:latin typeface="Times New Roman" panose="02020603050405020304" pitchFamily="18" charset="0"/>
                <a:cs typeface="Times New Roman" panose="02020603050405020304" pitchFamily="18" charset="0"/>
              </a:rPr>
              <a:t>Successful people have their eyes focused on a goal, and this provides energy</a:t>
            </a:r>
          </a:p>
          <a:p>
            <a:r>
              <a:rPr lang="en-US" sz="2400" dirty="0">
                <a:latin typeface="Times New Roman" panose="02020603050405020304" pitchFamily="18" charset="0"/>
                <a:cs typeface="Times New Roman" panose="02020603050405020304" pitchFamily="18" charset="0"/>
              </a:rPr>
              <a:t>When you surrender yourself to your desires, when you let yourself become obsessed with a goal, you receive the physical power, energy; and enthusiasm needed to accomplish your goal.</a:t>
            </a:r>
          </a:p>
          <a:p>
            <a:r>
              <a:rPr lang="en-US" sz="2400" dirty="0">
                <a:latin typeface="Times New Roman" panose="02020603050405020304" pitchFamily="18" charset="0"/>
                <a:cs typeface="Times New Roman" panose="02020603050405020304" pitchFamily="18" charset="0"/>
              </a:rPr>
              <a:t>The most amazing thing about a deeply entrenched goal is that it keeps you on course to reach your target</a:t>
            </a:r>
          </a:p>
        </p:txBody>
      </p:sp>
    </p:spTree>
    <p:extLst>
      <p:ext uri="{BB962C8B-B14F-4D97-AF65-F5344CB8AC3E}">
        <p14:creationId xmlns:p14="http://schemas.microsoft.com/office/powerpoint/2010/main" val="350308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1416</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Times New Roman</vt:lpstr>
      <vt:lpstr>Office Theme</vt:lpstr>
      <vt:lpstr>          THE MAGIC OF THINKING BIG       - David Schwartz,Phd       (6 Million Books Sold)         </vt:lpstr>
      <vt:lpstr>PowerPoint Presentation</vt:lpstr>
      <vt:lpstr>   Today’s Agenda</vt:lpstr>
      <vt:lpstr>PowerPoint Presentation</vt:lpstr>
      <vt:lpstr>   2.Setting a Goal &amp; It’s Importance</vt:lpstr>
      <vt:lpstr>“Will you describe for me your image of yourself ten years from now?"</vt:lpstr>
      <vt:lpstr>PowerPoint Presentation</vt:lpstr>
      <vt:lpstr>AN IMAGE OF YOU, 10 YEARS FROM NOW: 10YEARS' PLANNING GUIDE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MAGIC OF THINKING BIG       - David Schwartz,Phd       (6 Million Books Sold)         </dc:title>
  <dc:creator>Vamsi Krishna</dc:creator>
  <cp:lastModifiedBy>Vamsi Krishna</cp:lastModifiedBy>
  <cp:revision>2</cp:revision>
  <dcterms:created xsi:type="dcterms:W3CDTF">2022-01-05T16:07:53Z</dcterms:created>
  <dcterms:modified xsi:type="dcterms:W3CDTF">2022-01-07T04:46:06Z</dcterms:modified>
</cp:coreProperties>
</file>