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3"/>
  </p:notesMasterIdLst>
  <p:sldIdLst>
    <p:sldId id="541" r:id="rId2"/>
    <p:sldId id="542" r:id="rId3"/>
    <p:sldId id="543" r:id="rId4"/>
    <p:sldId id="544" r:id="rId5"/>
    <p:sldId id="545" r:id="rId6"/>
    <p:sldId id="546" r:id="rId7"/>
    <p:sldId id="547" r:id="rId8"/>
    <p:sldId id="548" r:id="rId9"/>
    <p:sldId id="549" r:id="rId10"/>
    <p:sldId id="550" r:id="rId11"/>
    <p:sldId id="551" r:id="rId12"/>
    <p:sldId id="552" r:id="rId13"/>
    <p:sldId id="554" r:id="rId14"/>
    <p:sldId id="555" r:id="rId15"/>
    <p:sldId id="556" r:id="rId16"/>
    <p:sldId id="557" r:id="rId17"/>
    <p:sldId id="558" r:id="rId18"/>
    <p:sldId id="559" r:id="rId19"/>
    <p:sldId id="560" r:id="rId20"/>
    <p:sldId id="561" r:id="rId21"/>
    <p:sldId id="562" r:id="rId22"/>
    <p:sldId id="563" r:id="rId23"/>
    <p:sldId id="564" r:id="rId24"/>
    <p:sldId id="565" r:id="rId25"/>
    <p:sldId id="566" r:id="rId26"/>
    <p:sldId id="567" r:id="rId27"/>
    <p:sldId id="568" r:id="rId28"/>
    <p:sldId id="569" r:id="rId29"/>
    <p:sldId id="570" r:id="rId30"/>
    <p:sldId id="571" r:id="rId31"/>
    <p:sldId id="572" r:id="rId32"/>
    <p:sldId id="573" r:id="rId33"/>
    <p:sldId id="574" r:id="rId34"/>
    <p:sldId id="575" r:id="rId35"/>
    <p:sldId id="576" r:id="rId36"/>
    <p:sldId id="577" r:id="rId37"/>
    <p:sldId id="578" r:id="rId38"/>
    <p:sldId id="579" r:id="rId39"/>
    <p:sldId id="580" r:id="rId40"/>
    <p:sldId id="581" r:id="rId41"/>
    <p:sldId id="582" r:id="rId42"/>
    <p:sldId id="583" r:id="rId43"/>
    <p:sldId id="584" r:id="rId44"/>
    <p:sldId id="585" r:id="rId45"/>
    <p:sldId id="586" r:id="rId46"/>
    <p:sldId id="587" r:id="rId47"/>
    <p:sldId id="588" r:id="rId48"/>
    <p:sldId id="589" r:id="rId49"/>
    <p:sldId id="590" r:id="rId50"/>
    <p:sldId id="591" r:id="rId51"/>
    <p:sldId id="592" r:id="rId52"/>
    <p:sldId id="593" r:id="rId53"/>
    <p:sldId id="594" r:id="rId54"/>
    <p:sldId id="595" r:id="rId55"/>
    <p:sldId id="596" r:id="rId56"/>
    <p:sldId id="597" r:id="rId57"/>
    <p:sldId id="598" r:id="rId58"/>
    <p:sldId id="599" r:id="rId59"/>
    <p:sldId id="600" r:id="rId60"/>
    <p:sldId id="601" r:id="rId61"/>
    <p:sldId id="602" r:id="rId62"/>
    <p:sldId id="603" r:id="rId63"/>
    <p:sldId id="604" r:id="rId64"/>
    <p:sldId id="605" r:id="rId65"/>
    <p:sldId id="606" r:id="rId66"/>
    <p:sldId id="607" r:id="rId67"/>
    <p:sldId id="608" r:id="rId68"/>
    <p:sldId id="609" r:id="rId69"/>
    <p:sldId id="610" r:id="rId70"/>
    <p:sldId id="611" r:id="rId71"/>
    <p:sldId id="612" r:id="rId72"/>
    <p:sldId id="613" r:id="rId73"/>
    <p:sldId id="614" r:id="rId74"/>
    <p:sldId id="615" r:id="rId75"/>
    <p:sldId id="616" r:id="rId76"/>
    <p:sldId id="617" r:id="rId77"/>
    <p:sldId id="618" r:id="rId78"/>
    <p:sldId id="619" r:id="rId79"/>
    <p:sldId id="620" r:id="rId80"/>
    <p:sldId id="621" r:id="rId81"/>
    <p:sldId id="622" r:id="rId82"/>
  </p:sldIdLst>
  <p:sldSz cx="9144000" cy="6858000" type="screen4x3"/>
  <p:notesSz cx="6858000" cy="9144000"/>
  <p:defaultTextStyle>
    <a:defPPr>
      <a:defRPr lang="zh-CN"/>
    </a:defPPr>
    <a:lvl1pPr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FF"/>
    <a:srgbClr val="130A36"/>
    <a:srgbClr val="79710F"/>
    <a:srgbClr val="EEE67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71058" autoAdjust="0"/>
  </p:normalViewPr>
  <p:slideViewPr>
    <p:cSldViewPr>
      <p:cViewPr>
        <p:scale>
          <a:sx n="50" d="100"/>
          <a:sy n="50" d="100"/>
        </p:scale>
        <p:origin x="-2154"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50" d="100"/>
        <a:sy n="50" d="100"/>
      </p:scale>
      <p:origin x="0" y="3096"/>
    </p:cViewPr>
  </p:sorterViewPr>
  <p:notesViewPr>
    <p:cSldViewPr>
      <p:cViewPr varScale="1">
        <p:scale>
          <a:sx n="35" d="100"/>
          <a:sy n="35" d="100"/>
        </p:scale>
        <p:origin x="-151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63.xml"/><Relationship Id="rId3" Type="http://schemas.openxmlformats.org/officeDocument/2006/relationships/slide" Target="slides/slide47.xml"/><Relationship Id="rId7" Type="http://schemas.openxmlformats.org/officeDocument/2006/relationships/slide" Target="slides/slide59.xml"/><Relationship Id="rId2" Type="http://schemas.openxmlformats.org/officeDocument/2006/relationships/slide" Target="slides/slide28.xml"/><Relationship Id="rId1" Type="http://schemas.openxmlformats.org/officeDocument/2006/relationships/slide" Target="slides/slide25.xml"/><Relationship Id="rId6" Type="http://schemas.openxmlformats.org/officeDocument/2006/relationships/slide" Target="slides/slide55.xml"/><Relationship Id="rId11" Type="http://schemas.openxmlformats.org/officeDocument/2006/relationships/slide" Target="slides/slide81.xml"/><Relationship Id="rId5" Type="http://schemas.openxmlformats.org/officeDocument/2006/relationships/slide" Target="slides/slide53.xml"/><Relationship Id="rId10" Type="http://schemas.openxmlformats.org/officeDocument/2006/relationships/slide" Target="slides/slide72.xml"/><Relationship Id="rId4" Type="http://schemas.openxmlformats.org/officeDocument/2006/relationships/slide" Target="slides/slide50.xml"/><Relationship Id="rId9"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460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6666DAB4-7AC6-47BB-913A-A3D79D2211B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05218-D7A5-4122-AD69-ACB8E7427420}" type="slidenum">
              <a:rPr lang="en-US" altLang="zh-CN"/>
              <a:pPr/>
              <a:t>1</a:t>
            </a:fld>
            <a:endParaRPr lang="en-US" altLang="zh-CN"/>
          </a:p>
        </p:txBody>
      </p:sp>
      <p:sp>
        <p:nvSpPr>
          <p:cNvPr id="331778" name="Rectangle 2"/>
          <p:cNvSpPr>
            <a:spLocks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27116-E569-4060-A329-F3871523BCB2}" type="slidenum">
              <a:rPr lang="en-US" altLang="zh-CN"/>
              <a:pPr/>
              <a:t>25</a:t>
            </a:fld>
            <a:endParaRPr lang="en-US" altLang="zh-CN"/>
          </a:p>
        </p:txBody>
      </p:sp>
      <p:sp>
        <p:nvSpPr>
          <p:cNvPr id="470018" name="Rectangle 2"/>
          <p:cNvSpPr>
            <a:spLocks noChangeArrowheads="1" noTextEdit="1"/>
          </p:cNvSpPr>
          <p:nvPr>
            <p:ph type="sldImg"/>
          </p:nvPr>
        </p:nvSpPr>
        <p:spPr>
          <a:ln/>
        </p:spPr>
      </p:sp>
      <p:sp>
        <p:nvSpPr>
          <p:cNvPr id="470019" name="Rectangle 3"/>
          <p:cNvSpPr>
            <a:spLocks noGrp="1" noChangeArrowheads="1"/>
          </p:cNvSpPr>
          <p:nvPr>
            <p:ph type="body" idx="1"/>
          </p:nvPr>
        </p:nvSpPr>
        <p:spPr/>
        <p:txBody>
          <a:bodyPr/>
          <a:lstStyle/>
          <a:p>
            <a:pPr>
              <a:lnSpc>
                <a:spcPct val="180000"/>
              </a:lnSpc>
            </a:pPr>
            <a:r>
              <a:rPr lang="en-US" altLang="zh-CN" b="1">
                <a:solidFill>
                  <a:schemeClr val="accent2"/>
                </a:solidFill>
              </a:rPr>
              <a:t> </a:t>
            </a:r>
            <a:r>
              <a:rPr lang="zh-CN" altLang="en-US" b="1">
                <a:solidFill>
                  <a:schemeClr val="accent2"/>
                </a:solidFill>
              </a:rPr>
              <a:t>设计一个完善的数据库应用系统往往是上述六个阶段的不断反复。</a:t>
            </a: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2FEC9-ECAF-4792-B269-B10796FB2AC5}" type="slidenum">
              <a:rPr lang="en-US" altLang="zh-CN"/>
              <a:pPr/>
              <a:t>43</a:t>
            </a:fld>
            <a:endParaRPr lang="en-US" altLang="zh-CN"/>
          </a:p>
        </p:txBody>
      </p:sp>
      <p:sp>
        <p:nvSpPr>
          <p:cNvPr id="491522" name="Rectangle 2"/>
          <p:cNvSpPr>
            <a:spLocks noChangeArrowheads="1" noTextEdit="1"/>
          </p:cNvSpPr>
          <p:nvPr>
            <p:ph type="sldImg"/>
          </p:nvPr>
        </p:nvSpPr>
        <p:spPr>
          <a:ln/>
        </p:spPr>
      </p:sp>
      <p:sp>
        <p:nvSpPr>
          <p:cNvPr id="491523" name="Rectangle 3"/>
          <p:cNvSpPr>
            <a:spLocks noGrp="1" noChangeArrowheads="1"/>
          </p:cNvSpPr>
          <p:nvPr>
            <p:ph type="body" idx="1"/>
          </p:nvPr>
        </p:nvSpPr>
        <p:spPr/>
        <p:txBody>
          <a:bodyPr/>
          <a:lstStyle/>
          <a:p>
            <a:r>
              <a:rPr lang="zh-CN" altLang="en-US" b="1">
                <a:effectLst>
                  <a:outerShdw blurRad="38100" dist="38100" dir="2700000" algn="tl">
                    <a:srgbClr val="C0C0C0"/>
                  </a:outerShdw>
                </a:effectLst>
              </a:rPr>
              <a:t>例如在学校环境中，可以把张三、李四、王五等对象抽象为学生实体。</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6894E-E5DA-4165-A2BD-81DBE6C22F0A}" type="slidenum">
              <a:rPr lang="en-US" altLang="zh-CN"/>
              <a:pPr/>
              <a:t>44</a:t>
            </a:fld>
            <a:endParaRPr lang="en-US" altLang="zh-CN"/>
          </a:p>
        </p:txBody>
      </p:sp>
      <p:sp>
        <p:nvSpPr>
          <p:cNvPr id="492546" name="Rectangle 2"/>
          <p:cNvSpPr>
            <a:spLocks noChangeArrowheads="1" noTextEdit="1"/>
          </p:cNvSpPr>
          <p:nvPr>
            <p:ph type="sldImg"/>
          </p:nvPr>
        </p:nvSpPr>
        <p:spPr>
          <a:ln/>
        </p:spPr>
      </p:sp>
      <p:sp>
        <p:nvSpPr>
          <p:cNvPr id="492547" name="Rectangle 3"/>
          <p:cNvSpPr>
            <a:spLocks noGrp="1" noChangeArrowheads="1"/>
          </p:cNvSpPr>
          <p:nvPr>
            <p:ph type="body" idx="1"/>
          </p:nvPr>
        </p:nvSpPr>
        <p:spPr/>
        <p:txBody>
          <a:bodyPr/>
          <a:lstStyle/>
          <a:p>
            <a:r>
              <a:rPr lang="zh-CN" altLang="en-US" b="1">
                <a:effectLst>
                  <a:outerShdw blurRad="38100" dist="38100" dir="2700000" algn="tl">
                    <a:srgbClr val="C0C0C0"/>
                  </a:outerShdw>
                </a:effectLst>
              </a:rPr>
              <a:t>例如学号、姓名、专业、年级等可以抽象为学生实体的属性。其中学号为标识学生实体的码</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65CAC-E2E2-43A1-B349-4DB90B531062}" type="slidenum">
              <a:rPr lang="en-US" altLang="zh-CN"/>
              <a:pPr/>
              <a:t>45</a:t>
            </a:fld>
            <a:endParaRPr lang="en-US" altLang="zh-CN"/>
          </a:p>
        </p:txBody>
      </p:sp>
      <p:sp>
        <p:nvSpPr>
          <p:cNvPr id="493570" name="Rectangle 2"/>
          <p:cNvSpPr>
            <a:spLocks noChangeArrowheads="1" noTextEdit="1"/>
          </p:cNvSpPr>
          <p:nvPr>
            <p:ph type="sldImg"/>
          </p:nvPr>
        </p:nvSpPr>
        <p:spPr>
          <a:ln/>
        </p:spPr>
      </p:sp>
      <p:sp>
        <p:nvSpPr>
          <p:cNvPr id="493571" name="Rectangle 3"/>
          <p:cNvSpPr>
            <a:spLocks noGrp="1" noChangeArrowheads="1"/>
          </p:cNvSpPr>
          <p:nvPr>
            <p:ph type="body" idx="1"/>
          </p:nvPr>
        </p:nvSpPr>
        <p:spPr/>
        <p:txBody>
          <a:bodyPr/>
          <a:lstStyle/>
          <a:p>
            <a:r>
              <a:rPr lang="zh-CN" altLang="en-US" b="1">
                <a:effectLst>
                  <a:outerShdw blurRad="38100" dist="38100" dir="2700000" algn="tl">
                    <a:srgbClr val="C0C0C0"/>
                  </a:outerShdw>
                </a:effectLst>
              </a:rPr>
              <a:t>例如学生是一个实体型，本科生、研究生也是实体型。本科生、研究生均是学生的子集。把学生称为超类（</a:t>
            </a:r>
            <a:r>
              <a:rPr lang="en-US" altLang="zh-CN" b="1">
                <a:effectLst>
                  <a:outerShdw blurRad="38100" dist="38100" dir="2700000" algn="tl">
                    <a:srgbClr val="C0C0C0"/>
                  </a:outerShdw>
                </a:effectLst>
              </a:rPr>
              <a:t>Superclass</a:t>
            </a:r>
            <a:r>
              <a:rPr lang="zh-CN" altLang="en-US" b="1">
                <a:effectLst>
                  <a:outerShdw blurRad="38100" dist="38100" dir="2700000" algn="tl">
                    <a:srgbClr val="C0C0C0"/>
                  </a:outerShdw>
                </a:effectLst>
              </a:rPr>
              <a:t>），本科生、研究生称为学生的子类（</a:t>
            </a:r>
            <a:r>
              <a:rPr lang="en-US" altLang="zh-CN" b="1">
                <a:effectLst>
                  <a:outerShdw blurRad="38100" dist="38100" dir="2700000" algn="tl">
                    <a:srgbClr val="C0C0C0"/>
                  </a:outerShdw>
                </a:effectLst>
              </a:rPr>
              <a:t>Subclass</a:t>
            </a:r>
            <a:r>
              <a:rPr lang="zh-CN" altLang="en-US" b="1">
                <a:effectLst>
                  <a:outerShdw blurRad="38100" dist="38100" dir="2700000" algn="tl">
                    <a:srgbClr val="C0C0C0"/>
                  </a:outerShdw>
                </a:effectLst>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29730" name="Group 2"/>
          <p:cNvGrpSpPr>
            <a:grpSpLocks/>
          </p:cNvGrpSpPr>
          <p:nvPr/>
        </p:nvGrpSpPr>
        <p:grpSpPr bwMode="auto">
          <a:xfrm>
            <a:off x="0" y="2438400"/>
            <a:ext cx="9009063" cy="1052513"/>
            <a:chOff x="0" y="1536"/>
            <a:chExt cx="5675" cy="663"/>
          </a:xfrm>
        </p:grpSpPr>
        <p:grpSp>
          <p:nvGrpSpPr>
            <p:cNvPr id="329731" name="Group 3"/>
            <p:cNvGrpSpPr>
              <a:grpSpLocks/>
            </p:cNvGrpSpPr>
            <p:nvPr/>
          </p:nvGrpSpPr>
          <p:grpSpPr bwMode="auto">
            <a:xfrm>
              <a:off x="183" y="1604"/>
              <a:ext cx="448" cy="299"/>
              <a:chOff x="720" y="336"/>
              <a:chExt cx="624" cy="432"/>
            </a:xfrm>
          </p:grpSpPr>
          <p:sp>
            <p:nvSpPr>
              <p:cNvPr id="32973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32973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329734" name="Group 6"/>
            <p:cNvGrpSpPr>
              <a:grpSpLocks/>
            </p:cNvGrpSpPr>
            <p:nvPr/>
          </p:nvGrpSpPr>
          <p:grpSpPr bwMode="auto">
            <a:xfrm>
              <a:off x="261" y="1870"/>
              <a:ext cx="465" cy="299"/>
              <a:chOff x="912" y="2640"/>
              <a:chExt cx="672" cy="432"/>
            </a:xfrm>
          </p:grpSpPr>
          <p:sp>
            <p:nvSpPr>
              <p:cNvPr id="329735"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32973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32973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32973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32973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329740"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3297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32974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329743" name="Rectangle 15"/>
          <p:cNvSpPr>
            <a:spLocks noGrp="1" noChangeArrowheads="1"/>
          </p:cNvSpPr>
          <p:nvPr>
            <p:ph type="ftr" sz="quarter" idx="3"/>
          </p:nvPr>
        </p:nvSpPr>
        <p:spPr>
          <a:xfrm>
            <a:off x="3429000" y="6248400"/>
            <a:ext cx="2895600" cy="457200"/>
          </a:xfrm>
        </p:spPr>
        <p:txBody>
          <a:bodyPr/>
          <a:lstStyle>
            <a:lvl1pPr>
              <a:defRPr>
                <a:solidFill>
                  <a:schemeClr val="bg2"/>
                </a:solidFill>
                <a:latin typeface="+mn-lt"/>
              </a:defRPr>
            </a:lvl1pPr>
          </a:lstStyle>
          <a:p>
            <a:r>
              <a:rPr lang="en-US" altLang="zh-CN"/>
              <a:t>An Introduction to Database System</a:t>
            </a:r>
          </a:p>
        </p:txBody>
      </p:sp>
      <p:sp>
        <p:nvSpPr>
          <p:cNvPr id="329744" name="Rectangle 16"/>
          <p:cNvSpPr>
            <a:spLocks noGrp="1" noChangeArrowheads="1"/>
          </p:cNvSpPr>
          <p:nvPr>
            <p:ph type="sldNum" sz="quarter" idx="4"/>
          </p:nvPr>
        </p:nvSpPr>
        <p:spPr bwMode="auto">
          <a:xfrm>
            <a:off x="68580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kumimoji="0" sz="1400" b="0">
                <a:solidFill>
                  <a:schemeClr val="bg2"/>
                </a:solidFill>
                <a:latin typeface="+mn-lt"/>
              </a:defRPr>
            </a:lvl1pPr>
          </a:lstStyle>
          <a:p>
            <a:fld id="{B5780BA7-1EE0-4290-8C8F-EEBE466B45A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lang="zh-CN" altLang="zh-CN" b="0">
              <a:latin typeface="Tahoma" pitchFamily="34" charset="0"/>
            </a:endParaRPr>
          </a:p>
        </p:txBody>
      </p:sp>
      <p:sp>
        <p:nvSpPr>
          <p:cNvPr id="32870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b="0">
              <a:latin typeface="Tahoma" pitchFamily="34" charset="0"/>
            </a:endParaRPr>
          </a:p>
        </p:txBody>
      </p:sp>
      <p:sp>
        <p:nvSpPr>
          <p:cNvPr id="32870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lang="zh-CN" altLang="zh-CN" b="0">
              <a:latin typeface="Tahoma" pitchFamily="34" charset="0"/>
            </a:endParaRPr>
          </a:p>
        </p:txBody>
      </p:sp>
      <p:sp>
        <p:nvSpPr>
          <p:cNvPr id="32870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zh-CN" b="0">
              <a:latin typeface="Tahoma" pitchFamily="34" charset="0"/>
            </a:endParaRPr>
          </a:p>
        </p:txBody>
      </p:sp>
      <p:sp>
        <p:nvSpPr>
          <p:cNvPr id="32871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zh-CN" b="0">
              <a:latin typeface="Tahoma" pitchFamily="34" charset="0"/>
            </a:endParaRPr>
          </a:p>
        </p:txBody>
      </p:sp>
      <p:sp>
        <p:nvSpPr>
          <p:cNvPr id="32871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lang="zh-CN" altLang="zh-CN" b="0">
              <a:latin typeface="Tahoma" pitchFamily="34" charset="0"/>
            </a:endParaRPr>
          </a:p>
        </p:txBody>
      </p:sp>
      <p:sp>
        <p:nvSpPr>
          <p:cNvPr id="32871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zh-CN" b="0">
              <a:latin typeface="Tahoma" pitchFamily="34" charset="0"/>
            </a:endParaRPr>
          </a:p>
        </p:txBody>
      </p:sp>
      <p:sp>
        <p:nvSpPr>
          <p:cNvPr id="32871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2871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87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latin typeface="+mn-lt"/>
              </a:defRPr>
            </a:lvl1pPr>
          </a:lstStyle>
          <a:p>
            <a:endParaRPr lang="en-US" altLang="zh-CN"/>
          </a:p>
        </p:txBody>
      </p:sp>
      <p:sp>
        <p:nvSpPr>
          <p:cNvPr id="328716" name="Rectangle 12"/>
          <p:cNvSpPr>
            <a:spLocks noGrp="1" noChangeArrowheads="1"/>
          </p:cNvSpPr>
          <p:nvPr>
            <p:ph type="ftr" sz="quarter" idx="3"/>
          </p:nvPr>
        </p:nvSpPr>
        <p:spPr bwMode="auto">
          <a:xfrm>
            <a:off x="5029200" y="6165850"/>
            <a:ext cx="3735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solidFill>
                  <a:schemeClr val="hlink"/>
                </a:solidFill>
                <a:latin typeface="Principals of Database System"/>
              </a:defRPr>
            </a:lvl1pPr>
          </a:lstStyle>
          <a:p>
            <a:r>
              <a:rPr lang="en-US" altLang="zh-CN"/>
              <a:t>An Introduction to Database System</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dt="0"/>
  <p:txStyles>
    <p:titleStyle>
      <a:lvl1pPr algn="l" rtl="0" fontAlgn="base">
        <a:spcBef>
          <a:spcPct val="0"/>
        </a:spcBef>
        <a:spcAft>
          <a:spcPct val="0"/>
        </a:spcAft>
        <a:defRPr kumimoji="1" sz="3600" b="1">
          <a:solidFill>
            <a:schemeClr val="tx2"/>
          </a:solidFill>
          <a:latin typeface="+mj-lt"/>
          <a:ea typeface="+mj-ea"/>
          <a:cs typeface="+mj-cs"/>
        </a:defRPr>
      </a:lvl1pPr>
      <a:lvl2pPr algn="l" rtl="0" fontAlgn="base">
        <a:spcBef>
          <a:spcPct val="0"/>
        </a:spcBef>
        <a:spcAft>
          <a:spcPct val="0"/>
        </a:spcAft>
        <a:defRPr kumimoji="1" sz="3600" b="1">
          <a:solidFill>
            <a:schemeClr val="tx2"/>
          </a:solidFill>
          <a:latin typeface="Tahoma" pitchFamily="34" charset="0"/>
          <a:ea typeface="仿宋_GB2312" pitchFamily="49" charset="-122"/>
        </a:defRPr>
      </a:lvl2pPr>
      <a:lvl3pPr algn="l" rtl="0" fontAlgn="base">
        <a:spcBef>
          <a:spcPct val="0"/>
        </a:spcBef>
        <a:spcAft>
          <a:spcPct val="0"/>
        </a:spcAft>
        <a:defRPr kumimoji="1" sz="3600" b="1">
          <a:solidFill>
            <a:schemeClr val="tx2"/>
          </a:solidFill>
          <a:latin typeface="Tahoma" pitchFamily="34" charset="0"/>
          <a:ea typeface="仿宋_GB2312" pitchFamily="49" charset="-122"/>
        </a:defRPr>
      </a:lvl3pPr>
      <a:lvl4pPr algn="l" rtl="0" fontAlgn="base">
        <a:spcBef>
          <a:spcPct val="0"/>
        </a:spcBef>
        <a:spcAft>
          <a:spcPct val="0"/>
        </a:spcAft>
        <a:defRPr kumimoji="1" sz="3600" b="1">
          <a:solidFill>
            <a:schemeClr val="tx2"/>
          </a:solidFill>
          <a:latin typeface="Tahoma" pitchFamily="34" charset="0"/>
          <a:ea typeface="仿宋_GB2312" pitchFamily="49" charset="-122"/>
        </a:defRPr>
      </a:lvl4pPr>
      <a:lvl5pPr algn="l" rtl="0" fontAlgn="base">
        <a:spcBef>
          <a:spcPct val="0"/>
        </a:spcBef>
        <a:spcAft>
          <a:spcPct val="0"/>
        </a:spcAft>
        <a:defRPr kumimoji="1" sz="3600" b="1">
          <a:solidFill>
            <a:schemeClr val="tx2"/>
          </a:solidFill>
          <a:latin typeface="Tahoma" pitchFamily="34" charset="0"/>
          <a:ea typeface="仿宋_GB2312" pitchFamily="49"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unteam.com.cn/putong/yingxiao.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330754" name="Rectangle 2"/>
          <p:cNvSpPr>
            <a:spLocks noGrp="1" noChangeArrowheads="1"/>
          </p:cNvSpPr>
          <p:nvPr>
            <p:ph type="title"/>
          </p:nvPr>
        </p:nvSpPr>
        <p:spPr>
          <a:xfrm>
            <a:off x="468313" y="4868863"/>
            <a:ext cx="7793037" cy="1143000"/>
          </a:xfrm>
          <a:noFill/>
          <a:ln/>
        </p:spPr>
        <p:txBody>
          <a:bodyPr/>
          <a:lstStyle/>
          <a:p>
            <a:pPr algn="ctr"/>
            <a:r>
              <a:rPr lang="zh-CN" altLang="en-US" sz="3200">
                <a:solidFill>
                  <a:schemeClr val="tx1"/>
                </a:solidFill>
              </a:rPr>
              <a:t>厦门大学计算机科学系</a:t>
            </a:r>
          </a:p>
        </p:txBody>
      </p:sp>
      <p:sp>
        <p:nvSpPr>
          <p:cNvPr id="330755" name="Rectangle 3"/>
          <p:cNvSpPr>
            <a:spLocks noChangeArrowheads="1"/>
          </p:cNvSpPr>
          <p:nvPr/>
        </p:nvSpPr>
        <p:spPr bwMode="auto">
          <a:xfrm>
            <a:off x="755650" y="990600"/>
            <a:ext cx="7924800" cy="2713038"/>
          </a:xfrm>
          <a:prstGeom prst="rect">
            <a:avLst/>
          </a:prstGeom>
          <a:noFill/>
          <a:ln w="9525">
            <a:noFill/>
            <a:miter lim="800000"/>
            <a:headEnd/>
            <a:tailEnd/>
          </a:ln>
          <a:effectLst/>
        </p:spPr>
        <p:txBody>
          <a:bodyPr>
            <a:spAutoFit/>
          </a:bodyPr>
          <a:lstStyle/>
          <a:p>
            <a:r>
              <a:rPr lang="zh-CN" altLang="en-US" sz="4800" dirty="0">
                <a:latin typeface="Arial Black" pitchFamily="34" charset="0"/>
                <a:ea typeface="隶书" pitchFamily="49" charset="-122"/>
              </a:rPr>
              <a:t>数据库系统原理</a:t>
            </a:r>
            <a:endParaRPr lang="zh-CN" altLang="en-US" sz="4800" dirty="0">
              <a:latin typeface="宋体" pitchFamily="2" charset="-122"/>
            </a:endParaRPr>
          </a:p>
          <a:p>
            <a:r>
              <a:rPr lang="en-US" altLang="zh-CN" sz="3600" dirty="0"/>
              <a:t>An Introduction to Database System</a:t>
            </a:r>
          </a:p>
          <a:p>
            <a:endParaRPr lang="en-US" altLang="zh-CN" sz="4400" dirty="0"/>
          </a:p>
          <a:p>
            <a:r>
              <a:rPr lang="zh-CN" altLang="en-US" sz="4400" dirty="0">
                <a:solidFill>
                  <a:schemeClr val="tx2"/>
                </a:solidFill>
                <a:latin typeface="楷体_GB2312" pitchFamily="49" charset="-122"/>
                <a:ea typeface="楷体_GB2312" pitchFamily="49" charset="-122"/>
              </a:rPr>
              <a:t>第七章  数据库设计</a:t>
            </a:r>
          </a:p>
        </p:txBody>
      </p:sp>
      <p:pic>
        <p:nvPicPr>
          <p:cNvPr id="330756" name="Picture 4" descr="tuli">
            <a:hlinkClick r:id="rId3"/>
          </p:cNvPr>
          <p:cNvPicPr>
            <a:picLocks noChangeAspect="1" noChangeArrowheads="1"/>
          </p:cNvPicPr>
          <p:nvPr>
            <p:ph idx="1"/>
          </p:nvPr>
        </p:nvPicPr>
        <p:blipFill>
          <a:blip r:embed="rId4"/>
          <a:srcRect/>
          <a:stretch>
            <a:fillRect/>
          </a:stretch>
        </p:blipFill>
        <p:spPr>
          <a:xfrm>
            <a:off x="7524750" y="4941888"/>
            <a:ext cx="1133475" cy="1143000"/>
          </a:xfrm>
          <a:noFill/>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页脚占位符 4"/>
          <p:cNvSpPr>
            <a:spLocks noGrp="1"/>
          </p:cNvSpPr>
          <p:nvPr>
            <p:ph type="ftr" sz="quarter" idx="11"/>
          </p:nvPr>
        </p:nvSpPr>
        <p:spPr/>
        <p:txBody>
          <a:bodyPr/>
          <a:lstStyle/>
          <a:p>
            <a:r>
              <a:rPr lang="en-US" altLang="zh-CN"/>
              <a:t>An Introduction to Database System</a:t>
            </a:r>
          </a:p>
        </p:txBody>
      </p:sp>
      <p:sp>
        <p:nvSpPr>
          <p:cNvPr id="402434" name="Rectangle 2"/>
          <p:cNvSpPr>
            <a:spLocks noGrp="1" noChangeArrowheads="1"/>
          </p:cNvSpPr>
          <p:nvPr>
            <p:ph type="title"/>
          </p:nvPr>
        </p:nvSpPr>
        <p:spPr/>
        <p:txBody>
          <a:bodyPr/>
          <a:lstStyle/>
          <a:p>
            <a:r>
              <a:rPr lang="zh-CN" altLang="en-US"/>
              <a:t>数据库设计的特点（续）</a:t>
            </a:r>
          </a:p>
        </p:txBody>
      </p:sp>
      <p:sp>
        <p:nvSpPr>
          <p:cNvPr id="402436" name="Freeform 4"/>
          <p:cNvSpPr>
            <a:spLocks/>
          </p:cNvSpPr>
          <p:nvPr/>
        </p:nvSpPr>
        <p:spPr bwMode="auto">
          <a:xfrm>
            <a:off x="3802063" y="1828800"/>
            <a:ext cx="2122487" cy="496888"/>
          </a:xfrm>
          <a:custGeom>
            <a:avLst/>
            <a:gdLst/>
            <a:ahLst/>
            <a:cxnLst>
              <a:cxn ang="0">
                <a:pos x="95" y="54"/>
              </a:cxn>
              <a:cxn ang="0">
                <a:pos x="217" y="0"/>
              </a:cxn>
              <a:cxn ang="0">
                <a:pos x="1753" y="14"/>
              </a:cxn>
              <a:cxn ang="0">
                <a:pos x="2106" y="285"/>
              </a:cxn>
              <a:cxn ang="0">
                <a:pos x="2092" y="489"/>
              </a:cxn>
              <a:cxn ang="0">
                <a:pos x="2051" y="571"/>
              </a:cxn>
              <a:cxn ang="0">
                <a:pos x="1970" y="584"/>
              </a:cxn>
              <a:cxn ang="0">
                <a:pos x="1861" y="611"/>
              </a:cxn>
              <a:cxn ang="0">
                <a:pos x="1562" y="679"/>
              </a:cxn>
              <a:cxn ang="0">
                <a:pos x="1182" y="720"/>
              </a:cxn>
              <a:cxn ang="0">
                <a:pos x="829" y="774"/>
              </a:cxn>
              <a:cxn ang="0">
                <a:pos x="448" y="720"/>
              </a:cxn>
              <a:cxn ang="0">
                <a:pos x="177" y="625"/>
              </a:cxn>
              <a:cxn ang="0">
                <a:pos x="82" y="516"/>
              </a:cxn>
              <a:cxn ang="0">
                <a:pos x="68" y="476"/>
              </a:cxn>
              <a:cxn ang="0">
                <a:pos x="41" y="435"/>
              </a:cxn>
              <a:cxn ang="0">
                <a:pos x="0" y="299"/>
              </a:cxn>
              <a:cxn ang="0">
                <a:pos x="14" y="163"/>
              </a:cxn>
              <a:cxn ang="0">
                <a:pos x="82" y="95"/>
              </a:cxn>
              <a:cxn ang="0">
                <a:pos x="95" y="54"/>
              </a:cxn>
            </a:cxnLst>
            <a:rect l="0" t="0" r="r" b="b"/>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headEnd/>
            <a:tailEnd/>
          </a:ln>
        </p:spPr>
        <p:txBody>
          <a:bodyPr/>
          <a:lstStyle/>
          <a:p>
            <a:endParaRPr lang="zh-CN" altLang="en-US"/>
          </a:p>
        </p:txBody>
      </p:sp>
      <p:sp>
        <p:nvSpPr>
          <p:cNvPr id="402437" name="Text Box 5"/>
          <p:cNvSpPr txBox="1">
            <a:spLocks noChangeArrowheads="1"/>
          </p:cNvSpPr>
          <p:nvPr/>
        </p:nvSpPr>
        <p:spPr bwMode="auto">
          <a:xfrm>
            <a:off x="4130675" y="1841500"/>
            <a:ext cx="1436688" cy="471488"/>
          </a:xfrm>
          <a:prstGeom prst="rect">
            <a:avLst/>
          </a:prstGeom>
          <a:noFill/>
          <a:ln w="9525">
            <a:noFill/>
            <a:miter lim="800000"/>
            <a:headEnd/>
            <a:tailEnd/>
          </a:ln>
        </p:spPr>
        <p:txBody>
          <a:bodyPr/>
          <a:lstStyle/>
          <a:p>
            <a:pPr eaLnBrk="0" hangingPunct="0">
              <a:lnSpc>
                <a:spcPct val="80000"/>
              </a:lnSpc>
            </a:pPr>
            <a:r>
              <a:rPr kumimoji="0" lang="zh-CN" altLang="en-US" sz="1800"/>
              <a:t>现实世界</a:t>
            </a:r>
          </a:p>
        </p:txBody>
      </p:sp>
      <p:grpSp>
        <p:nvGrpSpPr>
          <p:cNvPr id="402466" name="Group 34"/>
          <p:cNvGrpSpPr>
            <a:grpSpLocks/>
          </p:cNvGrpSpPr>
          <p:nvPr/>
        </p:nvGrpSpPr>
        <p:grpSpPr bwMode="auto">
          <a:xfrm>
            <a:off x="1905000" y="2344738"/>
            <a:ext cx="2709863" cy="3967162"/>
            <a:chOff x="1200" y="1477"/>
            <a:chExt cx="1707" cy="2499"/>
          </a:xfrm>
        </p:grpSpPr>
        <p:sp>
          <p:nvSpPr>
            <p:cNvPr id="402438" name="Text Box 6"/>
            <p:cNvSpPr txBox="1">
              <a:spLocks noChangeArrowheads="1"/>
            </p:cNvSpPr>
            <p:nvPr/>
          </p:nvSpPr>
          <p:spPr bwMode="auto">
            <a:xfrm>
              <a:off x="1322" y="2082"/>
              <a:ext cx="1232" cy="247"/>
            </a:xfrm>
            <a:prstGeom prst="rect">
              <a:avLst/>
            </a:prstGeom>
            <a:noFill/>
            <a:ln w="9525">
              <a:solidFill>
                <a:srgbClr val="000000"/>
              </a:solidFill>
              <a:miter lim="800000"/>
              <a:headEnd/>
              <a:tailEnd/>
            </a:ln>
          </p:spPr>
          <p:txBody>
            <a:bodyPr/>
            <a:lstStyle/>
            <a:p>
              <a:pPr eaLnBrk="0" hangingPunct="0">
                <a:lnSpc>
                  <a:spcPct val="80000"/>
                </a:lnSpc>
              </a:pPr>
              <a:r>
                <a:rPr kumimoji="0" lang="zh-CN" altLang="en-US" sz="1800"/>
                <a:t>概念模型设计</a:t>
              </a:r>
            </a:p>
          </p:txBody>
        </p:sp>
        <p:sp>
          <p:nvSpPr>
            <p:cNvPr id="402439" name="Text Box 7"/>
            <p:cNvSpPr txBox="1">
              <a:spLocks noChangeArrowheads="1"/>
            </p:cNvSpPr>
            <p:nvPr/>
          </p:nvSpPr>
          <p:spPr bwMode="auto">
            <a:xfrm>
              <a:off x="1369" y="3318"/>
              <a:ext cx="1090" cy="247"/>
            </a:xfrm>
            <a:prstGeom prst="rect">
              <a:avLst/>
            </a:prstGeom>
            <a:noFill/>
            <a:ln w="9525">
              <a:solidFill>
                <a:srgbClr val="000000"/>
              </a:solidFill>
              <a:miter lim="800000"/>
              <a:headEnd/>
              <a:tailEnd/>
            </a:ln>
          </p:spPr>
          <p:txBody>
            <a:bodyPr/>
            <a:lstStyle/>
            <a:p>
              <a:pPr algn="just" eaLnBrk="0" hangingPunct="0">
                <a:lnSpc>
                  <a:spcPct val="80000"/>
                </a:lnSpc>
              </a:pPr>
              <a:r>
                <a:rPr kumimoji="0" lang="zh-CN" altLang="en-US" sz="1800"/>
                <a:t>子模式设计</a:t>
              </a:r>
            </a:p>
          </p:txBody>
        </p:sp>
        <p:sp>
          <p:nvSpPr>
            <p:cNvPr id="402440" name="Text Box 8"/>
            <p:cNvSpPr txBox="1">
              <a:spLocks noChangeArrowheads="1"/>
            </p:cNvSpPr>
            <p:nvPr/>
          </p:nvSpPr>
          <p:spPr bwMode="auto">
            <a:xfrm>
              <a:off x="1200" y="2906"/>
              <a:ext cx="1400" cy="246"/>
            </a:xfrm>
            <a:prstGeom prst="rect">
              <a:avLst/>
            </a:prstGeom>
            <a:noFill/>
            <a:ln w="9525">
              <a:solidFill>
                <a:srgbClr val="000000"/>
              </a:solidFill>
              <a:miter lim="800000"/>
              <a:headEnd/>
              <a:tailEnd/>
            </a:ln>
          </p:spPr>
          <p:txBody>
            <a:bodyPr/>
            <a:lstStyle/>
            <a:p>
              <a:pPr algn="just" eaLnBrk="0" hangingPunct="0">
                <a:lnSpc>
                  <a:spcPct val="80000"/>
                </a:lnSpc>
              </a:pPr>
              <a:r>
                <a:rPr kumimoji="0" lang="zh-CN" altLang="en-US" sz="1800"/>
                <a:t>物理数据库设计</a:t>
              </a:r>
            </a:p>
          </p:txBody>
        </p:sp>
        <p:sp>
          <p:nvSpPr>
            <p:cNvPr id="402441" name="Text Box 9"/>
            <p:cNvSpPr txBox="1">
              <a:spLocks noChangeArrowheads="1"/>
            </p:cNvSpPr>
            <p:nvPr/>
          </p:nvSpPr>
          <p:spPr bwMode="auto">
            <a:xfrm>
              <a:off x="1215" y="2494"/>
              <a:ext cx="1400" cy="247"/>
            </a:xfrm>
            <a:prstGeom prst="rect">
              <a:avLst/>
            </a:prstGeom>
            <a:noFill/>
            <a:ln w="9525">
              <a:solidFill>
                <a:srgbClr val="000000"/>
              </a:solidFill>
              <a:miter lim="800000"/>
              <a:headEnd/>
              <a:tailEnd/>
            </a:ln>
          </p:spPr>
          <p:txBody>
            <a:bodyPr/>
            <a:lstStyle/>
            <a:p>
              <a:pPr algn="just" eaLnBrk="0" hangingPunct="0">
                <a:lnSpc>
                  <a:spcPct val="80000"/>
                </a:lnSpc>
              </a:pPr>
              <a:r>
                <a:rPr kumimoji="0" lang="zh-CN" altLang="en-US" sz="1800"/>
                <a:t>逻辑数据库设计</a:t>
              </a:r>
            </a:p>
          </p:txBody>
        </p:sp>
        <p:sp>
          <p:nvSpPr>
            <p:cNvPr id="402442" name="Text Box 10"/>
            <p:cNvSpPr txBox="1">
              <a:spLocks noChangeArrowheads="1"/>
            </p:cNvSpPr>
            <p:nvPr/>
          </p:nvSpPr>
          <p:spPr bwMode="auto">
            <a:xfrm>
              <a:off x="1461" y="3729"/>
              <a:ext cx="937" cy="247"/>
            </a:xfrm>
            <a:prstGeom prst="rect">
              <a:avLst/>
            </a:prstGeom>
            <a:noFill/>
            <a:ln w="9525">
              <a:solidFill>
                <a:srgbClr val="000000"/>
              </a:solidFill>
              <a:miter lim="800000"/>
              <a:headEnd/>
              <a:tailEnd/>
            </a:ln>
          </p:spPr>
          <p:txBody>
            <a:bodyPr/>
            <a:lstStyle/>
            <a:p>
              <a:pPr algn="just" eaLnBrk="0" hangingPunct="0">
                <a:lnSpc>
                  <a:spcPct val="80000"/>
                </a:lnSpc>
              </a:pPr>
              <a:r>
                <a:rPr kumimoji="0" lang="zh-CN" altLang="en-US" sz="1800"/>
                <a:t>建立数据库</a:t>
              </a:r>
            </a:p>
          </p:txBody>
        </p:sp>
        <p:sp>
          <p:nvSpPr>
            <p:cNvPr id="402443" name="Text Box 11"/>
            <p:cNvSpPr txBox="1">
              <a:spLocks noChangeArrowheads="1"/>
            </p:cNvSpPr>
            <p:nvPr/>
          </p:nvSpPr>
          <p:spPr bwMode="auto">
            <a:xfrm>
              <a:off x="1461" y="1671"/>
              <a:ext cx="937" cy="247"/>
            </a:xfrm>
            <a:prstGeom prst="rect">
              <a:avLst/>
            </a:prstGeom>
            <a:noFill/>
            <a:ln w="9525">
              <a:solidFill>
                <a:srgbClr val="000000"/>
              </a:solidFill>
              <a:miter lim="800000"/>
              <a:headEnd/>
              <a:tailEnd/>
            </a:ln>
          </p:spPr>
          <p:txBody>
            <a:bodyPr/>
            <a:lstStyle/>
            <a:p>
              <a:pPr eaLnBrk="0" hangingPunct="0">
                <a:lnSpc>
                  <a:spcPct val="80000"/>
                </a:lnSpc>
              </a:pPr>
              <a:r>
                <a:rPr kumimoji="0" lang="zh-CN" altLang="en-US" sz="1800"/>
                <a:t>数据分析</a:t>
              </a:r>
            </a:p>
          </p:txBody>
        </p:sp>
        <p:sp>
          <p:nvSpPr>
            <p:cNvPr id="402451" name="Line 19"/>
            <p:cNvSpPr>
              <a:spLocks noChangeShapeType="1"/>
            </p:cNvSpPr>
            <p:nvPr/>
          </p:nvSpPr>
          <p:spPr bwMode="auto">
            <a:xfrm flipH="1">
              <a:off x="1870" y="1477"/>
              <a:ext cx="1037" cy="194"/>
            </a:xfrm>
            <a:prstGeom prst="line">
              <a:avLst/>
            </a:prstGeom>
            <a:noFill/>
            <a:ln w="6350">
              <a:solidFill>
                <a:srgbClr val="000000"/>
              </a:solidFill>
              <a:round/>
              <a:headEnd/>
              <a:tailEnd type="stealth" w="sm" len="sm"/>
            </a:ln>
          </p:spPr>
          <p:txBody>
            <a:bodyPr/>
            <a:lstStyle/>
            <a:p>
              <a:endParaRPr lang="zh-CN" altLang="en-US"/>
            </a:p>
          </p:txBody>
        </p:sp>
        <p:sp>
          <p:nvSpPr>
            <p:cNvPr id="402452" name="Line 20"/>
            <p:cNvSpPr>
              <a:spLocks noChangeShapeType="1"/>
            </p:cNvSpPr>
            <p:nvPr/>
          </p:nvSpPr>
          <p:spPr bwMode="auto">
            <a:xfrm>
              <a:off x="1944" y="1913"/>
              <a:ext cx="0" cy="168"/>
            </a:xfrm>
            <a:prstGeom prst="line">
              <a:avLst/>
            </a:prstGeom>
            <a:noFill/>
            <a:ln w="6350">
              <a:solidFill>
                <a:srgbClr val="000000"/>
              </a:solidFill>
              <a:round/>
              <a:headEnd/>
              <a:tailEnd type="stealth" w="sm" len="sm"/>
            </a:ln>
          </p:spPr>
          <p:txBody>
            <a:bodyPr/>
            <a:lstStyle/>
            <a:p>
              <a:endParaRPr lang="zh-CN" altLang="en-US"/>
            </a:p>
          </p:txBody>
        </p:sp>
        <p:sp>
          <p:nvSpPr>
            <p:cNvPr id="402453" name="Line 21"/>
            <p:cNvSpPr>
              <a:spLocks noChangeShapeType="1"/>
            </p:cNvSpPr>
            <p:nvPr/>
          </p:nvSpPr>
          <p:spPr bwMode="auto">
            <a:xfrm flipH="1">
              <a:off x="1918" y="2332"/>
              <a:ext cx="0" cy="160"/>
            </a:xfrm>
            <a:prstGeom prst="line">
              <a:avLst/>
            </a:prstGeom>
            <a:noFill/>
            <a:ln w="6350">
              <a:solidFill>
                <a:srgbClr val="000000"/>
              </a:solidFill>
              <a:round/>
              <a:headEnd/>
              <a:tailEnd type="stealth" w="sm" len="sm"/>
            </a:ln>
          </p:spPr>
          <p:txBody>
            <a:bodyPr/>
            <a:lstStyle/>
            <a:p>
              <a:endParaRPr lang="zh-CN" altLang="en-US"/>
            </a:p>
          </p:txBody>
        </p:sp>
        <p:sp>
          <p:nvSpPr>
            <p:cNvPr id="402454" name="Line 22"/>
            <p:cNvSpPr>
              <a:spLocks noChangeShapeType="1"/>
            </p:cNvSpPr>
            <p:nvPr/>
          </p:nvSpPr>
          <p:spPr bwMode="auto">
            <a:xfrm>
              <a:off x="1910" y="2747"/>
              <a:ext cx="0" cy="157"/>
            </a:xfrm>
            <a:prstGeom prst="line">
              <a:avLst/>
            </a:prstGeom>
            <a:noFill/>
            <a:ln w="6350">
              <a:solidFill>
                <a:srgbClr val="000000"/>
              </a:solidFill>
              <a:round/>
              <a:headEnd/>
              <a:tailEnd type="stealth" w="sm" len="sm"/>
            </a:ln>
          </p:spPr>
          <p:txBody>
            <a:bodyPr/>
            <a:lstStyle/>
            <a:p>
              <a:endParaRPr lang="zh-CN" altLang="en-US"/>
            </a:p>
          </p:txBody>
        </p:sp>
        <p:sp>
          <p:nvSpPr>
            <p:cNvPr id="402455" name="Line 23"/>
            <p:cNvSpPr>
              <a:spLocks noChangeShapeType="1"/>
            </p:cNvSpPr>
            <p:nvPr/>
          </p:nvSpPr>
          <p:spPr bwMode="auto">
            <a:xfrm>
              <a:off x="1910" y="3159"/>
              <a:ext cx="0" cy="157"/>
            </a:xfrm>
            <a:prstGeom prst="line">
              <a:avLst/>
            </a:prstGeom>
            <a:noFill/>
            <a:ln w="6350">
              <a:solidFill>
                <a:srgbClr val="000000"/>
              </a:solidFill>
              <a:round/>
              <a:headEnd/>
              <a:tailEnd type="stealth" w="sm" len="sm"/>
            </a:ln>
          </p:spPr>
          <p:txBody>
            <a:bodyPr/>
            <a:lstStyle/>
            <a:p>
              <a:endParaRPr lang="zh-CN" altLang="en-US"/>
            </a:p>
          </p:txBody>
        </p:sp>
        <p:sp>
          <p:nvSpPr>
            <p:cNvPr id="402456" name="Line 24"/>
            <p:cNvSpPr>
              <a:spLocks noChangeShapeType="1"/>
            </p:cNvSpPr>
            <p:nvPr/>
          </p:nvSpPr>
          <p:spPr bwMode="auto">
            <a:xfrm>
              <a:off x="1918" y="3570"/>
              <a:ext cx="0" cy="168"/>
            </a:xfrm>
            <a:prstGeom prst="line">
              <a:avLst/>
            </a:prstGeom>
            <a:noFill/>
            <a:ln w="6350">
              <a:solidFill>
                <a:srgbClr val="000000"/>
              </a:solidFill>
              <a:round/>
              <a:headEnd/>
              <a:tailEnd type="stealth" w="sm" len="sm"/>
            </a:ln>
          </p:spPr>
          <p:txBody>
            <a:bodyPr/>
            <a:lstStyle/>
            <a:p>
              <a:endParaRPr lang="zh-CN" altLang="en-US"/>
            </a:p>
          </p:txBody>
        </p:sp>
      </p:grpSp>
      <p:grpSp>
        <p:nvGrpSpPr>
          <p:cNvPr id="402465" name="Group 33"/>
          <p:cNvGrpSpPr>
            <a:grpSpLocks/>
          </p:cNvGrpSpPr>
          <p:nvPr/>
        </p:nvGrpSpPr>
        <p:grpSpPr bwMode="auto">
          <a:xfrm>
            <a:off x="4705350" y="2289175"/>
            <a:ext cx="3219450" cy="4035425"/>
            <a:chOff x="2964" y="1442"/>
            <a:chExt cx="2028" cy="2542"/>
          </a:xfrm>
        </p:grpSpPr>
        <p:sp>
          <p:nvSpPr>
            <p:cNvPr id="402444" name="Text Box 12"/>
            <p:cNvSpPr txBox="1">
              <a:spLocks noChangeArrowheads="1"/>
            </p:cNvSpPr>
            <p:nvPr/>
          </p:nvSpPr>
          <p:spPr bwMode="auto">
            <a:xfrm>
              <a:off x="3512" y="1671"/>
              <a:ext cx="937" cy="247"/>
            </a:xfrm>
            <a:prstGeom prst="rect">
              <a:avLst/>
            </a:prstGeom>
            <a:noFill/>
            <a:ln w="9525">
              <a:solidFill>
                <a:srgbClr val="000000"/>
              </a:solidFill>
              <a:miter lim="800000"/>
              <a:headEnd/>
              <a:tailEnd/>
            </a:ln>
          </p:spPr>
          <p:txBody>
            <a:bodyPr/>
            <a:lstStyle/>
            <a:p>
              <a:pPr eaLnBrk="0" hangingPunct="0">
                <a:lnSpc>
                  <a:spcPct val="80000"/>
                </a:lnSpc>
              </a:pPr>
              <a:r>
                <a:rPr kumimoji="0" lang="zh-CN" altLang="en-US" sz="1800"/>
                <a:t>功能分析</a:t>
              </a:r>
            </a:p>
          </p:txBody>
        </p:sp>
        <p:sp>
          <p:nvSpPr>
            <p:cNvPr id="402445" name="Text Box 13"/>
            <p:cNvSpPr txBox="1">
              <a:spLocks noChangeArrowheads="1"/>
            </p:cNvSpPr>
            <p:nvPr/>
          </p:nvSpPr>
          <p:spPr bwMode="auto">
            <a:xfrm>
              <a:off x="2964" y="2082"/>
              <a:ext cx="936" cy="247"/>
            </a:xfrm>
            <a:prstGeom prst="rect">
              <a:avLst/>
            </a:prstGeom>
            <a:noFill/>
            <a:ln w="9525">
              <a:solidFill>
                <a:srgbClr val="000000"/>
              </a:solidFill>
              <a:miter lim="800000"/>
              <a:headEnd/>
              <a:tailEnd/>
            </a:ln>
          </p:spPr>
          <p:txBody>
            <a:bodyPr/>
            <a:lstStyle/>
            <a:p>
              <a:pPr eaLnBrk="0" hangingPunct="0">
                <a:lnSpc>
                  <a:spcPct val="80000"/>
                </a:lnSpc>
              </a:pPr>
              <a:r>
                <a:rPr kumimoji="0" lang="zh-CN" altLang="en-US" sz="1800"/>
                <a:t>功能模型</a:t>
              </a:r>
            </a:p>
          </p:txBody>
        </p:sp>
        <p:sp>
          <p:nvSpPr>
            <p:cNvPr id="402446" name="Text Box 14"/>
            <p:cNvSpPr txBox="1">
              <a:spLocks noChangeArrowheads="1"/>
            </p:cNvSpPr>
            <p:nvPr/>
          </p:nvSpPr>
          <p:spPr bwMode="auto">
            <a:xfrm>
              <a:off x="4055" y="2082"/>
              <a:ext cx="937" cy="247"/>
            </a:xfrm>
            <a:prstGeom prst="rect">
              <a:avLst/>
            </a:prstGeom>
            <a:noFill/>
            <a:ln w="9525">
              <a:solidFill>
                <a:srgbClr val="000000"/>
              </a:solidFill>
              <a:miter lim="800000"/>
              <a:headEnd/>
              <a:tailEnd/>
            </a:ln>
          </p:spPr>
          <p:txBody>
            <a:bodyPr/>
            <a:lstStyle/>
            <a:p>
              <a:pPr eaLnBrk="0" hangingPunct="0">
                <a:lnSpc>
                  <a:spcPct val="80000"/>
                </a:lnSpc>
              </a:pPr>
              <a:r>
                <a:rPr kumimoji="0" lang="zh-CN" altLang="en-US" sz="1800"/>
                <a:t>功能说明</a:t>
              </a:r>
            </a:p>
          </p:txBody>
        </p:sp>
        <p:sp>
          <p:nvSpPr>
            <p:cNvPr id="402447" name="Text Box 15"/>
            <p:cNvSpPr txBox="1">
              <a:spLocks noChangeArrowheads="1"/>
            </p:cNvSpPr>
            <p:nvPr/>
          </p:nvSpPr>
          <p:spPr bwMode="auto">
            <a:xfrm>
              <a:off x="3512" y="2494"/>
              <a:ext cx="937" cy="247"/>
            </a:xfrm>
            <a:prstGeom prst="rect">
              <a:avLst/>
            </a:prstGeom>
            <a:noFill/>
            <a:ln w="9525">
              <a:solidFill>
                <a:srgbClr val="000000"/>
              </a:solidFill>
              <a:miter lim="800000"/>
              <a:headEnd/>
              <a:tailEnd/>
            </a:ln>
          </p:spPr>
          <p:txBody>
            <a:bodyPr/>
            <a:lstStyle/>
            <a:p>
              <a:pPr eaLnBrk="0" hangingPunct="0">
                <a:lnSpc>
                  <a:spcPct val="80000"/>
                </a:lnSpc>
              </a:pPr>
              <a:r>
                <a:rPr kumimoji="0" lang="zh-CN" altLang="en-US" sz="1800"/>
                <a:t>事务设计</a:t>
              </a:r>
            </a:p>
          </p:txBody>
        </p:sp>
        <p:sp>
          <p:nvSpPr>
            <p:cNvPr id="402448" name="Text Box 16"/>
            <p:cNvSpPr txBox="1">
              <a:spLocks noChangeArrowheads="1"/>
            </p:cNvSpPr>
            <p:nvPr/>
          </p:nvSpPr>
          <p:spPr bwMode="auto">
            <a:xfrm>
              <a:off x="3512" y="2906"/>
              <a:ext cx="937" cy="246"/>
            </a:xfrm>
            <a:prstGeom prst="rect">
              <a:avLst/>
            </a:prstGeom>
            <a:noFill/>
            <a:ln w="9525">
              <a:solidFill>
                <a:srgbClr val="000000"/>
              </a:solidFill>
              <a:miter lim="800000"/>
              <a:headEnd/>
              <a:tailEnd/>
            </a:ln>
          </p:spPr>
          <p:txBody>
            <a:bodyPr/>
            <a:lstStyle/>
            <a:p>
              <a:pPr eaLnBrk="0" hangingPunct="0">
                <a:lnSpc>
                  <a:spcPct val="80000"/>
                </a:lnSpc>
              </a:pPr>
              <a:r>
                <a:rPr kumimoji="0" lang="zh-CN" altLang="en-US" sz="1800"/>
                <a:t>程序说明</a:t>
              </a:r>
            </a:p>
          </p:txBody>
        </p:sp>
        <p:sp>
          <p:nvSpPr>
            <p:cNvPr id="402449" name="Text Box 17"/>
            <p:cNvSpPr txBox="1">
              <a:spLocks noChangeArrowheads="1"/>
            </p:cNvSpPr>
            <p:nvPr/>
          </p:nvSpPr>
          <p:spPr bwMode="auto">
            <a:xfrm>
              <a:off x="3373" y="3318"/>
              <a:ext cx="1233" cy="247"/>
            </a:xfrm>
            <a:prstGeom prst="rect">
              <a:avLst/>
            </a:prstGeom>
            <a:noFill/>
            <a:ln w="9525">
              <a:solidFill>
                <a:srgbClr val="000000"/>
              </a:solidFill>
              <a:miter lim="800000"/>
              <a:headEnd/>
              <a:tailEnd/>
            </a:ln>
          </p:spPr>
          <p:txBody>
            <a:bodyPr/>
            <a:lstStyle/>
            <a:p>
              <a:pPr algn="just" eaLnBrk="0" hangingPunct="0">
                <a:lnSpc>
                  <a:spcPct val="80000"/>
                </a:lnSpc>
              </a:pPr>
              <a:r>
                <a:rPr kumimoji="0" lang="zh-CN" altLang="en-US" sz="1800"/>
                <a:t>应用程序设计</a:t>
              </a:r>
            </a:p>
          </p:txBody>
        </p:sp>
        <p:sp>
          <p:nvSpPr>
            <p:cNvPr id="402450" name="Text Box 18"/>
            <p:cNvSpPr txBox="1">
              <a:spLocks noChangeArrowheads="1"/>
            </p:cNvSpPr>
            <p:nvPr/>
          </p:nvSpPr>
          <p:spPr bwMode="auto">
            <a:xfrm>
              <a:off x="3368" y="3729"/>
              <a:ext cx="1234" cy="255"/>
            </a:xfrm>
            <a:prstGeom prst="rect">
              <a:avLst/>
            </a:prstGeom>
            <a:noFill/>
            <a:ln w="9525">
              <a:solidFill>
                <a:srgbClr val="000000"/>
              </a:solidFill>
              <a:miter lim="800000"/>
              <a:headEnd/>
              <a:tailEnd/>
            </a:ln>
          </p:spPr>
          <p:txBody>
            <a:bodyPr/>
            <a:lstStyle/>
            <a:p>
              <a:pPr algn="just" eaLnBrk="0" hangingPunct="0">
                <a:lnSpc>
                  <a:spcPct val="80000"/>
                </a:lnSpc>
              </a:pPr>
              <a:r>
                <a:rPr kumimoji="0" lang="zh-CN" altLang="en-US" sz="1800"/>
                <a:t>程序编码调试</a:t>
              </a:r>
            </a:p>
          </p:txBody>
        </p:sp>
        <p:sp>
          <p:nvSpPr>
            <p:cNvPr id="402457" name="Line 25"/>
            <p:cNvSpPr>
              <a:spLocks noChangeShapeType="1"/>
            </p:cNvSpPr>
            <p:nvPr/>
          </p:nvSpPr>
          <p:spPr bwMode="auto">
            <a:xfrm>
              <a:off x="3357" y="1442"/>
              <a:ext cx="617" cy="236"/>
            </a:xfrm>
            <a:prstGeom prst="line">
              <a:avLst/>
            </a:prstGeom>
            <a:noFill/>
            <a:ln w="6350">
              <a:solidFill>
                <a:srgbClr val="000000"/>
              </a:solidFill>
              <a:round/>
              <a:headEnd/>
              <a:tailEnd type="stealth" w="sm" len="sm"/>
            </a:ln>
          </p:spPr>
          <p:txBody>
            <a:bodyPr/>
            <a:lstStyle/>
            <a:p>
              <a:endParaRPr lang="zh-CN" altLang="en-US"/>
            </a:p>
          </p:txBody>
        </p:sp>
        <p:sp>
          <p:nvSpPr>
            <p:cNvPr id="402458" name="Line 26"/>
            <p:cNvSpPr>
              <a:spLocks noChangeShapeType="1"/>
            </p:cNvSpPr>
            <p:nvPr/>
          </p:nvSpPr>
          <p:spPr bwMode="auto">
            <a:xfrm flipH="1">
              <a:off x="3467" y="1924"/>
              <a:ext cx="381" cy="157"/>
            </a:xfrm>
            <a:prstGeom prst="line">
              <a:avLst/>
            </a:prstGeom>
            <a:noFill/>
            <a:ln w="6350">
              <a:solidFill>
                <a:srgbClr val="000000"/>
              </a:solidFill>
              <a:round/>
              <a:headEnd/>
              <a:tailEnd type="stealth" w="sm" len="sm"/>
            </a:ln>
          </p:spPr>
          <p:txBody>
            <a:bodyPr/>
            <a:lstStyle/>
            <a:p>
              <a:endParaRPr lang="zh-CN" altLang="en-US"/>
            </a:p>
          </p:txBody>
        </p:sp>
        <p:sp>
          <p:nvSpPr>
            <p:cNvPr id="402459" name="Line 27"/>
            <p:cNvSpPr>
              <a:spLocks noChangeShapeType="1"/>
            </p:cNvSpPr>
            <p:nvPr/>
          </p:nvSpPr>
          <p:spPr bwMode="auto">
            <a:xfrm>
              <a:off x="4107" y="1931"/>
              <a:ext cx="465" cy="150"/>
            </a:xfrm>
            <a:prstGeom prst="line">
              <a:avLst/>
            </a:prstGeom>
            <a:noFill/>
            <a:ln w="6350">
              <a:solidFill>
                <a:srgbClr val="000000"/>
              </a:solidFill>
              <a:round/>
              <a:headEnd/>
              <a:tailEnd type="stealth" w="sm" len="sm"/>
            </a:ln>
          </p:spPr>
          <p:txBody>
            <a:bodyPr/>
            <a:lstStyle/>
            <a:p>
              <a:endParaRPr lang="zh-CN" altLang="en-US"/>
            </a:p>
          </p:txBody>
        </p:sp>
        <p:sp>
          <p:nvSpPr>
            <p:cNvPr id="402460" name="Line 28"/>
            <p:cNvSpPr>
              <a:spLocks noChangeShapeType="1"/>
            </p:cNvSpPr>
            <p:nvPr/>
          </p:nvSpPr>
          <p:spPr bwMode="auto">
            <a:xfrm>
              <a:off x="3467" y="2325"/>
              <a:ext cx="440" cy="160"/>
            </a:xfrm>
            <a:prstGeom prst="line">
              <a:avLst/>
            </a:prstGeom>
            <a:noFill/>
            <a:ln w="6350">
              <a:solidFill>
                <a:srgbClr val="000000"/>
              </a:solidFill>
              <a:round/>
              <a:headEnd/>
              <a:tailEnd type="stealth" w="sm" len="sm"/>
            </a:ln>
          </p:spPr>
          <p:txBody>
            <a:bodyPr/>
            <a:lstStyle/>
            <a:p>
              <a:endParaRPr lang="zh-CN" altLang="en-US"/>
            </a:p>
          </p:txBody>
        </p:sp>
        <p:sp>
          <p:nvSpPr>
            <p:cNvPr id="402461" name="Line 29"/>
            <p:cNvSpPr>
              <a:spLocks noChangeShapeType="1"/>
            </p:cNvSpPr>
            <p:nvPr/>
          </p:nvSpPr>
          <p:spPr bwMode="auto">
            <a:xfrm flipH="1">
              <a:off x="4082" y="2325"/>
              <a:ext cx="483" cy="178"/>
            </a:xfrm>
            <a:prstGeom prst="line">
              <a:avLst/>
            </a:prstGeom>
            <a:noFill/>
            <a:ln w="6350">
              <a:solidFill>
                <a:srgbClr val="000000"/>
              </a:solidFill>
              <a:round/>
              <a:headEnd/>
              <a:tailEnd type="stealth" w="sm" len="sm"/>
            </a:ln>
          </p:spPr>
          <p:txBody>
            <a:bodyPr/>
            <a:lstStyle/>
            <a:p>
              <a:endParaRPr lang="zh-CN" altLang="en-US"/>
            </a:p>
          </p:txBody>
        </p:sp>
        <p:sp>
          <p:nvSpPr>
            <p:cNvPr id="402462" name="Line 30"/>
            <p:cNvSpPr>
              <a:spLocks noChangeShapeType="1"/>
            </p:cNvSpPr>
            <p:nvPr/>
          </p:nvSpPr>
          <p:spPr bwMode="auto">
            <a:xfrm>
              <a:off x="3987" y="2736"/>
              <a:ext cx="0" cy="168"/>
            </a:xfrm>
            <a:prstGeom prst="line">
              <a:avLst/>
            </a:prstGeom>
            <a:noFill/>
            <a:ln w="6350">
              <a:solidFill>
                <a:srgbClr val="000000"/>
              </a:solidFill>
              <a:round/>
              <a:headEnd/>
              <a:tailEnd type="stealth" w="sm" len="sm"/>
            </a:ln>
          </p:spPr>
          <p:txBody>
            <a:bodyPr/>
            <a:lstStyle/>
            <a:p>
              <a:endParaRPr lang="zh-CN" altLang="en-US"/>
            </a:p>
          </p:txBody>
        </p:sp>
        <p:sp>
          <p:nvSpPr>
            <p:cNvPr id="402463" name="Line 31"/>
            <p:cNvSpPr>
              <a:spLocks noChangeShapeType="1"/>
            </p:cNvSpPr>
            <p:nvPr/>
          </p:nvSpPr>
          <p:spPr bwMode="auto">
            <a:xfrm>
              <a:off x="3989" y="3148"/>
              <a:ext cx="0" cy="168"/>
            </a:xfrm>
            <a:prstGeom prst="line">
              <a:avLst/>
            </a:prstGeom>
            <a:noFill/>
            <a:ln w="6350">
              <a:solidFill>
                <a:srgbClr val="000000"/>
              </a:solidFill>
              <a:round/>
              <a:headEnd/>
              <a:tailEnd type="stealth" w="sm" len="sm"/>
            </a:ln>
          </p:spPr>
          <p:txBody>
            <a:bodyPr/>
            <a:lstStyle/>
            <a:p>
              <a:endParaRPr lang="zh-CN" altLang="en-US"/>
            </a:p>
          </p:txBody>
        </p:sp>
        <p:sp>
          <p:nvSpPr>
            <p:cNvPr id="402464" name="Line 32"/>
            <p:cNvSpPr>
              <a:spLocks noChangeShapeType="1"/>
            </p:cNvSpPr>
            <p:nvPr/>
          </p:nvSpPr>
          <p:spPr bwMode="auto">
            <a:xfrm>
              <a:off x="3998" y="3570"/>
              <a:ext cx="0" cy="168"/>
            </a:xfrm>
            <a:prstGeom prst="line">
              <a:avLst/>
            </a:prstGeom>
            <a:noFill/>
            <a:ln w="9525">
              <a:solidFill>
                <a:srgbClr val="000000"/>
              </a:solidFill>
              <a:round/>
              <a:headEnd/>
              <a:tailEnd type="stealth" w="sm" len="sm"/>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2465"/>
                                        </p:tgtEl>
                                        <p:attrNameLst>
                                          <p:attrName>style.visibility</p:attrName>
                                        </p:attrNameLst>
                                      </p:cBhvr>
                                      <p:to>
                                        <p:strVal val="visible"/>
                                      </p:to>
                                    </p:set>
                                    <p:animEffect transition="in" filter="wipe(up)">
                                      <p:cBhvr>
                                        <p:cTn id="7" dur="5000"/>
                                        <p:tgtEl>
                                          <p:spTgt spid="4024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2466"/>
                                        </p:tgtEl>
                                        <p:attrNameLst>
                                          <p:attrName>style.visibility</p:attrName>
                                        </p:attrNameLst>
                                      </p:cBhvr>
                                      <p:to>
                                        <p:strVal val="visible"/>
                                      </p:to>
                                    </p:set>
                                    <p:animEffect transition="in" filter="wipe(up)">
                                      <p:cBhvr>
                                        <p:cTn id="12" dur="5000"/>
                                        <p:tgtEl>
                                          <p:spTgt spid="40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3458" name="Rectangle 2"/>
          <p:cNvSpPr>
            <a:spLocks noGrp="1" noChangeArrowheads="1"/>
          </p:cNvSpPr>
          <p:nvPr>
            <p:ph type="title"/>
          </p:nvPr>
        </p:nvSpPr>
        <p:spPr/>
        <p:txBody>
          <a:bodyPr/>
          <a:lstStyle/>
          <a:p>
            <a:r>
              <a:rPr lang="en-US" altLang="zh-CN"/>
              <a:t>7.1  </a:t>
            </a:r>
            <a:r>
              <a:rPr lang="zh-CN" altLang="en-US"/>
              <a:t>数据库设计概述</a:t>
            </a:r>
          </a:p>
        </p:txBody>
      </p:sp>
      <p:sp>
        <p:nvSpPr>
          <p:cNvPr id="403459" name="Rectangle 3"/>
          <p:cNvSpPr>
            <a:spLocks noGrp="1" noChangeArrowheads="1"/>
          </p:cNvSpPr>
          <p:nvPr>
            <p:ph type="body" idx="1"/>
          </p:nvPr>
        </p:nvSpPr>
        <p:spPr/>
        <p:txBody>
          <a:bodyPr/>
          <a:lstStyle/>
          <a:p>
            <a:pPr>
              <a:lnSpc>
                <a:spcPct val="130000"/>
              </a:lnSpc>
              <a:buFont typeface="Wingdings" pitchFamily="2" charset="2"/>
              <a:buNone/>
            </a:pPr>
            <a:r>
              <a:rPr lang="en-US" altLang="zh-CN" b="1"/>
              <a:t>7.1.1  </a:t>
            </a:r>
            <a:r>
              <a:rPr lang="zh-CN" altLang="en-US" b="1"/>
              <a:t>数据库和信息系统</a:t>
            </a:r>
          </a:p>
          <a:p>
            <a:pPr>
              <a:lnSpc>
                <a:spcPct val="130000"/>
              </a:lnSpc>
              <a:buFont typeface="Wingdings" pitchFamily="2" charset="2"/>
              <a:buNone/>
            </a:pPr>
            <a:r>
              <a:rPr lang="en-US" altLang="zh-CN" b="1"/>
              <a:t>7.1.2  </a:t>
            </a:r>
            <a:r>
              <a:rPr lang="zh-CN" altLang="en-US" b="1"/>
              <a:t>数据库设计的特点</a:t>
            </a:r>
          </a:p>
          <a:p>
            <a:pPr>
              <a:lnSpc>
                <a:spcPct val="130000"/>
              </a:lnSpc>
              <a:buFont typeface="Wingdings" pitchFamily="2" charset="2"/>
              <a:buNone/>
            </a:pPr>
            <a:r>
              <a:rPr lang="en-US" altLang="zh-CN" b="1">
                <a:solidFill>
                  <a:schemeClr val="accent2"/>
                </a:solidFill>
              </a:rPr>
              <a:t>7.1.3  </a:t>
            </a:r>
            <a:r>
              <a:rPr lang="zh-CN" altLang="en-US" b="1">
                <a:solidFill>
                  <a:schemeClr val="accent2"/>
                </a:solidFill>
              </a:rPr>
              <a:t>数据库设计方法简述</a:t>
            </a:r>
          </a:p>
          <a:p>
            <a:pPr>
              <a:lnSpc>
                <a:spcPct val="130000"/>
              </a:lnSpc>
              <a:buFont typeface="Wingdings" pitchFamily="2" charset="2"/>
              <a:buNone/>
            </a:pPr>
            <a:r>
              <a:rPr lang="en-US" altLang="zh-CN" b="1"/>
              <a:t>7.1.4  </a:t>
            </a:r>
            <a:r>
              <a:rPr lang="zh-CN" altLang="en-US" b="1"/>
              <a:t>数据库设计的基本步骤</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4482" name="Rectangle 2"/>
          <p:cNvSpPr>
            <a:spLocks noGrp="1" noChangeArrowheads="1"/>
          </p:cNvSpPr>
          <p:nvPr>
            <p:ph type="title"/>
          </p:nvPr>
        </p:nvSpPr>
        <p:spPr/>
        <p:txBody>
          <a:bodyPr/>
          <a:lstStyle/>
          <a:p>
            <a:r>
              <a:rPr lang="en-US" altLang="zh-CN"/>
              <a:t>7.1.3  </a:t>
            </a:r>
            <a:r>
              <a:rPr lang="zh-CN" altLang="en-US"/>
              <a:t>数据库设计方法简述</a:t>
            </a:r>
          </a:p>
        </p:txBody>
      </p:sp>
      <p:sp>
        <p:nvSpPr>
          <p:cNvPr id="404483" name="Rectangle 3"/>
          <p:cNvSpPr>
            <a:spLocks noGrp="1" noChangeArrowheads="1"/>
          </p:cNvSpPr>
          <p:nvPr>
            <p:ph type="body" idx="1"/>
          </p:nvPr>
        </p:nvSpPr>
        <p:spPr>
          <a:xfrm>
            <a:off x="685800" y="2017713"/>
            <a:ext cx="8269288" cy="3571875"/>
          </a:xfrm>
        </p:spPr>
        <p:txBody>
          <a:bodyPr/>
          <a:lstStyle/>
          <a:p>
            <a:r>
              <a:rPr lang="zh-CN" altLang="en-US" sz="3600" b="1"/>
              <a:t>手工试凑法</a:t>
            </a:r>
          </a:p>
          <a:p>
            <a:pPr lvl="1">
              <a:spcAft>
                <a:spcPct val="30000"/>
              </a:spcAft>
            </a:pPr>
            <a:r>
              <a:rPr lang="zh-CN" altLang="en-US" b="1"/>
              <a:t>设计质量与设计人员的经验和水平有直接关系</a:t>
            </a:r>
          </a:p>
          <a:p>
            <a:pPr lvl="1">
              <a:spcAft>
                <a:spcPct val="30000"/>
              </a:spcAft>
            </a:pPr>
            <a:r>
              <a:rPr lang="zh-CN" altLang="en-US" b="1"/>
              <a:t>缺乏科学理论和工程方法的支持，工程的质量难以保证</a:t>
            </a:r>
          </a:p>
          <a:p>
            <a:pPr lvl="1">
              <a:spcAft>
                <a:spcPct val="30000"/>
              </a:spcAft>
            </a:pPr>
            <a:r>
              <a:rPr lang="zh-CN" altLang="en-US" b="1"/>
              <a:t>数据库运行一段时间后常常又不同程度地发现各种问题，增加了维护代价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left)">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wipe(left)">
                                      <p:cBhvr>
                                        <p:cTn id="12" dur="500"/>
                                        <p:tgtEl>
                                          <p:spTgt spid="404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wipe(left)">
                                      <p:cBhvr>
                                        <p:cTn id="17" dur="500"/>
                                        <p:tgtEl>
                                          <p:spTgt spid="404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wipe(left)">
                                      <p:cBhvr>
                                        <p:cTn id="22" dur="500"/>
                                        <p:tgtEl>
                                          <p:spTgt spid="404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6530" name="Rectangle 2"/>
          <p:cNvSpPr>
            <a:spLocks noGrp="1" noChangeArrowheads="1"/>
          </p:cNvSpPr>
          <p:nvPr>
            <p:ph type="title"/>
          </p:nvPr>
        </p:nvSpPr>
        <p:spPr/>
        <p:txBody>
          <a:bodyPr/>
          <a:lstStyle/>
          <a:p>
            <a:r>
              <a:rPr lang="zh-CN" altLang="en-US"/>
              <a:t>数据库设计方法简述（续）</a:t>
            </a:r>
          </a:p>
        </p:txBody>
      </p:sp>
      <p:sp>
        <p:nvSpPr>
          <p:cNvPr id="406531" name="Rectangle 3"/>
          <p:cNvSpPr>
            <a:spLocks noGrp="1" noChangeArrowheads="1"/>
          </p:cNvSpPr>
          <p:nvPr>
            <p:ph type="body" idx="1"/>
          </p:nvPr>
        </p:nvSpPr>
        <p:spPr/>
        <p:txBody>
          <a:bodyPr/>
          <a:lstStyle/>
          <a:p>
            <a:pPr>
              <a:lnSpc>
                <a:spcPct val="90000"/>
              </a:lnSpc>
            </a:pPr>
            <a:r>
              <a:rPr lang="zh-CN" altLang="en-US" sz="3600" b="1"/>
              <a:t>规范设计法</a:t>
            </a:r>
          </a:p>
          <a:p>
            <a:pPr lvl="1">
              <a:lnSpc>
                <a:spcPct val="90000"/>
              </a:lnSpc>
            </a:pPr>
            <a:r>
              <a:rPr lang="zh-CN" altLang="en-US" b="1"/>
              <a:t>典型方法</a:t>
            </a:r>
          </a:p>
          <a:p>
            <a:pPr lvl="2">
              <a:lnSpc>
                <a:spcPct val="90000"/>
              </a:lnSpc>
            </a:pPr>
            <a:r>
              <a:rPr lang="zh-CN" altLang="en-US" sz="2800" b="1"/>
              <a:t>新奥尔良（</a:t>
            </a:r>
            <a:r>
              <a:rPr lang="en-US" altLang="zh-CN" sz="2800" b="1"/>
              <a:t>New Orleans</a:t>
            </a:r>
            <a:r>
              <a:rPr lang="zh-CN" altLang="en-US" sz="2800" b="1"/>
              <a:t>）方法</a:t>
            </a:r>
          </a:p>
          <a:p>
            <a:pPr lvl="3">
              <a:lnSpc>
                <a:spcPct val="90000"/>
              </a:lnSpc>
            </a:pPr>
            <a:r>
              <a:rPr lang="zh-CN" altLang="en-US" sz="2800" b="1"/>
              <a:t> 将数据库设计分为四个阶段</a:t>
            </a:r>
          </a:p>
          <a:p>
            <a:pPr lvl="2">
              <a:lnSpc>
                <a:spcPct val="90000"/>
              </a:lnSpc>
            </a:pPr>
            <a:r>
              <a:rPr lang="en-US" altLang="zh-CN" sz="2800" b="1"/>
              <a:t>S.B.Yao</a:t>
            </a:r>
            <a:r>
              <a:rPr lang="zh-CN" altLang="en-US" sz="2800" b="1"/>
              <a:t>方法</a:t>
            </a:r>
          </a:p>
          <a:p>
            <a:pPr lvl="3">
              <a:lnSpc>
                <a:spcPct val="90000"/>
              </a:lnSpc>
            </a:pPr>
            <a:r>
              <a:rPr lang="zh-CN" altLang="en-US" sz="2800" b="1"/>
              <a:t>将数据库设计分为五个步骤</a:t>
            </a:r>
          </a:p>
          <a:p>
            <a:pPr lvl="2">
              <a:lnSpc>
                <a:spcPct val="90000"/>
              </a:lnSpc>
            </a:pPr>
            <a:r>
              <a:rPr lang="en-US" altLang="zh-CN" sz="2800" b="1"/>
              <a:t>I.R.Palmer</a:t>
            </a:r>
            <a:r>
              <a:rPr lang="zh-CN" altLang="en-US" sz="2800" b="1"/>
              <a:t>方法</a:t>
            </a:r>
          </a:p>
          <a:p>
            <a:pPr lvl="3">
              <a:lnSpc>
                <a:spcPct val="90000"/>
              </a:lnSpc>
            </a:pPr>
            <a:r>
              <a:rPr lang="zh-CN" altLang="en-US" sz="2800" b="1"/>
              <a:t>把数据库设计当成一步接一步的过程</a:t>
            </a:r>
            <a:endParaRPr lang="zh-CN" altLang="en-US"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7554" name="Rectangle 2"/>
          <p:cNvSpPr>
            <a:spLocks noGrp="1" noChangeArrowheads="1"/>
          </p:cNvSpPr>
          <p:nvPr>
            <p:ph type="title"/>
          </p:nvPr>
        </p:nvSpPr>
        <p:spPr/>
        <p:txBody>
          <a:bodyPr/>
          <a:lstStyle/>
          <a:p>
            <a:r>
              <a:rPr lang="zh-CN" altLang="en-US"/>
              <a:t>数据库设计方法简述（续）</a:t>
            </a:r>
          </a:p>
        </p:txBody>
      </p:sp>
      <p:sp>
        <p:nvSpPr>
          <p:cNvPr id="407555" name="Rectangle 3"/>
          <p:cNvSpPr>
            <a:spLocks noGrp="1" noChangeArrowheads="1"/>
          </p:cNvSpPr>
          <p:nvPr>
            <p:ph type="body" idx="1"/>
          </p:nvPr>
        </p:nvSpPr>
        <p:spPr>
          <a:xfrm>
            <a:off x="1182688" y="2017713"/>
            <a:ext cx="7772400" cy="3087687"/>
          </a:xfrm>
        </p:spPr>
        <p:txBody>
          <a:bodyPr/>
          <a:lstStyle/>
          <a:p>
            <a:pPr>
              <a:lnSpc>
                <a:spcPct val="170000"/>
              </a:lnSpc>
            </a:pPr>
            <a:r>
              <a:rPr lang="zh-CN" altLang="en-US" sz="3600" b="1"/>
              <a:t>计算机辅助设计</a:t>
            </a:r>
          </a:p>
          <a:p>
            <a:pPr lvl="1">
              <a:lnSpc>
                <a:spcPct val="170000"/>
              </a:lnSpc>
            </a:pPr>
            <a:r>
              <a:rPr lang="en-US" altLang="zh-CN" b="1"/>
              <a:t>ORACLE  Designer </a:t>
            </a:r>
          </a:p>
          <a:p>
            <a:pPr lvl="1">
              <a:lnSpc>
                <a:spcPct val="170000"/>
              </a:lnSpc>
            </a:pPr>
            <a:r>
              <a:rPr lang="en-US" altLang="zh-CN" b="1"/>
              <a:t>SYBASE  PowerDesigner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8578" name="Rectangle 2"/>
          <p:cNvSpPr>
            <a:spLocks noGrp="1" noChangeArrowheads="1"/>
          </p:cNvSpPr>
          <p:nvPr>
            <p:ph type="title"/>
          </p:nvPr>
        </p:nvSpPr>
        <p:spPr/>
        <p:txBody>
          <a:bodyPr/>
          <a:lstStyle/>
          <a:p>
            <a:r>
              <a:rPr lang="en-US" altLang="zh-CN"/>
              <a:t>7.1  </a:t>
            </a:r>
            <a:r>
              <a:rPr lang="zh-CN" altLang="en-US"/>
              <a:t>数据库设计概述</a:t>
            </a:r>
          </a:p>
        </p:txBody>
      </p:sp>
      <p:sp>
        <p:nvSpPr>
          <p:cNvPr id="408579" name="Rectangle 3"/>
          <p:cNvSpPr>
            <a:spLocks noGrp="1" noChangeArrowheads="1"/>
          </p:cNvSpPr>
          <p:nvPr>
            <p:ph type="body" idx="1"/>
          </p:nvPr>
        </p:nvSpPr>
        <p:spPr>
          <a:xfrm>
            <a:off x="1182688" y="2017713"/>
            <a:ext cx="7772400" cy="3240087"/>
          </a:xfrm>
        </p:spPr>
        <p:txBody>
          <a:bodyPr/>
          <a:lstStyle/>
          <a:p>
            <a:pPr>
              <a:lnSpc>
                <a:spcPct val="130000"/>
              </a:lnSpc>
              <a:buFont typeface="Wingdings" pitchFamily="2" charset="2"/>
              <a:buNone/>
            </a:pPr>
            <a:r>
              <a:rPr lang="en-US" altLang="zh-CN" b="1"/>
              <a:t>7.1.1  </a:t>
            </a:r>
            <a:r>
              <a:rPr lang="zh-CN" altLang="en-US" b="1"/>
              <a:t>数据库和信息系统</a:t>
            </a:r>
          </a:p>
          <a:p>
            <a:pPr>
              <a:lnSpc>
                <a:spcPct val="130000"/>
              </a:lnSpc>
              <a:buFont typeface="Wingdings" pitchFamily="2" charset="2"/>
              <a:buNone/>
            </a:pPr>
            <a:r>
              <a:rPr lang="en-US" altLang="zh-CN" b="1"/>
              <a:t>7.1.2  </a:t>
            </a:r>
            <a:r>
              <a:rPr lang="zh-CN" altLang="en-US" b="1"/>
              <a:t>数据库设计的特点</a:t>
            </a:r>
          </a:p>
          <a:p>
            <a:pPr>
              <a:lnSpc>
                <a:spcPct val="130000"/>
              </a:lnSpc>
              <a:buFont typeface="Wingdings" pitchFamily="2" charset="2"/>
              <a:buNone/>
            </a:pPr>
            <a:r>
              <a:rPr lang="en-US" altLang="zh-CN" b="1"/>
              <a:t>7.1.3  </a:t>
            </a:r>
            <a:r>
              <a:rPr lang="zh-CN" altLang="en-US" b="1"/>
              <a:t>数据库设计方法简述</a:t>
            </a:r>
          </a:p>
          <a:p>
            <a:pPr>
              <a:lnSpc>
                <a:spcPct val="130000"/>
              </a:lnSpc>
              <a:buFont typeface="Wingdings" pitchFamily="2" charset="2"/>
              <a:buNone/>
            </a:pPr>
            <a:r>
              <a:rPr lang="en-US" altLang="zh-CN" b="1">
                <a:solidFill>
                  <a:schemeClr val="accent2"/>
                </a:solidFill>
              </a:rPr>
              <a:t>7.1.4  </a:t>
            </a:r>
            <a:r>
              <a:rPr lang="zh-CN" altLang="en-US" b="1">
                <a:solidFill>
                  <a:schemeClr val="accent2"/>
                </a:solidFill>
              </a:rPr>
              <a:t>数据库设计的基本步骤</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9602" name="Rectangle 2"/>
          <p:cNvSpPr>
            <a:spLocks noGrp="1" noChangeArrowheads="1"/>
          </p:cNvSpPr>
          <p:nvPr>
            <p:ph type="title"/>
          </p:nvPr>
        </p:nvSpPr>
        <p:spPr/>
        <p:txBody>
          <a:bodyPr/>
          <a:lstStyle/>
          <a:p>
            <a:r>
              <a:rPr lang="en-US" altLang="zh-CN"/>
              <a:t>7.1.4  </a:t>
            </a:r>
            <a:r>
              <a:rPr lang="zh-CN" altLang="en-US"/>
              <a:t>数据库设计的基本步骤</a:t>
            </a:r>
          </a:p>
        </p:txBody>
      </p:sp>
      <p:sp>
        <p:nvSpPr>
          <p:cNvPr id="409603" name="Rectangle 3"/>
          <p:cNvSpPr>
            <a:spLocks noGrp="1" noChangeArrowheads="1"/>
          </p:cNvSpPr>
          <p:nvPr>
            <p:ph type="body" idx="1"/>
          </p:nvPr>
        </p:nvSpPr>
        <p:spPr>
          <a:xfrm>
            <a:off x="1182688" y="2017713"/>
            <a:ext cx="7772400" cy="4306887"/>
          </a:xfrm>
        </p:spPr>
        <p:txBody>
          <a:bodyPr/>
          <a:lstStyle/>
          <a:p>
            <a:pPr>
              <a:lnSpc>
                <a:spcPct val="110000"/>
              </a:lnSpc>
              <a:buFont typeface="Wingdings" pitchFamily="2" charset="2"/>
              <a:buNone/>
            </a:pPr>
            <a:r>
              <a:rPr lang="zh-CN" altLang="en-US" b="1"/>
              <a:t>一、数据库设计的准备工作</a:t>
            </a:r>
          </a:p>
          <a:p>
            <a:pPr>
              <a:lnSpc>
                <a:spcPct val="110000"/>
              </a:lnSpc>
              <a:buFont typeface="Wingdings" pitchFamily="2" charset="2"/>
              <a:buNone/>
            </a:pPr>
            <a:r>
              <a:rPr lang="zh-CN" altLang="en-US" b="1"/>
              <a:t>   选定参加设计的人员</a:t>
            </a:r>
          </a:p>
          <a:p>
            <a:pPr lvl="1">
              <a:lnSpc>
                <a:spcPct val="110000"/>
              </a:lnSpc>
              <a:buFont typeface="Wingdings" pitchFamily="2" charset="2"/>
              <a:buNone/>
            </a:pPr>
            <a:r>
              <a:rPr lang="en-US" altLang="zh-CN" sz="3200" b="1">
                <a:solidFill>
                  <a:srgbClr val="2355F3"/>
                </a:solidFill>
              </a:rPr>
              <a:t>1. </a:t>
            </a:r>
            <a:r>
              <a:rPr lang="zh-CN" altLang="en-US" sz="3200" b="1">
                <a:solidFill>
                  <a:srgbClr val="2355F3"/>
                </a:solidFill>
              </a:rPr>
              <a:t>数据库分析设计人员</a:t>
            </a:r>
            <a:endParaRPr lang="zh-CN" altLang="en-US" b="1">
              <a:solidFill>
                <a:srgbClr val="2355F3"/>
              </a:solidFill>
            </a:endParaRPr>
          </a:p>
          <a:p>
            <a:pPr lvl="1">
              <a:lnSpc>
                <a:spcPct val="140000"/>
              </a:lnSpc>
            </a:pPr>
            <a:r>
              <a:rPr lang="zh-CN" altLang="en-US" sz="3200" b="1"/>
              <a:t>数据库设计的核心人员</a:t>
            </a:r>
          </a:p>
          <a:p>
            <a:pPr lvl="1">
              <a:lnSpc>
                <a:spcPct val="140000"/>
              </a:lnSpc>
            </a:pPr>
            <a:r>
              <a:rPr lang="zh-CN" altLang="en-US" sz="3200" b="1"/>
              <a:t>自始至终参与数据库设计</a:t>
            </a:r>
          </a:p>
          <a:p>
            <a:pPr lvl="1">
              <a:lnSpc>
                <a:spcPct val="140000"/>
              </a:lnSpc>
            </a:pPr>
            <a:r>
              <a:rPr lang="zh-CN" altLang="en-US" sz="3200" b="1"/>
              <a:t>其水平决定了数据库系统的质量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5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5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5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500"/>
                                        <p:tgtEl>
                                          <p:spTgt spid="409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wipe(left)">
                                      <p:cBhvr>
                                        <p:cTn id="27" dur="500"/>
                                        <p:tgtEl>
                                          <p:spTgt spid="409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03">
                                            <p:txEl>
                                              <p:pRg st="5" end="5"/>
                                            </p:txEl>
                                          </p:spTgt>
                                        </p:tgtEl>
                                        <p:attrNameLst>
                                          <p:attrName>style.visibility</p:attrName>
                                        </p:attrNameLst>
                                      </p:cBhvr>
                                      <p:to>
                                        <p:strVal val="visible"/>
                                      </p:to>
                                    </p:set>
                                    <p:animEffect transition="in" filter="wipe(left)">
                                      <p:cBhvr>
                                        <p:cTn id="32" dur="5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0626" name="Rectangle 2"/>
          <p:cNvSpPr>
            <a:spLocks noGrp="1" noChangeArrowheads="1"/>
          </p:cNvSpPr>
          <p:nvPr>
            <p:ph type="title"/>
          </p:nvPr>
        </p:nvSpPr>
        <p:spPr/>
        <p:txBody>
          <a:bodyPr/>
          <a:lstStyle/>
          <a:p>
            <a:r>
              <a:rPr lang="en-US" altLang="zh-CN"/>
              <a:t>7.1.4  </a:t>
            </a:r>
            <a:r>
              <a:rPr lang="zh-CN" altLang="en-US"/>
              <a:t>数据库设计的基本步骤</a:t>
            </a:r>
          </a:p>
        </p:txBody>
      </p:sp>
      <p:sp>
        <p:nvSpPr>
          <p:cNvPr id="410627" name="Rectangle 3"/>
          <p:cNvSpPr>
            <a:spLocks noGrp="1" noChangeArrowheads="1"/>
          </p:cNvSpPr>
          <p:nvPr>
            <p:ph type="body" idx="1"/>
          </p:nvPr>
        </p:nvSpPr>
        <p:spPr>
          <a:xfrm>
            <a:off x="990600" y="2057400"/>
            <a:ext cx="8153400" cy="4114800"/>
          </a:xfrm>
        </p:spPr>
        <p:txBody>
          <a:bodyPr/>
          <a:lstStyle/>
          <a:p>
            <a:pPr>
              <a:buFont typeface="Wingdings" pitchFamily="2" charset="2"/>
              <a:buNone/>
            </a:pPr>
            <a:r>
              <a:rPr lang="en-US" altLang="zh-CN" sz="2800" b="1">
                <a:solidFill>
                  <a:srgbClr val="2355F3"/>
                </a:solidFill>
              </a:rPr>
              <a:t>2. </a:t>
            </a:r>
            <a:r>
              <a:rPr lang="zh-CN" altLang="en-US" sz="2800" b="1">
                <a:solidFill>
                  <a:srgbClr val="2355F3"/>
                </a:solidFill>
              </a:rPr>
              <a:t>用户</a:t>
            </a:r>
          </a:p>
          <a:p>
            <a:pPr lvl="1">
              <a:lnSpc>
                <a:spcPct val="140000"/>
              </a:lnSpc>
            </a:pPr>
            <a:r>
              <a:rPr lang="zh-CN" altLang="en-US" b="1"/>
              <a:t>在数据库设计中也是举足轻重的</a:t>
            </a:r>
          </a:p>
          <a:p>
            <a:pPr lvl="1">
              <a:lnSpc>
                <a:spcPct val="140000"/>
              </a:lnSpc>
            </a:pPr>
            <a:r>
              <a:rPr lang="zh-CN" altLang="en-US" b="1"/>
              <a:t>主要参加需求分析和数据库的运行维护</a:t>
            </a:r>
          </a:p>
          <a:p>
            <a:pPr lvl="1">
              <a:lnSpc>
                <a:spcPct val="140000"/>
              </a:lnSpc>
            </a:pPr>
            <a:r>
              <a:rPr lang="zh-CN" altLang="en-US" b="1"/>
              <a:t>用户积极参与带来的好处</a:t>
            </a:r>
          </a:p>
          <a:p>
            <a:pPr lvl="2">
              <a:lnSpc>
                <a:spcPct val="120000"/>
              </a:lnSpc>
            </a:pPr>
            <a:r>
              <a:rPr lang="zh-CN" altLang="en-US" sz="2800" b="1"/>
              <a:t>加速数据库设计</a:t>
            </a:r>
          </a:p>
          <a:p>
            <a:pPr lvl="2">
              <a:lnSpc>
                <a:spcPct val="120000"/>
              </a:lnSpc>
            </a:pPr>
            <a:r>
              <a:rPr lang="zh-CN" altLang="en-US" sz="2800" b="1"/>
              <a:t>提高数据库设计的质量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wipe(down)">
                                      <p:cBhvr>
                                        <p:cTn id="7" dur="500"/>
                                        <p:tgtEl>
                                          <p:spTgt spid="410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wipe(down)">
                                      <p:cBhvr>
                                        <p:cTn id="12" dur="500"/>
                                        <p:tgtEl>
                                          <p:spTgt spid="410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wipe(down)">
                                      <p:cBhvr>
                                        <p:cTn id="17" dur="500"/>
                                        <p:tgtEl>
                                          <p:spTgt spid="410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627">
                                            <p:txEl>
                                              <p:pRg st="3" end="3"/>
                                            </p:txEl>
                                          </p:spTgt>
                                        </p:tgtEl>
                                        <p:attrNameLst>
                                          <p:attrName>style.visibility</p:attrName>
                                        </p:attrNameLst>
                                      </p:cBhvr>
                                      <p:to>
                                        <p:strVal val="visible"/>
                                      </p:to>
                                    </p:set>
                                    <p:animEffect transition="in" filter="wipe(down)">
                                      <p:cBhvr>
                                        <p:cTn id="22" dur="500"/>
                                        <p:tgtEl>
                                          <p:spTgt spid="410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627">
                                            <p:txEl>
                                              <p:pRg st="4" end="4"/>
                                            </p:txEl>
                                          </p:spTgt>
                                        </p:tgtEl>
                                        <p:attrNameLst>
                                          <p:attrName>style.visibility</p:attrName>
                                        </p:attrNameLst>
                                      </p:cBhvr>
                                      <p:to>
                                        <p:strVal val="visible"/>
                                      </p:to>
                                    </p:set>
                                    <p:animEffect transition="in" filter="wipe(down)">
                                      <p:cBhvr>
                                        <p:cTn id="27" dur="500"/>
                                        <p:tgtEl>
                                          <p:spTgt spid="410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627">
                                            <p:txEl>
                                              <p:pRg st="5" end="5"/>
                                            </p:txEl>
                                          </p:spTgt>
                                        </p:tgtEl>
                                        <p:attrNameLst>
                                          <p:attrName>style.visibility</p:attrName>
                                        </p:attrNameLst>
                                      </p:cBhvr>
                                      <p:to>
                                        <p:strVal val="visible"/>
                                      </p:to>
                                    </p:set>
                                    <p:animEffect transition="in" filter="wipe(down)">
                                      <p:cBhvr>
                                        <p:cTn id="32" dur="500"/>
                                        <p:tgtEl>
                                          <p:spTgt spid="410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uiExpand="1" build="p" bldLvl="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1650" name="Rectangle 2"/>
          <p:cNvSpPr>
            <a:spLocks noGrp="1" noChangeArrowheads="1"/>
          </p:cNvSpPr>
          <p:nvPr>
            <p:ph type="title"/>
          </p:nvPr>
        </p:nvSpPr>
        <p:spPr/>
        <p:txBody>
          <a:bodyPr/>
          <a:lstStyle/>
          <a:p>
            <a:r>
              <a:rPr lang="zh-CN" altLang="en-US"/>
              <a:t>数据库设计的基本步骤（续）</a:t>
            </a:r>
          </a:p>
        </p:txBody>
      </p:sp>
      <p:sp>
        <p:nvSpPr>
          <p:cNvPr id="411651" name="Rectangle 3"/>
          <p:cNvSpPr>
            <a:spLocks noGrp="1" noChangeArrowheads="1"/>
          </p:cNvSpPr>
          <p:nvPr>
            <p:ph type="body" idx="1"/>
          </p:nvPr>
        </p:nvSpPr>
        <p:spPr/>
        <p:txBody>
          <a:bodyPr/>
          <a:lstStyle/>
          <a:p>
            <a:pPr>
              <a:lnSpc>
                <a:spcPct val="90000"/>
              </a:lnSpc>
              <a:buFont typeface="Wingdings" pitchFamily="2" charset="2"/>
              <a:buNone/>
            </a:pPr>
            <a:r>
              <a:rPr lang="en-US" altLang="zh-CN" b="1">
                <a:solidFill>
                  <a:srgbClr val="2355F3"/>
                </a:solidFill>
              </a:rPr>
              <a:t>3. </a:t>
            </a:r>
            <a:r>
              <a:rPr lang="zh-CN" altLang="en-US" b="1">
                <a:solidFill>
                  <a:srgbClr val="2355F3"/>
                </a:solidFill>
              </a:rPr>
              <a:t>程序员</a:t>
            </a:r>
          </a:p>
          <a:p>
            <a:pPr lvl="1">
              <a:lnSpc>
                <a:spcPct val="120000"/>
              </a:lnSpc>
            </a:pPr>
            <a:r>
              <a:rPr lang="zh-CN" altLang="en-US" sz="3200" b="1"/>
              <a:t>在系统实施阶段参与进来，负责编制程序</a:t>
            </a:r>
          </a:p>
          <a:p>
            <a:pPr>
              <a:lnSpc>
                <a:spcPct val="120000"/>
              </a:lnSpc>
              <a:buFont typeface="Wingdings" pitchFamily="2" charset="2"/>
              <a:buNone/>
            </a:pPr>
            <a:r>
              <a:rPr lang="en-US" altLang="zh-CN" b="1">
                <a:solidFill>
                  <a:srgbClr val="2355F3"/>
                </a:solidFill>
              </a:rPr>
              <a:t>4. </a:t>
            </a:r>
            <a:r>
              <a:rPr lang="zh-CN" altLang="en-US" b="1">
                <a:solidFill>
                  <a:srgbClr val="2355F3"/>
                </a:solidFill>
              </a:rPr>
              <a:t>操作员</a:t>
            </a:r>
          </a:p>
          <a:p>
            <a:pPr lvl="1">
              <a:lnSpc>
                <a:spcPct val="120000"/>
              </a:lnSpc>
            </a:pPr>
            <a:r>
              <a:rPr lang="zh-CN" altLang="en-US" sz="3200" b="1"/>
              <a:t>在系统实施阶段参与进来，准备软硬件环境</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wipe(left)">
                                      <p:cBhvr>
                                        <p:cTn id="7" dur="500"/>
                                        <p:tgtEl>
                                          <p:spTgt spid="4116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wipe(left)">
                                      <p:cBhvr>
                                        <p:cTn id="10" dur="500"/>
                                        <p:tgtEl>
                                          <p:spTgt spid="4116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Effect transition="in" filter="wipe(left)">
                                      <p:cBhvr>
                                        <p:cTn id="15" dur="500"/>
                                        <p:tgtEl>
                                          <p:spTgt spid="41165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Effect transition="in" filter="wipe(left)">
                                      <p:cBhvr>
                                        <p:cTn id="18" dur="500"/>
                                        <p:tgtEl>
                                          <p:spTgt spid="411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2674" name="Rectangle 2"/>
          <p:cNvSpPr>
            <a:spLocks noGrp="1" noChangeArrowheads="1"/>
          </p:cNvSpPr>
          <p:nvPr>
            <p:ph type="title"/>
          </p:nvPr>
        </p:nvSpPr>
        <p:spPr/>
        <p:txBody>
          <a:bodyPr/>
          <a:lstStyle/>
          <a:p>
            <a:r>
              <a:rPr lang="zh-CN" altLang="en-US"/>
              <a:t>数据库设计的基本步骤（续）</a:t>
            </a:r>
          </a:p>
        </p:txBody>
      </p:sp>
      <p:sp>
        <p:nvSpPr>
          <p:cNvPr id="412675" name="Rectangle 3"/>
          <p:cNvSpPr>
            <a:spLocks noGrp="1" noChangeArrowheads="1"/>
          </p:cNvSpPr>
          <p:nvPr>
            <p:ph type="body" idx="1"/>
          </p:nvPr>
        </p:nvSpPr>
        <p:spPr>
          <a:xfrm>
            <a:off x="539750" y="2017713"/>
            <a:ext cx="8415338" cy="4075112"/>
          </a:xfrm>
        </p:spPr>
        <p:txBody>
          <a:bodyPr/>
          <a:lstStyle/>
          <a:p>
            <a:pPr>
              <a:buFont typeface="Wingdings" pitchFamily="2" charset="2"/>
              <a:buNone/>
            </a:pPr>
            <a:r>
              <a:rPr lang="zh-CN" altLang="en-US" b="1"/>
              <a:t>二、数据库设计的过程</a:t>
            </a:r>
            <a:r>
              <a:rPr lang="en-US" altLang="zh-CN" b="1"/>
              <a:t>(</a:t>
            </a:r>
            <a:r>
              <a:rPr lang="zh-CN" altLang="en-US" b="1"/>
              <a:t>六个阶段</a:t>
            </a:r>
            <a:r>
              <a:rPr lang="en-US" altLang="zh-CN" b="1"/>
              <a:t>) </a:t>
            </a:r>
          </a:p>
          <a:p>
            <a:pPr>
              <a:lnSpc>
                <a:spcPct val="170000"/>
              </a:lnSpc>
              <a:buFont typeface="Wingdings" pitchFamily="2" charset="2"/>
              <a:buNone/>
            </a:pPr>
            <a:r>
              <a:rPr lang="zh-CN" altLang="en-US" sz="2800" b="1"/>
              <a:t>　</a:t>
            </a:r>
            <a:r>
              <a:rPr lang="zh-CN" altLang="en-US" b="1">
                <a:solidFill>
                  <a:schemeClr val="accent2"/>
                </a:solidFill>
              </a:rPr>
              <a:t>⒈需求分析阶段</a:t>
            </a:r>
          </a:p>
          <a:p>
            <a:pPr lvl="1">
              <a:lnSpc>
                <a:spcPct val="170000"/>
              </a:lnSpc>
            </a:pPr>
            <a:r>
              <a:rPr lang="zh-CN" altLang="en-US" b="1"/>
              <a:t>准确了解与分析用户需求（包括数据与处理）</a:t>
            </a:r>
          </a:p>
          <a:p>
            <a:pPr lvl="1">
              <a:lnSpc>
                <a:spcPct val="170000"/>
              </a:lnSpc>
            </a:pPr>
            <a:r>
              <a:rPr lang="zh-CN" altLang="en-US" b="1"/>
              <a:t>是整个设计过程的基础，是最困难、最耗费时间的一步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wipe(left)">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wipe(left)">
                                      <p:cBhvr>
                                        <p:cTn id="12" dur="500"/>
                                        <p:tgtEl>
                                          <p:spTgt spid="412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wipe(left)">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wipe(left)">
                                      <p:cBhvr>
                                        <p:cTn id="22" dur="500"/>
                                        <p:tgtEl>
                                          <p:spTgt spid="412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uiExpand="1"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4242" name="Rectangle 2"/>
          <p:cNvSpPr>
            <a:spLocks noGrp="1" noChangeArrowheads="1"/>
          </p:cNvSpPr>
          <p:nvPr>
            <p:ph type="title"/>
          </p:nvPr>
        </p:nvSpPr>
        <p:spPr/>
        <p:txBody>
          <a:bodyPr/>
          <a:lstStyle/>
          <a:p>
            <a:r>
              <a:rPr lang="zh-CN" altLang="en-US"/>
              <a:t>第七章  数据库设计</a:t>
            </a:r>
          </a:p>
        </p:txBody>
      </p:sp>
      <p:sp>
        <p:nvSpPr>
          <p:cNvPr id="394243" name="Rectangle 3"/>
          <p:cNvSpPr>
            <a:spLocks noGrp="1" noChangeArrowheads="1"/>
          </p:cNvSpPr>
          <p:nvPr>
            <p:ph type="body" idx="1"/>
          </p:nvPr>
        </p:nvSpPr>
        <p:spPr>
          <a:xfrm>
            <a:off x="1182688" y="2017713"/>
            <a:ext cx="6197600" cy="4114800"/>
          </a:xfrm>
        </p:spPr>
        <p:txBody>
          <a:bodyPr/>
          <a:lstStyle/>
          <a:p>
            <a:pPr>
              <a:buFont typeface="Wingdings" pitchFamily="2" charset="2"/>
              <a:buNone/>
            </a:pPr>
            <a:r>
              <a:rPr lang="en-US" altLang="zh-CN" sz="2800" b="1">
                <a:solidFill>
                  <a:schemeClr val="accent2"/>
                </a:solidFill>
              </a:rPr>
              <a:t>7.1  </a:t>
            </a:r>
            <a:r>
              <a:rPr lang="zh-CN" altLang="en-US" sz="2800" b="1">
                <a:solidFill>
                  <a:schemeClr val="accent2"/>
                </a:solidFill>
              </a:rPr>
              <a:t>数据库设计概述</a:t>
            </a:r>
          </a:p>
          <a:p>
            <a:pPr>
              <a:buFont typeface="Wingdings" pitchFamily="2" charset="2"/>
              <a:buNone/>
            </a:pPr>
            <a:r>
              <a:rPr lang="en-US" altLang="zh-CN" sz="2800" b="1"/>
              <a:t>7.2  </a:t>
            </a:r>
            <a:r>
              <a:rPr lang="zh-CN" altLang="en-US" sz="2800" b="1"/>
              <a:t>需求分析</a:t>
            </a:r>
          </a:p>
          <a:p>
            <a:pPr>
              <a:buFont typeface="Wingdings" pitchFamily="2" charset="2"/>
              <a:buNone/>
            </a:pPr>
            <a:r>
              <a:rPr lang="en-US" altLang="zh-CN" sz="2800" b="1"/>
              <a:t>7.3  </a:t>
            </a:r>
            <a:r>
              <a:rPr lang="zh-CN" altLang="en-US" sz="2800" b="1"/>
              <a:t>概念结构设计</a:t>
            </a:r>
          </a:p>
          <a:p>
            <a:pPr>
              <a:buFont typeface="Wingdings" pitchFamily="2" charset="2"/>
              <a:buNone/>
            </a:pPr>
            <a:r>
              <a:rPr lang="en-US" altLang="zh-CN" sz="2800" b="1"/>
              <a:t>7.4  </a:t>
            </a:r>
            <a:r>
              <a:rPr lang="zh-CN" altLang="en-US" sz="2800" b="1"/>
              <a:t>逻辑结构设计</a:t>
            </a:r>
          </a:p>
          <a:p>
            <a:pPr>
              <a:buFont typeface="Wingdings" pitchFamily="2" charset="2"/>
              <a:buNone/>
            </a:pPr>
            <a:r>
              <a:rPr lang="en-US" altLang="zh-CN" sz="2800" b="1"/>
              <a:t>7.5  </a:t>
            </a:r>
            <a:r>
              <a:rPr lang="zh-CN" altLang="en-US" sz="2800" b="1"/>
              <a:t>数据库的物理设计</a:t>
            </a:r>
          </a:p>
          <a:p>
            <a:pPr>
              <a:buFont typeface="Wingdings" pitchFamily="2" charset="2"/>
              <a:buNone/>
            </a:pPr>
            <a:r>
              <a:rPr lang="en-US" altLang="zh-CN" sz="2800" b="1"/>
              <a:t>7.6  </a:t>
            </a:r>
            <a:r>
              <a:rPr lang="zh-CN" altLang="en-US" sz="2800" b="1"/>
              <a:t>数据库实施</a:t>
            </a:r>
          </a:p>
          <a:p>
            <a:pPr>
              <a:buFont typeface="Wingdings" pitchFamily="2" charset="2"/>
              <a:buNone/>
            </a:pPr>
            <a:r>
              <a:rPr lang="en-US" altLang="zh-CN" sz="2800" b="1"/>
              <a:t>7.7  </a:t>
            </a:r>
            <a:r>
              <a:rPr lang="zh-CN" altLang="en-US" sz="2800" b="1"/>
              <a:t>数据库运行与维护</a:t>
            </a:r>
          </a:p>
          <a:p>
            <a:pPr>
              <a:buFont typeface="Wingdings" pitchFamily="2" charset="2"/>
              <a:buNone/>
            </a:pPr>
            <a:r>
              <a:rPr lang="en-US" altLang="zh-CN" sz="2800" b="1"/>
              <a:t>7.8  </a:t>
            </a:r>
            <a:r>
              <a:rPr lang="zh-CN" altLang="en-US" sz="2800" b="1"/>
              <a:t>小结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3698" name="Rectangle 2"/>
          <p:cNvSpPr>
            <a:spLocks noGrp="1" noChangeArrowheads="1"/>
          </p:cNvSpPr>
          <p:nvPr>
            <p:ph type="title"/>
          </p:nvPr>
        </p:nvSpPr>
        <p:spPr/>
        <p:txBody>
          <a:bodyPr/>
          <a:lstStyle/>
          <a:p>
            <a:r>
              <a:rPr lang="zh-CN" altLang="en-US"/>
              <a:t>数据库设计的基本步骤（续）</a:t>
            </a:r>
          </a:p>
        </p:txBody>
      </p:sp>
      <p:sp>
        <p:nvSpPr>
          <p:cNvPr id="413699" name="Rectangle 3"/>
          <p:cNvSpPr>
            <a:spLocks noGrp="1" noChangeArrowheads="1"/>
          </p:cNvSpPr>
          <p:nvPr>
            <p:ph type="body" idx="1"/>
          </p:nvPr>
        </p:nvSpPr>
        <p:spPr/>
        <p:txBody>
          <a:bodyPr/>
          <a:lstStyle/>
          <a:p>
            <a:pPr>
              <a:lnSpc>
                <a:spcPct val="160000"/>
              </a:lnSpc>
              <a:buFont typeface="Wingdings" pitchFamily="2" charset="2"/>
              <a:buNone/>
            </a:pPr>
            <a:r>
              <a:rPr lang="zh-CN" altLang="en-US" sz="2800" b="1"/>
              <a:t>　</a:t>
            </a:r>
            <a:r>
              <a:rPr lang="zh-CN" altLang="en-US" b="1">
                <a:solidFill>
                  <a:schemeClr val="accent2"/>
                </a:solidFill>
              </a:rPr>
              <a:t>⒉概念结构设计阶段</a:t>
            </a:r>
          </a:p>
          <a:p>
            <a:pPr lvl="1">
              <a:lnSpc>
                <a:spcPct val="160000"/>
              </a:lnSpc>
            </a:pPr>
            <a:r>
              <a:rPr lang="zh-CN" altLang="en-US" b="1"/>
              <a:t>是整个数据库设计的关键</a:t>
            </a:r>
          </a:p>
          <a:p>
            <a:pPr lvl="1">
              <a:lnSpc>
                <a:spcPct val="160000"/>
              </a:lnSpc>
            </a:pPr>
            <a:r>
              <a:rPr lang="zh-CN" altLang="en-US" b="1"/>
              <a:t>通过对用户需求进行综合、归纳与抽象，形成一个独立于具体</a:t>
            </a:r>
            <a:r>
              <a:rPr lang="en-US" altLang="zh-CN" b="1"/>
              <a:t>DBMS</a:t>
            </a:r>
            <a:r>
              <a:rPr lang="zh-CN" altLang="en-US" b="1"/>
              <a:t>的概念模型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wipe(left)">
                                      <p:cBhvr>
                                        <p:cTn id="7" dur="500"/>
                                        <p:tgtEl>
                                          <p:spTgt spid="413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3699">
                                            <p:txEl>
                                              <p:pRg st="1" end="1"/>
                                            </p:txEl>
                                          </p:spTgt>
                                        </p:tgtEl>
                                        <p:attrNameLst>
                                          <p:attrName>style.visibility</p:attrName>
                                        </p:attrNameLst>
                                      </p:cBhvr>
                                      <p:to>
                                        <p:strVal val="visible"/>
                                      </p:to>
                                    </p:set>
                                    <p:animEffect transition="in" filter="wipe(left)">
                                      <p:cBhvr>
                                        <p:cTn id="12" dur="500"/>
                                        <p:tgtEl>
                                          <p:spTgt spid="413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3699">
                                            <p:txEl>
                                              <p:pRg st="2" end="2"/>
                                            </p:txEl>
                                          </p:spTgt>
                                        </p:tgtEl>
                                        <p:attrNameLst>
                                          <p:attrName>style.visibility</p:attrName>
                                        </p:attrNameLst>
                                      </p:cBhvr>
                                      <p:to>
                                        <p:strVal val="visible"/>
                                      </p:to>
                                    </p:set>
                                    <p:animEffect transition="in" filter="wipe(left)">
                                      <p:cBhvr>
                                        <p:cTn id="17" dur="500"/>
                                        <p:tgtEl>
                                          <p:spTgt spid="413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4722" name="Rectangle 2"/>
          <p:cNvSpPr>
            <a:spLocks noGrp="1" noChangeArrowheads="1"/>
          </p:cNvSpPr>
          <p:nvPr>
            <p:ph type="title"/>
          </p:nvPr>
        </p:nvSpPr>
        <p:spPr/>
        <p:txBody>
          <a:bodyPr/>
          <a:lstStyle/>
          <a:p>
            <a:r>
              <a:rPr lang="zh-CN" altLang="en-US"/>
              <a:t>数据库设计的基本步骤（续）</a:t>
            </a:r>
          </a:p>
        </p:txBody>
      </p:sp>
      <p:sp>
        <p:nvSpPr>
          <p:cNvPr id="414723" name="Rectangle 3"/>
          <p:cNvSpPr>
            <a:spLocks noGrp="1" noChangeArrowheads="1"/>
          </p:cNvSpPr>
          <p:nvPr>
            <p:ph type="body" idx="1"/>
          </p:nvPr>
        </p:nvSpPr>
        <p:spPr>
          <a:xfrm>
            <a:off x="323850" y="2017713"/>
            <a:ext cx="8631238" cy="2563812"/>
          </a:xfrm>
        </p:spPr>
        <p:txBody>
          <a:bodyPr/>
          <a:lstStyle/>
          <a:p>
            <a:pPr>
              <a:lnSpc>
                <a:spcPct val="150000"/>
              </a:lnSpc>
              <a:buFont typeface="Wingdings" pitchFamily="2" charset="2"/>
              <a:buNone/>
            </a:pPr>
            <a:r>
              <a:rPr lang="en-US" altLang="zh-CN" b="1"/>
              <a:t>	</a:t>
            </a:r>
            <a:r>
              <a:rPr lang="en-US" altLang="zh-CN" b="1">
                <a:solidFill>
                  <a:schemeClr val="accent2"/>
                </a:solidFill>
              </a:rPr>
              <a:t>⒊</a:t>
            </a:r>
            <a:r>
              <a:rPr lang="zh-CN" altLang="en-US" b="1">
                <a:solidFill>
                  <a:schemeClr val="accent2"/>
                </a:solidFill>
              </a:rPr>
              <a:t>逻辑结构设计阶段</a:t>
            </a:r>
          </a:p>
          <a:p>
            <a:pPr lvl="1">
              <a:lnSpc>
                <a:spcPct val="150000"/>
              </a:lnSpc>
            </a:pPr>
            <a:r>
              <a:rPr lang="zh-CN" altLang="en-US" b="1"/>
              <a:t>将概念结构转换为某个</a:t>
            </a:r>
            <a:r>
              <a:rPr lang="en-US" altLang="zh-CN" b="1"/>
              <a:t>DBMS</a:t>
            </a:r>
            <a:r>
              <a:rPr lang="zh-CN" altLang="en-US" b="1"/>
              <a:t>所支持的数据模型</a:t>
            </a:r>
          </a:p>
          <a:p>
            <a:pPr lvl="1">
              <a:lnSpc>
                <a:spcPct val="150000"/>
              </a:lnSpc>
            </a:pPr>
            <a:r>
              <a:rPr lang="zh-CN" altLang="en-US" b="1"/>
              <a:t>对其进行优化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wipe(left)">
                                      <p:cBhvr>
                                        <p:cTn id="7" dur="500"/>
                                        <p:tgtEl>
                                          <p:spTgt spid="414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wipe(left)">
                                      <p:cBhvr>
                                        <p:cTn id="12" dur="500"/>
                                        <p:tgtEl>
                                          <p:spTgt spid="414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4723">
                                            <p:txEl>
                                              <p:pRg st="2" end="2"/>
                                            </p:txEl>
                                          </p:spTgt>
                                        </p:tgtEl>
                                        <p:attrNameLst>
                                          <p:attrName>style.visibility</p:attrName>
                                        </p:attrNameLst>
                                      </p:cBhvr>
                                      <p:to>
                                        <p:strVal val="visible"/>
                                      </p:to>
                                    </p:set>
                                    <p:animEffect transition="in" filter="wipe(left)">
                                      <p:cBhvr>
                                        <p:cTn id="17" dur="500"/>
                                        <p:tgtEl>
                                          <p:spTgt spid="414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5746" name="Rectangle 2"/>
          <p:cNvSpPr>
            <a:spLocks noGrp="1" noChangeArrowheads="1"/>
          </p:cNvSpPr>
          <p:nvPr>
            <p:ph type="title"/>
          </p:nvPr>
        </p:nvSpPr>
        <p:spPr/>
        <p:txBody>
          <a:bodyPr/>
          <a:lstStyle/>
          <a:p>
            <a:r>
              <a:rPr lang="zh-CN" altLang="en-US"/>
              <a:t>数据库设计的基本步骤（续）</a:t>
            </a:r>
          </a:p>
        </p:txBody>
      </p:sp>
      <p:sp>
        <p:nvSpPr>
          <p:cNvPr id="415747" name="Rectangle 3"/>
          <p:cNvSpPr>
            <a:spLocks noGrp="1" noChangeArrowheads="1"/>
          </p:cNvSpPr>
          <p:nvPr>
            <p:ph type="body" idx="1"/>
          </p:nvPr>
        </p:nvSpPr>
        <p:spPr/>
        <p:txBody>
          <a:bodyPr/>
          <a:lstStyle/>
          <a:p>
            <a:pPr>
              <a:lnSpc>
                <a:spcPct val="200000"/>
              </a:lnSpc>
              <a:buFont typeface="Wingdings" pitchFamily="2" charset="2"/>
              <a:buNone/>
            </a:pPr>
            <a:r>
              <a:rPr lang="en-US" altLang="zh-CN" b="1"/>
              <a:t>	</a:t>
            </a:r>
            <a:r>
              <a:rPr lang="en-US" altLang="zh-CN" b="1">
                <a:solidFill>
                  <a:schemeClr val="accent2"/>
                </a:solidFill>
              </a:rPr>
              <a:t>⒋</a:t>
            </a:r>
            <a:r>
              <a:rPr lang="zh-CN" altLang="en-US" b="1">
                <a:solidFill>
                  <a:schemeClr val="accent2"/>
                </a:solidFill>
              </a:rPr>
              <a:t>数据库物理设计阶段</a:t>
            </a:r>
          </a:p>
          <a:p>
            <a:pPr lvl="1">
              <a:lnSpc>
                <a:spcPct val="200000"/>
              </a:lnSpc>
            </a:pPr>
            <a:r>
              <a:rPr lang="zh-CN" altLang="en-US" b="1"/>
              <a:t>为逻辑数据模型选取一个最适合应用环境的物理结构（包括存储结构和存取方法）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wipe(up)">
                                      <p:cBhvr>
                                        <p:cTn id="7" dur="500"/>
                                        <p:tgtEl>
                                          <p:spTgt spid="415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wipe(up)">
                                      <p:cBhvr>
                                        <p:cTn id="12" dur="500"/>
                                        <p:tgtEl>
                                          <p:spTgt spid="415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6770" name="Rectangle 2"/>
          <p:cNvSpPr>
            <a:spLocks noGrp="1" noChangeArrowheads="1"/>
          </p:cNvSpPr>
          <p:nvPr>
            <p:ph type="title"/>
          </p:nvPr>
        </p:nvSpPr>
        <p:spPr/>
        <p:txBody>
          <a:bodyPr/>
          <a:lstStyle/>
          <a:p>
            <a:r>
              <a:rPr lang="zh-CN" altLang="en-US"/>
              <a:t>数据库设计的基本步骤（续）</a:t>
            </a:r>
          </a:p>
        </p:txBody>
      </p:sp>
      <p:sp>
        <p:nvSpPr>
          <p:cNvPr id="416771" name="Rectangle 3"/>
          <p:cNvSpPr>
            <a:spLocks noGrp="1" noChangeArrowheads="1"/>
          </p:cNvSpPr>
          <p:nvPr>
            <p:ph type="body" idx="1"/>
          </p:nvPr>
        </p:nvSpPr>
        <p:spPr>
          <a:xfrm>
            <a:off x="1182688" y="2017713"/>
            <a:ext cx="7772400" cy="4306887"/>
          </a:xfrm>
        </p:spPr>
        <p:txBody>
          <a:bodyPr/>
          <a:lstStyle/>
          <a:p>
            <a:pPr>
              <a:lnSpc>
                <a:spcPct val="120000"/>
              </a:lnSpc>
              <a:buFont typeface="Wingdings" pitchFamily="2" charset="2"/>
              <a:buNone/>
            </a:pPr>
            <a:r>
              <a:rPr lang="en-US" altLang="zh-CN" sz="2800" b="1">
                <a:solidFill>
                  <a:schemeClr val="accent2"/>
                </a:solidFill>
              </a:rPr>
              <a:t>	</a:t>
            </a:r>
            <a:r>
              <a:rPr lang="en-US" altLang="zh-CN" b="1">
                <a:solidFill>
                  <a:schemeClr val="accent2"/>
                </a:solidFill>
              </a:rPr>
              <a:t>⒌</a:t>
            </a:r>
            <a:r>
              <a:rPr lang="zh-CN" altLang="en-US" b="1">
                <a:solidFill>
                  <a:schemeClr val="accent2"/>
                </a:solidFill>
              </a:rPr>
              <a:t>数据库实施阶段</a:t>
            </a:r>
          </a:p>
          <a:p>
            <a:pPr lvl="1">
              <a:lnSpc>
                <a:spcPct val="120000"/>
              </a:lnSpc>
            </a:pPr>
            <a:r>
              <a:rPr lang="zh-CN" altLang="en-US" b="1"/>
              <a:t>运用</a:t>
            </a:r>
            <a:r>
              <a:rPr lang="en-US" altLang="zh-CN" b="1"/>
              <a:t>DBMS</a:t>
            </a:r>
            <a:r>
              <a:rPr lang="zh-CN" altLang="en-US" b="1"/>
              <a:t>提供的数据语言、工具及宿主语言，根据逻辑设计和物理设计的结果</a:t>
            </a:r>
          </a:p>
          <a:p>
            <a:pPr lvl="2">
              <a:lnSpc>
                <a:spcPct val="120000"/>
              </a:lnSpc>
            </a:pPr>
            <a:r>
              <a:rPr lang="zh-CN" altLang="en-US" sz="2800" b="1"/>
              <a:t>建立数据库</a:t>
            </a:r>
          </a:p>
          <a:p>
            <a:pPr lvl="2">
              <a:lnSpc>
                <a:spcPct val="120000"/>
              </a:lnSpc>
            </a:pPr>
            <a:r>
              <a:rPr lang="zh-CN" altLang="en-US" sz="2800" b="1"/>
              <a:t>编制与调试应用程序</a:t>
            </a:r>
          </a:p>
          <a:p>
            <a:pPr lvl="2">
              <a:lnSpc>
                <a:spcPct val="120000"/>
              </a:lnSpc>
            </a:pPr>
            <a:r>
              <a:rPr lang="zh-CN" altLang="en-US" sz="2800" b="1"/>
              <a:t>组织数据入库</a:t>
            </a:r>
          </a:p>
          <a:p>
            <a:pPr lvl="2">
              <a:lnSpc>
                <a:spcPct val="120000"/>
              </a:lnSpc>
            </a:pPr>
            <a:r>
              <a:rPr lang="zh-CN" altLang="en-US" sz="2800" b="1"/>
              <a:t>并进行试运行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left)">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wipe(left)">
                                      <p:cBhvr>
                                        <p:cTn id="12" dur="500"/>
                                        <p:tgtEl>
                                          <p:spTgt spid="416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6771">
                                            <p:txEl>
                                              <p:pRg st="2" end="2"/>
                                            </p:txEl>
                                          </p:spTgt>
                                        </p:tgtEl>
                                        <p:attrNameLst>
                                          <p:attrName>style.visibility</p:attrName>
                                        </p:attrNameLst>
                                      </p:cBhvr>
                                      <p:to>
                                        <p:strVal val="visible"/>
                                      </p:to>
                                    </p:set>
                                    <p:animEffect transition="in" filter="wipe(left)">
                                      <p:cBhvr>
                                        <p:cTn id="17" dur="500"/>
                                        <p:tgtEl>
                                          <p:spTgt spid="416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6771">
                                            <p:txEl>
                                              <p:pRg st="3" end="3"/>
                                            </p:txEl>
                                          </p:spTgt>
                                        </p:tgtEl>
                                        <p:attrNameLst>
                                          <p:attrName>style.visibility</p:attrName>
                                        </p:attrNameLst>
                                      </p:cBhvr>
                                      <p:to>
                                        <p:strVal val="visible"/>
                                      </p:to>
                                    </p:set>
                                    <p:animEffect transition="in" filter="wipe(left)">
                                      <p:cBhvr>
                                        <p:cTn id="22" dur="500"/>
                                        <p:tgtEl>
                                          <p:spTgt spid="416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6771">
                                            <p:txEl>
                                              <p:pRg st="4" end="4"/>
                                            </p:txEl>
                                          </p:spTgt>
                                        </p:tgtEl>
                                        <p:attrNameLst>
                                          <p:attrName>style.visibility</p:attrName>
                                        </p:attrNameLst>
                                      </p:cBhvr>
                                      <p:to>
                                        <p:strVal val="visible"/>
                                      </p:to>
                                    </p:set>
                                    <p:animEffect transition="in" filter="wipe(left)">
                                      <p:cBhvr>
                                        <p:cTn id="27" dur="500"/>
                                        <p:tgtEl>
                                          <p:spTgt spid="416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6771">
                                            <p:txEl>
                                              <p:pRg st="5" end="5"/>
                                            </p:txEl>
                                          </p:spTgt>
                                        </p:tgtEl>
                                        <p:attrNameLst>
                                          <p:attrName>style.visibility</p:attrName>
                                        </p:attrNameLst>
                                      </p:cBhvr>
                                      <p:to>
                                        <p:strVal val="visible"/>
                                      </p:to>
                                    </p:set>
                                    <p:animEffect transition="in" filter="wipe(left)">
                                      <p:cBhvr>
                                        <p:cTn id="32" dur="500"/>
                                        <p:tgtEl>
                                          <p:spTgt spid="416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7794" name="Rectangle 2"/>
          <p:cNvSpPr>
            <a:spLocks noGrp="1" noChangeArrowheads="1"/>
          </p:cNvSpPr>
          <p:nvPr>
            <p:ph type="title"/>
          </p:nvPr>
        </p:nvSpPr>
        <p:spPr/>
        <p:txBody>
          <a:bodyPr/>
          <a:lstStyle/>
          <a:p>
            <a:r>
              <a:rPr lang="zh-CN" altLang="en-US"/>
              <a:t>数据库设计的基本步骤（续）</a:t>
            </a:r>
          </a:p>
        </p:txBody>
      </p:sp>
      <p:sp>
        <p:nvSpPr>
          <p:cNvPr id="417795" name="Rectangle 3"/>
          <p:cNvSpPr>
            <a:spLocks noGrp="1" noChangeArrowheads="1"/>
          </p:cNvSpPr>
          <p:nvPr>
            <p:ph type="body" idx="1"/>
          </p:nvPr>
        </p:nvSpPr>
        <p:spPr>
          <a:xfrm>
            <a:off x="1042988" y="2133600"/>
            <a:ext cx="7478712" cy="3382963"/>
          </a:xfrm>
        </p:spPr>
        <p:txBody>
          <a:bodyPr/>
          <a:lstStyle/>
          <a:p>
            <a:pPr>
              <a:lnSpc>
                <a:spcPct val="120000"/>
              </a:lnSpc>
              <a:buFont typeface="Wingdings" pitchFamily="2" charset="2"/>
              <a:buNone/>
            </a:pPr>
            <a:r>
              <a:rPr lang="en-US" altLang="zh-CN" b="1"/>
              <a:t>	</a:t>
            </a:r>
            <a:r>
              <a:rPr lang="en-US" altLang="zh-CN" b="1">
                <a:solidFill>
                  <a:schemeClr val="accent2"/>
                </a:solidFill>
              </a:rPr>
              <a:t>⒍</a:t>
            </a:r>
            <a:r>
              <a:rPr lang="zh-CN" altLang="en-US" b="1">
                <a:solidFill>
                  <a:schemeClr val="accent2"/>
                </a:solidFill>
              </a:rPr>
              <a:t>数据库运行和维护阶段</a:t>
            </a:r>
          </a:p>
          <a:p>
            <a:pPr lvl="1">
              <a:lnSpc>
                <a:spcPct val="120000"/>
              </a:lnSpc>
            </a:pPr>
            <a:r>
              <a:rPr lang="zh-CN" altLang="en-US" b="1"/>
              <a:t>数据库应用系统经过试运行后即可投入正式运行。</a:t>
            </a:r>
          </a:p>
          <a:p>
            <a:pPr lvl="1">
              <a:lnSpc>
                <a:spcPct val="120000"/>
              </a:lnSpc>
            </a:pPr>
            <a:r>
              <a:rPr lang="zh-CN" altLang="en-US" b="1"/>
              <a:t>在数据库系统运行过程中必须不断地对其进行评价、调整与修改。</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animEffect transition="in" filter="wipe(left)">
                                      <p:cBhvr>
                                        <p:cTn id="7" dur="500"/>
                                        <p:tgtEl>
                                          <p:spTgt spid="417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1" end="1"/>
                                            </p:txEl>
                                          </p:spTgt>
                                        </p:tgtEl>
                                        <p:attrNameLst>
                                          <p:attrName>style.visibility</p:attrName>
                                        </p:attrNameLst>
                                      </p:cBhvr>
                                      <p:to>
                                        <p:strVal val="visible"/>
                                      </p:to>
                                    </p:set>
                                    <p:animEffect transition="in" filter="wipe(left)">
                                      <p:cBhvr>
                                        <p:cTn id="12" dur="500"/>
                                        <p:tgtEl>
                                          <p:spTgt spid="417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795">
                                            <p:txEl>
                                              <p:pRg st="2" end="2"/>
                                            </p:txEl>
                                          </p:spTgt>
                                        </p:tgtEl>
                                        <p:attrNameLst>
                                          <p:attrName>style.visibility</p:attrName>
                                        </p:attrNameLst>
                                      </p:cBhvr>
                                      <p:to>
                                        <p:strVal val="visible"/>
                                      </p:to>
                                    </p:set>
                                    <p:animEffect transition="in" filter="wipe(left)">
                                      <p:cBhvr>
                                        <p:cTn id="17" dur="500"/>
                                        <p:tgtEl>
                                          <p:spTgt spid="417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EE8F7"/>
        </a:solidFill>
        <a:effectLst/>
      </p:bgPr>
    </p:bg>
    <p:spTree>
      <p:nvGrpSpPr>
        <p:cNvPr id="1" name=""/>
        <p:cNvGrpSpPr/>
        <p:nvPr/>
      </p:nvGrpSpPr>
      <p:grpSpPr>
        <a:xfrm>
          <a:off x="0" y="0"/>
          <a:ext cx="0" cy="0"/>
          <a:chOff x="0" y="0"/>
          <a:chExt cx="0" cy="0"/>
        </a:xfrm>
      </p:grpSpPr>
      <p:grpSp>
        <p:nvGrpSpPr>
          <p:cNvPr id="418871" name="Group 55"/>
          <p:cNvGrpSpPr>
            <a:grpSpLocks/>
          </p:cNvGrpSpPr>
          <p:nvPr/>
        </p:nvGrpSpPr>
        <p:grpSpPr bwMode="auto">
          <a:xfrm>
            <a:off x="2971800" y="152400"/>
            <a:ext cx="2438400" cy="6553200"/>
            <a:chOff x="1872" y="96"/>
            <a:chExt cx="1536" cy="4128"/>
          </a:xfrm>
        </p:grpSpPr>
        <p:sp>
          <p:nvSpPr>
            <p:cNvPr id="418820" name="Rectangle 4"/>
            <p:cNvSpPr>
              <a:spLocks noChangeArrowheads="1"/>
            </p:cNvSpPr>
            <p:nvPr/>
          </p:nvSpPr>
          <p:spPr bwMode="auto">
            <a:xfrm>
              <a:off x="1872" y="9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需求搜集和分析</a:t>
              </a:r>
            </a:p>
          </p:txBody>
        </p:sp>
        <p:sp>
          <p:nvSpPr>
            <p:cNvPr id="418821" name="Line 5"/>
            <p:cNvSpPr>
              <a:spLocks noChangeShapeType="1"/>
            </p:cNvSpPr>
            <p:nvPr/>
          </p:nvSpPr>
          <p:spPr bwMode="auto">
            <a:xfrm>
              <a:off x="2592" y="38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8823" name="Rectangle 7"/>
            <p:cNvSpPr>
              <a:spLocks noChangeArrowheads="1"/>
            </p:cNvSpPr>
            <p:nvPr/>
          </p:nvSpPr>
          <p:spPr bwMode="auto">
            <a:xfrm>
              <a:off x="1872" y="57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设计概念结构</a:t>
              </a:r>
            </a:p>
          </p:txBody>
        </p:sp>
        <p:sp>
          <p:nvSpPr>
            <p:cNvPr id="418824" name="Line 8"/>
            <p:cNvSpPr>
              <a:spLocks noChangeShapeType="1"/>
            </p:cNvSpPr>
            <p:nvPr/>
          </p:nvSpPr>
          <p:spPr bwMode="auto">
            <a:xfrm>
              <a:off x="2592" y="86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8825" name="Rectangle 9"/>
            <p:cNvSpPr>
              <a:spLocks noChangeArrowheads="1"/>
            </p:cNvSpPr>
            <p:nvPr/>
          </p:nvSpPr>
          <p:spPr bwMode="auto">
            <a:xfrm>
              <a:off x="1872" y="105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设计逻辑结构</a:t>
              </a:r>
            </a:p>
          </p:txBody>
        </p:sp>
        <p:sp>
          <p:nvSpPr>
            <p:cNvPr id="418826" name="Line 10"/>
            <p:cNvSpPr>
              <a:spLocks noChangeShapeType="1"/>
            </p:cNvSpPr>
            <p:nvPr/>
          </p:nvSpPr>
          <p:spPr bwMode="auto">
            <a:xfrm>
              <a:off x="2592" y="134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8827" name="Rectangle 11"/>
            <p:cNvSpPr>
              <a:spLocks noChangeArrowheads="1"/>
            </p:cNvSpPr>
            <p:nvPr/>
          </p:nvSpPr>
          <p:spPr bwMode="auto">
            <a:xfrm>
              <a:off x="1872" y="153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数据模型优化</a:t>
              </a:r>
            </a:p>
          </p:txBody>
        </p:sp>
        <p:sp>
          <p:nvSpPr>
            <p:cNvPr id="418828" name="Line 12"/>
            <p:cNvSpPr>
              <a:spLocks noChangeShapeType="1"/>
            </p:cNvSpPr>
            <p:nvPr/>
          </p:nvSpPr>
          <p:spPr bwMode="auto">
            <a:xfrm>
              <a:off x="2592" y="182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8829" name="Rectangle 13"/>
            <p:cNvSpPr>
              <a:spLocks noChangeArrowheads="1"/>
            </p:cNvSpPr>
            <p:nvPr/>
          </p:nvSpPr>
          <p:spPr bwMode="auto">
            <a:xfrm>
              <a:off x="1872" y="201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设计物理结构</a:t>
              </a:r>
            </a:p>
          </p:txBody>
        </p:sp>
        <p:sp>
          <p:nvSpPr>
            <p:cNvPr id="418830" name="Line 14"/>
            <p:cNvSpPr>
              <a:spLocks noChangeShapeType="1"/>
            </p:cNvSpPr>
            <p:nvPr/>
          </p:nvSpPr>
          <p:spPr bwMode="auto">
            <a:xfrm>
              <a:off x="2592" y="230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8831" name="Rectangle 15"/>
            <p:cNvSpPr>
              <a:spLocks noChangeArrowheads="1"/>
            </p:cNvSpPr>
            <p:nvPr/>
          </p:nvSpPr>
          <p:spPr bwMode="auto">
            <a:xfrm>
              <a:off x="1872" y="249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评价设计、性能预测</a:t>
              </a:r>
            </a:p>
          </p:txBody>
        </p:sp>
        <p:sp>
          <p:nvSpPr>
            <p:cNvPr id="418832" name="Line 16"/>
            <p:cNvSpPr>
              <a:spLocks noChangeShapeType="1"/>
            </p:cNvSpPr>
            <p:nvPr/>
          </p:nvSpPr>
          <p:spPr bwMode="auto">
            <a:xfrm>
              <a:off x="2592" y="278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8833" name="Rectangle 17"/>
            <p:cNvSpPr>
              <a:spLocks noChangeArrowheads="1"/>
            </p:cNvSpPr>
            <p:nvPr/>
          </p:nvSpPr>
          <p:spPr bwMode="auto">
            <a:xfrm>
              <a:off x="1920" y="393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使用、维护数据库</a:t>
              </a:r>
            </a:p>
          </p:txBody>
        </p:sp>
        <p:sp>
          <p:nvSpPr>
            <p:cNvPr id="418835" name="Rectangle 19"/>
            <p:cNvSpPr>
              <a:spLocks noChangeArrowheads="1"/>
            </p:cNvSpPr>
            <p:nvPr/>
          </p:nvSpPr>
          <p:spPr bwMode="auto">
            <a:xfrm>
              <a:off x="1872" y="297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物理实现</a:t>
              </a:r>
            </a:p>
          </p:txBody>
        </p:sp>
        <p:sp>
          <p:nvSpPr>
            <p:cNvPr id="418836" name="Line 20"/>
            <p:cNvSpPr>
              <a:spLocks noChangeShapeType="1"/>
            </p:cNvSpPr>
            <p:nvPr/>
          </p:nvSpPr>
          <p:spPr bwMode="auto">
            <a:xfrm>
              <a:off x="2592" y="326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8837" name="Rectangle 21"/>
            <p:cNvSpPr>
              <a:spLocks noChangeArrowheads="1"/>
            </p:cNvSpPr>
            <p:nvPr/>
          </p:nvSpPr>
          <p:spPr bwMode="auto">
            <a:xfrm>
              <a:off x="1920" y="3456"/>
              <a:ext cx="1488" cy="288"/>
            </a:xfrm>
            <a:prstGeom prst="rect">
              <a:avLst/>
            </a:prstGeom>
            <a:solidFill>
              <a:schemeClr val="accent1"/>
            </a:solidFill>
            <a:ln w="9525">
              <a:solidFill>
                <a:schemeClr val="tx1"/>
              </a:solidFill>
              <a:miter lim="800000"/>
              <a:headEnd/>
              <a:tailEnd/>
            </a:ln>
            <a:effectLst/>
          </p:spPr>
          <p:txBody>
            <a:bodyPr wrap="none" anchor="ctr"/>
            <a:lstStyle/>
            <a:p>
              <a:r>
                <a:rPr lang="zh-CN" altLang="en-US" sz="1800"/>
                <a:t>试运行</a:t>
              </a:r>
            </a:p>
          </p:txBody>
        </p:sp>
        <p:sp>
          <p:nvSpPr>
            <p:cNvPr id="418838" name="Line 22"/>
            <p:cNvSpPr>
              <a:spLocks noChangeShapeType="1"/>
            </p:cNvSpPr>
            <p:nvPr/>
          </p:nvSpPr>
          <p:spPr bwMode="auto">
            <a:xfrm>
              <a:off x="2640" y="3744"/>
              <a:ext cx="0" cy="192"/>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18872" name="Group 56"/>
          <p:cNvGrpSpPr>
            <a:grpSpLocks/>
          </p:cNvGrpSpPr>
          <p:nvPr/>
        </p:nvGrpSpPr>
        <p:grpSpPr bwMode="auto">
          <a:xfrm>
            <a:off x="5715000" y="76200"/>
            <a:ext cx="2255838" cy="6705600"/>
            <a:chOff x="3600" y="48"/>
            <a:chExt cx="1421" cy="4224"/>
          </a:xfrm>
        </p:grpSpPr>
        <p:sp>
          <p:nvSpPr>
            <p:cNvPr id="418839" name="Line 23"/>
            <p:cNvSpPr>
              <a:spLocks noChangeShapeType="1"/>
            </p:cNvSpPr>
            <p:nvPr/>
          </p:nvSpPr>
          <p:spPr bwMode="auto">
            <a:xfrm>
              <a:off x="3744" y="48"/>
              <a:ext cx="720" cy="0"/>
            </a:xfrm>
            <a:prstGeom prst="line">
              <a:avLst/>
            </a:prstGeom>
            <a:noFill/>
            <a:ln w="9525">
              <a:solidFill>
                <a:schemeClr val="tx1"/>
              </a:solidFill>
              <a:round/>
              <a:headEnd/>
              <a:tailEnd/>
            </a:ln>
            <a:effectLst/>
          </p:spPr>
          <p:txBody>
            <a:bodyPr/>
            <a:lstStyle/>
            <a:p>
              <a:endParaRPr lang="zh-CN" altLang="en-US"/>
            </a:p>
          </p:txBody>
        </p:sp>
        <p:sp>
          <p:nvSpPr>
            <p:cNvPr id="418840" name="Line 24"/>
            <p:cNvSpPr>
              <a:spLocks noChangeShapeType="1"/>
            </p:cNvSpPr>
            <p:nvPr/>
          </p:nvSpPr>
          <p:spPr bwMode="auto">
            <a:xfrm>
              <a:off x="4128" y="48"/>
              <a:ext cx="0" cy="432"/>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418841" name="Line 25"/>
            <p:cNvSpPr>
              <a:spLocks noChangeShapeType="1"/>
            </p:cNvSpPr>
            <p:nvPr/>
          </p:nvSpPr>
          <p:spPr bwMode="auto">
            <a:xfrm>
              <a:off x="3744" y="480"/>
              <a:ext cx="720" cy="0"/>
            </a:xfrm>
            <a:prstGeom prst="line">
              <a:avLst/>
            </a:prstGeom>
            <a:noFill/>
            <a:ln w="9525">
              <a:solidFill>
                <a:schemeClr val="tx1"/>
              </a:solidFill>
              <a:round/>
              <a:headEnd/>
              <a:tailEnd/>
            </a:ln>
            <a:effectLst/>
          </p:spPr>
          <p:txBody>
            <a:bodyPr/>
            <a:lstStyle/>
            <a:p>
              <a:endParaRPr lang="zh-CN" altLang="en-US"/>
            </a:p>
          </p:txBody>
        </p:sp>
        <p:sp>
          <p:nvSpPr>
            <p:cNvPr id="418842" name="Line 26"/>
            <p:cNvSpPr>
              <a:spLocks noChangeShapeType="1"/>
            </p:cNvSpPr>
            <p:nvPr/>
          </p:nvSpPr>
          <p:spPr bwMode="auto">
            <a:xfrm>
              <a:off x="4128" y="480"/>
              <a:ext cx="0" cy="432"/>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418843" name="Line 27"/>
            <p:cNvSpPr>
              <a:spLocks noChangeShapeType="1"/>
            </p:cNvSpPr>
            <p:nvPr/>
          </p:nvSpPr>
          <p:spPr bwMode="auto">
            <a:xfrm>
              <a:off x="3744" y="912"/>
              <a:ext cx="720" cy="0"/>
            </a:xfrm>
            <a:prstGeom prst="line">
              <a:avLst/>
            </a:prstGeom>
            <a:noFill/>
            <a:ln w="9525">
              <a:solidFill>
                <a:schemeClr val="tx1"/>
              </a:solidFill>
              <a:round/>
              <a:headEnd/>
              <a:tailEnd/>
            </a:ln>
            <a:effectLst/>
          </p:spPr>
          <p:txBody>
            <a:bodyPr/>
            <a:lstStyle/>
            <a:p>
              <a:endParaRPr lang="zh-CN" altLang="en-US"/>
            </a:p>
          </p:txBody>
        </p:sp>
        <p:sp>
          <p:nvSpPr>
            <p:cNvPr id="418844" name="Line 28"/>
            <p:cNvSpPr>
              <a:spLocks noChangeShapeType="1"/>
            </p:cNvSpPr>
            <p:nvPr/>
          </p:nvSpPr>
          <p:spPr bwMode="auto">
            <a:xfrm>
              <a:off x="3792" y="1920"/>
              <a:ext cx="720" cy="0"/>
            </a:xfrm>
            <a:prstGeom prst="line">
              <a:avLst/>
            </a:prstGeom>
            <a:noFill/>
            <a:ln w="9525">
              <a:solidFill>
                <a:schemeClr val="tx1"/>
              </a:solidFill>
              <a:round/>
              <a:headEnd/>
              <a:tailEnd/>
            </a:ln>
            <a:effectLst/>
          </p:spPr>
          <p:txBody>
            <a:bodyPr/>
            <a:lstStyle/>
            <a:p>
              <a:endParaRPr lang="zh-CN" altLang="en-US"/>
            </a:p>
          </p:txBody>
        </p:sp>
        <p:sp>
          <p:nvSpPr>
            <p:cNvPr id="418845" name="Line 29"/>
            <p:cNvSpPr>
              <a:spLocks noChangeShapeType="1"/>
            </p:cNvSpPr>
            <p:nvPr/>
          </p:nvSpPr>
          <p:spPr bwMode="auto">
            <a:xfrm>
              <a:off x="4128" y="912"/>
              <a:ext cx="0" cy="1008"/>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418846" name="Line 30"/>
            <p:cNvSpPr>
              <a:spLocks noChangeShapeType="1"/>
            </p:cNvSpPr>
            <p:nvPr/>
          </p:nvSpPr>
          <p:spPr bwMode="auto">
            <a:xfrm>
              <a:off x="3840" y="2880"/>
              <a:ext cx="720" cy="0"/>
            </a:xfrm>
            <a:prstGeom prst="line">
              <a:avLst/>
            </a:prstGeom>
            <a:noFill/>
            <a:ln w="9525">
              <a:solidFill>
                <a:schemeClr val="tx1"/>
              </a:solidFill>
              <a:round/>
              <a:headEnd/>
              <a:tailEnd/>
            </a:ln>
            <a:effectLst/>
          </p:spPr>
          <p:txBody>
            <a:bodyPr/>
            <a:lstStyle/>
            <a:p>
              <a:endParaRPr lang="zh-CN" altLang="en-US"/>
            </a:p>
          </p:txBody>
        </p:sp>
        <p:sp>
          <p:nvSpPr>
            <p:cNvPr id="418847" name="Line 31"/>
            <p:cNvSpPr>
              <a:spLocks noChangeShapeType="1"/>
            </p:cNvSpPr>
            <p:nvPr/>
          </p:nvSpPr>
          <p:spPr bwMode="auto">
            <a:xfrm>
              <a:off x="4128" y="1920"/>
              <a:ext cx="0" cy="96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418848" name="Line 32"/>
            <p:cNvSpPr>
              <a:spLocks noChangeShapeType="1"/>
            </p:cNvSpPr>
            <p:nvPr/>
          </p:nvSpPr>
          <p:spPr bwMode="auto">
            <a:xfrm>
              <a:off x="3840" y="3840"/>
              <a:ext cx="720" cy="0"/>
            </a:xfrm>
            <a:prstGeom prst="line">
              <a:avLst/>
            </a:prstGeom>
            <a:noFill/>
            <a:ln w="9525">
              <a:solidFill>
                <a:schemeClr val="tx1"/>
              </a:solidFill>
              <a:round/>
              <a:headEnd/>
              <a:tailEnd/>
            </a:ln>
            <a:effectLst/>
          </p:spPr>
          <p:txBody>
            <a:bodyPr/>
            <a:lstStyle/>
            <a:p>
              <a:endParaRPr lang="zh-CN" altLang="en-US"/>
            </a:p>
          </p:txBody>
        </p:sp>
        <p:sp>
          <p:nvSpPr>
            <p:cNvPr id="418849" name="Line 33"/>
            <p:cNvSpPr>
              <a:spLocks noChangeShapeType="1"/>
            </p:cNvSpPr>
            <p:nvPr/>
          </p:nvSpPr>
          <p:spPr bwMode="auto">
            <a:xfrm>
              <a:off x="4128" y="2880"/>
              <a:ext cx="0" cy="96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418850" name="Line 34"/>
            <p:cNvSpPr>
              <a:spLocks noChangeShapeType="1"/>
            </p:cNvSpPr>
            <p:nvPr/>
          </p:nvSpPr>
          <p:spPr bwMode="auto">
            <a:xfrm>
              <a:off x="4128" y="3840"/>
              <a:ext cx="0" cy="432"/>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418851" name="Line 35"/>
            <p:cNvSpPr>
              <a:spLocks noChangeShapeType="1"/>
            </p:cNvSpPr>
            <p:nvPr/>
          </p:nvSpPr>
          <p:spPr bwMode="auto">
            <a:xfrm>
              <a:off x="3744" y="4272"/>
              <a:ext cx="720" cy="0"/>
            </a:xfrm>
            <a:prstGeom prst="line">
              <a:avLst/>
            </a:prstGeom>
            <a:noFill/>
            <a:ln w="9525">
              <a:solidFill>
                <a:schemeClr val="tx1"/>
              </a:solidFill>
              <a:round/>
              <a:headEnd/>
              <a:tailEnd/>
            </a:ln>
            <a:effectLst/>
          </p:spPr>
          <p:txBody>
            <a:bodyPr/>
            <a:lstStyle/>
            <a:p>
              <a:endParaRPr lang="zh-CN" altLang="en-US"/>
            </a:p>
          </p:txBody>
        </p:sp>
        <p:sp>
          <p:nvSpPr>
            <p:cNvPr id="418852" name="Text Box 36"/>
            <p:cNvSpPr txBox="1">
              <a:spLocks noChangeArrowheads="1"/>
            </p:cNvSpPr>
            <p:nvPr/>
          </p:nvSpPr>
          <p:spPr bwMode="auto">
            <a:xfrm>
              <a:off x="3648" y="144"/>
              <a:ext cx="986" cy="231"/>
            </a:xfrm>
            <a:prstGeom prst="rect">
              <a:avLst/>
            </a:prstGeom>
            <a:solidFill>
              <a:schemeClr val="bg1"/>
            </a:solidFill>
            <a:ln w="9525">
              <a:noFill/>
              <a:miter lim="800000"/>
              <a:headEnd/>
              <a:tailEnd/>
            </a:ln>
            <a:effectLst/>
          </p:spPr>
          <p:txBody>
            <a:bodyPr wrap="none">
              <a:spAutoFit/>
            </a:bodyPr>
            <a:lstStyle/>
            <a:p>
              <a:pPr algn="l"/>
              <a:r>
                <a:rPr lang="zh-CN" altLang="en-US" sz="1800"/>
                <a:t>需求分析阶段</a:t>
              </a:r>
            </a:p>
          </p:txBody>
        </p:sp>
        <p:sp>
          <p:nvSpPr>
            <p:cNvPr id="418853" name="Text Box 37"/>
            <p:cNvSpPr txBox="1">
              <a:spLocks noChangeArrowheads="1"/>
            </p:cNvSpPr>
            <p:nvPr/>
          </p:nvSpPr>
          <p:spPr bwMode="auto">
            <a:xfrm>
              <a:off x="3600" y="576"/>
              <a:ext cx="986" cy="231"/>
            </a:xfrm>
            <a:prstGeom prst="rect">
              <a:avLst/>
            </a:prstGeom>
            <a:solidFill>
              <a:schemeClr val="bg1"/>
            </a:solidFill>
            <a:ln w="9525">
              <a:noFill/>
              <a:miter lim="800000"/>
              <a:headEnd/>
              <a:tailEnd/>
            </a:ln>
            <a:effectLst/>
          </p:spPr>
          <p:txBody>
            <a:bodyPr wrap="none">
              <a:spAutoFit/>
            </a:bodyPr>
            <a:lstStyle/>
            <a:p>
              <a:pPr algn="l"/>
              <a:r>
                <a:rPr lang="zh-CN" altLang="en-US" sz="1800"/>
                <a:t>概念设计阶段</a:t>
              </a:r>
            </a:p>
          </p:txBody>
        </p:sp>
        <p:sp>
          <p:nvSpPr>
            <p:cNvPr id="418854" name="Text Box 38"/>
            <p:cNvSpPr txBox="1">
              <a:spLocks noChangeArrowheads="1"/>
            </p:cNvSpPr>
            <p:nvPr/>
          </p:nvSpPr>
          <p:spPr bwMode="auto">
            <a:xfrm>
              <a:off x="3648" y="1248"/>
              <a:ext cx="986" cy="231"/>
            </a:xfrm>
            <a:prstGeom prst="rect">
              <a:avLst/>
            </a:prstGeom>
            <a:solidFill>
              <a:schemeClr val="bg1"/>
            </a:solidFill>
            <a:ln w="9525">
              <a:noFill/>
              <a:miter lim="800000"/>
              <a:headEnd/>
              <a:tailEnd/>
            </a:ln>
            <a:effectLst/>
          </p:spPr>
          <p:txBody>
            <a:bodyPr wrap="none">
              <a:spAutoFit/>
            </a:bodyPr>
            <a:lstStyle/>
            <a:p>
              <a:pPr algn="l"/>
              <a:r>
                <a:rPr lang="zh-CN" altLang="en-US" sz="1800"/>
                <a:t>逻辑设计阶段</a:t>
              </a:r>
            </a:p>
          </p:txBody>
        </p:sp>
        <p:sp>
          <p:nvSpPr>
            <p:cNvPr id="418855" name="Text Box 39"/>
            <p:cNvSpPr txBox="1">
              <a:spLocks noChangeArrowheads="1"/>
            </p:cNvSpPr>
            <p:nvPr/>
          </p:nvSpPr>
          <p:spPr bwMode="auto">
            <a:xfrm>
              <a:off x="3651" y="2296"/>
              <a:ext cx="986" cy="231"/>
            </a:xfrm>
            <a:prstGeom prst="rect">
              <a:avLst/>
            </a:prstGeom>
            <a:solidFill>
              <a:schemeClr val="bg1"/>
            </a:solidFill>
            <a:ln w="9525">
              <a:noFill/>
              <a:miter lim="800000"/>
              <a:headEnd/>
              <a:tailEnd/>
            </a:ln>
            <a:effectLst/>
          </p:spPr>
          <p:txBody>
            <a:bodyPr wrap="none">
              <a:spAutoFit/>
            </a:bodyPr>
            <a:lstStyle/>
            <a:p>
              <a:pPr algn="l"/>
              <a:r>
                <a:rPr lang="zh-CN" altLang="en-US" sz="1800"/>
                <a:t>物理设计阶段</a:t>
              </a:r>
            </a:p>
          </p:txBody>
        </p:sp>
        <p:sp>
          <p:nvSpPr>
            <p:cNvPr id="418856" name="Text Box 40"/>
            <p:cNvSpPr txBox="1">
              <a:spLocks noChangeArrowheads="1"/>
            </p:cNvSpPr>
            <p:nvPr/>
          </p:nvSpPr>
          <p:spPr bwMode="auto">
            <a:xfrm>
              <a:off x="3696" y="3168"/>
              <a:ext cx="1131" cy="231"/>
            </a:xfrm>
            <a:prstGeom prst="rect">
              <a:avLst/>
            </a:prstGeom>
            <a:solidFill>
              <a:schemeClr val="bg1"/>
            </a:solidFill>
            <a:ln w="9525">
              <a:noFill/>
              <a:miter lim="800000"/>
              <a:headEnd/>
              <a:tailEnd/>
            </a:ln>
            <a:effectLst/>
          </p:spPr>
          <p:txBody>
            <a:bodyPr wrap="none">
              <a:spAutoFit/>
            </a:bodyPr>
            <a:lstStyle/>
            <a:p>
              <a:pPr algn="l"/>
              <a:r>
                <a:rPr lang="zh-CN" altLang="en-US" sz="1800"/>
                <a:t>数据库实施阶段</a:t>
              </a:r>
            </a:p>
          </p:txBody>
        </p:sp>
        <p:sp>
          <p:nvSpPr>
            <p:cNvPr id="418857" name="Text Box 41"/>
            <p:cNvSpPr txBox="1">
              <a:spLocks noChangeArrowheads="1"/>
            </p:cNvSpPr>
            <p:nvPr/>
          </p:nvSpPr>
          <p:spPr bwMode="auto">
            <a:xfrm>
              <a:off x="3600" y="3936"/>
              <a:ext cx="1421" cy="231"/>
            </a:xfrm>
            <a:prstGeom prst="rect">
              <a:avLst/>
            </a:prstGeom>
            <a:solidFill>
              <a:schemeClr val="bg1"/>
            </a:solidFill>
            <a:ln w="9525">
              <a:noFill/>
              <a:miter lim="800000"/>
              <a:headEnd/>
              <a:tailEnd/>
            </a:ln>
            <a:effectLst/>
          </p:spPr>
          <p:txBody>
            <a:bodyPr wrap="none">
              <a:spAutoFit/>
            </a:bodyPr>
            <a:lstStyle/>
            <a:p>
              <a:pPr algn="l"/>
              <a:r>
                <a:rPr lang="zh-CN" altLang="en-US" sz="1800"/>
                <a:t>数据库运行维护阶段</a:t>
              </a:r>
            </a:p>
          </p:txBody>
        </p:sp>
      </p:grpSp>
      <p:grpSp>
        <p:nvGrpSpPr>
          <p:cNvPr id="418868" name="Group 52"/>
          <p:cNvGrpSpPr>
            <a:grpSpLocks/>
          </p:cNvGrpSpPr>
          <p:nvPr/>
        </p:nvGrpSpPr>
        <p:grpSpPr bwMode="auto">
          <a:xfrm>
            <a:off x="2362200" y="1524000"/>
            <a:ext cx="1752600" cy="1447800"/>
            <a:chOff x="1488" y="960"/>
            <a:chExt cx="1104" cy="912"/>
          </a:xfrm>
        </p:grpSpPr>
        <p:sp>
          <p:nvSpPr>
            <p:cNvPr id="418858" name="Line 42"/>
            <p:cNvSpPr>
              <a:spLocks noChangeShapeType="1"/>
            </p:cNvSpPr>
            <p:nvPr/>
          </p:nvSpPr>
          <p:spPr bwMode="auto">
            <a:xfrm flipH="1">
              <a:off x="1488" y="1872"/>
              <a:ext cx="1104" cy="0"/>
            </a:xfrm>
            <a:prstGeom prst="line">
              <a:avLst/>
            </a:prstGeom>
            <a:noFill/>
            <a:ln w="9525">
              <a:solidFill>
                <a:schemeClr val="tx1"/>
              </a:solidFill>
              <a:round/>
              <a:headEnd/>
              <a:tailEnd/>
            </a:ln>
            <a:effectLst/>
          </p:spPr>
          <p:txBody>
            <a:bodyPr/>
            <a:lstStyle/>
            <a:p>
              <a:endParaRPr lang="zh-CN" altLang="en-US"/>
            </a:p>
          </p:txBody>
        </p:sp>
        <p:sp>
          <p:nvSpPr>
            <p:cNvPr id="418859" name="Line 43"/>
            <p:cNvSpPr>
              <a:spLocks noChangeShapeType="1"/>
            </p:cNvSpPr>
            <p:nvPr/>
          </p:nvSpPr>
          <p:spPr bwMode="auto">
            <a:xfrm flipV="1">
              <a:off x="1488" y="960"/>
              <a:ext cx="0" cy="912"/>
            </a:xfrm>
            <a:prstGeom prst="line">
              <a:avLst/>
            </a:prstGeom>
            <a:noFill/>
            <a:ln w="9525">
              <a:solidFill>
                <a:schemeClr val="tx1"/>
              </a:solidFill>
              <a:round/>
              <a:headEnd/>
              <a:tailEnd/>
            </a:ln>
            <a:effectLst/>
          </p:spPr>
          <p:txBody>
            <a:bodyPr/>
            <a:lstStyle/>
            <a:p>
              <a:endParaRPr lang="zh-CN" altLang="en-US"/>
            </a:p>
          </p:txBody>
        </p:sp>
        <p:sp>
          <p:nvSpPr>
            <p:cNvPr id="418860" name="Line 44"/>
            <p:cNvSpPr>
              <a:spLocks noChangeShapeType="1"/>
            </p:cNvSpPr>
            <p:nvPr/>
          </p:nvSpPr>
          <p:spPr bwMode="auto">
            <a:xfrm>
              <a:off x="1488" y="960"/>
              <a:ext cx="1104" cy="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18870" name="Group 54"/>
          <p:cNvGrpSpPr>
            <a:grpSpLocks/>
          </p:cNvGrpSpPr>
          <p:nvPr/>
        </p:nvGrpSpPr>
        <p:grpSpPr bwMode="auto">
          <a:xfrm>
            <a:off x="2362200" y="3124200"/>
            <a:ext cx="1828800" cy="2971800"/>
            <a:chOff x="1488" y="1968"/>
            <a:chExt cx="1152" cy="1872"/>
          </a:xfrm>
        </p:grpSpPr>
        <p:sp>
          <p:nvSpPr>
            <p:cNvPr id="418865" name="Line 49"/>
            <p:cNvSpPr>
              <a:spLocks noChangeShapeType="1"/>
            </p:cNvSpPr>
            <p:nvPr/>
          </p:nvSpPr>
          <p:spPr bwMode="auto">
            <a:xfrm flipH="1">
              <a:off x="1488" y="3840"/>
              <a:ext cx="1152" cy="0"/>
            </a:xfrm>
            <a:prstGeom prst="line">
              <a:avLst/>
            </a:prstGeom>
            <a:noFill/>
            <a:ln w="9525">
              <a:solidFill>
                <a:schemeClr val="tx1"/>
              </a:solidFill>
              <a:round/>
              <a:headEnd/>
              <a:tailEnd/>
            </a:ln>
            <a:effectLst/>
          </p:spPr>
          <p:txBody>
            <a:bodyPr/>
            <a:lstStyle/>
            <a:p>
              <a:endParaRPr lang="zh-CN" altLang="en-US"/>
            </a:p>
          </p:txBody>
        </p:sp>
        <p:sp>
          <p:nvSpPr>
            <p:cNvPr id="418866" name="Line 50"/>
            <p:cNvSpPr>
              <a:spLocks noChangeShapeType="1"/>
            </p:cNvSpPr>
            <p:nvPr/>
          </p:nvSpPr>
          <p:spPr bwMode="auto">
            <a:xfrm flipV="1">
              <a:off x="1488" y="1968"/>
              <a:ext cx="0" cy="1872"/>
            </a:xfrm>
            <a:prstGeom prst="line">
              <a:avLst/>
            </a:prstGeom>
            <a:noFill/>
            <a:ln w="9525">
              <a:solidFill>
                <a:schemeClr val="tx1"/>
              </a:solidFill>
              <a:round/>
              <a:headEnd/>
              <a:tailEnd/>
            </a:ln>
            <a:effectLst/>
          </p:spPr>
          <p:txBody>
            <a:bodyPr/>
            <a:lstStyle/>
            <a:p>
              <a:endParaRPr lang="zh-CN" altLang="en-US"/>
            </a:p>
          </p:txBody>
        </p:sp>
        <p:sp>
          <p:nvSpPr>
            <p:cNvPr id="418867" name="Line 51"/>
            <p:cNvSpPr>
              <a:spLocks noChangeShapeType="1"/>
            </p:cNvSpPr>
            <p:nvPr/>
          </p:nvSpPr>
          <p:spPr bwMode="auto">
            <a:xfrm>
              <a:off x="1488" y="1968"/>
              <a:ext cx="1056" cy="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18869" name="Group 53"/>
          <p:cNvGrpSpPr>
            <a:grpSpLocks/>
          </p:cNvGrpSpPr>
          <p:nvPr/>
        </p:nvGrpSpPr>
        <p:grpSpPr bwMode="auto">
          <a:xfrm>
            <a:off x="4114800" y="1524000"/>
            <a:ext cx="1447800" cy="3048000"/>
            <a:chOff x="2592" y="960"/>
            <a:chExt cx="912" cy="1920"/>
          </a:xfrm>
        </p:grpSpPr>
        <p:sp>
          <p:nvSpPr>
            <p:cNvPr id="418861" name="Line 45"/>
            <p:cNvSpPr>
              <a:spLocks noChangeShapeType="1"/>
            </p:cNvSpPr>
            <p:nvPr/>
          </p:nvSpPr>
          <p:spPr bwMode="auto">
            <a:xfrm>
              <a:off x="2592" y="2880"/>
              <a:ext cx="912" cy="0"/>
            </a:xfrm>
            <a:prstGeom prst="line">
              <a:avLst/>
            </a:prstGeom>
            <a:noFill/>
            <a:ln w="9525">
              <a:solidFill>
                <a:schemeClr val="tx1"/>
              </a:solidFill>
              <a:round/>
              <a:headEnd/>
              <a:tailEnd/>
            </a:ln>
            <a:effectLst/>
          </p:spPr>
          <p:txBody>
            <a:bodyPr/>
            <a:lstStyle/>
            <a:p>
              <a:endParaRPr lang="zh-CN" altLang="en-US"/>
            </a:p>
          </p:txBody>
        </p:sp>
        <p:sp>
          <p:nvSpPr>
            <p:cNvPr id="418862" name="Line 46"/>
            <p:cNvSpPr>
              <a:spLocks noChangeShapeType="1"/>
            </p:cNvSpPr>
            <p:nvPr/>
          </p:nvSpPr>
          <p:spPr bwMode="auto">
            <a:xfrm flipV="1">
              <a:off x="3504" y="960"/>
              <a:ext cx="0" cy="1920"/>
            </a:xfrm>
            <a:prstGeom prst="line">
              <a:avLst/>
            </a:prstGeom>
            <a:noFill/>
            <a:ln w="9525">
              <a:solidFill>
                <a:schemeClr val="tx1"/>
              </a:solidFill>
              <a:round/>
              <a:headEnd/>
              <a:tailEnd/>
            </a:ln>
            <a:effectLst/>
          </p:spPr>
          <p:txBody>
            <a:bodyPr/>
            <a:lstStyle/>
            <a:p>
              <a:endParaRPr lang="zh-CN" altLang="en-US"/>
            </a:p>
          </p:txBody>
        </p:sp>
        <p:sp>
          <p:nvSpPr>
            <p:cNvPr id="418863" name="Line 47"/>
            <p:cNvSpPr>
              <a:spLocks noChangeShapeType="1"/>
            </p:cNvSpPr>
            <p:nvPr/>
          </p:nvSpPr>
          <p:spPr bwMode="auto">
            <a:xfrm flipH="1">
              <a:off x="2592" y="1872"/>
              <a:ext cx="912" cy="0"/>
            </a:xfrm>
            <a:prstGeom prst="line">
              <a:avLst/>
            </a:prstGeom>
            <a:noFill/>
            <a:ln w="9525">
              <a:solidFill>
                <a:schemeClr val="tx1"/>
              </a:solidFill>
              <a:round/>
              <a:headEnd/>
              <a:tailEnd type="triangle" w="med" len="med"/>
            </a:ln>
            <a:effectLst/>
          </p:spPr>
          <p:txBody>
            <a:bodyPr/>
            <a:lstStyle/>
            <a:p>
              <a:endParaRPr lang="zh-CN" altLang="en-US"/>
            </a:p>
          </p:txBody>
        </p:sp>
        <p:sp>
          <p:nvSpPr>
            <p:cNvPr id="418864" name="Line 48"/>
            <p:cNvSpPr>
              <a:spLocks noChangeShapeType="1"/>
            </p:cNvSpPr>
            <p:nvPr/>
          </p:nvSpPr>
          <p:spPr bwMode="auto">
            <a:xfrm flipH="1">
              <a:off x="2592" y="960"/>
              <a:ext cx="912" cy="0"/>
            </a:xfrm>
            <a:prstGeom prst="line">
              <a:avLst/>
            </a:prstGeom>
            <a:noFill/>
            <a:ln w="9525">
              <a:solidFill>
                <a:schemeClr val="tx1"/>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8871"/>
                                        </p:tgtEl>
                                        <p:attrNameLst>
                                          <p:attrName>style.visibility</p:attrName>
                                        </p:attrNameLst>
                                      </p:cBhvr>
                                      <p:to>
                                        <p:strVal val="visible"/>
                                      </p:to>
                                    </p:set>
                                    <p:animEffect transition="in" filter="wipe(up)">
                                      <p:cBhvr>
                                        <p:cTn id="7" dur="5000"/>
                                        <p:tgtEl>
                                          <p:spTgt spid="4188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18872"/>
                                        </p:tgtEl>
                                        <p:attrNameLst>
                                          <p:attrName>style.visibility</p:attrName>
                                        </p:attrNameLst>
                                      </p:cBhvr>
                                      <p:to>
                                        <p:strVal val="visible"/>
                                      </p:to>
                                    </p:set>
                                    <p:animEffect transition="in" filter="wipe(up)">
                                      <p:cBhvr>
                                        <p:cTn id="12" dur="5000"/>
                                        <p:tgtEl>
                                          <p:spTgt spid="4188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8868"/>
                                        </p:tgtEl>
                                        <p:attrNameLst>
                                          <p:attrName>style.visibility</p:attrName>
                                        </p:attrNameLst>
                                      </p:cBhvr>
                                      <p:to>
                                        <p:strVal val="visible"/>
                                      </p:to>
                                    </p:set>
                                    <p:animEffect transition="in" filter="dissolve">
                                      <p:cBhvr>
                                        <p:cTn id="17" dur="500"/>
                                        <p:tgtEl>
                                          <p:spTgt spid="4188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418869"/>
                                        </p:tgtEl>
                                        <p:attrNameLst>
                                          <p:attrName>style.visibility</p:attrName>
                                        </p:attrNameLst>
                                      </p:cBhvr>
                                      <p:to>
                                        <p:strVal val="visible"/>
                                      </p:to>
                                    </p:set>
                                    <p:anim calcmode="lin" valueType="num">
                                      <p:cBhvr additive="base">
                                        <p:cTn id="22" dur="500" fill="hold"/>
                                        <p:tgtEl>
                                          <p:spTgt spid="418869"/>
                                        </p:tgtEl>
                                        <p:attrNameLst>
                                          <p:attrName>ppt_x</p:attrName>
                                        </p:attrNameLst>
                                      </p:cBhvr>
                                      <p:tavLst>
                                        <p:tav tm="0">
                                          <p:val>
                                            <p:strVal val="1+#ppt_w/2"/>
                                          </p:val>
                                        </p:tav>
                                        <p:tav tm="100000">
                                          <p:val>
                                            <p:strVal val="#ppt_x"/>
                                          </p:val>
                                        </p:tav>
                                      </p:tavLst>
                                    </p:anim>
                                    <p:anim calcmode="lin" valueType="num">
                                      <p:cBhvr additive="base">
                                        <p:cTn id="23" dur="500" fill="hold"/>
                                        <p:tgtEl>
                                          <p:spTgt spid="41886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2" fill="hold" nodeType="clickEffect">
                                  <p:stCondLst>
                                    <p:cond delay="0"/>
                                  </p:stCondLst>
                                  <p:childTnLst>
                                    <p:set>
                                      <p:cBhvr>
                                        <p:cTn id="27" dur="1" fill="hold">
                                          <p:stCondLst>
                                            <p:cond delay="0"/>
                                          </p:stCondLst>
                                        </p:cTn>
                                        <p:tgtEl>
                                          <p:spTgt spid="418870"/>
                                        </p:tgtEl>
                                        <p:attrNameLst>
                                          <p:attrName>style.visibility</p:attrName>
                                        </p:attrNameLst>
                                      </p:cBhvr>
                                      <p:to>
                                        <p:strVal val="visible"/>
                                      </p:to>
                                    </p:set>
                                    <p:anim calcmode="lin" valueType="num">
                                      <p:cBhvr additive="base">
                                        <p:cTn id="28" dur="500" fill="hold"/>
                                        <p:tgtEl>
                                          <p:spTgt spid="418870"/>
                                        </p:tgtEl>
                                        <p:attrNameLst>
                                          <p:attrName>ppt_x</p:attrName>
                                        </p:attrNameLst>
                                      </p:cBhvr>
                                      <p:tavLst>
                                        <p:tav tm="0">
                                          <p:val>
                                            <p:strVal val="0-#ppt_w/2"/>
                                          </p:val>
                                        </p:tav>
                                        <p:tav tm="100000">
                                          <p:val>
                                            <p:strVal val="#ppt_x"/>
                                          </p:val>
                                        </p:tav>
                                      </p:tavLst>
                                    </p:anim>
                                    <p:anim calcmode="lin" valueType="num">
                                      <p:cBhvr additive="base">
                                        <p:cTn id="29" dur="500" fill="hold"/>
                                        <p:tgtEl>
                                          <p:spTgt spid="418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9842" name="Rectangle 2"/>
          <p:cNvSpPr>
            <a:spLocks noGrp="1" noChangeArrowheads="1"/>
          </p:cNvSpPr>
          <p:nvPr>
            <p:ph type="title"/>
          </p:nvPr>
        </p:nvSpPr>
        <p:spPr/>
        <p:txBody>
          <a:bodyPr/>
          <a:lstStyle/>
          <a:p>
            <a:r>
              <a:rPr lang="zh-CN" altLang="en-US" sz="4000"/>
              <a:t>设计特点</a:t>
            </a:r>
          </a:p>
        </p:txBody>
      </p:sp>
      <p:sp>
        <p:nvSpPr>
          <p:cNvPr id="419843" name="Rectangle 3"/>
          <p:cNvSpPr>
            <a:spLocks noGrp="1" noChangeArrowheads="1"/>
          </p:cNvSpPr>
          <p:nvPr>
            <p:ph type="body" idx="1"/>
          </p:nvPr>
        </p:nvSpPr>
        <p:spPr>
          <a:xfrm>
            <a:off x="990600" y="1981200"/>
            <a:ext cx="7772400" cy="4114800"/>
          </a:xfrm>
        </p:spPr>
        <p:txBody>
          <a:bodyPr/>
          <a:lstStyle/>
          <a:p>
            <a:pPr>
              <a:lnSpc>
                <a:spcPct val="120000"/>
              </a:lnSpc>
            </a:pPr>
            <a:r>
              <a:rPr lang="zh-CN" altLang="en-US" b="1"/>
              <a:t>在设计过程中把数据库的设计和对数据库中数据处理的设计紧密结合起来</a:t>
            </a:r>
          </a:p>
          <a:p>
            <a:pPr>
              <a:lnSpc>
                <a:spcPct val="120000"/>
              </a:lnSpc>
            </a:pPr>
            <a:r>
              <a:rPr lang="zh-CN" altLang="en-US" b="1"/>
              <a:t>将这两个方面的需求分析、抽象、设计、实现在各个阶段同时进行，相互参照，相互补充，以完善两方面的设计</a:t>
            </a:r>
          </a:p>
          <a:p>
            <a:pPr>
              <a:lnSpc>
                <a:spcPct val="120000"/>
              </a:lnSpc>
            </a:pPr>
            <a:r>
              <a:rPr lang="zh-CN" altLang="en-US" b="1"/>
              <a:t>设计过程各个阶段的设计描述：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20866" name="Group 2"/>
          <p:cNvGrpSpPr>
            <a:grpSpLocks/>
          </p:cNvGrpSpPr>
          <p:nvPr/>
        </p:nvGrpSpPr>
        <p:grpSpPr bwMode="auto">
          <a:xfrm>
            <a:off x="6781800" y="2057400"/>
            <a:ext cx="862013" cy="785813"/>
            <a:chOff x="2307" y="9986"/>
            <a:chExt cx="1357" cy="1328"/>
          </a:xfrm>
        </p:grpSpPr>
        <p:sp>
          <p:nvSpPr>
            <p:cNvPr id="420867" name="Rectangle 3"/>
            <p:cNvSpPr>
              <a:spLocks noChangeArrowheads="1"/>
            </p:cNvSpPr>
            <p:nvPr/>
          </p:nvSpPr>
          <p:spPr bwMode="auto">
            <a:xfrm>
              <a:off x="2308" y="9986"/>
              <a:ext cx="1350" cy="1328"/>
            </a:xfrm>
            <a:prstGeom prst="rect">
              <a:avLst/>
            </a:prstGeom>
            <a:noFill/>
            <a:ln w="6350">
              <a:solidFill>
                <a:srgbClr val="000000"/>
              </a:solidFill>
              <a:miter lim="800000"/>
              <a:headEnd/>
              <a:tailEnd/>
            </a:ln>
          </p:spPr>
          <p:txBody>
            <a:bodyPr/>
            <a:lstStyle/>
            <a:p>
              <a:pPr algn="l"/>
              <a:r>
                <a:rPr lang="en-US" altLang="zh-CN" sz="700" b="0"/>
                <a:t> </a:t>
              </a:r>
              <a:endParaRPr lang="en-US" altLang="zh-CN" sz="1000" b="0"/>
            </a:p>
            <a:p>
              <a:pPr algn="l" eaLnBrk="0" hangingPunct="0"/>
              <a:endParaRPr lang="en-US" altLang="zh-CN" b="0"/>
            </a:p>
          </p:txBody>
        </p:sp>
        <p:sp>
          <p:nvSpPr>
            <p:cNvPr id="420868" name="Line 4"/>
            <p:cNvSpPr>
              <a:spLocks noChangeShapeType="1"/>
            </p:cNvSpPr>
            <p:nvPr/>
          </p:nvSpPr>
          <p:spPr bwMode="auto">
            <a:xfrm flipV="1">
              <a:off x="2307" y="10350"/>
              <a:ext cx="1350" cy="0"/>
            </a:xfrm>
            <a:prstGeom prst="line">
              <a:avLst/>
            </a:prstGeom>
            <a:noFill/>
            <a:ln w="6350">
              <a:solidFill>
                <a:srgbClr val="000000"/>
              </a:solidFill>
              <a:round/>
              <a:headEnd/>
              <a:tailEnd/>
            </a:ln>
          </p:spPr>
          <p:txBody>
            <a:bodyPr/>
            <a:lstStyle/>
            <a:p>
              <a:endParaRPr lang="zh-CN" altLang="en-US"/>
            </a:p>
          </p:txBody>
        </p:sp>
        <p:sp>
          <p:nvSpPr>
            <p:cNvPr id="420869" name="Oval 5"/>
            <p:cNvSpPr>
              <a:spLocks noChangeArrowheads="1"/>
            </p:cNvSpPr>
            <p:nvPr/>
          </p:nvSpPr>
          <p:spPr bwMode="auto">
            <a:xfrm>
              <a:off x="2655" y="10707"/>
              <a:ext cx="179" cy="179"/>
            </a:xfrm>
            <a:prstGeom prst="ellipse">
              <a:avLst/>
            </a:prstGeom>
            <a:noFill/>
            <a:ln w="6350">
              <a:solidFill>
                <a:srgbClr val="000000"/>
              </a:solidFill>
              <a:round/>
              <a:headEnd/>
              <a:tailEnd/>
            </a:ln>
          </p:spPr>
          <p:txBody>
            <a:bodyPr/>
            <a:lstStyle/>
            <a:p>
              <a:endParaRPr lang="zh-CN" altLang="en-US"/>
            </a:p>
          </p:txBody>
        </p:sp>
        <p:sp>
          <p:nvSpPr>
            <p:cNvPr id="420870" name="Oval 6"/>
            <p:cNvSpPr>
              <a:spLocks noChangeArrowheads="1"/>
            </p:cNvSpPr>
            <p:nvPr/>
          </p:nvSpPr>
          <p:spPr bwMode="auto">
            <a:xfrm>
              <a:off x="3171" y="10707"/>
              <a:ext cx="179" cy="179"/>
            </a:xfrm>
            <a:prstGeom prst="ellipse">
              <a:avLst/>
            </a:prstGeom>
            <a:noFill/>
            <a:ln w="6350">
              <a:solidFill>
                <a:srgbClr val="000000"/>
              </a:solidFill>
              <a:round/>
              <a:headEnd/>
              <a:tailEnd/>
            </a:ln>
          </p:spPr>
          <p:txBody>
            <a:bodyPr/>
            <a:lstStyle/>
            <a:p>
              <a:endParaRPr lang="zh-CN" altLang="en-US"/>
            </a:p>
          </p:txBody>
        </p:sp>
        <p:sp>
          <p:nvSpPr>
            <p:cNvPr id="420871" name="Oval 7"/>
            <p:cNvSpPr>
              <a:spLocks noChangeArrowheads="1"/>
            </p:cNvSpPr>
            <p:nvPr/>
          </p:nvSpPr>
          <p:spPr bwMode="auto">
            <a:xfrm>
              <a:off x="3172" y="10992"/>
              <a:ext cx="179" cy="179"/>
            </a:xfrm>
            <a:prstGeom prst="ellipse">
              <a:avLst/>
            </a:prstGeom>
            <a:noFill/>
            <a:ln w="6350">
              <a:solidFill>
                <a:srgbClr val="000000"/>
              </a:solidFill>
              <a:round/>
              <a:headEnd/>
              <a:tailEnd/>
            </a:ln>
          </p:spPr>
          <p:txBody>
            <a:bodyPr/>
            <a:lstStyle/>
            <a:p>
              <a:endParaRPr lang="zh-CN" altLang="en-US"/>
            </a:p>
          </p:txBody>
        </p:sp>
        <p:grpSp>
          <p:nvGrpSpPr>
            <p:cNvPr id="420872" name="Group 8"/>
            <p:cNvGrpSpPr>
              <a:grpSpLocks/>
            </p:cNvGrpSpPr>
            <p:nvPr/>
          </p:nvGrpSpPr>
          <p:grpSpPr bwMode="auto">
            <a:xfrm>
              <a:off x="3148" y="10418"/>
              <a:ext cx="231" cy="155"/>
              <a:chOff x="3148" y="10418"/>
              <a:chExt cx="126" cy="126"/>
            </a:xfrm>
          </p:grpSpPr>
          <p:sp>
            <p:nvSpPr>
              <p:cNvPr id="420873" name="Line 9"/>
              <p:cNvSpPr>
                <a:spLocks noChangeShapeType="1"/>
              </p:cNvSpPr>
              <p:nvPr/>
            </p:nvSpPr>
            <p:spPr bwMode="auto">
              <a:xfrm>
                <a:off x="3150" y="10418"/>
                <a:ext cx="0" cy="126"/>
              </a:xfrm>
              <a:prstGeom prst="line">
                <a:avLst/>
              </a:prstGeom>
              <a:noFill/>
              <a:ln w="6350">
                <a:solidFill>
                  <a:srgbClr val="000000"/>
                </a:solidFill>
                <a:round/>
                <a:headEnd/>
                <a:tailEnd/>
              </a:ln>
            </p:spPr>
            <p:txBody>
              <a:bodyPr/>
              <a:lstStyle/>
              <a:p>
                <a:endParaRPr lang="zh-CN" altLang="en-US"/>
              </a:p>
            </p:txBody>
          </p:sp>
          <p:sp>
            <p:nvSpPr>
              <p:cNvPr id="420874" name="Line 10"/>
              <p:cNvSpPr>
                <a:spLocks noChangeShapeType="1"/>
              </p:cNvSpPr>
              <p:nvPr/>
            </p:nvSpPr>
            <p:spPr bwMode="auto">
              <a:xfrm rot="5400000">
                <a:off x="3211" y="10475"/>
                <a:ext cx="0" cy="126"/>
              </a:xfrm>
              <a:prstGeom prst="line">
                <a:avLst/>
              </a:prstGeom>
              <a:noFill/>
              <a:ln w="6350">
                <a:solidFill>
                  <a:srgbClr val="000000"/>
                </a:solidFill>
                <a:round/>
                <a:headEnd/>
                <a:tailEnd/>
              </a:ln>
            </p:spPr>
            <p:txBody>
              <a:bodyPr/>
              <a:lstStyle/>
              <a:p>
                <a:endParaRPr lang="zh-CN" altLang="en-US"/>
              </a:p>
            </p:txBody>
          </p:sp>
          <p:sp>
            <p:nvSpPr>
              <p:cNvPr id="420875" name="Line 11"/>
              <p:cNvSpPr>
                <a:spLocks noChangeShapeType="1"/>
              </p:cNvSpPr>
              <p:nvPr/>
            </p:nvSpPr>
            <p:spPr bwMode="auto">
              <a:xfrm rot="5400000">
                <a:off x="3211" y="10358"/>
                <a:ext cx="0" cy="126"/>
              </a:xfrm>
              <a:prstGeom prst="line">
                <a:avLst/>
              </a:prstGeom>
              <a:noFill/>
              <a:ln w="6350">
                <a:solidFill>
                  <a:srgbClr val="000000"/>
                </a:solidFill>
                <a:round/>
                <a:headEnd/>
                <a:tailEnd/>
              </a:ln>
            </p:spPr>
            <p:txBody>
              <a:bodyPr/>
              <a:lstStyle/>
              <a:p>
                <a:endParaRPr lang="zh-CN" altLang="en-US"/>
              </a:p>
            </p:txBody>
          </p:sp>
        </p:grpSp>
        <p:sp>
          <p:nvSpPr>
            <p:cNvPr id="420876" name="Line 12"/>
            <p:cNvSpPr>
              <a:spLocks noChangeShapeType="1"/>
            </p:cNvSpPr>
            <p:nvPr/>
          </p:nvSpPr>
          <p:spPr bwMode="auto">
            <a:xfrm>
              <a:off x="3270" y="10568"/>
              <a:ext cx="0" cy="135"/>
            </a:xfrm>
            <a:prstGeom prst="line">
              <a:avLst/>
            </a:prstGeom>
            <a:noFill/>
            <a:ln w="3175">
              <a:solidFill>
                <a:srgbClr val="000000"/>
              </a:solidFill>
              <a:round/>
              <a:headEnd/>
              <a:tailEnd type="stealth" w="sm" len="sm"/>
            </a:ln>
          </p:spPr>
          <p:txBody>
            <a:bodyPr/>
            <a:lstStyle/>
            <a:p>
              <a:endParaRPr lang="zh-CN" altLang="en-US"/>
            </a:p>
          </p:txBody>
        </p:sp>
        <p:sp>
          <p:nvSpPr>
            <p:cNvPr id="420877" name="Line 13"/>
            <p:cNvSpPr>
              <a:spLocks noChangeShapeType="1"/>
            </p:cNvSpPr>
            <p:nvPr/>
          </p:nvSpPr>
          <p:spPr bwMode="auto">
            <a:xfrm>
              <a:off x="2843" y="10808"/>
              <a:ext cx="330" cy="0"/>
            </a:xfrm>
            <a:prstGeom prst="line">
              <a:avLst/>
            </a:prstGeom>
            <a:noFill/>
            <a:ln w="3175">
              <a:solidFill>
                <a:srgbClr val="000000"/>
              </a:solidFill>
              <a:round/>
              <a:headEnd/>
              <a:tailEnd type="stealth" w="sm" len="sm"/>
            </a:ln>
          </p:spPr>
          <p:txBody>
            <a:bodyPr/>
            <a:lstStyle/>
            <a:p>
              <a:endParaRPr lang="zh-CN" altLang="en-US"/>
            </a:p>
          </p:txBody>
        </p:sp>
        <p:sp>
          <p:nvSpPr>
            <p:cNvPr id="420878" name="Line 14"/>
            <p:cNvSpPr>
              <a:spLocks noChangeShapeType="1"/>
            </p:cNvSpPr>
            <p:nvPr/>
          </p:nvSpPr>
          <p:spPr bwMode="auto">
            <a:xfrm>
              <a:off x="3270" y="10883"/>
              <a:ext cx="0" cy="112"/>
            </a:xfrm>
            <a:prstGeom prst="line">
              <a:avLst/>
            </a:prstGeom>
            <a:noFill/>
            <a:ln w="3175">
              <a:solidFill>
                <a:srgbClr val="000000"/>
              </a:solidFill>
              <a:round/>
              <a:headEnd/>
              <a:tailEnd type="stealth" w="sm" len="sm"/>
            </a:ln>
          </p:spPr>
          <p:txBody>
            <a:bodyPr/>
            <a:lstStyle/>
            <a:p>
              <a:endParaRPr lang="zh-CN" altLang="en-US"/>
            </a:p>
          </p:txBody>
        </p:sp>
        <p:sp>
          <p:nvSpPr>
            <p:cNvPr id="420879" name="Line 15"/>
            <p:cNvSpPr>
              <a:spLocks noChangeShapeType="1"/>
            </p:cNvSpPr>
            <p:nvPr/>
          </p:nvSpPr>
          <p:spPr bwMode="auto">
            <a:xfrm>
              <a:off x="3371" y="11081"/>
              <a:ext cx="209" cy="0"/>
            </a:xfrm>
            <a:prstGeom prst="line">
              <a:avLst/>
            </a:prstGeom>
            <a:noFill/>
            <a:ln w="3175">
              <a:solidFill>
                <a:srgbClr val="000000"/>
              </a:solidFill>
              <a:round/>
              <a:headEnd/>
              <a:tailEnd type="stealth" w="sm" len="sm"/>
            </a:ln>
          </p:spPr>
          <p:txBody>
            <a:bodyPr/>
            <a:lstStyle/>
            <a:p>
              <a:endParaRPr lang="zh-CN" altLang="en-US"/>
            </a:p>
          </p:txBody>
        </p:sp>
        <p:sp>
          <p:nvSpPr>
            <p:cNvPr id="420880" name="Line 16"/>
            <p:cNvSpPr>
              <a:spLocks noChangeShapeType="1"/>
            </p:cNvSpPr>
            <p:nvPr/>
          </p:nvSpPr>
          <p:spPr bwMode="auto">
            <a:xfrm>
              <a:off x="2442" y="10797"/>
              <a:ext cx="209" cy="0"/>
            </a:xfrm>
            <a:prstGeom prst="line">
              <a:avLst/>
            </a:prstGeom>
            <a:noFill/>
            <a:ln w="3175">
              <a:solidFill>
                <a:srgbClr val="000000"/>
              </a:solidFill>
              <a:round/>
              <a:headEnd/>
              <a:tailEnd type="stealth" w="sm" len="sm"/>
            </a:ln>
          </p:spPr>
          <p:txBody>
            <a:bodyPr/>
            <a:lstStyle/>
            <a:p>
              <a:endParaRPr lang="zh-CN" altLang="en-US"/>
            </a:p>
          </p:txBody>
        </p:sp>
        <p:sp>
          <p:nvSpPr>
            <p:cNvPr id="420881" name="Line 17"/>
            <p:cNvSpPr>
              <a:spLocks noChangeShapeType="1"/>
            </p:cNvSpPr>
            <p:nvPr/>
          </p:nvSpPr>
          <p:spPr bwMode="auto">
            <a:xfrm flipV="1">
              <a:off x="2314" y="10110"/>
              <a:ext cx="1350" cy="0"/>
            </a:xfrm>
            <a:prstGeom prst="line">
              <a:avLst/>
            </a:prstGeom>
            <a:noFill/>
            <a:ln w="3175">
              <a:solidFill>
                <a:srgbClr val="000000"/>
              </a:solidFill>
              <a:prstDash val="sysDot"/>
              <a:round/>
              <a:headEnd/>
              <a:tailEnd/>
            </a:ln>
          </p:spPr>
          <p:txBody>
            <a:bodyPr/>
            <a:lstStyle/>
            <a:p>
              <a:endParaRPr lang="zh-CN" altLang="en-US"/>
            </a:p>
          </p:txBody>
        </p:sp>
        <p:sp>
          <p:nvSpPr>
            <p:cNvPr id="420882" name="Line 18"/>
            <p:cNvSpPr>
              <a:spLocks noChangeShapeType="1"/>
            </p:cNvSpPr>
            <p:nvPr/>
          </p:nvSpPr>
          <p:spPr bwMode="auto">
            <a:xfrm flipV="1">
              <a:off x="2307" y="10231"/>
              <a:ext cx="1350" cy="0"/>
            </a:xfrm>
            <a:prstGeom prst="line">
              <a:avLst/>
            </a:prstGeom>
            <a:noFill/>
            <a:ln w="3175">
              <a:solidFill>
                <a:srgbClr val="000000"/>
              </a:solidFill>
              <a:prstDash val="sysDot"/>
              <a:round/>
              <a:headEnd/>
              <a:tailEnd/>
            </a:ln>
          </p:spPr>
          <p:txBody>
            <a:bodyPr/>
            <a:lstStyle/>
            <a:p>
              <a:endParaRPr lang="zh-CN" altLang="en-US"/>
            </a:p>
          </p:txBody>
        </p:sp>
      </p:grpSp>
      <p:grpSp>
        <p:nvGrpSpPr>
          <p:cNvPr id="420883" name="Group 19"/>
          <p:cNvGrpSpPr>
            <a:grpSpLocks/>
          </p:cNvGrpSpPr>
          <p:nvPr/>
        </p:nvGrpSpPr>
        <p:grpSpPr bwMode="auto">
          <a:xfrm>
            <a:off x="3505200" y="2362200"/>
            <a:ext cx="881063" cy="434975"/>
            <a:chOff x="2126" y="10319"/>
            <a:chExt cx="1387" cy="685"/>
          </a:xfrm>
        </p:grpSpPr>
        <p:sp>
          <p:nvSpPr>
            <p:cNvPr id="420884" name="Rectangle 20"/>
            <p:cNvSpPr>
              <a:spLocks noChangeArrowheads="1"/>
            </p:cNvSpPr>
            <p:nvPr/>
          </p:nvSpPr>
          <p:spPr bwMode="auto">
            <a:xfrm>
              <a:off x="2126" y="10335"/>
              <a:ext cx="345" cy="165"/>
            </a:xfrm>
            <a:prstGeom prst="rect">
              <a:avLst/>
            </a:prstGeom>
            <a:noFill/>
            <a:ln w="6350">
              <a:solidFill>
                <a:srgbClr val="000000"/>
              </a:solidFill>
              <a:miter lim="800000"/>
              <a:headEnd/>
              <a:tailEnd/>
            </a:ln>
          </p:spPr>
          <p:txBody>
            <a:bodyPr/>
            <a:lstStyle/>
            <a:p>
              <a:endParaRPr lang="zh-CN" altLang="en-US"/>
            </a:p>
          </p:txBody>
        </p:sp>
        <p:sp>
          <p:nvSpPr>
            <p:cNvPr id="420885" name="Rectangle 21"/>
            <p:cNvSpPr>
              <a:spLocks noChangeArrowheads="1"/>
            </p:cNvSpPr>
            <p:nvPr/>
          </p:nvSpPr>
          <p:spPr bwMode="auto">
            <a:xfrm>
              <a:off x="3168" y="10840"/>
              <a:ext cx="345" cy="164"/>
            </a:xfrm>
            <a:prstGeom prst="rect">
              <a:avLst/>
            </a:prstGeom>
            <a:noFill/>
            <a:ln w="6350">
              <a:solidFill>
                <a:srgbClr val="000000"/>
              </a:solidFill>
              <a:miter lim="800000"/>
              <a:headEnd/>
              <a:tailEnd/>
            </a:ln>
          </p:spPr>
          <p:txBody>
            <a:bodyPr/>
            <a:lstStyle/>
            <a:p>
              <a:endParaRPr lang="zh-CN" altLang="en-US"/>
            </a:p>
          </p:txBody>
        </p:sp>
        <p:sp>
          <p:nvSpPr>
            <p:cNvPr id="420886" name="Rectangle 22"/>
            <p:cNvSpPr>
              <a:spLocks noChangeArrowheads="1"/>
            </p:cNvSpPr>
            <p:nvPr/>
          </p:nvSpPr>
          <p:spPr bwMode="auto">
            <a:xfrm>
              <a:off x="3168" y="10350"/>
              <a:ext cx="345" cy="165"/>
            </a:xfrm>
            <a:prstGeom prst="rect">
              <a:avLst/>
            </a:prstGeom>
            <a:noFill/>
            <a:ln w="6350">
              <a:solidFill>
                <a:srgbClr val="000000"/>
              </a:solidFill>
              <a:miter lim="800000"/>
              <a:headEnd/>
              <a:tailEnd/>
            </a:ln>
          </p:spPr>
          <p:txBody>
            <a:bodyPr/>
            <a:lstStyle/>
            <a:p>
              <a:endParaRPr lang="zh-CN" altLang="en-US"/>
            </a:p>
          </p:txBody>
        </p:sp>
        <p:sp>
          <p:nvSpPr>
            <p:cNvPr id="420887" name="AutoShape 23"/>
            <p:cNvSpPr>
              <a:spLocks noChangeArrowheads="1"/>
            </p:cNvSpPr>
            <p:nvPr/>
          </p:nvSpPr>
          <p:spPr bwMode="auto">
            <a:xfrm>
              <a:off x="2611" y="10319"/>
              <a:ext cx="405" cy="195"/>
            </a:xfrm>
            <a:prstGeom prst="diamond">
              <a:avLst/>
            </a:prstGeom>
            <a:noFill/>
            <a:ln w="6350">
              <a:solidFill>
                <a:srgbClr val="000000"/>
              </a:solidFill>
              <a:miter lim="800000"/>
              <a:headEnd/>
              <a:tailEnd/>
            </a:ln>
          </p:spPr>
          <p:txBody>
            <a:bodyPr/>
            <a:lstStyle/>
            <a:p>
              <a:endParaRPr lang="zh-CN" altLang="en-US"/>
            </a:p>
          </p:txBody>
        </p:sp>
        <p:sp>
          <p:nvSpPr>
            <p:cNvPr id="420888" name="AutoShape 24"/>
            <p:cNvSpPr>
              <a:spLocks noChangeArrowheads="1"/>
            </p:cNvSpPr>
            <p:nvPr/>
          </p:nvSpPr>
          <p:spPr bwMode="auto">
            <a:xfrm rot="1500000">
              <a:off x="2535" y="10613"/>
              <a:ext cx="405" cy="195"/>
            </a:xfrm>
            <a:prstGeom prst="diamond">
              <a:avLst/>
            </a:prstGeom>
            <a:noFill/>
            <a:ln w="6350">
              <a:solidFill>
                <a:srgbClr val="000000"/>
              </a:solidFill>
              <a:miter lim="800000"/>
              <a:headEnd/>
              <a:tailEnd/>
            </a:ln>
          </p:spPr>
          <p:txBody>
            <a:bodyPr/>
            <a:lstStyle/>
            <a:p>
              <a:endParaRPr lang="zh-CN" altLang="en-US"/>
            </a:p>
          </p:txBody>
        </p:sp>
        <p:sp>
          <p:nvSpPr>
            <p:cNvPr id="420889" name="Line 25"/>
            <p:cNvSpPr>
              <a:spLocks noChangeShapeType="1"/>
            </p:cNvSpPr>
            <p:nvPr/>
          </p:nvSpPr>
          <p:spPr bwMode="auto">
            <a:xfrm>
              <a:off x="2299" y="10501"/>
              <a:ext cx="262" cy="127"/>
            </a:xfrm>
            <a:prstGeom prst="line">
              <a:avLst/>
            </a:prstGeom>
            <a:noFill/>
            <a:ln w="6350">
              <a:solidFill>
                <a:srgbClr val="000000"/>
              </a:solidFill>
              <a:round/>
              <a:headEnd/>
              <a:tailEnd/>
            </a:ln>
          </p:spPr>
          <p:txBody>
            <a:bodyPr/>
            <a:lstStyle/>
            <a:p>
              <a:endParaRPr lang="zh-CN" altLang="en-US"/>
            </a:p>
          </p:txBody>
        </p:sp>
        <p:sp>
          <p:nvSpPr>
            <p:cNvPr id="420890" name="Line 26"/>
            <p:cNvSpPr>
              <a:spLocks noChangeShapeType="1"/>
            </p:cNvSpPr>
            <p:nvPr/>
          </p:nvSpPr>
          <p:spPr bwMode="auto">
            <a:xfrm>
              <a:off x="2926" y="10789"/>
              <a:ext cx="247" cy="127"/>
            </a:xfrm>
            <a:prstGeom prst="line">
              <a:avLst/>
            </a:prstGeom>
            <a:noFill/>
            <a:ln w="6350">
              <a:solidFill>
                <a:srgbClr val="000000"/>
              </a:solidFill>
              <a:round/>
              <a:headEnd/>
              <a:tailEnd/>
            </a:ln>
          </p:spPr>
          <p:txBody>
            <a:bodyPr/>
            <a:lstStyle/>
            <a:p>
              <a:endParaRPr lang="zh-CN" altLang="en-US"/>
            </a:p>
          </p:txBody>
        </p:sp>
        <p:sp>
          <p:nvSpPr>
            <p:cNvPr id="420891" name="Line 27"/>
            <p:cNvSpPr>
              <a:spLocks noChangeShapeType="1"/>
            </p:cNvSpPr>
            <p:nvPr/>
          </p:nvSpPr>
          <p:spPr bwMode="auto">
            <a:xfrm>
              <a:off x="2471" y="10417"/>
              <a:ext cx="142" cy="0"/>
            </a:xfrm>
            <a:prstGeom prst="line">
              <a:avLst/>
            </a:prstGeom>
            <a:noFill/>
            <a:ln w="6350">
              <a:solidFill>
                <a:srgbClr val="000000"/>
              </a:solidFill>
              <a:round/>
              <a:headEnd/>
              <a:tailEnd/>
            </a:ln>
          </p:spPr>
          <p:txBody>
            <a:bodyPr/>
            <a:lstStyle/>
            <a:p>
              <a:endParaRPr lang="zh-CN" altLang="en-US"/>
            </a:p>
          </p:txBody>
        </p:sp>
        <p:sp>
          <p:nvSpPr>
            <p:cNvPr id="420892" name="Line 28"/>
            <p:cNvSpPr>
              <a:spLocks noChangeShapeType="1"/>
            </p:cNvSpPr>
            <p:nvPr/>
          </p:nvSpPr>
          <p:spPr bwMode="auto">
            <a:xfrm>
              <a:off x="3015" y="10417"/>
              <a:ext cx="142" cy="0"/>
            </a:xfrm>
            <a:prstGeom prst="line">
              <a:avLst/>
            </a:prstGeom>
            <a:noFill/>
            <a:ln w="6350">
              <a:solidFill>
                <a:srgbClr val="000000"/>
              </a:solidFill>
              <a:round/>
              <a:headEnd/>
              <a:tailEnd/>
            </a:ln>
          </p:spPr>
          <p:txBody>
            <a:bodyPr/>
            <a:lstStyle/>
            <a:p>
              <a:endParaRPr lang="zh-CN" altLang="en-US"/>
            </a:p>
          </p:txBody>
        </p:sp>
      </p:grpSp>
      <p:grpSp>
        <p:nvGrpSpPr>
          <p:cNvPr id="420893" name="Group 29"/>
          <p:cNvGrpSpPr>
            <a:grpSpLocks/>
          </p:cNvGrpSpPr>
          <p:nvPr/>
        </p:nvGrpSpPr>
        <p:grpSpPr bwMode="auto">
          <a:xfrm>
            <a:off x="3810000" y="3352800"/>
            <a:ext cx="762000" cy="361950"/>
            <a:chOff x="2145" y="9780"/>
            <a:chExt cx="1320" cy="765"/>
          </a:xfrm>
        </p:grpSpPr>
        <p:sp>
          <p:nvSpPr>
            <p:cNvPr id="420894" name="Rectangle 30"/>
            <p:cNvSpPr>
              <a:spLocks noChangeArrowheads="1"/>
            </p:cNvSpPr>
            <p:nvPr/>
          </p:nvSpPr>
          <p:spPr bwMode="auto">
            <a:xfrm>
              <a:off x="2145" y="9780"/>
              <a:ext cx="525" cy="240"/>
            </a:xfrm>
            <a:prstGeom prst="rect">
              <a:avLst/>
            </a:prstGeom>
            <a:noFill/>
            <a:ln w="6350">
              <a:solidFill>
                <a:srgbClr val="000000"/>
              </a:solidFill>
              <a:miter lim="800000"/>
              <a:headEnd/>
              <a:tailEnd/>
            </a:ln>
          </p:spPr>
          <p:txBody>
            <a:bodyPr/>
            <a:lstStyle/>
            <a:p>
              <a:endParaRPr lang="zh-CN" altLang="en-US"/>
            </a:p>
          </p:txBody>
        </p:sp>
        <p:sp>
          <p:nvSpPr>
            <p:cNvPr id="420895" name="Rectangle 31"/>
            <p:cNvSpPr>
              <a:spLocks noChangeArrowheads="1"/>
            </p:cNvSpPr>
            <p:nvPr/>
          </p:nvSpPr>
          <p:spPr bwMode="auto">
            <a:xfrm>
              <a:off x="2940" y="9780"/>
              <a:ext cx="525" cy="240"/>
            </a:xfrm>
            <a:prstGeom prst="rect">
              <a:avLst/>
            </a:prstGeom>
            <a:noFill/>
            <a:ln w="6350">
              <a:solidFill>
                <a:srgbClr val="000000"/>
              </a:solidFill>
              <a:miter lim="800000"/>
              <a:headEnd/>
              <a:tailEnd/>
            </a:ln>
          </p:spPr>
          <p:txBody>
            <a:bodyPr/>
            <a:lstStyle/>
            <a:p>
              <a:endParaRPr lang="zh-CN" altLang="en-US"/>
            </a:p>
          </p:txBody>
        </p:sp>
        <p:sp>
          <p:nvSpPr>
            <p:cNvPr id="420896" name="Line 32"/>
            <p:cNvSpPr>
              <a:spLocks noChangeShapeType="1"/>
            </p:cNvSpPr>
            <p:nvPr/>
          </p:nvSpPr>
          <p:spPr bwMode="auto">
            <a:xfrm>
              <a:off x="2400" y="10020"/>
              <a:ext cx="315" cy="285"/>
            </a:xfrm>
            <a:prstGeom prst="line">
              <a:avLst/>
            </a:prstGeom>
            <a:noFill/>
            <a:ln w="6350">
              <a:solidFill>
                <a:srgbClr val="000000"/>
              </a:solidFill>
              <a:round/>
              <a:headEnd/>
              <a:tailEnd type="stealth" w="sm" len="sm"/>
            </a:ln>
          </p:spPr>
          <p:txBody>
            <a:bodyPr/>
            <a:lstStyle/>
            <a:p>
              <a:endParaRPr lang="zh-CN" altLang="en-US"/>
            </a:p>
          </p:txBody>
        </p:sp>
        <p:sp>
          <p:nvSpPr>
            <p:cNvPr id="420897" name="Line 33"/>
            <p:cNvSpPr>
              <a:spLocks noChangeShapeType="1"/>
            </p:cNvSpPr>
            <p:nvPr/>
          </p:nvSpPr>
          <p:spPr bwMode="auto">
            <a:xfrm flipH="1">
              <a:off x="2835" y="10015"/>
              <a:ext cx="337" cy="305"/>
            </a:xfrm>
            <a:prstGeom prst="line">
              <a:avLst/>
            </a:prstGeom>
            <a:noFill/>
            <a:ln w="6350">
              <a:solidFill>
                <a:srgbClr val="000000"/>
              </a:solidFill>
              <a:round/>
              <a:headEnd/>
              <a:tailEnd type="stealth" w="sm" len="sm"/>
            </a:ln>
          </p:spPr>
          <p:txBody>
            <a:bodyPr/>
            <a:lstStyle/>
            <a:p>
              <a:endParaRPr lang="zh-CN" altLang="en-US"/>
            </a:p>
          </p:txBody>
        </p:sp>
        <p:sp>
          <p:nvSpPr>
            <p:cNvPr id="420898" name="Rectangle 34"/>
            <p:cNvSpPr>
              <a:spLocks noChangeArrowheads="1"/>
            </p:cNvSpPr>
            <p:nvPr/>
          </p:nvSpPr>
          <p:spPr bwMode="auto">
            <a:xfrm>
              <a:off x="2505" y="10305"/>
              <a:ext cx="525" cy="240"/>
            </a:xfrm>
            <a:prstGeom prst="rect">
              <a:avLst/>
            </a:prstGeom>
            <a:noFill/>
            <a:ln w="6350">
              <a:solidFill>
                <a:srgbClr val="000000"/>
              </a:solidFill>
              <a:miter lim="800000"/>
              <a:headEnd/>
              <a:tailEnd/>
            </a:ln>
          </p:spPr>
          <p:txBody>
            <a:bodyPr/>
            <a:lstStyle/>
            <a:p>
              <a:endParaRPr lang="zh-CN" altLang="en-US"/>
            </a:p>
          </p:txBody>
        </p:sp>
      </p:grpSp>
      <p:grpSp>
        <p:nvGrpSpPr>
          <p:cNvPr id="420899" name="Group 35"/>
          <p:cNvGrpSpPr>
            <a:grpSpLocks/>
          </p:cNvGrpSpPr>
          <p:nvPr/>
        </p:nvGrpSpPr>
        <p:grpSpPr bwMode="auto">
          <a:xfrm>
            <a:off x="2667000" y="3429000"/>
            <a:ext cx="515938" cy="300038"/>
            <a:chOff x="1834" y="9913"/>
            <a:chExt cx="1226" cy="614"/>
          </a:xfrm>
        </p:grpSpPr>
        <p:sp>
          <p:nvSpPr>
            <p:cNvPr id="420900" name="Rectangle 36"/>
            <p:cNvSpPr>
              <a:spLocks noChangeArrowheads="1"/>
            </p:cNvSpPr>
            <p:nvPr/>
          </p:nvSpPr>
          <p:spPr bwMode="auto">
            <a:xfrm>
              <a:off x="1845" y="9915"/>
              <a:ext cx="1215" cy="608"/>
            </a:xfrm>
            <a:prstGeom prst="rect">
              <a:avLst/>
            </a:prstGeom>
            <a:noFill/>
            <a:ln w="6350">
              <a:solidFill>
                <a:srgbClr val="000000"/>
              </a:solidFill>
              <a:miter lim="800000"/>
              <a:headEnd/>
              <a:tailEnd/>
            </a:ln>
          </p:spPr>
          <p:txBody>
            <a:bodyPr/>
            <a:lstStyle/>
            <a:p>
              <a:endParaRPr lang="zh-CN" altLang="en-US"/>
            </a:p>
          </p:txBody>
        </p:sp>
        <p:sp>
          <p:nvSpPr>
            <p:cNvPr id="420901" name="Line 37"/>
            <p:cNvSpPr>
              <a:spLocks noChangeShapeType="1"/>
            </p:cNvSpPr>
            <p:nvPr/>
          </p:nvSpPr>
          <p:spPr bwMode="auto">
            <a:xfrm>
              <a:off x="1845" y="10021"/>
              <a:ext cx="1215" cy="0"/>
            </a:xfrm>
            <a:prstGeom prst="line">
              <a:avLst/>
            </a:prstGeom>
            <a:noFill/>
            <a:ln w="6350">
              <a:solidFill>
                <a:srgbClr val="000000"/>
              </a:solidFill>
              <a:round/>
              <a:headEnd/>
              <a:tailEnd/>
            </a:ln>
          </p:spPr>
          <p:txBody>
            <a:bodyPr/>
            <a:lstStyle/>
            <a:p>
              <a:endParaRPr lang="zh-CN" altLang="en-US"/>
            </a:p>
          </p:txBody>
        </p:sp>
        <p:sp>
          <p:nvSpPr>
            <p:cNvPr id="420902" name="Line 38"/>
            <p:cNvSpPr>
              <a:spLocks noChangeShapeType="1"/>
            </p:cNvSpPr>
            <p:nvPr/>
          </p:nvSpPr>
          <p:spPr bwMode="auto">
            <a:xfrm>
              <a:off x="1845" y="10125"/>
              <a:ext cx="1215" cy="0"/>
            </a:xfrm>
            <a:prstGeom prst="line">
              <a:avLst/>
            </a:prstGeom>
            <a:noFill/>
            <a:ln w="6350">
              <a:solidFill>
                <a:srgbClr val="000000"/>
              </a:solidFill>
              <a:round/>
              <a:headEnd/>
              <a:tailEnd/>
            </a:ln>
          </p:spPr>
          <p:txBody>
            <a:bodyPr/>
            <a:lstStyle/>
            <a:p>
              <a:endParaRPr lang="zh-CN" altLang="en-US"/>
            </a:p>
          </p:txBody>
        </p:sp>
        <p:sp>
          <p:nvSpPr>
            <p:cNvPr id="420903" name="Line 39"/>
            <p:cNvSpPr>
              <a:spLocks noChangeShapeType="1"/>
            </p:cNvSpPr>
            <p:nvPr/>
          </p:nvSpPr>
          <p:spPr bwMode="auto">
            <a:xfrm>
              <a:off x="1834" y="10229"/>
              <a:ext cx="1215" cy="0"/>
            </a:xfrm>
            <a:prstGeom prst="line">
              <a:avLst/>
            </a:prstGeom>
            <a:noFill/>
            <a:ln w="6350">
              <a:solidFill>
                <a:srgbClr val="000000"/>
              </a:solidFill>
              <a:round/>
              <a:headEnd/>
              <a:tailEnd/>
            </a:ln>
          </p:spPr>
          <p:txBody>
            <a:bodyPr/>
            <a:lstStyle/>
            <a:p>
              <a:endParaRPr lang="zh-CN" altLang="en-US"/>
            </a:p>
          </p:txBody>
        </p:sp>
        <p:sp>
          <p:nvSpPr>
            <p:cNvPr id="420904" name="Line 40"/>
            <p:cNvSpPr>
              <a:spLocks noChangeShapeType="1"/>
            </p:cNvSpPr>
            <p:nvPr/>
          </p:nvSpPr>
          <p:spPr bwMode="auto">
            <a:xfrm>
              <a:off x="1845" y="10335"/>
              <a:ext cx="1215" cy="0"/>
            </a:xfrm>
            <a:prstGeom prst="line">
              <a:avLst/>
            </a:prstGeom>
            <a:noFill/>
            <a:ln w="6350">
              <a:solidFill>
                <a:srgbClr val="000000"/>
              </a:solidFill>
              <a:round/>
              <a:headEnd/>
              <a:tailEnd/>
            </a:ln>
          </p:spPr>
          <p:txBody>
            <a:bodyPr/>
            <a:lstStyle/>
            <a:p>
              <a:endParaRPr lang="zh-CN" altLang="en-US"/>
            </a:p>
          </p:txBody>
        </p:sp>
        <p:sp>
          <p:nvSpPr>
            <p:cNvPr id="420905" name="Line 41"/>
            <p:cNvSpPr>
              <a:spLocks noChangeShapeType="1"/>
            </p:cNvSpPr>
            <p:nvPr/>
          </p:nvSpPr>
          <p:spPr bwMode="auto">
            <a:xfrm>
              <a:off x="1845" y="10433"/>
              <a:ext cx="1215" cy="0"/>
            </a:xfrm>
            <a:prstGeom prst="line">
              <a:avLst/>
            </a:prstGeom>
            <a:noFill/>
            <a:ln w="6350">
              <a:solidFill>
                <a:srgbClr val="000000"/>
              </a:solidFill>
              <a:round/>
              <a:headEnd/>
              <a:tailEnd/>
            </a:ln>
          </p:spPr>
          <p:txBody>
            <a:bodyPr/>
            <a:lstStyle/>
            <a:p>
              <a:endParaRPr lang="zh-CN" altLang="en-US"/>
            </a:p>
          </p:txBody>
        </p:sp>
        <p:sp>
          <p:nvSpPr>
            <p:cNvPr id="420906" name="Line 42"/>
            <p:cNvSpPr>
              <a:spLocks noChangeShapeType="1"/>
            </p:cNvSpPr>
            <p:nvPr/>
          </p:nvSpPr>
          <p:spPr bwMode="auto">
            <a:xfrm rot="5400000">
              <a:off x="1933" y="10217"/>
              <a:ext cx="607" cy="0"/>
            </a:xfrm>
            <a:prstGeom prst="line">
              <a:avLst/>
            </a:prstGeom>
            <a:noFill/>
            <a:ln w="6350">
              <a:solidFill>
                <a:srgbClr val="000000"/>
              </a:solidFill>
              <a:round/>
              <a:headEnd/>
              <a:tailEnd/>
            </a:ln>
          </p:spPr>
          <p:txBody>
            <a:bodyPr/>
            <a:lstStyle/>
            <a:p>
              <a:endParaRPr lang="zh-CN" altLang="en-US"/>
            </a:p>
          </p:txBody>
        </p:sp>
        <p:sp>
          <p:nvSpPr>
            <p:cNvPr id="420907" name="Line 43"/>
            <p:cNvSpPr>
              <a:spLocks noChangeShapeType="1"/>
            </p:cNvSpPr>
            <p:nvPr/>
          </p:nvSpPr>
          <p:spPr bwMode="auto">
            <a:xfrm rot="5400000">
              <a:off x="2342" y="10223"/>
              <a:ext cx="608" cy="0"/>
            </a:xfrm>
            <a:prstGeom prst="line">
              <a:avLst/>
            </a:prstGeom>
            <a:noFill/>
            <a:ln w="6350">
              <a:solidFill>
                <a:srgbClr val="000000"/>
              </a:solidFill>
              <a:round/>
              <a:headEnd/>
              <a:tailEnd/>
            </a:ln>
          </p:spPr>
          <p:txBody>
            <a:bodyPr/>
            <a:lstStyle/>
            <a:p>
              <a:endParaRPr lang="zh-CN" altLang="en-US"/>
            </a:p>
          </p:txBody>
        </p:sp>
      </p:grpSp>
      <p:grpSp>
        <p:nvGrpSpPr>
          <p:cNvPr id="420908" name="Group 44"/>
          <p:cNvGrpSpPr>
            <a:grpSpLocks/>
          </p:cNvGrpSpPr>
          <p:nvPr/>
        </p:nvGrpSpPr>
        <p:grpSpPr bwMode="auto">
          <a:xfrm>
            <a:off x="6477000" y="3124200"/>
            <a:ext cx="1066800" cy="574675"/>
            <a:chOff x="2640" y="9825"/>
            <a:chExt cx="1965" cy="904"/>
          </a:xfrm>
        </p:grpSpPr>
        <p:sp>
          <p:nvSpPr>
            <p:cNvPr id="420909" name="Rectangle 45"/>
            <p:cNvSpPr>
              <a:spLocks noChangeArrowheads="1"/>
            </p:cNvSpPr>
            <p:nvPr/>
          </p:nvSpPr>
          <p:spPr bwMode="auto">
            <a:xfrm>
              <a:off x="2640" y="10215"/>
              <a:ext cx="477" cy="179"/>
            </a:xfrm>
            <a:prstGeom prst="rect">
              <a:avLst/>
            </a:prstGeom>
            <a:noFill/>
            <a:ln w="6350">
              <a:solidFill>
                <a:srgbClr val="000000"/>
              </a:solidFill>
              <a:miter lim="800000"/>
              <a:headEnd/>
              <a:tailEnd/>
            </a:ln>
          </p:spPr>
          <p:txBody>
            <a:bodyPr/>
            <a:lstStyle/>
            <a:p>
              <a:endParaRPr lang="zh-CN" altLang="en-US"/>
            </a:p>
          </p:txBody>
        </p:sp>
        <p:sp>
          <p:nvSpPr>
            <p:cNvPr id="420910" name="Rectangle 46"/>
            <p:cNvSpPr>
              <a:spLocks noChangeArrowheads="1"/>
            </p:cNvSpPr>
            <p:nvPr/>
          </p:nvSpPr>
          <p:spPr bwMode="auto">
            <a:xfrm>
              <a:off x="3363" y="10215"/>
              <a:ext cx="477" cy="179"/>
            </a:xfrm>
            <a:prstGeom prst="rect">
              <a:avLst/>
            </a:prstGeom>
            <a:noFill/>
            <a:ln w="6350">
              <a:solidFill>
                <a:srgbClr val="000000"/>
              </a:solidFill>
              <a:miter lim="800000"/>
              <a:headEnd/>
              <a:tailEnd/>
            </a:ln>
          </p:spPr>
          <p:txBody>
            <a:bodyPr/>
            <a:lstStyle/>
            <a:p>
              <a:endParaRPr lang="zh-CN" altLang="en-US"/>
            </a:p>
          </p:txBody>
        </p:sp>
        <p:sp>
          <p:nvSpPr>
            <p:cNvPr id="420911" name="Rectangle 47"/>
            <p:cNvSpPr>
              <a:spLocks noChangeArrowheads="1"/>
            </p:cNvSpPr>
            <p:nvPr/>
          </p:nvSpPr>
          <p:spPr bwMode="auto">
            <a:xfrm>
              <a:off x="2967" y="10550"/>
              <a:ext cx="478" cy="179"/>
            </a:xfrm>
            <a:prstGeom prst="rect">
              <a:avLst/>
            </a:prstGeom>
            <a:noFill/>
            <a:ln w="6350">
              <a:solidFill>
                <a:srgbClr val="000000"/>
              </a:solidFill>
              <a:miter lim="800000"/>
              <a:headEnd/>
              <a:tailEnd/>
            </a:ln>
          </p:spPr>
          <p:txBody>
            <a:bodyPr/>
            <a:lstStyle/>
            <a:p>
              <a:endParaRPr lang="zh-CN" altLang="en-US"/>
            </a:p>
          </p:txBody>
        </p:sp>
        <p:sp>
          <p:nvSpPr>
            <p:cNvPr id="420912" name="Rectangle 48"/>
            <p:cNvSpPr>
              <a:spLocks noChangeArrowheads="1"/>
            </p:cNvSpPr>
            <p:nvPr/>
          </p:nvSpPr>
          <p:spPr bwMode="auto">
            <a:xfrm>
              <a:off x="4128" y="10215"/>
              <a:ext cx="477" cy="179"/>
            </a:xfrm>
            <a:prstGeom prst="rect">
              <a:avLst/>
            </a:prstGeom>
            <a:noFill/>
            <a:ln w="6350">
              <a:solidFill>
                <a:srgbClr val="000000"/>
              </a:solidFill>
              <a:miter lim="800000"/>
              <a:headEnd/>
              <a:tailEnd/>
            </a:ln>
          </p:spPr>
          <p:txBody>
            <a:bodyPr/>
            <a:lstStyle/>
            <a:p>
              <a:endParaRPr lang="zh-CN" altLang="en-US"/>
            </a:p>
          </p:txBody>
        </p:sp>
        <p:sp>
          <p:nvSpPr>
            <p:cNvPr id="420913" name="Rectangle 49"/>
            <p:cNvSpPr>
              <a:spLocks noChangeArrowheads="1"/>
            </p:cNvSpPr>
            <p:nvPr/>
          </p:nvSpPr>
          <p:spPr bwMode="auto">
            <a:xfrm>
              <a:off x="3363" y="9825"/>
              <a:ext cx="477" cy="179"/>
            </a:xfrm>
            <a:prstGeom prst="rect">
              <a:avLst/>
            </a:prstGeom>
            <a:noFill/>
            <a:ln w="6350">
              <a:solidFill>
                <a:srgbClr val="000000"/>
              </a:solidFill>
              <a:miter lim="800000"/>
              <a:headEnd/>
              <a:tailEnd/>
            </a:ln>
          </p:spPr>
          <p:txBody>
            <a:bodyPr/>
            <a:lstStyle/>
            <a:p>
              <a:endParaRPr lang="zh-CN" altLang="en-US"/>
            </a:p>
          </p:txBody>
        </p:sp>
        <p:sp>
          <p:nvSpPr>
            <p:cNvPr id="420914" name="Rectangle 50"/>
            <p:cNvSpPr>
              <a:spLocks noChangeArrowheads="1"/>
            </p:cNvSpPr>
            <p:nvPr/>
          </p:nvSpPr>
          <p:spPr bwMode="auto">
            <a:xfrm>
              <a:off x="3768" y="10549"/>
              <a:ext cx="477" cy="179"/>
            </a:xfrm>
            <a:prstGeom prst="rect">
              <a:avLst/>
            </a:prstGeom>
            <a:noFill/>
            <a:ln w="6350">
              <a:solidFill>
                <a:srgbClr val="000000"/>
              </a:solidFill>
              <a:miter lim="800000"/>
              <a:headEnd/>
              <a:tailEnd/>
            </a:ln>
          </p:spPr>
          <p:txBody>
            <a:bodyPr/>
            <a:lstStyle/>
            <a:p>
              <a:endParaRPr lang="zh-CN" altLang="en-US"/>
            </a:p>
          </p:txBody>
        </p:sp>
        <p:sp>
          <p:nvSpPr>
            <p:cNvPr id="420915" name="Line 51"/>
            <p:cNvSpPr>
              <a:spLocks noChangeShapeType="1"/>
            </p:cNvSpPr>
            <p:nvPr/>
          </p:nvSpPr>
          <p:spPr bwMode="auto">
            <a:xfrm flipH="1">
              <a:off x="3607" y="10012"/>
              <a:ext cx="0" cy="195"/>
            </a:xfrm>
            <a:prstGeom prst="line">
              <a:avLst/>
            </a:prstGeom>
            <a:noFill/>
            <a:ln w="6350">
              <a:solidFill>
                <a:srgbClr val="000000"/>
              </a:solidFill>
              <a:round/>
              <a:headEnd/>
              <a:tailEnd/>
            </a:ln>
          </p:spPr>
          <p:txBody>
            <a:bodyPr/>
            <a:lstStyle/>
            <a:p>
              <a:endParaRPr lang="zh-CN" altLang="en-US"/>
            </a:p>
          </p:txBody>
        </p:sp>
        <p:sp>
          <p:nvSpPr>
            <p:cNvPr id="420916" name="Line 52"/>
            <p:cNvSpPr>
              <a:spLocks noChangeShapeType="1"/>
            </p:cNvSpPr>
            <p:nvPr/>
          </p:nvSpPr>
          <p:spPr bwMode="auto">
            <a:xfrm flipH="1">
              <a:off x="4351" y="10118"/>
              <a:ext cx="0" cy="97"/>
            </a:xfrm>
            <a:prstGeom prst="line">
              <a:avLst/>
            </a:prstGeom>
            <a:noFill/>
            <a:ln w="6350">
              <a:solidFill>
                <a:srgbClr val="000000"/>
              </a:solidFill>
              <a:round/>
              <a:headEnd/>
              <a:tailEnd/>
            </a:ln>
          </p:spPr>
          <p:txBody>
            <a:bodyPr/>
            <a:lstStyle/>
            <a:p>
              <a:endParaRPr lang="zh-CN" altLang="en-US"/>
            </a:p>
          </p:txBody>
        </p:sp>
        <p:sp>
          <p:nvSpPr>
            <p:cNvPr id="420917" name="Line 53"/>
            <p:cNvSpPr>
              <a:spLocks noChangeShapeType="1"/>
            </p:cNvSpPr>
            <p:nvPr/>
          </p:nvSpPr>
          <p:spPr bwMode="auto">
            <a:xfrm flipH="1">
              <a:off x="3592" y="10395"/>
              <a:ext cx="0" cy="83"/>
            </a:xfrm>
            <a:prstGeom prst="line">
              <a:avLst/>
            </a:prstGeom>
            <a:noFill/>
            <a:ln w="6350">
              <a:solidFill>
                <a:srgbClr val="000000"/>
              </a:solidFill>
              <a:round/>
              <a:headEnd/>
              <a:tailEnd/>
            </a:ln>
          </p:spPr>
          <p:txBody>
            <a:bodyPr/>
            <a:lstStyle/>
            <a:p>
              <a:endParaRPr lang="zh-CN" altLang="en-US"/>
            </a:p>
          </p:txBody>
        </p:sp>
        <p:sp>
          <p:nvSpPr>
            <p:cNvPr id="420918" name="Line 54"/>
            <p:cNvSpPr>
              <a:spLocks noChangeShapeType="1"/>
            </p:cNvSpPr>
            <p:nvPr/>
          </p:nvSpPr>
          <p:spPr bwMode="auto">
            <a:xfrm>
              <a:off x="2874" y="10110"/>
              <a:ext cx="1478" cy="0"/>
            </a:xfrm>
            <a:prstGeom prst="line">
              <a:avLst/>
            </a:prstGeom>
            <a:noFill/>
            <a:ln w="6350">
              <a:solidFill>
                <a:srgbClr val="000000"/>
              </a:solidFill>
              <a:round/>
              <a:headEnd/>
              <a:tailEnd/>
            </a:ln>
          </p:spPr>
          <p:txBody>
            <a:bodyPr/>
            <a:lstStyle/>
            <a:p>
              <a:endParaRPr lang="zh-CN" altLang="en-US"/>
            </a:p>
          </p:txBody>
        </p:sp>
        <p:sp>
          <p:nvSpPr>
            <p:cNvPr id="420919" name="Line 55"/>
            <p:cNvSpPr>
              <a:spLocks noChangeShapeType="1"/>
            </p:cNvSpPr>
            <p:nvPr/>
          </p:nvSpPr>
          <p:spPr bwMode="auto">
            <a:xfrm flipH="1">
              <a:off x="2872" y="10110"/>
              <a:ext cx="0" cy="105"/>
            </a:xfrm>
            <a:prstGeom prst="line">
              <a:avLst/>
            </a:prstGeom>
            <a:noFill/>
            <a:ln w="6350">
              <a:solidFill>
                <a:srgbClr val="000000"/>
              </a:solidFill>
              <a:round/>
              <a:headEnd/>
              <a:tailEnd/>
            </a:ln>
          </p:spPr>
          <p:txBody>
            <a:bodyPr/>
            <a:lstStyle/>
            <a:p>
              <a:endParaRPr lang="zh-CN" altLang="en-US"/>
            </a:p>
          </p:txBody>
        </p:sp>
        <p:sp>
          <p:nvSpPr>
            <p:cNvPr id="420920" name="Line 56"/>
            <p:cNvSpPr>
              <a:spLocks noChangeShapeType="1"/>
            </p:cNvSpPr>
            <p:nvPr/>
          </p:nvSpPr>
          <p:spPr bwMode="auto">
            <a:xfrm>
              <a:off x="3211" y="10467"/>
              <a:ext cx="787" cy="0"/>
            </a:xfrm>
            <a:prstGeom prst="line">
              <a:avLst/>
            </a:prstGeom>
            <a:noFill/>
            <a:ln w="6350">
              <a:solidFill>
                <a:srgbClr val="000000"/>
              </a:solidFill>
              <a:round/>
              <a:headEnd/>
              <a:tailEnd/>
            </a:ln>
          </p:spPr>
          <p:txBody>
            <a:bodyPr/>
            <a:lstStyle/>
            <a:p>
              <a:endParaRPr lang="zh-CN" altLang="en-US"/>
            </a:p>
          </p:txBody>
        </p:sp>
        <p:sp>
          <p:nvSpPr>
            <p:cNvPr id="420921" name="Line 57"/>
            <p:cNvSpPr>
              <a:spLocks noChangeShapeType="1"/>
            </p:cNvSpPr>
            <p:nvPr/>
          </p:nvSpPr>
          <p:spPr bwMode="auto">
            <a:xfrm flipH="1">
              <a:off x="3203" y="10467"/>
              <a:ext cx="0" cy="82"/>
            </a:xfrm>
            <a:prstGeom prst="line">
              <a:avLst/>
            </a:prstGeom>
            <a:noFill/>
            <a:ln w="6350">
              <a:solidFill>
                <a:srgbClr val="000000"/>
              </a:solidFill>
              <a:round/>
              <a:headEnd/>
              <a:tailEnd/>
            </a:ln>
          </p:spPr>
          <p:txBody>
            <a:bodyPr/>
            <a:lstStyle/>
            <a:p>
              <a:endParaRPr lang="zh-CN" altLang="en-US"/>
            </a:p>
          </p:txBody>
        </p:sp>
        <p:sp>
          <p:nvSpPr>
            <p:cNvPr id="420922" name="Line 58"/>
            <p:cNvSpPr>
              <a:spLocks noChangeShapeType="1"/>
            </p:cNvSpPr>
            <p:nvPr/>
          </p:nvSpPr>
          <p:spPr bwMode="auto">
            <a:xfrm flipH="1">
              <a:off x="3997" y="10467"/>
              <a:ext cx="0" cy="75"/>
            </a:xfrm>
            <a:prstGeom prst="line">
              <a:avLst/>
            </a:prstGeom>
            <a:noFill/>
            <a:ln w="6350">
              <a:solidFill>
                <a:srgbClr val="000000"/>
              </a:solidFill>
              <a:round/>
              <a:headEnd/>
              <a:tailEnd/>
            </a:ln>
          </p:spPr>
          <p:txBody>
            <a:bodyPr/>
            <a:lstStyle/>
            <a:p>
              <a:endParaRPr lang="zh-CN" altLang="en-US"/>
            </a:p>
          </p:txBody>
        </p:sp>
      </p:grpSp>
      <p:grpSp>
        <p:nvGrpSpPr>
          <p:cNvPr id="420923" name="Group 59"/>
          <p:cNvGrpSpPr>
            <a:grpSpLocks/>
          </p:cNvGrpSpPr>
          <p:nvPr/>
        </p:nvGrpSpPr>
        <p:grpSpPr bwMode="auto">
          <a:xfrm>
            <a:off x="6248400" y="3886200"/>
            <a:ext cx="857250" cy="623888"/>
            <a:chOff x="6610" y="6037"/>
            <a:chExt cx="1351" cy="983"/>
          </a:xfrm>
        </p:grpSpPr>
        <p:sp>
          <p:nvSpPr>
            <p:cNvPr id="420924" name="Rectangle 60"/>
            <p:cNvSpPr>
              <a:spLocks noChangeArrowheads="1"/>
            </p:cNvSpPr>
            <p:nvPr/>
          </p:nvSpPr>
          <p:spPr bwMode="auto">
            <a:xfrm>
              <a:off x="6611" y="6037"/>
              <a:ext cx="1350" cy="983"/>
            </a:xfrm>
            <a:prstGeom prst="rect">
              <a:avLst/>
            </a:prstGeom>
            <a:noFill/>
            <a:ln w="6350">
              <a:solidFill>
                <a:srgbClr val="000000"/>
              </a:solidFill>
              <a:miter lim="800000"/>
              <a:headEnd/>
              <a:tailEnd/>
            </a:ln>
          </p:spPr>
          <p:txBody>
            <a:bodyPr/>
            <a:lstStyle/>
            <a:p>
              <a:pPr algn="l"/>
              <a:r>
                <a:rPr lang="en-US" altLang="zh-CN" sz="700" b="0"/>
                <a:t>IPO</a:t>
              </a:r>
              <a:r>
                <a:rPr lang="zh-CN" altLang="en-US" sz="700" b="0"/>
                <a:t>表</a:t>
              </a:r>
              <a:r>
                <a:rPr lang="en-US" altLang="zh-CN" sz="700" b="0"/>
                <a:t>……</a:t>
              </a:r>
              <a:endParaRPr lang="en-US" altLang="zh-CN" sz="1000" b="0"/>
            </a:p>
            <a:p>
              <a:pPr algn="l" eaLnBrk="0" hangingPunct="0"/>
              <a:r>
                <a:rPr lang="zh-CN" altLang="en-US" sz="700" b="0"/>
                <a:t>输入：</a:t>
              </a:r>
              <a:endParaRPr lang="zh-CN" altLang="en-US" sz="1000" b="0"/>
            </a:p>
            <a:p>
              <a:pPr algn="l" eaLnBrk="0" hangingPunct="0"/>
              <a:r>
                <a:rPr lang="zh-CN" altLang="en-US" sz="700" b="0"/>
                <a:t>输出：</a:t>
              </a:r>
              <a:endParaRPr lang="zh-CN" altLang="en-US" sz="1000" b="0"/>
            </a:p>
            <a:p>
              <a:pPr algn="l" eaLnBrk="0" hangingPunct="0"/>
              <a:r>
                <a:rPr lang="zh-CN" altLang="en-US" sz="700" b="0"/>
                <a:t>处理：</a:t>
              </a:r>
              <a:endParaRPr lang="zh-CN" altLang="en-US" sz="1000" b="0"/>
            </a:p>
            <a:p>
              <a:pPr algn="l" eaLnBrk="0" hangingPunct="0"/>
              <a:endParaRPr lang="en-US" altLang="zh-CN" b="0"/>
            </a:p>
          </p:txBody>
        </p:sp>
        <p:sp>
          <p:nvSpPr>
            <p:cNvPr id="420925" name="Line 61"/>
            <p:cNvSpPr>
              <a:spLocks noChangeShapeType="1"/>
            </p:cNvSpPr>
            <p:nvPr/>
          </p:nvSpPr>
          <p:spPr bwMode="auto">
            <a:xfrm flipV="1">
              <a:off x="6626" y="6791"/>
              <a:ext cx="1328" cy="8"/>
            </a:xfrm>
            <a:prstGeom prst="line">
              <a:avLst/>
            </a:prstGeom>
            <a:noFill/>
            <a:ln w="3175">
              <a:solidFill>
                <a:srgbClr val="000000"/>
              </a:solidFill>
              <a:prstDash val="sysDot"/>
              <a:round/>
              <a:headEnd/>
              <a:tailEnd/>
            </a:ln>
          </p:spPr>
          <p:txBody>
            <a:bodyPr/>
            <a:lstStyle/>
            <a:p>
              <a:endParaRPr lang="zh-CN" altLang="en-US"/>
            </a:p>
          </p:txBody>
        </p:sp>
        <p:sp>
          <p:nvSpPr>
            <p:cNvPr id="420926" name="Line 62"/>
            <p:cNvSpPr>
              <a:spLocks noChangeShapeType="1"/>
            </p:cNvSpPr>
            <p:nvPr/>
          </p:nvSpPr>
          <p:spPr bwMode="auto">
            <a:xfrm>
              <a:off x="6610" y="6900"/>
              <a:ext cx="1350" cy="0"/>
            </a:xfrm>
            <a:prstGeom prst="line">
              <a:avLst/>
            </a:prstGeom>
            <a:noFill/>
            <a:ln w="3175">
              <a:solidFill>
                <a:srgbClr val="000000"/>
              </a:solidFill>
              <a:prstDash val="sysDot"/>
              <a:round/>
              <a:headEnd/>
              <a:tailEnd/>
            </a:ln>
          </p:spPr>
          <p:txBody>
            <a:bodyPr/>
            <a:lstStyle/>
            <a:p>
              <a:endParaRPr lang="zh-CN" altLang="en-US"/>
            </a:p>
          </p:txBody>
        </p:sp>
      </p:grpSp>
      <p:sp>
        <p:nvSpPr>
          <p:cNvPr id="420927" name="Rectangle 63"/>
          <p:cNvSpPr>
            <a:spLocks noChangeArrowheads="1"/>
          </p:cNvSpPr>
          <p:nvPr/>
        </p:nvSpPr>
        <p:spPr bwMode="auto">
          <a:xfrm>
            <a:off x="3429000" y="3886200"/>
            <a:ext cx="695325" cy="542925"/>
          </a:xfrm>
          <a:prstGeom prst="rect">
            <a:avLst/>
          </a:prstGeom>
          <a:noFill/>
          <a:ln w="6350">
            <a:solidFill>
              <a:srgbClr val="000000"/>
            </a:solidFill>
            <a:miter lim="800000"/>
            <a:headEnd/>
            <a:tailEnd/>
          </a:ln>
        </p:spPr>
        <p:txBody>
          <a:bodyPr/>
          <a:lstStyle/>
          <a:p>
            <a:pPr algn="just"/>
            <a:r>
              <a:rPr lang="en-US" altLang="zh-CN" sz="800" b="0"/>
              <a:t>Creat……</a:t>
            </a:r>
            <a:endParaRPr lang="en-US" altLang="zh-CN" sz="1200" b="0"/>
          </a:p>
          <a:p>
            <a:pPr algn="just" eaLnBrk="0" hangingPunct="0"/>
            <a:r>
              <a:rPr lang="en-US" altLang="zh-CN" sz="800" b="0"/>
              <a:t>Load……</a:t>
            </a:r>
            <a:endParaRPr lang="en-US" altLang="zh-CN" sz="2800" b="0"/>
          </a:p>
        </p:txBody>
      </p:sp>
      <p:sp>
        <p:nvSpPr>
          <p:cNvPr id="420928" name="Rectangle 64"/>
          <p:cNvSpPr>
            <a:spLocks noChangeArrowheads="1"/>
          </p:cNvSpPr>
          <p:nvPr/>
        </p:nvSpPr>
        <p:spPr bwMode="auto">
          <a:xfrm>
            <a:off x="6400800" y="4572000"/>
            <a:ext cx="857250" cy="842963"/>
          </a:xfrm>
          <a:prstGeom prst="rect">
            <a:avLst/>
          </a:prstGeom>
          <a:noFill/>
          <a:ln w="6350">
            <a:solidFill>
              <a:srgbClr val="000000"/>
            </a:solidFill>
            <a:miter lim="800000"/>
            <a:headEnd/>
            <a:tailEnd/>
          </a:ln>
        </p:spPr>
        <p:txBody>
          <a:bodyPr/>
          <a:lstStyle/>
          <a:p>
            <a:pPr algn="just"/>
            <a:r>
              <a:rPr lang="en-US" altLang="zh-CN" sz="800" b="0"/>
              <a:t>Main(    )</a:t>
            </a:r>
            <a:endParaRPr lang="en-US" altLang="zh-CN" sz="1200" b="0"/>
          </a:p>
          <a:p>
            <a:pPr algn="just" eaLnBrk="0" hangingPunct="0"/>
            <a:r>
              <a:rPr lang="en-US" altLang="zh-CN" sz="800" b="0"/>
              <a:t>……</a:t>
            </a:r>
            <a:endParaRPr lang="en-US" altLang="zh-CN" sz="1200" b="0"/>
          </a:p>
          <a:p>
            <a:pPr algn="just" eaLnBrk="0" hangingPunct="0"/>
            <a:r>
              <a:rPr lang="en-US" altLang="zh-CN" sz="800" b="0"/>
              <a:t>if……</a:t>
            </a:r>
            <a:endParaRPr lang="en-US" altLang="zh-CN" sz="1200" b="0"/>
          </a:p>
          <a:p>
            <a:pPr algn="just" eaLnBrk="0" hangingPunct="0"/>
            <a:r>
              <a:rPr lang="en-US" altLang="zh-CN" sz="800" b="0"/>
              <a:t>then</a:t>
            </a:r>
            <a:endParaRPr lang="en-US" altLang="zh-CN" sz="1200" b="0"/>
          </a:p>
          <a:p>
            <a:pPr algn="just" eaLnBrk="0" hangingPunct="0"/>
            <a:r>
              <a:rPr lang="en-US" altLang="zh-CN" sz="800" b="0"/>
              <a:t>……</a:t>
            </a:r>
            <a:endParaRPr lang="en-US" altLang="zh-CN" sz="1200" b="0"/>
          </a:p>
          <a:p>
            <a:pPr algn="just" eaLnBrk="0" hangingPunct="0"/>
            <a:r>
              <a:rPr lang="en-US" altLang="zh-CN" sz="800" b="0"/>
              <a:t>end</a:t>
            </a:r>
            <a:endParaRPr lang="en-US" altLang="zh-CN" sz="2800" b="0"/>
          </a:p>
        </p:txBody>
      </p:sp>
      <p:grpSp>
        <p:nvGrpSpPr>
          <p:cNvPr id="420929" name="Group 65"/>
          <p:cNvGrpSpPr>
            <a:grpSpLocks/>
          </p:cNvGrpSpPr>
          <p:nvPr/>
        </p:nvGrpSpPr>
        <p:grpSpPr bwMode="auto">
          <a:xfrm>
            <a:off x="3581400" y="4800600"/>
            <a:ext cx="790575" cy="457200"/>
            <a:chOff x="3281" y="6052"/>
            <a:chExt cx="1245" cy="720"/>
          </a:xfrm>
        </p:grpSpPr>
        <p:sp>
          <p:nvSpPr>
            <p:cNvPr id="420930" name="Rectangle 66"/>
            <p:cNvSpPr>
              <a:spLocks noChangeArrowheads="1"/>
            </p:cNvSpPr>
            <p:nvPr/>
          </p:nvSpPr>
          <p:spPr bwMode="auto">
            <a:xfrm>
              <a:off x="3281" y="6052"/>
              <a:ext cx="1245" cy="720"/>
            </a:xfrm>
            <a:prstGeom prst="rect">
              <a:avLst/>
            </a:prstGeom>
            <a:noFill/>
            <a:ln w="6350">
              <a:solidFill>
                <a:srgbClr val="000000"/>
              </a:solidFill>
              <a:miter lim="800000"/>
              <a:headEnd/>
              <a:tailEnd/>
            </a:ln>
          </p:spPr>
          <p:txBody>
            <a:bodyPr/>
            <a:lstStyle/>
            <a:p>
              <a:pPr algn="l"/>
              <a:r>
                <a:rPr lang="en-US" altLang="zh-CN" sz="700" b="0"/>
                <a:t>      </a:t>
              </a:r>
              <a:r>
                <a:rPr lang="zh-CN" altLang="en-US" sz="700" b="0"/>
                <a:t>分区</a:t>
              </a:r>
              <a:r>
                <a:rPr lang="en-US" altLang="zh-CN" sz="700" b="0"/>
                <a:t>1      </a:t>
              </a:r>
              <a:endParaRPr lang="en-US" altLang="zh-CN" sz="1000" b="0"/>
            </a:p>
            <a:p>
              <a:pPr algn="l" eaLnBrk="0" hangingPunct="0"/>
              <a:r>
                <a:rPr lang="en-US" altLang="zh-CN" sz="700" b="0"/>
                <a:t> </a:t>
              </a:r>
              <a:endParaRPr lang="en-US" altLang="zh-CN" sz="1000" b="0"/>
            </a:p>
            <a:p>
              <a:pPr algn="l" eaLnBrk="0" hangingPunct="0"/>
              <a:r>
                <a:rPr lang="en-US" altLang="zh-CN" sz="700" b="0"/>
                <a:t>      </a:t>
              </a:r>
              <a:r>
                <a:rPr lang="zh-CN" altLang="en-US" sz="700" b="0"/>
                <a:t>分区</a:t>
              </a:r>
              <a:r>
                <a:rPr lang="en-US" altLang="zh-CN" sz="700" b="0"/>
                <a:t>2</a:t>
              </a:r>
              <a:endParaRPr lang="en-US" altLang="zh-CN" b="0"/>
            </a:p>
          </p:txBody>
        </p:sp>
        <p:sp>
          <p:nvSpPr>
            <p:cNvPr id="420931" name="Line 67"/>
            <p:cNvSpPr>
              <a:spLocks noChangeShapeType="1"/>
            </p:cNvSpPr>
            <p:nvPr/>
          </p:nvSpPr>
          <p:spPr bwMode="auto">
            <a:xfrm>
              <a:off x="3311" y="6502"/>
              <a:ext cx="1200" cy="0"/>
            </a:xfrm>
            <a:prstGeom prst="line">
              <a:avLst/>
            </a:prstGeom>
            <a:noFill/>
            <a:ln w="3175">
              <a:solidFill>
                <a:srgbClr val="000000"/>
              </a:solidFill>
              <a:prstDash val="sysDot"/>
              <a:round/>
              <a:headEnd/>
              <a:tailEnd/>
            </a:ln>
          </p:spPr>
          <p:txBody>
            <a:bodyPr/>
            <a:lstStyle/>
            <a:p>
              <a:endParaRPr lang="zh-CN" altLang="en-US"/>
            </a:p>
          </p:txBody>
        </p:sp>
        <p:sp>
          <p:nvSpPr>
            <p:cNvPr id="420932" name="Line 68"/>
            <p:cNvSpPr>
              <a:spLocks noChangeShapeType="1"/>
            </p:cNvSpPr>
            <p:nvPr/>
          </p:nvSpPr>
          <p:spPr bwMode="auto">
            <a:xfrm>
              <a:off x="3296" y="6652"/>
              <a:ext cx="1215" cy="0"/>
            </a:xfrm>
            <a:prstGeom prst="line">
              <a:avLst/>
            </a:prstGeom>
            <a:noFill/>
            <a:ln w="3175">
              <a:solidFill>
                <a:srgbClr val="000000"/>
              </a:solidFill>
              <a:prstDash val="sysDot"/>
              <a:round/>
              <a:headEnd/>
              <a:tailEnd/>
            </a:ln>
          </p:spPr>
          <p:txBody>
            <a:bodyPr/>
            <a:lstStyle/>
            <a:p>
              <a:endParaRPr lang="zh-CN" altLang="en-US"/>
            </a:p>
          </p:txBody>
        </p:sp>
        <p:sp>
          <p:nvSpPr>
            <p:cNvPr id="420933" name="Text Box 69"/>
            <p:cNvSpPr txBox="1">
              <a:spLocks noChangeArrowheads="1"/>
            </p:cNvSpPr>
            <p:nvPr/>
          </p:nvSpPr>
          <p:spPr bwMode="auto">
            <a:xfrm>
              <a:off x="3356" y="6097"/>
              <a:ext cx="510" cy="585"/>
            </a:xfrm>
            <a:prstGeom prst="rect">
              <a:avLst/>
            </a:prstGeom>
            <a:noFill/>
            <a:ln w="9525">
              <a:noFill/>
              <a:miter lim="800000"/>
              <a:headEnd/>
              <a:tailEnd/>
            </a:ln>
          </p:spPr>
          <p:txBody>
            <a:bodyPr vert="eaVert"/>
            <a:lstStyle/>
            <a:p>
              <a:pPr algn="l"/>
              <a:r>
                <a:rPr lang="en-US" altLang="zh-CN" sz="700" b="0"/>
                <a:t>……</a:t>
              </a:r>
              <a:endParaRPr lang="en-US" altLang="zh-CN" sz="1000" b="0"/>
            </a:p>
            <a:p>
              <a:pPr algn="l" eaLnBrk="0" hangingPunct="0"/>
              <a:endParaRPr lang="en-US" altLang="zh-CN" b="0"/>
            </a:p>
          </p:txBody>
        </p:sp>
      </p:grpSp>
      <p:sp>
        <p:nvSpPr>
          <p:cNvPr id="420934" name="Rectangle 70"/>
          <p:cNvSpPr>
            <a:spLocks noChangeArrowheads="1"/>
          </p:cNvSpPr>
          <p:nvPr/>
        </p:nvSpPr>
        <p:spPr bwMode="auto">
          <a:xfrm>
            <a:off x="1371600" y="2286000"/>
            <a:ext cx="685800" cy="457200"/>
          </a:xfrm>
          <a:prstGeom prst="rect">
            <a:avLst/>
          </a:prstGeom>
          <a:noFill/>
          <a:ln w="28575">
            <a:noFill/>
            <a:miter lim="800000"/>
            <a:headEnd/>
            <a:tailEnd/>
          </a:ln>
          <a:effectLst/>
        </p:spPr>
        <p:txBody>
          <a:bodyPr lIns="90000" tIns="46800" rIns="90000" bIns="46800">
            <a:spAutoFit/>
          </a:bodyPr>
          <a:lstStyle/>
          <a:p>
            <a:r>
              <a:rPr lang="zh-CN" altLang="en-US" sz="1200"/>
              <a:t>概念结构设计</a:t>
            </a:r>
            <a:endParaRPr lang="zh-CN" altLang="en-US" sz="2800" b="0"/>
          </a:p>
        </p:txBody>
      </p:sp>
      <p:sp>
        <p:nvSpPr>
          <p:cNvPr id="420935" name="Rectangle 71"/>
          <p:cNvSpPr>
            <a:spLocks noChangeArrowheads="1"/>
          </p:cNvSpPr>
          <p:nvPr/>
        </p:nvSpPr>
        <p:spPr bwMode="auto">
          <a:xfrm>
            <a:off x="1371600" y="3124200"/>
            <a:ext cx="533400" cy="639763"/>
          </a:xfrm>
          <a:prstGeom prst="rect">
            <a:avLst/>
          </a:prstGeom>
          <a:noFill/>
          <a:ln w="28575">
            <a:noFill/>
            <a:miter lim="800000"/>
            <a:headEnd/>
            <a:tailEnd/>
          </a:ln>
          <a:effectLst/>
        </p:spPr>
        <p:txBody>
          <a:bodyPr lIns="90000" tIns="46800" rIns="90000" bIns="46800">
            <a:spAutoFit/>
          </a:bodyPr>
          <a:lstStyle/>
          <a:p>
            <a:r>
              <a:rPr lang="zh-CN" altLang="en-US" sz="1200"/>
              <a:t>逻辑结构设计</a:t>
            </a:r>
            <a:endParaRPr lang="zh-CN" altLang="en-US" sz="4000" b="0"/>
          </a:p>
        </p:txBody>
      </p:sp>
      <p:sp>
        <p:nvSpPr>
          <p:cNvPr id="420936" name="Rectangle 72"/>
          <p:cNvSpPr>
            <a:spLocks noChangeArrowheads="1"/>
          </p:cNvSpPr>
          <p:nvPr/>
        </p:nvSpPr>
        <p:spPr bwMode="auto">
          <a:xfrm>
            <a:off x="1447800" y="4114800"/>
            <a:ext cx="492125" cy="457200"/>
          </a:xfrm>
          <a:prstGeom prst="rect">
            <a:avLst/>
          </a:prstGeom>
          <a:noFill/>
          <a:ln w="28575">
            <a:noFill/>
            <a:miter lim="800000"/>
            <a:headEnd/>
            <a:tailEnd/>
          </a:ln>
          <a:effectLst/>
        </p:spPr>
        <p:txBody>
          <a:bodyPr lIns="90000" tIns="46800" rIns="90000" bIns="46800">
            <a:spAutoFit/>
          </a:bodyPr>
          <a:lstStyle/>
          <a:p>
            <a:r>
              <a:rPr lang="zh-CN" altLang="en-US" sz="1200"/>
              <a:t>物理设计</a:t>
            </a:r>
            <a:endParaRPr lang="zh-CN" altLang="en-US" sz="4000" b="0"/>
          </a:p>
        </p:txBody>
      </p:sp>
      <p:grpSp>
        <p:nvGrpSpPr>
          <p:cNvPr id="420939" name="Group 75"/>
          <p:cNvGrpSpPr>
            <a:grpSpLocks/>
          </p:cNvGrpSpPr>
          <p:nvPr/>
        </p:nvGrpSpPr>
        <p:grpSpPr bwMode="auto">
          <a:xfrm>
            <a:off x="1301750" y="385763"/>
            <a:ext cx="747713" cy="1063625"/>
            <a:chOff x="0" y="0"/>
            <a:chExt cx="334" cy="710"/>
          </a:xfrm>
        </p:grpSpPr>
        <p:sp>
          <p:nvSpPr>
            <p:cNvPr id="420940" name="Rectangle 76"/>
            <p:cNvSpPr>
              <a:spLocks noChangeArrowheads="1"/>
            </p:cNvSpPr>
            <p:nvPr/>
          </p:nvSpPr>
          <p:spPr bwMode="auto">
            <a:xfrm>
              <a:off x="43" y="0"/>
              <a:ext cx="248" cy="710"/>
            </a:xfrm>
            <a:prstGeom prst="rect">
              <a:avLst/>
            </a:prstGeom>
            <a:noFill/>
            <a:ln w="28575">
              <a:noFill/>
              <a:miter lim="800000"/>
              <a:headEnd/>
              <a:tailEnd/>
            </a:ln>
            <a:effectLst/>
          </p:spPr>
          <p:txBody>
            <a:bodyPr lIns="90000" tIns="46800" rIns="90000" bIns="46800"/>
            <a:lstStyle/>
            <a:p>
              <a:pPr algn="just"/>
              <a:r>
                <a:rPr lang="zh-CN" altLang="en-US" sz="1400"/>
                <a:t>设计阶 段</a:t>
              </a:r>
              <a:endParaRPr lang="zh-CN" altLang="en-US" sz="4400" b="0"/>
            </a:p>
          </p:txBody>
        </p:sp>
        <p:sp>
          <p:nvSpPr>
            <p:cNvPr id="420941" name="Rectangle 77"/>
            <p:cNvSpPr>
              <a:spLocks noChangeArrowheads="1"/>
            </p:cNvSpPr>
            <p:nvPr/>
          </p:nvSpPr>
          <p:spPr bwMode="auto">
            <a:xfrm>
              <a:off x="0" y="0"/>
              <a:ext cx="334" cy="710"/>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42" name="Group 78"/>
          <p:cNvGrpSpPr>
            <a:grpSpLocks/>
          </p:cNvGrpSpPr>
          <p:nvPr/>
        </p:nvGrpSpPr>
        <p:grpSpPr bwMode="auto">
          <a:xfrm>
            <a:off x="2049463" y="385763"/>
            <a:ext cx="5945187" cy="531812"/>
            <a:chOff x="334" y="0"/>
            <a:chExt cx="2657" cy="355"/>
          </a:xfrm>
        </p:grpSpPr>
        <p:sp>
          <p:nvSpPr>
            <p:cNvPr id="420943" name="Rectangle 79"/>
            <p:cNvSpPr>
              <a:spLocks noChangeArrowheads="1"/>
            </p:cNvSpPr>
            <p:nvPr/>
          </p:nvSpPr>
          <p:spPr bwMode="auto">
            <a:xfrm>
              <a:off x="377" y="0"/>
              <a:ext cx="2571" cy="355"/>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800"/>
                <a:t>设  计  描  述</a:t>
              </a:r>
              <a:endParaRPr lang="zh-CN" altLang="en-US" sz="5400" b="0"/>
            </a:p>
          </p:txBody>
        </p:sp>
        <p:sp>
          <p:nvSpPr>
            <p:cNvPr id="420944" name="Rectangle 80"/>
            <p:cNvSpPr>
              <a:spLocks noChangeArrowheads="1"/>
            </p:cNvSpPr>
            <p:nvPr/>
          </p:nvSpPr>
          <p:spPr bwMode="auto">
            <a:xfrm>
              <a:off x="334" y="0"/>
              <a:ext cx="2657" cy="355"/>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45" name="Group 81"/>
          <p:cNvGrpSpPr>
            <a:grpSpLocks/>
          </p:cNvGrpSpPr>
          <p:nvPr/>
        </p:nvGrpSpPr>
        <p:grpSpPr bwMode="auto">
          <a:xfrm>
            <a:off x="2049463" y="917575"/>
            <a:ext cx="2857500" cy="531813"/>
            <a:chOff x="334" y="355"/>
            <a:chExt cx="1277" cy="355"/>
          </a:xfrm>
        </p:grpSpPr>
        <p:sp>
          <p:nvSpPr>
            <p:cNvPr id="420946" name="Rectangle 82"/>
            <p:cNvSpPr>
              <a:spLocks noChangeArrowheads="1"/>
            </p:cNvSpPr>
            <p:nvPr/>
          </p:nvSpPr>
          <p:spPr bwMode="auto">
            <a:xfrm>
              <a:off x="377" y="355"/>
              <a:ext cx="1191" cy="355"/>
            </a:xfrm>
            <a:prstGeom prst="rect">
              <a:avLst/>
            </a:prstGeom>
            <a:noFill/>
            <a:ln w="28575">
              <a:noFill/>
              <a:miter lim="800000"/>
              <a:headEnd/>
              <a:tailEnd/>
            </a:ln>
            <a:effectLst/>
          </p:spPr>
          <p:txBody>
            <a:bodyPr lIns="90000" tIns="46800" rIns="90000" bIns="46800"/>
            <a:lstStyle/>
            <a:p>
              <a:r>
                <a:rPr lang="zh-CN" altLang="en-US" sz="1800"/>
                <a:t>数    据</a:t>
              </a:r>
              <a:endParaRPr lang="zh-CN" altLang="en-US" sz="5400" b="0"/>
            </a:p>
          </p:txBody>
        </p:sp>
        <p:sp>
          <p:nvSpPr>
            <p:cNvPr id="420947" name="Rectangle 83"/>
            <p:cNvSpPr>
              <a:spLocks noChangeArrowheads="1"/>
            </p:cNvSpPr>
            <p:nvPr/>
          </p:nvSpPr>
          <p:spPr bwMode="auto">
            <a:xfrm>
              <a:off x="334" y="355"/>
              <a:ext cx="1277" cy="355"/>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48" name="Group 84"/>
          <p:cNvGrpSpPr>
            <a:grpSpLocks/>
          </p:cNvGrpSpPr>
          <p:nvPr/>
        </p:nvGrpSpPr>
        <p:grpSpPr bwMode="auto">
          <a:xfrm>
            <a:off x="4906963" y="917575"/>
            <a:ext cx="3087687" cy="531813"/>
            <a:chOff x="1611" y="355"/>
            <a:chExt cx="1380" cy="355"/>
          </a:xfrm>
        </p:grpSpPr>
        <p:sp>
          <p:nvSpPr>
            <p:cNvPr id="420949" name="Rectangle 85"/>
            <p:cNvSpPr>
              <a:spLocks noChangeArrowheads="1"/>
            </p:cNvSpPr>
            <p:nvPr/>
          </p:nvSpPr>
          <p:spPr bwMode="auto">
            <a:xfrm>
              <a:off x="1654" y="355"/>
              <a:ext cx="1294" cy="355"/>
            </a:xfrm>
            <a:prstGeom prst="rect">
              <a:avLst/>
            </a:prstGeom>
            <a:noFill/>
            <a:ln w="28575">
              <a:noFill/>
              <a:miter lim="800000"/>
              <a:headEnd/>
              <a:tailEnd/>
            </a:ln>
            <a:effectLst/>
          </p:spPr>
          <p:txBody>
            <a:bodyPr lIns="90000" tIns="46800" rIns="90000" bIns="46800"/>
            <a:lstStyle/>
            <a:p>
              <a:r>
                <a:rPr lang="zh-CN" altLang="en-US" sz="1800"/>
                <a:t>处    理</a:t>
              </a:r>
              <a:endParaRPr lang="zh-CN" altLang="en-US" sz="5400" b="0"/>
            </a:p>
          </p:txBody>
        </p:sp>
        <p:sp>
          <p:nvSpPr>
            <p:cNvPr id="420950" name="Rectangle 86"/>
            <p:cNvSpPr>
              <a:spLocks noChangeArrowheads="1"/>
            </p:cNvSpPr>
            <p:nvPr/>
          </p:nvSpPr>
          <p:spPr bwMode="auto">
            <a:xfrm>
              <a:off x="1611" y="355"/>
              <a:ext cx="1380" cy="355"/>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51" name="Group 87"/>
          <p:cNvGrpSpPr>
            <a:grpSpLocks/>
          </p:cNvGrpSpPr>
          <p:nvPr/>
        </p:nvGrpSpPr>
        <p:grpSpPr bwMode="auto">
          <a:xfrm>
            <a:off x="1301750" y="1449388"/>
            <a:ext cx="747713" cy="631825"/>
            <a:chOff x="0" y="710"/>
            <a:chExt cx="334" cy="422"/>
          </a:xfrm>
        </p:grpSpPr>
        <p:sp>
          <p:nvSpPr>
            <p:cNvPr id="420952" name="Rectangle 88"/>
            <p:cNvSpPr>
              <a:spLocks noChangeArrowheads="1"/>
            </p:cNvSpPr>
            <p:nvPr/>
          </p:nvSpPr>
          <p:spPr bwMode="auto">
            <a:xfrm>
              <a:off x="43" y="710"/>
              <a:ext cx="248" cy="422"/>
            </a:xfrm>
            <a:prstGeom prst="rect">
              <a:avLst/>
            </a:prstGeom>
            <a:noFill/>
            <a:ln w="28575">
              <a:noFill/>
              <a:miter lim="800000"/>
              <a:headEnd/>
              <a:tailEnd/>
            </a:ln>
            <a:effectLst/>
          </p:spPr>
          <p:txBody>
            <a:bodyPr lIns="90000" tIns="46800" rIns="90000" bIns="46800"/>
            <a:lstStyle/>
            <a:p>
              <a:pPr algn="just"/>
              <a:r>
                <a:rPr lang="zh-CN" altLang="en-US" sz="1200"/>
                <a:t>需求分 析</a:t>
              </a:r>
              <a:endParaRPr lang="zh-CN" altLang="en-US" sz="4000" b="0"/>
            </a:p>
          </p:txBody>
        </p:sp>
        <p:sp>
          <p:nvSpPr>
            <p:cNvPr id="420953" name="Rectangle 89"/>
            <p:cNvSpPr>
              <a:spLocks noChangeArrowheads="1"/>
            </p:cNvSpPr>
            <p:nvPr/>
          </p:nvSpPr>
          <p:spPr bwMode="auto">
            <a:xfrm>
              <a:off x="0" y="710"/>
              <a:ext cx="334" cy="42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54" name="Group 90"/>
          <p:cNvGrpSpPr>
            <a:grpSpLocks/>
          </p:cNvGrpSpPr>
          <p:nvPr/>
        </p:nvGrpSpPr>
        <p:grpSpPr bwMode="auto">
          <a:xfrm>
            <a:off x="2049463" y="1449388"/>
            <a:ext cx="2857500" cy="631825"/>
            <a:chOff x="334" y="710"/>
            <a:chExt cx="1277" cy="422"/>
          </a:xfrm>
        </p:grpSpPr>
        <p:sp>
          <p:nvSpPr>
            <p:cNvPr id="420955" name="Rectangle 91"/>
            <p:cNvSpPr>
              <a:spLocks noChangeArrowheads="1"/>
            </p:cNvSpPr>
            <p:nvPr/>
          </p:nvSpPr>
          <p:spPr bwMode="auto">
            <a:xfrm>
              <a:off x="377" y="710"/>
              <a:ext cx="1191" cy="422"/>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400"/>
                <a:t>数据字典、全系统中数据项、</a:t>
              </a:r>
              <a:endParaRPr lang="zh-CN" altLang="en-US" sz="2000" b="0"/>
            </a:p>
            <a:p>
              <a:pPr algn="just" eaLnBrk="0" hangingPunct="0"/>
              <a:r>
                <a:rPr lang="zh-CN" altLang="en-US" sz="1400"/>
                <a:t>  数据流、数据存储的描述</a:t>
              </a:r>
              <a:endParaRPr lang="zh-CN" altLang="en-US" sz="3600"/>
            </a:p>
          </p:txBody>
        </p:sp>
        <p:sp>
          <p:nvSpPr>
            <p:cNvPr id="420956" name="Rectangle 92"/>
            <p:cNvSpPr>
              <a:spLocks noChangeArrowheads="1"/>
            </p:cNvSpPr>
            <p:nvPr/>
          </p:nvSpPr>
          <p:spPr bwMode="auto">
            <a:xfrm>
              <a:off x="334" y="710"/>
              <a:ext cx="1277" cy="42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57" name="Group 93"/>
          <p:cNvGrpSpPr>
            <a:grpSpLocks/>
          </p:cNvGrpSpPr>
          <p:nvPr/>
        </p:nvGrpSpPr>
        <p:grpSpPr bwMode="auto">
          <a:xfrm>
            <a:off x="4906963" y="1449388"/>
            <a:ext cx="3087687" cy="631825"/>
            <a:chOff x="1611" y="710"/>
            <a:chExt cx="1380" cy="422"/>
          </a:xfrm>
        </p:grpSpPr>
        <p:sp>
          <p:nvSpPr>
            <p:cNvPr id="420958" name="Rectangle 94"/>
            <p:cNvSpPr>
              <a:spLocks noChangeArrowheads="1"/>
            </p:cNvSpPr>
            <p:nvPr/>
          </p:nvSpPr>
          <p:spPr bwMode="auto">
            <a:xfrm>
              <a:off x="1654" y="710"/>
              <a:ext cx="1294" cy="422"/>
            </a:xfrm>
            <a:prstGeom prst="rect">
              <a:avLst/>
            </a:prstGeom>
            <a:noFill/>
            <a:ln w="28575">
              <a:noFill/>
              <a:miter lim="800000"/>
              <a:headEnd/>
              <a:tailEnd/>
            </a:ln>
            <a:effectLst/>
          </p:spPr>
          <p:txBody>
            <a:bodyPr lIns="90000" tIns="46800" rIns="90000" bIns="46800"/>
            <a:lstStyle/>
            <a:p>
              <a:pPr algn="just"/>
              <a:r>
                <a:rPr lang="zh-CN" altLang="en-US" sz="1400"/>
                <a:t>数据流图和判定表（判定树）、数据字典中处理过程的描述</a:t>
              </a:r>
              <a:endParaRPr lang="zh-CN" altLang="en-US" sz="4400" b="0"/>
            </a:p>
          </p:txBody>
        </p:sp>
        <p:sp>
          <p:nvSpPr>
            <p:cNvPr id="420959" name="Rectangle 95"/>
            <p:cNvSpPr>
              <a:spLocks noChangeArrowheads="1"/>
            </p:cNvSpPr>
            <p:nvPr/>
          </p:nvSpPr>
          <p:spPr bwMode="auto">
            <a:xfrm>
              <a:off x="1611" y="710"/>
              <a:ext cx="1380" cy="42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60" name="Group 96"/>
          <p:cNvGrpSpPr>
            <a:grpSpLocks/>
          </p:cNvGrpSpPr>
          <p:nvPr/>
        </p:nvGrpSpPr>
        <p:grpSpPr bwMode="auto">
          <a:xfrm>
            <a:off x="1301750" y="2081213"/>
            <a:ext cx="747713" cy="976312"/>
            <a:chOff x="0" y="1132"/>
            <a:chExt cx="334" cy="652"/>
          </a:xfrm>
        </p:grpSpPr>
        <p:sp>
          <p:nvSpPr>
            <p:cNvPr id="420961" name="Rectangle 97"/>
            <p:cNvSpPr>
              <a:spLocks noChangeArrowheads="1"/>
            </p:cNvSpPr>
            <p:nvPr/>
          </p:nvSpPr>
          <p:spPr bwMode="auto">
            <a:xfrm>
              <a:off x="43" y="1132"/>
              <a:ext cx="248" cy="652"/>
            </a:xfrm>
            <a:prstGeom prst="rect">
              <a:avLst/>
            </a:prstGeom>
            <a:noFill/>
            <a:ln w="28575">
              <a:noFill/>
              <a:miter lim="800000"/>
              <a:headEnd/>
              <a:tailEnd/>
            </a:ln>
            <a:effectLst/>
          </p:spPr>
          <p:txBody>
            <a:bodyPr lIns="90000" tIns="46800" rIns="90000" bIns="46800">
              <a:spAutoFit/>
            </a:bodyPr>
            <a:lstStyle/>
            <a:p>
              <a:endParaRPr lang="zh-CN" altLang="en-US"/>
            </a:p>
          </p:txBody>
        </p:sp>
        <p:sp>
          <p:nvSpPr>
            <p:cNvPr id="420962" name="Rectangle 98"/>
            <p:cNvSpPr>
              <a:spLocks noChangeArrowheads="1"/>
            </p:cNvSpPr>
            <p:nvPr/>
          </p:nvSpPr>
          <p:spPr bwMode="auto">
            <a:xfrm>
              <a:off x="0" y="1132"/>
              <a:ext cx="334" cy="65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63" name="Group 99"/>
          <p:cNvGrpSpPr>
            <a:grpSpLocks/>
          </p:cNvGrpSpPr>
          <p:nvPr/>
        </p:nvGrpSpPr>
        <p:grpSpPr bwMode="auto">
          <a:xfrm>
            <a:off x="2049463" y="2081213"/>
            <a:ext cx="2857500" cy="976312"/>
            <a:chOff x="334" y="1132"/>
            <a:chExt cx="1277" cy="652"/>
          </a:xfrm>
        </p:grpSpPr>
        <p:sp>
          <p:nvSpPr>
            <p:cNvPr id="420964" name="Rectangle 100"/>
            <p:cNvSpPr>
              <a:spLocks noChangeArrowheads="1"/>
            </p:cNvSpPr>
            <p:nvPr/>
          </p:nvSpPr>
          <p:spPr bwMode="auto">
            <a:xfrm>
              <a:off x="377" y="1132"/>
              <a:ext cx="1191" cy="652"/>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600"/>
                <a:t>概念模型（</a:t>
              </a:r>
              <a:r>
                <a:rPr lang="en-US" altLang="zh-CN" sz="1600"/>
                <a:t>E-R</a:t>
              </a:r>
              <a:r>
                <a:rPr lang="zh-CN" altLang="en-US" sz="1600"/>
                <a:t>图）</a:t>
              </a:r>
              <a:endParaRPr lang="zh-CN" altLang="en-US" b="0"/>
            </a:p>
            <a:p>
              <a:pPr algn="just" eaLnBrk="0" hangingPunct="0"/>
              <a:r>
                <a:rPr lang="zh-CN" altLang="en-US" sz="1000"/>
                <a:t> </a:t>
              </a:r>
              <a:endParaRPr lang="zh-CN" altLang="en-US" sz="1600" b="0"/>
            </a:p>
            <a:p>
              <a:pPr algn="just" eaLnBrk="0" hangingPunct="0"/>
              <a:r>
                <a:rPr lang="zh-CN" altLang="en-US" sz="1000"/>
                <a:t> </a:t>
              </a:r>
              <a:endParaRPr lang="zh-CN" altLang="en-US" sz="1600" b="0"/>
            </a:p>
            <a:p>
              <a:pPr algn="just" eaLnBrk="0" hangingPunct="0"/>
              <a:r>
                <a:rPr lang="zh-CN" altLang="en-US" sz="1400"/>
                <a:t>  数据字典</a:t>
              </a:r>
              <a:endParaRPr lang="zh-CN" altLang="en-US" sz="3600" b="0"/>
            </a:p>
          </p:txBody>
        </p:sp>
        <p:sp>
          <p:nvSpPr>
            <p:cNvPr id="420965" name="Rectangle 101"/>
            <p:cNvSpPr>
              <a:spLocks noChangeArrowheads="1"/>
            </p:cNvSpPr>
            <p:nvPr/>
          </p:nvSpPr>
          <p:spPr bwMode="auto">
            <a:xfrm>
              <a:off x="334" y="1132"/>
              <a:ext cx="1277" cy="65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66" name="Group 102"/>
          <p:cNvGrpSpPr>
            <a:grpSpLocks/>
          </p:cNvGrpSpPr>
          <p:nvPr/>
        </p:nvGrpSpPr>
        <p:grpSpPr bwMode="auto">
          <a:xfrm>
            <a:off x="4906963" y="2081213"/>
            <a:ext cx="3087687" cy="976312"/>
            <a:chOff x="1611" y="1132"/>
            <a:chExt cx="1380" cy="652"/>
          </a:xfrm>
        </p:grpSpPr>
        <p:sp>
          <p:nvSpPr>
            <p:cNvPr id="420967" name="Rectangle 103"/>
            <p:cNvSpPr>
              <a:spLocks noChangeArrowheads="1"/>
            </p:cNvSpPr>
            <p:nvPr/>
          </p:nvSpPr>
          <p:spPr bwMode="auto">
            <a:xfrm>
              <a:off x="1654" y="1132"/>
              <a:ext cx="1294" cy="652"/>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200"/>
                <a:t>系统说明书包括：</a:t>
              </a:r>
              <a:endParaRPr lang="zh-CN" altLang="en-US" sz="1800" b="0"/>
            </a:p>
            <a:p>
              <a:pPr algn="just" eaLnBrk="0" hangingPunct="0"/>
              <a:r>
                <a:rPr lang="zh-CN" altLang="en-US" sz="1200"/>
                <a:t>  ①新系统要求、</a:t>
              </a:r>
              <a:endParaRPr lang="zh-CN" altLang="en-US" sz="1800" b="0"/>
            </a:p>
            <a:p>
              <a:pPr algn="just" eaLnBrk="0" hangingPunct="0"/>
              <a:r>
                <a:rPr lang="zh-CN" altLang="en-US" sz="1200"/>
                <a:t>  方案和概图</a:t>
              </a:r>
              <a:endParaRPr lang="zh-CN" altLang="en-US" sz="1800" b="0"/>
            </a:p>
            <a:p>
              <a:pPr algn="just" eaLnBrk="0" hangingPunct="0"/>
              <a:r>
                <a:rPr lang="zh-CN" altLang="en-US" sz="1200"/>
                <a:t>  ②反映新系统信息</a:t>
              </a:r>
              <a:endParaRPr lang="zh-CN" altLang="en-US" sz="1800" b="0"/>
            </a:p>
            <a:p>
              <a:pPr algn="just" eaLnBrk="0" hangingPunct="0"/>
              <a:r>
                <a:rPr lang="zh-CN" altLang="en-US" sz="1200"/>
                <a:t>  流的数据流图</a:t>
              </a:r>
              <a:endParaRPr lang="zh-CN" altLang="en-US" sz="4000" b="0"/>
            </a:p>
          </p:txBody>
        </p:sp>
        <p:sp>
          <p:nvSpPr>
            <p:cNvPr id="420968" name="Rectangle 104"/>
            <p:cNvSpPr>
              <a:spLocks noChangeArrowheads="1"/>
            </p:cNvSpPr>
            <p:nvPr/>
          </p:nvSpPr>
          <p:spPr bwMode="auto">
            <a:xfrm>
              <a:off x="1611" y="1132"/>
              <a:ext cx="1380" cy="65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69" name="Group 105"/>
          <p:cNvGrpSpPr>
            <a:grpSpLocks/>
          </p:cNvGrpSpPr>
          <p:nvPr/>
        </p:nvGrpSpPr>
        <p:grpSpPr bwMode="auto">
          <a:xfrm>
            <a:off x="1301750" y="3057525"/>
            <a:ext cx="747713" cy="876300"/>
            <a:chOff x="0" y="1784"/>
            <a:chExt cx="334" cy="585"/>
          </a:xfrm>
        </p:grpSpPr>
        <p:sp>
          <p:nvSpPr>
            <p:cNvPr id="420970" name="Rectangle 106"/>
            <p:cNvSpPr>
              <a:spLocks noChangeArrowheads="1"/>
            </p:cNvSpPr>
            <p:nvPr/>
          </p:nvSpPr>
          <p:spPr bwMode="auto">
            <a:xfrm>
              <a:off x="43" y="1784"/>
              <a:ext cx="248" cy="585"/>
            </a:xfrm>
            <a:prstGeom prst="rect">
              <a:avLst/>
            </a:prstGeom>
            <a:noFill/>
            <a:ln w="28575">
              <a:noFill/>
              <a:miter lim="800000"/>
              <a:headEnd/>
              <a:tailEnd/>
            </a:ln>
            <a:effectLst/>
          </p:spPr>
          <p:txBody>
            <a:bodyPr lIns="90000" tIns="46800" rIns="90000" bIns="46800">
              <a:spAutoFit/>
            </a:bodyPr>
            <a:lstStyle/>
            <a:p>
              <a:endParaRPr lang="zh-CN" altLang="en-US"/>
            </a:p>
          </p:txBody>
        </p:sp>
        <p:sp>
          <p:nvSpPr>
            <p:cNvPr id="420971" name="Rectangle 107"/>
            <p:cNvSpPr>
              <a:spLocks noChangeArrowheads="1"/>
            </p:cNvSpPr>
            <p:nvPr/>
          </p:nvSpPr>
          <p:spPr bwMode="auto">
            <a:xfrm>
              <a:off x="0" y="1784"/>
              <a:ext cx="334" cy="585"/>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72" name="Group 108"/>
          <p:cNvGrpSpPr>
            <a:grpSpLocks/>
          </p:cNvGrpSpPr>
          <p:nvPr/>
        </p:nvGrpSpPr>
        <p:grpSpPr bwMode="auto">
          <a:xfrm>
            <a:off x="2049463" y="3057525"/>
            <a:ext cx="2857500" cy="876300"/>
            <a:chOff x="334" y="1784"/>
            <a:chExt cx="1277" cy="585"/>
          </a:xfrm>
        </p:grpSpPr>
        <p:sp>
          <p:nvSpPr>
            <p:cNvPr id="420973" name="Rectangle 109"/>
            <p:cNvSpPr>
              <a:spLocks noChangeArrowheads="1"/>
            </p:cNvSpPr>
            <p:nvPr/>
          </p:nvSpPr>
          <p:spPr bwMode="auto">
            <a:xfrm>
              <a:off x="377" y="1784"/>
              <a:ext cx="1191" cy="585"/>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400"/>
                <a:t>某种数据模型</a:t>
              </a:r>
              <a:endParaRPr lang="zh-CN" altLang="en-US" sz="2000" b="0"/>
            </a:p>
            <a:p>
              <a:pPr algn="just" eaLnBrk="0" hangingPunct="0"/>
              <a:r>
                <a:rPr lang="zh-CN" altLang="en-US" sz="1400"/>
                <a:t>  关系           非关系</a:t>
              </a:r>
              <a:endParaRPr lang="zh-CN" altLang="en-US" b="0"/>
            </a:p>
          </p:txBody>
        </p:sp>
        <p:sp>
          <p:nvSpPr>
            <p:cNvPr id="420974" name="Rectangle 110"/>
            <p:cNvSpPr>
              <a:spLocks noChangeArrowheads="1"/>
            </p:cNvSpPr>
            <p:nvPr/>
          </p:nvSpPr>
          <p:spPr bwMode="auto">
            <a:xfrm>
              <a:off x="334" y="1784"/>
              <a:ext cx="1277" cy="585"/>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75" name="Group 111"/>
          <p:cNvGrpSpPr>
            <a:grpSpLocks/>
          </p:cNvGrpSpPr>
          <p:nvPr/>
        </p:nvGrpSpPr>
        <p:grpSpPr bwMode="auto">
          <a:xfrm>
            <a:off x="4906963" y="3057525"/>
            <a:ext cx="3087687" cy="876300"/>
            <a:chOff x="1611" y="1784"/>
            <a:chExt cx="1380" cy="585"/>
          </a:xfrm>
        </p:grpSpPr>
        <p:sp>
          <p:nvSpPr>
            <p:cNvPr id="420976" name="Rectangle 112"/>
            <p:cNvSpPr>
              <a:spLocks noChangeArrowheads="1"/>
            </p:cNvSpPr>
            <p:nvPr/>
          </p:nvSpPr>
          <p:spPr bwMode="auto">
            <a:xfrm>
              <a:off x="1654" y="1784"/>
              <a:ext cx="1294" cy="585"/>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400"/>
                <a:t>系统结构图</a:t>
              </a:r>
              <a:endParaRPr lang="zh-CN" altLang="en-US" sz="2000" b="0"/>
            </a:p>
            <a:p>
              <a:pPr algn="just" eaLnBrk="0" hangingPunct="0"/>
              <a:r>
                <a:rPr lang="zh-CN" altLang="en-US" sz="1400"/>
                <a:t> （模块结构）</a:t>
              </a:r>
              <a:endParaRPr lang="zh-CN" altLang="en-US" sz="4400" b="0"/>
            </a:p>
          </p:txBody>
        </p:sp>
        <p:sp>
          <p:nvSpPr>
            <p:cNvPr id="420977" name="Rectangle 113"/>
            <p:cNvSpPr>
              <a:spLocks noChangeArrowheads="1"/>
            </p:cNvSpPr>
            <p:nvPr/>
          </p:nvSpPr>
          <p:spPr bwMode="auto">
            <a:xfrm>
              <a:off x="1611" y="1784"/>
              <a:ext cx="1380" cy="585"/>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78" name="Group 114"/>
          <p:cNvGrpSpPr>
            <a:grpSpLocks/>
          </p:cNvGrpSpPr>
          <p:nvPr/>
        </p:nvGrpSpPr>
        <p:grpSpPr bwMode="auto">
          <a:xfrm>
            <a:off x="1301750" y="3933825"/>
            <a:ext cx="747713" cy="760413"/>
            <a:chOff x="0" y="2369"/>
            <a:chExt cx="334" cy="508"/>
          </a:xfrm>
        </p:grpSpPr>
        <p:sp>
          <p:nvSpPr>
            <p:cNvPr id="420979" name="Rectangle 115"/>
            <p:cNvSpPr>
              <a:spLocks noChangeArrowheads="1"/>
            </p:cNvSpPr>
            <p:nvPr/>
          </p:nvSpPr>
          <p:spPr bwMode="auto">
            <a:xfrm>
              <a:off x="43" y="2369"/>
              <a:ext cx="248" cy="508"/>
            </a:xfrm>
            <a:prstGeom prst="rect">
              <a:avLst/>
            </a:prstGeom>
            <a:noFill/>
            <a:ln w="28575">
              <a:noFill/>
              <a:miter lim="800000"/>
              <a:headEnd/>
              <a:tailEnd/>
            </a:ln>
            <a:effectLst/>
          </p:spPr>
          <p:txBody>
            <a:bodyPr lIns="90000" tIns="46800" rIns="90000" bIns="46800">
              <a:spAutoFit/>
            </a:bodyPr>
            <a:lstStyle/>
            <a:p>
              <a:endParaRPr lang="zh-CN" altLang="en-US"/>
            </a:p>
          </p:txBody>
        </p:sp>
        <p:sp>
          <p:nvSpPr>
            <p:cNvPr id="420980" name="Rectangle 116"/>
            <p:cNvSpPr>
              <a:spLocks noChangeArrowheads="1"/>
            </p:cNvSpPr>
            <p:nvPr/>
          </p:nvSpPr>
          <p:spPr bwMode="auto">
            <a:xfrm>
              <a:off x="0" y="2369"/>
              <a:ext cx="334" cy="508"/>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81" name="Group 117"/>
          <p:cNvGrpSpPr>
            <a:grpSpLocks/>
          </p:cNvGrpSpPr>
          <p:nvPr/>
        </p:nvGrpSpPr>
        <p:grpSpPr bwMode="auto">
          <a:xfrm>
            <a:off x="2049463" y="3933825"/>
            <a:ext cx="2857500" cy="760413"/>
            <a:chOff x="334" y="2369"/>
            <a:chExt cx="1277" cy="508"/>
          </a:xfrm>
        </p:grpSpPr>
        <p:sp>
          <p:nvSpPr>
            <p:cNvPr id="420982" name="Rectangle 118"/>
            <p:cNvSpPr>
              <a:spLocks noChangeArrowheads="1"/>
            </p:cNvSpPr>
            <p:nvPr/>
          </p:nvSpPr>
          <p:spPr bwMode="auto">
            <a:xfrm>
              <a:off x="377" y="2369"/>
              <a:ext cx="1191" cy="508"/>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200"/>
                <a:t>存储安排</a:t>
              </a:r>
              <a:endParaRPr lang="zh-CN" altLang="en-US" sz="1800" b="0"/>
            </a:p>
            <a:p>
              <a:pPr algn="just" eaLnBrk="0" hangingPunct="0"/>
              <a:r>
                <a:rPr lang="zh-CN" altLang="en-US" sz="1200"/>
                <a:t>  方法选择</a:t>
              </a:r>
              <a:endParaRPr lang="zh-CN" altLang="en-US" sz="1800" b="0"/>
            </a:p>
            <a:p>
              <a:pPr algn="just" eaLnBrk="0" hangingPunct="0"/>
              <a:r>
                <a:rPr lang="zh-CN" altLang="en-US" sz="1200"/>
                <a:t>  存取路径建立</a:t>
              </a:r>
              <a:endParaRPr lang="zh-CN" altLang="en-US" sz="4000" b="0"/>
            </a:p>
          </p:txBody>
        </p:sp>
        <p:sp>
          <p:nvSpPr>
            <p:cNvPr id="420983" name="Rectangle 119"/>
            <p:cNvSpPr>
              <a:spLocks noChangeArrowheads="1"/>
            </p:cNvSpPr>
            <p:nvPr/>
          </p:nvSpPr>
          <p:spPr bwMode="auto">
            <a:xfrm>
              <a:off x="334" y="2369"/>
              <a:ext cx="1277" cy="508"/>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84" name="Group 120"/>
          <p:cNvGrpSpPr>
            <a:grpSpLocks/>
          </p:cNvGrpSpPr>
          <p:nvPr/>
        </p:nvGrpSpPr>
        <p:grpSpPr bwMode="auto">
          <a:xfrm>
            <a:off x="4906963" y="3933825"/>
            <a:ext cx="3087687" cy="760413"/>
            <a:chOff x="1611" y="2369"/>
            <a:chExt cx="1380" cy="508"/>
          </a:xfrm>
        </p:grpSpPr>
        <p:sp>
          <p:nvSpPr>
            <p:cNvPr id="420985" name="Rectangle 121"/>
            <p:cNvSpPr>
              <a:spLocks noChangeArrowheads="1"/>
            </p:cNvSpPr>
            <p:nvPr/>
          </p:nvSpPr>
          <p:spPr bwMode="auto">
            <a:xfrm>
              <a:off x="1654" y="2369"/>
              <a:ext cx="1294" cy="508"/>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400"/>
                <a:t>模块设计</a:t>
              </a:r>
              <a:endParaRPr lang="zh-CN" altLang="en-US" sz="2000" b="0"/>
            </a:p>
            <a:p>
              <a:pPr algn="just" eaLnBrk="0" hangingPunct="0"/>
              <a:r>
                <a:rPr lang="zh-CN" altLang="en-US" sz="1400"/>
                <a:t>  </a:t>
              </a:r>
              <a:r>
                <a:rPr lang="en-US" altLang="zh-CN" sz="1400"/>
                <a:t>IPO</a:t>
              </a:r>
              <a:r>
                <a:rPr lang="zh-CN" altLang="en-US" sz="1400"/>
                <a:t>表</a:t>
              </a:r>
              <a:endParaRPr lang="zh-CN" altLang="en-US" sz="4400" b="0"/>
            </a:p>
          </p:txBody>
        </p:sp>
        <p:sp>
          <p:nvSpPr>
            <p:cNvPr id="420986" name="Rectangle 122"/>
            <p:cNvSpPr>
              <a:spLocks noChangeArrowheads="1"/>
            </p:cNvSpPr>
            <p:nvPr/>
          </p:nvSpPr>
          <p:spPr bwMode="auto">
            <a:xfrm>
              <a:off x="1611" y="2369"/>
              <a:ext cx="1380" cy="508"/>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87" name="Group 123"/>
          <p:cNvGrpSpPr>
            <a:grpSpLocks/>
          </p:cNvGrpSpPr>
          <p:nvPr/>
        </p:nvGrpSpPr>
        <p:grpSpPr bwMode="auto">
          <a:xfrm>
            <a:off x="1301750" y="4694238"/>
            <a:ext cx="747713" cy="993775"/>
            <a:chOff x="0" y="2877"/>
            <a:chExt cx="334" cy="663"/>
          </a:xfrm>
        </p:grpSpPr>
        <p:grpSp>
          <p:nvGrpSpPr>
            <p:cNvPr id="420988" name="Group 124"/>
            <p:cNvGrpSpPr>
              <a:grpSpLocks/>
            </p:cNvGrpSpPr>
            <p:nvPr/>
          </p:nvGrpSpPr>
          <p:grpSpPr bwMode="auto">
            <a:xfrm>
              <a:off x="43" y="2878"/>
              <a:ext cx="248" cy="662"/>
              <a:chOff x="0" y="576"/>
              <a:chExt cx="248" cy="662"/>
            </a:xfrm>
          </p:grpSpPr>
          <p:sp>
            <p:nvSpPr>
              <p:cNvPr id="420989" name="Rectangle 125"/>
              <p:cNvSpPr>
                <a:spLocks noChangeArrowheads="1"/>
              </p:cNvSpPr>
              <p:nvPr/>
            </p:nvSpPr>
            <p:spPr bwMode="auto">
              <a:xfrm>
                <a:off x="0" y="619"/>
                <a:ext cx="248" cy="619"/>
              </a:xfrm>
              <a:prstGeom prst="rect">
                <a:avLst/>
              </a:prstGeom>
              <a:noFill/>
              <a:ln w="28575">
                <a:noFill/>
                <a:miter lim="800000"/>
                <a:headEnd/>
                <a:tailEnd/>
              </a:ln>
              <a:effectLst/>
            </p:spPr>
            <p:txBody>
              <a:bodyPr lIns="90000" tIns="46800" rIns="90000" bIns="46800">
                <a:spAutoFit/>
              </a:bodyPr>
              <a:lstStyle/>
              <a:p>
                <a:endParaRPr lang="zh-CN" altLang="en-US"/>
              </a:p>
            </p:txBody>
          </p:sp>
          <p:sp>
            <p:nvSpPr>
              <p:cNvPr id="420990" name="Rectangle 126"/>
              <p:cNvSpPr>
                <a:spLocks noChangeArrowheads="1"/>
              </p:cNvSpPr>
              <p:nvPr/>
            </p:nvSpPr>
            <p:spPr bwMode="auto">
              <a:xfrm>
                <a:off x="0" y="576"/>
                <a:ext cx="248" cy="305"/>
              </a:xfrm>
              <a:prstGeom prst="rect">
                <a:avLst/>
              </a:prstGeom>
              <a:noFill/>
              <a:ln w="28575">
                <a:noFill/>
                <a:miter lim="800000"/>
                <a:headEnd/>
                <a:tailEnd/>
              </a:ln>
              <a:effectLst/>
            </p:spPr>
            <p:txBody>
              <a:bodyPr lIns="90000" tIns="46800" rIns="90000" bIns="46800">
                <a:spAutoFit/>
              </a:bodyPr>
              <a:lstStyle/>
              <a:p>
                <a:pPr algn="l"/>
                <a:r>
                  <a:rPr lang="zh-CN" altLang="en-US" sz="1200"/>
                  <a:t>实施阶段</a:t>
                </a:r>
                <a:endParaRPr lang="zh-CN" altLang="en-US" b="0"/>
              </a:p>
            </p:txBody>
          </p:sp>
        </p:grpSp>
        <p:sp>
          <p:nvSpPr>
            <p:cNvPr id="420991" name="Rectangle 127"/>
            <p:cNvSpPr>
              <a:spLocks noChangeArrowheads="1"/>
            </p:cNvSpPr>
            <p:nvPr/>
          </p:nvSpPr>
          <p:spPr bwMode="auto">
            <a:xfrm>
              <a:off x="0" y="2877"/>
              <a:ext cx="334" cy="663"/>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92" name="Group 128"/>
          <p:cNvGrpSpPr>
            <a:grpSpLocks/>
          </p:cNvGrpSpPr>
          <p:nvPr/>
        </p:nvGrpSpPr>
        <p:grpSpPr bwMode="auto">
          <a:xfrm>
            <a:off x="2049463" y="4694238"/>
            <a:ext cx="2857500" cy="993775"/>
            <a:chOff x="334" y="2877"/>
            <a:chExt cx="1277" cy="663"/>
          </a:xfrm>
        </p:grpSpPr>
        <p:sp>
          <p:nvSpPr>
            <p:cNvPr id="420993" name="Rectangle 129"/>
            <p:cNvSpPr>
              <a:spLocks noChangeArrowheads="1"/>
            </p:cNvSpPr>
            <p:nvPr/>
          </p:nvSpPr>
          <p:spPr bwMode="auto">
            <a:xfrm>
              <a:off x="377" y="2877"/>
              <a:ext cx="1191" cy="663"/>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400"/>
                <a:t>编写模式</a:t>
              </a:r>
              <a:endParaRPr lang="zh-CN" altLang="en-US" sz="2000" b="0"/>
            </a:p>
            <a:p>
              <a:pPr algn="just" eaLnBrk="0" hangingPunct="0"/>
              <a:r>
                <a:rPr lang="zh-CN" altLang="en-US" sz="1400"/>
                <a:t>  装入数据</a:t>
              </a:r>
              <a:endParaRPr lang="zh-CN" altLang="en-US" sz="2000" b="0"/>
            </a:p>
            <a:p>
              <a:pPr algn="just" eaLnBrk="0" hangingPunct="0"/>
              <a:r>
                <a:rPr lang="zh-CN" altLang="en-US" sz="1400"/>
                <a:t>  数据库试运行</a:t>
              </a:r>
              <a:endParaRPr lang="zh-CN" altLang="en-US" sz="4400" b="0"/>
            </a:p>
          </p:txBody>
        </p:sp>
        <p:sp>
          <p:nvSpPr>
            <p:cNvPr id="420994" name="Rectangle 130"/>
            <p:cNvSpPr>
              <a:spLocks noChangeArrowheads="1"/>
            </p:cNvSpPr>
            <p:nvPr/>
          </p:nvSpPr>
          <p:spPr bwMode="auto">
            <a:xfrm>
              <a:off x="334" y="2877"/>
              <a:ext cx="1277" cy="663"/>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95" name="Group 131"/>
          <p:cNvGrpSpPr>
            <a:grpSpLocks/>
          </p:cNvGrpSpPr>
          <p:nvPr/>
        </p:nvGrpSpPr>
        <p:grpSpPr bwMode="auto">
          <a:xfrm>
            <a:off x="4906963" y="4694238"/>
            <a:ext cx="3087687" cy="993775"/>
            <a:chOff x="1611" y="2877"/>
            <a:chExt cx="1380" cy="663"/>
          </a:xfrm>
        </p:grpSpPr>
        <p:sp>
          <p:nvSpPr>
            <p:cNvPr id="420996" name="Rectangle 132"/>
            <p:cNvSpPr>
              <a:spLocks noChangeArrowheads="1"/>
            </p:cNvSpPr>
            <p:nvPr/>
          </p:nvSpPr>
          <p:spPr bwMode="auto">
            <a:xfrm>
              <a:off x="1654" y="2877"/>
              <a:ext cx="1294" cy="663"/>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400"/>
                <a:t>程序编码、</a:t>
              </a:r>
              <a:endParaRPr lang="zh-CN" altLang="en-US" sz="2000" b="0"/>
            </a:p>
            <a:p>
              <a:pPr algn="just" eaLnBrk="0" hangingPunct="0"/>
              <a:r>
                <a:rPr lang="zh-CN" altLang="en-US" sz="1400"/>
                <a:t>  编译联结、</a:t>
              </a:r>
              <a:endParaRPr lang="zh-CN" altLang="en-US" sz="2000" b="0"/>
            </a:p>
            <a:p>
              <a:pPr algn="just" eaLnBrk="0" hangingPunct="0"/>
              <a:r>
                <a:rPr lang="zh-CN" altLang="en-US" sz="1400"/>
                <a:t>  测试</a:t>
              </a:r>
              <a:endParaRPr lang="zh-CN" altLang="en-US" sz="4400" b="0"/>
            </a:p>
          </p:txBody>
        </p:sp>
        <p:sp>
          <p:nvSpPr>
            <p:cNvPr id="420997" name="Rectangle 133"/>
            <p:cNvSpPr>
              <a:spLocks noChangeArrowheads="1"/>
            </p:cNvSpPr>
            <p:nvPr/>
          </p:nvSpPr>
          <p:spPr bwMode="auto">
            <a:xfrm>
              <a:off x="1611" y="2877"/>
              <a:ext cx="1380" cy="663"/>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0998" name="Group 134"/>
          <p:cNvGrpSpPr>
            <a:grpSpLocks/>
          </p:cNvGrpSpPr>
          <p:nvPr/>
        </p:nvGrpSpPr>
        <p:grpSpPr bwMode="auto">
          <a:xfrm>
            <a:off x="1301750" y="5688013"/>
            <a:ext cx="747713" cy="631825"/>
            <a:chOff x="0" y="3540"/>
            <a:chExt cx="334" cy="422"/>
          </a:xfrm>
        </p:grpSpPr>
        <p:sp>
          <p:nvSpPr>
            <p:cNvPr id="420999" name="Rectangle 135"/>
            <p:cNvSpPr>
              <a:spLocks noChangeArrowheads="1"/>
            </p:cNvSpPr>
            <p:nvPr/>
          </p:nvSpPr>
          <p:spPr bwMode="auto">
            <a:xfrm>
              <a:off x="43" y="3540"/>
              <a:ext cx="248" cy="422"/>
            </a:xfrm>
            <a:prstGeom prst="rect">
              <a:avLst/>
            </a:prstGeom>
            <a:noFill/>
            <a:ln w="28575">
              <a:noFill/>
              <a:miter lim="800000"/>
              <a:headEnd/>
              <a:tailEnd/>
            </a:ln>
            <a:effectLst/>
          </p:spPr>
          <p:txBody>
            <a:bodyPr lIns="90000" tIns="46800" rIns="90000" bIns="46800"/>
            <a:lstStyle/>
            <a:p>
              <a:pPr algn="just"/>
              <a:r>
                <a:rPr lang="zh-CN" altLang="en-US" sz="1200"/>
                <a:t>运行、维护</a:t>
              </a:r>
              <a:endParaRPr lang="zh-CN" altLang="en-US" sz="4000" b="0"/>
            </a:p>
          </p:txBody>
        </p:sp>
        <p:sp>
          <p:nvSpPr>
            <p:cNvPr id="421000" name="Rectangle 136"/>
            <p:cNvSpPr>
              <a:spLocks noChangeArrowheads="1"/>
            </p:cNvSpPr>
            <p:nvPr/>
          </p:nvSpPr>
          <p:spPr bwMode="auto">
            <a:xfrm>
              <a:off x="0" y="3540"/>
              <a:ext cx="334" cy="42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1001" name="Group 137"/>
          <p:cNvGrpSpPr>
            <a:grpSpLocks/>
          </p:cNvGrpSpPr>
          <p:nvPr/>
        </p:nvGrpSpPr>
        <p:grpSpPr bwMode="auto">
          <a:xfrm>
            <a:off x="2049463" y="5688013"/>
            <a:ext cx="2857500" cy="631825"/>
            <a:chOff x="334" y="3540"/>
            <a:chExt cx="1277" cy="422"/>
          </a:xfrm>
        </p:grpSpPr>
        <p:sp>
          <p:nvSpPr>
            <p:cNvPr id="421002" name="Rectangle 138"/>
            <p:cNvSpPr>
              <a:spLocks noChangeArrowheads="1"/>
            </p:cNvSpPr>
            <p:nvPr/>
          </p:nvSpPr>
          <p:spPr bwMode="auto">
            <a:xfrm>
              <a:off x="377" y="3540"/>
              <a:ext cx="1191" cy="422"/>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600"/>
                <a:t>性能监测、转储</a:t>
              </a:r>
              <a:r>
                <a:rPr lang="en-US" altLang="zh-CN" sz="1600"/>
                <a:t>/</a:t>
              </a:r>
              <a:r>
                <a:rPr lang="zh-CN" altLang="en-US" sz="1600"/>
                <a:t>恢复</a:t>
              </a:r>
              <a:endParaRPr lang="zh-CN" altLang="en-US" b="0"/>
            </a:p>
            <a:p>
              <a:pPr algn="just" eaLnBrk="0" hangingPunct="0"/>
              <a:r>
                <a:rPr lang="zh-CN" altLang="en-US" sz="1600"/>
                <a:t>  数据库重组和重构</a:t>
              </a:r>
              <a:endParaRPr lang="zh-CN" altLang="en-US" sz="4800" b="0"/>
            </a:p>
          </p:txBody>
        </p:sp>
        <p:sp>
          <p:nvSpPr>
            <p:cNvPr id="421003" name="Rectangle 139"/>
            <p:cNvSpPr>
              <a:spLocks noChangeArrowheads="1"/>
            </p:cNvSpPr>
            <p:nvPr/>
          </p:nvSpPr>
          <p:spPr bwMode="auto">
            <a:xfrm>
              <a:off x="334" y="3540"/>
              <a:ext cx="1277" cy="42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421004" name="Group 140"/>
          <p:cNvGrpSpPr>
            <a:grpSpLocks/>
          </p:cNvGrpSpPr>
          <p:nvPr/>
        </p:nvGrpSpPr>
        <p:grpSpPr bwMode="auto">
          <a:xfrm>
            <a:off x="4906963" y="5688013"/>
            <a:ext cx="3087687" cy="631825"/>
            <a:chOff x="1611" y="3540"/>
            <a:chExt cx="1380" cy="422"/>
          </a:xfrm>
        </p:grpSpPr>
        <p:sp>
          <p:nvSpPr>
            <p:cNvPr id="421005" name="Rectangle 141"/>
            <p:cNvSpPr>
              <a:spLocks noChangeArrowheads="1"/>
            </p:cNvSpPr>
            <p:nvPr/>
          </p:nvSpPr>
          <p:spPr bwMode="auto">
            <a:xfrm>
              <a:off x="1654" y="3540"/>
              <a:ext cx="1294" cy="422"/>
            </a:xfrm>
            <a:prstGeom prst="rect">
              <a:avLst/>
            </a:prstGeom>
            <a:noFill/>
            <a:ln w="28575">
              <a:noFill/>
              <a:miter lim="800000"/>
              <a:headEnd/>
              <a:tailEnd/>
            </a:ln>
            <a:effectLst/>
          </p:spPr>
          <p:txBody>
            <a:bodyPr lIns="90000" tIns="46800" rIns="90000" bIns="46800"/>
            <a:lstStyle/>
            <a:p>
              <a:pPr algn="just"/>
              <a:r>
                <a:rPr lang="en-US" altLang="zh-CN" sz="700"/>
                <a:t>  </a:t>
              </a:r>
              <a:r>
                <a:rPr lang="zh-CN" altLang="en-US" sz="1200"/>
                <a:t>新旧系统转换、运行、维护（修正性、适应性、改善性维护）</a:t>
              </a:r>
              <a:endParaRPr lang="zh-CN" altLang="en-US" sz="4000" b="0"/>
            </a:p>
          </p:txBody>
        </p:sp>
        <p:sp>
          <p:nvSpPr>
            <p:cNvPr id="421006" name="Rectangle 142"/>
            <p:cNvSpPr>
              <a:spLocks noChangeArrowheads="1"/>
            </p:cNvSpPr>
            <p:nvPr/>
          </p:nvSpPr>
          <p:spPr bwMode="auto">
            <a:xfrm>
              <a:off x="1611" y="3540"/>
              <a:ext cx="1380" cy="42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sp>
        <p:nvSpPr>
          <p:cNvPr id="421007" name="Rectangle 143"/>
          <p:cNvSpPr>
            <a:spLocks noChangeArrowheads="1"/>
          </p:cNvSpPr>
          <p:nvPr/>
        </p:nvSpPr>
        <p:spPr bwMode="auto">
          <a:xfrm>
            <a:off x="1295400" y="381000"/>
            <a:ext cx="6705600" cy="5943600"/>
          </a:xfrm>
          <a:prstGeom prst="rect">
            <a:avLst/>
          </a:prstGeom>
          <a:noFill/>
          <a:ln w="11112">
            <a:solidFill>
              <a:srgbClr val="A0A0A0"/>
            </a:solidFill>
            <a:miter lim="800000"/>
            <a:headEnd/>
            <a:tailEnd/>
          </a:ln>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页脚占位符 4"/>
          <p:cNvSpPr>
            <a:spLocks noGrp="1"/>
          </p:cNvSpPr>
          <p:nvPr>
            <p:ph type="ftr" sz="quarter" idx="11"/>
          </p:nvPr>
        </p:nvSpPr>
        <p:spPr/>
        <p:txBody>
          <a:bodyPr/>
          <a:lstStyle/>
          <a:p>
            <a:r>
              <a:rPr lang="en-US" altLang="zh-CN"/>
              <a:t>An Introduction to Database System</a:t>
            </a:r>
          </a:p>
        </p:txBody>
      </p:sp>
      <p:sp>
        <p:nvSpPr>
          <p:cNvPr id="421890" name="Rectangle 2"/>
          <p:cNvSpPr>
            <a:spLocks noGrp="1" noChangeArrowheads="1"/>
          </p:cNvSpPr>
          <p:nvPr>
            <p:ph type="title"/>
          </p:nvPr>
        </p:nvSpPr>
        <p:spPr/>
        <p:txBody>
          <a:bodyPr/>
          <a:lstStyle/>
          <a:p>
            <a:r>
              <a:rPr lang="zh-CN" altLang="en-US"/>
              <a:t>数据库各级模式的形成过程</a:t>
            </a:r>
          </a:p>
        </p:txBody>
      </p:sp>
      <p:grpSp>
        <p:nvGrpSpPr>
          <p:cNvPr id="421895" name="Group 7"/>
          <p:cNvGrpSpPr>
            <a:grpSpLocks/>
          </p:cNvGrpSpPr>
          <p:nvPr/>
        </p:nvGrpSpPr>
        <p:grpSpPr bwMode="auto">
          <a:xfrm>
            <a:off x="625475" y="2133600"/>
            <a:ext cx="1447800" cy="914400"/>
            <a:chOff x="394" y="1344"/>
            <a:chExt cx="912" cy="694"/>
          </a:xfrm>
        </p:grpSpPr>
        <p:sp>
          <p:nvSpPr>
            <p:cNvPr id="421892" name="Rectangle 4"/>
            <p:cNvSpPr>
              <a:spLocks noChangeArrowheads="1"/>
            </p:cNvSpPr>
            <p:nvPr/>
          </p:nvSpPr>
          <p:spPr bwMode="auto">
            <a:xfrm>
              <a:off x="394" y="1654"/>
              <a:ext cx="912" cy="384"/>
            </a:xfrm>
            <a:prstGeom prst="rect">
              <a:avLst/>
            </a:prstGeom>
            <a:solidFill>
              <a:schemeClr val="accent1"/>
            </a:solidFill>
            <a:ln w="9525">
              <a:solidFill>
                <a:schemeClr val="tx1"/>
              </a:solidFill>
              <a:miter lim="800000"/>
              <a:headEnd/>
              <a:tailEnd/>
            </a:ln>
            <a:effectLst/>
          </p:spPr>
          <p:txBody>
            <a:bodyPr wrap="none" anchor="ctr"/>
            <a:lstStyle/>
            <a:p>
              <a:r>
                <a:rPr lang="zh-CN" altLang="en-US"/>
                <a:t>应用需求</a:t>
              </a:r>
            </a:p>
          </p:txBody>
        </p:sp>
        <p:sp>
          <p:nvSpPr>
            <p:cNvPr id="421893" name="Text Box 5"/>
            <p:cNvSpPr txBox="1">
              <a:spLocks noChangeArrowheads="1"/>
            </p:cNvSpPr>
            <p:nvPr/>
          </p:nvSpPr>
          <p:spPr bwMode="auto">
            <a:xfrm>
              <a:off x="528" y="1344"/>
              <a:ext cx="598" cy="347"/>
            </a:xfrm>
            <a:prstGeom prst="rect">
              <a:avLst/>
            </a:prstGeom>
            <a:noFill/>
            <a:ln w="9525">
              <a:noFill/>
              <a:miter lim="800000"/>
              <a:headEnd/>
              <a:tailEnd/>
            </a:ln>
            <a:effectLst/>
          </p:spPr>
          <p:txBody>
            <a:bodyPr wrap="none">
              <a:spAutoFit/>
            </a:bodyPr>
            <a:lstStyle/>
            <a:p>
              <a:pPr algn="l"/>
              <a:r>
                <a:rPr lang="zh-CN" altLang="en-US"/>
                <a:t>应用</a:t>
              </a:r>
              <a:r>
                <a:rPr lang="en-US" altLang="zh-CN"/>
                <a:t>1</a:t>
              </a:r>
            </a:p>
          </p:txBody>
        </p:sp>
      </p:grpSp>
      <p:grpSp>
        <p:nvGrpSpPr>
          <p:cNvPr id="421902" name="Group 14"/>
          <p:cNvGrpSpPr>
            <a:grpSpLocks/>
          </p:cNvGrpSpPr>
          <p:nvPr/>
        </p:nvGrpSpPr>
        <p:grpSpPr bwMode="auto">
          <a:xfrm>
            <a:off x="685800" y="3200400"/>
            <a:ext cx="1447800" cy="914400"/>
            <a:chOff x="394" y="1344"/>
            <a:chExt cx="912" cy="694"/>
          </a:xfrm>
        </p:grpSpPr>
        <p:sp>
          <p:nvSpPr>
            <p:cNvPr id="421903" name="Rectangle 15"/>
            <p:cNvSpPr>
              <a:spLocks noChangeArrowheads="1"/>
            </p:cNvSpPr>
            <p:nvPr/>
          </p:nvSpPr>
          <p:spPr bwMode="auto">
            <a:xfrm>
              <a:off x="394" y="1654"/>
              <a:ext cx="912" cy="384"/>
            </a:xfrm>
            <a:prstGeom prst="rect">
              <a:avLst/>
            </a:prstGeom>
            <a:solidFill>
              <a:schemeClr val="accent1"/>
            </a:solidFill>
            <a:ln w="9525">
              <a:solidFill>
                <a:schemeClr val="tx1"/>
              </a:solidFill>
              <a:miter lim="800000"/>
              <a:headEnd/>
              <a:tailEnd/>
            </a:ln>
            <a:effectLst/>
          </p:spPr>
          <p:txBody>
            <a:bodyPr wrap="none" anchor="ctr"/>
            <a:lstStyle/>
            <a:p>
              <a:r>
                <a:rPr lang="zh-CN" altLang="en-US"/>
                <a:t>应用需求</a:t>
              </a:r>
            </a:p>
          </p:txBody>
        </p:sp>
        <p:sp>
          <p:nvSpPr>
            <p:cNvPr id="421904" name="Text Box 16"/>
            <p:cNvSpPr txBox="1">
              <a:spLocks noChangeArrowheads="1"/>
            </p:cNvSpPr>
            <p:nvPr/>
          </p:nvSpPr>
          <p:spPr bwMode="auto">
            <a:xfrm>
              <a:off x="528" y="1344"/>
              <a:ext cx="598" cy="347"/>
            </a:xfrm>
            <a:prstGeom prst="rect">
              <a:avLst/>
            </a:prstGeom>
            <a:noFill/>
            <a:ln w="9525">
              <a:noFill/>
              <a:miter lim="800000"/>
              <a:headEnd/>
              <a:tailEnd/>
            </a:ln>
            <a:effectLst/>
          </p:spPr>
          <p:txBody>
            <a:bodyPr wrap="none">
              <a:spAutoFit/>
            </a:bodyPr>
            <a:lstStyle/>
            <a:p>
              <a:pPr algn="l"/>
              <a:r>
                <a:rPr lang="zh-CN" altLang="en-US"/>
                <a:t>应用</a:t>
              </a:r>
              <a:r>
                <a:rPr lang="en-US" altLang="zh-CN"/>
                <a:t>2</a:t>
              </a:r>
            </a:p>
          </p:txBody>
        </p:sp>
      </p:grpSp>
      <p:grpSp>
        <p:nvGrpSpPr>
          <p:cNvPr id="421905" name="Group 17"/>
          <p:cNvGrpSpPr>
            <a:grpSpLocks/>
          </p:cNvGrpSpPr>
          <p:nvPr/>
        </p:nvGrpSpPr>
        <p:grpSpPr bwMode="auto">
          <a:xfrm>
            <a:off x="762000" y="4267200"/>
            <a:ext cx="1447800" cy="914400"/>
            <a:chOff x="394" y="1344"/>
            <a:chExt cx="912" cy="694"/>
          </a:xfrm>
        </p:grpSpPr>
        <p:sp>
          <p:nvSpPr>
            <p:cNvPr id="421906" name="Rectangle 18"/>
            <p:cNvSpPr>
              <a:spLocks noChangeArrowheads="1"/>
            </p:cNvSpPr>
            <p:nvPr/>
          </p:nvSpPr>
          <p:spPr bwMode="auto">
            <a:xfrm>
              <a:off x="394" y="1654"/>
              <a:ext cx="912" cy="384"/>
            </a:xfrm>
            <a:prstGeom prst="rect">
              <a:avLst/>
            </a:prstGeom>
            <a:solidFill>
              <a:schemeClr val="accent1"/>
            </a:solidFill>
            <a:ln w="9525">
              <a:solidFill>
                <a:schemeClr val="tx1"/>
              </a:solidFill>
              <a:miter lim="800000"/>
              <a:headEnd/>
              <a:tailEnd/>
            </a:ln>
            <a:effectLst/>
          </p:spPr>
          <p:txBody>
            <a:bodyPr wrap="none" anchor="ctr"/>
            <a:lstStyle/>
            <a:p>
              <a:r>
                <a:rPr lang="zh-CN" altLang="en-US"/>
                <a:t>应用需求</a:t>
              </a:r>
            </a:p>
          </p:txBody>
        </p:sp>
        <p:sp>
          <p:nvSpPr>
            <p:cNvPr id="421907" name="Text Box 19"/>
            <p:cNvSpPr txBox="1">
              <a:spLocks noChangeArrowheads="1"/>
            </p:cNvSpPr>
            <p:nvPr/>
          </p:nvSpPr>
          <p:spPr bwMode="auto">
            <a:xfrm>
              <a:off x="528" y="1344"/>
              <a:ext cx="598" cy="347"/>
            </a:xfrm>
            <a:prstGeom prst="rect">
              <a:avLst/>
            </a:prstGeom>
            <a:noFill/>
            <a:ln w="9525">
              <a:noFill/>
              <a:miter lim="800000"/>
              <a:headEnd/>
              <a:tailEnd/>
            </a:ln>
            <a:effectLst/>
          </p:spPr>
          <p:txBody>
            <a:bodyPr wrap="none">
              <a:spAutoFit/>
            </a:bodyPr>
            <a:lstStyle/>
            <a:p>
              <a:pPr algn="l"/>
              <a:r>
                <a:rPr lang="zh-CN" altLang="en-US"/>
                <a:t>应用</a:t>
              </a:r>
              <a:r>
                <a:rPr lang="en-US" altLang="zh-CN"/>
                <a:t>3</a:t>
              </a:r>
            </a:p>
          </p:txBody>
        </p:sp>
      </p:grpSp>
      <p:grpSp>
        <p:nvGrpSpPr>
          <p:cNvPr id="421908" name="Group 20"/>
          <p:cNvGrpSpPr>
            <a:grpSpLocks/>
          </p:cNvGrpSpPr>
          <p:nvPr/>
        </p:nvGrpSpPr>
        <p:grpSpPr bwMode="auto">
          <a:xfrm>
            <a:off x="762000" y="5410200"/>
            <a:ext cx="1447800" cy="914400"/>
            <a:chOff x="394" y="1344"/>
            <a:chExt cx="912" cy="694"/>
          </a:xfrm>
        </p:grpSpPr>
        <p:sp>
          <p:nvSpPr>
            <p:cNvPr id="421909" name="Rectangle 21"/>
            <p:cNvSpPr>
              <a:spLocks noChangeArrowheads="1"/>
            </p:cNvSpPr>
            <p:nvPr/>
          </p:nvSpPr>
          <p:spPr bwMode="auto">
            <a:xfrm>
              <a:off x="394" y="1654"/>
              <a:ext cx="912" cy="384"/>
            </a:xfrm>
            <a:prstGeom prst="rect">
              <a:avLst/>
            </a:prstGeom>
            <a:solidFill>
              <a:schemeClr val="accent1"/>
            </a:solidFill>
            <a:ln w="9525">
              <a:solidFill>
                <a:schemeClr val="tx1"/>
              </a:solidFill>
              <a:miter lim="800000"/>
              <a:headEnd/>
              <a:tailEnd/>
            </a:ln>
            <a:effectLst/>
          </p:spPr>
          <p:txBody>
            <a:bodyPr wrap="none" anchor="ctr"/>
            <a:lstStyle/>
            <a:p>
              <a:r>
                <a:rPr lang="zh-CN" altLang="en-US"/>
                <a:t>应用需求</a:t>
              </a:r>
            </a:p>
          </p:txBody>
        </p:sp>
        <p:sp>
          <p:nvSpPr>
            <p:cNvPr id="421910" name="Text Box 22"/>
            <p:cNvSpPr txBox="1">
              <a:spLocks noChangeArrowheads="1"/>
            </p:cNvSpPr>
            <p:nvPr/>
          </p:nvSpPr>
          <p:spPr bwMode="auto">
            <a:xfrm>
              <a:off x="528" y="1344"/>
              <a:ext cx="598" cy="347"/>
            </a:xfrm>
            <a:prstGeom prst="rect">
              <a:avLst/>
            </a:prstGeom>
            <a:noFill/>
            <a:ln w="9525">
              <a:noFill/>
              <a:miter lim="800000"/>
              <a:headEnd/>
              <a:tailEnd/>
            </a:ln>
            <a:effectLst/>
          </p:spPr>
          <p:txBody>
            <a:bodyPr wrap="none">
              <a:spAutoFit/>
            </a:bodyPr>
            <a:lstStyle/>
            <a:p>
              <a:pPr algn="l"/>
              <a:r>
                <a:rPr lang="zh-CN" altLang="en-US"/>
                <a:t>应用</a:t>
              </a:r>
              <a:r>
                <a:rPr lang="en-US" altLang="zh-CN"/>
                <a:t>4</a:t>
              </a:r>
            </a:p>
          </p:txBody>
        </p:sp>
      </p:grpSp>
      <p:sp>
        <p:nvSpPr>
          <p:cNvPr id="421914" name="Rectangle 26"/>
          <p:cNvSpPr>
            <a:spLocks noChangeArrowheads="1"/>
          </p:cNvSpPr>
          <p:nvPr/>
        </p:nvSpPr>
        <p:spPr bwMode="auto">
          <a:xfrm>
            <a:off x="5029200" y="3733800"/>
            <a:ext cx="1066800" cy="91440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r>
              <a:rPr lang="zh-CN" altLang="en-US"/>
              <a:t>逻辑</a:t>
            </a:r>
          </a:p>
          <a:p>
            <a:r>
              <a:rPr lang="zh-CN" altLang="en-US"/>
              <a:t>模式</a:t>
            </a:r>
          </a:p>
        </p:txBody>
      </p:sp>
      <p:sp>
        <p:nvSpPr>
          <p:cNvPr id="421934" name="AutoShape 46"/>
          <p:cNvSpPr>
            <a:spLocks noChangeArrowheads="1"/>
          </p:cNvSpPr>
          <p:nvPr/>
        </p:nvSpPr>
        <p:spPr bwMode="auto">
          <a:xfrm>
            <a:off x="7467600" y="3657600"/>
            <a:ext cx="1143000" cy="990600"/>
          </a:xfrm>
          <a:prstGeom prst="flowChartMagneticDisk">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round/>
            <a:headEnd/>
            <a:tailEnd/>
          </a:ln>
          <a:effectLst/>
        </p:spPr>
        <p:txBody>
          <a:bodyPr wrap="none" anchor="ctr"/>
          <a:lstStyle/>
          <a:p>
            <a:r>
              <a:rPr lang="zh-CN" altLang="en-US" dirty="0"/>
              <a:t>内模式</a:t>
            </a:r>
          </a:p>
        </p:txBody>
      </p:sp>
      <p:grpSp>
        <p:nvGrpSpPr>
          <p:cNvPr id="421949" name="Group 61"/>
          <p:cNvGrpSpPr>
            <a:grpSpLocks/>
          </p:cNvGrpSpPr>
          <p:nvPr/>
        </p:nvGrpSpPr>
        <p:grpSpPr bwMode="auto">
          <a:xfrm>
            <a:off x="2057400" y="2438400"/>
            <a:ext cx="1025525" cy="4191000"/>
            <a:chOff x="1296" y="1536"/>
            <a:chExt cx="646" cy="2640"/>
          </a:xfrm>
        </p:grpSpPr>
        <p:sp>
          <p:nvSpPr>
            <p:cNvPr id="421911" name="Line 23"/>
            <p:cNvSpPr>
              <a:spLocks noChangeShapeType="1"/>
            </p:cNvSpPr>
            <p:nvPr/>
          </p:nvSpPr>
          <p:spPr bwMode="auto">
            <a:xfrm>
              <a:off x="1632" y="1536"/>
              <a:ext cx="0" cy="2400"/>
            </a:xfrm>
            <a:prstGeom prst="line">
              <a:avLst/>
            </a:prstGeom>
            <a:noFill/>
            <a:ln w="38100">
              <a:solidFill>
                <a:schemeClr val="tx1"/>
              </a:solidFill>
              <a:round/>
              <a:headEnd/>
              <a:tailEnd/>
            </a:ln>
            <a:effectLst/>
          </p:spPr>
          <p:txBody>
            <a:bodyPr/>
            <a:lstStyle/>
            <a:p>
              <a:endParaRPr lang="zh-CN" altLang="en-US"/>
            </a:p>
          </p:txBody>
        </p:sp>
        <p:sp>
          <p:nvSpPr>
            <p:cNvPr id="421912" name="Text Box 24"/>
            <p:cNvSpPr txBox="1">
              <a:spLocks noChangeArrowheads="1"/>
            </p:cNvSpPr>
            <p:nvPr/>
          </p:nvSpPr>
          <p:spPr bwMode="auto">
            <a:xfrm>
              <a:off x="1440" y="3888"/>
              <a:ext cx="502" cy="288"/>
            </a:xfrm>
            <a:prstGeom prst="rect">
              <a:avLst/>
            </a:prstGeom>
            <a:noFill/>
            <a:ln w="9525">
              <a:noFill/>
              <a:miter lim="800000"/>
              <a:headEnd/>
              <a:tailEnd/>
            </a:ln>
            <a:effectLst/>
          </p:spPr>
          <p:txBody>
            <a:bodyPr wrap="none">
              <a:spAutoFit/>
            </a:bodyPr>
            <a:lstStyle/>
            <a:p>
              <a:pPr algn="l"/>
              <a:r>
                <a:rPr lang="zh-CN" altLang="en-US"/>
                <a:t>综合</a:t>
              </a:r>
            </a:p>
          </p:txBody>
        </p:sp>
        <p:sp>
          <p:nvSpPr>
            <p:cNvPr id="421935" name="Line 47"/>
            <p:cNvSpPr>
              <a:spLocks noChangeShapeType="1"/>
            </p:cNvSpPr>
            <p:nvPr/>
          </p:nvSpPr>
          <p:spPr bwMode="auto">
            <a:xfrm>
              <a:off x="1296" y="1776"/>
              <a:ext cx="336" cy="432"/>
            </a:xfrm>
            <a:prstGeom prst="line">
              <a:avLst/>
            </a:prstGeom>
            <a:noFill/>
            <a:ln w="28575">
              <a:solidFill>
                <a:schemeClr val="tx1"/>
              </a:solidFill>
              <a:round/>
              <a:headEnd/>
              <a:tailEnd/>
            </a:ln>
            <a:effectLst/>
          </p:spPr>
          <p:txBody>
            <a:bodyPr wrap="none" anchor="ctr"/>
            <a:lstStyle/>
            <a:p>
              <a:endParaRPr lang="zh-CN" altLang="en-US"/>
            </a:p>
          </p:txBody>
        </p:sp>
        <p:sp>
          <p:nvSpPr>
            <p:cNvPr id="421936" name="Line 48"/>
            <p:cNvSpPr>
              <a:spLocks noChangeShapeType="1"/>
            </p:cNvSpPr>
            <p:nvPr/>
          </p:nvSpPr>
          <p:spPr bwMode="auto">
            <a:xfrm>
              <a:off x="1344" y="2400"/>
              <a:ext cx="288" cy="192"/>
            </a:xfrm>
            <a:prstGeom prst="line">
              <a:avLst/>
            </a:prstGeom>
            <a:noFill/>
            <a:ln w="28575">
              <a:solidFill>
                <a:schemeClr val="tx1"/>
              </a:solidFill>
              <a:round/>
              <a:headEnd/>
              <a:tailEnd/>
            </a:ln>
            <a:effectLst/>
          </p:spPr>
          <p:txBody>
            <a:bodyPr wrap="none" anchor="ctr"/>
            <a:lstStyle/>
            <a:p>
              <a:endParaRPr lang="zh-CN" altLang="en-US"/>
            </a:p>
          </p:txBody>
        </p:sp>
        <p:sp>
          <p:nvSpPr>
            <p:cNvPr id="421937" name="Line 49"/>
            <p:cNvSpPr>
              <a:spLocks noChangeShapeType="1"/>
            </p:cNvSpPr>
            <p:nvPr/>
          </p:nvSpPr>
          <p:spPr bwMode="auto">
            <a:xfrm flipV="1">
              <a:off x="1392" y="2928"/>
              <a:ext cx="240" cy="144"/>
            </a:xfrm>
            <a:prstGeom prst="line">
              <a:avLst/>
            </a:prstGeom>
            <a:noFill/>
            <a:ln w="28575">
              <a:solidFill>
                <a:schemeClr val="tx1"/>
              </a:solidFill>
              <a:round/>
              <a:headEnd/>
              <a:tailEnd/>
            </a:ln>
            <a:effectLst/>
          </p:spPr>
          <p:txBody>
            <a:bodyPr wrap="none" anchor="ctr"/>
            <a:lstStyle/>
            <a:p>
              <a:endParaRPr lang="zh-CN" altLang="en-US"/>
            </a:p>
          </p:txBody>
        </p:sp>
        <p:sp>
          <p:nvSpPr>
            <p:cNvPr id="421938" name="Line 50"/>
            <p:cNvSpPr>
              <a:spLocks noChangeShapeType="1"/>
            </p:cNvSpPr>
            <p:nvPr/>
          </p:nvSpPr>
          <p:spPr bwMode="auto">
            <a:xfrm flipV="1">
              <a:off x="1392" y="3312"/>
              <a:ext cx="240" cy="528"/>
            </a:xfrm>
            <a:prstGeom prst="line">
              <a:avLst/>
            </a:prstGeom>
            <a:noFill/>
            <a:ln w="28575">
              <a:solidFill>
                <a:schemeClr val="tx1"/>
              </a:solidFill>
              <a:round/>
              <a:headEnd/>
              <a:tailEnd/>
            </a:ln>
            <a:effectLst/>
          </p:spPr>
          <p:txBody>
            <a:bodyPr wrap="none" anchor="ctr"/>
            <a:lstStyle/>
            <a:p>
              <a:endParaRPr lang="zh-CN" altLang="en-US"/>
            </a:p>
          </p:txBody>
        </p:sp>
      </p:grpSp>
      <p:grpSp>
        <p:nvGrpSpPr>
          <p:cNvPr id="421950" name="Group 62"/>
          <p:cNvGrpSpPr>
            <a:grpSpLocks/>
          </p:cNvGrpSpPr>
          <p:nvPr/>
        </p:nvGrpSpPr>
        <p:grpSpPr bwMode="auto">
          <a:xfrm>
            <a:off x="2514600" y="3429000"/>
            <a:ext cx="1524000" cy="1905000"/>
            <a:chOff x="1584" y="2160"/>
            <a:chExt cx="960" cy="1200"/>
          </a:xfrm>
        </p:grpSpPr>
        <p:sp>
          <p:nvSpPr>
            <p:cNvPr id="421913" name="Rectangle 25"/>
            <p:cNvSpPr>
              <a:spLocks noChangeArrowheads="1"/>
            </p:cNvSpPr>
            <p:nvPr/>
          </p:nvSpPr>
          <p:spPr bwMode="auto">
            <a:xfrm>
              <a:off x="1872" y="2448"/>
              <a:ext cx="672" cy="57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r>
                <a:rPr lang="zh-CN" altLang="en-US" dirty="0"/>
                <a:t>概念</a:t>
              </a:r>
            </a:p>
            <a:p>
              <a:r>
                <a:rPr lang="zh-CN" altLang="en-US" dirty="0"/>
                <a:t>模式</a:t>
              </a:r>
            </a:p>
          </p:txBody>
        </p:sp>
        <p:sp>
          <p:nvSpPr>
            <p:cNvPr id="421939" name="Line 51"/>
            <p:cNvSpPr>
              <a:spLocks noChangeShapeType="1"/>
            </p:cNvSpPr>
            <p:nvPr/>
          </p:nvSpPr>
          <p:spPr bwMode="auto">
            <a:xfrm>
              <a:off x="1584" y="2160"/>
              <a:ext cx="288" cy="43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21940" name="Line 52"/>
            <p:cNvSpPr>
              <a:spLocks noChangeShapeType="1"/>
            </p:cNvSpPr>
            <p:nvPr/>
          </p:nvSpPr>
          <p:spPr bwMode="auto">
            <a:xfrm>
              <a:off x="1632" y="2592"/>
              <a:ext cx="240" cy="9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21941" name="Line 53"/>
            <p:cNvSpPr>
              <a:spLocks noChangeShapeType="1"/>
            </p:cNvSpPr>
            <p:nvPr/>
          </p:nvSpPr>
          <p:spPr bwMode="auto">
            <a:xfrm flipV="1">
              <a:off x="1632" y="2784"/>
              <a:ext cx="240" cy="14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21942" name="Line 54"/>
            <p:cNvSpPr>
              <a:spLocks noChangeShapeType="1"/>
            </p:cNvSpPr>
            <p:nvPr/>
          </p:nvSpPr>
          <p:spPr bwMode="auto">
            <a:xfrm flipV="1">
              <a:off x="1632" y="2880"/>
              <a:ext cx="240" cy="480"/>
            </a:xfrm>
            <a:prstGeom prst="line">
              <a:avLst/>
            </a:prstGeom>
            <a:noFill/>
            <a:ln w="28575">
              <a:solidFill>
                <a:schemeClr val="tx1"/>
              </a:solidFill>
              <a:round/>
              <a:headEnd/>
              <a:tailEnd type="triangle" w="med" len="med"/>
            </a:ln>
            <a:effectLst/>
          </p:spPr>
          <p:txBody>
            <a:bodyPr wrap="none" anchor="ctr"/>
            <a:lstStyle/>
            <a:p>
              <a:endParaRPr lang="zh-CN" altLang="en-US"/>
            </a:p>
          </p:txBody>
        </p:sp>
      </p:grpSp>
      <p:grpSp>
        <p:nvGrpSpPr>
          <p:cNvPr id="421951" name="Group 63"/>
          <p:cNvGrpSpPr>
            <a:grpSpLocks/>
          </p:cNvGrpSpPr>
          <p:nvPr/>
        </p:nvGrpSpPr>
        <p:grpSpPr bwMode="auto">
          <a:xfrm>
            <a:off x="3962400" y="3505200"/>
            <a:ext cx="1066800" cy="2438400"/>
            <a:chOff x="2496" y="2208"/>
            <a:chExt cx="672" cy="1536"/>
          </a:xfrm>
        </p:grpSpPr>
        <p:sp>
          <p:nvSpPr>
            <p:cNvPr id="421930" name="Line 42"/>
            <p:cNvSpPr>
              <a:spLocks noChangeShapeType="1"/>
            </p:cNvSpPr>
            <p:nvPr/>
          </p:nvSpPr>
          <p:spPr bwMode="auto">
            <a:xfrm>
              <a:off x="2784" y="2208"/>
              <a:ext cx="0" cy="1200"/>
            </a:xfrm>
            <a:prstGeom prst="line">
              <a:avLst/>
            </a:prstGeom>
            <a:noFill/>
            <a:ln w="38100">
              <a:solidFill>
                <a:schemeClr val="tx1"/>
              </a:solidFill>
              <a:round/>
              <a:headEnd/>
              <a:tailEnd/>
            </a:ln>
            <a:effectLst/>
          </p:spPr>
          <p:txBody>
            <a:bodyPr/>
            <a:lstStyle/>
            <a:p>
              <a:endParaRPr lang="zh-CN" altLang="en-US"/>
            </a:p>
          </p:txBody>
        </p:sp>
        <p:sp>
          <p:nvSpPr>
            <p:cNvPr id="421933" name="Text Box 45"/>
            <p:cNvSpPr txBox="1">
              <a:spLocks noChangeArrowheads="1"/>
            </p:cNvSpPr>
            <p:nvPr/>
          </p:nvSpPr>
          <p:spPr bwMode="auto">
            <a:xfrm>
              <a:off x="2496" y="3456"/>
              <a:ext cx="576" cy="288"/>
            </a:xfrm>
            <a:prstGeom prst="rect">
              <a:avLst/>
            </a:prstGeom>
            <a:noFill/>
            <a:ln w="9525">
              <a:noFill/>
              <a:miter lim="800000"/>
              <a:headEnd/>
              <a:tailEnd/>
            </a:ln>
            <a:effectLst/>
          </p:spPr>
          <p:txBody>
            <a:bodyPr>
              <a:spAutoFit/>
            </a:bodyPr>
            <a:lstStyle/>
            <a:p>
              <a:pPr algn="l"/>
              <a:r>
                <a:rPr lang="zh-CN" altLang="en-US"/>
                <a:t>转换</a:t>
              </a:r>
            </a:p>
          </p:txBody>
        </p:sp>
        <p:sp>
          <p:nvSpPr>
            <p:cNvPr id="421943" name="Line 55"/>
            <p:cNvSpPr>
              <a:spLocks noChangeShapeType="1"/>
            </p:cNvSpPr>
            <p:nvPr/>
          </p:nvSpPr>
          <p:spPr bwMode="auto">
            <a:xfrm>
              <a:off x="2544" y="2688"/>
              <a:ext cx="624" cy="0"/>
            </a:xfrm>
            <a:prstGeom prst="line">
              <a:avLst/>
            </a:prstGeom>
            <a:noFill/>
            <a:ln w="28575">
              <a:solidFill>
                <a:schemeClr val="tx1"/>
              </a:solidFill>
              <a:round/>
              <a:headEnd/>
              <a:tailEnd type="triangle" w="med" len="med"/>
            </a:ln>
            <a:effectLst/>
          </p:spPr>
          <p:txBody>
            <a:bodyPr wrap="none" anchor="ctr"/>
            <a:lstStyle/>
            <a:p>
              <a:endParaRPr lang="zh-CN" altLang="en-US"/>
            </a:p>
          </p:txBody>
        </p:sp>
      </p:grpSp>
      <p:grpSp>
        <p:nvGrpSpPr>
          <p:cNvPr id="421961" name="Group 73"/>
          <p:cNvGrpSpPr>
            <a:grpSpLocks/>
          </p:cNvGrpSpPr>
          <p:nvPr/>
        </p:nvGrpSpPr>
        <p:grpSpPr bwMode="auto">
          <a:xfrm>
            <a:off x="6096000" y="3505200"/>
            <a:ext cx="1371600" cy="2362200"/>
            <a:chOff x="3840" y="2208"/>
            <a:chExt cx="864" cy="1488"/>
          </a:xfrm>
        </p:grpSpPr>
        <p:sp>
          <p:nvSpPr>
            <p:cNvPr id="421928" name="Line 40"/>
            <p:cNvSpPr>
              <a:spLocks noChangeShapeType="1"/>
            </p:cNvSpPr>
            <p:nvPr/>
          </p:nvSpPr>
          <p:spPr bwMode="auto">
            <a:xfrm>
              <a:off x="4464" y="2208"/>
              <a:ext cx="0" cy="1200"/>
            </a:xfrm>
            <a:prstGeom prst="line">
              <a:avLst/>
            </a:prstGeom>
            <a:noFill/>
            <a:ln w="38100">
              <a:solidFill>
                <a:schemeClr val="tx1"/>
              </a:solidFill>
              <a:round/>
              <a:headEnd/>
              <a:tailEnd/>
            </a:ln>
            <a:effectLst/>
          </p:spPr>
          <p:txBody>
            <a:bodyPr/>
            <a:lstStyle/>
            <a:p>
              <a:endParaRPr lang="zh-CN" altLang="en-US"/>
            </a:p>
          </p:txBody>
        </p:sp>
        <p:sp>
          <p:nvSpPr>
            <p:cNvPr id="421932" name="Text Box 44"/>
            <p:cNvSpPr txBox="1">
              <a:spLocks noChangeArrowheads="1"/>
            </p:cNvSpPr>
            <p:nvPr/>
          </p:nvSpPr>
          <p:spPr bwMode="auto">
            <a:xfrm>
              <a:off x="4128" y="3408"/>
              <a:ext cx="576" cy="288"/>
            </a:xfrm>
            <a:prstGeom prst="rect">
              <a:avLst/>
            </a:prstGeom>
            <a:noFill/>
            <a:ln w="9525">
              <a:noFill/>
              <a:miter lim="800000"/>
              <a:headEnd/>
              <a:tailEnd/>
            </a:ln>
            <a:effectLst/>
          </p:spPr>
          <p:txBody>
            <a:bodyPr>
              <a:spAutoFit/>
            </a:bodyPr>
            <a:lstStyle/>
            <a:p>
              <a:pPr algn="l"/>
              <a:r>
                <a:rPr lang="zh-CN" altLang="en-US"/>
                <a:t>映像</a:t>
              </a:r>
            </a:p>
          </p:txBody>
        </p:sp>
        <p:sp>
          <p:nvSpPr>
            <p:cNvPr id="421944" name="Line 56"/>
            <p:cNvSpPr>
              <a:spLocks noChangeShapeType="1"/>
            </p:cNvSpPr>
            <p:nvPr/>
          </p:nvSpPr>
          <p:spPr bwMode="auto">
            <a:xfrm>
              <a:off x="3840" y="2640"/>
              <a:ext cx="864" cy="0"/>
            </a:xfrm>
            <a:prstGeom prst="line">
              <a:avLst/>
            </a:prstGeom>
            <a:noFill/>
            <a:ln w="28575">
              <a:solidFill>
                <a:schemeClr val="tx1"/>
              </a:solidFill>
              <a:round/>
              <a:headEnd/>
              <a:tailEnd type="triangle" w="med" len="med"/>
            </a:ln>
            <a:effectLst/>
          </p:spPr>
          <p:txBody>
            <a:bodyPr wrap="none" anchor="ctr"/>
            <a:lstStyle/>
            <a:p>
              <a:endParaRPr lang="zh-CN" altLang="en-US"/>
            </a:p>
          </p:txBody>
        </p:sp>
      </p:grpSp>
      <p:grpSp>
        <p:nvGrpSpPr>
          <p:cNvPr id="421953" name="Group 65"/>
          <p:cNvGrpSpPr>
            <a:grpSpLocks/>
          </p:cNvGrpSpPr>
          <p:nvPr/>
        </p:nvGrpSpPr>
        <p:grpSpPr bwMode="auto">
          <a:xfrm>
            <a:off x="3429000" y="2819400"/>
            <a:ext cx="4648200" cy="914400"/>
            <a:chOff x="2160" y="1776"/>
            <a:chExt cx="2928" cy="576"/>
          </a:xfrm>
        </p:grpSpPr>
        <p:sp>
          <p:nvSpPr>
            <p:cNvPr id="421929" name="Line 41"/>
            <p:cNvSpPr>
              <a:spLocks noChangeShapeType="1"/>
            </p:cNvSpPr>
            <p:nvPr/>
          </p:nvSpPr>
          <p:spPr bwMode="auto">
            <a:xfrm flipV="1">
              <a:off x="2160" y="2016"/>
              <a:ext cx="2304" cy="0"/>
            </a:xfrm>
            <a:prstGeom prst="line">
              <a:avLst/>
            </a:prstGeom>
            <a:noFill/>
            <a:ln w="38100">
              <a:solidFill>
                <a:schemeClr val="tx1"/>
              </a:solidFill>
              <a:round/>
              <a:headEnd/>
              <a:tailEnd/>
            </a:ln>
            <a:effectLst/>
          </p:spPr>
          <p:txBody>
            <a:bodyPr/>
            <a:lstStyle/>
            <a:p>
              <a:endParaRPr lang="zh-CN" altLang="en-US"/>
            </a:p>
          </p:txBody>
        </p:sp>
        <p:sp>
          <p:nvSpPr>
            <p:cNvPr id="421931" name="Text Box 43"/>
            <p:cNvSpPr txBox="1">
              <a:spLocks noChangeArrowheads="1"/>
            </p:cNvSpPr>
            <p:nvPr/>
          </p:nvSpPr>
          <p:spPr bwMode="auto">
            <a:xfrm>
              <a:off x="4512" y="1872"/>
              <a:ext cx="576" cy="288"/>
            </a:xfrm>
            <a:prstGeom prst="rect">
              <a:avLst/>
            </a:prstGeom>
            <a:noFill/>
            <a:ln w="9525">
              <a:noFill/>
              <a:miter lim="800000"/>
              <a:headEnd/>
              <a:tailEnd/>
            </a:ln>
            <a:effectLst/>
          </p:spPr>
          <p:txBody>
            <a:bodyPr>
              <a:spAutoFit/>
            </a:bodyPr>
            <a:lstStyle/>
            <a:p>
              <a:pPr algn="l"/>
              <a:r>
                <a:rPr lang="zh-CN" altLang="en-US"/>
                <a:t>映像</a:t>
              </a:r>
            </a:p>
          </p:txBody>
        </p:sp>
        <p:sp>
          <p:nvSpPr>
            <p:cNvPr id="421945" name="Line 57"/>
            <p:cNvSpPr>
              <a:spLocks noChangeShapeType="1"/>
            </p:cNvSpPr>
            <p:nvPr/>
          </p:nvSpPr>
          <p:spPr bwMode="auto">
            <a:xfrm flipH="1" flipV="1">
              <a:off x="2352" y="1776"/>
              <a:ext cx="1008" cy="57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21946" name="Line 58"/>
            <p:cNvSpPr>
              <a:spLocks noChangeShapeType="1"/>
            </p:cNvSpPr>
            <p:nvPr/>
          </p:nvSpPr>
          <p:spPr bwMode="auto">
            <a:xfrm flipH="1" flipV="1">
              <a:off x="2928" y="1776"/>
              <a:ext cx="528" cy="57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21947" name="Line 59"/>
            <p:cNvSpPr>
              <a:spLocks noChangeShapeType="1"/>
            </p:cNvSpPr>
            <p:nvPr/>
          </p:nvSpPr>
          <p:spPr bwMode="auto">
            <a:xfrm flipV="1">
              <a:off x="3456" y="1776"/>
              <a:ext cx="288" cy="57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21948" name="Line 60"/>
            <p:cNvSpPr>
              <a:spLocks noChangeShapeType="1"/>
            </p:cNvSpPr>
            <p:nvPr/>
          </p:nvSpPr>
          <p:spPr bwMode="auto">
            <a:xfrm flipV="1">
              <a:off x="3600" y="1776"/>
              <a:ext cx="912" cy="576"/>
            </a:xfrm>
            <a:prstGeom prst="line">
              <a:avLst/>
            </a:prstGeom>
            <a:noFill/>
            <a:ln w="28575">
              <a:solidFill>
                <a:schemeClr val="tx1"/>
              </a:solidFill>
              <a:round/>
              <a:headEnd/>
              <a:tailEnd type="triangle" w="med" len="med"/>
            </a:ln>
            <a:effectLst/>
          </p:spPr>
          <p:txBody>
            <a:bodyPr wrap="none" anchor="ctr"/>
            <a:lstStyle/>
            <a:p>
              <a:endParaRPr lang="zh-CN" altLang="en-US"/>
            </a:p>
          </p:txBody>
        </p:sp>
      </p:grpSp>
      <p:grpSp>
        <p:nvGrpSpPr>
          <p:cNvPr id="421960" name="Group 72"/>
          <p:cNvGrpSpPr>
            <a:grpSpLocks/>
          </p:cNvGrpSpPr>
          <p:nvPr/>
        </p:nvGrpSpPr>
        <p:grpSpPr bwMode="auto">
          <a:xfrm>
            <a:off x="3048000" y="1971675"/>
            <a:ext cx="4572000" cy="847725"/>
            <a:chOff x="1920" y="1242"/>
            <a:chExt cx="2880" cy="534"/>
          </a:xfrm>
        </p:grpSpPr>
        <p:sp>
          <p:nvSpPr>
            <p:cNvPr id="421916" name="Rectangle 28"/>
            <p:cNvSpPr>
              <a:spLocks noChangeArrowheads="1"/>
            </p:cNvSpPr>
            <p:nvPr/>
          </p:nvSpPr>
          <p:spPr bwMode="auto">
            <a:xfrm>
              <a:off x="1920" y="1494"/>
              <a:ext cx="576" cy="28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r>
                <a:rPr lang="zh-CN" altLang="en-US" sz="2000"/>
                <a:t>外模式</a:t>
              </a:r>
            </a:p>
          </p:txBody>
        </p:sp>
        <p:sp>
          <p:nvSpPr>
            <p:cNvPr id="421917" name="Text Box 29"/>
            <p:cNvSpPr txBox="1">
              <a:spLocks noChangeArrowheads="1"/>
            </p:cNvSpPr>
            <p:nvPr/>
          </p:nvSpPr>
          <p:spPr bwMode="auto">
            <a:xfrm>
              <a:off x="1968" y="1248"/>
              <a:ext cx="518" cy="250"/>
            </a:xfrm>
            <a:prstGeom prst="rect">
              <a:avLst/>
            </a:prstGeom>
            <a:noFill/>
            <a:ln w="9525">
              <a:noFill/>
              <a:miter lim="800000"/>
              <a:headEnd/>
              <a:tailEnd/>
            </a:ln>
            <a:effectLst/>
          </p:spPr>
          <p:txBody>
            <a:bodyPr wrap="none">
              <a:spAutoFit/>
            </a:bodyPr>
            <a:lstStyle/>
            <a:p>
              <a:pPr algn="l"/>
              <a:r>
                <a:rPr lang="zh-CN" altLang="en-US" sz="2000"/>
                <a:t>应用</a:t>
              </a:r>
              <a:r>
                <a:rPr lang="en-US" altLang="zh-CN" sz="2000"/>
                <a:t>1</a:t>
              </a:r>
            </a:p>
          </p:txBody>
        </p:sp>
        <p:sp>
          <p:nvSpPr>
            <p:cNvPr id="421954" name="Rectangle 66"/>
            <p:cNvSpPr>
              <a:spLocks noChangeArrowheads="1"/>
            </p:cNvSpPr>
            <p:nvPr/>
          </p:nvSpPr>
          <p:spPr bwMode="auto">
            <a:xfrm>
              <a:off x="2640" y="1488"/>
              <a:ext cx="576" cy="28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r>
                <a:rPr lang="zh-CN" altLang="en-US" sz="2000"/>
                <a:t>外模式</a:t>
              </a:r>
            </a:p>
          </p:txBody>
        </p:sp>
        <p:sp>
          <p:nvSpPr>
            <p:cNvPr id="421955" name="Text Box 67"/>
            <p:cNvSpPr txBox="1">
              <a:spLocks noChangeArrowheads="1"/>
            </p:cNvSpPr>
            <p:nvPr/>
          </p:nvSpPr>
          <p:spPr bwMode="auto">
            <a:xfrm>
              <a:off x="2688" y="1242"/>
              <a:ext cx="518" cy="250"/>
            </a:xfrm>
            <a:prstGeom prst="rect">
              <a:avLst/>
            </a:prstGeom>
            <a:noFill/>
            <a:ln w="9525">
              <a:noFill/>
              <a:miter lim="800000"/>
              <a:headEnd/>
              <a:tailEnd/>
            </a:ln>
            <a:effectLst/>
          </p:spPr>
          <p:txBody>
            <a:bodyPr wrap="none">
              <a:spAutoFit/>
            </a:bodyPr>
            <a:lstStyle/>
            <a:p>
              <a:pPr algn="l"/>
              <a:r>
                <a:rPr lang="zh-CN" altLang="en-US" sz="2000"/>
                <a:t>应用</a:t>
              </a:r>
              <a:r>
                <a:rPr lang="en-US" altLang="zh-CN" sz="2000"/>
                <a:t>2</a:t>
              </a:r>
            </a:p>
          </p:txBody>
        </p:sp>
        <p:sp>
          <p:nvSpPr>
            <p:cNvPr id="421956" name="Rectangle 68"/>
            <p:cNvSpPr>
              <a:spLocks noChangeArrowheads="1"/>
            </p:cNvSpPr>
            <p:nvPr/>
          </p:nvSpPr>
          <p:spPr bwMode="auto">
            <a:xfrm>
              <a:off x="3456" y="1488"/>
              <a:ext cx="576" cy="28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r>
                <a:rPr lang="zh-CN" altLang="en-US" sz="2000"/>
                <a:t>外模式</a:t>
              </a:r>
            </a:p>
          </p:txBody>
        </p:sp>
        <p:sp>
          <p:nvSpPr>
            <p:cNvPr id="421957" name="Text Box 69"/>
            <p:cNvSpPr txBox="1">
              <a:spLocks noChangeArrowheads="1"/>
            </p:cNvSpPr>
            <p:nvPr/>
          </p:nvSpPr>
          <p:spPr bwMode="auto">
            <a:xfrm>
              <a:off x="3504" y="1242"/>
              <a:ext cx="518" cy="250"/>
            </a:xfrm>
            <a:prstGeom prst="rect">
              <a:avLst/>
            </a:prstGeom>
            <a:noFill/>
            <a:ln w="9525">
              <a:noFill/>
              <a:miter lim="800000"/>
              <a:headEnd/>
              <a:tailEnd/>
            </a:ln>
            <a:effectLst/>
          </p:spPr>
          <p:txBody>
            <a:bodyPr wrap="none">
              <a:spAutoFit/>
            </a:bodyPr>
            <a:lstStyle/>
            <a:p>
              <a:pPr algn="l"/>
              <a:r>
                <a:rPr lang="zh-CN" altLang="en-US" sz="2000"/>
                <a:t>应用</a:t>
              </a:r>
              <a:r>
                <a:rPr lang="en-US" altLang="zh-CN" sz="2000"/>
                <a:t>3</a:t>
              </a:r>
            </a:p>
          </p:txBody>
        </p:sp>
        <p:sp>
          <p:nvSpPr>
            <p:cNvPr id="421958" name="Rectangle 70"/>
            <p:cNvSpPr>
              <a:spLocks noChangeArrowheads="1"/>
            </p:cNvSpPr>
            <p:nvPr/>
          </p:nvSpPr>
          <p:spPr bwMode="auto">
            <a:xfrm>
              <a:off x="4224" y="1488"/>
              <a:ext cx="576" cy="28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r>
                <a:rPr lang="zh-CN" altLang="en-US" sz="2000"/>
                <a:t>外模式</a:t>
              </a:r>
            </a:p>
          </p:txBody>
        </p:sp>
        <p:sp>
          <p:nvSpPr>
            <p:cNvPr id="421959" name="Text Box 71"/>
            <p:cNvSpPr txBox="1">
              <a:spLocks noChangeArrowheads="1"/>
            </p:cNvSpPr>
            <p:nvPr/>
          </p:nvSpPr>
          <p:spPr bwMode="auto">
            <a:xfrm>
              <a:off x="4272" y="1242"/>
              <a:ext cx="518" cy="250"/>
            </a:xfrm>
            <a:prstGeom prst="rect">
              <a:avLst/>
            </a:prstGeom>
            <a:noFill/>
            <a:ln w="9525">
              <a:noFill/>
              <a:miter lim="800000"/>
              <a:headEnd/>
              <a:tailEnd/>
            </a:ln>
            <a:effectLst/>
          </p:spPr>
          <p:txBody>
            <a:bodyPr wrap="none">
              <a:spAutoFit/>
            </a:bodyPr>
            <a:lstStyle/>
            <a:p>
              <a:pPr algn="l"/>
              <a:r>
                <a:rPr lang="zh-CN" altLang="en-US" sz="2000"/>
                <a:t>应用</a:t>
              </a:r>
              <a:r>
                <a:rPr lang="en-US" altLang="zh-CN" sz="2000"/>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1949"/>
                                        </p:tgtEl>
                                        <p:attrNameLst>
                                          <p:attrName>style.visibility</p:attrName>
                                        </p:attrNameLst>
                                      </p:cBhvr>
                                      <p:to>
                                        <p:strVal val="visible"/>
                                      </p:to>
                                    </p:set>
                                    <p:animEffect transition="in" filter="wipe(left)">
                                      <p:cBhvr>
                                        <p:cTn id="7" dur="500"/>
                                        <p:tgtEl>
                                          <p:spTgt spid="4219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1950"/>
                                        </p:tgtEl>
                                        <p:attrNameLst>
                                          <p:attrName>style.visibility</p:attrName>
                                        </p:attrNameLst>
                                      </p:cBhvr>
                                      <p:to>
                                        <p:strVal val="visible"/>
                                      </p:to>
                                    </p:set>
                                    <p:animEffect transition="in" filter="dissolve">
                                      <p:cBhvr>
                                        <p:cTn id="12" dur="500"/>
                                        <p:tgtEl>
                                          <p:spTgt spid="4219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1951"/>
                                        </p:tgtEl>
                                        <p:attrNameLst>
                                          <p:attrName>style.visibility</p:attrName>
                                        </p:attrNameLst>
                                      </p:cBhvr>
                                      <p:to>
                                        <p:strVal val="visible"/>
                                      </p:to>
                                    </p:set>
                                    <p:animEffect transition="in" filter="wipe(left)">
                                      <p:cBhvr>
                                        <p:cTn id="17" dur="500"/>
                                        <p:tgtEl>
                                          <p:spTgt spid="4219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1914"/>
                                        </p:tgtEl>
                                        <p:attrNameLst>
                                          <p:attrName>style.visibility</p:attrName>
                                        </p:attrNameLst>
                                      </p:cBhvr>
                                      <p:to>
                                        <p:strVal val="visible"/>
                                      </p:to>
                                    </p:set>
                                    <p:animEffect transition="in" filter="dissolve">
                                      <p:cBhvr>
                                        <p:cTn id="22" dur="500"/>
                                        <p:tgtEl>
                                          <p:spTgt spid="4219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21953"/>
                                        </p:tgtEl>
                                        <p:attrNameLst>
                                          <p:attrName>style.visibility</p:attrName>
                                        </p:attrNameLst>
                                      </p:cBhvr>
                                      <p:to>
                                        <p:strVal val="visible"/>
                                      </p:to>
                                    </p:set>
                                    <p:animEffect transition="in" filter="wipe(down)">
                                      <p:cBhvr>
                                        <p:cTn id="27" dur="500"/>
                                        <p:tgtEl>
                                          <p:spTgt spid="4219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1960"/>
                                        </p:tgtEl>
                                        <p:attrNameLst>
                                          <p:attrName>style.visibility</p:attrName>
                                        </p:attrNameLst>
                                      </p:cBhvr>
                                      <p:to>
                                        <p:strVal val="visible"/>
                                      </p:to>
                                    </p:set>
                                    <p:animEffect transition="in" filter="wipe(down)">
                                      <p:cBhvr>
                                        <p:cTn id="32" dur="500"/>
                                        <p:tgtEl>
                                          <p:spTgt spid="4219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1961"/>
                                        </p:tgtEl>
                                        <p:attrNameLst>
                                          <p:attrName>style.visibility</p:attrName>
                                        </p:attrNameLst>
                                      </p:cBhvr>
                                      <p:to>
                                        <p:strVal val="visible"/>
                                      </p:to>
                                    </p:set>
                                    <p:animEffect transition="in" filter="wipe(left)">
                                      <p:cBhvr>
                                        <p:cTn id="37" dur="500"/>
                                        <p:tgtEl>
                                          <p:spTgt spid="4219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1934"/>
                                        </p:tgtEl>
                                        <p:attrNameLst>
                                          <p:attrName>style.visibility</p:attrName>
                                        </p:attrNameLst>
                                      </p:cBhvr>
                                      <p:to>
                                        <p:strVal val="visible"/>
                                      </p:to>
                                    </p:set>
                                    <p:animEffect transition="in" filter="wipe(left)">
                                      <p:cBhvr>
                                        <p:cTn id="42" dur="500"/>
                                        <p:tgtEl>
                                          <p:spTgt spid="42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14" grpId="0" animBg="1" autoUpdateAnimBg="0"/>
      <p:bldP spid="42193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22914" name="Rectangle 2"/>
          <p:cNvSpPr>
            <a:spLocks noGrp="1" noChangeArrowheads="1"/>
          </p:cNvSpPr>
          <p:nvPr>
            <p:ph type="title"/>
          </p:nvPr>
        </p:nvSpPr>
        <p:spPr/>
        <p:txBody>
          <a:bodyPr/>
          <a:lstStyle/>
          <a:p>
            <a:r>
              <a:rPr lang="zh-CN" altLang="en-US"/>
              <a:t>数据库设计的基本步骤（续）</a:t>
            </a:r>
          </a:p>
        </p:txBody>
      </p:sp>
      <p:sp>
        <p:nvSpPr>
          <p:cNvPr id="422915" name="Rectangle 3"/>
          <p:cNvSpPr>
            <a:spLocks noGrp="1" noChangeArrowheads="1"/>
          </p:cNvSpPr>
          <p:nvPr>
            <p:ph type="body" idx="1"/>
          </p:nvPr>
        </p:nvSpPr>
        <p:spPr>
          <a:xfrm>
            <a:off x="611188" y="2060575"/>
            <a:ext cx="7772400" cy="4114800"/>
          </a:xfrm>
        </p:spPr>
        <p:txBody>
          <a:bodyPr/>
          <a:lstStyle/>
          <a:p>
            <a:pPr lvl="1">
              <a:lnSpc>
                <a:spcPct val="120000"/>
              </a:lnSpc>
            </a:pPr>
            <a:r>
              <a:rPr lang="zh-CN" altLang="en-US" b="1"/>
              <a:t>逻辑设计阶段</a:t>
            </a:r>
          </a:p>
          <a:p>
            <a:pPr lvl="2">
              <a:lnSpc>
                <a:spcPct val="120000"/>
              </a:lnSpc>
            </a:pPr>
            <a:r>
              <a:rPr lang="zh-CN" altLang="en-US" sz="2800" b="1"/>
              <a:t>首先将</a:t>
            </a:r>
            <a:r>
              <a:rPr lang="en-US" altLang="zh-CN" sz="2800" b="1"/>
              <a:t>E-R</a:t>
            </a:r>
            <a:r>
              <a:rPr lang="zh-CN" altLang="en-US" sz="2800" b="1"/>
              <a:t>图转换成具体的数据库产品支持的数据模型，如关系模型，形成数据库逻辑模式</a:t>
            </a:r>
          </a:p>
          <a:p>
            <a:pPr lvl="2">
              <a:lnSpc>
                <a:spcPct val="120000"/>
              </a:lnSpc>
            </a:pPr>
            <a:r>
              <a:rPr lang="zh-CN" altLang="en-US" sz="2800" b="1"/>
              <a:t>然后根据用户处理的要求、安全性的考虑，在基本表的基础上再建立必要的视图</a:t>
            </a:r>
            <a:r>
              <a:rPr lang="en-US" altLang="zh-CN" sz="2800" b="1"/>
              <a:t>(View)</a:t>
            </a:r>
            <a:r>
              <a:rPr lang="zh-CN" altLang="en-US" sz="2800" b="1"/>
              <a:t>，形成数据的外模式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wipe(left)">
                                      <p:cBhvr>
                                        <p:cTn id="7" dur="500"/>
                                        <p:tgtEl>
                                          <p:spTgt spid="422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2915">
                                            <p:txEl>
                                              <p:pRg st="1" end="1"/>
                                            </p:txEl>
                                          </p:spTgt>
                                        </p:tgtEl>
                                        <p:attrNameLst>
                                          <p:attrName>style.visibility</p:attrName>
                                        </p:attrNameLst>
                                      </p:cBhvr>
                                      <p:to>
                                        <p:strVal val="visible"/>
                                      </p:to>
                                    </p:set>
                                    <p:animEffect transition="in" filter="wipe(left)">
                                      <p:cBhvr>
                                        <p:cTn id="12" dur="500"/>
                                        <p:tgtEl>
                                          <p:spTgt spid="422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2915">
                                            <p:txEl>
                                              <p:pRg st="2" end="2"/>
                                            </p:txEl>
                                          </p:spTgt>
                                        </p:tgtEl>
                                        <p:attrNameLst>
                                          <p:attrName>style.visibility</p:attrName>
                                        </p:attrNameLst>
                                      </p:cBhvr>
                                      <p:to>
                                        <p:strVal val="visible"/>
                                      </p:to>
                                    </p:set>
                                    <p:animEffect transition="in" filter="wipe(left)">
                                      <p:cBhvr>
                                        <p:cTn id="17" dur="500"/>
                                        <p:tgtEl>
                                          <p:spTgt spid="422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5266" name="Rectangle 2"/>
          <p:cNvSpPr>
            <a:spLocks noGrp="1" noChangeArrowheads="1"/>
          </p:cNvSpPr>
          <p:nvPr>
            <p:ph type="title"/>
          </p:nvPr>
        </p:nvSpPr>
        <p:spPr/>
        <p:txBody>
          <a:bodyPr/>
          <a:lstStyle/>
          <a:p>
            <a:r>
              <a:rPr lang="en-US" altLang="zh-CN"/>
              <a:t>7.1  </a:t>
            </a:r>
            <a:r>
              <a:rPr lang="zh-CN" altLang="en-US"/>
              <a:t>数据库设计概述</a:t>
            </a:r>
          </a:p>
        </p:txBody>
      </p:sp>
      <p:sp>
        <p:nvSpPr>
          <p:cNvPr id="395267" name="Rectangle 3"/>
          <p:cNvSpPr>
            <a:spLocks noGrp="1" noChangeArrowheads="1"/>
          </p:cNvSpPr>
          <p:nvPr>
            <p:ph type="body" idx="1"/>
          </p:nvPr>
        </p:nvSpPr>
        <p:spPr>
          <a:xfrm>
            <a:off x="1182688" y="2017713"/>
            <a:ext cx="6342062" cy="4114800"/>
          </a:xfrm>
        </p:spPr>
        <p:txBody>
          <a:bodyPr/>
          <a:lstStyle/>
          <a:p>
            <a:pPr>
              <a:lnSpc>
                <a:spcPct val="130000"/>
              </a:lnSpc>
              <a:buFont typeface="Wingdings" pitchFamily="2" charset="2"/>
              <a:buNone/>
            </a:pPr>
            <a:r>
              <a:rPr lang="en-US" altLang="zh-CN" b="1">
                <a:solidFill>
                  <a:schemeClr val="accent2"/>
                </a:solidFill>
              </a:rPr>
              <a:t>7.1.1  </a:t>
            </a:r>
            <a:r>
              <a:rPr lang="zh-CN" altLang="en-US" b="1">
                <a:solidFill>
                  <a:schemeClr val="accent2"/>
                </a:solidFill>
              </a:rPr>
              <a:t>数据库和信息系统</a:t>
            </a:r>
          </a:p>
          <a:p>
            <a:pPr>
              <a:lnSpc>
                <a:spcPct val="130000"/>
              </a:lnSpc>
              <a:buFont typeface="Wingdings" pitchFamily="2" charset="2"/>
              <a:buNone/>
            </a:pPr>
            <a:r>
              <a:rPr lang="en-US" altLang="zh-CN" b="1"/>
              <a:t>7.1.2  </a:t>
            </a:r>
            <a:r>
              <a:rPr lang="zh-CN" altLang="en-US" b="1"/>
              <a:t>数据库设计的特点</a:t>
            </a:r>
          </a:p>
          <a:p>
            <a:pPr>
              <a:lnSpc>
                <a:spcPct val="130000"/>
              </a:lnSpc>
              <a:buFont typeface="Wingdings" pitchFamily="2" charset="2"/>
              <a:buNone/>
            </a:pPr>
            <a:r>
              <a:rPr lang="en-US" altLang="zh-CN" b="1"/>
              <a:t>7.1.3  </a:t>
            </a:r>
            <a:r>
              <a:rPr lang="zh-CN" altLang="en-US" b="1"/>
              <a:t>数据库设计方法简述</a:t>
            </a:r>
          </a:p>
          <a:p>
            <a:pPr>
              <a:lnSpc>
                <a:spcPct val="130000"/>
              </a:lnSpc>
              <a:buFont typeface="Wingdings" pitchFamily="2" charset="2"/>
              <a:buNone/>
            </a:pPr>
            <a:r>
              <a:rPr lang="en-US" altLang="zh-CN" b="1"/>
              <a:t>7.1.4  </a:t>
            </a:r>
            <a:r>
              <a:rPr lang="zh-CN" altLang="en-US" b="1"/>
              <a:t>数据库设计的基本步骤</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23938" name="Rectangle 2"/>
          <p:cNvSpPr>
            <a:spLocks noGrp="1" noChangeArrowheads="1"/>
          </p:cNvSpPr>
          <p:nvPr>
            <p:ph type="title"/>
          </p:nvPr>
        </p:nvSpPr>
        <p:spPr/>
        <p:txBody>
          <a:bodyPr/>
          <a:lstStyle/>
          <a:p>
            <a:r>
              <a:rPr lang="zh-CN" altLang="en-US"/>
              <a:t>数据库设计的基本步骤（续）</a:t>
            </a:r>
          </a:p>
        </p:txBody>
      </p:sp>
      <p:sp>
        <p:nvSpPr>
          <p:cNvPr id="423939" name="Rectangle 3"/>
          <p:cNvSpPr>
            <a:spLocks noGrp="1" noChangeArrowheads="1"/>
          </p:cNvSpPr>
          <p:nvPr>
            <p:ph type="body" idx="1"/>
          </p:nvPr>
        </p:nvSpPr>
        <p:spPr>
          <a:xfrm>
            <a:off x="539750" y="2205038"/>
            <a:ext cx="7772400" cy="2808287"/>
          </a:xfrm>
        </p:spPr>
        <p:txBody>
          <a:bodyPr/>
          <a:lstStyle/>
          <a:p>
            <a:pPr lvl="1">
              <a:lnSpc>
                <a:spcPct val="150000"/>
              </a:lnSpc>
            </a:pPr>
            <a:r>
              <a:rPr lang="zh-CN" altLang="en-US" b="1"/>
              <a:t>物理设计阶段</a:t>
            </a:r>
          </a:p>
          <a:p>
            <a:pPr lvl="2">
              <a:lnSpc>
                <a:spcPct val="150000"/>
              </a:lnSpc>
            </a:pPr>
            <a:r>
              <a:rPr lang="zh-CN" altLang="en-US" sz="2800" b="1"/>
              <a:t>根据</a:t>
            </a:r>
            <a:r>
              <a:rPr lang="en-US" altLang="zh-CN" sz="2800" b="1"/>
              <a:t>DBMS</a:t>
            </a:r>
            <a:r>
              <a:rPr lang="zh-CN" altLang="en-US" sz="2800" b="1"/>
              <a:t>特点和处理的需要，进行物理存储安排，建立索引，形成数据库内模式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wipe(left)">
                                      <p:cBhvr>
                                        <p:cTn id="7" dur="500"/>
                                        <p:tgtEl>
                                          <p:spTgt spid="423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wipe(left)">
                                      <p:cBhvr>
                                        <p:cTn id="12" dur="500"/>
                                        <p:tgtEl>
                                          <p:spTgt spid="423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24962" name="Rectangle 2"/>
          <p:cNvSpPr>
            <a:spLocks noGrp="1" noChangeArrowheads="1"/>
          </p:cNvSpPr>
          <p:nvPr>
            <p:ph type="title"/>
          </p:nvPr>
        </p:nvSpPr>
        <p:spPr/>
        <p:txBody>
          <a:bodyPr/>
          <a:lstStyle/>
          <a:p>
            <a:r>
              <a:rPr lang="zh-CN" altLang="en-US"/>
              <a:t>第七章  数据库设计</a:t>
            </a:r>
          </a:p>
        </p:txBody>
      </p:sp>
      <p:sp>
        <p:nvSpPr>
          <p:cNvPr id="424963" name="Rectangle 3"/>
          <p:cNvSpPr>
            <a:spLocks noGrp="1" noChangeArrowheads="1"/>
          </p:cNvSpPr>
          <p:nvPr>
            <p:ph type="body" idx="1"/>
          </p:nvPr>
        </p:nvSpPr>
        <p:spPr>
          <a:xfrm>
            <a:off x="1182688" y="2017713"/>
            <a:ext cx="6484937" cy="4114800"/>
          </a:xfrm>
        </p:spPr>
        <p:txBody>
          <a:bodyPr/>
          <a:lstStyle/>
          <a:p>
            <a:pPr>
              <a:buFont typeface="Wingdings" pitchFamily="2" charset="2"/>
              <a:buNone/>
            </a:pPr>
            <a:r>
              <a:rPr lang="en-US" altLang="zh-CN" sz="2800" b="1" dirty="0"/>
              <a:t>7.1  </a:t>
            </a:r>
            <a:r>
              <a:rPr lang="zh-CN" altLang="en-US" sz="2800" b="1" dirty="0"/>
              <a:t>数据库设计概述</a:t>
            </a:r>
          </a:p>
          <a:p>
            <a:pPr>
              <a:buNone/>
            </a:pPr>
            <a:r>
              <a:rPr lang="en-US" altLang="zh-CN" sz="2800" b="1" dirty="0" smtClean="0"/>
              <a:t>7.2  </a:t>
            </a:r>
            <a:r>
              <a:rPr lang="zh-CN" altLang="en-US" sz="2800" b="1" dirty="0" smtClean="0"/>
              <a:t>需求分析</a:t>
            </a:r>
          </a:p>
          <a:p>
            <a:pPr>
              <a:buFont typeface="Wingdings" pitchFamily="2" charset="2"/>
              <a:buNone/>
            </a:pPr>
            <a:r>
              <a:rPr lang="en-US" altLang="zh-CN" sz="2800" b="1" dirty="0" smtClean="0">
                <a:solidFill>
                  <a:schemeClr val="accent2"/>
                </a:solidFill>
              </a:rPr>
              <a:t>7.3  </a:t>
            </a:r>
            <a:r>
              <a:rPr lang="zh-CN" altLang="en-US" sz="2800" b="1" dirty="0" smtClean="0">
                <a:solidFill>
                  <a:schemeClr val="accent2"/>
                </a:solidFill>
              </a:rPr>
              <a:t>概念结构设计</a:t>
            </a:r>
          </a:p>
          <a:p>
            <a:pPr>
              <a:buFont typeface="Wingdings" pitchFamily="2" charset="2"/>
              <a:buNone/>
            </a:pPr>
            <a:r>
              <a:rPr lang="en-US" altLang="zh-CN" sz="2800" b="1" dirty="0" smtClean="0"/>
              <a:t>7.4  </a:t>
            </a:r>
            <a:r>
              <a:rPr lang="zh-CN" altLang="en-US" sz="2800" b="1" dirty="0"/>
              <a:t>逻辑结构设计</a:t>
            </a:r>
          </a:p>
          <a:p>
            <a:pPr>
              <a:buFont typeface="Wingdings" pitchFamily="2" charset="2"/>
              <a:buNone/>
            </a:pPr>
            <a:r>
              <a:rPr lang="en-US" altLang="zh-CN" sz="2800" b="1" dirty="0"/>
              <a:t>7.5  </a:t>
            </a:r>
            <a:r>
              <a:rPr lang="zh-CN" altLang="en-US" sz="2800" b="1" dirty="0"/>
              <a:t>数据库的物理设计</a:t>
            </a:r>
          </a:p>
          <a:p>
            <a:pPr>
              <a:buFont typeface="Wingdings" pitchFamily="2" charset="2"/>
              <a:buNone/>
            </a:pPr>
            <a:r>
              <a:rPr lang="en-US" altLang="zh-CN" sz="2800" b="1" dirty="0"/>
              <a:t>7.6  </a:t>
            </a:r>
            <a:r>
              <a:rPr lang="zh-CN" altLang="en-US" sz="2800" b="1" dirty="0"/>
              <a:t>数据库实施</a:t>
            </a:r>
          </a:p>
          <a:p>
            <a:pPr>
              <a:buFont typeface="Wingdings" pitchFamily="2" charset="2"/>
              <a:buNone/>
            </a:pPr>
            <a:r>
              <a:rPr lang="en-US" altLang="zh-CN" sz="2800" b="1" dirty="0"/>
              <a:t>7.7  </a:t>
            </a:r>
            <a:r>
              <a:rPr lang="zh-CN" altLang="en-US" sz="2800" b="1" dirty="0"/>
              <a:t>数据库运行与维护</a:t>
            </a:r>
          </a:p>
          <a:p>
            <a:pPr>
              <a:buFont typeface="Wingdings" pitchFamily="2" charset="2"/>
              <a:buNone/>
            </a:pPr>
            <a:r>
              <a:rPr lang="en-US" altLang="zh-CN" sz="2800" b="1" dirty="0"/>
              <a:t>7.8  </a:t>
            </a:r>
            <a:r>
              <a:rPr lang="zh-CN" altLang="en-US" sz="2800" b="1" dirty="0"/>
              <a:t>小结</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sz="3200"/>
              <a:t>7.3.2  </a:t>
            </a:r>
            <a:r>
              <a:rPr lang="zh-CN" altLang="en-US" sz="3200"/>
              <a:t>概念结构设计的方法与步骤</a:t>
            </a:r>
          </a:p>
        </p:txBody>
      </p:sp>
      <p:sp>
        <p:nvSpPr>
          <p:cNvPr id="401411" name="Rectangle 3"/>
          <p:cNvSpPr>
            <a:spLocks noGrp="1" noChangeArrowheads="1"/>
          </p:cNvSpPr>
          <p:nvPr>
            <p:ph type="body" idx="1"/>
          </p:nvPr>
        </p:nvSpPr>
        <p:spPr>
          <a:xfrm>
            <a:off x="1182688" y="2017713"/>
            <a:ext cx="7772400" cy="4306887"/>
          </a:xfrm>
        </p:spPr>
        <p:txBody>
          <a:bodyPr/>
          <a:lstStyle/>
          <a:p>
            <a:r>
              <a:rPr lang="zh-CN" altLang="en-US" sz="3600" b="1"/>
              <a:t>设计概念结构的四类方法</a:t>
            </a:r>
          </a:p>
          <a:p>
            <a:pPr lvl="1"/>
            <a:r>
              <a:rPr lang="zh-CN" altLang="en-US" sz="3200" b="1"/>
              <a:t>自顶向下</a:t>
            </a:r>
          </a:p>
          <a:p>
            <a:pPr lvl="2"/>
            <a:r>
              <a:rPr lang="zh-CN" altLang="en-US" sz="2800" b="1"/>
              <a:t> 首先定义全局概念结构的框架，然后逐步细化</a:t>
            </a:r>
          </a:p>
          <a:p>
            <a:pPr lvl="2"/>
            <a:endParaRPr lang="zh-CN" altLang="en-US" sz="2800" b="1"/>
          </a:p>
          <a:p>
            <a:pPr lvl="1"/>
            <a:r>
              <a:rPr lang="zh-CN" altLang="en-US" sz="3200" b="1"/>
              <a:t>自底向上</a:t>
            </a:r>
          </a:p>
          <a:p>
            <a:pPr lvl="2"/>
            <a:r>
              <a:rPr lang="zh-CN" altLang="en-US" sz="2800" b="1"/>
              <a:t> 首先定义各局部应用的概念结构，然后将它们集成起来，得到全局概念结构</a:t>
            </a:r>
            <a:endParaRPr lang="zh-CN" altLang="en-US" b="1"/>
          </a:p>
        </p:txBody>
      </p:sp>
      <p:sp>
        <p:nvSpPr>
          <p:cNvPr id="401412" name="AutoShape 4">
            <a:hlinkClick r:id="rId2" action="ppaction://hlinksldjump" highlightClick="1"/>
          </p:cNvPr>
          <p:cNvSpPr>
            <a:spLocks noChangeArrowheads="1"/>
          </p:cNvSpPr>
          <p:nvPr/>
        </p:nvSpPr>
        <p:spPr bwMode="auto">
          <a:xfrm>
            <a:off x="8153400" y="3962400"/>
            <a:ext cx="304800" cy="304800"/>
          </a:xfrm>
          <a:prstGeom prst="actionButtonForwardNext">
            <a:avLst/>
          </a:prstGeom>
          <a:solidFill>
            <a:schemeClr val="accent1"/>
          </a:solidFill>
          <a:ln w="9525">
            <a:solidFill>
              <a:srgbClr val="000000"/>
            </a:solidFill>
            <a:miter lim="800000"/>
            <a:headEnd/>
            <a:tailEnd/>
          </a:ln>
          <a:effectLst/>
        </p:spPr>
        <p:txBody>
          <a:bodyPr wrap="none" anchor="ctr"/>
          <a:lstStyle/>
          <a:p>
            <a:endParaRPr lang="zh-CN" altLang="en-US"/>
          </a:p>
        </p:txBody>
      </p:sp>
      <p:sp>
        <p:nvSpPr>
          <p:cNvPr id="401413" name="AutoShape 5">
            <a:hlinkClick r:id="rId3" action="ppaction://hlinksldjump" highlightClick="1"/>
          </p:cNvPr>
          <p:cNvSpPr>
            <a:spLocks noChangeArrowheads="1"/>
          </p:cNvSpPr>
          <p:nvPr/>
        </p:nvSpPr>
        <p:spPr bwMode="auto">
          <a:xfrm>
            <a:off x="8305800" y="5943600"/>
            <a:ext cx="304800" cy="304800"/>
          </a:xfrm>
          <a:prstGeom prst="actionButtonForwardNext">
            <a:avLst/>
          </a:prstGeom>
          <a:solidFill>
            <a:schemeClr val="accent1"/>
          </a:solidFill>
          <a:ln w="9525">
            <a:solidFill>
              <a:srgbClr val="00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sz="3200"/>
              <a:t>概念结构设计的方法与步骤（续）</a:t>
            </a:r>
          </a:p>
        </p:txBody>
      </p:sp>
      <p:sp>
        <p:nvSpPr>
          <p:cNvPr id="402435" name="Rectangle 3"/>
          <p:cNvSpPr>
            <a:spLocks noGrp="1" noChangeArrowheads="1"/>
          </p:cNvSpPr>
          <p:nvPr>
            <p:ph type="body" idx="1"/>
          </p:nvPr>
        </p:nvSpPr>
        <p:spPr>
          <a:xfrm>
            <a:off x="1182688" y="2017713"/>
            <a:ext cx="7772400" cy="4306887"/>
          </a:xfrm>
        </p:spPr>
        <p:txBody>
          <a:bodyPr/>
          <a:lstStyle/>
          <a:p>
            <a:pPr lvl="1">
              <a:lnSpc>
                <a:spcPct val="90000"/>
              </a:lnSpc>
            </a:pPr>
            <a:r>
              <a:rPr lang="zh-CN" altLang="en-US" sz="3200" b="1"/>
              <a:t>逐步扩张</a:t>
            </a:r>
          </a:p>
          <a:p>
            <a:pPr lvl="2">
              <a:lnSpc>
                <a:spcPct val="90000"/>
              </a:lnSpc>
            </a:pPr>
            <a:r>
              <a:rPr lang="zh-CN" altLang="en-US" sz="2800" b="1"/>
              <a:t> 首先定义最重要的核心概念结构，然后向外扩充，以滚雪球的方式逐步生成其他概念结构，直至总体概念结构</a:t>
            </a:r>
          </a:p>
          <a:p>
            <a:pPr lvl="1">
              <a:lnSpc>
                <a:spcPct val="90000"/>
              </a:lnSpc>
            </a:pPr>
            <a:r>
              <a:rPr lang="zh-CN" altLang="en-US" sz="3200" b="1"/>
              <a:t>混合策略</a:t>
            </a:r>
          </a:p>
          <a:p>
            <a:pPr lvl="2">
              <a:lnSpc>
                <a:spcPct val="90000"/>
              </a:lnSpc>
            </a:pPr>
            <a:r>
              <a:rPr lang="zh-CN" altLang="en-US" sz="2800" b="1"/>
              <a:t> 将自顶向下和自底向上相结合，用自顶向下策略设计一个全局概念结构的框架，以它为骨架集成由自底向上策略中设计的各局部概念结构。</a:t>
            </a:r>
          </a:p>
        </p:txBody>
      </p:sp>
      <p:sp>
        <p:nvSpPr>
          <p:cNvPr id="402436" name="AutoShape 4">
            <a:hlinkClick r:id="rId2" action="ppaction://hlinksldjump" highlightClick="1"/>
          </p:cNvPr>
          <p:cNvSpPr>
            <a:spLocks noChangeArrowheads="1"/>
          </p:cNvSpPr>
          <p:nvPr/>
        </p:nvSpPr>
        <p:spPr bwMode="auto">
          <a:xfrm>
            <a:off x="7543800" y="3429000"/>
            <a:ext cx="304800" cy="304800"/>
          </a:xfrm>
          <a:prstGeom prst="actionButtonForwardNext">
            <a:avLst/>
          </a:prstGeom>
          <a:solidFill>
            <a:schemeClr val="accent1"/>
          </a:solidFill>
          <a:ln w="9525">
            <a:solidFill>
              <a:srgbClr val="000000"/>
            </a:solidFill>
            <a:miter lim="800000"/>
            <a:headEnd/>
            <a:tailEnd/>
          </a:ln>
          <a:effectLst/>
        </p:spPr>
        <p:txBody>
          <a:bodyPr wrap="none" anchor="ctr"/>
          <a:lstStyle/>
          <a:p>
            <a:endParaRPr lang="zh-CN" altLang="en-US"/>
          </a:p>
        </p:txBody>
      </p:sp>
      <p:sp>
        <p:nvSpPr>
          <p:cNvPr id="402437" name="AutoShape 5">
            <a:hlinkClick r:id="rId3" action="ppaction://hlinksldjump"/>
          </p:cNvPr>
          <p:cNvSpPr>
            <a:spLocks noChangeArrowheads="1"/>
          </p:cNvSpPr>
          <p:nvPr/>
        </p:nvSpPr>
        <p:spPr bwMode="auto">
          <a:xfrm>
            <a:off x="5715000" y="6019800"/>
            <a:ext cx="381000" cy="304800"/>
          </a:xfrm>
          <a:prstGeom prst="downArrow">
            <a:avLst>
              <a:gd name="adj1" fmla="val 50000"/>
              <a:gd name="adj2" fmla="val 25000"/>
            </a:avLst>
          </a:prstGeom>
          <a:solidFill>
            <a:schemeClr val="accent1"/>
          </a:solidFill>
          <a:ln w="9525">
            <a:solidFill>
              <a:srgbClr val="00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sz="3200"/>
              <a:t>概念结构设计的方法与步骤（续）</a:t>
            </a:r>
          </a:p>
        </p:txBody>
      </p:sp>
      <p:sp>
        <p:nvSpPr>
          <p:cNvPr id="403459" name="Rectangle 3"/>
          <p:cNvSpPr>
            <a:spLocks noGrp="1" noChangeArrowheads="1"/>
          </p:cNvSpPr>
          <p:nvPr>
            <p:ph type="body" idx="1"/>
          </p:nvPr>
        </p:nvSpPr>
        <p:spPr/>
        <p:txBody>
          <a:bodyPr/>
          <a:lstStyle/>
          <a:p>
            <a:pPr lvl="1">
              <a:buFont typeface="Wingdings" pitchFamily="2" charset="2"/>
              <a:buNone/>
            </a:pPr>
            <a:endParaRPr lang="en-US" altLang="zh-CN"/>
          </a:p>
          <a:p>
            <a:pPr lvl="1">
              <a:buFont typeface="Wingdings" pitchFamily="2" charset="2"/>
              <a:buNone/>
            </a:pPr>
            <a:endParaRPr lang="en-US" altLang="zh-CN"/>
          </a:p>
          <a:p>
            <a:pPr lvl="1">
              <a:buFont typeface="Wingdings" pitchFamily="2" charset="2"/>
              <a:buNone/>
            </a:pPr>
            <a:endParaRPr lang="en-US" altLang="zh-CN"/>
          </a:p>
          <a:p>
            <a:pPr lvl="1">
              <a:buFont typeface="Wingdings" pitchFamily="2" charset="2"/>
              <a:buNone/>
            </a:pPr>
            <a:endParaRPr lang="en-US" altLang="zh-CN"/>
          </a:p>
          <a:p>
            <a:pPr lvl="1">
              <a:buFont typeface="Wingdings" pitchFamily="2" charset="2"/>
              <a:buNone/>
            </a:pPr>
            <a:endParaRPr lang="en-US" altLang="zh-CN"/>
          </a:p>
          <a:p>
            <a:pPr lvl="1">
              <a:buFont typeface="Wingdings" pitchFamily="2" charset="2"/>
              <a:buNone/>
            </a:pPr>
            <a:endParaRPr lang="en-US" altLang="zh-CN"/>
          </a:p>
          <a:p>
            <a:pPr lvl="1">
              <a:buFont typeface="Wingdings" pitchFamily="2" charset="2"/>
              <a:buNone/>
            </a:pPr>
            <a:endParaRPr lang="en-US" altLang="zh-CN"/>
          </a:p>
          <a:p>
            <a:pPr lvl="1">
              <a:buFont typeface="Wingdings" pitchFamily="2" charset="2"/>
              <a:buNone/>
            </a:pPr>
            <a:r>
              <a:rPr lang="en-US" altLang="zh-CN" sz="2400"/>
              <a:t>			      </a:t>
            </a:r>
            <a:r>
              <a:rPr lang="zh-CN" altLang="en-US" sz="2400"/>
              <a:t>自顶向下策略</a:t>
            </a:r>
          </a:p>
        </p:txBody>
      </p:sp>
      <p:pic>
        <p:nvPicPr>
          <p:cNvPr id="403460" name="Picture 4" descr="6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0" y="1828800"/>
            <a:ext cx="6400800" cy="3482975"/>
          </a:xfrm>
          <a:prstGeom prst="rect">
            <a:avLst/>
          </a:prstGeom>
          <a:noFill/>
        </p:spPr>
      </p:pic>
      <p:sp>
        <p:nvSpPr>
          <p:cNvPr id="403461" name="AutoShape 5">
            <a:hlinkClick r:id="rId3" action="ppaction://hlinksldjump" highlightClick="1"/>
          </p:cNvPr>
          <p:cNvSpPr>
            <a:spLocks noChangeArrowheads="1"/>
          </p:cNvSpPr>
          <p:nvPr/>
        </p:nvSpPr>
        <p:spPr bwMode="auto">
          <a:xfrm>
            <a:off x="8001000" y="5867400"/>
            <a:ext cx="381000" cy="381000"/>
          </a:xfrm>
          <a:prstGeom prst="actionButtonBackPrevious">
            <a:avLst/>
          </a:prstGeom>
          <a:solidFill>
            <a:schemeClr val="accent1"/>
          </a:solidFill>
          <a:ln w="9525">
            <a:solidFill>
              <a:srgbClr val="00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sz="3200"/>
              <a:t>概念结构设计的方法与步骤（续）</a:t>
            </a:r>
          </a:p>
        </p:txBody>
      </p:sp>
      <p:sp>
        <p:nvSpPr>
          <p:cNvPr id="404483" name="Rectangle 3"/>
          <p:cNvSpPr>
            <a:spLocks noGrp="1" noChangeArrowheads="1"/>
          </p:cNvSpPr>
          <p:nvPr>
            <p:ph type="body" idx="1"/>
          </p:nvPr>
        </p:nvSpPr>
        <p:spPr/>
        <p:txBody>
          <a:bodyPr/>
          <a:lstStyle/>
          <a:p>
            <a:pPr lvl="1">
              <a:lnSpc>
                <a:spcPct val="90000"/>
              </a:lnSpc>
              <a:buFont typeface="Wingdings" pitchFamily="2" charset="2"/>
              <a:buNone/>
            </a:pPr>
            <a:endParaRPr lang="en-US" altLang="zh-CN" sz="2400"/>
          </a:p>
          <a:p>
            <a:pPr lvl="1">
              <a:lnSpc>
                <a:spcPct val="90000"/>
              </a:lnSpc>
              <a:buFont typeface="Wingdings" pitchFamily="2" charset="2"/>
              <a:buNone/>
            </a:pPr>
            <a:endParaRPr lang="en-US" altLang="zh-CN" sz="2400"/>
          </a:p>
          <a:p>
            <a:pPr lvl="1">
              <a:lnSpc>
                <a:spcPct val="90000"/>
              </a:lnSpc>
              <a:buFont typeface="Wingdings" pitchFamily="2" charset="2"/>
              <a:buNone/>
            </a:pPr>
            <a:endParaRPr lang="en-US" altLang="zh-CN" sz="2400"/>
          </a:p>
          <a:p>
            <a:pPr lvl="1">
              <a:lnSpc>
                <a:spcPct val="90000"/>
              </a:lnSpc>
              <a:buFont typeface="Wingdings" pitchFamily="2" charset="2"/>
              <a:buNone/>
            </a:pPr>
            <a:endParaRPr lang="en-US" altLang="zh-CN" sz="2400"/>
          </a:p>
          <a:p>
            <a:pPr lvl="1">
              <a:lnSpc>
                <a:spcPct val="90000"/>
              </a:lnSpc>
              <a:buFont typeface="Wingdings" pitchFamily="2" charset="2"/>
              <a:buNone/>
            </a:pPr>
            <a:endParaRPr lang="en-US" altLang="zh-CN" sz="2400"/>
          </a:p>
          <a:p>
            <a:pPr lvl="1">
              <a:lnSpc>
                <a:spcPct val="90000"/>
              </a:lnSpc>
              <a:buFont typeface="Wingdings" pitchFamily="2" charset="2"/>
              <a:buNone/>
            </a:pPr>
            <a:endParaRPr lang="en-US" altLang="zh-CN" sz="2400"/>
          </a:p>
          <a:p>
            <a:pPr lvl="1">
              <a:lnSpc>
                <a:spcPct val="90000"/>
              </a:lnSpc>
              <a:buFont typeface="Wingdings" pitchFamily="2" charset="2"/>
              <a:buNone/>
            </a:pPr>
            <a:r>
              <a:rPr lang="en-US" altLang="zh-CN" sz="2400"/>
              <a:t>			</a:t>
            </a:r>
          </a:p>
          <a:p>
            <a:pPr lvl="1">
              <a:lnSpc>
                <a:spcPct val="90000"/>
              </a:lnSpc>
              <a:buFont typeface="Wingdings" pitchFamily="2" charset="2"/>
              <a:buNone/>
            </a:pPr>
            <a:r>
              <a:rPr lang="en-US" altLang="zh-CN" sz="2000"/>
              <a:t>			</a:t>
            </a:r>
          </a:p>
          <a:p>
            <a:pPr lvl="1">
              <a:lnSpc>
                <a:spcPct val="90000"/>
              </a:lnSpc>
              <a:buFont typeface="Wingdings" pitchFamily="2" charset="2"/>
              <a:buNone/>
            </a:pPr>
            <a:endParaRPr lang="en-US" altLang="zh-CN" sz="2000"/>
          </a:p>
          <a:p>
            <a:pPr lvl="1">
              <a:lnSpc>
                <a:spcPct val="90000"/>
              </a:lnSpc>
              <a:buFont typeface="Wingdings" pitchFamily="2" charset="2"/>
              <a:buNone/>
            </a:pPr>
            <a:r>
              <a:rPr lang="en-US" altLang="zh-CN" sz="2000"/>
              <a:t>		 </a:t>
            </a:r>
            <a:r>
              <a:rPr lang="en-US" altLang="zh-CN" sz="2400"/>
              <a:t>  	 </a:t>
            </a:r>
          </a:p>
          <a:p>
            <a:pPr lvl="1">
              <a:lnSpc>
                <a:spcPct val="90000"/>
              </a:lnSpc>
              <a:buFont typeface="Wingdings" pitchFamily="2" charset="2"/>
              <a:buNone/>
            </a:pPr>
            <a:r>
              <a:rPr lang="en-US" altLang="zh-CN" sz="2400"/>
              <a:t>                          </a:t>
            </a:r>
            <a:r>
              <a:rPr lang="zh-CN" altLang="en-US" sz="2400"/>
              <a:t>自底向上策略 </a:t>
            </a:r>
          </a:p>
        </p:txBody>
      </p:sp>
      <p:pic>
        <p:nvPicPr>
          <p:cNvPr id="404484" name="Picture 4" descr="63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1676400"/>
            <a:ext cx="5743575" cy="3743325"/>
          </a:xfrm>
          <a:prstGeom prst="rect">
            <a:avLst/>
          </a:prstGeom>
          <a:noFill/>
        </p:spPr>
      </p:pic>
      <p:sp>
        <p:nvSpPr>
          <p:cNvPr id="404485" name="AutoShape 5">
            <a:hlinkClick r:id="rId3" action="ppaction://hlinksldjump" highlightClick="1"/>
          </p:cNvPr>
          <p:cNvSpPr>
            <a:spLocks noChangeArrowheads="1"/>
          </p:cNvSpPr>
          <p:nvPr/>
        </p:nvSpPr>
        <p:spPr bwMode="auto">
          <a:xfrm>
            <a:off x="8001000" y="6019800"/>
            <a:ext cx="381000" cy="381000"/>
          </a:xfrm>
          <a:prstGeom prst="actionButtonBackPrevious">
            <a:avLst/>
          </a:prstGeom>
          <a:solidFill>
            <a:schemeClr val="accent1"/>
          </a:solidFill>
          <a:ln w="9525">
            <a:solidFill>
              <a:srgbClr val="00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sz="3200"/>
              <a:t>概念结构设计的方法与步骤（续）</a:t>
            </a:r>
          </a:p>
        </p:txBody>
      </p:sp>
      <p:sp>
        <p:nvSpPr>
          <p:cNvPr id="405507" name="Rectangle 3"/>
          <p:cNvSpPr>
            <a:spLocks noGrp="1" noChangeArrowheads="1"/>
          </p:cNvSpPr>
          <p:nvPr>
            <p:ph type="body" idx="1"/>
          </p:nvPr>
        </p:nvSpPr>
        <p:spPr/>
        <p:txBody>
          <a:bodyPr/>
          <a:lstStyle/>
          <a:p>
            <a:pPr lvl="1">
              <a:buFont typeface="Wingdings" pitchFamily="2" charset="2"/>
              <a:buNone/>
            </a:pPr>
            <a:endParaRPr lang="en-US" altLang="zh-CN" sz="2400"/>
          </a:p>
          <a:p>
            <a:pPr lvl="1">
              <a:buFont typeface="Wingdings" pitchFamily="2" charset="2"/>
              <a:buNone/>
            </a:pPr>
            <a:endParaRPr lang="en-US" altLang="zh-CN" sz="2400"/>
          </a:p>
          <a:p>
            <a:pPr lvl="1">
              <a:buFont typeface="Wingdings" pitchFamily="2" charset="2"/>
              <a:buNone/>
            </a:pPr>
            <a:endParaRPr lang="en-US" altLang="zh-CN" sz="2400"/>
          </a:p>
          <a:p>
            <a:pPr lvl="1">
              <a:buFont typeface="Wingdings" pitchFamily="2" charset="2"/>
              <a:buNone/>
            </a:pPr>
            <a:endParaRPr lang="en-US" altLang="zh-CN" sz="2400"/>
          </a:p>
          <a:p>
            <a:pPr lvl="1">
              <a:buFont typeface="Wingdings" pitchFamily="2" charset="2"/>
              <a:buNone/>
            </a:pPr>
            <a:endParaRPr lang="en-US" altLang="zh-CN" sz="2400"/>
          </a:p>
          <a:p>
            <a:pPr lvl="1">
              <a:buFont typeface="Wingdings" pitchFamily="2" charset="2"/>
              <a:buNone/>
            </a:pPr>
            <a:endParaRPr lang="en-US" altLang="zh-CN" sz="2400"/>
          </a:p>
          <a:p>
            <a:pPr lvl="1">
              <a:buFont typeface="Wingdings" pitchFamily="2" charset="2"/>
              <a:buNone/>
            </a:pPr>
            <a:endParaRPr lang="en-US" altLang="zh-CN" sz="2400"/>
          </a:p>
          <a:p>
            <a:pPr lvl="1">
              <a:buFont typeface="Wingdings" pitchFamily="2" charset="2"/>
              <a:buNone/>
            </a:pPr>
            <a:endParaRPr lang="en-US" altLang="zh-CN" sz="2400"/>
          </a:p>
          <a:p>
            <a:pPr lvl="1">
              <a:buFont typeface="Wingdings" pitchFamily="2" charset="2"/>
              <a:buNone/>
            </a:pPr>
            <a:r>
              <a:rPr lang="en-US" altLang="zh-CN" sz="2400"/>
              <a:t>        	</a:t>
            </a:r>
          </a:p>
        </p:txBody>
      </p:sp>
      <p:pic>
        <p:nvPicPr>
          <p:cNvPr id="405508" name="Picture 4" descr="6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09800" y="2209800"/>
            <a:ext cx="5486400" cy="2590800"/>
          </a:xfrm>
          <a:prstGeom prst="rect">
            <a:avLst/>
          </a:prstGeom>
          <a:noFill/>
        </p:spPr>
      </p:pic>
      <p:sp>
        <p:nvSpPr>
          <p:cNvPr id="405509" name="Text Box 5"/>
          <p:cNvSpPr txBox="1">
            <a:spLocks noChangeArrowheads="1"/>
          </p:cNvSpPr>
          <p:nvPr/>
        </p:nvSpPr>
        <p:spPr bwMode="auto">
          <a:xfrm>
            <a:off x="3352800" y="5205413"/>
            <a:ext cx="2063750" cy="795337"/>
          </a:xfrm>
          <a:prstGeom prst="rect">
            <a:avLst/>
          </a:prstGeom>
          <a:noFill/>
          <a:ln w="9525">
            <a:noFill/>
            <a:miter lim="800000"/>
            <a:headEnd/>
            <a:tailEnd/>
          </a:ln>
          <a:effectLst/>
        </p:spPr>
        <p:txBody>
          <a:bodyPr wrap="none" anchor="ctr">
            <a:spAutoFit/>
          </a:bodyPr>
          <a:lstStyle/>
          <a:p>
            <a:pPr lvl="1">
              <a:lnSpc>
                <a:spcPct val="90000"/>
              </a:lnSpc>
            </a:pPr>
            <a:r>
              <a:rPr lang="zh-CN" altLang="en-US" sz="2800"/>
              <a:t>逐步扩张</a:t>
            </a:r>
          </a:p>
          <a:p>
            <a:pPr eaLnBrk="0" hangingPunct="0">
              <a:spcBef>
                <a:spcPct val="50000"/>
              </a:spcBef>
            </a:pPr>
            <a:endParaRPr kumimoji="0" lang="en-US" altLang="zh-CN" sz="1400"/>
          </a:p>
        </p:txBody>
      </p:sp>
      <p:sp>
        <p:nvSpPr>
          <p:cNvPr id="405510" name="AutoShape 6">
            <a:hlinkClick r:id="" action="ppaction://noaction" highlightClick="1"/>
          </p:cNvPr>
          <p:cNvSpPr>
            <a:spLocks noChangeArrowheads="1"/>
          </p:cNvSpPr>
          <p:nvPr/>
        </p:nvSpPr>
        <p:spPr bwMode="auto">
          <a:xfrm>
            <a:off x="8001000" y="5562600"/>
            <a:ext cx="381000" cy="381000"/>
          </a:xfrm>
          <a:prstGeom prst="actionButtonBackPrevious">
            <a:avLst/>
          </a:prstGeom>
          <a:solidFill>
            <a:schemeClr val="accent1"/>
          </a:solidFill>
          <a:ln w="9525">
            <a:solidFill>
              <a:srgbClr val="00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sz="3200"/>
              <a:t>概念结构设计的方法与步骤（续）</a:t>
            </a:r>
          </a:p>
        </p:txBody>
      </p:sp>
      <p:sp>
        <p:nvSpPr>
          <p:cNvPr id="406531" name="Rectangle 3"/>
          <p:cNvSpPr>
            <a:spLocks noGrp="1" noChangeArrowheads="1"/>
          </p:cNvSpPr>
          <p:nvPr>
            <p:ph type="body" idx="1"/>
          </p:nvPr>
        </p:nvSpPr>
        <p:spPr>
          <a:xfrm>
            <a:off x="1182688" y="2017713"/>
            <a:ext cx="7772400" cy="2173287"/>
          </a:xfrm>
        </p:spPr>
        <p:txBody>
          <a:bodyPr/>
          <a:lstStyle/>
          <a:p>
            <a:r>
              <a:rPr lang="zh-CN" altLang="en-US" sz="4000" b="1"/>
              <a:t>常用策略</a:t>
            </a:r>
          </a:p>
          <a:p>
            <a:pPr lvl="1"/>
            <a:r>
              <a:rPr lang="zh-CN" altLang="en-US" sz="3200" b="1"/>
              <a:t>自顶向下地进行需求分析</a:t>
            </a:r>
          </a:p>
          <a:p>
            <a:pPr lvl="1"/>
            <a:r>
              <a:rPr lang="zh-CN" altLang="en-US" sz="3200" b="1"/>
              <a:t>自底向上地设计概念结构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wipe(left)">
                                      <p:cBhvr>
                                        <p:cTn id="7" dur="500"/>
                                        <p:tgtEl>
                                          <p:spTgt spid="406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xEl>
                                              <p:pRg st="1" end="1"/>
                                            </p:txEl>
                                          </p:spTgt>
                                        </p:tgtEl>
                                        <p:attrNameLst>
                                          <p:attrName>style.visibility</p:attrName>
                                        </p:attrNameLst>
                                      </p:cBhvr>
                                      <p:to>
                                        <p:strVal val="visible"/>
                                      </p:to>
                                    </p:set>
                                    <p:animEffect transition="in" filter="wipe(left)">
                                      <p:cBhvr>
                                        <p:cTn id="12" dur="500"/>
                                        <p:tgtEl>
                                          <p:spTgt spid="406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1">
                                            <p:txEl>
                                              <p:pRg st="2" end="2"/>
                                            </p:txEl>
                                          </p:spTgt>
                                        </p:tgtEl>
                                        <p:attrNameLst>
                                          <p:attrName>style.visibility</p:attrName>
                                        </p:attrNameLst>
                                      </p:cBhvr>
                                      <p:to>
                                        <p:strVal val="visible"/>
                                      </p:to>
                                    </p:set>
                                    <p:animEffect transition="in" filter="wipe(left)">
                                      <p:cBhvr>
                                        <p:cTn id="17" dur="500"/>
                                        <p:tgtEl>
                                          <p:spTgt spid="406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bldLvl="5"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AutoShape 2"/>
          <p:cNvSpPr>
            <a:spLocks noChangeArrowheads="1"/>
          </p:cNvSpPr>
          <p:nvPr/>
        </p:nvSpPr>
        <p:spPr bwMode="auto">
          <a:xfrm>
            <a:off x="3581400" y="0"/>
            <a:ext cx="2057400" cy="990600"/>
          </a:xfrm>
          <a:prstGeom prst="irregularSeal1">
            <a:avLst/>
          </a:prstGeom>
          <a:solidFill>
            <a:schemeClr val="accent1"/>
          </a:solidFill>
          <a:ln w="9525">
            <a:solidFill>
              <a:schemeClr val="tx1"/>
            </a:solidFill>
            <a:miter lim="800000"/>
            <a:headEnd/>
            <a:tailEnd/>
          </a:ln>
          <a:effectLst/>
        </p:spPr>
        <p:txBody>
          <a:bodyPr wrap="none" anchor="ctr"/>
          <a:lstStyle/>
          <a:p>
            <a:r>
              <a:rPr lang="zh-CN" altLang="en-US" sz="1800"/>
              <a:t>需求</a:t>
            </a:r>
          </a:p>
        </p:txBody>
      </p:sp>
      <p:grpSp>
        <p:nvGrpSpPr>
          <p:cNvPr id="2" name="Group 38"/>
          <p:cNvGrpSpPr>
            <a:grpSpLocks/>
          </p:cNvGrpSpPr>
          <p:nvPr/>
        </p:nvGrpSpPr>
        <p:grpSpPr bwMode="auto">
          <a:xfrm>
            <a:off x="381000" y="4038600"/>
            <a:ext cx="7543800" cy="685800"/>
            <a:chOff x="240" y="2544"/>
            <a:chExt cx="4752" cy="432"/>
          </a:xfrm>
        </p:grpSpPr>
        <p:sp>
          <p:nvSpPr>
            <p:cNvPr id="486409" name="Rectangle 9"/>
            <p:cNvSpPr>
              <a:spLocks noChangeArrowheads="1"/>
            </p:cNvSpPr>
            <p:nvPr/>
          </p:nvSpPr>
          <p:spPr bwMode="auto">
            <a:xfrm>
              <a:off x="240" y="2544"/>
              <a:ext cx="864" cy="384"/>
            </a:xfrm>
            <a:prstGeom prst="rect">
              <a:avLst/>
            </a:prstGeom>
            <a:solidFill>
              <a:schemeClr val="accent1"/>
            </a:solidFill>
            <a:ln w="9525">
              <a:solidFill>
                <a:schemeClr val="tx1"/>
              </a:solidFill>
              <a:miter lim="800000"/>
              <a:headEnd/>
              <a:tailEnd/>
            </a:ln>
            <a:effectLst/>
          </p:spPr>
          <p:txBody>
            <a:bodyPr wrap="none" anchor="ctr"/>
            <a:lstStyle/>
            <a:p>
              <a:r>
                <a:rPr lang="zh-CN" altLang="en-US" sz="1800" dirty="0"/>
                <a:t>概念模式</a:t>
              </a:r>
              <a:r>
                <a:rPr lang="en-US" altLang="zh-CN" sz="1800" dirty="0"/>
                <a:t>1.1</a:t>
              </a:r>
            </a:p>
          </p:txBody>
        </p:sp>
        <p:sp>
          <p:nvSpPr>
            <p:cNvPr id="486410" name="Rectangle 10"/>
            <p:cNvSpPr>
              <a:spLocks noChangeArrowheads="1"/>
            </p:cNvSpPr>
            <p:nvPr/>
          </p:nvSpPr>
          <p:spPr bwMode="auto">
            <a:xfrm>
              <a:off x="1536" y="2544"/>
              <a:ext cx="864" cy="384"/>
            </a:xfrm>
            <a:prstGeom prst="rect">
              <a:avLst/>
            </a:prstGeom>
            <a:solidFill>
              <a:schemeClr val="accent1"/>
            </a:solidFill>
            <a:ln w="9525">
              <a:solidFill>
                <a:schemeClr val="tx1"/>
              </a:solidFill>
              <a:miter lim="800000"/>
              <a:headEnd/>
              <a:tailEnd/>
            </a:ln>
            <a:effectLst/>
          </p:spPr>
          <p:txBody>
            <a:bodyPr wrap="none" anchor="ctr"/>
            <a:lstStyle/>
            <a:p>
              <a:r>
                <a:rPr lang="zh-CN" altLang="en-US" sz="1800"/>
                <a:t>概念模式</a:t>
              </a:r>
              <a:r>
                <a:rPr lang="en-US" altLang="zh-CN" sz="1800"/>
                <a:t>1.2</a:t>
              </a:r>
            </a:p>
          </p:txBody>
        </p:sp>
        <p:sp>
          <p:nvSpPr>
            <p:cNvPr id="486411" name="Rectangle 11"/>
            <p:cNvSpPr>
              <a:spLocks noChangeArrowheads="1"/>
            </p:cNvSpPr>
            <p:nvPr/>
          </p:nvSpPr>
          <p:spPr bwMode="auto">
            <a:xfrm>
              <a:off x="2880" y="2592"/>
              <a:ext cx="864" cy="384"/>
            </a:xfrm>
            <a:prstGeom prst="rect">
              <a:avLst/>
            </a:prstGeom>
            <a:solidFill>
              <a:schemeClr val="accent1"/>
            </a:solidFill>
            <a:ln w="9525">
              <a:solidFill>
                <a:schemeClr val="tx1"/>
              </a:solidFill>
              <a:miter lim="800000"/>
              <a:headEnd/>
              <a:tailEnd/>
            </a:ln>
            <a:effectLst/>
          </p:spPr>
          <p:txBody>
            <a:bodyPr wrap="none" anchor="ctr"/>
            <a:lstStyle/>
            <a:p>
              <a:r>
                <a:rPr lang="zh-CN" altLang="en-US" sz="1800"/>
                <a:t>概念模式</a:t>
              </a:r>
              <a:r>
                <a:rPr lang="en-US" altLang="zh-CN" sz="1800"/>
                <a:t>n.1</a:t>
              </a:r>
            </a:p>
          </p:txBody>
        </p:sp>
        <p:sp>
          <p:nvSpPr>
            <p:cNvPr id="486412" name="Rectangle 12"/>
            <p:cNvSpPr>
              <a:spLocks noChangeArrowheads="1"/>
            </p:cNvSpPr>
            <p:nvPr/>
          </p:nvSpPr>
          <p:spPr bwMode="auto">
            <a:xfrm>
              <a:off x="4128" y="2592"/>
              <a:ext cx="864" cy="384"/>
            </a:xfrm>
            <a:prstGeom prst="rect">
              <a:avLst/>
            </a:prstGeom>
            <a:solidFill>
              <a:schemeClr val="accent1"/>
            </a:solidFill>
            <a:ln w="9525">
              <a:solidFill>
                <a:schemeClr val="tx1"/>
              </a:solidFill>
              <a:miter lim="800000"/>
              <a:headEnd/>
              <a:tailEnd/>
            </a:ln>
            <a:effectLst/>
          </p:spPr>
          <p:txBody>
            <a:bodyPr wrap="none" anchor="ctr"/>
            <a:lstStyle/>
            <a:p>
              <a:r>
                <a:rPr lang="zh-CN" altLang="en-US" sz="1800"/>
                <a:t>概念模式</a:t>
              </a:r>
              <a:r>
                <a:rPr lang="en-US" altLang="zh-CN" sz="1800"/>
                <a:t>n.2</a:t>
              </a:r>
            </a:p>
          </p:txBody>
        </p:sp>
      </p:grpSp>
      <p:grpSp>
        <p:nvGrpSpPr>
          <p:cNvPr id="3" name="Group 40"/>
          <p:cNvGrpSpPr>
            <a:grpSpLocks/>
          </p:cNvGrpSpPr>
          <p:nvPr/>
        </p:nvGrpSpPr>
        <p:grpSpPr bwMode="auto">
          <a:xfrm>
            <a:off x="1447800" y="4953000"/>
            <a:ext cx="5410200" cy="838200"/>
            <a:chOff x="912" y="3120"/>
            <a:chExt cx="3408" cy="528"/>
          </a:xfrm>
        </p:grpSpPr>
        <p:sp>
          <p:nvSpPr>
            <p:cNvPr id="486413" name="Rectangle 13"/>
            <p:cNvSpPr>
              <a:spLocks noChangeArrowheads="1"/>
            </p:cNvSpPr>
            <p:nvPr/>
          </p:nvSpPr>
          <p:spPr bwMode="auto">
            <a:xfrm>
              <a:off x="912" y="3216"/>
              <a:ext cx="864" cy="384"/>
            </a:xfrm>
            <a:prstGeom prst="rect">
              <a:avLst/>
            </a:prstGeom>
            <a:solidFill>
              <a:schemeClr val="accent1"/>
            </a:solidFill>
            <a:ln w="9525">
              <a:solidFill>
                <a:schemeClr val="tx1"/>
              </a:solidFill>
              <a:miter lim="800000"/>
              <a:headEnd/>
              <a:tailEnd/>
            </a:ln>
            <a:effectLst/>
          </p:spPr>
          <p:txBody>
            <a:bodyPr wrap="none" anchor="ctr"/>
            <a:lstStyle/>
            <a:p>
              <a:r>
                <a:rPr lang="zh-CN" altLang="en-US" sz="1800"/>
                <a:t>概念模式</a:t>
              </a:r>
              <a:r>
                <a:rPr lang="en-US" altLang="zh-CN" sz="1800"/>
                <a:t>1</a:t>
              </a:r>
            </a:p>
          </p:txBody>
        </p:sp>
        <p:sp>
          <p:nvSpPr>
            <p:cNvPr id="486414" name="Rectangle 14"/>
            <p:cNvSpPr>
              <a:spLocks noChangeArrowheads="1"/>
            </p:cNvSpPr>
            <p:nvPr/>
          </p:nvSpPr>
          <p:spPr bwMode="auto">
            <a:xfrm>
              <a:off x="3456" y="3264"/>
              <a:ext cx="864" cy="384"/>
            </a:xfrm>
            <a:prstGeom prst="rect">
              <a:avLst/>
            </a:prstGeom>
            <a:solidFill>
              <a:schemeClr val="accent1"/>
            </a:solidFill>
            <a:ln w="9525">
              <a:solidFill>
                <a:schemeClr val="tx1"/>
              </a:solidFill>
              <a:miter lim="800000"/>
              <a:headEnd/>
              <a:tailEnd/>
            </a:ln>
            <a:effectLst/>
          </p:spPr>
          <p:txBody>
            <a:bodyPr wrap="none" anchor="ctr"/>
            <a:lstStyle/>
            <a:p>
              <a:r>
                <a:rPr lang="zh-CN" altLang="en-US" sz="1800"/>
                <a:t>概念模式</a:t>
              </a:r>
              <a:r>
                <a:rPr lang="en-US" altLang="zh-CN" sz="1800"/>
                <a:t>n</a:t>
              </a:r>
            </a:p>
          </p:txBody>
        </p:sp>
        <p:sp>
          <p:nvSpPr>
            <p:cNvPr id="486416" name="Text Box 16"/>
            <p:cNvSpPr txBox="1">
              <a:spLocks noChangeArrowheads="1"/>
            </p:cNvSpPr>
            <p:nvPr/>
          </p:nvSpPr>
          <p:spPr bwMode="auto">
            <a:xfrm>
              <a:off x="2496" y="3120"/>
              <a:ext cx="262" cy="233"/>
            </a:xfrm>
            <a:prstGeom prst="rect">
              <a:avLst/>
            </a:prstGeom>
            <a:noFill/>
            <a:ln w="9525">
              <a:noFill/>
              <a:miter lim="800000"/>
              <a:headEnd/>
              <a:tailEnd/>
            </a:ln>
            <a:effectLst/>
          </p:spPr>
          <p:txBody>
            <a:bodyPr wrap="none">
              <a:spAutoFit/>
            </a:bodyPr>
            <a:lstStyle/>
            <a:p>
              <a:pPr algn="l"/>
              <a:r>
                <a:rPr lang="en-US" altLang="zh-CN" sz="1800"/>
                <a:t>…</a:t>
              </a:r>
            </a:p>
          </p:txBody>
        </p:sp>
      </p:grpSp>
      <p:grpSp>
        <p:nvGrpSpPr>
          <p:cNvPr id="4" name="Group 35"/>
          <p:cNvGrpSpPr>
            <a:grpSpLocks/>
          </p:cNvGrpSpPr>
          <p:nvPr/>
        </p:nvGrpSpPr>
        <p:grpSpPr bwMode="auto">
          <a:xfrm>
            <a:off x="1447800" y="685800"/>
            <a:ext cx="6172200" cy="1524000"/>
            <a:chOff x="912" y="432"/>
            <a:chExt cx="3888" cy="960"/>
          </a:xfrm>
        </p:grpSpPr>
        <p:sp>
          <p:nvSpPr>
            <p:cNvPr id="486403" name="AutoShape 3"/>
            <p:cNvSpPr>
              <a:spLocks noChangeArrowheads="1"/>
            </p:cNvSpPr>
            <p:nvPr/>
          </p:nvSpPr>
          <p:spPr bwMode="auto">
            <a:xfrm>
              <a:off x="912" y="720"/>
              <a:ext cx="1296" cy="624"/>
            </a:xfrm>
            <a:prstGeom prst="irregularSeal1">
              <a:avLst/>
            </a:prstGeom>
            <a:solidFill>
              <a:schemeClr val="accent1"/>
            </a:solidFill>
            <a:ln w="9525">
              <a:solidFill>
                <a:schemeClr val="tx1"/>
              </a:solidFill>
              <a:miter lim="800000"/>
              <a:headEnd/>
              <a:tailEnd/>
            </a:ln>
            <a:effectLst/>
          </p:spPr>
          <p:txBody>
            <a:bodyPr wrap="none" anchor="ctr"/>
            <a:lstStyle/>
            <a:p>
              <a:r>
                <a:rPr lang="zh-CN" altLang="en-US" sz="1800"/>
                <a:t>需求</a:t>
              </a:r>
              <a:r>
                <a:rPr lang="en-US" altLang="zh-CN" sz="1800"/>
                <a:t>1</a:t>
              </a:r>
            </a:p>
          </p:txBody>
        </p:sp>
        <p:sp>
          <p:nvSpPr>
            <p:cNvPr id="486404" name="AutoShape 4"/>
            <p:cNvSpPr>
              <a:spLocks noChangeArrowheads="1"/>
            </p:cNvSpPr>
            <p:nvPr/>
          </p:nvSpPr>
          <p:spPr bwMode="auto">
            <a:xfrm>
              <a:off x="3504" y="768"/>
              <a:ext cx="1296" cy="624"/>
            </a:xfrm>
            <a:prstGeom prst="irregularSeal1">
              <a:avLst/>
            </a:prstGeom>
            <a:solidFill>
              <a:schemeClr val="accent1"/>
            </a:solidFill>
            <a:ln w="9525">
              <a:solidFill>
                <a:schemeClr val="tx1"/>
              </a:solidFill>
              <a:miter lim="800000"/>
              <a:headEnd/>
              <a:tailEnd/>
            </a:ln>
            <a:effectLst/>
          </p:spPr>
          <p:txBody>
            <a:bodyPr wrap="none" anchor="ctr"/>
            <a:lstStyle/>
            <a:p>
              <a:r>
                <a:rPr lang="zh-CN" altLang="en-US" sz="1800"/>
                <a:t>需求</a:t>
              </a:r>
              <a:r>
                <a:rPr lang="en-US" altLang="zh-CN" sz="1800"/>
                <a:t>n</a:t>
              </a:r>
            </a:p>
          </p:txBody>
        </p:sp>
        <p:sp>
          <p:nvSpPr>
            <p:cNvPr id="486415" name="Text Box 15"/>
            <p:cNvSpPr txBox="1">
              <a:spLocks noChangeArrowheads="1"/>
            </p:cNvSpPr>
            <p:nvPr/>
          </p:nvSpPr>
          <p:spPr bwMode="auto">
            <a:xfrm>
              <a:off x="2684" y="906"/>
              <a:ext cx="262" cy="233"/>
            </a:xfrm>
            <a:prstGeom prst="rect">
              <a:avLst/>
            </a:prstGeom>
            <a:noFill/>
            <a:ln w="9525">
              <a:noFill/>
              <a:miter lim="800000"/>
              <a:headEnd/>
              <a:tailEnd/>
            </a:ln>
            <a:effectLst/>
          </p:spPr>
          <p:txBody>
            <a:bodyPr wrap="none">
              <a:spAutoFit/>
            </a:bodyPr>
            <a:lstStyle/>
            <a:p>
              <a:pPr algn="l"/>
              <a:r>
                <a:rPr lang="en-US" altLang="zh-CN" sz="1800"/>
                <a:t>…</a:t>
              </a:r>
            </a:p>
          </p:txBody>
        </p:sp>
        <p:sp>
          <p:nvSpPr>
            <p:cNvPr id="486417" name="Line 17"/>
            <p:cNvSpPr>
              <a:spLocks noChangeShapeType="1"/>
            </p:cNvSpPr>
            <p:nvPr/>
          </p:nvSpPr>
          <p:spPr bwMode="auto">
            <a:xfrm flipH="1">
              <a:off x="1824" y="432"/>
              <a:ext cx="432" cy="288"/>
            </a:xfrm>
            <a:prstGeom prst="line">
              <a:avLst/>
            </a:prstGeom>
            <a:noFill/>
            <a:ln w="38100">
              <a:solidFill>
                <a:srgbClr val="3333FF"/>
              </a:solidFill>
              <a:round/>
              <a:headEnd/>
              <a:tailEnd type="triangle" w="med" len="med"/>
            </a:ln>
            <a:effectLst/>
          </p:spPr>
          <p:txBody>
            <a:bodyPr/>
            <a:lstStyle/>
            <a:p>
              <a:endParaRPr lang="zh-CN" altLang="en-US" sz="1800"/>
            </a:p>
          </p:txBody>
        </p:sp>
        <p:sp>
          <p:nvSpPr>
            <p:cNvPr id="486418" name="Line 18"/>
            <p:cNvSpPr>
              <a:spLocks noChangeShapeType="1"/>
            </p:cNvSpPr>
            <p:nvPr/>
          </p:nvSpPr>
          <p:spPr bwMode="auto">
            <a:xfrm>
              <a:off x="3216" y="528"/>
              <a:ext cx="528" cy="336"/>
            </a:xfrm>
            <a:prstGeom prst="line">
              <a:avLst/>
            </a:prstGeom>
            <a:noFill/>
            <a:ln w="38100">
              <a:solidFill>
                <a:srgbClr val="3333FF"/>
              </a:solidFill>
              <a:round/>
              <a:headEnd/>
              <a:tailEnd type="triangle" w="med" len="med"/>
            </a:ln>
            <a:effectLst/>
          </p:spPr>
          <p:txBody>
            <a:bodyPr/>
            <a:lstStyle/>
            <a:p>
              <a:endParaRPr lang="zh-CN" altLang="en-US" sz="1800"/>
            </a:p>
          </p:txBody>
        </p:sp>
      </p:grpSp>
      <p:grpSp>
        <p:nvGrpSpPr>
          <p:cNvPr id="5" name="Group 36"/>
          <p:cNvGrpSpPr>
            <a:grpSpLocks/>
          </p:cNvGrpSpPr>
          <p:nvPr/>
        </p:nvGrpSpPr>
        <p:grpSpPr bwMode="auto">
          <a:xfrm>
            <a:off x="381000" y="1905000"/>
            <a:ext cx="7696200" cy="1905000"/>
            <a:chOff x="240" y="1200"/>
            <a:chExt cx="4848" cy="1200"/>
          </a:xfrm>
        </p:grpSpPr>
        <p:sp>
          <p:nvSpPr>
            <p:cNvPr id="486405" name="AutoShape 5"/>
            <p:cNvSpPr>
              <a:spLocks noChangeArrowheads="1"/>
            </p:cNvSpPr>
            <p:nvPr/>
          </p:nvSpPr>
          <p:spPr bwMode="auto">
            <a:xfrm>
              <a:off x="240" y="1680"/>
              <a:ext cx="960" cy="576"/>
            </a:xfrm>
            <a:prstGeom prst="irregularSeal1">
              <a:avLst/>
            </a:prstGeom>
            <a:solidFill>
              <a:schemeClr val="accent1"/>
            </a:solidFill>
            <a:ln w="9525">
              <a:solidFill>
                <a:schemeClr val="tx1"/>
              </a:solidFill>
              <a:miter lim="800000"/>
              <a:headEnd/>
              <a:tailEnd/>
            </a:ln>
            <a:effectLst/>
          </p:spPr>
          <p:txBody>
            <a:bodyPr wrap="none" anchor="ctr"/>
            <a:lstStyle/>
            <a:p>
              <a:r>
                <a:rPr lang="zh-CN" altLang="en-US" sz="1800"/>
                <a:t>需求</a:t>
              </a:r>
              <a:r>
                <a:rPr lang="en-US" altLang="zh-CN" sz="1800"/>
                <a:t>1.1</a:t>
              </a:r>
            </a:p>
          </p:txBody>
        </p:sp>
        <p:sp>
          <p:nvSpPr>
            <p:cNvPr id="486406" name="AutoShape 6"/>
            <p:cNvSpPr>
              <a:spLocks noChangeArrowheads="1"/>
            </p:cNvSpPr>
            <p:nvPr/>
          </p:nvSpPr>
          <p:spPr bwMode="auto">
            <a:xfrm>
              <a:off x="1392" y="1728"/>
              <a:ext cx="960" cy="576"/>
            </a:xfrm>
            <a:prstGeom prst="irregularSeal1">
              <a:avLst/>
            </a:prstGeom>
            <a:solidFill>
              <a:schemeClr val="accent1"/>
            </a:solidFill>
            <a:ln w="9525">
              <a:solidFill>
                <a:schemeClr val="tx1"/>
              </a:solidFill>
              <a:miter lim="800000"/>
              <a:headEnd/>
              <a:tailEnd/>
            </a:ln>
            <a:effectLst/>
          </p:spPr>
          <p:txBody>
            <a:bodyPr wrap="none" anchor="ctr"/>
            <a:lstStyle/>
            <a:p>
              <a:r>
                <a:rPr lang="zh-CN" altLang="en-US" sz="1800"/>
                <a:t>需求</a:t>
              </a:r>
              <a:r>
                <a:rPr lang="en-US" altLang="zh-CN" sz="1800"/>
                <a:t>1.2</a:t>
              </a:r>
            </a:p>
          </p:txBody>
        </p:sp>
        <p:sp>
          <p:nvSpPr>
            <p:cNvPr id="486407" name="AutoShape 7"/>
            <p:cNvSpPr>
              <a:spLocks noChangeArrowheads="1"/>
            </p:cNvSpPr>
            <p:nvPr/>
          </p:nvSpPr>
          <p:spPr bwMode="auto">
            <a:xfrm>
              <a:off x="2880" y="1776"/>
              <a:ext cx="960" cy="576"/>
            </a:xfrm>
            <a:prstGeom prst="irregularSeal1">
              <a:avLst/>
            </a:prstGeom>
            <a:solidFill>
              <a:schemeClr val="accent1"/>
            </a:solidFill>
            <a:ln w="9525">
              <a:solidFill>
                <a:schemeClr val="tx1"/>
              </a:solidFill>
              <a:miter lim="800000"/>
              <a:headEnd/>
              <a:tailEnd/>
            </a:ln>
            <a:effectLst/>
          </p:spPr>
          <p:txBody>
            <a:bodyPr wrap="none" anchor="ctr"/>
            <a:lstStyle/>
            <a:p>
              <a:r>
                <a:rPr lang="zh-CN" altLang="en-US" sz="1800"/>
                <a:t>需求</a:t>
              </a:r>
              <a:r>
                <a:rPr lang="en-US" altLang="zh-CN" sz="1800"/>
                <a:t>n.1</a:t>
              </a:r>
            </a:p>
          </p:txBody>
        </p:sp>
        <p:sp>
          <p:nvSpPr>
            <p:cNvPr id="486408" name="AutoShape 8"/>
            <p:cNvSpPr>
              <a:spLocks noChangeArrowheads="1"/>
            </p:cNvSpPr>
            <p:nvPr/>
          </p:nvSpPr>
          <p:spPr bwMode="auto">
            <a:xfrm>
              <a:off x="4128" y="1824"/>
              <a:ext cx="960" cy="576"/>
            </a:xfrm>
            <a:prstGeom prst="irregularSeal1">
              <a:avLst/>
            </a:prstGeom>
            <a:solidFill>
              <a:schemeClr val="accent1"/>
            </a:solidFill>
            <a:ln w="9525">
              <a:solidFill>
                <a:schemeClr val="tx1"/>
              </a:solidFill>
              <a:miter lim="800000"/>
              <a:headEnd/>
              <a:tailEnd/>
            </a:ln>
            <a:effectLst/>
          </p:spPr>
          <p:txBody>
            <a:bodyPr wrap="none" anchor="ctr"/>
            <a:lstStyle/>
            <a:p>
              <a:r>
                <a:rPr lang="zh-CN" altLang="en-US" sz="1800"/>
                <a:t>需求</a:t>
              </a:r>
              <a:r>
                <a:rPr lang="en-US" altLang="zh-CN" sz="1800"/>
                <a:t>n.2</a:t>
              </a:r>
            </a:p>
          </p:txBody>
        </p:sp>
        <p:sp>
          <p:nvSpPr>
            <p:cNvPr id="486419" name="Line 19"/>
            <p:cNvSpPr>
              <a:spLocks noChangeShapeType="1"/>
            </p:cNvSpPr>
            <p:nvPr/>
          </p:nvSpPr>
          <p:spPr bwMode="auto">
            <a:xfrm flipH="1">
              <a:off x="624" y="1200"/>
              <a:ext cx="528" cy="432"/>
            </a:xfrm>
            <a:prstGeom prst="line">
              <a:avLst/>
            </a:prstGeom>
            <a:noFill/>
            <a:ln w="38100">
              <a:solidFill>
                <a:srgbClr val="3333FF"/>
              </a:solidFill>
              <a:round/>
              <a:headEnd/>
              <a:tailEnd type="triangle" w="med" len="med"/>
            </a:ln>
            <a:effectLst/>
          </p:spPr>
          <p:txBody>
            <a:bodyPr/>
            <a:lstStyle/>
            <a:p>
              <a:endParaRPr lang="zh-CN" altLang="en-US" sz="1800"/>
            </a:p>
          </p:txBody>
        </p:sp>
        <p:sp>
          <p:nvSpPr>
            <p:cNvPr id="486420" name="Line 20"/>
            <p:cNvSpPr>
              <a:spLocks noChangeShapeType="1"/>
            </p:cNvSpPr>
            <p:nvPr/>
          </p:nvSpPr>
          <p:spPr bwMode="auto">
            <a:xfrm>
              <a:off x="1632" y="1296"/>
              <a:ext cx="240" cy="432"/>
            </a:xfrm>
            <a:prstGeom prst="line">
              <a:avLst/>
            </a:prstGeom>
            <a:noFill/>
            <a:ln w="38100">
              <a:solidFill>
                <a:srgbClr val="3333FF"/>
              </a:solidFill>
              <a:round/>
              <a:headEnd/>
              <a:tailEnd type="triangle" w="med" len="med"/>
            </a:ln>
            <a:effectLst/>
          </p:spPr>
          <p:txBody>
            <a:bodyPr/>
            <a:lstStyle/>
            <a:p>
              <a:endParaRPr lang="zh-CN" altLang="en-US" sz="1800"/>
            </a:p>
          </p:txBody>
        </p:sp>
        <p:sp>
          <p:nvSpPr>
            <p:cNvPr id="486421" name="Line 21"/>
            <p:cNvSpPr>
              <a:spLocks noChangeShapeType="1"/>
            </p:cNvSpPr>
            <p:nvPr/>
          </p:nvSpPr>
          <p:spPr bwMode="auto">
            <a:xfrm flipH="1">
              <a:off x="3504" y="1296"/>
              <a:ext cx="432" cy="432"/>
            </a:xfrm>
            <a:prstGeom prst="line">
              <a:avLst/>
            </a:prstGeom>
            <a:noFill/>
            <a:ln w="38100">
              <a:solidFill>
                <a:srgbClr val="3333FF"/>
              </a:solidFill>
              <a:round/>
              <a:headEnd/>
              <a:tailEnd type="triangle" w="med" len="med"/>
            </a:ln>
            <a:effectLst/>
          </p:spPr>
          <p:txBody>
            <a:bodyPr/>
            <a:lstStyle/>
            <a:p>
              <a:endParaRPr lang="zh-CN" altLang="en-US" sz="1800"/>
            </a:p>
          </p:txBody>
        </p:sp>
        <p:sp>
          <p:nvSpPr>
            <p:cNvPr id="486422" name="Line 22"/>
            <p:cNvSpPr>
              <a:spLocks noChangeShapeType="1"/>
            </p:cNvSpPr>
            <p:nvPr/>
          </p:nvSpPr>
          <p:spPr bwMode="auto">
            <a:xfrm>
              <a:off x="4176" y="1344"/>
              <a:ext cx="432" cy="528"/>
            </a:xfrm>
            <a:prstGeom prst="line">
              <a:avLst/>
            </a:prstGeom>
            <a:noFill/>
            <a:ln w="38100">
              <a:solidFill>
                <a:srgbClr val="3333FF"/>
              </a:solidFill>
              <a:round/>
              <a:headEnd/>
              <a:tailEnd type="triangle" w="med" len="med"/>
            </a:ln>
            <a:effectLst/>
          </p:spPr>
          <p:txBody>
            <a:bodyPr/>
            <a:lstStyle/>
            <a:p>
              <a:endParaRPr lang="zh-CN" altLang="en-US" sz="1800"/>
            </a:p>
          </p:txBody>
        </p:sp>
      </p:grpSp>
      <p:grpSp>
        <p:nvGrpSpPr>
          <p:cNvPr id="6" name="Group 37"/>
          <p:cNvGrpSpPr>
            <a:grpSpLocks/>
          </p:cNvGrpSpPr>
          <p:nvPr/>
        </p:nvGrpSpPr>
        <p:grpSpPr bwMode="auto">
          <a:xfrm>
            <a:off x="990600" y="3581400"/>
            <a:ext cx="6324600" cy="533400"/>
            <a:chOff x="624" y="2256"/>
            <a:chExt cx="3984" cy="336"/>
          </a:xfrm>
        </p:grpSpPr>
        <p:sp>
          <p:nvSpPr>
            <p:cNvPr id="486423" name="Line 23"/>
            <p:cNvSpPr>
              <a:spLocks noChangeShapeType="1"/>
            </p:cNvSpPr>
            <p:nvPr/>
          </p:nvSpPr>
          <p:spPr bwMode="auto">
            <a:xfrm flipH="1">
              <a:off x="624" y="2256"/>
              <a:ext cx="0" cy="288"/>
            </a:xfrm>
            <a:prstGeom prst="line">
              <a:avLst/>
            </a:prstGeom>
            <a:noFill/>
            <a:ln w="38100">
              <a:solidFill>
                <a:schemeClr val="hlink"/>
              </a:solidFill>
              <a:round/>
              <a:headEnd/>
              <a:tailEnd type="triangle" w="med" len="med"/>
            </a:ln>
            <a:effectLst/>
          </p:spPr>
          <p:txBody>
            <a:bodyPr/>
            <a:lstStyle/>
            <a:p>
              <a:endParaRPr lang="zh-CN" altLang="en-US" sz="1800"/>
            </a:p>
          </p:txBody>
        </p:sp>
        <p:sp>
          <p:nvSpPr>
            <p:cNvPr id="486424" name="Line 24"/>
            <p:cNvSpPr>
              <a:spLocks noChangeShapeType="1"/>
            </p:cNvSpPr>
            <p:nvPr/>
          </p:nvSpPr>
          <p:spPr bwMode="auto">
            <a:xfrm flipH="1">
              <a:off x="1872" y="2256"/>
              <a:ext cx="0" cy="288"/>
            </a:xfrm>
            <a:prstGeom prst="line">
              <a:avLst/>
            </a:prstGeom>
            <a:noFill/>
            <a:ln w="38100">
              <a:solidFill>
                <a:schemeClr val="hlink"/>
              </a:solidFill>
              <a:round/>
              <a:headEnd/>
              <a:tailEnd type="triangle" w="med" len="med"/>
            </a:ln>
            <a:effectLst/>
          </p:spPr>
          <p:txBody>
            <a:bodyPr/>
            <a:lstStyle/>
            <a:p>
              <a:endParaRPr lang="zh-CN" altLang="en-US" sz="1800"/>
            </a:p>
          </p:txBody>
        </p:sp>
        <p:sp>
          <p:nvSpPr>
            <p:cNvPr id="486425" name="Line 25"/>
            <p:cNvSpPr>
              <a:spLocks noChangeShapeType="1"/>
            </p:cNvSpPr>
            <p:nvPr/>
          </p:nvSpPr>
          <p:spPr bwMode="auto">
            <a:xfrm flipH="1">
              <a:off x="3360" y="2304"/>
              <a:ext cx="0" cy="288"/>
            </a:xfrm>
            <a:prstGeom prst="line">
              <a:avLst/>
            </a:prstGeom>
            <a:noFill/>
            <a:ln w="38100">
              <a:solidFill>
                <a:schemeClr val="hlink"/>
              </a:solidFill>
              <a:round/>
              <a:headEnd/>
              <a:tailEnd type="triangle" w="med" len="med"/>
            </a:ln>
            <a:effectLst/>
          </p:spPr>
          <p:txBody>
            <a:bodyPr/>
            <a:lstStyle/>
            <a:p>
              <a:endParaRPr lang="zh-CN" altLang="en-US" sz="1800"/>
            </a:p>
          </p:txBody>
        </p:sp>
        <p:sp>
          <p:nvSpPr>
            <p:cNvPr id="486426" name="Line 26"/>
            <p:cNvSpPr>
              <a:spLocks noChangeShapeType="1"/>
            </p:cNvSpPr>
            <p:nvPr/>
          </p:nvSpPr>
          <p:spPr bwMode="auto">
            <a:xfrm flipH="1">
              <a:off x="4608" y="2304"/>
              <a:ext cx="0" cy="288"/>
            </a:xfrm>
            <a:prstGeom prst="line">
              <a:avLst/>
            </a:prstGeom>
            <a:noFill/>
            <a:ln w="38100">
              <a:solidFill>
                <a:schemeClr val="hlink"/>
              </a:solidFill>
              <a:round/>
              <a:headEnd/>
              <a:tailEnd type="triangle" w="med" len="med"/>
            </a:ln>
            <a:effectLst/>
          </p:spPr>
          <p:txBody>
            <a:bodyPr/>
            <a:lstStyle/>
            <a:p>
              <a:endParaRPr lang="zh-CN" altLang="en-US" sz="1800"/>
            </a:p>
          </p:txBody>
        </p:sp>
      </p:grpSp>
      <p:sp>
        <p:nvSpPr>
          <p:cNvPr id="486427" name="Rectangle 27"/>
          <p:cNvSpPr>
            <a:spLocks noChangeArrowheads="1"/>
          </p:cNvSpPr>
          <p:nvPr/>
        </p:nvSpPr>
        <p:spPr bwMode="auto">
          <a:xfrm>
            <a:off x="3581400" y="5943600"/>
            <a:ext cx="1676400" cy="609600"/>
          </a:xfrm>
          <a:prstGeom prst="rect">
            <a:avLst/>
          </a:prstGeom>
          <a:solidFill>
            <a:schemeClr val="accent1"/>
          </a:solidFill>
          <a:ln w="9525">
            <a:solidFill>
              <a:schemeClr val="tx1"/>
            </a:solidFill>
            <a:miter lim="800000"/>
            <a:headEnd/>
            <a:tailEnd/>
          </a:ln>
          <a:effectLst/>
        </p:spPr>
        <p:txBody>
          <a:bodyPr wrap="none" anchor="ctr"/>
          <a:lstStyle/>
          <a:p>
            <a:r>
              <a:rPr lang="zh-CN" altLang="en-US" sz="1800"/>
              <a:t>全局概念模式</a:t>
            </a:r>
          </a:p>
        </p:txBody>
      </p:sp>
      <p:grpSp>
        <p:nvGrpSpPr>
          <p:cNvPr id="7" name="Group 39"/>
          <p:cNvGrpSpPr>
            <a:grpSpLocks/>
          </p:cNvGrpSpPr>
          <p:nvPr/>
        </p:nvGrpSpPr>
        <p:grpSpPr bwMode="auto">
          <a:xfrm>
            <a:off x="1066800" y="4648200"/>
            <a:ext cx="6096000" cy="533400"/>
            <a:chOff x="672" y="2928"/>
            <a:chExt cx="3840" cy="336"/>
          </a:xfrm>
        </p:grpSpPr>
        <p:sp>
          <p:nvSpPr>
            <p:cNvPr id="486428" name="Line 28"/>
            <p:cNvSpPr>
              <a:spLocks noChangeShapeType="1"/>
            </p:cNvSpPr>
            <p:nvPr/>
          </p:nvSpPr>
          <p:spPr bwMode="auto">
            <a:xfrm>
              <a:off x="672" y="2928"/>
              <a:ext cx="624" cy="288"/>
            </a:xfrm>
            <a:prstGeom prst="line">
              <a:avLst/>
            </a:prstGeom>
            <a:noFill/>
            <a:ln w="38100">
              <a:solidFill>
                <a:srgbClr val="008000"/>
              </a:solidFill>
              <a:round/>
              <a:headEnd/>
              <a:tailEnd type="triangle" w="med" len="med"/>
            </a:ln>
            <a:effectLst/>
          </p:spPr>
          <p:txBody>
            <a:bodyPr/>
            <a:lstStyle/>
            <a:p>
              <a:endParaRPr lang="zh-CN" altLang="en-US" sz="1800"/>
            </a:p>
          </p:txBody>
        </p:sp>
        <p:sp>
          <p:nvSpPr>
            <p:cNvPr id="486430" name="Line 30"/>
            <p:cNvSpPr>
              <a:spLocks noChangeShapeType="1"/>
            </p:cNvSpPr>
            <p:nvPr/>
          </p:nvSpPr>
          <p:spPr bwMode="auto">
            <a:xfrm flipH="1">
              <a:off x="1440" y="2928"/>
              <a:ext cx="432" cy="288"/>
            </a:xfrm>
            <a:prstGeom prst="line">
              <a:avLst/>
            </a:prstGeom>
            <a:noFill/>
            <a:ln w="38100">
              <a:solidFill>
                <a:srgbClr val="008000"/>
              </a:solidFill>
              <a:round/>
              <a:headEnd/>
              <a:tailEnd type="triangle" w="med" len="med"/>
            </a:ln>
            <a:effectLst/>
          </p:spPr>
          <p:txBody>
            <a:bodyPr/>
            <a:lstStyle/>
            <a:p>
              <a:endParaRPr lang="zh-CN" altLang="en-US" sz="1800"/>
            </a:p>
          </p:txBody>
        </p:sp>
        <p:sp>
          <p:nvSpPr>
            <p:cNvPr id="486431" name="Line 31"/>
            <p:cNvSpPr>
              <a:spLocks noChangeShapeType="1"/>
            </p:cNvSpPr>
            <p:nvPr/>
          </p:nvSpPr>
          <p:spPr bwMode="auto">
            <a:xfrm>
              <a:off x="3408" y="2976"/>
              <a:ext cx="528" cy="288"/>
            </a:xfrm>
            <a:prstGeom prst="line">
              <a:avLst/>
            </a:prstGeom>
            <a:noFill/>
            <a:ln w="38100">
              <a:solidFill>
                <a:srgbClr val="008000"/>
              </a:solidFill>
              <a:round/>
              <a:headEnd/>
              <a:tailEnd type="triangle" w="med" len="med"/>
            </a:ln>
            <a:effectLst/>
          </p:spPr>
          <p:txBody>
            <a:bodyPr/>
            <a:lstStyle/>
            <a:p>
              <a:endParaRPr lang="zh-CN" altLang="en-US" sz="1800"/>
            </a:p>
          </p:txBody>
        </p:sp>
        <p:sp>
          <p:nvSpPr>
            <p:cNvPr id="486432" name="Line 32"/>
            <p:cNvSpPr>
              <a:spLocks noChangeShapeType="1"/>
            </p:cNvSpPr>
            <p:nvPr/>
          </p:nvSpPr>
          <p:spPr bwMode="auto">
            <a:xfrm flipH="1">
              <a:off x="3936" y="2976"/>
              <a:ext cx="576" cy="288"/>
            </a:xfrm>
            <a:prstGeom prst="line">
              <a:avLst/>
            </a:prstGeom>
            <a:noFill/>
            <a:ln w="38100">
              <a:solidFill>
                <a:srgbClr val="008000"/>
              </a:solidFill>
              <a:round/>
              <a:headEnd/>
              <a:tailEnd type="triangle" w="med" len="med"/>
            </a:ln>
            <a:effectLst/>
          </p:spPr>
          <p:txBody>
            <a:bodyPr/>
            <a:lstStyle/>
            <a:p>
              <a:endParaRPr lang="zh-CN" altLang="en-US" sz="1800"/>
            </a:p>
          </p:txBody>
        </p:sp>
      </p:grpSp>
      <p:grpSp>
        <p:nvGrpSpPr>
          <p:cNvPr id="8" name="Group 41"/>
          <p:cNvGrpSpPr>
            <a:grpSpLocks/>
          </p:cNvGrpSpPr>
          <p:nvPr/>
        </p:nvGrpSpPr>
        <p:grpSpPr bwMode="auto">
          <a:xfrm>
            <a:off x="2286000" y="5715000"/>
            <a:ext cx="4038600" cy="533400"/>
            <a:chOff x="1440" y="3600"/>
            <a:chExt cx="2544" cy="336"/>
          </a:xfrm>
        </p:grpSpPr>
        <p:sp>
          <p:nvSpPr>
            <p:cNvPr id="486433" name="Line 33"/>
            <p:cNvSpPr>
              <a:spLocks noChangeShapeType="1"/>
            </p:cNvSpPr>
            <p:nvPr/>
          </p:nvSpPr>
          <p:spPr bwMode="auto">
            <a:xfrm>
              <a:off x="1440" y="3600"/>
              <a:ext cx="816" cy="336"/>
            </a:xfrm>
            <a:prstGeom prst="line">
              <a:avLst/>
            </a:prstGeom>
            <a:noFill/>
            <a:ln w="38100">
              <a:solidFill>
                <a:srgbClr val="008000"/>
              </a:solidFill>
              <a:round/>
              <a:headEnd/>
              <a:tailEnd type="triangle" w="med" len="med"/>
            </a:ln>
            <a:effectLst/>
          </p:spPr>
          <p:txBody>
            <a:bodyPr/>
            <a:lstStyle/>
            <a:p>
              <a:endParaRPr lang="zh-CN" altLang="en-US" sz="1800"/>
            </a:p>
          </p:txBody>
        </p:sp>
        <p:sp>
          <p:nvSpPr>
            <p:cNvPr id="486434" name="Line 34"/>
            <p:cNvSpPr>
              <a:spLocks noChangeShapeType="1"/>
            </p:cNvSpPr>
            <p:nvPr/>
          </p:nvSpPr>
          <p:spPr bwMode="auto">
            <a:xfrm flipH="1">
              <a:off x="3312" y="3648"/>
              <a:ext cx="672" cy="288"/>
            </a:xfrm>
            <a:prstGeom prst="line">
              <a:avLst/>
            </a:prstGeom>
            <a:noFill/>
            <a:ln w="38100">
              <a:solidFill>
                <a:srgbClr val="008000"/>
              </a:solidFill>
              <a:round/>
              <a:headEnd/>
              <a:tailEnd type="triangle" w="med" len="med"/>
            </a:ln>
            <a:effectLst/>
          </p:spPr>
          <p:txBody>
            <a:bodyPr/>
            <a:lstStyle/>
            <a:p>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86427"/>
                                        </p:tgtEl>
                                        <p:attrNameLst>
                                          <p:attrName>style.visibility</p:attrName>
                                        </p:attrNameLst>
                                      </p:cBhvr>
                                      <p:to>
                                        <p:strVal val="visible"/>
                                      </p:to>
                                    </p:set>
                                    <p:animEffect transition="in" filter="barn(outVertical)">
                                      <p:cBhvr>
                                        <p:cTn id="42" dur="500"/>
                                        <p:tgtEl>
                                          <p:spTgt spid="48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2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en-US" sz="3200"/>
              <a:t>概念结构设计的方法与步骤（续）</a:t>
            </a:r>
          </a:p>
        </p:txBody>
      </p:sp>
      <p:sp>
        <p:nvSpPr>
          <p:cNvPr id="490499" name="Rectangle 3"/>
          <p:cNvSpPr>
            <a:spLocks noGrp="1" noChangeArrowheads="1"/>
          </p:cNvSpPr>
          <p:nvPr>
            <p:ph type="body" idx="1"/>
          </p:nvPr>
        </p:nvSpPr>
        <p:spPr/>
        <p:txBody>
          <a:bodyPr/>
          <a:lstStyle/>
          <a:p>
            <a:pPr lvl="1"/>
            <a:endParaRPr lang="en-US" altLang="zh-CN" b="1"/>
          </a:p>
          <a:p>
            <a:r>
              <a:rPr lang="zh-CN" altLang="en-US" b="1"/>
              <a:t>自底向上设计概念结构的步骤</a:t>
            </a:r>
          </a:p>
          <a:p>
            <a:pPr lvl="1"/>
            <a:r>
              <a:rPr lang="zh-CN" altLang="en-US" b="1"/>
              <a:t>第</a:t>
            </a:r>
            <a:r>
              <a:rPr lang="en-US" altLang="zh-CN" b="1"/>
              <a:t>1</a:t>
            </a:r>
            <a:r>
              <a:rPr lang="zh-CN" altLang="en-US" b="1"/>
              <a:t>步：抽象数据并设计局部视图</a:t>
            </a:r>
          </a:p>
          <a:p>
            <a:pPr lvl="1"/>
            <a:r>
              <a:rPr lang="zh-CN" altLang="en-US" b="1"/>
              <a:t>第</a:t>
            </a:r>
            <a:r>
              <a:rPr lang="en-US" altLang="zh-CN" b="1"/>
              <a:t>2</a:t>
            </a:r>
            <a:r>
              <a:rPr lang="zh-CN" altLang="en-US" b="1"/>
              <a:t>步：集成局部视图，得到全局概念结构</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0499">
                                            <p:txEl>
                                              <p:pRg st="1" end="1"/>
                                            </p:txEl>
                                          </p:spTgt>
                                        </p:tgtEl>
                                        <p:attrNameLst>
                                          <p:attrName>style.visibility</p:attrName>
                                        </p:attrNameLst>
                                      </p:cBhvr>
                                      <p:to>
                                        <p:strVal val="visible"/>
                                      </p:to>
                                    </p:set>
                                    <p:animEffect transition="in" filter="wipe(left)">
                                      <p:cBhvr>
                                        <p:cTn id="7" dur="500"/>
                                        <p:tgtEl>
                                          <p:spTgt spid="4904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0499">
                                            <p:txEl>
                                              <p:pRg st="2" end="2"/>
                                            </p:txEl>
                                          </p:spTgt>
                                        </p:tgtEl>
                                        <p:attrNameLst>
                                          <p:attrName>style.visibility</p:attrName>
                                        </p:attrNameLst>
                                      </p:cBhvr>
                                      <p:to>
                                        <p:strVal val="visible"/>
                                      </p:to>
                                    </p:set>
                                    <p:animEffect transition="in" filter="wipe(left)">
                                      <p:cBhvr>
                                        <p:cTn id="12" dur="500"/>
                                        <p:tgtEl>
                                          <p:spTgt spid="4904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0499">
                                            <p:txEl>
                                              <p:pRg st="3" end="3"/>
                                            </p:txEl>
                                          </p:spTgt>
                                        </p:tgtEl>
                                        <p:attrNameLst>
                                          <p:attrName>style.visibility</p:attrName>
                                        </p:attrNameLst>
                                      </p:cBhvr>
                                      <p:to>
                                        <p:strVal val="visible"/>
                                      </p:to>
                                    </p:set>
                                    <p:animEffect transition="in" filter="wipe(left)">
                                      <p:cBhvr>
                                        <p:cTn id="17" dur="500"/>
                                        <p:tgtEl>
                                          <p:spTgt spid="490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6290" name="Rectangle 2"/>
          <p:cNvSpPr>
            <a:spLocks noGrp="1" noChangeArrowheads="1"/>
          </p:cNvSpPr>
          <p:nvPr>
            <p:ph type="title"/>
          </p:nvPr>
        </p:nvSpPr>
        <p:spPr/>
        <p:txBody>
          <a:bodyPr/>
          <a:lstStyle/>
          <a:p>
            <a:r>
              <a:rPr lang="zh-CN" altLang="en-US"/>
              <a:t>数据库设计概述（续）</a:t>
            </a:r>
          </a:p>
        </p:txBody>
      </p:sp>
      <p:sp>
        <p:nvSpPr>
          <p:cNvPr id="396291" name="Rectangle 3"/>
          <p:cNvSpPr>
            <a:spLocks noGrp="1" noChangeArrowheads="1"/>
          </p:cNvSpPr>
          <p:nvPr>
            <p:ph type="body" idx="1"/>
          </p:nvPr>
        </p:nvSpPr>
        <p:spPr>
          <a:xfrm>
            <a:off x="685800" y="2057400"/>
            <a:ext cx="7772400" cy="4343400"/>
          </a:xfrm>
        </p:spPr>
        <p:txBody>
          <a:bodyPr/>
          <a:lstStyle/>
          <a:p>
            <a:r>
              <a:rPr lang="zh-CN" altLang="en-US" b="1"/>
              <a:t>什么是数据库设计</a:t>
            </a:r>
          </a:p>
          <a:p>
            <a:pPr lvl="1">
              <a:spcBef>
                <a:spcPct val="40000"/>
              </a:spcBef>
              <a:spcAft>
                <a:spcPct val="20000"/>
              </a:spcAft>
            </a:pPr>
            <a:r>
              <a:rPr lang="zh-CN" altLang="en-US" b="1"/>
              <a:t>数据库设计是指对于一个给定的应用环境，构造最优的数据库模式，建立数据库及其应用系统，使之能够有效地存储数据，满足各种用户的应用需求（信息要求和处理要求）</a:t>
            </a:r>
          </a:p>
          <a:p>
            <a:pPr lvl="1">
              <a:spcBef>
                <a:spcPct val="40000"/>
              </a:spcBef>
              <a:spcAft>
                <a:spcPct val="20000"/>
              </a:spcAft>
            </a:pPr>
            <a:r>
              <a:rPr lang="zh-CN" altLang="en-US" b="1"/>
              <a:t>在数据库领域内，常常把使用数据库的各类系统统称为数据库应用系统。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Effect transition="in" filter="dissolve">
                                      <p:cBhvr>
                                        <p:cTn id="7" dur="500"/>
                                        <p:tgtEl>
                                          <p:spTgt spid="396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6291">
                                            <p:txEl>
                                              <p:pRg st="1" end="1"/>
                                            </p:txEl>
                                          </p:spTgt>
                                        </p:tgtEl>
                                        <p:attrNameLst>
                                          <p:attrName>style.visibility</p:attrName>
                                        </p:attrNameLst>
                                      </p:cBhvr>
                                      <p:to>
                                        <p:strVal val="visible"/>
                                      </p:to>
                                    </p:set>
                                    <p:animEffect transition="in" filter="dissolve">
                                      <p:cBhvr>
                                        <p:cTn id="12" dur="500"/>
                                        <p:tgtEl>
                                          <p:spTgt spid="396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6291">
                                            <p:txEl>
                                              <p:pRg st="2" end="2"/>
                                            </p:txEl>
                                          </p:spTgt>
                                        </p:tgtEl>
                                        <p:attrNameLst>
                                          <p:attrName>style.visibility</p:attrName>
                                        </p:attrNameLst>
                                      </p:cBhvr>
                                      <p:to>
                                        <p:strVal val="visible"/>
                                      </p:to>
                                    </p:set>
                                    <p:animEffect transition="in" filter="dissolve">
                                      <p:cBhvr>
                                        <p:cTn id="17" dur="500"/>
                                        <p:tgtEl>
                                          <p:spTgt spid="396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bldLvl="5"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65" name="Line 41"/>
          <p:cNvSpPr>
            <a:spLocks noChangeShapeType="1"/>
          </p:cNvSpPr>
          <p:nvPr/>
        </p:nvSpPr>
        <p:spPr bwMode="auto">
          <a:xfrm>
            <a:off x="990600" y="1524000"/>
            <a:ext cx="7239000" cy="0"/>
          </a:xfrm>
          <a:prstGeom prst="line">
            <a:avLst/>
          </a:prstGeom>
          <a:noFill/>
          <a:ln w="38100">
            <a:solidFill>
              <a:schemeClr val="tx1"/>
            </a:solidFill>
            <a:prstDash val="dash"/>
            <a:round/>
            <a:headEnd/>
            <a:tailEnd/>
          </a:ln>
          <a:effectLst/>
        </p:spPr>
        <p:txBody>
          <a:bodyPr/>
          <a:lstStyle/>
          <a:p>
            <a:endParaRPr lang="zh-CN" altLang="en-US" sz="2000"/>
          </a:p>
        </p:txBody>
      </p:sp>
      <p:sp>
        <p:nvSpPr>
          <p:cNvPr id="487466" name="Text Box 42"/>
          <p:cNvSpPr txBox="1">
            <a:spLocks noChangeArrowheads="1"/>
          </p:cNvSpPr>
          <p:nvPr/>
        </p:nvSpPr>
        <p:spPr bwMode="auto">
          <a:xfrm>
            <a:off x="3048000" y="838200"/>
            <a:ext cx="1217000" cy="400110"/>
          </a:xfrm>
          <a:prstGeom prst="rect">
            <a:avLst/>
          </a:prstGeom>
          <a:noFill/>
          <a:ln w="9525">
            <a:noFill/>
            <a:miter lim="800000"/>
            <a:headEnd/>
            <a:tailEnd/>
          </a:ln>
          <a:effectLst/>
        </p:spPr>
        <p:txBody>
          <a:bodyPr wrap="none">
            <a:spAutoFit/>
          </a:bodyPr>
          <a:lstStyle/>
          <a:p>
            <a:pPr algn="l"/>
            <a:r>
              <a:rPr lang="zh-CN" altLang="en-US" sz="2000"/>
              <a:t>需求分析</a:t>
            </a:r>
          </a:p>
        </p:txBody>
      </p:sp>
      <p:sp>
        <p:nvSpPr>
          <p:cNvPr id="487467" name="AutoShape 43"/>
          <p:cNvSpPr>
            <a:spLocks noChangeArrowheads="1"/>
          </p:cNvSpPr>
          <p:nvPr/>
        </p:nvSpPr>
        <p:spPr bwMode="auto">
          <a:xfrm>
            <a:off x="4724400" y="838200"/>
            <a:ext cx="776294" cy="79480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8000"/>
          </a:solidFill>
          <a:ln w="9525">
            <a:noFill/>
            <a:miter lim="800000"/>
            <a:headEnd/>
            <a:tailEnd/>
          </a:ln>
          <a:effectLst/>
        </p:spPr>
        <p:txBody>
          <a:bodyPr wrap="square" anchor="ctr">
            <a:spAutoFit/>
          </a:bodyPr>
          <a:lstStyle/>
          <a:p>
            <a:endParaRPr lang="zh-CN" altLang="en-US" sz="2000"/>
          </a:p>
        </p:txBody>
      </p:sp>
      <p:sp>
        <p:nvSpPr>
          <p:cNvPr id="487469" name="Rectangle 45"/>
          <p:cNvSpPr>
            <a:spLocks noChangeArrowheads="1"/>
          </p:cNvSpPr>
          <p:nvPr/>
        </p:nvSpPr>
        <p:spPr bwMode="auto">
          <a:xfrm>
            <a:off x="6324600" y="609600"/>
            <a:ext cx="1676400" cy="762000"/>
          </a:xfrm>
          <a:prstGeom prst="rect">
            <a:avLst/>
          </a:prstGeom>
          <a:solidFill>
            <a:srgbClr val="EEE678"/>
          </a:solidFill>
          <a:ln w="9525">
            <a:solidFill>
              <a:schemeClr val="tx1"/>
            </a:solidFill>
            <a:miter lim="800000"/>
            <a:headEnd/>
            <a:tailEnd/>
          </a:ln>
          <a:effectLst/>
        </p:spPr>
        <p:txBody>
          <a:bodyPr wrap="none" anchor="ctr"/>
          <a:lstStyle/>
          <a:p>
            <a:r>
              <a:rPr lang="en-US" altLang="zh-CN" sz="2000"/>
              <a:t>DFD</a:t>
            </a:r>
          </a:p>
          <a:p>
            <a:r>
              <a:rPr lang="en-US" altLang="zh-CN" sz="2000"/>
              <a:t>DD</a:t>
            </a:r>
          </a:p>
        </p:txBody>
      </p:sp>
      <p:sp>
        <p:nvSpPr>
          <p:cNvPr id="487470" name="Line 46"/>
          <p:cNvSpPr>
            <a:spLocks noChangeShapeType="1"/>
          </p:cNvSpPr>
          <p:nvPr/>
        </p:nvSpPr>
        <p:spPr bwMode="auto">
          <a:xfrm>
            <a:off x="1143000" y="4876800"/>
            <a:ext cx="7239000" cy="0"/>
          </a:xfrm>
          <a:prstGeom prst="line">
            <a:avLst/>
          </a:prstGeom>
          <a:noFill/>
          <a:ln w="38100">
            <a:solidFill>
              <a:schemeClr val="tx1"/>
            </a:solidFill>
            <a:prstDash val="dash"/>
            <a:round/>
            <a:headEnd/>
            <a:tailEnd/>
          </a:ln>
          <a:effectLst/>
        </p:spPr>
        <p:txBody>
          <a:bodyPr/>
          <a:lstStyle/>
          <a:p>
            <a:endParaRPr lang="zh-CN" altLang="en-US" sz="2000"/>
          </a:p>
        </p:txBody>
      </p:sp>
      <p:sp>
        <p:nvSpPr>
          <p:cNvPr id="487471" name="Line 47"/>
          <p:cNvSpPr>
            <a:spLocks noChangeShapeType="1"/>
          </p:cNvSpPr>
          <p:nvPr/>
        </p:nvSpPr>
        <p:spPr bwMode="auto">
          <a:xfrm>
            <a:off x="3733800" y="1295400"/>
            <a:ext cx="0" cy="685800"/>
          </a:xfrm>
          <a:prstGeom prst="line">
            <a:avLst/>
          </a:prstGeom>
          <a:noFill/>
          <a:ln w="38100">
            <a:solidFill>
              <a:srgbClr val="008000"/>
            </a:solidFill>
            <a:round/>
            <a:headEnd/>
            <a:tailEnd type="triangle" w="med" len="med"/>
          </a:ln>
          <a:effectLst/>
        </p:spPr>
        <p:txBody>
          <a:bodyPr wrap="none" anchor="ctr"/>
          <a:lstStyle/>
          <a:p>
            <a:endParaRPr lang="zh-CN" altLang="en-US" sz="2000"/>
          </a:p>
        </p:txBody>
      </p:sp>
      <p:sp>
        <p:nvSpPr>
          <p:cNvPr id="487472" name="Rectangle 48"/>
          <p:cNvSpPr>
            <a:spLocks noChangeArrowheads="1"/>
          </p:cNvSpPr>
          <p:nvPr/>
        </p:nvSpPr>
        <p:spPr bwMode="auto">
          <a:xfrm>
            <a:off x="2895600" y="1981200"/>
            <a:ext cx="1676400" cy="762000"/>
          </a:xfrm>
          <a:prstGeom prst="rect">
            <a:avLst/>
          </a:prstGeom>
          <a:solidFill>
            <a:schemeClr val="accent1"/>
          </a:solidFill>
          <a:ln w="9525">
            <a:solidFill>
              <a:schemeClr val="tx1"/>
            </a:solidFill>
            <a:miter lim="800000"/>
            <a:headEnd/>
            <a:tailEnd/>
          </a:ln>
          <a:effectLst/>
        </p:spPr>
        <p:txBody>
          <a:bodyPr wrap="none" anchor="ctr"/>
          <a:lstStyle/>
          <a:p>
            <a:r>
              <a:rPr lang="zh-CN" altLang="en-US" sz="2000"/>
              <a:t>数据抽象、局</a:t>
            </a:r>
          </a:p>
          <a:p>
            <a:r>
              <a:rPr lang="zh-CN" altLang="en-US" sz="2000"/>
              <a:t>部视图的设计</a:t>
            </a:r>
          </a:p>
        </p:txBody>
      </p:sp>
      <p:sp>
        <p:nvSpPr>
          <p:cNvPr id="487473" name="AutoShape 49"/>
          <p:cNvSpPr>
            <a:spLocks noChangeArrowheads="1"/>
          </p:cNvSpPr>
          <p:nvPr/>
        </p:nvSpPr>
        <p:spPr bwMode="auto">
          <a:xfrm>
            <a:off x="4724400" y="2133600"/>
            <a:ext cx="776294" cy="79480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8000"/>
          </a:solidFill>
          <a:ln w="9525">
            <a:noFill/>
            <a:miter lim="800000"/>
            <a:headEnd/>
            <a:tailEnd/>
          </a:ln>
          <a:effectLst/>
        </p:spPr>
        <p:txBody>
          <a:bodyPr wrap="square" anchor="ctr">
            <a:spAutoFit/>
          </a:bodyPr>
          <a:lstStyle/>
          <a:p>
            <a:endParaRPr lang="zh-CN" altLang="en-US" sz="2000"/>
          </a:p>
        </p:txBody>
      </p:sp>
      <p:sp>
        <p:nvSpPr>
          <p:cNvPr id="487474" name="Rectangle 50"/>
          <p:cNvSpPr>
            <a:spLocks noChangeArrowheads="1"/>
          </p:cNvSpPr>
          <p:nvPr/>
        </p:nvSpPr>
        <p:spPr bwMode="auto">
          <a:xfrm>
            <a:off x="6248400" y="2057400"/>
            <a:ext cx="1676400" cy="762000"/>
          </a:xfrm>
          <a:prstGeom prst="rect">
            <a:avLst/>
          </a:prstGeom>
          <a:solidFill>
            <a:srgbClr val="EEE678"/>
          </a:solidFill>
          <a:ln w="9525">
            <a:solidFill>
              <a:schemeClr val="tx1"/>
            </a:solidFill>
            <a:miter lim="800000"/>
            <a:headEnd/>
            <a:tailEnd/>
          </a:ln>
          <a:effectLst/>
        </p:spPr>
        <p:txBody>
          <a:bodyPr wrap="none" anchor="ctr"/>
          <a:lstStyle/>
          <a:p>
            <a:r>
              <a:rPr lang="zh-CN" altLang="en-US" sz="2000"/>
              <a:t>分</a:t>
            </a:r>
            <a:r>
              <a:rPr lang="en-US" altLang="zh-CN" sz="2000"/>
              <a:t>E-R</a:t>
            </a:r>
            <a:r>
              <a:rPr lang="zh-CN" altLang="en-US" sz="2000"/>
              <a:t>图</a:t>
            </a:r>
          </a:p>
        </p:txBody>
      </p:sp>
      <p:sp>
        <p:nvSpPr>
          <p:cNvPr id="487475" name="Line 51"/>
          <p:cNvSpPr>
            <a:spLocks noChangeShapeType="1"/>
          </p:cNvSpPr>
          <p:nvPr/>
        </p:nvSpPr>
        <p:spPr bwMode="auto">
          <a:xfrm>
            <a:off x="3733800" y="2743200"/>
            <a:ext cx="0" cy="685800"/>
          </a:xfrm>
          <a:prstGeom prst="line">
            <a:avLst/>
          </a:prstGeom>
          <a:noFill/>
          <a:ln w="38100">
            <a:solidFill>
              <a:srgbClr val="008000"/>
            </a:solidFill>
            <a:round/>
            <a:headEnd/>
            <a:tailEnd type="triangle" w="med" len="med"/>
          </a:ln>
          <a:effectLst/>
        </p:spPr>
        <p:txBody>
          <a:bodyPr wrap="none" anchor="ctr"/>
          <a:lstStyle/>
          <a:p>
            <a:endParaRPr lang="zh-CN" altLang="en-US" sz="2000"/>
          </a:p>
        </p:txBody>
      </p:sp>
      <p:sp>
        <p:nvSpPr>
          <p:cNvPr id="487476" name="Rectangle 52"/>
          <p:cNvSpPr>
            <a:spLocks noChangeArrowheads="1"/>
          </p:cNvSpPr>
          <p:nvPr/>
        </p:nvSpPr>
        <p:spPr bwMode="auto">
          <a:xfrm>
            <a:off x="2895600" y="3429000"/>
            <a:ext cx="1676400" cy="762000"/>
          </a:xfrm>
          <a:prstGeom prst="rect">
            <a:avLst/>
          </a:prstGeom>
          <a:solidFill>
            <a:schemeClr val="accent1"/>
          </a:solidFill>
          <a:ln w="9525">
            <a:solidFill>
              <a:schemeClr val="tx1"/>
            </a:solidFill>
            <a:miter lim="800000"/>
            <a:headEnd/>
            <a:tailEnd/>
          </a:ln>
          <a:effectLst/>
        </p:spPr>
        <p:txBody>
          <a:bodyPr wrap="none" anchor="ctr"/>
          <a:lstStyle/>
          <a:p>
            <a:r>
              <a:rPr lang="zh-CN" altLang="en-US" sz="2000"/>
              <a:t>视图集成</a:t>
            </a:r>
          </a:p>
        </p:txBody>
      </p:sp>
      <p:sp>
        <p:nvSpPr>
          <p:cNvPr id="487477" name="AutoShape 53"/>
          <p:cNvSpPr>
            <a:spLocks noChangeArrowheads="1"/>
          </p:cNvSpPr>
          <p:nvPr/>
        </p:nvSpPr>
        <p:spPr bwMode="auto">
          <a:xfrm>
            <a:off x="4724400" y="3581400"/>
            <a:ext cx="776294" cy="79480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8000"/>
          </a:solidFill>
          <a:ln w="9525">
            <a:noFill/>
            <a:miter lim="800000"/>
            <a:headEnd/>
            <a:tailEnd/>
          </a:ln>
          <a:effectLst/>
        </p:spPr>
        <p:txBody>
          <a:bodyPr wrap="square" anchor="ctr">
            <a:spAutoFit/>
          </a:bodyPr>
          <a:lstStyle/>
          <a:p>
            <a:endParaRPr lang="zh-CN" altLang="en-US" sz="2000"/>
          </a:p>
        </p:txBody>
      </p:sp>
      <p:sp>
        <p:nvSpPr>
          <p:cNvPr id="487478" name="Rectangle 54"/>
          <p:cNvSpPr>
            <a:spLocks noChangeArrowheads="1"/>
          </p:cNvSpPr>
          <p:nvPr/>
        </p:nvSpPr>
        <p:spPr bwMode="auto">
          <a:xfrm>
            <a:off x="6248400" y="3505200"/>
            <a:ext cx="1676400" cy="762000"/>
          </a:xfrm>
          <a:prstGeom prst="rect">
            <a:avLst/>
          </a:prstGeom>
          <a:solidFill>
            <a:srgbClr val="EEE678"/>
          </a:solidFill>
          <a:ln w="9525">
            <a:solidFill>
              <a:schemeClr val="tx1"/>
            </a:solidFill>
            <a:miter lim="800000"/>
            <a:headEnd/>
            <a:tailEnd/>
          </a:ln>
          <a:effectLst/>
        </p:spPr>
        <p:txBody>
          <a:bodyPr wrap="none" anchor="ctr"/>
          <a:lstStyle/>
          <a:p>
            <a:r>
              <a:rPr lang="zh-CN" altLang="en-US" sz="2000"/>
              <a:t>总</a:t>
            </a:r>
            <a:r>
              <a:rPr lang="en-US" altLang="zh-CN" sz="2000"/>
              <a:t>E-R</a:t>
            </a:r>
            <a:r>
              <a:rPr lang="zh-CN" altLang="en-US" sz="2000"/>
              <a:t>图</a:t>
            </a:r>
          </a:p>
        </p:txBody>
      </p:sp>
      <p:sp>
        <p:nvSpPr>
          <p:cNvPr id="487479" name="Line 55"/>
          <p:cNvSpPr>
            <a:spLocks noChangeShapeType="1"/>
          </p:cNvSpPr>
          <p:nvPr/>
        </p:nvSpPr>
        <p:spPr bwMode="auto">
          <a:xfrm>
            <a:off x="3733800" y="4191000"/>
            <a:ext cx="0" cy="990600"/>
          </a:xfrm>
          <a:prstGeom prst="line">
            <a:avLst/>
          </a:prstGeom>
          <a:noFill/>
          <a:ln w="38100">
            <a:solidFill>
              <a:srgbClr val="008000"/>
            </a:solidFill>
            <a:round/>
            <a:headEnd/>
            <a:tailEnd type="triangle" w="med" len="med"/>
          </a:ln>
          <a:effectLst/>
        </p:spPr>
        <p:txBody>
          <a:bodyPr wrap="none" anchor="ctr"/>
          <a:lstStyle/>
          <a:p>
            <a:endParaRPr lang="zh-CN" altLang="en-US" sz="2000"/>
          </a:p>
        </p:txBody>
      </p:sp>
      <p:sp>
        <p:nvSpPr>
          <p:cNvPr id="487480" name="Text Box 56"/>
          <p:cNvSpPr txBox="1">
            <a:spLocks noChangeArrowheads="1"/>
          </p:cNvSpPr>
          <p:nvPr/>
        </p:nvSpPr>
        <p:spPr bwMode="auto">
          <a:xfrm>
            <a:off x="2971800" y="5181600"/>
            <a:ext cx="1733167" cy="400110"/>
          </a:xfrm>
          <a:prstGeom prst="rect">
            <a:avLst/>
          </a:prstGeom>
          <a:noFill/>
          <a:ln w="9525">
            <a:noFill/>
            <a:miter lim="800000"/>
            <a:headEnd/>
            <a:tailEnd/>
          </a:ln>
          <a:effectLst/>
        </p:spPr>
        <p:txBody>
          <a:bodyPr wrap="none">
            <a:spAutoFit/>
          </a:bodyPr>
          <a:lstStyle/>
          <a:p>
            <a:pPr algn="l"/>
            <a:r>
              <a:rPr lang="zh-CN" altLang="en-US" sz="2000"/>
              <a:t>逻辑结构设计</a:t>
            </a:r>
          </a:p>
        </p:txBody>
      </p:sp>
      <p:grpSp>
        <p:nvGrpSpPr>
          <p:cNvPr id="2" name="Group 63"/>
          <p:cNvGrpSpPr>
            <a:grpSpLocks/>
          </p:cNvGrpSpPr>
          <p:nvPr/>
        </p:nvGrpSpPr>
        <p:grpSpPr bwMode="auto">
          <a:xfrm>
            <a:off x="1476375" y="1700213"/>
            <a:ext cx="2232025" cy="2874963"/>
            <a:chOff x="930" y="1071"/>
            <a:chExt cx="1406" cy="1811"/>
          </a:xfrm>
        </p:grpSpPr>
        <p:sp>
          <p:nvSpPr>
            <p:cNvPr id="487481" name="Rectangle 57"/>
            <p:cNvSpPr>
              <a:spLocks noChangeArrowheads="1"/>
            </p:cNvSpPr>
            <p:nvPr/>
          </p:nvSpPr>
          <p:spPr bwMode="auto">
            <a:xfrm>
              <a:off x="930" y="1661"/>
              <a:ext cx="590" cy="1221"/>
            </a:xfrm>
            <a:prstGeom prst="rect">
              <a:avLst/>
            </a:prstGeom>
            <a:noFill/>
            <a:ln w="9525">
              <a:noFill/>
              <a:miter lim="800000"/>
              <a:headEnd/>
              <a:tailEnd/>
            </a:ln>
            <a:effectLst/>
          </p:spPr>
          <p:txBody>
            <a:bodyPr>
              <a:spAutoFit/>
            </a:bodyPr>
            <a:lstStyle/>
            <a:p>
              <a:r>
                <a:rPr lang="zh-CN" altLang="en-US" sz="2000"/>
                <a:t>征求用户意见直到满意为 止</a:t>
              </a:r>
            </a:p>
          </p:txBody>
        </p:sp>
        <p:sp>
          <p:nvSpPr>
            <p:cNvPr id="487482" name="Line 58"/>
            <p:cNvSpPr>
              <a:spLocks noChangeShapeType="1"/>
            </p:cNvSpPr>
            <p:nvPr/>
          </p:nvSpPr>
          <p:spPr bwMode="auto">
            <a:xfrm>
              <a:off x="1565" y="1071"/>
              <a:ext cx="771" cy="0"/>
            </a:xfrm>
            <a:prstGeom prst="line">
              <a:avLst/>
            </a:prstGeom>
            <a:noFill/>
            <a:ln w="38100">
              <a:solidFill>
                <a:srgbClr val="008000"/>
              </a:solidFill>
              <a:round/>
              <a:headEnd/>
              <a:tailEnd type="triangle" w="med" len="med"/>
            </a:ln>
            <a:effectLst/>
          </p:spPr>
          <p:txBody>
            <a:bodyPr wrap="none" anchor="ctr"/>
            <a:lstStyle/>
            <a:p>
              <a:endParaRPr lang="zh-CN" altLang="en-US" sz="2000"/>
            </a:p>
          </p:txBody>
        </p:sp>
        <p:sp>
          <p:nvSpPr>
            <p:cNvPr id="487483" name="Line 59"/>
            <p:cNvSpPr>
              <a:spLocks noChangeShapeType="1"/>
            </p:cNvSpPr>
            <p:nvPr/>
          </p:nvSpPr>
          <p:spPr bwMode="auto">
            <a:xfrm>
              <a:off x="1565" y="1071"/>
              <a:ext cx="0" cy="1724"/>
            </a:xfrm>
            <a:prstGeom prst="line">
              <a:avLst/>
            </a:prstGeom>
            <a:noFill/>
            <a:ln w="38100">
              <a:solidFill>
                <a:srgbClr val="008000"/>
              </a:solidFill>
              <a:round/>
              <a:headEnd/>
              <a:tailEnd/>
            </a:ln>
            <a:effectLst/>
          </p:spPr>
          <p:txBody>
            <a:bodyPr wrap="none" anchor="ctr"/>
            <a:lstStyle/>
            <a:p>
              <a:endParaRPr lang="zh-CN" altLang="en-US" sz="2000"/>
            </a:p>
          </p:txBody>
        </p:sp>
        <p:sp>
          <p:nvSpPr>
            <p:cNvPr id="487484" name="Line 60"/>
            <p:cNvSpPr>
              <a:spLocks noChangeShapeType="1"/>
            </p:cNvSpPr>
            <p:nvPr/>
          </p:nvSpPr>
          <p:spPr bwMode="auto">
            <a:xfrm>
              <a:off x="1565" y="2795"/>
              <a:ext cx="771" cy="0"/>
            </a:xfrm>
            <a:prstGeom prst="line">
              <a:avLst/>
            </a:prstGeom>
            <a:noFill/>
            <a:ln w="38100">
              <a:solidFill>
                <a:srgbClr val="008000"/>
              </a:solidFill>
              <a:round/>
              <a:headEnd/>
              <a:tailEnd/>
            </a:ln>
            <a:effectLst/>
          </p:spPr>
          <p:txBody>
            <a:bodyPr wrap="none" anchor="ctr"/>
            <a:lstStyle/>
            <a:p>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7467"/>
                                        </p:tgtEl>
                                        <p:attrNameLst>
                                          <p:attrName>style.visibility</p:attrName>
                                        </p:attrNameLst>
                                      </p:cBhvr>
                                      <p:to>
                                        <p:strVal val="visible"/>
                                      </p:to>
                                    </p:set>
                                    <p:animEffect transition="in" filter="wipe(left)">
                                      <p:cBhvr>
                                        <p:cTn id="7" dur="500"/>
                                        <p:tgtEl>
                                          <p:spTgt spid="487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7469"/>
                                        </p:tgtEl>
                                        <p:attrNameLst>
                                          <p:attrName>style.visibility</p:attrName>
                                        </p:attrNameLst>
                                      </p:cBhvr>
                                      <p:to>
                                        <p:strVal val="visible"/>
                                      </p:to>
                                    </p:set>
                                    <p:animEffect transition="in" filter="wipe(left)">
                                      <p:cBhvr>
                                        <p:cTn id="12" dur="500"/>
                                        <p:tgtEl>
                                          <p:spTgt spid="4874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7471"/>
                                        </p:tgtEl>
                                        <p:attrNameLst>
                                          <p:attrName>style.visibility</p:attrName>
                                        </p:attrNameLst>
                                      </p:cBhvr>
                                      <p:to>
                                        <p:strVal val="visible"/>
                                      </p:to>
                                    </p:set>
                                    <p:animEffect transition="in" filter="wipe(up)">
                                      <p:cBhvr>
                                        <p:cTn id="17" dur="500"/>
                                        <p:tgtEl>
                                          <p:spTgt spid="4874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7472"/>
                                        </p:tgtEl>
                                        <p:attrNameLst>
                                          <p:attrName>style.visibility</p:attrName>
                                        </p:attrNameLst>
                                      </p:cBhvr>
                                      <p:to>
                                        <p:strVal val="visible"/>
                                      </p:to>
                                    </p:set>
                                    <p:animEffect transition="in" filter="wipe(up)">
                                      <p:cBhvr>
                                        <p:cTn id="22" dur="500"/>
                                        <p:tgtEl>
                                          <p:spTgt spid="4874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7473"/>
                                        </p:tgtEl>
                                        <p:attrNameLst>
                                          <p:attrName>style.visibility</p:attrName>
                                        </p:attrNameLst>
                                      </p:cBhvr>
                                      <p:to>
                                        <p:strVal val="visible"/>
                                      </p:to>
                                    </p:set>
                                    <p:animEffect transition="in" filter="wipe(left)">
                                      <p:cBhvr>
                                        <p:cTn id="27" dur="500"/>
                                        <p:tgtEl>
                                          <p:spTgt spid="4874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7474"/>
                                        </p:tgtEl>
                                        <p:attrNameLst>
                                          <p:attrName>style.visibility</p:attrName>
                                        </p:attrNameLst>
                                      </p:cBhvr>
                                      <p:to>
                                        <p:strVal val="visible"/>
                                      </p:to>
                                    </p:set>
                                    <p:animEffect transition="in" filter="wipe(left)">
                                      <p:cBhvr>
                                        <p:cTn id="32" dur="500"/>
                                        <p:tgtEl>
                                          <p:spTgt spid="4874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87475"/>
                                        </p:tgtEl>
                                        <p:attrNameLst>
                                          <p:attrName>style.visibility</p:attrName>
                                        </p:attrNameLst>
                                      </p:cBhvr>
                                      <p:to>
                                        <p:strVal val="visible"/>
                                      </p:to>
                                    </p:set>
                                    <p:animEffect transition="in" filter="wipe(up)">
                                      <p:cBhvr>
                                        <p:cTn id="37" dur="500"/>
                                        <p:tgtEl>
                                          <p:spTgt spid="4874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87476"/>
                                        </p:tgtEl>
                                        <p:attrNameLst>
                                          <p:attrName>style.visibility</p:attrName>
                                        </p:attrNameLst>
                                      </p:cBhvr>
                                      <p:to>
                                        <p:strVal val="visible"/>
                                      </p:to>
                                    </p:set>
                                    <p:animEffect transition="in" filter="wipe(up)">
                                      <p:cBhvr>
                                        <p:cTn id="42" dur="500"/>
                                        <p:tgtEl>
                                          <p:spTgt spid="4874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7477"/>
                                        </p:tgtEl>
                                        <p:attrNameLst>
                                          <p:attrName>style.visibility</p:attrName>
                                        </p:attrNameLst>
                                      </p:cBhvr>
                                      <p:to>
                                        <p:strVal val="visible"/>
                                      </p:to>
                                    </p:set>
                                    <p:animEffect transition="in" filter="wipe(left)">
                                      <p:cBhvr>
                                        <p:cTn id="47" dur="500"/>
                                        <p:tgtEl>
                                          <p:spTgt spid="48747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7478"/>
                                        </p:tgtEl>
                                        <p:attrNameLst>
                                          <p:attrName>style.visibility</p:attrName>
                                        </p:attrNameLst>
                                      </p:cBhvr>
                                      <p:to>
                                        <p:strVal val="visible"/>
                                      </p:to>
                                    </p:set>
                                    <p:animEffect transition="in" filter="wipe(left)">
                                      <p:cBhvr>
                                        <p:cTn id="52" dur="500"/>
                                        <p:tgtEl>
                                          <p:spTgt spid="48747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87479"/>
                                        </p:tgtEl>
                                        <p:attrNameLst>
                                          <p:attrName>style.visibility</p:attrName>
                                        </p:attrNameLst>
                                      </p:cBhvr>
                                      <p:to>
                                        <p:strVal val="visible"/>
                                      </p:to>
                                    </p:set>
                                    <p:animEffect transition="in" filter="wipe(up)">
                                      <p:cBhvr>
                                        <p:cTn id="57" dur="500"/>
                                        <p:tgtEl>
                                          <p:spTgt spid="48747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87480"/>
                                        </p:tgtEl>
                                        <p:attrNameLst>
                                          <p:attrName>style.visibility</p:attrName>
                                        </p:attrNameLst>
                                      </p:cBhvr>
                                      <p:to>
                                        <p:strVal val="visible"/>
                                      </p:to>
                                    </p:set>
                                    <p:animEffect transition="in" filter="wipe(up)">
                                      <p:cBhvr>
                                        <p:cTn id="67" dur="500"/>
                                        <p:tgtEl>
                                          <p:spTgt spid="487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67" grpId="0" animBg="1"/>
      <p:bldP spid="487469" grpId="0" animBg="1" autoUpdateAnimBg="0"/>
      <p:bldP spid="487471" grpId="0" animBg="1"/>
      <p:bldP spid="487472" grpId="0" animBg="1" autoUpdateAnimBg="0"/>
      <p:bldP spid="487473" grpId="0" animBg="1"/>
      <p:bldP spid="487474" grpId="0" animBg="1" autoUpdateAnimBg="0"/>
      <p:bldP spid="487475" grpId="0" animBg="1"/>
      <p:bldP spid="487476" grpId="0" animBg="1" autoUpdateAnimBg="0"/>
      <p:bldP spid="487477" grpId="0" animBg="1"/>
      <p:bldP spid="487478" grpId="0" animBg="1" autoUpdateAnimBg="0"/>
      <p:bldP spid="487479" grpId="0" animBg="1"/>
      <p:bldP spid="48748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a:t>7.3.3  </a:t>
            </a:r>
            <a:r>
              <a:rPr lang="zh-CN" altLang="en-US"/>
              <a:t>数据抽象与局部视图设计</a:t>
            </a:r>
          </a:p>
        </p:txBody>
      </p:sp>
      <p:sp>
        <p:nvSpPr>
          <p:cNvPr id="408579" name="Rectangle 3"/>
          <p:cNvSpPr>
            <a:spLocks noGrp="1" noChangeArrowheads="1"/>
          </p:cNvSpPr>
          <p:nvPr>
            <p:ph type="body" idx="1"/>
          </p:nvPr>
        </p:nvSpPr>
        <p:spPr/>
        <p:txBody>
          <a:bodyPr/>
          <a:lstStyle/>
          <a:p>
            <a:pPr>
              <a:lnSpc>
                <a:spcPct val="140000"/>
              </a:lnSpc>
            </a:pPr>
            <a:r>
              <a:rPr lang="zh-CN" altLang="en-US" sz="3600" b="1" dirty="0"/>
              <a:t>数据抽象</a:t>
            </a:r>
          </a:p>
          <a:p>
            <a:pPr>
              <a:lnSpc>
                <a:spcPct val="140000"/>
              </a:lnSpc>
            </a:pPr>
            <a:r>
              <a:rPr lang="zh-CN" altLang="en-US" sz="3600" b="1" dirty="0"/>
              <a:t>局部视图设计</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a:t>一、数据抽象</a:t>
            </a:r>
          </a:p>
        </p:txBody>
      </p:sp>
      <p:sp>
        <p:nvSpPr>
          <p:cNvPr id="409603" name="Rectangle 3"/>
          <p:cNvSpPr>
            <a:spLocks noGrp="1" noChangeArrowheads="1"/>
          </p:cNvSpPr>
          <p:nvPr>
            <p:ph type="body" idx="1"/>
          </p:nvPr>
        </p:nvSpPr>
        <p:spPr>
          <a:xfrm>
            <a:off x="755650" y="1989138"/>
            <a:ext cx="7772400" cy="3600450"/>
          </a:xfrm>
        </p:spPr>
        <p:txBody>
          <a:bodyPr/>
          <a:lstStyle/>
          <a:p>
            <a:r>
              <a:rPr lang="zh-CN" altLang="en-US" sz="3600" b="1"/>
              <a:t>概念结构是对现实世界的一种抽象</a:t>
            </a:r>
          </a:p>
          <a:p>
            <a:pPr lvl="1">
              <a:lnSpc>
                <a:spcPct val="110000"/>
              </a:lnSpc>
              <a:spcBef>
                <a:spcPct val="60000"/>
              </a:spcBef>
            </a:pPr>
            <a:r>
              <a:rPr lang="zh-CN" altLang="en-US" b="1"/>
              <a:t>从实际的人、物、事和概念中抽取所关心的共同特性，忽略非本质的细节</a:t>
            </a:r>
          </a:p>
          <a:p>
            <a:pPr lvl="1">
              <a:lnSpc>
                <a:spcPct val="110000"/>
              </a:lnSpc>
              <a:spcBef>
                <a:spcPct val="60000"/>
              </a:spcBef>
            </a:pPr>
            <a:r>
              <a:rPr lang="zh-CN" altLang="en-US" b="1"/>
              <a:t>把这些特性用各种概念精确地加以描述</a:t>
            </a:r>
          </a:p>
          <a:p>
            <a:pPr lvl="1">
              <a:lnSpc>
                <a:spcPct val="110000"/>
              </a:lnSpc>
              <a:spcBef>
                <a:spcPct val="60000"/>
              </a:spcBef>
            </a:pPr>
            <a:r>
              <a:rPr lang="zh-CN" altLang="en-US" b="1"/>
              <a:t>这些概念组成了某种模型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5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5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5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5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5"/>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数据抽象（续）</a:t>
            </a:r>
          </a:p>
        </p:txBody>
      </p:sp>
      <p:sp>
        <p:nvSpPr>
          <p:cNvPr id="410627" name="Rectangle 3"/>
          <p:cNvSpPr>
            <a:spLocks noGrp="1" noChangeArrowheads="1"/>
          </p:cNvSpPr>
          <p:nvPr>
            <p:ph type="body" idx="1"/>
          </p:nvPr>
        </p:nvSpPr>
        <p:spPr>
          <a:xfrm>
            <a:off x="395288" y="2017713"/>
            <a:ext cx="8559800" cy="4114800"/>
          </a:xfrm>
        </p:spPr>
        <p:txBody>
          <a:bodyPr/>
          <a:lstStyle/>
          <a:p>
            <a:r>
              <a:rPr lang="zh-CN" altLang="en-US" b="1"/>
              <a:t>三种常用抽象</a:t>
            </a:r>
          </a:p>
          <a:p>
            <a:pPr>
              <a:buFont typeface="Wingdings" pitchFamily="2" charset="2"/>
              <a:buNone/>
            </a:pPr>
            <a:r>
              <a:rPr lang="en-US" altLang="zh-CN" b="1"/>
              <a:t>1. </a:t>
            </a:r>
            <a:r>
              <a:rPr lang="zh-CN" altLang="en-US" b="1"/>
              <a:t>分类（</a:t>
            </a:r>
            <a:r>
              <a:rPr lang="en-US" altLang="zh-CN" b="1"/>
              <a:t>Classification</a:t>
            </a:r>
            <a:r>
              <a:rPr lang="zh-CN" altLang="en-US" b="1"/>
              <a:t>）</a:t>
            </a:r>
          </a:p>
          <a:p>
            <a:pPr lvl="1"/>
            <a:r>
              <a:rPr lang="zh-CN" altLang="en-US" b="1"/>
              <a:t>定义某一类概念作为现实世界中一组对象的类型</a:t>
            </a:r>
          </a:p>
          <a:p>
            <a:pPr lvl="1"/>
            <a:r>
              <a:rPr lang="zh-CN" altLang="en-US" b="1"/>
              <a:t>这些对象具有某些共同的特性和行为</a:t>
            </a:r>
          </a:p>
          <a:p>
            <a:pPr lvl="1"/>
            <a:r>
              <a:rPr lang="zh-CN" altLang="en-US" b="1"/>
              <a:t>它抽象了对象</a:t>
            </a:r>
            <a:r>
              <a:rPr lang="zh-CN" altLang="en-US" b="1">
                <a:solidFill>
                  <a:schemeClr val="hlink"/>
                </a:solidFill>
              </a:rPr>
              <a:t>值和型</a:t>
            </a:r>
            <a:r>
              <a:rPr lang="zh-CN" altLang="en-US" b="1"/>
              <a:t>之间的</a:t>
            </a:r>
            <a:r>
              <a:rPr lang="zh-CN" altLang="en-US" b="1">
                <a:latin typeface="Times New Roman"/>
              </a:rPr>
              <a:t>“</a:t>
            </a:r>
            <a:r>
              <a:rPr lang="en-US" altLang="zh-CN" b="1"/>
              <a:t>is member of</a:t>
            </a:r>
            <a:r>
              <a:rPr lang="en-US" altLang="zh-CN" b="1">
                <a:latin typeface="Times New Roman"/>
              </a:rPr>
              <a:t>”</a:t>
            </a:r>
            <a:r>
              <a:rPr lang="zh-CN" altLang="en-US" b="1"/>
              <a:t>的语义</a:t>
            </a:r>
          </a:p>
          <a:p>
            <a:pPr lvl="1"/>
            <a:r>
              <a:rPr lang="zh-CN" altLang="en-US" b="1"/>
              <a:t>在</a:t>
            </a:r>
            <a:r>
              <a:rPr lang="en-US" altLang="zh-CN" b="1"/>
              <a:t>E-R</a:t>
            </a:r>
            <a:r>
              <a:rPr lang="zh-CN" altLang="en-US" b="1"/>
              <a:t>模型中，实体型就是这种抽象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wipe(up)">
                                      <p:cBhvr>
                                        <p:cTn id="7" dur="500"/>
                                        <p:tgtEl>
                                          <p:spTgt spid="410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wipe(up)">
                                      <p:cBhvr>
                                        <p:cTn id="12" dur="500"/>
                                        <p:tgtEl>
                                          <p:spTgt spid="410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wipe(up)">
                                      <p:cBhvr>
                                        <p:cTn id="17" dur="500"/>
                                        <p:tgtEl>
                                          <p:spTgt spid="410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0627">
                                            <p:txEl>
                                              <p:pRg st="3" end="3"/>
                                            </p:txEl>
                                          </p:spTgt>
                                        </p:tgtEl>
                                        <p:attrNameLst>
                                          <p:attrName>style.visibility</p:attrName>
                                        </p:attrNameLst>
                                      </p:cBhvr>
                                      <p:to>
                                        <p:strVal val="visible"/>
                                      </p:to>
                                    </p:set>
                                    <p:animEffect transition="in" filter="wipe(up)">
                                      <p:cBhvr>
                                        <p:cTn id="22" dur="500"/>
                                        <p:tgtEl>
                                          <p:spTgt spid="410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0627">
                                            <p:txEl>
                                              <p:pRg st="4" end="4"/>
                                            </p:txEl>
                                          </p:spTgt>
                                        </p:tgtEl>
                                        <p:attrNameLst>
                                          <p:attrName>style.visibility</p:attrName>
                                        </p:attrNameLst>
                                      </p:cBhvr>
                                      <p:to>
                                        <p:strVal val="visible"/>
                                      </p:to>
                                    </p:set>
                                    <p:animEffect transition="in" filter="wipe(up)">
                                      <p:cBhvr>
                                        <p:cTn id="27" dur="500"/>
                                        <p:tgtEl>
                                          <p:spTgt spid="410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10627">
                                            <p:txEl>
                                              <p:pRg st="5" end="5"/>
                                            </p:txEl>
                                          </p:spTgt>
                                        </p:tgtEl>
                                        <p:attrNameLst>
                                          <p:attrName>style.visibility</p:attrName>
                                        </p:attrNameLst>
                                      </p:cBhvr>
                                      <p:to>
                                        <p:strVal val="visible"/>
                                      </p:to>
                                    </p:set>
                                    <p:animEffect transition="in" filter="wipe(up)">
                                      <p:cBhvr>
                                        <p:cTn id="32" dur="500"/>
                                        <p:tgtEl>
                                          <p:spTgt spid="410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bldLvl="5"/>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en-US"/>
              <a:t>数据抽象（续）</a:t>
            </a:r>
          </a:p>
        </p:txBody>
      </p:sp>
      <p:sp>
        <p:nvSpPr>
          <p:cNvPr id="411651" name="Rectangle 3"/>
          <p:cNvSpPr>
            <a:spLocks noGrp="1" noChangeArrowheads="1"/>
          </p:cNvSpPr>
          <p:nvPr>
            <p:ph type="body" idx="1"/>
          </p:nvPr>
        </p:nvSpPr>
        <p:spPr/>
        <p:txBody>
          <a:bodyPr/>
          <a:lstStyle/>
          <a:p>
            <a:pPr>
              <a:lnSpc>
                <a:spcPct val="110000"/>
              </a:lnSpc>
              <a:buFont typeface="Wingdings" pitchFamily="2" charset="2"/>
              <a:buNone/>
            </a:pPr>
            <a:r>
              <a:rPr lang="en-US" altLang="zh-CN" b="1"/>
              <a:t>2. </a:t>
            </a:r>
            <a:r>
              <a:rPr lang="zh-CN" altLang="en-US" b="1"/>
              <a:t>聚集（</a:t>
            </a:r>
            <a:r>
              <a:rPr lang="en-US" altLang="zh-CN" b="1"/>
              <a:t>Aggregation</a:t>
            </a:r>
            <a:r>
              <a:rPr lang="zh-CN" altLang="en-US" b="1"/>
              <a:t>）</a:t>
            </a:r>
          </a:p>
          <a:p>
            <a:pPr lvl="1">
              <a:lnSpc>
                <a:spcPct val="110000"/>
              </a:lnSpc>
            </a:pPr>
            <a:r>
              <a:rPr lang="zh-CN" altLang="en-US" b="1"/>
              <a:t>定义某一类型的组成成分</a:t>
            </a:r>
          </a:p>
          <a:p>
            <a:pPr lvl="1">
              <a:lnSpc>
                <a:spcPct val="110000"/>
              </a:lnSpc>
            </a:pPr>
            <a:r>
              <a:rPr lang="zh-CN" altLang="en-US" b="1"/>
              <a:t>它抽象了对象内部类型和成分之间</a:t>
            </a:r>
            <a:r>
              <a:rPr lang="zh-CN" altLang="en-US" b="1">
                <a:latin typeface="Times New Roman"/>
              </a:rPr>
              <a:t>“</a:t>
            </a:r>
            <a:r>
              <a:rPr lang="en-US" altLang="zh-CN" b="1"/>
              <a:t>is part of</a:t>
            </a:r>
            <a:r>
              <a:rPr lang="en-US" altLang="zh-CN" b="1">
                <a:latin typeface="Times New Roman"/>
              </a:rPr>
              <a:t>”</a:t>
            </a:r>
            <a:r>
              <a:rPr lang="zh-CN" altLang="en-US" b="1"/>
              <a:t>的语义</a:t>
            </a:r>
          </a:p>
          <a:p>
            <a:pPr lvl="1">
              <a:lnSpc>
                <a:spcPct val="110000"/>
              </a:lnSpc>
            </a:pPr>
            <a:r>
              <a:rPr lang="zh-CN" altLang="en-US" b="1"/>
              <a:t>在</a:t>
            </a:r>
            <a:r>
              <a:rPr lang="en-US" altLang="zh-CN" b="1"/>
              <a:t>E-R</a:t>
            </a:r>
            <a:r>
              <a:rPr lang="zh-CN" altLang="en-US" b="1"/>
              <a:t>模型中若干属性的聚集组成了实体型，就是这种抽象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wipe(down)">
                                      <p:cBhvr>
                                        <p:cTn id="7" dur="500"/>
                                        <p:tgtEl>
                                          <p:spTgt spid="411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wipe(down)">
                                      <p:cBhvr>
                                        <p:cTn id="12" dur="500"/>
                                        <p:tgtEl>
                                          <p:spTgt spid="411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wipe(down)">
                                      <p:cBhvr>
                                        <p:cTn id="17" dur="500"/>
                                        <p:tgtEl>
                                          <p:spTgt spid="411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wipe(down)">
                                      <p:cBhvr>
                                        <p:cTn id="22" dur="500"/>
                                        <p:tgtEl>
                                          <p:spTgt spid="411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bldLvl="5"/>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a:t>数据抽象（续）</a:t>
            </a:r>
          </a:p>
        </p:txBody>
      </p:sp>
      <p:sp>
        <p:nvSpPr>
          <p:cNvPr id="412675" name="Rectangle 3"/>
          <p:cNvSpPr>
            <a:spLocks noGrp="1" noChangeArrowheads="1"/>
          </p:cNvSpPr>
          <p:nvPr>
            <p:ph type="body" idx="1"/>
          </p:nvPr>
        </p:nvSpPr>
        <p:spPr/>
        <p:txBody>
          <a:bodyPr/>
          <a:lstStyle/>
          <a:p>
            <a:pPr>
              <a:lnSpc>
                <a:spcPct val="120000"/>
              </a:lnSpc>
              <a:buFont typeface="Wingdings" pitchFamily="2" charset="2"/>
              <a:buNone/>
            </a:pPr>
            <a:r>
              <a:rPr lang="en-US" altLang="zh-CN" b="1"/>
              <a:t>3. </a:t>
            </a:r>
            <a:r>
              <a:rPr lang="zh-CN" altLang="en-US" b="1"/>
              <a:t>概括（</a:t>
            </a:r>
            <a:r>
              <a:rPr lang="en-US" altLang="zh-CN" b="1"/>
              <a:t>Generalization</a:t>
            </a:r>
            <a:r>
              <a:rPr lang="zh-CN" altLang="en-US" b="1"/>
              <a:t>）</a:t>
            </a:r>
          </a:p>
          <a:p>
            <a:pPr lvl="1">
              <a:lnSpc>
                <a:spcPct val="120000"/>
              </a:lnSpc>
            </a:pPr>
            <a:r>
              <a:rPr lang="zh-CN" altLang="en-US" b="1"/>
              <a:t>定义类型之间的一种子集联系</a:t>
            </a:r>
          </a:p>
          <a:p>
            <a:pPr lvl="1">
              <a:lnSpc>
                <a:spcPct val="120000"/>
              </a:lnSpc>
            </a:pPr>
            <a:r>
              <a:rPr lang="zh-CN" altLang="en-US" b="1"/>
              <a:t>它抽象了类型之间的</a:t>
            </a:r>
            <a:r>
              <a:rPr lang="zh-CN" altLang="en-US" b="1">
                <a:latin typeface="Times New Roman"/>
              </a:rPr>
              <a:t>“</a:t>
            </a:r>
            <a:r>
              <a:rPr lang="en-US" altLang="zh-CN" b="1"/>
              <a:t>is subset of</a:t>
            </a:r>
            <a:r>
              <a:rPr lang="en-US" altLang="zh-CN" b="1">
                <a:latin typeface="Times New Roman"/>
              </a:rPr>
              <a:t>”</a:t>
            </a:r>
            <a:r>
              <a:rPr lang="zh-CN" altLang="en-US" b="1"/>
              <a:t>的语义</a:t>
            </a:r>
          </a:p>
          <a:p>
            <a:pPr lvl="1">
              <a:lnSpc>
                <a:spcPct val="120000"/>
              </a:lnSpc>
            </a:pPr>
            <a:r>
              <a:rPr lang="zh-CN" altLang="en-US" b="1"/>
              <a:t>概括有一个很重要的性质：继承性。子类继承超类上定义的所有抽象。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wipe(left)">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wipe(left)">
                                      <p:cBhvr>
                                        <p:cTn id="12" dur="500"/>
                                        <p:tgtEl>
                                          <p:spTgt spid="412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wipe(left)">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wipe(left)">
                                      <p:cBhvr>
                                        <p:cTn id="22" dur="500"/>
                                        <p:tgtEl>
                                          <p:spTgt spid="412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bldLvl="5"/>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a:t>数据抽象（续）</a:t>
            </a:r>
          </a:p>
        </p:txBody>
      </p:sp>
      <p:sp>
        <p:nvSpPr>
          <p:cNvPr id="414723" name="Rectangle 3"/>
          <p:cNvSpPr>
            <a:spLocks noGrp="1" noChangeArrowheads="1"/>
          </p:cNvSpPr>
          <p:nvPr>
            <p:ph type="body" idx="1"/>
          </p:nvPr>
        </p:nvSpPr>
        <p:spPr>
          <a:xfrm>
            <a:off x="611188" y="2017713"/>
            <a:ext cx="8343900" cy="4114800"/>
          </a:xfrm>
        </p:spPr>
        <p:txBody>
          <a:bodyPr/>
          <a:lstStyle/>
          <a:p>
            <a:r>
              <a:rPr lang="zh-CN" altLang="en-US" sz="3600" b="1"/>
              <a:t>数据抽象的用途</a:t>
            </a:r>
          </a:p>
          <a:p>
            <a:pPr lvl="1"/>
            <a:r>
              <a:rPr lang="zh-CN" altLang="en-US" b="1"/>
              <a:t>对需求分析阶段收集到的数据进行分类、组织（聚集），形成</a:t>
            </a:r>
          </a:p>
          <a:p>
            <a:pPr lvl="2"/>
            <a:r>
              <a:rPr lang="zh-CN" altLang="en-US" sz="2800" b="1"/>
              <a:t>实体</a:t>
            </a:r>
          </a:p>
          <a:p>
            <a:pPr lvl="2"/>
            <a:r>
              <a:rPr lang="zh-CN" altLang="en-US" sz="2800" b="1"/>
              <a:t>实体的属性，标识实体的码</a:t>
            </a:r>
          </a:p>
          <a:p>
            <a:pPr lvl="2"/>
            <a:r>
              <a:rPr lang="zh-CN" altLang="en-US" sz="2800" b="1"/>
              <a:t>确定实体之间的联系类型</a:t>
            </a:r>
            <a:r>
              <a:rPr lang="en-US" altLang="zh-CN" sz="2800" b="1"/>
              <a:t>(1:1</a:t>
            </a:r>
            <a:r>
              <a:rPr lang="zh-CN" altLang="en-US" sz="2800" b="1"/>
              <a:t>，</a:t>
            </a:r>
            <a:r>
              <a:rPr lang="en-US" altLang="zh-CN" sz="2800" b="1"/>
              <a:t>1:n</a:t>
            </a:r>
            <a:r>
              <a:rPr lang="zh-CN" altLang="en-US" sz="2800" b="1"/>
              <a:t>，</a:t>
            </a:r>
            <a:r>
              <a:rPr lang="en-US" altLang="zh-CN" sz="2800" b="1"/>
              <a:t>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wipe(left)">
                                      <p:cBhvr>
                                        <p:cTn id="7" dur="500"/>
                                        <p:tgtEl>
                                          <p:spTgt spid="414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wipe(left)">
                                      <p:cBhvr>
                                        <p:cTn id="12" dur="500"/>
                                        <p:tgtEl>
                                          <p:spTgt spid="414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4723">
                                            <p:txEl>
                                              <p:pRg st="2" end="2"/>
                                            </p:txEl>
                                          </p:spTgt>
                                        </p:tgtEl>
                                        <p:attrNameLst>
                                          <p:attrName>style.visibility</p:attrName>
                                        </p:attrNameLst>
                                      </p:cBhvr>
                                      <p:to>
                                        <p:strVal val="visible"/>
                                      </p:to>
                                    </p:set>
                                    <p:animEffect transition="in" filter="wipe(left)">
                                      <p:cBhvr>
                                        <p:cTn id="17" dur="500"/>
                                        <p:tgtEl>
                                          <p:spTgt spid="414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4723">
                                            <p:txEl>
                                              <p:pRg st="3" end="3"/>
                                            </p:txEl>
                                          </p:spTgt>
                                        </p:tgtEl>
                                        <p:attrNameLst>
                                          <p:attrName>style.visibility</p:attrName>
                                        </p:attrNameLst>
                                      </p:cBhvr>
                                      <p:to>
                                        <p:strVal val="visible"/>
                                      </p:to>
                                    </p:set>
                                    <p:animEffect transition="in" filter="wipe(left)">
                                      <p:cBhvr>
                                        <p:cTn id="22" dur="500"/>
                                        <p:tgtEl>
                                          <p:spTgt spid="414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4723">
                                            <p:txEl>
                                              <p:pRg st="4" end="4"/>
                                            </p:txEl>
                                          </p:spTgt>
                                        </p:tgtEl>
                                        <p:attrNameLst>
                                          <p:attrName>style.visibility</p:attrName>
                                        </p:attrNameLst>
                                      </p:cBhvr>
                                      <p:to>
                                        <p:strVal val="visible"/>
                                      </p:to>
                                    </p:set>
                                    <p:animEffect transition="in" filter="wipe(left)">
                                      <p:cBhvr>
                                        <p:cTn id="2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sz="2800"/>
              <a:t>一、合并分</a:t>
            </a:r>
            <a:r>
              <a:rPr lang="en-US" altLang="zh-CN" sz="2800"/>
              <a:t>E-R</a:t>
            </a:r>
            <a:r>
              <a:rPr lang="zh-CN" altLang="en-US" sz="2800"/>
              <a:t>图，生成初步</a:t>
            </a:r>
            <a:r>
              <a:rPr lang="en-US" altLang="zh-CN" sz="2800"/>
              <a:t>E-R</a:t>
            </a:r>
            <a:r>
              <a:rPr lang="zh-CN" altLang="en-US" sz="2800"/>
              <a:t>图</a:t>
            </a:r>
          </a:p>
        </p:txBody>
      </p:sp>
      <p:sp>
        <p:nvSpPr>
          <p:cNvPr id="437251" name="Rectangle 3"/>
          <p:cNvSpPr>
            <a:spLocks noGrp="1" noChangeArrowheads="1"/>
          </p:cNvSpPr>
          <p:nvPr>
            <p:ph type="body" idx="1"/>
          </p:nvPr>
        </p:nvSpPr>
        <p:spPr>
          <a:xfrm>
            <a:off x="1182688" y="2017713"/>
            <a:ext cx="7772400" cy="1563687"/>
          </a:xfrm>
        </p:spPr>
        <p:txBody>
          <a:bodyPr/>
          <a:lstStyle/>
          <a:p>
            <a:r>
              <a:rPr lang="zh-CN" altLang="en-US" b="1"/>
              <a:t>各分Ｅ－Ｒ图存在冲突</a:t>
            </a:r>
            <a:endParaRPr lang="zh-CN" altLang="en-US" sz="2800" b="1"/>
          </a:p>
          <a:p>
            <a:pPr lvl="1"/>
            <a:r>
              <a:rPr lang="zh-CN" altLang="en-US" b="1"/>
              <a:t>各个局部应用所面向的问题不同由不同的设计人员进行设计</a:t>
            </a:r>
          </a:p>
        </p:txBody>
      </p:sp>
      <p:sp>
        <p:nvSpPr>
          <p:cNvPr id="437252" name="AutoShape 4"/>
          <p:cNvSpPr>
            <a:spLocks noChangeArrowheads="1"/>
          </p:cNvSpPr>
          <p:nvPr/>
        </p:nvSpPr>
        <p:spPr bwMode="auto">
          <a:xfrm>
            <a:off x="3962400" y="3657600"/>
            <a:ext cx="609600" cy="838200"/>
          </a:xfrm>
          <a:prstGeom prst="downArrow">
            <a:avLst>
              <a:gd name="adj1" fmla="val 50000"/>
              <a:gd name="adj2" fmla="val 34375"/>
            </a:avLst>
          </a:prstGeom>
          <a:solidFill>
            <a:srgbClr val="969696"/>
          </a:solidFill>
          <a:ln w="9525">
            <a:solidFill>
              <a:srgbClr val="000000"/>
            </a:solidFill>
            <a:miter lim="800000"/>
            <a:headEnd/>
            <a:tailEnd/>
          </a:ln>
          <a:effectLst/>
        </p:spPr>
        <p:txBody>
          <a:bodyPr wrap="none" anchor="ctr"/>
          <a:lstStyle/>
          <a:p>
            <a:endParaRPr lang="zh-CN" altLang="en-US"/>
          </a:p>
        </p:txBody>
      </p:sp>
      <p:sp>
        <p:nvSpPr>
          <p:cNvPr id="437253" name="Rectangle 5"/>
          <p:cNvSpPr>
            <a:spLocks noChangeArrowheads="1"/>
          </p:cNvSpPr>
          <p:nvPr/>
        </p:nvSpPr>
        <p:spPr bwMode="auto">
          <a:xfrm>
            <a:off x="990600" y="4495800"/>
            <a:ext cx="7772400" cy="2286000"/>
          </a:xfrm>
          <a:prstGeom prst="rect">
            <a:avLst/>
          </a:prstGeom>
          <a:noFill/>
          <a:ln w="9525">
            <a:noFill/>
            <a:miter lim="800000"/>
            <a:headEnd/>
            <a:tailEnd/>
          </a:ln>
          <a:effectLst/>
        </p:spPr>
        <p:txBody>
          <a:bodyPr/>
          <a:lstStyle/>
          <a:p>
            <a:pPr marL="742950" lvl="1" indent="-285750" algn="l">
              <a:spcBef>
                <a:spcPct val="20000"/>
              </a:spcBef>
              <a:buClr>
                <a:schemeClr val="hlink"/>
              </a:buClr>
              <a:buSzPct val="55000"/>
              <a:buFont typeface="Wingdings" pitchFamily="2" charset="2"/>
              <a:buNone/>
            </a:pPr>
            <a:r>
              <a:rPr lang="en-US" altLang="zh-CN" sz="2800">
                <a:latin typeface="Tahoma" pitchFamily="34" charset="0"/>
              </a:rPr>
              <a:t>	</a:t>
            </a:r>
            <a:r>
              <a:rPr lang="zh-CN" altLang="en-US" sz="2800">
                <a:latin typeface="Tahoma" pitchFamily="34" charset="0"/>
              </a:rPr>
              <a:t>各个分</a:t>
            </a:r>
            <a:r>
              <a:rPr lang="en-US" altLang="zh-CN" sz="2800">
                <a:latin typeface="Tahoma" pitchFamily="34" charset="0"/>
              </a:rPr>
              <a:t>E-R</a:t>
            </a:r>
            <a:r>
              <a:rPr lang="zh-CN" altLang="en-US" sz="2800">
                <a:latin typeface="Tahoma" pitchFamily="34" charset="0"/>
              </a:rPr>
              <a:t>图之间必定会存在许多不一致的地方</a:t>
            </a:r>
          </a:p>
          <a:p>
            <a:pPr marL="742950" lvl="1" indent="-285750" algn="l">
              <a:spcBef>
                <a:spcPct val="20000"/>
              </a:spcBef>
              <a:buClr>
                <a:schemeClr val="hlink"/>
              </a:buClr>
              <a:buSzPct val="55000"/>
              <a:buFont typeface="Wingdings" pitchFamily="2" charset="2"/>
              <a:buChar char="n"/>
            </a:pPr>
            <a:r>
              <a:rPr lang="zh-CN" altLang="en-US" sz="2800">
                <a:latin typeface="Tahoma" pitchFamily="34" charset="0"/>
              </a:rPr>
              <a:t>合并分</a:t>
            </a:r>
            <a:r>
              <a:rPr lang="en-US" altLang="zh-CN" sz="2800">
                <a:latin typeface="Tahoma" pitchFamily="34" charset="0"/>
              </a:rPr>
              <a:t>E-R</a:t>
            </a:r>
            <a:r>
              <a:rPr lang="zh-CN" altLang="en-US" sz="2800">
                <a:latin typeface="Tahoma" pitchFamily="34" charset="0"/>
              </a:rPr>
              <a:t>图的主要工作与关键所在：合理消除各分</a:t>
            </a:r>
            <a:r>
              <a:rPr lang="en-US" altLang="zh-CN" sz="2800">
                <a:latin typeface="Tahoma" pitchFamily="34" charset="0"/>
              </a:rPr>
              <a:t>E-R</a:t>
            </a:r>
            <a:r>
              <a:rPr lang="zh-CN" altLang="en-US" sz="2800">
                <a:latin typeface="Tahoma" pitchFamily="34" charset="0"/>
              </a:rPr>
              <a:t>图的冲突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7252"/>
                                        </p:tgtEl>
                                        <p:attrNameLst>
                                          <p:attrName>style.visibility</p:attrName>
                                        </p:attrNameLst>
                                      </p:cBhvr>
                                      <p:to>
                                        <p:strVal val="visible"/>
                                      </p:to>
                                    </p:set>
                                    <p:animEffect transition="in" filter="wipe(up)">
                                      <p:cBhvr>
                                        <p:cTn id="7" dur="500"/>
                                        <p:tgtEl>
                                          <p:spTgt spid="437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7253">
                                            <p:txEl>
                                              <p:pRg st="0" end="0"/>
                                            </p:txEl>
                                          </p:spTgt>
                                        </p:tgtEl>
                                        <p:attrNameLst>
                                          <p:attrName>style.visibility</p:attrName>
                                        </p:attrNameLst>
                                      </p:cBhvr>
                                      <p:to>
                                        <p:strVal val="visible"/>
                                      </p:to>
                                    </p:set>
                                    <p:animEffect transition="in" filter="wipe(up)">
                                      <p:cBhvr>
                                        <p:cTn id="12" dur="500"/>
                                        <p:tgtEl>
                                          <p:spTgt spid="4372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7253">
                                            <p:txEl>
                                              <p:pRg st="1" end="1"/>
                                            </p:txEl>
                                          </p:spTgt>
                                        </p:tgtEl>
                                        <p:attrNameLst>
                                          <p:attrName>style.visibility</p:attrName>
                                        </p:attrNameLst>
                                      </p:cBhvr>
                                      <p:to>
                                        <p:strVal val="visible"/>
                                      </p:to>
                                    </p:set>
                                    <p:animEffect transition="in" filter="wipe(up)">
                                      <p:cBhvr>
                                        <p:cTn id="17" dur="500"/>
                                        <p:tgtEl>
                                          <p:spTgt spid="4372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animBg="1"/>
      <p:bldP spid="437253"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sz="2800"/>
              <a:t>合并分</a:t>
            </a:r>
            <a:r>
              <a:rPr lang="en-US" altLang="zh-CN" sz="2800"/>
              <a:t>E-R</a:t>
            </a:r>
            <a:r>
              <a:rPr lang="zh-CN" altLang="en-US" sz="2800"/>
              <a:t>图，生成初步</a:t>
            </a:r>
            <a:r>
              <a:rPr lang="en-US" altLang="zh-CN" sz="2800"/>
              <a:t>E-R</a:t>
            </a:r>
            <a:r>
              <a:rPr lang="zh-CN" altLang="en-US" sz="2800"/>
              <a:t>图（续）</a:t>
            </a:r>
          </a:p>
        </p:txBody>
      </p:sp>
      <p:sp>
        <p:nvSpPr>
          <p:cNvPr id="438275" name="Rectangle 3"/>
          <p:cNvSpPr>
            <a:spLocks noGrp="1" noChangeArrowheads="1"/>
          </p:cNvSpPr>
          <p:nvPr>
            <p:ph type="body" idx="1"/>
          </p:nvPr>
        </p:nvSpPr>
        <p:spPr/>
        <p:txBody>
          <a:bodyPr/>
          <a:lstStyle/>
          <a:p>
            <a:r>
              <a:rPr lang="zh-CN" altLang="en-US" b="1"/>
              <a:t>冲突的种类</a:t>
            </a:r>
          </a:p>
          <a:p>
            <a:pPr lvl="1">
              <a:lnSpc>
                <a:spcPct val="140000"/>
              </a:lnSpc>
            </a:pPr>
            <a:r>
              <a:rPr lang="zh-CN" altLang="en-US" b="1"/>
              <a:t>属性冲突</a:t>
            </a:r>
          </a:p>
          <a:p>
            <a:pPr lvl="1">
              <a:lnSpc>
                <a:spcPct val="140000"/>
              </a:lnSpc>
            </a:pPr>
            <a:r>
              <a:rPr lang="zh-CN" altLang="en-US" b="1"/>
              <a:t>命名冲突</a:t>
            </a:r>
          </a:p>
          <a:p>
            <a:pPr lvl="1">
              <a:lnSpc>
                <a:spcPct val="140000"/>
              </a:lnSpc>
            </a:pPr>
            <a:r>
              <a:rPr lang="zh-CN" altLang="en-US" b="1"/>
              <a:t>结构冲突</a:t>
            </a:r>
          </a:p>
          <a:p>
            <a:endParaRPr lang="en-US" altLang="zh-CN" b="1"/>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6290" name="Rectangle 2"/>
          <p:cNvSpPr>
            <a:spLocks noGrp="1" noChangeArrowheads="1"/>
          </p:cNvSpPr>
          <p:nvPr>
            <p:ph type="title"/>
          </p:nvPr>
        </p:nvSpPr>
        <p:spPr/>
        <p:txBody>
          <a:bodyPr/>
          <a:lstStyle/>
          <a:p>
            <a:r>
              <a:rPr lang="zh-CN" altLang="en-US"/>
              <a:t>第七章  数据库设计</a:t>
            </a:r>
          </a:p>
        </p:txBody>
      </p:sp>
      <p:sp>
        <p:nvSpPr>
          <p:cNvPr id="396291" name="Rectangle 3"/>
          <p:cNvSpPr>
            <a:spLocks noGrp="1" noChangeArrowheads="1"/>
          </p:cNvSpPr>
          <p:nvPr>
            <p:ph type="body" idx="1"/>
          </p:nvPr>
        </p:nvSpPr>
        <p:spPr/>
        <p:txBody>
          <a:bodyPr/>
          <a:lstStyle/>
          <a:p>
            <a:pPr>
              <a:buFont typeface="Wingdings" pitchFamily="2" charset="2"/>
              <a:buNone/>
            </a:pPr>
            <a:r>
              <a:rPr lang="en-US" altLang="zh-CN" sz="2800" b="1"/>
              <a:t>7.1  </a:t>
            </a:r>
            <a:r>
              <a:rPr lang="zh-CN" altLang="en-US" sz="2800" b="1"/>
              <a:t>数据库设计概述</a:t>
            </a:r>
          </a:p>
          <a:p>
            <a:pPr>
              <a:buFont typeface="Wingdings" pitchFamily="2" charset="2"/>
              <a:buNone/>
            </a:pPr>
            <a:r>
              <a:rPr lang="en-US" altLang="zh-CN" sz="2800" b="1"/>
              <a:t>7.2  </a:t>
            </a:r>
            <a:r>
              <a:rPr lang="zh-CN" altLang="en-US" sz="2800" b="1"/>
              <a:t>需求分析</a:t>
            </a:r>
          </a:p>
          <a:p>
            <a:pPr>
              <a:buFont typeface="Wingdings" pitchFamily="2" charset="2"/>
              <a:buNone/>
            </a:pPr>
            <a:r>
              <a:rPr lang="en-US" altLang="zh-CN" sz="2800" b="1"/>
              <a:t>7.3  </a:t>
            </a:r>
            <a:r>
              <a:rPr lang="zh-CN" altLang="en-US" sz="2800" b="1"/>
              <a:t>概念结构设计</a:t>
            </a:r>
          </a:p>
          <a:p>
            <a:pPr>
              <a:buFont typeface="Wingdings" pitchFamily="2" charset="2"/>
              <a:buNone/>
            </a:pPr>
            <a:r>
              <a:rPr lang="en-US" altLang="zh-CN" sz="2800" b="1">
                <a:solidFill>
                  <a:schemeClr val="accent2"/>
                </a:solidFill>
              </a:rPr>
              <a:t>7.4  </a:t>
            </a:r>
            <a:r>
              <a:rPr lang="zh-CN" altLang="en-US" sz="2800" b="1">
                <a:solidFill>
                  <a:schemeClr val="accent2"/>
                </a:solidFill>
              </a:rPr>
              <a:t>逻辑结构设计</a:t>
            </a:r>
          </a:p>
          <a:p>
            <a:pPr>
              <a:buFont typeface="Wingdings" pitchFamily="2" charset="2"/>
              <a:buNone/>
            </a:pPr>
            <a:r>
              <a:rPr lang="en-US" altLang="zh-CN" sz="2800" b="1"/>
              <a:t>7.5  </a:t>
            </a:r>
            <a:r>
              <a:rPr lang="zh-CN" altLang="en-US" sz="2800" b="1"/>
              <a:t>数据库的物理设计</a:t>
            </a:r>
          </a:p>
          <a:p>
            <a:pPr>
              <a:buFont typeface="Wingdings" pitchFamily="2" charset="2"/>
              <a:buNone/>
            </a:pPr>
            <a:r>
              <a:rPr lang="en-US" altLang="zh-CN" sz="2800" b="1"/>
              <a:t>7.6  </a:t>
            </a:r>
            <a:r>
              <a:rPr lang="zh-CN" altLang="en-US" sz="2800" b="1"/>
              <a:t>数据库实施</a:t>
            </a:r>
          </a:p>
          <a:p>
            <a:pPr>
              <a:buFont typeface="Wingdings" pitchFamily="2" charset="2"/>
              <a:buNone/>
            </a:pPr>
            <a:r>
              <a:rPr lang="en-US" altLang="zh-CN" sz="2800" b="1"/>
              <a:t>7.7  </a:t>
            </a:r>
            <a:r>
              <a:rPr lang="zh-CN" altLang="en-US" sz="2800" b="1"/>
              <a:t>数据库运行与维护</a:t>
            </a:r>
          </a:p>
          <a:p>
            <a:pPr>
              <a:buFont typeface="Wingdings" pitchFamily="2" charset="2"/>
              <a:buNone/>
            </a:pPr>
            <a:r>
              <a:rPr lang="en-US" altLang="zh-CN" sz="2800" b="1"/>
              <a:t>7.8  </a:t>
            </a:r>
            <a:r>
              <a:rPr lang="zh-CN" altLang="en-US" sz="2800" b="1"/>
              <a:t>小结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7314" name="Rectangle 2"/>
          <p:cNvSpPr>
            <a:spLocks noGrp="1" noChangeArrowheads="1"/>
          </p:cNvSpPr>
          <p:nvPr>
            <p:ph type="title"/>
          </p:nvPr>
        </p:nvSpPr>
        <p:spPr/>
        <p:txBody>
          <a:bodyPr/>
          <a:lstStyle/>
          <a:p>
            <a:r>
              <a:rPr lang="en-US" altLang="zh-CN"/>
              <a:t>7.1.1  </a:t>
            </a:r>
            <a:r>
              <a:rPr lang="zh-CN" altLang="en-US"/>
              <a:t>数据库和信息系统</a:t>
            </a:r>
          </a:p>
        </p:txBody>
      </p:sp>
      <p:sp>
        <p:nvSpPr>
          <p:cNvPr id="397315" name="Rectangle 3"/>
          <p:cNvSpPr>
            <a:spLocks noGrp="1" noChangeArrowheads="1"/>
          </p:cNvSpPr>
          <p:nvPr>
            <p:ph type="body" idx="1"/>
          </p:nvPr>
        </p:nvSpPr>
        <p:spPr>
          <a:xfrm>
            <a:off x="323850" y="2209800"/>
            <a:ext cx="8496300" cy="3883025"/>
          </a:xfrm>
        </p:spPr>
        <p:txBody>
          <a:bodyPr/>
          <a:lstStyle/>
          <a:p>
            <a:r>
              <a:rPr lang="zh-CN" altLang="en-US" sz="2800" b="1"/>
              <a:t>数据库是信息系统的核心和基础</a:t>
            </a:r>
          </a:p>
          <a:p>
            <a:pPr lvl="1"/>
            <a:r>
              <a:rPr lang="zh-CN" altLang="en-US" sz="2400" b="1"/>
              <a:t>把信息系统中大量的数据按一定的模型组织起来</a:t>
            </a:r>
          </a:p>
          <a:p>
            <a:pPr lvl="1"/>
            <a:r>
              <a:rPr lang="zh-CN" altLang="en-US" sz="2400" b="1"/>
              <a:t>提供存储、维护、检索数据的功能</a:t>
            </a:r>
          </a:p>
          <a:p>
            <a:pPr lvl="1"/>
            <a:r>
              <a:rPr lang="zh-CN" altLang="en-US" sz="2400" b="1"/>
              <a:t>使信息系统可以方便、及时、准确地从数据库中获得所需的信息</a:t>
            </a:r>
          </a:p>
          <a:p>
            <a:r>
              <a:rPr lang="zh-CN" altLang="en-US" sz="2800" b="1"/>
              <a:t>数据库是信息系统的各个部分能否紧密地结合在一起以及如何结合的关键所在</a:t>
            </a:r>
          </a:p>
          <a:p>
            <a:r>
              <a:rPr lang="zh-CN" altLang="en-US" sz="2800" b="1"/>
              <a:t>数据库设计是信息系统开发和建设的重要组成部分</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wipe(left)">
                                      <p:cBhvr>
                                        <p:cTn id="7" dur="500"/>
                                        <p:tgtEl>
                                          <p:spTgt spid="3973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7315">
                                            <p:txEl>
                                              <p:pRg st="1" end="1"/>
                                            </p:txEl>
                                          </p:spTgt>
                                        </p:tgtEl>
                                        <p:attrNameLst>
                                          <p:attrName>style.visibility</p:attrName>
                                        </p:attrNameLst>
                                      </p:cBhvr>
                                      <p:to>
                                        <p:strVal val="visible"/>
                                      </p:to>
                                    </p:set>
                                    <p:animEffect transition="in" filter="wipe(left)">
                                      <p:cBhvr>
                                        <p:cTn id="10" dur="500"/>
                                        <p:tgtEl>
                                          <p:spTgt spid="3973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97315">
                                            <p:txEl>
                                              <p:pRg st="2" end="2"/>
                                            </p:txEl>
                                          </p:spTgt>
                                        </p:tgtEl>
                                        <p:attrNameLst>
                                          <p:attrName>style.visibility</p:attrName>
                                        </p:attrNameLst>
                                      </p:cBhvr>
                                      <p:to>
                                        <p:strVal val="visible"/>
                                      </p:to>
                                    </p:set>
                                    <p:animEffect transition="in" filter="wipe(left)">
                                      <p:cBhvr>
                                        <p:cTn id="13" dur="500"/>
                                        <p:tgtEl>
                                          <p:spTgt spid="3973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7315">
                                            <p:txEl>
                                              <p:pRg st="3" end="3"/>
                                            </p:txEl>
                                          </p:spTgt>
                                        </p:tgtEl>
                                        <p:attrNameLst>
                                          <p:attrName>style.visibility</p:attrName>
                                        </p:attrNameLst>
                                      </p:cBhvr>
                                      <p:to>
                                        <p:strVal val="visible"/>
                                      </p:to>
                                    </p:set>
                                    <p:animEffect transition="in" filter="wipe(left)">
                                      <p:cBhvr>
                                        <p:cTn id="16" dur="500"/>
                                        <p:tgtEl>
                                          <p:spTgt spid="3973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7315">
                                            <p:txEl>
                                              <p:pRg st="4" end="4"/>
                                            </p:txEl>
                                          </p:spTgt>
                                        </p:tgtEl>
                                        <p:attrNameLst>
                                          <p:attrName>style.visibility</p:attrName>
                                        </p:attrNameLst>
                                      </p:cBhvr>
                                      <p:to>
                                        <p:strVal val="visible"/>
                                      </p:to>
                                    </p:set>
                                    <p:animEffect transition="in" filter="wipe(left)">
                                      <p:cBhvr>
                                        <p:cTn id="21" dur="500"/>
                                        <p:tgtEl>
                                          <p:spTgt spid="39731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97315">
                                            <p:txEl>
                                              <p:pRg st="5" end="5"/>
                                            </p:txEl>
                                          </p:spTgt>
                                        </p:tgtEl>
                                        <p:attrNameLst>
                                          <p:attrName>style.visibility</p:attrName>
                                        </p:attrNameLst>
                                      </p:cBhvr>
                                      <p:to>
                                        <p:strVal val="visible"/>
                                      </p:to>
                                    </p:set>
                                    <p:animEffect transition="in" filter="wipe(left)">
                                      <p:cBhvr>
                                        <p:cTn id="26" dur="500"/>
                                        <p:tgtEl>
                                          <p:spTgt spid="397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页脚占位符 4"/>
          <p:cNvSpPr>
            <a:spLocks noGrp="1"/>
          </p:cNvSpPr>
          <p:nvPr>
            <p:ph type="ftr" sz="quarter" idx="11"/>
          </p:nvPr>
        </p:nvSpPr>
        <p:spPr/>
        <p:txBody>
          <a:bodyPr/>
          <a:lstStyle/>
          <a:p>
            <a:r>
              <a:rPr lang="en-US" altLang="zh-CN"/>
              <a:t>An Introduction to Database System</a:t>
            </a:r>
          </a:p>
        </p:txBody>
      </p:sp>
      <p:sp>
        <p:nvSpPr>
          <p:cNvPr id="399366" name="Rectangle 6"/>
          <p:cNvSpPr>
            <a:spLocks noChangeArrowheads="1"/>
          </p:cNvSpPr>
          <p:nvPr/>
        </p:nvSpPr>
        <p:spPr bwMode="auto">
          <a:xfrm>
            <a:off x="2273300" y="1981200"/>
            <a:ext cx="4987925" cy="2600325"/>
          </a:xfrm>
          <a:prstGeom prst="rect">
            <a:avLst/>
          </a:prstGeom>
          <a:solidFill>
            <a:schemeClr val="bg1"/>
          </a:solidFill>
          <a:ln w="9525">
            <a:solidFill>
              <a:srgbClr val="000000"/>
            </a:solidFill>
            <a:miter lim="800000"/>
            <a:headEnd/>
            <a:tailEnd/>
          </a:ln>
        </p:spPr>
        <p:txBody>
          <a:bodyPr/>
          <a:lstStyle/>
          <a:p>
            <a:pPr algn="just">
              <a:spcBef>
                <a:spcPct val="0"/>
              </a:spcBef>
              <a:buClrTx/>
              <a:buSzTx/>
              <a:buFontTx/>
              <a:buNone/>
            </a:pPr>
            <a:r>
              <a:rPr lang="zh-CN" altLang="en-US" sz="2400" b="1">
                <a:solidFill>
                  <a:schemeClr val="tx1"/>
                </a:solidFill>
                <a:latin typeface="Times New Roman" pitchFamily="18" charset="0"/>
              </a:rPr>
              <a:t>逻辑结构设计</a:t>
            </a:r>
            <a:endParaRPr lang="zh-CN" altLang="en-US" sz="1000" b="1">
              <a:solidFill>
                <a:schemeClr val="tx1"/>
              </a:solidFill>
              <a:latin typeface="Times New Roman" pitchFamily="18" charset="0"/>
            </a:endParaRPr>
          </a:p>
        </p:txBody>
      </p:sp>
      <p:grpSp>
        <p:nvGrpSpPr>
          <p:cNvPr id="2" name="Group 33"/>
          <p:cNvGrpSpPr>
            <a:grpSpLocks/>
          </p:cNvGrpSpPr>
          <p:nvPr/>
        </p:nvGrpSpPr>
        <p:grpSpPr bwMode="auto">
          <a:xfrm>
            <a:off x="6834188" y="3119438"/>
            <a:ext cx="855662" cy="325437"/>
            <a:chOff x="4305" y="1965"/>
            <a:chExt cx="539" cy="205"/>
          </a:xfrm>
        </p:grpSpPr>
        <p:sp>
          <p:nvSpPr>
            <p:cNvPr id="399373" name="Line 13"/>
            <p:cNvSpPr>
              <a:spLocks noChangeShapeType="1"/>
            </p:cNvSpPr>
            <p:nvPr/>
          </p:nvSpPr>
          <p:spPr bwMode="auto">
            <a:xfrm>
              <a:off x="4305" y="2067"/>
              <a:ext cx="539" cy="0"/>
            </a:xfrm>
            <a:prstGeom prst="line">
              <a:avLst/>
            </a:prstGeom>
            <a:noFill/>
            <a:ln w="38100">
              <a:solidFill>
                <a:srgbClr val="009900"/>
              </a:solidFill>
              <a:round/>
              <a:headEnd/>
              <a:tailEnd type="triangle" w="med" len="med"/>
            </a:ln>
          </p:spPr>
          <p:txBody>
            <a:bodyPr/>
            <a:lstStyle/>
            <a:p>
              <a:endParaRPr lang="zh-CN" altLang="en-US"/>
            </a:p>
          </p:txBody>
        </p:sp>
        <p:sp>
          <p:nvSpPr>
            <p:cNvPr id="399374" name="Line 14"/>
            <p:cNvSpPr>
              <a:spLocks noChangeShapeType="1"/>
            </p:cNvSpPr>
            <p:nvPr/>
          </p:nvSpPr>
          <p:spPr bwMode="auto">
            <a:xfrm>
              <a:off x="4664" y="1965"/>
              <a:ext cx="0" cy="205"/>
            </a:xfrm>
            <a:prstGeom prst="line">
              <a:avLst/>
            </a:prstGeom>
            <a:noFill/>
            <a:ln w="38100">
              <a:solidFill>
                <a:srgbClr val="009900"/>
              </a:solidFill>
              <a:round/>
              <a:headEnd/>
              <a:tailEnd/>
            </a:ln>
          </p:spPr>
          <p:txBody>
            <a:bodyPr/>
            <a:lstStyle/>
            <a:p>
              <a:endParaRPr lang="zh-CN" altLang="en-US"/>
            </a:p>
          </p:txBody>
        </p:sp>
      </p:grpSp>
      <p:grpSp>
        <p:nvGrpSpPr>
          <p:cNvPr id="3" name="Group 32"/>
          <p:cNvGrpSpPr>
            <a:grpSpLocks/>
          </p:cNvGrpSpPr>
          <p:nvPr/>
        </p:nvGrpSpPr>
        <p:grpSpPr bwMode="auto">
          <a:xfrm>
            <a:off x="1560513" y="3124200"/>
            <a:ext cx="1139825" cy="325438"/>
            <a:chOff x="983" y="1968"/>
            <a:chExt cx="718" cy="205"/>
          </a:xfrm>
        </p:grpSpPr>
        <p:sp>
          <p:nvSpPr>
            <p:cNvPr id="399367" name="Line 7"/>
            <p:cNvSpPr>
              <a:spLocks noChangeShapeType="1"/>
            </p:cNvSpPr>
            <p:nvPr/>
          </p:nvSpPr>
          <p:spPr bwMode="auto">
            <a:xfrm>
              <a:off x="983" y="2067"/>
              <a:ext cx="718" cy="0"/>
            </a:xfrm>
            <a:prstGeom prst="line">
              <a:avLst/>
            </a:prstGeom>
            <a:noFill/>
            <a:ln w="38100">
              <a:solidFill>
                <a:srgbClr val="009900"/>
              </a:solidFill>
              <a:round/>
              <a:headEnd/>
              <a:tailEnd type="triangle" w="med" len="med"/>
            </a:ln>
          </p:spPr>
          <p:txBody>
            <a:bodyPr/>
            <a:lstStyle/>
            <a:p>
              <a:endParaRPr lang="zh-CN" altLang="en-US"/>
            </a:p>
          </p:txBody>
        </p:sp>
        <p:sp>
          <p:nvSpPr>
            <p:cNvPr id="399375" name="Line 15"/>
            <p:cNvSpPr>
              <a:spLocks noChangeShapeType="1"/>
            </p:cNvSpPr>
            <p:nvPr/>
          </p:nvSpPr>
          <p:spPr bwMode="auto">
            <a:xfrm>
              <a:off x="1296" y="1968"/>
              <a:ext cx="1" cy="205"/>
            </a:xfrm>
            <a:prstGeom prst="line">
              <a:avLst/>
            </a:prstGeom>
            <a:noFill/>
            <a:ln w="38100">
              <a:solidFill>
                <a:srgbClr val="009900"/>
              </a:solidFill>
              <a:round/>
              <a:headEnd/>
              <a:tailEnd/>
            </a:ln>
          </p:spPr>
          <p:txBody>
            <a:bodyPr/>
            <a:lstStyle/>
            <a:p>
              <a:endParaRPr lang="zh-CN" altLang="en-US"/>
            </a:p>
          </p:txBody>
        </p:sp>
      </p:grpSp>
      <p:sp>
        <p:nvSpPr>
          <p:cNvPr id="399362" name="Rectangle 2"/>
          <p:cNvSpPr>
            <a:spLocks noGrp="1" noChangeArrowheads="1"/>
          </p:cNvSpPr>
          <p:nvPr>
            <p:ph type="title"/>
          </p:nvPr>
        </p:nvSpPr>
        <p:spPr/>
        <p:txBody>
          <a:bodyPr/>
          <a:lstStyle/>
          <a:p>
            <a:r>
              <a:rPr lang="zh-CN" altLang="en-US"/>
              <a:t>逻辑结构设计具体过程</a:t>
            </a:r>
          </a:p>
        </p:txBody>
      </p:sp>
      <p:sp>
        <p:nvSpPr>
          <p:cNvPr id="399368" name="Oval 8"/>
          <p:cNvSpPr>
            <a:spLocks noChangeArrowheads="1"/>
          </p:cNvSpPr>
          <p:nvPr/>
        </p:nvSpPr>
        <p:spPr bwMode="auto">
          <a:xfrm>
            <a:off x="2665413" y="2632075"/>
            <a:ext cx="1209675" cy="1462088"/>
          </a:xfrm>
          <a:prstGeom prst="ellipse">
            <a:avLst/>
          </a:prstGeom>
          <a:solidFill>
            <a:schemeClr val="accent1"/>
          </a:solidFill>
          <a:ln w="9525">
            <a:solidFill>
              <a:srgbClr val="000000"/>
            </a:solidFill>
            <a:round/>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转化为一般数据模型</a:t>
            </a:r>
            <a:endParaRPr lang="zh-CN" altLang="en-US" sz="1000" b="1">
              <a:solidFill>
                <a:schemeClr val="tx1"/>
              </a:solidFill>
              <a:latin typeface="Times New Roman" pitchFamily="18" charset="0"/>
            </a:endParaRPr>
          </a:p>
        </p:txBody>
      </p:sp>
      <p:sp>
        <p:nvSpPr>
          <p:cNvPr id="399370" name="Oval 10"/>
          <p:cNvSpPr>
            <a:spLocks noChangeArrowheads="1"/>
          </p:cNvSpPr>
          <p:nvPr/>
        </p:nvSpPr>
        <p:spPr bwMode="auto">
          <a:xfrm>
            <a:off x="4087813" y="2632075"/>
            <a:ext cx="1360487" cy="1462088"/>
          </a:xfrm>
          <a:prstGeom prst="ellipse">
            <a:avLst/>
          </a:prstGeom>
          <a:solidFill>
            <a:schemeClr val="accent1"/>
          </a:solidFill>
          <a:ln w="9525">
            <a:solidFill>
              <a:srgbClr val="000000"/>
            </a:solidFill>
            <a:round/>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转化为特定</a:t>
            </a:r>
            <a:r>
              <a:rPr lang="en-US" altLang="zh-CN" sz="1800" b="1">
                <a:solidFill>
                  <a:schemeClr val="tx1"/>
                </a:solidFill>
                <a:latin typeface="Times New Roman" pitchFamily="18" charset="0"/>
              </a:rPr>
              <a:t>DBMS</a:t>
            </a:r>
            <a:r>
              <a:rPr lang="zh-CN" altLang="en-US" sz="1800" b="1">
                <a:solidFill>
                  <a:schemeClr val="tx1"/>
                </a:solidFill>
                <a:latin typeface="Times New Roman" pitchFamily="18" charset="0"/>
              </a:rPr>
              <a:t>支持下的据模型</a:t>
            </a:r>
            <a:endParaRPr lang="zh-CN" altLang="en-US" sz="1800">
              <a:solidFill>
                <a:schemeClr val="tx1"/>
              </a:solidFill>
              <a:latin typeface="Times New Roman" pitchFamily="18" charset="0"/>
            </a:endParaRPr>
          </a:p>
        </p:txBody>
      </p:sp>
      <p:sp>
        <p:nvSpPr>
          <p:cNvPr id="399372" name="Oval 12"/>
          <p:cNvSpPr>
            <a:spLocks noChangeArrowheads="1"/>
          </p:cNvSpPr>
          <p:nvPr/>
        </p:nvSpPr>
        <p:spPr bwMode="auto">
          <a:xfrm>
            <a:off x="5659438" y="2632075"/>
            <a:ext cx="1208087" cy="1462088"/>
          </a:xfrm>
          <a:prstGeom prst="ellipse">
            <a:avLst/>
          </a:prstGeom>
          <a:solidFill>
            <a:schemeClr val="accent1"/>
          </a:solidFill>
          <a:ln w="9525">
            <a:solidFill>
              <a:srgbClr val="000000"/>
            </a:solidFill>
            <a:round/>
            <a:headEnd/>
            <a:tailEnd/>
          </a:ln>
        </p:spPr>
        <p:txBody>
          <a:bodyPr lIns="0" tIns="0" rIns="0" bIns="0"/>
          <a:lstStyle/>
          <a:p>
            <a:pPr algn="just">
              <a:spcBef>
                <a:spcPct val="0"/>
              </a:spcBef>
              <a:buClrTx/>
              <a:buSzTx/>
              <a:buFontTx/>
              <a:buNone/>
            </a:pPr>
            <a:endParaRPr lang="en-US" altLang="zh-CN" sz="1000">
              <a:solidFill>
                <a:schemeClr val="tx1"/>
              </a:solidFill>
              <a:latin typeface="Times New Roman" pitchFamily="18" charset="0"/>
            </a:endParaRPr>
          </a:p>
          <a:p>
            <a:pPr>
              <a:spcBef>
                <a:spcPct val="0"/>
              </a:spcBef>
              <a:buClrTx/>
              <a:buSzTx/>
              <a:buFontTx/>
              <a:buNone/>
            </a:pPr>
            <a:r>
              <a:rPr lang="en-US" altLang="zh-CN" sz="1000">
                <a:solidFill>
                  <a:schemeClr val="tx1"/>
                </a:solidFill>
                <a:latin typeface="Times New Roman" pitchFamily="18" charset="0"/>
              </a:rPr>
              <a:t> </a:t>
            </a:r>
            <a:r>
              <a:rPr lang="zh-CN" altLang="en-US" sz="1800" b="1">
                <a:solidFill>
                  <a:schemeClr val="tx1"/>
                </a:solidFill>
                <a:latin typeface="Times New Roman" pitchFamily="18" charset="0"/>
              </a:rPr>
              <a:t>优化模型</a:t>
            </a:r>
            <a:endParaRPr lang="zh-CN" altLang="en-US" sz="1000">
              <a:solidFill>
                <a:schemeClr val="tx1"/>
              </a:solidFill>
              <a:latin typeface="Times New Roman" pitchFamily="18" charset="0"/>
            </a:endParaRPr>
          </a:p>
        </p:txBody>
      </p:sp>
      <p:sp>
        <p:nvSpPr>
          <p:cNvPr id="399376" name="Text Box 16"/>
          <p:cNvSpPr txBox="1">
            <a:spLocks noChangeArrowheads="1"/>
          </p:cNvSpPr>
          <p:nvPr/>
        </p:nvSpPr>
        <p:spPr bwMode="auto">
          <a:xfrm>
            <a:off x="990600" y="3444875"/>
            <a:ext cx="1139825" cy="487363"/>
          </a:xfrm>
          <a:prstGeom prst="rect">
            <a:avLst/>
          </a:prstGeom>
          <a:solidFill>
            <a:schemeClr val="bg1"/>
          </a:solidFill>
          <a:ln w="9525">
            <a:noFill/>
            <a:miter lim="800000"/>
            <a:headEnd/>
            <a:tailEnd/>
          </a:ln>
        </p:spPr>
        <p:txBody>
          <a:bodyPr lIns="0" tIns="0" rIns="0" bIns="0"/>
          <a:lstStyle/>
          <a:p>
            <a:pPr algn="just">
              <a:spcBef>
                <a:spcPct val="0"/>
              </a:spcBef>
              <a:buClrTx/>
              <a:buSzTx/>
              <a:buFontTx/>
              <a:buNone/>
            </a:pPr>
            <a:r>
              <a:rPr lang="zh-CN" altLang="en-US" sz="2000" b="1">
                <a:solidFill>
                  <a:schemeClr val="tx1"/>
                </a:solidFill>
                <a:latin typeface="Times New Roman" pitchFamily="18" charset="0"/>
              </a:rPr>
              <a:t>概念结</a:t>
            </a:r>
          </a:p>
          <a:p>
            <a:pPr algn="just">
              <a:spcBef>
                <a:spcPct val="0"/>
              </a:spcBef>
              <a:buClrTx/>
              <a:buSzTx/>
              <a:buFontTx/>
              <a:buNone/>
            </a:pPr>
            <a:r>
              <a:rPr lang="zh-CN" altLang="en-US" sz="2000" b="1">
                <a:solidFill>
                  <a:schemeClr val="tx1"/>
                </a:solidFill>
                <a:latin typeface="Times New Roman" pitchFamily="18" charset="0"/>
              </a:rPr>
              <a:t>构设计</a:t>
            </a:r>
            <a:endParaRPr lang="zh-CN" altLang="en-US" sz="1000" b="1">
              <a:solidFill>
                <a:schemeClr val="tx1"/>
              </a:solidFill>
              <a:latin typeface="Times New Roman" pitchFamily="18" charset="0"/>
            </a:endParaRPr>
          </a:p>
        </p:txBody>
      </p:sp>
      <p:sp>
        <p:nvSpPr>
          <p:cNvPr id="399377" name="Text Box 17"/>
          <p:cNvSpPr txBox="1">
            <a:spLocks noChangeArrowheads="1"/>
          </p:cNvSpPr>
          <p:nvPr/>
        </p:nvSpPr>
        <p:spPr bwMode="auto">
          <a:xfrm>
            <a:off x="7404100" y="3444875"/>
            <a:ext cx="1282700" cy="487363"/>
          </a:xfrm>
          <a:prstGeom prst="rect">
            <a:avLst/>
          </a:prstGeom>
          <a:solidFill>
            <a:schemeClr val="bg1"/>
          </a:solidFill>
          <a:ln w="9525">
            <a:noFill/>
            <a:miter lim="800000"/>
            <a:headEnd/>
            <a:tailEnd/>
          </a:ln>
        </p:spPr>
        <p:txBody>
          <a:bodyPr lIns="0" tIns="0" rIns="0" bIns="0"/>
          <a:lstStyle/>
          <a:p>
            <a:pPr algn="just">
              <a:spcBef>
                <a:spcPct val="0"/>
              </a:spcBef>
              <a:buClrTx/>
              <a:buSzTx/>
              <a:buFontTx/>
              <a:buNone/>
            </a:pPr>
            <a:r>
              <a:rPr lang="zh-CN" altLang="en-US" sz="2000" b="1">
                <a:solidFill>
                  <a:schemeClr val="tx1"/>
                </a:solidFill>
                <a:latin typeface="Times New Roman" pitchFamily="18" charset="0"/>
              </a:rPr>
              <a:t>数据库</a:t>
            </a:r>
          </a:p>
          <a:p>
            <a:pPr algn="just">
              <a:spcBef>
                <a:spcPct val="0"/>
              </a:spcBef>
              <a:buClrTx/>
              <a:buSzTx/>
              <a:buFontTx/>
              <a:buNone/>
            </a:pPr>
            <a:r>
              <a:rPr lang="zh-CN" altLang="en-US" sz="2000" b="1">
                <a:solidFill>
                  <a:schemeClr val="tx1"/>
                </a:solidFill>
                <a:latin typeface="Times New Roman" pitchFamily="18" charset="0"/>
              </a:rPr>
              <a:t>物理设计</a:t>
            </a:r>
            <a:endParaRPr lang="zh-CN" altLang="en-US" sz="1600" b="1">
              <a:solidFill>
                <a:schemeClr val="tx1"/>
              </a:solidFill>
              <a:latin typeface="Times New Roman" pitchFamily="18" charset="0"/>
            </a:endParaRPr>
          </a:p>
        </p:txBody>
      </p:sp>
      <p:sp>
        <p:nvSpPr>
          <p:cNvPr id="399378" name="AutoShape 18"/>
          <p:cNvSpPr>
            <a:spLocks noChangeArrowheads="1"/>
          </p:cNvSpPr>
          <p:nvPr/>
        </p:nvSpPr>
        <p:spPr bwMode="auto">
          <a:xfrm>
            <a:off x="1417638" y="5070475"/>
            <a:ext cx="998537" cy="974725"/>
          </a:xfrm>
          <a:prstGeom prst="flowChartDocument">
            <a:avLst/>
          </a:prstGeom>
          <a:solidFill>
            <a:srgbClr val="CC66FF"/>
          </a:solidFill>
          <a:ln w="9525">
            <a:solidFill>
              <a:srgbClr val="000000"/>
            </a:solidFill>
            <a:miter lim="800000"/>
            <a:headEnd/>
            <a:tailEnd/>
          </a:ln>
        </p:spPr>
        <p:txBody>
          <a:bodyPr lIns="0" tIns="0" rIns="0" bIns="0"/>
          <a:lstStyle/>
          <a:p>
            <a:pPr algn="just">
              <a:spcBef>
                <a:spcPct val="0"/>
              </a:spcBef>
              <a:buClrTx/>
              <a:buSzTx/>
              <a:buFontTx/>
              <a:buNone/>
            </a:pPr>
            <a:endParaRPr lang="en-US" altLang="zh-CN" sz="1000">
              <a:solidFill>
                <a:schemeClr val="tx1"/>
              </a:solidFill>
              <a:latin typeface="Times New Roman" pitchFamily="18" charset="0"/>
            </a:endParaRPr>
          </a:p>
          <a:p>
            <a:pPr>
              <a:spcBef>
                <a:spcPct val="0"/>
              </a:spcBef>
              <a:buClrTx/>
              <a:buSzTx/>
              <a:buFontTx/>
              <a:buNone/>
            </a:pPr>
            <a:r>
              <a:rPr lang="zh-CN" altLang="en-US" sz="1600" b="1">
                <a:solidFill>
                  <a:schemeClr val="tx1"/>
                </a:solidFill>
                <a:latin typeface="Times New Roman" pitchFamily="18" charset="0"/>
              </a:rPr>
              <a:t>基本</a:t>
            </a:r>
            <a:r>
              <a:rPr lang="en-US" altLang="zh-CN" sz="1600" b="1">
                <a:solidFill>
                  <a:schemeClr val="tx1"/>
                </a:solidFill>
                <a:latin typeface="Times New Roman" pitchFamily="18" charset="0"/>
              </a:rPr>
              <a:t>E-R</a:t>
            </a:r>
            <a:r>
              <a:rPr lang="zh-CN" altLang="en-US" sz="1600" b="1">
                <a:solidFill>
                  <a:schemeClr val="tx1"/>
                </a:solidFill>
                <a:latin typeface="Times New Roman" pitchFamily="18" charset="0"/>
              </a:rPr>
              <a:t>图</a:t>
            </a:r>
            <a:endParaRPr lang="zh-CN" altLang="en-US" sz="1000" b="1">
              <a:solidFill>
                <a:schemeClr val="tx1"/>
              </a:solidFill>
              <a:latin typeface="Times New Roman" pitchFamily="18" charset="0"/>
            </a:endParaRPr>
          </a:p>
        </p:txBody>
      </p:sp>
      <p:grpSp>
        <p:nvGrpSpPr>
          <p:cNvPr id="4" name="Group 35"/>
          <p:cNvGrpSpPr>
            <a:grpSpLocks/>
          </p:cNvGrpSpPr>
          <p:nvPr/>
        </p:nvGrpSpPr>
        <p:grpSpPr bwMode="auto">
          <a:xfrm>
            <a:off x="3832225" y="3281363"/>
            <a:ext cx="1719263" cy="3576637"/>
            <a:chOff x="2414" y="2067"/>
            <a:chExt cx="1083" cy="2253"/>
          </a:xfrm>
        </p:grpSpPr>
        <p:sp>
          <p:nvSpPr>
            <p:cNvPr id="399369" name="Line 9"/>
            <p:cNvSpPr>
              <a:spLocks noChangeShapeType="1"/>
            </p:cNvSpPr>
            <p:nvPr/>
          </p:nvSpPr>
          <p:spPr bwMode="auto">
            <a:xfrm>
              <a:off x="2414" y="2067"/>
              <a:ext cx="191" cy="1"/>
            </a:xfrm>
            <a:prstGeom prst="line">
              <a:avLst/>
            </a:prstGeom>
            <a:noFill/>
            <a:ln w="38100">
              <a:solidFill>
                <a:srgbClr val="009900"/>
              </a:solidFill>
              <a:round/>
              <a:headEnd/>
              <a:tailEnd type="triangle" w="med" len="med"/>
            </a:ln>
          </p:spPr>
          <p:txBody>
            <a:bodyPr/>
            <a:lstStyle/>
            <a:p>
              <a:endParaRPr lang="zh-CN" altLang="en-US"/>
            </a:p>
          </p:txBody>
        </p:sp>
        <p:sp>
          <p:nvSpPr>
            <p:cNvPr id="399382" name="Line 22"/>
            <p:cNvSpPr>
              <a:spLocks noChangeShapeType="1"/>
            </p:cNvSpPr>
            <p:nvPr/>
          </p:nvSpPr>
          <p:spPr bwMode="auto">
            <a:xfrm flipV="1">
              <a:off x="3048" y="2579"/>
              <a:ext cx="0" cy="615"/>
            </a:xfrm>
            <a:prstGeom prst="line">
              <a:avLst/>
            </a:prstGeom>
            <a:noFill/>
            <a:ln w="38100">
              <a:solidFill>
                <a:srgbClr val="009900"/>
              </a:solidFill>
              <a:round/>
              <a:headEnd/>
              <a:tailEnd type="triangle" w="med" len="med"/>
            </a:ln>
          </p:spPr>
          <p:txBody>
            <a:bodyPr/>
            <a:lstStyle/>
            <a:p>
              <a:endParaRPr lang="zh-CN" altLang="en-US"/>
            </a:p>
          </p:txBody>
        </p:sp>
        <p:sp>
          <p:nvSpPr>
            <p:cNvPr id="399381" name="AutoShape 21"/>
            <p:cNvSpPr>
              <a:spLocks noChangeArrowheads="1"/>
            </p:cNvSpPr>
            <p:nvPr/>
          </p:nvSpPr>
          <p:spPr bwMode="auto">
            <a:xfrm>
              <a:off x="2509" y="3091"/>
              <a:ext cx="988" cy="1229"/>
            </a:xfrm>
            <a:prstGeom prst="irregularSeal1">
              <a:avLst/>
            </a:prstGeom>
            <a:solidFill>
              <a:srgbClr val="FF9966"/>
            </a:solidFill>
            <a:ln w="9525">
              <a:solidFill>
                <a:srgbClr val="000000"/>
              </a:solidFill>
              <a:miter lim="800000"/>
              <a:headEnd/>
              <a:tailEnd/>
            </a:ln>
          </p:spPr>
          <p:txBody>
            <a:bodyPr lIns="0" tIns="0" rIns="0" bIns="0"/>
            <a:lstStyle/>
            <a:p>
              <a:pPr>
                <a:spcBef>
                  <a:spcPct val="0"/>
                </a:spcBef>
                <a:buClrTx/>
                <a:buSzTx/>
                <a:buFontTx/>
                <a:buNone/>
              </a:pPr>
              <a:r>
                <a:rPr lang="zh-CN" altLang="en-US" sz="1600" b="1">
                  <a:solidFill>
                    <a:schemeClr val="tx1"/>
                  </a:solidFill>
                  <a:latin typeface="Times New Roman" pitchFamily="18" charset="0"/>
                </a:rPr>
                <a:t>特定</a:t>
              </a:r>
              <a:r>
                <a:rPr lang="en-US" altLang="zh-CN" sz="1600" b="1">
                  <a:solidFill>
                    <a:schemeClr val="tx1"/>
                  </a:solidFill>
                  <a:latin typeface="Times New Roman" pitchFamily="18" charset="0"/>
                </a:rPr>
                <a:t>DBMS</a:t>
              </a:r>
              <a:r>
                <a:rPr lang="zh-CN" altLang="en-US" sz="1600" b="1">
                  <a:solidFill>
                    <a:schemeClr val="tx1"/>
                  </a:solidFill>
                  <a:latin typeface="Times New Roman" pitchFamily="18" charset="0"/>
                </a:rPr>
                <a:t>的特点与限制</a:t>
              </a:r>
            </a:p>
          </p:txBody>
        </p:sp>
      </p:grpSp>
      <p:grpSp>
        <p:nvGrpSpPr>
          <p:cNvPr id="5" name="Group 36"/>
          <p:cNvGrpSpPr>
            <a:grpSpLocks/>
          </p:cNvGrpSpPr>
          <p:nvPr/>
        </p:nvGrpSpPr>
        <p:grpSpPr bwMode="auto">
          <a:xfrm>
            <a:off x="5400675" y="3281363"/>
            <a:ext cx="1717675" cy="3576637"/>
            <a:chOff x="3402" y="2067"/>
            <a:chExt cx="1082" cy="2253"/>
          </a:xfrm>
        </p:grpSpPr>
        <p:sp>
          <p:nvSpPr>
            <p:cNvPr id="399371" name="Line 11"/>
            <p:cNvSpPr>
              <a:spLocks noChangeShapeType="1"/>
            </p:cNvSpPr>
            <p:nvPr/>
          </p:nvSpPr>
          <p:spPr bwMode="auto">
            <a:xfrm>
              <a:off x="3402" y="2067"/>
              <a:ext cx="190" cy="1"/>
            </a:xfrm>
            <a:prstGeom prst="line">
              <a:avLst/>
            </a:prstGeom>
            <a:noFill/>
            <a:ln w="38100">
              <a:solidFill>
                <a:srgbClr val="009900"/>
              </a:solidFill>
              <a:round/>
              <a:headEnd/>
              <a:tailEnd type="triangle" w="med" len="med"/>
            </a:ln>
          </p:spPr>
          <p:txBody>
            <a:bodyPr/>
            <a:lstStyle/>
            <a:p>
              <a:endParaRPr lang="zh-CN" altLang="en-US"/>
            </a:p>
          </p:txBody>
        </p:sp>
        <p:sp>
          <p:nvSpPr>
            <p:cNvPr id="399384" name="Line 24"/>
            <p:cNvSpPr>
              <a:spLocks noChangeShapeType="1"/>
            </p:cNvSpPr>
            <p:nvPr/>
          </p:nvSpPr>
          <p:spPr bwMode="auto">
            <a:xfrm flipV="1">
              <a:off x="3946" y="2579"/>
              <a:ext cx="0" cy="615"/>
            </a:xfrm>
            <a:prstGeom prst="line">
              <a:avLst/>
            </a:prstGeom>
            <a:noFill/>
            <a:ln w="38100">
              <a:solidFill>
                <a:srgbClr val="009900"/>
              </a:solidFill>
              <a:round/>
              <a:headEnd/>
              <a:tailEnd type="triangle" w="med" len="med"/>
            </a:ln>
          </p:spPr>
          <p:txBody>
            <a:bodyPr/>
            <a:lstStyle/>
            <a:p>
              <a:endParaRPr lang="zh-CN" altLang="en-US"/>
            </a:p>
          </p:txBody>
        </p:sp>
        <p:sp>
          <p:nvSpPr>
            <p:cNvPr id="399383" name="AutoShape 23"/>
            <p:cNvSpPr>
              <a:spLocks noChangeArrowheads="1"/>
            </p:cNvSpPr>
            <p:nvPr/>
          </p:nvSpPr>
          <p:spPr bwMode="auto">
            <a:xfrm>
              <a:off x="3587" y="2989"/>
              <a:ext cx="897" cy="1331"/>
            </a:xfrm>
            <a:prstGeom prst="irregularSeal1">
              <a:avLst/>
            </a:prstGeom>
            <a:solidFill>
              <a:srgbClr val="FF9966"/>
            </a:solidFill>
            <a:ln w="9525">
              <a:solidFill>
                <a:srgbClr val="000000"/>
              </a:solidFill>
              <a:miter lim="800000"/>
              <a:headEnd/>
              <a:tailEnd/>
            </a:ln>
          </p:spPr>
          <p:txBody>
            <a:bodyPr lIns="0" tIns="0" rIns="0" bIns="0"/>
            <a:lstStyle/>
            <a:p>
              <a:pPr>
                <a:spcBef>
                  <a:spcPct val="0"/>
                </a:spcBef>
                <a:buClrTx/>
                <a:buSzTx/>
                <a:buFontTx/>
                <a:buNone/>
              </a:pPr>
              <a:r>
                <a:rPr lang="zh-CN" altLang="en-US" sz="1600" b="1">
                  <a:solidFill>
                    <a:schemeClr val="tx1"/>
                  </a:solidFill>
                  <a:latin typeface="Times New Roman" pitchFamily="18" charset="0"/>
                </a:rPr>
                <a:t>优化方法如规范化理论</a:t>
              </a:r>
            </a:p>
          </p:txBody>
        </p:sp>
      </p:grpSp>
      <p:sp>
        <p:nvSpPr>
          <p:cNvPr id="399385" name="AutoShape 25"/>
          <p:cNvSpPr>
            <a:spLocks noChangeArrowheads="1"/>
          </p:cNvSpPr>
          <p:nvPr/>
        </p:nvSpPr>
        <p:spPr bwMode="auto">
          <a:xfrm>
            <a:off x="7261225" y="5232400"/>
            <a:ext cx="712788" cy="974725"/>
          </a:xfrm>
          <a:prstGeom prst="octagon">
            <a:avLst>
              <a:gd name="adj" fmla="val 29287"/>
            </a:avLst>
          </a:prstGeom>
          <a:solidFill>
            <a:srgbClr val="CC66FF"/>
          </a:solidFill>
          <a:ln w="9525">
            <a:solidFill>
              <a:srgbClr val="000000"/>
            </a:solidFill>
            <a:miter lim="800000"/>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逻辑</a:t>
            </a:r>
          </a:p>
          <a:p>
            <a:pPr>
              <a:spcBef>
                <a:spcPct val="0"/>
              </a:spcBef>
              <a:buClrTx/>
              <a:buSzTx/>
              <a:buFontTx/>
              <a:buNone/>
            </a:pPr>
            <a:r>
              <a:rPr lang="zh-CN" altLang="en-US" sz="1800" b="1">
                <a:solidFill>
                  <a:schemeClr val="tx1"/>
                </a:solidFill>
                <a:latin typeface="Times New Roman" pitchFamily="18" charset="0"/>
              </a:rPr>
              <a:t>模型</a:t>
            </a:r>
            <a:endParaRPr lang="zh-CN" altLang="en-US" sz="1000" b="1">
              <a:solidFill>
                <a:schemeClr val="tx1"/>
              </a:solidFill>
              <a:latin typeface="Times New Roman" pitchFamily="18" charset="0"/>
            </a:endParaRPr>
          </a:p>
        </p:txBody>
      </p:sp>
      <p:sp>
        <p:nvSpPr>
          <p:cNvPr id="399386" name="AutoShape 26"/>
          <p:cNvSpPr>
            <a:spLocks noChangeArrowheads="1"/>
          </p:cNvSpPr>
          <p:nvPr/>
        </p:nvSpPr>
        <p:spPr bwMode="auto">
          <a:xfrm rot="3331037">
            <a:off x="1027906" y="4433094"/>
            <a:ext cx="1033463" cy="200025"/>
          </a:xfrm>
          <a:prstGeom prst="rightArrow">
            <a:avLst>
              <a:gd name="adj1" fmla="val 50000"/>
              <a:gd name="adj2" fmla="val 129167"/>
            </a:avLst>
          </a:prstGeom>
          <a:solidFill>
            <a:srgbClr val="79710F"/>
          </a:solidFill>
          <a:ln w="9525">
            <a:solidFill>
              <a:srgbClr val="000000"/>
            </a:solidFill>
            <a:miter lim="800000"/>
            <a:headEnd/>
            <a:tailEnd/>
          </a:ln>
        </p:spPr>
        <p:txBody>
          <a:bodyPr/>
          <a:lstStyle/>
          <a:p>
            <a:endParaRPr lang="zh-CN" altLang="en-US"/>
          </a:p>
        </p:txBody>
      </p:sp>
      <p:sp>
        <p:nvSpPr>
          <p:cNvPr id="399387" name="AutoShape 27"/>
          <p:cNvSpPr>
            <a:spLocks noChangeArrowheads="1"/>
          </p:cNvSpPr>
          <p:nvPr/>
        </p:nvSpPr>
        <p:spPr bwMode="auto">
          <a:xfrm rot="2916161">
            <a:off x="6353969" y="4577557"/>
            <a:ext cx="1463675" cy="141287"/>
          </a:xfrm>
          <a:prstGeom prst="rightArrow">
            <a:avLst>
              <a:gd name="adj1" fmla="val 50000"/>
              <a:gd name="adj2" fmla="val 258990"/>
            </a:avLst>
          </a:prstGeom>
          <a:solidFill>
            <a:srgbClr val="79710F"/>
          </a:solidFill>
          <a:ln w="9525">
            <a:solidFill>
              <a:srgbClr val="000000"/>
            </a:solidFill>
            <a:miter lim="800000"/>
            <a:headEnd/>
            <a:tailEnd/>
          </a:ln>
        </p:spPr>
        <p:txBody>
          <a:bodyPr/>
          <a:lstStyle/>
          <a:p>
            <a:endParaRPr lang="zh-CN" altLang="en-US"/>
          </a:p>
        </p:txBody>
      </p:sp>
      <p:grpSp>
        <p:nvGrpSpPr>
          <p:cNvPr id="6" name="Group 34"/>
          <p:cNvGrpSpPr>
            <a:grpSpLocks/>
          </p:cNvGrpSpPr>
          <p:nvPr/>
        </p:nvGrpSpPr>
        <p:grpSpPr bwMode="auto">
          <a:xfrm>
            <a:off x="2416175" y="3768725"/>
            <a:ext cx="1427163" cy="2601913"/>
            <a:chOff x="1522" y="2374"/>
            <a:chExt cx="899" cy="1639"/>
          </a:xfrm>
        </p:grpSpPr>
        <p:sp>
          <p:nvSpPr>
            <p:cNvPr id="399380" name="Line 20"/>
            <p:cNvSpPr>
              <a:spLocks noChangeShapeType="1"/>
            </p:cNvSpPr>
            <p:nvPr/>
          </p:nvSpPr>
          <p:spPr bwMode="auto">
            <a:xfrm flipV="1">
              <a:off x="2060" y="2579"/>
              <a:ext cx="0" cy="615"/>
            </a:xfrm>
            <a:prstGeom prst="line">
              <a:avLst/>
            </a:prstGeom>
            <a:noFill/>
            <a:ln w="38100">
              <a:solidFill>
                <a:srgbClr val="009900"/>
              </a:solidFill>
              <a:round/>
              <a:headEnd/>
              <a:tailEnd type="triangle" w="med" len="med"/>
            </a:ln>
          </p:spPr>
          <p:txBody>
            <a:bodyPr/>
            <a:lstStyle/>
            <a:p>
              <a:endParaRPr lang="zh-CN" altLang="en-US"/>
            </a:p>
          </p:txBody>
        </p:sp>
        <p:sp>
          <p:nvSpPr>
            <p:cNvPr id="399379" name="AutoShape 19"/>
            <p:cNvSpPr>
              <a:spLocks noChangeArrowheads="1"/>
            </p:cNvSpPr>
            <p:nvPr/>
          </p:nvSpPr>
          <p:spPr bwMode="auto">
            <a:xfrm>
              <a:off x="1612" y="3194"/>
              <a:ext cx="809" cy="819"/>
            </a:xfrm>
            <a:prstGeom prst="irregularSeal1">
              <a:avLst/>
            </a:prstGeom>
            <a:solidFill>
              <a:srgbClr val="FF9966"/>
            </a:solidFill>
            <a:ln w="9525">
              <a:solidFill>
                <a:srgbClr val="000000"/>
              </a:solidFill>
              <a:miter lim="800000"/>
              <a:headEnd/>
              <a:tailEnd/>
            </a:ln>
          </p:spPr>
          <p:txBody>
            <a:bodyPr lIns="0" tIns="0" rIns="0" bIns="0"/>
            <a:lstStyle/>
            <a:p>
              <a:pPr>
                <a:spcBef>
                  <a:spcPct val="0"/>
                </a:spcBef>
                <a:buClrTx/>
                <a:buSzTx/>
                <a:buFontTx/>
                <a:buNone/>
              </a:pPr>
              <a:r>
                <a:rPr lang="zh-CN" altLang="en-US" sz="1600" b="1">
                  <a:solidFill>
                    <a:schemeClr val="tx1"/>
                  </a:solidFill>
                  <a:latin typeface="Times New Roman" pitchFamily="18" charset="0"/>
                </a:rPr>
                <a:t>转换规则</a:t>
              </a:r>
              <a:endParaRPr lang="zh-CN" altLang="en-US" sz="1000" b="1">
                <a:solidFill>
                  <a:schemeClr val="tx1"/>
                </a:solidFill>
                <a:latin typeface="Times New Roman" pitchFamily="18" charset="0"/>
              </a:endParaRPr>
            </a:p>
          </p:txBody>
        </p:sp>
        <p:sp>
          <p:nvSpPr>
            <p:cNvPr id="399388" name="AutoShape 28"/>
            <p:cNvSpPr>
              <a:spLocks noChangeArrowheads="1"/>
            </p:cNvSpPr>
            <p:nvPr/>
          </p:nvSpPr>
          <p:spPr bwMode="auto">
            <a:xfrm rot="-2736863">
              <a:off x="1156" y="2740"/>
              <a:ext cx="827" cy="95"/>
            </a:xfrm>
            <a:prstGeom prst="rightArrow">
              <a:avLst>
                <a:gd name="adj1" fmla="val 50000"/>
                <a:gd name="adj2" fmla="val 217632"/>
              </a:avLst>
            </a:prstGeom>
            <a:solidFill>
              <a:srgbClr val="79710F"/>
            </a:solidFill>
            <a:ln w="9525">
              <a:solidFill>
                <a:srgbClr val="000000"/>
              </a:solidFill>
              <a:miter lim="800000"/>
              <a:headEnd/>
              <a:tailEnd/>
            </a:ln>
          </p:spPr>
          <p:txBody>
            <a:bodyPr/>
            <a:lstStyle/>
            <a:p>
              <a:endParaRPr lang="zh-CN" altLang="en-US"/>
            </a:p>
          </p:txBody>
        </p:sp>
      </p:grpSp>
      <p:grpSp>
        <p:nvGrpSpPr>
          <p:cNvPr id="7" name="Group 37"/>
          <p:cNvGrpSpPr>
            <a:grpSpLocks/>
          </p:cNvGrpSpPr>
          <p:nvPr/>
        </p:nvGrpSpPr>
        <p:grpSpPr bwMode="auto">
          <a:xfrm>
            <a:off x="3657600" y="2089150"/>
            <a:ext cx="2719388" cy="620713"/>
            <a:chOff x="2304" y="1316"/>
            <a:chExt cx="1713" cy="391"/>
          </a:xfrm>
        </p:grpSpPr>
        <p:sp>
          <p:nvSpPr>
            <p:cNvPr id="399389" name="Freeform 29"/>
            <p:cNvSpPr>
              <a:spLocks/>
            </p:cNvSpPr>
            <p:nvPr/>
          </p:nvSpPr>
          <p:spPr bwMode="auto">
            <a:xfrm>
              <a:off x="3072" y="1483"/>
              <a:ext cx="816" cy="197"/>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38100" cap="flat" cmpd="sng">
              <a:solidFill>
                <a:srgbClr val="009900"/>
              </a:solidFill>
              <a:prstDash val="sysDot"/>
              <a:round/>
              <a:headEnd type="none" w="med" len="med"/>
              <a:tailEnd type="triangle" w="lg" len="lg"/>
            </a:ln>
            <a:effectLst/>
          </p:spPr>
          <p:txBody>
            <a:bodyPr wrap="none" anchor="ctr"/>
            <a:lstStyle/>
            <a:p>
              <a:endParaRPr lang="zh-CN" altLang="en-US"/>
            </a:p>
          </p:txBody>
        </p:sp>
        <p:sp>
          <p:nvSpPr>
            <p:cNvPr id="399390" name="Freeform 30"/>
            <p:cNvSpPr>
              <a:spLocks/>
            </p:cNvSpPr>
            <p:nvPr/>
          </p:nvSpPr>
          <p:spPr bwMode="auto">
            <a:xfrm>
              <a:off x="2304" y="1316"/>
              <a:ext cx="1713" cy="391"/>
            </a:xfrm>
            <a:custGeom>
              <a:avLst/>
              <a:gdLst/>
              <a:ahLst/>
              <a:cxnLst>
                <a:cxn ang="0">
                  <a:pos x="1713" y="359"/>
                </a:cxn>
                <a:cxn ang="0">
                  <a:pos x="1452" y="124"/>
                </a:cxn>
                <a:cxn ang="0">
                  <a:pos x="1230" y="20"/>
                </a:cxn>
                <a:cxn ang="0">
                  <a:pos x="1087" y="7"/>
                </a:cxn>
                <a:cxn ang="0">
                  <a:pos x="735" y="20"/>
                </a:cxn>
                <a:cxn ang="0">
                  <a:pos x="469" y="82"/>
                </a:cxn>
                <a:cxn ang="0">
                  <a:pos x="200" y="211"/>
                </a:cxn>
                <a:cxn ang="0">
                  <a:pos x="0" y="391"/>
                </a:cxn>
              </a:cxnLst>
              <a:rect l="0" t="0" r="r" b="b"/>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38100" cap="flat" cmpd="sng">
              <a:solidFill>
                <a:srgbClr val="009900"/>
              </a:solidFill>
              <a:prstDash val="sysDot"/>
              <a:round/>
              <a:headEnd type="none" w="med" len="med"/>
              <a:tailEnd type="triangle" w="lg" len="lg"/>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76"/>
                                        </p:tgtEl>
                                        <p:attrNameLst>
                                          <p:attrName>style.visibility</p:attrName>
                                        </p:attrNameLst>
                                      </p:cBhvr>
                                      <p:to>
                                        <p:strVal val="visible"/>
                                      </p:to>
                                    </p:set>
                                    <p:animEffect transition="in" filter="wipe(left)">
                                      <p:cBhvr>
                                        <p:cTn id="7" dur="500"/>
                                        <p:tgtEl>
                                          <p:spTgt spid="3993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66"/>
                                        </p:tgtEl>
                                        <p:attrNameLst>
                                          <p:attrName>style.visibility</p:attrName>
                                        </p:attrNameLst>
                                      </p:cBhvr>
                                      <p:to>
                                        <p:strVal val="visible"/>
                                      </p:to>
                                    </p:set>
                                    <p:animEffect transition="in" filter="wipe(left)">
                                      <p:cBhvr>
                                        <p:cTn id="17" dur="500"/>
                                        <p:tgtEl>
                                          <p:spTgt spid="3993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377"/>
                                        </p:tgtEl>
                                        <p:attrNameLst>
                                          <p:attrName>style.visibility</p:attrName>
                                        </p:attrNameLst>
                                      </p:cBhvr>
                                      <p:to>
                                        <p:strVal val="visible"/>
                                      </p:to>
                                    </p:set>
                                    <p:animEffect transition="in" filter="wipe(left)">
                                      <p:cBhvr>
                                        <p:cTn id="27" dur="500"/>
                                        <p:tgtEl>
                                          <p:spTgt spid="3993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99386"/>
                                        </p:tgtEl>
                                        <p:attrNameLst>
                                          <p:attrName>style.visibility</p:attrName>
                                        </p:attrNameLst>
                                      </p:cBhvr>
                                      <p:to>
                                        <p:strVal val="visible"/>
                                      </p:to>
                                    </p:set>
                                    <p:animEffect transition="in" filter="wipe(up)">
                                      <p:cBhvr>
                                        <p:cTn id="32" dur="500"/>
                                        <p:tgtEl>
                                          <p:spTgt spid="3993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99378"/>
                                        </p:tgtEl>
                                        <p:attrNameLst>
                                          <p:attrName>style.visibility</p:attrName>
                                        </p:attrNameLst>
                                      </p:cBhvr>
                                      <p:to>
                                        <p:strVal val="visible"/>
                                      </p:to>
                                    </p:set>
                                    <p:animEffect transition="in" filter="wipe(up)">
                                      <p:cBhvr>
                                        <p:cTn id="37" dur="500"/>
                                        <p:tgtEl>
                                          <p:spTgt spid="3993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9368"/>
                                        </p:tgtEl>
                                        <p:attrNameLst>
                                          <p:attrName>style.visibility</p:attrName>
                                        </p:attrNameLst>
                                      </p:cBhvr>
                                      <p:to>
                                        <p:strVal val="visible"/>
                                      </p:to>
                                    </p:set>
                                    <p:animEffect transition="in" filter="dissolve">
                                      <p:cBhvr>
                                        <p:cTn id="47" dur="500"/>
                                        <p:tgtEl>
                                          <p:spTgt spid="3993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99370"/>
                                        </p:tgtEl>
                                        <p:attrNameLst>
                                          <p:attrName>style.visibility</p:attrName>
                                        </p:attrNameLst>
                                      </p:cBhvr>
                                      <p:to>
                                        <p:strVal val="visible"/>
                                      </p:to>
                                    </p:set>
                                    <p:animEffect transition="in" filter="dissolve">
                                      <p:cBhvr>
                                        <p:cTn id="57" dur="500"/>
                                        <p:tgtEl>
                                          <p:spTgt spid="39937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99372"/>
                                        </p:tgtEl>
                                        <p:attrNameLst>
                                          <p:attrName>style.visibility</p:attrName>
                                        </p:attrNameLst>
                                      </p:cBhvr>
                                      <p:to>
                                        <p:strVal val="visible"/>
                                      </p:to>
                                    </p:set>
                                    <p:animEffect transition="in" filter="dissolve">
                                      <p:cBhvr>
                                        <p:cTn id="67" dur="500"/>
                                        <p:tgtEl>
                                          <p:spTgt spid="39937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right)">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99387"/>
                                        </p:tgtEl>
                                        <p:attrNameLst>
                                          <p:attrName>style.visibility</p:attrName>
                                        </p:attrNameLst>
                                      </p:cBhvr>
                                      <p:to>
                                        <p:strVal val="visible"/>
                                      </p:to>
                                    </p:set>
                                    <p:animEffect transition="in" filter="wipe(up)">
                                      <p:cBhvr>
                                        <p:cTn id="77" dur="500"/>
                                        <p:tgtEl>
                                          <p:spTgt spid="39938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99385"/>
                                        </p:tgtEl>
                                        <p:attrNameLst>
                                          <p:attrName>style.visibility</p:attrName>
                                        </p:attrNameLst>
                                      </p:cBhvr>
                                      <p:to>
                                        <p:strVal val="visible"/>
                                      </p:to>
                                    </p:set>
                                    <p:animEffect transition="in" filter="wipe(up)">
                                      <p:cBhvr>
                                        <p:cTn id="82" dur="500"/>
                                        <p:tgtEl>
                                          <p:spTgt spid="399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6" grpId="0" animBg="1" autoUpdateAnimBg="0"/>
      <p:bldP spid="399368" grpId="0" animBg="1" autoUpdateAnimBg="0"/>
      <p:bldP spid="399370" grpId="0" animBg="1" autoUpdateAnimBg="0"/>
      <p:bldP spid="399372" grpId="0" animBg="1" autoUpdateAnimBg="0"/>
      <p:bldP spid="399376" grpId="0" animBg="1" autoUpdateAnimBg="0"/>
      <p:bldP spid="399377" grpId="0" animBg="1" autoUpdateAnimBg="0"/>
      <p:bldP spid="399378" grpId="0" animBg="1" autoUpdateAnimBg="0"/>
      <p:bldP spid="399385" grpId="0" animBg="1" autoUpdateAnimBg="0"/>
      <p:bldP spid="399386" grpId="0" animBg="1"/>
      <p:bldP spid="39938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243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02435" name="Rectangle 3"/>
          <p:cNvSpPr>
            <a:spLocks noGrp="1" noChangeArrowheads="1"/>
          </p:cNvSpPr>
          <p:nvPr>
            <p:ph type="body" idx="1"/>
          </p:nvPr>
        </p:nvSpPr>
        <p:spPr/>
        <p:txBody>
          <a:bodyPr/>
          <a:lstStyle/>
          <a:p>
            <a:r>
              <a:rPr lang="zh-CN" altLang="en-US" sz="3600" b="1" dirty="0"/>
              <a:t>转换内容</a:t>
            </a:r>
          </a:p>
          <a:p>
            <a:pPr lvl="1">
              <a:lnSpc>
                <a:spcPct val="120000"/>
              </a:lnSpc>
              <a:spcBef>
                <a:spcPct val="60000"/>
              </a:spcBef>
            </a:pPr>
            <a:r>
              <a:rPr lang="en-US" altLang="zh-CN" b="1" dirty="0"/>
              <a:t>E-R</a:t>
            </a:r>
            <a:r>
              <a:rPr lang="zh-CN" altLang="en-US" b="1" dirty="0"/>
              <a:t>图由实体、实体的属性和实体之间的联系三个要素组成</a:t>
            </a:r>
          </a:p>
          <a:p>
            <a:pPr lvl="1">
              <a:lnSpc>
                <a:spcPct val="120000"/>
              </a:lnSpc>
              <a:spcBef>
                <a:spcPct val="60000"/>
              </a:spcBef>
            </a:pPr>
            <a:r>
              <a:rPr lang="zh-CN" altLang="en-US" b="1" dirty="0"/>
              <a:t>关系模型的逻辑结构是一组关系模式的集合</a:t>
            </a:r>
          </a:p>
          <a:p>
            <a:pPr lvl="1">
              <a:lnSpc>
                <a:spcPct val="120000"/>
              </a:lnSpc>
              <a:spcBef>
                <a:spcPct val="60000"/>
              </a:spcBef>
            </a:pPr>
            <a:r>
              <a:rPr lang="zh-CN" altLang="en-US" b="1" dirty="0"/>
              <a:t>将</a:t>
            </a:r>
            <a:r>
              <a:rPr lang="en-US" altLang="zh-CN" b="1" dirty="0"/>
              <a:t>E-R</a:t>
            </a:r>
            <a:r>
              <a:rPr lang="zh-CN" altLang="en-US" b="1" dirty="0"/>
              <a:t>图转换为关系模型：将实体、实体的属性和实体之间的联系转化为关系模式。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Effect transition="in" filter="wipe(up)">
                                      <p:cBhvr>
                                        <p:cTn id="7" dur="500"/>
                                        <p:tgtEl>
                                          <p:spTgt spid="402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2435">
                                            <p:txEl>
                                              <p:pRg st="1" end="1"/>
                                            </p:txEl>
                                          </p:spTgt>
                                        </p:tgtEl>
                                        <p:attrNameLst>
                                          <p:attrName>style.visibility</p:attrName>
                                        </p:attrNameLst>
                                      </p:cBhvr>
                                      <p:to>
                                        <p:strVal val="visible"/>
                                      </p:to>
                                    </p:set>
                                    <p:animEffect transition="in" filter="wipe(up)">
                                      <p:cBhvr>
                                        <p:cTn id="12" dur="500"/>
                                        <p:tgtEl>
                                          <p:spTgt spid="402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2435">
                                            <p:txEl>
                                              <p:pRg st="2" end="2"/>
                                            </p:txEl>
                                          </p:spTgt>
                                        </p:tgtEl>
                                        <p:attrNameLst>
                                          <p:attrName>style.visibility</p:attrName>
                                        </p:attrNameLst>
                                      </p:cBhvr>
                                      <p:to>
                                        <p:strVal val="visible"/>
                                      </p:to>
                                    </p:set>
                                    <p:animEffect transition="in" filter="wipe(up)">
                                      <p:cBhvr>
                                        <p:cTn id="17" dur="500"/>
                                        <p:tgtEl>
                                          <p:spTgt spid="402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2435">
                                            <p:txEl>
                                              <p:pRg st="3" end="3"/>
                                            </p:txEl>
                                          </p:spTgt>
                                        </p:tgtEl>
                                        <p:attrNameLst>
                                          <p:attrName>style.visibility</p:attrName>
                                        </p:attrNameLst>
                                      </p:cBhvr>
                                      <p:to>
                                        <p:strVal val="visible"/>
                                      </p:to>
                                    </p:set>
                                    <p:animEffect transition="in" filter="wipe(up)">
                                      <p:cBhvr>
                                        <p:cTn id="22" dur="500"/>
                                        <p:tgtEl>
                                          <p:spTgt spid="402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bldLvl="5"/>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345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03459" name="Rectangle 3"/>
          <p:cNvSpPr>
            <a:spLocks noGrp="1" noChangeArrowheads="1"/>
          </p:cNvSpPr>
          <p:nvPr>
            <p:ph type="body" idx="1"/>
          </p:nvPr>
        </p:nvSpPr>
        <p:spPr>
          <a:xfrm>
            <a:off x="684213" y="1844675"/>
            <a:ext cx="7772400" cy="4114800"/>
          </a:xfrm>
        </p:spPr>
        <p:txBody>
          <a:bodyPr/>
          <a:lstStyle/>
          <a:p>
            <a:r>
              <a:rPr lang="zh-CN" altLang="en-US" sz="4000" b="1"/>
              <a:t>转换原则</a:t>
            </a:r>
            <a:endParaRPr lang="zh-CN" altLang="en-US" sz="3600" b="1"/>
          </a:p>
          <a:p>
            <a:pPr lvl="4">
              <a:buFont typeface="Wingdings" pitchFamily="2" charset="2"/>
              <a:buNone/>
            </a:pPr>
            <a:endParaRPr lang="zh-CN" altLang="en-US" b="1"/>
          </a:p>
          <a:p>
            <a:pPr>
              <a:buFont typeface="Wingdings" pitchFamily="2" charset="2"/>
              <a:buNone/>
            </a:pPr>
            <a:r>
              <a:rPr lang="zh-CN" altLang="en-US" b="1">
                <a:solidFill>
                  <a:schemeClr val="accent2"/>
                </a:solidFill>
              </a:rPr>
              <a:t>⒈ 一个</a:t>
            </a:r>
            <a:r>
              <a:rPr lang="zh-CN" altLang="en-US" b="1">
                <a:solidFill>
                  <a:srgbClr val="2355F3"/>
                </a:solidFill>
              </a:rPr>
              <a:t>实体型</a:t>
            </a:r>
            <a:r>
              <a:rPr lang="zh-CN" altLang="en-US" b="1">
                <a:solidFill>
                  <a:schemeClr val="accent2"/>
                </a:solidFill>
              </a:rPr>
              <a:t>转换为一个关系模式。</a:t>
            </a:r>
          </a:p>
          <a:p>
            <a:pPr lvl="1"/>
            <a:r>
              <a:rPr lang="zh-CN" altLang="en-US" sz="3200" b="1" i="1">
                <a:solidFill>
                  <a:schemeClr val="accent2"/>
                </a:solidFill>
                <a:effectLst>
                  <a:outerShdw blurRad="38100" dist="38100" dir="2700000" algn="tl">
                    <a:srgbClr val="000000"/>
                  </a:outerShdw>
                </a:effectLst>
              </a:rPr>
              <a:t>关系的属性</a:t>
            </a:r>
            <a:r>
              <a:rPr lang="zh-CN" altLang="en-US" sz="3200" b="1">
                <a:solidFill>
                  <a:schemeClr val="accent2"/>
                </a:solidFill>
              </a:rPr>
              <a:t>：实体型的属性</a:t>
            </a:r>
          </a:p>
          <a:p>
            <a:pPr lvl="1"/>
            <a:r>
              <a:rPr lang="zh-CN" altLang="en-US" sz="3200" b="1" i="1">
                <a:solidFill>
                  <a:schemeClr val="accent2"/>
                </a:solidFill>
                <a:effectLst>
                  <a:outerShdw blurRad="38100" dist="38100" dir="2700000" algn="tl">
                    <a:srgbClr val="000000"/>
                  </a:outerShdw>
                </a:effectLst>
              </a:rPr>
              <a:t>关系的码</a:t>
            </a:r>
            <a:r>
              <a:rPr lang="zh-CN" altLang="en-US" sz="3200" b="1">
                <a:solidFill>
                  <a:schemeClr val="accent2"/>
                </a:solidFill>
              </a:rPr>
              <a:t>：实体型的码</a:t>
            </a:r>
          </a:p>
          <a:p>
            <a:pPr lvl="1">
              <a:buFont typeface="Wingdings" pitchFamily="2" charset="2"/>
              <a:buNone/>
            </a:pPr>
            <a:r>
              <a:rPr lang="zh-CN" altLang="en-US" b="1"/>
              <a:t>例，有一个学生实体</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页脚占位符 4"/>
          <p:cNvSpPr>
            <a:spLocks noGrp="1"/>
          </p:cNvSpPr>
          <p:nvPr>
            <p:ph type="ftr" sz="quarter" idx="11"/>
          </p:nvPr>
        </p:nvSpPr>
        <p:spPr/>
        <p:txBody>
          <a:bodyPr/>
          <a:lstStyle/>
          <a:p>
            <a:r>
              <a:rPr lang="en-US" altLang="zh-CN"/>
              <a:t>An Introduction to Database System</a:t>
            </a:r>
          </a:p>
        </p:txBody>
      </p:sp>
      <p:sp>
        <p:nvSpPr>
          <p:cNvPr id="404482" name="Rectangle 2"/>
          <p:cNvSpPr>
            <a:spLocks noGrp="1" noChangeArrowheads="1"/>
          </p:cNvSpPr>
          <p:nvPr>
            <p:ph type="title"/>
          </p:nvPr>
        </p:nvSpPr>
        <p:spPr/>
        <p:txBody>
          <a:bodyPr/>
          <a:lstStyle/>
          <a:p>
            <a:r>
              <a:rPr lang="en-US" altLang="zh-CN"/>
              <a:t> </a:t>
            </a:r>
          </a:p>
        </p:txBody>
      </p:sp>
      <p:grpSp>
        <p:nvGrpSpPr>
          <p:cNvPr id="2" name="Group 3"/>
          <p:cNvGrpSpPr>
            <a:grpSpLocks/>
          </p:cNvGrpSpPr>
          <p:nvPr/>
        </p:nvGrpSpPr>
        <p:grpSpPr bwMode="auto">
          <a:xfrm>
            <a:off x="990600" y="1905000"/>
            <a:ext cx="7467600" cy="2590800"/>
            <a:chOff x="672" y="1248"/>
            <a:chExt cx="4416" cy="1440"/>
          </a:xfrm>
        </p:grpSpPr>
        <p:sp>
          <p:nvSpPr>
            <p:cNvPr id="404484" name="Rectangle 4"/>
            <p:cNvSpPr>
              <a:spLocks noChangeArrowheads="1"/>
            </p:cNvSpPr>
            <p:nvPr/>
          </p:nvSpPr>
          <p:spPr bwMode="auto">
            <a:xfrm>
              <a:off x="2592" y="1248"/>
              <a:ext cx="671" cy="383"/>
            </a:xfrm>
            <a:prstGeom prst="rect">
              <a:avLst/>
            </a:prstGeom>
            <a:noFill/>
            <a:ln w="9525">
              <a:solidFill>
                <a:srgbClr val="000000"/>
              </a:solidFill>
              <a:miter lim="800000"/>
              <a:headEnd/>
              <a:tailEnd/>
            </a:ln>
            <a:effectLst/>
          </p:spPr>
          <p:txBody>
            <a:bodyPr wrap="none" anchor="ctr"/>
            <a:lstStyle/>
            <a:p>
              <a:pPr eaLnBrk="0" hangingPunct="0">
                <a:spcBef>
                  <a:spcPct val="0"/>
                </a:spcBef>
                <a:buClrTx/>
                <a:buSzTx/>
                <a:buFontTx/>
                <a:buNone/>
              </a:pPr>
              <a:r>
                <a:rPr kumimoji="0" lang="zh-CN" altLang="en-US" sz="2400" b="1">
                  <a:solidFill>
                    <a:schemeClr val="tx1"/>
                  </a:solidFill>
                  <a:latin typeface="Times New Roman" pitchFamily="18" charset="0"/>
                </a:rPr>
                <a:t>学生</a:t>
              </a:r>
            </a:p>
          </p:txBody>
        </p:sp>
        <p:sp>
          <p:nvSpPr>
            <p:cNvPr id="404485" name="Oval 5"/>
            <p:cNvSpPr>
              <a:spLocks noChangeArrowheads="1"/>
            </p:cNvSpPr>
            <p:nvPr/>
          </p:nvSpPr>
          <p:spPr bwMode="auto">
            <a:xfrm>
              <a:off x="672" y="2160"/>
              <a:ext cx="576" cy="480"/>
            </a:xfrm>
            <a:prstGeom prst="ellipse">
              <a:avLst/>
            </a:prstGeom>
            <a:noFill/>
            <a:ln w="9525">
              <a:solidFill>
                <a:srgbClr val="000000"/>
              </a:solidFill>
              <a:round/>
              <a:headEnd/>
              <a:tailEnd/>
            </a:ln>
            <a:effectLst/>
          </p:spPr>
          <p:txBody>
            <a:bodyPr wrap="none" anchor="ctr"/>
            <a:lstStyle/>
            <a:p>
              <a:pPr eaLnBrk="0" hangingPunct="0">
                <a:spcBef>
                  <a:spcPct val="0"/>
                </a:spcBef>
                <a:buClrTx/>
                <a:buSzTx/>
                <a:buFontTx/>
                <a:buNone/>
              </a:pPr>
              <a:r>
                <a:rPr kumimoji="0" lang="en-US" altLang="zh-CN" sz="2400" b="1">
                  <a:solidFill>
                    <a:schemeClr val="tx1"/>
                  </a:solidFill>
                  <a:latin typeface="Times New Roman" pitchFamily="18" charset="0"/>
                </a:rPr>
                <a:t> </a:t>
              </a:r>
              <a:r>
                <a:rPr kumimoji="0" lang="zh-CN" altLang="en-US" sz="2400" b="1">
                  <a:solidFill>
                    <a:schemeClr val="tx1"/>
                  </a:solidFill>
                  <a:latin typeface="Times New Roman" pitchFamily="18" charset="0"/>
                </a:rPr>
                <a:t>学号</a:t>
              </a:r>
            </a:p>
          </p:txBody>
        </p:sp>
        <p:sp>
          <p:nvSpPr>
            <p:cNvPr id="404486" name="Oval 6"/>
            <p:cNvSpPr>
              <a:spLocks noChangeArrowheads="1"/>
            </p:cNvSpPr>
            <p:nvPr/>
          </p:nvSpPr>
          <p:spPr bwMode="auto">
            <a:xfrm>
              <a:off x="2112" y="2112"/>
              <a:ext cx="624" cy="576"/>
            </a:xfrm>
            <a:prstGeom prst="ellipse">
              <a:avLst/>
            </a:prstGeom>
            <a:noFill/>
            <a:ln w="9525">
              <a:solidFill>
                <a:srgbClr val="000000"/>
              </a:solidFill>
              <a:round/>
              <a:headEnd/>
              <a:tailEnd/>
            </a:ln>
            <a:effectLst/>
          </p:spPr>
          <p:txBody>
            <a:bodyPr wrap="none" anchor="ctr"/>
            <a:lstStyle/>
            <a:p>
              <a:pPr eaLnBrk="0" hangingPunct="0">
                <a:spcBef>
                  <a:spcPct val="0"/>
                </a:spcBef>
                <a:buClrTx/>
                <a:buSzTx/>
                <a:buFontTx/>
                <a:buNone/>
              </a:pPr>
              <a:r>
                <a:rPr kumimoji="0" lang="zh-CN" altLang="en-US" sz="2400" b="1">
                  <a:solidFill>
                    <a:schemeClr val="tx1"/>
                  </a:solidFill>
                  <a:latin typeface="Times New Roman" pitchFamily="18" charset="0"/>
                </a:rPr>
                <a:t>出生</a:t>
              </a:r>
            </a:p>
            <a:p>
              <a:pPr eaLnBrk="0" hangingPunct="0">
                <a:spcBef>
                  <a:spcPct val="0"/>
                </a:spcBef>
                <a:buClrTx/>
                <a:buSzTx/>
                <a:buFontTx/>
                <a:buNone/>
              </a:pPr>
              <a:r>
                <a:rPr kumimoji="0" lang="zh-CN" altLang="en-US" sz="2400" b="1">
                  <a:solidFill>
                    <a:schemeClr val="tx1"/>
                  </a:solidFill>
                  <a:latin typeface="Times New Roman" pitchFamily="18" charset="0"/>
                </a:rPr>
                <a:t>日期</a:t>
              </a:r>
            </a:p>
          </p:txBody>
        </p:sp>
        <p:sp>
          <p:nvSpPr>
            <p:cNvPr id="404487" name="Oval 7"/>
            <p:cNvSpPr>
              <a:spLocks noChangeArrowheads="1"/>
            </p:cNvSpPr>
            <p:nvPr/>
          </p:nvSpPr>
          <p:spPr bwMode="auto">
            <a:xfrm>
              <a:off x="3744" y="2160"/>
              <a:ext cx="528" cy="480"/>
            </a:xfrm>
            <a:prstGeom prst="ellipse">
              <a:avLst/>
            </a:prstGeom>
            <a:noFill/>
            <a:ln w="9525">
              <a:solidFill>
                <a:srgbClr val="000000"/>
              </a:solidFill>
              <a:round/>
              <a:headEnd/>
              <a:tailEnd/>
            </a:ln>
            <a:effectLst/>
          </p:spPr>
          <p:txBody>
            <a:bodyPr wrap="none" anchor="ctr"/>
            <a:lstStyle/>
            <a:p>
              <a:pPr eaLnBrk="0" hangingPunct="0">
                <a:spcBef>
                  <a:spcPct val="0"/>
                </a:spcBef>
                <a:buClrTx/>
                <a:buSzTx/>
                <a:buFontTx/>
                <a:buNone/>
              </a:pPr>
              <a:r>
                <a:rPr kumimoji="0" lang="zh-CN" altLang="en-US" sz="2400" b="1">
                  <a:solidFill>
                    <a:schemeClr val="tx1"/>
                  </a:solidFill>
                  <a:latin typeface="Times New Roman" pitchFamily="18" charset="0"/>
                </a:rPr>
                <a:t>年级</a:t>
              </a:r>
            </a:p>
          </p:txBody>
        </p:sp>
        <p:sp>
          <p:nvSpPr>
            <p:cNvPr id="404488" name="Line 8"/>
            <p:cNvSpPr>
              <a:spLocks noChangeShapeType="1"/>
            </p:cNvSpPr>
            <p:nvPr/>
          </p:nvSpPr>
          <p:spPr bwMode="auto">
            <a:xfrm flipH="1">
              <a:off x="1056" y="1632"/>
              <a:ext cx="1536" cy="528"/>
            </a:xfrm>
            <a:prstGeom prst="line">
              <a:avLst/>
            </a:prstGeom>
            <a:noFill/>
            <a:ln w="9525">
              <a:solidFill>
                <a:srgbClr val="000000"/>
              </a:solidFill>
              <a:round/>
              <a:headEnd/>
              <a:tailEnd/>
            </a:ln>
            <a:effectLst/>
          </p:spPr>
          <p:txBody>
            <a:bodyPr wrap="none" anchor="ctr"/>
            <a:lstStyle/>
            <a:p>
              <a:endParaRPr lang="zh-CN" altLang="en-US"/>
            </a:p>
          </p:txBody>
        </p:sp>
        <p:sp>
          <p:nvSpPr>
            <p:cNvPr id="404489" name="Line 9"/>
            <p:cNvSpPr>
              <a:spLocks noChangeShapeType="1"/>
            </p:cNvSpPr>
            <p:nvPr/>
          </p:nvSpPr>
          <p:spPr bwMode="auto">
            <a:xfrm flipH="1">
              <a:off x="2496" y="1632"/>
              <a:ext cx="432" cy="480"/>
            </a:xfrm>
            <a:prstGeom prst="line">
              <a:avLst/>
            </a:prstGeom>
            <a:noFill/>
            <a:ln w="9525">
              <a:solidFill>
                <a:srgbClr val="000000"/>
              </a:solidFill>
              <a:round/>
              <a:headEnd/>
              <a:tailEnd/>
            </a:ln>
            <a:effectLst/>
          </p:spPr>
          <p:txBody>
            <a:bodyPr wrap="none" anchor="ctr"/>
            <a:lstStyle/>
            <a:p>
              <a:endParaRPr lang="zh-CN" altLang="en-US"/>
            </a:p>
          </p:txBody>
        </p:sp>
        <p:sp>
          <p:nvSpPr>
            <p:cNvPr id="404490" name="Line 10"/>
            <p:cNvSpPr>
              <a:spLocks noChangeShapeType="1"/>
            </p:cNvSpPr>
            <p:nvPr/>
          </p:nvSpPr>
          <p:spPr bwMode="auto">
            <a:xfrm>
              <a:off x="3072" y="1632"/>
              <a:ext cx="816" cy="576"/>
            </a:xfrm>
            <a:prstGeom prst="line">
              <a:avLst/>
            </a:prstGeom>
            <a:noFill/>
            <a:ln w="9525">
              <a:solidFill>
                <a:srgbClr val="000000"/>
              </a:solidFill>
              <a:round/>
              <a:headEnd/>
              <a:tailEnd/>
            </a:ln>
            <a:effectLst/>
          </p:spPr>
          <p:txBody>
            <a:bodyPr wrap="none" anchor="ctr"/>
            <a:lstStyle/>
            <a:p>
              <a:endParaRPr lang="zh-CN" altLang="en-US"/>
            </a:p>
          </p:txBody>
        </p:sp>
        <p:sp>
          <p:nvSpPr>
            <p:cNvPr id="404491" name="Oval 11"/>
            <p:cNvSpPr>
              <a:spLocks noChangeArrowheads="1"/>
            </p:cNvSpPr>
            <p:nvPr/>
          </p:nvSpPr>
          <p:spPr bwMode="auto">
            <a:xfrm>
              <a:off x="2880" y="2112"/>
              <a:ext cx="624" cy="576"/>
            </a:xfrm>
            <a:prstGeom prst="ellipse">
              <a:avLst/>
            </a:prstGeom>
            <a:noFill/>
            <a:ln w="9525">
              <a:solidFill>
                <a:srgbClr val="000000"/>
              </a:solidFill>
              <a:round/>
              <a:headEnd/>
              <a:tailEnd/>
            </a:ln>
            <a:effectLst/>
          </p:spPr>
          <p:txBody>
            <a:bodyPr wrap="none" anchor="ctr"/>
            <a:lstStyle/>
            <a:p>
              <a:pPr eaLnBrk="0" hangingPunct="0">
                <a:spcBef>
                  <a:spcPct val="0"/>
                </a:spcBef>
                <a:buClrTx/>
                <a:buSzTx/>
                <a:buFontTx/>
                <a:buNone/>
              </a:pPr>
              <a:r>
                <a:rPr kumimoji="0" lang="zh-CN" altLang="en-US" sz="2400" b="1">
                  <a:solidFill>
                    <a:schemeClr val="tx1"/>
                  </a:solidFill>
                  <a:latin typeface="Times New Roman" pitchFamily="18" charset="0"/>
                </a:rPr>
                <a:t>所在系 </a:t>
              </a:r>
            </a:p>
          </p:txBody>
        </p:sp>
        <p:sp>
          <p:nvSpPr>
            <p:cNvPr id="404492" name="Line 12"/>
            <p:cNvSpPr>
              <a:spLocks noChangeShapeType="1"/>
            </p:cNvSpPr>
            <p:nvPr/>
          </p:nvSpPr>
          <p:spPr bwMode="auto">
            <a:xfrm>
              <a:off x="2976" y="1632"/>
              <a:ext cx="192" cy="480"/>
            </a:xfrm>
            <a:prstGeom prst="line">
              <a:avLst/>
            </a:prstGeom>
            <a:noFill/>
            <a:ln w="9525">
              <a:solidFill>
                <a:srgbClr val="000000"/>
              </a:solidFill>
              <a:round/>
              <a:headEnd/>
              <a:tailEnd/>
            </a:ln>
            <a:effectLst/>
          </p:spPr>
          <p:txBody>
            <a:bodyPr wrap="none" anchor="ctr"/>
            <a:lstStyle/>
            <a:p>
              <a:endParaRPr lang="zh-CN" altLang="en-US"/>
            </a:p>
          </p:txBody>
        </p:sp>
        <p:sp>
          <p:nvSpPr>
            <p:cNvPr id="404493" name="Oval 13"/>
            <p:cNvSpPr>
              <a:spLocks noChangeArrowheads="1"/>
            </p:cNvSpPr>
            <p:nvPr/>
          </p:nvSpPr>
          <p:spPr bwMode="auto">
            <a:xfrm>
              <a:off x="4512" y="2112"/>
              <a:ext cx="576" cy="576"/>
            </a:xfrm>
            <a:prstGeom prst="ellipse">
              <a:avLst/>
            </a:prstGeom>
            <a:noFill/>
            <a:ln w="9525">
              <a:solidFill>
                <a:srgbClr val="000000"/>
              </a:solidFill>
              <a:round/>
              <a:headEnd/>
              <a:tailEnd/>
            </a:ln>
            <a:effectLst/>
          </p:spPr>
          <p:txBody>
            <a:bodyPr wrap="none" anchor="ctr"/>
            <a:lstStyle/>
            <a:p>
              <a:pPr eaLnBrk="0" hangingPunct="0">
                <a:spcBef>
                  <a:spcPct val="0"/>
                </a:spcBef>
                <a:buClrTx/>
                <a:buSzTx/>
                <a:buFontTx/>
                <a:buNone/>
              </a:pPr>
              <a:r>
                <a:rPr kumimoji="0" lang="zh-CN" altLang="en-US" sz="2400" b="1">
                  <a:solidFill>
                    <a:schemeClr val="tx1"/>
                  </a:solidFill>
                  <a:latin typeface="Times New Roman" pitchFamily="18" charset="0"/>
                </a:rPr>
                <a:t>平均</a:t>
              </a:r>
            </a:p>
            <a:p>
              <a:pPr eaLnBrk="0" hangingPunct="0">
                <a:spcBef>
                  <a:spcPct val="0"/>
                </a:spcBef>
                <a:buClrTx/>
                <a:buSzTx/>
                <a:buFontTx/>
                <a:buNone/>
              </a:pPr>
              <a:r>
                <a:rPr kumimoji="0" lang="zh-CN" altLang="en-US" sz="2400" b="1">
                  <a:solidFill>
                    <a:schemeClr val="tx1"/>
                  </a:solidFill>
                  <a:latin typeface="Times New Roman" pitchFamily="18" charset="0"/>
                </a:rPr>
                <a:t>成绩</a:t>
              </a:r>
            </a:p>
          </p:txBody>
        </p:sp>
        <p:sp>
          <p:nvSpPr>
            <p:cNvPr id="404494" name="Oval 14"/>
            <p:cNvSpPr>
              <a:spLocks noChangeArrowheads="1"/>
            </p:cNvSpPr>
            <p:nvPr/>
          </p:nvSpPr>
          <p:spPr bwMode="auto">
            <a:xfrm>
              <a:off x="1392" y="2112"/>
              <a:ext cx="576" cy="528"/>
            </a:xfrm>
            <a:prstGeom prst="ellipse">
              <a:avLst/>
            </a:prstGeom>
            <a:noFill/>
            <a:ln w="9525">
              <a:solidFill>
                <a:srgbClr val="000000"/>
              </a:solidFill>
              <a:round/>
              <a:headEnd/>
              <a:tailEnd/>
            </a:ln>
            <a:effectLst/>
          </p:spPr>
          <p:txBody>
            <a:bodyPr wrap="none" anchor="ctr"/>
            <a:lstStyle/>
            <a:p>
              <a:pPr eaLnBrk="0" hangingPunct="0">
                <a:spcBef>
                  <a:spcPct val="0"/>
                </a:spcBef>
                <a:buClrTx/>
                <a:buSzTx/>
                <a:buFontTx/>
                <a:buNone/>
              </a:pPr>
              <a:r>
                <a:rPr kumimoji="0" lang="zh-CN" altLang="en-US" sz="2400" b="1">
                  <a:solidFill>
                    <a:schemeClr val="tx1"/>
                  </a:solidFill>
                  <a:latin typeface="Times New Roman" pitchFamily="18" charset="0"/>
                </a:rPr>
                <a:t>姓名</a:t>
              </a:r>
            </a:p>
          </p:txBody>
        </p:sp>
        <p:sp>
          <p:nvSpPr>
            <p:cNvPr id="404495" name="Line 15"/>
            <p:cNvSpPr>
              <a:spLocks noChangeShapeType="1"/>
            </p:cNvSpPr>
            <p:nvPr/>
          </p:nvSpPr>
          <p:spPr bwMode="auto">
            <a:xfrm flipV="1">
              <a:off x="1728" y="1632"/>
              <a:ext cx="1056" cy="480"/>
            </a:xfrm>
            <a:prstGeom prst="line">
              <a:avLst/>
            </a:prstGeom>
            <a:noFill/>
            <a:ln w="9525">
              <a:solidFill>
                <a:srgbClr val="000000"/>
              </a:solidFill>
              <a:round/>
              <a:headEnd/>
              <a:tailEnd/>
            </a:ln>
            <a:effectLst/>
          </p:spPr>
          <p:txBody>
            <a:bodyPr wrap="none" anchor="ctr"/>
            <a:lstStyle/>
            <a:p>
              <a:endParaRPr lang="zh-CN" altLang="en-US"/>
            </a:p>
          </p:txBody>
        </p:sp>
        <p:sp>
          <p:nvSpPr>
            <p:cNvPr id="404496" name="Line 16"/>
            <p:cNvSpPr>
              <a:spLocks noChangeShapeType="1"/>
            </p:cNvSpPr>
            <p:nvPr/>
          </p:nvSpPr>
          <p:spPr bwMode="auto">
            <a:xfrm>
              <a:off x="3264" y="1632"/>
              <a:ext cx="1440" cy="528"/>
            </a:xfrm>
            <a:prstGeom prst="line">
              <a:avLst/>
            </a:prstGeom>
            <a:noFill/>
            <a:ln w="9525">
              <a:solidFill>
                <a:srgbClr val="000000"/>
              </a:solidFill>
              <a:round/>
              <a:headEnd/>
              <a:tailEnd/>
            </a:ln>
            <a:effectLst/>
          </p:spPr>
          <p:txBody>
            <a:bodyPr wrap="none" anchor="ctr"/>
            <a:lstStyle/>
            <a:p>
              <a:endParaRPr lang="zh-CN" altLang="en-US"/>
            </a:p>
          </p:txBody>
        </p:sp>
      </p:grpSp>
      <p:sp>
        <p:nvSpPr>
          <p:cNvPr id="404497" name="Rectangle 17"/>
          <p:cNvSpPr>
            <a:spLocks noGrp="1" noChangeArrowheads="1"/>
          </p:cNvSpPr>
          <p:nvPr>
            <p:ph type="body" idx="1"/>
          </p:nvPr>
        </p:nvSpPr>
        <p:spPr>
          <a:xfrm>
            <a:off x="914400" y="4572000"/>
            <a:ext cx="7772400" cy="1660525"/>
          </a:xfrm>
          <a:noFill/>
          <a:ln/>
        </p:spPr>
        <p:txBody>
          <a:bodyPr/>
          <a:lstStyle/>
          <a:p>
            <a:pPr lvl="1">
              <a:buFont typeface="Wingdings" pitchFamily="2" charset="2"/>
              <a:buNone/>
            </a:pPr>
            <a:r>
              <a:rPr lang="zh-CN" altLang="en-US" b="1"/>
              <a:t>学生实体可以转换为如下关系模式：</a:t>
            </a:r>
          </a:p>
          <a:p>
            <a:pPr lvl="1">
              <a:buFont typeface="Wingdings" pitchFamily="2" charset="2"/>
              <a:buNone/>
            </a:pPr>
            <a:r>
              <a:rPr lang="zh-CN" altLang="en-US" b="1">
                <a:solidFill>
                  <a:schemeClr val="hlink"/>
                </a:solidFill>
              </a:rPr>
              <a:t>　　学生（</a:t>
            </a:r>
            <a:r>
              <a:rPr lang="zh-CN" altLang="en-US" b="1" u="sng">
                <a:solidFill>
                  <a:schemeClr val="hlink"/>
                </a:solidFill>
              </a:rPr>
              <a:t>学号</a:t>
            </a:r>
            <a:r>
              <a:rPr lang="zh-CN" altLang="en-US" b="1">
                <a:solidFill>
                  <a:schemeClr val="hlink"/>
                </a:solidFill>
              </a:rPr>
              <a:t>，姓名，出生日期，所在系， 年级，平均成绩）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4497">
                                            <p:txEl>
                                              <p:pRg st="0" end="0"/>
                                            </p:txEl>
                                          </p:spTgt>
                                        </p:tgtEl>
                                        <p:attrNameLst>
                                          <p:attrName>style.visibility</p:attrName>
                                        </p:attrNameLst>
                                      </p:cBhvr>
                                      <p:to>
                                        <p:strVal val="visible"/>
                                      </p:to>
                                    </p:set>
                                    <p:animEffect transition="in" filter="wipe(up)">
                                      <p:cBhvr>
                                        <p:cTn id="7" dur="500"/>
                                        <p:tgtEl>
                                          <p:spTgt spid="40449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4497">
                                            <p:txEl>
                                              <p:pRg st="1" end="1"/>
                                            </p:txEl>
                                          </p:spTgt>
                                        </p:tgtEl>
                                        <p:attrNameLst>
                                          <p:attrName>style.visibility</p:attrName>
                                        </p:attrNameLst>
                                      </p:cBhvr>
                                      <p:to>
                                        <p:strVal val="visible"/>
                                      </p:to>
                                    </p:set>
                                    <p:animEffect transition="in" filter="wipe(up)">
                                      <p:cBhvr>
                                        <p:cTn id="10" dur="500"/>
                                        <p:tgtEl>
                                          <p:spTgt spid="4044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550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05507" name="Rectangle 3"/>
          <p:cNvSpPr>
            <a:spLocks noGrp="1" noChangeArrowheads="1"/>
          </p:cNvSpPr>
          <p:nvPr>
            <p:ph type="body" idx="1"/>
          </p:nvPr>
        </p:nvSpPr>
        <p:spPr/>
        <p:txBody>
          <a:bodyPr/>
          <a:lstStyle/>
          <a:p>
            <a:pPr>
              <a:buFont typeface="Wingdings" pitchFamily="2" charset="2"/>
              <a:buNone/>
            </a:pPr>
            <a:r>
              <a:rPr lang="en-US" altLang="zh-CN" sz="2800" b="1">
                <a:solidFill>
                  <a:schemeClr val="accent2"/>
                </a:solidFill>
              </a:rPr>
              <a:t>⒉ </a:t>
            </a:r>
            <a:r>
              <a:rPr lang="zh-CN" altLang="en-US" sz="2800" b="1">
                <a:solidFill>
                  <a:schemeClr val="accent2"/>
                </a:solidFill>
              </a:rPr>
              <a:t>一个</a:t>
            </a:r>
            <a:r>
              <a:rPr lang="en-US" altLang="zh-CN" sz="2800" b="1">
                <a:solidFill>
                  <a:srgbClr val="2355F3"/>
                </a:solidFill>
              </a:rPr>
              <a:t>m:n</a:t>
            </a:r>
            <a:r>
              <a:rPr lang="zh-CN" altLang="en-US" sz="2800" b="1">
                <a:solidFill>
                  <a:srgbClr val="2355F3"/>
                </a:solidFill>
              </a:rPr>
              <a:t>联系</a:t>
            </a:r>
            <a:r>
              <a:rPr lang="zh-CN" altLang="en-US" sz="2800" b="1">
                <a:solidFill>
                  <a:schemeClr val="accent2"/>
                </a:solidFill>
              </a:rPr>
              <a:t>转换为一个关系模式。</a:t>
            </a:r>
          </a:p>
          <a:p>
            <a:pPr lvl="1"/>
            <a:r>
              <a:rPr lang="zh-CN" altLang="en-US" b="1" i="1">
                <a:solidFill>
                  <a:schemeClr val="accent2"/>
                </a:solidFill>
                <a:effectLst>
                  <a:outerShdw blurRad="38100" dist="38100" dir="2700000" algn="tl">
                    <a:srgbClr val="000000"/>
                  </a:outerShdw>
                </a:effectLst>
              </a:rPr>
              <a:t>关系的属性</a:t>
            </a:r>
            <a:r>
              <a:rPr lang="zh-CN" altLang="en-US" b="1">
                <a:solidFill>
                  <a:schemeClr val="accent2"/>
                </a:solidFill>
              </a:rPr>
              <a:t>：</a:t>
            </a:r>
          </a:p>
          <a:p>
            <a:pPr lvl="1">
              <a:buFont typeface="Wingdings" pitchFamily="2" charset="2"/>
              <a:buNone/>
            </a:pPr>
            <a:r>
              <a:rPr lang="zh-CN" altLang="en-US" b="1">
                <a:solidFill>
                  <a:schemeClr val="accent2"/>
                </a:solidFill>
              </a:rPr>
              <a:t>    与该联系相连的各实体的码以及联系本身的属性</a:t>
            </a:r>
          </a:p>
          <a:p>
            <a:pPr lvl="1"/>
            <a:r>
              <a:rPr lang="zh-CN" altLang="en-US" b="1" i="1">
                <a:solidFill>
                  <a:schemeClr val="accent2"/>
                </a:solidFill>
                <a:effectLst>
                  <a:outerShdw blurRad="38100" dist="38100" dir="2700000" algn="tl">
                    <a:srgbClr val="000000"/>
                  </a:outerShdw>
                </a:effectLst>
              </a:rPr>
              <a:t>关系的码</a:t>
            </a:r>
            <a:r>
              <a:rPr lang="zh-CN" altLang="en-US" b="1">
                <a:solidFill>
                  <a:schemeClr val="accent2"/>
                </a:solidFill>
              </a:rPr>
              <a:t>：</a:t>
            </a:r>
          </a:p>
          <a:p>
            <a:pPr lvl="1">
              <a:buFont typeface="Wingdings" pitchFamily="2" charset="2"/>
              <a:buNone/>
            </a:pPr>
            <a:r>
              <a:rPr lang="zh-CN" altLang="en-US" b="1">
                <a:solidFill>
                  <a:schemeClr val="accent2"/>
                </a:solidFill>
              </a:rPr>
              <a:t>  各实体码的组合</a:t>
            </a:r>
          </a:p>
          <a:p>
            <a:pPr>
              <a:buFont typeface="Wingdings" pitchFamily="2" charset="2"/>
              <a:buNone/>
            </a:pPr>
            <a:r>
              <a:rPr lang="zh-CN" altLang="en-US" sz="2800" b="1"/>
              <a:t>	例，</a:t>
            </a:r>
            <a:r>
              <a:rPr lang="zh-CN" altLang="en-US" sz="2800" b="1">
                <a:latin typeface="Times New Roman"/>
              </a:rPr>
              <a:t>“</a:t>
            </a:r>
            <a:r>
              <a:rPr lang="zh-CN" altLang="en-US" sz="2800" b="1"/>
              <a:t>选修</a:t>
            </a:r>
            <a:r>
              <a:rPr lang="zh-CN" altLang="en-US" sz="2800" b="1">
                <a:latin typeface="Times New Roman"/>
              </a:rPr>
              <a:t>”</a:t>
            </a:r>
            <a:r>
              <a:rPr lang="zh-CN" altLang="en-US" sz="2800" b="1"/>
              <a:t>联系是一个</a:t>
            </a:r>
            <a:r>
              <a:rPr lang="en-US" altLang="zh-CN" sz="2800" b="1"/>
              <a:t>m:n</a:t>
            </a:r>
            <a:r>
              <a:rPr lang="zh-CN" altLang="en-US" sz="2800" b="1"/>
              <a:t>联系，它的</a:t>
            </a:r>
            <a:r>
              <a:rPr lang="en-US" altLang="zh-CN" sz="2800" b="1"/>
              <a:t>E-R</a:t>
            </a:r>
            <a:r>
              <a:rPr lang="zh-CN" altLang="en-US" sz="2800" b="1"/>
              <a:t>图为：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left)">
                                      <p:cBhvr>
                                        <p:cTn id="7" dur="500"/>
                                        <p:tgtEl>
                                          <p:spTgt spid="405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wipe(left)">
                                      <p:cBhvr>
                                        <p:cTn id="12" dur="500"/>
                                        <p:tgtEl>
                                          <p:spTgt spid="405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wipe(left)">
                                      <p:cBhvr>
                                        <p:cTn id="17" dur="500"/>
                                        <p:tgtEl>
                                          <p:spTgt spid="405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wipe(left)">
                                      <p:cBhvr>
                                        <p:cTn id="22" dur="500"/>
                                        <p:tgtEl>
                                          <p:spTgt spid="405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wipe(left)">
                                      <p:cBhvr>
                                        <p:cTn id="27" dur="500"/>
                                        <p:tgtEl>
                                          <p:spTgt spid="405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wipe(left)">
                                      <p:cBhvr>
                                        <p:cTn id="32" dur="500"/>
                                        <p:tgtEl>
                                          <p:spTgt spid="405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bldLvl="5"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r>
              <a:rPr lang="en-US" altLang="zh-CN"/>
              <a:t>An Introduction to Database System</a:t>
            </a:r>
          </a:p>
        </p:txBody>
      </p:sp>
      <p:sp>
        <p:nvSpPr>
          <p:cNvPr id="466946" name="Rectangle 2"/>
          <p:cNvSpPr>
            <a:spLocks noGrp="1" noChangeArrowheads="1"/>
          </p:cNvSpPr>
          <p:nvPr>
            <p:ph type="title"/>
          </p:nvPr>
        </p:nvSpPr>
        <p:spPr/>
        <p:txBody>
          <a:bodyPr/>
          <a:lstStyle/>
          <a:p>
            <a:r>
              <a:rPr lang="en-US" altLang="zh-CN"/>
              <a:t>E-R</a:t>
            </a:r>
            <a:r>
              <a:rPr lang="zh-CN" altLang="en-US"/>
              <a:t>图向关系模型的转换（续）</a:t>
            </a:r>
          </a:p>
        </p:txBody>
      </p:sp>
      <p:grpSp>
        <p:nvGrpSpPr>
          <p:cNvPr id="2" name="Group 5"/>
          <p:cNvGrpSpPr>
            <a:grpSpLocks/>
          </p:cNvGrpSpPr>
          <p:nvPr/>
        </p:nvGrpSpPr>
        <p:grpSpPr bwMode="auto">
          <a:xfrm>
            <a:off x="2743200" y="2133600"/>
            <a:ext cx="3505200" cy="4191000"/>
            <a:chOff x="1632" y="1200"/>
            <a:chExt cx="2208" cy="2640"/>
          </a:xfrm>
        </p:grpSpPr>
        <p:grpSp>
          <p:nvGrpSpPr>
            <p:cNvPr id="3" name="Group 6"/>
            <p:cNvGrpSpPr>
              <a:grpSpLocks/>
            </p:cNvGrpSpPr>
            <p:nvPr/>
          </p:nvGrpSpPr>
          <p:grpSpPr bwMode="auto">
            <a:xfrm>
              <a:off x="1632" y="1200"/>
              <a:ext cx="1008" cy="2640"/>
              <a:chOff x="1056" y="1344"/>
              <a:chExt cx="1008" cy="2640"/>
            </a:xfrm>
          </p:grpSpPr>
          <p:sp>
            <p:nvSpPr>
              <p:cNvPr id="466951" name="Text Box 7"/>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课程</a:t>
                </a:r>
              </a:p>
            </p:txBody>
          </p:sp>
          <p:sp>
            <p:nvSpPr>
              <p:cNvPr id="466952" name="AutoShape 8"/>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p:spPr>
            <p:txBody>
              <a:bodyPr wrap="none" anchor="ctr"/>
              <a:lstStyle/>
              <a:p>
                <a:pPr>
                  <a:spcBef>
                    <a:spcPct val="0"/>
                  </a:spcBef>
                  <a:buClrTx/>
                  <a:buSzTx/>
                  <a:buFontTx/>
                  <a:buNone/>
                </a:pPr>
                <a:r>
                  <a:rPr lang="zh-CN" altLang="en-US" sz="2400" b="1">
                    <a:solidFill>
                      <a:schemeClr val="tx1"/>
                    </a:solidFill>
                    <a:latin typeface="Times New Roman" pitchFamily="18" charset="0"/>
                  </a:rPr>
                  <a:t>选修</a:t>
                </a:r>
                <a:endParaRPr lang="zh-CN" altLang="en-US" sz="2400">
                  <a:solidFill>
                    <a:schemeClr val="tx1"/>
                  </a:solidFill>
                  <a:latin typeface="Times New Roman" pitchFamily="18" charset="0"/>
                </a:endParaRPr>
              </a:p>
            </p:txBody>
          </p:sp>
          <p:sp>
            <p:nvSpPr>
              <p:cNvPr id="466953" name="Text Box 9"/>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学生</a:t>
                </a:r>
              </a:p>
            </p:txBody>
          </p:sp>
          <p:sp>
            <p:nvSpPr>
              <p:cNvPr id="466954" name="Line 10"/>
              <p:cNvSpPr>
                <a:spLocks noChangeShapeType="1"/>
              </p:cNvSpPr>
              <p:nvPr/>
            </p:nvSpPr>
            <p:spPr bwMode="auto">
              <a:xfrm flipV="1">
                <a:off x="1536" y="1632"/>
                <a:ext cx="0" cy="480"/>
              </a:xfrm>
              <a:prstGeom prst="line">
                <a:avLst/>
              </a:prstGeom>
              <a:noFill/>
              <a:ln w="9525">
                <a:solidFill>
                  <a:schemeClr val="tx1"/>
                </a:solidFill>
                <a:round/>
                <a:headEnd/>
                <a:tailEnd/>
              </a:ln>
              <a:effectLst/>
            </p:spPr>
            <p:txBody>
              <a:bodyPr wrap="none" anchor="ctr"/>
              <a:lstStyle/>
              <a:p>
                <a:endParaRPr lang="zh-CN" altLang="en-US"/>
              </a:p>
            </p:txBody>
          </p:sp>
          <p:sp>
            <p:nvSpPr>
              <p:cNvPr id="466955" name="Line 11"/>
              <p:cNvSpPr>
                <a:spLocks noChangeShapeType="1"/>
              </p:cNvSpPr>
              <p:nvPr/>
            </p:nvSpPr>
            <p:spPr bwMode="auto">
              <a:xfrm>
                <a:off x="1536" y="2592"/>
                <a:ext cx="0" cy="576"/>
              </a:xfrm>
              <a:prstGeom prst="line">
                <a:avLst/>
              </a:prstGeom>
              <a:noFill/>
              <a:ln w="9525">
                <a:solidFill>
                  <a:schemeClr val="tx1"/>
                </a:solidFill>
                <a:round/>
                <a:headEnd/>
                <a:tailEnd/>
              </a:ln>
              <a:effectLst/>
            </p:spPr>
            <p:txBody>
              <a:bodyPr wrap="none" anchor="ctr"/>
              <a:lstStyle/>
              <a:p>
                <a:endParaRPr lang="zh-CN" altLang="en-US"/>
              </a:p>
            </p:txBody>
          </p:sp>
          <p:sp>
            <p:nvSpPr>
              <p:cNvPr id="466956" name="Text Box 12"/>
              <p:cNvSpPr txBox="1">
                <a:spLocks noChangeArrowheads="1"/>
              </p:cNvSpPr>
              <p:nvPr/>
            </p:nvSpPr>
            <p:spPr bwMode="auto">
              <a:xfrm>
                <a:off x="1152" y="1776"/>
                <a:ext cx="240" cy="288"/>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m</a:t>
                </a:r>
                <a:endParaRPr lang="en-US" altLang="zh-CN" sz="2400">
                  <a:solidFill>
                    <a:schemeClr val="tx1"/>
                  </a:solidFill>
                  <a:latin typeface="Times New Roman" pitchFamily="18" charset="0"/>
                </a:endParaRPr>
              </a:p>
            </p:txBody>
          </p:sp>
          <p:sp>
            <p:nvSpPr>
              <p:cNvPr id="466957" name="Text Box 13"/>
              <p:cNvSpPr txBox="1">
                <a:spLocks noChangeArrowheads="1"/>
              </p:cNvSpPr>
              <p:nvPr/>
            </p:nvSpPr>
            <p:spPr bwMode="auto">
              <a:xfrm>
                <a:off x="1200" y="2736"/>
                <a:ext cx="240" cy="288"/>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n</a:t>
                </a:r>
                <a:endParaRPr lang="en-US" altLang="zh-CN" sz="2400">
                  <a:solidFill>
                    <a:schemeClr val="tx1"/>
                  </a:solidFill>
                  <a:latin typeface="Times New Roman" pitchFamily="18" charset="0"/>
                </a:endParaRPr>
              </a:p>
            </p:txBody>
          </p:sp>
          <p:sp>
            <p:nvSpPr>
              <p:cNvPr id="466958" name="Text Box 14"/>
              <p:cNvSpPr txBox="1">
                <a:spLocks noChangeArrowheads="1"/>
              </p:cNvSpPr>
              <p:nvPr/>
            </p:nvSpPr>
            <p:spPr bwMode="auto">
              <a:xfrm>
                <a:off x="1200" y="3696"/>
                <a:ext cx="864" cy="288"/>
              </a:xfrm>
              <a:prstGeom prst="rect">
                <a:avLst/>
              </a:prstGeom>
              <a:noFill/>
              <a:ln w="9525">
                <a:noFill/>
                <a:miter lim="800000"/>
                <a:headEnd/>
                <a:tailEnd/>
              </a:ln>
              <a:effectLst/>
            </p:spPr>
            <p:txBody>
              <a:bodyPr>
                <a:spAutoFit/>
              </a:bodyPr>
              <a:lstStyle/>
              <a:p>
                <a:pPr algn="l">
                  <a:spcBef>
                    <a:spcPct val="50000"/>
                  </a:spcBef>
                  <a:buClrTx/>
                  <a:buSzTx/>
                  <a:buFontTx/>
                  <a:buNone/>
                </a:pPr>
                <a:endParaRPr lang="zh-CN" altLang="zh-CN" sz="2400">
                  <a:solidFill>
                    <a:schemeClr val="tx1"/>
                  </a:solidFill>
                  <a:latin typeface="Times New Roman" pitchFamily="18" charset="0"/>
                </a:endParaRPr>
              </a:p>
            </p:txBody>
          </p:sp>
        </p:grpSp>
        <p:sp>
          <p:nvSpPr>
            <p:cNvPr id="466959" name="Oval 15"/>
            <p:cNvSpPr>
              <a:spLocks noChangeArrowheads="1"/>
            </p:cNvSpPr>
            <p:nvPr/>
          </p:nvSpPr>
          <p:spPr bwMode="auto">
            <a:xfrm>
              <a:off x="3072" y="2016"/>
              <a:ext cx="768" cy="336"/>
            </a:xfrm>
            <a:prstGeom prst="ellipse">
              <a:avLst/>
            </a:prstGeom>
            <a:solidFill>
              <a:schemeClr val="accent1"/>
            </a:solidFill>
            <a:ln w="9525">
              <a:solidFill>
                <a:schemeClr val="tx1"/>
              </a:solidFill>
              <a:round/>
              <a:headEnd/>
              <a:tailEnd/>
            </a:ln>
            <a:effectLst/>
          </p:spPr>
          <p:txBody>
            <a:bodyPr wrap="none" anchor="ctr"/>
            <a:lstStyle/>
            <a:p>
              <a:pPr>
                <a:spcBef>
                  <a:spcPct val="0"/>
                </a:spcBef>
                <a:buClrTx/>
                <a:buSzTx/>
                <a:buFontTx/>
                <a:buNone/>
              </a:pPr>
              <a:r>
                <a:rPr lang="zh-CN" altLang="en-US" sz="2400" b="1">
                  <a:solidFill>
                    <a:schemeClr val="tx1"/>
                  </a:solidFill>
                  <a:latin typeface="Times New Roman" pitchFamily="18" charset="0"/>
                </a:rPr>
                <a:t>成绩</a:t>
              </a:r>
            </a:p>
          </p:txBody>
        </p:sp>
        <p:sp>
          <p:nvSpPr>
            <p:cNvPr id="466960" name="Line 16"/>
            <p:cNvSpPr>
              <a:spLocks noChangeShapeType="1"/>
            </p:cNvSpPr>
            <p:nvPr/>
          </p:nvSpPr>
          <p:spPr bwMode="auto">
            <a:xfrm>
              <a:off x="2592" y="2208"/>
              <a:ext cx="480" cy="0"/>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46797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67971" name="Rectangle 3"/>
          <p:cNvSpPr>
            <a:spLocks noGrp="1" noChangeArrowheads="1"/>
          </p:cNvSpPr>
          <p:nvPr>
            <p:ph type="body" idx="1"/>
          </p:nvPr>
        </p:nvSpPr>
        <p:spPr>
          <a:xfrm>
            <a:off x="1182688" y="2017713"/>
            <a:ext cx="7772400" cy="1868487"/>
          </a:xfrm>
        </p:spPr>
        <p:txBody>
          <a:bodyPr/>
          <a:lstStyle/>
          <a:p>
            <a:pPr>
              <a:buFont typeface="Wingdings" pitchFamily="2" charset="2"/>
              <a:buNone/>
            </a:pPr>
            <a:r>
              <a:rPr lang="en-US" altLang="zh-CN" sz="3600" b="1"/>
              <a:t>        </a:t>
            </a:r>
            <a:r>
              <a:rPr lang="zh-CN" altLang="en-US" sz="3600" b="1"/>
              <a:t>按照上面规则可以将它转换为如下关系模式，其中学号与课程号为关系的组合码：</a:t>
            </a:r>
          </a:p>
        </p:txBody>
      </p:sp>
      <p:sp>
        <p:nvSpPr>
          <p:cNvPr id="467972" name="Text Box 4"/>
          <p:cNvSpPr txBox="1">
            <a:spLocks noChangeArrowheads="1"/>
          </p:cNvSpPr>
          <p:nvPr/>
        </p:nvSpPr>
        <p:spPr bwMode="auto">
          <a:xfrm>
            <a:off x="1905000" y="4267200"/>
            <a:ext cx="5487988" cy="579438"/>
          </a:xfrm>
          <a:prstGeom prst="rect">
            <a:avLst/>
          </a:prstGeom>
          <a:noFill/>
          <a:ln w="9525">
            <a:noFill/>
            <a:miter lim="800000"/>
            <a:headEnd/>
            <a:tailEnd/>
          </a:ln>
          <a:effectLst/>
        </p:spPr>
        <p:txBody>
          <a:bodyPr wrap="none">
            <a:spAutoFit/>
          </a:bodyPr>
          <a:lstStyle/>
          <a:p>
            <a:pPr algn="l"/>
            <a:r>
              <a:rPr lang="zh-CN" altLang="en-US" sz="3200" b="1">
                <a:solidFill>
                  <a:schemeClr val="tx1"/>
                </a:solidFill>
              </a:rPr>
              <a:t>选修（</a:t>
            </a:r>
            <a:r>
              <a:rPr lang="zh-CN" altLang="en-US" sz="3200" b="1" u="sng">
                <a:solidFill>
                  <a:schemeClr val="tx1"/>
                </a:solidFill>
              </a:rPr>
              <a:t>学号</a:t>
            </a:r>
            <a:r>
              <a:rPr lang="zh-CN" altLang="en-US" sz="3200" b="1">
                <a:solidFill>
                  <a:schemeClr val="tx1"/>
                </a:solidFill>
              </a:rPr>
              <a:t>，</a:t>
            </a:r>
            <a:r>
              <a:rPr lang="zh-CN" altLang="en-US" sz="3200" b="1" u="sng">
                <a:solidFill>
                  <a:schemeClr val="tx1"/>
                </a:solidFill>
              </a:rPr>
              <a:t>课程号</a:t>
            </a:r>
            <a:r>
              <a:rPr lang="zh-CN" altLang="en-US" sz="3200" b="1">
                <a:solidFill>
                  <a:schemeClr val="tx1"/>
                </a:solidFill>
              </a:rPr>
              <a:t>，成绩）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dissolve">
                                      <p:cBhvr>
                                        <p:cTn id="7" dur="500"/>
                                        <p:tgtEl>
                                          <p:spTgt spid="467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653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06531" name="Rectangle 3"/>
          <p:cNvSpPr>
            <a:spLocks noGrp="1" noChangeArrowheads="1"/>
          </p:cNvSpPr>
          <p:nvPr>
            <p:ph type="body" idx="1"/>
          </p:nvPr>
        </p:nvSpPr>
        <p:spPr>
          <a:xfrm>
            <a:off x="1182688" y="2017713"/>
            <a:ext cx="7656512" cy="4306887"/>
          </a:xfrm>
        </p:spPr>
        <p:txBody>
          <a:bodyPr/>
          <a:lstStyle/>
          <a:p>
            <a:pPr>
              <a:buFont typeface="Wingdings" pitchFamily="2" charset="2"/>
              <a:buNone/>
            </a:pPr>
            <a:r>
              <a:rPr lang="en-US" altLang="zh-CN" sz="2400" b="1">
                <a:solidFill>
                  <a:schemeClr val="accent2"/>
                </a:solidFill>
              </a:rPr>
              <a:t>⒊ </a:t>
            </a:r>
            <a:r>
              <a:rPr lang="zh-CN" altLang="en-US" sz="2400" b="1">
                <a:solidFill>
                  <a:schemeClr val="accent2"/>
                </a:solidFill>
              </a:rPr>
              <a:t>一个</a:t>
            </a:r>
            <a:r>
              <a:rPr lang="en-US" altLang="zh-CN" sz="2400" b="1">
                <a:solidFill>
                  <a:srgbClr val="2355F3"/>
                </a:solidFill>
              </a:rPr>
              <a:t>1:n</a:t>
            </a:r>
            <a:r>
              <a:rPr lang="zh-CN" altLang="en-US" sz="2400" b="1">
                <a:solidFill>
                  <a:srgbClr val="2355F3"/>
                </a:solidFill>
              </a:rPr>
              <a:t>联系</a:t>
            </a:r>
            <a:r>
              <a:rPr lang="zh-CN" altLang="en-US" sz="2400" b="1">
                <a:solidFill>
                  <a:schemeClr val="accent2"/>
                </a:solidFill>
              </a:rPr>
              <a:t>可以转换为一个独立的关系模式，也可以与</a:t>
            </a:r>
            <a:r>
              <a:rPr lang="en-US" altLang="zh-CN" sz="2400" b="1">
                <a:solidFill>
                  <a:schemeClr val="accent2"/>
                </a:solidFill>
              </a:rPr>
              <a:t>n</a:t>
            </a:r>
            <a:r>
              <a:rPr lang="zh-CN" altLang="en-US" sz="2400" b="1">
                <a:solidFill>
                  <a:schemeClr val="accent2"/>
                </a:solidFill>
              </a:rPr>
              <a:t>端对应的关系模式合并。</a:t>
            </a:r>
          </a:p>
          <a:p>
            <a:pPr lvl="1">
              <a:spcBef>
                <a:spcPct val="50000"/>
              </a:spcBef>
            </a:pPr>
            <a:r>
              <a:rPr lang="en-US" altLang="zh-CN" sz="2400" b="1">
                <a:solidFill>
                  <a:schemeClr val="accent2"/>
                </a:solidFill>
              </a:rPr>
              <a:t>1) </a:t>
            </a:r>
            <a:r>
              <a:rPr lang="zh-CN" altLang="en-US" sz="2400" b="1">
                <a:solidFill>
                  <a:schemeClr val="accent2"/>
                </a:solidFill>
              </a:rPr>
              <a:t>转换为一个独立的关系模式</a:t>
            </a:r>
          </a:p>
          <a:p>
            <a:pPr lvl="2">
              <a:spcBef>
                <a:spcPct val="60000"/>
              </a:spcBef>
            </a:pPr>
            <a:r>
              <a:rPr lang="zh-CN" altLang="en-US" b="1" i="1">
                <a:solidFill>
                  <a:schemeClr val="accent2"/>
                </a:solidFill>
                <a:effectLst>
                  <a:outerShdw blurRad="38100" dist="38100" dir="2700000" algn="tl">
                    <a:srgbClr val="000000"/>
                  </a:outerShdw>
                </a:effectLst>
              </a:rPr>
              <a:t>关系的属性</a:t>
            </a:r>
            <a:r>
              <a:rPr lang="zh-CN" altLang="en-US" b="1">
                <a:solidFill>
                  <a:schemeClr val="accent2"/>
                </a:solidFill>
              </a:rPr>
              <a:t>：</a:t>
            </a:r>
          </a:p>
          <a:p>
            <a:pPr lvl="2">
              <a:spcBef>
                <a:spcPct val="60000"/>
              </a:spcBef>
              <a:buFont typeface="Wingdings" pitchFamily="2" charset="2"/>
              <a:buNone/>
            </a:pPr>
            <a:r>
              <a:rPr lang="zh-CN" altLang="en-US" b="1">
                <a:solidFill>
                  <a:schemeClr val="accent2"/>
                </a:solidFill>
              </a:rPr>
              <a:t>  与该联系相连的各实体的码以及联系本身的属性</a:t>
            </a:r>
          </a:p>
          <a:p>
            <a:pPr lvl="2">
              <a:spcBef>
                <a:spcPct val="60000"/>
              </a:spcBef>
            </a:pPr>
            <a:r>
              <a:rPr lang="zh-CN" altLang="en-US" b="1" i="1">
                <a:solidFill>
                  <a:schemeClr val="accent2"/>
                </a:solidFill>
                <a:effectLst>
                  <a:outerShdw blurRad="38100" dist="38100" dir="2700000" algn="tl">
                    <a:srgbClr val="000000"/>
                  </a:outerShdw>
                </a:effectLst>
              </a:rPr>
              <a:t>关系的码</a:t>
            </a:r>
            <a:r>
              <a:rPr lang="zh-CN" altLang="en-US" b="1">
                <a:solidFill>
                  <a:schemeClr val="accent2"/>
                </a:solidFill>
              </a:rPr>
              <a:t>：</a:t>
            </a:r>
          </a:p>
          <a:p>
            <a:pPr lvl="2">
              <a:spcBef>
                <a:spcPct val="60000"/>
              </a:spcBef>
              <a:buFont typeface="Wingdings" pitchFamily="2" charset="2"/>
              <a:buNone/>
            </a:pPr>
            <a:r>
              <a:rPr lang="zh-CN" altLang="en-US" b="1">
                <a:solidFill>
                  <a:schemeClr val="accent2"/>
                </a:solidFill>
              </a:rPr>
              <a:t>  </a:t>
            </a:r>
            <a:r>
              <a:rPr lang="en-US" altLang="zh-CN" b="1">
                <a:solidFill>
                  <a:schemeClr val="accent2"/>
                </a:solidFill>
              </a:rPr>
              <a:t>n</a:t>
            </a:r>
            <a:r>
              <a:rPr lang="zh-CN" altLang="en-US" b="1">
                <a:solidFill>
                  <a:schemeClr val="accent2"/>
                </a:solidFill>
              </a:rPr>
              <a:t>端实体的码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wipe(left)">
                                      <p:cBhvr>
                                        <p:cTn id="7" dur="500"/>
                                        <p:tgtEl>
                                          <p:spTgt spid="406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xEl>
                                              <p:pRg st="1" end="1"/>
                                            </p:txEl>
                                          </p:spTgt>
                                        </p:tgtEl>
                                        <p:attrNameLst>
                                          <p:attrName>style.visibility</p:attrName>
                                        </p:attrNameLst>
                                      </p:cBhvr>
                                      <p:to>
                                        <p:strVal val="visible"/>
                                      </p:to>
                                    </p:set>
                                    <p:animEffect transition="in" filter="wipe(left)">
                                      <p:cBhvr>
                                        <p:cTn id="12" dur="500"/>
                                        <p:tgtEl>
                                          <p:spTgt spid="406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1">
                                            <p:txEl>
                                              <p:pRg st="2" end="2"/>
                                            </p:txEl>
                                          </p:spTgt>
                                        </p:tgtEl>
                                        <p:attrNameLst>
                                          <p:attrName>style.visibility</p:attrName>
                                        </p:attrNameLst>
                                      </p:cBhvr>
                                      <p:to>
                                        <p:strVal val="visible"/>
                                      </p:to>
                                    </p:set>
                                    <p:animEffect transition="in" filter="wipe(left)">
                                      <p:cBhvr>
                                        <p:cTn id="17" dur="500"/>
                                        <p:tgtEl>
                                          <p:spTgt spid="406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6531">
                                            <p:txEl>
                                              <p:pRg st="3" end="3"/>
                                            </p:txEl>
                                          </p:spTgt>
                                        </p:tgtEl>
                                        <p:attrNameLst>
                                          <p:attrName>style.visibility</p:attrName>
                                        </p:attrNameLst>
                                      </p:cBhvr>
                                      <p:to>
                                        <p:strVal val="visible"/>
                                      </p:to>
                                    </p:set>
                                    <p:animEffect transition="in" filter="wipe(left)">
                                      <p:cBhvr>
                                        <p:cTn id="22" dur="500"/>
                                        <p:tgtEl>
                                          <p:spTgt spid="406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6531">
                                            <p:txEl>
                                              <p:pRg st="4" end="4"/>
                                            </p:txEl>
                                          </p:spTgt>
                                        </p:tgtEl>
                                        <p:attrNameLst>
                                          <p:attrName>style.visibility</p:attrName>
                                        </p:attrNameLst>
                                      </p:cBhvr>
                                      <p:to>
                                        <p:strVal val="visible"/>
                                      </p:to>
                                    </p:set>
                                    <p:animEffect transition="in" filter="wipe(left)">
                                      <p:cBhvr>
                                        <p:cTn id="27" dur="500"/>
                                        <p:tgtEl>
                                          <p:spTgt spid="406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6531">
                                            <p:txEl>
                                              <p:pRg st="5" end="5"/>
                                            </p:txEl>
                                          </p:spTgt>
                                        </p:tgtEl>
                                        <p:attrNameLst>
                                          <p:attrName>style.visibility</p:attrName>
                                        </p:attrNameLst>
                                      </p:cBhvr>
                                      <p:to>
                                        <p:strVal val="visible"/>
                                      </p:to>
                                    </p:set>
                                    <p:animEffect transition="in" filter="wipe(left)">
                                      <p:cBhvr>
                                        <p:cTn id="32" dur="500"/>
                                        <p:tgtEl>
                                          <p:spTgt spid="406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bldLvl="5"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755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07555" name="Rectangle 3"/>
          <p:cNvSpPr>
            <a:spLocks noGrp="1" noChangeArrowheads="1"/>
          </p:cNvSpPr>
          <p:nvPr>
            <p:ph type="body" idx="1"/>
          </p:nvPr>
        </p:nvSpPr>
        <p:spPr>
          <a:xfrm>
            <a:off x="1182688" y="2017713"/>
            <a:ext cx="7772400" cy="4459287"/>
          </a:xfrm>
        </p:spPr>
        <p:txBody>
          <a:bodyPr/>
          <a:lstStyle/>
          <a:p>
            <a:pPr>
              <a:buFont typeface="Wingdings" pitchFamily="2" charset="2"/>
              <a:buNone/>
            </a:pPr>
            <a:r>
              <a:rPr lang="en-US" altLang="zh-CN" sz="2800" b="1">
                <a:solidFill>
                  <a:schemeClr val="accent2"/>
                </a:solidFill>
              </a:rPr>
              <a:t>⒊ </a:t>
            </a:r>
            <a:r>
              <a:rPr lang="zh-CN" altLang="en-US" sz="2800" b="1">
                <a:solidFill>
                  <a:schemeClr val="accent2"/>
                </a:solidFill>
              </a:rPr>
              <a:t>一个</a:t>
            </a:r>
            <a:r>
              <a:rPr lang="en-US" altLang="zh-CN" sz="2800" b="1">
                <a:solidFill>
                  <a:srgbClr val="2355F3"/>
                </a:solidFill>
              </a:rPr>
              <a:t>1:n</a:t>
            </a:r>
            <a:r>
              <a:rPr lang="zh-CN" altLang="en-US" sz="2800" b="1">
                <a:solidFill>
                  <a:srgbClr val="2355F3"/>
                </a:solidFill>
              </a:rPr>
              <a:t>联系</a:t>
            </a:r>
            <a:r>
              <a:rPr lang="zh-CN" altLang="en-US" sz="2800" b="1">
                <a:solidFill>
                  <a:schemeClr val="accent2"/>
                </a:solidFill>
              </a:rPr>
              <a:t>可以转换为一个独立的关系模式，也可以与</a:t>
            </a:r>
            <a:r>
              <a:rPr lang="en-US" altLang="zh-CN" sz="2800" b="1">
                <a:solidFill>
                  <a:schemeClr val="accent2"/>
                </a:solidFill>
              </a:rPr>
              <a:t>n</a:t>
            </a:r>
            <a:r>
              <a:rPr lang="zh-CN" altLang="en-US" sz="2800" b="1">
                <a:solidFill>
                  <a:schemeClr val="accent2"/>
                </a:solidFill>
              </a:rPr>
              <a:t>端对应的关系模式合并。</a:t>
            </a:r>
          </a:p>
          <a:p>
            <a:pPr lvl="1">
              <a:spcBef>
                <a:spcPct val="50000"/>
              </a:spcBef>
            </a:pPr>
            <a:r>
              <a:rPr lang="en-US" altLang="zh-CN" b="1">
                <a:solidFill>
                  <a:schemeClr val="accent2"/>
                </a:solidFill>
              </a:rPr>
              <a:t>2) </a:t>
            </a:r>
            <a:r>
              <a:rPr lang="zh-CN" altLang="en-US" b="1">
                <a:solidFill>
                  <a:schemeClr val="accent2"/>
                </a:solidFill>
              </a:rPr>
              <a:t>与</a:t>
            </a:r>
            <a:r>
              <a:rPr lang="en-US" altLang="zh-CN" b="1">
                <a:solidFill>
                  <a:schemeClr val="accent2"/>
                </a:solidFill>
              </a:rPr>
              <a:t>n</a:t>
            </a:r>
            <a:r>
              <a:rPr lang="zh-CN" altLang="en-US" b="1">
                <a:solidFill>
                  <a:schemeClr val="accent2"/>
                </a:solidFill>
              </a:rPr>
              <a:t>端对应的关系模式合并</a:t>
            </a:r>
          </a:p>
          <a:p>
            <a:pPr lvl="2">
              <a:spcBef>
                <a:spcPct val="50000"/>
              </a:spcBef>
            </a:pPr>
            <a:r>
              <a:rPr lang="zh-CN" altLang="en-US" sz="2800" b="1" i="1">
                <a:solidFill>
                  <a:schemeClr val="accent2"/>
                </a:solidFill>
                <a:effectLst>
                  <a:outerShdw blurRad="38100" dist="38100" dir="2700000" algn="tl">
                    <a:srgbClr val="000000"/>
                  </a:outerShdw>
                </a:effectLst>
              </a:rPr>
              <a:t>合并后关系的属性</a:t>
            </a:r>
            <a:r>
              <a:rPr lang="zh-CN" altLang="en-US" sz="2800" b="1">
                <a:solidFill>
                  <a:schemeClr val="accent2"/>
                </a:solidFill>
              </a:rPr>
              <a:t>：在</a:t>
            </a:r>
            <a:r>
              <a:rPr lang="en-US" altLang="zh-CN" sz="2800" b="1">
                <a:solidFill>
                  <a:schemeClr val="accent2"/>
                </a:solidFill>
              </a:rPr>
              <a:t>n</a:t>
            </a:r>
            <a:r>
              <a:rPr lang="zh-CN" altLang="en-US" sz="2800" b="1">
                <a:solidFill>
                  <a:schemeClr val="accent2"/>
                </a:solidFill>
              </a:rPr>
              <a:t>端关系中加入</a:t>
            </a:r>
            <a:r>
              <a:rPr lang="en-US" altLang="zh-CN" sz="2800" b="1">
                <a:solidFill>
                  <a:schemeClr val="accent2"/>
                </a:solidFill>
              </a:rPr>
              <a:t>1</a:t>
            </a:r>
            <a:r>
              <a:rPr lang="zh-CN" altLang="en-US" sz="2800" b="1">
                <a:solidFill>
                  <a:schemeClr val="accent2"/>
                </a:solidFill>
              </a:rPr>
              <a:t>端关系的码和联系本身的属性</a:t>
            </a:r>
          </a:p>
          <a:p>
            <a:pPr lvl="2">
              <a:spcBef>
                <a:spcPct val="50000"/>
              </a:spcBef>
            </a:pPr>
            <a:r>
              <a:rPr lang="zh-CN" altLang="en-US" sz="2800" b="1" i="1">
                <a:solidFill>
                  <a:schemeClr val="accent2"/>
                </a:solidFill>
                <a:effectLst>
                  <a:outerShdw blurRad="38100" dist="38100" dir="2700000" algn="tl">
                    <a:srgbClr val="000000"/>
                  </a:outerShdw>
                </a:effectLst>
              </a:rPr>
              <a:t>合并后关系的码</a:t>
            </a:r>
            <a:r>
              <a:rPr lang="zh-CN" altLang="en-US" sz="2800" b="1">
                <a:solidFill>
                  <a:schemeClr val="accent2"/>
                </a:solidFill>
              </a:rPr>
              <a:t>：不变</a:t>
            </a:r>
          </a:p>
          <a:p>
            <a:pPr lvl="1">
              <a:spcBef>
                <a:spcPct val="50000"/>
              </a:spcBef>
            </a:pPr>
            <a:r>
              <a:rPr lang="zh-CN" altLang="en-US" b="1">
                <a:solidFill>
                  <a:schemeClr val="accent2"/>
                </a:solidFill>
              </a:rPr>
              <a:t>可以减少系统中的关系个数，一般情况下更倾向于采用这种方法</a:t>
            </a:r>
            <a:endParaRPr lang="zh-CN" altLang="en-US" sz="2400" b="1">
              <a:solidFill>
                <a:schemeClr val="accent2"/>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en-US" altLang="zh-CN"/>
              <a:t>An Introduction to Database System</a:t>
            </a:r>
          </a:p>
        </p:txBody>
      </p:sp>
      <p:sp>
        <p:nvSpPr>
          <p:cNvPr id="46899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69027" name="Text Box 35"/>
          <p:cNvSpPr txBox="1">
            <a:spLocks noChangeArrowheads="1"/>
          </p:cNvSpPr>
          <p:nvPr/>
        </p:nvSpPr>
        <p:spPr bwMode="auto">
          <a:xfrm>
            <a:off x="4038600" y="23622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班级</a:t>
            </a:r>
          </a:p>
        </p:txBody>
      </p:sp>
      <p:sp>
        <p:nvSpPr>
          <p:cNvPr id="469028" name="AutoShape 36"/>
          <p:cNvSpPr>
            <a:spLocks noChangeArrowheads="1"/>
          </p:cNvSpPr>
          <p:nvPr/>
        </p:nvSpPr>
        <p:spPr bwMode="auto">
          <a:xfrm>
            <a:off x="3962400" y="3581400"/>
            <a:ext cx="1524000" cy="762000"/>
          </a:xfrm>
          <a:prstGeom prst="diamond">
            <a:avLst/>
          </a:prstGeom>
          <a:solidFill>
            <a:schemeClr val="accent1"/>
          </a:solidFill>
          <a:ln w="9525">
            <a:solidFill>
              <a:schemeClr val="tx1"/>
            </a:solidFill>
            <a:miter lim="800000"/>
            <a:headEnd/>
            <a:tailEnd/>
          </a:ln>
          <a:effectLst/>
        </p:spPr>
        <p:txBody>
          <a:bodyPr wrap="none" anchor="ctr"/>
          <a:lstStyle/>
          <a:p>
            <a:pPr>
              <a:spcBef>
                <a:spcPct val="0"/>
              </a:spcBef>
              <a:buClrTx/>
              <a:buSzTx/>
              <a:buFontTx/>
              <a:buNone/>
            </a:pPr>
            <a:r>
              <a:rPr lang="zh-CN" altLang="en-US" sz="2400" b="1">
                <a:solidFill>
                  <a:schemeClr val="tx1"/>
                </a:solidFill>
                <a:latin typeface="Times New Roman" pitchFamily="18" charset="0"/>
              </a:rPr>
              <a:t>组成</a:t>
            </a:r>
            <a:endParaRPr lang="zh-CN" altLang="en-US" sz="2400">
              <a:solidFill>
                <a:schemeClr val="tx1"/>
              </a:solidFill>
              <a:latin typeface="Times New Roman" pitchFamily="18" charset="0"/>
            </a:endParaRPr>
          </a:p>
        </p:txBody>
      </p:sp>
      <p:sp>
        <p:nvSpPr>
          <p:cNvPr id="469029" name="Text Box 37"/>
          <p:cNvSpPr txBox="1">
            <a:spLocks noChangeArrowheads="1"/>
          </p:cNvSpPr>
          <p:nvPr/>
        </p:nvSpPr>
        <p:spPr bwMode="auto">
          <a:xfrm>
            <a:off x="4114800" y="52578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学生</a:t>
            </a:r>
          </a:p>
        </p:txBody>
      </p:sp>
      <p:sp>
        <p:nvSpPr>
          <p:cNvPr id="469030" name="Line 38"/>
          <p:cNvSpPr>
            <a:spLocks noChangeShapeType="1"/>
          </p:cNvSpPr>
          <p:nvPr/>
        </p:nvSpPr>
        <p:spPr bwMode="auto">
          <a:xfrm flipV="1">
            <a:off x="4724400" y="2819400"/>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469031" name="Line 39"/>
          <p:cNvSpPr>
            <a:spLocks noChangeShapeType="1"/>
          </p:cNvSpPr>
          <p:nvPr/>
        </p:nvSpPr>
        <p:spPr bwMode="auto">
          <a:xfrm>
            <a:off x="4724400" y="4343400"/>
            <a:ext cx="0" cy="914400"/>
          </a:xfrm>
          <a:prstGeom prst="line">
            <a:avLst/>
          </a:prstGeom>
          <a:noFill/>
          <a:ln w="9525">
            <a:solidFill>
              <a:schemeClr val="tx1"/>
            </a:solidFill>
            <a:round/>
            <a:headEnd/>
            <a:tailEnd/>
          </a:ln>
          <a:effectLst/>
        </p:spPr>
        <p:txBody>
          <a:bodyPr wrap="none" anchor="ctr"/>
          <a:lstStyle/>
          <a:p>
            <a:endParaRPr lang="zh-CN" altLang="en-US"/>
          </a:p>
        </p:txBody>
      </p:sp>
      <p:sp>
        <p:nvSpPr>
          <p:cNvPr id="469032" name="Text Box 40"/>
          <p:cNvSpPr txBox="1">
            <a:spLocks noChangeArrowheads="1"/>
          </p:cNvSpPr>
          <p:nvPr/>
        </p:nvSpPr>
        <p:spPr bwMode="auto">
          <a:xfrm>
            <a:off x="4114800" y="3048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1</a:t>
            </a:r>
            <a:endParaRPr lang="en-US" altLang="zh-CN" sz="2400">
              <a:solidFill>
                <a:schemeClr val="tx1"/>
              </a:solidFill>
              <a:latin typeface="Times New Roman" pitchFamily="18" charset="0"/>
            </a:endParaRPr>
          </a:p>
        </p:txBody>
      </p:sp>
      <p:sp>
        <p:nvSpPr>
          <p:cNvPr id="469033" name="Text Box 41"/>
          <p:cNvSpPr txBox="1">
            <a:spLocks noChangeArrowheads="1"/>
          </p:cNvSpPr>
          <p:nvPr/>
        </p:nvSpPr>
        <p:spPr bwMode="auto">
          <a:xfrm>
            <a:off x="4191000" y="4572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n</a:t>
            </a:r>
            <a:endParaRPr lang="en-US" altLang="zh-CN" sz="24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8338" name="Rectangle 2"/>
          <p:cNvSpPr>
            <a:spLocks noGrp="1" noChangeArrowheads="1"/>
          </p:cNvSpPr>
          <p:nvPr>
            <p:ph type="title"/>
          </p:nvPr>
        </p:nvSpPr>
        <p:spPr/>
        <p:txBody>
          <a:bodyPr/>
          <a:lstStyle/>
          <a:p>
            <a:r>
              <a:rPr lang="zh-CN" altLang="en-US" sz="2400"/>
              <a:t>数据库设计人员应该具备的技术和知识</a:t>
            </a:r>
            <a:endParaRPr lang="zh-CN" altLang="en-US"/>
          </a:p>
        </p:txBody>
      </p:sp>
      <p:sp>
        <p:nvSpPr>
          <p:cNvPr id="398339" name="Rectangle 3"/>
          <p:cNvSpPr>
            <a:spLocks noGrp="1" noChangeArrowheads="1"/>
          </p:cNvSpPr>
          <p:nvPr>
            <p:ph type="body" idx="1"/>
          </p:nvPr>
        </p:nvSpPr>
        <p:spPr>
          <a:xfrm>
            <a:off x="1182688" y="2017713"/>
            <a:ext cx="7427912" cy="4114800"/>
          </a:xfrm>
        </p:spPr>
        <p:txBody>
          <a:bodyPr/>
          <a:lstStyle/>
          <a:p>
            <a:pPr>
              <a:lnSpc>
                <a:spcPct val="110000"/>
              </a:lnSpc>
              <a:spcBef>
                <a:spcPct val="30000"/>
              </a:spcBef>
              <a:spcAft>
                <a:spcPct val="20000"/>
              </a:spcAft>
            </a:pPr>
            <a:r>
              <a:rPr lang="zh-CN" altLang="en-US" b="1"/>
              <a:t>数据库的基本知识和数据库设计技术</a:t>
            </a:r>
          </a:p>
          <a:p>
            <a:pPr>
              <a:lnSpc>
                <a:spcPct val="110000"/>
              </a:lnSpc>
              <a:spcBef>
                <a:spcPct val="30000"/>
              </a:spcBef>
              <a:spcAft>
                <a:spcPct val="20000"/>
              </a:spcAft>
            </a:pPr>
            <a:r>
              <a:rPr lang="zh-CN" altLang="en-US" b="1"/>
              <a:t>计算机科学的基础知识和程序设计的方法和技巧</a:t>
            </a:r>
          </a:p>
          <a:p>
            <a:pPr>
              <a:lnSpc>
                <a:spcPct val="110000"/>
              </a:lnSpc>
              <a:spcBef>
                <a:spcPct val="30000"/>
              </a:spcBef>
              <a:spcAft>
                <a:spcPct val="20000"/>
              </a:spcAft>
            </a:pPr>
            <a:r>
              <a:rPr lang="zh-CN" altLang="en-US" b="1"/>
              <a:t>软件工程的原理和方法</a:t>
            </a:r>
          </a:p>
          <a:p>
            <a:pPr>
              <a:lnSpc>
                <a:spcPct val="110000"/>
              </a:lnSpc>
              <a:spcBef>
                <a:spcPct val="30000"/>
              </a:spcBef>
              <a:spcAft>
                <a:spcPct val="20000"/>
              </a:spcAft>
            </a:pPr>
            <a:r>
              <a:rPr lang="zh-CN" altLang="en-US" b="1"/>
              <a:t>应用领域的知识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wipe(left)">
                                      <p:cBhvr>
                                        <p:cTn id="7" dur="500"/>
                                        <p:tgtEl>
                                          <p:spTgt spid="398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animEffect transition="in" filter="wipe(left)">
                                      <p:cBhvr>
                                        <p:cTn id="12" dur="500"/>
                                        <p:tgtEl>
                                          <p:spTgt spid="398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8339">
                                            <p:txEl>
                                              <p:pRg st="2" end="2"/>
                                            </p:txEl>
                                          </p:spTgt>
                                        </p:tgtEl>
                                        <p:attrNameLst>
                                          <p:attrName>style.visibility</p:attrName>
                                        </p:attrNameLst>
                                      </p:cBhvr>
                                      <p:to>
                                        <p:strVal val="visible"/>
                                      </p:to>
                                    </p:set>
                                    <p:animEffect transition="in" filter="wipe(left)">
                                      <p:cBhvr>
                                        <p:cTn id="17" dur="500"/>
                                        <p:tgtEl>
                                          <p:spTgt spid="398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8339">
                                            <p:txEl>
                                              <p:pRg st="3" end="3"/>
                                            </p:txEl>
                                          </p:spTgt>
                                        </p:tgtEl>
                                        <p:attrNameLst>
                                          <p:attrName>style.visibility</p:attrName>
                                        </p:attrNameLst>
                                      </p:cBhvr>
                                      <p:to>
                                        <p:strVal val="visible"/>
                                      </p:to>
                                    </p:set>
                                    <p:animEffect transition="in" filter="wipe(left)">
                                      <p:cBhvr>
                                        <p:cTn id="22" dur="500"/>
                                        <p:tgtEl>
                                          <p:spTgt spid="398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a:t>An Introduction to Database System</a:t>
            </a:r>
          </a:p>
        </p:txBody>
      </p:sp>
      <p:sp>
        <p:nvSpPr>
          <p:cNvPr id="40857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08579" name="Rectangle 3"/>
          <p:cNvSpPr>
            <a:spLocks noGrp="1" noChangeArrowheads="1"/>
          </p:cNvSpPr>
          <p:nvPr>
            <p:ph type="body" idx="1"/>
          </p:nvPr>
        </p:nvSpPr>
        <p:spPr/>
        <p:txBody>
          <a:bodyPr/>
          <a:lstStyle/>
          <a:p>
            <a:pPr>
              <a:buFont typeface="Wingdings" pitchFamily="2" charset="2"/>
              <a:buNone/>
            </a:pPr>
            <a:r>
              <a:rPr lang="zh-CN" altLang="en-US" b="1"/>
              <a:t>例，</a:t>
            </a:r>
            <a:r>
              <a:rPr lang="zh-CN" altLang="en-US" b="1">
                <a:latin typeface="Times New Roman"/>
              </a:rPr>
              <a:t>“</a:t>
            </a:r>
            <a:r>
              <a:rPr lang="zh-CN" altLang="en-US" b="1"/>
              <a:t>组成</a:t>
            </a:r>
            <a:r>
              <a:rPr lang="zh-CN" altLang="en-US" b="1">
                <a:latin typeface="Times New Roman"/>
              </a:rPr>
              <a:t>”</a:t>
            </a:r>
            <a:r>
              <a:rPr lang="zh-CN" altLang="en-US" b="1"/>
              <a:t>联系为</a:t>
            </a:r>
            <a:r>
              <a:rPr lang="en-US" altLang="zh-CN" b="1"/>
              <a:t>1:n</a:t>
            </a:r>
            <a:r>
              <a:rPr lang="zh-CN" altLang="en-US" b="1"/>
              <a:t>联系。</a:t>
            </a:r>
          </a:p>
          <a:p>
            <a:pPr>
              <a:buFont typeface="Wingdings" pitchFamily="2" charset="2"/>
              <a:buNone/>
            </a:pPr>
            <a:r>
              <a:rPr lang="zh-CN" altLang="en-US" b="1"/>
              <a:t>	将其转换为关系模式的两种方法：</a:t>
            </a:r>
          </a:p>
          <a:p>
            <a:pPr>
              <a:buFont typeface="Wingdings" pitchFamily="2" charset="2"/>
              <a:buNone/>
            </a:pPr>
            <a:r>
              <a:rPr lang="zh-CN" altLang="en-US" b="1"/>
              <a:t> </a:t>
            </a:r>
            <a:r>
              <a:rPr lang="en-US" altLang="zh-CN" b="1"/>
              <a:t>1)</a:t>
            </a:r>
            <a:r>
              <a:rPr lang="zh-CN" altLang="en-US" b="1"/>
              <a:t>使其成为一个独立的关系模式：</a:t>
            </a:r>
          </a:p>
          <a:p>
            <a:pPr>
              <a:buFont typeface="Wingdings" pitchFamily="2" charset="2"/>
              <a:buNone/>
            </a:pPr>
            <a:endParaRPr lang="zh-CN" altLang="en-US" b="1"/>
          </a:p>
          <a:p>
            <a:pPr>
              <a:buFont typeface="Wingdings" pitchFamily="2" charset="2"/>
              <a:buNone/>
            </a:pPr>
            <a:r>
              <a:rPr lang="zh-CN" altLang="en-US" b="1"/>
              <a:t> </a:t>
            </a:r>
            <a:r>
              <a:rPr lang="en-US" altLang="zh-CN" b="1"/>
              <a:t>2)</a:t>
            </a:r>
            <a:r>
              <a:rPr lang="zh-CN" altLang="en-US" b="1"/>
              <a:t>将其学生关系模式合并：</a:t>
            </a:r>
          </a:p>
          <a:p>
            <a:pPr>
              <a:buFont typeface="Wingdings" pitchFamily="2" charset="2"/>
              <a:buNone/>
            </a:pPr>
            <a:r>
              <a:rPr lang="zh-CN" altLang="en-US" b="1"/>
              <a:t>		</a:t>
            </a:r>
          </a:p>
          <a:p>
            <a:pPr>
              <a:buFont typeface="Wingdings" pitchFamily="2" charset="2"/>
              <a:buNone/>
            </a:pPr>
            <a:endParaRPr lang="en-US" altLang="zh-CN" b="1"/>
          </a:p>
        </p:txBody>
      </p:sp>
      <p:sp>
        <p:nvSpPr>
          <p:cNvPr id="408580" name="Text Box 4"/>
          <p:cNvSpPr txBox="1">
            <a:spLocks noChangeArrowheads="1"/>
          </p:cNvSpPr>
          <p:nvPr/>
        </p:nvSpPr>
        <p:spPr bwMode="auto">
          <a:xfrm>
            <a:off x="2252663" y="3810000"/>
            <a:ext cx="3756025" cy="519113"/>
          </a:xfrm>
          <a:prstGeom prst="rect">
            <a:avLst/>
          </a:prstGeom>
          <a:noFill/>
          <a:ln w="9525">
            <a:noFill/>
            <a:miter lim="800000"/>
            <a:headEnd/>
            <a:tailEnd/>
          </a:ln>
          <a:effectLst/>
        </p:spPr>
        <p:txBody>
          <a:bodyPr wrap="none">
            <a:spAutoFit/>
          </a:bodyPr>
          <a:lstStyle/>
          <a:p>
            <a:r>
              <a:rPr lang="zh-CN" altLang="en-US" b="1">
                <a:solidFill>
                  <a:srgbClr val="3333FF"/>
                </a:solidFill>
              </a:rPr>
              <a:t>组成（</a:t>
            </a:r>
            <a:r>
              <a:rPr lang="zh-CN" altLang="en-US" b="1" u="sng">
                <a:solidFill>
                  <a:srgbClr val="3333FF"/>
                </a:solidFill>
              </a:rPr>
              <a:t>学号</a:t>
            </a:r>
            <a:r>
              <a:rPr lang="zh-CN" altLang="en-US" b="1">
                <a:solidFill>
                  <a:srgbClr val="3333FF"/>
                </a:solidFill>
              </a:rPr>
              <a:t>，班级号）</a:t>
            </a:r>
          </a:p>
        </p:txBody>
      </p:sp>
      <p:sp>
        <p:nvSpPr>
          <p:cNvPr id="408581" name="Text Box 5"/>
          <p:cNvSpPr txBox="1">
            <a:spLocks noChangeArrowheads="1"/>
          </p:cNvSpPr>
          <p:nvPr/>
        </p:nvSpPr>
        <p:spPr bwMode="auto">
          <a:xfrm>
            <a:off x="593725" y="3473450"/>
            <a:ext cx="5045075" cy="519113"/>
          </a:xfrm>
          <a:prstGeom prst="rect">
            <a:avLst/>
          </a:prstGeom>
          <a:noFill/>
          <a:ln w="9525">
            <a:noFill/>
            <a:miter lim="800000"/>
            <a:headEnd/>
            <a:tailEnd/>
          </a:ln>
          <a:effectLst/>
        </p:spPr>
        <p:txBody>
          <a:bodyPr>
            <a:spAutoFit/>
          </a:bodyPr>
          <a:lstStyle/>
          <a:p>
            <a:endParaRPr lang="zh-CN" altLang="zh-CN"/>
          </a:p>
        </p:txBody>
      </p:sp>
      <p:sp>
        <p:nvSpPr>
          <p:cNvPr id="408582" name="Text Box 6"/>
          <p:cNvSpPr txBox="1">
            <a:spLocks noChangeArrowheads="1"/>
          </p:cNvSpPr>
          <p:nvPr/>
        </p:nvSpPr>
        <p:spPr bwMode="auto">
          <a:xfrm>
            <a:off x="1584325" y="5029200"/>
            <a:ext cx="6775450" cy="1031875"/>
          </a:xfrm>
          <a:prstGeom prst="rect">
            <a:avLst/>
          </a:prstGeom>
          <a:noFill/>
          <a:ln w="9525">
            <a:noFill/>
            <a:miter lim="800000"/>
            <a:headEnd/>
            <a:tailEnd/>
          </a:ln>
          <a:effectLst/>
        </p:spPr>
        <p:txBody>
          <a:bodyPr wrap="none">
            <a:spAutoFit/>
          </a:bodyPr>
          <a:lstStyle/>
          <a:p>
            <a:r>
              <a:rPr lang="zh-CN" altLang="en-US" b="1">
                <a:solidFill>
                  <a:srgbClr val="3333FF"/>
                </a:solidFill>
              </a:rPr>
              <a:t>学生（</a:t>
            </a:r>
            <a:r>
              <a:rPr lang="zh-CN" altLang="en-US" b="1" u="sng">
                <a:solidFill>
                  <a:srgbClr val="3333FF"/>
                </a:solidFill>
              </a:rPr>
              <a:t>学号</a:t>
            </a:r>
            <a:r>
              <a:rPr lang="zh-CN" altLang="en-US" b="1">
                <a:solidFill>
                  <a:srgbClr val="3333FF"/>
                </a:solidFill>
              </a:rPr>
              <a:t>，姓名，出生日期，所在系，</a:t>
            </a:r>
          </a:p>
          <a:p>
            <a:r>
              <a:rPr lang="zh-CN" altLang="en-US" b="1">
                <a:solidFill>
                  <a:srgbClr val="3333FF"/>
                </a:solidFill>
              </a:rPr>
              <a:t>                      年级，</a:t>
            </a:r>
            <a:r>
              <a:rPr lang="zh-CN" altLang="en-US" b="1">
                <a:solidFill>
                  <a:schemeClr val="hlink"/>
                </a:solidFill>
              </a:rPr>
              <a:t>班级号</a:t>
            </a:r>
            <a:r>
              <a:rPr lang="zh-CN" altLang="en-US" b="1">
                <a:solidFill>
                  <a:srgbClr val="3333FF"/>
                </a:solidFill>
              </a:rPr>
              <a:t>，平均成绩）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dissolve">
                                      <p:cBhvr>
                                        <p:cTn id="7" dur="500"/>
                                        <p:tgtEl>
                                          <p:spTgt spid="4085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8582"/>
                                        </p:tgtEl>
                                        <p:attrNameLst>
                                          <p:attrName>style.visibility</p:attrName>
                                        </p:attrNameLst>
                                      </p:cBhvr>
                                      <p:to>
                                        <p:strVal val="visible"/>
                                      </p:to>
                                    </p:set>
                                    <p:animEffect transition="in" filter="dissolve">
                                      <p:cBhvr>
                                        <p:cTn id="12" dur="500"/>
                                        <p:tgtEl>
                                          <p:spTgt spid="408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utoUpdateAnimBg="0"/>
      <p:bldP spid="40858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9602"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09603" name="Rectangle 3"/>
          <p:cNvSpPr>
            <a:spLocks noGrp="1" noChangeArrowheads="1"/>
          </p:cNvSpPr>
          <p:nvPr>
            <p:ph type="body" idx="1"/>
          </p:nvPr>
        </p:nvSpPr>
        <p:spPr>
          <a:xfrm>
            <a:off x="755650" y="1844675"/>
            <a:ext cx="7772400" cy="4114800"/>
          </a:xfrm>
        </p:spPr>
        <p:txBody>
          <a:bodyPr/>
          <a:lstStyle/>
          <a:p>
            <a:pPr>
              <a:buFont typeface="Wingdings" pitchFamily="2" charset="2"/>
              <a:buNone/>
            </a:pPr>
            <a:r>
              <a:rPr lang="en-US" altLang="zh-CN" sz="2800" b="1">
                <a:solidFill>
                  <a:schemeClr val="accent2"/>
                </a:solidFill>
              </a:rPr>
              <a:t>⒋ </a:t>
            </a:r>
            <a:r>
              <a:rPr lang="zh-CN" altLang="en-US" sz="2800" b="1">
                <a:solidFill>
                  <a:schemeClr val="accent2"/>
                </a:solidFill>
              </a:rPr>
              <a:t>一个</a:t>
            </a:r>
            <a:r>
              <a:rPr lang="en-US" altLang="zh-CN" sz="2800" b="1">
                <a:solidFill>
                  <a:srgbClr val="2355F3"/>
                </a:solidFill>
              </a:rPr>
              <a:t>1:1</a:t>
            </a:r>
            <a:r>
              <a:rPr lang="zh-CN" altLang="en-US" sz="2800" b="1">
                <a:solidFill>
                  <a:schemeClr val="accent2"/>
                </a:solidFill>
              </a:rPr>
              <a:t>联系可以转换为一个独立的关系模式，也可以与任意一端对应的关系模式合并。</a:t>
            </a:r>
          </a:p>
          <a:p>
            <a:pPr lvl="1">
              <a:spcBef>
                <a:spcPct val="60000"/>
              </a:spcBef>
            </a:pPr>
            <a:r>
              <a:rPr lang="en-US" altLang="zh-CN" b="1">
                <a:solidFill>
                  <a:schemeClr val="accent2"/>
                </a:solidFill>
              </a:rPr>
              <a:t>1) </a:t>
            </a:r>
            <a:r>
              <a:rPr lang="zh-CN" altLang="en-US" b="1">
                <a:solidFill>
                  <a:schemeClr val="accent2"/>
                </a:solidFill>
              </a:rPr>
              <a:t>转换为一个独立的关系模式</a:t>
            </a:r>
          </a:p>
          <a:p>
            <a:pPr lvl="2">
              <a:spcBef>
                <a:spcPct val="60000"/>
              </a:spcBef>
            </a:pPr>
            <a:r>
              <a:rPr lang="zh-CN" altLang="en-US" sz="2800" b="1" i="1">
                <a:solidFill>
                  <a:schemeClr val="accent2"/>
                </a:solidFill>
                <a:effectLst>
                  <a:outerShdw blurRad="38100" dist="38100" dir="2700000" algn="tl">
                    <a:srgbClr val="000000"/>
                  </a:outerShdw>
                </a:effectLst>
              </a:rPr>
              <a:t>关系的属性</a:t>
            </a:r>
            <a:r>
              <a:rPr lang="zh-CN" altLang="en-US" sz="2800" b="1">
                <a:solidFill>
                  <a:schemeClr val="accent2"/>
                </a:solidFill>
              </a:rPr>
              <a:t>：与该联系相连的各实体的码以及联系本身的属性</a:t>
            </a:r>
          </a:p>
          <a:p>
            <a:pPr lvl="2">
              <a:spcBef>
                <a:spcPct val="60000"/>
              </a:spcBef>
            </a:pPr>
            <a:r>
              <a:rPr lang="zh-CN" altLang="en-US" sz="2800" b="1" i="1">
                <a:solidFill>
                  <a:schemeClr val="accent2"/>
                </a:solidFill>
                <a:effectLst>
                  <a:outerShdw blurRad="38100" dist="38100" dir="2700000" algn="tl">
                    <a:srgbClr val="000000"/>
                  </a:outerShdw>
                </a:effectLst>
              </a:rPr>
              <a:t>关系的候选码</a:t>
            </a:r>
            <a:r>
              <a:rPr lang="zh-CN" altLang="en-US" sz="2800" b="1">
                <a:solidFill>
                  <a:schemeClr val="accent2"/>
                </a:solidFill>
              </a:rPr>
              <a:t>：每个实体的码均是该关系的候选码</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062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10627" name="Rectangle 3"/>
          <p:cNvSpPr>
            <a:spLocks noGrp="1" noChangeArrowheads="1"/>
          </p:cNvSpPr>
          <p:nvPr>
            <p:ph type="body" idx="1"/>
          </p:nvPr>
        </p:nvSpPr>
        <p:spPr>
          <a:xfrm>
            <a:off x="1371600" y="1981200"/>
            <a:ext cx="7772400" cy="4114800"/>
          </a:xfrm>
        </p:spPr>
        <p:txBody>
          <a:bodyPr/>
          <a:lstStyle/>
          <a:p>
            <a:pPr>
              <a:buFont typeface="Wingdings" pitchFamily="2" charset="2"/>
              <a:buNone/>
            </a:pPr>
            <a:r>
              <a:rPr lang="en-US" altLang="zh-CN" sz="2800" b="1">
                <a:solidFill>
                  <a:schemeClr val="accent2"/>
                </a:solidFill>
              </a:rPr>
              <a:t>⒋ </a:t>
            </a:r>
            <a:r>
              <a:rPr lang="zh-CN" altLang="en-US" sz="2800" b="1">
                <a:solidFill>
                  <a:schemeClr val="accent2"/>
                </a:solidFill>
              </a:rPr>
              <a:t>一个</a:t>
            </a:r>
            <a:r>
              <a:rPr lang="en-US" altLang="zh-CN" sz="2800" b="1">
                <a:solidFill>
                  <a:srgbClr val="2355F3"/>
                </a:solidFill>
              </a:rPr>
              <a:t>1:1</a:t>
            </a:r>
            <a:r>
              <a:rPr lang="zh-CN" altLang="en-US" sz="2800" b="1">
                <a:solidFill>
                  <a:schemeClr val="accent2"/>
                </a:solidFill>
              </a:rPr>
              <a:t>联系可以转换为一个独立的关系模式，也可以与任意一端对应的关系模式合并。</a:t>
            </a:r>
          </a:p>
          <a:p>
            <a:pPr lvl="1">
              <a:spcBef>
                <a:spcPct val="60000"/>
              </a:spcBef>
            </a:pPr>
            <a:r>
              <a:rPr lang="en-US" altLang="zh-CN" b="1">
                <a:solidFill>
                  <a:schemeClr val="accent2"/>
                </a:solidFill>
              </a:rPr>
              <a:t>2) </a:t>
            </a:r>
            <a:r>
              <a:rPr lang="zh-CN" altLang="en-US" b="1">
                <a:solidFill>
                  <a:schemeClr val="accent2"/>
                </a:solidFill>
              </a:rPr>
              <a:t>与某一端对应的关系模式合并</a:t>
            </a:r>
          </a:p>
          <a:p>
            <a:pPr lvl="2">
              <a:spcBef>
                <a:spcPct val="60000"/>
              </a:spcBef>
            </a:pPr>
            <a:r>
              <a:rPr lang="zh-CN" altLang="en-US" sz="2800" b="1" i="1">
                <a:solidFill>
                  <a:schemeClr val="accent2"/>
                </a:solidFill>
                <a:effectLst>
                  <a:outerShdw blurRad="38100" dist="38100" dir="2700000" algn="tl">
                    <a:srgbClr val="000000"/>
                  </a:outerShdw>
                </a:effectLst>
              </a:rPr>
              <a:t>合并后关系的属性</a:t>
            </a:r>
            <a:r>
              <a:rPr lang="zh-CN" altLang="en-US" sz="2800" b="1">
                <a:solidFill>
                  <a:schemeClr val="accent2"/>
                </a:solidFill>
              </a:rPr>
              <a:t>：加入对应关系的码和联系本身的属性</a:t>
            </a:r>
          </a:p>
          <a:p>
            <a:pPr lvl="2">
              <a:spcBef>
                <a:spcPct val="50000"/>
              </a:spcBef>
            </a:pPr>
            <a:r>
              <a:rPr lang="zh-CN" altLang="en-US" sz="2800" b="1" i="1">
                <a:solidFill>
                  <a:schemeClr val="accent2"/>
                </a:solidFill>
                <a:effectLst>
                  <a:outerShdw blurRad="38100" dist="38100" dir="2700000" algn="tl">
                    <a:srgbClr val="000000"/>
                  </a:outerShdw>
                </a:effectLst>
              </a:rPr>
              <a:t>合并后关系的码</a:t>
            </a:r>
            <a:r>
              <a:rPr lang="zh-CN" altLang="en-US" sz="2800" b="1">
                <a:solidFill>
                  <a:schemeClr val="accent2"/>
                </a:solidFill>
              </a:rPr>
              <a:t>：不变</a:t>
            </a:r>
          </a:p>
          <a:p>
            <a:pPr lvl="1">
              <a:spcBef>
                <a:spcPct val="60000"/>
              </a:spcBef>
            </a:pPr>
            <a:endParaRPr lang="en-US" altLang="zh-CN" b="1">
              <a:solidFill>
                <a:schemeClr val="accent2"/>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en-US" altLang="zh-CN"/>
              <a:t>An Introduction to Database System</a:t>
            </a:r>
          </a:p>
        </p:txBody>
      </p:sp>
      <p:sp>
        <p:nvSpPr>
          <p:cNvPr id="47001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70019" name="Text Box 3"/>
          <p:cNvSpPr txBox="1">
            <a:spLocks noChangeArrowheads="1"/>
          </p:cNvSpPr>
          <p:nvPr/>
        </p:nvSpPr>
        <p:spPr bwMode="auto">
          <a:xfrm>
            <a:off x="4038600" y="23622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班级</a:t>
            </a:r>
          </a:p>
        </p:txBody>
      </p:sp>
      <p:sp>
        <p:nvSpPr>
          <p:cNvPr id="470020" name="AutoShape 4"/>
          <p:cNvSpPr>
            <a:spLocks noChangeArrowheads="1"/>
          </p:cNvSpPr>
          <p:nvPr/>
        </p:nvSpPr>
        <p:spPr bwMode="auto">
          <a:xfrm>
            <a:off x="3962400" y="3581400"/>
            <a:ext cx="1524000" cy="762000"/>
          </a:xfrm>
          <a:prstGeom prst="diamond">
            <a:avLst/>
          </a:prstGeom>
          <a:solidFill>
            <a:schemeClr val="accent1"/>
          </a:solidFill>
          <a:ln w="9525">
            <a:solidFill>
              <a:schemeClr val="tx1"/>
            </a:solidFill>
            <a:miter lim="800000"/>
            <a:headEnd/>
            <a:tailEnd/>
          </a:ln>
          <a:effectLst/>
        </p:spPr>
        <p:txBody>
          <a:bodyPr wrap="none" anchor="ctr"/>
          <a:lstStyle/>
          <a:p>
            <a:pPr>
              <a:spcBef>
                <a:spcPct val="0"/>
              </a:spcBef>
              <a:buClrTx/>
              <a:buSzTx/>
              <a:buFontTx/>
              <a:buNone/>
            </a:pPr>
            <a:r>
              <a:rPr lang="zh-CN" altLang="en-US" sz="2400" b="1">
                <a:solidFill>
                  <a:schemeClr val="tx1"/>
                </a:solidFill>
                <a:latin typeface="Times New Roman" pitchFamily="18" charset="0"/>
              </a:rPr>
              <a:t>管理</a:t>
            </a:r>
            <a:endParaRPr lang="zh-CN" altLang="en-US" sz="2400">
              <a:solidFill>
                <a:schemeClr val="tx1"/>
              </a:solidFill>
              <a:latin typeface="Times New Roman" pitchFamily="18" charset="0"/>
            </a:endParaRPr>
          </a:p>
        </p:txBody>
      </p:sp>
      <p:sp>
        <p:nvSpPr>
          <p:cNvPr id="470021" name="Text Box 5"/>
          <p:cNvSpPr txBox="1">
            <a:spLocks noChangeArrowheads="1"/>
          </p:cNvSpPr>
          <p:nvPr/>
        </p:nvSpPr>
        <p:spPr bwMode="auto">
          <a:xfrm>
            <a:off x="4114800" y="52578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教师</a:t>
            </a:r>
          </a:p>
        </p:txBody>
      </p:sp>
      <p:sp>
        <p:nvSpPr>
          <p:cNvPr id="470022" name="Line 6"/>
          <p:cNvSpPr>
            <a:spLocks noChangeShapeType="1"/>
          </p:cNvSpPr>
          <p:nvPr/>
        </p:nvSpPr>
        <p:spPr bwMode="auto">
          <a:xfrm flipV="1">
            <a:off x="4724400" y="2819400"/>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470023" name="Line 7"/>
          <p:cNvSpPr>
            <a:spLocks noChangeShapeType="1"/>
          </p:cNvSpPr>
          <p:nvPr/>
        </p:nvSpPr>
        <p:spPr bwMode="auto">
          <a:xfrm>
            <a:off x="4724400" y="4343400"/>
            <a:ext cx="0" cy="914400"/>
          </a:xfrm>
          <a:prstGeom prst="line">
            <a:avLst/>
          </a:prstGeom>
          <a:noFill/>
          <a:ln w="9525">
            <a:solidFill>
              <a:schemeClr val="tx1"/>
            </a:solidFill>
            <a:round/>
            <a:headEnd/>
            <a:tailEnd/>
          </a:ln>
          <a:effectLst/>
        </p:spPr>
        <p:txBody>
          <a:bodyPr wrap="none" anchor="ctr"/>
          <a:lstStyle/>
          <a:p>
            <a:endParaRPr lang="zh-CN" altLang="en-US"/>
          </a:p>
        </p:txBody>
      </p:sp>
      <p:sp>
        <p:nvSpPr>
          <p:cNvPr id="470024" name="Text Box 8"/>
          <p:cNvSpPr txBox="1">
            <a:spLocks noChangeArrowheads="1"/>
          </p:cNvSpPr>
          <p:nvPr/>
        </p:nvSpPr>
        <p:spPr bwMode="auto">
          <a:xfrm>
            <a:off x="4114800" y="3048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1</a:t>
            </a:r>
            <a:endParaRPr lang="en-US" altLang="zh-CN" sz="2400">
              <a:solidFill>
                <a:schemeClr val="tx1"/>
              </a:solidFill>
              <a:latin typeface="Times New Roman" pitchFamily="18" charset="0"/>
            </a:endParaRPr>
          </a:p>
        </p:txBody>
      </p:sp>
      <p:sp>
        <p:nvSpPr>
          <p:cNvPr id="470025" name="Text Box 9"/>
          <p:cNvSpPr txBox="1">
            <a:spLocks noChangeArrowheads="1"/>
          </p:cNvSpPr>
          <p:nvPr/>
        </p:nvSpPr>
        <p:spPr bwMode="auto">
          <a:xfrm>
            <a:off x="4191000" y="4572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1</a:t>
            </a:r>
            <a:endParaRPr lang="en-US" altLang="zh-CN" sz="24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41165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11651" name="Rectangle 3"/>
          <p:cNvSpPr>
            <a:spLocks noGrp="1" noChangeArrowheads="1"/>
          </p:cNvSpPr>
          <p:nvPr>
            <p:ph type="body" idx="1"/>
          </p:nvPr>
        </p:nvSpPr>
        <p:spPr>
          <a:xfrm>
            <a:off x="395288" y="1916113"/>
            <a:ext cx="8139112" cy="2198687"/>
          </a:xfrm>
        </p:spPr>
        <p:txBody>
          <a:bodyPr/>
          <a:lstStyle/>
          <a:p>
            <a:pPr>
              <a:buFont typeface="Wingdings" pitchFamily="2" charset="2"/>
              <a:buNone/>
            </a:pPr>
            <a:r>
              <a:rPr lang="zh-CN" altLang="en-US" b="1" dirty="0"/>
              <a:t>例，</a:t>
            </a:r>
            <a:r>
              <a:rPr lang="zh-CN" altLang="en-US" b="1" dirty="0">
                <a:latin typeface="Times New Roman"/>
              </a:rPr>
              <a:t>“</a:t>
            </a:r>
            <a:r>
              <a:rPr lang="zh-CN" altLang="en-US" b="1" dirty="0"/>
              <a:t>管理</a:t>
            </a:r>
            <a:r>
              <a:rPr lang="zh-CN" altLang="en-US" b="1" dirty="0">
                <a:latin typeface="Times New Roman"/>
              </a:rPr>
              <a:t>”</a:t>
            </a:r>
            <a:r>
              <a:rPr lang="zh-CN" altLang="en-US" b="1" dirty="0"/>
              <a:t>联系为</a:t>
            </a:r>
            <a:r>
              <a:rPr lang="en-US" altLang="zh-CN" b="1" dirty="0"/>
              <a:t>1:1</a:t>
            </a:r>
            <a:r>
              <a:rPr lang="zh-CN" altLang="en-US" b="1" dirty="0"/>
              <a:t>联系，可以有三种转换方法：</a:t>
            </a:r>
          </a:p>
          <a:p>
            <a:pPr>
              <a:buFont typeface="Wingdings" pitchFamily="2" charset="2"/>
              <a:buNone/>
            </a:pPr>
            <a:r>
              <a:rPr lang="zh-CN" altLang="en-US" b="1" dirty="0"/>
              <a:t>（</a:t>
            </a:r>
            <a:r>
              <a:rPr lang="en-US" altLang="zh-CN" b="1" dirty="0"/>
              <a:t>1</a:t>
            </a:r>
            <a:r>
              <a:rPr lang="zh-CN" altLang="en-US" b="1" dirty="0"/>
              <a:t>）转换为一个独立的关系模式： </a:t>
            </a:r>
          </a:p>
        </p:txBody>
      </p:sp>
      <p:sp>
        <p:nvSpPr>
          <p:cNvPr id="411652" name="Text Box 4"/>
          <p:cNvSpPr txBox="1">
            <a:spLocks noChangeArrowheads="1"/>
          </p:cNvSpPr>
          <p:nvPr/>
        </p:nvSpPr>
        <p:spPr bwMode="auto">
          <a:xfrm>
            <a:off x="1828800" y="3962400"/>
            <a:ext cx="4672013" cy="1600200"/>
          </a:xfrm>
          <a:prstGeom prst="rect">
            <a:avLst/>
          </a:prstGeom>
          <a:noFill/>
          <a:ln w="9525">
            <a:noFill/>
            <a:miter lim="800000"/>
            <a:headEnd/>
            <a:tailEnd/>
          </a:ln>
          <a:effectLst/>
        </p:spPr>
        <p:txBody>
          <a:bodyPr wrap="none">
            <a:spAutoFit/>
          </a:bodyPr>
          <a:lstStyle/>
          <a:p>
            <a:pPr algn="l">
              <a:lnSpc>
                <a:spcPct val="90000"/>
              </a:lnSpc>
            </a:pPr>
            <a:r>
              <a:rPr lang="zh-CN" altLang="en-US" sz="3200" b="1">
                <a:solidFill>
                  <a:schemeClr val="folHlink"/>
                </a:solidFill>
              </a:rPr>
              <a:t>管理（</a:t>
            </a:r>
            <a:r>
              <a:rPr lang="zh-CN" altLang="en-US" sz="3200" b="1" u="sng">
                <a:solidFill>
                  <a:schemeClr val="folHlink"/>
                </a:solidFill>
              </a:rPr>
              <a:t>职工号</a:t>
            </a:r>
            <a:r>
              <a:rPr lang="zh-CN" altLang="en-US" sz="3200" b="1">
                <a:solidFill>
                  <a:schemeClr val="folHlink"/>
                </a:solidFill>
              </a:rPr>
              <a:t>，班级号）</a:t>
            </a:r>
          </a:p>
          <a:p>
            <a:pPr algn="l">
              <a:lnSpc>
                <a:spcPct val="90000"/>
              </a:lnSpc>
            </a:pPr>
            <a:r>
              <a:rPr lang="zh-CN" altLang="en-US" sz="3200" b="1">
                <a:solidFill>
                  <a:schemeClr val="folHlink"/>
                </a:solidFill>
              </a:rPr>
              <a:t>或</a:t>
            </a:r>
          </a:p>
          <a:p>
            <a:pPr algn="l">
              <a:lnSpc>
                <a:spcPct val="90000"/>
              </a:lnSpc>
            </a:pPr>
            <a:r>
              <a:rPr lang="zh-CN" altLang="en-US" sz="3200" b="1">
                <a:solidFill>
                  <a:schemeClr val="folHlink"/>
                </a:solidFill>
              </a:rPr>
              <a:t>管理（职工号，</a:t>
            </a:r>
            <a:r>
              <a:rPr lang="zh-CN" altLang="en-US" sz="3200" b="1" u="sng">
                <a:solidFill>
                  <a:schemeClr val="folHlink"/>
                </a:solidFill>
              </a:rPr>
              <a:t>班级号</a:t>
            </a:r>
            <a:r>
              <a:rPr lang="zh-CN" altLang="en-US" sz="3200" b="1">
                <a:solidFill>
                  <a:schemeClr val="fo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1652"/>
                                        </p:tgtEl>
                                        <p:attrNameLst>
                                          <p:attrName>style.visibility</p:attrName>
                                        </p:attrNameLst>
                                      </p:cBhvr>
                                      <p:to>
                                        <p:strVal val="visible"/>
                                      </p:to>
                                    </p:set>
                                    <p:animEffect transition="in" filter="dissolve">
                                      <p:cBhvr>
                                        <p:cTn id="7" dur="500"/>
                                        <p:tgtEl>
                                          <p:spTgt spid="41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471042" name="Rectangle 2"/>
          <p:cNvSpPr>
            <a:spLocks noGrp="1" noChangeArrowheads="1"/>
          </p:cNvSpPr>
          <p:nvPr>
            <p:ph type="title"/>
          </p:nvPr>
        </p:nvSpPr>
        <p:spPr>
          <a:xfrm>
            <a:off x="1150938" y="617538"/>
            <a:ext cx="7237412" cy="1143000"/>
          </a:xfrm>
        </p:spPr>
        <p:txBody>
          <a:bodyPr/>
          <a:lstStyle/>
          <a:p>
            <a:r>
              <a:rPr lang="en-US" altLang="zh-CN"/>
              <a:t>E-R</a:t>
            </a:r>
            <a:r>
              <a:rPr lang="zh-CN" altLang="en-US"/>
              <a:t>图向关系模型的转换（续）</a:t>
            </a:r>
          </a:p>
        </p:txBody>
      </p:sp>
      <p:sp>
        <p:nvSpPr>
          <p:cNvPr id="471043" name="Rectangle 3"/>
          <p:cNvSpPr>
            <a:spLocks noGrp="1" noChangeArrowheads="1"/>
          </p:cNvSpPr>
          <p:nvPr>
            <p:ph type="body" idx="1"/>
          </p:nvPr>
        </p:nvSpPr>
        <p:spPr>
          <a:xfrm>
            <a:off x="395288" y="1916113"/>
            <a:ext cx="8062912" cy="2732087"/>
          </a:xfrm>
        </p:spPr>
        <p:txBody>
          <a:bodyPr/>
          <a:lstStyle/>
          <a:p>
            <a:pPr>
              <a:buFont typeface="Wingdings" pitchFamily="2" charset="2"/>
              <a:buNone/>
            </a:pPr>
            <a:r>
              <a:rPr lang="zh-CN" altLang="en-US" b="1"/>
              <a:t>例，</a:t>
            </a:r>
            <a:r>
              <a:rPr lang="zh-CN" altLang="en-US" b="1">
                <a:latin typeface="Times New Roman"/>
              </a:rPr>
              <a:t>“</a:t>
            </a:r>
            <a:r>
              <a:rPr lang="zh-CN" altLang="en-US" b="1"/>
              <a:t>管理</a:t>
            </a:r>
            <a:r>
              <a:rPr lang="zh-CN" altLang="en-US" b="1">
                <a:latin typeface="Times New Roman"/>
              </a:rPr>
              <a:t>”</a:t>
            </a:r>
            <a:r>
              <a:rPr lang="zh-CN" altLang="en-US" b="1"/>
              <a:t>联系为</a:t>
            </a:r>
            <a:r>
              <a:rPr lang="en-US" altLang="zh-CN" b="1"/>
              <a:t>1:1</a:t>
            </a:r>
            <a:r>
              <a:rPr lang="zh-CN" altLang="en-US" b="1"/>
              <a:t>联系，可以有三种转换方法：</a:t>
            </a:r>
          </a:p>
          <a:p>
            <a:pPr>
              <a:buFont typeface="Wingdings" pitchFamily="2" charset="2"/>
              <a:buNone/>
            </a:pPr>
            <a:r>
              <a:rPr lang="zh-CN" altLang="en-US" b="1"/>
              <a:t>（</a:t>
            </a:r>
            <a:r>
              <a:rPr lang="en-US" altLang="zh-CN" b="1"/>
              <a:t>2</a:t>
            </a:r>
            <a:r>
              <a:rPr lang="zh-CN" altLang="en-US" b="1"/>
              <a:t>）</a:t>
            </a:r>
            <a:r>
              <a:rPr lang="zh-CN" altLang="en-US" b="1">
                <a:latin typeface="Times New Roman"/>
              </a:rPr>
              <a:t>“</a:t>
            </a:r>
            <a:r>
              <a:rPr lang="zh-CN" altLang="en-US" b="1"/>
              <a:t>管理</a:t>
            </a:r>
            <a:r>
              <a:rPr lang="zh-CN" altLang="en-US" b="1">
                <a:latin typeface="Times New Roman"/>
              </a:rPr>
              <a:t>”</a:t>
            </a:r>
            <a:r>
              <a:rPr lang="zh-CN" altLang="en-US" b="1"/>
              <a:t>联系与班级关系模式合并，则只需在班级关系中加入教师关系的码，即职工号：</a:t>
            </a:r>
          </a:p>
        </p:txBody>
      </p:sp>
      <p:sp>
        <p:nvSpPr>
          <p:cNvPr id="471044" name="Text Box 4"/>
          <p:cNvSpPr txBox="1">
            <a:spLocks noChangeArrowheads="1"/>
          </p:cNvSpPr>
          <p:nvPr/>
        </p:nvSpPr>
        <p:spPr bwMode="auto">
          <a:xfrm>
            <a:off x="914400" y="4724400"/>
            <a:ext cx="7834313" cy="1163638"/>
          </a:xfrm>
          <a:prstGeom prst="rect">
            <a:avLst/>
          </a:prstGeom>
          <a:noFill/>
          <a:ln w="9525">
            <a:noFill/>
            <a:miter lim="800000"/>
            <a:headEnd/>
            <a:tailEnd/>
          </a:ln>
          <a:effectLst/>
        </p:spPr>
        <p:txBody>
          <a:bodyPr>
            <a:spAutoFit/>
          </a:bodyPr>
          <a:lstStyle/>
          <a:p>
            <a:r>
              <a:rPr lang="zh-CN" altLang="en-US" sz="3200" b="1">
                <a:solidFill>
                  <a:schemeClr val="folHlink"/>
                </a:solidFill>
              </a:rPr>
              <a:t>　班级：（</a:t>
            </a:r>
            <a:r>
              <a:rPr lang="zh-CN" altLang="en-US" sz="3200" b="1" u="sng">
                <a:solidFill>
                  <a:schemeClr val="folHlink"/>
                </a:solidFill>
              </a:rPr>
              <a:t>班级号</a:t>
            </a:r>
            <a:r>
              <a:rPr lang="zh-CN" altLang="en-US" sz="3200" b="1">
                <a:solidFill>
                  <a:schemeClr val="folHlink"/>
                </a:solidFill>
              </a:rPr>
              <a:t>，学生人数，</a:t>
            </a:r>
            <a:r>
              <a:rPr lang="zh-CN" altLang="en-US" sz="3200" b="1">
                <a:solidFill>
                  <a:schemeClr val="hlink"/>
                </a:solidFill>
              </a:rPr>
              <a:t>职工号</a:t>
            </a:r>
            <a:r>
              <a:rPr lang="zh-CN" altLang="en-US" sz="3200" b="1">
                <a:solidFill>
                  <a:schemeClr val="folHlink"/>
                </a:solidFill>
              </a:rPr>
              <a:t>）</a:t>
            </a:r>
          </a:p>
          <a:p>
            <a:endParaRPr lang="en-US" altLang="zh-CN" sz="3200" b="1">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dissolve">
                                      <p:cBhvr>
                                        <p:cTn id="7" dur="500"/>
                                        <p:tgtEl>
                                          <p:spTgt spid="471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47206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72067" name="Rectangle 3"/>
          <p:cNvSpPr>
            <a:spLocks noGrp="1" noChangeArrowheads="1"/>
          </p:cNvSpPr>
          <p:nvPr>
            <p:ph type="body" idx="1"/>
          </p:nvPr>
        </p:nvSpPr>
        <p:spPr>
          <a:xfrm>
            <a:off x="395288" y="1916113"/>
            <a:ext cx="8215312" cy="2732087"/>
          </a:xfrm>
        </p:spPr>
        <p:txBody>
          <a:bodyPr/>
          <a:lstStyle/>
          <a:p>
            <a:pPr>
              <a:buFont typeface="Wingdings" pitchFamily="2" charset="2"/>
              <a:buNone/>
            </a:pPr>
            <a:r>
              <a:rPr lang="zh-CN" altLang="en-US" b="1"/>
              <a:t>例，</a:t>
            </a:r>
            <a:r>
              <a:rPr lang="zh-CN" altLang="en-US" b="1">
                <a:latin typeface="Times New Roman"/>
              </a:rPr>
              <a:t>“</a:t>
            </a:r>
            <a:r>
              <a:rPr lang="zh-CN" altLang="en-US" b="1"/>
              <a:t>管理</a:t>
            </a:r>
            <a:r>
              <a:rPr lang="zh-CN" altLang="en-US" b="1">
                <a:latin typeface="Times New Roman"/>
              </a:rPr>
              <a:t>”</a:t>
            </a:r>
            <a:r>
              <a:rPr lang="zh-CN" altLang="en-US" b="1"/>
              <a:t>联系为</a:t>
            </a:r>
            <a:r>
              <a:rPr lang="en-US" altLang="zh-CN" b="1"/>
              <a:t>1:1</a:t>
            </a:r>
            <a:r>
              <a:rPr lang="zh-CN" altLang="en-US" b="1"/>
              <a:t>联系，可以有三种转换方法：</a:t>
            </a:r>
          </a:p>
          <a:p>
            <a:pPr>
              <a:buFont typeface="Wingdings" pitchFamily="2" charset="2"/>
              <a:buNone/>
            </a:pPr>
            <a:r>
              <a:rPr lang="zh-CN" altLang="en-US" b="1"/>
              <a:t>（</a:t>
            </a:r>
            <a:r>
              <a:rPr lang="en-US" altLang="zh-CN" b="1"/>
              <a:t>3</a:t>
            </a:r>
            <a:r>
              <a:rPr lang="zh-CN" altLang="en-US" b="1"/>
              <a:t>）</a:t>
            </a:r>
            <a:r>
              <a:rPr lang="zh-CN" altLang="en-US" b="1">
                <a:latin typeface="Times New Roman"/>
              </a:rPr>
              <a:t>“</a:t>
            </a:r>
            <a:r>
              <a:rPr lang="zh-CN" altLang="en-US" b="1"/>
              <a:t>管理</a:t>
            </a:r>
            <a:r>
              <a:rPr lang="zh-CN" altLang="en-US" b="1">
                <a:latin typeface="Times New Roman"/>
              </a:rPr>
              <a:t>”</a:t>
            </a:r>
            <a:r>
              <a:rPr lang="zh-CN" altLang="en-US" b="1"/>
              <a:t>联系与教师关系模式合并，则只需在教师关系中加入班级关系的码，即班级号：</a:t>
            </a:r>
          </a:p>
        </p:txBody>
      </p:sp>
      <p:sp>
        <p:nvSpPr>
          <p:cNvPr id="472068" name="Text Box 4"/>
          <p:cNvSpPr txBox="1">
            <a:spLocks noChangeArrowheads="1"/>
          </p:cNvSpPr>
          <p:nvPr/>
        </p:nvSpPr>
        <p:spPr bwMode="auto">
          <a:xfrm>
            <a:off x="425450" y="4724400"/>
            <a:ext cx="8751888" cy="1065213"/>
          </a:xfrm>
          <a:prstGeom prst="rect">
            <a:avLst/>
          </a:prstGeom>
          <a:noFill/>
          <a:ln w="9525">
            <a:noFill/>
            <a:miter lim="800000"/>
            <a:headEnd/>
            <a:tailEnd/>
          </a:ln>
          <a:effectLst/>
        </p:spPr>
        <p:txBody>
          <a:bodyPr wrap="none">
            <a:spAutoFit/>
          </a:bodyPr>
          <a:lstStyle/>
          <a:p>
            <a:pPr algn="l">
              <a:lnSpc>
                <a:spcPct val="90000"/>
              </a:lnSpc>
            </a:pPr>
            <a:r>
              <a:rPr lang="zh-CN" altLang="en-US" sz="3200" b="1">
                <a:solidFill>
                  <a:schemeClr val="folHlink"/>
                </a:solidFill>
              </a:rPr>
              <a:t>教师：（</a:t>
            </a:r>
            <a:r>
              <a:rPr lang="zh-CN" altLang="en-US" sz="3200" b="1" u="sng">
                <a:solidFill>
                  <a:schemeClr val="folHlink"/>
                </a:solidFill>
              </a:rPr>
              <a:t>职工号</a:t>
            </a:r>
            <a:r>
              <a:rPr lang="zh-CN" altLang="en-US" sz="3200" b="1">
                <a:solidFill>
                  <a:schemeClr val="folHlink"/>
                </a:solidFill>
              </a:rPr>
              <a:t>，姓名，性别，职称，</a:t>
            </a:r>
            <a:r>
              <a:rPr lang="zh-CN" altLang="en-US" sz="3200" b="1">
                <a:solidFill>
                  <a:schemeClr val="hlink"/>
                </a:solidFill>
              </a:rPr>
              <a:t>班级号</a:t>
            </a:r>
            <a:r>
              <a:rPr lang="zh-CN" altLang="en-US" sz="3200" b="1">
                <a:solidFill>
                  <a:schemeClr val="folHlink"/>
                </a:solidFill>
              </a:rPr>
              <a:t>，</a:t>
            </a:r>
          </a:p>
          <a:p>
            <a:pPr algn="l">
              <a:lnSpc>
                <a:spcPct val="90000"/>
              </a:lnSpc>
            </a:pPr>
            <a:r>
              <a:rPr lang="zh-CN" altLang="en-US" sz="3200" b="1">
                <a:solidFill>
                  <a:schemeClr val="folHlink"/>
                </a:solidFill>
              </a:rPr>
              <a:t>       是否为优秀班主任）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2068"/>
                                        </p:tgtEl>
                                        <p:attrNameLst>
                                          <p:attrName>style.visibility</p:attrName>
                                        </p:attrNameLst>
                                      </p:cBhvr>
                                      <p:to>
                                        <p:strVal val="visible"/>
                                      </p:to>
                                    </p:set>
                                    <p:animEffect transition="in" filter="dissolve">
                                      <p:cBhvr>
                                        <p:cTn id="7" dur="500"/>
                                        <p:tgtEl>
                                          <p:spTgt spid="47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267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12675" name="Rectangle 3"/>
          <p:cNvSpPr>
            <a:spLocks noGrp="1" noChangeArrowheads="1"/>
          </p:cNvSpPr>
          <p:nvPr>
            <p:ph type="body" idx="1"/>
          </p:nvPr>
        </p:nvSpPr>
        <p:spPr>
          <a:xfrm>
            <a:off x="250825" y="2060575"/>
            <a:ext cx="8642350" cy="4267200"/>
          </a:xfrm>
        </p:spPr>
        <p:txBody>
          <a:bodyPr/>
          <a:lstStyle/>
          <a:p>
            <a:pPr>
              <a:lnSpc>
                <a:spcPct val="90000"/>
              </a:lnSpc>
              <a:buFont typeface="Wingdings" pitchFamily="2" charset="2"/>
              <a:buNone/>
            </a:pPr>
            <a:r>
              <a:rPr lang="zh-CN" altLang="en-US" sz="2800" b="1"/>
              <a:t>注意：</a:t>
            </a:r>
          </a:p>
          <a:p>
            <a:pPr>
              <a:lnSpc>
                <a:spcPct val="90000"/>
              </a:lnSpc>
              <a:buFont typeface="Monotype Sorts" pitchFamily="2" charset="2"/>
              <a:buChar char="u"/>
            </a:pPr>
            <a:r>
              <a:rPr lang="zh-CN" altLang="en-US" sz="2800" b="1"/>
              <a:t>从理论上讲，</a:t>
            </a:r>
            <a:r>
              <a:rPr lang="en-US" altLang="zh-CN" sz="2800" b="1"/>
              <a:t>1:1</a:t>
            </a:r>
            <a:r>
              <a:rPr lang="zh-CN" altLang="en-US" sz="2800" b="1"/>
              <a:t>联系可以与任意一端对应的关系模式合并。</a:t>
            </a:r>
          </a:p>
          <a:p>
            <a:pPr>
              <a:lnSpc>
                <a:spcPct val="90000"/>
              </a:lnSpc>
              <a:buFont typeface="Monotype Sorts" pitchFamily="2" charset="2"/>
              <a:buChar char="u"/>
            </a:pPr>
            <a:r>
              <a:rPr lang="zh-CN" altLang="en-US" sz="2800" b="1"/>
              <a:t>但在一些情况下，与不同的关系模式合并效率会大不一样。因此究竟应该与哪端的关系模式合并需要依应用的具体情况而定。</a:t>
            </a:r>
          </a:p>
          <a:p>
            <a:pPr>
              <a:lnSpc>
                <a:spcPct val="90000"/>
              </a:lnSpc>
              <a:buFont typeface="Monotype Sorts" pitchFamily="2" charset="2"/>
              <a:buChar char="u"/>
            </a:pPr>
            <a:r>
              <a:rPr lang="zh-CN" altLang="en-US" sz="2800" b="1"/>
              <a:t>由于连接操作是最费时的操作，所以一般应以尽量减少连接操作为目标。</a:t>
            </a:r>
          </a:p>
          <a:p>
            <a:pPr>
              <a:lnSpc>
                <a:spcPct val="90000"/>
              </a:lnSpc>
              <a:buFont typeface="Wingdings" pitchFamily="2" charset="2"/>
              <a:buNone/>
            </a:pPr>
            <a:r>
              <a:rPr lang="zh-CN" altLang="en-US" sz="2800" b="1"/>
              <a:t>    例如，如果经常要查询某个班级的班主任姓名，则将管理联系与教师关系合并更好些。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wipe(left)">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wipe(left)">
                                      <p:cBhvr>
                                        <p:cTn id="12" dur="500"/>
                                        <p:tgtEl>
                                          <p:spTgt spid="412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wipe(left)">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wipe(left)">
                                      <p:cBhvr>
                                        <p:cTn id="22" dur="500"/>
                                        <p:tgtEl>
                                          <p:spTgt spid="412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wipe(left)">
                                      <p:cBhvr>
                                        <p:cTn id="27" dur="500"/>
                                        <p:tgtEl>
                                          <p:spTgt spid="412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7309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73091" name="Rectangle 3"/>
          <p:cNvSpPr>
            <a:spLocks noGrp="1" noChangeArrowheads="1"/>
          </p:cNvSpPr>
          <p:nvPr>
            <p:ph type="body" idx="1"/>
          </p:nvPr>
        </p:nvSpPr>
        <p:spPr>
          <a:xfrm>
            <a:off x="684213" y="1844675"/>
            <a:ext cx="7772400" cy="4114800"/>
          </a:xfrm>
        </p:spPr>
        <p:txBody>
          <a:bodyPr/>
          <a:lstStyle/>
          <a:p>
            <a:pPr>
              <a:lnSpc>
                <a:spcPct val="110000"/>
              </a:lnSpc>
              <a:buFont typeface="Wingdings" pitchFamily="2" charset="2"/>
              <a:buNone/>
            </a:pPr>
            <a:r>
              <a:rPr lang="en-US" altLang="zh-CN" b="1">
                <a:solidFill>
                  <a:schemeClr val="accent2"/>
                </a:solidFill>
              </a:rPr>
              <a:t>⒌ </a:t>
            </a:r>
            <a:r>
              <a:rPr lang="zh-CN" altLang="en-US" b="1">
                <a:solidFill>
                  <a:schemeClr val="accent2"/>
                </a:solidFill>
              </a:rPr>
              <a:t>三个或三个以上实体间的一个</a:t>
            </a:r>
            <a:r>
              <a:rPr lang="zh-CN" altLang="en-US" b="1">
                <a:solidFill>
                  <a:srgbClr val="2355F3"/>
                </a:solidFill>
              </a:rPr>
              <a:t>多元联系</a:t>
            </a:r>
            <a:r>
              <a:rPr lang="zh-CN" altLang="en-US" b="1">
                <a:solidFill>
                  <a:schemeClr val="accent2"/>
                </a:solidFill>
              </a:rPr>
              <a:t>转换为一个关系模式。</a:t>
            </a:r>
          </a:p>
          <a:p>
            <a:pPr lvl="1">
              <a:lnSpc>
                <a:spcPct val="110000"/>
              </a:lnSpc>
            </a:pPr>
            <a:r>
              <a:rPr lang="zh-CN" altLang="en-US" sz="3200" b="1" i="1">
                <a:solidFill>
                  <a:schemeClr val="accent2"/>
                </a:solidFill>
                <a:effectLst>
                  <a:outerShdw blurRad="38100" dist="38100" dir="2700000" algn="tl">
                    <a:srgbClr val="000000"/>
                  </a:outerShdw>
                </a:effectLst>
              </a:rPr>
              <a:t>关系的属性</a:t>
            </a:r>
            <a:r>
              <a:rPr lang="zh-CN" altLang="en-US" sz="3200" b="1">
                <a:solidFill>
                  <a:schemeClr val="accent2"/>
                </a:solidFill>
              </a:rPr>
              <a:t>：与该多元联系相连的各实体的码以及联系本身的属性</a:t>
            </a:r>
          </a:p>
          <a:p>
            <a:pPr lvl="1">
              <a:lnSpc>
                <a:spcPct val="110000"/>
              </a:lnSpc>
            </a:pPr>
            <a:r>
              <a:rPr lang="zh-CN" altLang="en-US" sz="3200" b="1" i="1">
                <a:solidFill>
                  <a:schemeClr val="accent2"/>
                </a:solidFill>
                <a:effectLst>
                  <a:outerShdw blurRad="38100" dist="38100" dir="2700000" algn="tl">
                    <a:srgbClr val="000000"/>
                  </a:outerShdw>
                </a:effectLst>
              </a:rPr>
              <a:t>关系的码</a:t>
            </a:r>
            <a:r>
              <a:rPr lang="zh-CN" altLang="en-US" sz="3200" b="1">
                <a:solidFill>
                  <a:schemeClr val="accent2"/>
                </a:solidFill>
              </a:rPr>
              <a:t>：各实体码的组合</a:t>
            </a:r>
            <a:endParaRPr lang="zh-CN" altLang="en-US" b="1">
              <a:solidFill>
                <a:schemeClr val="accent2"/>
              </a:solidFill>
            </a:endParaRPr>
          </a:p>
          <a:p>
            <a:pPr>
              <a:buFont typeface="Wingdings" pitchFamily="2" charset="2"/>
              <a:buNone/>
            </a:pPr>
            <a:r>
              <a:rPr lang="zh-CN" altLang="en-US" b="1"/>
              <a:t>	例，</a:t>
            </a:r>
            <a:r>
              <a:rPr lang="zh-CN" altLang="en-US" b="1">
                <a:latin typeface="Times New Roman"/>
              </a:rPr>
              <a:t>“</a:t>
            </a:r>
            <a:r>
              <a:rPr lang="zh-CN" altLang="en-US" b="1"/>
              <a:t>讲授</a:t>
            </a:r>
            <a:r>
              <a:rPr lang="zh-CN" altLang="en-US" b="1">
                <a:latin typeface="Times New Roman"/>
              </a:rPr>
              <a:t>”</a:t>
            </a:r>
            <a:r>
              <a:rPr lang="zh-CN" altLang="en-US" b="1"/>
              <a:t>联系是一个三元联系</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r>
              <a:rPr lang="en-US" altLang="zh-CN"/>
              <a:t>An Introduction to Database System</a:t>
            </a:r>
          </a:p>
        </p:txBody>
      </p:sp>
      <p:sp>
        <p:nvSpPr>
          <p:cNvPr id="474114"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74132" name="Text Box 20"/>
          <p:cNvSpPr txBox="1">
            <a:spLocks noChangeArrowheads="1"/>
          </p:cNvSpPr>
          <p:nvPr/>
        </p:nvSpPr>
        <p:spPr bwMode="auto">
          <a:xfrm>
            <a:off x="3581400" y="20574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课程</a:t>
            </a:r>
          </a:p>
        </p:txBody>
      </p:sp>
      <p:sp>
        <p:nvSpPr>
          <p:cNvPr id="474134" name="Text Box 22"/>
          <p:cNvSpPr txBox="1">
            <a:spLocks noChangeArrowheads="1"/>
          </p:cNvSpPr>
          <p:nvPr/>
        </p:nvSpPr>
        <p:spPr bwMode="auto">
          <a:xfrm>
            <a:off x="1143000" y="49530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教师</a:t>
            </a:r>
          </a:p>
        </p:txBody>
      </p:sp>
      <p:sp>
        <p:nvSpPr>
          <p:cNvPr id="474135" name="Line 23"/>
          <p:cNvSpPr>
            <a:spLocks noChangeShapeType="1"/>
          </p:cNvSpPr>
          <p:nvPr/>
        </p:nvSpPr>
        <p:spPr bwMode="auto">
          <a:xfrm flipV="1">
            <a:off x="4267200" y="2514600"/>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474136" name="Line 24"/>
          <p:cNvSpPr>
            <a:spLocks noChangeShapeType="1"/>
          </p:cNvSpPr>
          <p:nvPr/>
        </p:nvSpPr>
        <p:spPr bwMode="auto">
          <a:xfrm flipH="1">
            <a:off x="1905000" y="3657600"/>
            <a:ext cx="1600200" cy="1295400"/>
          </a:xfrm>
          <a:prstGeom prst="line">
            <a:avLst/>
          </a:prstGeom>
          <a:noFill/>
          <a:ln w="9525">
            <a:solidFill>
              <a:schemeClr val="tx1"/>
            </a:solidFill>
            <a:round/>
            <a:headEnd/>
            <a:tailEnd/>
          </a:ln>
          <a:effectLst/>
        </p:spPr>
        <p:txBody>
          <a:bodyPr wrap="none" anchor="ctr"/>
          <a:lstStyle/>
          <a:p>
            <a:endParaRPr lang="zh-CN" altLang="en-US"/>
          </a:p>
        </p:txBody>
      </p:sp>
      <p:sp>
        <p:nvSpPr>
          <p:cNvPr id="474137" name="Text Box 25"/>
          <p:cNvSpPr txBox="1">
            <a:spLocks noChangeArrowheads="1"/>
          </p:cNvSpPr>
          <p:nvPr/>
        </p:nvSpPr>
        <p:spPr bwMode="auto">
          <a:xfrm>
            <a:off x="3657600" y="27432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1</a:t>
            </a:r>
            <a:endParaRPr lang="en-US" altLang="zh-CN" sz="2400">
              <a:solidFill>
                <a:schemeClr val="tx1"/>
              </a:solidFill>
              <a:latin typeface="Times New Roman" pitchFamily="18" charset="0"/>
            </a:endParaRPr>
          </a:p>
        </p:txBody>
      </p:sp>
      <p:sp>
        <p:nvSpPr>
          <p:cNvPr id="474138" name="Text Box 26"/>
          <p:cNvSpPr txBox="1">
            <a:spLocks noChangeArrowheads="1"/>
          </p:cNvSpPr>
          <p:nvPr/>
        </p:nvSpPr>
        <p:spPr bwMode="auto">
          <a:xfrm>
            <a:off x="1600200" y="4191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m</a:t>
            </a:r>
            <a:endParaRPr lang="en-US" altLang="zh-CN" sz="2400">
              <a:solidFill>
                <a:schemeClr val="tx1"/>
              </a:solidFill>
              <a:latin typeface="Times New Roman" pitchFamily="18" charset="0"/>
            </a:endParaRPr>
          </a:p>
        </p:txBody>
      </p:sp>
      <p:sp>
        <p:nvSpPr>
          <p:cNvPr id="474140" name="Text Box 28"/>
          <p:cNvSpPr txBox="1">
            <a:spLocks noChangeArrowheads="1"/>
          </p:cNvSpPr>
          <p:nvPr/>
        </p:nvSpPr>
        <p:spPr bwMode="auto">
          <a:xfrm>
            <a:off x="5943600" y="50292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参考书</a:t>
            </a:r>
          </a:p>
        </p:txBody>
      </p:sp>
      <p:sp>
        <p:nvSpPr>
          <p:cNvPr id="474141" name="Line 29"/>
          <p:cNvSpPr>
            <a:spLocks noChangeShapeType="1"/>
          </p:cNvSpPr>
          <p:nvPr/>
        </p:nvSpPr>
        <p:spPr bwMode="auto">
          <a:xfrm>
            <a:off x="5029200" y="3657600"/>
            <a:ext cx="1524000" cy="1447800"/>
          </a:xfrm>
          <a:prstGeom prst="line">
            <a:avLst/>
          </a:prstGeom>
          <a:noFill/>
          <a:ln w="9525">
            <a:solidFill>
              <a:schemeClr val="tx1"/>
            </a:solidFill>
            <a:round/>
            <a:headEnd/>
            <a:tailEnd/>
          </a:ln>
          <a:effectLst/>
        </p:spPr>
        <p:txBody>
          <a:bodyPr wrap="none" anchor="ctr"/>
          <a:lstStyle/>
          <a:p>
            <a:endParaRPr lang="zh-CN" altLang="en-US"/>
          </a:p>
        </p:txBody>
      </p:sp>
      <p:sp>
        <p:nvSpPr>
          <p:cNvPr id="474142" name="Text Box 30"/>
          <p:cNvSpPr txBox="1">
            <a:spLocks noChangeArrowheads="1"/>
          </p:cNvSpPr>
          <p:nvPr/>
        </p:nvSpPr>
        <p:spPr bwMode="auto">
          <a:xfrm>
            <a:off x="6400800" y="4191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n</a:t>
            </a:r>
            <a:endParaRPr lang="en-US" altLang="zh-CN" sz="2400">
              <a:solidFill>
                <a:schemeClr val="tx1"/>
              </a:solidFill>
              <a:latin typeface="Times New Roman" pitchFamily="18" charset="0"/>
            </a:endParaRPr>
          </a:p>
        </p:txBody>
      </p:sp>
      <p:sp>
        <p:nvSpPr>
          <p:cNvPr id="474143" name="Oval 31"/>
          <p:cNvSpPr>
            <a:spLocks noChangeArrowheads="1"/>
          </p:cNvSpPr>
          <p:nvPr/>
        </p:nvSpPr>
        <p:spPr bwMode="auto">
          <a:xfrm>
            <a:off x="3810000" y="4968875"/>
            <a:ext cx="1066800" cy="619125"/>
          </a:xfrm>
          <a:prstGeom prst="ellipse">
            <a:avLst/>
          </a:prstGeom>
          <a:solidFill>
            <a:schemeClr val="accent1"/>
          </a:solidFill>
          <a:ln w="9525">
            <a:solidFill>
              <a:schemeClr val="tx1"/>
            </a:solidFill>
            <a:round/>
            <a:headEnd/>
            <a:tailEnd/>
          </a:ln>
          <a:effectLst/>
        </p:spPr>
        <p:txBody>
          <a:bodyPr>
            <a:spAutoFit/>
          </a:bodyPr>
          <a:lstStyle/>
          <a:p>
            <a:r>
              <a:rPr lang="zh-CN" altLang="en-US" sz="2400" b="1">
                <a:solidFill>
                  <a:schemeClr val="tx1"/>
                </a:solidFill>
                <a:latin typeface="Times New Roman" pitchFamily="18" charset="0"/>
              </a:rPr>
              <a:t>课时</a:t>
            </a:r>
          </a:p>
        </p:txBody>
      </p:sp>
      <p:sp>
        <p:nvSpPr>
          <p:cNvPr id="474144" name="Line 32"/>
          <p:cNvSpPr>
            <a:spLocks noChangeShapeType="1"/>
          </p:cNvSpPr>
          <p:nvPr/>
        </p:nvSpPr>
        <p:spPr bwMode="auto">
          <a:xfrm flipH="1">
            <a:off x="4267200" y="3962400"/>
            <a:ext cx="0" cy="990600"/>
          </a:xfrm>
          <a:prstGeom prst="line">
            <a:avLst/>
          </a:prstGeom>
          <a:noFill/>
          <a:ln w="9525">
            <a:solidFill>
              <a:schemeClr val="tx1"/>
            </a:solidFill>
            <a:round/>
            <a:headEnd/>
            <a:tailEnd/>
          </a:ln>
          <a:effectLst/>
        </p:spPr>
        <p:txBody>
          <a:bodyPr wrap="none" anchor="ctr"/>
          <a:lstStyle/>
          <a:p>
            <a:endParaRPr lang="zh-CN" altLang="en-US"/>
          </a:p>
        </p:txBody>
      </p:sp>
      <p:sp>
        <p:nvSpPr>
          <p:cNvPr id="474133" name="AutoShape 21"/>
          <p:cNvSpPr>
            <a:spLocks noChangeArrowheads="1"/>
          </p:cNvSpPr>
          <p:nvPr/>
        </p:nvSpPr>
        <p:spPr bwMode="auto">
          <a:xfrm>
            <a:off x="3505200" y="3276600"/>
            <a:ext cx="1524000" cy="762000"/>
          </a:xfrm>
          <a:prstGeom prst="diamond">
            <a:avLst/>
          </a:prstGeom>
          <a:solidFill>
            <a:schemeClr val="accent1"/>
          </a:solidFill>
          <a:ln w="9525">
            <a:solidFill>
              <a:schemeClr val="tx1"/>
            </a:solidFill>
            <a:miter lim="800000"/>
            <a:headEnd/>
            <a:tailEnd/>
          </a:ln>
          <a:effectLst/>
        </p:spPr>
        <p:txBody>
          <a:bodyPr wrap="none" anchor="ctr"/>
          <a:lstStyle/>
          <a:p>
            <a:pPr>
              <a:spcBef>
                <a:spcPct val="0"/>
              </a:spcBef>
              <a:buClrTx/>
              <a:buSzTx/>
              <a:buFontTx/>
              <a:buNone/>
            </a:pPr>
            <a:r>
              <a:rPr lang="zh-CN" altLang="en-US" sz="2400" b="1">
                <a:solidFill>
                  <a:schemeClr val="tx1"/>
                </a:solidFill>
                <a:latin typeface="Times New Roman" pitchFamily="18" charset="0"/>
              </a:rPr>
              <a:t>讲授</a:t>
            </a:r>
            <a:endParaRPr lang="zh-CN" altLang="en-US" sz="24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9362" name="Rectangle 2"/>
          <p:cNvSpPr>
            <a:spLocks noGrp="1" noChangeArrowheads="1"/>
          </p:cNvSpPr>
          <p:nvPr>
            <p:ph type="title"/>
          </p:nvPr>
        </p:nvSpPr>
        <p:spPr/>
        <p:txBody>
          <a:bodyPr/>
          <a:lstStyle/>
          <a:p>
            <a:r>
              <a:rPr lang="en-US" altLang="zh-CN"/>
              <a:t>7.1  </a:t>
            </a:r>
            <a:r>
              <a:rPr lang="zh-CN" altLang="en-US"/>
              <a:t>数据库设计概述</a:t>
            </a:r>
          </a:p>
        </p:txBody>
      </p:sp>
      <p:sp>
        <p:nvSpPr>
          <p:cNvPr id="399363" name="Rectangle 3"/>
          <p:cNvSpPr>
            <a:spLocks noGrp="1" noChangeArrowheads="1"/>
          </p:cNvSpPr>
          <p:nvPr>
            <p:ph type="body" idx="1"/>
          </p:nvPr>
        </p:nvSpPr>
        <p:spPr/>
        <p:txBody>
          <a:bodyPr/>
          <a:lstStyle/>
          <a:p>
            <a:pPr>
              <a:lnSpc>
                <a:spcPct val="130000"/>
              </a:lnSpc>
              <a:buFont typeface="Wingdings" pitchFamily="2" charset="2"/>
              <a:buNone/>
            </a:pPr>
            <a:r>
              <a:rPr lang="en-US" altLang="zh-CN" b="1"/>
              <a:t>7.1.1  </a:t>
            </a:r>
            <a:r>
              <a:rPr lang="zh-CN" altLang="en-US" b="1"/>
              <a:t>数据库和信息系统</a:t>
            </a:r>
          </a:p>
          <a:p>
            <a:pPr>
              <a:lnSpc>
                <a:spcPct val="130000"/>
              </a:lnSpc>
              <a:buFont typeface="Wingdings" pitchFamily="2" charset="2"/>
              <a:buNone/>
            </a:pPr>
            <a:r>
              <a:rPr lang="en-US" altLang="zh-CN" b="1">
                <a:solidFill>
                  <a:schemeClr val="accent2"/>
                </a:solidFill>
              </a:rPr>
              <a:t>7.1.2  </a:t>
            </a:r>
            <a:r>
              <a:rPr lang="zh-CN" altLang="en-US" b="1">
                <a:solidFill>
                  <a:schemeClr val="accent2"/>
                </a:solidFill>
              </a:rPr>
              <a:t>数据库设计的特点</a:t>
            </a:r>
          </a:p>
          <a:p>
            <a:pPr>
              <a:lnSpc>
                <a:spcPct val="130000"/>
              </a:lnSpc>
              <a:buFont typeface="Wingdings" pitchFamily="2" charset="2"/>
              <a:buNone/>
            </a:pPr>
            <a:r>
              <a:rPr lang="en-US" altLang="zh-CN" b="1"/>
              <a:t>7.1.3  </a:t>
            </a:r>
            <a:r>
              <a:rPr lang="zh-CN" altLang="en-US" b="1"/>
              <a:t>数据库设计方法简述</a:t>
            </a:r>
          </a:p>
          <a:p>
            <a:pPr>
              <a:lnSpc>
                <a:spcPct val="130000"/>
              </a:lnSpc>
              <a:buFont typeface="Wingdings" pitchFamily="2" charset="2"/>
              <a:buNone/>
            </a:pPr>
            <a:r>
              <a:rPr lang="en-US" altLang="zh-CN" b="1"/>
              <a:t>7.1.4  </a:t>
            </a:r>
            <a:r>
              <a:rPr lang="zh-CN" altLang="en-US" b="1"/>
              <a:t>数据库设计的基本步骤</a:t>
            </a:r>
          </a:p>
          <a:p>
            <a:pPr>
              <a:lnSpc>
                <a:spcPct val="130000"/>
              </a:lnSpc>
              <a:buFont typeface="Wingdings" pitchFamily="2" charset="2"/>
              <a:buNone/>
            </a:pPr>
            <a:endParaRPr lang="en-US" altLang="zh-CN" b="1"/>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369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13699" name="Rectangle 3"/>
          <p:cNvSpPr>
            <a:spLocks noGrp="1" noChangeArrowheads="1"/>
          </p:cNvSpPr>
          <p:nvPr>
            <p:ph type="body" idx="1"/>
          </p:nvPr>
        </p:nvSpPr>
        <p:spPr>
          <a:xfrm>
            <a:off x="684213" y="1997075"/>
            <a:ext cx="7772400" cy="2879725"/>
          </a:xfrm>
        </p:spPr>
        <p:txBody>
          <a:bodyPr/>
          <a:lstStyle/>
          <a:p>
            <a:pPr>
              <a:lnSpc>
                <a:spcPct val="110000"/>
              </a:lnSpc>
              <a:buFont typeface="Wingdings" pitchFamily="2" charset="2"/>
              <a:buNone/>
            </a:pPr>
            <a:r>
              <a:rPr lang="en-US" altLang="zh-CN" b="1">
                <a:latin typeface="Times New Roman"/>
              </a:rPr>
              <a:t>“</a:t>
            </a:r>
            <a:r>
              <a:rPr lang="zh-CN" altLang="en-US" b="1"/>
              <a:t>讲授</a:t>
            </a:r>
            <a:r>
              <a:rPr lang="zh-CN" altLang="en-US" b="1">
                <a:latin typeface="Times New Roman"/>
              </a:rPr>
              <a:t>”</a:t>
            </a:r>
            <a:r>
              <a:rPr lang="zh-CN" altLang="en-US" b="1"/>
              <a:t>联系是一个三元联系，可以将它转换为如下关系模式，其中课程号、职工号和书号为关系的组合码：</a:t>
            </a:r>
          </a:p>
          <a:p>
            <a:pPr>
              <a:buFont typeface="Wingdings" pitchFamily="2" charset="2"/>
              <a:buNone/>
            </a:pPr>
            <a:r>
              <a:rPr lang="zh-CN" altLang="en-US" b="1"/>
              <a:t>　　讲授（</a:t>
            </a:r>
            <a:r>
              <a:rPr lang="zh-CN" altLang="en-US" b="1" u="sng"/>
              <a:t>课程号，职工号，书号</a:t>
            </a:r>
            <a:r>
              <a:rPr lang="zh-CN" altLang="en-US" b="1"/>
              <a:t>，课时）</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4722"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14723" name="Rectangle 3"/>
          <p:cNvSpPr>
            <a:spLocks noGrp="1" noChangeArrowheads="1"/>
          </p:cNvSpPr>
          <p:nvPr>
            <p:ph type="body" idx="1"/>
          </p:nvPr>
        </p:nvSpPr>
        <p:spPr/>
        <p:txBody>
          <a:bodyPr/>
          <a:lstStyle/>
          <a:p>
            <a:pPr>
              <a:buFont typeface="Wingdings" pitchFamily="2" charset="2"/>
              <a:buNone/>
            </a:pPr>
            <a:r>
              <a:rPr lang="en-US" altLang="zh-CN" b="1">
                <a:solidFill>
                  <a:schemeClr val="accent2"/>
                </a:solidFill>
              </a:rPr>
              <a:t>⒍ </a:t>
            </a:r>
            <a:r>
              <a:rPr lang="zh-CN" altLang="en-US" b="1">
                <a:solidFill>
                  <a:schemeClr val="accent2"/>
                </a:solidFill>
              </a:rPr>
              <a:t>同一实体集的实体间的联系，即</a:t>
            </a:r>
            <a:r>
              <a:rPr lang="zh-CN" altLang="en-US" b="1">
                <a:solidFill>
                  <a:srgbClr val="2355F3"/>
                </a:solidFill>
              </a:rPr>
              <a:t>自联系</a:t>
            </a:r>
            <a:r>
              <a:rPr lang="zh-CN" altLang="en-US" b="1">
                <a:solidFill>
                  <a:schemeClr val="accent2"/>
                </a:solidFill>
              </a:rPr>
              <a:t>，也可按上述</a:t>
            </a:r>
            <a:r>
              <a:rPr lang="en-US" altLang="zh-CN" b="1">
                <a:solidFill>
                  <a:schemeClr val="accent2"/>
                </a:solidFill>
              </a:rPr>
              <a:t>1:1</a:t>
            </a:r>
            <a:r>
              <a:rPr lang="zh-CN" altLang="en-US" b="1">
                <a:solidFill>
                  <a:schemeClr val="accent2"/>
                </a:solidFill>
              </a:rPr>
              <a:t>、</a:t>
            </a:r>
            <a:r>
              <a:rPr lang="en-US" altLang="zh-CN" b="1">
                <a:solidFill>
                  <a:schemeClr val="accent2"/>
                </a:solidFill>
              </a:rPr>
              <a:t>1:n</a:t>
            </a:r>
            <a:r>
              <a:rPr lang="zh-CN" altLang="en-US" b="1">
                <a:solidFill>
                  <a:schemeClr val="accent2"/>
                </a:solidFill>
              </a:rPr>
              <a:t>和</a:t>
            </a:r>
            <a:r>
              <a:rPr lang="en-US" altLang="zh-CN" b="1">
                <a:solidFill>
                  <a:schemeClr val="accent2"/>
                </a:solidFill>
              </a:rPr>
              <a:t>m:n</a:t>
            </a:r>
            <a:r>
              <a:rPr lang="zh-CN" altLang="en-US" b="1">
                <a:solidFill>
                  <a:schemeClr val="accent2"/>
                </a:solidFill>
              </a:rPr>
              <a:t>三种情况分别处理。</a:t>
            </a:r>
          </a:p>
          <a:p>
            <a:pPr>
              <a:buFont typeface="Wingdings" pitchFamily="2" charset="2"/>
              <a:buNone/>
            </a:pPr>
            <a:endParaRPr lang="zh-CN" altLang="en-US" b="1">
              <a:solidFill>
                <a:schemeClr val="accent2"/>
              </a:solidFill>
            </a:endParaRPr>
          </a:p>
          <a:p>
            <a:pPr>
              <a:buFont typeface="Wingdings" pitchFamily="2" charset="2"/>
              <a:buNone/>
            </a:pPr>
            <a:r>
              <a:rPr lang="zh-CN" altLang="en-US" b="1"/>
              <a:t>	例，如果教师实体集内部存在领导与被领导的</a:t>
            </a:r>
            <a:r>
              <a:rPr lang="en-US" altLang="zh-CN" b="1"/>
              <a:t>1:n</a:t>
            </a:r>
            <a:r>
              <a:rPr lang="zh-CN" altLang="en-US" b="1"/>
              <a:t>自联系</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4"/>
          <p:cNvSpPr>
            <a:spLocks noGrp="1"/>
          </p:cNvSpPr>
          <p:nvPr>
            <p:ph type="ftr" sz="quarter" idx="11"/>
          </p:nvPr>
        </p:nvSpPr>
        <p:spPr/>
        <p:txBody>
          <a:bodyPr/>
          <a:lstStyle/>
          <a:p>
            <a:r>
              <a:rPr lang="en-US" altLang="zh-CN"/>
              <a:t>An Introduction to Database System</a:t>
            </a:r>
          </a:p>
        </p:txBody>
      </p:sp>
      <p:sp>
        <p:nvSpPr>
          <p:cNvPr id="476162"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76177" name="Text Box 17"/>
          <p:cNvSpPr txBox="1">
            <a:spLocks noChangeArrowheads="1"/>
          </p:cNvSpPr>
          <p:nvPr/>
        </p:nvSpPr>
        <p:spPr bwMode="auto">
          <a:xfrm>
            <a:off x="3733800" y="2743200"/>
            <a:ext cx="1295400" cy="466725"/>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buClrTx/>
              <a:buSzTx/>
              <a:buFontTx/>
              <a:buNone/>
            </a:pPr>
            <a:r>
              <a:rPr lang="zh-CN" altLang="en-US" sz="2400" b="1">
                <a:solidFill>
                  <a:schemeClr val="tx1"/>
                </a:solidFill>
                <a:latin typeface="Times New Roman" pitchFamily="18" charset="0"/>
              </a:rPr>
              <a:t>职工</a:t>
            </a:r>
          </a:p>
        </p:txBody>
      </p:sp>
      <p:sp>
        <p:nvSpPr>
          <p:cNvPr id="476178" name="AutoShape 18"/>
          <p:cNvSpPr>
            <a:spLocks noChangeArrowheads="1"/>
          </p:cNvSpPr>
          <p:nvPr/>
        </p:nvSpPr>
        <p:spPr bwMode="auto">
          <a:xfrm>
            <a:off x="3657600" y="3962400"/>
            <a:ext cx="1524000" cy="762000"/>
          </a:xfrm>
          <a:prstGeom prst="diamond">
            <a:avLst/>
          </a:prstGeom>
          <a:solidFill>
            <a:schemeClr val="accent1"/>
          </a:solidFill>
          <a:ln w="9525">
            <a:solidFill>
              <a:schemeClr val="tx1"/>
            </a:solidFill>
            <a:miter lim="800000"/>
            <a:headEnd/>
            <a:tailEnd/>
          </a:ln>
          <a:effectLst/>
        </p:spPr>
        <p:txBody>
          <a:bodyPr wrap="none" anchor="ctr"/>
          <a:lstStyle/>
          <a:p>
            <a:pPr>
              <a:spcBef>
                <a:spcPct val="0"/>
              </a:spcBef>
              <a:buClrTx/>
              <a:buSzTx/>
              <a:buFontTx/>
              <a:buNone/>
            </a:pPr>
            <a:r>
              <a:rPr lang="zh-CN" altLang="en-US" sz="2400" b="1">
                <a:solidFill>
                  <a:schemeClr val="tx1"/>
                </a:solidFill>
                <a:latin typeface="Times New Roman" pitchFamily="18" charset="0"/>
              </a:rPr>
              <a:t>领导</a:t>
            </a:r>
            <a:endParaRPr lang="zh-CN" altLang="en-US" sz="2400">
              <a:solidFill>
                <a:schemeClr val="tx1"/>
              </a:solidFill>
              <a:latin typeface="Times New Roman" pitchFamily="18" charset="0"/>
            </a:endParaRPr>
          </a:p>
        </p:txBody>
      </p:sp>
      <p:sp>
        <p:nvSpPr>
          <p:cNvPr id="476179" name="Line 19"/>
          <p:cNvSpPr>
            <a:spLocks noChangeShapeType="1"/>
          </p:cNvSpPr>
          <p:nvPr/>
        </p:nvSpPr>
        <p:spPr bwMode="auto">
          <a:xfrm flipV="1">
            <a:off x="4114800" y="3200400"/>
            <a:ext cx="0" cy="914400"/>
          </a:xfrm>
          <a:prstGeom prst="line">
            <a:avLst/>
          </a:prstGeom>
          <a:noFill/>
          <a:ln w="9525">
            <a:solidFill>
              <a:schemeClr val="tx1"/>
            </a:solidFill>
            <a:round/>
            <a:headEnd/>
            <a:tailEnd/>
          </a:ln>
          <a:effectLst/>
        </p:spPr>
        <p:txBody>
          <a:bodyPr wrap="none" anchor="ctr"/>
          <a:lstStyle/>
          <a:p>
            <a:endParaRPr lang="zh-CN" altLang="en-US"/>
          </a:p>
        </p:txBody>
      </p:sp>
      <p:sp>
        <p:nvSpPr>
          <p:cNvPr id="476180" name="Line 20"/>
          <p:cNvSpPr>
            <a:spLocks noChangeShapeType="1"/>
          </p:cNvSpPr>
          <p:nvPr/>
        </p:nvSpPr>
        <p:spPr bwMode="auto">
          <a:xfrm>
            <a:off x="4648200" y="3200400"/>
            <a:ext cx="0" cy="914400"/>
          </a:xfrm>
          <a:prstGeom prst="line">
            <a:avLst/>
          </a:prstGeom>
          <a:noFill/>
          <a:ln w="9525">
            <a:solidFill>
              <a:schemeClr val="tx1"/>
            </a:solidFill>
            <a:round/>
            <a:headEnd/>
            <a:tailEnd/>
          </a:ln>
          <a:effectLst/>
        </p:spPr>
        <p:txBody>
          <a:bodyPr wrap="none" anchor="ctr"/>
          <a:lstStyle/>
          <a:p>
            <a:endParaRPr lang="zh-CN" altLang="en-US"/>
          </a:p>
        </p:txBody>
      </p:sp>
      <p:sp>
        <p:nvSpPr>
          <p:cNvPr id="476181" name="Text Box 21"/>
          <p:cNvSpPr txBox="1">
            <a:spLocks noChangeArrowheads="1"/>
          </p:cNvSpPr>
          <p:nvPr/>
        </p:nvSpPr>
        <p:spPr bwMode="auto">
          <a:xfrm>
            <a:off x="3657600" y="3429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1</a:t>
            </a:r>
            <a:endParaRPr lang="en-US" altLang="zh-CN" sz="2400">
              <a:solidFill>
                <a:schemeClr val="tx1"/>
              </a:solidFill>
              <a:latin typeface="Times New Roman" pitchFamily="18" charset="0"/>
            </a:endParaRPr>
          </a:p>
        </p:txBody>
      </p:sp>
      <p:sp>
        <p:nvSpPr>
          <p:cNvPr id="476182" name="Text Box 22"/>
          <p:cNvSpPr txBox="1">
            <a:spLocks noChangeArrowheads="1"/>
          </p:cNvSpPr>
          <p:nvPr/>
        </p:nvSpPr>
        <p:spPr bwMode="auto">
          <a:xfrm>
            <a:off x="4724400" y="3429000"/>
            <a:ext cx="381000" cy="457200"/>
          </a:xfrm>
          <a:prstGeom prst="rect">
            <a:avLst/>
          </a:prstGeom>
          <a:noFill/>
          <a:ln w="9525">
            <a:noFill/>
            <a:miter lim="800000"/>
            <a:headEnd/>
            <a:tailEnd/>
          </a:ln>
          <a:effectLst/>
        </p:spPr>
        <p:txBody>
          <a:bodyPr>
            <a:spAutoFit/>
          </a:bodyPr>
          <a:lstStyle/>
          <a:p>
            <a:pPr algn="l">
              <a:spcBef>
                <a:spcPct val="50000"/>
              </a:spcBef>
              <a:buClrTx/>
              <a:buSzTx/>
              <a:buFontTx/>
              <a:buNone/>
            </a:pPr>
            <a:r>
              <a:rPr lang="en-US" altLang="zh-CN" sz="2400" b="1">
                <a:solidFill>
                  <a:schemeClr val="tx1"/>
                </a:solidFill>
                <a:latin typeface="Times New Roman" pitchFamily="18" charset="0"/>
              </a:rPr>
              <a:t>n</a:t>
            </a:r>
            <a:endParaRPr lang="en-US" altLang="zh-CN" sz="240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7513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75139" name="Rectangle 3"/>
          <p:cNvSpPr>
            <a:spLocks noGrp="1" noChangeArrowheads="1"/>
          </p:cNvSpPr>
          <p:nvPr>
            <p:ph type="body" idx="1"/>
          </p:nvPr>
        </p:nvSpPr>
        <p:spPr/>
        <p:txBody>
          <a:bodyPr/>
          <a:lstStyle/>
          <a:p>
            <a:pPr>
              <a:buFont typeface="Wingdings" pitchFamily="2" charset="2"/>
              <a:buNone/>
            </a:pPr>
            <a:r>
              <a:rPr lang="en-US" altLang="zh-CN" b="1"/>
              <a:t>        </a:t>
            </a:r>
            <a:r>
              <a:rPr lang="zh-CN" altLang="en-US" b="1"/>
              <a:t>教师实体集内部存在领导与被领导的</a:t>
            </a:r>
            <a:r>
              <a:rPr lang="en-US" altLang="zh-CN" b="1"/>
              <a:t>1:n</a:t>
            </a:r>
            <a:r>
              <a:rPr lang="zh-CN" altLang="en-US" b="1"/>
              <a:t>自联系，我们可以将该联系与教师实体合并，这时主码职工号将多次出现，但作用不同，可用不同的属性名加以区分：</a:t>
            </a:r>
          </a:p>
          <a:p>
            <a:pPr>
              <a:buFont typeface="Wingdings" pitchFamily="2" charset="2"/>
              <a:buNone/>
            </a:pPr>
            <a:r>
              <a:rPr lang="zh-CN" altLang="en-US" b="1"/>
              <a:t>教师：｛</a:t>
            </a:r>
            <a:r>
              <a:rPr lang="zh-CN" altLang="en-US" b="1" u="sng"/>
              <a:t>职工号</a:t>
            </a:r>
            <a:r>
              <a:rPr lang="zh-CN" altLang="en-US" b="1"/>
              <a:t>，姓名，性别，职称，</a:t>
            </a:r>
            <a:r>
              <a:rPr lang="zh-CN" altLang="en-US" b="1">
                <a:solidFill>
                  <a:schemeClr val="accent2"/>
                </a:solidFill>
              </a:rPr>
              <a:t>系主任职工号</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dissolve">
                                      <p:cBhvr>
                                        <p:cTn id="7" dur="500"/>
                                        <p:tgtEl>
                                          <p:spTgt spid="475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dissolve">
                                      <p:cBhvr>
                                        <p:cTn id="12" dur="500"/>
                                        <p:tgtEl>
                                          <p:spTgt spid="475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bldLvl="5"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1574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415747" name="Rectangle 3"/>
          <p:cNvSpPr>
            <a:spLocks noGrp="1" noChangeArrowheads="1"/>
          </p:cNvSpPr>
          <p:nvPr>
            <p:ph type="body" idx="1"/>
          </p:nvPr>
        </p:nvSpPr>
        <p:spPr/>
        <p:txBody>
          <a:bodyPr/>
          <a:lstStyle/>
          <a:p>
            <a:pPr>
              <a:lnSpc>
                <a:spcPct val="110000"/>
              </a:lnSpc>
              <a:spcBef>
                <a:spcPct val="50000"/>
              </a:spcBef>
              <a:buFont typeface="Wingdings" pitchFamily="2" charset="2"/>
              <a:buNone/>
            </a:pPr>
            <a:r>
              <a:rPr lang="en-US" altLang="zh-CN" sz="2800" b="1">
                <a:solidFill>
                  <a:schemeClr val="hlink"/>
                </a:solidFill>
              </a:rPr>
              <a:t>⒎ </a:t>
            </a:r>
            <a:r>
              <a:rPr lang="zh-CN" altLang="en-US" sz="2800" b="1">
                <a:solidFill>
                  <a:schemeClr val="hlink"/>
                </a:solidFill>
              </a:rPr>
              <a:t>具有相同码的关系模式可合并。</a:t>
            </a:r>
          </a:p>
          <a:p>
            <a:pPr lvl="1">
              <a:lnSpc>
                <a:spcPct val="110000"/>
              </a:lnSpc>
              <a:spcBef>
                <a:spcPct val="50000"/>
              </a:spcBef>
            </a:pPr>
            <a:r>
              <a:rPr lang="zh-CN" altLang="en-US" b="1">
                <a:solidFill>
                  <a:schemeClr val="hlink"/>
                </a:solidFill>
              </a:rPr>
              <a:t>目的：减少系统中的关系个数。</a:t>
            </a:r>
          </a:p>
          <a:p>
            <a:pPr lvl="1">
              <a:lnSpc>
                <a:spcPct val="110000"/>
              </a:lnSpc>
              <a:spcBef>
                <a:spcPct val="50000"/>
              </a:spcBef>
            </a:pPr>
            <a:r>
              <a:rPr lang="zh-CN" altLang="en-US" b="1">
                <a:solidFill>
                  <a:schemeClr val="hlink"/>
                </a:solidFill>
              </a:rPr>
              <a:t>合并方法：将其中一个关系模式的全部属性加入到另一个关系模式中，然后去掉其中的同义属性（可能同名也可能不同名），并适当调整属性的次序。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wipe(left)">
                                      <p:cBhvr>
                                        <p:cTn id="7" dur="500"/>
                                        <p:tgtEl>
                                          <p:spTgt spid="415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wipe(left)">
                                      <p:cBhvr>
                                        <p:cTn id="12" dur="500"/>
                                        <p:tgtEl>
                                          <p:spTgt spid="415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wipe(left)">
                                      <p:cBhvr>
                                        <p:cTn id="17" dur="500"/>
                                        <p:tgtEl>
                                          <p:spTgt spid="415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bldLvl="5"/>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t>第七章  数据库设计</a:t>
            </a:r>
          </a:p>
        </p:txBody>
      </p:sp>
      <p:sp>
        <p:nvSpPr>
          <p:cNvPr id="479235" name="Rectangle 3"/>
          <p:cNvSpPr>
            <a:spLocks noGrp="1" noChangeArrowheads="1"/>
          </p:cNvSpPr>
          <p:nvPr>
            <p:ph type="body" idx="1"/>
          </p:nvPr>
        </p:nvSpPr>
        <p:spPr/>
        <p:txBody>
          <a:bodyPr/>
          <a:lstStyle/>
          <a:p>
            <a:pPr>
              <a:buFont typeface="Wingdings" pitchFamily="2" charset="2"/>
              <a:buNone/>
            </a:pPr>
            <a:r>
              <a:rPr lang="en-US" altLang="zh-CN" sz="2800" b="1"/>
              <a:t>7.1  </a:t>
            </a:r>
            <a:r>
              <a:rPr lang="zh-CN" altLang="en-US" sz="2800" b="1"/>
              <a:t>数据库设计概述</a:t>
            </a:r>
          </a:p>
          <a:p>
            <a:pPr>
              <a:buFont typeface="Wingdings" pitchFamily="2" charset="2"/>
              <a:buNone/>
            </a:pPr>
            <a:r>
              <a:rPr lang="en-US" altLang="zh-CN" sz="2800" b="1"/>
              <a:t>7.2  </a:t>
            </a:r>
            <a:r>
              <a:rPr lang="zh-CN" altLang="en-US" sz="2800" b="1"/>
              <a:t>需求分析</a:t>
            </a:r>
          </a:p>
          <a:p>
            <a:pPr>
              <a:buFont typeface="Wingdings" pitchFamily="2" charset="2"/>
              <a:buNone/>
            </a:pPr>
            <a:r>
              <a:rPr lang="en-US" altLang="zh-CN" sz="2800" b="1"/>
              <a:t>7.3  </a:t>
            </a:r>
            <a:r>
              <a:rPr lang="zh-CN" altLang="en-US" sz="2800" b="1"/>
              <a:t>概念结构设计</a:t>
            </a:r>
          </a:p>
          <a:p>
            <a:pPr>
              <a:buFont typeface="Wingdings" pitchFamily="2" charset="2"/>
              <a:buNone/>
            </a:pPr>
            <a:r>
              <a:rPr lang="en-US" altLang="zh-CN" sz="2800" b="1"/>
              <a:t>7.4  </a:t>
            </a:r>
            <a:r>
              <a:rPr lang="zh-CN" altLang="en-US" sz="2800" b="1"/>
              <a:t>逻辑结构设计</a:t>
            </a:r>
          </a:p>
          <a:p>
            <a:pPr>
              <a:buFont typeface="Wingdings" pitchFamily="2" charset="2"/>
              <a:buNone/>
            </a:pPr>
            <a:r>
              <a:rPr lang="en-US" altLang="zh-CN" sz="2800" b="1">
                <a:solidFill>
                  <a:schemeClr val="accent2"/>
                </a:solidFill>
              </a:rPr>
              <a:t>7.5  </a:t>
            </a:r>
            <a:r>
              <a:rPr lang="zh-CN" altLang="en-US" sz="2800" b="1">
                <a:solidFill>
                  <a:schemeClr val="accent2"/>
                </a:solidFill>
              </a:rPr>
              <a:t>数据库的物理设计</a:t>
            </a:r>
          </a:p>
          <a:p>
            <a:pPr>
              <a:buFont typeface="Wingdings" pitchFamily="2" charset="2"/>
              <a:buNone/>
            </a:pPr>
            <a:r>
              <a:rPr lang="en-US" altLang="zh-CN" sz="2800" b="1"/>
              <a:t>7.6  </a:t>
            </a:r>
            <a:r>
              <a:rPr lang="zh-CN" altLang="en-US" sz="2800" b="1"/>
              <a:t>数据库实施</a:t>
            </a:r>
          </a:p>
          <a:p>
            <a:pPr>
              <a:buFont typeface="Wingdings" pitchFamily="2" charset="2"/>
              <a:buNone/>
            </a:pPr>
            <a:r>
              <a:rPr lang="en-US" altLang="zh-CN" sz="2800" b="1"/>
              <a:t>7.7  </a:t>
            </a:r>
            <a:r>
              <a:rPr lang="zh-CN" altLang="en-US" sz="2800" b="1"/>
              <a:t>数据库运行与维护</a:t>
            </a:r>
          </a:p>
          <a:p>
            <a:pPr>
              <a:buFont typeface="Wingdings" pitchFamily="2" charset="2"/>
              <a:buNone/>
            </a:pPr>
            <a:r>
              <a:rPr lang="en-US" altLang="zh-CN" sz="2800" b="1"/>
              <a:t>7.8  </a:t>
            </a:r>
            <a:r>
              <a:rPr lang="zh-CN" altLang="en-US" sz="2800" b="1"/>
              <a:t>小结</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150938" y="617538"/>
            <a:ext cx="6240462" cy="1143000"/>
          </a:xfrm>
        </p:spPr>
        <p:txBody>
          <a:bodyPr/>
          <a:lstStyle/>
          <a:p>
            <a:r>
              <a:rPr lang="en-US" altLang="zh-CN"/>
              <a:t>7.5  </a:t>
            </a:r>
            <a:r>
              <a:rPr lang="zh-CN" altLang="en-US"/>
              <a:t>数据库的物理设计</a:t>
            </a:r>
          </a:p>
        </p:txBody>
      </p:sp>
      <p:sp>
        <p:nvSpPr>
          <p:cNvPr id="480259" name="Rectangle 3"/>
          <p:cNvSpPr>
            <a:spLocks noGrp="1" noChangeArrowheads="1"/>
          </p:cNvSpPr>
          <p:nvPr>
            <p:ph type="body" idx="1"/>
          </p:nvPr>
        </p:nvSpPr>
        <p:spPr/>
        <p:txBody>
          <a:bodyPr/>
          <a:lstStyle/>
          <a:p>
            <a:r>
              <a:rPr lang="zh-CN" altLang="en-US" sz="3600" b="1" dirty="0"/>
              <a:t>什么是数据库的物理设计</a:t>
            </a:r>
          </a:p>
          <a:p>
            <a:pPr lvl="1">
              <a:lnSpc>
                <a:spcPct val="120000"/>
              </a:lnSpc>
            </a:pPr>
            <a:r>
              <a:rPr lang="zh-CN" altLang="en-US" b="1" dirty="0"/>
              <a:t>数据库在物理设备上的存储结构与存取方法称为数据库的物理结构，它依赖于给定的计算机系统。</a:t>
            </a:r>
          </a:p>
          <a:p>
            <a:pPr lvl="1">
              <a:lnSpc>
                <a:spcPct val="120000"/>
              </a:lnSpc>
            </a:pPr>
            <a:r>
              <a:rPr lang="zh-CN" altLang="en-US" b="1" dirty="0"/>
              <a:t>为一个给定的逻辑数据模型选取一个最适合应用环境的物理结构的过程，就是数据库的物理设计。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animEffect transition="in" filter="wipe(down)">
                                      <p:cBhvr>
                                        <p:cTn id="7" dur="500"/>
                                        <p:tgtEl>
                                          <p:spTgt spid="480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80259">
                                            <p:txEl>
                                              <p:pRg st="1" end="1"/>
                                            </p:txEl>
                                          </p:spTgt>
                                        </p:tgtEl>
                                        <p:attrNameLst>
                                          <p:attrName>style.visibility</p:attrName>
                                        </p:attrNameLst>
                                      </p:cBhvr>
                                      <p:to>
                                        <p:strVal val="visible"/>
                                      </p:to>
                                    </p:set>
                                    <p:animEffect transition="in" filter="wipe(down)">
                                      <p:cBhvr>
                                        <p:cTn id="12" dur="500"/>
                                        <p:tgtEl>
                                          <p:spTgt spid="480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80259">
                                            <p:txEl>
                                              <p:pRg st="2" end="2"/>
                                            </p:txEl>
                                          </p:spTgt>
                                        </p:tgtEl>
                                        <p:attrNameLst>
                                          <p:attrName>style.visibility</p:attrName>
                                        </p:attrNameLst>
                                      </p:cBhvr>
                                      <p:to>
                                        <p:strVal val="visible"/>
                                      </p:to>
                                    </p:set>
                                    <p:animEffect transition="in" filter="wipe(down)">
                                      <p:cBhvr>
                                        <p:cTn id="17" dur="500"/>
                                        <p:tgtEl>
                                          <p:spTgt spid="480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bldLvl="5"/>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zh-CN"/>
              <a:t>7.5  </a:t>
            </a:r>
            <a:r>
              <a:rPr lang="zh-CN" altLang="en-US"/>
              <a:t>数据库的物理设计</a:t>
            </a:r>
          </a:p>
        </p:txBody>
      </p:sp>
      <p:sp>
        <p:nvSpPr>
          <p:cNvPr id="481283" name="Rectangle 3"/>
          <p:cNvSpPr>
            <a:spLocks noGrp="1" noChangeArrowheads="1"/>
          </p:cNvSpPr>
          <p:nvPr>
            <p:ph type="body" idx="1"/>
          </p:nvPr>
        </p:nvSpPr>
        <p:spPr/>
        <p:txBody>
          <a:bodyPr/>
          <a:lstStyle/>
          <a:p>
            <a:pPr>
              <a:lnSpc>
                <a:spcPct val="90000"/>
              </a:lnSpc>
            </a:pPr>
            <a:r>
              <a:rPr lang="zh-CN" altLang="en-US" sz="3600" b="1"/>
              <a:t>数据库物理设计的步骤</a:t>
            </a:r>
          </a:p>
          <a:p>
            <a:pPr lvl="1">
              <a:lnSpc>
                <a:spcPct val="90000"/>
              </a:lnSpc>
              <a:spcBef>
                <a:spcPct val="50000"/>
              </a:spcBef>
            </a:pPr>
            <a:r>
              <a:rPr lang="zh-CN" altLang="en-US" b="1"/>
              <a:t>确定数据库的物理结构</a:t>
            </a:r>
          </a:p>
          <a:p>
            <a:pPr lvl="1">
              <a:lnSpc>
                <a:spcPct val="90000"/>
              </a:lnSpc>
              <a:spcBef>
                <a:spcPct val="50000"/>
              </a:spcBef>
            </a:pPr>
            <a:r>
              <a:rPr lang="zh-CN" altLang="en-US" b="1"/>
              <a:t>对物理结构进行评价，评价的重点是时间和空间效率</a:t>
            </a:r>
          </a:p>
          <a:p>
            <a:pPr lvl="1">
              <a:spcBef>
                <a:spcPct val="50000"/>
              </a:spcBef>
            </a:pPr>
            <a:r>
              <a:rPr lang="zh-CN" altLang="en-US" b="1"/>
              <a:t>如果评价结果满足原设计要求则可进入到物理实施阶段，否则，就需要重新设计或修改物理结构，有时甚至要返回逻辑设计阶段修改数据模型。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wipe(down)">
                                      <p:cBhvr>
                                        <p:cTn id="7" dur="500"/>
                                        <p:tgtEl>
                                          <p:spTgt spid="481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81283">
                                            <p:txEl>
                                              <p:pRg st="1" end="1"/>
                                            </p:txEl>
                                          </p:spTgt>
                                        </p:tgtEl>
                                        <p:attrNameLst>
                                          <p:attrName>style.visibility</p:attrName>
                                        </p:attrNameLst>
                                      </p:cBhvr>
                                      <p:to>
                                        <p:strVal val="visible"/>
                                      </p:to>
                                    </p:set>
                                    <p:animEffect transition="in" filter="wipe(down)">
                                      <p:cBhvr>
                                        <p:cTn id="12" dur="500"/>
                                        <p:tgtEl>
                                          <p:spTgt spid="481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81283">
                                            <p:txEl>
                                              <p:pRg st="2" end="2"/>
                                            </p:txEl>
                                          </p:spTgt>
                                        </p:tgtEl>
                                        <p:attrNameLst>
                                          <p:attrName>style.visibility</p:attrName>
                                        </p:attrNameLst>
                                      </p:cBhvr>
                                      <p:to>
                                        <p:strVal val="visible"/>
                                      </p:to>
                                    </p:set>
                                    <p:animEffect transition="in" filter="wipe(down)">
                                      <p:cBhvr>
                                        <p:cTn id="17" dur="500"/>
                                        <p:tgtEl>
                                          <p:spTgt spid="481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1283">
                                            <p:txEl>
                                              <p:pRg st="3" end="3"/>
                                            </p:txEl>
                                          </p:spTgt>
                                        </p:tgtEl>
                                        <p:attrNameLst>
                                          <p:attrName>style.visibility</p:attrName>
                                        </p:attrNameLst>
                                      </p:cBhvr>
                                      <p:to>
                                        <p:strVal val="visible"/>
                                      </p:to>
                                    </p:set>
                                    <p:animEffect transition="in" filter="wipe(down)">
                                      <p:cBhvr>
                                        <p:cTn id="22" dur="500"/>
                                        <p:tgtEl>
                                          <p:spTgt spid="481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bldLvl="5"/>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a:t>物理设计过程</a:t>
            </a:r>
          </a:p>
        </p:txBody>
      </p:sp>
      <p:sp>
        <p:nvSpPr>
          <p:cNvPr id="482307" name="Rectangle 3"/>
          <p:cNvSpPr>
            <a:spLocks noGrp="1" noChangeArrowheads="1"/>
          </p:cNvSpPr>
          <p:nvPr>
            <p:ph type="body" idx="1"/>
          </p:nvPr>
        </p:nvSpPr>
        <p:spPr>
          <a:xfrm>
            <a:off x="801688" y="2246313"/>
            <a:ext cx="7772400" cy="4114800"/>
          </a:xfrm>
        </p:spPr>
        <p:txBody>
          <a:bodyPr/>
          <a:lstStyle/>
          <a:p>
            <a:pPr>
              <a:buFont typeface="Wingdings" pitchFamily="2" charset="2"/>
              <a:buNone/>
            </a:pPr>
            <a:r>
              <a:rPr lang="en-US" altLang="zh-CN"/>
              <a:t> </a:t>
            </a:r>
          </a:p>
        </p:txBody>
      </p:sp>
      <p:sp>
        <p:nvSpPr>
          <p:cNvPr id="482309" name="Rectangle 5"/>
          <p:cNvSpPr>
            <a:spLocks noChangeArrowheads="1"/>
          </p:cNvSpPr>
          <p:nvPr/>
        </p:nvSpPr>
        <p:spPr bwMode="auto">
          <a:xfrm>
            <a:off x="2209800" y="1752600"/>
            <a:ext cx="4660900" cy="2600325"/>
          </a:xfrm>
          <a:prstGeom prst="rect">
            <a:avLst/>
          </a:prstGeom>
          <a:noFill/>
          <a:ln w="9525">
            <a:solidFill>
              <a:schemeClr val="tx1"/>
            </a:solidFill>
            <a:miter lim="800000"/>
            <a:headEnd/>
            <a:tailEnd/>
          </a:ln>
        </p:spPr>
        <p:txBody>
          <a:bodyPr/>
          <a:lstStyle/>
          <a:p>
            <a:pPr algn="just">
              <a:spcBef>
                <a:spcPct val="0"/>
              </a:spcBef>
              <a:buClrTx/>
              <a:buSzTx/>
              <a:buFontTx/>
              <a:buNone/>
            </a:pPr>
            <a:r>
              <a:rPr lang="zh-CN" altLang="en-US" sz="2400" b="1">
                <a:solidFill>
                  <a:schemeClr val="tx1"/>
                </a:solidFill>
                <a:latin typeface="Times New Roman" pitchFamily="18" charset="0"/>
              </a:rPr>
              <a:t>数据库物理设计</a:t>
            </a:r>
          </a:p>
        </p:txBody>
      </p:sp>
      <p:sp>
        <p:nvSpPr>
          <p:cNvPr id="482311" name="Oval 7"/>
          <p:cNvSpPr>
            <a:spLocks noChangeArrowheads="1"/>
          </p:cNvSpPr>
          <p:nvPr/>
        </p:nvSpPr>
        <p:spPr bwMode="auto">
          <a:xfrm>
            <a:off x="2436813" y="2479675"/>
            <a:ext cx="1209675" cy="1462088"/>
          </a:xfrm>
          <a:prstGeom prst="ellipse">
            <a:avLst/>
          </a:prstGeom>
          <a:solidFill>
            <a:schemeClr val="accent1"/>
          </a:solidFill>
          <a:ln w="9525">
            <a:solidFill>
              <a:srgbClr val="000000"/>
            </a:solidFill>
            <a:round/>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确定数据库的物理结构</a:t>
            </a:r>
            <a:endParaRPr lang="zh-CN" altLang="en-US" sz="1000" b="1">
              <a:solidFill>
                <a:schemeClr val="tx1"/>
              </a:solidFill>
              <a:latin typeface="Times New Roman" pitchFamily="18" charset="0"/>
            </a:endParaRPr>
          </a:p>
        </p:txBody>
      </p:sp>
      <p:sp>
        <p:nvSpPr>
          <p:cNvPr id="482312" name="Line 8"/>
          <p:cNvSpPr>
            <a:spLocks noChangeShapeType="1"/>
          </p:cNvSpPr>
          <p:nvPr/>
        </p:nvSpPr>
        <p:spPr bwMode="auto">
          <a:xfrm>
            <a:off x="3657600" y="3124200"/>
            <a:ext cx="1143000" cy="0"/>
          </a:xfrm>
          <a:prstGeom prst="line">
            <a:avLst/>
          </a:prstGeom>
          <a:noFill/>
          <a:ln w="38100">
            <a:solidFill>
              <a:srgbClr val="009900"/>
            </a:solidFill>
            <a:round/>
            <a:headEnd/>
            <a:tailEnd type="triangle" w="med" len="med"/>
          </a:ln>
        </p:spPr>
        <p:txBody>
          <a:bodyPr/>
          <a:lstStyle/>
          <a:p>
            <a:endParaRPr lang="zh-CN" altLang="en-US"/>
          </a:p>
        </p:txBody>
      </p:sp>
      <p:sp>
        <p:nvSpPr>
          <p:cNvPr id="482313" name="Oval 9"/>
          <p:cNvSpPr>
            <a:spLocks noChangeArrowheads="1"/>
          </p:cNvSpPr>
          <p:nvPr/>
        </p:nvSpPr>
        <p:spPr bwMode="auto">
          <a:xfrm>
            <a:off x="4800600" y="2514600"/>
            <a:ext cx="1360488" cy="1462088"/>
          </a:xfrm>
          <a:prstGeom prst="ellipse">
            <a:avLst/>
          </a:prstGeom>
          <a:solidFill>
            <a:schemeClr val="accent1"/>
          </a:solidFill>
          <a:ln w="9525">
            <a:solidFill>
              <a:srgbClr val="000000"/>
            </a:solidFill>
            <a:round/>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评价数据库的物理结构</a:t>
            </a:r>
            <a:endParaRPr lang="zh-CN" altLang="en-US" sz="1800">
              <a:solidFill>
                <a:schemeClr val="tx1"/>
              </a:solidFill>
              <a:latin typeface="Times New Roman" pitchFamily="18" charset="0"/>
            </a:endParaRPr>
          </a:p>
        </p:txBody>
      </p:sp>
      <p:grpSp>
        <p:nvGrpSpPr>
          <p:cNvPr id="2" name="Group 23"/>
          <p:cNvGrpSpPr>
            <a:grpSpLocks/>
          </p:cNvGrpSpPr>
          <p:nvPr/>
        </p:nvGrpSpPr>
        <p:grpSpPr bwMode="auto">
          <a:xfrm>
            <a:off x="6172200" y="2967038"/>
            <a:ext cx="1289050" cy="325437"/>
            <a:chOff x="3888" y="1869"/>
            <a:chExt cx="812" cy="205"/>
          </a:xfrm>
        </p:grpSpPr>
        <p:sp>
          <p:nvSpPr>
            <p:cNvPr id="482314" name="Line 10"/>
            <p:cNvSpPr>
              <a:spLocks noChangeShapeType="1"/>
            </p:cNvSpPr>
            <p:nvPr/>
          </p:nvSpPr>
          <p:spPr bwMode="auto">
            <a:xfrm>
              <a:off x="3888" y="1968"/>
              <a:ext cx="812" cy="3"/>
            </a:xfrm>
            <a:prstGeom prst="line">
              <a:avLst/>
            </a:prstGeom>
            <a:noFill/>
            <a:ln w="38100">
              <a:solidFill>
                <a:srgbClr val="009900"/>
              </a:solidFill>
              <a:round/>
              <a:headEnd/>
              <a:tailEnd type="triangle" w="med" len="med"/>
            </a:ln>
          </p:spPr>
          <p:txBody>
            <a:bodyPr/>
            <a:lstStyle/>
            <a:p>
              <a:endParaRPr lang="zh-CN" altLang="en-US"/>
            </a:p>
          </p:txBody>
        </p:sp>
        <p:sp>
          <p:nvSpPr>
            <p:cNvPr id="482315" name="Line 11"/>
            <p:cNvSpPr>
              <a:spLocks noChangeShapeType="1"/>
            </p:cNvSpPr>
            <p:nvPr/>
          </p:nvSpPr>
          <p:spPr bwMode="auto">
            <a:xfrm>
              <a:off x="4520" y="1869"/>
              <a:ext cx="0" cy="205"/>
            </a:xfrm>
            <a:prstGeom prst="line">
              <a:avLst/>
            </a:prstGeom>
            <a:noFill/>
            <a:ln w="38100">
              <a:solidFill>
                <a:srgbClr val="009900"/>
              </a:solidFill>
              <a:round/>
              <a:headEnd/>
              <a:tailEnd/>
            </a:ln>
          </p:spPr>
          <p:txBody>
            <a:bodyPr/>
            <a:lstStyle/>
            <a:p>
              <a:endParaRPr lang="zh-CN" altLang="en-US"/>
            </a:p>
          </p:txBody>
        </p:sp>
      </p:grpSp>
      <p:grpSp>
        <p:nvGrpSpPr>
          <p:cNvPr id="3" name="Group 22"/>
          <p:cNvGrpSpPr>
            <a:grpSpLocks/>
          </p:cNvGrpSpPr>
          <p:nvPr/>
        </p:nvGrpSpPr>
        <p:grpSpPr bwMode="auto">
          <a:xfrm>
            <a:off x="1331913" y="2971800"/>
            <a:ext cx="1139825" cy="325438"/>
            <a:chOff x="839" y="1872"/>
            <a:chExt cx="718" cy="205"/>
          </a:xfrm>
        </p:grpSpPr>
        <p:sp>
          <p:nvSpPr>
            <p:cNvPr id="482310" name="Line 6"/>
            <p:cNvSpPr>
              <a:spLocks noChangeShapeType="1"/>
            </p:cNvSpPr>
            <p:nvPr/>
          </p:nvSpPr>
          <p:spPr bwMode="auto">
            <a:xfrm>
              <a:off x="839" y="1971"/>
              <a:ext cx="718" cy="0"/>
            </a:xfrm>
            <a:prstGeom prst="line">
              <a:avLst/>
            </a:prstGeom>
            <a:noFill/>
            <a:ln w="38100">
              <a:solidFill>
                <a:srgbClr val="009900"/>
              </a:solidFill>
              <a:round/>
              <a:headEnd/>
              <a:tailEnd type="triangle" w="med" len="med"/>
            </a:ln>
          </p:spPr>
          <p:txBody>
            <a:bodyPr/>
            <a:lstStyle/>
            <a:p>
              <a:endParaRPr lang="zh-CN" altLang="en-US"/>
            </a:p>
          </p:txBody>
        </p:sp>
        <p:sp>
          <p:nvSpPr>
            <p:cNvPr id="482316" name="Line 12"/>
            <p:cNvSpPr>
              <a:spLocks noChangeShapeType="1"/>
            </p:cNvSpPr>
            <p:nvPr/>
          </p:nvSpPr>
          <p:spPr bwMode="auto">
            <a:xfrm>
              <a:off x="1152" y="1872"/>
              <a:ext cx="1" cy="205"/>
            </a:xfrm>
            <a:prstGeom prst="line">
              <a:avLst/>
            </a:prstGeom>
            <a:noFill/>
            <a:ln w="38100">
              <a:solidFill>
                <a:srgbClr val="009900"/>
              </a:solidFill>
              <a:round/>
              <a:headEnd/>
              <a:tailEnd/>
            </a:ln>
          </p:spPr>
          <p:txBody>
            <a:bodyPr/>
            <a:lstStyle/>
            <a:p>
              <a:endParaRPr lang="zh-CN" altLang="en-US"/>
            </a:p>
          </p:txBody>
        </p:sp>
      </p:grpSp>
      <p:sp>
        <p:nvSpPr>
          <p:cNvPr id="482317" name="Text Box 13"/>
          <p:cNvSpPr txBox="1">
            <a:spLocks noChangeArrowheads="1"/>
          </p:cNvSpPr>
          <p:nvPr/>
        </p:nvSpPr>
        <p:spPr bwMode="auto">
          <a:xfrm>
            <a:off x="762000" y="3292475"/>
            <a:ext cx="1139825" cy="487363"/>
          </a:xfrm>
          <a:prstGeom prst="rect">
            <a:avLst/>
          </a:prstGeom>
          <a:solidFill>
            <a:schemeClr val="bg1"/>
          </a:solidFill>
          <a:ln w="9525">
            <a:noFill/>
            <a:miter lim="800000"/>
            <a:headEnd/>
            <a:tailEnd/>
          </a:ln>
        </p:spPr>
        <p:txBody>
          <a:bodyPr lIns="0" tIns="0" rIns="0" bIns="0"/>
          <a:lstStyle/>
          <a:p>
            <a:pPr algn="just">
              <a:spcBef>
                <a:spcPct val="0"/>
              </a:spcBef>
              <a:buClrTx/>
              <a:buSzTx/>
              <a:buFontTx/>
              <a:buNone/>
            </a:pPr>
            <a:r>
              <a:rPr lang="zh-CN" altLang="en-US" sz="2000" b="1">
                <a:solidFill>
                  <a:schemeClr val="tx1"/>
                </a:solidFill>
                <a:latin typeface="Times New Roman" pitchFamily="18" charset="0"/>
              </a:rPr>
              <a:t>逻辑结</a:t>
            </a:r>
          </a:p>
          <a:p>
            <a:pPr algn="just">
              <a:spcBef>
                <a:spcPct val="0"/>
              </a:spcBef>
              <a:buClrTx/>
              <a:buSzTx/>
              <a:buFontTx/>
              <a:buNone/>
            </a:pPr>
            <a:r>
              <a:rPr lang="zh-CN" altLang="en-US" sz="2000" b="1">
                <a:solidFill>
                  <a:schemeClr val="tx1"/>
                </a:solidFill>
                <a:latin typeface="Times New Roman" pitchFamily="18" charset="0"/>
              </a:rPr>
              <a:t>构设计</a:t>
            </a:r>
            <a:endParaRPr lang="zh-CN" altLang="en-US" sz="1000" b="1">
              <a:solidFill>
                <a:schemeClr val="tx1"/>
              </a:solidFill>
              <a:latin typeface="Times New Roman" pitchFamily="18" charset="0"/>
            </a:endParaRPr>
          </a:p>
        </p:txBody>
      </p:sp>
      <p:sp>
        <p:nvSpPr>
          <p:cNvPr id="482318" name="Text Box 14"/>
          <p:cNvSpPr txBox="1">
            <a:spLocks noChangeArrowheads="1"/>
          </p:cNvSpPr>
          <p:nvPr/>
        </p:nvSpPr>
        <p:spPr bwMode="auto">
          <a:xfrm>
            <a:off x="7175500" y="3292475"/>
            <a:ext cx="1282700" cy="487363"/>
          </a:xfrm>
          <a:prstGeom prst="rect">
            <a:avLst/>
          </a:prstGeom>
          <a:solidFill>
            <a:schemeClr val="bg1"/>
          </a:solidFill>
          <a:ln w="9525">
            <a:noFill/>
            <a:miter lim="800000"/>
            <a:headEnd/>
            <a:tailEnd/>
          </a:ln>
        </p:spPr>
        <p:txBody>
          <a:bodyPr lIns="0" tIns="0" rIns="0" bIns="0"/>
          <a:lstStyle/>
          <a:p>
            <a:pPr algn="just">
              <a:spcBef>
                <a:spcPct val="0"/>
              </a:spcBef>
              <a:buClrTx/>
              <a:buSzTx/>
              <a:buFontTx/>
              <a:buNone/>
            </a:pPr>
            <a:r>
              <a:rPr lang="zh-CN" altLang="en-US" sz="2000" b="1">
                <a:solidFill>
                  <a:schemeClr val="tx1"/>
                </a:solidFill>
                <a:latin typeface="Times New Roman" pitchFamily="18" charset="0"/>
              </a:rPr>
              <a:t>数据库</a:t>
            </a:r>
          </a:p>
          <a:p>
            <a:pPr algn="just">
              <a:spcBef>
                <a:spcPct val="0"/>
              </a:spcBef>
              <a:buClrTx/>
              <a:buSzTx/>
              <a:buFontTx/>
              <a:buNone/>
            </a:pPr>
            <a:r>
              <a:rPr lang="zh-CN" altLang="en-US" sz="2000" b="1">
                <a:solidFill>
                  <a:schemeClr val="tx1"/>
                </a:solidFill>
                <a:latin typeface="Times New Roman" pitchFamily="18" charset="0"/>
              </a:rPr>
              <a:t>实施</a:t>
            </a:r>
            <a:endParaRPr lang="zh-CN" altLang="en-US" sz="1600" b="1">
              <a:solidFill>
                <a:schemeClr val="tx1"/>
              </a:solidFill>
              <a:latin typeface="Times New Roman" pitchFamily="18" charset="0"/>
            </a:endParaRPr>
          </a:p>
        </p:txBody>
      </p:sp>
      <p:sp>
        <p:nvSpPr>
          <p:cNvPr id="482319" name="AutoShape 15"/>
          <p:cNvSpPr>
            <a:spLocks noChangeArrowheads="1"/>
          </p:cNvSpPr>
          <p:nvPr/>
        </p:nvSpPr>
        <p:spPr bwMode="auto">
          <a:xfrm>
            <a:off x="7032625" y="5080000"/>
            <a:ext cx="712788" cy="974725"/>
          </a:xfrm>
          <a:prstGeom prst="octagon">
            <a:avLst>
              <a:gd name="adj" fmla="val 29287"/>
            </a:avLst>
          </a:prstGeom>
          <a:solidFill>
            <a:srgbClr val="CC66FF"/>
          </a:solidFill>
          <a:ln w="9525">
            <a:solidFill>
              <a:srgbClr val="000000"/>
            </a:solidFill>
            <a:miter lim="800000"/>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物理</a:t>
            </a:r>
          </a:p>
          <a:p>
            <a:pPr>
              <a:spcBef>
                <a:spcPct val="0"/>
              </a:spcBef>
              <a:buClrTx/>
              <a:buSzTx/>
              <a:buFontTx/>
              <a:buNone/>
            </a:pPr>
            <a:r>
              <a:rPr lang="zh-CN" altLang="en-US" sz="1800" b="1">
                <a:solidFill>
                  <a:schemeClr val="tx1"/>
                </a:solidFill>
                <a:latin typeface="Times New Roman" pitchFamily="18" charset="0"/>
              </a:rPr>
              <a:t>模型</a:t>
            </a:r>
            <a:endParaRPr lang="zh-CN" altLang="en-US" sz="1000" b="1">
              <a:solidFill>
                <a:schemeClr val="tx1"/>
              </a:solidFill>
              <a:latin typeface="Times New Roman" pitchFamily="18" charset="0"/>
            </a:endParaRPr>
          </a:p>
        </p:txBody>
      </p:sp>
      <p:sp>
        <p:nvSpPr>
          <p:cNvPr id="482320" name="AutoShape 16"/>
          <p:cNvSpPr>
            <a:spLocks noChangeArrowheads="1"/>
          </p:cNvSpPr>
          <p:nvPr/>
        </p:nvSpPr>
        <p:spPr bwMode="auto">
          <a:xfrm rot="3331037">
            <a:off x="799306" y="4280694"/>
            <a:ext cx="1033463" cy="200025"/>
          </a:xfrm>
          <a:prstGeom prst="rightArrow">
            <a:avLst>
              <a:gd name="adj1" fmla="val 50000"/>
              <a:gd name="adj2" fmla="val 129167"/>
            </a:avLst>
          </a:prstGeom>
          <a:solidFill>
            <a:srgbClr val="79710F"/>
          </a:solidFill>
          <a:ln w="9525">
            <a:solidFill>
              <a:srgbClr val="000000"/>
            </a:solidFill>
            <a:miter lim="800000"/>
            <a:headEnd/>
            <a:tailEnd/>
          </a:ln>
        </p:spPr>
        <p:txBody>
          <a:bodyPr/>
          <a:lstStyle/>
          <a:p>
            <a:endParaRPr lang="zh-CN" altLang="en-US"/>
          </a:p>
        </p:txBody>
      </p:sp>
      <p:sp>
        <p:nvSpPr>
          <p:cNvPr id="482321" name="AutoShape 17"/>
          <p:cNvSpPr>
            <a:spLocks noChangeArrowheads="1"/>
          </p:cNvSpPr>
          <p:nvPr/>
        </p:nvSpPr>
        <p:spPr bwMode="auto">
          <a:xfrm rot="2916161">
            <a:off x="5907881" y="4326732"/>
            <a:ext cx="1722437" cy="146050"/>
          </a:xfrm>
          <a:prstGeom prst="rightArrow">
            <a:avLst>
              <a:gd name="adj1" fmla="val 50000"/>
              <a:gd name="adj2" fmla="val 294837"/>
            </a:avLst>
          </a:prstGeom>
          <a:solidFill>
            <a:srgbClr val="79710F"/>
          </a:solidFill>
          <a:ln w="9525">
            <a:solidFill>
              <a:srgbClr val="000000"/>
            </a:solidFill>
            <a:miter lim="800000"/>
            <a:headEnd/>
            <a:tailEnd/>
          </a:ln>
        </p:spPr>
        <p:txBody>
          <a:bodyPr/>
          <a:lstStyle/>
          <a:p>
            <a:endParaRPr lang="zh-CN" altLang="en-US"/>
          </a:p>
        </p:txBody>
      </p:sp>
      <p:sp>
        <p:nvSpPr>
          <p:cNvPr id="482322" name="AutoShape 18"/>
          <p:cNvSpPr>
            <a:spLocks noChangeArrowheads="1"/>
          </p:cNvSpPr>
          <p:nvPr/>
        </p:nvSpPr>
        <p:spPr bwMode="auto">
          <a:xfrm rot="-2736863">
            <a:off x="1606550" y="4197350"/>
            <a:ext cx="1312863" cy="150813"/>
          </a:xfrm>
          <a:prstGeom prst="rightArrow">
            <a:avLst>
              <a:gd name="adj1" fmla="val 50000"/>
              <a:gd name="adj2" fmla="val 217631"/>
            </a:avLst>
          </a:prstGeom>
          <a:solidFill>
            <a:srgbClr val="79710F"/>
          </a:solidFill>
          <a:ln w="9525">
            <a:solidFill>
              <a:srgbClr val="000000"/>
            </a:solidFill>
            <a:miter lim="800000"/>
            <a:headEnd/>
            <a:tailEnd/>
          </a:ln>
        </p:spPr>
        <p:txBody>
          <a:bodyPr/>
          <a:lstStyle/>
          <a:p>
            <a:endParaRPr lang="zh-CN" altLang="en-US"/>
          </a:p>
        </p:txBody>
      </p:sp>
      <p:grpSp>
        <p:nvGrpSpPr>
          <p:cNvPr id="4" name="Group 24"/>
          <p:cNvGrpSpPr>
            <a:grpSpLocks/>
          </p:cNvGrpSpPr>
          <p:nvPr/>
        </p:nvGrpSpPr>
        <p:grpSpPr bwMode="auto">
          <a:xfrm>
            <a:off x="1068388" y="2286000"/>
            <a:ext cx="3732212" cy="573088"/>
            <a:chOff x="673" y="1440"/>
            <a:chExt cx="2351" cy="361"/>
          </a:xfrm>
        </p:grpSpPr>
        <p:sp>
          <p:nvSpPr>
            <p:cNvPr id="482323" name="Freeform 19"/>
            <p:cNvSpPr>
              <a:spLocks/>
            </p:cNvSpPr>
            <p:nvPr/>
          </p:nvSpPr>
          <p:spPr bwMode="auto">
            <a:xfrm>
              <a:off x="2160" y="1584"/>
              <a:ext cx="816" cy="197"/>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38100" cap="flat" cmpd="sng">
              <a:solidFill>
                <a:srgbClr val="009900"/>
              </a:solidFill>
              <a:prstDash val="sysDot"/>
              <a:round/>
              <a:headEnd type="none" w="med" len="med"/>
              <a:tailEnd type="triangle" w="lg" len="lg"/>
            </a:ln>
            <a:effectLst/>
          </p:spPr>
          <p:txBody>
            <a:bodyPr wrap="none" anchor="ctr"/>
            <a:lstStyle/>
            <a:p>
              <a:endParaRPr lang="zh-CN" altLang="en-US"/>
            </a:p>
          </p:txBody>
        </p:sp>
        <p:sp>
          <p:nvSpPr>
            <p:cNvPr id="482324" name="Freeform 20"/>
            <p:cNvSpPr>
              <a:spLocks/>
            </p:cNvSpPr>
            <p:nvPr/>
          </p:nvSpPr>
          <p:spPr bwMode="auto">
            <a:xfrm>
              <a:off x="673" y="1440"/>
              <a:ext cx="2351" cy="361"/>
            </a:xfrm>
            <a:custGeom>
              <a:avLst/>
              <a:gdLst/>
              <a:ahLst/>
              <a:cxnLst>
                <a:cxn ang="0">
                  <a:pos x="2351" y="264"/>
                </a:cxn>
                <a:cxn ang="0">
                  <a:pos x="2000" y="91"/>
                </a:cxn>
                <a:cxn ang="0">
                  <a:pos x="1701" y="15"/>
                </a:cxn>
                <a:cxn ang="0">
                  <a:pos x="1509" y="5"/>
                </a:cxn>
                <a:cxn ang="0">
                  <a:pos x="1036" y="15"/>
                </a:cxn>
                <a:cxn ang="0">
                  <a:pos x="678" y="60"/>
                </a:cxn>
                <a:cxn ang="0">
                  <a:pos x="316" y="155"/>
                </a:cxn>
                <a:cxn ang="0">
                  <a:pos x="0" y="361"/>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38100" cap="flat" cmpd="sng">
              <a:solidFill>
                <a:srgbClr val="009900"/>
              </a:solidFill>
              <a:prstDash val="sysDot"/>
              <a:round/>
              <a:headEnd type="none" w="med" len="med"/>
              <a:tailEnd type="triangle" w="lg" len="lg"/>
            </a:ln>
            <a:effectLst/>
          </p:spPr>
          <p:txBody>
            <a:bodyPr wrap="none" anchor="ctr"/>
            <a:lstStyle/>
            <a:p>
              <a:endParaRPr lang="zh-CN" altLang="en-US"/>
            </a:p>
          </p:txBody>
        </p:sp>
      </p:grpSp>
      <p:sp>
        <p:nvSpPr>
          <p:cNvPr id="482325" name="AutoShape 21"/>
          <p:cNvSpPr>
            <a:spLocks noChangeArrowheads="1"/>
          </p:cNvSpPr>
          <p:nvPr/>
        </p:nvSpPr>
        <p:spPr bwMode="auto">
          <a:xfrm>
            <a:off x="1295400" y="4876800"/>
            <a:ext cx="712788" cy="974725"/>
          </a:xfrm>
          <a:prstGeom prst="octagon">
            <a:avLst>
              <a:gd name="adj" fmla="val 29287"/>
            </a:avLst>
          </a:prstGeom>
          <a:solidFill>
            <a:srgbClr val="CC66FF"/>
          </a:solidFill>
          <a:ln w="9525">
            <a:solidFill>
              <a:srgbClr val="000000"/>
            </a:solidFill>
            <a:miter lim="800000"/>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逻辑</a:t>
            </a:r>
          </a:p>
          <a:p>
            <a:pPr>
              <a:spcBef>
                <a:spcPct val="0"/>
              </a:spcBef>
              <a:buClrTx/>
              <a:buSzTx/>
              <a:buFontTx/>
              <a:buNone/>
            </a:pPr>
            <a:r>
              <a:rPr lang="zh-CN" altLang="en-US" sz="1800" b="1">
                <a:solidFill>
                  <a:schemeClr val="tx1"/>
                </a:solidFill>
                <a:latin typeface="Times New Roman" pitchFamily="18" charset="0"/>
              </a:rPr>
              <a:t>模型</a:t>
            </a:r>
            <a:endParaRPr lang="zh-CN" altLang="en-US" sz="1000" b="1">
              <a:solidFill>
                <a:schemeClr val="tx1"/>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317"/>
                                        </p:tgtEl>
                                        <p:attrNameLst>
                                          <p:attrName>style.visibility</p:attrName>
                                        </p:attrNameLst>
                                      </p:cBhvr>
                                      <p:to>
                                        <p:strVal val="visible"/>
                                      </p:to>
                                    </p:set>
                                    <p:animEffect transition="in" filter="wipe(left)">
                                      <p:cBhvr>
                                        <p:cTn id="7" dur="500"/>
                                        <p:tgtEl>
                                          <p:spTgt spid="482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2309"/>
                                        </p:tgtEl>
                                        <p:attrNameLst>
                                          <p:attrName>style.visibility</p:attrName>
                                        </p:attrNameLst>
                                      </p:cBhvr>
                                      <p:to>
                                        <p:strVal val="visible"/>
                                      </p:to>
                                    </p:set>
                                    <p:animEffect transition="in" filter="wipe(left)">
                                      <p:cBhvr>
                                        <p:cTn id="17" dur="500"/>
                                        <p:tgtEl>
                                          <p:spTgt spid="482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2318"/>
                                        </p:tgtEl>
                                        <p:attrNameLst>
                                          <p:attrName>style.visibility</p:attrName>
                                        </p:attrNameLst>
                                      </p:cBhvr>
                                      <p:to>
                                        <p:strVal val="visible"/>
                                      </p:to>
                                    </p:set>
                                    <p:animEffect transition="in" filter="wipe(left)">
                                      <p:cBhvr>
                                        <p:cTn id="27" dur="500"/>
                                        <p:tgtEl>
                                          <p:spTgt spid="4823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82320"/>
                                        </p:tgtEl>
                                        <p:attrNameLst>
                                          <p:attrName>style.visibility</p:attrName>
                                        </p:attrNameLst>
                                      </p:cBhvr>
                                      <p:to>
                                        <p:strVal val="visible"/>
                                      </p:to>
                                    </p:set>
                                    <p:animEffect transition="in" filter="wipe(up)">
                                      <p:cBhvr>
                                        <p:cTn id="32" dur="500"/>
                                        <p:tgtEl>
                                          <p:spTgt spid="4823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82325"/>
                                        </p:tgtEl>
                                        <p:attrNameLst>
                                          <p:attrName>style.visibility</p:attrName>
                                        </p:attrNameLst>
                                      </p:cBhvr>
                                      <p:to>
                                        <p:strVal val="visible"/>
                                      </p:to>
                                    </p:set>
                                    <p:animEffect transition="in" filter="wipe(up)">
                                      <p:cBhvr>
                                        <p:cTn id="37" dur="500"/>
                                        <p:tgtEl>
                                          <p:spTgt spid="4823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82322"/>
                                        </p:tgtEl>
                                        <p:attrNameLst>
                                          <p:attrName>style.visibility</p:attrName>
                                        </p:attrNameLst>
                                      </p:cBhvr>
                                      <p:to>
                                        <p:strVal val="visible"/>
                                      </p:to>
                                    </p:set>
                                    <p:animEffect transition="in" filter="wipe(down)">
                                      <p:cBhvr>
                                        <p:cTn id="42" dur="500"/>
                                        <p:tgtEl>
                                          <p:spTgt spid="4823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82311"/>
                                        </p:tgtEl>
                                        <p:attrNameLst>
                                          <p:attrName>style.visibility</p:attrName>
                                        </p:attrNameLst>
                                      </p:cBhvr>
                                      <p:to>
                                        <p:strVal val="visible"/>
                                      </p:to>
                                    </p:set>
                                    <p:animEffect transition="in" filter="wipe(down)">
                                      <p:cBhvr>
                                        <p:cTn id="47" dur="500"/>
                                        <p:tgtEl>
                                          <p:spTgt spid="4823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2312"/>
                                        </p:tgtEl>
                                        <p:attrNameLst>
                                          <p:attrName>style.visibility</p:attrName>
                                        </p:attrNameLst>
                                      </p:cBhvr>
                                      <p:to>
                                        <p:strVal val="visible"/>
                                      </p:to>
                                    </p:set>
                                    <p:animEffect transition="in" filter="wipe(left)">
                                      <p:cBhvr>
                                        <p:cTn id="52" dur="500"/>
                                        <p:tgtEl>
                                          <p:spTgt spid="4823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82313"/>
                                        </p:tgtEl>
                                        <p:attrNameLst>
                                          <p:attrName>style.visibility</p:attrName>
                                        </p:attrNameLst>
                                      </p:cBhvr>
                                      <p:to>
                                        <p:strVal val="visible"/>
                                      </p:to>
                                    </p:set>
                                    <p:animEffect transition="in" filter="wipe(left)">
                                      <p:cBhvr>
                                        <p:cTn id="57" dur="500"/>
                                        <p:tgtEl>
                                          <p:spTgt spid="4823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right)">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82321"/>
                                        </p:tgtEl>
                                        <p:attrNameLst>
                                          <p:attrName>style.visibility</p:attrName>
                                        </p:attrNameLst>
                                      </p:cBhvr>
                                      <p:to>
                                        <p:strVal val="visible"/>
                                      </p:to>
                                    </p:set>
                                    <p:animEffect transition="in" filter="wipe(up)">
                                      <p:cBhvr>
                                        <p:cTn id="67" dur="500"/>
                                        <p:tgtEl>
                                          <p:spTgt spid="4823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82319"/>
                                        </p:tgtEl>
                                        <p:attrNameLst>
                                          <p:attrName>style.visibility</p:attrName>
                                        </p:attrNameLst>
                                      </p:cBhvr>
                                      <p:to>
                                        <p:strVal val="visible"/>
                                      </p:to>
                                    </p:set>
                                    <p:animEffect transition="in" filter="wipe(up)">
                                      <p:cBhvr>
                                        <p:cTn id="72" dur="500"/>
                                        <p:tgtEl>
                                          <p:spTgt spid="482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animBg="1" autoUpdateAnimBg="0"/>
      <p:bldP spid="482311" grpId="0" animBg="1" autoUpdateAnimBg="0"/>
      <p:bldP spid="482312" grpId="0" animBg="1"/>
      <p:bldP spid="482313" grpId="0" animBg="1" autoUpdateAnimBg="0"/>
      <p:bldP spid="482317" grpId="0" animBg="1" autoUpdateAnimBg="0"/>
      <p:bldP spid="482318" grpId="0" animBg="1" autoUpdateAnimBg="0"/>
      <p:bldP spid="482319" grpId="0" animBg="1" autoUpdateAnimBg="0"/>
      <p:bldP spid="482320" grpId="0" animBg="1"/>
      <p:bldP spid="482321" grpId="0" animBg="1"/>
      <p:bldP spid="482322" grpId="0" animBg="1"/>
      <p:bldP spid="482325"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CN" altLang="en-US"/>
              <a:t>第七章  数据库设计</a:t>
            </a:r>
          </a:p>
        </p:txBody>
      </p:sp>
      <p:sp>
        <p:nvSpPr>
          <p:cNvPr id="519171" name="Rectangle 3"/>
          <p:cNvSpPr>
            <a:spLocks noGrp="1" noChangeArrowheads="1"/>
          </p:cNvSpPr>
          <p:nvPr>
            <p:ph type="body" idx="1"/>
          </p:nvPr>
        </p:nvSpPr>
        <p:spPr/>
        <p:txBody>
          <a:bodyPr/>
          <a:lstStyle/>
          <a:p>
            <a:pPr>
              <a:buFont typeface="Wingdings" pitchFamily="2" charset="2"/>
              <a:buNone/>
            </a:pPr>
            <a:r>
              <a:rPr lang="en-US" altLang="zh-CN" sz="2800" b="1" dirty="0"/>
              <a:t>7.1  </a:t>
            </a:r>
            <a:r>
              <a:rPr lang="zh-CN" altLang="en-US" sz="2800" b="1" dirty="0"/>
              <a:t>数据库设计概述</a:t>
            </a:r>
          </a:p>
          <a:p>
            <a:pPr>
              <a:buFont typeface="Wingdings" pitchFamily="2" charset="2"/>
              <a:buNone/>
            </a:pPr>
            <a:r>
              <a:rPr lang="en-US" altLang="zh-CN" sz="2800" b="1" dirty="0"/>
              <a:t>7.2  </a:t>
            </a:r>
            <a:r>
              <a:rPr lang="zh-CN" altLang="en-US" sz="2800" b="1" dirty="0"/>
              <a:t>需求分析</a:t>
            </a:r>
          </a:p>
          <a:p>
            <a:pPr>
              <a:buFont typeface="Wingdings" pitchFamily="2" charset="2"/>
              <a:buNone/>
            </a:pPr>
            <a:r>
              <a:rPr lang="en-US" altLang="zh-CN" sz="2800" b="1" dirty="0"/>
              <a:t>7.3  </a:t>
            </a:r>
            <a:r>
              <a:rPr lang="zh-CN" altLang="en-US" sz="2800" b="1" dirty="0"/>
              <a:t>概念结构设计</a:t>
            </a:r>
          </a:p>
          <a:p>
            <a:pPr>
              <a:buFont typeface="Wingdings" pitchFamily="2" charset="2"/>
              <a:buNone/>
            </a:pPr>
            <a:r>
              <a:rPr lang="en-US" altLang="zh-CN" sz="2800" b="1" dirty="0"/>
              <a:t>7.4  </a:t>
            </a:r>
            <a:r>
              <a:rPr lang="zh-CN" altLang="en-US" sz="2800" b="1" dirty="0"/>
              <a:t>逻辑结构设计</a:t>
            </a:r>
          </a:p>
          <a:p>
            <a:pPr>
              <a:buFont typeface="Wingdings" pitchFamily="2" charset="2"/>
              <a:buNone/>
            </a:pPr>
            <a:r>
              <a:rPr lang="en-US" altLang="zh-CN" sz="2800" b="1" dirty="0"/>
              <a:t>7.5  </a:t>
            </a:r>
            <a:r>
              <a:rPr lang="zh-CN" altLang="en-US" sz="2800" b="1" dirty="0"/>
              <a:t>数据库的物理设计</a:t>
            </a:r>
          </a:p>
          <a:p>
            <a:pPr>
              <a:buFont typeface="Wingdings" pitchFamily="2" charset="2"/>
              <a:buNone/>
            </a:pPr>
            <a:r>
              <a:rPr lang="en-US" altLang="zh-CN" sz="2800" b="1" dirty="0">
                <a:solidFill>
                  <a:schemeClr val="accent2"/>
                </a:solidFill>
              </a:rPr>
              <a:t>7.6  </a:t>
            </a:r>
            <a:r>
              <a:rPr lang="zh-CN" altLang="en-US" sz="2800" b="1" dirty="0">
                <a:solidFill>
                  <a:schemeClr val="accent2"/>
                </a:solidFill>
              </a:rPr>
              <a:t>数据库实施</a:t>
            </a:r>
          </a:p>
          <a:p>
            <a:pPr>
              <a:buFont typeface="Wingdings" pitchFamily="2" charset="2"/>
              <a:buNone/>
            </a:pPr>
            <a:r>
              <a:rPr lang="en-US" altLang="zh-CN" sz="2800" b="1" dirty="0"/>
              <a:t>7.7  </a:t>
            </a:r>
            <a:r>
              <a:rPr lang="zh-CN" altLang="en-US" sz="2800" b="1" dirty="0"/>
              <a:t>数据库运行与维护</a:t>
            </a:r>
          </a:p>
          <a:p>
            <a:pPr>
              <a:buFont typeface="Wingdings" pitchFamily="2" charset="2"/>
              <a:buNone/>
            </a:pPr>
            <a:r>
              <a:rPr lang="en-US" altLang="zh-CN" sz="2800" b="1" dirty="0"/>
              <a:t>7.8  </a:t>
            </a:r>
            <a:r>
              <a:rPr lang="zh-CN" altLang="en-US" sz="2800" b="1" dirty="0"/>
              <a:t>小结</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0386" name="Rectangle 2"/>
          <p:cNvSpPr>
            <a:spLocks noGrp="1" noChangeArrowheads="1"/>
          </p:cNvSpPr>
          <p:nvPr>
            <p:ph type="title"/>
          </p:nvPr>
        </p:nvSpPr>
        <p:spPr/>
        <p:txBody>
          <a:bodyPr/>
          <a:lstStyle/>
          <a:p>
            <a:r>
              <a:rPr lang="en-US" altLang="zh-CN"/>
              <a:t>7.1.2  </a:t>
            </a:r>
            <a:r>
              <a:rPr lang="zh-CN" altLang="en-US"/>
              <a:t>数据库设计的特点</a:t>
            </a:r>
          </a:p>
        </p:txBody>
      </p:sp>
      <p:sp>
        <p:nvSpPr>
          <p:cNvPr id="400387" name="Rectangle 3"/>
          <p:cNvSpPr>
            <a:spLocks noGrp="1" noChangeArrowheads="1"/>
          </p:cNvSpPr>
          <p:nvPr>
            <p:ph type="body" idx="1"/>
          </p:nvPr>
        </p:nvSpPr>
        <p:spPr>
          <a:xfrm>
            <a:off x="838200" y="2057400"/>
            <a:ext cx="7961313" cy="4535488"/>
          </a:xfrm>
        </p:spPr>
        <p:txBody>
          <a:bodyPr/>
          <a:lstStyle/>
          <a:p>
            <a:pPr>
              <a:lnSpc>
                <a:spcPct val="90000"/>
              </a:lnSpc>
            </a:pPr>
            <a:r>
              <a:rPr lang="zh-CN" altLang="en-US" b="1"/>
              <a:t>数据库建设是硬件、软件和干件的结合</a:t>
            </a:r>
          </a:p>
          <a:p>
            <a:pPr lvl="1">
              <a:lnSpc>
                <a:spcPct val="90000"/>
              </a:lnSpc>
            </a:pPr>
            <a:r>
              <a:rPr lang="zh-CN" altLang="en-US" b="1"/>
              <a:t>三分技术，七分管理，十二分基础数据</a:t>
            </a:r>
          </a:p>
          <a:p>
            <a:pPr lvl="1">
              <a:lnSpc>
                <a:spcPct val="90000"/>
              </a:lnSpc>
            </a:pPr>
            <a:r>
              <a:rPr lang="zh-CN" altLang="en-US" b="1"/>
              <a:t>技术与管理的界面称之为</a:t>
            </a:r>
            <a:r>
              <a:rPr lang="zh-CN" altLang="en-US" b="1">
                <a:latin typeface="Times New Roman"/>
              </a:rPr>
              <a:t>“</a:t>
            </a:r>
            <a:r>
              <a:rPr lang="zh-CN" altLang="en-US" b="1"/>
              <a:t>干件</a:t>
            </a:r>
            <a:r>
              <a:rPr lang="zh-CN" altLang="en-US" b="1">
                <a:latin typeface="Times New Roman"/>
              </a:rPr>
              <a:t>”</a:t>
            </a:r>
            <a:endParaRPr lang="zh-CN" altLang="en-US" b="1"/>
          </a:p>
          <a:p>
            <a:pPr lvl="1">
              <a:lnSpc>
                <a:spcPct val="90000"/>
              </a:lnSpc>
            </a:pPr>
            <a:endParaRPr lang="zh-CN" altLang="en-US" b="1"/>
          </a:p>
          <a:p>
            <a:pPr>
              <a:lnSpc>
                <a:spcPct val="90000"/>
              </a:lnSpc>
            </a:pPr>
            <a:r>
              <a:rPr lang="zh-CN" altLang="en-US" b="1"/>
              <a:t> 数据库设计应该与应用系统设计相结合</a:t>
            </a:r>
          </a:p>
          <a:p>
            <a:pPr lvl="1">
              <a:lnSpc>
                <a:spcPct val="90000"/>
              </a:lnSpc>
            </a:pPr>
            <a:r>
              <a:rPr lang="zh-CN" altLang="en-US" b="1"/>
              <a:t>结构（数据）设计：设计数据库框架或数据库结构</a:t>
            </a:r>
          </a:p>
          <a:p>
            <a:pPr lvl="1">
              <a:lnSpc>
                <a:spcPct val="90000"/>
              </a:lnSpc>
            </a:pPr>
            <a:r>
              <a:rPr lang="zh-CN" altLang="en-US" b="1"/>
              <a:t>行为（处理）设计：设计应用程序、事务处理等</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left)">
                                      <p:cBhvr>
                                        <p:cTn id="12" dur="500"/>
                                        <p:tgtEl>
                                          <p:spTgt spid="400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wipe(left)">
                                      <p:cBhvr>
                                        <p:cTn id="17" dur="500"/>
                                        <p:tgtEl>
                                          <p:spTgt spid="400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4" end="4"/>
                                            </p:txEl>
                                          </p:spTgt>
                                        </p:tgtEl>
                                        <p:attrNameLst>
                                          <p:attrName>style.visibility</p:attrName>
                                        </p:attrNameLst>
                                      </p:cBhvr>
                                      <p:to>
                                        <p:strVal val="visible"/>
                                      </p:to>
                                    </p:set>
                                    <p:animEffect transition="in" filter="wipe(left)">
                                      <p:cBhvr>
                                        <p:cTn id="22" dur="500"/>
                                        <p:tgtEl>
                                          <p:spTgt spid="4003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0387">
                                            <p:txEl>
                                              <p:pRg st="5" end="5"/>
                                            </p:txEl>
                                          </p:spTgt>
                                        </p:tgtEl>
                                        <p:attrNameLst>
                                          <p:attrName>style.visibility</p:attrName>
                                        </p:attrNameLst>
                                      </p:cBhvr>
                                      <p:to>
                                        <p:strVal val="visible"/>
                                      </p:to>
                                    </p:set>
                                    <p:animEffect transition="in" filter="wipe(left)">
                                      <p:cBhvr>
                                        <p:cTn id="27" dur="500"/>
                                        <p:tgtEl>
                                          <p:spTgt spid="4003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0387">
                                            <p:txEl>
                                              <p:pRg st="6" end="6"/>
                                            </p:txEl>
                                          </p:spTgt>
                                        </p:tgtEl>
                                        <p:attrNameLst>
                                          <p:attrName>style.visibility</p:attrName>
                                        </p:attrNameLst>
                                      </p:cBhvr>
                                      <p:to>
                                        <p:strVal val="visible"/>
                                      </p:to>
                                    </p:set>
                                    <p:animEffect transition="in" filter="wipe(left)">
                                      <p:cBhvr>
                                        <p:cTn id="32" dur="500"/>
                                        <p:tgtEl>
                                          <p:spTgt spid="400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bldLvl="5"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zh-CN">
                <a:ea typeface="黑体" pitchFamily="2" charset="-122"/>
              </a:rPr>
              <a:t>7.6  </a:t>
            </a:r>
            <a:r>
              <a:rPr lang="zh-CN" altLang="en-US">
                <a:ea typeface="黑体" pitchFamily="2" charset="-122"/>
              </a:rPr>
              <a:t>数据库的实施</a:t>
            </a:r>
          </a:p>
        </p:txBody>
      </p:sp>
      <p:sp>
        <p:nvSpPr>
          <p:cNvPr id="520195" name="Rectangle 3"/>
          <p:cNvSpPr>
            <a:spLocks noGrp="1" noChangeArrowheads="1"/>
          </p:cNvSpPr>
          <p:nvPr>
            <p:ph type="body" idx="1"/>
          </p:nvPr>
        </p:nvSpPr>
        <p:spPr/>
        <p:txBody>
          <a:bodyPr/>
          <a:lstStyle/>
          <a:p>
            <a:pPr algn="just">
              <a:lnSpc>
                <a:spcPct val="140000"/>
              </a:lnSpc>
            </a:pPr>
            <a:r>
              <a:rPr lang="zh-CN" altLang="en-US" sz="3600" b="1"/>
              <a:t>数据库实施的工作内容</a:t>
            </a:r>
          </a:p>
          <a:p>
            <a:pPr lvl="1" algn="just">
              <a:lnSpc>
                <a:spcPct val="140000"/>
              </a:lnSpc>
            </a:pPr>
            <a:r>
              <a:rPr lang="zh-CN" altLang="en-US" b="1"/>
              <a:t>用</a:t>
            </a:r>
            <a:r>
              <a:rPr lang="en-US" altLang="zh-CN" b="1"/>
              <a:t>DDL</a:t>
            </a:r>
            <a:r>
              <a:rPr lang="zh-CN" altLang="en-US" b="1"/>
              <a:t>定义数据库结构</a:t>
            </a:r>
          </a:p>
          <a:p>
            <a:pPr lvl="1" algn="just">
              <a:lnSpc>
                <a:spcPct val="140000"/>
              </a:lnSpc>
            </a:pPr>
            <a:r>
              <a:rPr lang="zh-CN" altLang="en-US" b="1"/>
              <a:t>组织数据入库</a:t>
            </a:r>
          </a:p>
          <a:p>
            <a:pPr lvl="1" algn="just">
              <a:lnSpc>
                <a:spcPct val="140000"/>
              </a:lnSpc>
            </a:pPr>
            <a:r>
              <a:rPr lang="zh-CN" altLang="en-US" b="1"/>
              <a:t>编制与调试应用程序</a:t>
            </a:r>
          </a:p>
          <a:p>
            <a:pPr lvl="1" algn="just">
              <a:lnSpc>
                <a:spcPct val="140000"/>
              </a:lnSpc>
            </a:pPr>
            <a:r>
              <a:rPr lang="zh-CN" altLang="en-US" b="1"/>
              <a:t>数据库试运行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animEffect transition="in" filter="wipe(down)">
                                      <p:cBhvr>
                                        <p:cTn id="7" dur="500"/>
                                        <p:tgtEl>
                                          <p:spTgt spid="520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0195">
                                            <p:txEl>
                                              <p:pRg st="1" end="1"/>
                                            </p:txEl>
                                          </p:spTgt>
                                        </p:tgtEl>
                                        <p:attrNameLst>
                                          <p:attrName>style.visibility</p:attrName>
                                        </p:attrNameLst>
                                      </p:cBhvr>
                                      <p:to>
                                        <p:strVal val="visible"/>
                                      </p:to>
                                    </p:set>
                                    <p:animEffect transition="in" filter="wipe(down)">
                                      <p:cBhvr>
                                        <p:cTn id="12" dur="500"/>
                                        <p:tgtEl>
                                          <p:spTgt spid="520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0195">
                                            <p:txEl>
                                              <p:pRg st="2" end="2"/>
                                            </p:txEl>
                                          </p:spTgt>
                                        </p:tgtEl>
                                        <p:attrNameLst>
                                          <p:attrName>style.visibility</p:attrName>
                                        </p:attrNameLst>
                                      </p:cBhvr>
                                      <p:to>
                                        <p:strVal val="visible"/>
                                      </p:to>
                                    </p:set>
                                    <p:animEffect transition="in" filter="wipe(down)">
                                      <p:cBhvr>
                                        <p:cTn id="17" dur="500"/>
                                        <p:tgtEl>
                                          <p:spTgt spid="520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0195">
                                            <p:txEl>
                                              <p:pRg st="3" end="3"/>
                                            </p:txEl>
                                          </p:spTgt>
                                        </p:tgtEl>
                                        <p:attrNameLst>
                                          <p:attrName>style.visibility</p:attrName>
                                        </p:attrNameLst>
                                      </p:cBhvr>
                                      <p:to>
                                        <p:strVal val="visible"/>
                                      </p:to>
                                    </p:set>
                                    <p:animEffect transition="in" filter="wipe(down)">
                                      <p:cBhvr>
                                        <p:cTn id="22" dur="500"/>
                                        <p:tgtEl>
                                          <p:spTgt spid="520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0195">
                                            <p:txEl>
                                              <p:pRg st="4" end="4"/>
                                            </p:txEl>
                                          </p:spTgt>
                                        </p:tgtEl>
                                        <p:attrNameLst>
                                          <p:attrName>style.visibility</p:attrName>
                                        </p:attrNameLst>
                                      </p:cBhvr>
                                      <p:to>
                                        <p:strVal val="visible"/>
                                      </p:to>
                                    </p:set>
                                    <p:animEffect transition="in" filter="wipe(down)">
                                      <p:cBhvr>
                                        <p:cTn id="27" dur="500"/>
                                        <p:tgtEl>
                                          <p:spTgt spid="520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bldLvl="5"/>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ChangeArrowheads="1"/>
          </p:cNvSpPr>
          <p:nvPr/>
        </p:nvSpPr>
        <p:spPr bwMode="auto">
          <a:xfrm>
            <a:off x="2120900" y="762000"/>
            <a:ext cx="4987925" cy="4724400"/>
          </a:xfrm>
          <a:prstGeom prst="rect">
            <a:avLst/>
          </a:prstGeom>
          <a:solidFill>
            <a:schemeClr val="bg1"/>
          </a:solidFill>
          <a:ln w="9525">
            <a:solidFill>
              <a:srgbClr val="000000"/>
            </a:solidFill>
            <a:miter lim="800000"/>
            <a:headEnd/>
            <a:tailEnd/>
          </a:ln>
        </p:spPr>
        <p:txBody>
          <a:bodyPr/>
          <a:lstStyle/>
          <a:p>
            <a:pPr algn="just">
              <a:spcBef>
                <a:spcPct val="0"/>
              </a:spcBef>
              <a:buClrTx/>
              <a:buSzTx/>
              <a:buFontTx/>
              <a:buNone/>
            </a:pPr>
            <a:r>
              <a:rPr lang="zh-CN" altLang="en-US" sz="2400" b="1">
                <a:solidFill>
                  <a:schemeClr val="tx1"/>
                </a:solidFill>
                <a:latin typeface="Times New Roman" pitchFamily="18" charset="0"/>
              </a:rPr>
              <a:t>数据库实施</a:t>
            </a:r>
            <a:endParaRPr lang="zh-CN" altLang="en-US" sz="1000" b="1">
              <a:solidFill>
                <a:schemeClr val="tx1"/>
              </a:solidFill>
              <a:latin typeface="Times New Roman" pitchFamily="18" charset="0"/>
            </a:endParaRPr>
          </a:p>
        </p:txBody>
      </p:sp>
      <p:sp>
        <p:nvSpPr>
          <p:cNvPr id="521221" name="Oval 5"/>
          <p:cNvSpPr>
            <a:spLocks noChangeArrowheads="1"/>
          </p:cNvSpPr>
          <p:nvPr/>
        </p:nvSpPr>
        <p:spPr bwMode="auto">
          <a:xfrm>
            <a:off x="2514600" y="2819400"/>
            <a:ext cx="1209675" cy="1462088"/>
          </a:xfrm>
          <a:prstGeom prst="ellipse">
            <a:avLst/>
          </a:prstGeom>
          <a:solidFill>
            <a:schemeClr val="accent1"/>
          </a:solidFill>
          <a:ln w="9525">
            <a:solidFill>
              <a:srgbClr val="000000"/>
            </a:solidFill>
            <a:round/>
            <a:headEnd/>
            <a:tailEnd/>
          </a:ln>
        </p:spPr>
        <p:txBody>
          <a:bodyPr lIns="0" tIns="0" rIns="0" bIns="0"/>
          <a:lstStyle/>
          <a:p>
            <a:pPr>
              <a:spcBef>
                <a:spcPct val="0"/>
              </a:spcBef>
              <a:buClrTx/>
              <a:buSzTx/>
              <a:buFontTx/>
              <a:buNone/>
            </a:pPr>
            <a:r>
              <a:rPr lang="zh-CN" altLang="en-US" sz="2000" b="1">
                <a:solidFill>
                  <a:schemeClr val="tx1"/>
                </a:solidFill>
                <a:latin typeface="Times New Roman" pitchFamily="18" charset="0"/>
              </a:rPr>
              <a:t>定义数据库结构</a:t>
            </a:r>
            <a:endParaRPr lang="zh-CN" altLang="en-US" sz="1200" b="1">
              <a:solidFill>
                <a:schemeClr val="tx1"/>
              </a:solidFill>
              <a:latin typeface="Times New Roman" pitchFamily="18" charset="0"/>
            </a:endParaRPr>
          </a:p>
        </p:txBody>
      </p:sp>
      <p:sp>
        <p:nvSpPr>
          <p:cNvPr id="521223" name="Oval 7"/>
          <p:cNvSpPr>
            <a:spLocks noChangeArrowheads="1"/>
          </p:cNvSpPr>
          <p:nvPr/>
        </p:nvSpPr>
        <p:spPr bwMode="auto">
          <a:xfrm>
            <a:off x="3935413" y="1793875"/>
            <a:ext cx="1360487" cy="1462088"/>
          </a:xfrm>
          <a:prstGeom prst="ellipse">
            <a:avLst/>
          </a:prstGeom>
          <a:solidFill>
            <a:schemeClr val="accent1"/>
          </a:solidFill>
          <a:ln w="9525">
            <a:solidFill>
              <a:srgbClr val="000000"/>
            </a:solidFill>
            <a:round/>
            <a:headEnd/>
            <a:tailEnd/>
          </a:ln>
        </p:spPr>
        <p:txBody>
          <a:bodyPr lIns="0" tIns="0" rIns="0" bIns="0"/>
          <a:lstStyle/>
          <a:p>
            <a:pPr>
              <a:spcBef>
                <a:spcPct val="0"/>
              </a:spcBef>
              <a:buClrTx/>
              <a:buSzTx/>
              <a:buFontTx/>
              <a:buNone/>
            </a:pPr>
            <a:endParaRPr lang="en-US" altLang="zh-CN" sz="1800" b="1">
              <a:solidFill>
                <a:schemeClr val="tx1"/>
              </a:solidFill>
              <a:latin typeface="Times New Roman" pitchFamily="18" charset="0"/>
            </a:endParaRPr>
          </a:p>
          <a:p>
            <a:pPr>
              <a:spcBef>
                <a:spcPct val="0"/>
              </a:spcBef>
              <a:buClrTx/>
              <a:buSzTx/>
              <a:buFontTx/>
              <a:buNone/>
            </a:pPr>
            <a:r>
              <a:rPr lang="zh-CN" altLang="en-US" sz="2000" b="1">
                <a:solidFill>
                  <a:schemeClr val="tx1"/>
                </a:solidFill>
                <a:latin typeface="Times New Roman" pitchFamily="18" charset="0"/>
              </a:rPr>
              <a:t>数据</a:t>
            </a:r>
          </a:p>
          <a:p>
            <a:pPr>
              <a:spcBef>
                <a:spcPct val="0"/>
              </a:spcBef>
              <a:buClrTx/>
              <a:buSzTx/>
              <a:buFontTx/>
              <a:buNone/>
            </a:pPr>
            <a:r>
              <a:rPr lang="zh-CN" altLang="en-US" sz="2000" b="1">
                <a:solidFill>
                  <a:schemeClr val="tx1"/>
                </a:solidFill>
                <a:latin typeface="Times New Roman" pitchFamily="18" charset="0"/>
              </a:rPr>
              <a:t>装载</a:t>
            </a:r>
            <a:endParaRPr lang="zh-CN" altLang="en-US" sz="1800">
              <a:solidFill>
                <a:schemeClr val="tx1"/>
              </a:solidFill>
              <a:latin typeface="Times New Roman" pitchFamily="18" charset="0"/>
            </a:endParaRPr>
          </a:p>
        </p:txBody>
      </p:sp>
      <p:grpSp>
        <p:nvGrpSpPr>
          <p:cNvPr id="2" name="Group 28"/>
          <p:cNvGrpSpPr>
            <a:grpSpLocks/>
          </p:cNvGrpSpPr>
          <p:nvPr/>
        </p:nvGrpSpPr>
        <p:grpSpPr bwMode="auto">
          <a:xfrm>
            <a:off x="6821488" y="3408363"/>
            <a:ext cx="855662" cy="325437"/>
            <a:chOff x="4297" y="1859"/>
            <a:chExt cx="539" cy="205"/>
          </a:xfrm>
        </p:grpSpPr>
        <p:sp>
          <p:nvSpPr>
            <p:cNvPr id="521226" name="Line 10"/>
            <p:cNvSpPr>
              <a:spLocks noChangeShapeType="1"/>
            </p:cNvSpPr>
            <p:nvPr/>
          </p:nvSpPr>
          <p:spPr bwMode="auto">
            <a:xfrm>
              <a:off x="4297" y="1961"/>
              <a:ext cx="539" cy="0"/>
            </a:xfrm>
            <a:prstGeom prst="line">
              <a:avLst/>
            </a:prstGeom>
            <a:noFill/>
            <a:ln w="38100">
              <a:solidFill>
                <a:srgbClr val="009900"/>
              </a:solidFill>
              <a:round/>
              <a:headEnd/>
              <a:tailEnd type="triangle" w="med" len="med"/>
            </a:ln>
          </p:spPr>
          <p:txBody>
            <a:bodyPr/>
            <a:lstStyle/>
            <a:p>
              <a:endParaRPr lang="zh-CN" altLang="en-US"/>
            </a:p>
          </p:txBody>
        </p:sp>
        <p:sp>
          <p:nvSpPr>
            <p:cNvPr id="521227" name="Line 11"/>
            <p:cNvSpPr>
              <a:spLocks noChangeShapeType="1"/>
            </p:cNvSpPr>
            <p:nvPr/>
          </p:nvSpPr>
          <p:spPr bwMode="auto">
            <a:xfrm>
              <a:off x="4656" y="1859"/>
              <a:ext cx="0" cy="205"/>
            </a:xfrm>
            <a:prstGeom prst="line">
              <a:avLst/>
            </a:prstGeom>
            <a:noFill/>
            <a:ln w="38100">
              <a:solidFill>
                <a:srgbClr val="009900"/>
              </a:solidFill>
              <a:round/>
              <a:headEnd/>
              <a:tailEnd/>
            </a:ln>
          </p:spPr>
          <p:txBody>
            <a:bodyPr/>
            <a:lstStyle/>
            <a:p>
              <a:endParaRPr lang="zh-CN" altLang="en-US"/>
            </a:p>
          </p:txBody>
        </p:sp>
      </p:grpSp>
      <p:grpSp>
        <p:nvGrpSpPr>
          <p:cNvPr id="3" name="Group 27"/>
          <p:cNvGrpSpPr>
            <a:grpSpLocks/>
          </p:cNvGrpSpPr>
          <p:nvPr/>
        </p:nvGrpSpPr>
        <p:grpSpPr bwMode="auto">
          <a:xfrm>
            <a:off x="1331913" y="3260725"/>
            <a:ext cx="1139825" cy="325438"/>
            <a:chOff x="839" y="1766"/>
            <a:chExt cx="718" cy="205"/>
          </a:xfrm>
        </p:grpSpPr>
        <p:sp>
          <p:nvSpPr>
            <p:cNvPr id="521220" name="Line 4"/>
            <p:cNvSpPr>
              <a:spLocks noChangeShapeType="1"/>
            </p:cNvSpPr>
            <p:nvPr/>
          </p:nvSpPr>
          <p:spPr bwMode="auto">
            <a:xfrm>
              <a:off x="839" y="1865"/>
              <a:ext cx="718" cy="0"/>
            </a:xfrm>
            <a:prstGeom prst="line">
              <a:avLst/>
            </a:prstGeom>
            <a:noFill/>
            <a:ln w="38100">
              <a:solidFill>
                <a:srgbClr val="009900"/>
              </a:solidFill>
              <a:round/>
              <a:headEnd/>
              <a:tailEnd type="triangle" w="med" len="med"/>
            </a:ln>
          </p:spPr>
          <p:txBody>
            <a:bodyPr/>
            <a:lstStyle/>
            <a:p>
              <a:endParaRPr lang="zh-CN" altLang="en-US"/>
            </a:p>
          </p:txBody>
        </p:sp>
        <p:sp>
          <p:nvSpPr>
            <p:cNvPr id="521228" name="Line 12"/>
            <p:cNvSpPr>
              <a:spLocks noChangeShapeType="1"/>
            </p:cNvSpPr>
            <p:nvPr/>
          </p:nvSpPr>
          <p:spPr bwMode="auto">
            <a:xfrm>
              <a:off x="1152" y="1766"/>
              <a:ext cx="1" cy="205"/>
            </a:xfrm>
            <a:prstGeom prst="line">
              <a:avLst/>
            </a:prstGeom>
            <a:noFill/>
            <a:ln w="38100">
              <a:solidFill>
                <a:srgbClr val="009900"/>
              </a:solidFill>
              <a:round/>
              <a:headEnd/>
              <a:tailEnd/>
            </a:ln>
          </p:spPr>
          <p:txBody>
            <a:bodyPr/>
            <a:lstStyle/>
            <a:p>
              <a:endParaRPr lang="zh-CN" altLang="en-US"/>
            </a:p>
          </p:txBody>
        </p:sp>
      </p:grpSp>
      <p:sp>
        <p:nvSpPr>
          <p:cNvPr id="521229" name="Text Box 13"/>
          <p:cNvSpPr txBox="1">
            <a:spLocks noChangeArrowheads="1"/>
          </p:cNvSpPr>
          <p:nvPr/>
        </p:nvSpPr>
        <p:spPr bwMode="auto">
          <a:xfrm>
            <a:off x="762000" y="3581400"/>
            <a:ext cx="1139825" cy="487363"/>
          </a:xfrm>
          <a:prstGeom prst="rect">
            <a:avLst/>
          </a:prstGeom>
          <a:solidFill>
            <a:schemeClr val="bg1"/>
          </a:solidFill>
          <a:ln w="9525">
            <a:noFill/>
            <a:miter lim="800000"/>
            <a:headEnd/>
            <a:tailEnd/>
          </a:ln>
        </p:spPr>
        <p:txBody>
          <a:bodyPr lIns="0" tIns="0" rIns="0" bIns="0"/>
          <a:lstStyle/>
          <a:p>
            <a:pPr algn="just">
              <a:spcBef>
                <a:spcPct val="0"/>
              </a:spcBef>
              <a:buClrTx/>
              <a:buSzTx/>
              <a:buFontTx/>
              <a:buNone/>
            </a:pPr>
            <a:r>
              <a:rPr lang="zh-CN" altLang="en-US" sz="2000" b="1">
                <a:solidFill>
                  <a:schemeClr val="tx1"/>
                </a:solidFill>
                <a:latin typeface="Times New Roman" pitchFamily="18" charset="0"/>
              </a:rPr>
              <a:t>数据库物</a:t>
            </a:r>
          </a:p>
          <a:p>
            <a:pPr algn="just">
              <a:spcBef>
                <a:spcPct val="0"/>
              </a:spcBef>
              <a:buClrTx/>
              <a:buSzTx/>
              <a:buFontTx/>
              <a:buNone/>
            </a:pPr>
            <a:r>
              <a:rPr lang="zh-CN" altLang="en-US" sz="2000" b="1">
                <a:solidFill>
                  <a:schemeClr val="tx1"/>
                </a:solidFill>
                <a:latin typeface="Times New Roman" pitchFamily="18" charset="0"/>
              </a:rPr>
              <a:t>理设计</a:t>
            </a:r>
            <a:endParaRPr lang="zh-CN" altLang="en-US" sz="1000" b="1">
              <a:solidFill>
                <a:schemeClr val="tx1"/>
              </a:solidFill>
              <a:latin typeface="Times New Roman" pitchFamily="18" charset="0"/>
            </a:endParaRPr>
          </a:p>
        </p:txBody>
      </p:sp>
      <p:sp>
        <p:nvSpPr>
          <p:cNvPr id="521230" name="Text Box 14"/>
          <p:cNvSpPr txBox="1">
            <a:spLocks noChangeArrowheads="1"/>
          </p:cNvSpPr>
          <p:nvPr/>
        </p:nvSpPr>
        <p:spPr bwMode="auto">
          <a:xfrm>
            <a:off x="7391400" y="3733800"/>
            <a:ext cx="1143000" cy="487363"/>
          </a:xfrm>
          <a:prstGeom prst="rect">
            <a:avLst/>
          </a:prstGeom>
          <a:solidFill>
            <a:schemeClr val="bg1"/>
          </a:solidFill>
          <a:ln w="9525">
            <a:noFill/>
            <a:miter lim="800000"/>
            <a:headEnd/>
            <a:tailEnd/>
          </a:ln>
        </p:spPr>
        <p:txBody>
          <a:bodyPr lIns="0" tIns="0" rIns="0" bIns="0"/>
          <a:lstStyle/>
          <a:p>
            <a:pPr algn="just">
              <a:spcBef>
                <a:spcPct val="0"/>
              </a:spcBef>
              <a:buClrTx/>
              <a:buSzTx/>
              <a:buFontTx/>
              <a:buNone/>
            </a:pPr>
            <a:r>
              <a:rPr lang="zh-CN" altLang="en-US" sz="2000" b="1" dirty="0">
                <a:solidFill>
                  <a:schemeClr val="tx1"/>
                </a:solidFill>
                <a:latin typeface="Times New Roman" pitchFamily="18" charset="0"/>
              </a:rPr>
              <a:t>数据库运</a:t>
            </a:r>
          </a:p>
          <a:p>
            <a:pPr algn="just">
              <a:spcBef>
                <a:spcPct val="0"/>
              </a:spcBef>
              <a:buClrTx/>
              <a:buSzTx/>
              <a:buFontTx/>
              <a:buNone/>
            </a:pPr>
            <a:r>
              <a:rPr lang="zh-CN" altLang="en-US" sz="2000" b="1" dirty="0">
                <a:solidFill>
                  <a:schemeClr val="tx1"/>
                </a:solidFill>
                <a:latin typeface="Times New Roman" pitchFamily="18" charset="0"/>
              </a:rPr>
              <a:t>行和维护</a:t>
            </a:r>
          </a:p>
          <a:p>
            <a:pPr algn="just">
              <a:spcBef>
                <a:spcPct val="0"/>
              </a:spcBef>
              <a:buClrTx/>
              <a:buSzTx/>
              <a:buFontTx/>
              <a:buNone/>
            </a:pPr>
            <a:endParaRPr lang="en-US" altLang="zh-CN" sz="1600" b="1" dirty="0">
              <a:solidFill>
                <a:schemeClr val="tx1"/>
              </a:solidFill>
              <a:latin typeface="Times New Roman" pitchFamily="18" charset="0"/>
            </a:endParaRPr>
          </a:p>
        </p:txBody>
      </p:sp>
      <p:sp>
        <p:nvSpPr>
          <p:cNvPr id="521231" name="AutoShape 15"/>
          <p:cNvSpPr>
            <a:spLocks noChangeArrowheads="1"/>
          </p:cNvSpPr>
          <p:nvPr/>
        </p:nvSpPr>
        <p:spPr bwMode="auto">
          <a:xfrm>
            <a:off x="1219200" y="5715000"/>
            <a:ext cx="712788" cy="838200"/>
          </a:xfrm>
          <a:prstGeom prst="octagon">
            <a:avLst>
              <a:gd name="adj" fmla="val 29287"/>
            </a:avLst>
          </a:prstGeom>
          <a:solidFill>
            <a:srgbClr val="CC66FF"/>
          </a:solidFill>
          <a:ln w="9525">
            <a:solidFill>
              <a:srgbClr val="000000"/>
            </a:solidFill>
            <a:miter lim="800000"/>
            <a:headEnd/>
            <a:tailEnd/>
          </a:ln>
        </p:spPr>
        <p:txBody>
          <a:bodyPr lIns="0" tIns="0" rIns="0" bIns="0"/>
          <a:lstStyle/>
          <a:p>
            <a:pPr>
              <a:spcBef>
                <a:spcPct val="0"/>
              </a:spcBef>
              <a:buClrTx/>
              <a:buSzTx/>
              <a:buFontTx/>
              <a:buNone/>
            </a:pPr>
            <a:r>
              <a:rPr lang="zh-CN" altLang="en-US" sz="1800" b="1">
                <a:solidFill>
                  <a:schemeClr val="tx1"/>
                </a:solidFill>
                <a:latin typeface="Times New Roman" pitchFamily="18" charset="0"/>
              </a:rPr>
              <a:t>物理</a:t>
            </a:r>
          </a:p>
          <a:p>
            <a:pPr>
              <a:spcBef>
                <a:spcPct val="0"/>
              </a:spcBef>
              <a:buClrTx/>
              <a:buSzTx/>
              <a:buFontTx/>
              <a:buNone/>
            </a:pPr>
            <a:r>
              <a:rPr lang="zh-CN" altLang="en-US" sz="1800" b="1">
                <a:solidFill>
                  <a:schemeClr val="tx1"/>
                </a:solidFill>
                <a:latin typeface="Times New Roman" pitchFamily="18" charset="0"/>
              </a:rPr>
              <a:t>模型</a:t>
            </a:r>
            <a:endParaRPr lang="zh-CN" altLang="en-US" sz="1000" b="1">
              <a:solidFill>
                <a:schemeClr val="tx1"/>
              </a:solidFill>
              <a:latin typeface="Times New Roman" pitchFamily="18" charset="0"/>
            </a:endParaRPr>
          </a:p>
        </p:txBody>
      </p:sp>
      <p:sp>
        <p:nvSpPr>
          <p:cNvPr id="521232" name="AutoShape 16"/>
          <p:cNvSpPr>
            <a:spLocks noChangeArrowheads="1"/>
          </p:cNvSpPr>
          <p:nvPr/>
        </p:nvSpPr>
        <p:spPr bwMode="auto">
          <a:xfrm rot="4214242">
            <a:off x="434975" y="4803775"/>
            <a:ext cx="1447800" cy="196850"/>
          </a:xfrm>
          <a:prstGeom prst="rightArrow">
            <a:avLst>
              <a:gd name="adj1" fmla="val 50000"/>
              <a:gd name="adj2" fmla="val 183871"/>
            </a:avLst>
          </a:prstGeom>
          <a:solidFill>
            <a:srgbClr val="79710F"/>
          </a:solidFill>
          <a:ln w="9525">
            <a:solidFill>
              <a:srgbClr val="000000"/>
            </a:solidFill>
            <a:miter lim="800000"/>
            <a:headEnd/>
            <a:tailEnd/>
          </a:ln>
        </p:spPr>
        <p:txBody>
          <a:bodyPr/>
          <a:lstStyle/>
          <a:p>
            <a:endParaRPr lang="zh-CN" altLang="en-US"/>
          </a:p>
        </p:txBody>
      </p:sp>
      <p:sp>
        <p:nvSpPr>
          <p:cNvPr id="521233" name="AutoShape 17"/>
          <p:cNvSpPr>
            <a:spLocks noChangeArrowheads="1"/>
          </p:cNvSpPr>
          <p:nvPr/>
        </p:nvSpPr>
        <p:spPr bwMode="auto">
          <a:xfrm rot="4014648">
            <a:off x="5882482" y="4937919"/>
            <a:ext cx="1536700" cy="173037"/>
          </a:xfrm>
          <a:prstGeom prst="rightArrow">
            <a:avLst>
              <a:gd name="adj1" fmla="val 50000"/>
              <a:gd name="adj2" fmla="val 222019"/>
            </a:avLst>
          </a:prstGeom>
          <a:solidFill>
            <a:srgbClr val="79710F"/>
          </a:solidFill>
          <a:ln w="9525">
            <a:solidFill>
              <a:srgbClr val="000000"/>
            </a:solidFill>
            <a:miter lim="800000"/>
            <a:headEnd/>
            <a:tailEnd/>
          </a:ln>
        </p:spPr>
        <p:txBody>
          <a:bodyPr/>
          <a:lstStyle/>
          <a:p>
            <a:endParaRPr lang="zh-CN" altLang="en-US"/>
          </a:p>
        </p:txBody>
      </p:sp>
      <p:sp>
        <p:nvSpPr>
          <p:cNvPr id="521234" name="AutoShape 18"/>
          <p:cNvSpPr>
            <a:spLocks noChangeArrowheads="1"/>
          </p:cNvSpPr>
          <p:nvPr/>
        </p:nvSpPr>
        <p:spPr bwMode="auto">
          <a:xfrm rot="-3531503">
            <a:off x="1412875" y="4779963"/>
            <a:ext cx="1743075" cy="149225"/>
          </a:xfrm>
          <a:prstGeom prst="rightArrow">
            <a:avLst>
              <a:gd name="adj1" fmla="val 50000"/>
              <a:gd name="adj2" fmla="val 292021"/>
            </a:avLst>
          </a:prstGeom>
          <a:solidFill>
            <a:srgbClr val="79710F"/>
          </a:solidFill>
          <a:ln w="9525">
            <a:solidFill>
              <a:srgbClr val="000000"/>
            </a:solidFill>
            <a:miter lim="800000"/>
            <a:headEnd/>
            <a:tailEnd/>
          </a:ln>
        </p:spPr>
        <p:txBody>
          <a:bodyPr/>
          <a:lstStyle/>
          <a:p>
            <a:endParaRPr lang="zh-CN" altLang="en-US"/>
          </a:p>
        </p:txBody>
      </p:sp>
      <p:sp>
        <p:nvSpPr>
          <p:cNvPr id="521237" name="Oval 21"/>
          <p:cNvSpPr>
            <a:spLocks noChangeArrowheads="1"/>
          </p:cNvSpPr>
          <p:nvPr/>
        </p:nvSpPr>
        <p:spPr bwMode="auto">
          <a:xfrm>
            <a:off x="3962400" y="3886200"/>
            <a:ext cx="1360488" cy="1462088"/>
          </a:xfrm>
          <a:prstGeom prst="ellipse">
            <a:avLst/>
          </a:prstGeom>
          <a:solidFill>
            <a:schemeClr val="accent1"/>
          </a:solidFill>
          <a:ln w="9525">
            <a:solidFill>
              <a:srgbClr val="000000"/>
            </a:solidFill>
            <a:round/>
            <a:headEnd/>
            <a:tailEnd/>
          </a:ln>
        </p:spPr>
        <p:txBody>
          <a:bodyPr lIns="0" tIns="0" rIns="0" bIns="0"/>
          <a:lstStyle/>
          <a:p>
            <a:pPr>
              <a:spcBef>
                <a:spcPct val="0"/>
              </a:spcBef>
              <a:buClrTx/>
              <a:buSzTx/>
              <a:buFontTx/>
              <a:buNone/>
            </a:pPr>
            <a:r>
              <a:rPr lang="zh-CN" altLang="en-US" sz="2000" b="1">
                <a:solidFill>
                  <a:schemeClr val="tx1"/>
                </a:solidFill>
                <a:latin typeface="Times New Roman" pitchFamily="18" charset="0"/>
              </a:rPr>
              <a:t>编制与调试应用程序</a:t>
            </a:r>
            <a:endParaRPr lang="zh-CN" altLang="en-US" sz="2000">
              <a:solidFill>
                <a:schemeClr val="tx1"/>
              </a:solidFill>
              <a:latin typeface="Times New Roman" pitchFamily="18" charset="0"/>
            </a:endParaRPr>
          </a:p>
        </p:txBody>
      </p:sp>
      <p:sp>
        <p:nvSpPr>
          <p:cNvPr id="521222" name="Line 6"/>
          <p:cNvSpPr>
            <a:spLocks noChangeShapeType="1"/>
          </p:cNvSpPr>
          <p:nvPr/>
        </p:nvSpPr>
        <p:spPr bwMode="auto">
          <a:xfrm flipV="1">
            <a:off x="3429000" y="2514600"/>
            <a:ext cx="477838" cy="457200"/>
          </a:xfrm>
          <a:prstGeom prst="line">
            <a:avLst/>
          </a:prstGeom>
          <a:noFill/>
          <a:ln w="38100">
            <a:solidFill>
              <a:srgbClr val="009900"/>
            </a:solidFill>
            <a:round/>
            <a:headEnd/>
            <a:tailEnd type="triangle" w="med" len="med"/>
          </a:ln>
        </p:spPr>
        <p:txBody>
          <a:bodyPr/>
          <a:lstStyle/>
          <a:p>
            <a:endParaRPr lang="zh-CN" altLang="en-US"/>
          </a:p>
        </p:txBody>
      </p:sp>
      <p:sp>
        <p:nvSpPr>
          <p:cNvPr id="521238" name="Line 22"/>
          <p:cNvSpPr>
            <a:spLocks noChangeShapeType="1"/>
          </p:cNvSpPr>
          <p:nvPr/>
        </p:nvSpPr>
        <p:spPr bwMode="auto">
          <a:xfrm>
            <a:off x="3581400" y="4038600"/>
            <a:ext cx="381000" cy="533400"/>
          </a:xfrm>
          <a:prstGeom prst="line">
            <a:avLst/>
          </a:prstGeom>
          <a:noFill/>
          <a:ln w="38100">
            <a:solidFill>
              <a:srgbClr val="009900"/>
            </a:solidFill>
            <a:round/>
            <a:headEnd/>
            <a:tailEnd type="triangle" w="med" len="med"/>
          </a:ln>
          <a:effectLst/>
        </p:spPr>
        <p:txBody>
          <a:bodyPr wrap="none" lIns="90000" tIns="46800" rIns="90000" bIns="46800" anchor="ctr"/>
          <a:lstStyle/>
          <a:p>
            <a:endParaRPr lang="zh-CN" altLang="en-US"/>
          </a:p>
        </p:txBody>
      </p:sp>
      <p:grpSp>
        <p:nvGrpSpPr>
          <p:cNvPr id="4" name="Group 32"/>
          <p:cNvGrpSpPr>
            <a:grpSpLocks/>
          </p:cNvGrpSpPr>
          <p:nvPr/>
        </p:nvGrpSpPr>
        <p:grpSpPr bwMode="auto">
          <a:xfrm>
            <a:off x="5334000" y="2438400"/>
            <a:ext cx="1436688" cy="2133600"/>
            <a:chOff x="3360" y="1392"/>
            <a:chExt cx="905" cy="1344"/>
          </a:xfrm>
        </p:grpSpPr>
        <p:sp>
          <p:nvSpPr>
            <p:cNvPr id="521224" name="Line 8"/>
            <p:cNvSpPr>
              <a:spLocks noChangeShapeType="1"/>
            </p:cNvSpPr>
            <p:nvPr/>
          </p:nvSpPr>
          <p:spPr bwMode="auto">
            <a:xfrm>
              <a:off x="3360" y="1392"/>
              <a:ext cx="342" cy="333"/>
            </a:xfrm>
            <a:prstGeom prst="line">
              <a:avLst/>
            </a:prstGeom>
            <a:noFill/>
            <a:ln w="38100">
              <a:solidFill>
                <a:srgbClr val="009900"/>
              </a:solidFill>
              <a:round/>
              <a:headEnd/>
              <a:tailEnd type="triangle" w="med" len="med"/>
            </a:ln>
          </p:spPr>
          <p:txBody>
            <a:bodyPr/>
            <a:lstStyle/>
            <a:p>
              <a:endParaRPr lang="zh-CN" altLang="en-US"/>
            </a:p>
          </p:txBody>
        </p:sp>
        <p:sp>
          <p:nvSpPr>
            <p:cNvPr id="521225" name="Oval 9"/>
            <p:cNvSpPr>
              <a:spLocks noChangeArrowheads="1"/>
            </p:cNvSpPr>
            <p:nvPr/>
          </p:nvSpPr>
          <p:spPr bwMode="auto">
            <a:xfrm>
              <a:off x="3504" y="1680"/>
              <a:ext cx="761" cy="921"/>
            </a:xfrm>
            <a:prstGeom prst="ellipse">
              <a:avLst/>
            </a:prstGeom>
            <a:solidFill>
              <a:schemeClr val="accent1"/>
            </a:solidFill>
            <a:ln w="9525">
              <a:solidFill>
                <a:srgbClr val="000000"/>
              </a:solidFill>
              <a:round/>
              <a:headEnd/>
              <a:tailEnd/>
            </a:ln>
          </p:spPr>
          <p:txBody>
            <a:bodyPr lIns="0" tIns="0" rIns="0" bIns="0"/>
            <a:lstStyle/>
            <a:p>
              <a:pPr algn="just">
                <a:spcBef>
                  <a:spcPct val="0"/>
                </a:spcBef>
                <a:buClrTx/>
                <a:buSzTx/>
                <a:buFontTx/>
                <a:buNone/>
              </a:pPr>
              <a:endParaRPr lang="en-US" altLang="zh-CN" sz="1000" dirty="0">
                <a:solidFill>
                  <a:schemeClr val="tx1"/>
                </a:solidFill>
                <a:latin typeface="Times New Roman" pitchFamily="18" charset="0"/>
              </a:endParaRPr>
            </a:p>
            <a:p>
              <a:pPr>
                <a:spcBef>
                  <a:spcPct val="0"/>
                </a:spcBef>
                <a:buClrTx/>
                <a:buSzTx/>
                <a:buFontTx/>
                <a:buNone/>
              </a:pPr>
              <a:r>
                <a:rPr lang="en-US" altLang="zh-CN" sz="1000" dirty="0">
                  <a:solidFill>
                    <a:schemeClr val="tx1"/>
                  </a:solidFill>
                  <a:latin typeface="Times New Roman" pitchFamily="18" charset="0"/>
                </a:rPr>
                <a:t> </a:t>
              </a:r>
              <a:r>
                <a:rPr lang="zh-CN" altLang="en-US" sz="2000" b="1" dirty="0">
                  <a:solidFill>
                    <a:schemeClr val="tx1"/>
                  </a:solidFill>
                  <a:latin typeface="Times New Roman" pitchFamily="18" charset="0"/>
                </a:rPr>
                <a:t>数据库试运行</a:t>
              </a:r>
              <a:endParaRPr lang="zh-CN" altLang="en-US" sz="1000" dirty="0">
                <a:solidFill>
                  <a:schemeClr val="tx1"/>
                </a:solidFill>
                <a:latin typeface="Times New Roman" pitchFamily="18" charset="0"/>
              </a:endParaRPr>
            </a:p>
          </p:txBody>
        </p:sp>
        <p:sp>
          <p:nvSpPr>
            <p:cNvPr id="521239" name="Line 23"/>
            <p:cNvSpPr>
              <a:spLocks noChangeShapeType="1"/>
            </p:cNvSpPr>
            <p:nvPr/>
          </p:nvSpPr>
          <p:spPr bwMode="auto">
            <a:xfrm flipV="1">
              <a:off x="3360" y="2400"/>
              <a:ext cx="240" cy="336"/>
            </a:xfrm>
            <a:prstGeom prst="line">
              <a:avLst/>
            </a:prstGeom>
            <a:noFill/>
            <a:ln w="38100">
              <a:solidFill>
                <a:srgbClr val="009900"/>
              </a:solidFill>
              <a:round/>
              <a:headEnd/>
              <a:tailEnd type="triangle" w="med" len="med"/>
            </a:ln>
            <a:effectLst/>
          </p:spPr>
          <p:txBody>
            <a:bodyPr wrap="none" lIns="90000" tIns="46800" rIns="90000" bIns="46800" anchor="ctr"/>
            <a:lstStyle/>
            <a:p>
              <a:endParaRPr lang="zh-CN" altLang="en-US"/>
            </a:p>
          </p:txBody>
        </p:sp>
      </p:grpSp>
      <p:sp>
        <p:nvSpPr>
          <p:cNvPr id="521240" name="AutoShape 24"/>
          <p:cNvSpPr>
            <a:spLocks noChangeArrowheads="1"/>
          </p:cNvSpPr>
          <p:nvPr/>
        </p:nvSpPr>
        <p:spPr bwMode="auto">
          <a:xfrm>
            <a:off x="6553200" y="5715000"/>
            <a:ext cx="1219200" cy="1066800"/>
          </a:xfrm>
          <a:prstGeom prst="star16">
            <a:avLst>
              <a:gd name="adj" fmla="val 37500"/>
            </a:avLst>
          </a:prstGeom>
          <a:solidFill>
            <a:srgbClr val="CC66FF"/>
          </a:solidFill>
          <a:ln w="19050">
            <a:solidFill>
              <a:schemeClr val="tx1"/>
            </a:solidFill>
            <a:miter lim="800000"/>
            <a:headEnd/>
            <a:tailEnd/>
          </a:ln>
          <a:effectLst/>
        </p:spPr>
        <p:txBody>
          <a:bodyPr wrap="none" lIns="0" tIns="0" rIns="0" bIns="0" anchor="ctr"/>
          <a:lstStyle/>
          <a:p>
            <a:pPr>
              <a:spcBef>
                <a:spcPct val="0"/>
              </a:spcBef>
              <a:buClrTx/>
              <a:buSzTx/>
              <a:buFontTx/>
              <a:buNone/>
            </a:pPr>
            <a:r>
              <a:rPr lang="zh-CN" altLang="en-US" sz="1800" b="1">
                <a:solidFill>
                  <a:schemeClr val="tx1"/>
                </a:solidFill>
                <a:latin typeface="Times New Roman" pitchFamily="18" charset="0"/>
              </a:rPr>
              <a:t>数据库</a:t>
            </a:r>
          </a:p>
          <a:p>
            <a:pPr>
              <a:spcBef>
                <a:spcPct val="0"/>
              </a:spcBef>
              <a:buClrTx/>
              <a:buSzTx/>
              <a:buFontTx/>
              <a:buNone/>
            </a:pPr>
            <a:r>
              <a:rPr lang="zh-CN" altLang="en-US" sz="1800" b="1">
                <a:solidFill>
                  <a:schemeClr val="tx1"/>
                </a:solidFill>
                <a:latin typeface="Times New Roman" pitchFamily="18" charset="0"/>
              </a:rPr>
              <a:t>系统</a:t>
            </a:r>
            <a:endParaRPr lang="zh-CN" altLang="en-US" sz="2400" b="1">
              <a:solidFill>
                <a:schemeClr val="tx1"/>
              </a:solidFill>
              <a:latin typeface="Times New Roman" pitchFamily="18" charset="0"/>
            </a:endParaRPr>
          </a:p>
        </p:txBody>
      </p:sp>
      <p:grpSp>
        <p:nvGrpSpPr>
          <p:cNvPr id="5" name="Group 29"/>
          <p:cNvGrpSpPr>
            <a:grpSpLocks/>
          </p:cNvGrpSpPr>
          <p:nvPr/>
        </p:nvGrpSpPr>
        <p:grpSpPr bwMode="auto">
          <a:xfrm>
            <a:off x="1371600" y="1284288"/>
            <a:ext cx="5086350" cy="3695700"/>
            <a:chOff x="864" y="521"/>
            <a:chExt cx="3204" cy="2328"/>
          </a:xfrm>
        </p:grpSpPr>
        <p:sp>
          <p:nvSpPr>
            <p:cNvPr id="521235" name="Freeform 19"/>
            <p:cNvSpPr>
              <a:spLocks/>
            </p:cNvSpPr>
            <p:nvPr/>
          </p:nvSpPr>
          <p:spPr bwMode="auto">
            <a:xfrm>
              <a:off x="3244" y="1013"/>
              <a:ext cx="535" cy="543"/>
            </a:xfrm>
            <a:custGeom>
              <a:avLst/>
              <a:gdLst/>
              <a:ahLst/>
              <a:cxnLst>
                <a:cxn ang="0">
                  <a:pos x="535" y="543"/>
                </a:cxn>
                <a:cxn ang="0">
                  <a:pos x="381" y="178"/>
                </a:cxn>
                <a:cxn ang="0">
                  <a:pos x="251" y="74"/>
                </a:cxn>
                <a:cxn ang="0">
                  <a:pos x="164" y="6"/>
                </a:cxn>
                <a:cxn ang="0">
                  <a:pos x="16" y="35"/>
                </a:cxn>
                <a:cxn ang="0">
                  <a:pos x="68" y="61"/>
                </a:cxn>
                <a:cxn ang="0">
                  <a:pos x="68" y="61"/>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38100" cap="flat" cmpd="sng">
              <a:solidFill>
                <a:srgbClr val="009900"/>
              </a:solidFill>
              <a:prstDash val="dash"/>
              <a:round/>
              <a:headEnd type="none" w="med" len="med"/>
              <a:tailEnd type="triangle" w="lg" len="lg"/>
            </a:ln>
            <a:effectLst/>
          </p:spPr>
          <p:txBody>
            <a:bodyPr wrap="none" anchor="ctr"/>
            <a:lstStyle/>
            <a:p>
              <a:endParaRPr lang="zh-CN" altLang="en-US"/>
            </a:p>
          </p:txBody>
        </p:sp>
        <p:sp>
          <p:nvSpPr>
            <p:cNvPr id="521236" name="Freeform 20"/>
            <p:cNvSpPr>
              <a:spLocks/>
            </p:cNvSpPr>
            <p:nvPr/>
          </p:nvSpPr>
          <p:spPr bwMode="auto">
            <a:xfrm>
              <a:off x="864" y="521"/>
              <a:ext cx="3204" cy="1303"/>
            </a:xfrm>
            <a:custGeom>
              <a:avLst/>
              <a:gdLst/>
              <a:ahLst/>
              <a:cxnLst>
                <a:cxn ang="0">
                  <a:pos x="3204" y="1049"/>
                </a:cxn>
                <a:cxn ang="0">
                  <a:pos x="3087" y="618"/>
                </a:cxn>
                <a:cxn ang="0">
                  <a:pos x="2878" y="331"/>
                </a:cxn>
                <a:cxn ang="0">
                  <a:pos x="2574" y="135"/>
                </a:cxn>
                <a:cxn ang="0">
                  <a:pos x="2308" y="47"/>
                </a:cxn>
                <a:cxn ang="0">
                  <a:pos x="2222" y="31"/>
                </a:cxn>
                <a:cxn ang="0">
                  <a:pos x="2039" y="3"/>
                </a:cxn>
                <a:cxn ang="0">
                  <a:pos x="1379" y="47"/>
                </a:cxn>
                <a:cxn ang="0">
                  <a:pos x="880" y="257"/>
                </a:cxn>
                <a:cxn ang="0">
                  <a:pos x="375" y="693"/>
                </a:cxn>
                <a:cxn ang="0">
                  <a:pos x="0" y="1303"/>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38100" cap="flat" cmpd="sng">
              <a:solidFill>
                <a:srgbClr val="009900"/>
              </a:solidFill>
              <a:prstDash val="dash"/>
              <a:round/>
              <a:headEnd type="none" w="med" len="med"/>
              <a:tailEnd type="triangle" w="lg" len="lg"/>
            </a:ln>
            <a:effectLst/>
          </p:spPr>
          <p:txBody>
            <a:bodyPr wrap="none" anchor="ctr"/>
            <a:lstStyle/>
            <a:p>
              <a:endParaRPr lang="zh-CN" altLang="en-US"/>
            </a:p>
          </p:txBody>
        </p:sp>
        <p:sp>
          <p:nvSpPr>
            <p:cNvPr id="521241" name="Freeform 25"/>
            <p:cNvSpPr>
              <a:spLocks/>
            </p:cNvSpPr>
            <p:nvPr/>
          </p:nvSpPr>
          <p:spPr bwMode="auto">
            <a:xfrm>
              <a:off x="1920" y="720"/>
              <a:ext cx="2031" cy="837"/>
            </a:xfrm>
            <a:custGeom>
              <a:avLst/>
              <a:gdLst/>
              <a:ahLst/>
              <a:cxnLst>
                <a:cxn ang="0">
                  <a:pos x="2031" y="837"/>
                </a:cxn>
                <a:cxn ang="0">
                  <a:pos x="1927" y="523"/>
                </a:cxn>
                <a:cxn ang="0">
                  <a:pos x="1835" y="341"/>
                </a:cxn>
                <a:cxn ang="0">
                  <a:pos x="1651" y="207"/>
                </a:cxn>
                <a:cxn ang="0">
                  <a:pos x="1476" y="85"/>
                </a:cxn>
                <a:cxn ang="0">
                  <a:pos x="1324" y="29"/>
                </a:cxn>
                <a:cxn ang="0">
                  <a:pos x="1274" y="19"/>
                </a:cxn>
                <a:cxn ang="0">
                  <a:pos x="1169" y="2"/>
                </a:cxn>
                <a:cxn ang="0">
                  <a:pos x="791" y="29"/>
                </a:cxn>
                <a:cxn ang="0">
                  <a:pos x="505" y="161"/>
                </a:cxn>
                <a:cxn ang="0">
                  <a:pos x="215" y="434"/>
                </a:cxn>
                <a:cxn ang="0">
                  <a:pos x="0" y="816"/>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38100" cap="flat" cmpd="sng">
              <a:solidFill>
                <a:srgbClr val="009900"/>
              </a:solidFill>
              <a:prstDash val="dash"/>
              <a:round/>
              <a:headEnd type="none" w="med" len="med"/>
              <a:tailEnd type="triangle" w="lg" len="lg"/>
            </a:ln>
            <a:effectLst/>
          </p:spPr>
          <p:txBody>
            <a:bodyPr wrap="none" anchor="ctr"/>
            <a:lstStyle/>
            <a:p>
              <a:endParaRPr lang="zh-CN" altLang="en-US"/>
            </a:p>
          </p:txBody>
        </p:sp>
        <p:sp>
          <p:nvSpPr>
            <p:cNvPr id="521242" name="Freeform 26"/>
            <p:cNvSpPr>
              <a:spLocks/>
            </p:cNvSpPr>
            <p:nvPr/>
          </p:nvSpPr>
          <p:spPr bwMode="auto">
            <a:xfrm>
              <a:off x="3312" y="2457"/>
              <a:ext cx="496" cy="392"/>
            </a:xfrm>
            <a:custGeom>
              <a:avLst/>
              <a:gdLst/>
              <a:ahLst/>
              <a:cxnLst>
                <a:cxn ang="0">
                  <a:pos x="496" y="0"/>
                </a:cxn>
                <a:cxn ang="0">
                  <a:pos x="443" y="130"/>
                </a:cxn>
                <a:cxn ang="0">
                  <a:pos x="313" y="274"/>
                </a:cxn>
                <a:cxn ang="0">
                  <a:pos x="96" y="375"/>
                </a:cxn>
                <a:cxn ang="0">
                  <a:pos x="0" y="375"/>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38100" cap="flat" cmpd="sng">
              <a:solidFill>
                <a:srgbClr val="009900"/>
              </a:solidFill>
              <a:prstDash val="dash"/>
              <a:round/>
              <a:headEnd type="none" w="med" len="med"/>
              <a:tailEnd type="triangle" w="lg" len="lg"/>
            </a:ln>
            <a:effectLst/>
          </p:spPr>
          <p:txBody>
            <a:bodyPr wrap="none" anchor="ctr"/>
            <a:lstStyle/>
            <a:p>
              <a:endParaRPr lang="zh-CN" altLang="en-US"/>
            </a:p>
          </p:txBody>
        </p:sp>
      </p:grpSp>
      <p:sp>
        <p:nvSpPr>
          <p:cNvPr id="521249" name="Rectangle 33"/>
          <p:cNvSpPr>
            <a:spLocks noChangeArrowheads="1"/>
          </p:cNvSpPr>
          <p:nvPr/>
        </p:nvSpPr>
        <p:spPr bwMode="auto">
          <a:xfrm>
            <a:off x="0" y="-571500"/>
            <a:ext cx="7793038" cy="1143000"/>
          </a:xfrm>
          <a:prstGeom prst="rect">
            <a:avLst/>
          </a:prstGeom>
          <a:noFill/>
          <a:ln w="9525">
            <a:noFill/>
            <a:miter lim="800000"/>
            <a:headEnd/>
            <a:tailEnd/>
          </a:ln>
          <a:effectLst/>
        </p:spPr>
        <p:txBody>
          <a:bodyPr anchor="b"/>
          <a:lstStyle/>
          <a:p>
            <a:pPr algn="l">
              <a:spcBef>
                <a:spcPct val="0"/>
              </a:spcBef>
              <a:buClrTx/>
              <a:buSzTx/>
              <a:buFontTx/>
              <a:buNone/>
            </a:pPr>
            <a:r>
              <a:rPr lang="zh-CN" altLang="en-US" sz="3600" b="1">
                <a:solidFill>
                  <a:schemeClr val="tx2"/>
                </a:solidFill>
                <a:ea typeface="黑体" pitchFamily="2" charset="-122"/>
              </a:rPr>
              <a:t>数据库的实施过程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1229"/>
                                        </p:tgtEl>
                                        <p:attrNameLst>
                                          <p:attrName>style.visibility</p:attrName>
                                        </p:attrNameLst>
                                      </p:cBhvr>
                                      <p:to>
                                        <p:strVal val="visible"/>
                                      </p:to>
                                    </p:set>
                                    <p:animEffect transition="in" filter="wipe(left)">
                                      <p:cBhvr>
                                        <p:cTn id="7" dur="500"/>
                                        <p:tgtEl>
                                          <p:spTgt spid="5212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1219"/>
                                        </p:tgtEl>
                                        <p:attrNameLst>
                                          <p:attrName>style.visibility</p:attrName>
                                        </p:attrNameLst>
                                      </p:cBhvr>
                                      <p:to>
                                        <p:strVal val="visible"/>
                                      </p:to>
                                    </p:set>
                                    <p:animEffect transition="in" filter="wipe(left)">
                                      <p:cBhvr>
                                        <p:cTn id="17" dur="500"/>
                                        <p:tgtEl>
                                          <p:spTgt spid="5212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1230"/>
                                        </p:tgtEl>
                                        <p:attrNameLst>
                                          <p:attrName>style.visibility</p:attrName>
                                        </p:attrNameLst>
                                      </p:cBhvr>
                                      <p:to>
                                        <p:strVal val="visible"/>
                                      </p:to>
                                    </p:set>
                                    <p:animEffect transition="in" filter="wipe(left)">
                                      <p:cBhvr>
                                        <p:cTn id="27" dur="500"/>
                                        <p:tgtEl>
                                          <p:spTgt spid="521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21232"/>
                                        </p:tgtEl>
                                        <p:attrNameLst>
                                          <p:attrName>style.visibility</p:attrName>
                                        </p:attrNameLst>
                                      </p:cBhvr>
                                      <p:to>
                                        <p:strVal val="visible"/>
                                      </p:to>
                                    </p:set>
                                    <p:animEffect transition="in" filter="wipe(up)">
                                      <p:cBhvr>
                                        <p:cTn id="32" dur="500"/>
                                        <p:tgtEl>
                                          <p:spTgt spid="5212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21231"/>
                                        </p:tgtEl>
                                        <p:attrNameLst>
                                          <p:attrName>style.visibility</p:attrName>
                                        </p:attrNameLst>
                                      </p:cBhvr>
                                      <p:to>
                                        <p:strVal val="visible"/>
                                      </p:to>
                                    </p:set>
                                    <p:animEffect transition="in" filter="wipe(up)">
                                      <p:cBhvr>
                                        <p:cTn id="37" dur="500"/>
                                        <p:tgtEl>
                                          <p:spTgt spid="5212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21234"/>
                                        </p:tgtEl>
                                        <p:attrNameLst>
                                          <p:attrName>style.visibility</p:attrName>
                                        </p:attrNameLst>
                                      </p:cBhvr>
                                      <p:to>
                                        <p:strVal val="visible"/>
                                      </p:to>
                                    </p:set>
                                    <p:animEffect transition="in" filter="wipe(down)">
                                      <p:cBhvr>
                                        <p:cTn id="42" dur="500"/>
                                        <p:tgtEl>
                                          <p:spTgt spid="5212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21221"/>
                                        </p:tgtEl>
                                        <p:attrNameLst>
                                          <p:attrName>style.visibility</p:attrName>
                                        </p:attrNameLst>
                                      </p:cBhvr>
                                      <p:to>
                                        <p:strVal val="visible"/>
                                      </p:to>
                                    </p:set>
                                    <p:animEffect transition="in" filter="wipe(down)">
                                      <p:cBhvr>
                                        <p:cTn id="47" dur="500"/>
                                        <p:tgtEl>
                                          <p:spTgt spid="521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1222"/>
                                        </p:tgtEl>
                                        <p:attrNameLst>
                                          <p:attrName>style.visibility</p:attrName>
                                        </p:attrNameLst>
                                      </p:cBhvr>
                                      <p:to>
                                        <p:strVal val="visible"/>
                                      </p:to>
                                    </p:set>
                                    <p:animEffect transition="in" filter="wipe(left)">
                                      <p:cBhvr>
                                        <p:cTn id="52" dur="500"/>
                                        <p:tgtEl>
                                          <p:spTgt spid="521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21223"/>
                                        </p:tgtEl>
                                        <p:attrNameLst>
                                          <p:attrName>style.visibility</p:attrName>
                                        </p:attrNameLst>
                                      </p:cBhvr>
                                      <p:to>
                                        <p:strVal val="visible"/>
                                      </p:to>
                                    </p:set>
                                    <p:animEffect transition="in" filter="wipe(left)">
                                      <p:cBhvr>
                                        <p:cTn id="57" dur="500"/>
                                        <p:tgtEl>
                                          <p:spTgt spid="5212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21238"/>
                                        </p:tgtEl>
                                        <p:attrNameLst>
                                          <p:attrName>style.visibility</p:attrName>
                                        </p:attrNameLst>
                                      </p:cBhvr>
                                      <p:to>
                                        <p:strVal val="visible"/>
                                      </p:to>
                                    </p:set>
                                    <p:animEffect transition="in" filter="wipe(left)">
                                      <p:cBhvr>
                                        <p:cTn id="62" dur="500"/>
                                        <p:tgtEl>
                                          <p:spTgt spid="5212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21237"/>
                                        </p:tgtEl>
                                        <p:attrNameLst>
                                          <p:attrName>style.visibility</p:attrName>
                                        </p:attrNameLst>
                                      </p:cBhvr>
                                      <p:to>
                                        <p:strVal val="visible"/>
                                      </p:to>
                                    </p:set>
                                    <p:animEffect transition="in" filter="wipe(left)">
                                      <p:cBhvr>
                                        <p:cTn id="67" dur="500"/>
                                        <p:tgtEl>
                                          <p:spTgt spid="52123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right)">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21233"/>
                                        </p:tgtEl>
                                        <p:attrNameLst>
                                          <p:attrName>style.visibility</p:attrName>
                                        </p:attrNameLst>
                                      </p:cBhvr>
                                      <p:to>
                                        <p:strVal val="visible"/>
                                      </p:to>
                                    </p:set>
                                    <p:animEffect transition="in" filter="wipe(up)">
                                      <p:cBhvr>
                                        <p:cTn id="82" dur="500"/>
                                        <p:tgtEl>
                                          <p:spTgt spid="52123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21240"/>
                                        </p:tgtEl>
                                        <p:attrNameLst>
                                          <p:attrName>style.visibility</p:attrName>
                                        </p:attrNameLst>
                                      </p:cBhvr>
                                      <p:to>
                                        <p:strVal val="visible"/>
                                      </p:to>
                                    </p:set>
                                    <p:animEffect transition="in" filter="wipe(up)">
                                      <p:cBhvr>
                                        <p:cTn id="87" dur="500"/>
                                        <p:tgtEl>
                                          <p:spTgt spid="521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nimBg="1" autoUpdateAnimBg="0"/>
      <p:bldP spid="521221" grpId="0" animBg="1" autoUpdateAnimBg="0"/>
      <p:bldP spid="521223" grpId="0" animBg="1" autoUpdateAnimBg="0"/>
      <p:bldP spid="521229" grpId="0" animBg="1" autoUpdateAnimBg="0"/>
      <p:bldP spid="521230" grpId="0" animBg="1" autoUpdateAnimBg="0"/>
      <p:bldP spid="521231" grpId="0" animBg="1" autoUpdateAnimBg="0"/>
      <p:bldP spid="521232" grpId="0" animBg="1"/>
      <p:bldP spid="521233" grpId="0" animBg="1"/>
      <p:bldP spid="521234" grpId="0" animBg="1"/>
      <p:bldP spid="521237" grpId="0" animBg="1" autoUpdateAnimBg="0"/>
      <p:bldP spid="521222" grpId="0" animBg="1"/>
      <p:bldP spid="521238" grpId="0" animBg="1"/>
      <p:bldP spid="52124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1410" name="Rectangle 2"/>
          <p:cNvSpPr>
            <a:spLocks noGrp="1" noChangeArrowheads="1"/>
          </p:cNvSpPr>
          <p:nvPr>
            <p:ph type="title"/>
          </p:nvPr>
        </p:nvSpPr>
        <p:spPr/>
        <p:txBody>
          <a:bodyPr/>
          <a:lstStyle/>
          <a:p>
            <a:r>
              <a:rPr lang="zh-CN" altLang="en-US"/>
              <a:t>数据库设计的特点（续）</a:t>
            </a:r>
          </a:p>
        </p:txBody>
      </p:sp>
      <p:sp>
        <p:nvSpPr>
          <p:cNvPr id="401411" name="Rectangle 3"/>
          <p:cNvSpPr>
            <a:spLocks noGrp="1" noChangeArrowheads="1"/>
          </p:cNvSpPr>
          <p:nvPr>
            <p:ph type="body" idx="1"/>
          </p:nvPr>
        </p:nvSpPr>
        <p:spPr/>
        <p:txBody>
          <a:bodyPr/>
          <a:lstStyle/>
          <a:p>
            <a:pPr>
              <a:lnSpc>
                <a:spcPct val="130000"/>
              </a:lnSpc>
            </a:pPr>
            <a:r>
              <a:rPr lang="zh-CN" altLang="en-US" sz="3600" b="1"/>
              <a:t>结构和行为分离的设计</a:t>
            </a:r>
          </a:p>
          <a:p>
            <a:pPr lvl="1">
              <a:lnSpc>
                <a:spcPct val="130000"/>
              </a:lnSpc>
            </a:pPr>
            <a:r>
              <a:rPr lang="zh-CN" altLang="en-US" b="1"/>
              <a:t>传统的软件工程忽视对应用中数据语义的分析和抽象，只要有可能就尽量推迟数据结构设计的决策</a:t>
            </a:r>
          </a:p>
          <a:p>
            <a:pPr lvl="1">
              <a:lnSpc>
                <a:spcPct val="130000"/>
              </a:lnSpc>
            </a:pPr>
            <a:r>
              <a:rPr lang="zh-CN" altLang="en-US" b="1"/>
              <a:t>早期的数据库设计致力于数据模型和建模方法研究，忽视了对行为的设计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Effect transition="in" filter="wipe(up)">
                                      <p:cBhvr>
                                        <p:cTn id="7" dur="500"/>
                                        <p:tgtEl>
                                          <p:spTgt spid="401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1411">
                                            <p:txEl>
                                              <p:pRg st="1" end="1"/>
                                            </p:txEl>
                                          </p:spTgt>
                                        </p:tgtEl>
                                        <p:attrNameLst>
                                          <p:attrName>style.visibility</p:attrName>
                                        </p:attrNameLst>
                                      </p:cBhvr>
                                      <p:to>
                                        <p:strVal val="visible"/>
                                      </p:to>
                                    </p:set>
                                    <p:animEffect transition="in" filter="wipe(up)">
                                      <p:cBhvr>
                                        <p:cTn id="12" dur="500"/>
                                        <p:tgtEl>
                                          <p:spTgt spid="401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1411">
                                            <p:txEl>
                                              <p:pRg st="2" end="2"/>
                                            </p:txEl>
                                          </p:spTgt>
                                        </p:tgtEl>
                                        <p:attrNameLst>
                                          <p:attrName>style.visibility</p:attrName>
                                        </p:attrNameLst>
                                      </p:cBhvr>
                                      <p:to>
                                        <p:strVal val="visible"/>
                                      </p:to>
                                    </p:set>
                                    <p:animEffect transition="in" filter="wipe(up)">
                                      <p:cBhvr>
                                        <p:cTn id="17" dur="500"/>
                                        <p:tgtEl>
                                          <p:spTgt spid="401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bldLvl="5"/>
    </p:bldLst>
  </p:timing>
</p:sld>
</file>

<file path=ppt/theme/theme1.xml><?xml version="1.0" encoding="utf-8"?>
<a:theme xmlns:a="http://schemas.openxmlformats.org/drawingml/2006/main" name="zq">
  <a:themeElements>
    <a:clrScheme name="">
      <a:dk1>
        <a:srgbClr val="000000"/>
      </a:dk1>
      <a:lt1>
        <a:srgbClr val="FEE8F7"/>
      </a:lt1>
      <a:dk2>
        <a:srgbClr val="333399"/>
      </a:dk2>
      <a:lt2>
        <a:srgbClr val="1C1C1C"/>
      </a:lt2>
      <a:accent1>
        <a:srgbClr val="00E4A8"/>
      </a:accent1>
      <a:accent2>
        <a:srgbClr val="FA3A06"/>
      </a:accent2>
      <a:accent3>
        <a:srgbClr val="FEF2FA"/>
      </a:accent3>
      <a:accent4>
        <a:srgbClr val="000000"/>
      </a:accent4>
      <a:accent5>
        <a:srgbClr val="AAEFD1"/>
      </a:accent5>
      <a:accent6>
        <a:srgbClr val="E33405"/>
      </a:accent6>
      <a:hlink>
        <a:srgbClr val="FF0000"/>
      </a:hlink>
      <a:folHlink>
        <a:srgbClr val="3333CC"/>
      </a:folHlink>
    </a:clrScheme>
    <a:fontScheme name="zq">
      <a:majorFont>
        <a:latin typeface="Tahoma"/>
        <a:ea typeface="仿宋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zq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zq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zq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zq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zq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zq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zq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3281</TotalTime>
  <Words>3779</Words>
  <Application>Microsoft PowerPoint</Application>
  <PresentationFormat>全屏显示(4:3)</PresentationFormat>
  <Paragraphs>672</Paragraphs>
  <Slides>81</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81</vt:i4>
      </vt:variant>
    </vt:vector>
  </HeadingPairs>
  <TitlesOfParts>
    <vt:vector size="91" baseType="lpstr">
      <vt:lpstr>Times New Roman</vt:lpstr>
      <vt:lpstr>宋体</vt:lpstr>
      <vt:lpstr>Tahoma</vt:lpstr>
      <vt:lpstr>仿宋_GB2312</vt:lpstr>
      <vt:lpstr>Wingdings</vt:lpstr>
      <vt:lpstr>Principals of Database System</vt:lpstr>
      <vt:lpstr>Arial Black</vt:lpstr>
      <vt:lpstr>隶书</vt:lpstr>
      <vt:lpstr>楷体_GB2312</vt:lpstr>
      <vt:lpstr>zq</vt:lpstr>
      <vt:lpstr>厦门大学计算机科学系</vt:lpstr>
      <vt:lpstr>第七章  数据库设计</vt:lpstr>
      <vt:lpstr>7.1  数据库设计概述</vt:lpstr>
      <vt:lpstr>数据库设计概述（续）</vt:lpstr>
      <vt:lpstr>7.1.1  数据库和信息系统</vt:lpstr>
      <vt:lpstr>数据库设计人员应该具备的技术和知识</vt:lpstr>
      <vt:lpstr>7.1  数据库设计概述</vt:lpstr>
      <vt:lpstr>7.1.2  数据库设计的特点</vt:lpstr>
      <vt:lpstr>数据库设计的特点（续）</vt:lpstr>
      <vt:lpstr>数据库设计的特点（续）</vt:lpstr>
      <vt:lpstr>7.1  数据库设计概述</vt:lpstr>
      <vt:lpstr>7.1.3  数据库设计方法简述</vt:lpstr>
      <vt:lpstr>数据库设计方法简述（续）</vt:lpstr>
      <vt:lpstr>数据库设计方法简述（续）</vt:lpstr>
      <vt:lpstr>7.1  数据库设计概述</vt:lpstr>
      <vt:lpstr>7.1.4  数据库设计的基本步骤</vt:lpstr>
      <vt:lpstr>7.1.4  数据库设计的基本步骤</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幻灯片 25</vt:lpstr>
      <vt:lpstr>设计特点</vt:lpstr>
      <vt:lpstr>幻灯片 27</vt:lpstr>
      <vt:lpstr>数据库各级模式的形成过程</vt:lpstr>
      <vt:lpstr>数据库设计的基本步骤（续）</vt:lpstr>
      <vt:lpstr>数据库设计的基本步骤（续）</vt:lpstr>
      <vt:lpstr>第七章  数据库设计</vt:lpstr>
      <vt:lpstr>7.3.2  概念结构设计的方法与步骤</vt:lpstr>
      <vt:lpstr>概念结构设计的方法与步骤（续）</vt:lpstr>
      <vt:lpstr>概念结构设计的方法与步骤（续）</vt:lpstr>
      <vt:lpstr>概念结构设计的方法与步骤（续）</vt:lpstr>
      <vt:lpstr>概念结构设计的方法与步骤（续）</vt:lpstr>
      <vt:lpstr>概念结构设计的方法与步骤（续）</vt:lpstr>
      <vt:lpstr>幻灯片 38</vt:lpstr>
      <vt:lpstr>概念结构设计的方法与步骤（续）</vt:lpstr>
      <vt:lpstr>幻灯片 40</vt:lpstr>
      <vt:lpstr>7.3.3  数据抽象与局部视图设计</vt:lpstr>
      <vt:lpstr>一、数据抽象</vt:lpstr>
      <vt:lpstr>数据抽象（续）</vt:lpstr>
      <vt:lpstr>数据抽象（续）</vt:lpstr>
      <vt:lpstr>数据抽象（续）</vt:lpstr>
      <vt:lpstr>数据抽象（续）</vt:lpstr>
      <vt:lpstr>一、合并分E-R图，生成初步E-R图</vt:lpstr>
      <vt:lpstr>合并分E-R图，生成初步E-R图（续）</vt:lpstr>
      <vt:lpstr>第七章  数据库设计</vt:lpstr>
      <vt:lpstr>逻辑结构设计具体过程</vt:lpstr>
      <vt:lpstr>E-R图向关系模型的转换（续）</vt:lpstr>
      <vt:lpstr>E-R图向关系模型的转换（续）</vt:lpstr>
      <vt:lpstr> </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第七章  数据库设计</vt:lpstr>
      <vt:lpstr>7.5  数据库的物理设计</vt:lpstr>
      <vt:lpstr>7.5  数据库的物理设计</vt:lpstr>
      <vt:lpstr>物理设计过程</vt:lpstr>
      <vt:lpstr>第七章  数据库设计</vt:lpstr>
      <vt:lpstr>7.6  数据库的实施</vt:lpstr>
      <vt:lpstr>幻灯片 81</vt:lpstr>
    </vt:vector>
  </TitlesOfParts>
  <Company>xmu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课程名称：数据库系统原理</dc:title>
  <dc:creator>张东站</dc:creator>
  <cp:lastModifiedBy>xmu</cp:lastModifiedBy>
  <cp:revision>129</cp:revision>
  <dcterms:created xsi:type="dcterms:W3CDTF">2000-08-09T08:19:19Z</dcterms:created>
  <dcterms:modified xsi:type="dcterms:W3CDTF">2012-05-02T00:16:11Z</dcterms:modified>
</cp:coreProperties>
</file>