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例题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）某语言描述的是十进制值</a:t>
            </a:r>
            <a:r>
              <a:rPr lang="en-US" altLang="zh-CN" dirty="0"/>
              <a:t>4</a:t>
            </a:r>
            <a:r>
              <a:rPr lang="zh-CN" altLang="zh-CN" dirty="0"/>
              <a:t>的倍数的二进制串。对应的文法</a:t>
            </a:r>
            <a:r>
              <a:rPr lang="en-US" altLang="zh-CN" dirty="0"/>
              <a:t>G(S)</a:t>
            </a:r>
            <a:r>
              <a:rPr lang="zh-CN" altLang="zh-CN" dirty="0"/>
              <a:t>为：</a:t>
            </a:r>
          </a:p>
          <a:p>
            <a:r>
              <a:rPr lang="en-US" altLang="zh-CN" dirty="0" err="1"/>
              <a:t>S→List</a:t>
            </a:r>
            <a:r>
              <a:rPr lang="en-US" altLang="zh-CN" dirty="0"/>
              <a:t> 100    </a:t>
            </a:r>
            <a:r>
              <a:rPr lang="en-US" altLang="zh-CN" dirty="0" err="1"/>
              <a:t>List→List</a:t>
            </a:r>
            <a:r>
              <a:rPr lang="en-US" altLang="zh-CN" dirty="0"/>
              <a:t> B   List → B   B→0    B→ 1</a:t>
            </a:r>
            <a:endParaRPr lang="zh-CN" altLang="zh-CN" dirty="0"/>
          </a:p>
          <a:p>
            <a:r>
              <a:rPr lang="zh-CN" altLang="zh-CN" dirty="0"/>
              <a:t>请给出求解该二进制串对应的十进制的翻译模式，并概述其基本设计思想。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91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八、</a:t>
            </a:r>
            <a:r>
              <a:rPr lang="zh-CN" altLang="zh-CN" dirty="0"/>
              <a:t>有如下的代码块</a:t>
            </a:r>
            <a:r>
              <a:rPr lang="zh-CN" altLang="zh-CN" dirty="0" smtClean="0"/>
              <a:t>：</a:t>
            </a:r>
            <a:r>
              <a:rPr lang="en-US" altLang="zh-CN" dirty="0" smtClean="0"/>
              <a:t>12</a:t>
            </a:r>
            <a:r>
              <a:rPr lang="zh-CN" altLang="en-US" dirty="0" smtClean="0"/>
              <a:t>分</a:t>
            </a:r>
            <a:endParaRPr lang="zh-CN" altLang="zh-CN" dirty="0"/>
          </a:p>
          <a:p>
            <a:r>
              <a:rPr lang="pt-BR" altLang="zh-CN" dirty="0"/>
              <a:t> </a:t>
            </a:r>
            <a:endParaRPr lang="zh-CN" altLang="zh-CN" dirty="0"/>
          </a:p>
          <a:p>
            <a:r>
              <a:rPr lang="en-US" altLang="zh-CN" dirty="0"/>
              <a:t>R:=1</a:t>
            </a:r>
            <a:endParaRPr lang="zh-CN" altLang="zh-CN" dirty="0"/>
          </a:p>
          <a:p>
            <a:r>
              <a:rPr lang="en-US" altLang="zh-CN" dirty="0"/>
              <a:t>read I,J</a:t>
            </a:r>
            <a:endParaRPr lang="zh-CN" altLang="zh-CN" dirty="0"/>
          </a:p>
          <a:p>
            <a:r>
              <a:rPr lang="en-US" altLang="zh-CN" dirty="0"/>
              <a:t>L: M:=J*R</a:t>
            </a:r>
            <a:endParaRPr lang="zh-CN" altLang="zh-CN" dirty="0"/>
          </a:p>
          <a:p>
            <a:r>
              <a:rPr lang="en-US" altLang="zh-CN" dirty="0"/>
              <a:t>T3=</a:t>
            </a:r>
            <a:r>
              <a:rPr lang="en-US" altLang="zh-CN" dirty="0" err="1"/>
              <a:t>addr</a:t>
            </a:r>
            <a:r>
              <a:rPr lang="en-US" altLang="zh-CN" dirty="0"/>
              <a:t>(A)-C</a:t>
            </a:r>
            <a:endParaRPr lang="zh-CN" altLang="zh-CN" dirty="0"/>
          </a:p>
          <a:p>
            <a:r>
              <a:rPr lang="en-US" altLang="zh-CN" dirty="0"/>
              <a:t>N:=I*R</a:t>
            </a:r>
            <a:endParaRPr lang="zh-CN" altLang="zh-CN" dirty="0"/>
          </a:p>
          <a:p>
            <a:r>
              <a:rPr lang="en-US" altLang="zh-CN" dirty="0"/>
              <a:t>D:=M*N</a:t>
            </a:r>
            <a:endParaRPr lang="zh-CN" altLang="zh-CN" dirty="0"/>
          </a:p>
          <a:p>
            <a:r>
              <a:rPr lang="en-US" altLang="zh-CN" dirty="0"/>
              <a:t>T6=</a:t>
            </a:r>
            <a:r>
              <a:rPr lang="en-US" altLang="zh-CN" dirty="0" err="1"/>
              <a:t>addr</a:t>
            </a:r>
            <a:r>
              <a:rPr lang="en-US" altLang="zh-CN" dirty="0"/>
              <a:t>(B)-C</a:t>
            </a:r>
            <a:endParaRPr lang="zh-CN" altLang="zh-CN" dirty="0"/>
          </a:p>
          <a:p>
            <a:r>
              <a:rPr lang="en-US" altLang="zh-CN" dirty="0"/>
              <a:t>write D</a:t>
            </a:r>
            <a:endParaRPr lang="zh-CN" altLang="zh-CN" dirty="0"/>
          </a:p>
          <a:p>
            <a:r>
              <a:rPr lang="en-US" altLang="zh-CN" dirty="0"/>
              <a:t>R:=R+1</a:t>
            </a:r>
            <a:endParaRPr lang="zh-CN" altLang="zh-CN" dirty="0"/>
          </a:p>
          <a:p>
            <a:r>
              <a:rPr lang="en-US" altLang="zh-CN" dirty="0"/>
              <a:t>If R&lt;100 </a:t>
            </a:r>
            <a:r>
              <a:rPr lang="en-US" altLang="zh-CN" dirty="0" err="1"/>
              <a:t>goto</a:t>
            </a:r>
            <a:r>
              <a:rPr lang="en-US" altLang="zh-CN" dirty="0"/>
              <a:t> L</a:t>
            </a:r>
            <a:endParaRPr lang="zh-CN" altLang="zh-CN" dirty="0"/>
          </a:p>
          <a:p>
            <a:r>
              <a:rPr lang="en-US" altLang="zh-CN" dirty="0"/>
              <a:t>halt</a:t>
            </a:r>
            <a:endParaRPr lang="zh-CN" altLang="zh-CN" dirty="0"/>
          </a:p>
          <a:p>
            <a:r>
              <a:rPr lang="pt-BR" altLang="zh-CN" dirty="0"/>
              <a:t> </a:t>
            </a:r>
            <a:endParaRPr lang="zh-CN" altLang="zh-CN" dirty="0"/>
          </a:p>
          <a:p>
            <a:pPr lvl="0"/>
            <a:r>
              <a:rPr lang="zh-CN" altLang="zh-CN" dirty="0"/>
              <a:t>划分基本块，并画出程序流图；</a:t>
            </a:r>
          </a:p>
          <a:p>
            <a:pPr lvl="0"/>
            <a:r>
              <a:rPr lang="zh-CN" altLang="zh-CN" dirty="0"/>
              <a:t>进行最大可能的循环优化。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68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zh-CN" altLang="zh-CN" dirty="0" smtClean="0"/>
              <a:t>简答题 </a:t>
            </a:r>
            <a:r>
              <a:rPr lang="zh-CN" altLang="zh-CN" dirty="0"/>
              <a:t>（每题各</a:t>
            </a:r>
            <a:r>
              <a:rPr lang="en-US" altLang="zh-CN" dirty="0"/>
              <a:t>5</a:t>
            </a:r>
            <a:r>
              <a:rPr lang="zh-CN" altLang="zh-CN" dirty="0"/>
              <a:t>分，共</a:t>
            </a:r>
            <a:r>
              <a:rPr lang="en-US" altLang="zh-CN" dirty="0"/>
              <a:t>10</a:t>
            </a:r>
            <a:r>
              <a:rPr lang="zh-CN" altLang="zh-CN" dirty="0"/>
              <a:t>分）</a:t>
            </a:r>
          </a:p>
          <a:p>
            <a:pPr lvl="0"/>
            <a:r>
              <a:rPr lang="zh-CN" altLang="zh-CN" dirty="0"/>
              <a:t>编译程序的前端与后端是如何划分的，各包括哪些部分，这样的划分的好处是什么？</a:t>
            </a:r>
          </a:p>
          <a:p>
            <a:pPr lvl="0"/>
            <a:r>
              <a:rPr lang="zh-CN" altLang="zh-CN" dirty="0"/>
              <a:t>已知文法</a:t>
            </a:r>
            <a:r>
              <a:rPr lang="en-US" altLang="zh-CN" dirty="0"/>
              <a:t>G[S]</a:t>
            </a:r>
            <a:r>
              <a:rPr lang="zh-CN" altLang="zh-CN" dirty="0"/>
              <a:t>是算符优先文法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S </a:t>
            </a:r>
            <a:r>
              <a:rPr lang="en-US" altLang="zh-CN" dirty="0"/>
              <a:t>→ S m F | F   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F </a:t>
            </a:r>
            <a:r>
              <a:rPr lang="en-US" altLang="zh-CN" dirty="0"/>
              <a:t>→ F n B | B   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/>
              <a:t>B </a:t>
            </a:r>
            <a:r>
              <a:rPr lang="en-US" altLang="zh-CN" dirty="0"/>
              <a:t>→  a | b </a:t>
            </a:r>
            <a:r>
              <a:rPr lang="zh-CN" altLang="zh-CN" dirty="0"/>
              <a:t>构造每个非终结符号的</a:t>
            </a:r>
            <a:r>
              <a:rPr lang="en-US" altLang="zh-CN" dirty="0"/>
              <a:t>FIRSTVT</a:t>
            </a:r>
            <a:r>
              <a:rPr lang="zh-CN" altLang="zh-CN" dirty="0"/>
              <a:t>与</a:t>
            </a:r>
            <a:r>
              <a:rPr lang="en-US" altLang="zh-CN" dirty="0"/>
              <a:t>LASTVT</a:t>
            </a:r>
            <a:r>
              <a:rPr lang="zh-CN" altLang="zh-CN" dirty="0"/>
              <a:t>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43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二．写出一个文法使其语言为</a:t>
            </a:r>
            <a:r>
              <a:rPr lang="en-US" altLang="zh-CN" dirty="0" smtClean="0"/>
              <a:t>: 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345110"/>
              </p:ext>
            </p:extLst>
          </p:nvPr>
        </p:nvGraphicFramePr>
        <p:xfrm>
          <a:off x="1259632" y="2276872"/>
          <a:ext cx="368180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1396394" imgH="215806" progId="Equation.DSMT4">
                  <p:embed/>
                </p:oleObj>
              </mc:Choice>
              <mc:Fallback>
                <p:oleObj name="Equation" r:id="rId3" imgW="1396394" imgH="2158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276872"/>
                        <a:ext cx="368180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36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zh-CN" dirty="0"/>
              <a:t> 已知文法</a:t>
            </a:r>
            <a:r>
              <a:rPr lang="en-US" altLang="zh-CN" dirty="0"/>
              <a:t>G[A]</a:t>
            </a:r>
            <a:r>
              <a:rPr lang="zh-CN" altLang="zh-CN" dirty="0" smtClean="0"/>
              <a:t>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分</a:t>
            </a:r>
            <a:endParaRPr lang="zh-CN" altLang="zh-CN" dirty="0"/>
          </a:p>
          <a:p>
            <a:r>
              <a:rPr lang="en-US" altLang="zh-CN" dirty="0"/>
              <a:t>A 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AaT</a:t>
            </a:r>
            <a:r>
              <a:rPr lang="en-US" altLang="zh-CN" dirty="0"/>
              <a:t> | T  </a:t>
            </a:r>
            <a:endParaRPr lang="zh-CN" altLang="zh-CN" dirty="0"/>
          </a:p>
          <a:p>
            <a:r>
              <a:rPr lang="en-US" altLang="zh-CN" dirty="0"/>
              <a:t>T 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TbF</a:t>
            </a:r>
            <a:r>
              <a:rPr lang="en-US" altLang="zh-CN" dirty="0"/>
              <a:t> | F </a:t>
            </a:r>
            <a:endParaRPr lang="zh-CN" altLang="zh-CN" dirty="0"/>
          </a:p>
          <a:p>
            <a:r>
              <a:rPr lang="en-US" altLang="zh-CN" dirty="0"/>
              <a:t>F 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cEd</a:t>
            </a:r>
            <a:r>
              <a:rPr lang="en-US" altLang="zh-CN" dirty="0"/>
              <a:t> | i </a:t>
            </a:r>
            <a:endParaRPr lang="zh-CN" altLang="zh-CN" dirty="0"/>
          </a:p>
          <a:p>
            <a:pPr lvl="0"/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给</a:t>
            </a:r>
            <a:r>
              <a:rPr lang="zh-CN" altLang="zh-CN" dirty="0"/>
              <a:t>出句型</a:t>
            </a:r>
            <a:r>
              <a:rPr lang="en-US" altLang="zh-CN" dirty="0" err="1"/>
              <a:t>cAaTdbiai</a:t>
            </a:r>
            <a:r>
              <a:rPr lang="zh-CN" altLang="zh-CN" dirty="0"/>
              <a:t>最右推导，构造其语法分析树。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(2) </a:t>
            </a:r>
            <a:r>
              <a:rPr lang="zh-CN" altLang="zh-CN" dirty="0"/>
              <a:t>写出句型的所有短语、直接短语、句柄和素短语。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85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四．已知正规式</a:t>
            </a:r>
            <a:r>
              <a:rPr lang="en-US" altLang="zh-CN" dirty="0"/>
              <a:t>R=1</a:t>
            </a:r>
            <a:r>
              <a:rPr lang="en-US" altLang="zh-CN" baseline="30000" dirty="0"/>
              <a:t>*</a:t>
            </a:r>
            <a:r>
              <a:rPr lang="en-US" altLang="zh-CN" dirty="0"/>
              <a:t>(0</a:t>
            </a:r>
            <a:r>
              <a:rPr lang="en-US" altLang="zh-CN" baseline="30000" dirty="0"/>
              <a:t>*</a:t>
            </a:r>
            <a:r>
              <a:rPr lang="en-US" altLang="zh-CN" dirty="0"/>
              <a:t>|1)(011</a:t>
            </a:r>
            <a:r>
              <a:rPr lang="en-US" altLang="zh-CN" baseline="30000" dirty="0"/>
              <a:t>*</a:t>
            </a:r>
            <a:r>
              <a:rPr lang="en-US" altLang="zh-CN" dirty="0"/>
              <a:t>)</a:t>
            </a:r>
            <a:r>
              <a:rPr lang="en-US" altLang="zh-CN" baseline="30000" dirty="0"/>
              <a:t>*</a:t>
            </a:r>
            <a:r>
              <a:rPr lang="zh-CN" altLang="zh-CN" dirty="0"/>
              <a:t>给出与之等价的最小</a:t>
            </a:r>
            <a:r>
              <a:rPr lang="en-US" altLang="zh-CN" dirty="0" smtClean="0"/>
              <a:t>DFA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 15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98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五、</a:t>
            </a:r>
            <a:r>
              <a:rPr lang="zh-CN" altLang="zh-CN" dirty="0"/>
              <a:t>已知文法</a:t>
            </a:r>
            <a:r>
              <a:rPr lang="en-US" altLang="zh-CN" dirty="0"/>
              <a:t>G(S): </a:t>
            </a:r>
            <a:endParaRPr lang="zh-CN" altLang="zh-CN" dirty="0"/>
          </a:p>
          <a:p>
            <a:r>
              <a:rPr lang="en-US" altLang="zh-CN" dirty="0"/>
              <a:t>S → S B          S→ y       B → B x      B→ A x  </a:t>
            </a:r>
            <a:endParaRPr lang="zh-CN" altLang="zh-CN" dirty="0"/>
          </a:p>
          <a:p>
            <a:r>
              <a:rPr lang="en-US" altLang="zh-CN" dirty="0"/>
              <a:t>A → z            A → z S y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pt-BR" altLang="zh-CN" dirty="0"/>
              <a:t>1) </a:t>
            </a:r>
            <a:r>
              <a:rPr lang="zh-CN" altLang="zh-CN" dirty="0"/>
              <a:t>将其消除左递归并提取公共左因子；</a:t>
            </a:r>
          </a:p>
          <a:p>
            <a:r>
              <a:rPr lang="pt-BR" altLang="zh-CN" dirty="0"/>
              <a:t>(2) </a:t>
            </a:r>
            <a:r>
              <a:rPr lang="zh-CN" altLang="zh-CN" dirty="0"/>
              <a:t>求改造后文法的每一个非终结符的</a:t>
            </a:r>
            <a:r>
              <a:rPr lang="pt-BR" altLang="zh-CN" dirty="0"/>
              <a:t>First</a:t>
            </a:r>
            <a:r>
              <a:rPr lang="zh-CN" altLang="zh-CN" dirty="0"/>
              <a:t>集合与</a:t>
            </a:r>
            <a:r>
              <a:rPr lang="pt-BR" altLang="zh-CN" dirty="0"/>
              <a:t>Follow</a:t>
            </a:r>
            <a:r>
              <a:rPr lang="zh-CN" altLang="zh-CN" dirty="0"/>
              <a:t>集合；</a:t>
            </a:r>
          </a:p>
          <a:p>
            <a:r>
              <a:rPr lang="pt-BR" altLang="zh-CN" dirty="0"/>
              <a:t>(3) </a:t>
            </a:r>
            <a:r>
              <a:rPr lang="zh-CN" altLang="zh-CN" dirty="0"/>
              <a:t>给出改造后文法的预测分析表。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73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六、</a:t>
            </a:r>
            <a:r>
              <a:rPr lang="zh-CN" altLang="zh-CN" dirty="0"/>
              <a:t>设有文法</a:t>
            </a:r>
            <a:r>
              <a:rPr lang="en-US" altLang="zh-CN" dirty="0"/>
              <a:t>G</a:t>
            </a:r>
            <a:r>
              <a:rPr lang="zh-CN" altLang="zh-CN" dirty="0"/>
              <a:t>（</a:t>
            </a:r>
            <a:r>
              <a:rPr lang="en-US" altLang="zh-CN" dirty="0"/>
              <a:t>S</a:t>
            </a:r>
            <a:r>
              <a:rPr lang="zh-CN" altLang="zh-CN" dirty="0"/>
              <a:t>）： </a:t>
            </a:r>
          </a:p>
          <a:p>
            <a:r>
              <a:rPr lang="en-US" altLang="zh-CN" dirty="0"/>
              <a:t>S</a:t>
            </a:r>
            <a:r>
              <a:rPr lang="zh-CN" altLang="zh-CN" dirty="0"/>
              <a:t>→</a:t>
            </a:r>
            <a:r>
              <a:rPr lang="en-US" altLang="zh-CN" dirty="0"/>
              <a:t>( A ) S | ( A ) S r S | a</a:t>
            </a:r>
            <a:endParaRPr lang="zh-CN" altLang="zh-CN" dirty="0"/>
          </a:p>
          <a:p>
            <a:r>
              <a:rPr lang="en-US" altLang="zh-CN" dirty="0"/>
              <a:t>           A</a:t>
            </a:r>
            <a:r>
              <a:rPr lang="zh-CN" altLang="zh-CN" dirty="0"/>
              <a:t>→ </a:t>
            </a:r>
            <a:r>
              <a:rPr lang="en-US" altLang="zh-CN" dirty="0"/>
              <a:t>b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）构造识别该文法所有活前缀的项目集规范簇和</a:t>
            </a:r>
            <a:r>
              <a:rPr lang="en-US" altLang="zh-CN" dirty="0"/>
              <a:t>DFA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）构造其</a:t>
            </a:r>
            <a:r>
              <a:rPr lang="en-US" altLang="zh-CN" dirty="0"/>
              <a:t>SLR</a:t>
            </a:r>
            <a:r>
              <a:rPr lang="zh-CN" altLang="zh-CN" dirty="0"/>
              <a:t>分析表，判断其是否为</a:t>
            </a:r>
            <a:r>
              <a:rPr lang="en-US" altLang="zh-CN" dirty="0" smtClean="0"/>
              <a:t>SLR</a:t>
            </a:r>
            <a:r>
              <a:rPr lang="zh-CN" altLang="zh-CN" dirty="0" smtClean="0"/>
              <a:t>文法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00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七、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251520" y="2140900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  <a:tab pos="600075" algn="l"/>
                <a:tab pos="800100" algn="l"/>
                <a:tab pos="1066800" algn="l"/>
                <a:tab pos="1400175" algn="l"/>
                <a:tab pos="1666875" algn="l"/>
                <a:tab pos="2000250" algn="l"/>
              </a:tabLs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MMI10"/>
              </a:rPr>
              <a:t>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七． 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）已知某语言的活动记录如下：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  <a:tab pos="600075" algn="l"/>
                <a:tab pos="800100" algn="l"/>
                <a:tab pos="1066800" algn="l"/>
                <a:tab pos="1400175" algn="l"/>
                <a:tab pos="1666875" algn="l"/>
                <a:tab pos="2000250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5" name="画布 13"/>
          <p:cNvGrpSpPr>
            <a:grpSpLocks/>
          </p:cNvGrpSpPr>
          <p:nvPr/>
        </p:nvGrpSpPr>
        <p:grpSpPr bwMode="auto">
          <a:xfrm>
            <a:off x="251520" y="2692665"/>
            <a:ext cx="4320480" cy="2896575"/>
            <a:chOff x="743" y="5273"/>
            <a:chExt cx="4951" cy="2557"/>
          </a:xfrm>
        </p:grpSpPr>
        <p:sp>
          <p:nvSpPr>
            <p:cNvPr id="6" name="AutoShape 14"/>
            <p:cNvSpPr>
              <a:spLocks noChangeAspect="1" noChangeArrowheads="1"/>
            </p:cNvSpPr>
            <p:nvPr/>
          </p:nvSpPr>
          <p:spPr bwMode="auto">
            <a:xfrm>
              <a:off x="743" y="5273"/>
              <a:ext cx="4951" cy="2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7" name="矩形 15"/>
            <p:cNvSpPr>
              <a:spLocks noChangeArrowheads="1"/>
            </p:cNvSpPr>
            <p:nvPr/>
          </p:nvSpPr>
          <p:spPr bwMode="auto">
            <a:xfrm>
              <a:off x="3292" y="5336"/>
              <a:ext cx="2041" cy="2347"/>
            </a:xfrm>
            <a:prstGeom prst="rect">
              <a:avLst/>
            </a:prstGeom>
            <a:noFill/>
            <a:ln w="12700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局部变量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简单变量 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形式单元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形参个数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返回地址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动态链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返回值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静态链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AutoShape 12"/>
            <p:cNvSpPr>
              <a:spLocks noChangeShapeType="1"/>
            </p:cNvSpPr>
            <p:nvPr/>
          </p:nvSpPr>
          <p:spPr bwMode="auto">
            <a:xfrm>
              <a:off x="2811" y="7496"/>
              <a:ext cx="4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9" name="AutoShape 11"/>
            <p:cNvSpPr>
              <a:spLocks noChangeShapeType="1"/>
            </p:cNvSpPr>
            <p:nvPr/>
          </p:nvSpPr>
          <p:spPr bwMode="auto">
            <a:xfrm>
              <a:off x="2823" y="5528"/>
              <a:ext cx="4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210" y="7301"/>
              <a:ext cx="607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SP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079" y="5324"/>
              <a:ext cx="77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TOP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AutoShape 8"/>
            <p:cNvSpPr>
              <a:spLocks noChangeShapeType="1"/>
            </p:cNvSpPr>
            <p:nvPr/>
          </p:nvSpPr>
          <p:spPr bwMode="auto">
            <a:xfrm>
              <a:off x="3292" y="6510"/>
              <a:ext cx="204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3" name="AutoShape 7"/>
            <p:cNvSpPr>
              <a:spLocks noChangeShapeType="1"/>
            </p:cNvSpPr>
            <p:nvPr/>
          </p:nvSpPr>
          <p:spPr bwMode="auto">
            <a:xfrm>
              <a:off x="3300" y="6766"/>
              <a:ext cx="204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4" name="AutoShape 6"/>
            <p:cNvSpPr>
              <a:spLocks noChangeShapeType="1"/>
            </p:cNvSpPr>
            <p:nvPr/>
          </p:nvSpPr>
          <p:spPr bwMode="auto">
            <a:xfrm>
              <a:off x="3300" y="7046"/>
              <a:ext cx="204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5" name="AutoShape 5"/>
            <p:cNvSpPr>
              <a:spLocks noChangeShapeType="1"/>
            </p:cNvSpPr>
            <p:nvPr/>
          </p:nvSpPr>
          <p:spPr bwMode="auto">
            <a:xfrm>
              <a:off x="3292" y="6238"/>
              <a:ext cx="204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6" name="AutoShape 4"/>
            <p:cNvSpPr>
              <a:spLocks noChangeShapeType="1"/>
            </p:cNvSpPr>
            <p:nvPr/>
          </p:nvSpPr>
          <p:spPr bwMode="auto">
            <a:xfrm>
              <a:off x="3300" y="5958"/>
              <a:ext cx="204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7" name="AutoShape 3"/>
            <p:cNvSpPr>
              <a:spLocks noChangeShapeType="1"/>
            </p:cNvSpPr>
            <p:nvPr/>
          </p:nvSpPr>
          <p:spPr bwMode="auto">
            <a:xfrm>
              <a:off x="3292" y="5678"/>
              <a:ext cx="204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8" name="AutoShape 2"/>
            <p:cNvSpPr>
              <a:spLocks noChangeShapeType="1"/>
            </p:cNvSpPr>
            <p:nvPr/>
          </p:nvSpPr>
          <p:spPr bwMode="auto">
            <a:xfrm>
              <a:off x="3300" y="7318"/>
              <a:ext cx="204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</p:grp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2081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  <a:tab pos="600075" algn="l"/>
                <a:tab pos="800100" algn="l"/>
                <a:tab pos="1066800" algn="l"/>
                <a:tab pos="1400175" algn="l"/>
                <a:tab pos="1666875" algn="l"/>
                <a:tab pos="2000250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22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66960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29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346</Words>
  <Application>Microsoft Office PowerPoint</Application>
  <PresentationFormat>全屏显示(4:3)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Equation</vt:lpstr>
      <vt:lpstr>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Sky123.Org</cp:lastModifiedBy>
  <cp:revision>24</cp:revision>
  <dcterms:modified xsi:type="dcterms:W3CDTF">2018-11-11T08:03:27Z</dcterms:modified>
</cp:coreProperties>
</file>