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12520" y="1737360"/>
            <a:ext cx="10295255" cy="3692525"/>
          </a:xfrm>
          <a:prstGeom prst="rect">
            <a:avLst/>
          </a:prstGeom>
          <a:noFill/>
        </p:spPr>
        <p:txBody>
          <a:bodyPr wrap="square" rtlCol="0" anchor="t">
            <a:spAutoFit/>
          </a:bodyPr>
          <a:p>
            <a:endParaRPr lang="zh-CN" altLang="en-US"/>
          </a:p>
          <a:p>
            <a:r>
              <a:rPr lang="zh-CN" altLang="en-US"/>
              <a:t>data.Field：这是TorchText库中的一个类，用于指定如何处理数据。在NLP任务中，我们经常需要将原始文本转换为一种格式，以便机器学习模型可以处理。这包括诸如分词、数值化（将词转换为数字）、添加填充或截断等步骤。</a:t>
            </a:r>
            <a:endParaRPr lang="zh-CN" altLang="en-US"/>
          </a:p>
          <a:p>
            <a:endParaRPr lang="zh-CN" altLang="en-US"/>
          </a:p>
          <a:p>
            <a:r>
              <a:rPr lang="zh-CN" altLang="en-US"/>
              <a:t>tokenize='spacy'：这指定了分词方法。分词是将文本分割成单独的词或标记的过程。这里使用的是spacy库，这是一个流行的NLP库。这意味着文本将使用Spacy的分词器进行分词。</a:t>
            </a:r>
            <a:endParaRPr lang="zh-CN" altLang="en-US"/>
          </a:p>
          <a:p>
            <a:endParaRPr lang="zh-CN" altLang="en-US"/>
          </a:p>
          <a:p>
            <a:r>
              <a:rPr lang="zh-CN" altLang="en-US"/>
              <a:t>include_lengths=True：这个参数告诉Field除了分词化的文本之外，还应该返回每个例子的长度。这在处理循环神经网络（RNN）时非常有用，因为RNN通常需要知道实际序列的长度。</a:t>
            </a:r>
            <a:endParaRPr lang="zh-CN" altLang="en-US"/>
          </a:p>
          <a:p>
            <a:endParaRPr lang="zh-CN" altLang="en-US"/>
          </a:p>
          <a:p>
            <a:r>
              <a:rPr lang="zh-CN" altLang="en-US"/>
              <a:t>tokenizer_language='en_core_web_sm'：这指定了使用的Spacy模型。en_core_web_sm是Spacy的一个小型英语模型，适用于通用文本。</a:t>
            </a:r>
            <a:endParaRPr lang="zh-CN" altLang="en-US"/>
          </a:p>
        </p:txBody>
      </p:sp>
      <p:sp>
        <p:nvSpPr>
          <p:cNvPr id="5" name="文本框 4"/>
          <p:cNvSpPr txBox="1"/>
          <p:nvPr/>
        </p:nvSpPr>
        <p:spPr>
          <a:xfrm>
            <a:off x="1112520" y="947420"/>
            <a:ext cx="9935210" cy="368300"/>
          </a:xfrm>
          <a:prstGeom prst="rect">
            <a:avLst/>
          </a:prstGeom>
          <a:noFill/>
        </p:spPr>
        <p:txBody>
          <a:bodyPr wrap="square" rtlCol="0" anchor="t">
            <a:spAutoFit/>
          </a:bodyPr>
          <a:p>
            <a:r>
              <a:rPr lang="zh-CN" altLang="en-US">
                <a:sym typeface="+mn-ea"/>
              </a:rPr>
              <a:t>TEXT = data.Field(tokenize='spacy', include_lengths=True, tokenizer_language='en_core_web_sm')：</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48690" y="1167765"/>
            <a:ext cx="10295255" cy="4523105"/>
          </a:xfrm>
          <a:prstGeom prst="rect">
            <a:avLst/>
          </a:prstGeom>
          <a:noFill/>
        </p:spPr>
        <p:txBody>
          <a:bodyPr wrap="square" rtlCol="0" anchor="t">
            <a:spAutoFit/>
          </a:bodyPr>
          <a:p>
            <a:r>
              <a:rPr lang="zh-CN" altLang="en-US" b="1"/>
              <a:t>避免无效计算</a:t>
            </a:r>
            <a:r>
              <a:rPr lang="zh-CN" altLang="en-US"/>
              <a:t>：RNN通过在序列的每个时间步上迭代来工作。如果序列被填充到固定长度，RNN将无法区分实际数据和填充数据。知道实际长度可以让RNN只对有效的序列部分进行处理，从而避免对填充部分进行无效计算。</a:t>
            </a:r>
            <a:endParaRPr lang="zh-CN" altLang="en-US"/>
          </a:p>
          <a:p>
            <a:endParaRPr lang="zh-CN" altLang="en-US"/>
          </a:p>
          <a:p>
            <a:r>
              <a:rPr lang="zh-CN" altLang="en-US" b="1"/>
              <a:t>保持状态信息的准确性</a:t>
            </a:r>
            <a:r>
              <a:rPr lang="zh-CN" altLang="en-US"/>
              <a:t>：RNN的一个关键特性是其能够在时间步之间传递状态信息。如果RNN不知道序列的实际长度，它可能会将填充部分的状态信息错误地纳入到最终的状态表示中，这可能导致性能下降。</a:t>
            </a:r>
            <a:endParaRPr lang="zh-CN" altLang="en-US"/>
          </a:p>
          <a:p>
            <a:endParaRPr lang="zh-CN" altLang="en-US"/>
          </a:p>
          <a:p>
            <a:r>
              <a:rPr lang="zh-CN" altLang="en-US" b="1"/>
              <a:t>序列处理的动态性</a:t>
            </a:r>
            <a:r>
              <a:rPr lang="zh-CN" altLang="en-US"/>
              <a:t>：在某些实现中，知道实际长度允许RNN动态地处理每个序列，而不是静态地处理到最大长度。这种动态处理可以提高效率，减少计算资源的消耗。</a:t>
            </a:r>
            <a:endParaRPr lang="zh-CN" altLang="en-US"/>
          </a:p>
          <a:p>
            <a:endParaRPr lang="zh-CN" altLang="en-US"/>
          </a:p>
          <a:p>
            <a:r>
              <a:rPr lang="zh-CN" altLang="en-US" b="1"/>
              <a:t>变长序列的批处理</a:t>
            </a:r>
            <a:r>
              <a:rPr lang="zh-CN" altLang="en-US"/>
              <a:t>：在批处理中，为了保证所有序列能够在同一个批次中被处理，通常需要将它们填充到相同的长度。知道每个序列的实际长度对于在批处理后正确解码或进一步处理这些序列至关重要。</a:t>
            </a:r>
            <a:endParaRPr lang="zh-CN" altLang="en-US"/>
          </a:p>
          <a:p>
            <a:endParaRPr lang="zh-CN" altLang="en-US"/>
          </a:p>
          <a:p>
            <a:r>
              <a:rPr lang="zh-CN" altLang="en-US" b="1"/>
              <a:t>与某些层的兼容性</a:t>
            </a:r>
            <a:r>
              <a:rPr lang="zh-CN" altLang="en-US"/>
              <a:t>：某些特定类型的RNN层（如长短时记忆网络（LSTM）的变体）可能需要明确的序列长度信息来优化处理流程。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1500" y="336550"/>
            <a:ext cx="11049000" cy="6185535"/>
          </a:xfrm>
          <a:prstGeom prst="rect">
            <a:avLst/>
          </a:prstGeom>
          <a:noFill/>
        </p:spPr>
        <p:txBody>
          <a:bodyPr wrap="square" rtlCol="0" anchor="t">
            <a:spAutoFit/>
          </a:bodyPr>
          <a:p>
            <a:r>
              <a:rPr lang="zh-CN" altLang="en-US"/>
              <a:t>下面是构建词汇表的关键步骤和概念：</a:t>
            </a:r>
            <a:endParaRPr lang="zh-CN" altLang="en-US"/>
          </a:p>
          <a:p>
            <a:endParaRPr lang="zh-CN" altLang="en-US"/>
          </a:p>
          <a:p>
            <a:r>
              <a:rPr lang="zh-CN" altLang="en-US" b="1"/>
              <a:t>词汇提取</a:t>
            </a:r>
            <a:r>
              <a:rPr lang="zh-CN" altLang="en-US"/>
              <a:t>：首先，从训练数据集中提取所有唯一的词汇（单词）。这通常是通过分词过程完成的，即将文本分割成单独的单词或符号。</a:t>
            </a:r>
            <a:endParaRPr lang="zh-CN" altLang="en-US"/>
          </a:p>
          <a:p>
            <a:endParaRPr lang="zh-CN" altLang="en-US"/>
          </a:p>
          <a:p>
            <a:r>
              <a:rPr lang="zh-CN" altLang="en-US" b="1"/>
              <a:t>数值化</a:t>
            </a:r>
            <a:r>
              <a:rPr lang="zh-CN" altLang="en-US"/>
              <a:t>：每个唯一的词汇（单词）被赋予一个特定的数值标识符。这通常是按照词汇出现的频率来进行的，频率最高的单词（如"the"、"is"等）通常会被赋予最低的数值标识符。</a:t>
            </a:r>
            <a:endParaRPr lang="zh-CN" altLang="en-US"/>
          </a:p>
          <a:p>
            <a:endParaRPr lang="zh-CN" altLang="en-US"/>
          </a:p>
          <a:p>
            <a:r>
              <a:rPr lang="zh-CN" altLang="en-US" b="1"/>
              <a:t>限制词汇表大小</a:t>
            </a:r>
            <a:r>
              <a:rPr lang="zh-CN" altLang="en-US"/>
              <a:t>：在许多情况下，为了减少模型的复杂性和内存需求，会设置一个最大词汇量。这意味着只有最频繁出现的单词会被包含在词汇表中。不常见的单词通常被标记为一个特殊的符号，比如&lt;UNK&gt;（未知）。</a:t>
            </a:r>
            <a:endParaRPr lang="zh-CN" altLang="en-US"/>
          </a:p>
          <a:p>
            <a:endParaRPr lang="zh-CN" altLang="en-US"/>
          </a:p>
          <a:p>
            <a:r>
              <a:rPr lang="zh-CN" altLang="en-US" b="1"/>
              <a:t>特殊标记</a:t>
            </a:r>
            <a:r>
              <a:rPr lang="zh-CN" altLang="en-US"/>
              <a:t>：除了普通单词外，词汇表中通常还包括一些特殊标记，如：</a:t>
            </a:r>
            <a:endParaRPr lang="zh-CN" altLang="en-US"/>
          </a:p>
          <a:p>
            <a:r>
              <a:rPr lang="zh-CN" altLang="en-US"/>
              <a:t>&lt;PAD&gt;：用于填充较短的序列，以使所有序列长度一致。</a:t>
            </a:r>
            <a:endParaRPr lang="zh-CN" altLang="en-US"/>
          </a:p>
          <a:p>
            <a:r>
              <a:rPr lang="zh-CN" altLang="en-US"/>
              <a:t>&lt;UNK&gt;：表示未知单词，用于替换那些不在词汇表中的单词。</a:t>
            </a:r>
            <a:endParaRPr lang="zh-CN" altLang="en-US"/>
          </a:p>
          <a:p>
            <a:r>
              <a:rPr lang="zh-CN" altLang="en-US"/>
              <a:t>&lt;SOS&gt;和&lt;EOS&gt;：分别表示序列的开始和结束，这在某些类型的模型中很有用，例如在序列到序列的模型中。</a:t>
            </a:r>
            <a:endParaRPr lang="zh-CN" altLang="en-US"/>
          </a:p>
          <a:p>
            <a:endParaRPr lang="zh-CN" altLang="en-US"/>
          </a:p>
          <a:p>
            <a:r>
              <a:rPr lang="zh-CN" altLang="en-US" b="1"/>
              <a:t>使用词汇表</a:t>
            </a:r>
            <a:r>
              <a:rPr lang="zh-CN" altLang="en-US"/>
              <a:t>：构建好的词汇表被用于将文本数据转换为数值形式，这样机器学习模型就可以处理这些数据了。每个单词都被替换为其相应的数值标识符。</a:t>
            </a:r>
            <a:endParaRPr lang="zh-CN" altLang="en-US"/>
          </a:p>
          <a:p>
            <a:endParaRPr lang="zh-CN" altLang="en-US"/>
          </a:p>
          <a:p>
            <a:r>
              <a:rPr lang="zh-CN" altLang="en-US"/>
              <a:t>（可选）使用预训练词向量：有时，词汇表的构建还包括将预训练的词向量（如GloVe或Word2Vec）与词汇表中的单词相关联。这样可以为模型提供有关单词意义的额外信息，特别是当训练数据较少时。</a:t>
            </a:r>
            <a:endParaRPr lang="zh-CN" altLang="en-US"/>
          </a:p>
        </p:txBody>
      </p:sp>
    </p:spTree>
  </p:cSld>
  <p:clrMapOvr>
    <a:masterClrMapping/>
  </p:clrMapOvr>
</p:sld>
</file>

<file path=ppt/tags/tag1.xml><?xml version="1.0" encoding="utf-8"?>
<p:tagLst xmlns:p="http://schemas.openxmlformats.org/presentationml/2006/main">
  <p:tag name="COMMONDATA" val="eyJoZGlkIjoiMzEwNTM5NzYwMDRjMzkwZTVkZjY2ODkwMGIxNGU0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WPS 演示</Application>
  <PresentationFormat>宽屏</PresentationFormat>
  <Paragraphs>37</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Arwin Yu</dc:creator>
  <cp:lastModifiedBy>Arwin</cp:lastModifiedBy>
  <cp:revision>2</cp:revision>
  <dcterms:created xsi:type="dcterms:W3CDTF">2023-11-26T01:13:00Z</dcterms:created>
  <dcterms:modified xsi:type="dcterms:W3CDTF">2023-11-26T02:45:47Z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722D705A250944F6B3436ED6E8AA0CE1</vt:lpwstr>
  </property>
  <property fmtid="{D5CDD505-2E9C-101B-9397-08002B2CF9AE}" pid="3" name="KSOProductBuildVer">
    <vt:lpwstr>2052-11.1.0.13703</vt:lpwstr>
  </property>
</Properties>
</file>