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2" r:id="rId4"/>
    <p:sldId id="257" r:id="rId5"/>
    <p:sldId id="258" r:id="rId6"/>
    <p:sldId id="259" r:id="rId7"/>
    <p:sldId id="260" r:id="rId9"/>
    <p:sldId id="261" r:id="rId10"/>
    <p:sldId id="263" r:id="rId11"/>
    <p:sldId id="264" r:id="rId12"/>
    <p:sldId id="265" r:id="rId13"/>
    <p:sldId id="270" r:id="rId14"/>
    <p:sldId id="266" r:id="rId15"/>
    <p:sldId id="268" r:id="rId16"/>
    <p:sldId id="267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7"/>
    <a:srgbClr val="7FA7AF"/>
    <a:srgbClr val="5A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0"/>
            <a:ext cx="12199938" cy="6858000"/>
            <a:chOff x="0" y="0"/>
            <a:chExt cx="12199938" cy="6858000"/>
          </a:xfrm>
        </p:grpSpPr>
        <p:sp>
          <p:nvSpPr>
            <p:cNvPr id="5" name="任意多边形 4"/>
            <p:cNvSpPr/>
            <p:nvPr/>
          </p:nvSpPr>
          <p:spPr>
            <a:xfrm>
              <a:off x="4938713" y="2914650"/>
              <a:ext cx="7261225" cy="3943350"/>
            </a:xfrm>
            <a:custGeom>
              <a:avLst/>
              <a:gdLst>
                <a:gd name="connsiteX0" fmla="*/ 0 w 7261507"/>
                <a:gd name="connsiteY0" fmla="*/ 0 h 3943350"/>
                <a:gd name="connsiteX1" fmla="*/ 7261507 w 7261507"/>
                <a:gd name="connsiteY1" fmla="*/ 0 h 3943350"/>
                <a:gd name="connsiteX2" fmla="*/ 4938712 w 7261507"/>
                <a:gd name="connsiteY2" fmla="*/ 3943350 h 3943350"/>
                <a:gd name="connsiteX3" fmla="*/ 0 w 7261507"/>
                <a:gd name="connsiteY3" fmla="*/ 39433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61507" h="3943350">
                  <a:moveTo>
                    <a:pt x="0" y="0"/>
                  </a:moveTo>
                  <a:lnTo>
                    <a:pt x="7261507" y="0"/>
                  </a:lnTo>
                  <a:lnTo>
                    <a:pt x="4938712" y="3943350"/>
                  </a:lnTo>
                  <a:lnTo>
                    <a:pt x="0" y="394335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0"/>
              <a:ext cx="4938713" cy="685800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38713" y="0"/>
              <a:ext cx="4938712" cy="68580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11"/>
          <p:cNvGrpSpPr/>
          <p:nvPr/>
        </p:nvGrpSpPr>
        <p:grpSpPr bwMode="auto">
          <a:xfrm>
            <a:off x="388938" y="4184650"/>
            <a:ext cx="8585200" cy="119063"/>
            <a:chOff x="1547446" y="3785840"/>
            <a:chExt cx="8585981" cy="11962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758602" y="3840068"/>
              <a:ext cx="7779458" cy="14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547446" y="3785840"/>
              <a:ext cx="1632098" cy="102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501329" y="3803385"/>
              <a:ext cx="1632098" cy="102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800" y="2149200"/>
            <a:ext cx="6044400" cy="17532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20888" y="4532399"/>
            <a:ext cx="5321300" cy="10778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8B5D5-DE25-4DFC-936F-807F520F22E1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E164C-63E1-423F-B24B-7D92D76430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14350"/>
            <a:ext cx="10515600" cy="56007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AE56C-1993-4821-9480-053941EEA3E9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43750-7CB9-4AC4-9B86-29A5B4FB85C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0D458-E32A-4C95-876B-4AC431F37EC2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547D3-A527-4BC9-A79A-04801DE46BA4}" type="slidenum">
              <a:rPr lang="zh-CN" altLang="en-US"/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133350"/>
            <a:ext cx="5676900" cy="1181100"/>
            <a:chOff x="6515100" y="133350"/>
            <a:chExt cx="5676900" cy="1181100"/>
          </a:xfrm>
        </p:grpSpPr>
        <p:sp>
          <p:nvSpPr>
            <p:cNvPr id="7" name="矩形 4"/>
            <p:cNvSpPr/>
            <p:nvPr/>
          </p:nvSpPr>
          <p:spPr>
            <a:xfrm>
              <a:off x="6991350" y="133350"/>
              <a:ext cx="1543050" cy="685800"/>
            </a:xfrm>
            <a:custGeom>
              <a:avLst/>
              <a:gdLst>
                <a:gd name="connsiteX0" fmla="*/ 0 w 781050"/>
                <a:gd name="connsiteY0" fmla="*/ 0 h 1181100"/>
                <a:gd name="connsiteX1" fmla="*/ 781050 w 781050"/>
                <a:gd name="connsiteY1" fmla="*/ 0 h 1181100"/>
                <a:gd name="connsiteX2" fmla="*/ 781050 w 781050"/>
                <a:gd name="connsiteY2" fmla="*/ 1181100 h 1181100"/>
                <a:gd name="connsiteX3" fmla="*/ 0 w 781050"/>
                <a:gd name="connsiteY3" fmla="*/ 1181100 h 1181100"/>
                <a:gd name="connsiteX4" fmla="*/ 0 w 781050"/>
                <a:gd name="connsiteY4" fmla="*/ 0 h 1181100"/>
                <a:gd name="connsiteX0-1" fmla="*/ 0 w 781050"/>
                <a:gd name="connsiteY0-2" fmla="*/ 0 h 1181100"/>
                <a:gd name="connsiteX1-3" fmla="*/ 781050 w 781050"/>
                <a:gd name="connsiteY1-4" fmla="*/ 0 h 1181100"/>
                <a:gd name="connsiteX2-5" fmla="*/ 781050 w 781050"/>
                <a:gd name="connsiteY2-6" fmla="*/ 1181100 h 1181100"/>
                <a:gd name="connsiteX3-7" fmla="*/ 0 w 781050"/>
                <a:gd name="connsiteY3-8" fmla="*/ 0 h 1181100"/>
                <a:gd name="connsiteX0-9" fmla="*/ 0 w 1543050"/>
                <a:gd name="connsiteY0-10" fmla="*/ 0 h 685800"/>
                <a:gd name="connsiteX1-11" fmla="*/ 781050 w 1543050"/>
                <a:gd name="connsiteY1-12" fmla="*/ 0 h 685800"/>
                <a:gd name="connsiteX2-13" fmla="*/ 1543050 w 1543050"/>
                <a:gd name="connsiteY2-14" fmla="*/ 685800 h 685800"/>
                <a:gd name="connsiteX3-15" fmla="*/ 0 w 1543050"/>
                <a:gd name="connsiteY3-16" fmla="*/ 0 h 685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43050" h="685800">
                  <a:moveTo>
                    <a:pt x="0" y="0"/>
                  </a:moveTo>
                  <a:lnTo>
                    <a:pt x="781050" y="0"/>
                  </a:lnTo>
                  <a:lnTo>
                    <a:pt x="154305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515100" y="361950"/>
              <a:ext cx="5676900" cy="7239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991350" y="133350"/>
              <a:ext cx="781050" cy="118110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72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7300" y="365125"/>
            <a:ext cx="4419600" cy="720725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1581150"/>
            <a:ext cx="10953750" cy="3981450"/>
            <a:chOff x="0" y="1581150"/>
            <a:chExt cx="10953750" cy="3981450"/>
          </a:xfrm>
        </p:grpSpPr>
        <p:sp>
          <p:nvSpPr>
            <p:cNvPr id="5" name="矩形 3"/>
            <p:cNvSpPr/>
            <p:nvPr/>
          </p:nvSpPr>
          <p:spPr>
            <a:xfrm>
              <a:off x="0" y="2446338"/>
              <a:ext cx="10953750" cy="2362200"/>
            </a:xfrm>
            <a:custGeom>
              <a:avLst/>
              <a:gdLst>
                <a:gd name="connsiteX0" fmla="*/ 0 w 10953750"/>
                <a:gd name="connsiteY0" fmla="*/ 0 h 1314450"/>
                <a:gd name="connsiteX1" fmla="*/ 10953750 w 10953750"/>
                <a:gd name="connsiteY1" fmla="*/ 0 h 1314450"/>
                <a:gd name="connsiteX2" fmla="*/ 10953750 w 10953750"/>
                <a:gd name="connsiteY2" fmla="*/ 1314450 h 1314450"/>
                <a:gd name="connsiteX3" fmla="*/ 0 w 10953750"/>
                <a:gd name="connsiteY3" fmla="*/ 1314450 h 1314450"/>
                <a:gd name="connsiteX4" fmla="*/ 0 w 10953750"/>
                <a:gd name="connsiteY4" fmla="*/ 0 h 1314450"/>
                <a:gd name="connsiteX0-1" fmla="*/ 0 w 10953750"/>
                <a:gd name="connsiteY0-2" fmla="*/ 0 h 2362200"/>
                <a:gd name="connsiteX1-3" fmla="*/ 10953750 w 10953750"/>
                <a:gd name="connsiteY1-4" fmla="*/ 0 h 2362200"/>
                <a:gd name="connsiteX2-5" fmla="*/ 10953750 w 10953750"/>
                <a:gd name="connsiteY2-6" fmla="*/ 1314450 h 2362200"/>
                <a:gd name="connsiteX3-7" fmla="*/ 9220200 w 10953750"/>
                <a:gd name="connsiteY3-8" fmla="*/ 2362200 h 2362200"/>
                <a:gd name="connsiteX4-9" fmla="*/ 0 w 10953750"/>
                <a:gd name="connsiteY4-10" fmla="*/ 0 h 2362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953750" h="2362200">
                  <a:moveTo>
                    <a:pt x="0" y="0"/>
                  </a:moveTo>
                  <a:lnTo>
                    <a:pt x="10953750" y="0"/>
                  </a:lnTo>
                  <a:lnTo>
                    <a:pt x="10953750" y="1314450"/>
                  </a:lnTo>
                  <a:lnTo>
                    <a:pt x="9220200" y="236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1581150"/>
              <a:ext cx="9886950" cy="398145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409825"/>
              <a:ext cx="10953750" cy="131445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65500" y="2545200"/>
            <a:ext cx="6954600" cy="8964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65500" y="3994644"/>
            <a:ext cx="6954600" cy="1062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BD788-FA56-4974-9C9C-128C738C6268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30B1-C158-43A9-A515-25F1CEE667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33350"/>
            <a:ext cx="5676900" cy="1181100"/>
            <a:chOff x="6515100" y="133350"/>
            <a:chExt cx="5676900" cy="1181100"/>
          </a:xfrm>
        </p:grpSpPr>
        <p:sp>
          <p:nvSpPr>
            <p:cNvPr id="12" name="矩形 4"/>
            <p:cNvSpPr/>
            <p:nvPr/>
          </p:nvSpPr>
          <p:spPr>
            <a:xfrm>
              <a:off x="6991350" y="133350"/>
              <a:ext cx="1543050" cy="685800"/>
            </a:xfrm>
            <a:custGeom>
              <a:avLst/>
              <a:gdLst>
                <a:gd name="connsiteX0" fmla="*/ 0 w 781050"/>
                <a:gd name="connsiteY0" fmla="*/ 0 h 1181100"/>
                <a:gd name="connsiteX1" fmla="*/ 781050 w 781050"/>
                <a:gd name="connsiteY1" fmla="*/ 0 h 1181100"/>
                <a:gd name="connsiteX2" fmla="*/ 781050 w 781050"/>
                <a:gd name="connsiteY2" fmla="*/ 1181100 h 1181100"/>
                <a:gd name="connsiteX3" fmla="*/ 0 w 781050"/>
                <a:gd name="connsiteY3" fmla="*/ 1181100 h 1181100"/>
                <a:gd name="connsiteX4" fmla="*/ 0 w 781050"/>
                <a:gd name="connsiteY4" fmla="*/ 0 h 1181100"/>
                <a:gd name="connsiteX0-1" fmla="*/ 0 w 781050"/>
                <a:gd name="connsiteY0-2" fmla="*/ 0 h 1181100"/>
                <a:gd name="connsiteX1-3" fmla="*/ 781050 w 781050"/>
                <a:gd name="connsiteY1-4" fmla="*/ 0 h 1181100"/>
                <a:gd name="connsiteX2-5" fmla="*/ 781050 w 781050"/>
                <a:gd name="connsiteY2-6" fmla="*/ 1181100 h 1181100"/>
                <a:gd name="connsiteX3-7" fmla="*/ 0 w 781050"/>
                <a:gd name="connsiteY3-8" fmla="*/ 0 h 1181100"/>
                <a:gd name="connsiteX0-9" fmla="*/ 0 w 1543050"/>
                <a:gd name="connsiteY0-10" fmla="*/ 0 h 685800"/>
                <a:gd name="connsiteX1-11" fmla="*/ 781050 w 1543050"/>
                <a:gd name="connsiteY1-12" fmla="*/ 0 h 685800"/>
                <a:gd name="connsiteX2-13" fmla="*/ 1543050 w 1543050"/>
                <a:gd name="connsiteY2-14" fmla="*/ 685800 h 685800"/>
                <a:gd name="connsiteX3-15" fmla="*/ 0 w 1543050"/>
                <a:gd name="connsiteY3-16" fmla="*/ 0 h 685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43050" h="685800">
                  <a:moveTo>
                    <a:pt x="0" y="0"/>
                  </a:moveTo>
                  <a:lnTo>
                    <a:pt x="781050" y="0"/>
                  </a:lnTo>
                  <a:lnTo>
                    <a:pt x="154305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515100" y="361950"/>
              <a:ext cx="5676900" cy="7239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91350" y="133350"/>
              <a:ext cx="781050" cy="118110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72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7300" y="365125"/>
            <a:ext cx="4419600" cy="720725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2900"/>
            <a:ext cx="5181600" cy="45640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2900"/>
            <a:ext cx="5181600" cy="4564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608E8-93C0-46DB-9F71-6DAE45EA4CD6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B4E3-9613-43BC-AABE-89C4F3B1164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797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5650A-F2C8-4BC1-B1AF-C7E101D9F201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C041-6BB6-48E4-AADE-A6D76837D5E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 bwMode="auto">
          <a:xfrm>
            <a:off x="4824413" y="0"/>
            <a:ext cx="7378700" cy="6858000"/>
            <a:chOff x="4824413" y="0"/>
            <a:chExt cx="7378700" cy="6858000"/>
          </a:xfrm>
        </p:grpSpPr>
        <p:sp>
          <p:nvSpPr>
            <p:cNvPr id="4" name="任意多边形 3"/>
            <p:cNvSpPr/>
            <p:nvPr/>
          </p:nvSpPr>
          <p:spPr>
            <a:xfrm flipV="1">
              <a:off x="4824413" y="3905250"/>
              <a:ext cx="7367587" cy="2952750"/>
            </a:xfrm>
            <a:custGeom>
              <a:avLst/>
              <a:gdLst>
                <a:gd name="connsiteX0" fmla="*/ 0 w 7367030"/>
                <a:gd name="connsiteY0" fmla="*/ 0 h 2095500"/>
                <a:gd name="connsiteX1" fmla="*/ 7367030 w 7367030"/>
                <a:gd name="connsiteY1" fmla="*/ 0 h 2095500"/>
                <a:gd name="connsiteX2" fmla="*/ 6403582 w 7367030"/>
                <a:gd name="connsiteY2" fmla="*/ 2095500 h 2095500"/>
                <a:gd name="connsiteX3" fmla="*/ 1012432 w 7367030"/>
                <a:gd name="connsiteY3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7030" h="2095500">
                  <a:moveTo>
                    <a:pt x="0" y="0"/>
                  </a:moveTo>
                  <a:lnTo>
                    <a:pt x="7367030" y="0"/>
                  </a:lnTo>
                  <a:lnTo>
                    <a:pt x="6403582" y="2095500"/>
                  </a:lnTo>
                  <a:lnTo>
                    <a:pt x="1012432" y="209550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835525" y="0"/>
              <a:ext cx="7367588" cy="2095500"/>
            </a:xfrm>
            <a:custGeom>
              <a:avLst/>
              <a:gdLst>
                <a:gd name="connsiteX0" fmla="*/ 0 w 7367030"/>
                <a:gd name="connsiteY0" fmla="*/ 0 h 2095500"/>
                <a:gd name="connsiteX1" fmla="*/ 7367030 w 7367030"/>
                <a:gd name="connsiteY1" fmla="*/ 0 h 2095500"/>
                <a:gd name="connsiteX2" fmla="*/ 6403582 w 7367030"/>
                <a:gd name="connsiteY2" fmla="*/ 2095500 h 2095500"/>
                <a:gd name="connsiteX3" fmla="*/ 1012432 w 7367030"/>
                <a:gd name="connsiteY3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7030" h="2095500">
                  <a:moveTo>
                    <a:pt x="0" y="0"/>
                  </a:moveTo>
                  <a:lnTo>
                    <a:pt x="7367030" y="0"/>
                  </a:lnTo>
                  <a:lnTo>
                    <a:pt x="6403582" y="2095500"/>
                  </a:lnTo>
                  <a:lnTo>
                    <a:pt x="1012432" y="209550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848350" y="0"/>
              <a:ext cx="5391150" cy="20955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848350" y="3905250"/>
              <a:ext cx="5391150" cy="295275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16400" y="2412000"/>
            <a:ext cx="7886713" cy="1325563"/>
          </a:xfrm>
          <a:noFill/>
        </p:spPr>
        <p:txBody>
          <a:bodyPr/>
          <a:lstStyle>
            <a:lvl1pPr algn="ctr">
              <a:defRPr sz="5400">
                <a:solidFill>
                  <a:srgbClr val="43646B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176B-9837-4B1B-8DBB-BD9E0F08EA3C}" type="datetimeFigureOut">
              <a:rPr lang="zh-CN" altLang="en-US"/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A263-AD77-4833-B3AC-53029A6A97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EA69D-171E-4928-84B9-F6256BEC5FB1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1F902-BFAE-406C-879E-0FD5F8F8722A}" type="slidenum">
              <a:rPr lang="zh-CN" altLang="en-US"/>
            </a:fld>
            <a:endParaRPr lang="zh-CN" altLang="en-US" dirty="0"/>
          </a:p>
        </p:txBody>
      </p:sp>
      <p:sp>
        <p:nvSpPr>
          <p:cNvPr id="7" name="矩形 4"/>
          <p:cNvSpPr/>
          <p:nvPr/>
        </p:nvSpPr>
        <p:spPr>
          <a:xfrm>
            <a:off x="6991350" y="133350"/>
            <a:ext cx="1543050" cy="685800"/>
          </a:xfrm>
          <a:custGeom>
            <a:avLst/>
            <a:gdLst>
              <a:gd name="connsiteX0" fmla="*/ 0 w 781050"/>
              <a:gd name="connsiteY0" fmla="*/ 0 h 1181100"/>
              <a:gd name="connsiteX1" fmla="*/ 781050 w 781050"/>
              <a:gd name="connsiteY1" fmla="*/ 0 h 1181100"/>
              <a:gd name="connsiteX2" fmla="*/ 781050 w 781050"/>
              <a:gd name="connsiteY2" fmla="*/ 1181100 h 1181100"/>
              <a:gd name="connsiteX3" fmla="*/ 0 w 781050"/>
              <a:gd name="connsiteY3" fmla="*/ 1181100 h 1181100"/>
              <a:gd name="connsiteX4" fmla="*/ 0 w 781050"/>
              <a:gd name="connsiteY4" fmla="*/ 0 h 1181100"/>
              <a:gd name="connsiteX0-1" fmla="*/ 0 w 781050"/>
              <a:gd name="connsiteY0-2" fmla="*/ 0 h 1181100"/>
              <a:gd name="connsiteX1-3" fmla="*/ 781050 w 781050"/>
              <a:gd name="connsiteY1-4" fmla="*/ 0 h 1181100"/>
              <a:gd name="connsiteX2-5" fmla="*/ 781050 w 781050"/>
              <a:gd name="connsiteY2-6" fmla="*/ 1181100 h 1181100"/>
              <a:gd name="connsiteX3-7" fmla="*/ 0 w 781050"/>
              <a:gd name="connsiteY3-8" fmla="*/ 0 h 1181100"/>
              <a:gd name="connsiteX0-9" fmla="*/ 0 w 1543050"/>
              <a:gd name="connsiteY0-10" fmla="*/ 0 h 685800"/>
              <a:gd name="connsiteX1-11" fmla="*/ 781050 w 1543050"/>
              <a:gd name="connsiteY1-12" fmla="*/ 0 h 685800"/>
              <a:gd name="connsiteX2-13" fmla="*/ 1543050 w 1543050"/>
              <a:gd name="connsiteY2-14" fmla="*/ 685800 h 685800"/>
              <a:gd name="connsiteX3-15" fmla="*/ 0 w 1543050"/>
              <a:gd name="connsiteY3-16" fmla="*/ 0 h 68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543050" h="685800">
                <a:moveTo>
                  <a:pt x="0" y="0"/>
                </a:moveTo>
                <a:lnTo>
                  <a:pt x="781050" y="0"/>
                </a:lnTo>
                <a:lnTo>
                  <a:pt x="154305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436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15100" y="361950"/>
            <a:ext cx="5676900" cy="723900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91350" y="133350"/>
            <a:ext cx="781050" cy="1181100"/>
          </a:xfrm>
          <a:prstGeom prst="rect">
            <a:avLst/>
          </a:prstGeom>
          <a:solidFill>
            <a:srgbClr val="7F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>
                <a:solidFill>
                  <a:srgbClr val="43646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128A9-DF2C-4ACE-A0C4-064AC2AEFD0A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584CE-86D7-4029-9264-4D8EB72771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4900" y="365125"/>
            <a:ext cx="135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662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43930-1D3F-49BD-A5E1-8B376913FA77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5845-7CA3-4049-9FF7-19A720A8A79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C76DDD-8E36-4E9E-8FBC-9380EF5CA4F9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0E2F6D-F271-49B9-B5AB-1A6F0D549A54}" type="slidenum">
              <a:rPr lang="zh-CN" altLang="en-US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620" y="625475"/>
            <a:ext cx="8865235" cy="3277235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/>
              <a:t>软件项目成本计划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zh-CN" altLang="en-US" sz="3600"/>
              <a:t>用例点估算法、功能点估算法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0570" y="5243195"/>
            <a:ext cx="5321300" cy="76136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小组成员：周小青、江婷、巫昭雯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计算</a:t>
            </a:r>
            <a:r>
              <a:rPr lang="en-US" altLang="zh-CN" sz="2400">
                <a:sym typeface="+mn-ea"/>
              </a:rPr>
              <a:t>UFC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435258" name="Group 58"/>
          <p:cNvGraphicFramePr>
            <a:graphicFrameLocks noGrp="1"/>
          </p:cNvGraphicFramePr>
          <p:nvPr/>
        </p:nvGraphicFramePr>
        <p:xfrm>
          <a:off x="1257300" y="2320925"/>
          <a:ext cx="10449560" cy="46634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612390"/>
                <a:gridCol w="2612390"/>
                <a:gridCol w="2612390"/>
                <a:gridCol w="2612390"/>
              </a:tblGrid>
              <a:tr h="4876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endParaRPr kumimoji="1" lang="zh-CN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18" marB="45718" anchor="ctr" anchorCtr="0" horzOverflow="overflow">
                    <a:solidFill>
                      <a:srgbClr val="7FA7AF"/>
                    </a:solidFill>
                  </a:tcPr>
                </a:tc>
                <a:tc rowSpan="2" grid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组件复杂度</a:t>
                      </a:r>
                      <a:endParaRPr kumimoji="1" lang="zh-CN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18" marB="45718" anchor="ctr" anchorCtr="0" horzOverflow="overflow">
                    <a:solidFill>
                      <a:srgbClr val="7FA7AF"/>
                    </a:solidFill>
                  </a:tcPr>
                </a:tc>
                <a:tc rowSpan="2" hMerge="1">
                  <a:tcPr/>
                </a:tc>
                <a:tc rowSpan="2" hMerge="1">
                  <a:tcPr/>
                </a:tc>
              </a:tr>
              <a:tr h="0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sym typeface="+mn-ea"/>
                        </a:rPr>
                        <a:t>组件</a:t>
                      </a:r>
                      <a:endParaRPr kumimoji="1" lang="zh-CN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18" marB="45718" anchor="ctr" anchorCtr="0" horzOverflow="overflow">
                    <a:solidFill>
                      <a:srgbClr val="7FA7AF"/>
                    </a:solidFill>
                  </a:tcPr>
                </a:tc>
                <a:tc vMerge="1" gridSpan="3">
                  <a:tcPr marT="45718" marB="45718" anchor="ctr" anchorCtr="0" horzOverflow="overflow">
                    <a:solidFill>
                      <a:srgbClr val="7FA7AF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</a:tr>
              <a:tr h="457200">
                <a:tc vMerge="1">
                  <a:tcPr marT="45718" marB="45718" anchor="ctr" anchorCtr="0" horzOverflow="overflow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简单</a:t>
                      </a:r>
                      <a:endParaRPr kumimoji="1" lang="zh-CN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18" marB="45718" anchor="ctr" anchorCtr="0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一般</a:t>
                      </a:r>
                      <a:endParaRPr kumimoji="1" lang="zh-CN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18" marB="45718" anchor="ctr" anchorCtr="0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复杂</a:t>
                      </a:r>
                      <a:endParaRPr kumimoji="1" lang="zh-CN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18" marB="45718" anchor="ctr" anchorCtr="0" horzOverflow="overflow"/>
                </a:tc>
              </a:tr>
              <a:tr h="426156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外部输入</a:t>
                      </a:r>
                      <a:endParaRPr lang="zh-CN" altLang="en-US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10*3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3*4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0*6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</a:tr>
              <a:tr h="518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外部输出</a:t>
                      </a:r>
                      <a:endParaRPr lang="zh-CN" altLang="en-US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0*4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1*5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2*7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</a:tr>
              <a:tr h="426156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外部查询</a:t>
                      </a:r>
                      <a:endParaRPr lang="zh-CN" altLang="en-US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0*3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5*4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0*6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</a:tr>
              <a:tr h="426156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外部接口文件</a:t>
                      </a:r>
                      <a:endParaRPr lang="zh-CN" altLang="en-US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0*5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2*7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0*10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</a:tr>
              <a:tr h="426156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内部逻辑文件</a:t>
                      </a:r>
                      <a:endParaRPr lang="zh-CN" altLang="en-US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3*7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2*10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0*15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</a:tr>
              <a:tr h="426156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总计</a:t>
                      </a:r>
                      <a:endParaRPr lang="zh-CN" altLang="en-US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</a:tr>
              <a:tr h="426156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UFC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0"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136</a:t>
                      </a:r>
                      <a:endParaRPr lang="en-US" altLang="zh-CN" sz="2400" b="0"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 anchorCtr="0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531870" y="1363980"/>
            <a:ext cx="4823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+mn-ea"/>
              </a:rPr>
              <a:t>表</a:t>
            </a:r>
            <a:r>
              <a:rPr lang="en-US" altLang="zh-CN" sz="2400" b="1">
                <a:latin typeface="+mn-ea"/>
              </a:rPr>
              <a:t>2-2  </a:t>
            </a:r>
            <a:r>
              <a:rPr lang="zh-CN" altLang="en-US" sz="2400" b="1">
                <a:latin typeface="+mn-ea"/>
              </a:rPr>
              <a:t>计算</a:t>
            </a:r>
            <a:r>
              <a:rPr lang="en-US" altLang="zh-CN" sz="2400" b="1">
                <a:latin typeface="+mn-ea"/>
              </a:rPr>
              <a:t>UFC</a:t>
            </a:r>
            <a:r>
              <a:rPr lang="zh-CN" altLang="en-US" sz="2400" b="1">
                <a:latin typeface="+mn-ea"/>
              </a:rPr>
              <a:t>的结果</a:t>
            </a:r>
            <a:endParaRPr lang="zh-CN" altLang="en-US" sz="2400" b="1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5330" y="365125"/>
            <a:ext cx="335153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10000"/>
              </a:lnSpc>
            </a:pPr>
            <a:r>
              <a:rPr lang="zh-CN" altLang="en-US" sz="2000"/>
              <a:t>外部输入：13项</a:t>
            </a:r>
            <a:endParaRPr lang="zh-CN" altLang="en-US" sz="2000"/>
          </a:p>
          <a:p>
            <a:pPr algn="r">
              <a:lnSpc>
                <a:spcPct val="110000"/>
              </a:lnSpc>
            </a:pPr>
            <a:r>
              <a:rPr lang="zh-CN" altLang="en-US" sz="2000"/>
              <a:t>外部输出：3项</a:t>
            </a:r>
            <a:endParaRPr lang="zh-CN" altLang="en-US" sz="2000"/>
          </a:p>
          <a:p>
            <a:pPr algn="r">
              <a:lnSpc>
                <a:spcPct val="110000"/>
              </a:lnSpc>
            </a:pPr>
            <a:r>
              <a:rPr lang="zh-CN" altLang="en-US" sz="2000"/>
              <a:t>外部查询：5项</a:t>
            </a:r>
            <a:endParaRPr lang="zh-CN" altLang="en-US" sz="2000"/>
          </a:p>
          <a:p>
            <a:pPr algn="r">
              <a:lnSpc>
                <a:spcPct val="110000"/>
              </a:lnSpc>
            </a:pPr>
            <a:r>
              <a:rPr lang="zh-CN" altLang="en-US" sz="2000"/>
              <a:t>内部逻辑文件：5项</a:t>
            </a:r>
            <a:endParaRPr lang="zh-CN" altLang="en-US" sz="2000"/>
          </a:p>
          <a:p>
            <a:pPr algn="r">
              <a:lnSpc>
                <a:spcPct val="110000"/>
              </a:lnSpc>
            </a:pPr>
            <a:r>
              <a:rPr lang="zh-CN" altLang="en-US" sz="2000"/>
              <a:t>外部接口文件：2项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TCF技术复杂度因子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1809115" y="1600835"/>
          <a:ext cx="9522460" cy="4607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7565"/>
                <a:gridCol w="3924300"/>
                <a:gridCol w="721995"/>
                <a:gridCol w="4038600"/>
              </a:tblGrid>
              <a:tr h="575945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技术复杂度因子</a:t>
                      </a:r>
                      <a:endParaRPr lang="zh-CN" altLang="en-US" sz="28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75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F1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可靠的备份和恢复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F2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数据通信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</a:tr>
              <a:tr h="575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F3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分布式函数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F4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性能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</a:tr>
              <a:tr h="575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F5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大量使用的配置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F6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联机数据输入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</a:tr>
              <a:tr h="575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F7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操作简单性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F8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在线升级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</a:tr>
              <a:tr h="575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F9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复杂界面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F10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复杂数据处理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</a:tr>
              <a:tr h="575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F11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重复使用性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F12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安装简易性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</a:tr>
              <a:tr h="575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F13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多重站点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/>
                        <a:t>F14</a:t>
                      </a:r>
                      <a:endParaRPr lang="en-US" altLang="zh-CN" sz="2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/>
                        <a:t>易于修改</a:t>
                      </a:r>
                      <a:endParaRPr lang="zh-CN" altLang="en-US" sz="2800"/>
                    </a:p>
                  </a:txBody>
                  <a:tcPr marL="0" marR="0" marT="0" marB="1" vert="horz"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计算</a:t>
            </a:r>
            <a:r>
              <a:rPr lang="en-US" altLang="zh-CN" sz="2400">
                <a:sym typeface="+mn-ea"/>
              </a:rPr>
              <a:t>TCF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EP</a:t>
            </a:r>
            <a:endParaRPr lang="en-US" altLang="zh-CN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7300" y="1677035"/>
            <a:ext cx="7403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TCF=0.65+0.01*</a:t>
            </a:r>
            <a:r>
              <a:rPr lang="zh-CN" altLang="en-US" sz="2800"/>
              <a:t>（</a:t>
            </a:r>
            <a:r>
              <a:rPr lang="en-US" altLang="zh-CN" sz="2800"/>
              <a:t>14*3</a:t>
            </a:r>
            <a:r>
              <a:rPr lang="zh-CN" altLang="en-US" sz="2800"/>
              <a:t>）</a:t>
            </a:r>
            <a:r>
              <a:rPr lang="en-US" altLang="zh-CN" sz="2800"/>
              <a:t>=1.07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257300" y="2487930"/>
            <a:ext cx="7403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EP=UFC*TCF=136*1.07</a:t>
            </a:r>
            <a:r>
              <a:rPr lang="en-US" altLang="zh-CN" sz="2800">
                <a:latin typeface="Arial" panose="020B0604020202020204" pitchFamily="34" charset="0"/>
              </a:rPr>
              <a:t>≈146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7300" y="3610610"/>
            <a:ext cx="7403465" cy="182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Effort=FP×PF</a:t>
            </a:r>
            <a:endParaRPr sz="280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如果PF=15工时/功能点</a:t>
            </a:r>
            <a:endParaRPr sz="280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则Effort=FP×PF=</a:t>
            </a:r>
            <a:r>
              <a:rPr lang="en-US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146</a:t>
            </a:r>
            <a:r>
              <a:rPr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*15=</a:t>
            </a:r>
            <a:r>
              <a:rPr lang="en-US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2190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工时</a:t>
            </a:r>
            <a:endParaRPr lang="zh-CN" altLang="en-US" sz="280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功能点与代码行转换</a:t>
            </a:r>
            <a:endParaRPr lang="zh-CN" altLang="en-US"/>
          </a:p>
        </p:txBody>
      </p:sp>
      <p:graphicFrame>
        <p:nvGraphicFramePr>
          <p:cNvPr id="40964" name="表格 40963"/>
          <p:cNvGraphicFramePr/>
          <p:nvPr/>
        </p:nvGraphicFramePr>
        <p:xfrm>
          <a:off x="2780983" y="1404303"/>
          <a:ext cx="6629400" cy="5070475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语言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A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代码行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/FP</a:t>
                      </a:r>
                      <a:endParaRPr lang="en-US" altLang="zh-CN" sz="2400" b="1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A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Assembly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320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150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COBOL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105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FORTRAN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105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PASCAL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91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ADA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71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PL/1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65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PROLOG/LISP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64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SMALLTALK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21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SPREADSHEET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6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stealth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用例点估算法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估算</a:t>
            </a:r>
            <a:r>
              <a:rPr lang="en-US" altLang="zh-CN" sz="2400"/>
              <a:t>UAW</a:t>
            </a:r>
            <a:endParaRPr lang="en-US" altLang="zh-CN" sz="2400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910590" y="1833880"/>
          <a:ext cx="10443210" cy="3333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240"/>
                <a:gridCol w="1859915"/>
                <a:gridCol w="1546225"/>
                <a:gridCol w="1396365"/>
                <a:gridCol w="3518535"/>
                <a:gridCol w="963930"/>
              </a:tblGrid>
              <a:tr h="866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序号</a:t>
                      </a:r>
                      <a:endParaRPr lang="zh-CN" altLang="en-US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Actor</a:t>
                      </a:r>
                      <a:r>
                        <a:rPr lang="zh-CN" altLang="en-US" sz="2400"/>
                        <a:t>复杂度等级</a:t>
                      </a:r>
                      <a:endParaRPr lang="zh-CN" altLang="en-US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权值</a:t>
                      </a:r>
                      <a:endParaRPr lang="zh-CN" altLang="en-US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参与角色</a:t>
                      </a:r>
                      <a:r>
                        <a:rPr lang="en-US" altLang="zh-CN" sz="2400"/>
                        <a:t>Actor</a:t>
                      </a:r>
                      <a:r>
                        <a:rPr lang="zh-CN" altLang="en-US" sz="2400"/>
                        <a:t>数</a:t>
                      </a:r>
                      <a:endParaRPr lang="zh-CN" altLang="en-US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参与角色</a:t>
                      </a:r>
                      <a:endParaRPr lang="zh-CN" altLang="en-US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UAWi</a:t>
                      </a:r>
                      <a:endParaRPr lang="en-US" altLang="zh-CN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</a:tr>
              <a:tr h="492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Simple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人事经理，仓库管理员</a:t>
                      </a:r>
                      <a:endParaRPr lang="zh-CN" altLang="en-US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</a:tr>
              <a:tr h="828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Average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系统管理员，销售经理，收银员</a:t>
                      </a:r>
                      <a:endParaRPr lang="zh-CN" altLang="en-US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</a:tr>
              <a:tr h="5734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complex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会计</a:t>
                      </a:r>
                      <a:endParaRPr lang="zh-CN" altLang="en-US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</a:tr>
              <a:tr h="572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总计</a:t>
                      </a:r>
                      <a:endParaRPr lang="zh-CN" altLang="en-US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11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943985" y="1229360"/>
            <a:ext cx="437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+mn-ea"/>
              </a:rPr>
              <a:t>表</a:t>
            </a:r>
            <a:r>
              <a:rPr lang="en-US" altLang="zh-CN" sz="2400" b="1">
                <a:latin typeface="+mn-ea"/>
              </a:rPr>
              <a:t>1-1  </a:t>
            </a:r>
            <a:r>
              <a:rPr lang="en-US" altLang="zh-CN" sz="2400" b="1">
                <a:latin typeface="+mn-ea"/>
              </a:rPr>
              <a:t>Actor</a:t>
            </a:r>
            <a:r>
              <a:rPr lang="zh-CN" altLang="en-US" sz="2400" b="1">
                <a:latin typeface="+mn-ea"/>
              </a:rPr>
              <a:t>权值</a:t>
            </a:r>
            <a:endParaRPr lang="zh-CN" altLang="en-US" sz="2400" b="1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590" y="5482590"/>
            <a:ext cx="5899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UAW=1*2+2*3+3*1=2+6+3=11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内容占位符 4"/>
          <p:cNvGraphicFramePr/>
          <p:nvPr>
            <p:ph idx="1"/>
          </p:nvPr>
        </p:nvGraphicFramePr>
        <p:xfrm>
          <a:off x="910590" y="1711325"/>
          <a:ext cx="10515600" cy="36671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740"/>
                <a:gridCol w="2207260"/>
                <a:gridCol w="1759585"/>
                <a:gridCol w="3881755"/>
                <a:gridCol w="1191260"/>
              </a:tblGrid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序号</a:t>
                      </a:r>
                      <a:endParaRPr lang="zh-CN" altLang="en-US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User case</a:t>
                      </a:r>
                      <a:r>
                        <a:rPr lang="zh-CN" altLang="en-US" sz="2400"/>
                        <a:t>复杂度等级</a:t>
                      </a:r>
                      <a:endParaRPr lang="zh-CN" altLang="en-US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权值</a:t>
                      </a:r>
                      <a:endParaRPr lang="zh-CN" altLang="en-US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User case</a:t>
                      </a:r>
                      <a:r>
                        <a:rPr lang="zh-CN" altLang="en-US" sz="2400"/>
                        <a:t>数量</a:t>
                      </a:r>
                      <a:endParaRPr lang="zh-CN" altLang="en-US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UUCWi</a:t>
                      </a:r>
                      <a:endParaRPr lang="en-US" altLang="zh-CN" sz="2400"/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</a:tr>
              <a:tr h="530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Simple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3</a:t>
                      </a:r>
                      <a:r>
                        <a:rPr lang="zh-CN" altLang="en-US" sz="2400"/>
                        <a:t>：系统管理员</a:t>
                      </a: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15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</a:tr>
              <a:tr h="895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Average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21</a:t>
                      </a:r>
                      <a:r>
                        <a:rPr lang="zh-CN" altLang="en-US" sz="2400"/>
                        <a:t>：仓库</a:t>
                      </a:r>
                      <a:r>
                        <a:rPr lang="en-US" altLang="zh-CN" sz="2400"/>
                        <a:t>4</a:t>
                      </a:r>
                      <a:r>
                        <a:rPr lang="zh-CN" altLang="en-US" sz="2400"/>
                        <a:t>，人事</a:t>
                      </a:r>
                      <a:r>
                        <a:rPr lang="en-US" altLang="zh-CN" sz="2400"/>
                        <a:t>4</a:t>
                      </a:r>
                      <a:r>
                        <a:rPr lang="zh-CN" altLang="en-US" sz="2400"/>
                        <a:t>，销售</a:t>
                      </a:r>
                      <a:r>
                        <a:rPr lang="en-US" altLang="zh-CN" sz="2400"/>
                        <a:t>7</a:t>
                      </a:r>
                      <a:r>
                        <a:rPr lang="zh-CN" altLang="en-US" sz="2400"/>
                        <a:t>，会计</a:t>
                      </a: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210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</a:tr>
              <a:tr h="889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complex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15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10</a:t>
                      </a:r>
                      <a:r>
                        <a:rPr lang="zh-CN" altLang="en-US" sz="2400"/>
                        <a:t>：收银</a:t>
                      </a: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150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</a:tr>
              <a:tr h="619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/>
                        <a:t>总计</a:t>
                      </a:r>
                      <a:endParaRPr lang="zh-CN" altLang="en-US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375</a:t>
                      </a:r>
                      <a:endParaRPr lang="en-US" altLang="zh-CN" sz="2400"/>
                    </a:p>
                  </a:txBody>
                  <a:tcPr marL="0" marR="0" marT="0" marB="1" vert="horz" anchor="ctr" anchorCtr="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7780" y="365125"/>
            <a:ext cx="4358640" cy="720725"/>
          </a:xfrm>
        </p:spPr>
        <p:txBody>
          <a:bodyPr/>
          <a:p>
            <a:r>
              <a:rPr lang="zh-CN" altLang="en-US" sz="2400">
                <a:sym typeface="+mn-ea"/>
              </a:rPr>
              <a:t>估算</a:t>
            </a:r>
            <a:r>
              <a:rPr lang="en-US" altLang="zh-CN" sz="2400">
                <a:sym typeface="+mn-ea"/>
              </a:rPr>
              <a:t>UUCW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UUCP</a:t>
            </a:r>
            <a:endParaRPr lang="en-US" altLang="zh-CN" sz="2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32630" y="1250950"/>
            <a:ext cx="361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+mn-ea"/>
              </a:rPr>
              <a:t>表</a:t>
            </a:r>
            <a:r>
              <a:rPr lang="en-US" altLang="zh-CN" sz="2400" b="1">
                <a:latin typeface="+mn-ea"/>
              </a:rPr>
              <a:t>1-2  </a:t>
            </a:r>
            <a:r>
              <a:rPr lang="zh-CN" altLang="en-US" sz="2400" b="1">
                <a:latin typeface="+mn-ea"/>
              </a:rPr>
              <a:t>用例</a:t>
            </a:r>
            <a:r>
              <a:rPr lang="zh-CN" altLang="en-US" sz="2400" b="1">
                <a:latin typeface="+mn-ea"/>
              </a:rPr>
              <a:t>权值</a:t>
            </a:r>
            <a:endParaRPr lang="zh-CN" altLang="en-US" sz="2400" b="1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0590" y="5482590"/>
            <a:ext cx="851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UUCW=5*3+10*21+15*10=15+210+150=375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910590" y="6065520"/>
            <a:ext cx="588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UUCP=UAW+UUCW=11+375=386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229360"/>
          <a:ext cx="10515600" cy="557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7830"/>
                <a:gridCol w="3569970"/>
                <a:gridCol w="2628900"/>
                <a:gridCol w="2628900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序号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技术因子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说明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权值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0" marR="0" marT="0" marB="1" vert="horz" anchor="ctr" anchorCtr="0">
                    <a:solidFill>
                      <a:srgbClr val="7FA7AF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TCF1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分布式系统</a:t>
                      </a:r>
                      <a:r>
                        <a:rPr lang="en-US" altLang="zh-CN" sz="1800">
                          <a:latin typeface="+mn-ea"/>
                        </a:rPr>
                        <a:t> 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2.0 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0" marR="0" marT="0" marB="1" vert="horz" anchor="ctr" anchorCtr="0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2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TCF2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 </a:t>
                      </a:r>
                      <a:r>
                        <a:rPr lang="zh-CN" altLang="en-US" sz="1800">
                          <a:latin typeface="+mn-ea"/>
                        </a:rPr>
                        <a:t>性能要求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1.0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marL="0" marR="0" marT="0" marB="1" vert="horz"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3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TCF3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最终用户使用效率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1.0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4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TCF4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内部处理复杂度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1.0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5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TCF5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复杂程度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1.0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6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TCF6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易于安装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0.5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7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TCF7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系统易于使用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0.5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8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TCF8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可移植性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2.0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9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TCF9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系统易于修改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1.0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TCF10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并发性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1.0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11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TCF11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安全功能特性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1.0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12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TCF12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为第三方系统提供直接系统访问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1.0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13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TCF13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特殊的用户培训设施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1.0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2400">
                <a:sym typeface="+mn-ea"/>
              </a:rPr>
              <a:t>估算</a:t>
            </a:r>
            <a:r>
              <a:rPr lang="en-US" altLang="zh-CN" sz="2400">
                <a:sym typeface="+mn-ea"/>
              </a:rPr>
              <a:t>TCF</a:t>
            </a:r>
            <a:endParaRPr lang="en-US" altLang="zh-CN" sz="2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71870" y="625475"/>
            <a:ext cx="5281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+mn-ea"/>
              </a:rPr>
              <a:t>表</a:t>
            </a:r>
            <a:r>
              <a:rPr lang="en-US" altLang="zh-CN" sz="2400" b="1">
                <a:latin typeface="+mn-ea"/>
              </a:rPr>
              <a:t>1-3  </a:t>
            </a:r>
            <a:r>
              <a:rPr lang="zh-CN" altLang="en-US" sz="2400" b="1">
                <a:latin typeface="+mn-ea"/>
              </a:rPr>
              <a:t>技术复杂因子的定义</a:t>
            </a:r>
            <a:endParaRPr lang="zh-CN" altLang="en-US" sz="2400" b="1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917065"/>
          <a:ext cx="10515600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序号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成本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说明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>
                    <a:solidFill>
                      <a:srgbClr val="7FA7A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权值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>
                    <a:solidFill>
                      <a:srgbClr val="7FA7A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1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ECF1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UML</a:t>
                      </a:r>
                      <a:r>
                        <a:rPr lang="zh-CN" altLang="en-US" sz="2000">
                          <a:latin typeface="+mn-ea"/>
                        </a:rPr>
                        <a:t>精通程度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1.5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2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ECF2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系统应用经验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0.5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3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ECF3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面向对象经验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1.0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4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ECF4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系统分析员能力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0.5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5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ECF5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团队士气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1.0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6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ECF6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需求稳定度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2.0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7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ECF7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兼职人员比例高低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-1.0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8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ECF8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编程语言难易程度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-1.0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估算</a:t>
            </a:r>
            <a:r>
              <a:rPr lang="en-US" altLang="zh-CN" sz="2400"/>
              <a:t>ECF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4532630" y="1250950"/>
            <a:ext cx="361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+mn-ea"/>
              </a:rPr>
              <a:t>表</a:t>
            </a:r>
            <a:r>
              <a:rPr lang="en-US" altLang="zh-CN" sz="2400" b="1">
                <a:latin typeface="+mn-ea"/>
              </a:rPr>
              <a:t>1-4  </a:t>
            </a:r>
            <a:r>
              <a:rPr lang="zh-CN" altLang="en-US" sz="2400" b="1">
                <a:latin typeface="+mn-ea"/>
              </a:rPr>
              <a:t>环境因子的定义</a:t>
            </a:r>
            <a:endParaRPr lang="zh-CN" altLang="en-US" sz="2400" b="1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375410"/>
            <a:ext cx="10913745" cy="5398770"/>
          </a:xfrm>
        </p:spPr>
        <p:txBody>
          <a:bodyPr/>
          <a:p>
            <a:r>
              <a:rPr lang="en-US" altLang="zh-CN"/>
              <a:t>TCF</a:t>
            </a:r>
            <a:r>
              <a:rPr lang="zh-CN" altLang="en-US"/>
              <a:t> </a:t>
            </a:r>
            <a:r>
              <a:rPr lang="en-US" altLang="zh-CN"/>
              <a:t>=0.6+0.01*</a:t>
            </a:r>
            <a:r>
              <a:rPr lang="zh-CN" altLang="en-US"/>
              <a:t>（</a:t>
            </a:r>
            <a:r>
              <a:rPr lang="en-US" altLang="zh-CN"/>
              <a:t>2.0*3+1.0*5+1.0*3+1.0*5+1.0*0+0.5*3+0.5*5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+2.0*3+1.0*5 +1.0*3+1.0*5+1.0*0+1.0*0</a:t>
            </a:r>
            <a:r>
              <a:rPr lang="zh-CN" altLang="en-US"/>
              <a:t>）</a:t>
            </a:r>
            <a:r>
              <a:rPr lang="en-US" altLang="zh-CN"/>
              <a:t>=1.02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ECF</a:t>
            </a:r>
            <a:r>
              <a:rPr lang="zh-CN" altLang="en-US"/>
              <a:t> </a:t>
            </a:r>
            <a:r>
              <a:rPr lang="en-US" altLang="zh-CN"/>
              <a:t>=1.4+</a:t>
            </a:r>
            <a:r>
              <a:rPr lang="zh-CN" altLang="en-US"/>
              <a:t>【</a:t>
            </a:r>
            <a:r>
              <a:rPr lang="en-US" altLang="zh-CN"/>
              <a:t>-0.03*</a:t>
            </a:r>
            <a:r>
              <a:rPr lang="zh-CN" altLang="en-US"/>
              <a:t>（</a:t>
            </a:r>
            <a:r>
              <a:rPr lang="en-US" altLang="zh-CN"/>
              <a:t>1.5*3+0.5*3+1.0*3+0.5*5+1.0*3+2.0*3-1.0*0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-1.0*0</a:t>
            </a:r>
            <a:r>
              <a:rPr lang="zh-CN" altLang="en-US"/>
              <a:t>）】</a:t>
            </a:r>
            <a:r>
              <a:rPr lang="en-US" altLang="zh-CN"/>
              <a:t>=0.785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UCP=UUCP*TCF*ECF=386*1.02*0.785</a:t>
            </a:r>
            <a:r>
              <a:rPr lang="en-US" altLang="zh-CN">
                <a:latin typeface="Arial" panose="020B0604020202020204" pitchFamily="34" charset="0"/>
              </a:rPr>
              <a:t>≈309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</a:rPr>
              <a:t>计算工作量( man－hours) 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   Effort=UCP×PF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如果PF=20工时/用例点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则Effort=UCP×PF=309*20=6180</a:t>
            </a:r>
            <a:r>
              <a:rPr lang="zh-CN" altLang="en-US">
                <a:latin typeface="Arial" panose="020B0604020202020204" pitchFamily="34" charset="0"/>
              </a:rPr>
              <a:t>人天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估算</a:t>
            </a:r>
            <a:r>
              <a:rPr lang="en-US" altLang="zh-CN" sz="2400"/>
              <a:t>UCP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功能点估算法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 dirty="0">
                <a:latin typeface="+mn-ea"/>
                <a:ea typeface="+mn-ea"/>
                <a:sym typeface="+mn-ea"/>
              </a:rPr>
              <a:t>UFC-</a:t>
            </a:r>
            <a:r>
              <a:rPr lang="zh-CN" altLang="en-US" sz="2400" dirty="0">
                <a:latin typeface="+mn-ea"/>
                <a:ea typeface="+mn-ea"/>
                <a:sym typeface="+mn-ea"/>
              </a:rPr>
              <a:t>未调整功能点计数</a:t>
            </a:r>
            <a:endParaRPr lang="en-US" altLang="zh-CN" sz="2400">
              <a:latin typeface="+mn-ea"/>
              <a:ea typeface="+mn-ea"/>
            </a:endParaRPr>
          </a:p>
        </p:txBody>
      </p:sp>
      <p:graphicFrame>
        <p:nvGraphicFramePr>
          <p:cNvPr id="34821" name="表格 34820"/>
          <p:cNvGraphicFramePr/>
          <p:nvPr/>
        </p:nvGraphicFramePr>
        <p:xfrm>
          <a:off x="1544320" y="1916430"/>
          <a:ext cx="9334500" cy="439801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333625"/>
                <a:gridCol w="2333625"/>
                <a:gridCol w="2333625"/>
                <a:gridCol w="2333625"/>
              </a:tblGrid>
              <a:tr h="7505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endParaRPr lang="zh-CN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>
                    <a:solidFill>
                      <a:srgbClr val="7FA7AF"/>
                    </a:solidFill>
                  </a:tcPr>
                </a:tc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复杂度权重因素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 anchorCtr="0">
                    <a:solidFill>
                      <a:srgbClr val="7FA7A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698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项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简单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低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一般（中）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复杂（高）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</a:tr>
              <a:tr h="69659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外部输入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6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外部输出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5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7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</a:tr>
              <a:tr h="695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外部查询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6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</a:tr>
              <a:tr h="54991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外部接口文件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5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7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10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</a:tr>
              <a:tr h="54991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内部逻辑文件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7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10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4800" b="0" i="0" u="none" kern="1200" baseline="0">
                          <a:solidFill>
                            <a:schemeClr val="tx1"/>
                          </a:solidFill>
                          <a:latin typeface="Arial Narrow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Monotype Sorts" charset="0"/>
                        <a:buNone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15</a:t>
                      </a:r>
                      <a:endParaRPr lang="en-US" altLang="zh-CN" sz="2400" dirty="0">
                        <a:latin typeface="+mn-ea"/>
                        <a:ea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32630" y="1250950"/>
            <a:ext cx="4823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+mn-ea"/>
              </a:rPr>
              <a:t>表</a:t>
            </a:r>
            <a:r>
              <a:rPr lang="en-US" altLang="zh-CN" sz="2400" b="1">
                <a:latin typeface="+mn-ea"/>
              </a:rPr>
              <a:t>2-1 </a:t>
            </a:r>
            <a:r>
              <a:rPr lang="en-US" altLang="zh-CN" sz="2400" b="1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功能计数项的复杂度等级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06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06"/>
</p:tagLst>
</file>

<file path=ppt/tags/tag3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TEMPLATE_THUMBS_INDEX" val="1、4、6、7、8、16、19、21、22、25、31、32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06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6.xml><?xml version="1.0" encoding="utf-8"?>
<p:tagLst xmlns:p="http://schemas.openxmlformats.org/presentationml/2006/main">
  <p:tag name="KSO_WM_TEMPLATE_CATEGORY" val="basetag"/>
  <p:tag name="KSO_WM_TEMPLATE_INDEX" val="20163606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06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WPS 演示</Application>
  <PresentationFormat>宽屏</PresentationFormat>
  <Paragraphs>609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Times New Roman</vt:lpstr>
      <vt:lpstr>华文仿宋</vt:lpstr>
      <vt:lpstr>华文新魏</vt:lpstr>
      <vt:lpstr>华文楷体</vt:lpstr>
      <vt:lpstr>华文细黑</vt:lpstr>
      <vt:lpstr>华文琥珀</vt:lpstr>
      <vt:lpstr>Monotype Sorts</vt:lpstr>
      <vt:lpstr>Wingdings</vt:lpstr>
      <vt:lpstr>Arial Narrow</vt:lpstr>
      <vt:lpstr>华文行楷</vt:lpstr>
      <vt:lpstr>华文彩云</vt:lpstr>
      <vt:lpstr>微软雅黑 Light</vt:lpstr>
      <vt:lpstr>华文隶书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甲乙丙丁</cp:lastModifiedBy>
  <cp:revision>31</cp:revision>
  <dcterms:created xsi:type="dcterms:W3CDTF">2017-12-04T10:49:46Z</dcterms:created>
  <dcterms:modified xsi:type="dcterms:W3CDTF">2017-12-04T15:35:00Z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