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045E-D680-4AEF-9033-6C9C885C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506EC-E22F-4674-942D-5693D9C1C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0DA45-CC7A-47FD-9687-376BFAE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6BF47-0CE4-467F-8A1D-0AE34FF3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2EED4-B16E-409F-8A69-351ECCDB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A5F93-FD6B-48F7-8473-9F978A37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58A0F-6603-4FA8-A080-D0E81A08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91750-1310-4A33-9A32-D214D8B3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1DCFB-0103-492C-BC04-FCA43B97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01C2F-CF0C-46FC-BEAA-4E86A0F2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1630F-F898-4560-AD80-6932E0C3E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F1547-939A-458B-905B-35E6543B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21282-EB06-48D3-85DD-38DCCB44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4B32D-5DE5-4832-A83E-268A995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ACADB-5E58-441E-B317-5CA9C681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7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B920D-B19F-494E-823A-2232D662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D6678-7E06-418C-91F3-11B9B905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12D39-7FEB-45B3-A8C4-E986A313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63E56-2829-4559-91F2-784ADFC4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38F15-564C-429A-9354-A03A790E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2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302EE-A1C8-4916-BA68-001F2CA5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3FFFA-0AE3-4980-899F-E6F98D95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2CD5E-CC71-418A-9F74-CF00ACB3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7CC21-C02C-4655-B86D-2C4AD5F6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97D21-64BC-473F-B950-995228D4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6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F25F8-3FB0-45AD-A13E-C20A3171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B2CCA-6C8D-4DE7-A301-E5EEF143C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6FCD4-3CF7-4B3B-B21F-9D1FE748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05948-5B1A-49E2-BCE4-87B0F4E5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BAE8C-EA94-490F-9D3D-39B85AF9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1A55B-89E8-45C1-AF31-3666E289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8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DCC94-6EAA-4A6A-B129-A292783F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3C95B-4A14-4CF0-865F-5D64F4A6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A2E3B-85CD-46B5-8A2F-249FA0E3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4E46D-331C-413A-AD82-17E090B6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20A710-2EC7-4B54-B5A9-49D568EE5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1276E-D2C0-458B-9FE1-E626547E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911C6C-0DC9-4036-AEAD-E49FE9D0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362F7-B64B-4064-88D8-EFF69A4F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58635-F1B3-47D2-86D1-33D5C24F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BF92DD-8395-4B68-818E-EC7D6202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D2758-5D6E-4DFB-9D66-2535E933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2EAC10-F703-485A-9F36-E5FD742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0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365863-AD54-4F3D-BCE7-A6C6A1A6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95B4FC-83DD-4598-8B17-E8EAE677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1EE3C-E7FC-4E0F-A8B0-F0D8B4B3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1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C564C-5F40-4F51-9050-27D252C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19DD6-047E-42B8-A979-BDCF4045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D3B48-DC12-4AC6-ABE6-B908B343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D38D2-A78B-4885-914C-D8279FF4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E41F4-2062-4E64-BEBD-C0183BBE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0DF95-3043-436C-91E5-898D6046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3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077EE-71B0-46C2-BBAB-D401B2F9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2F0DB-895B-4E04-8E4C-4DC23C11D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474FA-ECCA-482D-8620-31F748FA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EF406-8F2D-4111-AB6B-A09EDC1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F38C9-1451-4652-954E-289188B8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C7CA8-4B63-42DC-9DDA-FA6A54AD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7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927C98-F76C-4DD4-BDD2-0EA2868A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91EB4-D08C-4C80-B43C-7A325F5B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8C4F6-2006-4A5F-AF78-B2BCAAF56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1BA8-A00E-494D-A9CB-E6C093F4962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F43BC-B6AF-4707-BB55-BBFA91B5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49998-5B0B-4BE7-B49F-B4830971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A2BD-3C89-44E7-9E43-EA81E7EE2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7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3/06/rsa_algorithm_part_one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5E52668-969C-4A66-AFB3-4BADC468C7CE}"/>
              </a:ext>
            </a:extLst>
          </p:cNvPr>
          <p:cNvSpPr/>
          <p:nvPr/>
        </p:nvSpPr>
        <p:spPr>
          <a:xfrm>
            <a:off x="1837189" y="427839"/>
            <a:ext cx="461395" cy="569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D326A1-ED2B-4162-B50C-9422F5FCB4B1}"/>
              </a:ext>
            </a:extLst>
          </p:cNvPr>
          <p:cNvSpPr/>
          <p:nvPr/>
        </p:nvSpPr>
        <p:spPr>
          <a:xfrm>
            <a:off x="9666913" y="427839"/>
            <a:ext cx="461395" cy="569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98D028-83E8-457A-AD60-AD11EBB962D1}"/>
              </a:ext>
            </a:extLst>
          </p:cNvPr>
          <p:cNvCxnSpPr/>
          <p:nvPr/>
        </p:nvCxnSpPr>
        <p:spPr>
          <a:xfrm>
            <a:off x="2298584" y="2827092"/>
            <a:ext cx="7368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96D64B2-D4E9-4551-B56D-257973D1D0C4}"/>
              </a:ext>
            </a:extLst>
          </p:cNvPr>
          <p:cNvSpPr txBox="1"/>
          <p:nvPr/>
        </p:nvSpPr>
        <p:spPr>
          <a:xfrm>
            <a:off x="3556932" y="1389158"/>
            <a:ext cx="4387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application/json</a:t>
            </a:r>
          </a:p>
          <a:p>
            <a:endParaRPr lang="en-US" altLang="zh-CN" sz="1200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“_k”: “ </a:t>
            </a:r>
            <a:r>
              <a:rPr lang="zh-CN" altLang="en-US" sz="1200" dirty="0"/>
              <a:t>用非对称加密过的对称密钥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“_iv”: “</a:t>
            </a:r>
            <a:r>
              <a:rPr lang="zh-CN" altLang="en-US" sz="1200" dirty="0"/>
              <a:t>用非对称加密过的对称初始向量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“data”: “</a:t>
            </a:r>
            <a:r>
              <a:rPr lang="zh-CN" altLang="en-US" sz="1200" dirty="0"/>
              <a:t>用对称密钥加密过的数据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661C01-310F-40D7-86E7-76EAEAD1CB27}"/>
              </a:ext>
            </a:extLst>
          </p:cNvPr>
          <p:cNvCxnSpPr/>
          <p:nvPr/>
        </p:nvCxnSpPr>
        <p:spPr>
          <a:xfrm flipH="1">
            <a:off x="2298584" y="5335398"/>
            <a:ext cx="7368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3D6D81-537E-4433-9975-E6BBE7CE95D0}"/>
              </a:ext>
            </a:extLst>
          </p:cNvPr>
          <p:cNvSpPr txBox="1"/>
          <p:nvPr/>
        </p:nvSpPr>
        <p:spPr>
          <a:xfrm>
            <a:off x="3556932" y="4398524"/>
            <a:ext cx="438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“code”: “ 200",</a:t>
            </a:r>
          </a:p>
          <a:p>
            <a:r>
              <a:rPr lang="en-US" altLang="zh-CN" sz="1200" dirty="0"/>
              <a:t>    “message”: “</a:t>
            </a:r>
            <a:r>
              <a:rPr lang="zh-CN" altLang="en-US" sz="1200" dirty="0"/>
              <a:t>用客户端的对称密钥，加密过的数据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056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D1E89A-A556-4013-8DF1-DDEC8140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56" y="318782"/>
            <a:ext cx="10175846" cy="60987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1800" dirty="0">
                <a:solidFill>
                  <a:srgbClr val="FF0000"/>
                </a:solidFill>
              </a:rPr>
              <a:t>初始工作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1. </a:t>
            </a:r>
            <a:r>
              <a:rPr lang="zh-CN" altLang="en-US" sz="1800" dirty="0"/>
              <a:t>在服务器用</a:t>
            </a:r>
            <a:r>
              <a:rPr lang="en-US" altLang="zh-CN" sz="1800" dirty="0" err="1"/>
              <a:t>openssl</a:t>
            </a:r>
            <a:r>
              <a:rPr lang="zh-CN" altLang="en-US" sz="1800" dirty="0"/>
              <a:t>命令生成一个</a:t>
            </a:r>
            <a:r>
              <a:rPr lang="en-US" altLang="zh-CN" sz="1800" dirty="0"/>
              <a:t>2048</a:t>
            </a:r>
            <a:r>
              <a:rPr lang="zh-CN" altLang="en-US" sz="1800" dirty="0"/>
              <a:t>位的私钥（此私钥带加密保护）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2. </a:t>
            </a:r>
            <a:r>
              <a:rPr lang="zh-CN" altLang="en-US" sz="1800" dirty="0"/>
              <a:t>从私钥里面导出</a:t>
            </a:r>
            <a:r>
              <a:rPr lang="en-US" altLang="zh-CN" sz="1800" dirty="0" err="1"/>
              <a:t>p,q,n,e,d</a:t>
            </a:r>
            <a:endParaRPr lang="en-US" altLang="zh-CN" sz="1800" dirty="0"/>
          </a:p>
          <a:p>
            <a:pPr algn="l"/>
            <a:r>
              <a:rPr lang="en-US" altLang="zh-CN" sz="1800" dirty="0"/>
              <a:t>p</a:t>
            </a:r>
            <a:r>
              <a:rPr lang="zh-CN" altLang="en-US" sz="1800" dirty="0"/>
              <a:t>是一个大质数，</a:t>
            </a:r>
            <a:r>
              <a:rPr lang="en-US" altLang="zh-CN" sz="1800" dirty="0"/>
              <a:t>q</a:t>
            </a:r>
            <a:r>
              <a:rPr lang="zh-CN" altLang="en-US" sz="1800" dirty="0"/>
              <a:t>是一个和</a:t>
            </a:r>
            <a:r>
              <a:rPr lang="en-US" altLang="zh-CN" sz="1800" dirty="0"/>
              <a:t>p</a:t>
            </a:r>
            <a:r>
              <a:rPr lang="zh-CN" altLang="en-US" sz="1800" dirty="0"/>
              <a:t>不同的大质数</a:t>
            </a:r>
            <a:endParaRPr lang="en-US" altLang="zh-CN" sz="1800" dirty="0"/>
          </a:p>
          <a:p>
            <a:pPr algn="l"/>
            <a:r>
              <a:rPr lang="en-US" altLang="zh-CN" sz="1800" dirty="0"/>
              <a:t>n</a:t>
            </a:r>
            <a:r>
              <a:rPr lang="zh-CN" altLang="en-US" sz="1800" dirty="0"/>
              <a:t>是</a:t>
            </a:r>
            <a:r>
              <a:rPr lang="en-US" altLang="zh-CN" sz="1800" dirty="0"/>
              <a:t>p</a:t>
            </a:r>
            <a:r>
              <a:rPr lang="zh-CN" altLang="en-US" sz="1800" dirty="0"/>
              <a:t>与</a:t>
            </a:r>
            <a:r>
              <a:rPr lang="en-US" altLang="zh-CN" sz="1800" dirty="0"/>
              <a:t>q</a:t>
            </a:r>
            <a:r>
              <a:rPr lang="zh-CN" altLang="en-US" sz="1800" dirty="0"/>
              <a:t>的乘积</a:t>
            </a:r>
            <a:endParaRPr lang="en-US" altLang="zh-CN" sz="1800" dirty="0"/>
          </a:p>
          <a:p>
            <a:pPr algn="l"/>
            <a:r>
              <a:rPr lang="el-GR" altLang="zh-CN" sz="1800" dirty="0"/>
              <a:t>φ(</a:t>
            </a:r>
            <a:r>
              <a:rPr lang="en-US" altLang="zh-CN" sz="1800" dirty="0"/>
              <a:t>n) = (p-1)(q-1)</a:t>
            </a:r>
            <a:r>
              <a:rPr lang="zh-CN" altLang="en-US" sz="1800" dirty="0"/>
              <a:t>，是</a:t>
            </a:r>
            <a:r>
              <a:rPr lang="en-US" altLang="zh-CN" sz="1800" dirty="0"/>
              <a:t>n</a:t>
            </a:r>
            <a:r>
              <a:rPr lang="zh-CN" altLang="en-US" sz="1800" dirty="0"/>
              <a:t>的欧拉函数</a:t>
            </a:r>
            <a:r>
              <a:rPr lang="el-GR" altLang="zh-CN" sz="1800" dirty="0"/>
              <a:t>φ(</a:t>
            </a:r>
            <a:r>
              <a:rPr lang="en-US" altLang="zh-CN" sz="1800" dirty="0"/>
              <a:t>n)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algn="l"/>
            <a:r>
              <a:rPr lang="en-US" altLang="zh-CN" sz="1800" dirty="0"/>
              <a:t>e</a:t>
            </a:r>
            <a:r>
              <a:rPr lang="zh-CN" altLang="en-US" sz="1800" dirty="0"/>
              <a:t>是</a:t>
            </a:r>
            <a:r>
              <a:rPr lang="en-US" altLang="zh-CN" sz="1800" dirty="0"/>
              <a:t>1&lt; e &lt; </a:t>
            </a:r>
            <a:r>
              <a:rPr lang="el-GR" altLang="zh-CN" sz="1800" dirty="0"/>
              <a:t>φ(</a:t>
            </a:r>
            <a:r>
              <a:rPr lang="en-US" altLang="zh-CN" sz="1800" dirty="0"/>
              <a:t>n)</a:t>
            </a:r>
            <a:r>
              <a:rPr lang="zh-CN" altLang="en-US" sz="1800" dirty="0"/>
              <a:t>，且</a:t>
            </a:r>
            <a:r>
              <a:rPr lang="en-US" altLang="zh-CN" sz="1800" dirty="0"/>
              <a:t>e</a:t>
            </a:r>
            <a:r>
              <a:rPr lang="zh-CN" altLang="en-US" sz="1800" dirty="0"/>
              <a:t>与</a:t>
            </a:r>
            <a:r>
              <a:rPr lang="el-GR" altLang="zh-CN" sz="1800" dirty="0"/>
              <a:t>φ(</a:t>
            </a:r>
            <a:r>
              <a:rPr lang="en-US" altLang="zh-CN" sz="1800" dirty="0"/>
              <a:t>n) </a:t>
            </a:r>
            <a:r>
              <a:rPr lang="zh-CN" altLang="en-US" sz="1800" dirty="0"/>
              <a:t>互质的一个整数</a:t>
            </a:r>
            <a:endParaRPr lang="en-US" altLang="zh-CN" sz="1800" dirty="0"/>
          </a:p>
          <a:p>
            <a:pPr algn="l"/>
            <a:r>
              <a:rPr lang="en-US" altLang="zh-CN" sz="1800" dirty="0"/>
              <a:t>d</a:t>
            </a:r>
            <a:r>
              <a:rPr lang="zh-CN" altLang="en-US" sz="1800" dirty="0"/>
              <a:t>是</a:t>
            </a:r>
            <a:r>
              <a:rPr lang="en-US" altLang="zh-CN" sz="1800" dirty="0"/>
              <a:t>e</a:t>
            </a:r>
            <a:r>
              <a:rPr lang="zh-CN" altLang="en-US" sz="1800" dirty="0"/>
              <a:t>对于</a:t>
            </a:r>
            <a:r>
              <a:rPr lang="el-GR" altLang="zh-CN" sz="1800" dirty="0"/>
              <a:t>φ(</a:t>
            </a:r>
            <a:r>
              <a:rPr lang="en-US" altLang="zh-CN" sz="1800" dirty="0"/>
              <a:t>n)</a:t>
            </a:r>
            <a:r>
              <a:rPr lang="zh-CN" altLang="en-US" sz="1800" dirty="0"/>
              <a:t>的模反元素，</a:t>
            </a:r>
            <a:r>
              <a:rPr lang="en-US" altLang="zh-CN" sz="1800" dirty="0"/>
              <a:t>ed ≡ 1 (mod </a:t>
            </a:r>
            <a:r>
              <a:rPr lang="el-GR" altLang="zh-CN" sz="1800" dirty="0"/>
              <a:t>φ(</a:t>
            </a:r>
            <a:r>
              <a:rPr lang="en-US" altLang="zh-CN" sz="1800" dirty="0"/>
              <a:t>n))</a:t>
            </a:r>
          </a:p>
          <a:p>
            <a:pPr algn="l"/>
            <a:r>
              <a:rPr lang="zh-CN" altLang="en-US" sz="1800" dirty="0"/>
              <a:t>具体参考</a:t>
            </a:r>
            <a:r>
              <a:rPr lang="en-US" altLang="zh-CN" sz="1800" dirty="0"/>
              <a:t>RSA</a:t>
            </a:r>
            <a:r>
              <a:rPr lang="zh-CN" altLang="en-US" sz="1800" dirty="0"/>
              <a:t>原理</a:t>
            </a:r>
            <a:r>
              <a:rPr lang="en-US" altLang="zh-CN" sz="1800" dirty="0">
                <a:hlinkClick r:id="rId2"/>
              </a:rPr>
              <a:t>http://www.ruanyifeng.com/blog/2013/06/rsa_algorithm_part_one.html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3. </a:t>
            </a:r>
            <a:r>
              <a:rPr lang="zh-CN" altLang="en-US" sz="1800" dirty="0"/>
              <a:t>将</a:t>
            </a:r>
            <a:r>
              <a:rPr lang="en-US" altLang="zh-CN" sz="1800" dirty="0"/>
              <a:t>n</a:t>
            </a:r>
            <a:r>
              <a:rPr lang="zh-CN" altLang="en-US" sz="1800" dirty="0"/>
              <a:t>，</a:t>
            </a:r>
            <a:r>
              <a:rPr lang="en-US" altLang="zh-CN" sz="1800" dirty="0"/>
              <a:t>e</a:t>
            </a:r>
            <a:r>
              <a:rPr lang="zh-CN" altLang="en-US" sz="1800" dirty="0"/>
              <a:t>打包进</a:t>
            </a:r>
            <a:r>
              <a:rPr lang="en-US" altLang="zh-CN" sz="1800" dirty="0"/>
              <a:t>SDK</a:t>
            </a:r>
          </a:p>
          <a:p>
            <a:pPr algn="l"/>
            <a:r>
              <a:rPr lang="en-US" altLang="zh-CN" sz="1800" dirty="0"/>
              <a:t>n</a:t>
            </a:r>
            <a:r>
              <a:rPr lang="zh-CN" altLang="en-US" sz="1800" dirty="0"/>
              <a:t>的长度大概在</a:t>
            </a:r>
            <a:r>
              <a:rPr lang="en-US" altLang="zh-CN" sz="1800" dirty="0"/>
              <a:t>600-2000</a:t>
            </a:r>
            <a:r>
              <a:rPr lang="zh-CN" altLang="en-US" sz="1800" dirty="0"/>
              <a:t>字节</a:t>
            </a:r>
            <a:endParaRPr lang="en-US" altLang="zh-CN" sz="1800" dirty="0"/>
          </a:p>
          <a:p>
            <a:pPr algn="l"/>
            <a:r>
              <a:rPr lang="en-US" altLang="zh-CN" sz="1800" dirty="0"/>
              <a:t>e</a:t>
            </a:r>
            <a:r>
              <a:rPr lang="zh-CN" altLang="en-US" sz="1800" dirty="0"/>
              <a:t>的长度大概在</a:t>
            </a:r>
            <a:r>
              <a:rPr lang="en-US" altLang="zh-CN" sz="1800" dirty="0"/>
              <a:t>10</a:t>
            </a:r>
            <a:r>
              <a:rPr lang="zh-CN" altLang="en-US" sz="1800" dirty="0"/>
              <a:t>字节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4. </a:t>
            </a:r>
            <a:r>
              <a:rPr lang="zh-CN" altLang="en-US" sz="1800" dirty="0"/>
              <a:t>将</a:t>
            </a:r>
            <a:r>
              <a:rPr lang="en-US" altLang="zh-CN" sz="1800" dirty="0"/>
              <a:t>n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zh-CN" altLang="en-US" sz="1800" dirty="0"/>
              <a:t>保持到服务端。安全起见也可以丢弃</a:t>
            </a:r>
            <a:r>
              <a:rPr lang="en-US" altLang="zh-CN" sz="1800" dirty="0"/>
              <a:t>n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zh-CN" altLang="en-US" sz="1800" dirty="0"/>
              <a:t>，改用第一步的私钥。</a:t>
            </a:r>
            <a:endParaRPr lang="en-US" altLang="zh-CN" sz="1800" dirty="0"/>
          </a:p>
          <a:p>
            <a:pPr algn="l"/>
            <a:r>
              <a:rPr lang="en-US" altLang="zh-CN" sz="1800" dirty="0"/>
              <a:t>d</a:t>
            </a:r>
            <a:r>
              <a:rPr lang="zh-CN" altLang="en-US" sz="1800" dirty="0"/>
              <a:t>的长度比</a:t>
            </a:r>
            <a:r>
              <a:rPr lang="en-US" altLang="zh-CN" sz="1800" dirty="0"/>
              <a:t>e</a:t>
            </a:r>
            <a:r>
              <a:rPr lang="zh-CN" altLang="en-US" sz="1800" dirty="0"/>
              <a:t>大很多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9002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D1E89A-A556-4013-8DF1-DDEC8140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56" y="318782"/>
            <a:ext cx="10175846" cy="60987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</a:rPr>
              <a:t>SDK</a:t>
            </a:r>
            <a:r>
              <a:rPr lang="zh-CN" altLang="en-US" sz="1800" dirty="0">
                <a:solidFill>
                  <a:srgbClr val="FF0000"/>
                </a:solidFill>
              </a:rPr>
              <a:t>发请求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1. SDK</a:t>
            </a:r>
            <a:r>
              <a:rPr lang="zh-CN" altLang="en-US" sz="1800" dirty="0"/>
              <a:t>被集成到应用中后，启动时，随机一个</a:t>
            </a:r>
            <a:r>
              <a:rPr lang="en-US" altLang="zh-CN" sz="1800" dirty="0"/>
              <a:t>TEA</a:t>
            </a:r>
            <a:r>
              <a:rPr lang="zh-CN" altLang="en-US" sz="1800" dirty="0"/>
              <a:t>算法的加密</a:t>
            </a:r>
            <a:r>
              <a:rPr lang="en-US" altLang="zh-CN" sz="1800" dirty="0"/>
              <a:t>key</a:t>
            </a:r>
            <a:r>
              <a:rPr lang="zh-CN" altLang="en-US" sz="1800" dirty="0"/>
              <a:t>和初始向量</a:t>
            </a:r>
            <a:r>
              <a:rPr lang="en-US" altLang="zh-CN" sz="1800" dirty="0"/>
              <a:t>iv</a:t>
            </a:r>
          </a:p>
          <a:p>
            <a:pPr algn="l"/>
            <a:r>
              <a:rPr lang="en-US" altLang="zh-CN" sz="1800" dirty="0"/>
              <a:t>key</a:t>
            </a:r>
            <a:r>
              <a:rPr lang="zh-CN" altLang="en-US" sz="1800" dirty="0"/>
              <a:t>：长度</a:t>
            </a:r>
            <a:r>
              <a:rPr lang="en-US" altLang="zh-CN" sz="1800" dirty="0"/>
              <a:t>16</a:t>
            </a:r>
            <a:r>
              <a:rPr lang="zh-CN" altLang="en-US" sz="1800" dirty="0"/>
              <a:t>，</a:t>
            </a:r>
            <a:r>
              <a:rPr lang="en-US" altLang="zh-CN" sz="1800" dirty="0"/>
              <a:t>iv</a:t>
            </a:r>
            <a:r>
              <a:rPr lang="zh-CN" altLang="en-US" sz="1800" dirty="0"/>
              <a:t>：长度</a:t>
            </a:r>
            <a:r>
              <a:rPr lang="en-US" altLang="zh-CN" sz="1800" dirty="0"/>
              <a:t>16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2. </a:t>
            </a:r>
            <a:r>
              <a:rPr lang="zh-CN" altLang="en-US" sz="1800" dirty="0"/>
              <a:t>用内置的</a:t>
            </a:r>
            <a:r>
              <a:rPr lang="en-US" altLang="zh-CN" sz="1800" dirty="0"/>
              <a:t>n</a:t>
            </a:r>
            <a:r>
              <a:rPr lang="zh-CN" altLang="en-US" sz="1800" dirty="0"/>
              <a:t>，</a:t>
            </a:r>
            <a:r>
              <a:rPr lang="en-US" altLang="zh-CN" sz="1800" dirty="0"/>
              <a:t>e</a:t>
            </a:r>
            <a:r>
              <a:rPr lang="zh-CN" altLang="en-US" sz="1800" dirty="0"/>
              <a:t>加密</a:t>
            </a:r>
            <a:r>
              <a:rPr lang="en-US" altLang="zh-CN" sz="1800" dirty="0"/>
              <a:t>key</a:t>
            </a:r>
            <a:r>
              <a:rPr lang="zh-CN" altLang="en-US" sz="1800" dirty="0"/>
              <a:t>，</a:t>
            </a:r>
            <a:r>
              <a:rPr lang="en-US" altLang="zh-CN" sz="1800" dirty="0"/>
              <a:t>iv</a:t>
            </a:r>
            <a:r>
              <a:rPr lang="zh-CN" altLang="en-US" sz="1800" dirty="0"/>
              <a:t>得到新</a:t>
            </a:r>
            <a:r>
              <a:rPr lang="en-US" altLang="zh-CN" sz="1800" dirty="0"/>
              <a:t>_k</a:t>
            </a:r>
            <a:r>
              <a:rPr lang="zh-CN" altLang="en-US" sz="1800" dirty="0"/>
              <a:t>，</a:t>
            </a:r>
            <a:r>
              <a:rPr lang="en-US" altLang="zh-CN" sz="1800" dirty="0"/>
              <a:t>_iv</a:t>
            </a:r>
          </a:p>
          <a:p>
            <a:pPr algn="l"/>
            <a:r>
              <a:rPr lang="en-US" altLang="zh-CN" sz="1600" dirty="0"/>
              <a:t>k</a:t>
            </a:r>
            <a:r>
              <a:rPr lang="zh-CN" altLang="en-US" sz="1600" dirty="0"/>
              <a:t>的</a:t>
            </a:r>
            <a:r>
              <a:rPr lang="en-US" altLang="zh-CN" sz="1600" dirty="0"/>
              <a:t>e</a:t>
            </a:r>
            <a:r>
              <a:rPr lang="zh-CN" altLang="en-US" sz="1600" dirty="0"/>
              <a:t>次方</a:t>
            </a:r>
            <a:r>
              <a:rPr lang="en-US" altLang="zh-CN" sz="1600" dirty="0"/>
              <a:t> ≡ _k (mod n)</a:t>
            </a:r>
          </a:p>
          <a:p>
            <a:pPr algn="l"/>
            <a:r>
              <a:rPr lang="en-US" altLang="zh-CN" sz="1600" dirty="0"/>
              <a:t>iv</a:t>
            </a:r>
            <a:r>
              <a:rPr lang="zh-CN" altLang="en-US" sz="1600" dirty="0"/>
              <a:t>的</a:t>
            </a:r>
            <a:r>
              <a:rPr lang="en-US" altLang="zh-CN" sz="1600" dirty="0"/>
              <a:t>e</a:t>
            </a:r>
            <a:r>
              <a:rPr lang="zh-CN" altLang="en-US" sz="1600" dirty="0"/>
              <a:t>次方</a:t>
            </a:r>
            <a:r>
              <a:rPr lang="en-US" altLang="zh-CN" sz="1600" dirty="0"/>
              <a:t> ≡ _iv (mod n)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800" dirty="0"/>
              <a:t>3. </a:t>
            </a:r>
            <a:r>
              <a:rPr lang="zh-CN" altLang="en-US" sz="1800" dirty="0"/>
              <a:t>用</a:t>
            </a:r>
            <a:r>
              <a:rPr lang="en-US" altLang="zh-CN" sz="1800" dirty="0"/>
              <a:t>key</a:t>
            </a:r>
            <a:r>
              <a:rPr lang="zh-CN" altLang="en-US" sz="1800" dirty="0"/>
              <a:t>，</a:t>
            </a:r>
            <a:r>
              <a:rPr lang="en-US" altLang="zh-CN" sz="1800" dirty="0"/>
              <a:t>iv</a:t>
            </a:r>
            <a:r>
              <a:rPr lang="zh-CN" altLang="en-US" sz="1800" dirty="0"/>
              <a:t>，以及内置</a:t>
            </a:r>
            <a:r>
              <a:rPr lang="en-US" altLang="zh-CN" sz="1800" dirty="0"/>
              <a:t>TEA</a:t>
            </a:r>
            <a:r>
              <a:rPr lang="zh-CN" altLang="en-US" sz="1800" dirty="0"/>
              <a:t>算法给请求体加密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4. </a:t>
            </a:r>
            <a:r>
              <a:rPr lang="zh-CN" altLang="en-US" sz="1800" dirty="0"/>
              <a:t>发送请求：</a:t>
            </a:r>
            <a:r>
              <a:rPr lang="en-US" altLang="zh-CN" sz="1800" dirty="0" err="1"/>
              <a:t>Requet</a:t>
            </a:r>
            <a:r>
              <a:rPr lang="en-US" altLang="zh-CN" sz="1800" dirty="0"/>
              <a:t> Body(application/json)</a:t>
            </a:r>
          </a:p>
          <a:p>
            <a:pPr algn="l"/>
            <a:r>
              <a:rPr lang="en-US" altLang="zh-CN" sz="1800" dirty="0"/>
              <a:t>{</a:t>
            </a:r>
          </a:p>
          <a:p>
            <a:pPr algn="l"/>
            <a:r>
              <a:rPr lang="en-US" altLang="zh-CN" sz="1800" dirty="0"/>
              <a:t>    “_k": " TEA</a:t>
            </a:r>
            <a:r>
              <a:rPr lang="zh-CN" altLang="en-US" sz="1800" dirty="0"/>
              <a:t>的加密</a:t>
            </a:r>
            <a:r>
              <a:rPr lang="en-US" altLang="zh-CN" sz="1800" dirty="0"/>
              <a:t>key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sdk</a:t>
            </a:r>
            <a:r>
              <a:rPr lang="zh-CN" altLang="en-US" sz="1800" dirty="0"/>
              <a:t>使用一段时间后会更换</a:t>
            </a:r>
            <a:r>
              <a:rPr lang="en-US" altLang="zh-CN" sz="1800" dirty="0"/>
              <a:t>",</a:t>
            </a:r>
          </a:p>
          <a:p>
            <a:pPr algn="l"/>
            <a:r>
              <a:rPr lang="en-US" altLang="zh-CN" sz="1800" dirty="0"/>
              <a:t>    “_iv": " TEA</a:t>
            </a:r>
            <a:r>
              <a:rPr lang="zh-CN" altLang="en-US" sz="1800" dirty="0"/>
              <a:t>加密的初始向量，</a:t>
            </a:r>
            <a:r>
              <a:rPr lang="en-US" altLang="zh-CN" sz="1800" dirty="0" err="1"/>
              <a:t>sdk</a:t>
            </a:r>
            <a:r>
              <a:rPr lang="zh-CN" altLang="en-US" sz="1800" dirty="0"/>
              <a:t>使用一段时间后会更换</a:t>
            </a:r>
            <a:r>
              <a:rPr lang="en-US" altLang="zh-CN" sz="1800" dirty="0"/>
              <a:t>",</a:t>
            </a:r>
          </a:p>
          <a:p>
            <a:pPr algn="l"/>
            <a:r>
              <a:rPr lang="en-US" altLang="zh-CN" sz="1800" dirty="0"/>
              <a:t>    "data": "</a:t>
            </a:r>
            <a:r>
              <a:rPr lang="zh-CN" altLang="en-US" sz="1800" dirty="0"/>
              <a:t>用</a:t>
            </a:r>
            <a:r>
              <a:rPr lang="en-US" altLang="zh-CN" sz="1800" dirty="0"/>
              <a:t>TEA</a:t>
            </a:r>
            <a:r>
              <a:rPr lang="zh-CN" altLang="en-US" sz="1800" dirty="0"/>
              <a:t>加密后的请求数据</a:t>
            </a:r>
            <a:r>
              <a:rPr lang="en-US" altLang="zh-CN" sz="1800" dirty="0"/>
              <a:t>"</a:t>
            </a:r>
          </a:p>
          <a:p>
            <a:pPr algn="l"/>
            <a:r>
              <a:rPr lang="en-US" altLang="zh-CN" sz="1800" dirty="0"/>
              <a:t>}</a:t>
            </a:r>
            <a:endParaRPr lang="zh-CN" altLang="en-US" sz="1800" dirty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1742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D1E89A-A556-4013-8DF1-DDEC8140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56" y="318782"/>
            <a:ext cx="10175846" cy="6098796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solidFill>
                  <a:srgbClr val="FF0000"/>
                </a:solidFill>
              </a:rPr>
              <a:t>服务器回应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1. </a:t>
            </a:r>
            <a:r>
              <a:rPr lang="zh-CN" altLang="en-US" sz="1800" dirty="0"/>
              <a:t>服务器拿到</a:t>
            </a:r>
            <a:r>
              <a:rPr lang="en-US" altLang="zh-CN" sz="1800" dirty="0"/>
              <a:t>_k</a:t>
            </a:r>
            <a:r>
              <a:rPr lang="zh-CN" altLang="en-US" sz="1800" dirty="0"/>
              <a:t>，</a:t>
            </a:r>
            <a:r>
              <a:rPr lang="en-US" altLang="zh-CN" sz="1800" dirty="0"/>
              <a:t>_iv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uid</a:t>
            </a:r>
            <a:r>
              <a:rPr lang="zh-CN" altLang="en-US" sz="1800" dirty="0"/>
              <a:t>，</a:t>
            </a:r>
            <a:r>
              <a:rPr lang="en-US" altLang="zh-CN" sz="1800" dirty="0"/>
              <a:t>data</a:t>
            </a:r>
            <a:r>
              <a:rPr lang="zh-CN" altLang="en-US" sz="1800" dirty="0"/>
              <a:t>后先用</a:t>
            </a:r>
            <a:r>
              <a:rPr lang="en-US" altLang="zh-CN" sz="1800" dirty="0"/>
              <a:t>n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zh-CN" altLang="en-US" sz="1800" dirty="0"/>
              <a:t>解开</a:t>
            </a:r>
            <a:r>
              <a:rPr lang="en-US" altLang="zh-CN" sz="1800" dirty="0"/>
              <a:t>_k</a:t>
            </a:r>
            <a:r>
              <a:rPr lang="zh-CN" altLang="en-US" sz="1800" dirty="0"/>
              <a:t>，</a:t>
            </a:r>
            <a:r>
              <a:rPr lang="en-US" altLang="zh-CN" sz="1800" dirty="0"/>
              <a:t>_iv</a:t>
            </a:r>
            <a:r>
              <a:rPr lang="zh-CN" altLang="en-US" sz="1800" dirty="0"/>
              <a:t>得到</a:t>
            </a:r>
            <a:r>
              <a:rPr lang="en-US" altLang="zh-CN" sz="1800" dirty="0"/>
              <a:t>key</a:t>
            </a:r>
            <a:r>
              <a:rPr lang="zh-CN" altLang="en-US" sz="1800" dirty="0"/>
              <a:t>，</a:t>
            </a:r>
            <a:r>
              <a:rPr lang="en-US" altLang="zh-CN" sz="1800" dirty="0"/>
              <a:t>iv</a:t>
            </a:r>
          </a:p>
          <a:p>
            <a:pPr algn="l"/>
            <a:r>
              <a:rPr lang="en-US" altLang="zh-CN" sz="1800" dirty="0"/>
              <a:t>_k</a:t>
            </a:r>
            <a:r>
              <a:rPr lang="zh-CN" altLang="en-US" sz="1800" dirty="0"/>
              <a:t>的</a:t>
            </a:r>
            <a:r>
              <a:rPr lang="en-US" altLang="zh-CN" sz="1800" dirty="0"/>
              <a:t>d</a:t>
            </a:r>
            <a:r>
              <a:rPr lang="zh-CN" altLang="en-US" sz="1800" dirty="0"/>
              <a:t>次方</a:t>
            </a:r>
            <a:r>
              <a:rPr lang="en-US" altLang="zh-CN" sz="1800" dirty="0"/>
              <a:t> ≡ k (mod n)</a:t>
            </a:r>
          </a:p>
          <a:p>
            <a:pPr algn="l"/>
            <a:r>
              <a:rPr lang="en-US" altLang="zh-CN" sz="1800" dirty="0"/>
              <a:t>_iv</a:t>
            </a:r>
            <a:r>
              <a:rPr lang="zh-CN" altLang="en-US" sz="1800" dirty="0"/>
              <a:t>的</a:t>
            </a:r>
            <a:r>
              <a:rPr lang="en-US" altLang="zh-CN" sz="1800" dirty="0"/>
              <a:t>d</a:t>
            </a:r>
            <a:r>
              <a:rPr lang="zh-CN" altLang="en-US" sz="1800" dirty="0"/>
              <a:t>次方</a:t>
            </a:r>
            <a:r>
              <a:rPr lang="en-US" altLang="zh-CN" sz="1800" dirty="0"/>
              <a:t> ≡ iv (mod n)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2. </a:t>
            </a:r>
            <a:r>
              <a:rPr lang="zh-CN" altLang="en-US" sz="1800" dirty="0"/>
              <a:t>服务器用</a:t>
            </a:r>
            <a:r>
              <a:rPr lang="en-US" altLang="zh-CN" sz="1800" dirty="0"/>
              <a:t>key</a:t>
            </a:r>
            <a:r>
              <a:rPr lang="zh-CN" altLang="en-US" sz="1800" dirty="0"/>
              <a:t>，</a:t>
            </a:r>
            <a:r>
              <a:rPr lang="en-US" altLang="zh-CN" sz="1800" dirty="0"/>
              <a:t>iv</a:t>
            </a:r>
            <a:r>
              <a:rPr lang="zh-CN" altLang="en-US" sz="1800" dirty="0"/>
              <a:t>和内置的</a:t>
            </a:r>
            <a:r>
              <a:rPr lang="en-US" altLang="zh-CN" sz="1800" dirty="0"/>
              <a:t>TEA</a:t>
            </a:r>
            <a:r>
              <a:rPr lang="zh-CN" altLang="en-US" sz="1800" dirty="0"/>
              <a:t>算法解密</a:t>
            </a:r>
            <a:r>
              <a:rPr lang="en-US" altLang="zh-CN" sz="1800" dirty="0"/>
              <a:t>data</a:t>
            </a:r>
            <a:r>
              <a:rPr lang="zh-CN" altLang="en-US" sz="1800" dirty="0"/>
              <a:t>得到明文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3. </a:t>
            </a:r>
            <a:r>
              <a:rPr lang="zh-CN" altLang="en-US" sz="1800" dirty="0"/>
              <a:t>服务器处理数据完成，得到回复</a:t>
            </a:r>
            <a:r>
              <a:rPr lang="en-US" altLang="zh-CN" sz="1800" dirty="0"/>
              <a:t>body</a:t>
            </a:r>
            <a:r>
              <a:rPr lang="zh-CN" altLang="en-US" sz="1800" dirty="0"/>
              <a:t>，同样用</a:t>
            </a:r>
            <a:r>
              <a:rPr lang="en-US" altLang="zh-CN" sz="1800" dirty="0"/>
              <a:t>key</a:t>
            </a:r>
            <a:r>
              <a:rPr lang="zh-CN" altLang="en-US" sz="1800" dirty="0"/>
              <a:t>，</a:t>
            </a:r>
            <a:r>
              <a:rPr lang="en-US" altLang="zh-CN" sz="1800" dirty="0"/>
              <a:t>iv</a:t>
            </a:r>
            <a:r>
              <a:rPr lang="zh-CN" altLang="en-US" sz="1800" dirty="0"/>
              <a:t>和内置的</a:t>
            </a:r>
            <a:r>
              <a:rPr lang="en-US" altLang="zh-CN" sz="1800" dirty="0"/>
              <a:t>TEA</a:t>
            </a:r>
            <a:r>
              <a:rPr lang="zh-CN" altLang="en-US" sz="1800" dirty="0"/>
              <a:t>算法加密回复</a:t>
            </a:r>
            <a:r>
              <a:rPr lang="en-US" altLang="zh-CN" sz="1800" dirty="0"/>
              <a:t>body</a:t>
            </a:r>
          </a:p>
          <a:p>
            <a:pPr algn="l"/>
            <a:r>
              <a:rPr lang="en-US" altLang="zh-CN" sz="1800" dirty="0"/>
              <a:t>{</a:t>
            </a:r>
          </a:p>
          <a:p>
            <a:pPr algn="l"/>
            <a:r>
              <a:rPr lang="en-US" altLang="zh-CN" sz="1800" dirty="0"/>
              <a:t>    “code": " 200",</a:t>
            </a:r>
          </a:p>
          <a:p>
            <a:pPr algn="l"/>
            <a:r>
              <a:rPr lang="en-US" altLang="zh-CN" sz="1800" dirty="0"/>
              <a:t>    “message”: “ </a:t>
            </a:r>
            <a:r>
              <a:rPr lang="zh-CN" altLang="en-US" sz="1800" dirty="0"/>
              <a:t>回复</a:t>
            </a:r>
            <a:r>
              <a:rPr lang="en-US" altLang="zh-CN" sz="1800" dirty="0"/>
              <a:t>body</a:t>
            </a:r>
            <a:r>
              <a:rPr lang="zh-CN" altLang="en-US" sz="1800" dirty="0"/>
              <a:t>加密后的数据</a:t>
            </a:r>
            <a:r>
              <a:rPr lang="en-US" altLang="zh-CN" sz="1800" dirty="0"/>
              <a:t>“</a:t>
            </a:r>
          </a:p>
          <a:p>
            <a:pPr algn="l"/>
            <a:r>
              <a:rPr lang="en-US" altLang="zh-CN" sz="1800" dirty="0"/>
              <a:t>}</a:t>
            </a:r>
            <a:endParaRPr lang="zh-CN" altLang="en-US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4. SDK</a:t>
            </a:r>
            <a:r>
              <a:rPr lang="zh-CN" altLang="en-US" sz="1800" dirty="0"/>
              <a:t>客户端收到后用</a:t>
            </a:r>
            <a:r>
              <a:rPr lang="en-US" altLang="zh-CN" sz="1800" dirty="0"/>
              <a:t>key</a:t>
            </a:r>
            <a:r>
              <a:rPr lang="zh-CN" altLang="en-US" sz="1800" dirty="0"/>
              <a:t>，</a:t>
            </a:r>
            <a:r>
              <a:rPr lang="en-US" altLang="zh-CN" sz="1800" dirty="0"/>
              <a:t>iv</a:t>
            </a:r>
            <a:r>
              <a:rPr lang="zh-CN" altLang="en-US" sz="1800" dirty="0"/>
              <a:t>和内置的</a:t>
            </a:r>
            <a:r>
              <a:rPr lang="en-US" altLang="zh-CN" sz="1800" dirty="0"/>
              <a:t>TEA</a:t>
            </a:r>
            <a:r>
              <a:rPr lang="zh-CN" altLang="en-US" sz="1800" dirty="0"/>
              <a:t>算法解密</a:t>
            </a:r>
            <a:r>
              <a:rPr lang="en-US" altLang="zh-CN" sz="1800" dirty="0"/>
              <a:t>message</a:t>
            </a:r>
            <a:r>
              <a:rPr lang="zh-CN" altLang="en-US" sz="1800" dirty="0"/>
              <a:t>得到明文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182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59C81-CEE7-43DC-B612-FF473D7D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TEA</a:t>
            </a:r>
            <a:r>
              <a:rPr lang="zh-CN" altLang="en-US" sz="3200" dirty="0"/>
              <a:t>算法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856B8B-0C90-4039-9B4A-878A1D8F2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66813"/>
            <a:ext cx="10515600" cy="50101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encrypt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plainText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previous){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//Check if the user defined the key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"Key is not defined!"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 XOR the block with the previously encrypted block */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 = plainText[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^ previous[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 = plainText[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^ previous[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 += ((right &lt;&lt;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^ (right+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^ ((right &gt;&gt;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 += ((left &lt;&lt;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^ (left+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^ ((left &gt;&gt;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block[]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left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right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1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CE7D89-9B22-430D-B821-4038D8EE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TEA</a:t>
            </a:r>
            <a:r>
              <a:rPr lang="zh-CN" altLang="en-US" sz="3200" dirty="0"/>
              <a:t>算法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BD5127-A391-4BBD-BA1B-0ECA065C2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17625"/>
            <a:ext cx="10515600" cy="4859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decrypt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cipherText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previous[]){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"Key is not defined!"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exit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 Diving the block into left and right sub blocks */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 = cipherText[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 = cipherText[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DELTA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//initialize the sum variable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right -= ((left &lt;&lt;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^ (left+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^ ((left &gt;&gt;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 -= ((right &lt;&lt;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^ (right+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^ ((right &gt;&gt;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-=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DELTA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/*XOR the result of TEA Algorithm with the previous block */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block[]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left ^ previous[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right ^ previous[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6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E322-A5E7-4CA1-9B76-65114FF75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950"/>
            <a:ext cx="10515600" cy="56820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http head</a:t>
            </a:r>
            <a:r>
              <a:rPr lang="zh-CN" altLang="en-US" dirty="0"/>
              <a:t>带上</a:t>
            </a:r>
            <a:r>
              <a:rPr lang="en-US" altLang="zh-CN" dirty="0" err="1"/>
              <a:t>sdk</a:t>
            </a:r>
            <a:r>
              <a:rPr lang="zh-CN" altLang="en-US" dirty="0"/>
              <a:t>版本：</a:t>
            </a:r>
            <a:r>
              <a:rPr lang="en-US" altLang="zh-CN" dirty="0"/>
              <a:t>x-</a:t>
            </a:r>
            <a:r>
              <a:rPr lang="en-US" altLang="zh-CN" dirty="0" err="1"/>
              <a:t>superads</a:t>
            </a:r>
            <a:r>
              <a:rPr lang="en-US" altLang="zh-CN" dirty="0"/>
              <a:t>-</a:t>
            </a:r>
            <a:r>
              <a:rPr lang="en-US" altLang="zh-CN" dirty="0" err="1"/>
              <a:t>sdkver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如果密钥泄露，可以升级</a:t>
            </a:r>
            <a:r>
              <a:rPr lang="en-US" altLang="zh-CN" dirty="0" err="1"/>
              <a:t>sdk</a:t>
            </a:r>
            <a:r>
              <a:rPr lang="zh-CN" altLang="en-US" dirty="0"/>
              <a:t>版本更改密钥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Debug</a:t>
            </a:r>
            <a:r>
              <a:rPr lang="zh-CN" altLang="en-US" dirty="0"/>
              <a:t>模式下不加密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prstClr val="black"/>
                </a:solidFill>
              </a:rPr>
              <a:t>application/json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prstClr val="black"/>
                </a:solidFill>
              </a:rPr>
              <a:t>    “debug”: “true",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prstClr val="black"/>
                </a:solidFill>
              </a:rPr>
              <a:t>    “data”: “</a:t>
            </a:r>
            <a:r>
              <a:rPr lang="zh-CN" altLang="en-US" sz="1200" dirty="0">
                <a:solidFill>
                  <a:prstClr val="black"/>
                </a:solidFill>
              </a:rPr>
              <a:t>原始数据</a:t>
            </a:r>
            <a:r>
              <a:rPr lang="en-US" altLang="zh-CN" sz="1200" dirty="0">
                <a:solidFill>
                  <a:prstClr val="black"/>
                </a:solidFill>
              </a:rPr>
              <a:t>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prstClr val="black"/>
                </a:solidFill>
              </a:rPr>
              <a:t>}</a:t>
            </a:r>
            <a:endParaRPr lang="zh-CN" alt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要事先把</a:t>
            </a:r>
            <a:r>
              <a:rPr lang="en-US" altLang="zh-CN" dirty="0" err="1"/>
              <a:t>uid</a:t>
            </a:r>
            <a:r>
              <a:rPr lang="zh-CN" altLang="en-US" dirty="0"/>
              <a:t>写入</a:t>
            </a:r>
            <a:r>
              <a:rPr lang="en-US" altLang="zh-CN" dirty="0" err="1"/>
              <a:t>redis</a:t>
            </a:r>
            <a:r>
              <a:rPr lang="zh-CN" altLang="en-US" dirty="0"/>
              <a:t>（设置过期时间）以便只允许此台手机开启调试模式，此操作可以放在</a:t>
            </a:r>
            <a:r>
              <a:rPr lang="en-US" altLang="zh-CN" dirty="0"/>
              <a:t>platform</a:t>
            </a:r>
            <a:r>
              <a:rPr lang="zh-CN" altLang="en-US" dirty="0"/>
              <a:t>开发者平台让开发者自助调试。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11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489</Words>
  <Application>Microsoft Office PowerPoint</Application>
  <PresentationFormat>宽屏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TEA算法</vt:lpstr>
      <vt:lpstr>TEA算法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superads-028</dc:creator>
  <cp:lastModifiedBy>superads-028</cp:lastModifiedBy>
  <cp:revision>30</cp:revision>
  <dcterms:created xsi:type="dcterms:W3CDTF">2019-08-08T09:02:55Z</dcterms:created>
  <dcterms:modified xsi:type="dcterms:W3CDTF">2019-08-08T10:32:21Z</dcterms:modified>
</cp:coreProperties>
</file>