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heme/themeOverride1.xml" ContentType="application/vnd.openxmlformats-officedocument.themeOverr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heme/themeOverride2.xml" ContentType="application/vnd.openxmlformats-officedocument.themeOverr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76" r:id="rId4"/>
    <p:sldId id="292" r:id="rId5"/>
    <p:sldId id="261" r:id="rId6"/>
    <p:sldId id="296" r:id="rId7"/>
    <p:sldId id="262" r:id="rId8"/>
    <p:sldId id="263" r:id="rId9"/>
    <p:sldId id="278" r:id="rId10"/>
    <p:sldId id="299" r:id="rId11"/>
    <p:sldId id="264" r:id="rId12"/>
    <p:sldId id="298" r:id="rId13"/>
    <p:sldId id="265" r:id="rId14"/>
    <p:sldId id="266" r:id="rId15"/>
    <p:sldId id="279" r:id="rId16"/>
    <p:sldId id="270" r:id="rId17"/>
    <p:sldId id="295" r:id="rId18"/>
    <p:sldId id="294" r:id="rId19"/>
    <p:sldId id="271" r:id="rId20"/>
    <p:sldId id="293" r:id="rId21"/>
    <p:sldId id="297" r:id="rId22"/>
    <p:sldId id="27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420" y="48"/>
      </p:cViewPr>
      <p:guideLst>
        <p:guide orient="horz" pos="216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83882C-48CE-4E2A-A0CB-55FDEE092664}"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zh-CN" altLang="en-US"/>
        </a:p>
      </dgm:t>
    </dgm:pt>
    <dgm:pt modelId="{4BB95FA8-45B7-42AA-B6ED-EC72240EB50A}">
      <dgm:prSet/>
      <dgm:spPr/>
      <dgm:t>
        <a:bodyPr/>
        <a:lstStyle/>
        <a:p>
          <a:r>
            <a:rPr lang="zh-CN" b="0" i="0" baseline="0"/>
            <a:t>①英雄榜只能纪录每个玩家的成绩，不能实现前三名才能进入英雄榜的功能。</a:t>
          </a:r>
          <a:endParaRPr lang="zh-CN"/>
        </a:p>
      </dgm:t>
    </dgm:pt>
    <dgm:pt modelId="{0E3D8965-6385-43A7-A93B-8DD163703CE7}" type="parTrans" cxnId="{35E50EC1-00CE-4A57-8569-12B2265ECA0F}">
      <dgm:prSet/>
      <dgm:spPr/>
      <dgm:t>
        <a:bodyPr/>
        <a:lstStyle/>
        <a:p>
          <a:endParaRPr lang="zh-CN" altLang="en-US"/>
        </a:p>
      </dgm:t>
    </dgm:pt>
    <dgm:pt modelId="{53092E13-2B80-4F54-9109-F48A939B360E}" type="sibTrans" cxnId="{35E50EC1-00CE-4A57-8569-12B2265ECA0F}">
      <dgm:prSet/>
      <dgm:spPr/>
      <dgm:t>
        <a:bodyPr/>
        <a:lstStyle/>
        <a:p>
          <a:endParaRPr lang="zh-CN" altLang="en-US"/>
        </a:p>
      </dgm:t>
    </dgm:pt>
    <dgm:pt modelId="{71CB1ADF-3DC8-4477-8330-62E7BF6DB6F0}">
      <dgm:prSet/>
      <dgm:spPr/>
      <dgm:t>
        <a:bodyPr/>
        <a:lstStyle/>
        <a:p>
          <a:r>
            <a:rPr lang="zh-CN" b="0" i="0" baseline="0"/>
            <a:t>②最后只实现了新增功能中的英雄榜和移动时播放音效功能，没能实现将魔板游戏改成魔板过关游戏。</a:t>
          </a:r>
          <a:endParaRPr lang="zh-CN"/>
        </a:p>
      </dgm:t>
    </dgm:pt>
    <dgm:pt modelId="{CAE05E74-5336-4165-B600-18CED59C4759}" type="parTrans" cxnId="{C4F6DD2D-75F0-4B34-82FD-2BE2C87FED0D}">
      <dgm:prSet/>
      <dgm:spPr/>
      <dgm:t>
        <a:bodyPr/>
        <a:lstStyle/>
        <a:p>
          <a:endParaRPr lang="zh-CN" altLang="en-US"/>
        </a:p>
      </dgm:t>
    </dgm:pt>
    <dgm:pt modelId="{C9DFC3B4-2DDA-4162-8BAA-2F7A171D4456}" type="sibTrans" cxnId="{C4F6DD2D-75F0-4B34-82FD-2BE2C87FED0D}">
      <dgm:prSet/>
      <dgm:spPr/>
      <dgm:t>
        <a:bodyPr/>
        <a:lstStyle/>
        <a:p>
          <a:endParaRPr lang="zh-CN" altLang="en-US"/>
        </a:p>
      </dgm:t>
    </dgm:pt>
    <dgm:pt modelId="{53A64837-C2FB-43F5-BD49-1FED6AB65C95}" type="pres">
      <dgm:prSet presAssocID="{D583882C-48CE-4E2A-A0CB-55FDEE092664}" presName="cycle" presStyleCnt="0">
        <dgm:presLayoutVars>
          <dgm:dir/>
          <dgm:resizeHandles val="exact"/>
        </dgm:presLayoutVars>
      </dgm:prSet>
      <dgm:spPr/>
    </dgm:pt>
    <dgm:pt modelId="{C04B3845-0AB6-44E5-82EF-E2F9D09E4B36}" type="pres">
      <dgm:prSet presAssocID="{4BB95FA8-45B7-42AA-B6ED-EC72240EB50A}" presName="node" presStyleLbl="node1" presStyleIdx="0" presStyleCnt="2">
        <dgm:presLayoutVars>
          <dgm:bulletEnabled val="1"/>
        </dgm:presLayoutVars>
      </dgm:prSet>
      <dgm:spPr/>
    </dgm:pt>
    <dgm:pt modelId="{6CB8337A-23A8-488C-939F-A3A500243362}" type="pres">
      <dgm:prSet presAssocID="{53092E13-2B80-4F54-9109-F48A939B360E}" presName="sibTrans" presStyleLbl="sibTrans2D1" presStyleIdx="0" presStyleCnt="2"/>
      <dgm:spPr/>
    </dgm:pt>
    <dgm:pt modelId="{7BC931B3-D58C-4D3F-A59E-73DB53D815CA}" type="pres">
      <dgm:prSet presAssocID="{53092E13-2B80-4F54-9109-F48A939B360E}" presName="connectorText" presStyleLbl="sibTrans2D1" presStyleIdx="0" presStyleCnt="2"/>
      <dgm:spPr/>
    </dgm:pt>
    <dgm:pt modelId="{5FC500AC-6BFC-40AB-A8FE-F3862146ACE3}" type="pres">
      <dgm:prSet presAssocID="{71CB1ADF-3DC8-4477-8330-62E7BF6DB6F0}" presName="node" presStyleLbl="node1" presStyleIdx="1" presStyleCnt="2">
        <dgm:presLayoutVars>
          <dgm:bulletEnabled val="1"/>
        </dgm:presLayoutVars>
      </dgm:prSet>
      <dgm:spPr/>
    </dgm:pt>
    <dgm:pt modelId="{D164E8D6-DF16-437E-BD03-B3A2DD8A4B8D}" type="pres">
      <dgm:prSet presAssocID="{C9DFC3B4-2DDA-4162-8BAA-2F7A171D4456}" presName="sibTrans" presStyleLbl="sibTrans2D1" presStyleIdx="1" presStyleCnt="2" custLinFactNeighborX="-7100" custLinFactNeighborY="-17214"/>
      <dgm:spPr/>
    </dgm:pt>
    <dgm:pt modelId="{D43273AA-D1C0-48D8-A42A-0E17BF8CD07A}" type="pres">
      <dgm:prSet presAssocID="{C9DFC3B4-2DDA-4162-8BAA-2F7A171D4456}" presName="connectorText" presStyleLbl="sibTrans2D1" presStyleIdx="1" presStyleCnt="2"/>
      <dgm:spPr/>
    </dgm:pt>
  </dgm:ptLst>
  <dgm:cxnLst>
    <dgm:cxn modelId="{C4F6DD2D-75F0-4B34-82FD-2BE2C87FED0D}" srcId="{D583882C-48CE-4E2A-A0CB-55FDEE092664}" destId="{71CB1ADF-3DC8-4477-8330-62E7BF6DB6F0}" srcOrd="1" destOrd="0" parTransId="{CAE05E74-5336-4165-B600-18CED59C4759}" sibTransId="{C9DFC3B4-2DDA-4162-8BAA-2F7A171D4456}"/>
    <dgm:cxn modelId="{C688F230-E3D7-45F0-AC76-C38BA4F070B6}" type="presOf" srcId="{71CB1ADF-3DC8-4477-8330-62E7BF6DB6F0}" destId="{5FC500AC-6BFC-40AB-A8FE-F3862146ACE3}" srcOrd="0" destOrd="0" presId="urn:microsoft.com/office/officeart/2005/8/layout/cycle2"/>
    <dgm:cxn modelId="{612FA73D-745B-4B04-A50F-4626D47734BA}" type="presOf" srcId="{D583882C-48CE-4E2A-A0CB-55FDEE092664}" destId="{53A64837-C2FB-43F5-BD49-1FED6AB65C95}" srcOrd="0" destOrd="0" presId="urn:microsoft.com/office/officeart/2005/8/layout/cycle2"/>
    <dgm:cxn modelId="{DD0E5170-E2A3-4C34-9E90-1B7C05CAF4C7}" type="presOf" srcId="{4BB95FA8-45B7-42AA-B6ED-EC72240EB50A}" destId="{C04B3845-0AB6-44E5-82EF-E2F9D09E4B36}" srcOrd="0" destOrd="0" presId="urn:microsoft.com/office/officeart/2005/8/layout/cycle2"/>
    <dgm:cxn modelId="{FC8E9753-1A58-4213-AB79-06419B5C9C98}" type="presOf" srcId="{C9DFC3B4-2DDA-4162-8BAA-2F7A171D4456}" destId="{D164E8D6-DF16-437E-BD03-B3A2DD8A4B8D}" srcOrd="0" destOrd="0" presId="urn:microsoft.com/office/officeart/2005/8/layout/cycle2"/>
    <dgm:cxn modelId="{4BFC73A6-14ED-48A8-B2C7-A9AFE79E708B}" type="presOf" srcId="{53092E13-2B80-4F54-9109-F48A939B360E}" destId="{6CB8337A-23A8-488C-939F-A3A500243362}" srcOrd="0" destOrd="0" presId="urn:microsoft.com/office/officeart/2005/8/layout/cycle2"/>
    <dgm:cxn modelId="{35E50EC1-00CE-4A57-8569-12B2265ECA0F}" srcId="{D583882C-48CE-4E2A-A0CB-55FDEE092664}" destId="{4BB95FA8-45B7-42AA-B6ED-EC72240EB50A}" srcOrd="0" destOrd="0" parTransId="{0E3D8965-6385-43A7-A93B-8DD163703CE7}" sibTransId="{53092E13-2B80-4F54-9109-F48A939B360E}"/>
    <dgm:cxn modelId="{5DBF9BEA-E61D-4B45-A0BA-6B7DBDDBBF03}" type="presOf" srcId="{53092E13-2B80-4F54-9109-F48A939B360E}" destId="{7BC931B3-D58C-4D3F-A59E-73DB53D815CA}" srcOrd="1" destOrd="0" presId="urn:microsoft.com/office/officeart/2005/8/layout/cycle2"/>
    <dgm:cxn modelId="{5EFB64F4-023B-46D3-BEF2-C2C5C7948180}" type="presOf" srcId="{C9DFC3B4-2DDA-4162-8BAA-2F7A171D4456}" destId="{D43273AA-D1C0-48D8-A42A-0E17BF8CD07A}" srcOrd="1" destOrd="0" presId="urn:microsoft.com/office/officeart/2005/8/layout/cycle2"/>
    <dgm:cxn modelId="{DFC4B1A3-D99F-493F-930A-617DE81B7022}" type="presParOf" srcId="{53A64837-C2FB-43F5-BD49-1FED6AB65C95}" destId="{C04B3845-0AB6-44E5-82EF-E2F9D09E4B36}" srcOrd="0" destOrd="0" presId="urn:microsoft.com/office/officeart/2005/8/layout/cycle2"/>
    <dgm:cxn modelId="{FB1BC04D-AD1D-425B-BA4A-0E9EE9BCCE54}" type="presParOf" srcId="{53A64837-C2FB-43F5-BD49-1FED6AB65C95}" destId="{6CB8337A-23A8-488C-939F-A3A500243362}" srcOrd="1" destOrd="0" presId="urn:microsoft.com/office/officeart/2005/8/layout/cycle2"/>
    <dgm:cxn modelId="{3AE3DE30-7FDC-40C6-963C-C72BA7BDB679}" type="presParOf" srcId="{6CB8337A-23A8-488C-939F-A3A500243362}" destId="{7BC931B3-D58C-4D3F-A59E-73DB53D815CA}" srcOrd="0" destOrd="0" presId="urn:microsoft.com/office/officeart/2005/8/layout/cycle2"/>
    <dgm:cxn modelId="{CB3A630C-6871-44A4-A1FB-AB349D90F68A}" type="presParOf" srcId="{53A64837-C2FB-43F5-BD49-1FED6AB65C95}" destId="{5FC500AC-6BFC-40AB-A8FE-F3862146ACE3}" srcOrd="2" destOrd="0" presId="urn:microsoft.com/office/officeart/2005/8/layout/cycle2"/>
    <dgm:cxn modelId="{114022E2-096C-468F-BF98-E10F8419FC2A}" type="presParOf" srcId="{53A64837-C2FB-43F5-BD49-1FED6AB65C95}" destId="{D164E8D6-DF16-437E-BD03-B3A2DD8A4B8D}" srcOrd="3" destOrd="0" presId="urn:microsoft.com/office/officeart/2005/8/layout/cycle2"/>
    <dgm:cxn modelId="{2C3E6D20-46A1-4411-90A3-BA8B18E77A45}" type="presParOf" srcId="{D164E8D6-DF16-437E-BD03-B3A2DD8A4B8D}" destId="{D43273AA-D1C0-48D8-A42A-0E17BF8CD07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B3845-0AB6-44E5-82EF-E2F9D09E4B36}">
      <dsp:nvSpPr>
        <dsp:cNvPr id="0" name=""/>
        <dsp:cNvSpPr/>
      </dsp:nvSpPr>
      <dsp:spPr>
        <a:xfrm>
          <a:off x="1077" y="527185"/>
          <a:ext cx="4334536" cy="43345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zh-CN" sz="2600" b="0" i="0" kern="1200" baseline="0"/>
            <a:t>①英雄榜只能纪录每个玩家的成绩，不能实现前三名才能进入英雄榜的功能。</a:t>
          </a:r>
          <a:endParaRPr lang="zh-CN" sz="2600" kern="1200"/>
        </a:p>
      </dsp:txBody>
      <dsp:txXfrm>
        <a:off x="635855" y="1161963"/>
        <a:ext cx="3064980" cy="3064980"/>
      </dsp:txXfrm>
    </dsp:sp>
    <dsp:sp modelId="{6CB8337A-23A8-488C-939F-A3A500243362}">
      <dsp:nvSpPr>
        <dsp:cNvPr id="0" name=""/>
        <dsp:cNvSpPr/>
      </dsp:nvSpPr>
      <dsp:spPr>
        <a:xfrm>
          <a:off x="3998065" y="-85472"/>
          <a:ext cx="2703099" cy="1462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3998065" y="207109"/>
        <a:ext cx="2264228" cy="877743"/>
      </dsp:txXfrm>
    </dsp:sp>
    <dsp:sp modelId="{5FC500AC-6BFC-40AB-A8FE-F3862146ACE3}">
      <dsp:nvSpPr>
        <dsp:cNvPr id="0" name=""/>
        <dsp:cNvSpPr/>
      </dsp:nvSpPr>
      <dsp:spPr>
        <a:xfrm>
          <a:off x="6516623" y="527185"/>
          <a:ext cx="4334536" cy="43345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zh-CN" sz="2600" b="0" i="0" kern="1200" baseline="0"/>
            <a:t>②最后只实现了新增功能中的英雄榜和移动时播放音效功能，没能实现将魔板游戏改成魔板过关游戏。</a:t>
          </a:r>
          <a:endParaRPr lang="zh-CN" sz="2600" kern="1200"/>
        </a:p>
      </dsp:txBody>
      <dsp:txXfrm>
        <a:off x="7151401" y="1161963"/>
        <a:ext cx="3064980" cy="3064980"/>
      </dsp:txXfrm>
    </dsp:sp>
    <dsp:sp modelId="{D164E8D6-DF16-437E-BD03-B3A2DD8A4B8D}">
      <dsp:nvSpPr>
        <dsp:cNvPr id="0" name=""/>
        <dsp:cNvSpPr/>
      </dsp:nvSpPr>
      <dsp:spPr>
        <a:xfrm rot="10800000">
          <a:off x="3959151" y="3759648"/>
          <a:ext cx="2703099" cy="1462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4398022" y="4052229"/>
        <a:ext cx="2264228" cy="87774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26" Type="http://schemas.openxmlformats.org/officeDocument/2006/relationships/tags" Target="../tags/tag32.xml"/><Relationship Id="rId3" Type="http://schemas.openxmlformats.org/officeDocument/2006/relationships/tags" Target="../tags/tag9.xml"/><Relationship Id="rId21" Type="http://schemas.openxmlformats.org/officeDocument/2006/relationships/tags" Target="../tags/tag27.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tags" Target="../tags/tag31.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29" Type="http://schemas.openxmlformats.org/officeDocument/2006/relationships/image" Target="../media/image1.jpe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tags" Target="../tags/tag30.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tags" Target="../tags/tag29.xml"/><Relationship Id="rId28" Type="http://schemas.openxmlformats.org/officeDocument/2006/relationships/slideMaster" Target="../slideMasters/slideMaster1.xml"/><Relationship Id="rId10" Type="http://schemas.openxmlformats.org/officeDocument/2006/relationships/tags" Target="../tags/tag16.xml"/><Relationship Id="rId19" Type="http://schemas.openxmlformats.org/officeDocument/2006/relationships/tags" Target="../tags/tag25.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 Id="rId27" Type="http://schemas.openxmlformats.org/officeDocument/2006/relationships/tags" Target="../tags/tag33.xml"/><Relationship Id="rId30"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4.jpe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Master" Target="../slideMasters/slideMaster1.xml"/><Relationship Id="rId5" Type="http://schemas.openxmlformats.org/officeDocument/2006/relationships/tags" Target="../tags/tag91.xml"/><Relationship Id="rId4" Type="http://schemas.openxmlformats.org/officeDocument/2006/relationships/tags" Target="../tags/tag9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tags" Target="../tags/tag109.xml"/><Relationship Id="rId26" Type="http://schemas.openxmlformats.org/officeDocument/2006/relationships/tags" Target="../tags/tag117.xml"/><Relationship Id="rId3" Type="http://schemas.openxmlformats.org/officeDocument/2006/relationships/tags" Target="../tags/tag94.xml"/><Relationship Id="rId21" Type="http://schemas.openxmlformats.org/officeDocument/2006/relationships/tags" Target="../tags/tag112.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5" Type="http://schemas.openxmlformats.org/officeDocument/2006/relationships/tags" Target="../tags/tag116.xml"/><Relationship Id="rId2" Type="http://schemas.openxmlformats.org/officeDocument/2006/relationships/tags" Target="../tags/tag93.xml"/><Relationship Id="rId16" Type="http://schemas.openxmlformats.org/officeDocument/2006/relationships/tags" Target="../tags/tag107.xml"/><Relationship Id="rId20" Type="http://schemas.openxmlformats.org/officeDocument/2006/relationships/tags" Target="../tags/tag111.xml"/><Relationship Id="rId29" Type="http://schemas.openxmlformats.org/officeDocument/2006/relationships/image" Target="../media/image2.jpeg"/><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24" Type="http://schemas.openxmlformats.org/officeDocument/2006/relationships/tags" Target="../tags/tag115.xml"/><Relationship Id="rId5" Type="http://schemas.openxmlformats.org/officeDocument/2006/relationships/tags" Target="../tags/tag96.xml"/><Relationship Id="rId15" Type="http://schemas.openxmlformats.org/officeDocument/2006/relationships/tags" Target="../tags/tag106.xml"/><Relationship Id="rId23" Type="http://schemas.openxmlformats.org/officeDocument/2006/relationships/tags" Target="../tags/tag114.xml"/><Relationship Id="rId28" Type="http://schemas.openxmlformats.org/officeDocument/2006/relationships/image" Target="../media/image1.jpeg"/><Relationship Id="rId10" Type="http://schemas.openxmlformats.org/officeDocument/2006/relationships/tags" Target="../tags/tag101.xml"/><Relationship Id="rId19" Type="http://schemas.openxmlformats.org/officeDocument/2006/relationships/tags" Target="../tags/tag110.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 Id="rId22" Type="http://schemas.openxmlformats.org/officeDocument/2006/relationships/tags" Target="../tags/tag113.xml"/><Relationship Id="rId27"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10" Type="http://schemas.openxmlformats.org/officeDocument/2006/relationships/image" Target="../media/image3.jpeg"/><Relationship Id="rId4" Type="http://schemas.openxmlformats.org/officeDocument/2006/relationships/tags" Target="../tags/tag121.xml"/><Relationship Id="rId9"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32.xml"/><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image" Target="../media/image6.jpe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image" Target="../media/image4.jpeg"/><Relationship Id="rId5" Type="http://schemas.openxmlformats.org/officeDocument/2006/relationships/tags" Target="../tags/tag129.xml"/><Relationship Id="rId10" Type="http://schemas.openxmlformats.org/officeDocument/2006/relationships/slideMaster" Target="../slideMasters/slideMaster1.xml"/><Relationship Id="rId4" Type="http://schemas.openxmlformats.org/officeDocument/2006/relationships/tags" Target="../tags/tag128.xml"/><Relationship Id="rId9" Type="http://schemas.openxmlformats.org/officeDocument/2006/relationships/tags" Target="../tags/tag133.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41.xml"/><Relationship Id="rId3" Type="http://schemas.openxmlformats.org/officeDocument/2006/relationships/tags" Target="../tags/tag136.xml"/><Relationship Id="rId7" Type="http://schemas.openxmlformats.org/officeDocument/2006/relationships/tags" Target="../tags/tag140.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5" Type="http://schemas.openxmlformats.org/officeDocument/2006/relationships/tags" Target="../tags/tag138.xml"/><Relationship Id="rId10" Type="http://schemas.openxmlformats.org/officeDocument/2006/relationships/image" Target="../media/image7.jpeg"/><Relationship Id="rId4" Type="http://schemas.openxmlformats.org/officeDocument/2006/relationships/tags" Target="../tags/tag137.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49.xml"/><Relationship Id="rId3" Type="http://schemas.openxmlformats.org/officeDocument/2006/relationships/tags" Target="../tags/tag144.xml"/><Relationship Id="rId7" Type="http://schemas.openxmlformats.org/officeDocument/2006/relationships/tags" Target="../tags/tag148.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10" Type="http://schemas.openxmlformats.org/officeDocument/2006/relationships/image" Target="../media/image8.jpeg"/><Relationship Id="rId4" Type="http://schemas.openxmlformats.org/officeDocument/2006/relationships/tags" Target="../tags/tag145.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57.xml"/><Relationship Id="rId3" Type="http://schemas.openxmlformats.org/officeDocument/2006/relationships/tags" Target="../tags/tag152.xml"/><Relationship Id="rId7" Type="http://schemas.openxmlformats.org/officeDocument/2006/relationships/tags" Target="../tags/tag156.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5" Type="http://schemas.openxmlformats.org/officeDocument/2006/relationships/tags" Target="../tags/tag154.xml"/><Relationship Id="rId10" Type="http://schemas.openxmlformats.org/officeDocument/2006/relationships/image" Target="../media/image4.jpeg"/><Relationship Id="rId4" Type="http://schemas.openxmlformats.org/officeDocument/2006/relationships/tags" Target="../tags/tag153.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slideMaster" Target="../slideMasters/slideMaster1.xml"/><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tags" Target="../tags/tag169.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tags" Target="../tags/tag168.xml"/><Relationship Id="rId5" Type="http://schemas.openxmlformats.org/officeDocument/2006/relationships/tags" Target="../tags/tag162.xml"/><Relationship Id="rId10" Type="http://schemas.openxmlformats.org/officeDocument/2006/relationships/tags" Target="../tags/tag167.xml"/><Relationship Id="rId4" Type="http://schemas.openxmlformats.org/officeDocument/2006/relationships/tags" Target="../tags/tag161.xml"/><Relationship Id="rId9" Type="http://schemas.openxmlformats.org/officeDocument/2006/relationships/tags" Target="../tags/tag166.xml"/><Relationship Id="rId14"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image" Target="../media/image3.jpeg"/><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image" Target="../media/image4.jpeg"/><Relationship Id="rId5" Type="http://schemas.openxmlformats.org/officeDocument/2006/relationships/tags" Target="../tags/tag174.xml"/><Relationship Id="rId10" Type="http://schemas.openxmlformats.org/officeDocument/2006/relationships/slideMaster" Target="../slideMasters/slideMaster1.xml"/><Relationship Id="rId4" Type="http://schemas.openxmlformats.org/officeDocument/2006/relationships/tags" Target="../tags/tag173.xml"/><Relationship Id="rId9" Type="http://schemas.openxmlformats.org/officeDocument/2006/relationships/tags" Target="../tags/tag178.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36.xml"/><Relationship Id="rId7"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2.jpeg"/><Relationship Id="rId5" Type="http://schemas.openxmlformats.org/officeDocument/2006/relationships/tags" Target="../tags/tag44.xml"/><Relationship Id="rId10" Type="http://schemas.openxmlformats.org/officeDocument/2006/relationships/image" Target="../media/image1.jpeg"/><Relationship Id="rId4" Type="http://schemas.openxmlformats.org/officeDocument/2006/relationships/tags" Target="../tags/tag43.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3.jpeg"/><Relationship Id="rId5" Type="http://schemas.openxmlformats.org/officeDocument/2006/relationships/tags" Target="../tags/tag59.xml"/><Relationship Id="rId10" Type="http://schemas.openxmlformats.org/officeDocument/2006/relationships/slideMaster" Target="../slideMasters/slideMaster1.xml"/><Relationship Id="rId4" Type="http://schemas.openxmlformats.org/officeDocument/2006/relationships/tags" Target="../tags/tag58.xml"/><Relationship Id="rId9" Type="http://schemas.openxmlformats.org/officeDocument/2006/relationships/tags" Target="../tags/tag63.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10" Type="http://schemas.openxmlformats.org/officeDocument/2006/relationships/image" Target="../media/image2.jpeg"/><Relationship Id="rId4" Type="http://schemas.openxmlformats.org/officeDocument/2006/relationships/tags" Target="../tags/tag67.xml"/><Relationship Id="rId9"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9"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3.xml"/><Relationship Id="rId7" Type="http://schemas.openxmlformats.org/officeDocument/2006/relationships/slideMaster" Target="../slideMasters/slideMaster1.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custDataLst>
              <p:tags r:id="rId1"/>
            </p:custDataLst>
          </p:nvPr>
        </p:nvSpPr>
        <p:spPr>
          <a:xfrm>
            <a:off x="294640" y="264160"/>
            <a:ext cx="11612880" cy="6339840"/>
          </a:xfrm>
          <a:prstGeom prst="rect">
            <a:avLst/>
          </a:prstGeom>
          <a:solidFill>
            <a:schemeClr val="bg2"/>
          </a:solidFill>
          <a:ln>
            <a:noFill/>
          </a:ln>
          <a:effectLst>
            <a:outerShdw blurRad="304800" sx="102000" sy="102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a typeface="微软雅黑" panose="020B0503020204020204" charset="-122"/>
            </a:endParaRPr>
          </a:p>
        </p:txBody>
      </p:sp>
      <p:pic>
        <p:nvPicPr>
          <p:cNvPr id="8" name="图片 7"/>
          <p:cNvPicPr>
            <a:picLocks noChangeAspect="1"/>
          </p:cNvPicPr>
          <p:nvPr>
            <p:custDataLst>
              <p:tags r:id="rId2"/>
            </p:custDataLst>
          </p:nvPr>
        </p:nvPicPr>
        <p:blipFill rotWithShape="1">
          <a:blip r:embed="rId29">
            <a:clrChange>
              <a:clrFrom>
                <a:srgbClr val="FEFEFE"/>
              </a:clrFrom>
              <a:clrTo>
                <a:srgbClr val="FEFEFE">
                  <a:alpha val="0"/>
                </a:srgbClr>
              </a:clrTo>
            </a:clrChange>
          </a:blip>
          <a:srcRect/>
          <a:stretch>
            <a:fillRect/>
          </a:stretch>
        </p:blipFill>
        <p:spPr>
          <a:xfrm>
            <a:off x="0" y="0"/>
            <a:ext cx="4107180" cy="3200400"/>
          </a:xfrm>
          <a:prstGeom prst="rect">
            <a:avLst/>
          </a:prstGeom>
        </p:spPr>
      </p:pic>
      <p:pic>
        <p:nvPicPr>
          <p:cNvPr id="9" name="图片 8"/>
          <p:cNvPicPr>
            <a:picLocks noChangeAspect="1"/>
          </p:cNvPicPr>
          <p:nvPr>
            <p:custDataLst>
              <p:tags r:id="rId3"/>
            </p:custDataLst>
          </p:nvPr>
        </p:nvPicPr>
        <p:blipFill rotWithShape="1">
          <a:blip r:embed="rId30">
            <a:clrChange>
              <a:clrFrom>
                <a:srgbClr val="FEFEFE"/>
              </a:clrFrom>
              <a:clrTo>
                <a:srgbClr val="FEFEFE">
                  <a:alpha val="0"/>
                </a:srgbClr>
              </a:clrTo>
            </a:clrChange>
          </a:blip>
          <a:srcRect/>
          <a:stretch>
            <a:fillRect/>
          </a:stretch>
        </p:blipFill>
        <p:spPr>
          <a:xfrm>
            <a:off x="8541600" y="3638550"/>
            <a:ext cx="3650400" cy="3219450"/>
          </a:xfrm>
          <a:prstGeom prst="rect">
            <a:avLst/>
          </a:prstGeom>
        </p:spPr>
      </p:pic>
      <p:grpSp>
        <p:nvGrpSpPr>
          <p:cNvPr id="15" name="组合 14"/>
          <p:cNvGrpSpPr/>
          <p:nvPr>
            <p:custDataLst>
              <p:tags r:id="rId4"/>
            </p:custDataLst>
          </p:nvPr>
        </p:nvGrpSpPr>
        <p:grpSpPr>
          <a:xfrm>
            <a:off x="3937210" y="2228508"/>
            <a:ext cx="1934350" cy="977465"/>
            <a:chOff x="915735" y="1477422"/>
            <a:chExt cx="1352010" cy="683197"/>
          </a:xfrm>
        </p:grpSpPr>
        <p:grpSp>
          <p:nvGrpSpPr>
            <p:cNvPr id="24" name="组合 23"/>
            <p:cNvGrpSpPr/>
            <p:nvPr/>
          </p:nvGrpSpPr>
          <p:grpSpPr>
            <a:xfrm>
              <a:off x="1164031" y="1477422"/>
              <a:ext cx="1103714" cy="252841"/>
              <a:chOff x="-164381" y="2115819"/>
              <a:chExt cx="4132033" cy="946576"/>
            </a:xfrm>
          </p:grpSpPr>
          <p:grpSp>
            <p:nvGrpSpPr>
              <p:cNvPr id="35" name="组合 34"/>
              <p:cNvGrpSpPr/>
              <p:nvPr/>
            </p:nvGrpSpPr>
            <p:grpSpPr>
              <a:xfrm>
                <a:off x="-164381" y="2115819"/>
                <a:ext cx="2833726" cy="473287"/>
                <a:chOff x="-8578756" y="1524000"/>
                <a:chExt cx="7847236" cy="1310640"/>
              </a:xfrm>
            </p:grpSpPr>
            <p:sp>
              <p:nvSpPr>
                <p:cNvPr id="40" name="弧形 39"/>
                <p:cNvSpPr/>
                <p:nvPr>
                  <p:custDataLst>
                    <p:tags r:id="rId24"/>
                  </p:custDataLst>
                </p:nvPr>
              </p:nvSpPr>
              <p:spPr>
                <a:xfrm>
                  <a:off x="-2042160" y="1524000"/>
                  <a:ext cx="1310640"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baseline="0">
                    <a:latin typeface="Arial" panose="020B0604020202020204" pitchFamily="34" charset="0"/>
                    <a:ea typeface="微软雅黑" panose="020B0503020204020204" charset="-122"/>
                  </a:endParaRPr>
                </a:p>
              </p:txBody>
            </p:sp>
            <p:cxnSp>
              <p:nvCxnSpPr>
                <p:cNvPr id="41" name="直接连接符 40"/>
                <p:cNvCxnSpPr>
                  <a:stCxn id="40" idx="0"/>
                </p:cNvCxnSpPr>
                <p:nvPr>
                  <p:custDataLst>
                    <p:tags r:id="rId25"/>
                  </p:custDataLst>
                </p:nvPr>
              </p:nvCxnSpPr>
              <p:spPr>
                <a:xfrm flipH="1">
                  <a:off x="-8578756" y="1524000"/>
                  <a:ext cx="71919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custDataLst>
                    <p:tags r:id="rId26"/>
                  </p:custDataLst>
                </p:nvPr>
              </p:nvCxnSpPr>
              <p:spPr>
                <a:xfrm flipH="1">
                  <a:off x="-2971800" y="2834640"/>
                  <a:ext cx="15849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弧形 42"/>
                <p:cNvSpPr/>
                <p:nvPr>
                  <p:custDataLst>
                    <p:tags r:id="rId27"/>
                  </p:custDataLst>
                </p:nvPr>
              </p:nvSpPr>
              <p:spPr>
                <a:xfrm>
                  <a:off x="-2255791" y="1524000"/>
                  <a:ext cx="1310641"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baseline="0">
                    <a:latin typeface="Arial" panose="020B0604020202020204" pitchFamily="34" charset="0"/>
                    <a:ea typeface="微软雅黑" panose="020B0503020204020204" charset="-122"/>
                  </a:endParaRPr>
                </a:p>
              </p:txBody>
            </p:sp>
          </p:grpSp>
          <p:grpSp>
            <p:nvGrpSpPr>
              <p:cNvPr id="36" name="组合 35"/>
              <p:cNvGrpSpPr/>
              <p:nvPr/>
            </p:nvGrpSpPr>
            <p:grpSpPr>
              <a:xfrm flipH="1" flipV="1">
                <a:off x="1601698" y="2589108"/>
                <a:ext cx="2365954" cy="473287"/>
                <a:chOff x="-7283387" y="1524000"/>
                <a:chExt cx="6551867" cy="1310640"/>
              </a:xfrm>
            </p:grpSpPr>
            <p:sp>
              <p:nvSpPr>
                <p:cNvPr id="37" name="弧形 36"/>
                <p:cNvSpPr/>
                <p:nvPr>
                  <p:custDataLst>
                    <p:tags r:id="rId21"/>
                  </p:custDataLst>
                </p:nvPr>
              </p:nvSpPr>
              <p:spPr>
                <a:xfrm>
                  <a:off x="-2042160" y="1524000"/>
                  <a:ext cx="1310640"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baseline="0">
                    <a:latin typeface="Arial" panose="020B0604020202020204" pitchFamily="34" charset="0"/>
                    <a:ea typeface="微软雅黑" panose="020B0503020204020204" charset="-122"/>
                  </a:endParaRPr>
                </a:p>
              </p:txBody>
            </p:sp>
            <p:cxnSp>
              <p:nvCxnSpPr>
                <p:cNvPr id="38" name="直接连接符 37"/>
                <p:cNvCxnSpPr>
                  <a:stCxn id="37" idx="0"/>
                </p:cNvCxnSpPr>
                <p:nvPr>
                  <p:custDataLst>
                    <p:tags r:id="rId22"/>
                  </p:custDataLst>
                </p:nvPr>
              </p:nvCxnSpPr>
              <p:spPr>
                <a:xfrm flipH="1" flipV="1">
                  <a:off x="-7283387" y="1524001"/>
                  <a:ext cx="5896546"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23"/>
                  </p:custDataLst>
                </p:nvPr>
              </p:nvCxnSpPr>
              <p:spPr>
                <a:xfrm flipH="1">
                  <a:off x="-2971800" y="2834640"/>
                  <a:ext cx="15849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5" name="组合 24"/>
            <p:cNvGrpSpPr/>
            <p:nvPr/>
          </p:nvGrpSpPr>
          <p:grpSpPr>
            <a:xfrm flipV="1">
              <a:off x="915735" y="1907778"/>
              <a:ext cx="1103714" cy="252841"/>
              <a:chOff x="-164381" y="2115819"/>
              <a:chExt cx="4132033" cy="946576"/>
            </a:xfrm>
          </p:grpSpPr>
          <p:grpSp>
            <p:nvGrpSpPr>
              <p:cNvPr id="26" name="组合 25"/>
              <p:cNvGrpSpPr/>
              <p:nvPr/>
            </p:nvGrpSpPr>
            <p:grpSpPr>
              <a:xfrm>
                <a:off x="-164381" y="2115819"/>
                <a:ext cx="2833726" cy="473287"/>
                <a:chOff x="-8578756" y="1524000"/>
                <a:chExt cx="7847236" cy="1310640"/>
              </a:xfrm>
            </p:grpSpPr>
            <p:sp>
              <p:nvSpPr>
                <p:cNvPr id="31" name="弧形 30"/>
                <p:cNvSpPr/>
                <p:nvPr>
                  <p:custDataLst>
                    <p:tags r:id="rId17"/>
                  </p:custDataLst>
                </p:nvPr>
              </p:nvSpPr>
              <p:spPr>
                <a:xfrm>
                  <a:off x="-2042160" y="1524000"/>
                  <a:ext cx="1310640"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baseline="0">
                    <a:latin typeface="Arial" panose="020B0604020202020204" pitchFamily="34" charset="0"/>
                    <a:ea typeface="微软雅黑" panose="020B0503020204020204" charset="-122"/>
                  </a:endParaRPr>
                </a:p>
              </p:txBody>
            </p:sp>
            <p:cxnSp>
              <p:nvCxnSpPr>
                <p:cNvPr id="32" name="直接连接符 31"/>
                <p:cNvCxnSpPr>
                  <a:stCxn id="31" idx="0"/>
                </p:cNvCxnSpPr>
                <p:nvPr>
                  <p:custDataLst>
                    <p:tags r:id="rId18"/>
                  </p:custDataLst>
                </p:nvPr>
              </p:nvCxnSpPr>
              <p:spPr>
                <a:xfrm flipH="1">
                  <a:off x="-8578756" y="1524000"/>
                  <a:ext cx="71919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custDataLst>
                    <p:tags r:id="rId19"/>
                  </p:custDataLst>
                </p:nvPr>
              </p:nvCxnSpPr>
              <p:spPr>
                <a:xfrm flipH="1">
                  <a:off x="-2971800" y="2834640"/>
                  <a:ext cx="15849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弧形 33"/>
                <p:cNvSpPr/>
                <p:nvPr>
                  <p:custDataLst>
                    <p:tags r:id="rId20"/>
                  </p:custDataLst>
                </p:nvPr>
              </p:nvSpPr>
              <p:spPr>
                <a:xfrm>
                  <a:off x="-2255791" y="1524000"/>
                  <a:ext cx="1310641"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baseline="0">
                    <a:latin typeface="Arial" panose="020B0604020202020204" pitchFamily="34" charset="0"/>
                    <a:ea typeface="微软雅黑" panose="020B0503020204020204" charset="-122"/>
                  </a:endParaRPr>
                </a:p>
              </p:txBody>
            </p:sp>
          </p:grpSp>
          <p:grpSp>
            <p:nvGrpSpPr>
              <p:cNvPr id="27" name="组合 26"/>
              <p:cNvGrpSpPr/>
              <p:nvPr/>
            </p:nvGrpSpPr>
            <p:grpSpPr>
              <a:xfrm flipH="1" flipV="1">
                <a:off x="1601698" y="2589108"/>
                <a:ext cx="2365954" cy="473287"/>
                <a:chOff x="-7283387" y="1524000"/>
                <a:chExt cx="6551867" cy="1310640"/>
              </a:xfrm>
            </p:grpSpPr>
            <p:sp>
              <p:nvSpPr>
                <p:cNvPr id="28" name="弧形 27"/>
                <p:cNvSpPr/>
                <p:nvPr>
                  <p:custDataLst>
                    <p:tags r:id="rId14"/>
                  </p:custDataLst>
                </p:nvPr>
              </p:nvSpPr>
              <p:spPr>
                <a:xfrm>
                  <a:off x="-2042160" y="1524000"/>
                  <a:ext cx="1310640"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baseline="0">
                    <a:latin typeface="Arial" panose="020B0604020202020204" pitchFamily="34" charset="0"/>
                    <a:ea typeface="微软雅黑" panose="020B0503020204020204" charset="-122"/>
                  </a:endParaRPr>
                </a:p>
              </p:txBody>
            </p:sp>
            <p:cxnSp>
              <p:nvCxnSpPr>
                <p:cNvPr id="29" name="直接连接符 28"/>
                <p:cNvCxnSpPr>
                  <a:stCxn id="28" idx="0"/>
                </p:cNvCxnSpPr>
                <p:nvPr>
                  <p:custDataLst>
                    <p:tags r:id="rId15"/>
                  </p:custDataLst>
                </p:nvPr>
              </p:nvCxnSpPr>
              <p:spPr>
                <a:xfrm flipH="1" flipV="1">
                  <a:off x="-7283387" y="1524001"/>
                  <a:ext cx="5896546"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6"/>
                  </p:custDataLst>
                </p:nvPr>
              </p:nvCxnSpPr>
              <p:spPr>
                <a:xfrm flipH="1">
                  <a:off x="-2971800" y="2834640"/>
                  <a:ext cx="15849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20" name="直接连接符 19"/>
          <p:cNvCxnSpPr/>
          <p:nvPr>
            <p:custDataLst>
              <p:tags r:id="rId5"/>
            </p:custDataLst>
          </p:nvPr>
        </p:nvCxnSpPr>
        <p:spPr>
          <a:xfrm flipV="1">
            <a:off x="7357184" y="799323"/>
            <a:ext cx="897606" cy="93848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6"/>
            </p:custDataLst>
          </p:nvPr>
        </p:nvCxnSpPr>
        <p:spPr>
          <a:xfrm flipV="1">
            <a:off x="7110070" y="1075509"/>
            <a:ext cx="617786" cy="66230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7"/>
            </p:custDataLst>
          </p:nvPr>
        </p:nvCxnSpPr>
        <p:spPr>
          <a:xfrm flipV="1">
            <a:off x="5021409" y="5101109"/>
            <a:ext cx="875802" cy="93848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8"/>
            </p:custDataLst>
          </p:nvPr>
        </p:nvCxnSpPr>
        <p:spPr>
          <a:xfrm flipV="1">
            <a:off x="4767936" y="5396375"/>
            <a:ext cx="617786" cy="66230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6054334" y="1323977"/>
            <a:ext cx="1154601" cy="4072398"/>
          </a:xfrm>
        </p:spPr>
        <p:txBody>
          <a:bodyPr vert="eaVert" lIns="90000" tIns="46800" rIns="90000" bIns="0" anchor="ctr" anchorCtr="0">
            <a:noAutofit/>
          </a:bodyPr>
          <a:lstStyle>
            <a:lvl1pPr algn="dist">
              <a:defRPr sz="7200" spc="600" baseline="0">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10"/>
            </p:custDataLst>
          </p:nvPr>
        </p:nvSpPr>
        <p:spPr>
          <a:xfrm>
            <a:off x="7203063" y="2483091"/>
            <a:ext cx="431800" cy="2812810"/>
          </a:xfrm>
        </p:spPr>
        <p:txBody>
          <a:bodyPr vert="eaVert" lIns="90000" tIns="46800" rIns="90000" bIns="46800" anchor="b" anchorCtr="0">
            <a:noAutofit/>
          </a:bodyPr>
          <a:lstStyle>
            <a:lvl1pPr marL="0" indent="0" algn="dist" eaLnBrk="1" fontAlgn="auto" latinLnBrk="0" hangingPunct="1">
              <a:lnSpc>
                <a:spcPct val="100000"/>
              </a:lnSpc>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11"/>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2020/1/2</a:t>
            </a:fld>
            <a:endParaRPr lang="zh-CN" altLang="en-US"/>
          </a:p>
        </p:txBody>
      </p:sp>
      <p:sp>
        <p:nvSpPr>
          <p:cNvPr id="17" name="页脚占位符 16"/>
          <p:cNvSpPr>
            <a:spLocks noGrp="1"/>
          </p:cNvSpPr>
          <p:nvPr>
            <p:ph type="ftr" sz="quarter" idx="11"/>
            <p:custDataLst>
              <p:tags r:id="rId12"/>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rotWithShape="1">
          <a:blip r:embed="rId7">
            <a:clrChange>
              <a:clrFrom>
                <a:srgbClr val="FEFEFE"/>
              </a:clrFrom>
              <a:clrTo>
                <a:srgbClr val="FEFEFE">
                  <a:alpha val="0"/>
                </a:srgbClr>
              </a:clrTo>
            </a:clrChange>
          </a:blip>
          <a:srcRect/>
          <a:stretch>
            <a:fillRect/>
          </a:stretch>
        </p:blipFill>
        <p:spPr>
          <a:xfrm>
            <a:off x="0" y="0"/>
            <a:ext cx="1934210" cy="1507490"/>
          </a:xfrm>
          <a:prstGeom prst="rect">
            <a:avLst/>
          </a:prstGeom>
        </p:spPr>
      </p:pic>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p:custDataLst>
              <p:tags r:id="rId1"/>
            </p:custDataLst>
          </p:nvPr>
        </p:nvSpPr>
        <p:spPr>
          <a:xfrm>
            <a:off x="294640" y="264160"/>
            <a:ext cx="11612880" cy="6339840"/>
          </a:xfrm>
          <a:prstGeom prst="rect">
            <a:avLst/>
          </a:prstGeom>
          <a:solidFill>
            <a:schemeClr val="bg2"/>
          </a:solidFill>
          <a:ln>
            <a:noFill/>
          </a:ln>
          <a:effectLst>
            <a:outerShdw blurRad="304800" sx="102000" sy="102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p:cNvPicPr>
            <a:picLocks noChangeAspect="1"/>
          </p:cNvPicPr>
          <p:nvPr>
            <p:custDataLst>
              <p:tags r:id="rId2"/>
            </p:custDataLst>
          </p:nvPr>
        </p:nvPicPr>
        <p:blipFill rotWithShape="1">
          <a:blip r:embed="rId28">
            <a:clrChange>
              <a:clrFrom>
                <a:srgbClr val="FEFEFE"/>
              </a:clrFrom>
              <a:clrTo>
                <a:srgbClr val="FEFEFE">
                  <a:alpha val="0"/>
                </a:srgbClr>
              </a:clrTo>
            </a:clrChange>
          </a:blip>
          <a:srcRect/>
          <a:stretch>
            <a:fillRect/>
          </a:stretch>
        </p:blipFill>
        <p:spPr>
          <a:xfrm>
            <a:off x="0" y="0"/>
            <a:ext cx="4107180" cy="3200400"/>
          </a:xfrm>
          <a:prstGeom prst="rect">
            <a:avLst/>
          </a:prstGeom>
        </p:spPr>
      </p:pic>
      <p:pic>
        <p:nvPicPr>
          <p:cNvPr id="8" name="图片 7"/>
          <p:cNvPicPr>
            <a:picLocks noChangeAspect="1"/>
          </p:cNvPicPr>
          <p:nvPr>
            <p:custDataLst>
              <p:tags r:id="rId3"/>
            </p:custDataLst>
          </p:nvPr>
        </p:nvPicPr>
        <p:blipFill rotWithShape="1">
          <a:blip r:embed="rId29">
            <a:clrChange>
              <a:clrFrom>
                <a:srgbClr val="FEFEFE"/>
              </a:clrFrom>
              <a:clrTo>
                <a:srgbClr val="FEFEFE">
                  <a:alpha val="0"/>
                </a:srgbClr>
              </a:clrTo>
            </a:clrChange>
          </a:blip>
          <a:srcRect/>
          <a:stretch>
            <a:fillRect/>
          </a:stretch>
        </p:blipFill>
        <p:spPr>
          <a:xfrm>
            <a:off x="8541600" y="3638550"/>
            <a:ext cx="3650400" cy="3219450"/>
          </a:xfrm>
          <a:prstGeom prst="rect">
            <a:avLst/>
          </a:prstGeom>
        </p:spPr>
      </p:pic>
      <p:grpSp>
        <p:nvGrpSpPr>
          <p:cNvPr id="9" name="组合 8"/>
          <p:cNvGrpSpPr/>
          <p:nvPr/>
        </p:nvGrpSpPr>
        <p:grpSpPr>
          <a:xfrm>
            <a:off x="5154707" y="926794"/>
            <a:ext cx="3334758" cy="4828272"/>
            <a:chOff x="5653665" y="1649218"/>
            <a:chExt cx="2835799" cy="4105848"/>
          </a:xfrm>
        </p:grpSpPr>
        <p:grpSp>
          <p:nvGrpSpPr>
            <p:cNvPr id="17" name="组合 16"/>
            <p:cNvGrpSpPr/>
            <p:nvPr/>
          </p:nvGrpSpPr>
          <p:grpSpPr>
            <a:xfrm>
              <a:off x="5919524" y="2738471"/>
              <a:ext cx="1181785" cy="249449"/>
              <a:chOff x="-164381" y="2115819"/>
              <a:chExt cx="4132033" cy="946576"/>
            </a:xfrm>
          </p:grpSpPr>
          <p:grpSp>
            <p:nvGrpSpPr>
              <p:cNvPr id="28" name="组合 27"/>
              <p:cNvGrpSpPr/>
              <p:nvPr/>
            </p:nvGrpSpPr>
            <p:grpSpPr>
              <a:xfrm>
                <a:off x="-164381" y="2115819"/>
                <a:ext cx="2833726" cy="473287"/>
                <a:chOff x="-8578756" y="1524000"/>
                <a:chExt cx="7847236" cy="1310640"/>
              </a:xfrm>
            </p:grpSpPr>
            <p:sp>
              <p:nvSpPr>
                <p:cNvPr id="33" name="弧形 32"/>
                <p:cNvSpPr/>
                <p:nvPr>
                  <p:custDataLst>
                    <p:tags r:id="rId23"/>
                  </p:custDataLst>
                </p:nvPr>
              </p:nvSpPr>
              <p:spPr>
                <a:xfrm>
                  <a:off x="-2042160" y="1524000"/>
                  <a:ext cx="1310640"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cxnSp>
              <p:nvCxnSpPr>
                <p:cNvPr id="34" name="直接连接符 33"/>
                <p:cNvCxnSpPr>
                  <a:stCxn id="33" idx="0"/>
                </p:cNvCxnSpPr>
                <p:nvPr>
                  <p:custDataLst>
                    <p:tags r:id="rId24"/>
                  </p:custDataLst>
                </p:nvPr>
              </p:nvCxnSpPr>
              <p:spPr>
                <a:xfrm flipH="1">
                  <a:off x="-8578756" y="1524000"/>
                  <a:ext cx="71919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25"/>
                  </p:custDataLst>
                </p:nvPr>
              </p:nvCxnSpPr>
              <p:spPr>
                <a:xfrm flipH="1">
                  <a:off x="-2971800" y="2834640"/>
                  <a:ext cx="15849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弧形 35"/>
                <p:cNvSpPr/>
                <p:nvPr>
                  <p:custDataLst>
                    <p:tags r:id="rId26"/>
                  </p:custDataLst>
                </p:nvPr>
              </p:nvSpPr>
              <p:spPr>
                <a:xfrm>
                  <a:off x="-2255791" y="1524000"/>
                  <a:ext cx="1310641"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29" name="组合 28"/>
              <p:cNvGrpSpPr/>
              <p:nvPr/>
            </p:nvGrpSpPr>
            <p:grpSpPr>
              <a:xfrm flipH="1" flipV="1">
                <a:off x="1601698" y="2589108"/>
                <a:ext cx="2365954" cy="473287"/>
                <a:chOff x="-7283387" y="1524000"/>
                <a:chExt cx="6551867" cy="1310640"/>
              </a:xfrm>
            </p:grpSpPr>
            <p:sp>
              <p:nvSpPr>
                <p:cNvPr id="30" name="弧形 29"/>
                <p:cNvSpPr/>
                <p:nvPr>
                  <p:custDataLst>
                    <p:tags r:id="rId20"/>
                  </p:custDataLst>
                </p:nvPr>
              </p:nvSpPr>
              <p:spPr>
                <a:xfrm>
                  <a:off x="-2042160" y="1524000"/>
                  <a:ext cx="1310640"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cxnSp>
              <p:nvCxnSpPr>
                <p:cNvPr id="31" name="直接连接符 30"/>
                <p:cNvCxnSpPr>
                  <a:stCxn id="30" idx="0"/>
                </p:cNvCxnSpPr>
                <p:nvPr>
                  <p:custDataLst>
                    <p:tags r:id="rId21"/>
                  </p:custDataLst>
                </p:nvPr>
              </p:nvCxnSpPr>
              <p:spPr>
                <a:xfrm flipH="1" flipV="1">
                  <a:off x="-7283387" y="1524001"/>
                  <a:ext cx="5896546"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custDataLst>
                    <p:tags r:id="rId22"/>
                  </p:custDataLst>
                </p:nvPr>
              </p:nvCxnSpPr>
              <p:spPr>
                <a:xfrm flipH="1">
                  <a:off x="-2971800" y="2834640"/>
                  <a:ext cx="15849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8" name="组合 17"/>
            <p:cNvGrpSpPr/>
            <p:nvPr/>
          </p:nvGrpSpPr>
          <p:grpSpPr>
            <a:xfrm flipV="1">
              <a:off x="5653665" y="3163053"/>
              <a:ext cx="1181785" cy="249449"/>
              <a:chOff x="-164381" y="2115819"/>
              <a:chExt cx="4132033" cy="946576"/>
            </a:xfrm>
          </p:grpSpPr>
          <p:grpSp>
            <p:nvGrpSpPr>
              <p:cNvPr id="19" name="组合 18"/>
              <p:cNvGrpSpPr/>
              <p:nvPr/>
            </p:nvGrpSpPr>
            <p:grpSpPr>
              <a:xfrm>
                <a:off x="-164381" y="2115819"/>
                <a:ext cx="2833726" cy="473287"/>
                <a:chOff x="-8578756" y="1524000"/>
                <a:chExt cx="7847236" cy="1310640"/>
              </a:xfrm>
            </p:grpSpPr>
            <p:sp>
              <p:nvSpPr>
                <p:cNvPr id="24" name="弧形 23"/>
                <p:cNvSpPr/>
                <p:nvPr>
                  <p:custDataLst>
                    <p:tags r:id="rId16"/>
                  </p:custDataLst>
                </p:nvPr>
              </p:nvSpPr>
              <p:spPr>
                <a:xfrm>
                  <a:off x="-2042160" y="1524000"/>
                  <a:ext cx="1310640"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cxnSp>
              <p:nvCxnSpPr>
                <p:cNvPr id="25" name="直接连接符 24"/>
                <p:cNvCxnSpPr>
                  <a:stCxn id="24" idx="0"/>
                </p:cNvCxnSpPr>
                <p:nvPr>
                  <p:custDataLst>
                    <p:tags r:id="rId17"/>
                  </p:custDataLst>
                </p:nvPr>
              </p:nvCxnSpPr>
              <p:spPr>
                <a:xfrm flipH="1">
                  <a:off x="-8578756" y="1524000"/>
                  <a:ext cx="71919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8"/>
                  </p:custDataLst>
                </p:nvPr>
              </p:nvCxnSpPr>
              <p:spPr>
                <a:xfrm flipH="1">
                  <a:off x="-2971800" y="2834640"/>
                  <a:ext cx="15849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7" name="弧形 26"/>
                <p:cNvSpPr/>
                <p:nvPr>
                  <p:custDataLst>
                    <p:tags r:id="rId19"/>
                  </p:custDataLst>
                </p:nvPr>
              </p:nvSpPr>
              <p:spPr>
                <a:xfrm>
                  <a:off x="-2255791" y="1524000"/>
                  <a:ext cx="1310641"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20" name="组合 19"/>
              <p:cNvGrpSpPr/>
              <p:nvPr/>
            </p:nvGrpSpPr>
            <p:grpSpPr>
              <a:xfrm flipH="1" flipV="1">
                <a:off x="1601698" y="2589108"/>
                <a:ext cx="2365954" cy="473287"/>
                <a:chOff x="-7283387" y="1524000"/>
                <a:chExt cx="6551867" cy="1310640"/>
              </a:xfrm>
            </p:grpSpPr>
            <p:sp>
              <p:nvSpPr>
                <p:cNvPr id="21" name="弧形 20"/>
                <p:cNvSpPr/>
                <p:nvPr>
                  <p:custDataLst>
                    <p:tags r:id="rId13"/>
                  </p:custDataLst>
                </p:nvPr>
              </p:nvSpPr>
              <p:spPr>
                <a:xfrm>
                  <a:off x="-2042160" y="1524000"/>
                  <a:ext cx="1310640" cy="1310640"/>
                </a:xfrm>
                <a:prstGeom prst="arc">
                  <a:avLst>
                    <a:gd name="adj1" fmla="val 16200000"/>
                    <a:gd name="adj2" fmla="val 5400000"/>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cxnSp>
              <p:nvCxnSpPr>
                <p:cNvPr id="22" name="直接连接符 21"/>
                <p:cNvCxnSpPr>
                  <a:stCxn id="21" idx="0"/>
                </p:cNvCxnSpPr>
                <p:nvPr>
                  <p:custDataLst>
                    <p:tags r:id="rId14"/>
                  </p:custDataLst>
                </p:nvPr>
              </p:nvCxnSpPr>
              <p:spPr>
                <a:xfrm flipH="1" flipV="1">
                  <a:off x="-7283387" y="1524001"/>
                  <a:ext cx="5896546"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5"/>
                  </p:custDataLst>
                </p:nvPr>
              </p:nvCxnSpPr>
              <p:spPr>
                <a:xfrm flipH="1">
                  <a:off x="-2971800" y="2834640"/>
                  <a:ext cx="15849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3" name="直接连接符 12"/>
            <p:cNvCxnSpPr/>
            <p:nvPr>
              <p:custDataLst>
                <p:tags r:id="rId9"/>
              </p:custDataLst>
            </p:nvPr>
          </p:nvCxnSpPr>
          <p:spPr>
            <a:xfrm flipV="1">
              <a:off x="7817775" y="1649218"/>
              <a:ext cx="671689" cy="646903"/>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0"/>
              </p:custDataLst>
            </p:nvPr>
          </p:nvCxnSpPr>
          <p:spPr>
            <a:xfrm flipV="1">
              <a:off x="7632574" y="1839915"/>
              <a:ext cx="462343" cy="45648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1"/>
              </p:custDataLst>
            </p:nvPr>
          </p:nvCxnSpPr>
          <p:spPr>
            <a:xfrm flipV="1">
              <a:off x="6068869" y="5094895"/>
              <a:ext cx="655212" cy="64690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2"/>
              </p:custDataLst>
            </p:nvPr>
          </p:nvCxnSpPr>
          <p:spPr>
            <a:xfrm flipV="1">
              <a:off x="5878891" y="5298584"/>
              <a:ext cx="462343" cy="45648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2020/1/2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
        <p:nvSpPr>
          <p:cNvPr id="37" name="文本占位符 36"/>
          <p:cNvSpPr>
            <a:spLocks noGrp="1"/>
          </p:cNvSpPr>
          <p:nvPr>
            <p:ph type="body" sz="quarter" idx="13" hasCustomPrompt="1"/>
            <p:custDataLst>
              <p:tags r:id="rId7"/>
            </p:custDataLst>
          </p:nvPr>
        </p:nvSpPr>
        <p:spPr>
          <a:xfrm>
            <a:off x="6485193" y="3429000"/>
            <a:ext cx="475007" cy="2587064"/>
          </a:xfrm>
        </p:spPr>
        <p:txBody>
          <a:bodyPr vert="eaVert" lIns="90000" tIns="46800" rIns="90000" bIns="46800" anchor="t" anchorCtr="0">
            <a:normAutofit/>
          </a:bodyPr>
          <a:lstStyle>
            <a:lvl1pPr marL="0" indent="0">
              <a:lnSpc>
                <a:spcPct val="100000"/>
              </a:lnSpc>
              <a:spcAft>
                <a:spcPts val="0"/>
              </a:spcAft>
              <a:buNone/>
              <a:defRPr sz="1800" baseline="0">
                <a:solidFill>
                  <a:schemeClr val="tx1">
                    <a:lumMod val="85000"/>
                    <a:lumOff val="15000"/>
                  </a:schemeClr>
                </a:solidFill>
                <a:latin typeface="Arial" panose="020B0604020202020204" pitchFamily="34" charset="0"/>
              </a:defRPr>
            </a:lvl1pPr>
          </a:lstStyle>
          <a:p>
            <a:pPr lvl="0"/>
            <a:r>
              <a:rPr lang="zh-CN" altLang="en-US" dirty="0"/>
              <a:t>单击此处编辑文本</a:t>
            </a:r>
          </a:p>
        </p:txBody>
      </p:sp>
      <p:sp>
        <p:nvSpPr>
          <p:cNvPr id="2" name="标题 1"/>
          <p:cNvSpPr>
            <a:spLocks noGrp="1"/>
          </p:cNvSpPr>
          <p:nvPr>
            <p:ph type="title" hasCustomPrompt="1"/>
            <p:custDataLst>
              <p:tags r:id="rId8"/>
            </p:custDataLst>
          </p:nvPr>
        </p:nvSpPr>
        <p:spPr>
          <a:xfrm>
            <a:off x="7017722" y="1687521"/>
            <a:ext cx="1236522" cy="3642844"/>
          </a:xfrm>
        </p:spPr>
        <p:txBody>
          <a:bodyPr vert="eaVert" lIns="90000" tIns="46800" rIns="90000" bIns="46800" rtlCol="0" anchor="b"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p:custDataLst>
              <p:tags r:id="rId1"/>
            </p:custDataLst>
          </p:nvPr>
        </p:nvGrpSpPr>
        <p:grpSpPr>
          <a:xfrm flipH="1">
            <a:off x="0" y="0"/>
            <a:ext cx="12196445" cy="6849110"/>
            <a:chOff x="0" y="0"/>
            <a:chExt cx="12196445" cy="6849110"/>
          </a:xfrm>
        </p:grpSpPr>
        <p:pic>
          <p:nvPicPr>
            <p:cNvPr id="2" name="图片 1"/>
            <p:cNvPicPr>
              <a:picLocks noChangeAspect="1"/>
            </p:cNvPicPr>
            <p:nvPr userDrawn="1">
              <p:custDataLst>
                <p:tags r:id="rId6"/>
              </p:custDataLst>
            </p:nvPr>
          </p:nvPicPr>
          <p:blipFill rotWithShape="1">
            <a:blip r:embed="rId9">
              <a:clrChange>
                <a:clrFrom>
                  <a:srgbClr val="FEFEFE"/>
                </a:clrFrom>
                <a:clrTo>
                  <a:srgbClr val="FEFEFE">
                    <a:alpha val="0"/>
                  </a:srgbClr>
                </a:clrTo>
              </a:clrChange>
            </a:blip>
            <a:srcRect/>
            <a:stretch>
              <a:fillRect/>
            </a:stretch>
          </p:blipFill>
          <p:spPr>
            <a:xfrm>
              <a:off x="0" y="0"/>
              <a:ext cx="1135763" cy="885194"/>
            </a:xfrm>
            <a:prstGeom prst="rect">
              <a:avLst/>
            </a:prstGeom>
          </p:spPr>
        </p:pic>
        <p:pic>
          <p:nvPicPr>
            <p:cNvPr id="6" name="图片 5"/>
            <p:cNvPicPr>
              <a:picLocks noChangeAspect="1"/>
            </p:cNvPicPr>
            <p:nvPr userDrawn="1">
              <p:custDataLst>
                <p:tags r:id="rId7"/>
              </p:custDataLst>
            </p:nvPr>
          </p:nvPicPr>
          <p:blipFill rotWithShape="1">
            <a:blip r:embed="rId10">
              <a:clrChange>
                <a:clrFrom>
                  <a:srgbClr val="FEFEFE"/>
                </a:clrFrom>
                <a:clrTo>
                  <a:srgbClr val="FEFEFE">
                    <a:alpha val="0"/>
                  </a:srgbClr>
                </a:clrTo>
              </a:clrChange>
            </a:blip>
            <a:srcRect/>
            <a:stretch>
              <a:fillRect/>
            </a:stretch>
          </p:blipFill>
          <p:spPr>
            <a:xfrm>
              <a:off x="10477500" y="5332730"/>
              <a:ext cx="1718945" cy="1516380"/>
            </a:xfrm>
            <a:prstGeom prst="rect">
              <a:avLst/>
            </a:prstGeom>
          </p:spPr>
        </p:pic>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5"/>
            </p:custDataLst>
          </p:nvPr>
        </p:nvSpPr>
        <p:spPr/>
        <p:txBody>
          <a:bodyPr>
            <a:normAutofit/>
          </a:bodyPr>
          <a:lstStyle>
            <a:lvl1pPr>
              <a:defRPr baseline="0"/>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1"/>
            </p:custDataLst>
          </p:nvPr>
        </p:nvSpPr>
        <p:spPr>
          <a:xfrm>
            <a:off x="286385" y="273050"/>
            <a:ext cx="11616055" cy="63119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0" name="组合 9"/>
          <p:cNvGrpSpPr/>
          <p:nvPr>
            <p:custDataLst>
              <p:tags r:id="rId2"/>
            </p:custDataLst>
          </p:nvPr>
        </p:nvGrpSpPr>
        <p:grpSpPr>
          <a:xfrm>
            <a:off x="0" y="0"/>
            <a:ext cx="12196445" cy="6849110"/>
            <a:chOff x="0" y="0"/>
            <a:chExt cx="12196445" cy="6849110"/>
          </a:xfrm>
        </p:grpSpPr>
        <p:pic>
          <p:nvPicPr>
            <p:cNvPr id="8" name="图片 7"/>
            <p:cNvPicPr>
              <a:picLocks noChangeAspect="1"/>
            </p:cNvPicPr>
            <p:nvPr userDrawn="1">
              <p:custDataLst>
                <p:tags r:id="rId8"/>
              </p:custDataLst>
            </p:nvPr>
          </p:nvPicPr>
          <p:blipFill rotWithShape="1">
            <a:blip r:embed="rId11">
              <a:clrChange>
                <a:clrFrom>
                  <a:srgbClr val="FEFEFE"/>
                </a:clrFrom>
                <a:clrTo>
                  <a:srgbClr val="FEFEFE">
                    <a:alpha val="0"/>
                  </a:srgbClr>
                </a:clrTo>
              </a:clrChange>
            </a:blip>
            <a:srcRect/>
            <a:stretch>
              <a:fillRect/>
            </a:stretch>
          </p:blipFill>
          <p:spPr>
            <a:xfrm>
              <a:off x="0" y="0"/>
              <a:ext cx="1934210" cy="1507490"/>
            </a:xfrm>
            <a:prstGeom prst="rect">
              <a:avLst/>
            </a:prstGeom>
          </p:spPr>
        </p:pic>
        <p:pic>
          <p:nvPicPr>
            <p:cNvPr id="9" name="图片 8"/>
            <p:cNvPicPr>
              <a:picLocks noChangeAspect="1"/>
            </p:cNvPicPr>
            <p:nvPr userDrawn="1">
              <p:custDataLst>
                <p:tags r:id="rId9"/>
              </p:custDataLst>
            </p:nvPr>
          </p:nvPicPr>
          <p:blipFill rotWithShape="1">
            <a:blip r:embed="rId12">
              <a:clrChange>
                <a:clrFrom>
                  <a:srgbClr val="FEFEFE"/>
                </a:clrFrom>
                <a:clrTo>
                  <a:srgbClr val="FEFEFE">
                    <a:alpha val="0"/>
                  </a:srgbClr>
                </a:clrTo>
              </a:clrChange>
            </a:blip>
            <a:srcRect/>
            <a:stretch>
              <a:fillRect/>
            </a:stretch>
          </p:blipFill>
          <p:spPr>
            <a:xfrm>
              <a:off x="9817735" y="4750435"/>
              <a:ext cx="2378710" cy="2098675"/>
            </a:xfrm>
            <a:prstGeom prst="rect">
              <a:avLst/>
            </a:prstGeom>
          </p:spPr>
        </p:pic>
      </p:gr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p:custDataLst>
              <p:tags r:id="rId1"/>
            </p:custDataLst>
          </p:nvPr>
        </p:nvSpPr>
        <p:spPr>
          <a:xfrm>
            <a:off x="-1449" y="-4445"/>
            <a:ext cx="489902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6" name="图片 5"/>
          <p:cNvPicPr>
            <a:picLocks noChangeAspect="1"/>
          </p:cNvPicPr>
          <p:nvPr>
            <p:custDataLst>
              <p:tags r:id="rId2"/>
            </p:custDataLst>
          </p:nvPr>
        </p:nvPicPr>
        <p:blipFill rotWithShape="1">
          <a:blip r:embed="rId10">
            <a:clrChange>
              <a:clrFrom>
                <a:srgbClr val="FEFEFE"/>
              </a:clrFrom>
              <a:clrTo>
                <a:srgbClr val="FEFEFE">
                  <a:alpha val="0"/>
                </a:srgbClr>
              </a:clrTo>
            </a:clrChange>
          </a:blip>
          <a:srcRect/>
          <a:stretch>
            <a:fillRect/>
          </a:stretch>
        </p:blipFill>
        <p:spPr>
          <a:xfrm rot="16200000">
            <a:off x="-155575" y="5513705"/>
            <a:ext cx="1515745" cy="1181100"/>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2020/1/2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8" name="图片 7"/>
          <p:cNvPicPr>
            <a:picLocks noChangeAspect="1"/>
          </p:cNvPicPr>
          <p:nvPr>
            <p:custDataLst>
              <p:tags r:id="rId2"/>
            </p:custDataLst>
          </p:nvPr>
        </p:nvPicPr>
        <p:blipFill rotWithShape="1">
          <a:blip r:embed="rId10">
            <a:clrChange>
              <a:clrFrom>
                <a:srgbClr val="FEFEFE"/>
              </a:clrFrom>
              <a:clrTo>
                <a:srgbClr val="FEFEFE">
                  <a:alpha val="0"/>
                </a:srgbClr>
              </a:clrTo>
            </a:clrChange>
          </a:blip>
          <a:srcRect/>
          <a:stretch>
            <a:fillRect/>
          </a:stretch>
        </p:blipFill>
        <p:spPr>
          <a:xfrm>
            <a:off x="10282555" y="5160645"/>
            <a:ext cx="1913890" cy="1688465"/>
          </a:xfrm>
          <a:prstGeom prst="rect">
            <a:avLst/>
          </a:prstGeom>
        </p:spPr>
      </p:pic>
      <p:sp>
        <p:nvSpPr>
          <p:cNvPr id="2" name="标题 1"/>
          <p:cNvSpPr>
            <a:spLocks noGrp="1"/>
          </p:cNvSpPr>
          <p:nvPr>
            <p:ph type="title"/>
            <p:custDataLst>
              <p:tags r:id="rId3"/>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2020/1/2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6" name="图片 5"/>
          <p:cNvPicPr>
            <a:picLocks noChangeAspect="1"/>
          </p:cNvPicPr>
          <p:nvPr>
            <p:custDataLst>
              <p:tags r:id="rId2"/>
            </p:custDataLst>
          </p:nvPr>
        </p:nvPicPr>
        <p:blipFill rotWithShape="1">
          <a:blip r:embed="rId10">
            <a:clrChange>
              <a:clrFrom>
                <a:srgbClr val="FEFEFE"/>
              </a:clrFrom>
              <a:clrTo>
                <a:srgbClr val="FEFEFE">
                  <a:alpha val="0"/>
                </a:srgbClr>
              </a:clrTo>
            </a:clrChange>
          </a:blip>
          <a:srcRect/>
          <a:stretch>
            <a:fillRect/>
          </a:stretch>
        </p:blipFill>
        <p:spPr>
          <a:xfrm>
            <a:off x="0" y="0"/>
            <a:ext cx="1934210" cy="1507490"/>
          </a:xfrm>
          <a:prstGeom prst="rect">
            <a:avLst/>
          </a:prstGeom>
        </p:spPr>
      </p:pic>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2020/1/2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 name="组合 5"/>
          <p:cNvGrpSpPr/>
          <p:nvPr>
            <p:custDataLst>
              <p:tags r:id="rId2"/>
            </p:custDataLst>
          </p:nvPr>
        </p:nvGrpSpPr>
        <p:grpSpPr>
          <a:xfrm>
            <a:off x="0" y="5332730"/>
            <a:ext cx="12196445" cy="1516380"/>
            <a:chOff x="0" y="5332730"/>
            <a:chExt cx="12196445" cy="1516380"/>
          </a:xfrm>
        </p:grpSpPr>
        <p:pic>
          <p:nvPicPr>
            <p:cNvPr id="8" name="图片 7"/>
            <p:cNvPicPr>
              <a:picLocks noChangeAspect="1"/>
            </p:cNvPicPr>
            <p:nvPr userDrawn="1">
              <p:custDataLst>
                <p:tags r:id="rId11"/>
              </p:custDataLst>
            </p:nvPr>
          </p:nvPicPr>
          <p:blipFill rotWithShape="1">
            <a:blip r:embed="rId14">
              <a:clrChange>
                <a:clrFrom>
                  <a:srgbClr val="FEFEFE"/>
                </a:clrFrom>
                <a:clrTo>
                  <a:srgbClr val="FEFEFE">
                    <a:alpha val="0"/>
                  </a:srgbClr>
                </a:clrTo>
              </a:clrChange>
            </a:blip>
            <a:srcRect/>
            <a:stretch>
              <a:fillRect/>
            </a:stretch>
          </p:blipFill>
          <p:spPr>
            <a:xfrm>
              <a:off x="10477500" y="5332730"/>
              <a:ext cx="1718945" cy="1516380"/>
            </a:xfrm>
            <a:prstGeom prst="rect">
              <a:avLst/>
            </a:prstGeom>
          </p:spPr>
        </p:pic>
        <p:pic>
          <p:nvPicPr>
            <p:cNvPr id="12" name="图片 11"/>
            <p:cNvPicPr>
              <a:picLocks noChangeAspect="1"/>
            </p:cNvPicPr>
            <p:nvPr userDrawn="1">
              <p:custDataLst>
                <p:tags r:id="rId12"/>
              </p:custDataLst>
            </p:nvPr>
          </p:nvPicPr>
          <p:blipFill rotWithShape="1">
            <a:blip r:embed="rId14">
              <a:clrChange>
                <a:clrFrom>
                  <a:srgbClr val="FEFEFE"/>
                </a:clrFrom>
                <a:clrTo>
                  <a:srgbClr val="FEFEFE">
                    <a:alpha val="0"/>
                  </a:srgbClr>
                </a:clrTo>
              </a:clrChange>
            </a:blip>
            <a:srcRect/>
            <a:stretch>
              <a:fillRect/>
            </a:stretch>
          </p:blipFill>
          <p:spPr>
            <a:xfrm flipH="1">
              <a:off x="0" y="5332730"/>
              <a:ext cx="1718945" cy="1516380"/>
            </a:xfrm>
            <a:prstGeom prst="rect">
              <a:avLst/>
            </a:prstGeom>
          </p:spPr>
        </p:pic>
      </p:gr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2020/1/2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9" name="组合 8"/>
          <p:cNvGrpSpPr/>
          <p:nvPr>
            <p:custDataLst>
              <p:tags r:id="rId2"/>
            </p:custDataLst>
          </p:nvPr>
        </p:nvGrpSpPr>
        <p:grpSpPr>
          <a:xfrm>
            <a:off x="0" y="0"/>
            <a:ext cx="12196445" cy="6849110"/>
            <a:chOff x="0" y="0"/>
            <a:chExt cx="12196445" cy="6849110"/>
          </a:xfrm>
        </p:grpSpPr>
        <p:pic>
          <p:nvPicPr>
            <p:cNvPr id="6" name="图片 5"/>
            <p:cNvPicPr>
              <a:picLocks noChangeAspect="1"/>
            </p:cNvPicPr>
            <p:nvPr userDrawn="1">
              <p:custDataLst>
                <p:tags r:id="rId8"/>
              </p:custDataLst>
            </p:nvPr>
          </p:nvPicPr>
          <p:blipFill rotWithShape="1">
            <a:blip r:embed="rId11">
              <a:clrChange>
                <a:clrFrom>
                  <a:srgbClr val="FEFEFE"/>
                </a:clrFrom>
                <a:clrTo>
                  <a:srgbClr val="FEFEFE">
                    <a:alpha val="0"/>
                  </a:srgbClr>
                </a:clrTo>
              </a:clrChange>
            </a:blip>
            <a:srcRect/>
            <a:stretch>
              <a:fillRect/>
            </a:stretch>
          </p:blipFill>
          <p:spPr>
            <a:xfrm>
              <a:off x="0" y="0"/>
              <a:ext cx="1934210" cy="1507490"/>
            </a:xfrm>
            <a:prstGeom prst="rect">
              <a:avLst/>
            </a:prstGeom>
          </p:spPr>
        </p:pic>
        <p:pic>
          <p:nvPicPr>
            <p:cNvPr id="8" name="图片 7"/>
            <p:cNvPicPr>
              <a:picLocks noChangeAspect="1"/>
            </p:cNvPicPr>
            <p:nvPr userDrawn="1">
              <p:custDataLst>
                <p:tags r:id="rId9"/>
              </p:custDataLst>
            </p:nvPr>
          </p:nvPicPr>
          <p:blipFill rotWithShape="1">
            <a:blip r:embed="rId12">
              <a:clrChange>
                <a:clrFrom>
                  <a:srgbClr val="FEFEFE"/>
                </a:clrFrom>
                <a:clrTo>
                  <a:srgbClr val="FEFEFE">
                    <a:alpha val="0"/>
                  </a:srgbClr>
                </a:clrTo>
              </a:clrChange>
            </a:blip>
            <a:srcRect/>
            <a:stretch>
              <a:fillRect/>
            </a:stretch>
          </p:blipFill>
          <p:spPr>
            <a:xfrm>
              <a:off x="10477500" y="5332730"/>
              <a:ext cx="1718945" cy="1516380"/>
            </a:xfrm>
            <a:prstGeom prst="rect">
              <a:avLst/>
            </a:prstGeom>
          </p:spPr>
        </p:pic>
      </p:gr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2020/1/2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8">
            <a:clrChange>
              <a:clrFrom>
                <a:srgbClr val="FEFEFE"/>
              </a:clrFrom>
              <a:clrTo>
                <a:srgbClr val="FEFEFE">
                  <a:alpha val="0"/>
                </a:srgbClr>
              </a:clrTo>
            </a:clrChange>
          </a:blip>
          <a:srcRect/>
          <a:stretch>
            <a:fillRect/>
          </a:stretch>
        </p:blipFill>
        <p:spPr>
          <a:xfrm>
            <a:off x="10477500" y="5332730"/>
            <a:ext cx="1718945" cy="1516380"/>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2020/1/2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custDataLst>
              <p:tags r:id="rId1"/>
            </p:custDataLst>
          </p:nvPr>
        </p:nvSpPr>
        <p:spPr>
          <a:xfrm>
            <a:off x="294640" y="264160"/>
            <a:ext cx="11612880" cy="6339840"/>
          </a:xfrm>
          <a:prstGeom prst="rect">
            <a:avLst/>
          </a:prstGeom>
          <a:solidFill>
            <a:schemeClr val="bg2"/>
          </a:solidFill>
          <a:ln>
            <a:noFill/>
          </a:ln>
          <a:effectLst>
            <a:outerShdw blurRad="304800" sx="102000" sy="102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2"/>
            </p:custDataLst>
          </p:nvPr>
        </p:nvPicPr>
        <p:blipFill rotWithShape="1">
          <a:blip r:embed="rId10">
            <a:clrChange>
              <a:clrFrom>
                <a:srgbClr val="FEFEFE"/>
              </a:clrFrom>
              <a:clrTo>
                <a:srgbClr val="FEFEFE">
                  <a:alpha val="0"/>
                </a:srgbClr>
              </a:clrTo>
            </a:clrChange>
          </a:blip>
          <a:srcRect/>
          <a:stretch>
            <a:fillRect/>
          </a:stretch>
        </p:blipFill>
        <p:spPr>
          <a:xfrm>
            <a:off x="0" y="0"/>
            <a:ext cx="4107180" cy="3200400"/>
          </a:xfrm>
          <a:prstGeom prst="rect">
            <a:avLst/>
          </a:prstGeom>
        </p:spPr>
      </p:pic>
      <p:pic>
        <p:nvPicPr>
          <p:cNvPr id="9" name="图片 8"/>
          <p:cNvPicPr>
            <a:picLocks noChangeAspect="1"/>
          </p:cNvPicPr>
          <p:nvPr>
            <p:custDataLst>
              <p:tags r:id="rId3"/>
            </p:custDataLst>
          </p:nvPr>
        </p:nvPicPr>
        <p:blipFill rotWithShape="1">
          <a:blip r:embed="rId11">
            <a:clrChange>
              <a:clrFrom>
                <a:srgbClr val="FEFEFE"/>
              </a:clrFrom>
              <a:clrTo>
                <a:srgbClr val="FEFEFE">
                  <a:alpha val="0"/>
                </a:srgbClr>
              </a:clrTo>
            </a:clrChange>
          </a:blip>
          <a:srcRect/>
          <a:stretch>
            <a:fillRect/>
          </a:stretch>
        </p:blipFill>
        <p:spPr>
          <a:xfrm>
            <a:off x="8541600" y="3638550"/>
            <a:ext cx="3650400" cy="3219450"/>
          </a:xfrm>
          <a:prstGeom prst="rect">
            <a:avLst/>
          </a:prstGeom>
        </p:spPr>
      </p:pic>
      <p:sp>
        <p:nvSpPr>
          <p:cNvPr id="2" name="标题 1"/>
          <p:cNvSpPr>
            <a:spLocks noGrp="1"/>
          </p:cNvSpPr>
          <p:nvPr>
            <p:ph type="title" hasCustomPrompt="1"/>
            <p:custDataLst>
              <p:tags r:id="rId4"/>
            </p:custDataLst>
          </p:nvPr>
        </p:nvSpPr>
        <p:spPr>
          <a:xfrm>
            <a:off x="3268617" y="3495403"/>
            <a:ext cx="5654767" cy="768556"/>
          </a:xfrm>
        </p:spPr>
        <p:txBody>
          <a:bodyPr lIns="90000" tIns="46800" rIns="90000" bIns="46800" anchor="b" anchorCtr="0">
            <a:normAutofit/>
          </a:bodyPr>
          <a:lstStyle>
            <a:lvl1pPr algn="ctr">
              <a:defRPr sz="44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3268617" y="4311216"/>
            <a:ext cx="5654767" cy="1077985"/>
          </a:xfrm>
        </p:spPr>
        <p:txBody>
          <a:bodyPr lIns="90000" tIns="46800" rIns="90000" bIns="4680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2020/1/2</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rotWithShape="1">
          <a:blip r:embed="rId9">
            <a:clrChange>
              <a:clrFrom>
                <a:srgbClr val="FEFEFE"/>
              </a:clrFrom>
              <a:clrTo>
                <a:srgbClr val="FEFEFE">
                  <a:alpha val="0"/>
                </a:srgbClr>
              </a:clrTo>
            </a:clrChange>
          </a:blip>
          <a:srcRect/>
          <a:stretch>
            <a:fillRect/>
          </a:stretch>
        </p:blipFill>
        <p:spPr>
          <a:xfrm>
            <a:off x="10477500" y="5332730"/>
            <a:ext cx="1718945" cy="1516380"/>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t>2020/1/2</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rotWithShape="1">
          <a:blip r:embed="rId11">
            <a:clrChange>
              <a:clrFrom>
                <a:srgbClr val="FEFEFE"/>
              </a:clrFrom>
              <a:clrTo>
                <a:srgbClr val="FEFEFE">
                  <a:alpha val="0"/>
                </a:srgbClr>
              </a:clrTo>
            </a:clrChange>
          </a:blip>
          <a:srcRect/>
          <a:stretch>
            <a:fillRect/>
          </a:stretch>
        </p:blipFill>
        <p:spPr>
          <a:xfrm>
            <a:off x="10477500" y="5332730"/>
            <a:ext cx="1718945" cy="1516380"/>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t>2020/1/2</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1"/>
            </p:custDataLst>
          </p:nvPr>
        </p:nvSpPr>
        <p:spPr>
          <a:xfrm>
            <a:off x="294640" y="264160"/>
            <a:ext cx="11612880" cy="6339840"/>
          </a:xfrm>
          <a:prstGeom prst="rect">
            <a:avLst/>
          </a:prstGeom>
          <a:solidFill>
            <a:schemeClr val="bg2"/>
          </a:solidFill>
          <a:ln>
            <a:noFill/>
          </a:ln>
          <a:effectLst>
            <a:outerShdw blurRad="304800" sx="102000" sy="102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custDataLst>
              <p:tags r:id="rId2"/>
            </p:custDataLst>
          </p:nvPr>
        </p:nvPicPr>
        <p:blipFill rotWithShape="1">
          <a:blip r:embed="rId9">
            <a:clrChange>
              <a:clrFrom>
                <a:srgbClr val="FEFEFE"/>
              </a:clrFrom>
              <a:clrTo>
                <a:srgbClr val="FEFEFE">
                  <a:alpha val="0"/>
                </a:srgbClr>
              </a:clrTo>
            </a:clrChange>
          </a:blip>
          <a:srcRect/>
          <a:stretch>
            <a:fillRect/>
          </a:stretch>
        </p:blipFill>
        <p:spPr>
          <a:xfrm>
            <a:off x="0" y="0"/>
            <a:ext cx="4107180" cy="3200400"/>
          </a:xfrm>
          <a:prstGeom prst="rect">
            <a:avLst/>
          </a:prstGeom>
        </p:spPr>
      </p:pic>
      <p:pic>
        <p:nvPicPr>
          <p:cNvPr id="8" name="图片 7"/>
          <p:cNvPicPr>
            <a:picLocks noChangeAspect="1"/>
          </p:cNvPicPr>
          <p:nvPr>
            <p:custDataLst>
              <p:tags r:id="rId3"/>
            </p:custDataLst>
          </p:nvPr>
        </p:nvPicPr>
        <p:blipFill rotWithShape="1">
          <a:blip r:embed="rId10">
            <a:clrChange>
              <a:clrFrom>
                <a:srgbClr val="FEFEFE"/>
              </a:clrFrom>
              <a:clrTo>
                <a:srgbClr val="FEFEFE">
                  <a:alpha val="0"/>
                </a:srgbClr>
              </a:clrTo>
            </a:clrChange>
          </a:blip>
          <a:srcRect/>
          <a:stretch>
            <a:fillRect/>
          </a:stretch>
        </p:blipFill>
        <p:spPr>
          <a:xfrm>
            <a:off x="8541600" y="3638550"/>
            <a:ext cx="3650400" cy="3219450"/>
          </a:xfrm>
          <a:prstGeom prst="rect">
            <a:avLst/>
          </a:prstGeom>
        </p:spPr>
      </p:pic>
      <p:sp>
        <p:nvSpPr>
          <p:cNvPr id="2" name="标题 1"/>
          <p:cNvSpPr>
            <a:spLocks noGrp="1"/>
          </p:cNvSpPr>
          <p:nvPr>
            <p:ph type="title"/>
            <p:custDataLst>
              <p:tags r:id="rId4"/>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rotWithShape="1">
          <a:blip r:embed="rId9">
            <a:clrChange>
              <a:clrFrom>
                <a:srgbClr val="FEFEFE"/>
              </a:clrFrom>
              <a:clrTo>
                <a:srgbClr val="FEFEFE">
                  <a:alpha val="0"/>
                </a:srgbClr>
              </a:clrTo>
            </a:clrChange>
          </a:blip>
          <a:srcRect/>
          <a:stretch>
            <a:fillRect/>
          </a:stretch>
        </p:blipFill>
        <p:spPr>
          <a:xfrm>
            <a:off x="10477500" y="5332730"/>
            <a:ext cx="1718945" cy="1516380"/>
          </a:xfrm>
          <a:prstGeom prst="rect">
            <a:avLst/>
          </a:prstGeom>
        </p:spPr>
      </p:pic>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t>2020/1/2</a:t>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8">
            <a:clrChange>
              <a:clrFrom>
                <a:srgbClr val="FEFEFE"/>
              </a:clrFrom>
              <a:clrTo>
                <a:srgbClr val="FEFEFE">
                  <a:alpha val="0"/>
                </a:srgbClr>
              </a:clrTo>
            </a:clrChange>
          </a:blip>
          <a:srcRect/>
          <a:stretch>
            <a:fillRect/>
          </a:stretch>
        </p:blipFill>
        <p:spPr>
          <a:xfrm>
            <a:off x="0" y="0"/>
            <a:ext cx="1934210" cy="1507490"/>
          </a:xfrm>
          <a:prstGeom prst="rect">
            <a:avLst/>
          </a:prstGeom>
        </p:spPr>
      </p:pic>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2020/1/2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2" Type="http://schemas.openxmlformats.org/officeDocument/2006/relationships/tags" Target="../tags/tag180.xml"/><Relationship Id="rId1" Type="http://schemas.openxmlformats.org/officeDocument/2006/relationships/themeOverride" Target="../theme/themeOverride1.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9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19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hemeOverride" Target="../theme/themeOverride2.xml"/><Relationship Id="rId4"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372745" y="4643643"/>
            <a:ext cx="11446510" cy="1078230"/>
          </a:xfrm>
        </p:spPr>
        <p:txBody>
          <a:bodyPr/>
          <a:lstStyle/>
          <a:p>
            <a:pPr algn="l"/>
            <a:r>
              <a:rPr lang="zh-CN" altLang="en-US" sz="1800" b="1" dirty="0"/>
              <a:t>小组成员：</a:t>
            </a:r>
            <a:r>
              <a:rPr lang="zh-CN" altLang="en-US" sz="1800" dirty="0"/>
              <a:t>王瑜（组长）、</a:t>
            </a:r>
            <a:r>
              <a:rPr lang="zh-CN" altLang="en-US" sz="1600" dirty="0"/>
              <a:t>丘蓉燕、詹隶金、王昱懿、王云杰</a:t>
            </a:r>
          </a:p>
        </p:txBody>
      </p:sp>
      <p:sp>
        <p:nvSpPr>
          <p:cNvPr id="6" name="矩形 5"/>
          <p:cNvSpPr/>
          <p:nvPr/>
        </p:nvSpPr>
        <p:spPr>
          <a:xfrm>
            <a:off x="4175760" y="2829560"/>
            <a:ext cx="3840480" cy="1198880"/>
          </a:xfrm>
          <a:prstGeom prst="rect">
            <a:avLst/>
          </a:prstGeom>
          <a:noFill/>
          <a:ln>
            <a:noFill/>
          </a:ln>
        </p:spPr>
        <p:txBody>
          <a:bodyPr wrap="none" rtlCol="0" anchor="t">
            <a:spAutoFit/>
          </a:bodyPr>
          <a:lstStyle/>
          <a:p>
            <a:pPr algn="ctr"/>
            <a:r>
              <a:rPr lang="zh-CN" altLang="en-US" sz="7200" b="1" dirty="0">
                <a:ln w="25400">
                  <a:gradFill>
                    <a:gsLst>
                      <a:gs pos="0">
                        <a:srgbClr val="5B9BD5">
                          <a:lumMod val="5000"/>
                          <a:lumOff val="95000"/>
                        </a:srgbClr>
                      </a:gs>
                      <a:gs pos="74000">
                        <a:srgbClr val="FAAD26"/>
                      </a:gs>
                      <a:gs pos="83000">
                        <a:srgbClr val="FF9933"/>
                      </a:gs>
                      <a:gs pos="100000">
                        <a:srgbClr val="FFDF2D">
                          <a:lumMod val="37000"/>
                          <a:lumOff val="63000"/>
                        </a:srgbClr>
                      </a:gs>
                    </a:gsLst>
                    <a:lin ang="5400000" scaled="1"/>
                  </a:gradFill>
                </a:ln>
                <a:pattFill prst="zigZag">
                  <a:fgClr>
                    <a:srgbClr val="FFC000"/>
                  </a:fgClr>
                  <a:bgClr>
                    <a:schemeClr val="bg1"/>
                  </a:bgClr>
                </a:pattFill>
                <a:effectLst>
                  <a:outerShdw blurRad="50800" dist="50800" dir="7200000" algn="ctr" rotWithShape="0">
                    <a:srgbClr val="6E747A">
                      <a:alpha val="43000"/>
                    </a:srgbClr>
                  </a:outerShdw>
                </a:effectLst>
              </a:rPr>
              <a:t>魔板游戏</a:t>
            </a:r>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五、简单测试</a:t>
            </a:r>
          </a:p>
        </p:txBody>
      </p:sp>
      <p:sp>
        <p:nvSpPr>
          <p:cNvPr id="4" name="内容占位符 3"/>
          <p:cNvSpPr>
            <a:spLocks noGrp="1"/>
          </p:cNvSpPr>
          <p:nvPr>
            <p:ph idx="1"/>
          </p:nvPr>
        </p:nvSpPr>
        <p:spPr/>
        <p:txBody>
          <a:bodyPr/>
          <a:lstStyle/>
          <a:p>
            <a:pPr marL="0" indent="0">
              <a:buNone/>
            </a:pPr>
            <a:r>
              <a:rPr lang="zh-CN" altLang="zh-CN" sz="1800" b="1" dirty="0"/>
              <a:t>测试方案</a:t>
            </a:r>
          </a:p>
          <a:p>
            <a:pPr>
              <a:buFont typeface="Wingdings" panose="05000000000000000000" pitchFamily="2" charset="2"/>
              <a:buChar char="Ø"/>
            </a:pPr>
            <a:r>
              <a:rPr lang="en-US" altLang="zh-CN" dirty="0"/>
              <a:t> </a:t>
            </a:r>
            <a:r>
              <a:rPr lang="zh-CN" altLang="zh-CN" dirty="0"/>
              <a:t>游戏难度级别分别设置初级和高级，有数字玩法和图片玩法两种不同的玩法，分别进行测试。</a:t>
            </a:r>
          </a:p>
          <a:p>
            <a:pPr>
              <a:lnSpc>
                <a:spcPct val="150000"/>
              </a:lnSpc>
              <a:buFont typeface="Wingdings" panose="05000000000000000000" pitchFamily="2" charset="2"/>
              <a:buChar char="Ø"/>
            </a:pPr>
            <a:r>
              <a:rPr lang="zh-CN" altLang="zh-CN" dirty="0"/>
              <a:t>本程序实现的游戏分为初级和高级模式，可以在单机选择级别之后进行选择级别模式。</a:t>
            </a:r>
            <a:endParaRPr lang="en-US" altLang="zh-CN" dirty="0"/>
          </a:p>
          <a:p>
            <a:pPr>
              <a:lnSpc>
                <a:spcPct val="150000"/>
              </a:lnSpc>
              <a:buFont typeface="Wingdings" panose="05000000000000000000" pitchFamily="2" charset="2"/>
              <a:buChar char="Ø"/>
            </a:pPr>
            <a:r>
              <a:rPr lang="zh-CN" altLang="zh-CN" dirty="0"/>
              <a:t>初级的话共分为</a:t>
            </a:r>
            <a:r>
              <a:rPr lang="en-US" altLang="zh-CN" dirty="0"/>
              <a:t>9</a:t>
            </a:r>
            <a:r>
              <a:rPr lang="zh-CN" altLang="zh-CN" dirty="0"/>
              <a:t>格魔板，一个为空，</a:t>
            </a:r>
            <a:r>
              <a:rPr lang="en-US" altLang="zh-CN" dirty="0"/>
              <a:t>8</a:t>
            </a:r>
            <a:r>
              <a:rPr lang="zh-CN" altLang="zh-CN" dirty="0"/>
              <a:t>个魔板上下左右自由移动，直至排列完成；</a:t>
            </a:r>
            <a:endParaRPr lang="en-US" altLang="zh-CN" dirty="0"/>
          </a:p>
          <a:p>
            <a:pPr>
              <a:lnSpc>
                <a:spcPct val="150000"/>
              </a:lnSpc>
              <a:buFont typeface="Wingdings" panose="05000000000000000000" pitchFamily="2" charset="2"/>
              <a:buChar char="Ø"/>
            </a:pPr>
            <a:r>
              <a:rPr lang="zh-CN" altLang="zh-CN" dirty="0"/>
              <a:t>高级的话分为</a:t>
            </a:r>
            <a:r>
              <a:rPr lang="en-US" altLang="zh-CN" dirty="0"/>
              <a:t>16</a:t>
            </a:r>
            <a:r>
              <a:rPr lang="zh-CN" altLang="zh-CN" dirty="0"/>
              <a:t>格魔板，一个为空，</a:t>
            </a:r>
            <a:r>
              <a:rPr lang="en-US" altLang="zh-CN" dirty="0"/>
              <a:t>15</a:t>
            </a:r>
            <a:r>
              <a:rPr lang="zh-CN" altLang="zh-CN" dirty="0"/>
              <a:t>个魔板上下左右自由移动，直至排列完成。</a:t>
            </a:r>
            <a:endParaRPr lang="en-US" altLang="zh-CN" dirty="0"/>
          </a:p>
          <a:p>
            <a:pPr>
              <a:lnSpc>
                <a:spcPct val="150000"/>
              </a:lnSpc>
              <a:buFont typeface="Wingdings" panose="05000000000000000000" pitchFamily="2" charset="2"/>
              <a:buChar char="Ø"/>
            </a:pPr>
            <a:r>
              <a:rPr lang="zh-CN" altLang="zh-CN" dirty="0"/>
              <a:t>该游戏可分为数字玩法和图像玩法，在单击图像玩法或者数字玩法之后可以进行相应的玩法选择，选择</a:t>
            </a:r>
            <a:r>
              <a:rPr lang="en-US" altLang="zh-CN" dirty="0"/>
              <a:t>     </a:t>
            </a:r>
            <a:r>
              <a:rPr lang="zh-CN" altLang="zh-CN" dirty="0"/>
              <a:t>之后单击开始。</a:t>
            </a:r>
            <a:endParaRPr lang="en-US" altLang="zh-CN" dirty="0"/>
          </a:p>
          <a:p>
            <a:pPr>
              <a:lnSpc>
                <a:spcPct val="150000"/>
              </a:lnSpc>
              <a:buFont typeface="Wingdings" panose="05000000000000000000" pitchFamily="2" charset="2"/>
              <a:buChar char="Ø"/>
            </a:pPr>
            <a:r>
              <a:rPr lang="zh-CN" altLang="zh-CN" dirty="0"/>
              <a:t>另外图像玩法还可以自定义图片，如果玩家想重新开始，只需要再次单击开始按钮即可。游戏结束后会弹出记录成绩的窗口，输入用户名字提交成绩，用户可以查看英雄榜得知排名。</a:t>
            </a:r>
          </a:p>
          <a:p>
            <a:pPr marL="0" indent="457200">
              <a:lnSpc>
                <a:spcPct val="150000"/>
              </a:lnSpc>
              <a:buNone/>
            </a:pPr>
            <a:endParaRPr lang="zh-CN" altLang="zh-CN" b="1" dirty="0"/>
          </a:p>
          <a:p>
            <a:pPr marL="0" indent="457200">
              <a:lnSpc>
                <a:spcPct val="150000"/>
              </a:lnSpc>
              <a:buNone/>
            </a:pPr>
            <a:endParaRPr lang="zh-CN" altLang="en-US" dirty="0">
              <a:solidFill>
                <a:schemeClr val="tx1"/>
              </a:solidFill>
              <a:latin typeface="+mn-lt"/>
              <a:ea typeface="+mn-ea"/>
            </a:endParaRPr>
          </a:p>
        </p:txBody>
      </p:sp>
    </p:spTree>
    <p:extLst>
      <p:ext uri="{BB962C8B-B14F-4D97-AF65-F5344CB8AC3E}">
        <p14:creationId xmlns:p14="http://schemas.microsoft.com/office/powerpoint/2010/main" val="2240466322"/>
      </p:ext>
    </p:extLst>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1000"/>
                                        <p:tgtEl>
                                          <p:spTgt spid="4">
                                            <p:txEl>
                                              <p:pRg st="5" end="5"/>
                                            </p:txEl>
                                          </p:spTgt>
                                        </p:tgtEl>
                                      </p:cBhvr>
                                    </p:animEffect>
                                    <p:anim calcmode="lin" valueType="num">
                                      <p:cBhvr>
                                        <p:cTn id="3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五、简单测试</a:t>
            </a:r>
          </a:p>
        </p:txBody>
      </p:sp>
      <p:sp>
        <p:nvSpPr>
          <p:cNvPr id="4" name="内容占位符 3"/>
          <p:cNvSpPr>
            <a:spLocks noGrp="1"/>
          </p:cNvSpPr>
          <p:nvPr>
            <p:ph idx="1"/>
          </p:nvPr>
        </p:nvSpPr>
        <p:spPr/>
        <p:txBody>
          <a:bodyPr/>
          <a:lstStyle/>
          <a:p>
            <a:pPr marL="0" indent="0">
              <a:buNone/>
            </a:pPr>
            <a:r>
              <a:rPr lang="zh-CN" altLang="en-US" sz="2800" b="1" dirty="0"/>
              <a:t>测试结果</a:t>
            </a:r>
            <a:endParaRPr lang="zh-CN" altLang="zh-CN" sz="2800" dirty="0"/>
          </a:p>
          <a:p>
            <a:pPr marL="0" indent="457200">
              <a:lnSpc>
                <a:spcPct val="150000"/>
              </a:lnSpc>
              <a:buNone/>
            </a:pPr>
            <a:r>
              <a:rPr lang="zh-CN" altLang="zh-CN" b="1" dirty="0"/>
              <a:t>数字玩法初级测试结果</a:t>
            </a:r>
            <a:r>
              <a:rPr lang="en-US" altLang="zh-CN" b="1" dirty="0"/>
              <a:t>                                                     </a:t>
            </a:r>
            <a:r>
              <a:rPr lang="zh-CN" altLang="zh-CN" b="1" dirty="0"/>
              <a:t>数字玩法高级测试结果</a:t>
            </a:r>
          </a:p>
          <a:p>
            <a:pPr marL="0" indent="457200">
              <a:lnSpc>
                <a:spcPct val="150000"/>
              </a:lnSpc>
              <a:buNone/>
            </a:pPr>
            <a:endParaRPr lang="zh-CN" altLang="zh-CN" b="1" dirty="0"/>
          </a:p>
          <a:p>
            <a:pPr marL="0" indent="457200">
              <a:lnSpc>
                <a:spcPct val="150000"/>
              </a:lnSpc>
              <a:buNone/>
            </a:pPr>
            <a:endParaRPr lang="zh-CN" altLang="en-US" dirty="0">
              <a:solidFill>
                <a:schemeClr val="tx1"/>
              </a:solidFill>
              <a:latin typeface="+mn-lt"/>
              <a:ea typeface="+mn-ea"/>
            </a:endParaRPr>
          </a:p>
        </p:txBody>
      </p:sp>
      <p:pic>
        <p:nvPicPr>
          <p:cNvPr id="2" name="图片 1">
            <a:extLst>
              <a:ext uri="{FF2B5EF4-FFF2-40B4-BE49-F238E27FC236}">
                <a16:creationId xmlns:a16="http://schemas.microsoft.com/office/drawing/2014/main" id="{04D9904A-4212-4B85-9627-F6B6F3B1CAFF}"/>
              </a:ext>
            </a:extLst>
          </p:cNvPr>
          <p:cNvPicPr>
            <a:picLocks noChangeAspect="1"/>
          </p:cNvPicPr>
          <p:nvPr/>
        </p:nvPicPr>
        <p:blipFill>
          <a:blip r:embed="rId2"/>
          <a:stretch>
            <a:fillRect/>
          </a:stretch>
        </p:blipFill>
        <p:spPr>
          <a:xfrm>
            <a:off x="575176" y="2322367"/>
            <a:ext cx="4809524" cy="4019048"/>
          </a:xfrm>
          <a:prstGeom prst="rect">
            <a:avLst/>
          </a:prstGeom>
        </p:spPr>
      </p:pic>
      <p:pic>
        <p:nvPicPr>
          <p:cNvPr id="5" name="图片 4">
            <a:extLst>
              <a:ext uri="{FF2B5EF4-FFF2-40B4-BE49-F238E27FC236}">
                <a16:creationId xmlns:a16="http://schemas.microsoft.com/office/drawing/2014/main" id="{26AD842D-3F04-48A2-91CD-84C5AAC9EF6C}"/>
              </a:ext>
            </a:extLst>
          </p:cNvPr>
          <p:cNvPicPr>
            <a:picLocks noChangeAspect="1"/>
          </p:cNvPicPr>
          <p:nvPr/>
        </p:nvPicPr>
        <p:blipFill>
          <a:blip r:embed="rId3"/>
          <a:stretch>
            <a:fillRect/>
          </a:stretch>
        </p:blipFill>
        <p:spPr>
          <a:xfrm>
            <a:off x="5956917" y="2322367"/>
            <a:ext cx="4554244" cy="4033072"/>
          </a:xfrm>
          <a:prstGeom prst="rect">
            <a:avLst/>
          </a:prstGeom>
        </p:spPr>
      </p:pic>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五、简单测试</a:t>
            </a:r>
          </a:p>
        </p:txBody>
      </p:sp>
      <p:sp>
        <p:nvSpPr>
          <p:cNvPr id="4" name="内容占位符 3"/>
          <p:cNvSpPr>
            <a:spLocks noGrp="1"/>
          </p:cNvSpPr>
          <p:nvPr>
            <p:ph idx="1"/>
          </p:nvPr>
        </p:nvSpPr>
        <p:spPr/>
        <p:txBody>
          <a:bodyPr/>
          <a:lstStyle/>
          <a:p>
            <a:pPr marL="0" indent="0">
              <a:buNone/>
            </a:pPr>
            <a:endParaRPr lang="zh-CN" altLang="zh-CN" dirty="0"/>
          </a:p>
          <a:p>
            <a:pPr marL="0" indent="457200">
              <a:lnSpc>
                <a:spcPct val="150000"/>
              </a:lnSpc>
              <a:buNone/>
            </a:pPr>
            <a:r>
              <a:rPr lang="zh-CN" altLang="en-US" b="1" dirty="0"/>
              <a:t>图片</a:t>
            </a:r>
            <a:r>
              <a:rPr lang="zh-CN" altLang="zh-CN" b="1" dirty="0"/>
              <a:t>玩法初级测试结果</a:t>
            </a:r>
            <a:r>
              <a:rPr lang="en-US" altLang="zh-CN" b="1" dirty="0"/>
              <a:t>                                                     </a:t>
            </a:r>
            <a:r>
              <a:rPr lang="zh-CN" altLang="en-US" b="1" dirty="0"/>
              <a:t>图片</a:t>
            </a:r>
            <a:r>
              <a:rPr lang="zh-CN" altLang="zh-CN" b="1" dirty="0"/>
              <a:t>玩法高级测试结果</a:t>
            </a:r>
          </a:p>
          <a:p>
            <a:pPr marL="0" indent="457200">
              <a:lnSpc>
                <a:spcPct val="150000"/>
              </a:lnSpc>
              <a:buNone/>
            </a:pPr>
            <a:endParaRPr lang="zh-CN" altLang="zh-CN" b="1" dirty="0"/>
          </a:p>
          <a:p>
            <a:pPr marL="0" indent="457200">
              <a:lnSpc>
                <a:spcPct val="150000"/>
              </a:lnSpc>
              <a:buNone/>
            </a:pPr>
            <a:endParaRPr lang="zh-CN" altLang="en-US" dirty="0">
              <a:solidFill>
                <a:schemeClr val="tx1"/>
              </a:solidFill>
              <a:latin typeface="+mn-lt"/>
              <a:ea typeface="+mn-ea"/>
            </a:endParaRPr>
          </a:p>
        </p:txBody>
      </p:sp>
      <p:pic>
        <p:nvPicPr>
          <p:cNvPr id="6" name="图片 5">
            <a:extLst>
              <a:ext uri="{FF2B5EF4-FFF2-40B4-BE49-F238E27FC236}">
                <a16:creationId xmlns:a16="http://schemas.microsoft.com/office/drawing/2014/main" id="{65B5AA77-BDC4-41C3-A7F2-F07290F3883C}"/>
              </a:ext>
            </a:extLst>
          </p:cNvPr>
          <p:cNvPicPr>
            <a:picLocks noChangeAspect="1"/>
          </p:cNvPicPr>
          <p:nvPr/>
        </p:nvPicPr>
        <p:blipFill>
          <a:blip r:embed="rId2"/>
          <a:stretch>
            <a:fillRect/>
          </a:stretch>
        </p:blipFill>
        <p:spPr>
          <a:xfrm>
            <a:off x="314774" y="1932535"/>
            <a:ext cx="5352381" cy="4476190"/>
          </a:xfrm>
          <a:prstGeom prst="rect">
            <a:avLst/>
          </a:prstGeom>
        </p:spPr>
      </p:pic>
      <p:pic>
        <p:nvPicPr>
          <p:cNvPr id="7" name="图片 6">
            <a:extLst>
              <a:ext uri="{FF2B5EF4-FFF2-40B4-BE49-F238E27FC236}">
                <a16:creationId xmlns:a16="http://schemas.microsoft.com/office/drawing/2014/main" id="{F34FC755-19C2-4FD1-9EE4-BBF8774CD468}"/>
              </a:ext>
            </a:extLst>
          </p:cNvPr>
          <p:cNvPicPr>
            <a:picLocks noChangeAspect="1"/>
          </p:cNvPicPr>
          <p:nvPr/>
        </p:nvPicPr>
        <p:blipFill>
          <a:blip r:embed="rId3"/>
          <a:stretch>
            <a:fillRect/>
          </a:stretch>
        </p:blipFill>
        <p:spPr>
          <a:xfrm>
            <a:off x="5957131" y="1932535"/>
            <a:ext cx="5564987" cy="4408880"/>
          </a:xfrm>
          <a:prstGeom prst="rect">
            <a:avLst/>
          </a:prstGeom>
        </p:spPr>
      </p:pic>
    </p:spTree>
    <p:extLst>
      <p:ext uri="{BB962C8B-B14F-4D97-AF65-F5344CB8AC3E}">
        <p14:creationId xmlns:p14="http://schemas.microsoft.com/office/powerpoint/2010/main" val="732531192"/>
      </p:ext>
    </p:extLst>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0" dirty="0"/>
              <a:t>六、视图设计</a:t>
            </a:r>
          </a:p>
        </p:txBody>
      </p:sp>
      <p:sp>
        <p:nvSpPr>
          <p:cNvPr id="5" name="文本占位符 4"/>
          <p:cNvSpPr>
            <a:spLocks noGrp="1"/>
          </p:cNvSpPr>
          <p:nvPr>
            <p:ph type="body" sz="quarter" idx="13"/>
          </p:nvPr>
        </p:nvSpPr>
        <p:spPr/>
        <p:txBody>
          <a:bodyPr>
            <a:normAutofit/>
          </a:bodyPr>
          <a:lstStyle/>
          <a:p>
            <a:pPr marL="0" indent="0">
              <a:buNone/>
            </a:pPr>
            <a:r>
              <a:rPr lang="zh-CN" altLang="en-US" sz="1200" dirty="0">
                <a:latin typeface="+mn-lt"/>
              </a:rPr>
              <a:t>设计</a:t>
            </a:r>
            <a:r>
              <a:rPr lang="en-US" altLang="zh-CN" sz="1200" dirty="0">
                <a:latin typeface="+mn-lt"/>
              </a:rPr>
              <a:t>GUI</a:t>
            </a:r>
            <a:r>
              <a:rPr lang="zh-CN" altLang="en-US" sz="1200" dirty="0">
                <a:latin typeface="+mn-lt"/>
              </a:rPr>
              <a:t>程序除了使用数据模型给出的类以外，需要使用</a:t>
            </a:r>
            <a:r>
              <a:rPr lang="en-US" altLang="zh-CN" sz="1200" dirty="0" err="1">
                <a:latin typeface="+mn-lt"/>
              </a:rPr>
              <a:t>javax.swing</a:t>
            </a:r>
            <a:r>
              <a:rPr lang="zh-CN" altLang="en-US" sz="1200" dirty="0">
                <a:latin typeface="+mn-lt"/>
              </a:rPr>
              <a:t>包提供的视图以及处理视图上触发的界面事件。与简单的测试相比，</a:t>
            </a:r>
            <a:r>
              <a:rPr lang="en-US" altLang="zh-CN" sz="1200" dirty="0">
                <a:latin typeface="+mn-lt"/>
              </a:rPr>
              <a:t>GUI</a:t>
            </a:r>
            <a:r>
              <a:rPr lang="zh-CN" altLang="en-US" sz="1200" dirty="0">
                <a:latin typeface="+mn-lt"/>
              </a:rPr>
              <a:t>程序可以提供更好的用户界面，完成设计要求。</a:t>
            </a:r>
            <a:endParaRPr lang="en-US" altLang="zh-CN" sz="1200" dirty="0">
              <a:latin typeface="+mn-lt"/>
            </a:endParaRPr>
          </a:p>
        </p:txBody>
      </p:sp>
      <p:sp>
        <p:nvSpPr>
          <p:cNvPr id="6" name="内容占位符 5"/>
          <p:cNvSpPr>
            <a:spLocks noGrp="1"/>
          </p:cNvSpPr>
          <p:nvPr>
            <p:ph sz="quarter" idx="14"/>
          </p:nvPr>
        </p:nvSpPr>
        <p:spPr/>
        <p:txBody>
          <a:bodyPr/>
          <a:lstStyle/>
          <a:p>
            <a:pPr marL="0" indent="0">
              <a:buNone/>
            </a:pPr>
            <a:r>
              <a:rPr lang="zh-CN" altLang="en-US" b="1" dirty="0"/>
              <a:t>①视图相关类</a:t>
            </a:r>
            <a:endParaRPr lang="en-US" altLang="zh-CN" b="1" dirty="0"/>
          </a:p>
          <a:p>
            <a:pPr marL="0" indent="457200">
              <a:lnSpc>
                <a:spcPct val="150000"/>
              </a:lnSpc>
              <a:buNone/>
            </a:pPr>
            <a:r>
              <a:rPr lang="en-US" altLang="zh-CN" sz="1400" dirty="0" err="1"/>
              <a:t>PuzzlePad</a:t>
            </a:r>
            <a:r>
              <a:rPr lang="zh-CN" altLang="en-US" sz="1400" dirty="0"/>
              <a:t>类是</a:t>
            </a:r>
            <a:r>
              <a:rPr lang="en-US" altLang="zh-CN" sz="1400" dirty="0" err="1"/>
              <a:t>javax。Swing</a:t>
            </a:r>
            <a:r>
              <a:rPr lang="zh-CN" altLang="en-US" sz="1400" dirty="0"/>
              <a:t>包中</a:t>
            </a:r>
            <a:r>
              <a:rPr lang="en-US" altLang="zh-CN" sz="1400" dirty="0" err="1"/>
              <a:t>Jpanel</a:t>
            </a:r>
            <a:r>
              <a:rPr lang="zh-CN" altLang="en-US" sz="1400" dirty="0"/>
              <a:t>容器的子类，其实例就是魔板。该类使用二维数组</a:t>
            </a:r>
            <a:r>
              <a:rPr lang="en-US" altLang="zh-CN" sz="1400" dirty="0"/>
              <a:t>Point</a:t>
            </a:r>
            <a:r>
              <a:rPr lang="zh-CN" altLang="en-US" sz="1400" dirty="0"/>
              <a:t>来确定魔板中方块的位置，使用二维数组</a:t>
            </a:r>
            <a:r>
              <a:rPr lang="en-US" altLang="zh-CN" sz="1400" dirty="0"/>
              <a:t>Block</a:t>
            </a:r>
            <a:r>
              <a:rPr lang="zh-CN" altLang="en-US" sz="1400" dirty="0"/>
              <a:t>作为魔板中的方块。</a:t>
            </a:r>
            <a:r>
              <a:rPr lang="en-US" altLang="zh-CN" sz="1400" dirty="0" err="1"/>
              <a:t>Distance、grade、m</a:t>
            </a:r>
            <a:r>
              <a:rPr lang="zh-CN" altLang="en-US" sz="1400" dirty="0"/>
              <a:t>和</a:t>
            </a:r>
            <a:r>
              <a:rPr lang="en-US" altLang="zh-CN" sz="1400" dirty="0"/>
              <a:t>n</a:t>
            </a:r>
            <a:r>
              <a:rPr lang="zh-CN" altLang="en-US" sz="1400" dirty="0"/>
              <a:t>是</a:t>
            </a:r>
            <a:r>
              <a:rPr lang="en-US" altLang="zh-CN" sz="1400" dirty="0" err="1"/>
              <a:t>int</a:t>
            </a:r>
            <a:r>
              <a:rPr lang="zh-CN" altLang="en-US" sz="1400" dirty="0"/>
              <a:t>型数据，</a:t>
            </a:r>
            <a:r>
              <a:rPr lang="en-US" altLang="zh-CN" sz="1400" dirty="0"/>
              <a:t>Point</a:t>
            </a:r>
            <a:r>
              <a:rPr lang="zh-CN" altLang="en-US" sz="1400" dirty="0"/>
              <a:t>对象根据</a:t>
            </a:r>
            <a:r>
              <a:rPr lang="en-US" altLang="zh-CN" sz="1400" dirty="0"/>
              <a:t>distance</a:t>
            </a:r>
            <a:r>
              <a:rPr lang="zh-CN" altLang="en-US" sz="1400" dirty="0"/>
              <a:t>的值进行初始化，以便确定</a:t>
            </a:r>
            <a:r>
              <a:rPr lang="en-US" altLang="zh-CN" sz="1400" dirty="0"/>
              <a:t>Point</a:t>
            </a:r>
            <a:r>
              <a:rPr lang="zh-CN" altLang="en-US" sz="1400" dirty="0"/>
              <a:t>对象之间的距离。</a:t>
            </a:r>
            <a:r>
              <a:rPr lang="en-US" altLang="zh-CN" sz="1400" dirty="0"/>
              <a:t>M</a:t>
            </a:r>
            <a:r>
              <a:rPr lang="zh-CN" altLang="en-US" sz="1400" dirty="0"/>
              <a:t>和</a:t>
            </a:r>
            <a:r>
              <a:rPr lang="en-US" altLang="zh-CN" sz="1400" dirty="0"/>
              <a:t>n</a:t>
            </a:r>
            <a:r>
              <a:rPr lang="zh-CN" altLang="en-US" sz="1400" dirty="0"/>
              <a:t>的值是二维数组</a:t>
            </a:r>
            <a:r>
              <a:rPr lang="en-US" altLang="zh-CN" sz="1400" dirty="0"/>
              <a:t>Block</a:t>
            </a:r>
            <a:r>
              <a:rPr lang="zh-CN" altLang="en-US" sz="1400" dirty="0"/>
              <a:t>和</a:t>
            </a:r>
            <a:r>
              <a:rPr lang="en-US" altLang="zh-CN" sz="1400" dirty="0"/>
              <a:t>Point</a:t>
            </a:r>
            <a:r>
              <a:rPr lang="zh-CN" altLang="en-US" sz="1400" dirty="0"/>
              <a:t>的行数和列数，</a:t>
            </a:r>
            <a:r>
              <a:rPr lang="en-US" altLang="zh-CN" sz="1400" dirty="0"/>
              <a:t>m</a:t>
            </a:r>
            <a:r>
              <a:rPr lang="zh-CN" altLang="en-US" sz="1400" dirty="0"/>
              <a:t>和</a:t>
            </a:r>
            <a:r>
              <a:rPr lang="en-US" altLang="zh-CN" sz="1400" dirty="0"/>
              <a:t>n</a:t>
            </a:r>
            <a:r>
              <a:rPr lang="zh-CN" altLang="en-US" sz="1400" dirty="0"/>
              <a:t>的默认值是</a:t>
            </a:r>
            <a:r>
              <a:rPr lang="en-US" altLang="zh-CN" sz="1400" dirty="0"/>
              <a:t>1。PuzzlePad</a:t>
            </a:r>
            <a:r>
              <a:rPr lang="zh-CN" altLang="en-US" sz="1400" dirty="0"/>
              <a:t>对象调用</a:t>
            </a:r>
            <a:r>
              <a:rPr lang="en-US" altLang="zh-CN" sz="1400" dirty="0" err="1"/>
              <a:t>setIsDigitPlay</a:t>
            </a:r>
            <a:r>
              <a:rPr lang="en-US" altLang="zh-CN" sz="1400" dirty="0"/>
              <a:t>()</a:t>
            </a:r>
            <a:r>
              <a:rPr lang="zh-CN" altLang="en-US" sz="1400" dirty="0"/>
              <a:t>方法将魔板设置为数字玩法，调用</a:t>
            </a:r>
            <a:r>
              <a:rPr lang="en-US" altLang="zh-CN" sz="1400" dirty="0" err="1"/>
              <a:t>paintComponent（Graphics</a:t>
            </a:r>
            <a:r>
              <a:rPr lang="en-US" altLang="zh-CN" sz="1400" dirty="0"/>
              <a:t>）</a:t>
            </a:r>
            <a:r>
              <a:rPr lang="zh-CN" altLang="en-US" sz="1400" dirty="0"/>
              <a:t>将魔板使用的图像绘制在魔板右侧，如图所示。</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777" y="3558091"/>
            <a:ext cx="4581555" cy="3165438"/>
          </a:xfrm>
          <a:prstGeom prst="rect">
            <a:avLst/>
          </a:prstGeom>
        </p:spPr>
      </p:pic>
      <p:graphicFrame>
        <p:nvGraphicFramePr>
          <p:cNvPr id="2" name="表格 1"/>
          <p:cNvGraphicFramePr>
            <a:graphicFrameLocks noGrp="1"/>
          </p:cNvGraphicFramePr>
          <p:nvPr/>
        </p:nvGraphicFramePr>
        <p:xfrm>
          <a:off x="536687" y="3247713"/>
          <a:ext cx="3830918" cy="1280160"/>
        </p:xfrm>
        <a:graphic>
          <a:graphicData uri="http://schemas.openxmlformats.org/drawingml/2006/table">
            <a:tbl>
              <a:tblPr firstRow="1" bandRow="1">
                <a:tableStyleId>{5C22544A-7EE6-4342-B048-85BDC9FD1C3A}</a:tableStyleId>
              </a:tblPr>
              <a:tblGrid>
                <a:gridCol w="3830918">
                  <a:extLst>
                    <a:ext uri="{9D8B030D-6E8A-4147-A177-3AD203B41FA5}">
                      <a16:colId xmlns:a16="http://schemas.microsoft.com/office/drawing/2014/main" val="20000"/>
                    </a:ext>
                  </a:extLst>
                </a:gridCol>
              </a:tblGrid>
              <a:tr h="36685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dirty="0">
                          <a:solidFill>
                            <a:schemeClr val="tx1"/>
                          </a:solidFill>
                          <a:latin typeface="+mn-lt"/>
                        </a:rPr>
                        <a:t>①</a:t>
                      </a:r>
                      <a:r>
                        <a:rPr lang="en-US" altLang="zh-CN" sz="1200" b="0" dirty="0" err="1">
                          <a:solidFill>
                            <a:schemeClr val="tx1"/>
                          </a:solidFill>
                          <a:latin typeface="+mn-lt"/>
                        </a:rPr>
                        <a:t>PuzzlePad</a:t>
                      </a:r>
                      <a:r>
                        <a:rPr lang="zh-CN" altLang="en-US" sz="1200" b="0" dirty="0">
                          <a:solidFill>
                            <a:schemeClr val="tx1"/>
                          </a:solidFill>
                          <a:latin typeface="+mn-lt"/>
                        </a:rPr>
                        <a:t>类：其实例为魔板游戏的视图界面。</a:t>
                      </a:r>
                      <a:endParaRPr lang="en-US" altLang="zh-CN" sz="1200" b="0" dirty="0">
                        <a:solidFill>
                          <a:schemeClr val="tx1"/>
                        </a:solidFill>
                        <a:latin typeface="+mn-lt"/>
                      </a:endParaRPr>
                    </a:p>
                    <a:p>
                      <a:endParaRPr lang="zh-CN" alt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mn-lt"/>
                        </a:rPr>
                        <a:t>②</a:t>
                      </a:r>
                      <a:r>
                        <a:rPr lang="en-US" altLang="zh-CN" sz="1200" dirty="0" err="1">
                          <a:latin typeface="+mn-lt"/>
                        </a:rPr>
                        <a:t>HandleMove</a:t>
                      </a:r>
                      <a:r>
                        <a:rPr lang="zh-CN" altLang="en-US" sz="1200" dirty="0">
                          <a:latin typeface="+mn-lt"/>
                        </a:rPr>
                        <a:t>类：其实例负责处理</a:t>
                      </a:r>
                      <a:r>
                        <a:rPr lang="en-US" altLang="zh-CN" sz="1200" dirty="0" err="1">
                          <a:latin typeface="+mn-lt"/>
                        </a:rPr>
                        <a:t>PuzzlePad</a:t>
                      </a:r>
                      <a:r>
                        <a:rPr lang="zh-CN" altLang="en-US" sz="1200" dirty="0">
                          <a:latin typeface="+mn-lt"/>
                        </a:rPr>
                        <a:t>视图上的</a:t>
                      </a:r>
                      <a:r>
                        <a:rPr lang="en-US" altLang="zh-CN" sz="1200" dirty="0" err="1">
                          <a:latin typeface="+mn-lt"/>
                        </a:rPr>
                        <a:t>MouseEvent</a:t>
                      </a:r>
                      <a:r>
                        <a:rPr lang="zh-CN" altLang="en-US" sz="1200" dirty="0">
                          <a:latin typeface="+mn-lt"/>
                        </a:rPr>
                        <a:t>和</a:t>
                      </a:r>
                      <a:r>
                        <a:rPr lang="en-US" altLang="zh-CN" sz="1200" dirty="0" err="1">
                          <a:latin typeface="+mn-lt"/>
                        </a:rPr>
                        <a:t>ActionEvent</a:t>
                      </a:r>
                      <a:r>
                        <a:rPr lang="zh-CN" altLang="en-US" sz="1200" dirty="0">
                          <a:latin typeface="+mn-lt"/>
                        </a:rPr>
                        <a:t>事件</a:t>
                      </a:r>
                    </a:p>
                    <a:p>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1000"/>
                                        <p:tgtEl>
                                          <p:spTgt spid="6">
                                            <p:txEl>
                                              <p:pRg st="0" end="0"/>
                                            </p:txEl>
                                          </p:spTgt>
                                        </p:tgtEl>
                                      </p:cBhvr>
                                    </p:animEffect>
                                    <p:anim calcmode="lin" valueType="num">
                                      <p:cBhvr>
                                        <p:cTn id="2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fade">
                                      <p:cBhvr>
                                        <p:cTn id="29" dur="1000"/>
                                        <p:tgtEl>
                                          <p:spTgt spid="6">
                                            <p:txEl>
                                              <p:pRg st="1" end="1"/>
                                            </p:txEl>
                                          </p:spTgt>
                                        </p:tgtEl>
                                      </p:cBhvr>
                                    </p:animEffect>
                                    <p:anim calcmode="lin" valueType="num">
                                      <p:cBhvr>
                                        <p:cTn id="3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1" end="1"/>
                                            </p:txEl>
                                          </p:spTgt>
                                        </p:tgtEl>
                                        <p:attrNameLst>
                                          <p:attrName>ppt_y</p:attrName>
                                        </p:attrNameLst>
                                      </p:cBhvr>
                                      <p:tavLst>
                                        <p:tav tm="0">
                                          <p:val>
                                            <p:strVal val="#ppt_y+.1"/>
                                          </p:val>
                                        </p:tav>
                                        <p:tav tm="100000">
                                          <p:val>
                                            <p:strVal val="#ppt_y"/>
                                          </p:val>
                                        </p:tav>
                                      </p:tavLst>
                                    </p:anim>
                                  </p:childTnLst>
                                </p:cTn>
                              </p:par>
                              <p:par>
                                <p:cTn id="32" presetID="16" presetClass="entr" presetSubtype="2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lstStyle/>
          <a:p>
            <a:pPr marL="0" indent="0">
              <a:buNone/>
            </a:pPr>
            <a:r>
              <a:rPr lang="zh-CN" altLang="en-US" b="1" dirty="0"/>
              <a:t>②事件监视器</a:t>
            </a:r>
            <a:endParaRPr lang="en-US" altLang="zh-CN" dirty="0"/>
          </a:p>
          <a:p>
            <a:pPr marL="0" indent="457200">
              <a:lnSpc>
                <a:spcPct val="150000"/>
              </a:lnSpc>
              <a:buNone/>
            </a:pPr>
            <a:r>
              <a:rPr lang="zh-CN" altLang="en-US" dirty="0"/>
              <a:t>事件监视器负责处理视图上触发的用户界面事件，以便完成相应的任务。</a:t>
            </a:r>
            <a:r>
              <a:rPr lang="en-US" altLang="zh-CN" dirty="0" err="1"/>
              <a:t>HandleMove</a:t>
            </a:r>
            <a:r>
              <a:rPr lang="zh-CN" altLang="en-US" dirty="0"/>
              <a:t>类是</a:t>
            </a:r>
            <a:r>
              <a:rPr lang="en-US" altLang="zh-CN" dirty="0" err="1"/>
              <a:t>javax.swing</a:t>
            </a:r>
            <a:r>
              <a:rPr lang="zh-CN" altLang="en-US" dirty="0"/>
              <a:t>包中</a:t>
            </a:r>
            <a:r>
              <a:rPr lang="en-US" altLang="zh-CN" dirty="0" err="1"/>
              <a:t>Jpanel</a:t>
            </a:r>
            <a:r>
              <a:rPr lang="zh-CN" altLang="en-US" dirty="0"/>
              <a:t>的一个子类，并实现了</a:t>
            </a:r>
            <a:r>
              <a:rPr lang="en-US" altLang="zh-CN" dirty="0" err="1"/>
              <a:t>MouseListener</a:t>
            </a:r>
            <a:r>
              <a:rPr lang="zh-CN" altLang="en-US" dirty="0"/>
              <a:t>和</a:t>
            </a:r>
            <a:r>
              <a:rPr lang="en-US" altLang="zh-CN" dirty="0" err="1"/>
              <a:t>ActionListener</a:t>
            </a:r>
            <a:r>
              <a:rPr lang="zh-CN" altLang="en-US" dirty="0"/>
              <a:t>接口，创建对象</a:t>
            </a:r>
            <a:r>
              <a:rPr lang="en-US" altLang="zh-CN" dirty="0" err="1"/>
              <a:t>handleMove</a:t>
            </a:r>
            <a:r>
              <a:rPr lang="zh-CN" altLang="en-US" dirty="0"/>
              <a:t>是魔板的重要成员之一。</a:t>
            </a:r>
            <a:r>
              <a:rPr lang="en-US" altLang="zh-CN" dirty="0" err="1"/>
              <a:t>handMove</a:t>
            </a:r>
            <a:r>
              <a:rPr lang="zh-CN" altLang="en-US" dirty="0"/>
              <a:t>负责监视魔板中的方块上的鼠标事件。当用户用鼠标单击方块后，</a:t>
            </a:r>
            <a:r>
              <a:rPr lang="en-US" altLang="zh-CN" dirty="0" err="1"/>
              <a:t>handleMove</a:t>
            </a:r>
            <a:r>
              <a:rPr lang="zh-CN" altLang="en-US" dirty="0"/>
              <a:t>对象负责通知方块调用</a:t>
            </a:r>
            <a:r>
              <a:rPr lang="en-US" altLang="zh-CN" dirty="0"/>
              <a:t>move()</a:t>
            </a:r>
            <a:r>
              <a:rPr lang="zh-CN" altLang="en-US" dirty="0"/>
              <a:t>方法。</a:t>
            </a:r>
            <a:endParaRPr lang="en-US" altLang="zh-CN" dirty="0"/>
          </a:p>
          <a:p>
            <a:pPr marL="0" indent="457200">
              <a:lnSpc>
                <a:spcPct val="150000"/>
              </a:lnSpc>
              <a:buNone/>
            </a:pPr>
            <a:r>
              <a:rPr lang="zh-CN" altLang="en-US" dirty="0"/>
              <a:t>另外，监视器封装</a:t>
            </a:r>
            <a:r>
              <a:rPr lang="en-US" altLang="zh-CN" dirty="0" err="1"/>
              <a:t>VerifySuccess</a:t>
            </a:r>
            <a:r>
              <a:rPr lang="zh-CN" altLang="en-US" dirty="0"/>
              <a:t>类的实例，以便让该实例判断用户是否成功地完成了游戏。</a:t>
            </a:r>
            <a:r>
              <a:rPr lang="en-US" altLang="zh-CN" dirty="0"/>
              <a:t>Handle-Move</a:t>
            </a:r>
            <a:r>
              <a:rPr lang="zh-CN" altLang="en-US" dirty="0"/>
              <a:t>类还封装了</a:t>
            </a:r>
            <a:r>
              <a:rPr lang="en-US" altLang="zh-CN" dirty="0" err="1"/>
              <a:t>javax.swing.Timer</a:t>
            </a:r>
            <a:r>
              <a:rPr lang="zh-CN" altLang="en-US" dirty="0"/>
              <a:t>计时器。构造方法</a:t>
            </a:r>
            <a:r>
              <a:rPr lang="en-US" altLang="zh-CN" dirty="0"/>
              <a:t>Timer</a:t>
            </a:r>
            <a:r>
              <a:rPr lang="zh-CN" altLang="en-US" dirty="0"/>
              <a:t>创建计时器。其中，参数</a:t>
            </a:r>
            <a:r>
              <a:rPr lang="en-US" altLang="zh-CN" dirty="0"/>
              <a:t>a</a:t>
            </a:r>
            <a:r>
              <a:rPr lang="zh-CN" altLang="en-US" dirty="0"/>
              <a:t>的单位是毫秒，确定计时器每隔</a:t>
            </a:r>
            <a:r>
              <a:rPr lang="en-US" altLang="zh-CN" dirty="0"/>
              <a:t>a</a:t>
            </a:r>
            <a:r>
              <a:rPr lang="zh-CN" altLang="en-US" dirty="0"/>
              <a:t>毫秒震铃一次，参数</a:t>
            </a:r>
            <a:r>
              <a:rPr lang="en-US" altLang="zh-CN" dirty="0"/>
              <a:t>b</a:t>
            </a:r>
            <a:r>
              <a:rPr lang="zh-CN" altLang="en-US" dirty="0"/>
              <a:t>是计时器的监视器。计时器发生的震铃事件是</a:t>
            </a:r>
            <a:r>
              <a:rPr lang="en-US" altLang="zh-CN" dirty="0" err="1"/>
              <a:t>ActionEvent</a:t>
            </a:r>
            <a:r>
              <a:rPr lang="zh-CN" altLang="en-US" dirty="0"/>
              <a:t>事件，当震铃发生时，监视器就会监视到这个事件，就会调用</a:t>
            </a:r>
            <a:r>
              <a:rPr lang="en-US" altLang="zh-CN" dirty="0" err="1"/>
              <a:t>actionPerformed</a:t>
            </a:r>
            <a:r>
              <a:rPr lang="zh-CN" altLang="en-US" dirty="0"/>
              <a:t>方法。当震铃每隔</a:t>
            </a:r>
            <a:r>
              <a:rPr lang="en-US" altLang="zh-CN" dirty="0"/>
              <a:t>a</a:t>
            </a:r>
            <a:r>
              <a:rPr lang="zh-CN" altLang="en-US" dirty="0"/>
              <a:t>毫秒发生一次时，方法</a:t>
            </a:r>
            <a:r>
              <a:rPr lang="en-US" altLang="zh-CN" dirty="0" err="1"/>
              <a:t>actionPerformed</a:t>
            </a:r>
            <a:r>
              <a:rPr lang="zh-CN" altLang="en-US" dirty="0"/>
              <a:t>就被执行一次。</a:t>
            </a:r>
            <a:endParaRPr lang="en-US" altLang="zh-CN"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lstStyle/>
          <a:p>
            <a:endParaRPr lang="zh-CN" altLang="en-US"/>
          </a:p>
        </p:txBody>
      </p:sp>
      <p:sp>
        <p:nvSpPr>
          <p:cNvPr id="5" name="矩形 4"/>
          <p:cNvSpPr/>
          <p:nvPr/>
        </p:nvSpPr>
        <p:spPr>
          <a:xfrm>
            <a:off x="917575" y="1317625"/>
            <a:ext cx="3591560" cy="7486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917575" y="2066290"/>
            <a:ext cx="3591560" cy="19354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p:cNvSpPr/>
          <p:nvPr/>
        </p:nvSpPr>
        <p:spPr>
          <a:xfrm>
            <a:off x="922655" y="4001770"/>
            <a:ext cx="3591560" cy="188658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文本框 7"/>
          <p:cNvSpPr txBox="1"/>
          <p:nvPr/>
        </p:nvSpPr>
        <p:spPr>
          <a:xfrm>
            <a:off x="1036955" y="1427480"/>
            <a:ext cx="3292475" cy="368300"/>
          </a:xfrm>
          <a:prstGeom prst="rect">
            <a:avLst/>
          </a:prstGeom>
          <a:noFill/>
        </p:spPr>
        <p:txBody>
          <a:bodyPr wrap="square" rtlCol="0">
            <a:spAutoFit/>
          </a:bodyPr>
          <a:lstStyle/>
          <a:p>
            <a:pPr algn="ctr"/>
            <a:r>
              <a:rPr lang="en-US" altLang="zh-CN"/>
              <a:t>PuzzlePad</a:t>
            </a:r>
          </a:p>
        </p:txBody>
      </p:sp>
      <p:sp>
        <p:nvSpPr>
          <p:cNvPr id="9" name="文本框 8"/>
          <p:cNvSpPr txBox="1"/>
          <p:nvPr/>
        </p:nvSpPr>
        <p:spPr>
          <a:xfrm>
            <a:off x="956945" y="2136140"/>
            <a:ext cx="3512185" cy="1476375"/>
          </a:xfrm>
          <a:prstGeom prst="rect">
            <a:avLst/>
          </a:prstGeom>
          <a:noFill/>
        </p:spPr>
        <p:txBody>
          <a:bodyPr wrap="square" rtlCol="0">
            <a:spAutoFit/>
          </a:bodyPr>
          <a:lstStyle/>
          <a:p>
            <a:r>
              <a:rPr lang="en-US" altLang="zh-CN"/>
              <a:t>point:Point[][]</a:t>
            </a:r>
          </a:p>
          <a:p>
            <a:endParaRPr lang="en-US" altLang="zh-CN"/>
          </a:p>
          <a:p>
            <a:r>
              <a:rPr lang="en-US" altLang="zh-CN"/>
              <a:t>block:Block[][]</a:t>
            </a:r>
          </a:p>
          <a:p>
            <a:endParaRPr lang="en-US" altLang="zh-CN"/>
          </a:p>
          <a:p>
            <a:r>
              <a:rPr lang="en-US" altLang="zh-CN"/>
              <a:t>handleMove:HandleMove</a:t>
            </a:r>
          </a:p>
        </p:txBody>
      </p:sp>
      <p:sp>
        <p:nvSpPr>
          <p:cNvPr id="10" name="文本框 9"/>
          <p:cNvSpPr txBox="1"/>
          <p:nvPr/>
        </p:nvSpPr>
        <p:spPr>
          <a:xfrm>
            <a:off x="982345" y="4071620"/>
            <a:ext cx="3401695" cy="1476375"/>
          </a:xfrm>
          <a:prstGeom prst="rect">
            <a:avLst/>
          </a:prstGeom>
          <a:noFill/>
        </p:spPr>
        <p:txBody>
          <a:bodyPr wrap="square" rtlCol="0">
            <a:spAutoFit/>
          </a:bodyPr>
          <a:lstStyle/>
          <a:p>
            <a:r>
              <a:rPr lang="en-US" altLang="zh-CN"/>
              <a:t>needInit:void</a:t>
            </a:r>
          </a:p>
          <a:p>
            <a:endParaRPr lang="en-US" altLang="zh-CN"/>
          </a:p>
          <a:p>
            <a:r>
              <a:rPr lang="en-US" altLang="zh-CN"/>
              <a:t>setlsImagePlay():void</a:t>
            </a:r>
          </a:p>
          <a:p>
            <a:endParaRPr lang="en-US" altLang="zh-CN"/>
          </a:p>
          <a:p>
            <a:r>
              <a:rPr lang="en-US" altLang="zh-CN"/>
              <a:t>setDigitPlay():void</a:t>
            </a:r>
          </a:p>
        </p:txBody>
      </p:sp>
      <p:sp>
        <p:nvSpPr>
          <p:cNvPr id="11" name="矩形 10"/>
          <p:cNvSpPr/>
          <p:nvPr/>
        </p:nvSpPr>
        <p:spPr>
          <a:xfrm>
            <a:off x="6884035" y="1317625"/>
            <a:ext cx="3591560" cy="7486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p:cNvSpPr/>
          <p:nvPr/>
        </p:nvSpPr>
        <p:spPr>
          <a:xfrm>
            <a:off x="6884035" y="2814955"/>
            <a:ext cx="3591560" cy="12566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6884035" y="2066290"/>
            <a:ext cx="3591560" cy="7486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4" name="直接箭头连接符 13"/>
          <p:cNvCxnSpPr/>
          <p:nvPr/>
        </p:nvCxnSpPr>
        <p:spPr>
          <a:xfrm>
            <a:off x="4479290" y="1517650"/>
            <a:ext cx="243395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flipH="1" flipV="1">
            <a:off x="4469130" y="1866900"/>
            <a:ext cx="2404110" cy="196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6923405" y="1437640"/>
            <a:ext cx="3451860" cy="368300"/>
          </a:xfrm>
          <a:prstGeom prst="rect">
            <a:avLst/>
          </a:prstGeom>
          <a:noFill/>
        </p:spPr>
        <p:txBody>
          <a:bodyPr wrap="square" rtlCol="0">
            <a:spAutoFit/>
          </a:bodyPr>
          <a:lstStyle/>
          <a:p>
            <a:pPr algn="ctr"/>
            <a:r>
              <a:rPr lang="en-US" altLang="zh-CN"/>
              <a:t>HandleMove</a:t>
            </a:r>
          </a:p>
        </p:txBody>
      </p:sp>
      <p:sp>
        <p:nvSpPr>
          <p:cNvPr id="18" name="文本框 17"/>
          <p:cNvSpPr txBox="1"/>
          <p:nvPr/>
        </p:nvSpPr>
        <p:spPr>
          <a:xfrm>
            <a:off x="6903720" y="2235835"/>
            <a:ext cx="3531870" cy="368300"/>
          </a:xfrm>
          <a:prstGeom prst="rect">
            <a:avLst/>
          </a:prstGeom>
          <a:noFill/>
        </p:spPr>
        <p:txBody>
          <a:bodyPr wrap="square" rtlCol="0">
            <a:spAutoFit/>
          </a:bodyPr>
          <a:lstStyle/>
          <a:p>
            <a:r>
              <a:rPr lang="en-US" altLang="zh-CN"/>
              <a:t>point:Point[][]</a:t>
            </a:r>
          </a:p>
        </p:txBody>
      </p:sp>
      <p:sp>
        <p:nvSpPr>
          <p:cNvPr id="19" name="文本框 18"/>
          <p:cNvSpPr txBox="1"/>
          <p:nvPr/>
        </p:nvSpPr>
        <p:spPr>
          <a:xfrm>
            <a:off x="6923405" y="2924810"/>
            <a:ext cx="3392170" cy="922020"/>
          </a:xfrm>
          <a:prstGeom prst="rect">
            <a:avLst/>
          </a:prstGeom>
          <a:noFill/>
        </p:spPr>
        <p:txBody>
          <a:bodyPr wrap="square" rtlCol="0">
            <a:spAutoFit/>
          </a:bodyPr>
          <a:lstStyle/>
          <a:p>
            <a:r>
              <a:rPr lang="en-US" altLang="zh-CN"/>
              <a:t>setPoint(Point[][] p):void</a:t>
            </a:r>
          </a:p>
          <a:p>
            <a:endParaRPr lang="en-US" altLang="zh-CN"/>
          </a:p>
          <a:p>
            <a:r>
              <a:rPr lang="en-US" altLang="zh-CN"/>
              <a:t>mousePressed(MouseEvent e)</a:t>
            </a:r>
          </a:p>
        </p:txBody>
      </p:sp>
      <p:sp>
        <p:nvSpPr>
          <p:cNvPr id="20" name="文本框 19"/>
          <p:cNvSpPr txBox="1"/>
          <p:nvPr/>
        </p:nvSpPr>
        <p:spPr>
          <a:xfrm>
            <a:off x="3690620" y="6007100"/>
            <a:ext cx="5008880" cy="368300"/>
          </a:xfrm>
          <a:prstGeom prst="rect">
            <a:avLst/>
          </a:prstGeom>
          <a:noFill/>
        </p:spPr>
        <p:txBody>
          <a:bodyPr wrap="square" rtlCol="0">
            <a:spAutoFit/>
          </a:bodyPr>
          <a:lstStyle/>
          <a:p>
            <a:pPr algn="ctr"/>
            <a:r>
              <a:rPr lang="zh-CN" altLang="en-US"/>
              <a:t>视图设计的</a:t>
            </a:r>
            <a:r>
              <a:rPr lang="en-US" altLang="zh-CN"/>
              <a:t>UML</a:t>
            </a:r>
            <a:r>
              <a:rPr lang="zh-CN" altLang="en-US"/>
              <a:t>图</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p:bldP spid="8" grpId="1"/>
      <p:bldP spid="9" grpId="0"/>
      <p:bldP spid="9" grpId="1"/>
      <p:bldP spid="10" grpId="0"/>
      <p:bldP spid="10" grpId="1"/>
      <p:bldP spid="11" grpId="0" animBg="1"/>
      <p:bldP spid="11" grpId="1" animBg="1"/>
      <p:bldP spid="12" grpId="0" animBg="1"/>
      <p:bldP spid="12" grpId="1" animBg="1"/>
      <p:bldP spid="13" grpId="0" animBg="1"/>
      <p:bldP spid="13" grpId="1" animBg="1"/>
      <p:bldP spid="16" grpId="0"/>
      <p:bldP spid="16" grpId="1"/>
      <p:bldP spid="18" grpId="0"/>
      <p:bldP spid="18" grpId="1"/>
      <p:bldP spid="19" grpId="0"/>
      <p:bldP spid="19" grpId="1"/>
      <p:bldP spid="20" grpId="0"/>
      <p:bldP spid="2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a:xfrm>
            <a:off x="620312" y="952508"/>
            <a:ext cx="950984" cy="5388907"/>
          </a:xfrm>
        </p:spPr>
        <p:txBody>
          <a:bodyPr/>
          <a:lstStyle/>
          <a:p>
            <a:pPr algn="l"/>
            <a:r>
              <a:rPr lang="en-US" altLang="zh-CN" b="0" dirty="0"/>
              <a:t>  </a:t>
            </a:r>
            <a:r>
              <a:rPr lang="en-US" altLang="zh-CN" dirty="0"/>
              <a:t>    </a:t>
            </a:r>
            <a:r>
              <a:rPr lang="zh-CN" altLang="en-US" dirty="0"/>
              <a:t>七、新增设计</a:t>
            </a:r>
          </a:p>
        </p:txBody>
      </p:sp>
      <p:sp>
        <p:nvSpPr>
          <p:cNvPr id="17" name="圆角矩形 16"/>
          <p:cNvSpPr/>
          <p:nvPr/>
        </p:nvSpPr>
        <p:spPr>
          <a:xfrm>
            <a:off x="2194563" y="1828800"/>
            <a:ext cx="8982635" cy="591671"/>
          </a:xfrm>
          <a:prstGeom prst="roundRect">
            <a:avLst/>
          </a:prstGeom>
          <a:solidFill>
            <a:schemeClr val="accent1">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rgbClr val="FF0000"/>
              </a:solidFill>
            </a:endParaRPr>
          </a:p>
        </p:txBody>
      </p:sp>
      <p:sp>
        <p:nvSpPr>
          <p:cNvPr id="18" name="圆角矩形 17"/>
          <p:cNvSpPr/>
          <p:nvPr/>
        </p:nvSpPr>
        <p:spPr>
          <a:xfrm>
            <a:off x="2194560" y="3331278"/>
            <a:ext cx="8982635" cy="591671"/>
          </a:xfrm>
          <a:prstGeom prst="roundRect">
            <a:avLst/>
          </a:prstGeom>
          <a:solidFill>
            <a:schemeClr val="accent1">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9" name="圆角矩形 18"/>
          <p:cNvSpPr/>
          <p:nvPr/>
        </p:nvSpPr>
        <p:spPr>
          <a:xfrm>
            <a:off x="2194557" y="4907279"/>
            <a:ext cx="8982635" cy="591671"/>
          </a:xfrm>
          <a:prstGeom prst="roundRect">
            <a:avLst/>
          </a:prstGeom>
          <a:solidFill>
            <a:schemeClr val="accent1">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1" name="TextBox 20"/>
          <p:cNvSpPr txBox="1"/>
          <p:nvPr/>
        </p:nvSpPr>
        <p:spPr>
          <a:xfrm>
            <a:off x="2194563" y="1936376"/>
            <a:ext cx="8982632" cy="369332"/>
          </a:xfrm>
          <a:prstGeom prst="rect">
            <a:avLst/>
          </a:prstGeom>
          <a:noFill/>
        </p:spPr>
        <p:txBody>
          <a:bodyPr wrap="square" rtlCol="0">
            <a:spAutoFit/>
          </a:bodyPr>
          <a:lstStyle/>
          <a:p>
            <a:r>
              <a:rPr lang="zh-CN" altLang="en-US" b="1" dirty="0">
                <a:latin typeface="+mj-ea"/>
                <a:ea typeface="+mj-ea"/>
              </a:rPr>
              <a:t>① 增加播放音乐功能</a:t>
            </a:r>
          </a:p>
        </p:txBody>
      </p:sp>
      <p:sp>
        <p:nvSpPr>
          <p:cNvPr id="22" name="TextBox 21"/>
          <p:cNvSpPr txBox="1"/>
          <p:nvPr/>
        </p:nvSpPr>
        <p:spPr>
          <a:xfrm>
            <a:off x="2194557" y="3442448"/>
            <a:ext cx="8885816" cy="369332"/>
          </a:xfrm>
          <a:prstGeom prst="rect">
            <a:avLst/>
          </a:prstGeom>
          <a:noFill/>
        </p:spPr>
        <p:txBody>
          <a:bodyPr wrap="square" rtlCol="0">
            <a:spAutoFit/>
          </a:bodyPr>
          <a:lstStyle/>
          <a:p>
            <a:r>
              <a:rPr lang="zh-CN" altLang="en-US" b="1" dirty="0"/>
              <a:t>②</a:t>
            </a:r>
            <a:r>
              <a:rPr lang="zh-CN" altLang="en-US" b="1" dirty="0">
                <a:latin typeface="+mj-ea"/>
              </a:rPr>
              <a:t>对相应的级别增加</a:t>
            </a:r>
            <a:r>
              <a:rPr lang="en-US" altLang="zh-CN" b="1" dirty="0">
                <a:latin typeface="+mj-ea"/>
              </a:rPr>
              <a:t>“</a:t>
            </a:r>
            <a:r>
              <a:rPr lang="zh-CN" altLang="en-US" b="1" dirty="0">
                <a:latin typeface="+mj-ea"/>
              </a:rPr>
              <a:t>英雄榜</a:t>
            </a:r>
            <a:r>
              <a:rPr lang="en-US" altLang="zh-CN" b="1" dirty="0">
                <a:latin typeface="+mj-ea"/>
              </a:rPr>
              <a:t>”</a:t>
            </a:r>
            <a:r>
              <a:rPr lang="zh-CN" altLang="en-US" b="1" dirty="0">
                <a:latin typeface="+mj-ea"/>
              </a:rPr>
              <a:t>功能</a:t>
            </a:r>
            <a:endParaRPr lang="zh-CN" altLang="en-US" b="1" dirty="0"/>
          </a:p>
        </p:txBody>
      </p:sp>
      <p:sp>
        <p:nvSpPr>
          <p:cNvPr id="23" name="TextBox 22"/>
          <p:cNvSpPr txBox="1"/>
          <p:nvPr/>
        </p:nvSpPr>
        <p:spPr>
          <a:xfrm>
            <a:off x="2291376" y="5018448"/>
            <a:ext cx="8885816" cy="369332"/>
          </a:xfrm>
          <a:prstGeom prst="rect">
            <a:avLst/>
          </a:prstGeom>
          <a:noFill/>
        </p:spPr>
        <p:txBody>
          <a:bodyPr wrap="square" rtlCol="0">
            <a:spAutoFit/>
          </a:bodyPr>
          <a:lstStyle/>
          <a:p>
            <a:r>
              <a:rPr lang="zh-CN" altLang="en-US" b="1" dirty="0">
                <a:latin typeface="+mj-ea"/>
                <a:ea typeface="+mj-ea"/>
              </a:rPr>
              <a:t>③</a:t>
            </a:r>
            <a:r>
              <a:rPr lang="zh-CN" altLang="en-US" b="1" dirty="0">
                <a:latin typeface="+mj-ea"/>
              </a:rPr>
              <a:t>能查看英雄榜</a:t>
            </a:r>
            <a:endParaRPr lang="zh-CN" altLang="en-US" b="1" dirty="0">
              <a:latin typeface="+mj-ea"/>
              <a:ea typeface="+mj-ea"/>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bldLvl="0" animBg="1"/>
      <p:bldP spid="18" grpId="0" bldLvl="0" animBg="1"/>
      <p:bldP spid="19" grpId="0" bldLvl="0" animBg="1"/>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1379F-4235-48EC-BBB0-C79364ADE2F3}"/>
              </a:ext>
            </a:extLst>
          </p:cNvPr>
          <p:cNvSpPr>
            <a:spLocks noGrp="1"/>
          </p:cNvSpPr>
          <p:nvPr>
            <p:ph type="title"/>
          </p:nvPr>
        </p:nvSpPr>
        <p:spPr>
          <a:xfrm>
            <a:off x="423818" y="510544"/>
            <a:ext cx="10852237" cy="441964"/>
          </a:xfrm>
        </p:spPr>
        <p:txBody>
          <a:bodyPr/>
          <a:lstStyle/>
          <a:p>
            <a:pPr algn="ctr"/>
            <a:r>
              <a:rPr lang="zh-CN" altLang="en-US" dirty="0"/>
              <a:t>改进前后界面对比</a:t>
            </a:r>
          </a:p>
        </p:txBody>
      </p:sp>
      <p:sp>
        <p:nvSpPr>
          <p:cNvPr id="3" name="文本占位符 2">
            <a:extLst>
              <a:ext uri="{FF2B5EF4-FFF2-40B4-BE49-F238E27FC236}">
                <a16:creationId xmlns:a16="http://schemas.microsoft.com/office/drawing/2014/main" id="{A138D784-94DC-433E-9422-4CAFE4E0E60C}"/>
              </a:ext>
            </a:extLst>
          </p:cNvPr>
          <p:cNvSpPr>
            <a:spLocks noGrp="1"/>
          </p:cNvSpPr>
          <p:nvPr>
            <p:ph type="body" idx="1"/>
          </p:nvPr>
        </p:nvSpPr>
        <p:spPr>
          <a:xfrm>
            <a:off x="669903" y="1333511"/>
            <a:ext cx="5283242" cy="381003"/>
          </a:xfrm>
        </p:spPr>
        <p:txBody>
          <a:bodyPr/>
          <a:lstStyle/>
          <a:p>
            <a:pPr algn="ctr"/>
            <a:r>
              <a:rPr lang="zh-CN" altLang="en-US" dirty="0"/>
              <a:t>原界面</a:t>
            </a:r>
          </a:p>
        </p:txBody>
      </p:sp>
      <p:pic>
        <p:nvPicPr>
          <p:cNvPr id="10" name="内容占位符 9">
            <a:extLst>
              <a:ext uri="{FF2B5EF4-FFF2-40B4-BE49-F238E27FC236}">
                <a16:creationId xmlns:a16="http://schemas.microsoft.com/office/drawing/2014/main" id="{F7168CFD-68AF-4C32-827C-FE1A7ACE7F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3112" y="2112169"/>
            <a:ext cx="5076825" cy="3524250"/>
          </a:xfrm>
        </p:spPr>
      </p:pic>
      <p:sp>
        <p:nvSpPr>
          <p:cNvPr id="5" name="文本占位符 4">
            <a:extLst>
              <a:ext uri="{FF2B5EF4-FFF2-40B4-BE49-F238E27FC236}">
                <a16:creationId xmlns:a16="http://schemas.microsoft.com/office/drawing/2014/main" id="{01D1180A-5E5F-4532-9C01-B7104DA5119E}"/>
              </a:ext>
            </a:extLst>
          </p:cNvPr>
          <p:cNvSpPr>
            <a:spLocks noGrp="1"/>
          </p:cNvSpPr>
          <p:nvPr>
            <p:ph type="body" sz="quarter" idx="3"/>
          </p:nvPr>
        </p:nvSpPr>
        <p:spPr>
          <a:xfrm>
            <a:off x="6238855" y="1318353"/>
            <a:ext cx="5283242" cy="381003"/>
          </a:xfrm>
        </p:spPr>
        <p:txBody>
          <a:bodyPr/>
          <a:lstStyle/>
          <a:p>
            <a:pPr algn="ctr"/>
            <a:r>
              <a:rPr lang="zh-CN" altLang="en-US" dirty="0"/>
              <a:t>改进后的界面</a:t>
            </a:r>
          </a:p>
        </p:txBody>
      </p:sp>
      <p:pic>
        <p:nvPicPr>
          <p:cNvPr id="8" name="内容占位符 7">
            <a:extLst>
              <a:ext uri="{FF2B5EF4-FFF2-40B4-BE49-F238E27FC236}">
                <a16:creationId xmlns:a16="http://schemas.microsoft.com/office/drawing/2014/main" id="{D78487E3-80D4-4E26-A7BD-55374D6DD8A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208881"/>
            <a:ext cx="5583001" cy="3427538"/>
          </a:xfrm>
        </p:spPr>
      </p:pic>
    </p:spTree>
    <p:extLst>
      <p:ext uri="{BB962C8B-B14F-4D97-AF65-F5344CB8AC3E}">
        <p14:creationId xmlns:p14="http://schemas.microsoft.com/office/powerpoint/2010/main" val="286846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type="body" sz="half" idx="2"/>
          </p:nvPr>
        </p:nvSpPr>
        <p:spPr>
          <a:xfrm>
            <a:off x="355107" y="435006"/>
            <a:ext cx="9463596" cy="5690586"/>
          </a:xfrm>
        </p:spPr>
        <p:txBody>
          <a:bodyPr/>
          <a:lstStyle/>
          <a:p>
            <a:pPr marL="0" indent="0">
              <a:buNone/>
            </a:pPr>
            <a:r>
              <a:rPr lang="zh-CN" altLang="en-US" b="1" dirty="0"/>
              <a:t> （</a:t>
            </a:r>
            <a:r>
              <a:rPr lang="en-US" altLang="zh-CN" b="1" dirty="0"/>
              <a:t>1</a:t>
            </a:r>
            <a:r>
              <a:rPr lang="zh-CN" altLang="en-US" b="1" dirty="0"/>
              <a:t>）在</a:t>
            </a:r>
            <a:r>
              <a:rPr lang="en-US" altLang="zh-CN" b="1" dirty="0" err="1"/>
              <a:t>Handlemove</a:t>
            </a:r>
            <a:r>
              <a:rPr lang="zh-CN" altLang="en-US" b="1" dirty="0"/>
              <a:t>中增加音乐的功能模块</a:t>
            </a:r>
            <a:endParaRPr lang="en-US" altLang="zh-CN" b="1" dirty="0"/>
          </a:p>
          <a:p>
            <a:pPr marL="0" indent="0">
              <a:buNone/>
            </a:pPr>
            <a:r>
              <a:rPr lang="zh-CN" altLang="en-US" dirty="0"/>
              <a:t>   当用户移动方块时，会伴随着移动音效。音频文件“</a:t>
            </a:r>
            <a:r>
              <a:rPr lang="en-US" altLang="zh-CN" dirty="0" err="1"/>
              <a:t>move_block</a:t>
            </a:r>
            <a:r>
              <a:rPr lang="zh-CN" altLang="en-US" dirty="0"/>
              <a:t>”位于应用程序的当前目录中。</a:t>
            </a:r>
            <a:endParaRPr lang="zh-CN" altLang="en-US" b="1" dirty="0"/>
          </a:p>
        </p:txBody>
      </p:sp>
      <p:pic>
        <p:nvPicPr>
          <p:cNvPr id="4" name="图片 3">
            <a:extLst>
              <a:ext uri="{FF2B5EF4-FFF2-40B4-BE49-F238E27FC236}">
                <a16:creationId xmlns:a16="http://schemas.microsoft.com/office/drawing/2014/main" id="{05608C4A-2775-48C4-95CC-7D96C8F84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437" y="1704513"/>
            <a:ext cx="6818943" cy="4567560"/>
          </a:xfrm>
          <a:prstGeom prst="rect">
            <a:avLst/>
          </a:prstGeom>
        </p:spPr>
      </p:pic>
    </p:spTree>
    <p:extLst>
      <p:ext uri="{BB962C8B-B14F-4D97-AF65-F5344CB8AC3E}">
        <p14:creationId xmlns:p14="http://schemas.microsoft.com/office/powerpoint/2010/main" val="3984495753"/>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type="body" sz="half" idx="2"/>
          </p:nvPr>
        </p:nvSpPr>
        <p:spPr>
          <a:xfrm>
            <a:off x="355107" y="435006"/>
            <a:ext cx="9463596" cy="5690586"/>
          </a:xfrm>
        </p:spPr>
        <p:txBody>
          <a:bodyPr/>
          <a:lstStyle/>
          <a:p>
            <a:pPr marL="0" indent="0">
              <a:buNone/>
            </a:pPr>
            <a:r>
              <a:rPr lang="zh-CN" altLang="en-US" b="1" dirty="0"/>
              <a:t> （</a:t>
            </a:r>
            <a:r>
              <a:rPr lang="en-US" altLang="zh-CN" b="1" dirty="0"/>
              <a:t>2</a:t>
            </a:r>
            <a:r>
              <a:rPr lang="zh-CN" altLang="en-US" b="1" dirty="0"/>
              <a:t>）英雄榜</a:t>
            </a:r>
            <a:endParaRPr lang="en-US" altLang="zh-CN" b="1" dirty="0"/>
          </a:p>
          <a:p>
            <a:pPr marL="0" indent="457200">
              <a:lnSpc>
                <a:spcPct val="150000"/>
              </a:lnSpc>
              <a:buNone/>
            </a:pPr>
            <a:r>
              <a:rPr lang="zh-CN" altLang="en-US" sz="1400" dirty="0"/>
              <a:t>当用户成功排列魔板中的方块后，就弹出一个对话框，将用户的成绩保存到</a:t>
            </a:r>
            <a:r>
              <a:rPr lang="en-US" altLang="zh-CN" sz="1400" dirty="0"/>
              <a:t>“</a:t>
            </a:r>
            <a:r>
              <a:rPr lang="zh-CN" altLang="en-US" sz="1400" dirty="0"/>
              <a:t>英雄榜</a:t>
            </a:r>
            <a:r>
              <a:rPr lang="en-US" altLang="zh-CN" sz="1400" dirty="0"/>
              <a:t>”。</a:t>
            </a:r>
          </a:p>
          <a:p>
            <a:endParaRPr lang="zh-CN" altLang="en-US" b="1" dirty="0"/>
          </a:p>
        </p:txBody>
      </p:sp>
      <p:pic>
        <p:nvPicPr>
          <p:cNvPr id="1026" name="Picture 2" descr="W1}V861@}O{%OBO]`D2{8QT">
            <a:extLst>
              <a:ext uri="{FF2B5EF4-FFF2-40B4-BE49-F238E27FC236}">
                <a16:creationId xmlns:a16="http://schemas.microsoft.com/office/drawing/2014/main" id="{CB27D4D3-441B-4A99-A786-208060923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301" y="1330939"/>
            <a:ext cx="5180984" cy="418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anim calcmode="lin" valueType="num">
                                      <p:cBhvr>
                                        <p:cTn id="1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p:cNvSpPr/>
          <p:nvPr/>
        </p:nvSpPr>
        <p:spPr>
          <a:xfrm>
            <a:off x="4117236" y="4122126"/>
            <a:ext cx="614680" cy="596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962100" y="4122289"/>
            <a:ext cx="614680" cy="596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3"/>
            </p:custDataLst>
          </p:nvPr>
        </p:nvSpPr>
        <p:spPr>
          <a:xfrm>
            <a:off x="4189728" y="4221467"/>
            <a:ext cx="4167801" cy="746250"/>
          </a:xfrm>
          <a:prstGeom prst="rect">
            <a:avLst/>
          </a:prstGeom>
          <a:noFill/>
        </p:spPr>
        <p:txBody>
          <a:bodyPr wrap="square" rtlCol="0">
            <a:normAutofit/>
          </a:bodyPr>
          <a:lstStyle/>
          <a:p>
            <a:r>
              <a:rPr lang="en-US" altLang="zh-CN" sz="2000" dirty="0">
                <a:solidFill>
                  <a:schemeClr val="bg1"/>
                </a:solidFill>
                <a:latin typeface="Arial" panose="020B0604020202020204" pitchFamily="34" charset="0"/>
                <a:ea typeface="微软雅黑" panose="020B0503020204020204" charset="-122"/>
              </a:rPr>
              <a:t>04 </a:t>
            </a:r>
            <a:r>
              <a:rPr lang="en-US" altLang="zh-CN" sz="2000" dirty="0">
                <a:solidFill>
                  <a:schemeClr val="tx1">
                    <a:lumMod val="85000"/>
                    <a:lumOff val="15000"/>
                  </a:schemeClr>
                </a:solidFill>
                <a:latin typeface="Arial" panose="020B0604020202020204" pitchFamily="34" charset="0"/>
                <a:ea typeface="微软雅黑" panose="020B0503020204020204" charset="-122"/>
              </a:rPr>
              <a:t>   </a:t>
            </a:r>
            <a:r>
              <a:rPr lang="zh-CN" altLang="en-US" sz="2000" dirty="0">
                <a:solidFill>
                  <a:schemeClr val="tx1">
                    <a:lumMod val="85000"/>
                    <a:lumOff val="15000"/>
                  </a:schemeClr>
                </a:solidFill>
                <a:latin typeface="Arial" panose="020B0604020202020204" pitchFamily="34" charset="0"/>
                <a:ea typeface="微软雅黑" panose="020B0503020204020204" charset="-122"/>
              </a:rPr>
              <a:t>数据模型</a:t>
            </a:r>
          </a:p>
        </p:txBody>
      </p:sp>
      <p:sp>
        <p:nvSpPr>
          <p:cNvPr id="48" name="椭圆 47"/>
          <p:cNvSpPr/>
          <p:nvPr/>
        </p:nvSpPr>
        <p:spPr>
          <a:xfrm>
            <a:off x="4117236" y="3229996"/>
            <a:ext cx="614680" cy="596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944955" y="3230270"/>
            <a:ext cx="614680" cy="596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127396" y="1392033"/>
            <a:ext cx="613410" cy="614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945019" y="2304528"/>
            <a:ext cx="614680" cy="596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4"/>
            </p:custDataLst>
          </p:nvPr>
        </p:nvSpPr>
        <p:spPr>
          <a:xfrm>
            <a:off x="4189512" y="3307996"/>
            <a:ext cx="4167801" cy="746250"/>
          </a:xfrm>
          <a:prstGeom prst="rect">
            <a:avLst/>
          </a:prstGeom>
          <a:noFill/>
        </p:spPr>
        <p:txBody>
          <a:bodyPr wrap="square" rtlCol="0">
            <a:normAutofit/>
          </a:bodyPr>
          <a:lstStyle/>
          <a:p>
            <a:r>
              <a:rPr lang="en-US" altLang="zh-CN" sz="2000" dirty="0">
                <a:solidFill>
                  <a:schemeClr val="bg1"/>
                </a:solidFill>
                <a:latin typeface="Arial" panose="020B0604020202020204" pitchFamily="34" charset="0"/>
                <a:ea typeface="微软雅黑" panose="020B0503020204020204" charset="-122"/>
              </a:rPr>
              <a:t>03</a:t>
            </a:r>
            <a:r>
              <a:rPr lang="en-US" altLang="zh-CN" sz="2000" dirty="0">
                <a:solidFill>
                  <a:schemeClr val="tx1">
                    <a:lumMod val="85000"/>
                    <a:lumOff val="15000"/>
                  </a:schemeClr>
                </a:solidFill>
                <a:latin typeface="Arial" panose="020B0604020202020204" pitchFamily="34" charset="0"/>
                <a:ea typeface="微软雅黑" panose="020B0503020204020204" charset="-122"/>
              </a:rPr>
              <a:t>    </a:t>
            </a:r>
            <a:r>
              <a:rPr lang="zh-CN" altLang="en-US" sz="2000" dirty="0">
                <a:solidFill>
                  <a:schemeClr val="tx1">
                    <a:lumMod val="85000"/>
                    <a:lumOff val="15000"/>
                  </a:schemeClr>
                </a:solidFill>
                <a:latin typeface="Arial" panose="020B0604020202020204" pitchFamily="34" charset="0"/>
                <a:ea typeface="微软雅黑" panose="020B0503020204020204" charset="-122"/>
              </a:rPr>
              <a:t>功能设计</a:t>
            </a:r>
          </a:p>
        </p:txBody>
      </p:sp>
      <p:sp>
        <p:nvSpPr>
          <p:cNvPr id="42" name="文本框 41"/>
          <p:cNvSpPr txBox="1"/>
          <p:nvPr>
            <p:custDataLst>
              <p:tags r:id="rId5"/>
            </p:custDataLst>
          </p:nvPr>
        </p:nvSpPr>
        <p:spPr>
          <a:xfrm>
            <a:off x="8024199" y="3317048"/>
            <a:ext cx="4167801" cy="746250"/>
          </a:xfrm>
          <a:prstGeom prst="rect">
            <a:avLst/>
          </a:prstGeom>
          <a:noFill/>
        </p:spPr>
        <p:txBody>
          <a:bodyPr wrap="square" rtlCol="0">
            <a:normAutofit/>
          </a:bodyPr>
          <a:lstStyle/>
          <a:p>
            <a:r>
              <a:rPr lang="en-US" altLang="zh-CN" sz="2000" dirty="0">
                <a:solidFill>
                  <a:schemeClr val="bg1"/>
                </a:solidFill>
                <a:latin typeface="Arial" panose="020B0604020202020204" pitchFamily="34" charset="0"/>
                <a:ea typeface="微软雅黑" panose="020B0503020204020204" charset="-122"/>
              </a:rPr>
              <a:t>07    </a:t>
            </a:r>
            <a:r>
              <a:rPr lang="zh-CN" altLang="zh-CN" sz="2000" dirty="0">
                <a:latin typeface="+mn-ea"/>
              </a:rPr>
              <a:t>新增设计</a:t>
            </a:r>
            <a:r>
              <a:rPr lang="en-US" altLang="zh-CN" sz="2000" dirty="0">
                <a:latin typeface="+mn-ea"/>
              </a:rPr>
              <a:t> </a:t>
            </a:r>
            <a:endParaRPr lang="zh-CN" altLang="en-US" sz="2000" dirty="0">
              <a:solidFill>
                <a:schemeClr val="tx1">
                  <a:lumMod val="85000"/>
                  <a:lumOff val="15000"/>
                </a:schemeClr>
              </a:solidFill>
              <a:latin typeface="Arial" panose="020B0604020202020204" pitchFamily="34" charset="0"/>
              <a:ea typeface="微软雅黑" panose="020B0503020204020204" charset="-122"/>
            </a:endParaRPr>
          </a:p>
        </p:txBody>
      </p:sp>
      <p:sp>
        <p:nvSpPr>
          <p:cNvPr id="50" name="椭圆 49"/>
          <p:cNvSpPr/>
          <p:nvPr/>
        </p:nvSpPr>
        <p:spPr>
          <a:xfrm>
            <a:off x="7945016" y="1401086"/>
            <a:ext cx="614680" cy="596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6"/>
            </p:custDataLst>
          </p:nvPr>
        </p:nvSpPr>
        <p:spPr>
          <a:xfrm>
            <a:off x="8024491" y="2386148"/>
            <a:ext cx="4167801" cy="746250"/>
          </a:xfrm>
          <a:prstGeom prst="rect">
            <a:avLst/>
          </a:prstGeom>
          <a:noFill/>
        </p:spPr>
        <p:txBody>
          <a:bodyPr wrap="square" rtlCol="0">
            <a:normAutofit/>
          </a:bodyPr>
          <a:lstStyle/>
          <a:p>
            <a:r>
              <a:rPr lang="en-US" altLang="zh-CN" sz="2000" dirty="0">
                <a:solidFill>
                  <a:schemeClr val="bg1"/>
                </a:solidFill>
                <a:latin typeface="Arial" panose="020B0604020202020204" pitchFamily="34" charset="0"/>
                <a:ea typeface="微软雅黑" panose="020B0503020204020204" charset="-122"/>
              </a:rPr>
              <a:t>06    </a:t>
            </a:r>
            <a:r>
              <a:rPr lang="zh-CN" altLang="en-US" sz="2000" dirty="0">
                <a:solidFill>
                  <a:schemeClr val="tx1">
                    <a:lumMod val="85000"/>
                    <a:lumOff val="15000"/>
                  </a:schemeClr>
                </a:solidFill>
                <a:latin typeface="Arial" panose="020B0604020202020204" pitchFamily="34" charset="0"/>
                <a:ea typeface="微软雅黑" panose="020B0503020204020204" charset="-122"/>
              </a:rPr>
              <a:t>视图设计</a:t>
            </a:r>
          </a:p>
        </p:txBody>
      </p:sp>
      <p:sp>
        <p:nvSpPr>
          <p:cNvPr id="18" name="文本框 17"/>
          <p:cNvSpPr txBox="1"/>
          <p:nvPr>
            <p:custDataLst>
              <p:tags r:id="rId7"/>
            </p:custDataLst>
          </p:nvPr>
        </p:nvSpPr>
        <p:spPr>
          <a:xfrm>
            <a:off x="8024494" y="1481965"/>
            <a:ext cx="4167801" cy="746250"/>
          </a:xfrm>
          <a:prstGeom prst="rect">
            <a:avLst/>
          </a:prstGeom>
          <a:noFill/>
        </p:spPr>
        <p:txBody>
          <a:bodyPr wrap="square" rtlCol="0">
            <a:normAutofit/>
          </a:bodyPr>
          <a:lstStyle/>
          <a:p>
            <a:r>
              <a:rPr lang="en-US" altLang="zh-CN" sz="2000" dirty="0">
                <a:solidFill>
                  <a:schemeClr val="bg1"/>
                </a:solidFill>
                <a:latin typeface="Arial" panose="020B0604020202020204" pitchFamily="34" charset="0"/>
                <a:ea typeface="微软雅黑" panose="020B0503020204020204" charset="-122"/>
              </a:rPr>
              <a:t>05 </a:t>
            </a:r>
            <a:r>
              <a:rPr lang="en-US" altLang="zh-CN" sz="2000" dirty="0">
                <a:solidFill>
                  <a:schemeClr val="tx1">
                    <a:lumMod val="85000"/>
                    <a:lumOff val="15000"/>
                  </a:schemeClr>
                </a:solidFill>
                <a:latin typeface="Arial" panose="020B0604020202020204" pitchFamily="34" charset="0"/>
                <a:ea typeface="微软雅黑" panose="020B0503020204020204" charset="-122"/>
              </a:rPr>
              <a:t>   </a:t>
            </a:r>
            <a:r>
              <a:rPr lang="zh-CN" altLang="en-US" sz="2000" dirty="0">
                <a:solidFill>
                  <a:schemeClr val="tx1">
                    <a:lumMod val="85000"/>
                    <a:lumOff val="15000"/>
                  </a:schemeClr>
                </a:solidFill>
                <a:latin typeface="Arial" panose="020B0604020202020204" pitchFamily="34" charset="0"/>
                <a:ea typeface="微软雅黑" panose="020B0503020204020204" charset="-122"/>
              </a:rPr>
              <a:t>简单测试</a:t>
            </a:r>
          </a:p>
        </p:txBody>
      </p:sp>
      <p:sp>
        <p:nvSpPr>
          <p:cNvPr id="39" name="文本框 11"/>
          <p:cNvSpPr txBox="1"/>
          <p:nvPr>
            <p:custDataLst>
              <p:tags r:id="rId8"/>
            </p:custDataLst>
          </p:nvPr>
        </p:nvSpPr>
        <p:spPr bwMode="auto">
          <a:xfrm>
            <a:off x="1029019" y="3429000"/>
            <a:ext cx="1598295" cy="831215"/>
          </a:xfrm>
          <a:prstGeom prst="rect">
            <a:avLst/>
          </a:prstGeom>
          <a:noFill/>
        </p:spPr>
        <p:txBody>
          <a:bodyPr wrap="square" anchor="ctr" anchorCtr="0">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R="0" defTabSz="685800" fontAlgn="auto">
              <a:lnSpc>
                <a:spcPct val="100000"/>
              </a:lnSpc>
              <a:spcBef>
                <a:spcPts val="0"/>
              </a:spcBef>
              <a:spcAft>
                <a:spcPts val="0"/>
              </a:spcAft>
              <a:buClrTx/>
              <a:buSzTx/>
              <a:buFontTx/>
              <a:buNone/>
              <a:defRPr/>
            </a:pPr>
            <a:r>
              <a:rPr kumimoji="0" lang="zh-CN" altLang="en-US" sz="4800" kern="1200" cap="none" spc="0" normalizeH="0" noProof="0" dirty="0">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charset="-122"/>
              </a:rPr>
              <a:t>目 录</a:t>
            </a:r>
          </a:p>
        </p:txBody>
      </p:sp>
      <p:sp>
        <p:nvSpPr>
          <p:cNvPr id="40" name="TextBox 6"/>
          <p:cNvSpPr txBox="1">
            <a:spLocks noChangeArrowheads="1"/>
          </p:cNvSpPr>
          <p:nvPr>
            <p:custDataLst>
              <p:tags r:id="rId9"/>
            </p:custDataLst>
          </p:nvPr>
        </p:nvSpPr>
        <p:spPr bwMode="auto">
          <a:xfrm>
            <a:off x="1081406" y="4260215"/>
            <a:ext cx="1493520" cy="36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dirty="0">
                <a:solidFill>
                  <a:schemeClr val="tx1">
                    <a:lumMod val="85000"/>
                    <a:lumOff val="15000"/>
                  </a:schemeClr>
                </a:solidFill>
                <a:ea typeface="微软雅黑" panose="020B0503020204020204" charset="-122"/>
              </a:rPr>
              <a:t>CONTENTS</a:t>
            </a:r>
          </a:p>
        </p:txBody>
      </p:sp>
      <p:sp>
        <p:nvSpPr>
          <p:cNvPr id="4" name="Oval 5"/>
          <p:cNvSpPr>
            <a:spLocks noChangeArrowheads="1"/>
          </p:cNvSpPr>
          <p:nvPr>
            <p:custDataLst>
              <p:tags r:id="rId10"/>
            </p:custDataLst>
          </p:nvPr>
        </p:nvSpPr>
        <p:spPr bwMode="auto">
          <a:xfrm>
            <a:off x="3954565" y="358599"/>
            <a:ext cx="939814" cy="937343"/>
          </a:xfrm>
          <a:prstGeom prst="ellipse">
            <a:avLst/>
          </a:prstGeom>
          <a:noFill/>
          <a:ln>
            <a:noFill/>
          </a:ln>
        </p:spPr>
        <p:txBody>
          <a:bodyPr wrap="square">
            <a:norm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4A7542"/>
              </a:solidFill>
              <a:ea typeface="微软雅黑" panose="020B0503020204020204" charset="-122"/>
            </a:endParaRPr>
          </a:p>
        </p:txBody>
      </p:sp>
      <p:sp>
        <p:nvSpPr>
          <p:cNvPr id="10" name="Oval 5"/>
          <p:cNvSpPr>
            <a:spLocks noChangeArrowheads="1"/>
          </p:cNvSpPr>
          <p:nvPr>
            <p:custDataLst>
              <p:tags r:id="rId11"/>
            </p:custDataLst>
          </p:nvPr>
        </p:nvSpPr>
        <p:spPr bwMode="auto">
          <a:xfrm>
            <a:off x="3954565" y="2967181"/>
            <a:ext cx="939814" cy="937343"/>
          </a:xfrm>
          <a:prstGeom prst="ellipse">
            <a:avLst/>
          </a:prstGeom>
          <a:noFill/>
          <a:ln>
            <a:noFill/>
          </a:ln>
        </p:spPr>
        <p:txBody>
          <a:bodyPr wrap="square">
            <a:norm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a:solidFill>
                <a:srgbClr val="4A7542"/>
              </a:solidFill>
              <a:ea typeface="微软雅黑" panose="020B0503020204020204" charset="-122"/>
            </a:endParaRPr>
          </a:p>
        </p:txBody>
      </p:sp>
      <p:sp>
        <p:nvSpPr>
          <p:cNvPr id="13" name="Oval 5"/>
          <p:cNvSpPr>
            <a:spLocks noChangeArrowheads="1"/>
          </p:cNvSpPr>
          <p:nvPr>
            <p:custDataLst>
              <p:tags r:id="rId12"/>
            </p:custDataLst>
          </p:nvPr>
        </p:nvSpPr>
        <p:spPr bwMode="auto">
          <a:xfrm>
            <a:off x="4027059" y="4260215"/>
            <a:ext cx="939814" cy="937343"/>
          </a:xfrm>
          <a:prstGeom prst="ellipse">
            <a:avLst/>
          </a:prstGeom>
          <a:noFill/>
          <a:ln>
            <a:noFill/>
          </a:ln>
        </p:spPr>
        <p:txBody>
          <a:bodyPr wrap="square">
            <a:norm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a:solidFill>
                <a:srgbClr val="4A7542"/>
              </a:solidFill>
              <a:ea typeface="微软雅黑" panose="020B0503020204020204" charset="-122"/>
            </a:endParaRPr>
          </a:p>
        </p:txBody>
      </p:sp>
      <p:sp>
        <p:nvSpPr>
          <p:cNvPr id="25" name="Oval 5"/>
          <p:cNvSpPr>
            <a:spLocks noChangeArrowheads="1"/>
          </p:cNvSpPr>
          <p:nvPr>
            <p:custDataLst>
              <p:tags r:id="rId13"/>
            </p:custDataLst>
          </p:nvPr>
        </p:nvSpPr>
        <p:spPr bwMode="auto">
          <a:xfrm>
            <a:off x="3964449" y="5616123"/>
            <a:ext cx="939814" cy="937343"/>
          </a:xfrm>
          <a:prstGeom prst="ellipse">
            <a:avLst/>
          </a:prstGeom>
          <a:noFill/>
          <a:ln>
            <a:noFill/>
          </a:ln>
        </p:spPr>
        <p:txBody>
          <a:bodyPr wrap="square">
            <a:norm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a:solidFill>
                <a:srgbClr val="4A7542"/>
              </a:solidFill>
              <a:ea typeface="微软雅黑" panose="020B0503020204020204" charset="-122"/>
            </a:endParaRPr>
          </a:p>
        </p:txBody>
      </p:sp>
      <p:sp>
        <p:nvSpPr>
          <p:cNvPr id="43" name="文本框 42"/>
          <p:cNvSpPr txBox="1"/>
          <p:nvPr/>
        </p:nvSpPr>
        <p:spPr>
          <a:xfrm>
            <a:off x="8024199" y="4221231"/>
            <a:ext cx="2204720" cy="398780"/>
          </a:xfrm>
          <a:prstGeom prst="rect">
            <a:avLst/>
          </a:prstGeom>
          <a:noFill/>
        </p:spPr>
        <p:txBody>
          <a:bodyPr wrap="square" rtlCol="0">
            <a:spAutoFit/>
          </a:bodyPr>
          <a:lstStyle/>
          <a:p>
            <a:r>
              <a:rPr lang="en-US" altLang="zh-CN" sz="2000" dirty="0">
                <a:solidFill>
                  <a:schemeClr val="bg1"/>
                </a:solidFill>
              </a:rPr>
              <a:t>08</a:t>
            </a:r>
            <a:r>
              <a:rPr lang="en-US" altLang="zh-CN" sz="2000" dirty="0"/>
              <a:t>    </a:t>
            </a:r>
            <a:r>
              <a:rPr lang="zh-CN" altLang="en-US" sz="2000" dirty="0"/>
              <a:t>不足之处</a:t>
            </a:r>
          </a:p>
        </p:txBody>
      </p:sp>
      <p:sp>
        <p:nvSpPr>
          <p:cNvPr id="7" name="文本框 6"/>
          <p:cNvSpPr txBox="1"/>
          <p:nvPr/>
        </p:nvSpPr>
        <p:spPr>
          <a:xfrm>
            <a:off x="4189730" y="1482090"/>
            <a:ext cx="3523615" cy="398780"/>
          </a:xfrm>
          <a:prstGeom prst="rect">
            <a:avLst/>
          </a:prstGeom>
          <a:noFill/>
        </p:spPr>
        <p:txBody>
          <a:bodyPr wrap="square" rtlCol="0">
            <a:spAutoFit/>
          </a:bodyPr>
          <a:lstStyle/>
          <a:p>
            <a:r>
              <a:rPr lang="en-US" altLang="zh-CN" sz="2000" dirty="0">
                <a:solidFill>
                  <a:schemeClr val="bg1"/>
                </a:solidFill>
                <a:latin typeface="+mn-ea"/>
                <a:cs typeface="+mn-ea"/>
              </a:rPr>
              <a:t>01   </a:t>
            </a:r>
            <a:r>
              <a:rPr lang="zh-CN" altLang="en-US" sz="2000" dirty="0">
                <a:solidFill>
                  <a:schemeClr val="tx1"/>
                </a:solidFill>
                <a:latin typeface="+mn-ea"/>
                <a:cs typeface="+mn-ea"/>
              </a:rPr>
              <a:t>成员分工</a:t>
            </a:r>
          </a:p>
        </p:txBody>
      </p:sp>
      <p:sp>
        <p:nvSpPr>
          <p:cNvPr id="5" name="椭圆 4"/>
          <p:cNvSpPr/>
          <p:nvPr/>
        </p:nvSpPr>
        <p:spPr>
          <a:xfrm>
            <a:off x="4127396" y="2295638"/>
            <a:ext cx="613410" cy="614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89730" y="2418715"/>
            <a:ext cx="2482850" cy="398780"/>
          </a:xfrm>
          <a:prstGeom prst="rect">
            <a:avLst/>
          </a:prstGeom>
          <a:noFill/>
        </p:spPr>
        <p:txBody>
          <a:bodyPr wrap="square" rtlCol="0">
            <a:spAutoFit/>
          </a:bodyPr>
          <a:lstStyle/>
          <a:p>
            <a:r>
              <a:rPr lang="en-US" altLang="zh-CN" sz="2000" dirty="0">
                <a:solidFill>
                  <a:schemeClr val="bg1"/>
                </a:solidFill>
              </a:rPr>
              <a:t>02    </a:t>
            </a:r>
            <a:r>
              <a:rPr lang="zh-CN" altLang="en-US" sz="2000" dirty="0">
                <a:solidFill>
                  <a:schemeClr val="tx1"/>
                </a:solidFill>
              </a:rPr>
              <a:t>设计要求</a:t>
            </a:r>
          </a:p>
        </p:txBody>
      </p:sp>
    </p:spTree>
    <p:custDataLst>
      <p:tags r:id="rId2"/>
    </p:custData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type="body" sz="half" idx="2"/>
          </p:nvPr>
        </p:nvSpPr>
        <p:spPr>
          <a:xfrm>
            <a:off x="355107" y="435006"/>
            <a:ext cx="9463596" cy="5690586"/>
          </a:xfrm>
        </p:spPr>
        <p:txBody>
          <a:bodyPr/>
          <a:lstStyle/>
          <a:p>
            <a:pPr marL="0" indent="0">
              <a:buNone/>
            </a:pPr>
            <a:r>
              <a:rPr lang="zh-CN" altLang="en-US" b="1" dirty="0"/>
              <a:t> （</a:t>
            </a:r>
            <a:r>
              <a:rPr lang="en-US" altLang="zh-CN" b="1" dirty="0"/>
              <a:t>3</a:t>
            </a:r>
            <a:r>
              <a:rPr lang="zh-CN" altLang="en-US" b="1" dirty="0"/>
              <a:t>）显示英雄榜</a:t>
            </a:r>
            <a:endParaRPr lang="en-US" altLang="zh-CN" b="1" dirty="0"/>
          </a:p>
          <a:p>
            <a:pPr marL="0" indent="457200">
              <a:lnSpc>
                <a:spcPct val="150000"/>
              </a:lnSpc>
              <a:buNone/>
            </a:pPr>
            <a:r>
              <a:rPr lang="zh-CN" altLang="en-US" sz="1400" dirty="0"/>
              <a:t>用户可以点击查看 </a:t>
            </a:r>
            <a:r>
              <a:rPr lang="en-US" altLang="zh-CN" sz="1400" dirty="0"/>
              <a:t>“</a:t>
            </a:r>
            <a:r>
              <a:rPr lang="zh-CN" altLang="en-US" sz="1400" dirty="0"/>
              <a:t>英雄榜</a:t>
            </a:r>
            <a:r>
              <a:rPr lang="en-US" altLang="zh-CN" sz="1400" dirty="0"/>
              <a:t>”</a:t>
            </a:r>
            <a:r>
              <a:rPr lang="zh-CN" altLang="en-US" sz="1400" dirty="0"/>
              <a:t>按钮以查看</a:t>
            </a:r>
            <a:r>
              <a:rPr lang="en-US" altLang="zh-CN" sz="1400" dirty="0"/>
              <a:t>“</a:t>
            </a:r>
            <a:r>
              <a:rPr lang="zh-CN" altLang="en-US" sz="1400" dirty="0"/>
              <a:t>英雄榜</a:t>
            </a:r>
            <a:r>
              <a:rPr lang="en-US" altLang="zh-CN" sz="1400" dirty="0"/>
              <a:t>” 。</a:t>
            </a:r>
          </a:p>
          <a:p>
            <a:endParaRPr lang="zh-CN" altLang="en-US" b="1" dirty="0"/>
          </a:p>
        </p:txBody>
      </p:sp>
      <p:pic>
        <p:nvPicPr>
          <p:cNvPr id="2050" name="Picture 2" descr="MOE5QY_P`51{0{WP}{B~P$I">
            <a:extLst>
              <a:ext uri="{FF2B5EF4-FFF2-40B4-BE49-F238E27FC236}">
                <a16:creationId xmlns:a16="http://schemas.microsoft.com/office/drawing/2014/main" id="{1797DECF-FC49-47DD-8A0B-BF17B0D76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33" y="1974018"/>
            <a:ext cx="7036944" cy="344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763135"/>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anim calcmode="lin" valueType="num">
                                      <p:cBhvr>
                                        <p:cTn id="1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97115-EE27-46A2-9DFE-A99B757F15DE}"/>
              </a:ext>
            </a:extLst>
          </p:cNvPr>
          <p:cNvSpPr>
            <a:spLocks noGrp="1"/>
          </p:cNvSpPr>
          <p:nvPr>
            <p:ph type="title"/>
          </p:nvPr>
        </p:nvSpPr>
        <p:spPr/>
        <p:txBody>
          <a:bodyPr/>
          <a:lstStyle/>
          <a:p>
            <a:r>
              <a:rPr lang="zh-CN" altLang="en-US" sz="3200" dirty="0"/>
              <a:t>八、不足之处</a:t>
            </a:r>
          </a:p>
        </p:txBody>
      </p:sp>
      <p:graphicFrame>
        <p:nvGraphicFramePr>
          <p:cNvPr id="5" name="内容占位符 4">
            <a:extLst>
              <a:ext uri="{FF2B5EF4-FFF2-40B4-BE49-F238E27FC236}">
                <a16:creationId xmlns:a16="http://schemas.microsoft.com/office/drawing/2014/main" id="{4C0DD298-3F01-40E4-9DAB-663078D57A61}"/>
              </a:ext>
            </a:extLst>
          </p:cNvPr>
          <p:cNvGraphicFramePr>
            <a:graphicFrameLocks noGrp="1"/>
          </p:cNvGraphicFramePr>
          <p:nvPr>
            <p:ph idx="1"/>
            <p:extLst>
              <p:ext uri="{D42A27DB-BD31-4B8C-83A1-F6EECF244321}">
                <p14:modId xmlns:p14="http://schemas.microsoft.com/office/powerpoint/2010/main" val="4227802593"/>
              </p:ext>
            </p:extLst>
          </p:nvPr>
        </p:nvGraphicFramePr>
        <p:xfrm>
          <a:off x="669882" y="952508"/>
          <a:ext cx="10852237" cy="5388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012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感谢观看</a:t>
            </a:r>
          </a:p>
        </p:txBody>
      </p:sp>
      <p:sp>
        <p:nvSpPr>
          <p:cNvPr id="6" name="文本占位符 5"/>
          <p:cNvSpPr>
            <a:spLocks noGrp="1"/>
          </p:cNvSpPr>
          <p:nvPr>
            <p:ph type="body" sz="quarter" idx="13"/>
          </p:nvPr>
        </p:nvSpPr>
        <p:spPr/>
        <p:txBody>
          <a:bodyPr/>
          <a:lstStyle/>
          <a:p>
            <a:endParaRPr lang="zh-CN" altLang="en-US" dirty="0"/>
          </a:p>
        </p:txBody>
      </p:sp>
    </p:spTree>
  </p:cSld>
  <p:clrMapOvr>
    <a:masterClrMapping/>
  </p:clrMapOvr>
  <p:transition spd="slow">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orient="vert"/>
          </p:nvPr>
        </p:nvSpPr>
        <p:spPr>
          <a:xfrm>
            <a:off x="711835" y="1259840"/>
            <a:ext cx="725805" cy="5388610"/>
          </a:xfrm>
          <a:solidFill>
            <a:schemeClr val="bg1"/>
          </a:solidFill>
        </p:spPr>
        <p:txBody>
          <a:bodyPr/>
          <a:lstStyle/>
          <a:p>
            <a:r>
              <a:rPr lang="en-US" altLang="zh-CN"/>
              <a:t>     </a:t>
            </a:r>
            <a:r>
              <a:t>一</a:t>
            </a:r>
            <a:r>
              <a:rPr lang="zh-CN" altLang="en-US"/>
              <a:t>、成员分工</a:t>
            </a:r>
          </a:p>
        </p:txBody>
      </p:sp>
      <p:sp>
        <p:nvSpPr>
          <p:cNvPr id="10" name="圆角矩形 9"/>
          <p:cNvSpPr/>
          <p:nvPr/>
        </p:nvSpPr>
        <p:spPr>
          <a:xfrm>
            <a:off x="2291715" y="894080"/>
            <a:ext cx="9079865" cy="605155"/>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圆角矩形 10"/>
          <p:cNvSpPr/>
          <p:nvPr/>
        </p:nvSpPr>
        <p:spPr>
          <a:xfrm>
            <a:off x="2291715" y="2069465"/>
            <a:ext cx="9079865" cy="605155"/>
          </a:xfrm>
          <a:prstGeom prst="roundRect">
            <a:avLst/>
          </a:prstGeom>
          <a:solidFill>
            <a:schemeClr val="accent2">
              <a:lumMod val="40000"/>
              <a:lumOff val="60000"/>
            </a:schemeClr>
          </a:solidFill>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threePt" dir="t"/>
            </a:scene3d>
          </a:bodyPr>
          <a:lstStyle/>
          <a:p>
            <a:pPr algn="ctr"/>
            <a:endParaRPr lang="zh-CN" altLang="en-US">
              <a:ln w="22225">
                <a:solidFill>
                  <a:sysClr val="windowText" lastClr="000000"/>
                </a:solidFill>
                <a:prstDash val="solid"/>
              </a:ln>
              <a:solidFill>
                <a:schemeClr val="accent2">
                  <a:lumMod val="40000"/>
                  <a:lumOff val="60000"/>
                </a:schemeClr>
              </a:solidFill>
              <a:effectLst/>
            </a:endParaRPr>
          </a:p>
        </p:txBody>
      </p:sp>
      <p:sp>
        <p:nvSpPr>
          <p:cNvPr id="12" name="圆角矩形 11"/>
          <p:cNvSpPr/>
          <p:nvPr/>
        </p:nvSpPr>
        <p:spPr>
          <a:xfrm>
            <a:off x="2291715" y="3252470"/>
            <a:ext cx="9079865" cy="605155"/>
          </a:xfrm>
          <a:prstGeom prst="roundRect">
            <a:avLst/>
          </a:prstGeom>
          <a:solidFill>
            <a:schemeClr val="accent2">
              <a:lumMod val="40000"/>
              <a:lumOff val="6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3" name="圆角矩形 12"/>
          <p:cNvSpPr/>
          <p:nvPr/>
        </p:nvSpPr>
        <p:spPr>
          <a:xfrm>
            <a:off x="2291715" y="4436745"/>
            <a:ext cx="9079865" cy="605155"/>
          </a:xfrm>
          <a:prstGeom prst="roundRect">
            <a:avLst/>
          </a:prstGeom>
          <a:solidFill>
            <a:schemeClr val="accent2">
              <a:lumMod val="40000"/>
              <a:lumOff val="6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4" name="圆角矩形 13"/>
          <p:cNvSpPr/>
          <p:nvPr/>
        </p:nvSpPr>
        <p:spPr>
          <a:xfrm>
            <a:off x="2291715" y="5601970"/>
            <a:ext cx="9079865" cy="605155"/>
          </a:xfrm>
          <a:prstGeom prst="roundRect">
            <a:avLst/>
          </a:prstGeom>
          <a:solidFill>
            <a:schemeClr val="accent2">
              <a:lumMod val="40000"/>
              <a:lumOff val="6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5" name="文本框 14"/>
          <p:cNvSpPr txBox="1"/>
          <p:nvPr/>
        </p:nvSpPr>
        <p:spPr>
          <a:xfrm>
            <a:off x="2364105" y="1011555"/>
            <a:ext cx="8917940" cy="368300"/>
          </a:xfrm>
          <a:prstGeom prst="rect">
            <a:avLst/>
          </a:prstGeom>
          <a:noFill/>
        </p:spPr>
        <p:txBody>
          <a:bodyPr wrap="square" rtlCol="0">
            <a:spAutoFit/>
          </a:bodyPr>
          <a:lstStyle/>
          <a:p>
            <a:r>
              <a:rPr lang="zh-CN" altLang="en-US"/>
              <a:t>丘蓉燕：设计文档和编写</a:t>
            </a:r>
          </a:p>
        </p:txBody>
      </p:sp>
      <p:sp>
        <p:nvSpPr>
          <p:cNvPr id="16" name="文本框 15"/>
          <p:cNvSpPr txBox="1"/>
          <p:nvPr/>
        </p:nvSpPr>
        <p:spPr>
          <a:xfrm>
            <a:off x="2413635" y="2188210"/>
            <a:ext cx="8818880" cy="368300"/>
          </a:xfrm>
          <a:prstGeom prst="rect">
            <a:avLst/>
          </a:prstGeom>
          <a:noFill/>
        </p:spPr>
        <p:txBody>
          <a:bodyPr wrap="square" rtlCol="0">
            <a:spAutoFit/>
          </a:bodyPr>
          <a:lstStyle/>
          <a:p>
            <a:r>
              <a:rPr lang="zh-CN" altLang="en-US"/>
              <a:t>王昱懿：使用文档和编写</a:t>
            </a:r>
          </a:p>
        </p:txBody>
      </p:sp>
      <p:sp>
        <p:nvSpPr>
          <p:cNvPr id="18" name="文本框 17"/>
          <p:cNvSpPr txBox="1"/>
          <p:nvPr/>
        </p:nvSpPr>
        <p:spPr>
          <a:xfrm>
            <a:off x="2391410" y="3371215"/>
            <a:ext cx="8890635" cy="368300"/>
          </a:xfrm>
          <a:prstGeom prst="rect">
            <a:avLst/>
          </a:prstGeom>
          <a:noFill/>
        </p:spPr>
        <p:txBody>
          <a:bodyPr wrap="square" rtlCol="0">
            <a:spAutoFit/>
          </a:bodyPr>
          <a:lstStyle/>
          <a:p>
            <a:r>
              <a:rPr lang="zh-CN" altLang="en-US"/>
              <a:t>詹隶金：测试文档与编写</a:t>
            </a:r>
          </a:p>
        </p:txBody>
      </p:sp>
      <p:sp>
        <p:nvSpPr>
          <p:cNvPr id="19" name="文本框 18"/>
          <p:cNvSpPr txBox="1"/>
          <p:nvPr/>
        </p:nvSpPr>
        <p:spPr>
          <a:xfrm>
            <a:off x="2421890" y="4555490"/>
            <a:ext cx="8818880" cy="368300"/>
          </a:xfrm>
          <a:prstGeom prst="rect">
            <a:avLst/>
          </a:prstGeom>
          <a:noFill/>
        </p:spPr>
        <p:txBody>
          <a:bodyPr wrap="square" rtlCol="0">
            <a:spAutoFit/>
          </a:bodyPr>
          <a:lstStyle/>
          <a:p>
            <a:r>
              <a:rPr lang="zh-CN" altLang="en-US"/>
              <a:t>王瑜：文档整理与上传</a:t>
            </a:r>
          </a:p>
        </p:txBody>
      </p:sp>
      <p:sp>
        <p:nvSpPr>
          <p:cNvPr id="20" name="文本框 19"/>
          <p:cNvSpPr txBox="1"/>
          <p:nvPr/>
        </p:nvSpPr>
        <p:spPr>
          <a:xfrm>
            <a:off x="2391410" y="5720715"/>
            <a:ext cx="8809990" cy="368300"/>
          </a:xfrm>
          <a:prstGeom prst="rect">
            <a:avLst/>
          </a:prstGeom>
          <a:noFill/>
        </p:spPr>
        <p:txBody>
          <a:bodyPr wrap="square" rtlCol="0">
            <a:spAutoFit/>
          </a:bodyPr>
          <a:lstStyle/>
          <a:p>
            <a:r>
              <a:rPr lang="zh-CN" altLang="en-US"/>
              <a:t>王云杰：</a:t>
            </a:r>
            <a:r>
              <a:rPr lang="en-US" altLang="zh-CN"/>
              <a:t>PPT</a:t>
            </a:r>
            <a:r>
              <a:rPr lang="zh-CN" altLang="en-US"/>
              <a:t>制作</a:t>
            </a:r>
          </a:p>
        </p:txBody>
      </p:sp>
    </p:spTree>
    <p:custDataLst>
      <p:tags r:id="rId1"/>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10" grpId="0" bldLvl="0" animBg="1"/>
      <p:bldP spid="10" grpId="1" animBg="1"/>
      <p:bldP spid="11" grpId="0" bldLvl="0" animBg="1"/>
      <p:bldP spid="11" grpId="1" animBg="1"/>
      <p:bldP spid="12" grpId="0" bldLvl="0" animBg="1"/>
      <p:bldP spid="12" grpId="1" animBg="1"/>
      <p:bldP spid="13" grpId="0" bldLvl="0" animBg="1"/>
      <p:bldP spid="13" grpId="1" animBg="1"/>
      <p:bldP spid="14" grpId="0" bldLvl="0" animBg="1"/>
      <p:bldP spid="14" grpId="1" animBg="1"/>
      <p:bldP spid="15" grpId="0"/>
      <p:bldP spid="15" grpId="1"/>
      <p:bldP spid="16" grpId="0"/>
      <p:bldP spid="16" grpId="1"/>
      <p:bldP spid="18" grpId="0"/>
      <p:bldP spid="18" grpId="1"/>
      <p:bldP spid="19" grpId="0"/>
      <p:bldP spid="19" grpId="1"/>
      <p:bldP spid="20" grpId="0"/>
      <p:bldP spid="2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pPr marL="0" indent="0">
              <a:buNone/>
            </a:pPr>
            <a:endParaRPr lang="zh-CN" altLang="en-US" sz="1400" dirty="0">
              <a:latin typeface="+mn-ea"/>
              <a:ea typeface="+mn-ea"/>
              <a:cs typeface="+mn-ea"/>
            </a:endParaRPr>
          </a:p>
          <a:p>
            <a:pPr marL="0" indent="0">
              <a:buNone/>
            </a:pPr>
            <a:r>
              <a:rPr lang="zh-CN" altLang="en-US" sz="1400" dirty="0">
                <a:latin typeface="+mn-ea"/>
                <a:ea typeface="+mn-ea"/>
                <a:cs typeface="+mn-ea"/>
              </a:rPr>
              <a:t>①魔板由</a:t>
            </a:r>
            <a:r>
              <a:rPr lang="en-US" altLang="zh-CN" sz="1400" dirty="0">
                <a:latin typeface="+mn-ea"/>
                <a:ea typeface="+mn-ea"/>
                <a:cs typeface="+mn-ea"/>
              </a:rPr>
              <a:t>3x3</a:t>
            </a:r>
            <a:r>
              <a:rPr sz="1400" dirty="0">
                <a:latin typeface="+mn-ea"/>
                <a:ea typeface="+mn-ea"/>
                <a:cs typeface="+mn-ea"/>
              </a:rPr>
              <a:t>或</a:t>
            </a:r>
            <a:r>
              <a:rPr lang="en-US" altLang="zh-CN" sz="1400" dirty="0">
                <a:latin typeface="+mn-ea"/>
                <a:ea typeface="+mn-ea"/>
                <a:cs typeface="+mn-ea"/>
              </a:rPr>
              <a:t>4x4</a:t>
            </a:r>
            <a:r>
              <a:rPr sz="1400" dirty="0">
                <a:latin typeface="+mn-ea"/>
                <a:ea typeface="+mn-ea"/>
                <a:cs typeface="+mn-ea"/>
              </a:rPr>
              <a:t>个格子组成。对于</a:t>
            </a:r>
            <a:r>
              <a:rPr lang="en-US" altLang="zh-CN" sz="1400" dirty="0">
                <a:latin typeface="+mn-ea"/>
                <a:ea typeface="+mn-ea"/>
                <a:cs typeface="+mn-ea"/>
              </a:rPr>
              <a:t>3x3</a:t>
            </a:r>
            <a:r>
              <a:rPr sz="1400" dirty="0">
                <a:latin typeface="+mn-ea"/>
                <a:ea typeface="+mn-ea"/>
                <a:cs typeface="+mn-ea"/>
              </a:rPr>
              <a:t>魔板，在前</a:t>
            </a:r>
            <a:r>
              <a:rPr lang="en-US" altLang="zh-CN" sz="1400" dirty="0">
                <a:latin typeface="+mn-ea"/>
                <a:ea typeface="+mn-ea"/>
                <a:cs typeface="+mn-ea"/>
              </a:rPr>
              <a:t>8</a:t>
            </a:r>
            <a:r>
              <a:rPr sz="1400" dirty="0">
                <a:latin typeface="+mn-ea"/>
                <a:ea typeface="+mn-ea"/>
                <a:cs typeface="+mn-ea"/>
              </a:rPr>
              <a:t>个格子里随机放置</a:t>
            </a:r>
            <a:r>
              <a:rPr lang="en-US" altLang="zh-CN" sz="1400" dirty="0">
                <a:latin typeface="+mn-ea"/>
                <a:ea typeface="+mn-ea"/>
                <a:cs typeface="+mn-ea"/>
              </a:rPr>
              <a:t>8</a:t>
            </a:r>
            <a:r>
              <a:rPr sz="1400" dirty="0">
                <a:latin typeface="+mn-ea"/>
                <a:ea typeface="+mn-ea"/>
                <a:cs typeface="+mn-ea"/>
              </a:rPr>
              <a:t>个编号为</a:t>
            </a:r>
            <a:r>
              <a:rPr lang="en-US" altLang="zh-CN" sz="1400" dirty="0">
                <a:latin typeface="+mn-ea"/>
                <a:ea typeface="+mn-ea"/>
                <a:cs typeface="+mn-ea"/>
              </a:rPr>
              <a:t>1~8</a:t>
            </a:r>
            <a:r>
              <a:rPr sz="1400" dirty="0">
                <a:latin typeface="+mn-ea"/>
                <a:ea typeface="+mn-ea"/>
                <a:cs typeface="+mn-ea"/>
              </a:rPr>
              <a:t>的方块，最后一个格子是未放置方块的空格子；对于</a:t>
            </a:r>
            <a:r>
              <a:rPr lang="en-US" altLang="zh-CN" sz="1400" dirty="0">
                <a:latin typeface="+mn-ea"/>
                <a:ea typeface="+mn-ea"/>
                <a:cs typeface="+mn-ea"/>
              </a:rPr>
              <a:t>4x4</a:t>
            </a:r>
            <a:r>
              <a:rPr sz="1400" dirty="0">
                <a:latin typeface="+mn-ea"/>
                <a:ea typeface="+mn-ea"/>
                <a:cs typeface="+mn-ea"/>
              </a:rPr>
              <a:t>的魔板，在前</a:t>
            </a:r>
            <a:r>
              <a:rPr lang="en-US" altLang="zh-CN" sz="1400" dirty="0">
                <a:latin typeface="+mn-ea"/>
                <a:ea typeface="+mn-ea"/>
                <a:cs typeface="+mn-ea"/>
              </a:rPr>
              <a:t>15</a:t>
            </a:r>
            <a:r>
              <a:rPr sz="1400" dirty="0">
                <a:latin typeface="+mn-ea"/>
                <a:ea typeface="+mn-ea"/>
                <a:cs typeface="+mn-ea"/>
              </a:rPr>
              <a:t>个格子里随机放置</a:t>
            </a:r>
            <a:r>
              <a:rPr lang="en-US" altLang="zh-CN" sz="1400" dirty="0">
                <a:latin typeface="+mn-ea"/>
                <a:ea typeface="+mn-ea"/>
                <a:cs typeface="+mn-ea"/>
              </a:rPr>
              <a:t>15</a:t>
            </a:r>
            <a:r>
              <a:rPr sz="1400" dirty="0">
                <a:latin typeface="+mn-ea"/>
                <a:ea typeface="+mn-ea"/>
                <a:cs typeface="+mn-ea"/>
              </a:rPr>
              <a:t>个编号为</a:t>
            </a:r>
            <a:r>
              <a:rPr lang="en-US" altLang="zh-CN" sz="1400" dirty="0">
                <a:latin typeface="+mn-ea"/>
                <a:ea typeface="+mn-ea"/>
                <a:cs typeface="+mn-ea"/>
              </a:rPr>
              <a:t>1~15</a:t>
            </a:r>
            <a:r>
              <a:rPr sz="1400" dirty="0">
                <a:latin typeface="+mn-ea"/>
                <a:ea typeface="+mn-ea"/>
                <a:cs typeface="+mn-ea"/>
              </a:rPr>
              <a:t>的方块，最后一个格子是空格子。</a:t>
            </a:r>
          </a:p>
          <a:p>
            <a:pPr marL="0" indent="0">
              <a:buNone/>
            </a:pPr>
            <a:r>
              <a:rPr sz="1400" dirty="0">
                <a:latin typeface="+mn-ea"/>
                <a:ea typeface="+mn-ea"/>
                <a:cs typeface="+mn-ea"/>
              </a:rPr>
              <a:t>②用鼠标单机任何与空格子水平或垂直相邻的方块都可以把该方块移入空格子，而当前方块移动之前所在的格子成为空格子。通过不断地移动方块可以将方块一行一行地按数字顺序排好。列入，对于</a:t>
            </a:r>
            <a:r>
              <a:rPr lang="en-US" altLang="zh-CN" sz="1400" dirty="0">
                <a:latin typeface="+mn-ea"/>
                <a:ea typeface="+mn-ea"/>
                <a:cs typeface="+mn-ea"/>
              </a:rPr>
              <a:t>3x3</a:t>
            </a:r>
            <a:r>
              <a:rPr sz="1400" dirty="0">
                <a:latin typeface="+mn-ea"/>
                <a:ea typeface="+mn-ea"/>
                <a:cs typeface="+mn-ea"/>
              </a:rPr>
              <a:t>格子组成的魔板，要求方块最后排列的顺序是</a:t>
            </a:r>
            <a:r>
              <a:rPr lang="en-US" altLang="zh-CN" sz="1400" dirty="0">
                <a:latin typeface="+mn-ea"/>
                <a:ea typeface="+mn-ea"/>
                <a:cs typeface="+mn-ea"/>
              </a:rPr>
              <a:t>“1</a:t>
            </a:r>
            <a:r>
              <a:rPr sz="1400" dirty="0">
                <a:latin typeface="+mn-ea"/>
                <a:ea typeface="+mn-ea"/>
                <a:cs typeface="+mn-ea"/>
              </a:rPr>
              <a:t>，</a:t>
            </a:r>
            <a:r>
              <a:rPr lang="en-US" altLang="zh-CN" sz="1400" dirty="0">
                <a:latin typeface="+mn-ea"/>
                <a:ea typeface="+mn-ea"/>
                <a:cs typeface="+mn-ea"/>
              </a:rPr>
              <a:t>2</a:t>
            </a:r>
            <a:r>
              <a:rPr sz="1400" dirty="0">
                <a:latin typeface="+mn-ea"/>
                <a:ea typeface="+mn-ea"/>
                <a:cs typeface="+mn-ea"/>
              </a:rPr>
              <a:t>，</a:t>
            </a:r>
            <a:r>
              <a:rPr lang="en-US" altLang="zh-CN" sz="1400" dirty="0">
                <a:latin typeface="+mn-ea"/>
                <a:ea typeface="+mn-ea"/>
                <a:cs typeface="+mn-ea"/>
              </a:rPr>
              <a:t>3</a:t>
            </a:r>
            <a:r>
              <a:rPr sz="1400" dirty="0">
                <a:latin typeface="+mn-ea"/>
                <a:ea typeface="+mn-ea"/>
                <a:cs typeface="+mn-ea"/>
              </a:rPr>
              <a:t>，</a:t>
            </a:r>
            <a:r>
              <a:rPr lang="en-US" altLang="zh-CN" sz="1400" dirty="0">
                <a:latin typeface="+mn-ea"/>
                <a:ea typeface="+mn-ea"/>
                <a:cs typeface="+mn-ea"/>
              </a:rPr>
              <a:t>4</a:t>
            </a:r>
            <a:r>
              <a:rPr sz="1400" dirty="0">
                <a:latin typeface="+mn-ea"/>
                <a:ea typeface="+mn-ea"/>
                <a:cs typeface="+mn-ea"/>
              </a:rPr>
              <a:t>，</a:t>
            </a:r>
            <a:r>
              <a:rPr lang="en-US" altLang="zh-CN" sz="1400" dirty="0">
                <a:latin typeface="+mn-ea"/>
                <a:ea typeface="+mn-ea"/>
                <a:cs typeface="+mn-ea"/>
              </a:rPr>
              <a:t>5</a:t>
            </a:r>
            <a:r>
              <a:rPr sz="1400" dirty="0">
                <a:latin typeface="+mn-ea"/>
                <a:ea typeface="+mn-ea"/>
                <a:cs typeface="+mn-ea"/>
              </a:rPr>
              <a:t>，</a:t>
            </a:r>
            <a:r>
              <a:rPr lang="en-US" altLang="zh-CN" sz="1400" dirty="0">
                <a:latin typeface="+mn-ea"/>
                <a:ea typeface="+mn-ea"/>
                <a:cs typeface="+mn-ea"/>
              </a:rPr>
              <a:t>6</a:t>
            </a:r>
            <a:r>
              <a:rPr sz="1400" dirty="0">
                <a:latin typeface="+mn-ea"/>
                <a:ea typeface="+mn-ea"/>
                <a:cs typeface="+mn-ea"/>
              </a:rPr>
              <a:t>，</a:t>
            </a:r>
            <a:r>
              <a:rPr lang="en-US" altLang="zh-CN" sz="1400" dirty="0">
                <a:latin typeface="+mn-ea"/>
                <a:ea typeface="+mn-ea"/>
                <a:cs typeface="+mn-ea"/>
              </a:rPr>
              <a:t>7</a:t>
            </a:r>
            <a:r>
              <a:rPr sz="1400" dirty="0">
                <a:latin typeface="+mn-ea"/>
                <a:ea typeface="+mn-ea"/>
                <a:cs typeface="+mn-ea"/>
              </a:rPr>
              <a:t>，</a:t>
            </a:r>
            <a:r>
              <a:rPr lang="en-US" altLang="zh-CN" sz="1400" dirty="0">
                <a:latin typeface="+mn-ea"/>
                <a:ea typeface="+mn-ea"/>
                <a:cs typeface="+mn-ea"/>
              </a:rPr>
              <a:t>8”</a:t>
            </a:r>
            <a:r>
              <a:rPr sz="1400" dirty="0">
                <a:latin typeface="+mn-ea"/>
                <a:ea typeface="+mn-ea"/>
                <a:cs typeface="+mn-ea"/>
              </a:rPr>
              <a:t>。</a:t>
            </a:r>
          </a:p>
          <a:p>
            <a:pPr marL="0" indent="0">
              <a:buNone/>
            </a:pPr>
            <a:r>
              <a:rPr sz="1400" dirty="0">
                <a:latin typeface="+mn-ea"/>
                <a:ea typeface="+mn-ea"/>
                <a:cs typeface="+mn-ea"/>
              </a:rPr>
              <a:t>③魔板游戏也可以使用图像来代替数字。例如，对于</a:t>
            </a:r>
            <a:r>
              <a:rPr lang="en-US" altLang="zh-CN" sz="1400" dirty="0">
                <a:latin typeface="+mn-ea"/>
                <a:ea typeface="+mn-ea"/>
                <a:cs typeface="+mn-ea"/>
              </a:rPr>
              <a:t>3x3</a:t>
            </a:r>
            <a:r>
              <a:rPr sz="1400" dirty="0">
                <a:latin typeface="+mn-ea"/>
                <a:ea typeface="+mn-ea"/>
                <a:cs typeface="+mn-ea"/>
              </a:rPr>
              <a:t>的魔板，将一幅图像分成</a:t>
            </a:r>
            <a:r>
              <a:rPr lang="en-US" altLang="zh-CN" sz="1400" dirty="0">
                <a:latin typeface="+mn-ea"/>
                <a:ea typeface="+mn-ea"/>
                <a:cs typeface="+mn-ea"/>
              </a:rPr>
              <a:t>3x3</a:t>
            </a:r>
            <a:r>
              <a:rPr sz="1400" dirty="0">
                <a:latin typeface="+mn-ea"/>
                <a:ea typeface="+mn-ea"/>
                <a:cs typeface="+mn-ea"/>
              </a:rPr>
              <a:t>幅小图像，除去最后一幅小图像，将其与各幅小图像打乱顺序后放在魔板方块上，最终目标是通过移动方块恢复原始图像，即最后各个小方块上的图像组成的顺序所形成的图像必须和原图一样。</a:t>
            </a:r>
            <a:endParaRPr lang="en-US" sz="1400" dirty="0">
              <a:latin typeface="+mn-ea"/>
              <a:ea typeface="+mn-ea"/>
              <a:cs typeface="+mn-ea"/>
            </a:endParaRPr>
          </a:p>
          <a:p>
            <a:pPr marL="0" indent="0">
              <a:buNone/>
            </a:pPr>
            <a:r>
              <a:rPr lang="zh-CN" altLang="en-US" sz="1400" dirty="0"/>
              <a:t>④当用户按要求排列好方块后，程序弹出对话框，提示用户成功的信息。</a:t>
            </a:r>
          </a:p>
          <a:p>
            <a:pPr marL="0" indent="0">
              <a:buNone/>
            </a:pPr>
            <a:endParaRPr sz="1400" dirty="0">
              <a:latin typeface="+mn-ea"/>
              <a:ea typeface="+mn-ea"/>
              <a:cs typeface="+mn-ea"/>
            </a:endParaRPr>
          </a:p>
        </p:txBody>
      </p:sp>
      <p:sp>
        <p:nvSpPr>
          <p:cNvPr id="4" name="内容占位符 3"/>
          <p:cNvSpPr>
            <a:spLocks noGrp="1"/>
          </p:cNvSpPr>
          <p:nvPr>
            <p:ph sz="half" idx="2"/>
          </p:nvPr>
        </p:nvSpPr>
        <p:spPr/>
        <p:txBody>
          <a:bodyPr/>
          <a:lstStyle/>
          <a:p>
            <a:pPr marL="0" indent="0">
              <a:buNone/>
            </a:pPr>
            <a:endParaRPr lang="en-US" altLang="zh-CN" dirty="0"/>
          </a:p>
          <a:p>
            <a:pPr marL="0" indent="0">
              <a:buNone/>
            </a:pPr>
            <a:r>
              <a:rPr lang="zh-CN" altLang="en-US" sz="1400" dirty="0"/>
              <a:t>⑤魔板游戏分为两个级别，用户可以通过界面上提供的菜单来选择</a:t>
            </a:r>
            <a:r>
              <a:rPr lang="en-US" altLang="zh-CN" sz="1400" dirty="0"/>
              <a:t>“</a:t>
            </a:r>
            <a:r>
              <a:rPr lang="zh-CN" altLang="en-US" sz="1400" dirty="0"/>
              <a:t>初级</a:t>
            </a:r>
            <a:r>
              <a:rPr lang="en-US" altLang="zh-CN" sz="1400" dirty="0"/>
              <a:t>”</a:t>
            </a:r>
            <a:r>
              <a:rPr lang="zh-CN" altLang="en-US" sz="1400" dirty="0"/>
              <a:t>或</a:t>
            </a:r>
            <a:r>
              <a:rPr lang="en-US" altLang="zh-CN" sz="1400" dirty="0"/>
              <a:t>“</a:t>
            </a:r>
            <a:r>
              <a:rPr lang="zh-CN" altLang="en-US" sz="1400" dirty="0"/>
              <a:t>高级</a:t>
            </a:r>
            <a:r>
              <a:rPr lang="en-US" altLang="zh-CN" sz="1400" dirty="0"/>
              <a:t>”</a:t>
            </a:r>
            <a:r>
              <a:rPr lang="zh-CN" altLang="en-US" sz="1400" dirty="0"/>
              <a:t>级别。对于</a:t>
            </a:r>
            <a:r>
              <a:rPr lang="en-US" altLang="zh-CN" sz="1400" dirty="0"/>
              <a:t>“</a:t>
            </a:r>
            <a:r>
              <a:rPr lang="zh-CN" altLang="en-US" sz="1400" dirty="0"/>
              <a:t>初级</a:t>
            </a:r>
            <a:r>
              <a:rPr lang="en-US" altLang="zh-CN" sz="1400" dirty="0"/>
              <a:t>”</a:t>
            </a:r>
            <a:r>
              <a:rPr lang="zh-CN" altLang="en-US" sz="1400" dirty="0"/>
              <a:t>级别，魔板由</a:t>
            </a:r>
            <a:r>
              <a:rPr lang="en-US" altLang="zh-CN" sz="1400" dirty="0"/>
              <a:t>3x3</a:t>
            </a:r>
            <a:r>
              <a:rPr lang="zh-CN" altLang="en-US" sz="1400" dirty="0"/>
              <a:t>个格子组成；对于</a:t>
            </a:r>
            <a:r>
              <a:rPr lang="en-US" altLang="zh-CN" sz="1400" dirty="0"/>
              <a:t>“</a:t>
            </a:r>
            <a:r>
              <a:rPr lang="zh-CN" altLang="en-US" sz="1400" dirty="0"/>
              <a:t>高级</a:t>
            </a:r>
            <a:r>
              <a:rPr lang="en-US" altLang="zh-CN" sz="1400" dirty="0"/>
              <a:t>”</a:t>
            </a:r>
            <a:r>
              <a:rPr lang="zh-CN" altLang="en-US" sz="1400" dirty="0"/>
              <a:t>级别，魔板由</a:t>
            </a:r>
            <a:r>
              <a:rPr lang="en-US" altLang="zh-CN" sz="1400" dirty="0"/>
              <a:t>4x4</a:t>
            </a:r>
            <a:r>
              <a:rPr lang="zh-CN" altLang="en-US" sz="1400" dirty="0"/>
              <a:t>个格子组成。</a:t>
            </a:r>
          </a:p>
          <a:p>
            <a:pPr marL="0" indent="0">
              <a:buNone/>
            </a:pPr>
            <a:r>
              <a:rPr lang="zh-CN" altLang="en-US" sz="1400" dirty="0"/>
              <a:t>⑥魔板游戏提供一幅默认图像，用户可以使用该图像来玩魔板游戏，用户也可以使用界面提供的菜单选择一幅新图像，然后使用这个新图程序像来玩魔板游戏。程序运行效果图如图所示。</a:t>
            </a:r>
            <a:endParaRPr lang="en-US" altLang="zh-CN" sz="1400" dirty="0"/>
          </a:p>
        </p:txBody>
      </p:sp>
      <p:sp>
        <p:nvSpPr>
          <p:cNvPr id="2" name="标题 1"/>
          <p:cNvSpPr>
            <a:spLocks noGrp="1"/>
          </p:cNvSpPr>
          <p:nvPr>
            <p:ph type="title"/>
          </p:nvPr>
        </p:nvSpPr>
        <p:spPr>
          <a:solidFill>
            <a:schemeClr val="bg2"/>
          </a:solidFill>
        </p:spPr>
        <p:txBody>
          <a:bodyPr/>
          <a:lstStyle/>
          <a:p>
            <a:r>
              <a:rPr lang="zh-CN" altLang="en-US" dirty="0">
                <a:solidFill>
                  <a:schemeClr val="tx1"/>
                </a:solidFill>
                <a:latin typeface="+mj-lt"/>
              </a:rPr>
              <a:t>二、设计要求</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911" y="3568850"/>
            <a:ext cx="4456991" cy="3079376"/>
          </a:xfrm>
          <a:prstGeom prst="rect">
            <a:avLst/>
          </a:prstGeom>
        </p:spPr>
      </p:pic>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circle(in)">
                                      <p:cBhvr>
                                        <p:cTn id="26" dur="2000"/>
                                        <p:tgtEl>
                                          <p:spTgt spid="4">
                                            <p:txEl>
                                              <p:pRg st="1" end="1"/>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circle(in)">
                                      <p:cBhvr>
                                        <p:cTn id="29" dur="2000"/>
                                        <p:tgtEl>
                                          <p:spTgt spid="4">
                                            <p:txEl>
                                              <p:pRg st="2" end="2"/>
                                            </p:txEl>
                                          </p:spTgt>
                                        </p:tgtEl>
                                      </p:cBhvr>
                                    </p:animEffect>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solidFill>
        </p:spPr>
        <p:txBody>
          <a:bodyPr/>
          <a:lstStyle/>
          <a:p>
            <a:r>
              <a:rPr lang="zh-CN" altLang="en-US" dirty="0">
                <a:solidFill>
                  <a:schemeClr val="tx1"/>
                </a:solidFill>
                <a:latin typeface="+mj-lt"/>
              </a:rPr>
              <a:t>三、功能设计</a:t>
            </a:r>
          </a:p>
        </p:txBody>
      </p:sp>
      <p:sp>
        <p:nvSpPr>
          <p:cNvPr id="9" name="椭圆 8"/>
          <p:cNvSpPr/>
          <p:nvPr/>
        </p:nvSpPr>
        <p:spPr>
          <a:xfrm>
            <a:off x="4589145" y="2141220"/>
            <a:ext cx="3013710" cy="305371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文本框 9"/>
          <p:cNvSpPr txBox="1"/>
          <p:nvPr/>
        </p:nvSpPr>
        <p:spPr>
          <a:xfrm>
            <a:off x="5153025" y="3484245"/>
            <a:ext cx="1885950" cy="368300"/>
          </a:xfrm>
          <a:prstGeom prst="rect">
            <a:avLst/>
          </a:prstGeom>
          <a:noFill/>
        </p:spPr>
        <p:txBody>
          <a:bodyPr wrap="square" rtlCol="0">
            <a:spAutoFit/>
          </a:bodyPr>
          <a:lstStyle/>
          <a:p>
            <a:r>
              <a:rPr lang="zh-CN" altLang="en-US"/>
              <a:t>魔板游戏的功能</a:t>
            </a:r>
          </a:p>
        </p:txBody>
      </p:sp>
      <p:sp>
        <p:nvSpPr>
          <p:cNvPr id="11" name="圆角矩形 10"/>
          <p:cNvSpPr/>
          <p:nvPr/>
        </p:nvSpPr>
        <p:spPr>
          <a:xfrm>
            <a:off x="777240" y="1183640"/>
            <a:ext cx="2913380" cy="9575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圆角矩形 11"/>
          <p:cNvSpPr/>
          <p:nvPr/>
        </p:nvSpPr>
        <p:spPr>
          <a:xfrm>
            <a:off x="8407400" y="1183640"/>
            <a:ext cx="2913380" cy="95758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 name="圆角矩形 12"/>
          <p:cNvSpPr/>
          <p:nvPr/>
        </p:nvSpPr>
        <p:spPr>
          <a:xfrm>
            <a:off x="8407400" y="5194935"/>
            <a:ext cx="2913380" cy="9575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圆角矩形 13"/>
          <p:cNvSpPr/>
          <p:nvPr/>
        </p:nvSpPr>
        <p:spPr>
          <a:xfrm>
            <a:off x="777240" y="5194935"/>
            <a:ext cx="2913380" cy="95758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5" name="文本框 14"/>
          <p:cNvSpPr txBox="1"/>
          <p:nvPr/>
        </p:nvSpPr>
        <p:spPr>
          <a:xfrm>
            <a:off x="876935" y="1294130"/>
            <a:ext cx="2713355" cy="523220"/>
          </a:xfrm>
          <a:prstGeom prst="rect">
            <a:avLst/>
          </a:prstGeom>
          <a:noFill/>
        </p:spPr>
        <p:txBody>
          <a:bodyPr wrap="square" rtlCol="0">
            <a:spAutoFit/>
          </a:bodyPr>
          <a:lstStyle/>
          <a:p>
            <a:r>
              <a:rPr lang="zh-CN" altLang="en-US" sz="1400" dirty="0"/>
              <a:t>①</a:t>
            </a:r>
            <a:r>
              <a:rPr lang="zh-CN" altLang="en-US" sz="1400" dirty="0">
                <a:solidFill>
                  <a:srgbClr val="000000"/>
                </a:solidFill>
              </a:rPr>
              <a:t>用户可以通过“选择级别”功能选择初级或高级玩法。</a:t>
            </a:r>
            <a:endParaRPr lang="zh-CN" altLang="en-US" sz="1400" dirty="0"/>
          </a:p>
        </p:txBody>
      </p:sp>
      <p:sp>
        <p:nvSpPr>
          <p:cNvPr id="16" name="文本框 15"/>
          <p:cNvSpPr txBox="1"/>
          <p:nvPr/>
        </p:nvSpPr>
        <p:spPr>
          <a:xfrm>
            <a:off x="8566785" y="1294130"/>
            <a:ext cx="2593975" cy="737235"/>
          </a:xfrm>
          <a:prstGeom prst="rect">
            <a:avLst/>
          </a:prstGeom>
          <a:noFill/>
        </p:spPr>
        <p:txBody>
          <a:bodyPr wrap="square" rtlCol="0">
            <a:spAutoFit/>
          </a:bodyPr>
          <a:lstStyle/>
          <a:p>
            <a:r>
              <a:rPr lang="zh-CN" altLang="en-US" sz="1400"/>
              <a:t>②魔板游戏有数字玩和图像两种玩法，图像玩法可以使用默认图像也可以自己选择图像，</a:t>
            </a:r>
          </a:p>
        </p:txBody>
      </p:sp>
      <p:sp>
        <p:nvSpPr>
          <p:cNvPr id="17" name="文本框 16"/>
          <p:cNvSpPr txBox="1"/>
          <p:nvPr/>
        </p:nvSpPr>
        <p:spPr>
          <a:xfrm>
            <a:off x="876935" y="5199380"/>
            <a:ext cx="2693670" cy="953135"/>
          </a:xfrm>
          <a:prstGeom prst="rect">
            <a:avLst/>
          </a:prstGeom>
          <a:noFill/>
        </p:spPr>
        <p:txBody>
          <a:bodyPr wrap="square" rtlCol="0">
            <a:spAutoFit/>
          </a:bodyPr>
          <a:lstStyle/>
          <a:p>
            <a:r>
              <a:rPr lang="zh-CN" altLang="en-US" sz="1400" dirty="0"/>
              <a:t>③用鼠标单机任何与空格子水平或垂直相邻的方块都可以把该方块移入空格子，而当前方块移动之前的格子成为空格子。</a:t>
            </a:r>
          </a:p>
        </p:txBody>
      </p:sp>
      <p:cxnSp>
        <p:nvCxnSpPr>
          <p:cNvPr id="20" name="直接连接符 19"/>
          <p:cNvCxnSpPr/>
          <p:nvPr/>
        </p:nvCxnSpPr>
        <p:spPr>
          <a:xfrm>
            <a:off x="3590290" y="2121535"/>
            <a:ext cx="1399540" cy="447040"/>
          </a:xfrm>
          <a:prstGeom prst="line">
            <a:avLst/>
          </a:prstGeom>
        </p:spPr>
        <p:style>
          <a:lnRef idx="1">
            <a:schemeClr val="accent4"/>
          </a:lnRef>
          <a:fillRef idx="0">
            <a:schemeClr val="accent4"/>
          </a:fillRef>
          <a:effectRef idx="0">
            <a:schemeClr val="accent4"/>
          </a:effectRef>
          <a:fontRef idx="minor">
            <a:schemeClr val="tx1"/>
          </a:fontRef>
        </p:style>
      </p:cxnSp>
      <p:cxnSp>
        <p:nvCxnSpPr>
          <p:cNvPr id="21" name="直接连接符 20"/>
          <p:cNvCxnSpPr>
            <a:stCxn id="9" idx="7"/>
          </p:cNvCxnSpPr>
          <p:nvPr/>
        </p:nvCxnSpPr>
        <p:spPr>
          <a:xfrm flipV="1">
            <a:off x="7161530" y="2101215"/>
            <a:ext cx="1318260" cy="487045"/>
          </a:xfrm>
          <a:prstGeom prst="line">
            <a:avLst/>
          </a:prstGeom>
        </p:spPr>
        <p:style>
          <a:lnRef idx="1">
            <a:schemeClr val="accent5"/>
          </a:lnRef>
          <a:fillRef idx="0">
            <a:schemeClr val="accent5"/>
          </a:fillRef>
          <a:effectRef idx="0">
            <a:schemeClr val="accent5"/>
          </a:effectRef>
          <a:fontRef idx="minor">
            <a:schemeClr val="tx1"/>
          </a:fontRef>
        </p:style>
      </p:cxnSp>
      <p:cxnSp>
        <p:nvCxnSpPr>
          <p:cNvPr id="22" name="直接连接符 21"/>
          <p:cNvCxnSpPr>
            <a:stCxn id="9" idx="3"/>
          </p:cNvCxnSpPr>
          <p:nvPr/>
        </p:nvCxnSpPr>
        <p:spPr>
          <a:xfrm flipH="1">
            <a:off x="3670935" y="4747895"/>
            <a:ext cx="1359535" cy="526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23" name="直接连接符 22"/>
          <p:cNvCxnSpPr>
            <a:stCxn id="9" idx="5"/>
          </p:cNvCxnSpPr>
          <p:nvPr/>
        </p:nvCxnSpPr>
        <p:spPr>
          <a:xfrm>
            <a:off x="7161530" y="4747895"/>
            <a:ext cx="1288415" cy="516255"/>
          </a:xfrm>
          <a:prstGeom prst="line">
            <a:avLst/>
          </a:prstGeom>
        </p:spPr>
        <p:style>
          <a:lnRef idx="1">
            <a:schemeClr val="accent4"/>
          </a:lnRef>
          <a:fillRef idx="0">
            <a:schemeClr val="accent4"/>
          </a:fillRef>
          <a:effectRef idx="0">
            <a:schemeClr val="accent4"/>
          </a:effectRef>
          <a:fontRef idx="minor">
            <a:schemeClr val="tx1"/>
          </a:fontRef>
        </p:style>
      </p:cxnSp>
      <p:sp>
        <p:nvSpPr>
          <p:cNvPr id="24" name="文本框 23"/>
          <p:cNvSpPr txBox="1"/>
          <p:nvPr/>
        </p:nvSpPr>
        <p:spPr>
          <a:xfrm>
            <a:off x="8489950" y="5283835"/>
            <a:ext cx="2753360" cy="737235"/>
          </a:xfrm>
          <a:prstGeom prst="rect">
            <a:avLst/>
          </a:prstGeom>
          <a:noFill/>
        </p:spPr>
        <p:txBody>
          <a:bodyPr wrap="square" rtlCol="0">
            <a:spAutoFit/>
          </a:bodyPr>
          <a:lstStyle/>
          <a:p>
            <a:r>
              <a:rPr lang="zh-CN" altLang="en-US" sz="1400"/>
              <a:t>④当用户按要求排列好方块后，程序弹出对话框，提示用户成功的消息。</a:t>
            </a:r>
          </a:p>
        </p:txBody>
      </p:sp>
    </p:spTree>
    <p:custDataLst>
      <p:tags r:id="rId1"/>
    </p:custData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linds(horizontal)">
                                      <p:cBhvr>
                                        <p:cTn id="14" dur="500"/>
                                        <p:tgtEl>
                                          <p:spTgt spid="1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9" grpId="1" animBg="1"/>
      <p:bldP spid="10" grpId="0"/>
      <p:bldP spid="10" grpId="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6" grpId="1"/>
      <p:bldP spid="17" grpId="0"/>
      <p:bldP spid="17" grpId="1"/>
      <p:bldP spid="24" grpId="0"/>
      <p:bldP spid="2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387C4-6B60-4E41-95BD-DB21DDF2A1D5}"/>
              </a:ext>
            </a:extLst>
          </p:cNvPr>
          <p:cNvSpPr>
            <a:spLocks noGrp="1"/>
          </p:cNvSpPr>
          <p:nvPr>
            <p:ph type="title"/>
          </p:nvPr>
        </p:nvSpPr>
        <p:spPr/>
        <p:txBody>
          <a:bodyPr/>
          <a:lstStyle/>
          <a:p>
            <a:r>
              <a:rPr lang="zh-CN" altLang="en-US" dirty="0"/>
              <a:t>魔板游戏总流程</a:t>
            </a:r>
          </a:p>
        </p:txBody>
      </p:sp>
      <p:pic>
        <p:nvPicPr>
          <p:cNvPr id="4" name="图片 3">
            <a:extLst>
              <a:ext uri="{FF2B5EF4-FFF2-40B4-BE49-F238E27FC236}">
                <a16:creationId xmlns:a16="http://schemas.microsoft.com/office/drawing/2014/main" id="{8313057E-2434-4B24-8C77-8C8865091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559" y="705227"/>
            <a:ext cx="4057058" cy="6081752"/>
          </a:xfrm>
          <a:prstGeom prst="rect">
            <a:avLst/>
          </a:prstGeom>
        </p:spPr>
      </p:pic>
    </p:spTree>
    <p:extLst>
      <p:ext uri="{BB962C8B-B14F-4D97-AF65-F5344CB8AC3E}">
        <p14:creationId xmlns:p14="http://schemas.microsoft.com/office/powerpoint/2010/main" val="389674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3"/>
            </p:custDataLst>
          </p:nvPr>
        </p:nvSpPr>
        <p:spPr/>
        <p:txBody>
          <a:bodyPr/>
          <a:lstStyle/>
          <a:p>
            <a:r>
              <a:rPr lang="zh-CN" altLang="en-US" b="0" dirty="0"/>
              <a:t>四、数据模型</a:t>
            </a:r>
          </a:p>
        </p:txBody>
      </p:sp>
      <p:sp>
        <p:nvSpPr>
          <p:cNvPr id="6" name="文本占位符 5"/>
          <p:cNvSpPr>
            <a:spLocks noGrp="1"/>
          </p:cNvSpPr>
          <p:nvPr>
            <p:ph type="body" sz="quarter" idx="13"/>
          </p:nvPr>
        </p:nvSpPr>
        <p:spPr>
          <a:xfrm>
            <a:off x="576043" y="1764000"/>
            <a:ext cx="3956400" cy="4093200"/>
          </a:xfrm>
        </p:spPr>
        <p:txBody>
          <a:bodyPr>
            <a:normAutofit/>
          </a:bodyPr>
          <a:lstStyle/>
          <a:p>
            <a:pPr marL="0" indent="0">
              <a:buNone/>
            </a:pPr>
            <a:endParaRPr lang="en-US" altLang="zh-CN" sz="1200" dirty="0"/>
          </a:p>
          <a:p>
            <a:pPr marL="0" indent="0">
              <a:buNone/>
            </a:pPr>
            <a:r>
              <a:rPr lang="zh-CN" altLang="en-US" sz="1200" dirty="0">
                <a:solidFill>
                  <a:schemeClr val="tx1"/>
                </a:solidFill>
              </a:rPr>
              <a:t>根据系统设计要求在数据模型</a:t>
            </a:r>
            <a:r>
              <a:rPr lang="zh-CN" altLang="en-US" sz="1200" dirty="0"/>
              <a:t>部分编写了以下类。</a:t>
            </a:r>
            <a:endParaRPr lang="en-US" altLang="zh-CN" sz="1200" dirty="0"/>
          </a:p>
        </p:txBody>
      </p:sp>
      <p:sp>
        <p:nvSpPr>
          <p:cNvPr id="8" name="内容占位符 7"/>
          <p:cNvSpPr>
            <a:spLocks noGrp="1"/>
          </p:cNvSpPr>
          <p:nvPr>
            <p:ph sz="quarter" idx="14"/>
          </p:nvPr>
        </p:nvSpPr>
        <p:spPr/>
        <p:txBody>
          <a:bodyPr/>
          <a:lstStyle/>
          <a:p>
            <a:pPr marL="0" indent="0">
              <a:buNone/>
            </a:pPr>
            <a:r>
              <a:rPr lang="zh-CN" altLang="en-US" b="1" dirty="0"/>
              <a:t>①点与方块</a:t>
            </a:r>
            <a:endParaRPr lang="en-US" altLang="zh-CN" b="1" dirty="0"/>
          </a:p>
          <a:p>
            <a:pPr marL="0" indent="0">
              <a:buNone/>
            </a:pPr>
            <a:r>
              <a:rPr lang="en-US" altLang="zh-CN" dirty="0"/>
              <a:t>1)Point</a:t>
            </a:r>
            <a:r>
              <a:rPr lang="zh-CN" altLang="en-US" dirty="0"/>
              <a:t>类</a:t>
            </a:r>
            <a:endParaRPr lang="en-US" altLang="zh-CN" dirty="0"/>
          </a:p>
          <a:p>
            <a:pPr marL="0" indent="457200">
              <a:lnSpc>
                <a:spcPct val="150000"/>
              </a:lnSpc>
              <a:buNone/>
            </a:pPr>
            <a:r>
              <a:rPr lang="en-US" altLang="zh-CN" dirty="0"/>
              <a:t>Point</a:t>
            </a:r>
            <a:r>
              <a:rPr lang="zh-CN" altLang="en-US" dirty="0"/>
              <a:t>的实例是魔板中的点。</a:t>
            </a:r>
            <a:r>
              <a:rPr lang="en-US" altLang="zh-CN" dirty="0"/>
              <a:t>x</a:t>
            </a:r>
            <a:r>
              <a:rPr lang="zh-CN" altLang="en-US" dirty="0"/>
              <a:t>和</a:t>
            </a:r>
            <a:r>
              <a:rPr lang="en-US" altLang="zh-CN" dirty="0"/>
              <a:t>y</a:t>
            </a:r>
            <a:r>
              <a:rPr lang="zh-CN" altLang="en-US" dirty="0"/>
              <a:t>是</a:t>
            </a:r>
            <a:r>
              <a:rPr lang="en-US" altLang="zh-CN" dirty="0"/>
              <a:t>Point</a:t>
            </a:r>
            <a:r>
              <a:rPr lang="zh-CN" altLang="en-US" dirty="0"/>
              <a:t>对象中的两个</a:t>
            </a:r>
            <a:r>
              <a:rPr lang="en-US" altLang="zh-CN" dirty="0" err="1"/>
              <a:t>int</a:t>
            </a:r>
            <a:r>
              <a:rPr lang="zh-CN" altLang="en-US" dirty="0"/>
              <a:t>型数据分别用来表示点的</a:t>
            </a:r>
            <a:r>
              <a:rPr lang="en-US" altLang="zh-CN" dirty="0"/>
              <a:t>x-</a:t>
            </a:r>
            <a:r>
              <a:rPr lang="zh-CN" altLang="en-US" dirty="0"/>
              <a:t>坐标和</a:t>
            </a:r>
            <a:r>
              <a:rPr lang="en-US" altLang="zh-CN" dirty="0"/>
              <a:t>y-</a:t>
            </a:r>
            <a:r>
              <a:rPr lang="zh-CN" altLang="en-US" dirty="0"/>
              <a:t>坐标。</a:t>
            </a:r>
            <a:r>
              <a:rPr lang="en-US" altLang="zh-CN" dirty="0" err="1"/>
              <a:t>haveBlock</a:t>
            </a:r>
            <a:r>
              <a:rPr lang="zh-CN" altLang="en-US" dirty="0"/>
              <a:t>是</a:t>
            </a:r>
            <a:r>
              <a:rPr lang="en-US" altLang="zh-CN" dirty="0" err="1"/>
              <a:t>boolean</a:t>
            </a:r>
            <a:r>
              <a:rPr lang="zh-CN" altLang="en-US" dirty="0"/>
              <a:t>数据，如果有方块在点上，该点的</a:t>
            </a:r>
            <a:r>
              <a:rPr lang="en-US" altLang="zh-CN" dirty="0" err="1"/>
              <a:t>haveBlock</a:t>
            </a:r>
            <a:r>
              <a:rPr lang="zh-CN" altLang="en-US" dirty="0"/>
              <a:t>数据为</a:t>
            </a:r>
            <a:r>
              <a:rPr lang="en-US" altLang="zh-CN" dirty="0"/>
              <a:t>true，</a:t>
            </a:r>
            <a:r>
              <a:rPr lang="zh-CN" altLang="en-US" dirty="0"/>
              <a:t>否则为</a:t>
            </a:r>
            <a:r>
              <a:rPr lang="en-US" altLang="zh-CN" dirty="0"/>
              <a:t>false。</a:t>
            </a:r>
          </a:p>
          <a:p>
            <a:pPr marL="0" indent="0">
              <a:buNone/>
            </a:pPr>
            <a:endParaRPr lang="en-US" altLang="zh-CN" dirty="0"/>
          </a:p>
          <a:p>
            <a:pPr marL="0" indent="0">
              <a:buNone/>
            </a:pPr>
            <a:r>
              <a:rPr lang="en-US" altLang="zh-CN" dirty="0"/>
              <a:t>2)Block</a:t>
            </a:r>
            <a:r>
              <a:rPr lang="zh-CN" altLang="en-US" dirty="0"/>
              <a:t>类</a:t>
            </a:r>
            <a:endParaRPr lang="en-US" altLang="zh-CN" dirty="0"/>
          </a:p>
          <a:p>
            <a:pPr marL="0" indent="457200">
              <a:lnSpc>
                <a:spcPct val="150000"/>
              </a:lnSpc>
              <a:buNone/>
            </a:pPr>
            <a:r>
              <a:rPr lang="en-US" altLang="zh-CN" dirty="0"/>
              <a:t>Block</a:t>
            </a:r>
            <a:r>
              <a:rPr lang="zh-CN" altLang="en-US" dirty="0"/>
              <a:t>类的实例是魔板中的方块。方块含有魔板中的全部点的引用，也能确定自己所在的点。另外，方块可以使用</a:t>
            </a:r>
            <a:r>
              <a:rPr lang="en-US" altLang="zh-CN" dirty="0"/>
              <a:t>move（）</a:t>
            </a:r>
            <a:r>
              <a:rPr lang="zh-CN" altLang="en-US" dirty="0"/>
              <a:t>方法在魔板的点上走动；方块可以更具需要决定是否绘制一幅图像在方块上；方块也可以根据需要决定是否将数字显示在方块上。</a:t>
            </a:r>
            <a:endParaRPr lang="en-US" altLang="zh-CN" dirty="0"/>
          </a:p>
        </p:txBody>
      </p:sp>
      <p:graphicFrame>
        <p:nvGraphicFramePr>
          <p:cNvPr id="2" name="表格 1"/>
          <p:cNvGraphicFramePr>
            <a:graphicFrameLocks noGrp="1"/>
          </p:cNvGraphicFramePr>
          <p:nvPr/>
        </p:nvGraphicFramePr>
        <p:xfrm>
          <a:off x="53788" y="2807745"/>
          <a:ext cx="4787153" cy="2269864"/>
        </p:xfrm>
        <a:graphic>
          <a:graphicData uri="http://schemas.openxmlformats.org/drawingml/2006/table">
            <a:tbl>
              <a:tblPr firstRow="1" bandRow="1">
                <a:tableStyleId>{5C22544A-7EE6-4342-B048-85BDC9FD1C3A}</a:tableStyleId>
              </a:tblPr>
              <a:tblGrid>
                <a:gridCol w="4787153">
                  <a:extLst>
                    <a:ext uri="{9D8B030D-6E8A-4147-A177-3AD203B41FA5}">
                      <a16:colId xmlns:a16="http://schemas.microsoft.com/office/drawing/2014/main" val="20000"/>
                    </a:ext>
                  </a:extLst>
                </a:gridCol>
              </a:tblGrid>
              <a:tr h="623944">
                <a:tc>
                  <a:txBody>
                    <a:bodyPr/>
                    <a:lstStyle/>
                    <a:p>
                      <a:pPr marL="0" indent="0">
                        <a:buNone/>
                      </a:pPr>
                      <a:r>
                        <a:rPr lang="zh-CN" altLang="en-US" sz="1200" b="0" dirty="0">
                          <a:solidFill>
                            <a:schemeClr val="tx1"/>
                          </a:solidFill>
                          <a:latin typeface="+mn-ea"/>
                          <a:ea typeface="+mn-ea"/>
                        </a:rPr>
                        <a:t>①封装模版中点有关数据的</a:t>
                      </a:r>
                      <a:r>
                        <a:rPr lang="en-US" altLang="zh-CN" sz="1200" b="0" dirty="0">
                          <a:solidFill>
                            <a:schemeClr val="tx1"/>
                          </a:solidFill>
                          <a:latin typeface="+mn-ea"/>
                          <a:ea typeface="+mn-ea"/>
                        </a:rPr>
                        <a:t>Point</a:t>
                      </a:r>
                      <a:r>
                        <a:rPr lang="zh-CN" altLang="en-US" sz="1200" b="0" dirty="0">
                          <a:solidFill>
                            <a:schemeClr val="tx1"/>
                          </a:solidFill>
                          <a:latin typeface="+mn-ea"/>
                          <a:ea typeface="+mn-ea"/>
                        </a:rPr>
                        <a:t>类</a:t>
                      </a:r>
                      <a:endParaRPr lang="en-US" altLang="zh-CN" sz="1200" b="0" dirty="0">
                        <a:solidFill>
                          <a:schemeClr val="tx1"/>
                        </a:solidFill>
                        <a:latin typeface="+mn-ea"/>
                        <a:ea typeface="+mn-ea"/>
                      </a:endParaRPr>
                    </a:p>
                  </a:txBody>
                  <a:tcPr/>
                </a:tc>
                <a:extLst>
                  <a:ext uri="{0D108BD9-81ED-4DB2-BD59-A6C34878D82A}">
                    <a16:rowId xmlns:a16="http://schemas.microsoft.com/office/drawing/2014/main" val="10000"/>
                  </a:ext>
                </a:extLst>
              </a:tr>
              <a:tr h="25818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solidFill>
                          <a:latin typeface="+mn-ea"/>
                          <a:ea typeface="+mn-ea"/>
                        </a:rPr>
                        <a:t>②封装模版中方块有关数据的</a:t>
                      </a:r>
                      <a:r>
                        <a:rPr lang="en-US" altLang="zh-CN" sz="1200" dirty="0">
                          <a:solidFill>
                            <a:schemeClr val="tx1"/>
                          </a:solidFill>
                          <a:latin typeface="+mn-ea"/>
                          <a:ea typeface="+mn-ea"/>
                        </a:rPr>
                        <a:t>Block</a:t>
                      </a:r>
                      <a:r>
                        <a:rPr lang="zh-CN" altLang="en-US" sz="1200" dirty="0">
                          <a:solidFill>
                            <a:schemeClr val="tx1"/>
                          </a:solidFill>
                          <a:latin typeface="+mn-ea"/>
                          <a:ea typeface="+mn-ea"/>
                        </a:rPr>
                        <a:t>类</a:t>
                      </a:r>
                      <a:endParaRPr lang="en-US" altLang="zh-CN" sz="1200" dirty="0">
                        <a:solidFill>
                          <a:schemeClr val="tx1"/>
                        </a:solidFill>
                        <a:latin typeface="+mn-ea"/>
                        <a:ea typeface="+mn-ea"/>
                      </a:endParaRPr>
                    </a:p>
                    <a:p>
                      <a:endParaRPr lang="zh-CN" altLang="en-US" dirty="0"/>
                    </a:p>
                  </a:txBody>
                  <a:tcPr/>
                </a:tc>
                <a:extLst>
                  <a:ext uri="{0D108BD9-81ED-4DB2-BD59-A6C34878D82A}">
                    <a16:rowId xmlns:a16="http://schemas.microsoft.com/office/drawing/2014/main" val="10001"/>
                  </a:ext>
                </a:extLst>
              </a:tr>
              <a:tr h="40879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③负责分解图像的</a:t>
                      </a:r>
                      <a:r>
                        <a:rPr lang="en-US" altLang="zh-CN" sz="1200" dirty="0" err="1"/>
                        <a:t>HandeImage</a:t>
                      </a:r>
                      <a:r>
                        <a:rPr lang="zh-CN" altLang="en-US" sz="1200" dirty="0"/>
                        <a:t>类</a:t>
                      </a:r>
                      <a:endParaRPr lang="en-US" altLang="zh-CN" sz="1200" dirty="0"/>
                    </a:p>
                    <a:p>
                      <a:endParaRPr lang="zh-CN" altLang="en-US" dirty="0"/>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④负责验证用户是否成功的</a:t>
                      </a:r>
                      <a:r>
                        <a:rPr lang="en-US" altLang="zh-CN" sz="1200" dirty="0" err="1"/>
                        <a:t>VeifySuccess</a:t>
                      </a:r>
                      <a:r>
                        <a:rPr lang="zh-CN" altLang="en-US" sz="1200" dirty="0"/>
                        <a:t>类</a:t>
                      </a:r>
                    </a:p>
                    <a:p>
                      <a:endParaRPr lang="zh-CN" altLang="en-US" dirty="0"/>
                    </a:p>
                  </a:txBody>
                  <a:tcPr/>
                </a:tc>
                <a:extLst>
                  <a:ext uri="{0D108BD9-81ED-4DB2-BD59-A6C34878D82A}">
                    <a16:rowId xmlns:a16="http://schemas.microsoft.com/office/drawing/2014/main" val="10003"/>
                  </a:ext>
                </a:extLst>
              </a:tr>
            </a:tbl>
          </a:graphicData>
        </a:graphic>
      </p:graphicFrame>
    </p:spTree>
    <p:custDataLst>
      <p:tags r:id="rId2"/>
    </p:custData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barn(inVertical)">
                                      <p:cBhvr>
                                        <p:cTn id="24" dur="500"/>
                                        <p:tgtEl>
                                          <p:spTgt spid="8">
                                            <p:txEl>
                                              <p:pRg st="0" end="0"/>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barn(inVertical)">
                                      <p:cBhvr>
                                        <p:cTn id="27" dur="500"/>
                                        <p:tgtEl>
                                          <p:spTgt spid="8">
                                            <p:txEl>
                                              <p:pRg st="1" end="1"/>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Effect transition="in" filter="barn(inVertical)">
                                      <p:cBhvr>
                                        <p:cTn id="30" dur="500"/>
                                        <p:tgtEl>
                                          <p:spTgt spid="8">
                                            <p:txEl>
                                              <p:pRg st="2" end="2"/>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barn(inVertical)">
                                      <p:cBhvr>
                                        <p:cTn id="33" dur="500"/>
                                        <p:tgtEl>
                                          <p:spTgt spid="8">
                                            <p:txEl>
                                              <p:pRg st="4" end="4"/>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barn(inVertical)">
                                      <p:cBhvr>
                                        <p:cTn id="3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3"/>
          </p:nvPr>
        </p:nvSpPr>
        <p:spPr/>
        <p:txBody>
          <a:bodyPr/>
          <a:lstStyle/>
          <a:p>
            <a:pPr marL="0" indent="0">
              <a:buNone/>
            </a:pPr>
            <a:r>
              <a:rPr lang="zh-CN" altLang="en-US" b="1" dirty="0"/>
              <a:t>②分解图像与验证</a:t>
            </a:r>
            <a:endParaRPr lang="en-US" altLang="zh-CN" b="1" dirty="0"/>
          </a:p>
          <a:p>
            <a:pPr marL="0" indent="0">
              <a:buNone/>
            </a:pPr>
            <a:r>
              <a:rPr lang="en-US" altLang="zh-CN" dirty="0"/>
              <a:t>1)</a:t>
            </a:r>
            <a:r>
              <a:rPr lang="zh-CN" altLang="en-US" dirty="0"/>
              <a:t>分解图像</a:t>
            </a:r>
            <a:endParaRPr lang="en-US" altLang="zh-CN" dirty="0"/>
          </a:p>
          <a:p>
            <a:pPr marL="0" indent="457200">
              <a:lnSpc>
                <a:spcPct val="150000"/>
              </a:lnSpc>
              <a:buNone/>
            </a:pPr>
            <a:r>
              <a:rPr lang="en-US" altLang="zh-CN" dirty="0" err="1"/>
              <a:t>HandeImage</a:t>
            </a:r>
            <a:r>
              <a:rPr lang="zh-CN" altLang="en-US" dirty="0"/>
              <a:t>类的实例负责分解图像，可以将一幅图像分解为若干幅小图像，并将这些小图像存放在</a:t>
            </a:r>
            <a:r>
              <a:rPr lang="en-US" altLang="zh-CN" dirty="0"/>
              <a:t>Image</a:t>
            </a:r>
            <a:r>
              <a:rPr lang="zh-CN" altLang="en-US" dirty="0"/>
              <a:t>类型的数组中。</a:t>
            </a:r>
            <a:endParaRPr lang="en-US" altLang="zh-CN" dirty="0"/>
          </a:p>
          <a:p>
            <a:pPr marL="0" indent="0">
              <a:buNone/>
            </a:pPr>
            <a:endParaRPr lang="en-US" altLang="zh-CN" dirty="0"/>
          </a:p>
          <a:p>
            <a:pPr marL="0" indent="0">
              <a:buNone/>
            </a:pPr>
            <a:r>
              <a:rPr lang="en-US" altLang="zh-CN" dirty="0"/>
              <a:t>2)</a:t>
            </a:r>
            <a:r>
              <a:rPr lang="zh-CN" altLang="en-US" dirty="0"/>
              <a:t>验证</a:t>
            </a:r>
            <a:endParaRPr lang="en-US" altLang="zh-CN" dirty="0"/>
          </a:p>
          <a:p>
            <a:pPr marL="0" indent="457200">
              <a:lnSpc>
                <a:spcPct val="150000"/>
              </a:lnSpc>
              <a:buNone/>
            </a:pPr>
            <a:r>
              <a:rPr lang="en-US" altLang="zh-CN" dirty="0" err="1"/>
              <a:t>VerifySuccess</a:t>
            </a:r>
            <a:r>
              <a:rPr lang="zh-CN" altLang="en-US" dirty="0"/>
              <a:t>类的实例负责验证用户是否成功的按规则完成了魔板游戏，即是否将魔板中的方块排列成规则要求的顺序。例如对于</a:t>
            </a:r>
            <a:r>
              <a:rPr lang="en-US" altLang="zh-CN" dirty="0"/>
              <a:t>3x3</a:t>
            </a:r>
            <a:r>
              <a:rPr lang="zh-CN" altLang="en-US" dirty="0"/>
              <a:t>的魔板，魔板中方块上的数字顺序必须是</a:t>
            </a:r>
            <a:r>
              <a:rPr lang="en-US" altLang="zh-CN" dirty="0"/>
              <a:t>“1,2,3,4,5,6,7,8”，</a:t>
            </a:r>
            <a:r>
              <a:rPr lang="zh-CN" altLang="en-US" dirty="0"/>
              <a:t>同时魔板的右下角必须没有方块。对于图像魔板，最后各个小方块上的图像组成的顺序所形成的图像必须和原图一样。</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lstStyle/>
          <a:p>
            <a:pPr marL="0" indent="0">
              <a:buNone/>
            </a:pPr>
            <a:endParaRPr lang="zh-CN" altLang="en-US"/>
          </a:p>
        </p:txBody>
      </p:sp>
      <p:sp>
        <p:nvSpPr>
          <p:cNvPr id="2" name="矩形 1"/>
          <p:cNvSpPr/>
          <p:nvPr/>
        </p:nvSpPr>
        <p:spPr>
          <a:xfrm>
            <a:off x="927735" y="1327785"/>
            <a:ext cx="3591560" cy="7486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文本框 2"/>
          <p:cNvSpPr txBox="1"/>
          <p:nvPr/>
        </p:nvSpPr>
        <p:spPr>
          <a:xfrm>
            <a:off x="1047115" y="1437640"/>
            <a:ext cx="3302000" cy="368300"/>
          </a:xfrm>
          <a:prstGeom prst="rect">
            <a:avLst/>
          </a:prstGeom>
          <a:noFill/>
        </p:spPr>
        <p:txBody>
          <a:bodyPr wrap="square" rtlCol="0">
            <a:spAutoFit/>
          </a:bodyPr>
          <a:lstStyle/>
          <a:p>
            <a:pPr algn="ctr"/>
            <a:r>
              <a:rPr lang="en-US" altLang="zh-CN"/>
              <a:t>Point</a:t>
            </a:r>
          </a:p>
        </p:txBody>
      </p:sp>
      <p:sp>
        <p:nvSpPr>
          <p:cNvPr id="6" name="矩形 5"/>
          <p:cNvSpPr/>
          <p:nvPr/>
        </p:nvSpPr>
        <p:spPr>
          <a:xfrm>
            <a:off x="932815" y="2076450"/>
            <a:ext cx="3591560" cy="25546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文本框 6"/>
          <p:cNvSpPr txBox="1"/>
          <p:nvPr/>
        </p:nvSpPr>
        <p:spPr>
          <a:xfrm>
            <a:off x="1017270" y="2185670"/>
            <a:ext cx="3352165" cy="1476375"/>
          </a:xfrm>
          <a:prstGeom prst="rect">
            <a:avLst/>
          </a:prstGeom>
          <a:noFill/>
        </p:spPr>
        <p:txBody>
          <a:bodyPr wrap="square" rtlCol="0">
            <a:spAutoFit/>
          </a:bodyPr>
          <a:lstStyle/>
          <a:p>
            <a:r>
              <a:rPr lang="en-US" altLang="zh-CN"/>
              <a:t>x,y:int</a:t>
            </a:r>
          </a:p>
          <a:p>
            <a:endParaRPr lang="en-US" altLang="zh-CN"/>
          </a:p>
          <a:p>
            <a:r>
              <a:rPr lang="en-US" altLang="zh-CN"/>
              <a:t>haveBlock:boolean</a:t>
            </a:r>
          </a:p>
          <a:p>
            <a:endParaRPr lang="en-US" altLang="zh-CN"/>
          </a:p>
          <a:p>
            <a:r>
              <a:rPr lang="en-US" altLang="zh-CN"/>
              <a:t>block:Block</a:t>
            </a:r>
          </a:p>
        </p:txBody>
      </p:sp>
      <p:sp>
        <p:nvSpPr>
          <p:cNvPr id="8" name="矩形 7"/>
          <p:cNvSpPr/>
          <p:nvPr/>
        </p:nvSpPr>
        <p:spPr>
          <a:xfrm>
            <a:off x="927735" y="4152265"/>
            <a:ext cx="3591560" cy="21888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8"/>
          <p:cNvSpPr txBox="1"/>
          <p:nvPr/>
        </p:nvSpPr>
        <p:spPr>
          <a:xfrm>
            <a:off x="1047115" y="4262755"/>
            <a:ext cx="3362325" cy="1476375"/>
          </a:xfrm>
          <a:prstGeom prst="rect">
            <a:avLst/>
          </a:prstGeom>
          <a:noFill/>
        </p:spPr>
        <p:txBody>
          <a:bodyPr wrap="square" rtlCol="0">
            <a:spAutoFit/>
          </a:bodyPr>
          <a:lstStyle/>
          <a:p>
            <a:r>
              <a:rPr lang="en-US" altLang="zh-CN"/>
              <a:t>setBlock(Block block):void</a:t>
            </a:r>
          </a:p>
          <a:p>
            <a:endParaRPr lang="en-US" altLang="zh-CN"/>
          </a:p>
          <a:p>
            <a:r>
              <a:rPr lang="en-US" altLang="zh-CN"/>
              <a:t>isHaveBlock();Boolean</a:t>
            </a:r>
          </a:p>
          <a:p>
            <a:endParaRPr lang="en-US" altLang="zh-CN"/>
          </a:p>
          <a:p>
            <a:r>
              <a:rPr lang="en-US" altLang="zh-CN"/>
              <a:t>getBlock():Block</a:t>
            </a:r>
          </a:p>
        </p:txBody>
      </p:sp>
      <p:cxnSp>
        <p:nvCxnSpPr>
          <p:cNvPr id="10" name="直接箭头连接符 9"/>
          <p:cNvCxnSpPr/>
          <p:nvPr/>
        </p:nvCxnSpPr>
        <p:spPr>
          <a:xfrm flipV="1">
            <a:off x="4519295" y="1557655"/>
            <a:ext cx="2244725"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矩形 10"/>
          <p:cNvSpPr/>
          <p:nvPr/>
        </p:nvSpPr>
        <p:spPr>
          <a:xfrm>
            <a:off x="6522085" y="1327785"/>
            <a:ext cx="3591560" cy="7486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p:cNvSpPr/>
          <p:nvPr/>
        </p:nvSpPr>
        <p:spPr>
          <a:xfrm>
            <a:off x="6522085" y="2076450"/>
            <a:ext cx="3591560" cy="20758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6522085" y="3444240"/>
            <a:ext cx="3591560" cy="18294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文本框 13"/>
          <p:cNvSpPr txBox="1"/>
          <p:nvPr/>
        </p:nvSpPr>
        <p:spPr>
          <a:xfrm>
            <a:off x="6694170" y="1437640"/>
            <a:ext cx="3261995" cy="368300"/>
          </a:xfrm>
          <a:prstGeom prst="rect">
            <a:avLst/>
          </a:prstGeom>
          <a:noFill/>
        </p:spPr>
        <p:txBody>
          <a:bodyPr wrap="square" rtlCol="0">
            <a:spAutoFit/>
          </a:bodyPr>
          <a:lstStyle/>
          <a:p>
            <a:pPr algn="ctr"/>
            <a:r>
              <a:rPr lang="en-US" altLang="zh-CN"/>
              <a:t>Point</a:t>
            </a:r>
          </a:p>
        </p:txBody>
      </p:sp>
      <p:sp>
        <p:nvSpPr>
          <p:cNvPr id="16" name="文本框 15"/>
          <p:cNvSpPr txBox="1"/>
          <p:nvPr/>
        </p:nvSpPr>
        <p:spPr>
          <a:xfrm>
            <a:off x="6604000" y="2195830"/>
            <a:ext cx="3392170" cy="922020"/>
          </a:xfrm>
          <a:prstGeom prst="rect">
            <a:avLst/>
          </a:prstGeom>
          <a:noFill/>
        </p:spPr>
        <p:txBody>
          <a:bodyPr wrap="square" rtlCol="0">
            <a:spAutoFit/>
          </a:bodyPr>
          <a:lstStyle/>
          <a:p>
            <a:r>
              <a:rPr lang="en-US" altLang="zh-CN"/>
              <a:t>allPoint:Point[][]</a:t>
            </a:r>
          </a:p>
          <a:p>
            <a:endParaRPr lang="en-US" altLang="zh-CN"/>
          </a:p>
          <a:p>
            <a:r>
              <a:rPr lang="en-US" altLang="zh-CN"/>
              <a:t>point:Point</a:t>
            </a:r>
          </a:p>
        </p:txBody>
      </p:sp>
      <p:sp>
        <p:nvSpPr>
          <p:cNvPr id="17" name="文本框 16"/>
          <p:cNvSpPr txBox="1"/>
          <p:nvPr/>
        </p:nvSpPr>
        <p:spPr>
          <a:xfrm>
            <a:off x="6634480" y="3552825"/>
            <a:ext cx="3382010" cy="1476375"/>
          </a:xfrm>
          <a:prstGeom prst="rect">
            <a:avLst/>
          </a:prstGeom>
          <a:noFill/>
        </p:spPr>
        <p:txBody>
          <a:bodyPr wrap="square" rtlCol="0">
            <a:spAutoFit/>
          </a:bodyPr>
          <a:lstStyle/>
          <a:p>
            <a:r>
              <a:rPr lang="en-US" altLang="zh-CN"/>
              <a:t>setAllPoint(Point[][]point):void</a:t>
            </a:r>
          </a:p>
          <a:p>
            <a:endParaRPr lang="en-US" altLang="zh-CN"/>
          </a:p>
          <a:p>
            <a:r>
              <a:rPr lang="en-US" altLang="zh-CN"/>
              <a:t>setAtPoint(Point p):void</a:t>
            </a:r>
          </a:p>
          <a:p>
            <a:endParaRPr lang="en-US" altLang="zh-CN"/>
          </a:p>
          <a:p>
            <a:r>
              <a:rPr lang="en-US" altLang="zh-CN"/>
              <a:t>move():boolean</a:t>
            </a:r>
          </a:p>
        </p:txBody>
      </p:sp>
      <p:sp>
        <p:nvSpPr>
          <p:cNvPr id="18" name="文本框 17"/>
          <p:cNvSpPr txBox="1"/>
          <p:nvPr/>
        </p:nvSpPr>
        <p:spPr>
          <a:xfrm>
            <a:off x="3204210" y="6387465"/>
            <a:ext cx="5294630" cy="368300"/>
          </a:xfrm>
          <a:prstGeom prst="rect">
            <a:avLst/>
          </a:prstGeom>
          <a:noFill/>
        </p:spPr>
        <p:txBody>
          <a:bodyPr wrap="square" rtlCol="0">
            <a:spAutoFit/>
          </a:bodyPr>
          <a:lstStyle/>
          <a:p>
            <a:pPr algn="ctr"/>
            <a:r>
              <a:rPr lang="zh-CN" altLang="en-US"/>
              <a:t>数据模型的</a:t>
            </a:r>
            <a:r>
              <a:rPr lang="en-US" altLang="zh-CN"/>
              <a:t>UML</a:t>
            </a:r>
            <a:r>
              <a:rPr lang="zh-CN" altLang="en-US"/>
              <a:t>图</a:t>
            </a:r>
          </a:p>
        </p:txBody>
      </p:sp>
      <p:cxnSp>
        <p:nvCxnSpPr>
          <p:cNvPr id="19" name="直接箭头连接符 18"/>
          <p:cNvCxnSpPr/>
          <p:nvPr/>
        </p:nvCxnSpPr>
        <p:spPr>
          <a:xfrm flipH="1">
            <a:off x="4498975" y="1896745"/>
            <a:ext cx="2035175" cy="101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anim calcmode="lin" valueType="num">
                                      <p:cBhvr additive="base">
                                        <p:cTn id="5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6" grpId="0" animBg="1"/>
      <p:bldP spid="6" grpId="1" animBg="1"/>
      <p:bldP spid="7" grpId="0"/>
      <p:bldP spid="7" grpId="1"/>
      <p:bldP spid="8" grpId="0" animBg="1"/>
      <p:bldP spid="8" grpId="1" animBg="1"/>
      <p:bldP spid="9" grpId="0"/>
      <p:bldP spid="9" grpId="1"/>
      <p:bldP spid="11" grpId="0" animBg="1"/>
      <p:bldP spid="12" grpId="0" animBg="1"/>
      <p:bldP spid="12" grpId="1" animBg="1"/>
      <p:bldP spid="13" grpId="0" animBg="1"/>
      <p:bldP spid="13" grpId="1" animBg="1"/>
      <p:bldP spid="14" grpId="0"/>
      <p:bldP spid="14" grpId="1"/>
      <p:bldP spid="16" grpId="0"/>
      <p:bldP spid="16" grpId="1"/>
      <p:bldP spid="17" grpId="0"/>
      <p:bldP spid="17"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2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2"/>
  <p:tag name="KSO_WM_UNIT_LAYERLEVEL" val="1"/>
  <p:tag name="KSO_WM_TAG_VERSION" val="1.0"/>
  <p:tag name="KSO_WM_BEAUTIFY_FLAG" val="#wm#"/>
  <p:tag name="KSO_WM_SLIDE_BACKGROUND_MASK_FLAG" val="1"/>
  <p:tag name="KSO_WM_UNIT_TYPE" val="y"/>
  <p:tag name="KSO_WM_UNIT_INDEX" val="22"/>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8"/>
  <p:tag name="KSO_WM_UNIT_LAYERLEVEL" val="1"/>
  <p:tag name="KSO_WM_TAG_VERSION" val="1.0"/>
  <p:tag name="KSO_WM_BEAUTIFY_FLAG" val="#wm#"/>
  <p:tag name="KSO_WM_SLIDE_BACKGROUND_MASK_FLAG" val="1"/>
  <p:tag name="KSO_WM_UNIT_TYPE" val="y"/>
  <p:tag name="KSO_WM_UNIT_INDEX" val="18"/>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9"/>
  <p:tag name="KSO_WM_UNIT_LAYERLEVEL" val="1"/>
  <p:tag name="KSO_WM_TAG_VERSION" val="1.0"/>
  <p:tag name="KSO_WM_BEAUTIFY_FLAG" val="#wm#"/>
  <p:tag name="KSO_WM_SLIDE_BACKGROUND_MASK_FLAG" val="1"/>
  <p:tag name="KSO_WM_UNIT_TYPE" val="y"/>
  <p:tag name="KSO_WM_UNIT_INDEX" val="19"/>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0"/>
  <p:tag name="KSO_WM_UNIT_LAYERLEVEL" val="1"/>
  <p:tag name="KSO_WM_TAG_VERSION" val="1.0"/>
  <p:tag name="KSO_WM_BEAUTIFY_FLAG" val="#wm#"/>
  <p:tag name="KSO_WM_SLIDE_BACKGROUND_MASK_FLAG" val="1"/>
  <p:tag name="KSO_WM_UNIT_TYPE" val="y"/>
  <p:tag name="KSO_WM_UNIT_INDEX" val="20"/>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1"/>
  <p:tag name="KSO_WM_UNIT_LAYERLEVEL" val="1"/>
  <p:tag name="KSO_WM_TAG_VERSION" val="1.0"/>
  <p:tag name="KSO_WM_BEAUTIFY_FLAG" val="#wm#"/>
  <p:tag name="KSO_WM_SLIDE_BACKGROUND_MASK_FLAG" val="1"/>
  <p:tag name="KSO_WM_UNIT_TYPE" val="y"/>
  <p:tag name="KSO_WM_UNIT_INDEX" val="2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829"/>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a="http://schemas.openxmlformats.org/drawingml/2006/main" xmlns:r="http://schemas.openxmlformats.org/officeDocument/2006/relationships" xmlns:p="http://schemas.openxmlformats.org/presentationml/2006/main">
  <p:tag name="KSO_WM_SLIDE_ID" val="custom20202829_4"/>
  <p:tag name="KSO_WM_TEMPLATE_SUBCATEGORY" val="0"/>
  <p:tag name="KSO_WM_TEMPLATE_MASTER_TYPE" val="1"/>
  <p:tag name="KSO_WM_TEMPLATE_COLOR_TYPE" val="1"/>
  <p:tag name="KSO_WM_SLIDE_TYPE" val="contents"/>
  <p:tag name="KSO_WM_SLIDE_SUBTYPE" val="diag"/>
  <p:tag name="KSO_WM_SLIDE_ITEM_CNT" val="5"/>
  <p:tag name="KSO_WM_SLIDE_INDEX" val="4"/>
  <p:tag name="KSO_WM_DIAGRAM_GROUP_CODE" val="l1-1"/>
  <p:tag name="KSO_WM_SLIDE_DIAGTYPE" val="l"/>
  <p:tag name="KSO_WM_TAG_VERSION" val="1.0"/>
  <p:tag name="KSO_WM_BEAUTIFY_FLAG" val="#wm#"/>
  <p:tag name="KSO_WM_TEMPLATE_CATEGORY" val="custom"/>
  <p:tag name="KSO_WM_TEMPLATE_INDEX" val="20202829"/>
  <p:tag name="KSO_WM_SLIDE_LAYOUT" val="a_b_l"/>
  <p:tag name="KSO_WM_SLIDE_LAYOUT_CNT" val="1_1_1"/>
</p:tagLst>
</file>

<file path=ppt/tags/tag18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829_5*l_h_a*1_2_1"/>
  <p:tag name="KSO_WM_TEMPLATE_CATEGORY" val="custom"/>
  <p:tag name="KSO_WM_TEMPLATE_INDEX" val="2020282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829_5*l_h_a*1_1_1"/>
  <p:tag name="KSO_WM_TEMPLATE_CATEGORY" val="custom"/>
  <p:tag name="KSO_WM_TEMPLATE_INDEX" val="2020282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02829_5*l_h_a*1_5_1"/>
  <p:tag name="KSO_WM_TEMPLATE_CATEGORY" val="custom"/>
  <p:tag name="KSO_WM_TEMPLATE_INDEX" val="2020282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829_5*l_h_a*1_4_1"/>
  <p:tag name="KSO_WM_TEMPLATE_CATEGORY" val="custom"/>
  <p:tag name="KSO_WM_TEMPLATE_INDEX" val="2020282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829_5*l_h_a*1_3_1"/>
  <p:tag name="KSO_WM_TEMPLATE_CATEGORY" val="custom"/>
  <p:tag name="KSO_WM_TEMPLATE_INDEX" val="2020282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86.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 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829_2*a*1"/>
  <p:tag name="KSO_WM_TEMPLATE_CATEGORY" val="custom"/>
  <p:tag name="KSO_WM_TEMPLATE_INDEX" val="2020282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829_2*b*1"/>
  <p:tag name="KSO_WM_TEMPLATE_CATEGORY" val="custom"/>
  <p:tag name="KSO_WM_TEMPLATE_INDEX" val="2020282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829_5*l_h_i*1_1_1"/>
  <p:tag name="KSO_WM_TEMPLATE_CATEGORY" val="custom"/>
  <p:tag name="KSO_WM_TEMPLATE_INDEX" val="20202829"/>
  <p:tag name="KSO_WM_UNIT_LAYERLEVEL" val="1_1_1"/>
  <p:tag name="KSO_WM_TAG_VERSION" val="1.0"/>
  <p:tag name="KSO_WM_BEAUTIFY_FLAG" val="#wm#"/>
  <p:tag name="KSO_WM_UNIT_USESOURCEFORMAT_APPLY"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829_5*l_h_i*1_3_1"/>
  <p:tag name="KSO_WM_TEMPLATE_CATEGORY" val="custom"/>
  <p:tag name="KSO_WM_TEMPLATE_INDEX" val="20202829"/>
  <p:tag name="KSO_WM_UNIT_LAYERLEVEL" val="1_1_1"/>
  <p:tag name="KSO_WM_TAG_VERSION" val="1.0"/>
  <p:tag name="KSO_WM_BEAUTIFY_FLAG" val="#wm#"/>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2829_5*l_h_i*1_4_2"/>
  <p:tag name="KSO_WM_TEMPLATE_CATEGORY" val="custom"/>
  <p:tag name="KSO_WM_TEMPLATE_INDEX" val="20202829"/>
  <p:tag name="KSO_WM_UNIT_LAYERLEVEL" val="1_1_1"/>
  <p:tag name="KSO_WM_TAG_VERSION" val="1.0"/>
  <p:tag name="KSO_WM_BEAUTIFY_FLAG" val="#wm#"/>
  <p:tag name="KSO_WM_UNIT_USESOURCEFORMAT_APPLY"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829_5*l_h_i*1_5_1"/>
  <p:tag name="KSO_WM_TEMPLATE_CATEGORY" val="custom"/>
  <p:tag name="KSO_WM_TEMPLATE_INDEX" val="20202829"/>
  <p:tag name="KSO_WM_UNIT_LAYERLEVEL" val="1_1_1"/>
  <p:tag name="KSO_WM_TAG_VERSION" val="1.0"/>
  <p:tag name="KSO_WM_BEAUTIFY_FLAG" val="#wm#"/>
  <p:tag name="KSO_WM_UNIT_USESOURCEFORMAT_APPLY" val="1"/>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29"/>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29"/>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29"/>
</p:tagLst>
</file>

<file path=ppt/tags/tag195.xml><?xml version="1.0" encoding="utf-8"?>
<p:tagLst xmlns:a="http://schemas.openxmlformats.org/drawingml/2006/main" xmlns:r="http://schemas.openxmlformats.org/officeDocument/2006/relationships" xmlns:p="http://schemas.openxmlformats.org/presentationml/2006/main">
  <p:tag name="KSO_WM_SLIDE_ID" val="custom20202829_6"/>
  <p:tag name="KSO_WM_TEMPLATE_SUBCATEGORY" val="0"/>
  <p:tag name="KSO_WM_TEMPLATE_MASTER_TYPE" val="1"/>
  <p:tag name="KSO_WM_TEMPLATE_COLOR_TYPE" val="1"/>
  <p:tag name="KSO_WM_SLIDE_TYPE" val="sectionTitle"/>
  <p:tag name="KSO_WM_SLIDE_SUBTYPE" val="pureTxt"/>
  <p:tag name="KSO_WM_SLIDE_ITEM_CNT" val="0"/>
  <p:tag name="KSO_WM_SLIDE_INDEX" val="6"/>
  <p:tag name="KSO_WM_TAG_VERSION" val="1.0"/>
  <p:tag name="KSO_WM_BEAUTIFY_FLAG" val="#wm#"/>
  <p:tag name="KSO_WM_TEMPLATE_CATEGORY" val="custom"/>
  <p:tag name="KSO_WM_TEMPLATE_INDEX" val="20202829"/>
  <p:tag name="KSO_WM_SLIDE_LAYOUT" val="a_b_e"/>
  <p:tag name="KSO_WM_SLIDE_LAYOUT_CNT" val="1_1_1"/>
</p:tagLst>
</file>

<file path=ppt/tags/tag19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829_6*a*1"/>
  <p:tag name="KSO_WM_TEMPLATE_CATEGORY" val="custom"/>
  <p:tag name="KSO_WM_TEMPLATE_INDEX" val="20202829"/>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29"/>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2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SLIDE_BACKGROUND_MASK_FLAG" val="1"/>
  <p:tag name="KSO_WM_UNIT_TYPE" val="y"/>
  <p:tag name="KSO_WM_UNIT_INDEX" val="6"/>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SLIDE_BACKGROUND_MASK_FLAG" val="1"/>
  <p:tag name="KSO_WM_UNIT_TYPE" val="y"/>
  <p:tag name="KSO_WM_UNIT_INDEX" val="7"/>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SLIDE_BACKGROUND_MASK_FLAG" val="1"/>
  <p:tag name="KSO_WM_UNIT_TYPE" val="y"/>
  <p:tag name="KSO_WM_UNIT_INDEX" val="5"/>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0"/>
  <p:tag name="KSO_WM_UNIT_LAYERLEVEL" val="1"/>
  <p:tag name="KSO_WM_TAG_VERSION" val="1.0"/>
  <p:tag name="KSO_WM_BEAUTIFY_FLAG" val="#wm#"/>
  <p:tag name="KSO_WM_SLIDE_BACKGROUND_MASK_FLAG" val="1"/>
  <p:tag name="KSO_WM_UNIT_TYPE" val="y"/>
  <p:tag name="KSO_WM_UNIT_INDEX" val="1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9"/>
  <p:tag name="KSO_WM_UNIT_LAYERLEVEL" val="1"/>
  <p:tag name="KSO_WM_TAG_VERSION" val="1.0"/>
  <p:tag name="KSO_WM_BEAUTIFY_FLAG" val="#wm#"/>
  <p:tag name="KSO_WM_SLIDE_BACKGROUND_MASK_FLAG" val="1"/>
  <p:tag name="KSO_WM_UNIT_TYPE" val="y"/>
  <p:tag name="KSO_WM_UNIT_INDEX" val="9"/>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8"/>
  <p:tag name="KSO_WM_UNIT_LAYERLEVEL" val="1"/>
  <p:tag name="KSO_WM_TAG_VERSION" val="1.0"/>
  <p:tag name="KSO_WM_BEAUTIFY_FLAG" val="#wm#"/>
  <p:tag name="KSO_WM_SLIDE_BACKGROUND_MASK_FLAG" val="1"/>
  <p:tag name="KSO_WM_UNIT_TYPE" val="y"/>
  <p:tag name="KSO_WM_UNIT_INDEX" val="8"/>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4"/>
  <p:tag name="KSO_WM_UNIT_LAYERLEVEL" val="1"/>
  <p:tag name="KSO_WM_TAG_VERSION" val="1.0"/>
  <p:tag name="KSO_WM_BEAUTIFY_FLAG" val="#wm#"/>
  <p:tag name="KSO_WM_SLIDE_BACKGROUND_MASK_FLAG" val="1"/>
  <p:tag name="KSO_WM_UNIT_TYPE" val="y"/>
  <p:tag name="KSO_WM_UNIT_INDEX" val="14"/>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3"/>
  <p:tag name="KSO_WM_UNIT_LAYERLEVEL" val="1"/>
  <p:tag name="KSO_WM_TAG_VERSION" val="1.0"/>
  <p:tag name="KSO_WM_BEAUTIFY_FLAG" val="#wm#"/>
  <p:tag name="KSO_WM_SLIDE_BACKGROUND_MASK_FLAG" val="1"/>
  <p:tag name="KSO_WM_UNIT_TYPE" val="y"/>
  <p:tag name="KSO_WM_UNIT_INDEX" val="13"/>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2"/>
  <p:tag name="KSO_WM_UNIT_LAYERLEVEL" val="1"/>
  <p:tag name="KSO_WM_TAG_VERSION" val="1.0"/>
  <p:tag name="KSO_WM_BEAUTIFY_FLAG" val="#wm#"/>
  <p:tag name="KSO_WM_SLIDE_BACKGROUND_MASK_FLAG" val="1"/>
  <p:tag name="KSO_WM_UNIT_TYPE" val="y"/>
  <p:tag name="KSO_WM_UNIT_INDEX" val="1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1"/>
  <p:tag name="KSO_WM_UNIT_LAYERLEVEL" val="1"/>
  <p:tag name="KSO_WM_TAG_VERSION" val="1.0"/>
  <p:tag name="KSO_WM_BEAUTIFY_FLAG" val="#wm#"/>
  <p:tag name="KSO_WM_SLIDE_BACKGROUND_MASK_FLAG" val="1"/>
  <p:tag name="KSO_WM_UNIT_TYPE" val="y"/>
  <p:tag name="KSO_WM_UNIT_INDEX" val="1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829"/>
  <p:tag name="KSO_WM_TEMPLATE_THUMBS_INDEX" val="1、4、6、7、8、9、10、11、12、13、14"/>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0202829">
      <a:dk1>
        <a:srgbClr val="000000"/>
      </a:dk1>
      <a:lt1>
        <a:srgbClr val="FFFFFF"/>
      </a:lt1>
      <a:dk2>
        <a:srgbClr val="E7E8EB"/>
      </a:dk2>
      <a:lt2>
        <a:srgbClr val="FFFFFF"/>
      </a:lt2>
      <a:accent1>
        <a:srgbClr val="DA8FA5"/>
      </a:accent1>
      <a:accent2>
        <a:srgbClr val="DCB29A"/>
      </a:accent2>
      <a:accent3>
        <a:srgbClr val="DBD28E"/>
      </a:accent3>
      <a:accent4>
        <a:srgbClr val="CFE190"/>
      </a:accent4>
      <a:accent5>
        <a:srgbClr val="B7E19D"/>
      </a:accent5>
      <a:accent6>
        <a:srgbClr val="9CE0AB"/>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202829">
    <a:dk1>
      <a:srgbClr val="000000"/>
    </a:dk1>
    <a:lt1>
      <a:srgbClr val="FFFFFF"/>
    </a:lt1>
    <a:dk2>
      <a:srgbClr val="E7E8EB"/>
    </a:dk2>
    <a:lt2>
      <a:srgbClr val="FFFFFF"/>
    </a:lt2>
    <a:accent1>
      <a:srgbClr val="DA8FA5"/>
    </a:accent1>
    <a:accent2>
      <a:srgbClr val="DCB29A"/>
    </a:accent2>
    <a:accent3>
      <a:srgbClr val="DBD28E"/>
    </a:accent3>
    <a:accent4>
      <a:srgbClr val="CFE190"/>
    </a:accent4>
    <a:accent5>
      <a:srgbClr val="B7E19D"/>
    </a:accent5>
    <a:accent6>
      <a:srgbClr val="9CE0AB"/>
    </a:accent6>
    <a:hlink>
      <a:srgbClr val="0563C1"/>
    </a:hlink>
    <a:folHlink>
      <a:srgbClr val="954D72"/>
    </a:folHlink>
  </a:clrScheme>
</a:themeOverride>
</file>

<file path=ppt/theme/themeOverride2.xml><?xml version="1.0" encoding="utf-8"?>
<a:themeOverride xmlns:a="http://schemas.openxmlformats.org/drawingml/2006/main">
  <a:clrScheme name="20202829">
    <a:dk1>
      <a:srgbClr val="000000"/>
    </a:dk1>
    <a:lt1>
      <a:srgbClr val="FFFFFF"/>
    </a:lt1>
    <a:dk2>
      <a:srgbClr val="E7E8EB"/>
    </a:dk2>
    <a:lt2>
      <a:srgbClr val="FFFFFF"/>
    </a:lt2>
    <a:accent1>
      <a:srgbClr val="DA8FA5"/>
    </a:accent1>
    <a:accent2>
      <a:srgbClr val="DCB29A"/>
    </a:accent2>
    <a:accent3>
      <a:srgbClr val="DBD28E"/>
    </a:accent3>
    <a:accent4>
      <a:srgbClr val="CFE190"/>
    </a:accent4>
    <a:accent5>
      <a:srgbClr val="B7E19D"/>
    </a:accent5>
    <a:accent6>
      <a:srgbClr val="9CE0AB"/>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emplate>Gallery</Template>
  <TotalTime>203</TotalTime>
  <Words>1689</Words>
  <Application>Microsoft Office PowerPoint</Application>
  <PresentationFormat>宽屏</PresentationFormat>
  <Paragraphs>131</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微软雅黑</vt:lpstr>
      <vt:lpstr>Arial</vt:lpstr>
      <vt:lpstr>Wingdings</vt:lpstr>
      <vt:lpstr>Office 主题​​</vt:lpstr>
      <vt:lpstr>PowerPoint 演示文稿</vt:lpstr>
      <vt:lpstr>PowerPoint 演示文稿</vt:lpstr>
      <vt:lpstr>     一、成员分工</vt:lpstr>
      <vt:lpstr>二、设计要求</vt:lpstr>
      <vt:lpstr>三、功能设计</vt:lpstr>
      <vt:lpstr>魔板游戏总流程</vt:lpstr>
      <vt:lpstr>四、数据模型</vt:lpstr>
      <vt:lpstr>PowerPoint 演示文稿</vt:lpstr>
      <vt:lpstr>PowerPoint 演示文稿</vt:lpstr>
      <vt:lpstr>五、简单测试</vt:lpstr>
      <vt:lpstr>五、简单测试</vt:lpstr>
      <vt:lpstr>五、简单测试</vt:lpstr>
      <vt:lpstr>六、视图设计</vt:lpstr>
      <vt:lpstr>PowerPoint 演示文稿</vt:lpstr>
      <vt:lpstr>PowerPoint 演示文稿</vt:lpstr>
      <vt:lpstr>      七、新增设计</vt:lpstr>
      <vt:lpstr>改进前后界面对比</vt:lpstr>
      <vt:lpstr>PowerPoint 演示文稿</vt:lpstr>
      <vt:lpstr>PowerPoint 演示文稿</vt:lpstr>
      <vt:lpstr>PowerPoint 演示文稿</vt:lpstr>
      <vt:lpstr>八、不足之处</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zhan lijin</cp:lastModifiedBy>
  <cp:revision>68</cp:revision>
  <dcterms:created xsi:type="dcterms:W3CDTF">2019-12-29T12:21:00Z</dcterms:created>
  <dcterms:modified xsi:type="dcterms:W3CDTF">2020-01-02T15:27:01Z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2052-11.1.0.8799</vt:lpwstr>
  </property>
</Properties>
</file>