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0"/>
  </p:notesMasterIdLst>
  <p:handoutMasterIdLst>
    <p:handoutMasterId r:id="rId21"/>
  </p:handoutMasterIdLst>
  <p:sldIdLst>
    <p:sldId id="297" r:id="rId4"/>
    <p:sldId id="298" r:id="rId5"/>
    <p:sldId id="299" r:id="rId6"/>
    <p:sldId id="314" r:id="rId7"/>
    <p:sldId id="300" r:id="rId8"/>
    <p:sldId id="301" r:id="rId9"/>
    <p:sldId id="315" r:id="rId10"/>
    <p:sldId id="302" r:id="rId11"/>
    <p:sldId id="303" r:id="rId12"/>
    <p:sldId id="304" r:id="rId13"/>
    <p:sldId id="305" r:id="rId14"/>
    <p:sldId id="308" r:id="rId15"/>
    <p:sldId id="311" r:id="rId16"/>
    <p:sldId id="312" r:id="rId17"/>
    <p:sldId id="313" r:id="rId18"/>
    <p:sldId id="310" r:id="rId19"/>
  </p:sldIdLst>
  <p:sldSz cx="9144000" cy="6858000" type="screen4x3"/>
  <p:notesSz cx="6858000" cy="9144000"/>
  <p:custDataLst>
    <p:tags r:id="rId2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3" autoAdjust="0"/>
    <p:restoredTop sz="96695" autoAdjust="0"/>
  </p:normalViewPr>
  <p:slideViewPr>
    <p:cSldViewPr showGuides="1">
      <p:cViewPr varScale="1">
        <p:scale>
          <a:sx n="126" d="100"/>
          <a:sy n="126" d="100"/>
        </p:scale>
        <p:origin x="1518" y="114"/>
      </p:cViewPr>
      <p:guideLst>
        <p:guide orient="horz" pos="2160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00B01F3-32AD-4BC4-84E8-1E4816CB70A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8DE9E20-473F-4C80-B5B8-9061F40A851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 descr="CITTEXT"/>
          <p:cNvSpPr>
            <a:spLocks noChangeArrowheads="1"/>
          </p:cNvSpPr>
          <p:nvPr/>
        </p:nvSpPr>
        <p:spPr bwMode="auto">
          <a:xfrm>
            <a:off x="0" y="0"/>
            <a:ext cx="2895600" cy="6858000"/>
          </a:xfrm>
          <a:custGeom>
            <a:avLst/>
            <a:gdLst>
              <a:gd name="T0" fmla="*/ 0 w 1824"/>
              <a:gd name="T1" fmla="*/ 6858000 h 3840"/>
              <a:gd name="T2" fmla="*/ 0 w 1824"/>
              <a:gd name="T3" fmla="*/ 0 h 3840"/>
              <a:gd name="T4" fmla="*/ 2895600 w 1824"/>
              <a:gd name="T5" fmla="*/ 0 h 3840"/>
              <a:gd name="T6" fmla="*/ 925513 w 1824"/>
              <a:gd name="T7" fmla="*/ 6858000 h 3840"/>
              <a:gd name="T8" fmla="*/ 0 w 1824"/>
              <a:gd name="T9" fmla="*/ 6858000 h 3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4" h="3840">
                <a:moveTo>
                  <a:pt x="0" y="3840"/>
                </a:moveTo>
                <a:lnTo>
                  <a:pt x="0" y="0"/>
                </a:lnTo>
                <a:lnTo>
                  <a:pt x="1824" y="0"/>
                </a:lnTo>
                <a:cubicBezTo>
                  <a:pt x="74" y="1204"/>
                  <a:pt x="465" y="3655"/>
                  <a:pt x="583" y="3840"/>
                </a:cubicBezTo>
                <a:cubicBezTo>
                  <a:pt x="291" y="3840"/>
                  <a:pt x="0" y="3840"/>
                  <a:pt x="0" y="384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6" name="Group 6"/>
          <p:cNvGrpSpPr/>
          <p:nvPr/>
        </p:nvGrpSpPr>
        <p:grpSpPr bwMode="auto">
          <a:xfrm>
            <a:off x="0" y="3567113"/>
            <a:ext cx="5781675" cy="149225"/>
            <a:chOff x="0" y="2256"/>
            <a:chExt cx="3642" cy="94"/>
          </a:xfrm>
        </p:grpSpPr>
        <p:sp>
          <p:nvSpPr>
            <p:cNvPr id="7" name="Freeform 7"/>
            <p:cNvSpPr>
              <a:spLocks noChangeArrowheads="1"/>
            </p:cNvSpPr>
            <p:nvPr userDrawn="1"/>
          </p:nvSpPr>
          <p:spPr bwMode="auto">
            <a:xfrm>
              <a:off x="0" y="2310"/>
              <a:ext cx="3642" cy="1"/>
            </a:xfrm>
            <a:custGeom>
              <a:avLst/>
              <a:gdLst>
                <a:gd name="T0" fmla="*/ 0 w 3642"/>
                <a:gd name="T1" fmla="*/ 0 h 1"/>
                <a:gd name="T2" fmla="*/ 3642 w 364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42" h="1">
                  <a:moveTo>
                    <a:pt x="0" y="0"/>
                  </a:moveTo>
                  <a:lnTo>
                    <a:pt x="3642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8"/>
            <p:cNvGrpSpPr/>
            <p:nvPr userDrawn="1"/>
          </p:nvGrpSpPr>
          <p:grpSpPr bwMode="auto">
            <a:xfrm>
              <a:off x="960" y="2256"/>
              <a:ext cx="1678" cy="94"/>
              <a:chOff x="419" y="1193"/>
              <a:chExt cx="1678" cy="94"/>
            </a:xfrm>
          </p:grpSpPr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419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947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1475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Oval 12"/>
              <p:cNvSpPr>
                <a:spLocks noChangeArrowheads="1"/>
              </p:cNvSpPr>
              <p:nvPr/>
            </p:nvSpPr>
            <p:spPr bwMode="auto">
              <a:xfrm>
                <a:off x="2003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8104188" y="14288"/>
            <a:ext cx="1004887" cy="3381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软件工程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4" name="Picture 11" descr="工大标志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92613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500313"/>
            <a:ext cx="7772400" cy="641350"/>
          </a:xfrm>
        </p:spPr>
        <p:txBody>
          <a:bodyPr anchor="b">
            <a:spAutoFit/>
          </a:bodyPr>
          <a:lstStyle>
            <a:lvl1pPr algn="ctr">
              <a:defRPr sz="3600"/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400800" cy="396875"/>
          </a:xfrm>
        </p:spPr>
        <p:txBody>
          <a:bodyPr>
            <a:spAutoFit/>
          </a:bodyPr>
          <a:lstStyle>
            <a:lvl1pPr marL="0" indent="0" algn="ctr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b="0">
                <a:ea typeface="楷体_GB2312" pitchFamily="49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508000"/>
            <a:ext cx="2124075" cy="60896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825" y="508000"/>
            <a:ext cx="6219825" cy="60896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 descr="CITTEXT"/>
          <p:cNvSpPr>
            <a:spLocks noChangeArrowheads="1"/>
          </p:cNvSpPr>
          <p:nvPr/>
        </p:nvSpPr>
        <p:spPr bwMode="auto">
          <a:xfrm>
            <a:off x="0" y="0"/>
            <a:ext cx="2895600" cy="6858000"/>
          </a:xfrm>
          <a:custGeom>
            <a:avLst/>
            <a:gdLst>
              <a:gd name="T0" fmla="*/ 0 w 1824"/>
              <a:gd name="T1" fmla="*/ 6858000 h 3840"/>
              <a:gd name="T2" fmla="*/ 0 w 1824"/>
              <a:gd name="T3" fmla="*/ 0 h 3840"/>
              <a:gd name="T4" fmla="*/ 2895600 w 1824"/>
              <a:gd name="T5" fmla="*/ 0 h 3840"/>
              <a:gd name="T6" fmla="*/ 925513 w 1824"/>
              <a:gd name="T7" fmla="*/ 6858000 h 3840"/>
              <a:gd name="T8" fmla="*/ 0 w 1824"/>
              <a:gd name="T9" fmla="*/ 6858000 h 3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4" h="3840">
                <a:moveTo>
                  <a:pt x="0" y="3840"/>
                </a:moveTo>
                <a:lnTo>
                  <a:pt x="0" y="0"/>
                </a:lnTo>
                <a:lnTo>
                  <a:pt x="1824" y="0"/>
                </a:lnTo>
                <a:cubicBezTo>
                  <a:pt x="74" y="1204"/>
                  <a:pt x="465" y="3655"/>
                  <a:pt x="583" y="3840"/>
                </a:cubicBezTo>
                <a:cubicBezTo>
                  <a:pt x="291" y="3840"/>
                  <a:pt x="0" y="3840"/>
                  <a:pt x="0" y="384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6" name="Group 6"/>
          <p:cNvGrpSpPr/>
          <p:nvPr/>
        </p:nvGrpSpPr>
        <p:grpSpPr bwMode="auto">
          <a:xfrm>
            <a:off x="0" y="3567113"/>
            <a:ext cx="5781675" cy="149225"/>
            <a:chOff x="0" y="2256"/>
            <a:chExt cx="3642" cy="94"/>
          </a:xfrm>
        </p:grpSpPr>
        <p:sp>
          <p:nvSpPr>
            <p:cNvPr id="7" name="Freeform 7"/>
            <p:cNvSpPr>
              <a:spLocks noChangeArrowheads="1"/>
            </p:cNvSpPr>
            <p:nvPr userDrawn="1"/>
          </p:nvSpPr>
          <p:spPr bwMode="auto">
            <a:xfrm>
              <a:off x="0" y="2310"/>
              <a:ext cx="3642" cy="1"/>
            </a:xfrm>
            <a:custGeom>
              <a:avLst/>
              <a:gdLst>
                <a:gd name="T0" fmla="*/ 0 w 3642"/>
                <a:gd name="T1" fmla="*/ 0 h 1"/>
                <a:gd name="T2" fmla="*/ 3642 w 364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42" h="1">
                  <a:moveTo>
                    <a:pt x="0" y="0"/>
                  </a:moveTo>
                  <a:lnTo>
                    <a:pt x="3642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8"/>
            <p:cNvGrpSpPr/>
            <p:nvPr userDrawn="1"/>
          </p:nvGrpSpPr>
          <p:grpSpPr bwMode="auto">
            <a:xfrm>
              <a:off x="960" y="2256"/>
              <a:ext cx="1678" cy="94"/>
              <a:chOff x="419" y="1193"/>
              <a:chExt cx="1678" cy="94"/>
            </a:xfrm>
          </p:grpSpPr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419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947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1475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Oval 12"/>
              <p:cNvSpPr>
                <a:spLocks noChangeArrowheads="1"/>
              </p:cNvSpPr>
              <p:nvPr/>
            </p:nvSpPr>
            <p:spPr bwMode="auto">
              <a:xfrm>
                <a:off x="2003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8104188" y="14288"/>
            <a:ext cx="1004887" cy="3381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软件工程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4" name="Picture 11" descr="工大标志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92613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500313"/>
            <a:ext cx="7772400" cy="641350"/>
          </a:xfrm>
        </p:spPr>
        <p:txBody>
          <a:bodyPr anchor="b">
            <a:spAutoFit/>
          </a:bodyPr>
          <a:lstStyle>
            <a:lvl1pPr algn="ctr">
              <a:defRPr sz="3600"/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400800" cy="396875"/>
          </a:xfrm>
        </p:spPr>
        <p:txBody>
          <a:bodyPr>
            <a:spAutoFit/>
          </a:bodyPr>
          <a:lstStyle>
            <a:lvl1pPr marL="0" indent="0" algn="ctr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b="0">
                <a:ea typeface="楷体_GB2312" pitchFamily="49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027487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175" y="1484313"/>
            <a:ext cx="4029075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508000"/>
            <a:ext cx="2124075" cy="60896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825" y="508000"/>
            <a:ext cx="6219825" cy="60896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027487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175" y="1484313"/>
            <a:ext cx="4029075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3825" y="508000"/>
            <a:ext cx="8496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12"/>
          <p:cNvSpPr>
            <a:spLocks noGrp="1" noChangeArrowheads="1"/>
          </p:cNvSpPr>
          <p:nvPr>
            <p:ph type="body" idx="9"/>
          </p:nvPr>
        </p:nvSpPr>
        <p:spPr bwMode="auto">
          <a:xfrm>
            <a:off x="395288" y="1484313"/>
            <a:ext cx="8208962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Freeform 13"/>
          <p:cNvSpPr>
            <a:spLocks noChangeArrowheads="1"/>
          </p:cNvSpPr>
          <p:nvPr userDrawn="1"/>
        </p:nvSpPr>
        <p:spPr bwMode="auto">
          <a:xfrm>
            <a:off x="152400" y="1268413"/>
            <a:ext cx="7732713" cy="5589587"/>
          </a:xfrm>
          <a:custGeom>
            <a:avLst/>
            <a:gdLst>
              <a:gd name="T0" fmla="*/ 0 w 4320"/>
              <a:gd name="T1" fmla="*/ 5589587 h 3264"/>
              <a:gd name="T2" fmla="*/ 0 w 4320"/>
              <a:gd name="T3" fmla="*/ 0 h 3264"/>
              <a:gd name="T4" fmla="*/ 7732713 w 4320"/>
              <a:gd name="T5" fmla="*/ 0 h 32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" h="3264">
                <a:moveTo>
                  <a:pt x="0" y="3264"/>
                </a:moveTo>
                <a:lnTo>
                  <a:pt x="0" y="0"/>
                </a:lnTo>
                <a:lnTo>
                  <a:pt x="4320" y="0"/>
                </a:lnTo>
              </a:path>
            </a:pathLst>
          </a:cu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6651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7" name="Oval 15"/>
          <p:cNvSpPr>
            <a:spLocks noChangeArrowheads="1"/>
          </p:cNvSpPr>
          <p:nvPr/>
        </p:nvSpPr>
        <p:spPr bwMode="auto">
          <a:xfrm>
            <a:off x="15033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8" name="Oval 16"/>
          <p:cNvSpPr>
            <a:spLocks noChangeArrowheads="1"/>
          </p:cNvSpPr>
          <p:nvPr/>
        </p:nvSpPr>
        <p:spPr bwMode="auto">
          <a:xfrm>
            <a:off x="23415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9" name="Oval 17"/>
          <p:cNvSpPr>
            <a:spLocks noChangeArrowheads="1"/>
          </p:cNvSpPr>
          <p:nvPr/>
        </p:nvSpPr>
        <p:spPr bwMode="auto">
          <a:xfrm>
            <a:off x="31797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3" name="Rectangle 18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Text Box 19"/>
          <p:cNvSpPr txBox="1">
            <a:spLocks noChangeArrowheads="1"/>
          </p:cNvSpPr>
          <p:nvPr/>
        </p:nvSpPr>
        <p:spPr bwMode="auto">
          <a:xfrm>
            <a:off x="6532563" y="19050"/>
            <a:ext cx="2611437" cy="3222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软件工程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轮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检查汇报</a:t>
            </a:r>
            <a:endParaRPr lang="zh-CN" altLang="en-US" sz="15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733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330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>
          <a:solidFill>
            <a:srgbClr val="000000"/>
          </a:solidFill>
          <a:latin typeface="+mn-lt"/>
          <a:ea typeface="+mn-ea"/>
        </a:defRPr>
      </a:lvl2pPr>
      <a:lvl3pPr marL="682625" indent="-2241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000000"/>
          </a:solidFill>
          <a:latin typeface="+mn-lt"/>
          <a:ea typeface="+mn-ea"/>
        </a:defRPr>
      </a:lvl3pPr>
      <a:lvl4pPr marL="91313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+mn-lt"/>
          <a:ea typeface="+mn-ea"/>
        </a:defRPr>
      </a:lvl4pPr>
      <a:lvl5pPr marL="114300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5pPr>
      <a:lvl6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6pPr>
      <a:lvl7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7pPr>
      <a:lvl8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8pPr>
      <a:lvl9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3825" y="508000"/>
            <a:ext cx="8496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12"/>
          <p:cNvSpPr>
            <a:spLocks noGrp="1" noChangeArrowheads="1"/>
          </p:cNvSpPr>
          <p:nvPr>
            <p:ph type="body" idx="9"/>
          </p:nvPr>
        </p:nvSpPr>
        <p:spPr bwMode="auto">
          <a:xfrm>
            <a:off x="395288" y="1484313"/>
            <a:ext cx="8208962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2052" name="Freeform 13"/>
          <p:cNvSpPr>
            <a:spLocks noChangeArrowheads="1"/>
          </p:cNvSpPr>
          <p:nvPr userDrawn="1"/>
        </p:nvSpPr>
        <p:spPr bwMode="auto">
          <a:xfrm>
            <a:off x="152400" y="1268413"/>
            <a:ext cx="7732713" cy="5589587"/>
          </a:xfrm>
          <a:custGeom>
            <a:avLst/>
            <a:gdLst>
              <a:gd name="T0" fmla="*/ 0 w 4320"/>
              <a:gd name="T1" fmla="*/ 5589587 h 3264"/>
              <a:gd name="T2" fmla="*/ 0 w 4320"/>
              <a:gd name="T3" fmla="*/ 0 h 3264"/>
              <a:gd name="T4" fmla="*/ 7732713 w 4320"/>
              <a:gd name="T5" fmla="*/ 0 h 32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" h="3264">
                <a:moveTo>
                  <a:pt x="0" y="3264"/>
                </a:moveTo>
                <a:lnTo>
                  <a:pt x="0" y="0"/>
                </a:lnTo>
                <a:lnTo>
                  <a:pt x="4320" y="0"/>
                </a:lnTo>
              </a:path>
            </a:pathLst>
          </a:cu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6651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7" name="Oval 15"/>
          <p:cNvSpPr>
            <a:spLocks noChangeArrowheads="1"/>
          </p:cNvSpPr>
          <p:nvPr/>
        </p:nvSpPr>
        <p:spPr bwMode="auto">
          <a:xfrm>
            <a:off x="15033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8" name="Oval 16"/>
          <p:cNvSpPr>
            <a:spLocks noChangeArrowheads="1"/>
          </p:cNvSpPr>
          <p:nvPr/>
        </p:nvSpPr>
        <p:spPr bwMode="auto">
          <a:xfrm>
            <a:off x="23415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9" name="Oval 17"/>
          <p:cNvSpPr>
            <a:spLocks noChangeArrowheads="1"/>
          </p:cNvSpPr>
          <p:nvPr/>
        </p:nvSpPr>
        <p:spPr bwMode="auto">
          <a:xfrm>
            <a:off x="31797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3" name="Rectangle 18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Text Box 19"/>
          <p:cNvSpPr txBox="1">
            <a:spLocks noChangeArrowheads="1"/>
          </p:cNvSpPr>
          <p:nvPr/>
        </p:nvSpPr>
        <p:spPr bwMode="auto">
          <a:xfrm>
            <a:off x="6532563" y="19050"/>
            <a:ext cx="2611437" cy="3222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软件工程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轮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检查汇报</a:t>
            </a:r>
            <a:endParaRPr lang="zh-CN" altLang="en-US" sz="15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733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330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>
          <a:solidFill>
            <a:srgbClr val="000000"/>
          </a:solidFill>
          <a:latin typeface="+mn-lt"/>
          <a:ea typeface="+mn-ea"/>
        </a:defRPr>
      </a:lvl2pPr>
      <a:lvl3pPr marL="682625" indent="-2241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000000"/>
          </a:solidFill>
          <a:latin typeface="+mn-lt"/>
          <a:ea typeface="+mn-ea"/>
        </a:defRPr>
      </a:lvl3pPr>
      <a:lvl4pPr marL="91313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+mn-lt"/>
          <a:ea typeface="+mn-ea"/>
        </a:defRPr>
      </a:lvl4pPr>
      <a:lvl5pPr marL="114300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5pPr>
      <a:lvl6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6pPr>
      <a:lvl7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7pPr>
      <a:lvl8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8pPr>
      <a:lvl9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617663"/>
            <a:ext cx="7772400" cy="1506537"/>
          </a:xfrm>
        </p:spPr>
        <p:txBody>
          <a:bodyPr/>
          <a:lstStyle/>
          <a:p>
            <a:pPr eaLnBrk="1" hangingPunct="1"/>
            <a:r>
              <a:rPr lang="zh-CN" altLang="zh-CN" sz="2800" dirty="0"/>
              <a:t>哈工大计算学部</a:t>
            </a:r>
            <a:r>
              <a:rPr lang="en-US" altLang="zh-CN" sz="2800" dirty="0"/>
              <a:t>2024</a:t>
            </a:r>
            <a:r>
              <a:rPr lang="zh-CN" altLang="en-US" sz="2800" dirty="0"/>
              <a:t>年春季学期</a:t>
            </a:r>
            <a:br>
              <a:rPr lang="zh-CN" altLang="en-US" sz="2800" dirty="0"/>
            </a:br>
            <a:r>
              <a:rPr lang="en-US" altLang="zh-CN" sz="2800" dirty="0"/>
              <a:t>《</a:t>
            </a:r>
            <a:r>
              <a:rPr lang="zh-CN" altLang="en-US" sz="2800" dirty="0"/>
              <a:t>软件工程</a:t>
            </a:r>
            <a:r>
              <a:rPr lang="en-US" altLang="zh-CN" sz="2800" dirty="0"/>
              <a:t>》Project</a:t>
            </a:r>
            <a:br>
              <a:rPr lang="en-US" altLang="zh-CN" sz="2800" dirty="0"/>
            </a:b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轮</a:t>
            </a:r>
            <a:r>
              <a:rPr lang="en-US" altLang="zh-CN" dirty="0"/>
              <a:t> </a:t>
            </a:r>
            <a:r>
              <a:rPr lang="zh-CN" altLang="en-US" dirty="0"/>
              <a:t>检查汇报</a:t>
            </a:r>
            <a:endParaRPr lang="zh-CN" altLang="en-US" dirty="0"/>
          </a:p>
        </p:txBody>
      </p:sp>
      <p:sp>
        <p:nvSpPr>
          <p:cNvPr id="7171" name="Rectangle 19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400800" cy="1136650"/>
          </a:xfrm>
        </p:spPr>
        <p:txBody>
          <a:bodyPr/>
          <a:lstStyle/>
          <a:p>
            <a:pPr eaLnBrk="1" hangingPunct="1"/>
            <a:r>
              <a:rPr lang="zh-CN" altLang="en-US" noProof="1"/>
              <a:t>小组成员：胡柏瑞、王榕墨、彭梓</a:t>
            </a:r>
            <a:endParaRPr lang="zh-CN" altLang="zh-CN" noProof="1"/>
          </a:p>
          <a:p>
            <a:pPr eaLnBrk="1" hangingPunct="1"/>
            <a:endParaRPr lang="zh-CN" altLang="zh-CN" noProof="1"/>
          </a:p>
          <a:p>
            <a:pPr eaLnBrk="1" hangingPunct="1"/>
            <a:fld id="{C89F43D9-17A5-4FEF-9BCE-A1EBF701B548}" type="datetime2">
              <a:rPr lang="zh-CN" altLang="en-US" noProof="1" smtClean="0"/>
            </a:fld>
            <a:endParaRPr lang="zh-CN" altLang="en-US" noProof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团队分工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胡柏瑞：完成基本功能和简单前端界面，数据库初始化：创建了用户、题目、考试及其关系等数据库表，并进行初始化。用户管理：注册、登录、注销功能；角色管理（教师和学生）。题目管理：教师可以添加不同类型的题目。考试管理：教师可以创建考试并选择题目，查看试卷组成。</a:t>
            </a:r>
            <a:endParaRPr lang="en-US" altLang="zh-CN" dirty="0"/>
          </a:p>
          <a:p>
            <a:pPr eaLnBrk="1" hangingPunct="1"/>
            <a:r>
              <a:rPr lang="zh-CN" altLang="en-US" dirty="0"/>
              <a:t>王榕墨：在线答题：学生可以在线参加考试，系统记录并显示答案。</a:t>
            </a:r>
            <a:endParaRPr lang="en-US" altLang="zh-CN" dirty="0"/>
          </a:p>
          <a:p>
            <a:pPr eaLnBrk="1" hangingPunct="1"/>
            <a:r>
              <a:rPr lang="zh-CN" altLang="en-US" dirty="0"/>
              <a:t>彭梓：重做优化前端界面，加入一些</a:t>
            </a:r>
            <a:r>
              <a:rPr lang="en-US" altLang="zh-CN" dirty="0"/>
              <a:t>JavaScript</a:t>
            </a:r>
            <a:endParaRPr lang="zh-CN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开发进度计划</a:t>
            </a:r>
            <a:endParaRPr lang="zh-CN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第一周确定题目和队员分工</a:t>
            </a:r>
            <a:endParaRPr lang="en-US" altLang="zh-CN" dirty="0"/>
          </a:p>
          <a:p>
            <a:pPr eaLnBrk="1" hangingPunct="1"/>
            <a:r>
              <a:rPr lang="zh-CN" altLang="en-US" dirty="0"/>
              <a:t>第二周到第三周完成所有的基本功能，包括用户管理、题目管理、考试管理</a:t>
            </a:r>
            <a:endParaRPr lang="en-US" altLang="zh-CN" dirty="0"/>
          </a:p>
          <a:p>
            <a:pPr eaLnBrk="1" hangingPunct="1"/>
            <a:r>
              <a:rPr lang="zh-CN" altLang="en-US" dirty="0"/>
              <a:t>第四周完成在线答题并优化前端界面，加入必要的</a:t>
            </a:r>
            <a:r>
              <a:rPr lang="en-US" altLang="zh-CN" dirty="0"/>
              <a:t>JavaScript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可行性分析</a:t>
            </a:r>
            <a:endParaRPr lang="zh-CN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Web</a:t>
            </a:r>
            <a:r>
              <a:rPr lang="zh-CN" altLang="en-US" dirty="0"/>
              <a:t>开发技术：项目使用</a:t>
            </a:r>
            <a:r>
              <a:rPr lang="en-US" altLang="zh-CN" dirty="0"/>
              <a:t>Flask</a:t>
            </a:r>
            <a:r>
              <a:rPr lang="zh-CN" altLang="en-US" dirty="0"/>
              <a:t>框架，这是一种轻量级的</a:t>
            </a:r>
            <a:r>
              <a:rPr lang="en-US" altLang="zh-CN" dirty="0"/>
              <a:t>Python Web</a:t>
            </a:r>
            <a:r>
              <a:rPr lang="zh-CN" altLang="en-US" dirty="0"/>
              <a:t>框架，适合快速开发和迭代。</a:t>
            </a:r>
            <a:r>
              <a:rPr lang="en-US" altLang="zh-CN" dirty="0"/>
              <a:t>Flask</a:t>
            </a:r>
            <a:r>
              <a:rPr lang="zh-CN" altLang="en-US" dirty="0"/>
              <a:t>具备良好的扩展性和灵活性，可以满足项目的需求。</a:t>
            </a:r>
            <a:endParaRPr lang="en-US" altLang="zh-CN" dirty="0"/>
          </a:p>
          <a:p>
            <a:pPr eaLnBrk="1" hangingPunct="1"/>
            <a:r>
              <a:rPr lang="zh-CN" altLang="en-US" dirty="0"/>
              <a:t>数据库技术：</a:t>
            </a:r>
            <a:r>
              <a:rPr lang="en-US" altLang="zh-CN" dirty="0"/>
              <a:t>SQLite</a:t>
            </a:r>
            <a:r>
              <a:rPr lang="zh-CN" altLang="en-US" dirty="0"/>
              <a:t>作为数据库管理系统，适合小型和中型项目。对于更大的数据量，可以考虑迁移到</a:t>
            </a:r>
            <a:r>
              <a:rPr lang="en-US" altLang="zh-CN" dirty="0"/>
              <a:t>MySQL</a:t>
            </a:r>
            <a:r>
              <a:rPr lang="zh-CN" altLang="en-US" dirty="0"/>
              <a:t>或</a:t>
            </a:r>
            <a:r>
              <a:rPr lang="en-US" altLang="zh-CN" dirty="0"/>
              <a:t>PostgreSQL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/>
            <a:r>
              <a:rPr lang="zh-CN" altLang="en-US" dirty="0"/>
              <a:t>前端技术：</a:t>
            </a:r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/>
              <a:t>CSS</a:t>
            </a:r>
            <a:r>
              <a:rPr lang="zh-CN" altLang="en-US" dirty="0"/>
              <a:t>、</a:t>
            </a:r>
            <a:r>
              <a:rPr lang="en-US" altLang="zh-CN" dirty="0"/>
              <a:t>JavaScript</a:t>
            </a:r>
            <a:r>
              <a:rPr lang="zh-CN" altLang="en-US" dirty="0"/>
              <a:t>等前端技术，以及</a:t>
            </a:r>
            <a:r>
              <a:rPr lang="en-US" altLang="zh-CN" dirty="0"/>
              <a:t>Bootstrap</a:t>
            </a:r>
            <a:r>
              <a:rPr lang="zh-CN" altLang="en-US" dirty="0"/>
              <a:t>等前端框架可以提高开发效率和用户体验。</a:t>
            </a:r>
            <a:endParaRPr lang="zh-CN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轮成果</a:t>
            </a:r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305" y="1157288"/>
            <a:ext cx="4782003" cy="208823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5" y="4411753"/>
            <a:ext cx="5015845" cy="24412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240" y="4474230"/>
            <a:ext cx="5146455" cy="237879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0354" y="2389054"/>
            <a:ext cx="6645634" cy="20882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小结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600" eaLnBrk="1" hangingPunct="1">
              <a:defRPr/>
            </a:pPr>
            <a:r>
              <a:rPr lang="zh-CN" altLang="zh-CN" sz="1800" i="1" u="sng" noProof="1"/>
              <a:t>第</a:t>
            </a:r>
            <a:r>
              <a:rPr lang="en-US" altLang="zh-CN" sz="1800" i="1" u="sng" noProof="1"/>
              <a:t>1</a:t>
            </a:r>
            <a:r>
              <a:rPr lang="zh-CN" altLang="en-US" sz="1800" i="1" u="sng" noProof="1"/>
              <a:t>轮总体完成情况</a:t>
            </a:r>
            <a:endParaRPr lang="en-US" altLang="zh-CN" sz="1800" i="1" u="sng" noProof="1"/>
          </a:p>
          <a:p>
            <a:r>
              <a:rPr lang="zh-CN" altLang="en-US" sz="1400" dirty="0"/>
              <a:t>数据库初始化：创建了用户、题目、考试及其关系等数据库表，并进行初始化。</a:t>
            </a:r>
            <a:endParaRPr lang="zh-CN" altLang="en-US" sz="1400" dirty="0"/>
          </a:p>
          <a:p>
            <a:r>
              <a:rPr lang="zh-CN" altLang="en-US" sz="1400" dirty="0"/>
              <a:t>用户管理：注册、登录、注销功能；角色管理（教师和学生）。</a:t>
            </a:r>
            <a:endParaRPr lang="zh-CN" altLang="en-US" sz="1400" dirty="0"/>
          </a:p>
          <a:p>
            <a:r>
              <a:rPr lang="zh-CN" altLang="en-US" sz="1400" dirty="0"/>
              <a:t>题目管理：教师可以添加不同类型的题目。</a:t>
            </a:r>
            <a:endParaRPr lang="zh-CN" altLang="en-US" sz="1400" dirty="0"/>
          </a:p>
          <a:p>
            <a:r>
              <a:rPr lang="zh-CN" altLang="en-US" sz="1400" dirty="0"/>
              <a:t>考试管理：教师可以创建考试并选择题目，查看试卷组成。</a:t>
            </a:r>
            <a:endParaRPr lang="zh-CN" altLang="en-US" sz="1400" dirty="0"/>
          </a:p>
          <a:p>
            <a:r>
              <a:rPr lang="zh-CN" altLang="en-US" sz="1400" dirty="0"/>
              <a:t>在线答题：学生可以在线参加考试，系统记录并显示答案。</a:t>
            </a:r>
            <a:endParaRPr lang="zh-CN" altLang="en-US" noProof="1"/>
          </a:p>
          <a:p>
            <a:pPr indent="-228600" eaLnBrk="1" hangingPunct="1">
              <a:defRPr/>
            </a:pPr>
            <a:r>
              <a:rPr lang="zh-CN" altLang="en-US" sz="1800" i="1" u="sng" noProof="1"/>
              <a:t>第</a:t>
            </a:r>
            <a:r>
              <a:rPr lang="en-US" altLang="zh-CN" sz="1800" i="1" u="sng" noProof="1"/>
              <a:t>2</a:t>
            </a:r>
            <a:r>
              <a:rPr lang="zh-CN" altLang="en-US" sz="1800" i="1" u="sng" noProof="1"/>
              <a:t>轮需要改进的地方和措施</a:t>
            </a:r>
            <a:endParaRPr lang="zh-CN" altLang="en-US" sz="1800" i="1" u="sng" noProof="1"/>
          </a:p>
          <a:p>
            <a:pPr indent="-228600" eaLnBrk="1" hangingPunct="1">
              <a:defRPr/>
            </a:pPr>
            <a:r>
              <a:rPr lang="zh-CN" altLang="en-US" sz="1400" dirty="0"/>
              <a:t>增加试卷随机生成功能，根据题目难度和类型自动生成试卷。</a:t>
            </a:r>
            <a:endParaRPr lang="en-US" altLang="zh-CN" sz="1400" dirty="0"/>
          </a:p>
          <a:p>
            <a:pPr indent="-228600" eaLnBrk="1" hangingPunct="1">
              <a:defRPr/>
            </a:pPr>
            <a:r>
              <a:rPr lang="zh-CN" altLang="en-US" sz="1400" dirty="0"/>
              <a:t>在学生答题后，生成详细的成绩报告，包含答题情况和正确答案。</a:t>
            </a:r>
            <a:endParaRPr lang="en-US" altLang="zh-CN" sz="1400" dirty="0"/>
          </a:p>
          <a:p>
            <a:pPr indent="-228600" eaLnBrk="1" hangingPunct="1">
              <a:defRPr/>
            </a:pPr>
            <a:r>
              <a:rPr lang="zh-CN" altLang="en-US" sz="1400" dirty="0"/>
              <a:t>教师可以查看和导出学生成绩，进行成绩分析和统计。</a:t>
            </a:r>
            <a:endParaRPr lang="en-US" altLang="zh-CN" sz="1400" dirty="0"/>
          </a:p>
          <a:p>
            <a:pPr indent="-228600" eaLnBrk="1" hangingPunct="1">
              <a:defRPr/>
            </a:pPr>
            <a:r>
              <a:rPr lang="zh-CN" altLang="en-US" sz="1400" dirty="0"/>
              <a:t>实现批量导入题目功能，支持</a:t>
            </a:r>
            <a:r>
              <a:rPr lang="en-US" altLang="zh-CN" sz="1400" dirty="0"/>
              <a:t>Excel</a:t>
            </a:r>
            <a:r>
              <a:rPr lang="zh-CN" altLang="en-US" sz="1400" dirty="0"/>
              <a:t>或</a:t>
            </a:r>
            <a:r>
              <a:rPr lang="en-US" altLang="zh-CN" sz="1400" dirty="0"/>
              <a:t>CSV</a:t>
            </a:r>
            <a:r>
              <a:rPr lang="zh-CN" altLang="en-US" sz="1400" dirty="0"/>
              <a:t>文件格式，方便教师批量管理题库。</a:t>
            </a:r>
            <a:endParaRPr lang="en-US" altLang="zh-CN" sz="1400" dirty="0"/>
          </a:p>
          <a:p>
            <a:pPr indent="-228600" eaLnBrk="1" hangingPunct="1">
              <a:defRPr/>
            </a:pPr>
            <a:r>
              <a:rPr lang="zh-CN" altLang="en-US" sz="1400" dirty="0"/>
              <a:t>实现题目导出功能，支持导出到</a:t>
            </a:r>
            <a:r>
              <a:rPr lang="en-US" altLang="zh-CN" sz="1400" dirty="0"/>
              <a:t>Excel</a:t>
            </a:r>
            <a:r>
              <a:rPr lang="zh-CN" altLang="en-US" sz="1400" dirty="0"/>
              <a:t>，方便教师备份和分享题库。</a:t>
            </a:r>
            <a:endParaRPr lang="en-US" altLang="zh-CN" sz="1400" dirty="0"/>
          </a:p>
          <a:p>
            <a:pPr indent="-228600" eaLnBrk="1" hangingPunct="1">
              <a:defRPr/>
            </a:pPr>
            <a:r>
              <a:rPr lang="zh-CN" altLang="en-US" sz="1400" noProof="1"/>
              <a:t>引入管理员这一角色，老师只能管理自己的题目，管理员能够全局管理题目。</a:t>
            </a:r>
            <a:endParaRPr lang="en-US" altLang="zh-CN" sz="1400" noProof="1"/>
          </a:p>
          <a:p>
            <a:pPr indent="-228600" eaLnBrk="1" hangingPunct="1">
              <a:defRPr/>
            </a:pPr>
            <a:r>
              <a:rPr lang="zh-CN" altLang="en-US" sz="1400" dirty="0"/>
              <a:t>密码安全：使用更强的密码哈希算法（如</a:t>
            </a:r>
            <a:r>
              <a:rPr lang="en-US" altLang="zh-CN" sz="1400" dirty="0"/>
              <a:t>Argon2</a:t>
            </a:r>
            <a:r>
              <a:rPr lang="zh-CN" altLang="en-US" sz="1400" dirty="0"/>
              <a:t>）和</a:t>
            </a:r>
            <a:r>
              <a:rPr lang="en-US" altLang="zh-CN" sz="1400" dirty="0"/>
              <a:t>SSL/TLS</a:t>
            </a:r>
            <a:r>
              <a:rPr lang="zh-CN" altLang="en-US" sz="1400" dirty="0"/>
              <a:t>加密，确保密码在存储和传输过程中的安全性。</a:t>
            </a:r>
            <a:endParaRPr lang="zh-CN" altLang="en-US" sz="1400" noProof="1"/>
          </a:p>
          <a:p>
            <a:pPr indent="-228600" eaLnBrk="1" hangingPunct="1">
              <a:defRPr/>
            </a:pPr>
            <a:endParaRPr lang="zh-CN" altLang="en-US" noProof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检查材料提交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395606" y="1484630"/>
            <a:ext cx="8224520" cy="5113020"/>
          </a:xfrm>
        </p:spPr>
        <p:txBody>
          <a:bodyPr/>
          <a:lstStyle/>
          <a:p>
            <a:pPr indent="-228600" eaLnBrk="1" hangingPunct="1">
              <a:defRPr/>
            </a:pPr>
            <a:r>
              <a:rPr lang="zh-CN" altLang="en-US" noProof="1"/>
              <a:t>提交时间：</a:t>
            </a:r>
            <a:endParaRPr lang="zh-CN" altLang="en-US" noProof="1"/>
          </a:p>
          <a:p>
            <a:pPr lvl="1" eaLnBrk="1" hangingPunct="1">
              <a:defRPr/>
            </a:pPr>
            <a:r>
              <a:rPr lang="zh-CN" altLang="en-US" noProof="1"/>
              <a:t>第</a:t>
            </a:r>
            <a:r>
              <a:rPr lang="en-US" altLang="zh-CN" noProof="1"/>
              <a:t>14</a:t>
            </a:r>
            <a:r>
              <a:rPr lang="zh-CN" altLang="en-US" noProof="1"/>
              <a:t>周周日，</a:t>
            </a:r>
            <a:r>
              <a:rPr lang="en-US" altLang="zh-CN" noProof="1"/>
              <a:t>6</a:t>
            </a:r>
            <a:r>
              <a:rPr lang="zh-CN" altLang="en-US" noProof="1"/>
              <a:t>月</a:t>
            </a:r>
            <a:r>
              <a:rPr lang="en-US" altLang="zh-CN" noProof="1"/>
              <a:t>9</a:t>
            </a:r>
            <a:r>
              <a:rPr lang="zh-CN" altLang="en-US" noProof="1"/>
              <a:t>日，晚</a:t>
            </a:r>
            <a:r>
              <a:rPr lang="en-US" altLang="zh-CN" noProof="1"/>
              <a:t>23:55</a:t>
            </a:r>
            <a:r>
              <a:rPr lang="zh-CN" altLang="en-US" noProof="1"/>
              <a:t>分之前。</a:t>
            </a:r>
            <a:endParaRPr lang="zh-CN" altLang="en-US" noProof="1"/>
          </a:p>
          <a:p>
            <a:pPr indent="-228600" eaLnBrk="1" hangingPunct="1">
              <a:defRPr/>
            </a:pPr>
            <a:r>
              <a:rPr lang="zh-CN" altLang="en-US" noProof="1"/>
              <a:t>提交到头歌平台的班级项目目录中的“</a:t>
            </a:r>
            <a:r>
              <a:rPr lang="en-US" altLang="zh-CN" noProof="1"/>
              <a:t>Project</a:t>
            </a:r>
            <a:r>
              <a:rPr lang="zh-CN" altLang="en-US" noProof="1"/>
              <a:t>第</a:t>
            </a:r>
            <a:r>
              <a:rPr lang="en-US" altLang="zh-CN" noProof="1"/>
              <a:t>1</a:t>
            </a:r>
            <a:r>
              <a:rPr lang="zh-CN" altLang="en-US" noProof="1"/>
              <a:t>轮检查”</a:t>
            </a: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/>
          </a:p>
          <a:p>
            <a:pPr indent="-228600" eaLnBrk="1" hangingPunct="1">
              <a:defRPr/>
            </a:pPr>
            <a:r>
              <a:rPr lang="zh-CN" altLang="en-US" noProof="1"/>
              <a:t>提交内容：</a:t>
            </a:r>
            <a:endParaRPr lang="zh-CN" altLang="en-US" noProof="1"/>
          </a:p>
          <a:p>
            <a:pPr lvl="1" eaLnBrk="1" hangingPunct="1">
              <a:defRPr/>
            </a:pPr>
            <a:r>
              <a:rPr lang="zh-CN" altLang="en-US" noProof="1">
                <a:cs typeface="+mn-ea"/>
                <a:sym typeface="+mn-ea"/>
              </a:rPr>
              <a:t>检查汇报PPT</a:t>
            </a:r>
            <a:r>
              <a:rPr lang="en-US" altLang="zh-CN" noProof="1">
                <a:cs typeface="+mn-ea"/>
                <a:sym typeface="+mn-ea"/>
              </a:rPr>
              <a:t>(</a:t>
            </a:r>
            <a:r>
              <a:rPr lang="zh-CN" altLang="en-US" noProof="1">
                <a:cs typeface="+mn-ea"/>
                <a:sym typeface="+mn-ea"/>
              </a:rPr>
              <a:t>当前文件</a:t>
            </a:r>
            <a:r>
              <a:rPr lang="en-US" altLang="zh-CN" noProof="1">
                <a:cs typeface="+mn-ea"/>
                <a:sym typeface="+mn-ea"/>
              </a:rPr>
              <a:t>)</a:t>
            </a:r>
            <a:r>
              <a:rPr lang="zh-CN" altLang="en-US" noProof="1">
                <a:cs typeface="+mn-ea"/>
                <a:sym typeface="+mn-ea"/>
              </a:rPr>
              <a:t>，文件名称为“学号-姓名-Project第1轮检查.ppt</a:t>
            </a:r>
            <a:r>
              <a:rPr lang="en-US" altLang="zh-CN" noProof="1">
                <a:cs typeface="+mn-ea"/>
                <a:sym typeface="+mn-ea"/>
              </a:rPr>
              <a:t>/pptx</a:t>
            </a:r>
            <a:r>
              <a:rPr lang="zh-CN" altLang="en-US" noProof="1">
                <a:cs typeface="+mn-ea"/>
                <a:sym typeface="+mn-ea"/>
              </a:rPr>
              <a:t>”</a:t>
            </a:r>
            <a:endParaRPr lang="zh-CN" altLang="en-US" noProof="1">
              <a:cs typeface="+mn-ea"/>
              <a:sym typeface="+mn-ea"/>
            </a:endParaRPr>
          </a:p>
          <a:p>
            <a:pPr lvl="1" eaLnBrk="1" hangingPunct="1">
              <a:defRPr/>
            </a:pPr>
            <a:r>
              <a:rPr lang="zh-CN" altLang="en-US" noProof="1">
                <a:cs typeface="+mn-ea"/>
                <a:sym typeface="+mn-ea"/>
              </a:rPr>
              <a:t>录制一段不超过5分钟的系统演示视频，有配音讲解</a:t>
            </a:r>
            <a:endParaRPr lang="zh-CN" altLang="en-US" noProof="1">
              <a:cs typeface="+mn-ea"/>
            </a:endParaRPr>
          </a:p>
          <a:p>
            <a:pPr indent="-228600" eaLnBrk="1" hangingPunct="1">
              <a:defRPr/>
            </a:pPr>
            <a:endParaRPr lang="zh-CN" altLang="en-US" noProof="1">
              <a:highlight>
                <a:srgbClr val="FFFF00"/>
              </a:highlight>
            </a:endParaRPr>
          </a:p>
          <a:p>
            <a:pPr indent="-228600" eaLnBrk="1" hangingPunct="1">
              <a:defRPr/>
            </a:pPr>
            <a:r>
              <a:rPr lang="zh-CN" altLang="en-US" noProof="1">
                <a:highlight>
                  <a:srgbClr val="FFFF00"/>
                </a:highlight>
              </a:rPr>
              <a:t>授课教师、实验教师、</a:t>
            </a:r>
            <a:r>
              <a:rPr lang="en-US" altLang="zh-CN" noProof="1">
                <a:highlight>
                  <a:srgbClr val="FFFF00"/>
                </a:highlight>
              </a:rPr>
              <a:t>TA</a:t>
            </a:r>
            <a:r>
              <a:rPr lang="zh-CN" altLang="en-US" noProof="1">
                <a:highlight>
                  <a:srgbClr val="FFFF00"/>
                </a:highlight>
              </a:rPr>
              <a:t>将根据所提交材料进行评价，并给出意见和建议</a:t>
            </a:r>
            <a:endParaRPr lang="zh-CN" altLang="en-US" noProof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结束</a:t>
            </a:r>
            <a:endParaRPr lang="zh-CN" altLang="en-US"/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fld id="{E48960D5-84C6-4B70-92D8-351CAEB210D2}" type="datetime2">
              <a:rPr lang="zh-CN" altLang="en-US" noProof="1" smtClean="0"/>
            </a:fld>
            <a:endParaRPr lang="zh-CN" altLang="en-US" noProof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选题与分组</a:t>
            </a:r>
            <a:endParaRPr lang="zh-CN" altLang="en-US"/>
          </a:p>
        </p:txBody>
      </p:sp>
      <p:graphicFrame>
        <p:nvGraphicFramePr>
          <p:cNvPr id="138295" name="Group 55"/>
          <p:cNvGraphicFramePr>
            <a:graphicFrameLocks noGrp="1"/>
          </p:cNvGraphicFramePr>
          <p:nvPr/>
        </p:nvGraphicFramePr>
        <p:xfrm>
          <a:off x="468313" y="1412875"/>
          <a:ext cx="8135937" cy="4716464"/>
        </p:xfrm>
        <a:graphic>
          <a:graphicData uri="http://schemas.openxmlformats.org/drawingml/2006/table">
            <a:tbl>
              <a:tblPr/>
              <a:tblGrid>
                <a:gridCol w="1498600"/>
                <a:gridCol w="1812925"/>
                <a:gridCol w="2916237"/>
                <a:gridCol w="1908175"/>
              </a:tblGrid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题    目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题库管理与在线考试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班    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21W0312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45244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姓名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联系方式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组长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组员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胡柏瑞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2021113178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15631390800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组长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146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王榕墨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2021112697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18804632861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组员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彭梓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2021110794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18778933134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组员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320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地址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https://github.com/15631390800/software_proj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指导教师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杨大易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对题目的理解</a:t>
            </a: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背景：随着教育信息化的不断推进，传统的考试方式逐渐被电子化考试所取代。电子考试系统不仅可以提高考试组织和管理的效率，还能够为学生提供更加灵活便捷的考试体验。为了更好地服务于教师和学生的需求，开发一套功能完善的考试系统势在必行。</a:t>
            </a:r>
            <a:endParaRPr lang="zh-CN" altLang="en-US" dirty="0"/>
          </a:p>
          <a:p>
            <a:r>
              <a:rPr lang="zh-CN" altLang="en-US" dirty="0"/>
              <a:t>现实意义：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、提高效率：通过自动化题库管理和考试组织，教师可以节省大量的时间和精力，专注于教学工作。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、便捷性：学生可以通过在线系统随时随地进行考试，方便快捷。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、准确性：自动评分系统可以减少人工评分的误差，确保评分的公平和准确。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、灵活性：系统可以根据需求灵活调整试卷的难度和题型，满足不同考试的要求。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、数据分析：系统可以记录和分析考试数据，为教学改进提供数据支持。</a:t>
            </a:r>
            <a:endParaRPr lang="en-US" altLang="zh-CN" dirty="0"/>
          </a:p>
          <a:p>
            <a:pPr marL="127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对题目的理解</a:t>
            </a:r>
            <a:endParaRPr lang="zh-CN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教师</a:t>
            </a:r>
            <a:endParaRPr lang="zh-CN" altLang="en-US" dirty="0"/>
          </a:p>
          <a:p>
            <a:pPr lvl="1"/>
            <a:r>
              <a:rPr lang="zh-CN" altLang="en-US" b="1" dirty="0"/>
              <a:t>需求</a:t>
            </a:r>
            <a:r>
              <a:rPr lang="zh-CN" altLang="en-US" dirty="0"/>
              <a:t>：</a:t>
            </a:r>
            <a:endParaRPr lang="zh-CN" altLang="en-US" dirty="0"/>
          </a:p>
          <a:p>
            <a:pPr lvl="2"/>
            <a:r>
              <a:rPr lang="zh-CN" altLang="en-US" dirty="0"/>
              <a:t>题库管理：录入、编辑和删除题目，设置题目难度和分类。</a:t>
            </a:r>
            <a:endParaRPr lang="zh-CN" altLang="en-US" dirty="0"/>
          </a:p>
          <a:p>
            <a:pPr lvl="2"/>
            <a:r>
              <a:rPr lang="zh-CN" altLang="en-US" dirty="0"/>
              <a:t>组卷功能：选择题目组卷，预防重复题目，进行题目构成分析。</a:t>
            </a:r>
            <a:endParaRPr lang="zh-CN" altLang="en-US" dirty="0"/>
          </a:p>
          <a:p>
            <a:pPr lvl="2"/>
            <a:r>
              <a:rPr lang="zh-CN" altLang="en-US" dirty="0"/>
              <a:t>在线答题监控：监控学生考试过程，防止作弊。</a:t>
            </a:r>
            <a:endParaRPr lang="zh-CN" altLang="en-US" dirty="0"/>
          </a:p>
          <a:p>
            <a:r>
              <a:rPr lang="zh-CN" altLang="en-US" dirty="0"/>
              <a:t>管理员</a:t>
            </a:r>
            <a:endParaRPr lang="zh-CN" altLang="en-US" dirty="0"/>
          </a:p>
          <a:p>
            <a:pPr lvl="1"/>
            <a:r>
              <a:rPr lang="zh-CN" altLang="en-US" b="1" dirty="0"/>
              <a:t>需求</a:t>
            </a:r>
            <a:r>
              <a:rPr lang="zh-CN" altLang="en-US" dirty="0"/>
              <a:t>：</a:t>
            </a:r>
            <a:endParaRPr lang="zh-CN" altLang="en-US" dirty="0"/>
          </a:p>
          <a:p>
            <a:pPr lvl="2"/>
            <a:r>
              <a:rPr lang="zh-CN" altLang="en-US" dirty="0"/>
              <a:t>权限管理：分配教师和学生的权限，管理不同用户的访问和操作权限。</a:t>
            </a:r>
            <a:endParaRPr lang="zh-CN" altLang="en-US" dirty="0"/>
          </a:p>
          <a:p>
            <a:pPr lvl="2"/>
            <a:r>
              <a:rPr lang="zh-CN" altLang="en-US" dirty="0"/>
              <a:t>全局管理：能够查看和维护所有教师的题库，组卷和发布考试。</a:t>
            </a:r>
            <a:endParaRPr lang="zh-CN" altLang="en-US" dirty="0"/>
          </a:p>
          <a:p>
            <a:pPr lvl="2"/>
            <a:r>
              <a:rPr lang="zh-CN" altLang="en-US" dirty="0"/>
              <a:t>系统维护：定期更新系统功能，维护系统的正常运行。</a:t>
            </a:r>
            <a:endParaRPr lang="zh-CN" altLang="en-US" dirty="0"/>
          </a:p>
          <a:p>
            <a:r>
              <a:rPr lang="zh-CN" altLang="en-US" dirty="0"/>
              <a:t>学生</a:t>
            </a:r>
            <a:endParaRPr lang="zh-CN" altLang="en-US" dirty="0"/>
          </a:p>
          <a:p>
            <a:pPr lvl="1"/>
            <a:r>
              <a:rPr lang="zh-CN" altLang="en-US" b="1" dirty="0"/>
              <a:t>需求</a:t>
            </a:r>
            <a:r>
              <a:rPr lang="zh-CN" altLang="en-US" dirty="0"/>
              <a:t>：</a:t>
            </a:r>
            <a:endParaRPr lang="zh-CN" altLang="en-US" dirty="0"/>
          </a:p>
          <a:p>
            <a:pPr lvl="2"/>
            <a:r>
              <a:rPr lang="zh-CN" altLang="en-US" dirty="0"/>
              <a:t>在线答题：能够方便快捷地进行在线考试，查看考试时间和剩余时间。</a:t>
            </a:r>
            <a:endParaRPr lang="zh-CN" altLang="en-US" dirty="0"/>
          </a:p>
          <a:p>
            <a:pPr lvl="2"/>
            <a:r>
              <a:rPr lang="zh-CN" altLang="en-US" dirty="0"/>
              <a:t>考试反馈：及时获取考试成绩和答案解析。</a:t>
            </a:r>
            <a:endParaRPr lang="zh-CN" altLang="en-US" dirty="0"/>
          </a:p>
          <a:p>
            <a:pPr lvl="2"/>
            <a:r>
              <a:rPr lang="zh-CN" altLang="en-US" dirty="0"/>
              <a:t>练习模式：可以进行模拟考试和练习，提高答题能力。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功能清单</a:t>
            </a:r>
            <a:endParaRPr lang="zh-CN" altLang="en-US"/>
          </a:p>
        </p:txBody>
      </p:sp>
      <p:sp>
        <p:nvSpPr>
          <p:cNvPr id="2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95288" y="1655712"/>
            <a:ext cx="6232796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题库管理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lvl="1" inden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支持录入各种题型：选择题（单选、多选）、判断题、问答题。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lvl="1" inden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设置题目属性：包括答案、难易度、分类标签等。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lvl="1" inden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题目编辑和删除功能。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组卷功能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lvl="1" inden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根据需要选择题目组成试卷。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lvl="1" inden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自动检测并预防重复题目。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lvl="1" inden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提供题目构成分析，如难度分布、题型比例等。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权限管理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lvl="1" inden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用户权限分级管理：教师、管理员、学生。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lvl="1" inden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管理员可以分配和调整教师和学生的权限。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在线答题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lvl="1" inden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学生可以在线进行考试，系统实时记录考试进度。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lvl="1" inden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自动评判选择题和判断题，提供即时成绩反馈。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自动评判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lvl="1" inden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系统自动评分选择题和判断题，减少人工评分工作量。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lvl="1" inden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提供详细的成绩报告和答案解析。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非功能需求</a:t>
            </a:r>
            <a:endParaRPr lang="zh-CN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性能 </a:t>
            </a:r>
            <a:r>
              <a:rPr lang="en-US" altLang="zh-CN" dirty="0"/>
              <a:t>(Performance)</a:t>
            </a:r>
            <a:endParaRPr lang="en-US" altLang="zh-CN" dirty="0"/>
          </a:p>
          <a:p>
            <a:r>
              <a:rPr lang="zh-CN" altLang="en-US" dirty="0"/>
              <a:t>响应时间：系统应在</a:t>
            </a:r>
            <a:r>
              <a:rPr lang="en-US" altLang="zh-CN" dirty="0"/>
              <a:t>1</a:t>
            </a:r>
            <a:r>
              <a:rPr lang="zh-CN" altLang="en-US" dirty="0"/>
              <a:t>秒内响应用户请求，确保操作流畅，尤其在在线答题和自动评判过程中。</a:t>
            </a:r>
            <a:endParaRPr lang="zh-CN" altLang="en-US" dirty="0"/>
          </a:p>
          <a:p>
            <a:r>
              <a:rPr lang="zh-CN" altLang="en-US" dirty="0"/>
              <a:t>并发支持：系统应支持至少</a:t>
            </a:r>
            <a:r>
              <a:rPr lang="en-US" altLang="zh-CN" dirty="0"/>
              <a:t>1000</a:t>
            </a:r>
            <a:r>
              <a:rPr lang="zh-CN" altLang="en-US" dirty="0"/>
              <a:t>名用户同时在线考试，以应对大规模考试场景。</a:t>
            </a:r>
            <a:endParaRPr lang="zh-CN" altLang="en-US" dirty="0"/>
          </a:p>
          <a:p>
            <a:r>
              <a:rPr lang="zh-CN" altLang="en-US" dirty="0"/>
              <a:t>响应时间和并发能力直接影响用户体验，确保系统在高负载情况下仍能稳定运行，避免因性能问题影响考试过程。</a:t>
            </a:r>
            <a:endParaRPr lang="en-US" altLang="zh-CN" dirty="0"/>
          </a:p>
          <a:p>
            <a:r>
              <a:rPr lang="zh-CN" altLang="en-US" dirty="0"/>
              <a:t>安全性 </a:t>
            </a:r>
            <a:r>
              <a:rPr lang="en-US" altLang="zh-CN" dirty="0"/>
              <a:t>(Security)</a:t>
            </a:r>
            <a:endParaRPr lang="en-US" altLang="zh-CN" dirty="0"/>
          </a:p>
          <a:p>
            <a:r>
              <a:rPr lang="zh-CN" altLang="en-US" dirty="0"/>
              <a:t>数据保护：所有考试数据和用户信息应进行加密存储和传输。</a:t>
            </a:r>
            <a:endParaRPr lang="zh-CN" altLang="en-US" dirty="0"/>
          </a:p>
          <a:p>
            <a:r>
              <a:rPr lang="zh-CN" altLang="en-US" dirty="0"/>
              <a:t>访问控制：严格的权限管理机制，确保不同角色只能访问和操作相应的数据。</a:t>
            </a:r>
            <a:endParaRPr lang="zh-CN" altLang="en-US" dirty="0"/>
          </a:p>
          <a:p>
            <a:r>
              <a:rPr lang="zh-CN" altLang="en-US" dirty="0"/>
              <a:t>保护敏感数据和用户隐私，防止数据泄露和未授权访问，确保系统的安全性和可靠性。</a:t>
            </a:r>
            <a:endParaRPr lang="zh-CN" altLang="en-US" dirty="0"/>
          </a:p>
          <a:p>
            <a:pPr marL="1270" indent="0">
              <a:buNone/>
            </a:pPr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非功能需求</a:t>
            </a:r>
            <a:endParaRPr lang="zh-CN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易用性 </a:t>
            </a:r>
            <a:r>
              <a:rPr lang="en-US" altLang="zh-CN" dirty="0"/>
              <a:t>(Usability)</a:t>
            </a:r>
            <a:endParaRPr lang="en-US" altLang="zh-CN" dirty="0"/>
          </a:p>
          <a:p>
            <a:r>
              <a:rPr lang="zh-CN" altLang="en-US" dirty="0"/>
              <a:t>用户界面友好：提供直观、简洁的用户界面，确保用户能够轻松使用各项功能。</a:t>
            </a:r>
            <a:endParaRPr lang="zh-CN" altLang="en-US" dirty="0"/>
          </a:p>
          <a:p>
            <a:r>
              <a:rPr lang="zh-CN" altLang="en-US" dirty="0"/>
              <a:t>帮助文档和支持：提供详细的帮助文档和在线支持，帮助用户解决使用过程中的问题。</a:t>
            </a:r>
            <a:endParaRPr lang="zh-CN" altLang="en-US" dirty="0"/>
          </a:p>
          <a:p>
            <a:r>
              <a:rPr lang="zh-CN" altLang="en-US" dirty="0"/>
              <a:t>提高用户满意度和使用效率，降低学习成本，使教师和学生能够快速上手并有效利用系统。</a:t>
            </a:r>
            <a:endParaRPr lang="zh-CN" altLang="en-US" dirty="0"/>
          </a:p>
          <a:p>
            <a:r>
              <a:rPr lang="zh-CN" altLang="en-US" dirty="0"/>
              <a:t>维护性 </a:t>
            </a:r>
            <a:r>
              <a:rPr lang="en-US" altLang="zh-CN" dirty="0"/>
              <a:t>(Maintainability)</a:t>
            </a:r>
            <a:endParaRPr lang="en-US" altLang="zh-CN" dirty="0"/>
          </a:p>
          <a:p>
            <a:r>
              <a:rPr lang="zh-CN" altLang="en-US" dirty="0"/>
              <a:t>代码质量：采用模块化和注释良好的代码结构，便于维护和升级。</a:t>
            </a:r>
            <a:endParaRPr lang="zh-CN" altLang="en-US" dirty="0"/>
          </a:p>
          <a:p>
            <a:r>
              <a:rPr lang="zh-CN" altLang="en-US" dirty="0"/>
              <a:t>日志和监控：系统应具备全面的日志记录和监控机制，方便排查和解决问题。</a:t>
            </a:r>
            <a:endParaRPr lang="zh-CN" altLang="en-US" dirty="0"/>
          </a:p>
          <a:p>
            <a:r>
              <a:rPr lang="zh-CN" altLang="en-US" dirty="0"/>
              <a:t>为何重要：提高系统的可维护性，便于开发人员进行更新和修复，确保系统长期稳定运行。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系统的体系结构构思</a:t>
            </a: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通过图形阐述拟开发系统的基本架构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704" y="2132856"/>
            <a:ext cx="4708354" cy="41044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系统开发技术</a:t>
            </a:r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编程语言 </a:t>
            </a:r>
            <a:r>
              <a:rPr lang="en-US" altLang="zh-CN" dirty="0"/>
              <a:t>python</a:t>
            </a:r>
            <a:endParaRPr lang="zh-CN" altLang="en-US" dirty="0"/>
          </a:p>
          <a:p>
            <a:pPr eaLnBrk="1" hangingPunct="1"/>
            <a:r>
              <a:rPr lang="zh-CN" altLang="en-US" dirty="0"/>
              <a:t>开发环境 </a:t>
            </a:r>
            <a:r>
              <a:rPr lang="en-US" altLang="zh-CN" dirty="0"/>
              <a:t>Windows11</a:t>
            </a:r>
            <a:r>
              <a:rPr lang="zh-CN" altLang="en-US" dirty="0"/>
              <a:t>、</a:t>
            </a:r>
            <a:r>
              <a:rPr lang="en-US" altLang="zh-CN" dirty="0" err="1"/>
              <a:t>VSCode</a:t>
            </a:r>
            <a:endParaRPr lang="zh-CN" altLang="en-US" dirty="0"/>
          </a:p>
          <a:p>
            <a:pPr eaLnBrk="1" hangingPunct="1"/>
            <a:r>
              <a:rPr lang="zh-CN" altLang="en-US" dirty="0"/>
              <a:t>运行环境 </a:t>
            </a:r>
            <a:r>
              <a:rPr lang="en-US" altLang="zh-CN" dirty="0"/>
              <a:t>Python3.7.9</a:t>
            </a:r>
            <a:r>
              <a:rPr lang="zh-CN" altLang="en-US" dirty="0"/>
              <a:t>、</a:t>
            </a:r>
            <a:r>
              <a:rPr lang="en-US" altLang="zh-CN" dirty="0"/>
              <a:t>Git</a:t>
            </a:r>
            <a:r>
              <a:rPr lang="zh-CN" altLang="en-US" dirty="0"/>
              <a:t>、</a:t>
            </a:r>
            <a:r>
              <a:rPr lang="en-US" altLang="zh-CN" dirty="0"/>
              <a:t>SQLite</a:t>
            </a:r>
            <a:endParaRPr lang="zh-CN" altLang="en-US" dirty="0"/>
          </a:p>
          <a:p>
            <a:pPr eaLnBrk="1" hangingPunct="1"/>
            <a:r>
              <a:rPr lang="zh-CN" altLang="en-US" dirty="0"/>
              <a:t>主要技术 </a:t>
            </a:r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/>
              <a:t>flask</a:t>
            </a:r>
            <a:r>
              <a:rPr lang="zh-CN" altLang="en-US" dirty="0"/>
              <a:t>、</a:t>
            </a:r>
            <a:r>
              <a:rPr lang="en-US" altLang="zh-CN" dirty="0"/>
              <a:t>sqlite3</a:t>
            </a:r>
            <a:r>
              <a:rPr lang="zh-CN" altLang="en-US" dirty="0"/>
              <a:t>、</a:t>
            </a:r>
            <a:r>
              <a:rPr lang="en-US" altLang="zh-CN" dirty="0" err="1"/>
              <a:t>werkzeug.security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GU5YTk2NWU3OTRhNTU0YjZlNWE0ODExMjY4YzM0MTgifQ=="/>
</p:tagLst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Calibri"/>
        <a:ea typeface="楷体_GB2312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Calibri"/>
        <a:ea typeface="楷体_GB2312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2882</Words>
  <Application>WPS 演示</Application>
  <PresentationFormat>全屏显示(4:3)</PresentationFormat>
  <Paragraphs>213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楷体</vt:lpstr>
      <vt:lpstr>Calibri</vt:lpstr>
      <vt:lpstr>楷体_GB2312</vt:lpstr>
      <vt:lpstr>新宋体</vt:lpstr>
      <vt:lpstr>Times New Roman</vt:lpstr>
      <vt:lpstr>微软雅黑</vt:lpstr>
      <vt:lpstr>Arial Unicode MS</vt:lpstr>
      <vt:lpstr>1_CITRUS</vt:lpstr>
      <vt:lpstr>2_CITRUS</vt:lpstr>
      <vt:lpstr>哈工大计算学部2024年春季学期 《软件工程》Project 第1轮 检查汇报</vt:lpstr>
      <vt:lpstr>选题与分组</vt:lpstr>
      <vt:lpstr>对题目的理解</vt:lpstr>
      <vt:lpstr>对题目的理解</vt:lpstr>
      <vt:lpstr>功能清单</vt:lpstr>
      <vt:lpstr>非功能需求</vt:lpstr>
      <vt:lpstr>非功能需求</vt:lpstr>
      <vt:lpstr>系统的体系结构构思</vt:lpstr>
      <vt:lpstr>系统开发技术</vt:lpstr>
      <vt:lpstr>团队分工</vt:lpstr>
      <vt:lpstr>开发进度计划</vt:lpstr>
      <vt:lpstr>可行性分析</vt:lpstr>
      <vt:lpstr>第1轮成果</vt:lpstr>
      <vt:lpstr>小结	</vt:lpstr>
      <vt:lpstr>检查材料提交	</vt:lpstr>
      <vt:lpstr>结束</vt:lpstr>
    </vt:vector>
  </TitlesOfParts>
  <Company>HIT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哈尔滨工业大学计算机科学与技术学院 07-08春季学期2005级本科必修课程 软件工程 Software Engineering</dc:title>
  <dc:creator>Wang Zhongjie</dc:creator>
  <cp:lastModifiedBy>H.胡小草</cp:lastModifiedBy>
  <cp:revision>455</cp:revision>
  <dcterms:created xsi:type="dcterms:W3CDTF">2007-06-25T17:21:00Z</dcterms:created>
  <dcterms:modified xsi:type="dcterms:W3CDTF">2024-06-29T07:20:42Z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B2418288248AE02F81E45B66F0153367_42</vt:lpwstr>
  </property>
  <property fmtid="{D5CDD505-2E9C-101B-9397-08002B2CF9AE}" pid="3" name="KSOProductBuildVer">
    <vt:lpwstr>2052-12.1.0.16929</vt:lpwstr>
  </property>
</Properties>
</file>