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2"/>
  </p:notesMasterIdLst>
  <p:handoutMasterIdLst>
    <p:handoutMasterId r:id="rId29"/>
  </p:handoutMasterIdLst>
  <p:sldIdLst>
    <p:sldId id="297" r:id="rId4"/>
    <p:sldId id="298" r:id="rId5"/>
    <p:sldId id="299" r:id="rId6"/>
    <p:sldId id="318" r:id="rId7"/>
    <p:sldId id="300" r:id="rId8"/>
    <p:sldId id="301" r:id="rId9"/>
    <p:sldId id="303" r:id="rId10"/>
    <p:sldId id="304" r:id="rId11"/>
    <p:sldId id="305" r:id="rId12"/>
    <p:sldId id="319" r:id="rId13"/>
    <p:sldId id="302" r:id="rId14"/>
    <p:sldId id="320" r:id="rId15"/>
    <p:sldId id="315" r:id="rId16"/>
    <p:sldId id="311" r:id="rId17"/>
    <p:sldId id="321" r:id="rId18"/>
    <p:sldId id="322" r:id="rId19"/>
    <p:sldId id="323" r:id="rId20"/>
    <p:sldId id="324" r:id="rId21"/>
    <p:sldId id="325" r:id="rId23"/>
    <p:sldId id="338" r:id="rId24"/>
    <p:sldId id="312" r:id="rId25"/>
    <p:sldId id="316" r:id="rId26"/>
    <p:sldId id="313" r:id="rId27"/>
    <p:sldId id="310" r:id="rId28"/>
  </p:sldIdLst>
  <p:sldSz cx="9144000" cy="6858000" type="screen4x3"/>
  <p:notesSz cx="6858000" cy="9144000"/>
  <p:custDataLst>
    <p:tags r:id="rId3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2" autoAdjust="0"/>
    <p:restoredTop sz="94684" autoAdjust="0"/>
  </p:normalViewPr>
  <p:slideViewPr>
    <p:cSldViewPr showGuides="1">
      <p:cViewPr varScale="1">
        <p:scale>
          <a:sx n="99" d="100"/>
          <a:sy n="99" d="100"/>
        </p:scale>
        <p:origin x="339" y="92"/>
      </p:cViewPr>
      <p:guideLst>
        <p:guide orient="horz" pos="2136"/>
        <p:guide pos="28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00B01F3-32AD-4BC4-84E8-1E4816CB70A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8DE9E20-473F-4C80-B5B8-9061F40A851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DE9E20-473F-4C80-B5B8-9061F40A851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/>
          <p:cNvSpPr>
            <a:spLocks noChangeArrowheads="1"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6858000 h 3840"/>
              <a:gd name="T2" fmla="*/ 0 w 1824"/>
              <a:gd name="T3" fmla="*/ 0 h 3840"/>
              <a:gd name="T4" fmla="*/ 2895600 w 1824"/>
              <a:gd name="T5" fmla="*/ 0 h 3840"/>
              <a:gd name="T6" fmla="*/ 925513 w 1824"/>
              <a:gd name="T7" fmla="*/ 6858000 h 3840"/>
              <a:gd name="T8" fmla="*/ 0 w 1824"/>
              <a:gd name="T9" fmla="*/ 6858000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/>
          <p:cNvGrpSpPr/>
          <p:nvPr/>
        </p:nvGrpSpPr>
        <p:grpSpPr bwMode="auto">
          <a:xfrm>
            <a:off x="0" y="3567113"/>
            <a:ext cx="5781675" cy="149225"/>
            <a:chOff x="0" y="2256"/>
            <a:chExt cx="3642" cy="94"/>
          </a:xfrm>
        </p:grpSpPr>
        <p:sp>
          <p:nvSpPr>
            <p:cNvPr id="7" name="Freeform 7"/>
            <p:cNvSpPr>
              <a:spLocks noChangeArrowheads="1"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"/>
            <p:cNvGrpSpPr/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104188" y="14288"/>
            <a:ext cx="1004887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itchFamily="49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/>
          <p:cNvSpPr>
            <a:spLocks noChangeArrowheads="1"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6858000 h 3840"/>
              <a:gd name="T2" fmla="*/ 0 w 1824"/>
              <a:gd name="T3" fmla="*/ 0 h 3840"/>
              <a:gd name="T4" fmla="*/ 2895600 w 1824"/>
              <a:gd name="T5" fmla="*/ 0 h 3840"/>
              <a:gd name="T6" fmla="*/ 925513 w 1824"/>
              <a:gd name="T7" fmla="*/ 6858000 h 3840"/>
              <a:gd name="T8" fmla="*/ 0 w 1824"/>
              <a:gd name="T9" fmla="*/ 6858000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/>
          <p:cNvGrpSpPr/>
          <p:nvPr/>
        </p:nvGrpSpPr>
        <p:grpSpPr bwMode="auto">
          <a:xfrm>
            <a:off x="0" y="3567113"/>
            <a:ext cx="5781675" cy="149225"/>
            <a:chOff x="0" y="2256"/>
            <a:chExt cx="3642" cy="94"/>
          </a:xfrm>
        </p:grpSpPr>
        <p:sp>
          <p:nvSpPr>
            <p:cNvPr id="7" name="Freeform 7"/>
            <p:cNvSpPr>
              <a:spLocks noChangeArrowheads="1"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"/>
            <p:cNvGrpSpPr/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104188" y="14288"/>
            <a:ext cx="1004887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itchFamily="49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Freeform 13"/>
          <p:cNvSpPr>
            <a:spLocks noChangeArrowheads="1"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5589587 h 3264"/>
              <a:gd name="T2" fmla="*/ 0 w 4320"/>
              <a:gd name="T3" fmla="*/ 0 h 3264"/>
              <a:gd name="T4" fmla="*/ 7732713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3" name="Rectangle 18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/>
          <p:cNvSpPr txBox="1">
            <a:spLocks noChangeArrowheads="1"/>
          </p:cNvSpPr>
          <p:nvPr/>
        </p:nvSpPr>
        <p:spPr bwMode="auto">
          <a:xfrm>
            <a:off x="6532563" y="19050"/>
            <a:ext cx="2611437" cy="322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轮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检查汇报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733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33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  <a:ea typeface="+mn-ea"/>
        </a:defRPr>
      </a:lvl2pPr>
      <a:lvl3pPr marL="682625" indent="-2241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91313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14300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2052" name="Freeform 13"/>
          <p:cNvSpPr>
            <a:spLocks noChangeArrowheads="1"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5589587 h 3264"/>
              <a:gd name="T2" fmla="*/ 0 w 4320"/>
              <a:gd name="T3" fmla="*/ 0 h 3264"/>
              <a:gd name="T4" fmla="*/ 7732713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3" name="Rectangle 18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/>
          <p:cNvSpPr txBox="1">
            <a:spLocks noChangeArrowheads="1"/>
          </p:cNvSpPr>
          <p:nvPr/>
        </p:nvSpPr>
        <p:spPr bwMode="auto">
          <a:xfrm>
            <a:off x="6532563" y="19050"/>
            <a:ext cx="2611437" cy="322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轮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检查汇报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733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33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  <a:ea typeface="+mn-ea"/>
        </a:defRPr>
      </a:lvl2pPr>
      <a:lvl3pPr marL="682625" indent="-2241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91313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14300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15631390800/software_proj/tree/master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617663"/>
            <a:ext cx="7772400" cy="1506537"/>
          </a:xfrm>
        </p:spPr>
        <p:txBody>
          <a:bodyPr/>
          <a:lstStyle/>
          <a:p>
            <a:pPr eaLnBrk="1" hangingPunct="1"/>
            <a:r>
              <a:rPr lang="zh-CN" altLang="zh-CN" sz="2800" dirty="0"/>
              <a:t>哈工大计算学部</a:t>
            </a:r>
            <a:r>
              <a:rPr lang="en-US" altLang="zh-CN" sz="2800" dirty="0"/>
              <a:t>2024</a:t>
            </a:r>
            <a:r>
              <a:rPr lang="zh-CN" altLang="en-US" sz="2800" dirty="0"/>
              <a:t>年春季学期</a:t>
            </a:r>
            <a:br>
              <a:rPr lang="zh-CN" altLang="en-US" sz="2800" dirty="0"/>
            </a:br>
            <a:r>
              <a:rPr lang="en-US" altLang="zh-CN" sz="2800" dirty="0"/>
              <a:t>《</a:t>
            </a:r>
            <a:r>
              <a:rPr lang="zh-CN" altLang="en-US" sz="2800" dirty="0"/>
              <a:t>软件工程</a:t>
            </a:r>
            <a:r>
              <a:rPr lang="en-US" altLang="zh-CN" sz="2800" dirty="0"/>
              <a:t>》Project</a:t>
            </a:r>
            <a:br>
              <a:rPr lang="en-US" altLang="zh-CN" sz="2800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轮</a:t>
            </a:r>
            <a:r>
              <a:rPr lang="en-US" altLang="zh-CN" dirty="0"/>
              <a:t> </a:t>
            </a:r>
            <a:r>
              <a:rPr lang="zh-CN" altLang="en-US" dirty="0"/>
              <a:t>检查汇报</a:t>
            </a:r>
            <a:endParaRPr lang="zh-CN" altLang="en-US" dirty="0"/>
          </a:p>
        </p:txBody>
      </p:sp>
      <p:sp>
        <p:nvSpPr>
          <p:cNvPr id="7171" name="Rectangle 19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1136650"/>
          </a:xfrm>
        </p:spPr>
        <p:txBody>
          <a:bodyPr/>
          <a:lstStyle/>
          <a:p>
            <a:pPr eaLnBrk="1" hangingPunct="1"/>
            <a:r>
              <a:rPr lang="zh-CN" altLang="en-US" noProof="1"/>
              <a:t>小组成员：胡柏瑞、彭梓、王榕墨</a:t>
            </a:r>
            <a:endParaRPr lang="zh-CN" altLang="zh-CN" noProof="1"/>
          </a:p>
          <a:p>
            <a:pPr eaLnBrk="1" hangingPunct="1"/>
            <a:endParaRPr lang="zh-CN" altLang="zh-CN" noProof="1"/>
          </a:p>
          <a:p>
            <a:pPr eaLnBrk="1" hangingPunct="1"/>
            <a:fld id="{C89F43D9-17A5-4FEF-9BCE-A1EBF701B548}" type="datetime2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计划与实际进度</a:t>
            </a:r>
            <a:endParaRPr lang="en-US" altLang="zh-CN" dirty="0"/>
          </a:p>
          <a:p>
            <a:pPr marL="127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95288" y="2204864"/>
          <a:ext cx="8496299" cy="40373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3150"/>
                <a:gridCol w="2192045"/>
                <a:gridCol w="2278708"/>
                <a:gridCol w="2992396"/>
              </a:tblGrid>
              <a:tr h="379800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</a:rPr>
                        <a:t>任务名称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736" marR="6373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计划时间长度（分钟）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736" marR="6373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实际耗费时间（分钟）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736" marR="6373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提前或延期的原因分析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736" marR="63736" marT="0" marB="0"/>
                </a:tc>
              </a:tr>
              <a:tr h="379800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</a:rPr>
                        <a:t>数据库初始化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736" marR="6373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800" kern="100" dirty="0">
                          <a:effectLst/>
                        </a:rPr>
                        <a:t>100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736" marR="6373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800" kern="100">
                          <a:effectLst/>
                        </a:rPr>
                        <a:t>100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736" marR="6373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进展顺利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736" marR="63736" marT="0" marB="0"/>
                </a:tc>
              </a:tr>
              <a:tr h="379800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用户管理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736" marR="6373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800" kern="100" dirty="0">
                          <a:effectLst/>
                        </a:rPr>
                        <a:t>120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736" marR="6373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800" kern="100">
                          <a:effectLst/>
                        </a:rPr>
                        <a:t>100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736" marR="6373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进展顺利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736" marR="63736" marT="0" marB="0"/>
                </a:tc>
              </a:tr>
              <a:tr h="379800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角色管理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736" marR="6373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800" kern="100" dirty="0">
                          <a:effectLst/>
                        </a:rPr>
                        <a:t>60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736" marR="6373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800" kern="100">
                          <a:effectLst/>
                        </a:rPr>
                        <a:t>50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736" marR="6373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进展顺利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736" marR="63736" marT="0" marB="0"/>
                </a:tc>
              </a:tr>
              <a:tr h="379800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题目管理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736" marR="6373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800" kern="100" dirty="0">
                          <a:effectLst/>
                        </a:rPr>
                        <a:t>90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736" marR="6373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800" kern="100">
                          <a:effectLst/>
                        </a:rPr>
                        <a:t>87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736" marR="6373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进展顺利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736" marR="63736" marT="0" marB="0"/>
                </a:tc>
              </a:tr>
              <a:tr h="379800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考试管理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736" marR="6373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800" kern="100" dirty="0">
                          <a:effectLst/>
                        </a:rPr>
                        <a:t>60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736" marR="6373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800" kern="100" dirty="0">
                          <a:effectLst/>
                        </a:rPr>
                        <a:t>54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736" marR="6373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进展顺利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736" marR="63736" marT="0" marB="0"/>
                </a:tc>
              </a:tr>
              <a:tr h="745534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在线答题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736" marR="63736" marT="0" marB="0"/>
                </a:tc>
                <a:tc>
                  <a:txBody>
                    <a:bodyPr/>
                    <a:lstStyle/>
                    <a:p>
                      <a:pPr indent="666750" algn="just"/>
                      <a:r>
                        <a:rPr lang="en-US" sz="1800" kern="100" dirty="0">
                          <a:effectLst/>
                        </a:rPr>
                        <a:t>     </a:t>
                      </a:r>
                      <a:r>
                        <a:rPr lang="x-none" sz="1800" kern="100" dirty="0">
                          <a:effectLst/>
                        </a:rPr>
                        <a:t>40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736" marR="6373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x-none" sz="1800" kern="100" dirty="0">
                          <a:effectLst/>
                        </a:rPr>
                        <a:t>          </a:t>
                      </a:r>
                      <a:r>
                        <a:rPr lang="en-US" sz="1800" kern="100" dirty="0">
                          <a:effectLst/>
                        </a:rPr>
                        <a:t>         </a:t>
                      </a:r>
                      <a:r>
                        <a:rPr lang="x-none" sz="1800" kern="100" dirty="0">
                          <a:effectLst/>
                        </a:rPr>
                        <a:t>30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736" marR="63736" marT="0" marB="0"/>
                </a:tc>
                <a:tc>
                  <a:txBody>
                    <a:bodyPr/>
                    <a:lstStyle/>
                    <a:p>
                      <a:pPr indent="800100" algn="just"/>
                      <a:r>
                        <a:rPr lang="zh-CN" sz="1800" kern="100" dirty="0">
                          <a:effectLst/>
                        </a:rPr>
                        <a:t>进展顺利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736" marR="63736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体系结构设计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所开发系统的基本架构，利用软件架构部分所学内容完成。</a:t>
            </a:r>
            <a:endParaRPr lang="en-US" altLang="zh-CN" dirty="0">
              <a:solidFill>
                <a:srgbClr val="FF0000"/>
              </a:solidFill>
            </a:endParaRPr>
          </a:p>
          <a:p>
            <a:pPr algn="l"/>
            <a:r>
              <a:rPr lang="zh-CN" altLang="en-US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系统架构设计</a:t>
            </a:r>
            <a:endParaRPr lang="zh-CN" altLang="en-US" sz="1400" b="1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zh-CN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1. </a:t>
            </a:r>
            <a:r>
              <a:rPr lang="zh-CN" altLang="en-US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三层架构（</a:t>
            </a:r>
            <a:r>
              <a:rPr lang="en-US" altLang="zh-CN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MVC</a:t>
            </a:r>
            <a:r>
              <a:rPr lang="zh-CN" altLang="en-US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）</a:t>
            </a:r>
            <a:endParaRPr lang="zh-CN" altLang="en-US" sz="1400" b="1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模型层（</a:t>
            </a:r>
            <a:r>
              <a:rPr lang="en-US" altLang="zh-CN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Model</a:t>
            </a:r>
            <a:r>
              <a:rPr lang="zh-CN" altLang="en-US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）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：负责数据的存储和业务逻辑处理，包括题库管理、用户信息、考试记录等数据的存取和处理。</a:t>
            </a:r>
            <a:endParaRPr lang="zh-CN" altLang="en-US" sz="1400" b="0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视图层（</a:t>
            </a:r>
            <a:r>
              <a:rPr lang="en-US" altLang="zh-CN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View</a:t>
            </a:r>
            <a:r>
              <a:rPr lang="zh-CN" altLang="en-US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）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：展示用户界面，提供给教师、学生和管理员操作的界面，如题库录入页面、考试页面、成绩查询页面等。</a:t>
            </a:r>
            <a:endParaRPr lang="zh-CN" altLang="en-US" sz="1400" b="0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控制器层（</a:t>
            </a:r>
            <a:r>
              <a:rPr lang="en-US" altLang="zh-CN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Controller</a:t>
            </a:r>
            <a:r>
              <a:rPr lang="zh-CN" altLang="en-US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）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：处理用户请求，协调模型和视图之间的交互，例如接收用户的组卷请求，调用模型层的组卷逻辑，更新视图展示。</a:t>
            </a:r>
            <a:endParaRPr lang="zh-CN" altLang="en-US" sz="1400" b="0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zh-CN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2. </a:t>
            </a:r>
            <a:r>
              <a:rPr lang="zh-CN" altLang="en-US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微服务架构</a:t>
            </a:r>
            <a:endParaRPr lang="zh-CN" altLang="en-US" sz="1400" b="1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题库服务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：专门负责题库的增删改查，包括题目录入、分类管理、难度设定等。</a:t>
            </a:r>
            <a:endParaRPr lang="zh-CN" altLang="en-US" sz="1400" b="0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组卷服务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：根据教师设定的规则自动或半自动地生成试卷。</a:t>
            </a:r>
            <a:endParaRPr lang="zh-CN" altLang="en-US" sz="1400" b="0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考试服务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：提供在线考试的环境，包括身份验证、答完提交等。</a:t>
            </a:r>
            <a:endParaRPr lang="zh-CN" altLang="en-US" sz="1400" b="0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C2C36"/>
                </a:solidFill>
                <a:highlight>
                  <a:srgbClr val="FFFFFF"/>
                </a:highlight>
                <a:latin typeface="-apple-system"/>
              </a:rPr>
              <a:t>判卷</a:t>
            </a:r>
            <a:r>
              <a:rPr lang="zh-CN" altLang="en-US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服务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：负责自动批阅试卷，给出正确答案。</a:t>
            </a:r>
            <a:endParaRPr lang="zh-CN" altLang="en-US" sz="1400" b="0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用户管理服务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：处理用户注册、登录、权限管理等。</a:t>
            </a:r>
            <a:endParaRPr lang="zh-CN" altLang="en-US" sz="1400" b="0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eaLnBrk="1" hangingPunct="1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3. </a:t>
            </a:r>
            <a:r>
              <a:rPr lang="zh-CN" altLang="en-US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前端与后端分离</a:t>
            </a:r>
            <a:endParaRPr lang="zh-CN" altLang="en-US" sz="1400" b="1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前端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：使用</a:t>
            </a:r>
            <a:r>
              <a:rPr lang="en-US" altLang="zh-CN" sz="1400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Vue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前端框架构建响应式用户界面，提供良好的用户体验。</a:t>
            </a:r>
            <a:endParaRPr lang="zh-CN" altLang="en-US" sz="1400" b="0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后端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：采用。</a:t>
            </a:r>
            <a:endParaRPr lang="zh-CN" altLang="en-US" sz="1400" b="0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zh-CN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4. </a:t>
            </a:r>
            <a:r>
              <a:rPr lang="zh-CN" altLang="en-US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数据库</a:t>
            </a:r>
            <a:endParaRPr lang="zh-CN" altLang="en-US" sz="1400" b="1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关系型数据库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：使用</a:t>
            </a:r>
            <a:r>
              <a:rPr lang="en-US" altLang="zh-CN" sz="1400" b="0" i="0" dirty="0" err="1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SQLight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数据库，用于存储结构化数据，如用户信息、题库、考试记录等。</a:t>
            </a:r>
            <a:endParaRPr lang="zh-CN" altLang="en-US" sz="1400" b="0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zh-CN" sz="1400" b="1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-apple-system"/>
              </a:rPr>
              <a:t>5. </a:t>
            </a:r>
            <a:r>
              <a:rPr lang="zh-CN" altLang="en-US" sz="1400" b="1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-apple-system"/>
              </a:rPr>
              <a:t>安全与认证</a:t>
            </a:r>
            <a:endParaRPr lang="zh-CN" altLang="en-US" sz="1400" b="1" i="0" dirty="0">
              <a:solidFill>
                <a:srgbClr val="00B050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400" b="1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-apple-system"/>
              </a:rPr>
              <a:t>OAuth2.0</a:t>
            </a:r>
            <a:r>
              <a:rPr lang="zh-CN" altLang="en-US" sz="1400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-apple-system"/>
              </a:rPr>
              <a:t>：用于用户认证和授权，确保只有合法用户才能访问系统资源。</a:t>
            </a:r>
            <a:endParaRPr lang="zh-CN" altLang="en-US" sz="1400" b="0" i="0" dirty="0">
              <a:solidFill>
                <a:srgbClr val="00B050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400" b="1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-apple-system"/>
              </a:rPr>
              <a:t>HTTPS</a:t>
            </a:r>
            <a:r>
              <a:rPr lang="zh-CN" altLang="en-US" sz="1400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-apple-system"/>
              </a:rPr>
              <a:t>：所有通信都通过加密通道进行，保护数据安全。</a:t>
            </a:r>
            <a:endParaRPr lang="zh-CN" altLang="en-US" sz="1400" b="0" i="0" dirty="0">
              <a:solidFill>
                <a:srgbClr val="00B050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zh-CN" sz="1400" b="1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-apple-system"/>
              </a:rPr>
              <a:t>6. </a:t>
            </a:r>
            <a:r>
              <a:rPr lang="zh-CN" altLang="en-US" sz="1400" b="1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-apple-system"/>
              </a:rPr>
              <a:t>负载均衡与高可用性</a:t>
            </a:r>
            <a:endParaRPr lang="zh-CN" altLang="en-US" sz="1400" b="1" i="0" dirty="0">
              <a:solidFill>
                <a:srgbClr val="00B050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-apple-system"/>
              </a:rPr>
              <a:t>负载均衡器</a:t>
            </a:r>
            <a:r>
              <a:rPr lang="zh-CN" altLang="en-US" sz="1400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-apple-system"/>
              </a:rPr>
              <a:t>：如</a:t>
            </a:r>
            <a:r>
              <a:rPr lang="en-US" altLang="zh-CN" sz="1400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-apple-system"/>
              </a:rPr>
              <a:t>Nginx</a:t>
            </a:r>
            <a:r>
              <a:rPr lang="zh-CN" altLang="en-US" sz="1400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-apple-system"/>
              </a:rPr>
              <a:t>或</a:t>
            </a:r>
            <a:r>
              <a:rPr lang="en-US" altLang="zh-CN" sz="1400" b="0" i="0" dirty="0" err="1">
                <a:solidFill>
                  <a:srgbClr val="00B050"/>
                </a:solidFill>
                <a:effectLst/>
                <a:highlight>
                  <a:srgbClr val="FFFFFF"/>
                </a:highlight>
                <a:latin typeface="-apple-system"/>
              </a:rPr>
              <a:t>HAProxy</a:t>
            </a:r>
            <a:r>
              <a:rPr lang="zh-CN" altLang="en-US" sz="1400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-apple-system"/>
              </a:rPr>
              <a:t>，用于在多个服务器之间分配流量，提高系统响应速度和稳定性。</a:t>
            </a:r>
            <a:endParaRPr lang="zh-CN" altLang="en-US" sz="1400" b="0" i="0" dirty="0">
              <a:solidFill>
                <a:srgbClr val="00B050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-apple-system"/>
              </a:rPr>
              <a:t>集群部署</a:t>
            </a:r>
            <a:r>
              <a:rPr lang="zh-CN" altLang="en-US" sz="1400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-apple-system"/>
              </a:rPr>
              <a:t>：通过</a:t>
            </a:r>
            <a:r>
              <a:rPr lang="en-US" altLang="zh-CN" sz="1400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-apple-system"/>
              </a:rPr>
              <a:t>Kubernetes</a:t>
            </a:r>
            <a:r>
              <a:rPr lang="zh-CN" altLang="en-US" sz="1400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-apple-system"/>
              </a:rPr>
              <a:t>或</a:t>
            </a:r>
            <a:r>
              <a:rPr lang="en-US" altLang="zh-CN" sz="1400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-apple-system"/>
              </a:rPr>
              <a:t>Docker Swarm</a:t>
            </a:r>
            <a:r>
              <a:rPr lang="zh-CN" altLang="en-US" sz="1400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-apple-system"/>
              </a:rPr>
              <a:t>等容器编排工具，实现服务的水平扩展和自动恢复。</a:t>
            </a:r>
            <a:endParaRPr lang="zh-CN" altLang="en-US" sz="1400" b="0" i="0" dirty="0">
              <a:solidFill>
                <a:srgbClr val="00B050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zh-CN" sz="1400" b="1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-apple-system"/>
              </a:rPr>
              <a:t>7. </a:t>
            </a:r>
            <a:r>
              <a:rPr lang="zh-CN" altLang="en-US" sz="1400" b="1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-apple-system"/>
              </a:rPr>
              <a:t>持续集成</a:t>
            </a:r>
            <a:r>
              <a:rPr lang="en-US" altLang="zh-CN" sz="1400" b="1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-apple-system"/>
              </a:rPr>
              <a:t>/</a:t>
            </a:r>
            <a:r>
              <a:rPr lang="zh-CN" altLang="en-US" sz="1400" b="1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-apple-system"/>
              </a:rPr>
              <a:t>持续部署（</a:t>
            </a:r>
            <a:r>
              <a:rPr lang="en-US" altLang="zh-CN" sz="1400" b="1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-apple-system"/>
              </a:rPr>
              <a:t>CI/CD</a:t>
            </a:r>
            <a:r>
              <a:rPr lang="zh-CN" altLang="en-US" sz="1400" b="1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-apple-system"/>
              </a:rPr>
              <a:t>）</a:t>
            </a:r>
            <a:endParaRPr lang="zh-CN" altLang="en-US" sz="1400" b="1" i="0" dirty="0">
              <a:solidFill>
                <a:srgbClr val="00B050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400" b="1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-apple-system"/>
              </a:rPr>
              <a:t>GitLab CI/CD</a:t>
            </a:r>
            <a:r>
              <a:rPr lang="zh-CN" altLang="en-US" sz="1400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-apple-system"/>
              </a:rPr>
              <a:t>：自动构建、测试和部署代码，确保软件质量，加快迭代速度。</a:t>
            </a:r>
            <a:endParaRPr lang="zh-CN" altLang="en-US" sz="1400" b="0" i="0" dirty="0">
              <a:solidFill>
                <a:srgbClr val="00B050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zh-CN" altLang="en-US" sz="1400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-apple-system"/>
              </a:rPr>
              <a:t>综上所述，本考试管理系统的架构设计充分考虑了性能、安全、可维护性和扩展性，采用现代的软件工程实践和技术栈，旨在构建一个高效、稳定、易于使用的考试管理平台。</a:t>
            </a:r>
            <a:endParaRPr lang="zh-CN" altLang="en-US" sz="1400" b="0" i="0" dirty="0">
              <a:solidFill>
                <a:srgbClr val="00B050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类设计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结合</a:t>
            </a:r>
            <a:r>
              <a:rPr lang="en-US" altLang="zh-CN" dirty="0"/>
              <a:t>Lab4</a:t>
            </a:r>
            <a:r>
              <a:rPr lang="zh-CN" altLang="en-US" dirty="0"/>
              <a:t>，绘制分析类图和领域类图、时序图等内容。注：只需要将</a:t>
            </a:r>
            <a:r>
              <a:rPr lang="en-US" altLang="zh-CN" dirty="0"/>
              <a:t>Lab4</a:t>
            </a:r>
            <a:r>
              <a:rPr lang="zh-CN" altLang="en-US" dirty="0"/>
              <a:t>中的成果放入即可，无需绘制新的模型。</a:t>
            </a:r>
            <a:endParaRPr lang="en-US" altLang="zh-CN" dirty="0"/>
          </a:p>
          <a:p>
            <a:pPr eaLnBrk="1" hangingPunct="1"/>
            <a:r>
              <a:rPr lang="en-US" altLang="zh-CN" dirty="0"/>
              <a:t>1.</a:t>
            </a:r>
            <a:r>
              <a:rPr lang="zh-CN" altLang="en-US" dirty="0"/>
              <a:t>分析类图</a:t>
            </a:r>
            <a:endParaRPr lang="en-US" altLang="zh-CN" dirty="0"/>
          </a:p>
          <a:p>
            <a:pPr marL="1270" indent="0" eaLnBrk="1" hangingPunct="1">
              <a:buNone/>
            </a:pPr>
            <a:endParaRPr lang="en-US" altLang="zh-CN" dirty="0"/>
          </a:p>
          <a:p>
            <a:pPr eaLnBrk="1" hangingPunct="1"/>
            <a:r>
              <a:rPr lang="en-US" altLang="zh-CN" dirty="0"/>
              <a:t>2.</a:t>
            </a:r>
            <a:r>
              <a:rPr lang="zh-CN" altLang="en-US" dirty="0"/>
              <a:t>领域类图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3.</a:t>
            </a:r>
            <a:r>
              <a:rPr lang="zh-CN" altLang="en-US" dirty="0"/>
              <a:t>时序图</a:t>
            </a:r>
            <a:endParaRPr lang="zh-CN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轮成果</a:t>
            </a:r>
            <a:endParaRPr lang="zh-CN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1.</a:t>
            </a:r>
            <a:r>
              <a:rPr lang="zh-CN" altLang="en-US" dirty="0"/>
              <a:t>教师身份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1</a:t>
            </a:r>
            <a:r>
              <a:rPr lang="zh-CN" altLang="en-US" dirty="0"/>
              <a:t>）注册账户处整合了账户的身份，即</a:t>
            </a:r>
            <a:r>
              <a:rPr lang="zh-CN" altLang="en-US" sz="2000" noProof="1"/>
              <a:t>删去了登录界面的身份选择栏。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994" y="2880352"/>
            <a:ext cx="4045778" cy="23212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2903441"/>
            <a:ext cx="4520505" cy="213696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84313"/>
            <a:ext cx="8496300" cy="5185047"/>
          </a:xfrm>
        </p:spPr>
        <p:txBody>
          <a:bodyPr/>
          <a:lstStyle/>
          <a:p>
            <a:pPr marL="1270" indent="0">
              <a:buNone/>
            </a:pPr>
            <a:endParaRPr lang="en-US" altLang="zh-CN" dirty="0"/>
          </a:p>
          <a:p>
            <a:pPr marL="127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）教师界面进入后，新加入了自动组卷、查看成绩功能</a:t>
            </a:r>
            <a:endParaRPr lang="en-US" altLang="zh-CN" dirty="0"/>
          </a:p>
          <a:p>
            <a:pPr marL="1270" indent="0"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44" y="2636676"/>
            <a:ext cx="5615304" cy="28803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00192" y="2996952"/>
            <a:ext cx="2736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从左到右依次是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r>
              <a:rPr lang="en-US" altLang="zh-CN" sz="2000" dirty="0"/>
              <a:t>a.</a:t>
            </a:r>
            <a:r>
              <a:rPr lang="zh-CN" altLang="en-US" sz="2000" dirty="0"/>
              <a:t>给题库添加题目；</a:t>
            </a:r>
            <a:endParaRPr lang="en-US" altLang="zh-CN" sz="2000" dirty="0"/>
          </a:p>
          <a:p>
            <a:r>
              <a:rPr lang="en-US" altLang="zh-CN" sz="2000" dirty="0"/>
              <a:t>b.</a:t>
            </a:r>
            <a:r>
              <a:rPr lang="zh-CN" altLang="en-US" sz="2000" dirty="0"/>
              <a:t>查看所有题目；</a:t>
            </a:r>
            <a:endParaRPr lang="en-US" altLang="zh-CN" sz="2000" dirty="0"/>
          </a:p>
          <a:p>
            <a:r>
              <a:rPr lang="en-US" altLang="zh-CN" sz="2000" dirty="0"/>
              <a:t>c.</a:t>
            </a:r>
            <a:r>
              <a:rPr lang="zh-CN" altLang="en-US" sz="2000" dirty="0"/>
              <a:t>组卷；</a:t>
            </a:r>
            <a:endParaRPr lang="en-US" altLang="zh-CN" sz="2000" dirty="0"/>
          </a:p>
          <a:p>
            <a:r>
              <a:rPr lang="en-US" altLang="zh-CN" sz="2000" dirty="0"/>
              <a:t>d.</a:t>
            </a:r>
            <a:r>
              <a:rPr lang="zh-CN" altLang="en-US" sz="2000" dirty="0"/>
              <a:t>自动组卷；</a:t>
            </a:r>
            <a:endParaRPr lang="en-US" altLang="zh-CN" sz="2000" dirty="0"/>
          </a:p>
          <a:p>
            <a:r>
              <a:rPr lang="en-US" altLang="zh-CN" sz="2000" dirty="0"/>
              <a:t>e.</a:t>
            </a:r>
            <a:r>
              <a:rPr lang="zh-CN" altLang="en-US" sz="2000" dirty="0"/>
              <a:t>查看成绩；</a:t>
            </a:r>
            <a:endParaRPr lang="zh-CN" altLang="en-US" sz="2000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轮成果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109" y="1844824"/>
            <a:ext cx="4504939" cy="20796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221088"/>
            <a:ext cx="6840760" cy="1978609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" indent="0">
              <a:buNone/>
            </a:pPr>
            <a:r>
              <a:rPr lang="en-US" altLang="zh-CN" dirty="0"/>
              <a:t>a. </a:t>
            </a:r>
            <a:r>
              <a:rPr lang="zh-CN" altLang="en-US" dirty="0"/>
              <a:t>加入题目功能中加入了从</a:t>
            </a:r>
            <a:r>
              <a:rPr lang="en-US" altLang="zh-CN" dirty="0"/>
              <a:t>excel</a:t>
            </a:r>
            <a:r>
              <a:rPr lang="zh-CN" altLang="en-US" dirty="0"/>
              <a:t>中导入题目的功能：</a:t>
            </a:r>
            <a:endParaRPr lang="en-US" altLang="zh-CN" dirty="0"/>
          </a:p>
          <a:p>
            <a:pPr marL="1270" indent="0">
              <a:buNone/>
            </a:pPr>
            <a:endParaRPr lang="en-US" altLang="zh-CN" dirty="0"/>
          </a:p>
          <a:p>
            <a:pPr marL="1270" indent="0">
              <a:buNone/>
            </a:pPr>
            <a:endParaRPr lang="en-US" altLang="zh-CN" dirty="0"/>
          </a:p>
          <a:p>
            <a:pPr marL="1270" indent="0">
              <a:buNone/>
            </a:pPr>
            <a:endParaRPr lang="en-US" altLang="zh-CN" dirty="0"/>
          </a:p>
          <a:p>
            <a:pPr marL="1270" indent="0">
              <a:buNone/>
            </a:pPr>
            <a:endParaRPr lang="en-US" altLang="zh-CN" dirty="0"/>
          </a:p>
          <a:p>
            <a:pPr marL="1270" indent="0">
              <a:buNone/>
            </a:pPr>
            <a:r>
              <a:rPr lang="en-US" altLang="zh-CN" dirty="0"/>
              <a:t>b.</a:t>
            </a:r>
            <a:r>
              <a:rPr lang="zh-CN" altLang="en-US" dirty="0"/>
              <a:t>题库界面加入了导出为</a:t>
            </a:r>
            <a:r>
              <a:rPr lang="en-US" altLang="zh-CN" dirty="0"/>
              <a:t>excel/pdf</a:t>
            </a:r>
            <a:r>
              <a:rPr lang="zh-CN" altLang="en-US" dirty="0"/>
              <a:t>功能：</a:t>
            </a:r>
            <a:endParaRPr lang="en-US" altLang="zh-CN" dirty="0"/>
          </a:p>
          <a:p>
            <a:pPr marL="1270" indent="0">
              <a:buNone/>
            </a:pPr>
            <a:endParaRPr lang="zh-CN" alt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轮成果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" indent="0">
              <a:buNone/>
            </a:pPr>
            <a:r>
              <a:rPr lang="en-US" altLang="zh-CN" dirty="0"/>
              <a:t>c.</a:t>
            </a:r>
            <a:r>
              <a:rPr lang="zh-CN" altLang="en-US" dirty="0"/>
              <a:t>自动组卷功能：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957" y="1846076"/>
            <a:ext cx="3360169" cy="43898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t="-718" r="31542" b="-1"/>
          <a:stretch>
            <a:fillRect/>
          </a:stretch>
        </p:blipFill>
        <p:spPr>
          <a:xfrm>
            <a:off x="3454027" y="2464289"/>
            <a:ext cx="5501666" cy="285993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111" y="1484784"/>
            <a:ext cx="8208962" cy="5113337"/>
          </a:xfrm>
        </p:spPr>
        <p:txBody>
          <a:bodyPr/>
          <a:lstStyle/>
          <a:p>
            <a:pPr marL="1270" indent="0">
              <a:buNone/>
            </a:pPr>
            <a:endParaRPr lang="en-US" altLang="zh-CN" dirty="0"/>
          </a:p>
          <a:p>
            <a:pPr marL="1270" indent="0">
              <a:buNone/>
            </a:pPr>
            <a:r>
              <a:rPr lang="en-US" altLang="zh-CN" dirty="0"/>
              <a:t>d.</a:t>
            </a:r>
            <a:r>
              <a:rPr lang="zh-CN" altLang="en-US" dirty="0"/>
              <a:t>查看成绩：选择试卷，选择后的数据反馈，可以将统计结果导出为表格。</a:t>
            </a:r>
            <a:endParaRPr lang="en-US" altLang="zh-CN" dirty="0"/>
          </a:p>
          <a:p>
            <a:pPr marL="1270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3760" t="1273" r="16665"/>
          <a:stretch>
            <a:fillRect/>
          </a:stretch>
        </p:blipFill>
        <p:spPr>
          <a:xfrm>
            <a:off x="260568" y="2845861"/>
            <a:ext cx="3844977" cy="23911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2338" t="445" r="6986" b="1438"/>
          <a:stretch>
            <a:fillRect/>
          </a:stretch>
        </p:blipFill>
        <p:spPr>
          <a:xfrm>
            <a:off x="4206224" y="2636912"/>
            <a:ext cx="4674934" cy="3096344"/>
          </a:xfrm>
          <a:prstGeom prst="rect">
            <a:avLst/>
          </a:prstGeom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轮成果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学生身份</a:t>
            </a:r>
            <a:endParaRPr lang="en-US" altLang="zh-CN" dirty="0"/>
          </a:p>
          <a:p>
            <a:pPr marL="1270" indent="0">
              <a:buNone/>
            </a:pPr>
            <a:r>
              <a:rPr lang="zh-CN" altLang="en-US" dirty="0"/>
              <a:t>学生答题后生成详细的</a:t>
            </a:r>
            <a:endParaRPr lang="zh-CN" altLang="en-US" dirty="0"/>
          </a:p>
          <a:p>
            <a:pPr marL="1270" indent="0">
              <a:buNone/>
            </a:pPr>
            <a:r>
              <a:rPr lang="zh-CN" altLang="en-US" dirty="0"/>
              <a:t>成绩报告，</a:t>
            </a:r>
            <a:endParaRPr lang="zh-CN" altLang="en-US" dirty="0"/>
          </a:p>
          <a:p>
            <a:pPr marL="1270" indent="0">
              <a:buNone/>
            </a:pPr>
            <a:r>
              <a:rPr lang="zh-CN" altLang="en-US" dirty="0"/>
              <a:t>自动判卷界面</a:t>
            </a:r>
            <a:r>
              <a:rPr lang="zh-CN" altLang="en-US" dirty="0"/>
              <a:t>展示：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273" y="1668536"/>
            <a:ext cx="4824784" cy="4744926"/>
          </a:xfrm>
          <a:prstGeom prst="rect">
            <a:avLst/>
          </a:prstGeom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轮成果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选题与分组</a:t>
            </a:r>
            <a:endParaRPr lang="zh-CN" altLang="en-US"/>
          </a:p>
        </p:txBody>
      </p:sp>
      <p:graphicFrame>
        <p:nvGraphicFramePr>
          <p:cNvPr id="138295" name="Group 55"/>
          <p:cNvGraphicFramePr>
            <a:graphicFrameLocks noGrp="1"/>
          </p:cNvGraphicFramePr>
          <p:nvPr/>
        </p:nvGraphicFramePr>
        <p:xfrm>
          <a:off x="468313" y="1412875"/>
          <a:ext cx="8135937" cy="4716464"/>
        </p:xfrm>
        <a:graphic>
          <a:graphicData uri="http://schemas.openxmlformats.org/drawingml/2006/table">
            <a:tbl>
              <a:tblPr/>
              <a:tblGrid>
                <a:gridCol w="1498600"/>
                <a:gridCol w="1812925"/>
                <a:gridCol w="2916237"/>
                <a:gridCol w="1908175"/>
              </a:tblGrid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题    目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题库管理与在线考试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班    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21w0312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45244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姓名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联系方式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组长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胡柏瑞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2021113178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15631390800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组长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4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彭梓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2021110794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18778933134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王榕墨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2021112697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18804632861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0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地址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hlinkClick r:id="rId1"/>
                        </a:rPr>
                        <a:t>https://github.com/15631390800/software_proj</a:t>
                      </a:r>
                      <a:endParaRPr lang="en-US" altLang="zh-CN" sz="2000"/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指导教师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杨大易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270" indent="0">
              <a:buNone/>
            </a:pPr>
            <a:r>
              <a:rPr lang="en-US" altLang="zh-CN"/>
              <a:t>3.</a:t>
            </a:r>
            <a:r>
              <a:rPr lang="zh-CN" altLang="en-US"/>
              <a:t>新增管理员</a:t>
            </a:r>
            <a:r>
              <a:rPr lang="zh-CN" altLang="en-US"/>
              <a:t>身份</a:t>
            </a:r>
            <a:endParaRPr lang="zh-CN" altLang="en-US"/>
          </a:p>
          <a:p>
            <a:pPr marL="1270" indent="0">
              <a:buNone/>
            </a:pPr>
            <a:r>
              <a:rPr lang="en-US" altLang="zh-CN"/>
              <a:t>1</a:t>
            </a:r>
            <a:r>
              <a:rPr lang="zh-CN" altLang="en-US"/>
              <a:t>）教师身份下只能对自己账户的题目进行</a:t>
            </a:r>
            <a:r>
              <a:rPr lang="zh-CN" altLang="en-US"/>
              <a:t>管理：</a:t>
            </a:r>
            <a:endParaRPr lang="zh-CN" altLang="en-US"/>
          </a:p>
          <a:p>
            <a:pPr marL="1270" indent="0">
              <a:buNone/>
            </a:pPr>
            <a:endParaRPr lang="zh-CN" altLang="en-US"/>
          </a:p>
          <a:p>
            <a:pPr marL="1270" indent="0">
              <a:buNone/>
            </a:pPr>
            <a:endParaRPr lang="zh-CN" altLang="en-US"/>
          </a:p>
          <a:p>
            <a:pPr marL="1270" indent="0">
              <a:buNone/>
            </a:pPr>
            <a:r>
              <a:rPr lang="en-US" altLang="zh-CN"/>
              <a:t>2</a:t>
            </a:r>
            <a:r>
              <a:rPr lang="zh-CN" altLang="en-US"/>
              <a:t>）管理员身份可以对全部题目进行</a:t>
            </a:r>
            <a:r>
              <a:rPr lang="zh-CN" altLang="en-US"/>
              <a:t>管理：</a:t>
            </a:r>
            <a:endParaRPr lang="zh-CN" altLang="en-US"/>
          </a:p>
          <a:p>
            <a:pPr marL="127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5846" t="6977"/>
          <a:stretch>
            <a:fillRect/>
          </a:stretch>
        </p:blipFill>
        <p:spPr>
          <a:xfrm>
            <a:off x="457835" y="2420620"/>
            <a:ext cx="8162290" cy="971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" y="4135755"/>
            <a:ext cx="8297545" cy="783590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轮成果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两轮</a:t>
            </a:r>
            <a:r>
              <a:rPr lang="en-US" altLang="zh-CN" dirty="0"/>
              <a:t>Project</a:t>
            </a:r>
            <a:r>
              <a:rPr lang="zh-CN" altLang="en-US" dirty="0"/>
              <a:t>对比</a:t>
            </a:r>
            <a:r>
              <a:rPr lang="en-US" altLang="zh-CN" dirty="0"/>
              <a:t>	</a:t>
            </a:r>
            <a:endParaRPr lang="en-US" altLang="zh-CN" dirty="0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p>
            <a:pPr indent="-228600" eaLnBrk="1" hangingPunct="1">
              <a:defRPr/>
            </a:pPr>
            <a:r>
              <a:rPr lang="zh-CN" altLang="zh-CN" sz="1800" i="1" u="sng" noProof="1"/>
              <a:t>第</a:t>
            </a:r>
            <a:r>
              <a:rPr lang="en-US" altLang="zh-CN" sz="1800" i="1" u="sng" noProof="1"/>
              <a:t>1</a:t>
            </a:r>
            <a:r>
              <a:rPr lang="zh-CN" altLang="en-US" sz="1800" i="1" u="sng" noProof="1"/>
              <a:t>轮总体完成情况</a:t>
            </a:r>
            <a:endParaRPr lang="en-US" altLang="zh-CN" sz="1800" i="1" u="sng" noProof="1"/>
          </a:p>
          <a:p>
            <a:r>
              <a:rPr lang="zh-CN" altLang="en-US" sz="1400" dirty="0"/>
              <a:t>数据库初始化：创建了用户、题目、考试及其关系等数据库表，并进行初始化。</a:t>
            </a:r>
            <a:endParaRPr lang="zh-CN" altLang="en-US" sz="1400" dirty="0"/>
          </a:p>
          <a:p>
            <a:r>
              <a:rPr lang="zh-CN" altLang="en-US" sz="1400" dirty="0"/>
              <a:t>用户管理：注册、登录、注销功能；角色管理（教师和学生）。</a:t>
            </a:r>
            <a:endParaRPr lang="zh-CN" altLang="en-US" sz="1400" dirty="0"/>
          </a:p>
          <a:p>
            <a:r>
              <a:rPr lang="zh-CN" altLang="en-US" sz="1400" dirty="0"/>
              <a:t>题目管理：教师可以添加不同类型的题目。</a:t>
            </a:r>
            <a:endParaRPr lang="zh-CN" altLang="en-US" sz="1400" dirty="0"/>
          </a:p>
          <a:p>
            <a:r>
              <a:rPr lang="zh-CN" altLang="en-US" sz="1400" dirty="0"/>
              <a:t>考试管理：教师可以创建考试并选择题目，查看试卷组成。</a:t>
            </a:r>
            <a:endParaRPr lang="zh-CN" altLang="en-US" sz="1400" dirty="0"/>
          </a:p>
          <a:p>
            <a:r>
              <a:rPr lang="zh-CN" altLang="en-US" sz="1400" dirty="0"/>
              <a:t>在线答题：学生可以在线参加考试，系统记录并显示答案。</a:t>
            </a: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sz="1800" i="1" u="sng" noProof="1"/>
              <a:t>第</a:t>
            </a:r>
            <a:r>
              <a:rPr lang="en-US" altLang="zh-CN" sz="1800" i="1" u="sng" noProof="1"/>
              <a:t>2</a:t>
            </a:r>
            <a:r>
              <a:rPr lang="zh-CN" altLang="en-US" sz="1800" i="1" u="sng" noProof="1"/>
              <a:t>轮改进</a:t>
            </a:r>
            <a:r>
              <a:rPr lang="zh-CN" altLang="en-US" sz="1800" i="1" u="sng" noProof="1"/>
              <a:t>了的地方</a:t>
            </a:r>
            <a:endParaRPr lang="zh-CN" altLang="en-US" sz="1800" i="1" u="sng" noProof="1"/>
          </a:p>
          <a:p>
            <a:pPr indent="-228600" eaLnBrk="1" hangingPunct="1">
              <a:defRPr/>
            </a:pPr>
            <a:r>
              <a:rPr lang="zh-CN" altLang="en-US" sz="1400" dirty="0"/>
              <a:t>增加试卷随机生成功能，根据题目难度和类型自动生成试卷。</a:t>
            </a:r>
            <a:endParaRPr lang="en-US" altLang="zh-CN" sz="1400" dirty="0"/>
          </a:p>
          <a:p>
            <a:pPr indent="-228600" eaLnBrk="1" hangingPunct="1">
              <a:defRPr/>
            </a:pPr>
            <a:r>
              <a:rPr lang="zh-CN" altLang="en-US" sz="1400" dirty="0"/>
              <a:t>在学生答题后，生成详细的成绩报告，包含答题情况和正确答案。</a:t>
            </a:r>
            <a:endParaRPr lang="en-US" altLang="zh-CN" sz="1400" dirty="0"/>
          </a:p>
          <a:p>
            <a:pPr indent="-228600" eaLnBrk="1" hangingPunct="1">
              <a:defRPr/>
            </a:pPr>
            <a:r>
              <a:rPr lang="zh-CN" altLang="en-US" sz="1400" dirty="0"/>
              <a:t>教师可以查看和导出学生成绩，进行成绩分析和统计。</a:t>
            </a:r>
            <a:endParaRPr lang="en-US" altLang="zh-CN" sz="1400" dirty="0"/>
          </a:p>
          <a:p>
            <a:pPr indent="-228600" eaLnBrk="1" hangingPunct="1">
              <a:defRPr/>
            </a:pPr>
            <a:r>
              <a:rPr lang="zh-CN" altLang="en-US" sz="1400" dirty="0"/>
              <a:t>实现批量导入题目功能，支持</a:t>
            </a:r>
            <a:r>
              <a:rPr lang="en-US" altLang="zh-CN" sz="1400" dirty="0"/>
              <a:t>Excel</a:t>
            </a:r>
            <a:r>
              <a:rPr lang="zh-CN" altLang="en-US" sz="1400" dirty="0"/>
              <a:t>或</a:t>
            </a:r>
            <a:r>
              <a:rPr lang="en-US" altLang="zh-CN" sz="1400" dirty="0"/>
              <a:t>CSV</a:t>
            </a:r>
            <a:r>
              <a:rPr lang="zh-CN" altLang="en-US" sz="1400" dirty="0"/>
              <a:t>文件格式，方便教师批量管理题库。</a:t>
            </a:r>
            <a:endParaRPr lang="en-US" altLang="zh-CN" sz="1400" dirty="0"/>
          </a:p>
          <a:p>
            <a:pPr indent="-228600" eaLnBrk="1" hangingPunct="1">
              <a:defRPr/>
            </a:pPr>
            <a:r>
              <a:rPr lang="zh-CN" altLang="en-US" sz="1400" dirty="0"/>
              <a:t>实现题目导出功能，支持导出到</a:t>
            </a:r>
            <a:r>
              <a:rPr lang="en-US" altLang="zh-CN" sz="1400" dirty="0"/>
              <a:t>Excel</a:t>
            </a:r>
            <a:r>
              <a:rPr lang="zh-CN" altLang="en-US" sz="1400" dirty="0"/>
              <a:t>，方便教师备份和分享题库。</a:t>
            </a:r>
            <a:endParaRPr lang="en-US" altLang="zh-CN" sz="1400" dirty="0"/>
          </a:p>
          <a:p>
            <a:pPr indent="-228600" eaLnBrk="1" hangingPunct="1">
              <a:defRPr/>
            </a:pPr>
            <a:r>
              <a:rPr lang="zh-CN" altLang="en-US" sz="1400" noProof="1"/>
              <a:t>引入管理员这一角色，老师只能管理自己的题目，管理员能够全局管理题目。</a:t>
            </a:r>
            <a:endParaRPr lang="en-US" altLang="zh-CN" sz="1400" noProof="1"/>
          </a:p>
          <a:p>
            <a:pPr indent="-228600" eaLnBrk="1" hangingPunct="1">
              <a:defRPr/>
            </a:pPr>
            <a:r>
              <a:rPr lang="zh-CN" altLang="en-US" sz="1400" dirty="0"/>
              <a:t>密码安全：使用更强的密码哈希算法（如</a:t>
            </a:r>
            <a:r>
              <a:rPr lang="en-US" altLang="zh-CN" sz="1400" dirty="0"/>
              <a:t>Argon2</a:t>
            </a:r>
            <a:r>
              <a:rPr lang="zh-CN" altLang="en-US" sz="1400" dirty="0"/>
              <a:t>）和</a:t>
            </a:r>
            <a:r>
              <a:rPr lang="en-US" altLang="zh-CN" sz="1400" dirty="0"/>
              <a:t>SSL/TLS</a:t>
            </a:r>
            <a:r>
              <a:rPr lang="zh-CN" altLang="en-US" sz="1400" dirty="0"/>
              <a:t>加密，确保密码在存储和传输过程中的安全性。</a:t>
            </a:r>
            <a:endParaRPr lang="zh-CN" altLang="en-US" sz="1400" noProof="1"/>
          </a:p>
          <a:p>
            <a:pPr indent="-228600" eaLnBrk="1" hangingPunct="1">
              <a:defRPr/>
            </a:pPr>
            <a:endParaRPr lang="zh-CN" altLang="en-US" noProof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Project</a:t>
            </a:r>
            <a:r>
              <a:rPr lang="zh-CN" altLang="en-US" dirty="0"/>
              <a:t>总结</a:t>
            </a:r>
            <a:r>
              <a:rPr lang="en-US" altLang="zh-CN" dirty="0"/>
              <a:t>	</a:t>
            </a:r>
            <a:endParaRPr lang="en-US" altLang="zh-CN" dirty="0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 eaLnBrk="1" hangingPunct="1">
              <a:defRPr/>
            </a:pPr>
            <a:r>
              <a:rPr lang="zh-CN" altLang="en-US" noProof="1"/>
              <a:t>通过两轮项目迭代，对于软件开发的整体流程有了深刻的理解，面向用户故事设计项目，完成功能设计。通过身份互换，理解体会到</a:t>
            </a:r>
            <a:r>
              <a:rPr lang="zh-CN" altLang="en-US" noProof="1"/>
              <a:t>尽可能多的用户更多的</a:t>
            </a:r>
            <a:r>
              <a:rPr lang="zh-CN" altLang="en-US" noProof="1"/>
              <a:t>需求，</a:t>
            </a: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检查材料提交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395606" y="1484630"/>
            <a:ext cx="8224520" cy="5113020"/>
          </a:xfrm>
        </p:spPr>
        <p:txBody>
          <a:bodyPr/>
          <a:lstStyle/>
          <a:p>
            <a:pPr indent="-228600" eaLnBrk="1" hangingPunct="1">
              <a:defRPr/>
            </a:pPr>
            <a:r>
              <a:rPr lang="zh-CN" altLang="en-US" noProof="1"/>
              <a:t>提交时间：</a:t>
            </a:r>
            <a:endParaRPr lang="zh-CN" altLang="en-US" noProof="1"/>
          </a:p>
          <a:p>
            <a:pPr lvl="1" eaLnBrk="1" hangingPunct="1">
              <a:defRPr/>
            </a:pPr>
            <a:r>
              <a:rPr lang="zh-CN" altLang="en-US" noProof="1"/>
              <a:t>第</a:t>
            </a:r>
            <a:r>
              <a:rPr lang="en-US" altLang="zh-CN" noProof="1"/>
              <a:t>17</a:t>
            </a:r>
            <a:r>
              <a:rPr lang="zh-CN" altLang="en-US" noProof="1"/>
              <a:t>周周日，</a:t>
            </a:r>
            <a:r>
              <a:rPr lang="en-US" altLang="zh-CN" noProof="1"/>
              <a:t>6</a:t>
            </a:r>
            <a:r>
              <a:rPr lang="zh-CN" altLang="en-US" noProof="1"/>
              <a:t>月</a:t>
            </a:r>
            <a:r>
              <a:rPr lang="en-US" altLang="zh-CN" noProof="1"/>
              <a:t>30</a:t>
            </a:r>
            <a:r>
              <a:rPr lang="zh-CN" altLang="en-US" noProof="1"/>
              <a:t>日，晚</a:t>
            </a:r>
            <a:r>
              <a:rPr lang="en-US" altLang="zh-CN" noProof="1"/>
              <a:t>23:55</a:t>
            </a:r>
            <a:r>
              <a:rPr lang="zh-CN" altLang="en-US" noProof="1"/>
              <a:t>分之前。</a:t>
            </a: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提交到头歌平台的班级项目目录中的“</a:t>
            </a:r>
            <a:r>
              <a:rPr lang="en-US" altLang="zh-CN" noProof="1"/>
              <a:t>Project</a:t>
            </a:r>
            <a:r>
              <a:rPr lang="zh-CN" altLang="en-US" noProof="1"/>
              <a:t>第</a:t>
            </a:r>
            <a:r>
              <a:rPr lang="en-US" altLang="zh-CN" noProof="1"/>
              <a:t>2</a:t>
            </a:r>
            <a:r>
              <a:rPr lang="zh-CN" altLang="en-US" noProof="1"/>
              <a:t>轮检查”</a:t>
            </a: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提交内容：</a:t>
            </a:r>
            <a:endParaRPr lang="zh-CN" altLang="en-US" noProof="1"/>
          </a:p>
          <a:p>
            <a:pPr lvl="1" eaLnBrk="1" hangingPunct="1">
              <a:defRPr/>
            </a:pPr>
            <a:r>
              <a:rPr lang="zh-CN" altLang="en-US" noProof="1">
                <a:cs typeface="+mn-ea"/>
                <a:sym typeface="+mn-ea"/>
              </a:rPr>
              <a:t>检查汇报PPT</a:t>
            </a:r>
            <a:r>
              <a:rPr lang="en-US" altLang="zh-CN" noProof="1">
                <a:cs typeface="+mn-ea"/>
                <a:sym typeface="+mn-ea"/>
              </a:rPr>
              <a:t>(</a:t>
            </a:r>
            <a:r>
              <a:rPr lang="zh-CN" altLang="en-US" noProof="1">
                <a:cs typeface="+mn-ea"/>
                <a:sym typeface="+mn-ea"/>
              </a:rPr>
              <a:t>当前文件</a:t>
            </a:r>
            <a:r>
              <a:rPr lang="en-US" altLang="zh-CN" noProof="1">
                <a:cs typeface="+mn-ea"/>
                <a:sym typeface="+mn-ea"/>
              </a:rPr>
              <a:t>)</a:t>
            </a:r>
            <a:r>
              <a:rPr lang="zh-CN" altLang="en-US" noProof="1">
                <a:cs typeface="+mn-ea"/>
                <a:sym typeface="+mn-ea"/>
              </a:rPr>
              <a:t>，文件名称为“学号-姓名-Project第</a:t>
            </a:r>
            <a:r>
              <a:rPr lang="en-US" altLang="zh-CN" noProof="1">
                <a:cs typeface="+mn-ea"/>
                <a:sym typeface="+mn-ea"/>
              </a:rPr>
              <a:t>2</a:t>
            </a:r>
            <a:r>
              <a:rPr lang="zh-CN" altLang="en-US" noProof="1">
                <a:cs typeface="+mn-ea"/>
                <a:sym typeface="+mn-ea"/>
              </a:rPr>
              <a:t>轮检查.ppt</a:t>
            </a:r>
            <a:r>
              <a:rPr lang="en-US" altLang="zh-CN" noProof="1">
                <a:cs typeface="+mn-ea"/>
                <a:sym typeface="+mn-ea"/>
              </a:rPr>
              <a:t>/pptx</a:t>
            </a:r>
            <a:r>
              <a:rPr lang="zh-CN" altLang="en-US" noProof="1">
                <a:cs typeface="+mn-ea"/>
                <a:sym typeface="+mn-ea"/>
              </a:rPr>
              <a:t>”</a:t>
            </a:r>
            <a:endParaRPr lang="zh-CN" altLang="en-US" noProof="1">
              <a:cs typeface="+mn-ea"/>
              <a:sym typeface="+mn-ea"/>
            </a:endParaRPr>
          </a:p>
          <a:p>
            <a:pPr marL="0" indent="0" eaLnBrk="1" hangingPunct="1">
              <a:buNone/>
              <a:defRPr/>
            </a:pPr>
            <a:endParaRPr lang="en-US" altLang="zh-CN" noProof="1">
              <a:highlight>
                <a:srgbClr val="FFFF00"/>
              </a:highlight>
            </a:endParaRPr>
          </a:p>
          <a:p>
            <a:pPr marL="0" indent="0" eaLnBrk="1" hangingPunct="1">
              <a:buNone/>
              <a:defRPr/>
            </a:pPr>
            <a:endParaRPr lang="zh-CN" altLang="en-US" noProof="1">
              <a:highlight>
                <a:srgbClr val="FFFF00"/>
              </a:highlight>
            </a:endParaRPr>
          </a:p>
          <a:p>
            <a:pPr indent="-228600" eaLnBrk="1" hangingPunct="1">
              <a:defRPr/>
            </a:pPr>
            <a:r>
              <a:rPr lang="zh-CN" altLang="en-US" noProof="1">
                <a:highlight>
                  <a:srgbClr val="FFFF00"/>
                </a:highlight>
              </a:rPr>
              <a:t>授课教师、实验教师、</a:t>
            </a:r>
            <a:r>
              <a:rPr lang="en-US" altLang="zh-CN" noProof="1">
                <a:highlight>
                  <a:srgbClr val="FFFF00"/>
                </a:highlight>
              </a:rPr>
              <a:t>TA</a:t>
            </a:r>
            <a:r>
              <a:rPr lang="zh-CN" altLang="en-US" noProof="1">
                <a:highlight>
                  <a:srgbClr val="FFFF00"/>
                </a:highlight>
              </a:rPr>
              <a:t>将根据所提交材料和现场答辩进行评价。</a:t>
            </a:r>
            <a:endParaRPr lang="en-US" altLang="zh-CN" noProof="1">
              <a:highlight>
                <a:srgbClr val="FFFF00"/>
              </a:highlight>
            </a:endParaRPr>
          </a:p>
          <a:p>
            <a:pPr indent="-228600" eaLnBrk="1" hangingPunct="1">
              <a:defRPr/>
            </a:pPr>
            <a:endParaRPr lang="en-US" altLang="zh-CN" noProof="1">
              <a:highlight>
                <a:srgbClr val="FFFF00"/>
              </a:highlight>
            </a:endParaRPr>
          </a:p>
          <a:p>
            <a:pPr indent="-228600" eaLnBrk="1" hangingPunct="1">
              <a:defRPr/>
            </a:pPr>
            <a:r>
              <a:rPr lang="zh-CN" altLang="en-US" noProof="1">
                <a:highlight>
                  <a:srgbClr val="FFFF00"/>
                </a:highlight>
              </a:rPr>
              <a:t>此页在正式提交时，请删除</a:t>
            </a:r>
            <a:endParaRPr lang="zh-CN" altLang="en-US" noProof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结束</a:t>
            </a:r>
            <a:endParaRPr lang="zh-CN" altLang="en-US"/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fld id="{E48960D5-84C6-4B70-92D8-351CAEB210D2}" type="datetime2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对题目的理解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可用图或文字简要介绍所选系统的基本背景、现实意义、用户类型及需求等。</a:t>
            </a:r>
            <a:endParaRPr lang="en-US" altLang="zh-CN" dirty="0"/>
          </a:p>
          <a:p>
            <a:pPr eaLnBrk="1" hangingPunct="1"/>
            <a:r>
              <a:rPr lang="en-US" altLang="zh-CN" dirty="0"/>
              <a:t>1.</a:t>
            </a:r>
            <a:r>
              <a:rPr lang="zh-CN" altLang="en-US" dirty="0"/>
              <a:t>基本背景：</a:t>
            </a:r>
            <a:r>
              <a:rPr lang="zh-CN" altLang="en-US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随着教育信息化的推进，传统纸质考试逐渐被线上考试所取代，这不仅提高了考试的效率，也降低了资源消耗。然而，目前市场上的考试系统往往侧重于大型标准化测试，对于日常教学中的课程考试、竞赛考试以及招聘考试等场景支持不足，缺乏灵活性和针对性。因此，开发一套全面覆盖各类考试需求的系统，对提升教育质量、满足多样化考试需求具有重要意义。</a:t>
            </a:r>
            <a:endParaRPr lang="en-US" altLang="zh-CN" b="0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eaLnBrk="1" hangingPunct="1"/>
            <a:r>
              <a:rPr lang="en-US" altLang="zh-CN" b="0" dirty="0">
                <a:solidFill>
                  <a:srgbClr val="2C2C36"/>
                </a:solidFill>
                <a:highlight>
                  <a:srgbClr val="FFFFFF"/>
                </a:highlight>
                <a:latin typeface="-apple-system"/>
              </a:rPr>
              <a:t>2.</a:t>
            </a:r>
            <a:r>
              <a:rPr lang="zh-CN" altLang="en-US" b="0" dirty="0">
                <a:solidFill>
                  <a:srgbClr val="2C2C36"/>
                </a:solidFill>
                <a:highlight>
                  <a:srgbClr val="FFFFFF"/>
                </a:highlight>
                <a:latin typeface="-apple-system"/>
              </a:rPr>
              <a:t>现实意义：</a:t>
            </a:r>
            <a:r>
              <a:rPr lang="en-US" altLang="zh-CN" b="0" dirty="0">
                <a:solidFill>
                  <a:srgbClr val="2C2C36"/>
                </a:solidFill>
                <a:highlight>
                  <a:srgbClr val="FFFFFF"/>
                </a:highlight>
                <a:latin typeface="-apple-system"/>
              </a:rPr>
              <a:t>1</a:t>
            </a:r>
            <a:r>
              <a:rPr lang="zh-CN" altLang="en-US" b="0" dirty="0">
                <a:solidFill>
                  <a:srgbClr val="2C2C36"/>
                </a:solidFill>
                <a:highlight>
                  <a:srgbClr val="FFFFFF"/>
                </a:highlight>
                <a:latin typeface="-apple-system"/>
              </a:rPr>
              <a:t>）</a:t>
            </a:r>
            <a:r>
              <a:rPr lang="zh-CN" altLang="en-US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提升考试效率</a:t>
            </a:r>
            <a:r>
              <a:rPr lang="zh-CN" altLang="en-US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：自动化组卷、在线答题与评分，大幅缩短考试周期，减轻教师负担；</a:t>
            </a:r>
            <a:r>
              <a:rPr lang="en-US" altLang="zh-CN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2</a:t>
            </a:r>
            <a:r>
              <a:rPr lang="zh-CN" altLang="en-US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）</a:t>
            </a:r>
            <a:r>
              <a:rPr lang="zh-CN" altLang="en-US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增强考试公平性</a:t>
            </a:r>
            <a:r>
              <a:rPr lang="zh-CN" altLang="en-US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：随机抽取试题，自动评分，减少人为因素干扰，确保评价公正；</a:t>
            </a:r>
            <a:r>
              <a:rPr lang="en-US" altLang="zh-CN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3</a:t>
            </a:r>
            <a:r>
              <a:rPr lang="zh-CN" altLang="en-US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）</a:t>
            </a:r>
            <a:r>
              <a:rPr lang="zh-CN" altLang="en-US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个性化学习评估</a:t>
            </a:r>
            <a:r>
              <a:rPr lang="zh-CN" altLang="en-US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：通过数据分析，为学生提供个性化的学习反馈，帮助教师调整教学策略；</a:t>
            </a:r>
            <a:r>
              <a:rPr lang="en-US" altLang="zh-CN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4</a:t>
            </a:r>
            <a:r>
              <a:rPr lang="zh-CN" altLang="en-US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）</a:t>
            </a:r>
            <a:r>
              <a:rPr lang="zh-CN" altLang="en-US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资源节约</a:t>
            </a:r>
            <a:r>
              <a:rPr lang="zh-CN" altLang="en-US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：数字化考试减少纸张使用，符合绿色教育理念。</a:t>
            </a:r>
            <a:endParaRPr lang="zh-CN" altLang="en-US" b="0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eaLnBrk="1" hangingPunct="1"/>
            <a:endParaRPr lang="en-US" altLang="zh-CN" b="0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sz="18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用户类型及需求</a:t>
            </a:r>
            <a:endParaRPr lang="zh-CN" altLang="en-US" sz="1800" b="1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zh-CN" sz="18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1.</a:t>
            </a:r>
            <a:r>
              <a:rPr lang="zh-CN" altLang="en-US" sz="18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教师</a:t>
            </a:r>
            <a:endParaRPr lang="zh-CN" altLang="en-US" sz="1800" b="1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需求</a:t>
            </a:r>
            <a:r>
              <a:rPr lang="zh-CN" altLang="en-US" sz="1800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：录入题目、维护题库、设定题目难度、组卷、查看考试报告。</a:t>
            </a:r>
            <a:endParaRPr lang="en-US" altLang="zh-CN" sz="1800" b="0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期望</a:t>
            </a:r>
            <a:r>
              <a:rPr lang="zh-CN" altLang="en-US" sz="1800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：操作简便，界面友好，能够快速创建和管理考试，获取即时反馈。</a:t>
            </a:r>
            <a:endParaRPr lang="zh-CN" altLang="en-US" sz="1800" b="0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zh-CN" sz="18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2.</a:t>
            </a:r>
            <a:r>
              <a:rPr lang="zh-CN" altLang="en-US" sz="18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学生</a:t>
            </a:r>
            <a:endParaRPr lang="zh-CN" altLang="en-US" sz="1800" b="1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需求</a:t>
            </a:r>
            <a:r>
              <a:rPr lang="zh-CN" altLang="en-US" sz="1800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：在线答题、查看成绩、理解错题解析、自我评估。</a:t>
            </a:r>
            <a:endParaRPr lang="zh-CN" altLang="en-US" sz="1800" b="0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期望</a:t>
            </a:r>
            <a:r>
              <a:rPr lang="zh-CN" altLang="en-US" sz="1800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：系统稳定，反馈及时，能够便捷地参与考试，得到个人学习进展的清晰指导。</a:t>
            </a:r>
            <a:endParaRPr lang="zh-CN" altLang="en-US" sz="1800" b="0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zh-CN" sz="18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3</a:t>
            </a:r>
            <a:r>
              <a:rPr lang="en-US" altLang="zh-CN" sz="1800" dirty="0">
                <a:solidFill>
                  <a:srgbClr val="2C2C36"/>
                </a:solidFill>
                <a:highlight>
                  <a:srgbClr val="FFFFFF"/>
                </a:highlight>
                <a:latin typeface="-apple-system"/>
              </a:rPr>
              <a:t>.</a:t>
            </a:r>
            <a:r>
              <a:rPr lang="zh-CN" altLang="en-US" sz="18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管理员</a:t>
            </a:r>
            <a:endParaRPr lang="zh-CN" altLang="en-US" sz="1800" b="1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需求</a:t>
            </a:r>
            <a:r>
              <a:rPr lang="zh-CN" altLang="en-US" sz="1800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：全局管理权限，包括用户管理、题库审核、系统配置、数据监控。</a:t>
            </a:r>
            <a:endParaRPr lang="zh-CN" altLang="en-US" sz="1800" b="0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期望</a:t>
            </a:r>
            <a:r>
              <a:rPr lang="zh-CN" altLang="en-US" sz="1800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：确保系统的安全性与稳定性，拥有高度的灵活性以应对各种考试需求。</a:t>
            </a:r>
            <a:endParaRPr lang="zh-CN" altLang="en-US" sz="1800" b="0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功能清单</a:t>
            </a: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简要列出本系统所包含的全部功能清单</a:t>
            </a:r>
            <a:r>
              <a:rPr lang="en-US" altLang="zh-CN" dirty="0"/>
              <a:t>(</a:t>
            </a:r>
            <a:r>
              <a:rPr lang="zh-CN" altLang="en-US" dirty="0"/>
              <a:t>在当前构思下，未来可扩展或改变</a:t>
            </a:r>
            <a:r>
              <a:rPr lang="en-US" altLang="zh-CN" dirty="0"/>
              <a:t>)</a:t>
            </a:r>
            <a:r>
              <a:rPr lang="zh-CN" altLang="en-US" dirty="0"/>
              <a:t>，每项功能有简短的介绍。</a:t>
            </a:r>
            <a:endParaRPr lang="en-US" altLang="zh-CN" dirty="0"/>
          </a:p>
          <a:p>
            <a:pPr eaLnBrk="1" hangingPunct="1"/>
            <a:r>
              <a:rPr lang="zh-CN" altLang="en-US" dirty="0"/>
              <a:t>可结合</a:t>
            </a:r>
            <a:r>
              <a:rPr lang="en-US" altLang="zh-CN" dirty="0"/>
              <a:t>Lab2</a:t>
            </a:r>
            <a:r>
              <a:rPr lang="zh-CN" altLang="en-US" dirty="0"/>
              <a:t>中的用户故事进行阐述。</a:t>
            </a:r>
            <a:endParaRPr lang="en-US" altLang="zh-CN" dirty="0"/>
          </a:p>
          <a:p>
            <a:pPr algn="l"/>
            <a:r>
              <a:rPr lang="en-US" altLang="zh-CN" sz="18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1. </a:t>
            </a:r>
            <a:r>
              <a:rPr lang="zh-CN" altLang="en-US" sz="18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题库管理系统：</a:t>
            </a:r>
            <a:r>
              <a:rPr lang="zh-CN" altLang="en-US" sz="1800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允许教师录入不同类型的题目，设定每题的难易程度，答案选项，并支持题目的分类管理与检索。</a:t>
            </a:r>
            <a:endParaRPr lang="zh-CN" altLang="en-US" sz="1800" b="0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zh-CN" sz="18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2. </a:t>
            </a:r>
            <a:r>
              <a:rPr lang="zh-CN" altLang="en-US" sz="18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题型支持</a:t>
            </a:r>
            <a:r>
              <a:rPr lang="zh-CN" altLang="en-US" sz="1800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：系统支持多种题型的创建与管理，包括单选题、多选题、判断题和问答题，满足不同考试的需求。</a:t>
            </a:r>
            <a:endParaRPr lang="zh-CN" altLang="en-US" sz="1800" b="0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zh-CN" sz="18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3. </a:t>
            </a:r>
            <a:r>
              <a:rPr lang="zh-CN" altLang="en-US" sz="18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智能组卷</a:t>
            </a:r>
            <a:r>
              <a:rPr lang="zh-CN" altLang="en-US" sz="1800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：根据预设的规则（如题目数量、难度分布、题型比例等），自动或半自动生成试卷。支持人工调整，确保试卷的质量和多样性。</a:t>
            </a:r>
            <a:endParaRPr lang="zh-CN" altLang="en-US" sz="1800" b="0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zh-CN" sz="18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4. </a:t>
            </a:r>
            <a:r>
              <a:rPr lang="zh-CN" altLang="en-US" sz="18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权限管理</a:t>
            </a:r>
            <a:r>
              <a:rPr lang="zh-CN" altLang="en-US" sz="1800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：实施角色基础的权限控制，教师可以编辑和维护自己的题目，而管理员具有全系统范围的管理权限，包括用户管理、题库审核和系统配置。</a:t>
            </a:r>
            <a:endParaRPr lang="zh-CN" altLang="en-US" sz="1800" b="0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zh-CN" sz="18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5. </a:t>
            </a:r>
            <a:r>
              <a:rPr lang="zh-CN" altLang="en-US" sz="18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在线考试平台</a:t>
            </a:r>
            <a:r>
              <a:rPr lang="zh-CN" altLang="en-US" sz="1800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：提供安全稳定的在线考试环境，支持学生在线作答。</a:t>
            </a:r>
            <a:endParaRPr lang="zh-CN" altLang="en-US" sz="1800" b="0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zh-CN" sz="18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6. </a:t>
            </a:r>
            <a:r>
              <a:rPr lang="zh-CN" altLang="en-US" sz="18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自动评判</a:t>
            </a:r>
            <a:r>
              <a:rPr lang="zh-CN" altLang="en-US" sz="1800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：对于学生的答卷系统可以自动评判，即时给出考试结果，减轻教师的工作量，提高评分效率。</a:t>
            </a:r>
            <a:endParaRPr lang="zh-CN" altLang="en-US" sz="1800" b="0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非功能需求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简要阐述本系统拟达到的各方面</a:t>
            </a:r>
            <a:r>
              <a:rPr lang="en-US" altLang="zh-CN" dirty="0"/>
              <a:t>NFR</a:t>
            </a:r>
            <a:r>
              <a:rPr lang="zh-CN" altLang="en-US" dirty="0"/>
              <a:t>，并介绍为何。</a:t>
            </a:r>
            <a:endParaRPr lang="en-US" altLang="zh-CN" dirty="0"/>
          </a:p>
          <a:p>
            <a:pPr algn="l"/>
            <a:r>
              <a:rPr lang="en-US" altLang="zh-CN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1.</a:t>
            </a:r>
            <a:r>
              <a:rPr lang="zh-CN" altLang="en-US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可靠性</a:t>
            </a:r>
            <a:endParaRPr lang="zh-CN" altLang="en-US" sz="1400" b="1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系统稳定性和数据完整性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：系统保持高度稳定性，避免意外停机，且数据存储和传输过程中的完整性得到保证。</a:t>
            </a:r>
            <a:endParaRPr lang="zh-CN" altLang="en-US" sz="1400" b="0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备份与恢复策略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：系统具备一个数据库，实时进行用户试题等数据的备份。</a:t>
            </a:r>
            <a:endParaRPr lang="zh-CN" altLang="en-US" sz="1400" b="0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zh-CN" sz="1400" dirty="0">
                <a:solidFill>
                  <a:srgbClr val="2C2C36"/>
                </a:solidFill>
                <a:highlight>
                  <a:srgbClr val="FFFFFF"/>
                </a:highlight>
                <a:latin typeface="-apple-system"/>
              </a:rPr>
              <a:t>2</a:t>
            </a:r>
            <a:r>
              <a:rPr lang="en-US" altLang="zh-CN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. </a:t>
            </a:r>
            <a:r>
              <a:rPr lang="zh-CN" altLang="en-US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安全性</a:t>
            </a:r>
            <a:endParaRPr lang="zh-CN" altLang="en-US" sz="1400" b="1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用户认证与授权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：通过强密码策略、双因素认证等方式保护用户账户，防止未授权访问。</a:t>
            </a:r>
            <a:endParaRPr lang="zh-CN" altLang="en-US" sz="1400" b="0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zh-CN" sz="1400" dirty="0">
                <a:solidFill>
                  <a:srgbClr val="2C2C36"/>
                </a:solidFill>
                <a:highlight>
                  <a:srgbClr val="FFFFFF"/>
                </a:highlight>
                <a:latin typeface="-apple-system"/>
              </a:rPr>
              <a:t>3</a:t>
            </a:r>
            <a:r>
              <a:rPr lang="en-US" altLang="zh-CN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. </a:t>
            </a:r>
            <a:r>
              <a:rPr lang="zh-CN" altLang="en-US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可维护性</a:t>
            </a:r>
            <a:endParaRPr lang="zh-CN" altLang="en-US" sz="1400" b="1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模块化设计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：系统架构便于维护和升级，模块化使得单独部分的修改不会影响整个系统。</a:t>
            </a:r>
            <a:endParaRPr lang="zh-CN" altLang="en-US" sz="1400" b="0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文档完备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：具备详细的系统文档，帮助快速定位和解决问题。</a:t>
            </a:r>
            <a:endParaRPr lang="zh-CN" altLang="en-US" sz="1400" b="0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zh-CN" sz="1400" dirty="0">
                <a:solidFill>
                  <a:srgbClr val="2C2C36"/>
                </a:solidFill>
                <a:highlight>
                  <a:srgbClr val="FFFFFF"/>
                </a:highlight>
                <a:latin typeface="-apple-system"/>
              </a:rPr>
              <a:t>4</a:t>
            </a:r>
            <a:r>
              <a:rPr lang="en-US" altLang="zh-CN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. </a:t>
            </a:r>
            <a:r>
              <a:rPr lang="zh-CN" altLang="en-US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可扩展性</a:t>
            </a:r>
            <a:endParaRPr lang="zh-CN" altLang="en-US" sz="1400" b="1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未来需求适应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-apple-system"/>
              </a:rPr>
              <a:t>：系统设计考虑了未来可能的功能扩展和用户增长，易于升级和扩展。</a:t>
            </a:r>
            <a:endParaRPr lang="zh-CN" altLang="en-US" sz="1400" b="0" i="0" dirty="0">
              <a:solidFill>
                <a:srgbClr val="2C2C3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系统开发技术</a:t>
            </a: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编程语言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/>
              <a:t>html</a:t>
            </a:r>
            <a:endParaRPr lang="zh-CN" altLang="en-US" dirty="0"/>
          </a:p>
          <a:p>
            <a:pPr eaLnBrk="1" hangingPunct="1"/>
            <a:r>
              <a:rPr lang="zh-CN" altLang="en-US" dirty="0"/>
              <a:t>开发环境</a:t>
            </a:r>
            <a:endParaRPr lang="en-US" altLang="zh-CN" dirty="0"/>
          </a:p>
          <a:p>
            <a:pPr lvl="1" eaLnBrk="1" hangingPunct="1"/>
            <a:r>
              <a:rPr lang="en-US" altLang="zh-CN" dirty="0" err="1"/>
              <a:t>Pycharm</a:t>
            </a:r>
            <a:r>
              <a:rPr lang="zh-CN" altLang="en-US" dirty="0"/>
              <a:t>、</a:t>
            </a:r>
            <a:r>
              <a:rPr lang="en-US" altLang="zh-CN" dirty="0" err="1"/>
              <a:t>conda</a:t>
            </a:r>
            <a:endParaRPr lang="zh-CN" altLang="en-US" dirty="0"/>
          </a:p>
          <a:p>
            <a:pPr eaLnBrk="1" hangingPunct="1"/>
            <a:r>
              <a:rPr lang="zh-CN" altLang="en-US" dirty="0"/>
              <a:t>运行环境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XXXX</a:t>
            </a:r>
            <a:endParaRPr lang="zh-CN" altLang="en-US" dirty="0"/>
          </a:p>
          <a:p>
            <a:pPr eaLnBrk="1" hangingPunct="1"/>
            <a:r>
              <a:rPr lang="zh-CN" altLang="en-US" dirty="0"/>
              <a:t>主要技术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XXXX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团队分工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胡柏瑞：</a:t>
            </a:r>
            <a:endParaRPr lang="en-US" altLang="zh-CN" dirty="0"/>
          </a:p>
          <a:p>
            <a:pPr eaLnBrk="1" hangingPunct="1"/>
            <a:r>
              <a:rPr lang="zh-CN" altLang="en-US" dirty="0"/>
              <a:t>彭梓：</a:t>
            </a:r>
            <a:endParaRPr lang="en-US" altLang="zh-CN" dirty="0"/>
          </a:p>
          <a:p>
            <a:pPr eaLnBrk="1" hangingPunct="1"/>
            <a:r>
              <a:rPr lang="zh-CN" altLang="en-US" dirty="0"/>
              <a:t>王榕墨：</a:t>
            </a:r>
            <a:endParaRPr lang="zh-CN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开发进度计划</a:t>
            </a:r>
            <a:endParaRPr lang="zh-CN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以周为单位，阐述每周拟达到的目标</a:t>
            </a:r>
            <a:endParaRPr lang="en-US" altLang="zh-CN" dirty="0"/>
          </a:p>
          <a:p>
            <a:pPr eaLnBrk="1" hangingPunct="1"/>
            <a:r>
              <a:rPr lang="zh-CN" altLang="en-US" dirty="0"/>
              <a:t>可结合</a:t>
            </a:r>
            <a:r>
              <a:rPr lang="en-US" altLang="zh-CN" dirty="0"/>
              <a:t>Lab2</a:t>
            </a:r>
            <a:r>
              <a:rPr lang="zh-CN" altLang="en-US" dirty="0"/>
              <a:t>中的项目计划阐述</a:t>
            </a:r>
            <a:endParaRPr lang="en-US" altLang="zh-CN" dirty="0"/>
          </a:p>
          <a:p>
            <a:pPr eaLnBrk="1" hangingPunct="1"/>
            <a:r>
              <a:rPr lang="zh-CN" altLang="en-US" dirty="0"/>
              <a:t>并总结实际完成情况加以对比</a:t>
            </a:r>
            <a:endParaRPr lang="en-US" altLang="zh-CN" dirty="0"/>
          </a:p>
          <a:p>
            <a:pPr eaLnBrk="1" hangingPunct="1"/>
            <a:r>
              <a:rPr lang="zh-CN" altLang="en-US" dirty="0"/>
              <a:t>迭代计划</a:t>
            </a:r>
            <a:endParaRPr lang="en-US" altLang="zh-CN" dirty="0"/>
          </a:p>
          <a:p>
            <a:pPr marL="1270" indent="0" eaLnBrk="1" hangingPunct="1">
              <a:buNone/>
            </a:pP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95288" y="3342164"/>
          <a:ext cx="8208960" cy="32730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60"/>
                <a:gridCol w="1368160"/>
                <a:gridCol w="1368160"/>
                <a:gridCol w="1368160"/>
                <a:gridCol w="1224352"/>
                <a:gridCol w="1511968"/>
              </a:tblGrid>
              <a:tr h="344377"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 dirty="0">
                          <a:effectLst/>
                        </a:rPr>
                        <a:t>迭代次数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>
                          <a:effectLst/>
                        </a:rPr>
                        <a:t>包含的用户故事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 dirty="0">
                          <a:effectLst/>
                        </a:rPr>
                        <a:t>故事的优先级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>
                          <a:effectLst/>
                        </a:rPr>
                        <a:t>故事的工作量估计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 dirty="0">
                          <a:effectLst/>
                        </a:rPr>
                        <a:t>计划起止时间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 dirty="0">
                          <a:effectLst/>
                        </a:rPr>
                        <a:t>本次迭代的总工作量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40038">
                <a:tc rowSpan="3">
                  <a:txBody>
                    <a:bodyPr/>
                    <a:lstStyle/>
                    <a:p>
                      <a:pPr algn="ctr"/>
                      <a:r>
                        <a:rPr lang="x-none" sz="2000" kern="1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题库管理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x-none" sz="2000" kern="1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x-none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x-none" sz="2000" kern="100">
                          <a:effectLst/>
                        </a:rPr>
                        <a:t>5.31-6.2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just"/>
                      <a:r>
                        <a:rPr lang="x-none" sz="2000" kern="100">
                          <a:effectLst/>
                        </a:rPr>
                        <a:t>9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12706">
                <a:tc vMerge="1"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组卷功能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x-none" sz="20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x-none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x-none" sz="2000" kern="100">
                          <a:effectLst/>
                        </a:rPr>
                        <a:t>6.2-6.5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vMerge="1">
                  <a:tcPr/>
                </a:tc>
              </a:tr>
              <a:tr h="422273">
                <a:tc vMerge="1"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权限管理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x-none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x-none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x-none" sz="2000" kern="100">
                          <a:effectLst/>
                        </a:rPr>
                        <a:t>6.5-6.8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vMerge="1">
                  <a:tcPr/>
                </a:tc>
              </a:tr>
              <a:tr h="404506">
                <a:tc rowSpan="3">
                  <a:txBody>
                    <a:bodyPr/>
                    <a:lstStyle/>
                    <a:p>
                      <a:pPr algn="ctr"/>
                      <a:r>
                        <a:rPr lang="x-none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在线答题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x-none" sz="2000" kern="10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x-none" sz="2000" kern="1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x-none" sz="2000" kern="100">
                          <a:effectLst/>
                        </a:rPr>
                        <a:t>6.8-6.13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just"/>
                      <a:r>
                        <a:rPr lang="x-none" sz="2000" kern="100" dirty="0">
                          <a:effectLst/>
                        </a:rPr>
                        <a:t>10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74202">
                <a:tc vMerge="1"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自动判题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x-none" sz="2000" kern="1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x-none" sz="2000" kern="100" dirty="0">
                          <a:effectLst/>
                        </a:rPr>
                        <a:t>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x-none" sz="2000" kern="100" dirty="0">
                          <a:effectLst/>
                        </a:rPr>
                        <a:t>6.13-6.18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vMerge="1">
                  <a:tcPr/>
                </a:tc>
              </a:tr>
              <a:tr h="509733">
                <a:tc vMerge="1"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x-none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x-none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x-none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x-none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GU5YTk2NWU3OTRhNTU0YjZlNWE0ODExMjY4YzM0MTgifQ=="/>
</p:tagLst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Calibri"/>
        <a:ea typeface="楷体_GB2312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Calibri"/>
        <a:ea typeface="楷体_GB2312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3820</Words>
  <Application>WPS 演示</Application>
  <PresentationFormat>全屏显示(4:3)</PresentationFormat>
  <Paragraphs>420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宋体</vt:lpstr>
      <vt:lpstr>Wingdings</vt:lpstr>
      <vt:lpstr>楷体</vt:lpstr>
      <vt:lpstr>Calibri</vt:lpstr>
      <vt:lpstr>楷体_GB2312</vt:lpstr>
      <vt:lpstr>新宋体</vt:lpstr>
      <vt:lpstr>Times New Roman</vt:lpstr>
      <vt:lpstr>-apple-system</vt:lpstr>
      <vt:lpstr>Segoe Print</vt:lpstr>
      <vt:lpstr>微软雅黑</vt:lpstr>
      <vt:lpstr>Arial Unicode MS</vt:lpstr>
      <vt:lpstr>v-sans</vt:lpstr>
      <vt:lpstr>1_CITRUS</vt:lpstr>
      <vt:lpstr>2_CITRUS</vt:lpstr>
      <vt:lpstr>哈工大计算学部2024年春季学期 《软件工程》Project 第2轮 检查汇报</vt:lpstr>
      <vt:lpstr>选题与分组</vt:lpstr>
      <vt:lpstr>对题目的理解</vt:lpstr>
      <vt:lpstr>PowerPoint 演示文稿</vt:lpstr>
      <vt:lpstr>功能清单</vt:lpstr>
      <vt:lpstr>非功能需求</vt:lpstr>
      <vt:lpstr>系统开发技术</vt:lpstr>
      <vt:lpstr>团队分工</vt:lpstr>
      <vt:lpstr>开发进度计划</vt:lpstr>
      <vt:lpstr>PowerPoint 演示文稿</vt:lpstr>
      <vt:lpstr>体系结构设计</vt:lpstr>
      <vt:lpstr>PowerPoint 演示文稿</vt:lpstr>
      <vt:lpstr>类设计</vt:lpstr>
      <vt:lpstr>第2轮成果</vt:lpstr>
      <vt:lpstr>第2轮成果</vt:lpstr>
      <vt:lpstr>第2轮成果</vt:lpstr>
      <vt:lpstr>PowerPoint 演示文稿</vt:lpstr>
      <vt:lpstr>第2轮成果</vt:lpstr>
      <vt:lpstr>第2轮成果</vt:lpstr>
      <vt:lpstr>第2轮成果</vt:lpstr>
      <vt:lpstr>两轮Project对比	</vt:lpstr>
      <vt:lpstr>Project总结	</vt:lpstr>
      <vt:lpstr>检查材料提交	</vt:lpstr>
      <vt:lpstr>结束</vt:lpstr>
    </vt:vector>
  </TitlesOfParts>
  <Company>HIT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哈尔滨工业大学计算机科学与技术学院 07-08春季学期2005级本科必修课程 软件工程 Software Engineering</dc:title>
  <dc:creator>Wang Zhongjie</dc:creator>
  <cp:lastModifiedBy>H.胡小草</cp:lastModifiedBy>
  <cp:revision>452</cp:revision>
  <dcterms:created xsi:type="dcterms:W3CDTF">2007-06-25T17:21:00Z</dcterms:created>
  <dcterms:modified xsi:type="dcterms:W3CDTF">2024-06-29T07:43:07Z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AB5901D607C74DA0A209CC88019FAA62_12</vt:lpwstr>
  </property>
  <property fmtid="{D5CDD505-2E9C-101B-9397-08002B2CF9AE}" pid="3" name="KSOProductBuildVer">
    <vt:lpwstr>2052-12.1.0.16929</vt:lpwstr>
  </property>
</Properties>
</file>