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97" r:id="rId4"/>
    <p:sldId id="298" r:id="rId5"/>
    <p:sldId id="299" r:id="rId6"/>
    <p:sldId id="314" r:id="rId7"/>
    <p:sldId id="300" r:id="rId8"/>
    <p:sldId id="301" r:id="rId9"/>
    <p:sldId id="315" r:id="rId10"/>
    <p:sldId id="302" r:id="rId11"/>
    <p:sldId id="303" r:id="rId12"/>
    <p:sldId id="304" r:id="rId13"/>
    <p:sldId id="305" r:id="rId14"/>
    <p:sldId id="308" r:id="rId15"/>
    <p:sldId id="311" r:id="rId16"/>
    <p:sldId id="312" r:id="rId17"/>
    <p:sldId id="313" r:id="rId18"/>
    <p:sldId id="310" r:id="rId19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3" autoAdjust="0"/>
    <p:restoredTop sz="96695" autoAdjust="0"/>
  </p:normalViewPr>
  <p:slideViewPr>
    <p:cSldViewPr showGuides="1">
      <p:cViewPr varScale="1">
        <p:scale>
          <a:sx n="126" d="100"/>
          <a:sy n="126" d="100"/>
        </p:scale>
        <p:origin x="1518" y="114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2024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6650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小组成员：胡柏瑞、王榕墨、彭梓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胡柏瑞：完成基本功能和简单前端界面，数据库初始化：创建了用户、题目、考试及其关系等数据库表，并进行初始化。用户管理：注册、登录、注销功能；角色管理（教师和学生）。题目管理：教师可以添加不同类型的题目。考试管理：教师可以创建考试并选择题目，查看试卷组成。</a:t>
            </a:r>
            <a:endParaRPr lang="en-US" altLang="zh-CN" dirty="0"/>
          </a:p>
          <a:p>
            <a:pPr eaLnBrk="1" hangingPunct="1"/>
            <a:r>
              <a:rPr lang="zh-CN" altLang="en-US" dirty="0"/>
              <a:t>王榕墨：在线答题：学生可以在线参加考试，系统记录并显示答案。</a:t>
            </a:r>
            <a:endParaRPr lang="en-US" altLang="zh-CN" dirty="0"/>
          </a:p>
          <a:p>
            <a:pPr eaLnBrk="1" hangingPunct="1"/>
            <a:r>
              <a:rPr lang="zh-CN" altLang="en-US" dirty="0"/>
              <a:t>彭梓：重做优化前端界面，加入一些</a:t>
            </a:r>
            <a:r>
              <a:rPr lang="en-US" altLang="zh-CN" dirty="0"/>
              <a:t>JavaScript</a:t>
            </a: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第一周确定题目和队员分工</a:t>
            </a:r>
            <a:endParaRPr lang="en-US" altLang="zh-CN" dirty="0"/>
          </a:p>
          <a:p>
            <a:pPr eaLnBrk="1" hangingPunct="1"/>
            <a:r>
              <a:rPr lang="zh-CN" altLang="en-US" dirty="0"/>
              <a:t>第二周到第三周完成所有的基本功能，包括用户管理、题目管理、考试管理</a:t>
            </a:r>
            <a:endParaRPr lang="en-US" altLang="zh-CN" dirty="0"/>
          </a:p>
          <a:p>
            <a:pPr eaLnBrk="1" hangingPunct="1"/>
            <a:r>
              <a:rPr lang="zh-CN" altLang="en-US" dirty="0"/>
              <a:t>第四周完成在线答题并优化前端界面，加入必要的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可行性分析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Web</a:t>
            </a:r>
            <a:r>
              <a:rPr lang="zh-CN" altLang="en-US" dirty="0"/>
              <a:t>开发技术：项目使用</a:t>
            </a:r>
            <a:r>
              <a:rPr lang="en-US" altLang="zh-CN" dirty="0"/>
              <a:t>Flask</a:t>
            </a:r>
            <a:r>
              <a:rPr lang="zh-CN" altLang="en-US" dirty="0"/>
              <a:t>框架，这是一种轻量级的</a:t>
            </a:r>
            <a:r>
              <a:rPr lang="en-US" altLang="zh-CN" dirty="0"/>
              <a:t>Python Web</a:t>
            </a:r>
            <a:r>
              <a:rPr lang="zh-CN" altLang="en-US" dirty="0"/>
              <a:t>框架，适合快速开发和迭代。</a:t>
            </a:r>
            <a:r>
              <a:rPr lang="en-US" altLang="zh-CN" dirty="0"/>
              <a:t>Flask</a:t>
            </a:r>
            <a:r>
              <a:rPr lang="zh-CN" altLang="en-US" dirty="0"/>
              <a:t>具备良好的扩展性和灵活性，可以满足项目的需求。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数据库技术：</a:t>
            </a:r>
            <a:r>
              <a:rPr lang="en-US" altLang="zh-CN" dirty="0"/>
              <a:t>SQLite</a:t>
            </a:r>
            <a:r>
              <a:rPr lang="zh-CN" altLang="en-US" dirty="0"/>
              <a:t>作为数据库管理系统，适合小型和中型项目。对于更大的数据量，可以考虑迁移到</a:t>
            </a:r>
            <a:r>
              <a:rPr lang="en-US" altLang="zh-CN" dirty="0"/>
              <a:t>MySQL</a:t>
            </a:r>
            <a:r>
              <a:rPr lang="zh-CN" altLang="en-US" dirty="0"/>
              <a:t>或</a:t>
            </a:r>
            <a:r>
              <a:rPr lang="en-US" altLang="zh-CN" dirty="0"/>
              <a:t>PostgreSQL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/>
              <a:t>前端技术：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等前端技术，以及</a:t>
            </a:r>
            <a:r>
              <a:rPr lang="en-US" altLang="zh-CN" dirty="0"/>
              <a:t>Bootstrap</a:t>
            </a:r>
            <a:r>
              <a:rPr lang="zh-CN" altLang="en-US" dirty="0"/>
              <a:t>等前端框架可以提高开发效率和用户体验。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305" y="1157288"/>
            <a:ext cx="4782003" cy="20882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5" y="4411753"/>
            <a:ext cx="5015845" cy="24412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240" y="4474230"/>
            <a:ext cx="5146455" cy="23787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354" y="2389054"/>
            <a:ext cx="6645634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zh-CN" sz="1800" i="1" u="sng" noProof="1"/>
              <a:t>第</a:t>
            </a:r>
            <a:r>
              <a:rPr lang="en-US" altLang="zh-CN" sz="1800" i="1" u="sng" noProof="1"/>
              <a:t>1</a:t>
            </a:r>
            <a:r>
              <a:rPr lang="zh-CN" altLang="en-US" sz="1800" i="1" u="sng" noProof="1"/>
              <a:t>轮总体完成情况</a:t>
            </a:r>
            <a:endParaRPr lang="en-US" altLang="zh-CN" sz="1800" i="1" u="sng" noProof="1"/>
          </a:p>
          <a:p>
            <a:r>
              <a:rPr lang="zh-CN" altLang="en-US" sz="1400" dirty="0"/>
              <a:t>数据库初始化：创建了用户、题目、考试及其关系等数据库表，并进行初始化。</a:t>
            </a:r>
            <a:endParaRPr lang="zh-CN" altLang="en-US" sz="1400" dirty="0"/>
          </a:p>
          <a:p>
            <a:r>
              <a:rPr lang="zh-CN" altLang="en-US" sz="1400" dirty="0"/>
              <a:t>用户管理：注册、登录、注销功能；角色管理（教师和学生）。</a:t>
            </a:r>
            <a:endParaRPr lang="zh-CN" altLang="en-US" sz="1400" dirty="0"/>
          </a:p>
          <a:p>
            <a:r>
              <a:rPr lang="zh-CN" altLang="en-US" sz="1400" dirty="0"/>
              <a:t>题目管理：教师可以添加不同类型的题目。</a:t>
            </a:r>
            <a:endParaRPr lang="zh-CN" altLang="en-US" sz="1400" dirty="0"/>
          </a:p>
          <a:p>
            <a:r>
              <a:rPr lang="zh-CN" altLang="en-US" sz="1400" dirty="0"/>
              <a:t>考试管理：教师可以创建考试并选择题目，查看试卷组成。</a:t>
            </a:r>
            <a:endParaRPr lang="zh-CN" altLang="en-US" sz="1400" dirty="0"/>
          </a:p>
          <a:p>
            <a:r>
              <a:rPr lang="zh-CN" altLang="en-US" sz="1400" dirty="0"/>
              <a:t>在线答题：学生可以在线参加考试，系统记录并显示答案。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sz="1800" i="1" u="sng" noProof="1"/>
              <a:t>第</a:t>
            </a:r>
            <a:r>
              <a:rPr lang="en-US" altLang="zh-CN" sz="1800" i="1" u="sng" noProof="1"/>
              <a:t>2</a:t>
            </a:r>
            <a:r>
              <a:rPr lang="zh-CN" altLang="en-US" sz="1800" i="1" u="sng" noProof="1"/>
              <a:t>轮需要改进的地方和措施</a:t>
            </a:r>
            <a:endParaRPr lang="zh-CN" altLang="en-US" sz="1800" i="1" u="sng" noProof="1"/>
          </a:p>
          <a:p>
            <a:pPr indent="-228600" eaLnBrk="1" hangingPunct="1">
              <a:defRPr/>
            </a:pPr>
            <a:r>
              <a:rPr lang="zh-CN" altLang="en-US" sz="1400" dirty="0"/>
              <a:t>前端框架：引入</a:t>
            </a:r>
            <a:r>
              <a:rPr lang="en-US" altLang="zh-CN" sz="1400" dirty="0"/>
              <a:t>Bootstrap</a:t>
            </a:r>
            <a:r>
              <a:rPr lang="zh-CN" altLang="en-US" sz="1400" dirty="0"/>
              <a:t>等前端框架，改善页面布局和样式，使界面更加美观和用户友好。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增加试卷随机生成功能，根据题目难度和类型自动生成试卷。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在学生答题后，生成详细的成绩报告，包含答题情况和正确答案。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教师可以查看和导出学生成绩，进行成绩分析和统计。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实现批量导入题目功能，支持</a:t>
            </a:r>
            <a:r>
              <a:rPr lang="en-US" altLang="zh-CN" sz="1400" dirty="0"/>
              <a:t>Excel</a:t>
            </a:r>
            <a:r>
              <a:rPr lang="zh-CN" altLang="en-US" sz="1400" dirty="0"/>
              <a:t>或</a:t>
            </a:r>
            <a:r>
              <a:rPr lang="en-US" altLang="zh-CN" sz="1400" dirty="0"/>
              <a:t>CSV</a:t>
            </a:r>
            <a:r>
              <a:rPr lang="zh-CN" altLang="en-US" sz="1400" dirty="0"/>
              <a:t>文件格式，方便教师批量管理题库。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实现题目导出功能，支持导出到</a:t>
            </a:r>
            <a:r>
              <a:rPr lang="en-US" altLang="zh-CN" sz="1400" dirty="0"/>
              <a:t>Excel</a:t>
            </a:r>
            <a:r>
              <a:rPr lang="zh-CN" altLang="en-US" sz="1400" dirty="0"/>
              <a:t>，方便教师备份和分享题库。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noProof="1"/>
              <a:t>引入管理员这一角色，老师只能管理自己的题目，管理员能够全局管理题目。</a:t>
            </a:r>
            <a:endParaRPr lang="en-US" altLang="zh-CN" sz="1400" noProof="1"/>
          </a:p>
          <a:p>
            <a:pPr indent="-228600" eaLnBrk="1" hangingPunct="1">
              <a:defRPr/>
            </a:pPr>
            <a:r>
              <a:rPr lang="zh-CN" altLang="en-US" sz="1400" dirty="0"/>
              <a:t>密码安全：使用更强的密码哈希算法（如</a:t>
            </a:r>
            <a:r>
              <a:rPr lang="en-US" altLang="zh-CN" sz="1400" dirty="0"/>
              <a:t>Argon2</a:t>
            </a:r>
            <a:r>
              <a:rPr lang="zh-CN" altLang="en-US" sz="1400" dirty="0"/>
              <a:t>）和</a:t>
            </a:r>
            <a:r>
              <a:rPr lang="en-US" altLang="zh-CN" sz="1400" dirty="0"/>
              <a:t>SSL/TLS</a:t>
            </a:r>
            <a:r>
              <a:rPr lang="zh-CN" altLang="en-US" sz="1400" dirty="0"/>
              <a:t>加密，确保密码在存储和传输过程中的安全性。</a:t>
            </a:r>
            <a:endParaRPr lang="zh-CN" altLang="en-US" sz="1400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606" y="1484630"/>
            <a:ext cx="8224520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14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9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提交到头歌平台的班级项目目录中的“</a:t>
            </a:r>
            <a:r>
              <a:rPr lang="en-US" altLang="zh-CN" noProof="1"/>
              <a:t>Project</a:t>
            </a:r>
            <a:r>
              <a:rPr lang="zh-CN" altLang="en-US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轮检查”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</a:t>
            </a:r>
            <a:r>
              <a:rPr lang="en-US" altLang="zh-CN" noProof="1">
                <a:cs typeface="+mn-ea"/>
                <a:sym typeface="+mn-ea"/>
              </a:rPr>
              <a:t>(</a:t>
            </a:r>
            <a:r>
              <a:rPr lang="zh-CN" altLang="en-US" noProof="1">
                <a:cs typeface="+mn-ea"/>
                <a:sym typeface="+mn-ea"/>
              </a:rPr>
              <a:t>当前文件</a:t>
            </a:r>
            <a:r>
              <a:rPr lang="en-US" altLang="zh-CN" noProof="1">
                <a:cs typeface="+mn-ea"/>
                <a:sym typeface="+mn-ea"/>
              </a:rPr>
              <a:t>)</a:t>
            </a:r>
            <a:r>
              <a:rPr lang="zh-CN" altLang="en-US" noProof="1">
                <a:cs typeface="+mn-ea"/>
                <a:sym typeface="+mn-ea"/>
              </a:rPr>
              <a:t>，文件名称为“学号-姓名-Project第1轮检查.ppt</a:t>
            </a:r>
            <a:r>
              <a:rPr lang="en-US" altLang="zh-CN" noProof="1">
                <a:cs typeface="+mn-ea"/>
                <a:sym typeface="+mn-ea"/>
              </a:rPr>
              <a:t>/pptx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zh-CN" altLang="en-US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录制一段不超过5分钟的系统演示视频，有配音讲解</a:t>
            </a:r>
            <a:endParaRPr lang="zh-CN" altLang="en-US" noProof="1">
              <a:cs typeface="+mn-ea"/>
            </a:endParaRPr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将根据所提交材料进行评价，并给出意见和建议</a:t>
            </a: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/>
                <a:gridCol w="181292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题库管理与在线考试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21W0312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胡柏瑞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2021113178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15631390800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王榕墨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2021112697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18804632861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彭梓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2021110794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18778933134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https://github.com/15631390800/software_proj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杨大易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背景：随着教育信息化的不断推进，传统的考试方式逐渐被电子化考试所取代。电子考试系统不仅可以提高考试组织和管理的效率，还能够为学生提供更加灵活便捷的考试体验。为了更好地服务于教师和学生的需求，开发一套功能完善的考试系统势在必行。</a:t>
            </a:r>
            <a:endParaRPr lang="zh-CN" altLang="en-US" dirty="0"/>
          </a:p>
          <a:p>
            <a:r>
              <a:rPr lang="zh-CN" altLang="en-US" dirty="0"/>
              <a:t>现实意义：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、提高效率：通过自动化题库管理和考试组织，教师可以节省大量的时间和精力，专注于教学工作。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、便捷性：学生可以通过在线系统随时随地进行考试，方便快捷。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、准确性：自动评分系统可以减少人工评分的误差，确保评分的公平和准确。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、灵活性：系统可以根据需求灵活调整试卷的难度和题型，满足不同考试的要求。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、数据分析：系统可以记录和分析考试数据，为教学改进提供数据支持。</a:t>
            </a:r>
            <a:endParaRPr lang="en-US" altLang="zh-CN" dirty="0"/>
          </a:p>
          <a:p>
            <a:pPr marL="127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对题目的理解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教师</a:t>
            </a:r>
            <a:endParaRPr lang="zh-CN" altLang="en-US" dirty="0"/>
          </a:p>
          <a:p>
            <a:pPr lvl="1"/>
            <a:r>
              <a:rPr lang="zh-CN" altLang="en-US" b="1" dirty="0"/>
              <a:t>需求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/>
            <a:r>
              <a:rPr lang="zh-CN" altLang="en-US" dirty="0"/>
              <a:t>题库管理：录入、编辑和删除题目，设置题目难度和分类。</a:t>
            </a:r>
            <a:endParaRPr lang="zh-CN" altLang="en-US" dirty="0"/>
          </a:p>
          <a:p>
            <a:pPr lvl="2"/>
            <a:r>
              <a:rPr lang="zh-CN" altLang="en-US" dirty="0"/>
              <a:t>组卷功能：选择题目组卷，预防重复题目，进行题目构成分析。</a:t>
            </a:r>
            <a:endParaRPr lang="zh-CN" altLang="en-US" dirty="0"/>
          </a:p>
          <a:p>
            <a:pPr lvl="2"/>
            <a:r>
              <a:rPr lang="zh-CN" altLang="en-US" dirty="0"/>
              <a:t>在线答题监控：监控学生考试过程，防止作弊。</a:t>
            </a:r>
            <a:endParaRPr lang="zh-CN" altLang="en-US" dirty="0"/>
          </a:p>
          <a:p>
            <a:r>
              <a:rPr lang="zh-CN" altLang="en-US" dirty="0"/>
              <a:t>管理员</a:t>
            </a:r>
            <a:endParaRPr lang="zh-CN" altLang="en-US" dirty="0"/>
          </a:p>
          <a:p>
            <a:pPr lvl="1"/>
            <a:r>
              <a:rPr lang="zh-CN" altLang="en-US" b="1" dirty="0"/>
              <a:t>需求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/>
            <a:r>
              <a:rPr lang="zh-CN" altLang="en-US" dirty="0"/>
              <a:t>权限管理：分配教师和学生的权限，管理不同用户的访问和操作权限。</a:t>
            </a:r>
            <a:endParaRPr lang="zh-CN" altLang="en-US" dirty="0"/>
          </a:p>
          <a:p>
            <a:pPr lvl="2"/>
            <a:r>
              <a:rPr lang="zh-CN" altLang="en-US" dirty="0"/>
              <a:t>全局管理：能够查看和维护所有教师的题库，组卷和发布考试。</a:t>
            </a:r>
            <a:endParaRPr lang="zh-CN" altLang="en-US" dirty="0"/>
          </a:p>
          <a:p>
            <a:pPr lvl="2"/>
            <a:r>
              <a:rPr lang="zh-CN" altLang="en-US" dirty="0"/>
              <a:t>系统维护：定期更新系统功能，维护系统的正常运行。</a:t>
            </a:r>
            <a:endParaRPr lang="zh-CN" altLang="en-US" dirty="0"/>
          </a:p>
          <a:p>
            <a:r>
              <a:rPr lang="zh-CN" altLang="en-US" dirty="0"/>
              <a:t>学生</a:t>
            </a:r>
            <a:endParaRPr lang="zh-CN" altLang="en-US" dirty="0"/>
          </a:p>
          <a:p>
            <a:pPr lvl="1"/>
            <a:r>
              <a:rPr lang="zh-CN" altLang="en-US" b="1" dirty="0"/>
              <a:t>需求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/>
            <a:r>
              <a:rPr lang="zh-CN" altLang="en-US" dirty="0"/>
              <a:t>在线答题：能够方便快捷地进行在线考试，查看考试时间和剩余时间。</a:t>
            </a:r>
            <a:endParaRPr lang="zh-CN" altLang="en-US" dirty="0"/>
          </a:p>
          <a:p>
            <a:pPr lvl="2"/>
            <a:r>
              <a:rPr lang="zh-CN" altLang="en-US" dirty="0"/>
              <a:t>考试反馈：及时获取考试成绩和答案解析。</a:t>
            </a:r>
            <a:endParaRPr lang="zh-CN" altLang="en-US" dirty="0"/>
          </a:p>
          <a:p>
            <a:pPr lvl="2"/>
            <a:r>
              <a:rPr lang="zh-CN" altLang="en-US" dirty="0"/>
              <a:t>练习模式：可以进行模拟考试和练习，提高答题能力。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5288" y="1655712"/>
            <a:ext cx="6232796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题库管理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支持录入各种题型：选择题（单选、多选）、判断题、问答题。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设置题目属性：包括答案、难易度、分类标签等。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题目编辑和删除功能。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组卷功能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根据需要选择题目组成试卷。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自动检测并预防重复题目。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提供题目构成分析，如难度分布、题型比例等。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权限管理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用户权限分级管理：教师、管理员、学生。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管理员可以分配和调整教师和学生的权限。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在线答题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学生可以在线进行考试，系统实时记录考试进度。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自动评判选择题和判断题，提供即时成绩反馈。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自动评判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系统自动评分选择题和判断题，减少人工评分工作量。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提供详细的成绩报告和答案解析。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 </a:t>
            </a:r>
            <a:r>
              <a:rPr lang="en-US" altLang="zh-CN" dirty="0"/>
              <a:t>(Performance)</a:t>
            </a:r>
            <a:endParaRPr lang="en-US" altLang="zh-CN" dirty="0"/>
          </a:p>
          <a:p>
            <a:r>
              <a:rPr lang="zh-CN" altLang="en-US" dirty="0"/>
              <a:t>响应时间：系统应在</a:t>
            </a:r>
            <a:r>
              <a:rPr lang="en-US" altLang="zh-CN" dirty="0"/>
              <a:t>1</a:t>
            </a:r>
            <a:r>
              <a:rPr lang="zh-CN" altLang="en-US" dirty="0"/>
              <a:t>秒内响应用户请求，确保操作流畅，尤其在在线答题和自动评判过程中。</a:t>
            </a:r>
            <a:endParaRPr lang="zh-CN" altLang="en-US" dirty="0"/>
          </a:p>
          <a:p>
            <a:r>
              <a:rPr lang="zh-CN" altLang="en-US" dirty="0"/>
              <a:t>并发支持：系统应支持至少</a:t>
            </a:r>
            <a:r>
              <a:rPr lang="en-US" altLang="zh-CN" dirty="0"/>
              <a:t>1000</a:t>
            </a:r>
            <a:r>
              <a:rPr lang="zh-CN" altLang="en-US" dirty="0"/>
              <a:t>名用户同时在线考试，以应对大规模考试场景。</a:t>
            </a:r>
            <a:endParaRPr lang="zh-CN" altLang="en-US" dirty="0"/>
          </a:p>
          <a:p>
            <a:r>
              <a:rPr lang="zh-CN" altLang="en-US" dirty="0"/>
              <a:t>响应时间和并发能力直接影响用户体验，确保系统在高负载情况下仍能稳定运行，避免因性能问题影响考试过程。</a:t>
            </a:r>
            <a:endParaRPr lang="en-US" altLang="zh-CN" dirty="0"/>
          </a:p>
          <a:p>
            <a:r>
              <a:rPr lang="zh-CN" altLang="en-US" dirty="0"/>
              <a:t>安全性 </a:t>
            </a:r>
            <a:r>
              <a:rPr lang="en-US" altLang="zh-CN" dirty="0"/>
              <a:t>(Security)</a:t>
            </a:r>
            <a:endParaRPr lang="en-US" altLang="zh-CN" dirty="0"/>
          </a:p>
          <a:p>
            <a:r>
              <a:rPr lang="zh-CN" altLang="en-US" dirty="0"/>
              <a:t>数据保护：所有考试数据和用户信息应进行加密存储和传输。</a:t>
            </a:r>
            <a:endParaRPr lang="zh-CN" altLang="en-US" dirty="0"/>
          </a:p>
          <a:p>
            <a:r>
              <a:rPr lang="zh-CN" altLang="en-US" dirty="0"/>
              <a:t>访问控制：严格的权限管理机制，确保不同角色只能访问和操作相应的数据。</a:t>
            </a:r>
            <a:endParaRPr lang="zh-CN" altLang="en-US" dirty="0"/>
          </a:p>
          <a:p>
            <a:r>
              <a:rPr lang="zh-CN" altLang="en-US" dirty="0"/>
              <a:t>保护敏感数据和用户隐私，防止数据泄露和未授权访问，确保系统的安全性和可靠性。</a:t>
            </a:r>
            <a:endParaRPr lang="zh-CN" altLang="en-US" dirty="0"/>
          </a:p>
          <a:p>
            <a:pPr marL="1270" indent="0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易用性 </a:t>
            </a:r>
            <a:r>
              <a:rPr lang="en-US" altLang="zh-CN" dirty="0"/>
              <a:t>(Usability)</a:t>
            </a:r>
            <a:endParaRPr lang="en-US" altLang="zh-CN" dirty="0"/>
          </a:p>
          <a:p>
            <a:r>
              <a:rPr lang="zh-CN" altLang="en-US" dirty="0"/>
              <a:t>用户界面友好：提供直观、简洁的用户界面，确保用户能够轻松使用各项功能。</a:t>
            </a:r>
            <a:endParaRPr lang="zh-CN" altLang="en-US" dirty="0"/>
          </a:p>
          <a:p>
            <a:r>
              <a:rPr lang="zh-CN" altLang="en-US" dirty="0"/>
              <a:t>帮助文档和支持：提供详细的帮助文档和在线支持，帮助用户解决使用过程中的问题。</a:t>
            </a:r>
            <a:endParaRPr lang="zh-CN" altLang="en-US" dirty="0"/>
          </a:p>
          <a:p>
            <a:r>
              <a:rPr lang="zh-CN" altLang="en-US" dirty="0"/>
              <a:t>提高用户满意度和使用效率，降低学习成本，使教师和学生能够快速上手并有效利用系统。</a:t>
            </a:r>
            <a:endParaRPr lang="zh-CN" altLang="en-US" dirty="0"/>
          </a:p>
          <a:p>
            <a:r>
              <a:rPr lang="zh-CN" altLang="en-US" dirty="0"/>
              <a:t>维护性 </a:t>
            </a:r>
            <a:r>
              <a:rPr lang="en-US" altLang="zh-CN" dirty="0"/>
              <a:t>(Maintainability)</a:t>
            </a:r>
            <a:endParaRPr lang="en-US" altLang="zh-CN" dirty="0"/>
          </a:p>
          <a:p>
            <a:r>
              <a:rPr lang="zh-CN" altLang="en-US" dirty="0"/>
              <a:t>代码质量：采用模块化和注释良好的代码结构，便于维护和升级。</a:t>
            </a:r>
            <a:endParaRPr lang="zh-CN" altLang="en-US" dirty="0"/>
          </a:p>
          <a:p>
            <a:r>
              <a:rPr lang="zh-CN" altLang="en-US" dirty="0"/>
              <a:t>日志和监控：系统应具备全面的日志记录和监控机制，方便排查和解决问题。</a:t>
            </a:r>
            <a:endParaRPr lang="zh-CN" altLang="en-US" dirty="0"/>
          </a:p>
          <a:p>
            <a:r>
              <a:rPr lang="zh-CN" altLang="en-US" dirty="0"/>
              <a:t>为何重要：提高系统的可维护性，便于开发人员进行更新和修复，确保系统长期稳定运行。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通过图形阐述拟开发系统的基本架构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2132856"/>
            <a:ext cx="4708354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编程语言 </a:t>
            </a:r>
            <a:r>
              <a:rPr lang="en-US" altLang="zh-CN" dirty="0"/>
              <a:t>python</a:t>
            </a:r>
            <a:endParaRPr lang="zh-CN" altLang="en-US" dirty="0"/>
          </a:p>
          <a:p>
            <a:pPr eaLnBrk="1" hangingPunct="1"/>
            <a:r>
              <a:rPr lang="zh-CN" altLang="en-US" dirty="0"/>
              <a:t>开发环境 </a:t>
            </a:r>
            <a:r>
              <a:rPr lang="en-US" altLang="zh-CN" dirty="0"/>
              <a:t>Windows11</a:t>
            </a:r>
            <a:r>
              <a:rPr lang="zh-CN" altLang="en-US" dirty="0"/>
              <a:t>、</a:t>
            </a:r>
            <a:r>
              <a:rPr lang="en-US" altLang="zh-CN" dirty="0" err="1"/>
              <a:t>VSCode</a:t>
            </a:r>
            <a:endParaRPr lang="zh-CN" altLang="en-US" dirty="0"/>
          </a:p>
          <a:p>
            <a:pPr eaLnBrk="1" hangingPunct="1"/>
            <a:r>
              <a:rPr lang="zh-CN" altLang="en-US" dirty="0"/>
              <a:t>运行环境 </a:t>
            </a:r>
            <a:r>
              <a:rPr lang="en-US" altLang="zh-CN" dirty="0"/>
              <a:t>Python3.7.9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r>
              <a:rPr lang="zh-CN" altLang="en-US" dirty="0"/>
              <a:t>、</a:t>
            </a:r>
            <a:r>
              <a:rPr lang="en-US" altLang="zh-CN" dirty="0"/>
              <a:t>SQLite</a:t>
            </a:r>
            <a:endParaRPr lang="zh-CN" altLang="en-US" dirty="0"/>
          </a:p>
          <a:p>
            <a:pPr eaLnBrk="1" hangingPunct="1"/>
            <a:r>
              <a:rPr lang="zh-CN" altLang="en-US" dirty="0"/>
              <a:t>主要技术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flask</a:t>
            </a:r>
            <a:r>
              <a:rPr lang="zh-CN" altLang="en-US" dirty="0"/>
              <a:t>、</a:t>
            </a:r>
            <a:r>
              <a:rPr lang="en-US" altLang="zh-CN" dirty="0"/>
              <a:t>sqlite3</a:t>
            </a:r>
            <a:r>
              <a:rPr lang="zh-CN" altLang="en-US" dirty="0"/>
              <a:t>、</a:t>
            </a:r>
            <a:r>
              <a:rPr lang="en-US" altLang="zh-CN" dirty="0" err="1"/>
              <a:t>werkzeug.security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U5YTk2NWU3OTRhNTU0YjZlNWE0ODExMjY4YzM0MTgifQ=="/>
</p:tagLst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2927</Words>
  <Application>WPS 演示</Application>
  <PresentationFormat>全屏显示(4:3)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楷体</vt:lpstr>
      <vt:lpstr>Calibri</vt:lpstr>
      <vt:lpstr>楷体_GB2312</vt:lpstr>
      <vt:lpstr>新宋体</vt:lpstr>
      <vt:lpstr>Times New Roman</vt:lpstr>
      <vt:lpstr>微软雅黑</vt:lpstr>
      <vt:lpstr>Arial Unicode MS</vt:lpstr>
      <vt:lpstr>1_CITRUS</vt:lpstr>
      <vt:lpstr>2_CITRUS</vt:lpstr>
      <vt:lpstr>哈工大计算学部2024年春季学期 《软件工程》Project 第1轮 检查汇报</vt:lpstr>
      <vt:lpstr>选题与分组</vt:lpstr>
      <vt:lpstr>对题目的理解</vt:lpstr>
      <vt:lpstr>对题目的理解</vt:lpstr>
      <vt:lpstr>功能清单</vt:lpstr>
      <vt:lpstr>非功能需求</vt:lpstr>
      <vt:lpstr>非功能需求</vt:lpstr>
      <vt:lpstr>系统的体系结构构思</vt:lpstr>
      <vt:lpstr>系统开发技术</vt:lpstr>
      <vt:lpstr>团队分工</vt:lpstr>
      <vt:lpstr>开发进度计划</vt:lpstr>
      <vt:lpstr>可行性分析</vt:lpstr>
      <vt:lpstr>第1轮成果</vt:lpstr>
      <vt:lpstr>小结	</vt:lpstr>
      <vt:lpstr>检查材料提交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H.胡小草</cp:lastModifiedBy>
  <cp:revision>454</cp:revision>
  <dcterms:created xsi:type="dcterms:W3CDTF">2007-06-25T17:21:00Z</dcterms:created>
  <dcterms:modified xsi:type="dcterms:W3CDTF">2024-06-29T06:42:17Z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B2418288248AE02F81E45B66F0153367_42</vt:lpwstr>
  </property>
  <property fmtid="{D5CDD505-2E9C-101B-9397-08002B2CF9AE}" pid="3" name="KSOProductBuildVer">
    <vt:lpwstr>2052-12.1.0.16929</vt:lpwstr>
  </property>
</Properties>
</file>