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1939595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483948" y="6099505"/>
            <a:ext cx="5983553" cy="264041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"/>
          <p:cNvGrpSpPr/>
          <p:nvPr/>
        </p:nvGrpSpPr>
        <p:grpSpPr>
          <a:xfrm>
            <a:off x="2183135" y="2805415"/>
            <a:ext cx="8367596" cy="4142770"/>
            <a:chOff x="0" y="0"/>
            <a:chExt cx="8367594" cy="4142768"/>
          </a:xfrm>
        </p:grpSpPr>
        <p:sp>
          <p:nvSpPr>
            <p:cNvPr id="116" name="Rectangle"/>
            <p:cNvSpPr/>
            <p:nvPr/>
          </p:nvSpPr>
          <p:spPr>
            <a:xfrm>
              <a:off x="11237" y="648271"/>
              <a:ext cx="8345121" cy="3494498"/>
            </a:xfrm>
            <a:prstGeom prst="rect">
              <a:avLst/>
            </a:prstGeom>
            <a:noFill/>
            <a:ln w="25400" cap="flat">
              <a:solidFill>
                <a:srgbClr val="579B4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17" name="Rectangle"/>
            <p:cNvSpPr/>
            <p:nvPr/>
          </p:nvSpPr>
          <p:spPr>
            <a:xfrm>
              <a:off x="0" y="0"/>
              <a:ext cx="8367595" cy="66325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2900" y="1210733"/>
            <a:ext cx="9779000" cy="5918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7734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b="0"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b="1" sz="5200">
                <a:latin typeface="+mn-lt"/>
                <a:ea typeface="+mn-ea"/>
                <a:cs typeface="+mn-cs"/>
                <a:sym typeface="Helvetica"/>
              </a:defRPr>
            </a:lvl1pPr>
            <a:lvl2pPr marL="0" indent="228600">
              <a:spcBef>
                <a:spcPts val="0"/>
              </a:spcBef>
              <a:buSzTx/>
              <a:buNone/>
              <a:defRPr b="1" sz="5200">
                <a:latin typeface="+mn-lt"/>
                <a:ea typeface="+mn-ea"/>
                <a:cs typeface="+mn-cs"/>
                <a:sym typeface="Helvetica"/>
              </a:defRPr>
            </a:lvl2pPr>
            <a:lvl3pPr marL="0" indent="457200">
              <a:spcBef>
                <a:spcPts val="0"/>
              </a:spcBef>
              <a:buSzTx/>
              <a:buNone/>
              <a:defRPr b="1" sz="5200">
                <a:latin typeface="+mn-lt"/>
                <a:ea typeface="+mn-ea"/>
                <a:cs typeface="+mn-cs"/>
                <a:sym typeface="Helvetica"/>
              </a:defRPr>
            </a:lvl3pPr>
            <a:lvl4pPr marL="0" indent="685800">
              <a:spcBef>
                <a:spcPts val="0"/>
              </a:spcBef>
              <a:buSzTx/>
              <a:buNone/>
              <a:defRPr b="1" sz="5200">
                <a:latin typeface="+mn-lt"/>
                <a:ea typeface="+mn-ea"/>
                <a:cs typeface="+mn-cs"/>
                <a:sym typeface="Helvetica"/>
              </a:defRPr>
            </a:lvl4pPr>
            <a:lvl5pPr marL="0" indent="914400">
              <a:spcBef>
                <a:spcPts val="0"/>
              </a:spcBef>
              <a:buSzTx/>
              <a:buNone/>
              <a:defRPr b="1" sz="5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defRPr sz="2800">
                <a:solidFill>
                  <a:srgbClr val="000000"/>
                </a:solidFill>
              </a:defRPr>
            </a:lvl1pPr>
            <a:lvl2pPr marL="685800" indent="-342900">
              <a:spcBef>
                <a:spcPts val="0"/>
              </a:spcBef>
              <a:defRPr sz="2800">
                <a:solidFill>
                  <a:srgbClr val="000000"/>
                </a:solidFill>
              </a:defRPr>
            </a:lvl2pPr>
            <a:lvl3pPr marL="1028700" indent="-342900">
              <a:spcBef>
                <a:spcPts val="0"/>
              </a:spcBef>
              <a:defRPr sz="2800">
                <a:solidFill>
                  <a:srgbClr val="000000"/>
                </a:solidFill>
              </a:defRPr>
            </a:lvl3pPr>
            <a:lvl4pPr marL="1371600" indent="-342900">
              <a:spcBef>
                <a:spcPts val="0"/>
              </a:spcBef>
              <a:defRPr sz="2800">
                <a:solidFill>
                  <a:srgbClr val="000000"/>
                </a:solidFill>
              </a:defRPr>
            </a:lvl4pPr>
            <a:lvl5pPr marL="1714500" indent="-342900">
              <a:spcBef>
                <a:spcPts val="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EB89"/>
            </a:gs>
            <a:gs pos="100000">
              <a:srgbClr val="73CE64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579B4E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579B4E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579B4E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579B4E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579B4E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579B4E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579B4E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579B4E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579B4E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79B4E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79B4E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79B4E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79B4E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79B4E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79B4E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79B4E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79B4E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79B4E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kennethreitz/httpbin" TargetMode="External"/><Relationship Id="rId3" Type="http://schemas.openxmlformats.org/officeDocument/2006/relationships/hyperlink" Target="http://httpbin.org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docs.python-requests.org/en/master/" TargetMode="External"/><Relationship Id="rId3" Type="http://schemas.openxmlformats.org/officeDocument/2006/relationships/hyperlink" Target="https://github.com/kennethreitz/requests" TargetMode="External"/><Relationship Id="rId4" Type="http://schemas.openxmlformats.org/officeDocument/2006/relationships/image" Target="../media/image2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6.png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python-requests.org/" TargetMode="External"/><Relationship Id="rId4" Type="http://schemas.openxmlformats.org/officeDocument/2006/relationships/hyperlink" Target="http://pygments.org/" TargetMode="External"/><Relationship Id="rId5" Type="http://schemas.openxmlformats.org/officeDocument/2006/relationships/hyperlink" Target="https://github.com/jakubroztocil/httpie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hyperlink" Target="http://httpbin.org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ython Web开发初识"/>
          <p:cNvSpPr txBox="1"/>
          <p:nvPr>
            <p:ph type="ctrTitle"/>
          </p:nvPr>
        </p:nvSpPr>
        <p:spPr>
          <a:xfrm>
            <a:off x="1270000" y="1689100"/>
            <a:ext cx="10464800" cy="1939595"/>
          </a:xfrm>
          <a:prstGeom prst="rect">
            <a:avLst/>
          </a:prstGeom>
        </p:spPr>
        <p:txBody>
          <a:bodyPr/>
          <a:lstStyle/>
          <a:p>
            <a:pPr/>
            <a:r>
              <a:t>Python Web开发初识</a:t>
            </a:r>
          </a:p>
        </p:txBody>
      </p:sp>
      <p:sp>
        <p:nvSpPr>
          <p:cNvPr id="129" name="田宇伟…"/>
          <p:cNvSpPr txBox="1"/>
          <p:nvPr/>
        </p:nvSpPr>
        <p:spPr>
          <a:xfrm>
            <a:off x="1811866" y="6836833"/>
            <a:ext cx="267043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3585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田宇伟</a:t>
            </a:r>
          </a:p>
          <a:p>
            <a:pPr algn="l">
              <a:defRPr sz="2800">
                <a:solidFill>
                  <a:srgbClr val="53585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Apr 26, 2017</a:t>
            </a:r>
          </a:p>
        </p:txBody>
      </p:sp>
      <p:sp>
        <p:nvSpPr>
          <p:cNvPr id="130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ttpbin"/>
          <p:cNvSpPr txBox="1"/>
          <p:nvPr/>
        </p:nvSpPr>
        <p:spPr>
          <a:xfrm>
            <a:off x="575733" y="673100"/>
            <a:ext cx="235121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httpbin</a:t>
            </a:r>
          </a:p>
        </p:txBody>
      </p:sp>
      <p:sp>
        <p:nvSpPr>
          <p:cNvPr id="185" name="使用 Python + Flask 编写的 HTTP 请求和响应服务"/>
          <p:cNvSpPr txBox="1"/>
          <p:nvPr/>
        </p:nvSpPr>
        <p:spPr>
          <a:xfrm>
            <a:off x="708033" y="1811866"/>
            <a:ext cx="799581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使用 Python + Flask 编写的 HTTP 请求和响应服务</a:t>
            </a:r>
          </a:p>
        </p:txBody>
      </p:sp>
      <p:sp>
        <p:nvSpPr>
          <p:cNvPr id="186" name="https://github.com/kennethreitz/httpbin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761999" y="3107266"/>
            <a:ext cx="623453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https://github.com/kennethreitz/httpbin</a:t>
            </a:r>
          </a:p>
        </p:txBody>
      </p:sp>
      <p:sp>
        <p:nvSpPr>
          <p:cNvPr id="187" name="http://httpbin.org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770466" y="2552700"/>
            <a:ext cx="27624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http://httpbin.org</a:t>
            </a:r>
          </a:p>
        </p:txBody>
      </p:sp>
      <p:sp>
        <p:nvSpPr>
          <p:cNvPr id="188" name="$ pip install httpbin…"/>
          <p:cNvSpPr/>
          <p:nvPr/>
        </p:nvSpPr>
        <p:spPr>
          <a:xfrm>
            <a:off x="873599" y="5765800"/>
            <a:ext cx="3771901" cy="812801"/>
          </a:xfrm>
          <a:prstGeom prst="rect">
            <a:avLst/>
          </a:prstGeom>
          <a:ln w="25400">
            <a:solidFill>
              <a:srgbClr val="579B4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FFA431"/>
                </a:solidFill>
              </a:rPr>
              <a:t>$</a:t>
            </a:r>
            <a:r>
              <a:t> pip install httpbin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FFA431"/>
                </a:solidFill>
              </a:rPr>
              <a:t>$</a:t>
            </a:r>
            <a:r>
              <a:t> gunicorn httpbin:app</a:t>
            </a:r>
          </a:p>
        </p:txBody>
      </p:sp>
      <p:sp>
        <p:nvSpPr>
          <p:cNvPr id="189" name="Installation"/>
          <p:cNvSpPr txBox="1"/>
          <p:nvPr/>
        </p:nvSpPr>
        <p:spPr>
          <a:xfrm>
            <a:off x="813443" y="4076699"/>
            <a:ext cx="261325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4080">
                <a:solidFill>
                  <a:srgbClr val="3E4349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Installation</a:t>
            </a:r>
          </a:p>
        </p:txBody>
      </p:sp>
      <p:sp>
        <p:nvSpPr>
          <p:cNvPr id="190" name="Run it as a WSGI app using Gunicorn:"/>
          <p:cNvSpPr txBox="1"/>
          <p:nvPr/>
        </p:nvSpPr>
        <p:spPr>
          <a:xfrm>
            <a:off x="836387" y="4713816"/>
            <a:ext cx="415508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pPr/>
            <a:r>
              <a:t>Run it as a WSGI app using Gunicorn:</a:t>
            </a:r>
          </a:p>
        </p:txBody>
      </p:sp>
      <p:sp>
        <p:nvSpPr>
          <p:cNvPr id="191" name="$ http http://httpbin.org/user-agent…"/>
          <p:cNvSpPr/>
          <p:nvPr/>
        </p:nvSpPr>
        <p:spPr>
          <a:xfrm>
            <a:off x="5820833" y="4174066"/>
            <a:ext cx="6578601" cy="4927601"/>
          </a:xfrm>
          <a:prstGeom prst="rect">
            <a:avLst/>
          </a:prstGeom>
          <a:ln w="25400">
            <a:solidFill>
              <a:srgbClr val="579B4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rPr>
                <a:solidFill>
                  <a:srgbClr val="FFA431"/>
                </a:solidFill>
              </a:rPr>
              <a:t>$ </a:t>
            </a:r>
            <a:r>
              <a:t>http http://httpbin.org/user-agent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HTTP</a:t>
            </a:r>
            <a:r>
              <a:rPr>
                <a:solidFill>
                  <a:srgbClr val="A0A0A0"/>
                </a:solidFill>
              </a:rPr>
              <a:t>/</a:t>
            </a:r>
            <a:r>
              <a:rPr>
                <a:solidFill>
                  <a:srgbClr val="32C3C2"/>
                </a:solidFill>
              </a:rPr>
              <a:t>1.1</a:t>
            </a:r>
            <a:r>
              <a:rPr>
                <a:solidFill>
                  <a:srgbClr val="A0A0A0"/>
                </a:solidFill>
              </a:rPr>
              <a:t> </a:t>
            </a:r>
            <a:r>
              <a:rPr>
                <a:solidFill>
                  <a:srgbClr val="32C3C2"/>
                </a:solidFill>
              </a:rPr>
              <a:t>200</a:t>
            </a:r>
            <a:r>
              <a:rPr>
                <a:solidFill>
                  <a:srgbClr val="A0A0A0"/>
                </a:solidFill>
              </a:rPr>
              <a:t> </a:t>
            </a:r>
            <a:r>
              <a:rPr>
                <a:solidFill>
                  <a:srgbClr val="C79C24"/>
                </a:solidFill>
              </a:rPr>
              <a:t>OK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Access-Control-Allow-Credentials: </a:t>
            </a:r>
            <a:r>
              <a:rPr>
                <a:solidFill>
                  <a:srgbClr val="32C3C2"/>
                </a:solidFill>
              </a:rPr>
              <a:t>true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Access-Control-Allow-Origin: </a:t>
            </a:r>
            <a:r>
              <a:rPr>
                <a:solidFill>
                  <a:srgbClr val="32C3C2"/>
                </a:solidFill>
              </a:rPr>
              <a:t>*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Connection: </a:t>
            </a:r>
            <a:r>
              <a:rPr>
                <a:solidFill>
                  <a:srgbClr val="32C3C2"/>
                </a:solidFill>
              </a:rPr>
              <a:t>keep-alive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Content-Length: </a:t>
            </a:r>
            <a:r>
              <a:rPr>
                <a:solidFill>
                  <a:srgbClr val="32C3C2"/>
                </a:solidFill>
              </a:rPr>
              <a:t>35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rPr>
                <a:solidFill>
                  <a:srgbClr val="A0A0A0"/>
                </a:solidFill>
              </a:rPr>
              <a:t>Content-Type: </a:t>
            </a:r>
            <a:r>
              <a:t>application/json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rPr>
                <a:solidFill>
                  <a:srgbClr val="A0A0A0"/>
                </a:solidFill>
              </a:rPr>
              <a:t>Date: </a:t>
            </a:r>
            <a:r>
              <a:t>Wed, 26 Apr 2017 04:32:28 GMT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rPr>
                <a:solidFill>
                  <a:srgbClr val="A0A0A0"/>
                </a:solidFill>
              </a:rPr>
              <a:t>Server: </a:t>
            </a:r>
            <a:r>
              <a:t>gunicorn/19.7.1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rPr>
                <a:solidFill>
                  <a:srgbClr val="A0A0A0"/>
                </a:solidFill>
              </a:rPr>
              <a:t>Via: </a:t>
            </a:r>
            <a:r>
              <a:t>1.1 vegur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{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rPr>
                <a:solidFill>
                  <a:srgbClr val="A0A0A0"/>
                </a:solidFill>
              </a:rPr>
              <a:t>    </a:t>
            </a:r>
            <a:r>
              <a:rPr>
                <a:solidFill>
                  <a:srgbClr val="429EFF"/>
                </a:solidFill>
              </a:rPr>
              <a:t>"user-agent"</a:t>
            </a:r>
            <a:r>
              <a:rPr>
                <a:solidFill>
                  <a:srgbClr val="A0A0A0"/>
                </a:solidFill>
              </a:rPr>
              <a:t>: </a:t>
            </a:r>
            <a:r>
              <a:t>"HTTPie/0.9.9"</a:t>
            </a:r>
            <a:endParaRPr>
              <a:solidFill>
                <a:srgbClr val="D1D1D1"/>
              </a:solidFill>
            </a:endParaRPr>
          </a:p>
          <a:p>
            <a:pPr algn="l" defTabSz="457200">
              <a:defRPr sz="2600">
                <a:solidFill>
                  <a:srgbClr val="333333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}</a:t>
            </a:r>
          </a:p>
        </p:txBody>
      </p:sp>
      <p:sp>
        <p:nvSpPr>
          <p:cNvPr id="19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mport requests…"/>
          <p:cNvSpPr/>
          <p:nvPr/>
        </p:nvSpPr>
        <p:spPr>
          <a:xfrm>
            <a:off x="1466850" y="2967566"/>
            <a:ext cx="9715500" cy="5613401"/>
          </a:xfrm>
          <a:prstGeom prst="rect">
            <a:avLst/>
          </a:prstGeom>
          <a:ln w="25400">
            <a:solidFill>
              <a:srgbClr val="579B4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A020F0"/>
                </a:solidFill>
              </a:rPr>
              <a:t>import</a:t>
            </a:r>
            <a:r>
              <a:t> requests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A0522D"/>
                </a:solidFill>
              </a:rPr>
              <a:t>s</a:t>
            </a:r>
            <a:r>
              <a:t> = requests.Session()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A020F0"/>
                </a:solidFill>
              </a:rPr>
              <a:t>print</a:t>
            </a:r>
            <a:r>
              <a:t>(s.get(</a:t>
            </a:r>
            <a:r>
              <a:t>'http://httpbin.org/ip'</a:t>
            </a:r>
            <a:r>
              <a:t>).text)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A020F0"/>
                </a:solidFill>
              </a:rPr>
              <a:t>print</a:t>
            </a:r>
            <a:r>
              <a:t>(s.get(</a:t>
            </a:r>
            <a:r>
              <a:t>'http://httpbin.org/get'</a:t>
            </a:r>
            <a:r>
              <a:t>).json())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A020F0"/>
                </a:solidFill>
              </a:rPr>
              <a:t>print</a:t>
            </a:r>
            <a:r>
              <a:t>(s.post(</a:t>
            </a:r>
            <a:r>
              <a:t>'http://httpbin.org/post'</a:t>
            </a:r>
            <a:r>
              <a:t>,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       {</a:t>
            </a:r>
            <a:r>
              <a:rPr>
                <a:solidFill>
                  <a:srgbClr val="8B2252"/>
                </a:solidFill>
              </a:rPr>
              <a:t>'key'</a:t>
            </a:r>
            <a:r>
              <a:t>:</a:t>
            </a:r>
            <a:r>
              <a:rPr>
                <a:solidFill>
                  <a:srgbClr val="8B2252"/>
                </a:solidFill>
              </a:rPr>
              <a:t>'value'</a:t>
            </a:r>
            <a:r>
              <a:t>},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       headers={</a:t>
            </a:r>
            <a:r>
              <a:rPr>
                <a:solidFill>
                  <a:srgbClr val="8B2252"/>
                </a:solidFill>
              </a:rPr>
              <a:t>'user-agent'</a:t>
            </a:r>
            <a:r>
              <a:t>:</a:t>
            </a:r>
            <a:r>
              <a:rPr>
                <a:solidFill>
                  <a:srgbClr val="8B2252"/>
                </a:solidFill>
              </a:rPr>
              <a:t>'httpie'</a:t>
            </a:r>
            <a:r>
              <a:t>}).text)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A020F0"/>
                </a:solidFill>
              </a:rPr>
              <a:t>print</a:t>
            </a:r>
            <a:r>
              <a:t>(s.get(</a:t>
            </a:r>
            <a:r>
              <a:t>'http://httpbin.org/status/404'</a:t>
            </a:r>
            <a:r>
              <a:t>).status_code)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A020F0"/>
                </a:solidFill>
              </a:rPr>
              <a:t>print</a:t>
            </a:r>
            <a:r>
              <a:t>(s.get(</a:t>
            </a:r>
            <a:r>
              <a:t>'http://httpbin.org/html'</a:t>
            </a:r>
            <a:r>
              <a:t>).text)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A020F0"/>
                </a:solidFill>
              </a:rPr>
              <a:t>print</a:t>
            </a:r>
            <a:r>
              <a:t>(s.get(</a:t>
            </a:r>
            <a:r>
              <a:t>'http://httpbin.org/deny'</a:t>
            </a:r>
            <a:r>
              <a:t>).text)</a:t>
            </a:r>
          </a:p>
        </p:txBody>
      </p:sp>
      <p:sp>
        <p:nvSpPr>
          <p:cNvPr id="195" name="httpbin"/>
          <p:cNvSpPr txBox="1"/>
          <p:nvPr/>
        </p:nvSpPr>
        <p:spPr>
          <a:xfrm>
            <a:off x="575733" y="673100"/>
            <a:ext cx="235121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httpbin</a:t>
            </a:r>
          </a:p>
        </p:txBody>
      </p:sp>
      <p:sp>
        <p:nvSpPr>
          <p:cNvPr id="196" name="httpbin 示例"/>
          <p:cNvSpPr/>
          <p:nvPr/>
        </p:nvSpPr>
        <p:spPr>
          <a:xfrm>
            <a:off x="1463740" y="2250835"/>
            <a:ext cx="9740901" cy="7184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2400">
                <a:latin typeface="+mn-lt"/>
                <a:ea typeface="+mn-ea"/>
                <a:cs typeface="+mn-cs"/>
                <a:sym typeface="Helvetica"/>
              </a:defRPr>
            </a:pPr>
            <a:r>
              <a:t>httpbin 示例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ython3 标准Web库"/>
          <p:cNvSpPr txBox="1"/>
          <p:nvPr/>
        </p:nvSpPr>
        <p:spPr>
          <a:xfrm>
            <a:off x="728133" y="806449"/>
            <a:ext cx="6266533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Python3 标准Web库</a:t>
            </a:r>
          </a:p>
        </p:txBody>
      </p:sp>
      <p:sp>
        <p:nvSpPr>
          <p:cNvPr id="200" name="http 处理所有客户端—服务器HTTP请求的具体细节…"/>
          <p:cNvSpPr txBox="1"/>
          <p:nvPr/>
        </p:nvSpPr>
        <p:spPr>
          <a:xfrm>
            <a:off x="677333" y="2802466"/>
            <a:ext cx="11900695" cy="492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>
              <a:buClr>
                <a:srgbClr val="579B4E"/>
              </a:buClr>
              <a:buSzPct val="200000"/>
              <a:buChar char="•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FFFF"/>
                </a:solidFill>
              </a:rPr>
              <a:t>http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处理所有客户端—服务器HTTP请求的具体细节</a:t>
            </a:r>
          </a:p>
          <a:p>
            <a:pPr lvl="1" marL="790222" indent="-345722" algn="l">
              <a:buClr>
                <a:srgbClr val="579B4E"/>
              </a:buClr>
              <a:buSzPct val="100000"/>
              <a:buChar char="‣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FFFF"/>
                </a:solidFill>
              </a:rPr>
              <a:t>client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处理客户端部分</a:t>
            </a:r>
          </a:p>
          <a:p>
            <a:pPr lvl="1" marL="790222" indent="-345722" algn="l">
              <a:buClr>
                <a:srgbClr val="579B4E"/>
              </a:buClr>
              <a:buSzPct val="100000"/>
              <a:buChar char="‣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FFFF"/>
                </a:solidFill>
              </a:rPr>
              <a:t>server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提供了实现HTTP服务器的各种类</a:t>
            </a:r>
          </a:p>
          <a:p>
            <a:pPr lvl="1" marL="790222" indent="-345722" algn="l">
              <a:buClr>
                <a:srgbClr val="579B4E"/>
              </a:buClr>
              <a:buSzPct val="100000"/>
              <a:buChar char="‣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FFFF"/>
                </a:solidFill>
              </a:rPr>
              <a:t>cookies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支持在服务器端处理</a:t>
            </a:r>
            <a:r>
              <a:t>HTTP cookie</a:t>
            </a:r>
          </a:p>
          <a:p>
            <a:pPr lvl="1" marL="790222" indent="-345722" algn="l">
              <a:buClr>
                <a:srgbClr val="579B4E"/>
              </a:buClr>
              <a:buSzPct val="100000"/>
              <a:buChar char="‣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FFFF"/>
                </a:solidFill>
              </a:rPr>
              <a:t>cookiejar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支持在客户端存储和管理</a:t>
            </a:r>
            <a:r>
              <a:t>HTTP cookie</a:t>
            </a:r>
          </a:p>
          <a:p>
            <a:pPr marL="457200" indent="-457200" algn="l">
              <a:buClr>
                <a:srgbClr val="579B4E"/>
              </a:buClr>
              <a:buSzPct val="200000"/>
              <a:buChar char="•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</a:p>
          <a:p>
            <a:pPr marL="457200" indent="-457200" algn="l">
              <a:buClr>
                <a:srgbClr val="579B4E"/>
              </a:buClr>
              <a:buSzPct val="200000"/>
              <a:buChar char="•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FFFF"/>
                </a:solidFill>
              </a:rPr>
              <a:t>urllib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基于</a:t>
            </a:r>
            <a:r>
              <a:t> </a:t>
            </a:r>
            <a:r>
              <a:rPr>
                <a:solidFill>
                  <a:srgbClr val="FFFFFF"/>
                </a:solidFill>
              </a:rPr>
              <a:t>http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的高层库，用于编写与HTTP服务器等交互的客户端</a:t>
            </a:r>
          </a:p>
          <a:p>
            <a:pPr lvl="1" marL="790222" indent="-345722" algn="l">
              <a:buClr>
                <a:srgbClr val="579B4E"/>
              </a:buClr>
              <a:buSzPct val="100000"/>
              <a:buChar char="‣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FFFF"/>
                </a:solidFill>
              </a:rPr>
              <a:t>request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处理客户端请求</a:t>
            </a:r>
          </a:p>
          <a:p>
            <a:pPr lvl="1" marL="790222" indent="-345722" algn="l">
              <a:buClr>
                <a:srgbClr val="579B4E"/>
              </a:buClr>
              <a:buSzPct val="100000"/>
              <a:buChar char="‣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FFFF"/>
                </a:solidFill>
              </a:rPr>
              <a:t>response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处理服务器端响应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lvl="1" marL="790222" indent="-345722" algn="l">
              <a:buClr>
                <a:srgbClr val="579B4E"/>
              </a:buClr>
              <a:buSzPct val="100000"/>
              <a:buChar char="‣"/>
              <a:defRPr sz="28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FFFF"/>
                </a:solidFill>
              </a:rPr>
              <a:t>parse</a:t>
            </a:r>
            <a:r>
              <a:t>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用于操作URL字符串</a:t>
            </a:r>
          </a:p>
        </p:txBody>
      </p:sp>
      <p:sp>
        <p:nvSpPr>
          <p:cNvPr id="2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"/>
          <p:cNvGrpSpPr/>
          <p:nvPr/>
        </p:nvGrpSpPr>
        <p:grpSpPr>
          <a:xfrm>
            <a:off x="1121563" y="3216638"/>
            <a:ext cx="10761674" cy="3320324"/>
            <a:chOff x="0" y="0"/>
            <a:chExt cx="10761673" cy="3320322"/>
          </a:xfrm>
        </p:grpSpPr>
        <p:sp>
          <p:nvSpPr>
            <p:cNvPr id="203" name="import urllib.request as ur…"/>
            <p:cNvSpPr txBox="1"/>
            <p:nvPr/>
          </p:nvSpPr>
          <p:spPr>
            <a:xfrm>
              <a:off x="14526" y="821739"/>
              <a:ext cx="10732621" cy="2498584"/>
            </a:xfrm>
            <a:prstGeom prst="rect">
              <a:avLst/>
            </a:prstGeom>
            <a:noFill/>
            <a:ln w="25400" cap="flat">
              <a:solidFill>
                <a:srgbClr val="579B4E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rPr>
                  <a:solidFill>
                    <a:srgbClr val="A020F0"/>
                  </a:solidFill>
                </a:rPr>
                <a:t>import</a:t>
              </a:r>
              <a:r>
                <a:t> urllib.request </a:t>
              </a:r>
              <a:r>
                <a:rPr>
                  <a:solidFill>
                    <a:srgbClr val="A020F0"/>
                  </a:solidFill>
                </a:rPr>
                <a:t>as</a:t>
              </a:r>
              <a:r>
                <a:t> ur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</a:p>
            <a:p>
              <a:pPr algn="l" defTabSz="457200">
                <a:defRPr sz="2600">
                  <a:solidFill>
                    <a:srgbClr val="8B2252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rPr>
                  <a:solidFill>
                    <a:srgbClr val="A0522D"/>
                  </a:solidFill>
                </a:rPr>
                <a:t>url</a:t>
              </a:r>
              <a:r>
                <a:rPr>
                  <a:solidFill>
                    <a:srgbClr val="333333"/>
                  </a:solidFill>
                </a:rPr>
                <a:t> = </a:t>
              </a:r>
              <a:r>
                <a:t>'http://httpbin.org/'</a:t>
              </a:r>
              <a:endParaRPr>
                <a:solidFill>
                  <a:srgbClr val="333333"/>
                </a:solidFill>
              </a:endParaRP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rPr>
                  <a:solidFill>
                    <a:srgbClr val="A0522D"/>
                  </a:solidFill>
                </a:rPr>
                <a:t>conn</a:t>
              </a:r>
              <a:r>
                <a:t> = ur.urlopen(url)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rPr>
                  <a:solidFill>
                    <a:srgbClr val="A020F0"/>
                  </a:solidFill>
                </a:rPr>
                <a:t>print</a:t>
              </a:r>
              <a:r>
                <a:t>(conn)</a:t>
              </a:r>
            </a:p>
            <a:p>
              <a:pPr algn="l" defTabSz="457200">
                <a:defRPr sz="2600">
                  <a:solidFill>
                    <a:srgbClr val="B22222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t># &lt;http.client.HTTPResponse object at 0x1089659b0&gt;</a:t>
              </a:r>
            </a:p>
          </p:txBody>
        </p:sp>
        <p:sp>
          <p:nvSpPr>
            <p:cNvPr id="204" name="使用 urllib 获取网页内容"/>
            <p:cNvSpPr/>
            <p:nvPr/>
          </p:nvSpPr>
          <p:spPr>
            <a:xfrm>
              <a:off x="0" y="0"/>
              <a:ext cx="10761674" cy="82174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algn="l"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使用 </a:t>
              </a:r>
              <a:r>
                <a:rPr>
                  <a:latin typeface="InconsolataGo"/>
                  <a:ea typeface="InconsolataGo"/>
                  <a:cs typeface="InconsolataGo"/>
                  <a:sym typeface="InconsolataGo"/>
                </a:rPr>
                <a:t>urllib</a:t>
              </a:r>
              <a:r>
                <a:t> 获取网页内容</a:t>
              </a:r>
            </a:p>
          </p:txBody>
        </p:sp>
      </p:grpSp>
      <p:sp>
        <p:nvSpPr>
          <p:cNvPr id="206" name="Python3 标准Web库"/>
          <p:cNvSpPr txBox="1"/>
          <p:nvPr/>
        </p:nvSpPr>
        <p:spPr>
          <a:xfrm>
            <a:off x="728133" y="806449"/>
            <a:ext cx="6266533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Python3 标准Web库</a:t>
            </a:r>
          </a:p>
        </p:txBody>
      </p:sp>
      <p:sp>
        <p:nvSpPr>
          <p:cNvPr id="20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b'&lt;!DOCTYPE html&gt;\n'…"/>
          <p:cNvSpPr/>
          <p:nvPr/>
        </p:nvSpPr>
        <p:spPr>
          <a:xfrm>
            <a:off x="1810874" y="5372480"/>
            <a:ext cx="9383052" cy="3898901"/>
          </a:xfrm>
          <a:prstGeom prst="rect">
            <a:avLst/>
          </a:prstGeom>
          <a:ln w="25400">
            <a:solidFill>
              <a:srgbClr val="579B4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b'&lt;!DOCTYPE html&gt;\n'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200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text/html; charset=utf-8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Connection: close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Server: gunicorn/19.7.1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Date: Wed, 26 Apr 2017 00:40:50 GMT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Content-Type: text/html; charset=utf-8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Content-Length: 12373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Access-Control-Allow-Origin: *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Access-Control-Allow-Credentials: true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Via: 1.1 vegur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1798174" y="1878301"/>
            <a:ext cx="9408452" cy="3252062"/>
            <a:chOff x="0" y="0"/>
            <a:chExt cx="9408451" cy="3252060"/>
          </a:xfrm>
        </p:grpSpPr>
        <p:sp>
          <p:nvSpPr>
            <p:cNvPr id="210" name="data = conn.read()…"/>
            <p:cNvSpPr/>
            <p:nvPr/>
          </p:nvSpPr>
          <p:spPr>
            <a:xfrm>
              <a:off x="12700" y="724760"/>
              <a:ext cx="9383052" cy="2527301"/>
            </a:xfrm>
            <a:prstGeom prst="rect">
              <a:avLst/>
            </a:prstGeom>
            <a:noFill/>
            <a:ln w="25400" cap="flat">
              <a:solidFill>
                <a:srgbClr val="579B4E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rPr>
                  <a:solidFill>
                    <a:srgbClr val="A0522D"/>
                  </a:solidFill>
                </a:rPr>
                <a:t>data</a:t>
              </a:r>
              <a:r>
                <a:t> = conn.read()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rPr>
                  <a:solidFill>
                    <a:srgbClr val="A020F0"/>
                  </a:solidFill>
                </a:rPr>
                <a:t>print</a:t>
              </a:r>
              <a:r>
                <a:t>(data[:16])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rPr>
                  <a:solidFill>
                    <a:srgbClr val="A020F0"/>
                  </a:solidFill>
                </a:rPr>
                <a:t>print</a:t>
              </a:r>
              <a:r>
                <a:t>(conn.status)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rPr>
                  <a:solidFill>
                    <a:srgbClr val="A020F0"/>
                  </a:solidFill>
                </a:rPr>
                <a:t>print</a:t>
              </a:r>
              <a:r>
                <a:t>(conn.getheader(</a:t>
              </a:r>
              <a:r>
                <a:rPr>
                  <a:solidFill>
                    <a:srgbClr val="8B2252"/>
                  </a:solidFill>
                </a:rPr>
                <a:t>'Content-Type'</a:t>
              </a:r>
              <a:r>
                <a:t>))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rPr>
                  <a:solidFill>
                    <a:srgbClr val="A020F0"/>
                  </a:solidFill>
                </a:rPr>
                <a:t>for</a:t>
              </a:r>
              <a:r>
                <a:t> key, value </a:t>
              </a:r>
              <a:r>
                <a:rPr>
                  <a:solidFill>
                    <a:srgbClr val="A020F0"/>
                  </a:solidFill>
                </a:rPr>
                <a:t>in</a:t>
              </a:r>
              <a:r>
                <a:t> conn.getheaders():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t>    </a:t>
              </a:r>
              <a:r>
                <a:rPr>
                  <a:solidFill>
                    <a:srgbClr val="A020F0"/>
                  </a:solidFill>
                </a:rPr>
                <a:t>print</a:t>
              </a:r>
              <a:r>
                <a:t>(key, value, sep=</a:t>
              </a:r>
              <a:r>
                <a:rPr>
                  <a:solidFill>
                    <a:srgbClr val="8B2252"/>
                  </a:solidFill>
                </a:rPr>
                <a:t>': '</a:t>
              </a:r>
              <a:r>
                <a:t>)</a:t>
              </a:r>
            </a:p>
          </p:txBody>
        </p:sp>
        <p:sp>
          <p:nvSpPr>
            <p:cNvPr id="211" name="使用 urllib 获取网页内容"/>
            <p:cNvSpPr/>
            <p:nvPr/>
          </p:nvSpPr>
          <p:spPr>
            <a:xfrm>
              <a:off x="0" y="0"/>
              <a:ext cx="9408452" cy="71841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algn="l"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使用 </a:t>
              </a:r>
              <a:r>
                <a:rPr>
                  <a:latin typeface="InconsolataGo"/>
                  <a:ea typeface="InconsolataGo"/>
                  <a:cs typeface="InconsolataGo"/>
                  <a:sym typeface="InconsolataGo"/>
                </a:rPr>
                <a:t>urllib</a:t>
              </a:r>
              <a:r>
                <a:t> 获取网页内容</a:t>
              </a:r>
            </a:p>
          </p:txBody>
        </p:sp>
      </p:grpSp>
      <p:sp>
        <p:nvSpPr>
          <p:cNvPr id="213" name="Python3 标准Web库"/>
          <p:cNvSpPr txBox="1"/>
          <p:nvPr/>
        </p:nvSpPr>
        <p:spPr>
          <a:xfrm>
            <a:off x="728133" y="806449"/>
            <a:ext cx="6266533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Python3 标准Web库</a:t>
            </a:r>
          </a:p>
        </p:txBody>
      </p:sp>
      <p:sp>
        <p:nvSpPr>
          <p:cNvPr id="21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quests"/>
          <p:cNvSpPr txBox="1"/>
          <p:nvPr/>
        </p:nvSpPr>
        <p:spPr>
          <a:xfrm>
            <a:off x="677333" y="757766"/>
            <a:ext cx="308706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Requests</a:t>
            </a:r>
          </a:p>
        </p:txBody>
      </p:sp>
      <p:sp>
        <p:nvSpPr>
          <p:cNvPr id="217" name="HTTP for Humans"/>
          <p:cNvSpPr txBox="1"/>
          <p:nvPr/>
        </p:nvSpPr>
        <p:spPr>
          <a:xfrm>
            <a:off x="3954843" y="859366"/>
            <a:ext cx="40113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080">
                <a:solidFill>
                  <a:srgbClr val="3E4349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HTTP for Humans</a:t>
            </a:r>
          </a:p>
        </p:txBody>
      </p:sp>
      <p:sp>
        <p:nvSpPr>
          <p:cNvPr id="218" name="Docs: http://docs.python-requests.org/en/master/…"/>
          <p:cNvSpPr txBox="1"/>
          <p:nvPr/>
        </p:nvSpPr>
        <p:spPr>
          <a:xfrm>
            <a:off x="751992" y="2383598"/>
            <a:ext cx="803280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000000"/>
                </a:solidFill>
              </a:defRPr>
            </a:pPr>
            <a:r>
              <a:t>Docs: </a:t>
            </a:r>
            <a:r>
              <a:rPr u="sng">
                <a:hlinkClick r:id="rId2" invalidUrl="" action="" tgtFrame="" tooltip="" history="1" highlightClick="0" endSnd="0"/>
              </a:rPr>
              <a:t>http://docs.python-requests.org/en/master/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r>
              <a:t>Repo: </a:t>
            </a:r>
            <a:r>
              <a:rPr u="sng">
                <a:hlinkClick r:id="rId3" invalidUrl="" action="" tgtFrame="" tooltip="" history="1" highlightClick="0" endSnd="0"/>
              </a:rPr>
              <a:t>https://github.com/kennethreitz/requests</a:t>
            </a:r>
          </a:p>
        </p:txBody>
      </p:sp>
      <p:pic>
        <p:nvPicPr>
          <p:cNvPr id="219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3131" y="1075990"/>
            <a:ext cx="2790848" cy="3580416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&gt;&gt;&gt; r = requests.get('https://api.github.com/user', auth=('user', 'pass'))…"/>
          <p:cNvSpPr/>
          <p:nvPr/>
        </p:nvSpPr>
        <p:spPr>
          <a:xfrm>
            <a:off x="717550" y="5367839"/>
            <a:ext cx="11569701" cy="3759256"/>
          </a:xfrm>
          <a:prstGeom prst="rect">
            <a:avLst/>
          </a:prstGeom>
          <a:ln w="25400">
            <a:solidFill>
              <a:srgbClr val="579B4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745334"/>
                </a:solidFill>
              </a:rPr>
              <a:t>&gt;&gt;&gt; </a:t>
            </a:r>
            <a:r>
              <a:rPr>
                <a:solidFill>
                  <a:srgbClr val="3E4349"/>
                </a:solidFill>
              </a:rPr>
              <a:t>r</a:t>
            </a:r>
            <a:r>
              <a:rPr>
                <a:solidFill>
                  <a:srgbClr val="3E4349"/>
                </a:solidFill>
              </a:rPr>
              <a:t> </a:t>
            </a:r>
            <a:r>
              <a:rPr>
                <a:solidFill>
                  <a:srgbClr val="582800"/>
                </a:solidFill>
              </a:rPr>
              <a:t>=</a:t>
            </a:r>
            <a:r>
              <a:rPr>
                <a:solidFill>
                  <a:srgbClr val="3E4349"/>
                </a:solidFill>
              </a:rPr>
              <a:t> </a:t>
            </a:r>
            <a:r>
              <a:rPr>
                <a:solidFill>
                  <a:srgbClr val="3E4349"/>
                </a:solidFill>
              </a:rPr>
              <a:t>requests</a:t>
            </a:r>
            <a:r>
              <a:rPr>
                <a:solidFill>
                  <a:srgbClr val="582800"/>
                </a:solidFill>
              </a:rPr>
              <a:t>.</a:t>
            </a:r>
            <a:r>
              <a:rPr>
                <a:solidFill>
                  <a:srgbClr val="3E4349"/>
                </a:solidFill>
              </a:rPr>
              <a:t>get</a:t>
            </a:r>
            <a:r>
              <a:rPr>
                <a:solidFill>
                  <a:srgbClr val="3E4349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(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'https://api.github.com/user'</a:t>
            </a:r>
            <a:r>
              <a:rPr>
                <a:solidFill>
                  <a:srgbClr val="3E4349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,</a:t>
            </a:r>
            <a:r>
              <a:rPr>
                <a:solidFill>
                  <a:srgbClr val="3E4349"/>
                </a:solidFill>
              </a:rPr>
              <a:t> </a:t>
            </a:r>
            <a:r>
              <a:rPr>
                <a:solidFill>
                  <a:srgbClr val="3E4349"/>
                </a:solidFill>
              </a:rPr>
              <a:t>auth</a:t>
            </a:r>
            <a:r>
              <a:rPr>
                <a:solidFill>
                  <a:srgbClr val="582800"/>
                </a:solidFill>
              </a:rPr>
              <a:t>=</a:t>
            </a:r>
            <a:r>
              <a:rPr>
                <a:solidFill>
                  <a:srgbClr val="3E4349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(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'user'</a:t>
            </a:r>
            <a:r>
              <a:rPr>
                <a:solidFill>
                  <a:srgbClr val="3E4349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,</a:t>
            </a:r>
            <a:r>
              <a:rPr>
                <a:solidFill>
                  <a:srgbClr val="3E4349"/>
                </a:solidFill>
              </a:rPr>
              <a:t>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'pass'</a:t>
            </a:r>
            <a:r>
              <a:rPr>
                <a:solidFill>
                  <a:srgbClr val="3E4349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))</a:t>
            </a:r>
            <a:endParaRPr>
              <a:solidFill>
                <a:srgbClr val="3E4349"/>
              </a:solidFill>
            </a:endParaRP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745334"/>
                </a:solidFill>
              </a:rPr>
              <a:t>&gt;&gt;&gt; </a:t>
            </a:r>
            <a:r>
              <a:t>r</a:t>
            </a:r>
            <a:r>
              <a:rPr>
                <a:solidFill>
                  <a:srgbClr val="5828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status_code</a:t>
            </a: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200</a:t>
            </a:r>
            <a:endParaRPr>
              <a:solidFill>
                <a:srgbClr val="3E4349"/>
              </a:solidFill>
            </a:endParaRP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745334"/>
                </a:solidFill>
              </a:rPr>
              <a:t>&gt;&gt;&gt; </a:t>
            </a:r>
            <a:r>
              <a:rPr>
                <a:solidFill>
                  <a:srgbClr val="3E4349"/>
                </a:solidFill>
              </a:rPr>
              <a:t>r</a:t>
            </a:r>
            <a:r>
              <a:rPr>
                <a:solidFill>
                  <a:srgbClr val="5828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headers</a:t>
            </a:r>
            <a:r>
              <a:rPr>
                <a:solidFill>
                  <a:srgbClr val="0000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[</a:t>
            </a:r>
            <a:r>
              <a:rPr>
                <a:solidFill>
                  <a:srgbClr val="000000"/>
                </a:solidFill>
              </a:rPr>
              <a:t>'content-type'</a:t>
            </a:r>
            <a:r>
              <a:rPr>
                <a:solidFill>
                  <a:srgbClr val="0000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]</a:t>
            </a:r>
            <a:endParaRPr>
              <a:solidFill>
                <a:srgbClr val="3E4349"/>
              </a:solidFill>
            </a:endParaRP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'application/json; charset=utf8'</a:t>
            </a:r>
            <a:endParaRPr>
              <a:solidFill>
                <a:srgbClr val="3E4349"/>
              </a:solidFill>
            </a:endParaRP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745334"/>
                </a:solidFill>
              </a:rPr>
              <a:t>&gt;&gt;&gt; </a:t>
            </a:r>
            <a:r>
              <a:t>r</a:t>
            </a:r>
            <a:r>
              <a:rPr>
                <a:solidFill>
                  <a:srgbClr val="5828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encoding</a:t>
            </a: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'utf-8'</a:t>
            </a:r>
            <a:endParaRPr>
              <a:solidFill>
                <a:srgbClr val="3E4349"/>
              </a:solidFill>
            </a:endParaRP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745334"/>
                </a:solidFill>
              </a:rPr>
              <a:t>&gt;&gt;&gt; </a:t>
            </a:r>
            <a:r>
              <a:t>r</a:t>
            </a:r>
            <a:r>
              <a:rPr>
                <a:solidFill>
                  <a:srgbClr val="5828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text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u'{"type":"User"...'</a:t>
            </a:r>
            <a:endParaRPr>
              <a:solidFill>
                <a:srgbClr val="3E4349"/>
              </a:solidFill>
            </a:endParaRP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745334"/>
                </a:solidFill>
              </a:rPr>
              <a:t>&gt;&gt;&gt; </a:t>
            </a:r>
            <a:r>
              <a:t>r</a:t>
            </a:r>
            <a:r>
              <a:rPr>
                <a:solidFill>
                  <a:srgbClr val="5828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json</a:t>
            </a:r>
            <a:r>
              <a:rPr>
                <a:solidFill>
                  <a:srgbClr val="0000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()</a:t>
            </a:r>
          </a:p>
          <a:p>
            <a:pPr algn="l" defTabSz="457200">
              <a:defRPr sz="24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{u'private_gists': 419, u'total_private_repos': 77, ...}</a:t>
            </a:r>
          </a:p>
        </p:txBody>
      </p:sp>
      <p:sp>
        <p:nvSpPr>
          <p:cNvPr id="2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国际化域名和 URL…"/>
          <p:cNvSpPr txBox="1"/>
          <p:nvPr/>
        </p:nvSpPr>
        <p:spPr>
          <a:xfrm>
            <a:off x="941916" y="1945216"/>
            <a:ext cx="7607174" cy="715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国际化域名和 URL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Keep-Alive &amp; 连接池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带持久 Cookie 的会话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浏览器式的 SSL 认证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基本/摘要式的身份认证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优雅的 key/value Cookie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自动解压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自动内容解码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Unicode 响应体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文件分块上传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连接超时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流下载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分块请求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线程安全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600">
                <a:solidFill>
                  <a:srgbClr val="000000"/>
                </a:solidFill>
              </a:defRPr>
            </a:pPr>
            <a:r>
              <a:t>支持 Python 2.6—3.5，而且能在PyPy下完美运行</a:t>
            </a:r>
          </a:p>
        </p:txBody>
      </p:sp>
      <p:sp>
        <p:nvSpPr>
          <p:cNvPr id="224" name="Requests"/>
          <p:cNvSpPr txBox="1"/>
          <p:nvPr/>
        </p:nvSpPr>
        <p:spPr>
          <a:xfrm>
            <a:off x="677333" y="757766"/>
            <a:ext cx="308706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Requests</a:t>
            </a:r>
          </a:p>
        </p:txBody>
      </p:sp>
      <p:sp>
        <p:nvSpPr>
          <p:cNvPr id="225" name="HTTP for Humans"/>
          <p:cNvSpPr txBox="1"/>
          <p:nvPr/>
        </p:nvSpPr>
        <p:spPr>
          <a:xfrm>
            <a:off x="3954843" y="859366"/>
            <a:ext cx="40113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080">
                <a:solidFill>
                  <a:srgbClr val="3E4349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HTTP for Humans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ython Web Server"/>
          <p:cNvSpPr txBox="1"/>
          <p:nvPr/>
        </p:nvSpPr>
        <p:spPr>
          <a:xfrm>
            <a:off x="829733" y="876300"/>
            <a:ext cx="615786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Python Web Server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928832" y="2259127"/>
            <a:ext cx="5220469" cy="1232613"/>
            <a:chOff x="0" y="0"/>
            <a:chExt cx="5220468" cy="1232611"/>
          </a:xfrm>
        </p:grpSpPr>
        <p:sp>
          <p:nvSpPr>
            <p:cNvPr id="229" name="python -m http.server"/>
            <p:cNvSpPr txBox="1"/>
            <p:nvPr/>
          </p:nvSpPr>
          <p:spPr>
            <a:xfrm>
              <a:off x="19712" y="630030"/>
              <a:ext cx="5181045" cy="602582"/>
            </a:xfrm>
            <a:prstGeom prst="rect">
              <a:avLst/>
            </a:prstGeom>
            <a:noFill/>
            <a:ln w="25400" cap="flat">
              <a:solidFill>
                <a:srgbClr val="579B4E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lvl1pPr>
            </a:lstStyle>
            <a:p>
              <a:pPr/>
              <a:r>
                <a:t>python -m http.server</a:t>
              </a:r>
            </a:p>
          </p:txBody>
        </p:sp>
        <p:sp>
          <p:nvSpPr>
            <p:cNvPr id="230" name="最简单的Python Web服务器"/>
            <p:cNvSpPr/>
            <p:nvPr/>
          </p:nvSpPr>
          <p:spPr>
            <a:xfrm>
              <a:off x="0" y="0"/>
              <a:ext cx="5220469" cy="62798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algn="l"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最简单的Python Web服务器</a:t>
              </a:r>
            </a:p>
          </p:txBody>
        </p:sp>
      </p:grpSp>
      <p:pic>
        <p:nvPicPr>
          <p:cNvPr id="232" name="Screen Region 2017-04-26 at 09.51.48.png" descr="Screen Region 2017-04-26 at 09.51.48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8417" y="5096185"/>
            <a:ext cx="5947966" cy="4411572"/>
          </a:xfrm>
          <a:prstGeom prst="rect">
            <a:avLst/>
          </a:prstGeom>
        </p:spPr>
      </p:pic>
      <p:sp>
        <p:nvSpPr>
          <p:cNvPr id="233" name="Serving HTTP on 0.0.0.0 port 8000 (http://0.0.0.0:8000/) ...…"/>
          <p:cNvSpPr/>
          <p:nvPr/>
        </p:nvSpPr>
        <p:spPr>
          <a:xfrm>
            <a:off x="931333" y="3977216"/>
            <a:ext cx="10210801" cy="1155701"/>
          </a:xfrm>
          <a:prstGeom prst="rect">
            <a:avLst/>
          </a:prstGeom>
          <a:ln w="25400">
            <a:solidFill>
              <a:srgbClr val="579B4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Serving HTTP on 0.0.0.0 port 8000 (http://0.0.0.0:8000/) ...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127.0.0.1 - - [26/Apr/2017 09:50:56] "GET / HTTP/1.1" 200 -</a:t>
            </a:r>
          </a:p>
          <a:p>
            <a:pPr algn="l" defTabSz="457200">
              <a:defRPr sz="2600">
                <a:solidFill>
                  <a:srgbClr val="333333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...</a:t>
            </a:r>
          </a:p>
        </p:txBody>
      </p:sp>
      <p:sp>
        <p:nvSpPr>
          <p:cNvPr id="23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WSGI"/>
          <p:cNvSpPr txBox="1"/>
          <p:nvPr/>
        </p:nvSpPr>
        <p:spPr>
          <a:xfrm>
            <a:off x="745066" y="622300"/>
            <a:ext cx="187526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WSGI</a:t>
            </a:r>
          </a:p>
        </p:txBody>
      </p:sp>
      <p:sp>
        <p:nvSpPr>
          <p:cNvPr id="237" name="Web Server Gateway Interface"/>
          <p:cNvSpPr txBox="1"/>
          <p:nvPr/>
        </p:nvSpPr>
        <p:spPr>
          <a:xfrm>
            <a:off x="2912533" y="723899"/>
            <a:ext cx="620976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080">
                <a:solidFill>
                  <a:srgbClr val="3E4349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Web Server Gateway Interface</a:t>
            </a:r>
          </a:p>
        </p:txBody>
      </p:sp>
      <p:sp>
        <p:nvSpPr>
          <p:cNvPr id="238" name="HTTP…"/>
          <p:cNvSpPr/>
          <p:nvPr/>
        </p:nvSpPr>
        <p:spPr>
          <a:xfrm>
            <a:off x="833375" y="1730193"/>
            <a:ext cx="1524140" cy="152777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>
                <a:latin typeface="+mn-lt"/>
                <a:ea typeface="+mn-ea"/>
                <a:cs typeface="+mn-cs"/>
                <a:sym typeface="Helvetica"/>
              </a:defRPr>
            </a:pPr>
            <a:r>
              <a:t>HTTP</a:t>
            </a:r>
          </a:p>
          <a:p>
            <a:pPr>
              <a:defRPr b="1" sz="2400">
                <a:latin typeface="+mn-lt"/>
                <a:ea typeface="+mn-ea"/>
                <a:cs typeface="+mn-cs"/>
                <a:sym typeface="Helvetica"/>
              </a:defRPr>
            </a:pPr>
            <a:r>
              <a:t>Client</a:t>
            </a:r>
          </a:p>
        </p:txBody>
      </p:sp>
      <p:sp>
        <p:nvSpPr>
          <p:cNvPr id="239" name="Reverse Proxy…"/>
          <p:cNvSpPr/>
          <p:nvPr/>
        </p:nvSpPr>
        <p:spPr>
          <a:xfrm>
            <a:off x="831322" y="3892100"/>
            <a:ext cx="2638003" cy="137636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2400">
                <a:latin typeface="+mn-lt"/>
                <a:ea typeface="+mn-ea"/>
                <a:cs typeface="+mn-cs"/>
                <a:sym typeface="Helvetica"/>
              </a:defRPr>
            </a:pPr>
            <a:r>
              <a:t>Reverse Proxy</a:t>
            </a:r>
          </a:p>
          <a:p>
            <a:pPr lvl="1" algn="l">
              <a:defRPr b="1" sz="2400">
                <a:latin typeface="+mn-lt"/>
                <a:ea typeface="+mn-ea"/>
                <a:cs typeface="+mn-cs"/>
                <a:sym typeface="Helvetica"/>
              </a:defRPr>
            </a:pPr>
            <a:r>
              <a:t>or</a:t>
            </a:r>
          </a:p>
          <a:p>
            <a:pPr lvl="1" algn="l">
              <a:defRPr b="1" sz="2400">
                <a:latin typeface="+mn-lt"/>
                <a:ea typeface="+mn-ea"/>
                <a:cs typeface="+mn-cs"/>
                <a:sym typeface="Helvetica"/>
              </a:defRPr>
            </a:pPr>
            <a:r>
              <a:t>Load balancer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4114351" y="4595107"/>
            <a:ext cx="4093007" cy="1792100"/>
            <a:chOff x="0" y="0"/>
            <a:chExt cx="4093006" cy="1792098"/>
          </a:xfrm>
        </p:grpSpPr>
        <p:sp>
          <p:nvSpPr>
            <p:cNvPr id="240" name="Web Server…"/>
            <p:cNvSpPr/>
            <p:nvPr/>
          </p:nvSpPr>
          <p:spPr>
            <a:xfrm>
              <a:off x="0" y="0"/>
              <a:ext cx="2245345" cy="123753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algn="l"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Web Server</a:t>
              </a:r>
            </a:p>
            <a:p>
              <a:pPr lvl="1" algn="l"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(HTTP)</a:t>
              </a:r>
            </a:p>
          </p:txBody>
        </p:sp>
        <p:sp>
          <p:nvSpPr>
            <p:cNvPr id="241" name="WSGI CGI…"/>
            <p:cNvSpPr/>
            <p:nvPr/>
          </p:nvSpPr>
          <p:spPr>
            <a:xfrm>
              <a:off x="1455004" y="734783"/>
              <a:ext cx="2638003" cy="105731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algn="l"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WSGI CGI </a:t>
              </a:r>
            </a:p>
            <a:p>
              <a:pPr lvl="1" algn="l"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plug-in/module</a:t>
              </a:r>
            </a:p>
          </p:txBody>
        </p:sp>
      </p:grpSp>
      <p:sp>
        <p:nvSpPr>
          <p:cNvPr id="243" name="WSGI Server…"/>
          <p:cNvSpPr/>
          <p:nvPr/>
        </p:nvSpPr>
        <p:spPr>
          <a:xfrm>
            <a:off x="9050389" y="4802974"/>
            <a:ext cx="3123089" cy="137636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2400">
                <a:latin typeface="+mn-lt"/>
                <a:ea typeface="+mn-ea"/>
                <a:cs typeface="+mn-cs"/>
                <a:sym typeface="Helvetica"/>
              </a:defRPr>
            </a:pPr>
            <a:r>
              <a:t>WSGI Server</a:t>
            </a:r>
          </a:p>
          <a:p>
            <a:pPr lvl="1" algn="l">
              <a:defRPr b="1" sz="2400">
                <a:latin typeface="+mn-lt"/>
                <a:ea typeface="+mn-ea"/>
                <a:cs typeface="+mn-cs"/>
                <a:sym typeface="Helvetica"/>
              </a:defRPr>
            </a:pPr>
            <a:r>
              <a:t>(uWSGI, gunicorn, </a:t>
            </a:r>
          </a:p>
          <a:p>
            <a:pPr lvl="1" algn="l">
              <a:defRPr b="1" sz="2400">
                <a:latin typeface="+mn-lt"/>
                <a:ea typeface="+mn-ea"/>
                <a:cs typeface="+mn-cs"/>
                <a:sym typeface="Helvetica"/>
              </a:defRPr>
            </a:pPr>
            <a:r>
              <a:t>CherryPy etc.)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4023118" y="7041457"/>
            <a:ext cx="3885718" cy="1885559"/>
            <a:chOff x="0" y="0"/>
            <a:chExt cx="3885716" cy="1885557"/>
          </a:xfrm>
        </p:grpSpPr>
        <p:sp>
          <p:nvSpPr>
            <p:cNvPr id="244" name="Python VirtualEnv"/>
            <p:cNvSpPr/>
            <p:nvPr/>
          </p:nvSpPr>
          <p:spPr>
            <a:xfrm>
              <a:off x="0" y="0"/>
              <a:ext cx="3885717" cy="1885558"/>
            </a:xfrm>
            <a:prstGeom prst="rect">
              <a:avLst/>
            </a:prstGeom>
            <a:solidFill>
              <a:schemeClr val="accent3">
                <a:hueOff val="-333989"/>
                <a:satOff val="3917"/>
                <a:lumOff val="-6666"/>
              </a:schemeClr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l">
                <a:defRPr sz="2400">
                  <a:solidFill>
                    <a:srgbClr val="000000"/>
                  </a:solidFill>
                </a:defRPr>
              </a:pPr>
              <a:r>
                <a:t>Python VirtualEnv</a:t>
              </a:r>
            </a:p>
          </p:txBody>
        </p:sp>
        <p:sp>
          <p:nvSpPr>
            <p:cNvPr id="245" name="Python Framework"/>
            <p:cNvSpPr/>
            <p:nvPr/>
          </p:nvSpPr>
          <p:spPr>
            <a:xfrm>
              <a:off x="133804" y="528012"/>
              <a:ext cx="3642859" cy="12127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Python Framework</a:t>
              </a: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9484752" y="6985681"/>
            <a:ext cx="1524140" cy="2366881"/>
            <a:chOff x="0" y="0"/>
            <a:chExt cx="1524138" cy="2366879"/>
          </a:xfrm>
        </p:grpSpPr>
        <p:sp>
          <p:nvSpPr>
            <p:cNvPr id="247" name="Oval"/>
            <p:cNvSpPr/>
            <p:nvPr/>
          </p:nvSpPr>
          <p:spPr>
            <a:xfrm>
              <a:off x="0" y="1543845"/>
              <a:ext cx="1524139" cy="823035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48" name="Database"/>
            <p:cNvSpPr/>
            <p:nvPr/>
          </p:nvSpPr>
          <p:spPr>
            <a:xfrm>
              <a:off x="0" y="435748"/>
              <a:ext cx="1524139" cy="1524140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Database</a:t>
              </a:r>
            </a:p>
          </p:txBody>
        </p:sp>
        <p:sp>
          <p:nvSpPr>
            <p:cNvPr id="249" name="Oval"/>
            <p:cNvSpPr/>
            <p:nvPr/>
          </p:nvSpPr>
          <p:spPr>
            <a:xfrm>
              <a:off x="0" y="0"/>
              <a:ext cx="1524139" cy="823035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50" name="Oval"/>
            <p:cNvSpPr/>
            <p:nvPr/>
          </p:nvSpPr>
          <p:spPr>
            <a:xfrm>
              <a:off x="0" y="1528603"/>
              <a:ext cx="1524139" cy="82303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64" name="Connection Line"/>
          <p:cNvSpPr/>
          <p:nvPr/>
        </p:nvSpPr>
        <p:spPr>
          <a:xfrm>
            <a:off x="2148905" y="3085191"/>
            <a:ext cx="663046" cy="774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535" y="1337"/>
                  <a:pt x="19735" y="8537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55" name="Group"/>
          <p:cNvGrpSpPr/>
          <p:nvPr/>
        </p:nvGrpSpPr>
        <p:grpSpPr>
          <a:xfrm>
            <a:off x="6421666" y="3005840"/>
            <a:ext cx="2506719" cy="1620780"/>
            <a:chOff x="0" y="0"/>
            <a:chExt cx="2506718" cy="1620779"/>
          </a:xfrm>
        </p:grpSpPr>
        <p:sp>
          <p:nvSpPr>
            <p:cNvPr id="253" name="Static Content"/>
            <p:cNvSpPr/>
            <p:nvPr/>
          </p:nvSpPr>
          <p:spPr>
            <a:xfrm>
              <a:off x="679403" y="0"/>
              <a:ext cx="1827316" cy="866272"/>
            </a:xfrm>
            <a:prstGeom prst="roundRect">
              <a:avLst>
                <a:gd name="adj" fmla="val 21429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algn="l">
                <a:defRPr b="1"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Static Content</a:t>
              </a:r>
            </a:p>
          </p:txBody>
        </p:sp>
        <p:sp>
          <p:nvSpPr>
            <p:cNvPr id="265" name="Connection Line"/>
            <p:cNvSpPr/>
            <p:nvPr/>
          </p:nvSpPr>
          <p:spPr>
            <a:xfrm>
              <a:off x="0" y="574485"/>
              <a:ext cx="657374" cy="104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99" y="7816"/>
                    <a:pt x="10199" y="616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266" name="Connection Line"/>
          <p:cNvSpPr/>
          <p:nvPr/>
        </p:nvSpPr>
        <p:spPr>
          <a:xfrm>
            <a:off x="3382823" y="5297599"/>
            <a:ext cx="707263" cy="709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70" fill="norm" stroke="1" extrusionOk="0">
                <a:moveTo>
                  <a:pt x="0" y="0"/>
                </a:moveTo>
                <a:cubicBezTo>
                  <a:pt x="2553" y="17452"/>
                  <a:pt x="9753" y="21600"/>
                  <a:pt x="21600" y="124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>
            <a:off x="8253673" y="5804665"/>
            <a:ext cx="7504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3699663" y="6222759"/>
            <a:ext cx="7473021" cy="1188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0" h="21600" fill="norm" stroke="1" extrusionOk="0">
                <a:moveTo>
                  <a:pt x="21340" y="0"/>
                </a:moveTo>
                <a:cubicBezTo>
                  <a:pt x="21250" y="2496"/>
                  <a:pt x="21003" y="4647"/>
                  <a:pt x="20657" y="5955"/>
                </a:cubicBezTo>
                <a:cubicBezTo>
                  <a:pt x="20306" y="7283"/>
                  <a:pt x="19919" y="7582"/>
                  <a:pt x="19520" y="7872"/>
                </a:cubicBezTo>
                <a:cubicBezTo>
                  <a:pt x="19122" y="8161"/>
                  <a:pt x="18705" y="8488"/>
                  <a:pt x="18300" y="8688"/>
                </a:cubicBezTo>
                <a:cubicBezTo>
                  <a:pt x="17667" y="9001"/>
                  <a:pt x="17033" y="9144"/>
                  <a:pt x="16399" y="9283"/>
                </a:cubicBezTo>
                <a:cubicBezTo>
                  <a:pt x="15646" y="9448"/>
                  <a:pt x="14893" y="9630"/>
                  <a:pt x="14139" y="9707"/>
                </a:cubicBezTo>
                <a:cubicBezTo>
                  <a:pt x="13205" y="9801"/>
                  <a:pt x="12270" y="9733"/>
                  <a:pt x="11336" y="9651"/>
                </a:cubicBezTo>
                <a:cubicBezTo>
                  <a:pt x="9320" y="9474"/>
                  <a:pt x="7303" y="9235"/>
                  <a:pt x="5290" y="8415"/>
                </a:cubicBezTo>
                <a:cubicBezTo>
                  <a:pt x="4013" y="7895"/>
                  <a:pt x="2735" y="7141"/>
                  <a:pt x="1457" y="7523"/>
                </a:cubicBezTo>
                <a:cubicBezTo>
                  <a:pt x="1021" y="7757"/>
                  <a:pt x="567" y="8264"/>
                  <a:pt x="277" y="10334"/>
                </a:cubicBezTo>
                <a:cubicBezTo>
                  <a:pt x="-260" y="14158"/>
                  <a:pt x="22" y="20239"/>
                  <a:pt x="798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7773572" y="8169120"/>
            <a:ext cx="17106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0000"/>
                </a:solidFill>
              </a:defRPr>
            </a:pPr>
          </a:p>
        </p:txBody>
      </p:sp>
      <p:sp>
        <p:nvSpPr>
          <p:cNvPr id="260" name="接收、整理客户端请求"/>
          <p:cNvSpPr/>
          <p:nvPr/>
        </p:nvSpPr>
        <p:spPr>
          <a:xfrm>
            <a:off x="4258733" y="2884849"/>
            <a:ext cx="1710532" cy="162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2" y="0"/>
                </a:moveTo>
                <a:cubicBezTo>
                  <a:pt x="359" y="0"/>
                  <a:pt x="0" y="379"/>
                  <a:pt x="0" y="846"/>
                </a:cubicBezTo>
                <a:lnTo>
                  <a:pt x="0" y="15512"/>
                </a:lnTo>
                <a:cubicBezTo>
                  <a:pt x="0" y="15980"/>
                  <a:pt x="359" y="16359"/>
                  <a:pt x="802" y="16359"/>
                </a:cubicBezTo>
                <a:lnTo>
                  <a:pt x="4896" y="16359"/>
                </a:lnTo>
                <a:lnTo>
                  <a:pt x="6129" y="21600"/>
                </a:lnTo>
                <a:lnTo>
                  <a:pt x="7367" y="16359"/>
                </a:lnTo>
                <a:lnTo>
                  <a:pt x="20798" y="16359"/>
                </a:lnTo>
                <a:cubicBezTo>
                  <a:pt x="21241" y="16359"/>
                  <a:pt x="21600" y="15980"/>
                  <a:pt x="21600" y="15512"/>
                </a:cubicBezTo>
                <a:lnTo>
                  <a:pt x="21600" y="846"/>
                </a:lnTo>
                <a:cubicBezTo>
                  <a:pt x="21600" y="379"/>
                  <a:pt x="21241" y="0"/>
                  <a:pt x="20798" y="0"/>
                </a:cubicBezTo>
                <a:lnTo>
                  <a:pt x="802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接收、整理客户端请求</a:t>
            </a:r>
          </a:p>
        </p:txBody>
      </p:sp>
      <p:sp>
        <p:nvSpPr>
          <p:cNvPr id="261" name="处理服务器传递进来的请求"/>
          <p:cNvSpPr/>
          <p:nvPr/>
        </p:nvSpPr>
        <p:spPr>
          <a:xfrm>
            <a:off x="1364985" y="7631906"/>
            <a:ext cx="2637632" cy="108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0" y="0"/>
                </a:moveTo>
                <a:cubicBezTo>
                  <a:pt x="233" y="0"/>
                  <a:pt x="0" y="568"/>
                  <a:pt x="0" y="1270"/>
                </a:cubicBezTo>
                <a:lnTo>
                  <a:pt x="0" y="20330"/>
                </a:lnTo>
                <a:cubicBezTo>
                  <a:pt x="0" y="21032"/>
                  <a:pt x="233" y="21600"/>
                  <a:pt x="520" y="21600"/>
                </a:cubicBezTo>
                <a:lnTo>
                  <a:pt x="18187" y="21600"/>
                </a:lnTo>
                <a:cubicBezTo>
                  <a:pt x="18475" y="21600"/>
                  <a:pt x="18707" y="21032"/>
                  <a:pt x="18707" y="20330"/>
                </a:cubicBezTo>
                <a:lnTo>
                  <a:pt x="18707" y="17783"/>
                </a:lnTo>
                <a:lnTo>
                  <a:pt x="21600" y="15252"/>
                </a:lnTo>
                <a:lnTo>
                  <a:pt x="18707" y="12712"/>
                </a:lnTo>
                <a:lnTo>
                  <a:pt x="18707" y="1270"/>
                </a:lnTo>
                <a:cubicBezTo>
                  <a:pt x="18707" y="568"/>
                  <a:pt x="18475" y="0"/>
                  <a:pt x="18187" y="0"/>
                </a:cubicBezTo>
                <a:lnTo>
                  <a:pt x="52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2200">
                <a:latin typeface="+mn-lt"/>
                <a:ea typeface="+mn-ea"/>
                <a:cs typeface="+mn-cs"/>
                <a:sym typeface="Helvetica"/>
              </a:defRPr>
            </a:pPr>
            <a:r>
              <a:t>处理服务器传递进来的请求</a:t>
            </a:r>
          </a:p>
        </p:txBody>
      </p:sp>
      <p:sp>
        <p:nvSpPr>
          <p:cNvPr id="262" name="Python Web开发的标准，类似于协议"/>
          <p:cNvSpPr/>
          <p:nvPr/>
        </p:nvSpPr>
        <p:spPr>
          <a:xfrm>
            <a:off x="10236200" y="3023658"/>
            <a:ext cx="2103835" cy="1726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2" y="0"/>
                </a:moveTo>
                <a:cubicBezTo>
                  <a:pt x="292" y="0"/>
                  <a:pt x="0" y="356"/>
                  <a:pt x="0" y="794"/>
                </a:cubicBezTo>
                <a:lnTo>
                  <a:pt x="0" y="17410"/>
                </a:lnTo>
                <a:cubicBezTo>
                  <a:pt x="0" y="17849"/>
                  <a:pt x="292" y="18204"/>
                  <a:pt x="652" y="18204"/>
                </a:cubicBezTo>
                <a:lnTo>
                  <a:pt x="16556" y="18204"/>
                </a:lnTo>
                <a:lnTo>
                  <a:pt x="17855" y="21600"/>
                </a:lnTo>
                <a:lnTo>
                  <a:pt x="19159" y="18204"/>
                </a:lnTo>
                <a:lnTo>
                  <a:pt x="20948" y="18204"/>
                </a:lnTo>
                <a:cubicBezTo>
                  <a:pt x="21308" y="18204"/>
                  <a:pt x="21600" y="17849"/>
                  <a:pt x="21600" y="17410"/>
                </a:cubicBezTo>
                <a:lnTo>
                  <a:pt x="21600" y="794"/>
                </a:lnTo>
                <a:cubicBezTo>
                  <a:pt x="21600" y="356"/>
                  <a:pt x="21308" y="0"/>
                  <a:pt x="20948" y="0"/>
                </a:cubicBezTo>
                <a:lnTo>
                  <a:pt x="652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2200">
                <a:latin typeface="+mn-lt"/>
                <a:ea typeface="+mn-ea"/>
                <a:cs typeface="+mn-cs"/>
                <a:sym typeface="Helvetica"/>
              </a:defRPr>
            </a:pPr>
            <a:r>
              <a:t>Python Web开发的标准，类似于协议</a:t>
            </a:r>
          </a:p>
        </p:txBody>
      </p:sp>
      <p:sp>
        <p:nvSpPr>
          <p:cNvPr id="2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ython Web框架"/>
          <p:cNvSpPr txBox="1"/>
          <p:nvPr/>
        </p:nvSpPr>
        <p:spPr>
          <a:xfrm>
            <a:off x="558800" y="586316"/>
            <a:ext cx="5238850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Python Web框架</a:t>
            </a:r>
          </a:p>
        </p:txBody>
      </p:sp>
      <p:sp>
        <p:nvSpPr>
          <p:cNvPr id="269" name="一个Web框架，至少要具备处理客户端请求和服务端响应的能力。"/>
          <p:cNvSpPr txBox="1"/>
          <p:nvPr/>
        </p:nvSpPr>
        <p:spPr>
          <a:xfrm>
            <a:off x="653008" y="2218266"/>
            <a:ext cx="1044021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一个Web框架，至少要具备处理客户端请求和服务端响应的能力。</a:t>
            </a:r>
          </a:p>
        </p:txBody>
      </p:sp>
      <p:sp>
        <p:nvSpPr>
          <p:cNvPr id="270" name="路由…"/>
          <p:cNvSpPr txBox="1"/>
          <p:nvPr/>
        </p:nvSpPr>
        <p:spPr>
          <a:xfrm>
            <a:off x="736980" y="3310466"/>
            <a:ext cx="10145269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55600" indent="-355600" algn="l">
              <a:spcBef>
                <a:spcPts val="500"/>
              </a:spcBef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路由</a:t>
            </a:r>
          </a:p>
          <a:p>
            <a:pPr lvl="3" algn="l">
              <a:spcBef>
                <a:spcPts val="500"/>
              </a:spcBef>
              <a:buClr>
                <a:srgbClr val="579B4E"/>
              </a:buClr>
              <a:defRPr sz="2800">
                <a:solidFill>
                  <a:srgbClr val="000000"/>
                </a:solidFill>
              </a:defRPr>
            </a:pPr>
            <a:r>
              <a:t>解析URL并找到对应的服务端文件或者Python服务器代码。</a:t>
            </a:r>
          </a:p>
          <a:p>
            <a:pPr marL="355600" indent="-355600" algn="l">
              <a:spcBef>
                <a:spcPts val="500"/>
              </a:spcBef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模板</a:t>
            </a:r>
          </a:p>
          <a:p>
            <a:pPr lvl="3" algn="l">
              <a:spcBef>
                <a:spcPts val="500"/>
              </a:spcBef>
              <a:buClr>
                <a:srgbClr val="579B4E"/>
              </a:buClr>
              <a:defRPr sz="2800">
                <a:solidFill>
                  <a:srgbClr val="000000"/>
                </a:solidFill>
              </a:defRPr>
            </a:pPr>
            <a:r>
              <a:t>把服务端数据合并成HTML页面。</a:t>
            </a:r>
          </a:p>
          <a:p>
            <a:pPr marL="355600" indent="-355600" algn="l">
              <a:spcBef>
                <a:spcPts val="500"/>
              </a:spcBef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认证和授权</a:t>
            </a:r>
          </a:p>
          <a:p>
            <a:pPr lvl="3" algn="l">
              <a:spcBef>
                <a:spcPts val="500"/>
              </a:spcBef>
              <a:buClr>
                <a:srgbClr val="579B4E"/>
              </a:buClr>
              <a:defRPr sz="2800">
                <a:solidFill>
                  <a:srgbClr val="000000"/>
                </a:solidFill>
              </a:defRPr>
            </a:pPr>
            <a:r>
              <a:t>处理用户名、密码和权限。</a:t>
            </a:r>
          </a:p>
          <a:p>
            <a:pPr marL="355600" indent="-355600" algn="l">
              <a:spcBef>
                <a:spcPts val="500"/>
              </a:spcBef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Seesion</a:t>
            </a:r>
          </a:p>
          <a:p>
            <a:pPr lvl="3" algn="l">
              <a:spcBef>
                <a:spcPts val="500"/>
              </a:spcBef>
              <a:buClr>
                <a:srgbClr val="579B4E"/>
              </a:buClr>
              <a:defRPr sz="2800">
                <a:solidFill>
                  <a:srgbClr val="000000"/>
                </a:solidFill>
              </a:defRPr>
            </a:pPr>
            <a:r>
              <a:t>处理用户在多次请求之间需要存储的数据。</a:t>
            </a:r>
          </a:p>
        </p:txBody>
      </p:sp>
      <p:sp>
        <p:nvSpPr>
          <p:cNvPr id="2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TTP client-server"/>
          <p:cNvSpPr txBox="1"/>
          <p:nvPr/>
        </p:nvSpPr>
        <p:spPr>
          <a:xfrm>
            <a:off x="745066" y="603673"/>
            <a:ext cx="593826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 client-server</a:t>
            </a:r>
          </a:p>
        </p:txBody>
      </p:sp>
      <p:sp>
        <p:nvSpPr>
          <p:cNvPr id="133" name="e.g. Chrome, curl, httpie"/>
          <p:cNvSpPr txBox="1"/>
          <p:nvPr/>
        </p:nvSpPr>
        <p:spPr>
          <a:xfrm>
            <a:off x="990223" y="3323166"/>
            <a:ext cx="41844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e.g. Chrome, curl, httpie</a:t>
            </a:r>
          </a:p>
        </p:txBody>
      </p:sp>
      <p:sp>
        <p:nvSpPr>
          <p:cNvPr id="134" name="GET / HTTP/1.1…"/>
          <p:cNvSpPr/>
          <p:nvPr/>
        </p:nvSpPr>
        <p:spPr>
          <a:xfrm>
            <a:off x="6489964" y="1905555"/>
            <a:ext cx="3610770" cy="2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0" y="0"/>
                </a:moveTo>
                <a:cubicBezTo>
                  <a:pt x="170" y="0"/>
                  <a:pt x="0" y="291"/>
                  <a:pt x="0" y="650"/>
                </a:cubicBezTo>
                <a:lnTo>
                  <a:pt x="0" y="17903"/>
                </a:lnTo>
                <a:cubicBezTo>
                  <a:pt x="0" y="18262"/>
                  <a:pt x="170" y="18553"/>
                  <a:pt x="380" y="18553"/>
                </a:cubicBezTo>
                <a:lnTo>
                  <a:pt x="1151" y="18553"/>
                </a:lnTo>
                <a:lnTo>
                  <a:pt x="1911" y="21600"/>
                </a:lnTo>
                <a:lnTo>
                  <a:pt x="2669" y="18553"/>
                </a:lnTo>
                <a:lnTo>
                  <a:pt x="21220" y="18553"/>
                </a:lnTo>
                <a:cubicBezTo>
                  <a:pt x="21430" y="18553"/>
                  <a:pt x="21600" y="18262"/>
                  <a:pt x="21600" y="17903"/>
                </a:cubicBezTo>
                <a:lnTo>
                  <a:pt x="21600" y="650"/>
                </a:lnTo>
                <a:cubicBezTo>
                  <a:pt x="21600" y="291"/>
                  <a:pt x="21430" y="0"/>
                  <a:pt x="21220" y="0"/>
                </a:cubicBezTo>
                <a:lnTo>
                  <a:pt x="38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GET / HTTP/1.1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Host: httpbin.org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User-agent: HTTPie/0.9.9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Accept: */*</a:t>
            </a:r>
          </a:p>
        </p:txBody>
      </p:sp>
      <p:grpSp>
        <p:nvGrpSpPr>
          <p:cNvPr id="141" name="Group"/>
          <p:cNvGrpSpPr/>
          <p:nvPr/>
        </p:nvGrpSpPr>
        <p:grpSpPr>
          <a:xfrm>
            <a:off x="1940131" y="4055533"/>
            <a:ext cx="9124537" cy="2353734"/>
            <a:chOff x="0" y="0"/>
            <a:chExt cx="9124536" cy="2353733"/>
          </a:xfrm>
        </p:grpSpPr>
        <p:sp>
          <p:nvSpPr>
            <p:cNvPr id="135" name="Client"/>
            <p:cNvSpPr/>
            <p:nvPr/>
          </p:nvSpPr>
          <p:spPr>
            <a:xfrm>
              <a:off x="0" y="50800"/>
              <a:ext cx="2894211" cy="2217275"/>
            </a:xfrm>
            <a:prstGeom prst="roundRect">
              <a:avLst>
                <a:gd name="adj" fmla="val 15000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Client</a:t>
              </a:r>
            </a:p>
          </p:txBody>
        </p:sp>
        <p:sp>
          <p:nvSpPr>
            <p:cNvPr id="136" name="Server"/>
            <p:cNvSpPr/>
            <p:nvPr/>
          </p:nvSpPr>
          <p:spPr>
            <a:xfrm>
              <a:off x="6230325" y="50800"/>
              <a:ext cx="2894212" cy="2217275"/>
            </a:xfrm>
            <a:prstGeom prst="roundRect">
              <a:avLst>
                <a:gd name="adj" fmla="val 15000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Server</a:t>
              </a:r>
            </a:p>
          </p:txBody>
        </p:sp>
        <p:sp>
          <p:nvSpPr>
            <p:cNvPr id="137" name="Line"/>
            <p:cNvSpPr/>
            <p:nvPr/>
          </p:nvSpPr>
          <p:spPr>
            <a:xfrm>
              <a:off x="3210181" y="550333"/>
              <a:ext cx="2704175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 flipH="1" flipV="1">
              <a:off x="3210181" y="1761066"/>
              <a:ext cx="2704175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" name="HTTP Request"/>
            <p:cNvSpPr txBox="1"/>
            <p:nvPr/>
          </p:nvSpPr>
          <p:spPr>
            <a:xfrm>
              <a:off x="3552866" y="-1"/>
              <a:ext cx="201880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 sz="22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HTTP Request</a:t>
              </a:r>
            </a:p>
          </p:txBody>
        </p:sp>
        <p:sp>
          <p:nvSpPr>
            <p:cNvPr id="140" name="HTTP Response"/>
            <p:cNvSpPr txBox="1"/>
            <p:nvPr/>
          </p:nvSpPr>
          <p:spPr>
            <a:xfrm>
              <a:off x="3552866" y="1921933"/>
              <a:ext cx="225182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 sz="22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HTTP Response</a:t>
              </a:r>
            </a:p>
          </p:txBody>
        </p:sp>
      </p:grpSp>
      <p:sp>
        <p:nvSpPr>
          <p:cNvPr id="142" name="HTTP/1.1 200 OK…"/>
          <p:cNvSpPr/>
          <p:nvPr/>
        </p:nvSpPr>
        <p:spPr>
          <a:xfrm>
            <a:off x="1380066" y="6440593"/>
            <a:ext cx="5008564" cy="242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53" y="0"/>
                </a:moveTo>
                <a:lnTo>
                  <a:pt x="19406" y="2320"/>
                </a:lnTo>
                <a:lnTo>
                  <a:pt x="274" y="2320"/>
                </a:lnTo>
                <a:cubicBezTo>
                  <a:pt x="123" y="2320"/>
                  <a:pt x="0" y="2572"/>
                  <a:pt x="0" y="2884"/>
                </a:cubicBezTo>
                <a:lnTo>
                  <a:pt x="0" y="21035"/>
                </a:lnTo>
                <a:cubicBezTo>
                  <a:pt x="0" y="21347"/>
                  <a:pt x="123" y="21600"/>
                  <a:pt x="274" y="21600"/>
                </a:cubicBezTo>
                <a:lnTo>
                  <a:pt x="21326" y="21600"/>
                </a:lnTo>
                <a:cubicBezTo>
                  <a:pt x="21477" y="21600"/>
                  <a:pt x="21600" y="21347"/>
                  <a:pt x="21600" y="21035"/>
                </a:cubicBezTo>
                <a:lnTo>
                  <a:pt x="21600" y="2884"/>
                </a:lnTo>
                <a:cubicBezTo>
                  <a:pt x="21600" y="2572"/>
                  <a:pt x="21477" y="2320"/>
                  <a:pt x="21326" y="2320"/>
                </a:cubicBezTo>
                <a:lnTo>
                  <a:pt x="20501" y="2320"/>
                </a:lnTo>
                <a:lnTo>
                  <a:pt x="19953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HTTP/1.1 200 OK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Content-Length: 580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Content-Type: application/json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Date: Tue, 25 Apr 2017 04:28:37 GMT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Connection: keep-alive</a:t>
            </a:r>
          </a:p>
        </p:txBody>
      </p:sp>
      <p:sp>
        <p:nvSpPr>
          <p:cNvPr id="143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ython Web框架"/>
          <p:cNvSpPr txBox="1"/>
          <p:nvPr/>
        </p:nvSpPr>
        <p:spPr>
          <a:xfrm>
            <a:off x="558800" y="586316"/>
            <a:ext cx="5238850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Python Web框架</a:t>
            </a:r>
          </a:p>
        </p:txBody>
      </p:sp>
      <p:pic>
        <p:nvPicPr>
          <p:cNvPr id="27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472" y="2304653"/>
            <a:ext cx="2540001" cy="87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004" y="4314105"/>
            <a:ext cx="4173108" cy="1633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django-neg-border.sh-600x600.png" descr="django-neg-border.sh-600x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388" y="5864468"/>
            <a:ext cx="3335231" cy="3335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83357" y="2213768"/>
            <a:ext cx="3086131" cy="1322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51215" y="4461888"/>
            <a:ext cx="3663876" cy="966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67053" y="6185164"/>
            <a:ext cx="36322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asted-image.tiff" descr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329422" y="7856493"/>
            <a:ext cx="2794001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http://web2py.com"/>
          <p:cNvSpPr txBox="1"/>
          <p:nvPr/>
        </p:nvSpPr>
        <p:spPr>
          <a:xfrm>
            <a:off x="8398933" y="8369299"/>
            <a:ext cx="25463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http://web2py.com</a:t>
            </a:r>
          </a:p>
        </p:txBody>
      </p:sp>
      <p:sp>
        <p:nvSpPr>
          <p:cNvPr id="282" name="http://www.tornadoweb.org"/>
          <p:cNvSpPr txBox="1"/>
          <p:nvPr/>
        </p:nvSpPr>
        <p:spPr>
          <a:xfrm>
            <a:off x="8326415" y="7031566"/>
            <a:ext cx="37203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http://www.tornadoweb.org</a:t>
            </a:r>
          </a:p>
        </p:txBody>
      </p:sp>
      <p:sp>
        <p:nvSpPr>
          <p:cNvPr id="283" name="https://trypyramid.com"/>
          <p:cNvSpPr txBox="1"/>
          <p:nvPr/>
        </p:nvSpPr>
        <p:spPr>
          <a:xfrm>
            <a:off x="8292548" y="5219699"/>
            <a:ext cx="314158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https://trypyramid.com</a:t>
            </a:r>
          </a:p>
        </p:txBody>
      </p:sp>
      <p:sp>
        <p:nvSpPr>
          <p:cNvPr id="284" name="http://webpy.org"/>
          <p:cNvSpPr txBox="1"/>
          <p:nvPr/>
        </p:nvSpPr>
        <p:spPr>
          <a:xfrm>
            <a:off x="8267511" y="3560233"/>
            <a:ext cx="22665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http://webpy.org</a:t>
            </a:r>
          </a:p>
        </p:txBody>
      </p:sp>
      <p:sp>
        <p:nvSpPr>
          <p:cNvPr id="285" name="https://www.djangoproject.com"/>
          <p:cNvSpPr txBox="1"/>
          <p:nvPr/>
        </p:nvSpPr>
        <p:spPr>
          <a:xfrm>
            <a:off x="1524000" y="8369299"/>
            <a:ext cx="426410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https://www.djangoproject.com</a:t>
            </a:r>
          </a:p>
        </p:txBody>
      </p:sp>
      <p:sp>
        <p:nvSpPr>
          <p:cNvPr id="286" name="http://flask.pocoo.org"/>
          <p:cNvSpPr txBox="1"/>
          <p:nvPr/>
        </p:nvSpPr>
        <p:spPr>
          <a:xfrm>
            <a:off x="2731417" y="5964766"/>
            <a:ext cx="29702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http://flask.pocoo.org</a:t>
            </a:r>
          </a:p>
        </p:txBody>
      </p:sp>
      <p:sp>
        <p:nvSpPr>
          <p:cNvPr id="287" name="http://bottlepy.org"/>
          <p:cNvSpPr txBox="1"/>
          <p:nvPr/>
        </p:nvSpPr>
        <p:spPr>
          <a:xfrm>
            <a:off x="2540000" y="3255433"/>
            <a:ext cx="24836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http://bottlepy.org</a:t>
            </a:r>
          </a:p>
        </p:txBody>
      </p:sp>
      <p:sp>
        <p:nvSpPr>
          <p:cNvPr id="288" name="And more …"/>
          <p:cNvSpPr txBox="1"/>
          <p:nvPr/>
        </p:nvSpPr>
        <p:spPr>
          <a:xfrm>
            <a:off x="5204459" y="8757619"/>
            <a:ext cx="28322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1" sz="36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And more …</a:t>
            </a:r>
          </a:p>
        </p:txBody>
      </p:sp>
      <p:sp>
        <p:nvSpPr>
          <p:cNvPr id="28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Web API 和 REST"/>
          <p:cNvSpPr txBox="1"/>
          <p:nvPr/>
        </p:nvSpPr>
        <p:spPr>
          <a:xfrm>
            <a:off x="541866" y="552449"/>
            <a:ext cx="554551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API 和 REST</a:t>
            </a:r>
          </a:p>
        </p:txBody>
      </p:sp>
      <p:sp>
        <p:nvSpPr>
          <p:cNvPr id="292" name="Representational State Transfer"/>
          <p:cNvSpPr txBox="1"/>
          <p:nvPr/>
        </p:nvSpPr>
        <p:spPr>
          <a:xfrm>
            <a:off x="4207646" y="1418166"/>
            <a:ext cx="63797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080">
                <a:solidFill>
                  <a:srgbClr val="3E4349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Representational State Transfer</a:t>
            </a:r>
          </a:p>
        </p:txBody>
      </p:sp>
      <p:sp>
        <p:nvSpPr>
          <p:cNvPr id="293" name="客户端-服务器…"/>
          <p:cNvSpPr txBox="1"/>
          <p:nvPr/>
        </p:nvSpPr>
        <p:spPr>
          <a:xfrm>
            <a:off x="863600" y="4406900"/>
            <a:ext cx="10578307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Clr>
                <a:srgbClr val="579B4E"/>
              </a:buClr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客户端-服务器</a:t>
            </a:r>
          </a:p>
          <a:p>
            <a:pPr lvl="3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  <a:r>
              <a:t>客户端和服务器之间必须有明确的界线。</a:t>
            </a:r>
          </a:p>
          <a:p>
            <a:pPr lvl="2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</a:p>
          <a:p>
            <a:pPr marL="228600" indent="-228600" algn="l">
              <a:buClr>
                <a:srgbClr val="579B4E"/>
              </a:buClr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无状态</a:t>
            </a:r>
          </a:p>
          <a:p>
            <a:pPr lvl="3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  <a:r>
              <a:t>客户端发出的请求中必须包含所有必要的信息。服务器不能在两次请求之间保存客户端的任何状态。</a:t>
            </a:r>
          </a:p>
          <a:p>
            <a:pPr lvl="2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</a:p>
          <a:p>
            <a:pPr marL="228600" indent="-228600" algn="l">
              <a:buClr>
                <a:srgbClr val="579B4E"/>
              </a:buClr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缓存</a:t>
            </a:r>
          </a:p>
          <a:p>
            <a:pPr lvl="3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  <a:r>
              <a:t>服务器发出的响应可以标记为可缓存或不可缓存，这样出于优化目的，客户端(或客户端和服务器之间的中间服务)可以使用缓存。</a:t>
            </a:r>
          </a:p>
        </p:txBody>
      </p:sp>
      <p:sp>
        <p:nvSpPr>
          <p:cNvPr id="294" name="符合REST架构定义的特征"/>
          <p:cNvSpPr txBox="1"/>
          <p:nvPr/>
        </p:nvSpPr>
        <p:spPr>
          <a:xfrm>
            <a:off x="679077" y="2581275"/>
            <a:ext cx="600837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080">
                <a:solidFill>
                  <a:srgbClr val="3E4349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符合REST架构定义的特征</a:t>
            </a:r>
          </a:p>
        </p:txBody>
      </p:sp>
      <p:sp>
        <p:nvSpPr>
          <p:cNvPr id="2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接口统一…"/>
          <p:cNvSpPr txBox="1"/>
          <p:nvPr/>
        </p:nvSpPr>
        <p:spPr>
          <a:xfrm>
            <a:off x="755650" y="4051300"/>
            <a:ext cx="10255120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Clr>
                <a:srgbClr val="579B4E"/>
              </a:buClr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接口统一</a:t>
            </a:r>
          </a:p>
          <a:p>
            <a:pPr lvl="3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  <a:r>
              <a:t>客户端访问服务器资源时使用的协议必须一致，定义良好，且已经标准化。REST Web 服务最常使用的统一接口是 HTTP 协议。</a:t>
            </a:r>
          </a:p>
          <a:p>
            <a:pPr lvl="2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</a:p>
          <a:p>
            <a:pPr marL="228600" indent="-228600" algn="l">
              <a:buClr>
                <a:srgbClr val="579B4E"/>
              </a:buClr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系统分层</a:t>
            </a:r>
          </a:p>
          <a:p>
            <a:pPr lvl="3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  <a:r>
              <a:t>在客户端和服务器之间可以按需插入代理服务器、缓存或网关，以提高性能、稳定性和伸缩性。</a:t>
            </a:r>
          </a:p>
          <a:p>
            <a:pPr lvl="2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</a:p>
          <a:p>
            <a:pPr marL="228600" indent="-228600" algn="l">
              <a:buClr>
                <a:srgbClr val="579B4E"/>
              </a:buClr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按需代码</a:t>
            </a:r>
          </a:p>
          <a:p>
            <a:pPr lvl="3" algn="l">
              <a:buClr>
                <a:srgbClr val="579B4E"/>
              </a:buClr>
              <a:defRPr sz="2400">
                <a:solidFill>
                  <a:srgbClr val="000000"/>
                </a:solidFill>
              </a:defRPr>
            </a:pPr>
            <a:r>
              <a:t>客户端可以选择从服务器上下载代码，在客户端的环境中执行。</a:t>
            </a:r>
          </a:p>
        </p:txBody>
      </p:sp>
      <p:sp>
        <p:nvSpPr>
          <p:cNvPr id="298" name="Web API 和 REST"/>
          <p:cNvSpPr txBox="1"/>
          <p:nvPr/>
        </p:nvSpPr>
        <p:spPr>
          <a:xfrm>
            <a:off x="541866" y="552449"/>
            <a:ext cx="554551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API 和 REST</a:t>
            </a:r>
          </a:p>
        </p:txBody>
      </p:sp>
      <p:sp>
        <p:nvSpPr>
          <p:cNvPr id="299" name="符合REST架构定义的特征"/>
          <p:cNvSpPr txBox="1"/>
          <p:nvPr/>
        </p:nvSpPr>
        <p:spPr>
          <a:xfrm>
            <a:off x="611343" y="2268008"/>
            <a:ext cx="600837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080">
                <a:solidFill>
                  <a:srgbClr val="3E4349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符合REST架构定义的特征</a:t>
            </a:r>
          </a:p>
        </p:txBody>
      </p:sp>
      <p:sp>
        <p:nvSpPr>
          <p:cNvPr id="30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Table"/>
          <p:cNvGraphicFramePr/>
          <p:nvPr/>
        </p:nvGraphicFramePr>
        <p:xfrm>
          <a:off x="806417" y="3280833"/>
          <a:ext cx="11391966" cy="48142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05685"/>
                <a:gridCol w="1733245"/>
                <a:gridCol w="7088214"/>
                <a:gridCol w="1464821"/>
              </a:tblGrid>
              <a:tr h="687746">
                <a:tc>
                  <a:txBody>
                    <a:bodyPr/>
                    <a:lstStyle/>
                    <a:p>
                      <a:pPr algn="l" defTabSz="457200"/>
                      <a:r>
                        <a:rPr b="1"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请求方法</a:t>
                      </a:r>
                    </a:p>
                  </a:txBody>
                  <a:tcPr marL="101600" marR="101600" marT="101600" marB="101600" anchor="b" anchorCtr="0" horzOverflow="overflow">
                    <a:lnB w="2159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目 标</a:t>
                      </a:r>
                    </a:p>
                  </a:txBody>
                  <a:tcPr marL="101600" marR="101600" marT="101600" marB="101600" anchor="b" anchorCtr="0" horzOverflow="overflow">
                    <a:lnB w="2159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说 明</a:t>
                      </a:r>
                    </a:p>
                  </a:txBody>
                  <a:tcPr marL="101600" marR="101600" marT="101600" marB="101600" anchor="b" anchorCtr="0" horzOverflow="overflow">
                    <a:lnB w="2159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HTTP状态码</a:t>
                      </a:r>
                    </a:p>
                  </a:txBody>
                  <a:tcPr marL="101600" marR="101600" marT="101600" marB="101600" anchor="b" anchorCtr="0" horzOverflow="overflow">
                    <a:lnB w="2159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687746"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GET</a:t>
                      </a:r>
                    </a:p>
                  </a:txBody>
                  <a:tcPr marL="101600" marR="101600" marT="101600" marB="101600" anchor="t" anchorCtr="0" horzOverflow="overflow">
                    <a:lnT w="21590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单个资源的URL</a:t>
                      </a:r>
                    </a:p>
                  </a:txBody>
                  <a:tcPr marL="101600" marR="101600" marT="101600" marB="101600" anchor="t" anchorCtr="0" horzOverflow="overflow">
                    <a:lnT w="21590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获取目标资源</a:t>
                      </a:r>
                    </a:p>
                  </a:txBody>
                  <a:tcPr marL="101600" marR="101600" marT="101600" marB="101600" anchor="t" anchorCtr="0" horzOverflow="overflow">
                    <a:lnT w="21590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</a:t>
                      </a:r>
                    </a:p>
                  </a:txBody>
                  <a:tcPr marL="101600" marR="101600" marT="101600" marB="101600" anchor="t" anchorCtr="0" horzOverflow="overflow">
                    <a:lnT w="21590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687746"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GET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资源集合的URL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获取资源的集合(如果服务器实现了分页，就是一页中的资源)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687746"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资源集合的URL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创建新资源，并将其加入目标集合。服务器为新资源指派URL，并在响应的Location首部中返回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687746"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PUT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单个资源的URL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修改一个现有资源。如果客户端能为资源指派URL，还可用来创建新资源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687746"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DELETE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单个资源的URL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删除一个资源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687746"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DELETE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资源集合的URL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删除目标集合中的所有资源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303" name="Web API 和 REST"/>
          <p:cNvSpPr txBox="1"/>
          <p:nvPr/>
        </p:nvSpPr>
        <p:spPr>
          <a:xfrm>
            <a:off x="541866" y="552449"/>
            <a:ext cx="554551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API 和 REST</a:t>
            </a:r>
          </a:p>
        </p:txBody>
      </p:sp>
      <p:sp>
        <p:nvSpPr>
          <p:cNvPr id="304" name="REST架构API中使用的HTTP请求方法"/>
          <p:cNvSpPr txBox="1"/>
          <p:nvPr/>
        </p:nvSpPr>
        <p:spPr>
          <a:xfrm>
            <a:off x="694266" y="2018241"/>
            <a:ext cx="867482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080">
                <a:solidFill>
                  <a:srgbClr val="3E4349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REST架构API中使用的HTTP请求方法</a:t>
            </a:r>
          </a:p>
        </p:txBody>
      </p:sp>
      <p:sp>
        <p:nvSpPr>
          <p:cNvPr id="3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Web API 和 REST"/>
          <p:cNvSpPr txBox="1"/>
          <p:nvPr/>
        </p:nvSpPr>
        <p:spPr>
          <a:xfrm>
            <a:off x="541866" y="552449"/>
            <a:ext cx="554551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API 和 REST</a:t>
            </a:r>
          </a:p>
        </p:txBody>
      </p:sp>
      <p:sp>
        <p:nvSpPr>
          <p:cNvPr id="308" name="REST Web 服务常用编码方式"/>
          <p:cNvSpPr txBox="1"/>
          <p:nvPr/>
        </p:nvSpPr>
        <p:spPr>
          <a:xfrm>
            <a:off x="711199" y="2059516"/>
            <a:ext cx="664569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080">
                <a:solidFill>
                  <a:srgbClr val="3E4349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REST Web 服务常用编码方式</a:t>
            </a:r>
          </a:p>
        </p:txBody>
      </p:sp>
      <p:sp>
        <p:nvSpPr>
          <p:cNvPr id="309" name="JSON（JavaScript Object Notation, JavaScript对象表示法）…"/>
          <p:cNvSpPr txBox="1"/>
          <p:nvPr/>
        </p:nvSpPr>
        <p:spPr>
          <a:xfrm>
            <a:off x="795866" y="3217333"/>
            <a:ext cx="10132265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JSON（JavaScript Object Notation, JavaScript对象表示法）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XML（Extensible Markup Language, 可扩展标记语言）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819106" y="4883150"/>
            <a:ext cx="11061787" cy="3238500"/>
            <a:chOff x="0" y="0"/>
            <a:chExt cx="11061786" cy="3238499"/>
          </a:xfrm>
        </p:grpSpPr>
        <p:sp>
          <p:nvSpPr>
            <p:cNvPr id="310" name="{…"/>
            <p:cNvSpPr/>
            <p:nvPr/>
          </p:nvSpPr>
          <p:spPr>
            <a:xfrm>
              <a:off x="12744" y="711199"/>
              <a:ext cx="11036301" cy="2527301"/>
            </a:xfrm>
            <a:prstGeom prst="rect">
              <a:avLst/>
            </a:prstGeom>
            <a:noFill/>
            <a:ln w="25400" cap="flat">
              <a:solidFill>
                <a:srgbClr val="579B4E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t>{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t>    </a:t>
              </a:r>
              <a:r>
                <a:t>"url"</a:t>
              </a:r>
              <a:r>
                <a:t>: </a:t>
              </a:r>
              <a:r>
                <a:t>"http://www.example.com/api/posts/12345"</a:t>
              </a:r>
              <a:r>
                <a:t>,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t>    </a:t>
              </a:r>
              <a:r>
                <a:t>"title"</a:t>
              </a:r>
              <a:r>
                <a:t>: </a:t>
              </a:r>
              <a:r>
                <a:t>"Writing RESTful APIs in Python"</a:t>
              </a:r>
              <a:r>
                <a:t>,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t>    </a:t>
              </a:r>
              <a:r>
                <a:t>"author"</a:t>
              </a:r>
              <a:r>
                <a:t>: </a:t>
              </a:r>
              <a:r>
                <a:t>"http://www.example.com/api/users/2"</a:t>
              </a:r>
              <a:r>
                <a:t>,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t>    </a:t>
              </a:r>
              <a:r>
                <a:t>"body"</a:t>
              </a:r>
              <a:r>
                <a:t>: </a:t>
              </a:r>
              <a:r>
                <a:t>"... text of the article here ..."</a:t>
              </a:r>
              <a:r>
                <a:t>,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t>    </a:t>
              </a:r>
              <a:r>
                <a:t>"comments"</a:t>
              </a:r>
              <a:r>
                <a:t>: </a:t>
              </a:r>
              <a:r>
                <a:t>"http://www.example.com/api/posts/12345/comments"</a:t>
              </a:r>
            </a:p>
            <a:p>
              <a:pPr algn="l" defTabSz="457200">
                <a:defRPr sz="2600">
                  <a:solidFill>
                    <a:srgbClr val="333333"/>
                  </a:solidFill>
                  <a:latin typeface="Inconsolata Regular"/>
                  <a:ea typeface="Inconsolata Regular"/>
                  <a:cs typeface="Inconsolata Regular"/>
                  <a:sym typeface="Inconsolata Regular"/>
                </a:defRPr>
              </a:pPr>
              <a:r>
                <a:t>}</a:t>
              </a:r>
            </a:p>
          </p:txBody>
        </p:sp>
        <p:sp>
          <p:nvSpPr>
            <p:cNvPr id="311" name="示例：一篇博客文章对应的资源"/>
            <p:cNvSpPr/>
            <p:nvPr/>
          </p:nvSpPr>
          <p:spPr>
            <a:xfrm>
              <a:off x="0" y="0"/>
              <a:ext cx="11061787" cy="71841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algn="l"/>
              <a:r>
                <a:t>示例：一篇博客文章对应的资源</a:t>
              </a:r>
            </a:p>
          </p:txBody>
        </p:sp>
      </p:grpSp>
      <p:sp>
        <p:nvSpPr>
          <p:cNvPr id="3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hanks!"/>
          <p:cNvSpPr txBox="1"/>
          <p:nvPr/>
        </p:nvSpPr>
        <p:spPr>
          <a:xfrm>
            <a:off x="4497585" y="4216400"/>
            <a:ext cx="40096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Thanks!</a:t>
            </a:r>
          </a:p>
        </p:txBody>
      </p:sp>
      <p:sp>
        <p:nvSpPr>
          <p:cNvPr id="31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通过请求和响应的交换达成通信…"/>
          <p:cNvSpPr txBox="1"/>
          <p:nvPr/>
        </p:nvSpPr>
        <p:spPr>
          <a:xfrm>
            <a:off x="1733372" y="5520266"/>
            <a:ext cx="953805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通过请求和响应的交换达成通信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不保存通信状态（stateless）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使用URI定位互联网上的资源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请求资源时使用方法下达命令（GET、POST、HEAD等）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通过持久连接节省通信量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使用cookie来进行状态管理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1940131" y="2329603"/>
            <a:ext cx="9124538" cy="2353734"/>
            <a:chOff x="0" y="0"/>
            <a:chExt cx="9124536" cy="2353733"/>
          </a:xfrm>
        </p:grpSpPr>
        <p:sp>
          <p:nvSpPr>
            <p:cNvPr id="146" name="Client"/>
            <p:cNvSpPr/>
            <p:nvPr/>
          </p:nvSpPr>
          <p:spPr>
            <a:xfrm>
              <a:off x="0" y="50800"/>
              <a:ext cx="2894211" cy="2217275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Client</a:t>
              </a:r>
            </a:p>
          </p:txBody>
        </p:sp>
        <p:sp>
          <p:nvSpPr>
            <p:cNvPr id="147" name="Server"/>
            <p:cNvSpPr/>
            <p:nvPr/>
          </p:nvSpPr>
          <p:spPr>
            <a:xfrm>
              <a:off x="6230325" y="50800"/>
              <a:ext cx="2894212" cy="2217275"/>
            </a:xfrm>
            <a:prstGeom prst="roundRect">
              <a:avLst>
                <a:gd name="adj" fmla="val 15000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Server</a:t>
              </a:r>
            </a:p>
          </p:txBody>
        </p:sp>
        <p:sp>
          <p:nvSpPr>
            <p:cNvPr id="148" name="Line"/>
            <p:cNvSpPr/>
            <p:nvPr/>
          </p:nvSpPr>
          <p:spPr>
            <a:xfrm>
              <a:off x="3210181" y="550333"/>
              <a:ext cx="2704175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 flipH="1" flipV="1">
              <a:off x="3210181" y="1761066"/>
              <a:ext cx="2704175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HTTP Request"/>
            <p:cNvSpPr txBox="1"/>
            <p:nvPr/>
          </p:nvSpPr>
          <p:spPr>
            <a:xfrm>
              <a:off x="3552866" y="-1"/>
              <a:ext cx="201880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 sz="22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HTTP Request</a:t>
              </a:r>
            </a:p>
          </p:txBody>
        </p:sp>
        <p:sp>
          <p:nvSpPr>
            <p:cNvPr id="151" name="HTTP Response"/>
            <p:cNvSpPr txBox="1"/>
            <p:nvPr/>
          </p:nvSpPr>
          <p:spPr>
            <a:xfrm>
              <a:off x="3552866" y="1921933"/>
              <a:ext cx="225182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 sz="22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HTTP Response</a:t>
              </a:r>
            </a:p>
          </p:txBody>
        </p:sp>
      </p:grpSp>
      <p:sp>
        <p:nvSpPr>
          <p:cNvPr id="153" name="HTTP client-server"/>
          <p:cNvSpPr txBox="1"/>
          <p:nvPr/>
        </p:nvSpPr>
        <p:spPr>
          <a:xfrm>
            <a:off x="745066" y="603673"/>
            <a:ext cx="593826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 client-server</a:t>
            </a:r>
          </a:p>
        </p:txBody>
      </p:sp>
      <p:sp>
        <p:nvSpPr>
          <p:cNvPr id="154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TTPie"/>
          <p:cNvSpPr txBox="1"/>
          <p:nvPr/>
        </p:nvSpPr>
        <p:spPr>
          <a:xfrm>
            <a:off x="914400" y="639233"/>
            <a:ext cx="23892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HTTPie</a:t>
            </a:r>
          </a:p>
        </p:txBody>
      </p:sp>
      <p:pic>
        <p:nvPicPr>
          <p:cNvPr id="15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1762" y="1552244"/>
            <a:ext cx="3201276" cy="225932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HTTPie （读aych-tee-tee-pie）是一个 HTTP 的命令行客户端。其目标是让 CLI 和 web 服务之间的交互尽可能的人性化。…"/>
          <p:cNvSpPr txBox="1"/>
          <p:nvPr/>
        </p:nvSpPr>
        <p:spPr>
          <a:xfrm>
            <a:off x="1113176" y="4868333"/>
            <a:ext cx="10778449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000000"/>
                </a:solidFill>
              </a:defRPr>
            </a:pPr>
            <a:r>
              <a:t>HTTPie （读aych-tee-tee-pie）是一个 HTTP 的命令行客户端。其目标是让 CLI 和 web 服务之间的交互尽可能的人性化。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</a:p>
          <a:p>
            <a:pPr algn="l">
              <a:defRPr sz="2800">
                <a:solidFill>
                  <a:srgbClr val="000000"/>
                </a:solidFill>
              </a:defRPr>
            </a:pPr>
            <a:r>
              <a:t>这个工具提供了简洁的 http 命令，允许通过自然的语法发送任意 HTTP 请求数据，展示色彩化的输出。HTTPie 可用于与 HTTP 服务器做测试、调试和常规交互。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</a:p>
          <a:p>
            <a:pPr algn="l">
              <a:defRPr sz="2800">
                <a:solidFill>
                  <a:srgbClr val="000000"/>
                </a:solidFill>
              </a:defRPr>
            </a:pPr>
            <a:r>
              <a:t>HTTPie 是用 Python 编写，用到了 </a:t>
            </a:r>
            <a:r>
              <a:rPr u="sng">
                <a:hlinkClick r:id="rId3" invalidUrl="" action="" tgtFrame="" tooltip="" history="1" highlightClick="0" endSnd="0"/>
              </a:rPr>
              <a:t>Requests</a:t>
            </a:r>
            <a:r>
              <a:t> 和 </a:t>
            </a:r>
            <a:r>
              <a:rPr u="sng">
                <a:hlinkClick r:id="rId4" invalidUrl="" action="" tgtFrame="" tooltip="" history="1" highlightClick="0" endSnd="0"/>
              </a:rPr>
              <a:t>Pygments</a:t>
            </a:r>
            <a:r>
              <a:rPr u="sng"/>
              <a:t> </a:t>
            </a:r>
            <a:r>
              <a:t>这些出色的库。</a:t>
            </a:r>
          </a:p>
        </p:txBody>
      </p:sp>
      <p:sp>
        <p:nvSpPr>
          <p:cNvPr id="159" name="https://github.com/jakubroztocil/httpie"/>
          <p:cNvSpPr txBox="1"/>
          <p:nvPr/>
        </p:nvSpPr>
        <p:spPr>
          <a:xfrm>
            <a:off x="3405047" y="4073249"/>
            <a:ext cx="61947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000000"/>
                </a:solidFill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https://github.com/jakubroztocil/httpie</a:t>
            </a:r>
            <a:r>
              <a:rPr>
                <a:solidFill>
                  <a:srgbClr val="2E2E2E"/>
                </a:solidFill>
              </a:rPr>
              <a:t> </a:t>
            </a:r>
          </a:p>
        </p:txBody>
      </p:sp>
      <p:sp>
        <p:nvSpPr>
          <p:cNvPr id="160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直观的语法…"/>
          <p:cNvSpPr txBox="1"/>
          <p:nvPr/>
        </p:nvSpPr>
        <p:spPr>
          <a:xfrm>
            <a:off x="1183761" y="2201333"/>
            <a:ext cx="10163145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直观的语法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格式化和色彩化的终端输出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内置 JSON 支持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支持上传表单和文件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HTTPS、代理和认证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任意请求数据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自定义头部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持久性会话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类 Wget 下载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支持 Python 2.6, 2.7 和 3.x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支持 Linux, Mac OS X 和 Windows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插件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文档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测试覆盖率</a:t>
            </a:r>
          </a:p>
        </p:txBody>
      </p:sp>
      <p:sp>
        <p:nvSpPr>
          <p:cNvPr id="163" name="HTTPie"/>
          <p:cNvSpPr txBox="1"/>
          <p:nvPr/>
        </p:nvSpPr>
        <p:spPr>
          <a:xfrm>
            <a:off x="1066800" y="960966"/>
            <a:ext cx="23892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HTTPie</a:t>
            </a:r>
          </a:p>
        </p:txBody>
      </p:sp>
      <p:sp>
        <p:nvSpPr>
          <p:cNvPr id="164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ttp请求报头"/>
          <p:cNvSpPr txBox="1"/>
          <p:nvPr/>
        </p:nvSpPr>
        <p:spPr>
          <a:xfrm>
            <a:off x="899583" y="654049"/>
            <a:ext cx="400253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http请求报头</a:t>
            </a:r>
          </a:p>
        </p:txBody>
      </p:sp>
      <p:sp>
        <p:nvSpPr>
          <p:cNvPr id="167" name="第一行定义请求类型、文档（选择符）和协议版本…"/>
          <p:cNvSpPr txBox="1"/>
          <p:nvPr/>
        </p:nvSpPr>
        <p:spPr>
          <a:xfrm>
            <a:off x="914400" y="6383866"/>
            <a:ext cx="10169957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第一行定义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请求类型</a:t>
            </a:r>
            <a:r>
              <a:t>、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文档（选择符）</a:t>
            </a:r>
            <a:r>
              <a:t>和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协议版本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接着是报头行，包括各种有关客户端的信息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报头行后面是一个空白行，表示报头行结束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之后是发送表单的信息或者上传文件的事件中可能出现的数据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报头的每一行都应该使用回车符或者换行符（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’\r\n’</a:t>
            </a:r>
            <a:r>
              <a:t>）终止</a:t>
            </a:r>
          </a:p>
        </p:txBody>
      </p:sp>
      <p:sp>
        <p:nvSpPr>
          <p:cNvPr id="168" name="GET / HTTP/1.1…"/>
          <p:cNvSpPr/>
          <p:nvPr/>
        </p:nvSpPr>
        <p:spPr>
          <a:xfrm>
            <a:off x="1278466" y="2206955"/>
            <a:ext cx="4600427" cy="3652706"/>
          </a:xfrm>
          <a:prstGeom prst="roundRect">
            <a:avLst>
              <a:gd name="adj" fmla="val 5215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GET / HTTP/1.1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Connection: close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Host: </a:t>
            </a:r>
            <a:r>
              <a:rPr u="sng">
                <a:hlinkClick r:id="rId3" invalidUrl="" action="" tgtFrame="" tooltip="" history="1" highlightClick="0" endSnd="0"/>
              </a:rPr>
              <a:t>httpbin.org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User-agent: HTTPie/0.9.9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Accept: */*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Accept-Encoding: gzip, deflate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Accept-Language: en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Accept-Charset: *, utf-8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Optional data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…</a:t>
            </a:r>
          </a:p>
        </p:txBody>
      </p:sp>
      <p:sp>
        <p:nvSpPr>
          <p:cNvPr id="169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响应"/>
          <p:cNvSpPr txBox="1"/>
          <p:nvPr/>
        </p:nvSpPr>
        <p:spPr>
          <a:xfrm>
            <a:off x="899583" y="654049"/>
            <a:ext cx="268173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http响应</a:t>
            </a:r>
          </a:p>
        </p:txBody>
      </p:sp>
      <p:sp>
        <p:nvSpPr>
          <p:cNvPr id="172" name="HTTP/1.1 200 OK…"/>
          <p:cNvSpPr/>
          <p:nvPr/>
        </p:nvSpPr>
        <p:spPr>
          <a:xfrm>
            <a:off x="1346200" y="2074663"/>
            <a:ext cx="5154398" cy="3876279"/>
          </a:xfrm>
          <a:prstGeom prst="roundRect">
            <a:avLst>
              <a:gd name="adj" fmla="val 4915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HTTP/1.1 200 OK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Connection: keep-alive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Content-Length: 580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Content-Type: application/json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Date: Tue, 25 Apr 2017 04:28:37 GMT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Server: gunicorn/19.7.1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…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Header: data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Data</a:t>
            </a:r>
          </a:p>
          <a:p>
            <a:pPr lvl="1" algn="l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…</a:t>
            </a:r>
          </a:p>
        </p:txBody>
      </p:sp>
      <p:sp>
        <p:nvSpPr>
          <p:cNvPr id="173" name="第一行表示HTTP协议版本、成功代码和返回消息…"/>
          <p:cNvSpPr txBox="1"/>
          <p:nvPr/>
        </p:nvSpPr>
        <p:spPr>
          <a:xfrm>
            <a:off x="999066" y="6342856"/>
            <a:ext cx="10115174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第一行表示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HTTP协议版本</a:t>
            </a:r>
            <a:r>
              <a:t>、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成功代码</a:t>
            </a:r>
            <a:r>
              <a:t>和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返回消息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响应行之后是一系列报头字段，包含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返回文档的类型</a:t>
            </a:r>
            <a:r>
              <a:t>、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文档大小</a:t>
            </a:r>
            <a:r>
              <a:t>、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Web服务器软件</a:t>
            </a:r>
            <a:r>
              <a:t>、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cookie</a:t>
            </a:r>
            <a:r>
              <a:t>等方面的信息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通过空白行结束报头</a:t>
            </a:r>
          </a:p>
          <a:p>
            <a:pPr marL="355600" indent="-355600" algn="l">
              <a:buClr>
                <a:srgbClr val="579B4E"/>
              </a:buClr>
              <a:buSzPct val="100000"/>
              <a:buChar char="•"/>
              <a:defRPr sz="2800">
                <a:solidFill>
                  <a:srgbClr val="000000"/>
                </a:solidFill>
              </a:defRPr>
            </a:pPr>
            <a:r>
              <a:t>之后是所请求文档的原始数据</a:t>
            </a:r>
          </a:p>
        </p:txBody>
      </p:sp>
      <p:sp>
        <p:nvSpPr>
          <p:cNvPr id="174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ttp常见请求方法"/>
          <p:cNvSpPr txBox="1"/>
          <p:nvPr/>
        </p:nvSpPr>
        <p:spPr>
          <a:xfrm>
            <a:off x="899583" y="654049"/>
            <a:ext cx="532333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http常见请求方法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3283082" y="2946400"/>
          <a:ext cx="6451336" cy="29178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{33BA23B1-9221-436E-865A-0063620EA4FD}</a:tableStyleId>
              </a:tblPr>
              <a:tblGrid>
                <a:gridCol w="3219317"/>
                <a:gridCol w="3219317"/>
              </a:tblGrid>
              <a:tr h="484187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方法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187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GET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获取文档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187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POST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将数据发布到表单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187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HEAD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仅返回报头信息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187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PUT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将数据上传到服务器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187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Lantinghei SC Extralight"/>
                          <a:ea typeface="Lantinghei SC Extralight"/>
                          <a:cs typeface="Lantinghei SC Extralight"/>
                          <a:sym typeface="Lantinghei SC Extralight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8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Table"/>
          <p:cNvGraphicFramePr/>
          <p:nvPr/>
        </p:nvGraphicFramePr>
        <p:xfrm>
          <a:off x="1409468" y="1303775"/>
          <a:ext cx="10198564" cy="80102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3057251"/>
                <a:gridCol w="2492254"/>
                <a:gridCol w="4636358"/>
              </a:tblGrid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b="1"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代码</a:t>
                      </a:r>
                    </a:p>
                  </a:txBody>
                  <a:tcPr marL="101600" marR="101600" marT="101600" marB="101600" anchor="b" anchorCtr="0" horzOverflow="overflow">
                    <a:lnB w="2159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描述</a:t>
                      </a:r>
                    </a:p>
                  </a:txBody>
                  <a:tcPr marL="101600" marR="101600" marT="101600" marB="101600" anchor="b" anchorCtr="0" horzOverflow="overflow">
                    <a:lnB w="2159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符号常量</a:t>
                      </a:r>
                    </a:p>
                  </a:txBody>
                  <a:tcPr marL="101600" marR="101600" marT="101600" marB="101600" anchor="b" anchorCtr="0" horzOverflow="overflow">
                    <a:lnB w="2159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成功代码（2xx）</a:t>
                      </a:r>
                    </a:p>
                  </a:txBody>
                  <a:tcPr marL="101600" marR="101600" marT="101600" marB="101600" anchor="t" anchorCtr="0" horzOverflow="overflow">
                    <a:lnT w="21590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/>
                      </a:pPr>
                    </a:p>
                  </a:txBody>
                  <a:tcPr marL="101600" marR="101600" marT="101600" marB="101600" anchor="t" anchorCtr="0" horzOverflow="overflow">
                    <a:lnT w="21590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/>
                      </a:pPr>
                    </a:p>
                  </a:txBody>
                  <a:tcPr marL="101600" marR="101600" marT="101600" marB="101600" anchor="t" anchorCtr="0" horzOverflow="overflow">
                    <a:lnT w="21590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成功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OK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创建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CREATED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202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接受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ACCEPTED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204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无内容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NO_CONTENT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重定向（3xx）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/>
                      </a:pP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/>
                      </a:pP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300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多种选择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MULTIPLE_CHOICES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301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永久移动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MOVED_PERMANENTLY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302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可被303替代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FOUND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303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临时移动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SEE_OTHER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304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不修改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NOT_MODIFIED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客户端错误（4xx）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/>
                      </a:pP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/>
                      </a:pP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400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请求错误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BAD_REQUEST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401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未授权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UNAUTHORIZED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403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禁止访问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FORBIDDEN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404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未找到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NOT_FOUND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405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方法不允许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METHOD_NOT_ALLOWED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服务器错误（5xx）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/>
                      </a:pP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/>
                      </a:pP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500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内部服务器错误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INTERNAL_SERVER_ERROR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501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未实现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NOT_IMPLEMENTED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502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网关错误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BAD_GATEWAY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  <a:lnB w="10795">
                      <a:solidFill>
                        <a:srgbClr val="DDDDDD"/>
                      </a:solidFill>
                      <a:miter lim="400000"/>
                    </a:lnB>
                    <a:solidFill>
                      <a:srgbClr val="F9F9F9"/>
                    </a:solidFill>
                  </a:tcPr>
                </a:tc>
              </a:tr>
              <a:tr h="347721"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503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服务不可用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SERVICE_UNAVAILABLE</a:t>
                      </a:r>
                    </a:p>
                  </a:txBody>
                  <a:tcPr marL="101600" marR="101600" marT="101600" marB="101600" anchor="t" anchorCtr="0" horzOverflow="overflow">
                    <a:lnT w="10795">
                      <a:solidFill>
                        <a:srgbClr val="DDDDDD"/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181" name="常见HTTP状态码"/>
          <p:cNvSpPr txBox="1"/>
          <p:nvPr/>
        </p:nvSpPr>
        <p:spPr>
          <a:xfrm>
            <a:off x="558799" y="366183"/>
            <a:ext cx="5140500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200">
                <a:solidFill>
                  <a:srgbClr val="579B4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常见HTTP状态码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