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github/gitignore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nvie.com/about/" TargetMode="External"/><Relationship Id="rId3" Type="http://schemas.openxmlformats.org/officeDocument/2006/relationships/image" Target="../media/image31.png"/><Relationship Id="rId4" Type="http://schemas.openxmlformats.org/officeDocument/2006/relationships/hyperlink" Target="http://nvie.com/posts/a-successful-git-branching-model/" TargetMode="Externa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7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38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Relationship Id="rId3" Type="http://schemas.openxmlformats.org/officeDocument/2006/relationships/image" Target="../media/image3.png"/><Relationship Id="rId4" Type="http://schemas.openxmlformats.org/officeDocument/2006/relationships/image" Target="../media/image40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creativecommons.org/licenses/by-nc-sa/3.0/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田宇伟 (fishtai0)…"/>
          <p:cNvSpPr txBox="1"/>
          <p:nvPr>
            <p:ph type="subTitle" sz="quarter" idx="1"/>
          </p:nvPr>
        </p:nvSpPr>
        <p:spPr>
          <a:xfrm>
            <a:off x="2133600" y="6756400"/>
            <a:ext cx="3309938" cy="1130300"/>
          </a:xfrm>
          <a:prstGeom prst="rect">
            <a:avLst/>
          </a:prstGeom>
        </p:spPr>
        <p:txBody>
          <a:bodyPr/>
          <a:lstStyle/>
          <a:p>
            <a:pPr algn="l" defTabSz="572516">
              <a:defRPr sz="3136"/>
            </a:pPr>
            <a:r>
              <a:t>田宇伟 (fishtai0)</a:t>
            </a:r>
          </a:p>
          <a:p>
            <a:pPr algn="l" defTabSz="572516">
              <a:defRPr sz="3136"/>
            </a:pPr>
            <a:r>
              <a:t>Apr 28, 2017</a:t>
            </a:r>
          </a:p>
        </p:txBody>
      </p:sp>
      <p:grpSp>
        <p:nvGrpSpPr>
          <p:cNvPr id="122" name="Group"/>
          <p:cNvGrpSpPr/>
          <p:nvPr/>
        </p:nvGrpSpPr>
        <p:grpSpPr>
          <a:xfrm>
            <a:off x="2193925" y="3031066"/>
            <a:ext cx="8616950" cy="1382173"/>
            <a:chOff x="0" y="0"/>
            <a:chExt cx="8616949" cy="1382171"/>
          </a:xfrm>
        </p:grpSpPr>
        <p:pic>
          <p:nvPicPr>
            <p:cNvPr id="120" name="Git-Logo-1788C.png" descr="Git-Logo-1788C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309938" cy="13821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使用简用指南"/>
            <p:cNvSpPr txBox="1"/>
            <p:nvPr/>
          </p:nvSpPr>
          <p:spPr>
            <a:xfrm>
              <a:off x="3473449" y="56085"/>
              <a:ext cx="5143501" cy="1270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600"/>
              </a:lvl1pPr>
            </a:lstStyle>
            <a:p>
              <a:pPr/>
              <a:r>
                <a:t>使用简用指南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创建新git仓库"/>
          <p:cNvSpPr/>
          <p:nvPr/>
        </p:nvSpPr>
        <p:spPr>
          <a:xfrm>
            <a:off x="645608" y="749300"/>
            <a:ext cx="2908251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创建新git仓库</a:t>
            </a:r>
          </a:p>
        </p:txBody>
      </p:sp>
      <p:sp>
        <p:nvSpPr>
          <p:cNvPr id="177" name="创建新文件夹，打开，然后执行…"/>
          <p:cNvSpPr txBox="1"/>
          <p:nvPr/>
        </p:nvSpPr>
        <p:spPr>
          <a:xfrm>
            <a:off x="2887810" y="2850091"/>
            <a:ext cx="6589947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创建新文件夹，打开，然后执行</a:t>
            </a:r>
          </a:p>
          <a:p>
            <a:pPr>
              <a:defRPr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git init</a:t>
            </a:r>
          </a:p>
          <a:p>
            <a:pPr/>
            <a:r>
              <a:t>以创建新的git仓库。</a:t>
            </a:r>
          </a:p>
        </p:txBody>
      </p:sp>
      <p:sp>
        <p:nvSpPr>
          <p:cNvPr id="178" name="$ git init git-demo…"/>
          <p:cNvSpPr txBox="1"/>
          <p:nvPr/>
        </p:nvSpPr>
        <p:spPr>
          <a:xfrm>
            <a:off x="855133" y="6068483"/>
            <a:ext cx="1065530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git init git-demo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Initialized empty Git repository in /Users/galeo/Documents/Tools/git/git-demo/.git/</a:t>
            </a:r>
          </a:p>
        </p:txBody>
      </p:sp>
      <p:pic>
        <p:nvPicPr>
          <p:cNvPr id="179" name="create-repo.png" descr="create-rep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79" y="5674783"/>
            <a:ext cx="4891635" cy="3121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nit-repo.png" descr="init-rep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5624" y="5674783"/>
            <a:ext cx="7153762" cy="3121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it的工作区、暂存区、版本库"/>
          <p:cNvSpPr/>
          <p:nvPr/>
        </p:nvSpPr>
        <p:spPr>
          <a:xfrm>
            <a:off x="584556" y="715433"/>
            <a:ext cx="6235752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git的工作区、暂存区、版本库 </a:t>
            </a:r>
          </a:p>
        </p:txBody>
      </p:sp>
      <p:grpSp>
        <p:nvGrpSpPr>
          <p:cNvPr id="187" name="Group"/>
          <p:cNvGrpSpPr/>
          <p:nvPr/>
        </p:nvGrpSpPr>
        <p:grpSpPr>
          <a:xfrm>
            <a:off x="2811793" y="2120900"/>
            <a:ext cx="7381213" cy="7110589"/>
            <a:chOff x="0" y="0"/>
            <a:chExt cx="7381212" cy="7110588"/>
          </a:xfrm>
        </p:grpSpPr>
        <p:pic>
          <p:nvPicPr>
            <p:cNvPr id="183" name="git-file-states.png" descr="git-file-states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9877" r="0" b="0"/>
            <a:stretch>
              <a:fillRect/>
            </a:stretch>
          </p:blipFill>
          <p:spPr>
            <a:xfrm>
              <a:off x="0" y="990648"/>
              <a:ext cx="7381213" cy="61199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工作区"/>
            <p:cNvSpPr txBox="1"/>
            <p:nvPr/>
          </p:nvSpPr>
          <p:spPr>
            <a:xfrm>
              <a:off x="183604" y="0"/>
              <a:ext cx="1552311" cy="769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70BF41"/>
                  </a:solidFill>
                  <a:latin typeface="Lantinghei SC Demibold"/>
                  <a:ea typeface="Lantinghei SC Demibold"/>
                  <a:cs typeface="Lantinghei SC Demibold"/>
                  <a:sym typeface="Lantinghei SC Demibold"/>
                </a:defRPr>
              </a:lvl1pPr>
            </a:lstStyle>
            <a:p>
              <a:pPr>
                <a:defRPr>
                  <a:latin typeface="Lantinghei SC Extralight"/>
                  <a:ea typeface="Lantinghei SC Extralight"/>
                  <a:cs typeface="Lantinghei SC Extralight"/>
                  <a:sym typeface="Lantinghei SC Extralight"/>
                </a:defRPr>
              </a:pPr>
              <a:r>
                <a:rPr>
                  <a:latin typeface="Lantinghei SC Demibold"/>
                  <a:ea typeface="Lantinghei SC Demibold"/>
                  <a:cs typeface="Lantinghei SC Demibold"/>
                  <a:sym typeface="Lantinghei SC Demibold"/>
                </a:rPr>
                <a:t>工作区</a:t>
              </a:r>
            </a:p>
          </p:txBody>
        </p:sp>
        <p:sp>
          <p:nvSpPr>
            <p:cNvPr id="185" name="暂存区"/>
            <p:cNvSpPr txBox="1"/>
            <p:nvPr/>
          </p:nvSpPr>
          <p:spPr>
            <a:xfrm>
              <a:off x="2790689" y="0"/>
              <a:ext cx="1552311" cy="769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DCBD23"/>
                  </a:solidFill>
                  <a:latin typeface="Lantinghei SC Demibold"/>
                  <a:ea typeface="Lantinghei SC Demibold"/>
                  <a:cs typeface="Lantinghei SC Demibold"/>
                  <a:sym typeface="Lantinghei SC Demibold"/>
                </a:defRPr>
              </a:lvl1pPr>
            </a:lstStyle>
            <a:p>
              <a:pPr>
                <a:defRPr>
                  <a:latin typeface="Lantinghei SC Extralight"/>
                  <a:ea typeface="Lantinghei SC Extralight"/>
                  <a:cs typeface="Lantinghei SC Extralight"/>
                  <a:sym typeface="Lantinghei SC Extralight"/>
                </a:defRPr>
              </a:pPr>
              <a:r>
                <a:rPr>
                  <a:latin typeface="Lantinghei SC Demibold"/>
                  <a:ea typeface="Lantinghei SC Demibold"/>
                  <a:cs typeface="Lantinghei SC Demibold"/>
                  <a:sym typeface="Lantinghei SC Demibold"/>
                </a:rPr>
                <a:t>暂存区</a:t>
              </a:r>
            </a:p>
          </p:txBody>
        </p:sp>
        <p:sp>
          <p:nvSpPr>
            <p:cNvPr id="186" name="版本库"/>
            <p:cNvSpPr txBox="1"/>
            <p:nvPr/>
          </p:nvSpPr>
          <p:spPr>
            <a:xfrm>
              <a:off x="5225295" y="0"/>
              <a:ext cx="2029944" cy="769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51A7F9"/>
                  </a:solidFill>
                  <a:latin typeface="Lantinghei SC Demibold"/>
                  <a:ea typeface="Lantinghei SC Demibold"/>
                  <a:cs typeface="Lantinghei SC Demibold"/>
                  <a:sym typeface="Lantinghei SC Demibold"/>
                </a:defRPr>
              </a:lvl1pPr>
            </a:lstStyle>
            <a:p>
              <a:pPr/>
              <a:r>
                <a:t>版本库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it添加和提交"/>
          <p:cNvSpPr/>
          <p:nvPr/>
        </p:nvSpPr>
        <p:spPr>
          <a:xfrm>
            <a:off x="628675" y="630766"/>
            <a:ext cx="2908250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git添加和提交</a:t>
            </a:r>
          </a:p>
        </p:txBody>
      </p:sp>
      <p:sp>
        <p:nvSpPr>
          <p:cNvPr id="190" name="提出更改（把它们添加到暂存区）：…"/>
          <p:cNvSpPr txBox="1"/>
          <p:nvPr/>
        </p:nvSpPr>
        <p:spPr>
          <a:xfrm>
            <a:off x="2724099" y="1962149"/>
            <a:ext cx="7556602" cy="400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提出更改（把它们添加到暂存区）：</a:t>
            </a:r>
          </a:p>
          <a:p>
            <a:pPr>
              <a:defRPr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git add &lt;filename&gt;</a:t>
            </a:r>
            <a:endParaRPr>
              <a:solidFill>
                <a:srgbClr val="4B0E0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defRPr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git add *</a:t>
            </a:r>
            <a:endParaRPr>
              <a:solidFill>
                <a:srgbClr val="4B0E0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/>
            <a:r>
              <a:t>这是 git 基本工作流程的第一步；</a:t>
            </a:r>
          </a:p>
          <a:p>
            <a:pPr/>
          </a:p>
          <a:p>
            <a:pPr/>
            <a:r>
              <a:t>实际提交改动：</a:t>
            </a:r>
          </a:p>
          <a:p>
            <a:pPr>
              <a:defRPr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git commit -m “commit message”</a:t>
            </a:r>
          </a:p>
        </p:txBody>
      </p:sp>
      <p:sp>
        <p:nvSpPr>
          <p:cNvPr id="191" name="$ echo &quot;Hello, world&quot; &gt; hello.txt…"/>
          <p:cNvSpPr txBox="1"/>
          <p:nvPr/>
        </p:nvSpPr>
        <p:spPr>
          <a:xfrm>
            <a:off x="935566" y="6764866"/>
            <a:ext cx="666750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echo "Hello, world" &gt; hello.txt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git add hello.txt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git ci -m "init commit”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[master (root-commit) b497f22] init commit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 1 file changed, 1 insertion(+)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 create mode 100644 hello.txt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add-and-commit.png" descr="add-and-commit.png"/>
          <p:cNvPicPr>
            <a:picLocks noChangeAspect="1"/>
          </p:cNvPicPr>
          <p:nvPr/>
        </p:nvPicPr>
        <p:blipFill>
          <a:blip r:embed="rId2">
            <a:extLst/>
          </a:blip>
          <a:srcRect l="5183" t="8464" r="28639" b="11860"/>
          <a:stretch>
            <a:fillRect/>
          </a:stretch>
        </p:blipFill>
        <p:spPr>
          <a:xfrm>
            <a:off x="1048742" y="1992754"/>
            <a:ext cx="10907264" cy="7402309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git添加和提交"/>
          <p:cNvSpPr/>
          <p:nvPr/>
        </p:nvSpPr>
        <p:spPr>
          <a:xfrm>
            <a:off x="628675" y="630766"/>
            <a:ext cx="2908250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git添加和提交</a:t>
            </a:r>
          </a:p>
        </p:txBody>
      </p:sp>
      <p:sp>
        <p:nvSpPr>
          <p:cNvPr id="195" name="Arrow"/>
          <p:cNvSpPr/>
          <p:nvPr/>
        </p:nvSpPr>
        <p:spPr>
          <a:xfrm flipH="1" rot="2864967">
            <a:off x="2924823" y="7056418"/>
            <a:ext cx="2074003" cy="299370"/>
          </a:xfrm>
          <a:prstGeom prst="rightArrow">
            <a:avLst>
              <a:gd name="adj1" fmla="val 23763"/>
              <a:gd name="adj2" fmla="val 209685"/>
            </a:avLst>
          </a:prstGeom>
          <a:solidFill>
            <a:schemeClr val="accent5">
              <a:hueOff val="101205"/>
              <a:satOff val="-13598"/>
              <a:lumOff val="2387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it添加和提交"/>
          <p:cNvSpPr/>
          <p:nvPr/>
        </p:nvSpPr>
        <p:spPr>
          <a:xfrm>
            <a:off x="628675" y="630766"/>
            <a:ext cx="2908250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git添加和提交</a:t>
            </a:r>
          </a:p>
        </p:txBody>
      </p:sp>
      <p:pic>
        <p:nvPicPr>
          <p:cNvPr id="198" name="stage-file.png" descr="stage-file.png"/>
          <p:cNvPicPr>
            <a:picLocks noChangeAspect="1"/>
          </p:cNvPicPr>
          <p:nvPr/>
        </p:nvPicPr>
        <p:blipFill>
          <a:blip r:embed="rId2">
            <a:extLst/>
          </a:blip>
          <a:srcRect l="5119" t="8642" r="30105" b="12992"/>
          <a:stretch>
            <a:fillRect/>
          </a:stretch>
        </p:blipFill>
        <p:spPr>
          <a:xfrm>
            <a:off x="1019968" y="1867407"/>
            <a:ext cx="10964913" cy="7477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it添加和提交"/>
          <p:cNvSpPr/>
          <p:nvPr/>
        </p:nvSpPr>
        <p:spPr>
          <a:xfrm>
            <a:off x="628675" y="630766"/>
            <a:ext cx="2908250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git添加和提交</a:t>
            </a:r>
          </a:p>
        </p:txBody>
      </p:sp>
      <p:pic>
        <p:nvPicPr>
          <p:cNvPr id="201" name="new-commit.png" descr="new-commit.png"/>
          <p:cNvPicPr>
            <a:picLocks noChangeAspect="1"/>
          </p:cNvPicPr>
          <p:nvPr/>
        </p:nvPicPr>
        <p:blipFill>
          <a:blip r:embed="rId2">
            <a:extLst/>
          </a:blip>
          <a:srcRect l="5272" t="8755" r="5272" b="11087"/>
          <a:stretch>
            <a:fillRect/>
          </a:stretch>
        </p:blipFill>
        <p:spPr>
          <a:xfrm>
            <a:off x="577056" y="1835348"/>
            <a:ext cx="11850534" cy="753553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Rectangle"/>
          <p:cNvSpPr/>
          <p:nvPr/>
        </p:nvSpPr>
        <p:spPr>
          <a:xfrm>
            <a:off x="668866" y="1837266"/>
            <a:ext cx="1006873" cy="765772"/>
          </a:xfrm>
          <a:prstGeom prst="rect">
            <a:avLst/>
          </a:prstGeom>
          <a:ln w="63500">
            <a:solidFill>
              <a:schemeClr val="accent5">
                <a:hueOff val="101205"/>
                <a:satOff val="-13598"/>
                <a:lumOff val="2387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it添加和提交"/>
          <p:cNvSpPr/>
          <p:nvPr/>
        </p:nvSpPr>
        <p:spPr>
          <a:xfrm>
            <a:off x="628675" y="630766"/>
            <a:ext cx="2908250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git添加和提交</a:t>
            </a:r>
          </a:p>
        </p:txBody>
      </p:sp>
      <p:sp>
        <p:nvSpPr>
          <p:cNvPr id="205" name="提交时记录的是放在暂存区的快照…"/>
          <p:cNvSpPr txBox="1"/>
          <p:nvPr/>
        </p:nvSpPr>
        <p:spPr>
          <a:xfrm>
            <a:off x="802098" y="2802467"/>
            <a:ext cx="11947261" cy="295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>
              <a:buSzPct val="100000"/>
              <a:buChar char="•"/>
              <a:defRPr sz="3200"/>
            </a:pPr>
            <a:r>
              <a:t>提交时记录的是放在暂存区的快照</a:t>
            </a:r>
          </a:p>
          <a:p>
            <a:pPr marL="304800" indent="-304800" algn="l">
              <a:buSzPct val="100000"/>
              <a:buChar char="•"/>
              <a:defRPr sz="3200"/>
            </a:pPr>
            <a:r>
              <a:t>任何还未暂存的仍然保持已修改状态，可以在下次提交时纳入版本管理</a:t>
            </a:r>
          </a:p>
          <a:p>
            <a:pPr marL="304800" indent="-304800" algn="l">
              <a:buSzPct val="100000"/>
              <a:buChar char="•"/>
              <a:defRPr sz="3200"/>
            </a:pPr>
            <a:r>
              <a:t>每一次运行提交操作，都是对你项目作一次快照，以后可以回到这个状态，或者进行比较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3种文件状态"/>
          <p:cNvSpPr/>
          <p:nvPr/>
        </p:nvSpPr>
        <p:spPr>
          <a:xfrm>
            <a:off x="603148" y="512233"/>
            <a:ext cx="2654504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3种文件状态</a:t>
            </a:r>
          </a:p>
        </p:txBody>
      </p:sp>
      <p:sp>
        <p:nvSpPr>
          <p:cNvPr id="208" name="已提交(committed)：数据已经安全的保存在本地版本库中…"/>
          <p:cNvSpPr txBox="1"/>
          <p:nvPr/>
        </p:nvSpPr>
        <p:spPr>
          <a:xfrm>
            <a:off x="885196" y="6747933"/>
            <a:ext cx="11573074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0933" indent="-270933" algn="l">
              <a:buSzPct val="100000"/>
              <a:buChar char="•"/>
            </a:pPr>
            <a:r>
              <a:rPr b="1" sz="3200">
                <a:latin typeface="Helvetica"/>
                <a:ea typeface="Helvetica"/>
                <a:cs typeface="Helvetica"/>
                <a:sym typeface="Helvetica"/>
              </a:rPr>
              <a:t>已提交(committed)</a:t>
            </a:r>
            <a:r>
              <a:rPr sz="3200"/>
              <a:t>：数据已经安全的保存在本地版本库中</a:t>
            </a:r>
            <a:endParaRPr sz="3200"/>
          </a:p>
          <a:p>
            <a:pPr marL="270933" indent="-270933" algn="l">
              <a:buSzPct val="100000"/>
              <a:buChar char="•"/>
            </a:pPr>
            <a:r>
              <a:rPr b="1" sz="3200">
                <a:latin typeface="Helvetica"/>
                <a:ea typeface="Helvetica"/>
                <a:cs typeface="Helvetica"/>
                <a:sym typeface="Helvetica"/>
              </a:rPr>
              <a:t>已暂存(staged)</a:t>
            </a:r>
            <a:r>
              <a:rPr sz="3200"/>
              <a:t>：对一个已修改文件的当前版本做了标记，使之包含在下次提交的快照中</a:t>
            </a:r>
            <a:endParaRPr sz="3200"/>
          </a:p>
          <a:p>
            <a:pPr marL="270933" indent="-270933" algn="l">
              <a:buSzPct val="100000"/>
              <a:buChar char="•"/>
            </a:pPr>
            <a:r>
              <a:rPr b="1" sz="3200">
                <a:latin typeface="Helvetica"/>
                <a:ea typeface="Helvetica"/>
                <a:cs typeface="Helvetica"/>
                <a:sym typeface="Helvetica"/>
              </a:rPr>
              <a:t>已修改(modified)</a:t>
            </a:r>
            <a:r>
              <a:rPr sz="3200"/>
              <a:t>：修改了文件，但还没保存到版本库中</a:t>
            </a:r>
          </a:p>
        </p:txBody>
      </p:sp>
      <p:pic>
        <p:nvPicPr>
          <p:cNvPr id="209" name="Group" descr="Group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7090" y="1588453"/>
            <a:ext cx="10050620" cy="5018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文件的生命周期"/>
          <p:cNvSpPr/>
          <p:nvPr/>
        </p:nvSpPr>
        <p:spPr>
          <a:xfrm>
            <a:off x="797983" y="630766"/>
            <a:ext cx="3314701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文件的生命周期</a:t>
            </a:r>
          </a:p>
        </p:txBody>
      </p:sp>
      <p:sp>
        <p:nvSpPr>
          <p:cNvPr id="212" name="使用 git status 来检查文件状态"/>
          <p:cNvSpPr txBox="1"/>
          <p:nvPr/>
        </p:nvSpPr>
        <p:spPr>
          <a:xfrm>
            <a:off x="713266" y="8728811"/>
            <a:ext cx="687080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使用 </a:t>
            </a:r>
            <a:r>
              <a:rPr b="1">
                <a:latin typeface="InconsolataGo"/>
                <a:ea typeface="InconsolataGo"/>
                <a:cs typeface="InconsolataGo"/>
                <a:sym typeface="InconsolataGo"/>
              </a:rPr>
              <a:t>git status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 来</a:t>
            </a:r>
            <a:r>
              <a:t>检查文件状态</a:t>
            </a:r>
          </a:p>
        </p:txBody>
      </p:sp>
      <p:grpSp>
        <p:nvGrpSpPr>
          <p:cNvPr id="218" name="Group"/>
          <p:cNvGrpSpPr/>
          <p:nvPr/>
        </p:nvGrpSpPr>
        <p:grpSpPr>
          <a:xfrm>
            <a:off x="1125830" y="1626820"/>
            <a:ext cx="10753140" cy="6842538"/>
            <a:chOff x="0" y="0"/>
            <a:chExt cx="10753138" cy="6842536"/>
          </a:xfrm>
        </p:grpSpPr>
        <p:pic>
          <p:nvPicPr>
            <p:cNvPr id="213" name="pasted-image.tiff" descr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0182" r="0" b="0"/>
            <a:stretch>
              <a:fillRect/>
            </a:stretch>
          </p:blipFill>
          <p:spPr>
            <a:xfrm>
              <a:off x="0" y="719268"/>
              <a:ext cx="10753139" cy="61232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未跟踪"/>
            <p:cNvSpPr txBox="1"/>
            <p:nvPr/>
          </p:nvSpPr>
          <p:spPr>
            <a:xfrm>
              <a:off x="271573" y="0"/>
              <a:ext cx="1559470" cy="773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EC5D57"/>
                  </a:solidFill>
                  <a:latin typeface="Lantinghei SC Demibold"/>
                  <a:ea typeface="Lantinghei SC Demibold"/>
                  <a:cs typeface="Lantinghei SC Demibold"/>
                  <a:sym typeface="Lantinghei SC Demibold"/>
                </a:defRPr>
              </a:lvl1pPr>
            </a:lstStyle>
            <a:p>
              <a:pPr/>
              <a:r>
                <a:t>未跟踪</a:t>
              </a:r>
            </a:p>
          </p:txBody>
        </p:sp>
        <p:sp>
          <p:nvSpPr>
            <p:cNvPr id="215" name="未修改"/>
            <p:cNvSpPr txBox="1"/>
            <p:nvPr/>
          </p:nvSpPr>
          <p:spPr>
            <a:xfrm>
              <a:off x="3052847" y="0"/>
              <a:ext cx="1559469" cy="773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70BF41"/>
                  </a:solidFill>
                  <a:latin typeface="Lantinghei SC Demibold"/>
                  <a:ea typeface="Lantinghei SC Demibold"/>
                  <a:cs typeface="Lantinghei SC Demibold"/>
                  <a:sym typeface="Lantinghei SC Demibold"/>
                </a:defRPr>
              </a:lvl1pPr>
            </a:lstStyle>
            <a:p>
              <a:pPr/>
              <a:r>
                <a:t>未修改</a:t>
              </a:r>
            </a:p>
          </p:txBody>
        </p:sp>
        <p:sp>
          <p:nvSpPr>
            <p:cNvPr id="216" name="已修改"/>
            <p:cNvSpPr txBox="1"/>
            <p:nvPr/>
          </p:nvSpPr>
          <p:spPr>
            <a:xfrm>
              <a:off x="5860779" y="0"/>
              <a:ext cx="1559469" cy="773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DCBD23"/>
                  </a:solidFill>
                  <a:latin typeface="Lantinghei SC Demibold"/>
                  <a:ea typeface="Lantinghei SC Demibold"/>
                  <a:cs typeface="Lantinghei SC Demibold"/>
                  <a:sym typeface="Lantinghei SC Demibold"/>
                </a:defRPr>
              </a:pPr>
              <a:r>
                <a:t>已</a:t>
              </a:r>
              <a:r>
                <a:t>修改</a:t>
              </a:r>
            </a:p>
          </p:txBody>
        </p:sp>
        <p:sp>
          <p:nvSpPr>
            <p:cNvPr id="217" name="已暂存"/>
            <p:cNvSpPr txBox="1"/>
            <p:nvPr/>
          </p:nvSpPr>
          <p:spPr>
            <a:xfrm>
              <a:off x="8668710" y="0"/>
              <a:ext cx="1559469" cy="773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51A7F9"/>
                  </a:solidFill>
                  <a:latin typeface="Lantinghei SC Demibold"/>
                  <a:ea typeface="Lantinghei SC Demibold"/>
                  <a:cs typeface="Lantinghei SC Demibold"/>
                  <a:sym typeface="Lantinghei SC Demibold"/>
                </a:defRPr>
              </a:lvl1pPr>
            </a:lstStyle>
            <a:p>
              <a:pPr/>
              <a:r>
                <a:t>已暂存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忽略文件"/>
          <p:cNvSpPr/>
          <p:nvPr/>
        </p:nvSpPr>
        <p:spPr>
          <a:xfrm>
            <a:off x="654050" y="766233"/>
            <a:ext cx="1943101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忽略文件</a:t>
            </a:r>
          </a:p>
        </p:txBody>
      </p:sp>
      <p:sp>
        <p:nvSpPr>
          <p:cNvPr id="221" name="使用 .gitignore 文件来忽略不想跟踪的文件"/>
          <p:cNvSpPr txBox="1"/>
          <p:nvPr/>
        </p:nvSpPr>
        <p:spPr>
          <a:xfrm>
            <a:off x="665293" y="2238375"/>
            <a:ext cx="81520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使用 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.gitignore </a:t>
            </a:r>
            <a:r>
              <a:t>文件来忽略不想跟踪的文件</a:t>
            </a:r>
          </a:p>
        </p:txBody>
      </p:sp>
      <p:sp>
        <p:nvSpPr>
          <p:cNvPr id="222" name="文件 .gitignore 的格式规范"/>
          <p:cNvSpPr txBox="1"/>
          <p:nvPr/>
        </p:nvSpPr>
        <p:spPr>
          <a:xfrm>
            <a:off x="685004" y="3407833"/>
            <a:ext cx="521705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文件 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.gitignore</a:t>
            </a:r>
            <a:r>
              <a:t> 的格式规范</a:t>
            </a:r>
          </a:p>
        </p:txBody>
      </p:sp>
      <p:sp>
        <p:nvSpPr>
          <p:cNvPr id="223" name="eg.: https://github.com/github/gitignore"/>
          <p:cNvSpPr txBox="1"/>
          <p:nvPr/>
        </p:nvSpPr>
        <p:spPr>
          <a:xfrm>
            <a:off x="793352" y="4705350"/>
            <a:ext cx="84255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eg.: </a:t>
            </a:r>
            <a:r>
              <a:rPr u="sng">
                <a:hlinkClick r:id="rId2" invalidUrl="" action="" tgtFrame="" tooltip="" history="1" highlightClick="0" endSnd="0"/>
              </a:rPr>
              <a:t>https://github.com/github/gitignore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2" grpId="1"/>
      <p:bldP build="whole" bldLvl="1" animBg="1" rev="0" advAuto="0" spid="22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“如果你严肃对待编程，就必定会使用‘版本管理系统’（Version Control System, VCS）。”"/>
          <p:cNvSpPr txBox="1"/>
          <p:nvPr/>
        </p:nvSpPr>
        <p:spPr>
          <a:xfrm>
            <a:off x="1177691" y="3107266"/>
            <a:ext cx="1064941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“如果你严肃对待编程，就必定会使用‘版本管理系统’（Version Control System, VCS）。”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忽略文件"/>
          <p:cNvSpPr/>
          <p:nvPr/>
        </p:nvSpPr>
        <p:spPr>
          <a:xfrm>
            <a:off x="654050" y="766233"/>
            <a:ext cx="1943101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忽略文件</a:t>
            </a:r>
          </a:p>
        </p:txBody>
      </p:sp>
      <p:pic>
        <p:nvPicPr>
          <p:cNvPr id="226" name="gitignore.png" descr="gitigno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516" y="4600278"/>
            <a:ext cx="11440368" cy="2713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repo-settings.png" descr="repo-setting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2871" y="2656503"/>
            <a:ext cx="2637503" cy="1257128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quare"/>
          <p:cNvSpPr/>
          <p:nvPr/>
        </p:nvSpPr>
        <p:spPr>
          <a:xfrm>
            <a:off x="2108200" y="2650066"/>
            <a:ext cx="1270000" cy="1270001"/>
          </a:xfrm>
          <a:prstGeom prst="rect">
            <a:avLst/>
          </a:prstGeom>
          <a:ln w="63500">
            <a:solidFill>
              <a:schemeClr val="accent5">
                <a:hueOff val="101205"/>
                <a:satOff val="-13598"/>
                <a:lumOff val="2387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查看变动"/>
          <p:cNvSpPr/>
          <p:nvPr/>
        </p:nvSpPr>
        <p:spPr>
          <a:xfrm>
            <a:off x="670983" y="535516"/>
            <a:ext cx="1943101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查看变动</a:t>
            </a:r>
          </a:p>
        </p:txBody>
      </p:sp>
      <p:pic>
        <p:nvPicPr>
          <p:cNvPr id="231" name="git-diff.png" descr="git-dif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9664" y="1934666"/>
            <a:ext cx="10465472" cy="5225985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使用不同的参数调用git diff命令，可以对工作区、暂存区、HEAD中的内容两两比较。"/>
          <p:cNvSpPr txBox="1"/>
          <p:nvPr/>
        </p:nvSpPr>
        <p:spPr>
          <a:xfrm>
            <a:off x="914996" y="7823199"/>
            <a:ext cx="1117480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/>
            </a:pPr>
            <a:r>
              <a:t>使用不同的参数调用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git diff</a:t>
            </a:r>
            <a:r>
              <a:t>命令，可以对工作区、暂存区、HEAD中的内容两两比较。</a:t>
            </a:r>
          </a:p>
        </p:txBody>
      </p:sp>
      <p:sp>
        <p:nvSpPr>
          <p:cNvPr id="233" name="git diff —staged"/>
          <p:cNvSpPr txBox="1"/>
          <p:nvPr/>
        </p:nvSpPr>
        <p:spPr>
          <a:xfrm>
            <a:off x="7065023" y="4534958"/>
            <a:ext cx="259446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git diff —staged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查看变动"/>
          <p:cNvSpPr/>
          <p:nvPr/>
        </p:nvSpPr>
        <p:spPr>
          <a:xfrm>
            <a:off x="670983" y="535516"/>
            <a:ext cx="1943101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查看变动</a:t>
            </a:r>
          </a:p>
        </p:txBody>
      </p:sp>
      <p:pic>
        <p:nvPicPr>
          <p:cNvPr id="236" name="git-diff.png" descr="git-dif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187" y="1673546"/>
            <a:ext cx="11802426" cy="38614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git-diff-2.png" descr="git-diff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1187" y="5868722"/>
            <a:ext cx="11802426" cy="3461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it分支"/>
          <p:cNvSpPr/>
          <p:nvPr/>
        </p:nvSpPr>
        <p:spPr>
          <a:xfrm>
            <a:off x="535542" y="681566"/>
            <a:ext cx="1536650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git分支</a:t>
            </a:r>
          </a:p>
        </p:txBody>
      </p:sp>
      <p:sp>
        <p:nvSpPr>
          <p:cNvPr id="240" name="把你的工作从开发主线上分离开来，以免影响开发主线。"/>
          <p:cNvSpPr txBox="1"/>
          <p:nvPr/>
        </p:nvSpPr>
        <p:spPr>
          <a:xfrm>
            <a:off x="539750" y="2753783"/>
            <a:ext cx="102743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pPr/>
            <a:r>
              <a:t>把你的工作从开发主线上分离开来，以免影响开发主线。</a:t>
            </a:r>
          </a:p>
        </p:txBody>
      </p:sp>
      <p:sp>
        <p:nvSpPr>
          <p:cNvPr id="241" name="git鼓励在工作流程中频繁地使用分支与合并。"/>
          <p:cNvSpPr txBox="1"/>
          <p:nvPr/>
        </p:nvSpPr>
        <p:spPr>
          <a:xfrm>
            <a:off x="567994" y="3651250"/>
            <a:ext cx="828741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git鼓励在工作流程中频繁地使用分支与合并。</a:t>
            </a:r>
          </a:p>
        </p:txBody>
      </p:sp>
      <p:sp>
        <p:nvSpPr>
          <p:cNvPr id="242" name="git的分支，本质上仅仅是指向提交对象的可变指针。"/>
          <p:cNvSpPr txBox="1"/>
          <p:nvPr/>
        </p:nvSpPr>
        <p:spPr>
          <a:xfrm>
            <a:off x="584927" y="5354108"/>
            <a:ext cx="950661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git的分支，本质上仅仅是指向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提交对象</a:t>
            </a:r>
            <a:r>
              <a:t>的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可变指针</a:t>
            </a:r>
            <a:r>
              <a:t>。</a:t>
            </a:r>
          </a:p>
        </p:txBody>
      </p:sp>
      <p:sp>
        <p:nvSpPr>
          <p:cNvPr id="243" name="默认分支名字是 master"/>
          <p:cNvSpPr txBox="1"/>
          <p:nvPr/>
        </p:nvSpPr>
        <p:spPr>
          <a:xfrm>
            <a:off x="606027" y="6326716"/>
            <a:ext cx="42912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默认分支名字是 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master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it branch"/>
          <p:cNvSpPr txBox="1"/>
          <p:nvPr/>
        </p:nvSpPr>
        <p:spPr>
          <a:xfrm>
            <a:off x="5302250" y="2434166"/>
            <a:ext cx="240030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branch</a:t>
            </a:r>
          </a:p>
        </p:txBody>
      </p:sp>
      <p:sp>
        <p:nvSpPr>
          <p:cNvPr id="246" name="显示当前的工作分支"/>
          <p:cNvSpPr txBox="1"/>
          <p:nvPr/>
        </p:nvSpPr>
        <p:spPr>
          <a:xfrm>
            <a:off x="812800" y="2357966"/>
            <a:ext cx="4229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显示当前的工作分支</a:t>
            </a:r>
          </a:p>
        </p:txBody>
      </p:sp>
      <p:sp>
        <p:nvSpPr>
          <p:cNvPr id="247" name="git分支"/>
          <p:cNvSpPr/>
          <p:nvPr/>
        </p:nvSpPr>
        <p:spPr>
          <a:xfrm>
            <a:off x="535542" y="681566"/>
            <a:ext cx="1536650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git分支</a:t>
            </a:r>
          </a:p>
        </p:txBody>
      </p:sp>
      <p:sp>
        <p:nvSpPr>
          <p:cNvPr id="248" name="$ git branch…"/>
          <p:cNvSpPr txBox="1"/>
          <p:nvPr/>
        </p:nvSpPr>
        <p:spPr>
          <a:xfrm>
            <a:off x="944033" y="3505199"/>
            <a:ext cx="2095501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git branch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  develop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  feature-a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* </a:t>
            </a:r>
            <a:r>
              <a:t>master</a:t>
            </a:r>
          </a:p>
        </p:txBody>
      </p:sp>
      <p:pic>
        <p:nvPicPr>
          <p:cNvPr id="249" name="git-branch.png" descr="git-bran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8044" y="5465233"/>
            <a:ext cx="3172213" cy="195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分支创建"/>
          <p:cNvSpPr txBox="1"/>
          <p:nvPr/>
        </p:nvSpPr>
        <p:spPr>
          <a:xfrm>
            <a:off x="687916" y="2408766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分支创建</a:t>
            </a:r>
          </a:p>
        </p:txBody>
      </p:sp>
      <p:sp>
        <p:nvSpPr>
          <p:cNvPr id="252" name="git branch &lt;new-branch-name&gt;"/>
          <p:cNvSpPr txBox="1"/>
          <p:nvPr/>
        </p:nvSpPr>
        <p:spPr>
          <a:xfrm>
            <a:off x="2887133" y="2484966"/>
            <a:ext cx="65151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branch &lt;new-branch-name&gt;</a:t>
            </a:r>
          </a:p>
        </p:txBody>
      </p:sp>
      <p:sp>
        <p:nvSpPr>
          <p:cNvPr id="253" name="git分支"/>
          <p:cNvSpPr/>
          <p:nvPr/>
        </p:nvSpPr>
        <p:spPr>
          <a:xfrm>
            <a:off x="535542" y="681566"/>
            <a:ext cx="1536650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git分支</a:t>
            </a:r>
          </a:p>
        </p:txBody>
      </p:sp>
      <p:pic>
        <p:nvPicPr>
          <p:cNvPr id="254" name="br-tool.png" descr="br-too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916" y="5675973"/>
            <a:ext cx="1943101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new-br.png" descr="new-b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52106" y="4231163"/>
            <a:ext cx="8134794" cy="4832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it分支切换"/>
          <p:cNvSpPr/>
          <p:nvPr/>
        </p:nvSpPr>
        <p:spPr>
          <a:xfrm>
            <a:off x="620208" y="664633"/>
            <a:ext cx="2451050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git分支切换</a:t>
            </a:r>
          </a:p>
        </p:txBody>
      </p:sp>
      <p:sp>
        <p:nvSpPr>
          <p:cNvPr id="258" name="git checkout &lt;branch-name&gt;"/>
          <p:cNvSpPr txBox="1"/>
          <p:nvPr/>
        </p:nvSpPr>
        <p:spPr>
          <a:xfrm>
            <a:off x="609599" y="2095499"/>
            <a:ext cx="60579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checkout &lt;branch-name&gt;</a:t>
            </a:r>
          </a:p>
        </p:txBody>
      </p:sp>
      <p:sp>
        <p:nvSpPr>
          <p:cNvPr id="259" name="检出时 HEAD 随之移动。"/>
          <p:cNvSpPr txBox="1"/>
          <p:nvPr/>
        </p:nvSpPr>
        <p:spPr>
          <a:xfrm>
            <a:off x="614493" y="3570816"/>
            <a:ext cx="469768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检出时 HEAD 随之移动。</a:t>
            </a:r>
          </a:p>
        </p:txBody>
      </p:sp>
      <p:sp>
        <p:nvSpPr>
          <p:cNvPr id="260" name="HEAD 分支随着提交操作自动向前移动。"/>
          <p:cNvSpPr txBox="1"/>
          <p:nvPr/>
        </p:nvSpPr>
        <p:spPr>
          <a:xfrm>
            <a:off x="637116" y="2865966"/>
            <a:ext cx="74295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HEAD 分支随着提交操作自动向前移动。</a:t>
            </a:r>
          </a:p>
        </p:txBody>
      </p:sp>
      <p:sp>
        <p:nvSpPr>
          <p:cNvPr id="261" name="分支切换会改变你工作目录中的文件。如果 git 不能干净利落地完成这个任务，它将禁止切换分支。"/>
          <p:cNvSpPr txBox="1"/>
          <p:nvPr/>
        </p:nvSpPr>
        <p:spPr>
          <a:xfrm>
            <a:off x="649664" y="4231216"/>
            <a:ext cx="10247949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分支切换会改变你工作目录中的文件。如果 git 不能干净利落地完成这个任务，它将禁止切换分支。</a:t>
            </a:r>
          </a:p>
        </p:txBody>
      </p:sp>
      <p:sp>
        <p:nvSpPr>
          <p:cNvPr id="262" name="你可以在不同分支间不断地来回切换和工作，并在时机成熟时将它们合并起来。"/>
          <p:cNvSpPr txBox="1"/>
          <p:nvPr/>
        </p:nvSpPr>
        <p:spPr>
          <a:xfrm>
            <a:off x="649664" y="5575299"/>
            <a:ext cx="10247949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pPr/>
            <a:r>
              <a:t>你可以在不同分支间不断地来回切换和工作，并在时机成熟时将它们合并起来。</a:t>
            </a:r>
          </a:p>
        </p:txBody>
      </p:sp>
      <p:sp>
        <p:nvSpPr>
          <p:cNvPr id="263" name="$ git checkout develop…"/>
          <p:cNvSpPr txBox="1"/>
          <p:nvPr/>
        </p:nvSpPr>
        <p:spPr>
          <a:xfrm>
            <a:off x="696383" y="6919383"/>
            <a:ext cx="4533901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git checkout develop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A	file-b.txt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Switched to branch ‘develop'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git branch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* </a:t>
            </a:r>
            <a:r>
              <a:t>develop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  feature-a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  master</a:t>
            </a:r>
          </a:p>
        </p:txBody>
      </p:sp>
      <p:pic>
        <p:nvPicPr>
          <p:cNvPr id="264" name="git-branch.png" descr="git-bran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977" y="7027333"/>
            <a:ext cx="3172213" cy="195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it分支分叉历史"/>
          <p:cNvSpPr/>
          <p:nvPr/>
        </p:nvSpPr>
        <p:spPr>
          <a:xfrm>
            <a:off x="620208" y="838200"/>
            <a:ext cx="3365450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git分支分叉历史</a:t>
            </a:r>
          </a:p>
        </p:txBody>
      </p:sp>
      <p:sp>
        <p:nvSpPr>
          <p:cNvPr id="267" name="git log --oneline --decorate --graph --all"/>
          <p:cNvSpPr txBox="1"/>
          <p:nvPr/>
        </p:nvSpPr>
        <p:spPr>
          <a:xfrm>
            <a:off x="592666" y="2197099"/>
            <a:ext cx="97155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log --oneline --decorate --graph --all</a:t>
            </a:r>
          </a:p>
        </p:txBody>
      </p:sp>
      <p:sp>
        <p:nvSpPr>
          <p:cNvPr id="268" name="$ git log --oneline --decorate --graph --all…"/>
          <p:cNvSpPr txBox="1"/>
          <p:nvPr/>
        </p:nvSpPr>
        <p:spPr>
          <a:xfrm>
            <a:off x="605366" y="3255433"/>
            <a:ext cx="6972301" cy="208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git log --oneline --decorate --graph --all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* 3570d25 (</a:t>
            </a:r>
            <a:r>
              <a:rPr b="1"/>
              <a:t>HEAD</a:t>
            </a:r>
            <a:r>
              <a:t> -&gt; </a:t>
            </a:r>
            <a:r>
              <a:rPr b="1"/>
              <a:t>develop</a:t>
            </a:r>
            <a:r>
              <a:t>) add LICENSE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| * c876ccf (</a:t>
            </a:r>
            <a:r>
              <a:rPr b="1"/>
              <a:t>master</a:t>
            </a:r>
            <a:r>
              <a:t>) add README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|/ 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* be6f970 second commit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* b497f22 init commit</a:t>
            </a:r>
          </a:p>
        </p:txBody>
      </p:sp>
      <p:pic>
        <p:nvPicPr>
          <p:cNvPr id="269" name="br-split.png" descr="br-spl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234" y="5812404"/>
            <a:ext cx="6752564" cy="2570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分支合并"/>
          <p:cNvSpPr/>
          <p:nvPr/>
        </p:nvSpPr>
        <p:spPr>
          <a:xfrm>
            <a:off x="789516" y="732366"/>
            <a:ext cx="1943101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分支合并</a:t>
            </a:r>
          </a:p>
        </p:txBody>
      </p:sp>
      <p:sp>
        <p:nvSpPr>
          <p:cNvPr id="272" name="检出到你想合并入的分支，然后运行 git merge 命令。"/>
          <p:cNvSpPr txBox="1"/>
          <p:nvPr/>
        </p:nvSpPr>
        <p:spPr>
          <a:xfrm>
            <a:off x="761204" y="2245783"/>
            <a:ext cx="989065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检出到你想合并入的分支，然后运行 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git merge</a:t>
            </a:r>
            <a:r>
              <a:t> 命令。</a:t>
            </a:r>
          </a:p>
        </p:txBody>
      </p:sp>
      <p:sp>
        <p:nvSpPr>
          <p:cNvPr id="273" name="$ git checkout master…"/>
          <p:cNvSpPr txBox="1"/>
          <p:nvPr/>
        </p:nvSpPr>
        <p:spPr>
          <a:xfrm>
            <a:off x="787400" y="3297766"/>
            <a:ext cx="6210300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git checkout master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Switched to branch ‘master'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git merge develop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Merge made by the 'recursive' strategy.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 LICENSE | 1 +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 1 file changed, 1 insertion(+)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 create mode 100644 LICENSE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it 会使用两个分支的末端所指的快照，以及这两个分支的共同祖先，做一个简单的三方合并。"/>
          <p:cNvSpPr txBox="1"/>
          <p:nvPr/>
        </p:nvSpPr>
        <p:spPr>
          <a:xfrm>
            <a:off x="831545" y="5321299"/>
            <a:ext cx="1059405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pPr/>
            <a:r>
              <a:t>git 会使用两个分支的末端所指的快照，以及这两个分支的共同祖先，做一个简单的三方合并。</a:t>
            </a:r>
          </a:p>
        </p:txBody>
      </p:sp>
      <p:sp>
        <p:nvSpPr>
          <p:cNvPr id="276" name="$ git log --oneline --decorate --graph --all…"/>
          <p:cNvSpPr txBox="1"/>
          <p:nvPr/>
        </p:nvSpPr>
        <p:spPr>
          <a:xfrm>
            <a:off x="829733" y="2023514"/>
            <a:ext cx="8039101" cy="274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git log --oneline --decorate --graph --all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*   9c03d81 (</a:t>
            </a:r>
            <a:r>
              <a:rPr b="1"/>
              <a:t>HEAD</a:t>
            </a:r>
            <a:r>
              <a:t> -&gt; </a:t>
            </a:r>
            <a:r>
              <a:rPr b="1"/>
              <a:t>master</a:t>
            </a:r>
            <a:r>
              <a:t>) Merge branch 'develop'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|\ 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| * 3570d25 (</a:t>
            </a:r>
            <a:r>
              <a:rPr b="1"/>
              <a:t>develop</a:t>
            </a:r>
            <a:r>
              <a:t>) add LICENSE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* | c876ccf add README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|/ 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* be6f970 second commit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53585F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* b497f22 init commit</a:t>
            </a:r>
          </a:p>
        </p:txBody>
      </p:sp>
      <p:sp>
        <p:nvSpPr>
          <p:cNvPr id="277" name="合并提交"/>
          <p:cNvSpPr txBox="1"/>
          <p:nvPr/>
        </p:nvSpPr>
        <p:spPr>
          <a:xfrm>
            <a:off x="878416" y="6893983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合并提交</a:t>
            </a:r>
          </a:p>
        </p:txBody>
      </p:sp>
      <p:sp>
        <p:nvSpPr>
          <p:cNvPr id="278" name="不止一个父提交"/>
          <p:cNvSpPr txBox="1"/>
          <p:nvPr/>
        </p:nvSpPr>
        <p:spPr>
          <a:xfrm>
            <a:off x="2853266" y="6893983"/>
            <a:ext cx="29591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不止一个父提交</a:t>
            </a:r>
          </a:p>
        </p:txBody>
      </p:sp>
      <p:sp>
        <p:nvSpPr>
          <p:cNvPr id="279" name="分支合并"/>
          <p:cNvSpPr/>
          <p:nvPr/>
        </p:nvSpPr>
        <p:spPr>
          <a:xfrm>
            <a:off x="789516" y="732366"/>
            <a:ext cx="1943101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分支合并</a:t>
            </a:r>
          </a:p>
        </p:txBody>
      </p:sp>
      <p:pic>
        <p:nvPicPr>
          <p:cNvPr id="280" name="git-merge.png" descr="git-mer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848" y="1808127"/>
            <a:ext cx="7910870" cy="3299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为什么是git ？"/>
          <p:cNvSpPr/>
          <p:nvPr/>
        </p:nvSpPr>
        <p:spPr>
          <a:xfrm>
            <a:off x="836058" y="766233"/>
            <a:ext cx="3035351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为什么是git ？</a:t>
            </a:r>
          </a:p>
        </p:txBody>
      </p:sp>
      <p:sp>
        <p:nvSpPr>
          <p:cNvPr id="127" name="商业与开源版本管理的事实标准…"/>
          <p:cNvSpPr txBox="1"/>
          <p:nvPr/>
        </p:nvSpPr>
        <p:spPr>
          <a:xfrm>
            <a:off x="943135" y="2874433"/>
            <a:ext cx="9461501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06400" indent="-406400" algn="l">
              <a:buSzPct val="120000"/>
              <a:buChar char="•"/>
              <a:defRPr sz="3200"/>
            </a:pPr>
            <a:r>
              <a:t>商业与开源版本管理的事实标准</a:t>
            </a:r>
          </a:p>
          <a:p>
            <a:pPr marL="406400" indent="-406400" algn="l">
              <a:buSzPct val="120000"/>
              <a:buChar char="•"/>
              <a:defRPr sz="3200"/>
            </a:pPr>
            <a:r>
              <a:t>所有平台对git提供图形用户界面支持、IDE的支持</a:t>
            </a:r>
          </a:p>
          <a:p>
            <a:pPr marL="406400" indent="-406400" algn="l">
              <a:buSzPct val="120000"/>
              <a:buChar char="•"/>
              <a:defRPr sz="3200"/>
            </a:pPr>
            <a:r>
              <a:t>令人难以置信的非线性分支管理系统</a:t>
            </a:r>
          </a:p>
          <a:p>
            <a:pPr marL="406400" indent="-406400" algn="l">
              <a:buSzPct val="120000"/>
              <a:buChar char="•"/>
              <a:defRPr sz="3200"/>
            </a:pPr>
            <a:r>
              <a:t>完全分布式</a:t>
            </a:r>
          </a:p>
          <a:p>
            <a:pPr marL="406400" indent="-406400" algn="l">
              <a:buSzPct val="120000"/>
              <a:buChar char="•"/>
              <a:defRPr sz="3200"/>
            </a:pPr>
            <a:r>
              <a:t>设计简单</a:t>
            </a:r>
          </a:p>
          <a:p>
            <a:pPr marL="406400" indent="-406400" algn="l">
              <a:buSzPct val="120000"/>
              <a:buChar char="•"/>
              <a:defRPr sz="3200"/>
            </a:pPr>
            <a:r>
              <a:t>速度飞快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遇到冲突时的分支合并"/>
          <p:cNvSpPr/>
          <p:nvPr/>
        </p:nvSpPr>
        <p:spPr>
          <a:xfrm>
            <a:off x="637116" y="563033"/>
            <a:ext cx="4686301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遇到冲突时的分支合并</a:t>
            </a:r>
          </a:p>
        </p:txBody>
      </p:sp>
      <p:sp>
        <p:nvSpPr>
          <p:cNvPr id="283" name="在两个不同的分支中，对同一个文件的同一个部分进行了不同的修改，git 就没法干净的合并它们。"/>
          <p:cNvSpPr txBox="1"/>
          <p:nvPr/>
        </p:nvSpPr>
        <p:spPr>
          <a:xfrm>
            <a:off x="670983" y="2307166"/>
            <a:ext cx="1032377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pPr/>
            <a:r>
              <a:t>在两个不同的分支中，对同一个文件的同一个部分进行了不同的修改，git 就没法干净的合并它们。</a:t>
            </a:r>
          </a:p>
        </p:txBody>
      </p:sp>
      <p:sp>
        <p:nvSpPr>
          <p:cNvPr id="284" name="先解决合并冲突后再合并。"/>
          <p:cNvSpPr txBox="1"/>
          <p:nvPr/>
        </p:nvSpPr>
        <p:spPr>
          <a:xfrm>
            <a:off x="704849" y="4220633"/>
            <a:ext cx="49911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先解决合并冲突后再合并。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it分支管理"/>
          <p:cNvSpPr/>
          <p:nvPr/>
        </p:nvSpPr>
        <p:spPr>
          <a:xfrm>
            <a:off x="552475" y="732366"/>
            <a:ext cx="2451050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git分支管理</a:t>
            </a:r>
          </a:p>
        </p:txBody>
      </p:sp>
      <p:sp>
        <p:nvSpPr>
          <p:cNvPr id="287" name="查看每一个分支的最后一次提交"/>
          <p:cNvSpPr txBox="1"/>
          <p:nvPr/>
        </p:nvSpPr>
        <p:spPr>
          <a:xfrm>
            <a:off x="552449" y="3012016"/>
            <a:ext cx="5803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查看每一个分支的最后一次提交</a:t>
            </a:r>
          </a:p>
        </p:txBody>
      </p:sp>
      <p:sp>
        <p:nvSpPr>
          <p:cNvPr id="288" name="git branch -v"/>
          <p:cNvSpPr txBox="1"/>
          <p:nvPr/>
        </p:nvSpPr>
        <p:spPr>
          <a:xfrm>
            <a:off x="6620933" y="3056466"/>
            <a:ext cx="30861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branch -v</a:t>
            </a:r>
          </a:p>
        </p:txBody>
      </p:sp>
      <p:sp>
        <p:nvSpPr>
          <p:cNvPr id="289" name="查看哪些分支已经合并到当前分支"/>
          <p:cNvSpPr txBox="1"/>
          <p:nvPr/>
        </p:nvSpPr>
        <p:spPr>
          <a:xfrm>
            <a:off x="535516" y="3903133"/>
            <a:ext cx="6210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查看哪些分支已经合并到当前分支</a:t>
            </a:r>
          </a:p>
        </p:txBody>
      </p:sp>
      <p:sp>
        <p:nvSpPr>
          <p:cNvPr id="290" name="git branch --merged"/>
          <p:cNvSpPr txBox="1"/>
          <p:nvPr/>
        </p:nvSpPr>
        <p:spPr>
          <a:xfrm>
            <a:off x="6815666" y="3992033"/>
            <a:ext cx="44577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branch --merged</a:t>
            </a:r>
          </a:p>
        </p:txBody>
      </p:sp>
      <p:sp>
        <p:nvSpPr>
          <p:cNvPr id="291" name="查看所有包含未合并工作的分支"/>
          <p:cNvSpPr txBox="1"/>
          <p:nvPr/>
        </p:nvSpPr>
        <p:spPr>
          <a:xfrm>
            <a:off x="560916" y="4845050"/>
            <a:ext cx="5803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查看所有包含未合并工作的分支</a:t>
            </a:r>
          </a:p>
        </p:txBody>
      </p:sp>
      <p:sp>
        <p:nvSpPr>
          <p:cNvPr id="292" name="git branch --no-merged"/>
          <p:cNvSpPr txBox="1"/>
          <p:nvPr/>
        </p:nvSpPr>
        <p:spPr>
          <a:xfrm>
            <a:off x="6472766" y="4883149"/>
            <a:ext cx="51435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branch --no-merged</a:t>
            </a:r>
          </a:p>
        </p:txBody>
      </p:sp>
      <p:sp>
        <p:nvSpPr>
          <p:cNvPr id="293" name="分支删除"/>
          <p:cNvSpPr txBox="1"/>
          <p:nvPr/>
        </p:nvSpPr>
        <p:spPr>
          <a:xfrm>
            <a:off x="569383" y="5786966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分支删除</a:t>
            </a:r>
          </a:p>
        </p:txBody>
      </p:sp>
      <p:sp>
        <p:nvSpPr>
          <p:cNvPr id="294" name="git branch -d &lt;branch-name&gt;"/>
          <p:cNvSpPr txBox="1"/>
          <p:nvPr/>
        </p:nvSpPr>
        <p:spPr>
          <a:xfrm>
            <a:off x="2616200" y="5831416"/>
            <a:ext cx="62865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branch -d &lt;branch-name&gt;</a:t>
            </a:r>
          </a:p>
        </p:txBody>
      </p:sp>
      <p:sp>
        <p:nvSpPr>
          <p:cNvPr id="295" name="想要删除分支并丢掉还未合并的工作，使用 -D 选项强制删除"/>
          <p:cNvSpPr txBox="1"/>
          <p:nvPr/>
        </p:nvSpPr>
        <p:spPr>
          <a:xfrm>
            <a:off x="1557070" y="6678083"/>
            <a:ext cx="1090666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想要删除分支并丢掉还未合并的工作，使用 </a:t>
            </a:r>
            <a:r>
              <a: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rPr>
              <a:t>-D</a:t>
            </a:r>
            <a:r>
              <a:t> 选项强制删除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it远程操作"/>
          <p:cNvSpPr/>
          <p:nvPr/>
        </p:nvSpPr>
        <p:spPr>
          <a:xfrm>
            <a:off x="627708" y="749300"/>
            <a:ext cx="2451050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git远程操作</a:t>
            </a:r>
          </a:p>
        </p:txBody>
      </p:sp>
      <p:sp>
        <p:nvSpPr>
          <p:cNvPr id="298" name="git clone"/>
          <p:cNvSpPr txBox="1"/>
          <p:nvPr/>
        </p:nvSpPr>
        <p:spPr>
          <a:xfrm>
            <a:off x="794899" y="3018366"/>
            <a:ext cx="21717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clone</a:t>
            </a:r>
          </a:p>
        </p:txBody>
      </p:sp>
      <p:sp>
        <p:nvSpPr>
          <p:cNvPr id="299" name="git remote"/>
          <p:cNvSpPr txBox="1"/>
          <p:nvPr/>
        </p:nvSpPr>
        <p:spPr>
          <a:xfrm>
            <a:off x="3870233" y="3018366"/>
            <a:ext cx="24003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remote</a:t>
            </a:r>
          </a:p>
        </p:txBody>
      </p:sp>
      <p:sp>
        <p:nvSpPr>
          <p:cNvPr id="300" name="git fetch"/>
          <p:cNvSpPr txBox="1"/>
          <p:nvPr/>
        </p:nvSpPr>
        <p:spPr>
          <a:xfrm>
            <a:off x="7184934" y="2628899"/>
            <a:ext cx="21717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fetch</a:t>
            </a:r>
          </a:p>
        </p:txBody>
      </p:sp>
      <p:sp>
        <p:nvSpPr>
          <p:cNvPr id="301" name="git pull"/>
          <p:cNvSpPr txBox="1"/>
          <p:nvPr/>
        </p:nvSpPr>
        <p:spPr>
          <a:xfrm>
            <a:off x="7180700" y="3407833"/>
            <a:ext cx="19431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pull</a:t>
            </a:r>
          </a:p>
        </p:txBody>
      </p:sp>
      <p:sp>
        <p:nvSpPr>
          <p:cNvPr id="302" name="git push"/>
          <p:cNvSpPr txBox="1"/>
          <p:nvPr/>
        </p:nvSpPr>
        <p:spPr>
          <a:xfrm>
            <a:off x="10266800" y="3018366"/>
            <a:ext cx="19431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push</a:t>
            </a:r>
          </a:p>
        </p:txBody>
      </p:sp>
      <p:pic>
        <p:nvPicPr>
          <p:cNvPr id="30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06" y="5342466"/>
            <a:ext cx="12966188" cy="36791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克隆一个git仓库"/>
          <p:cNvSpPr/>
          <p:nvPr/>
        </p:nvSpPr>
        <p:spPr>
          <a:xfrm>
            <a:off x="637141" y="698500"/>
            <a:ext cx="3365451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克隆一个git仓库</a:t>
            </a:r>
          </a:p>
        </p:txBody>
      </p:sp>
      <p:sp>
        <p:nvSpPr>
          <p:cNvPr id="306" name="执行如下命令以创建一个本地仓库的克隆版本：…"/>
          <p:cNvSpPr txBox="1"/>
          <p:nvPr/>
        </p:nvSpPr>
        <p:spPr>
          <a:xfrm>
            <a:off x="1511960" y="2063750"/>
            <a:ext cx="9980880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执行如下命令以创建一个本地仓库的克隆版本：</a:t>
            </a:r>
            <a:endParaRPr>
              <a:solidFill>
                <a:srgbClr val="000000"/>
              </a:solidFill>
            </a:endParaRPr>
          </a:p>
          <a:p>
            <a:pPr>
              <a:defRPr sz="3200"/>
            </a:pP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git clone /path/to/repository</a:t>
            </a:r>
            <a:r>
              <a:rPr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defRPr sz="3200"/>
            </a:pPr>
            <a:r>
              <a:t>如果是远端服务器上的仓库，你的命令会是这个样子：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git clone &lt;版本库网址&gt; [&lt;本地目录名&gt;]</a:t>
            </a:r>
          </a:p>
        </p:txBody>
      </p:sp>
      <p:sp>
        <p:nvSpPr>
          <p:cNvPr id="307" name="git clone支持多种协议："/>
          <p:cNvSpPr txBox="1"/>
          <p:nvPr/>
        </p:nvSpPr>
        <p:spPr>
          <a:xfrm>
            <a:off x="1157303" y="5126566"/>
            <a:ext cx="4787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rgbClr val="53585F"/>
                </a:solidFill>
              </a:defRPr>
            </a:pPr>
            <a:r>
              <a: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rPr>
              <a:t>git clone</a:t>
            </a:r>
            <a:r>
              <a:t>支持多种协议：</a:t>
            </a:r>
          </a:p>
        </p:txBody>
      </p:sp>
      <p:sp>
        <p:nvSpPr>
          <p:cNvPr id="308" name="$ git clone http[s]://example.com/path/to/repo.git/…"/>
          <p:cNvSpPr txBox="1"/>
          <p:nvPr/>
        </p:nvSpPr>
        <p:spPr>
          <a:xfrm>
            <a:off x="1162050" y="5765713"/>
            <a:ext cx="10680701" cy="3454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00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git clone </a:t>
            </a:r>
            <a:r>
              <a:rPr b="1"/>
              <a:t>http[s]</a:t>
            </a:r>
            <a:r>
              <a:t>://example.com/path/to/repo.git/</a:t>
            </a:r>
          </a:p>
          <a:p>
            <a:pPr algn="l">
              <a:defRPr sz="3200">
                <a:solidFill>
                  <a:srgbClr val="000000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git clone </a:t>
            </a:r>
            <a:r>
              <a:rPr b="1"/>
              <a:t>ssh</a:t>
            </a:r>
            <a:r>
              <a:t>://example.com/path/to/repo.git/</a:t>
            </a:r>
          </a:p>
          <a:p>
            <a:pPr algn="l">
              <a:defRPr sz="3200">
                <a:solidFill>
                  <a:srgbClr val="000000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git clone </a:t>
            </a:r>
            <a:r>
              <a:rPr b="1"/>
              <a:t>git</a:t>
            </a:r>
            <a:r>
              <a:t>://example.com/path/to/repo.git/</a:t>
            </a:r>
          </a:p>
          <a:p>
            <a:pPr algn="l">
              <a:defRPr sz="3200">
                <a:solidFill>
                  <a:srgbClr val="000000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git clone /opt/git/project.git</a:t>
            </a:r>
          </a:p>
          <a:p>
            <a:pPr algn="l">
              <a:defRPr sz="3200">
                <a:solidFill>
                  <a:srgbClr val="000000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git clone </a:t>
            </a:r>
            <a:r>
              <a:rPr b="1"/>
              <a:t>file</a:t>
            </a:r>
            <a:r>
              <a:t>:///opt/git/project.git</a:t>
            </a:r>
          </a:p>
          <a:p>
            <a:pPr algn="l">
              <a:defRPr sz="3200">
                <a:solidFill>
                  <a:srgbClr val="000000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git clone </a:t>
            </a:r>
            <a:r>
              <a:rPr b="1"/>
              <a:t>ftp[s]</a:t>
            </a:r>
            <a:r>
              <a:t>://example.com/path/to/repo.git/</a:t>
            </a:r>
          </a:p>
          <a:p>
            <a:pPr algn="l">
              <a:defRPr sz="3200">
                <a:solidFill>
                  <a:srgbClr val="000000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git clone </a:t>
            </a:r>
            <a:r>
              <a:rPr b="1"/>
              <a:t>rsync</a:t>
            </a:r>
            <a:r>
              <a:t>://example.com/path/to/repo.git/</a:t>
            </a:r>
          </a:p>
          <a:p>
            <a:pPr algn="l">
              <a:defRPr sz="3200">
                <a:solidFill>
                  <a:srgbClr val="000000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git clone </a:t>
            </a:r>
            <a:r>
              <a:rPr b="1"/>
              <a:t>[user@]example.com</a:t>
            </a:r>
            <a:r>
              <a:t>:path/to/repo.git/</a:t>
            </a:r>
          </a:p>
        </p:txBody>
      </p:sp>
      <p:pic>
        <p:nvPicPr>
          <p:cNvPr id="309" name="git-clone.png" descr="git-clo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1382" y="4550897"/>
            <a:ext cx="10562036" cy="5198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远程仓库"/>
          <p:cNvSpPr/>
          <p:nvPr/>
        </p:nvSpPr>
        <p:spPr>
          <a:xfrm>
            <a:off x="518583" y="529431"/>
            <a:ext cx="1943101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远程仓库</a:t>
            </a:r>
          </a:p>
        </p:txBody>
      </p:sp>
      <p:sp>
        <p:nvSpPr>
          <p:cNvPr id="312" name="git remote"/>
          <p:cNvSpPr txBox="1"/>
          <p:nvPr/>
        </p:nvSpPr>
        <p:spPr>
          <a:xfrm>
            <a:off x="511083" y="1876689"/>
            <a:ext cx="24003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remote</a:t>
            </a:r>
          </a:p>
        </p:txBody>
      </p:sp>
      <p:sp>
        <p:nvSpPr>
          <p:cNvPr id="313" name="管理主机名"/>
          <p:cNvSpPr txBox="1"/>
          <p:nvPr/>
        </p:nvSpPr>
        <p:spPr>
          <a:xfrm>
            <a:off x="3124199" y="1832239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管理主机名</a:t>
            </a:r>
          </a:p>
        </p:txBody>
      </p:sp>
      <p:sp>
        <p:nvSpPr>
          <p:cNvPr id="314" name="每个远程主机都必须指定一个主机名。"/>
          <p:cNvSpPr txBox="1"/>
          <p:nvPr/>
        </p:nvSpPr>
        <p:spPr>
          <a:xfrm>
            <a:off x="533399" y="3020086"/>
            <a:ext cx="70231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每个远程主机都必须指定一个主机名。</a:t>
            </a:r>
          </a:p>
        </p:txBody>
      </p:sp>
      <p:sp>
        <p:nvSpPr>
          <p:cNvPr id="315" name="git remote"/>
          <p:cNvSpPr txBox="1"/>
          <p:nvPr/>
        </p:nvSpPr>
        <p:spPr>
          <a:xfrm>
            <a:off x="4142316" y="4373033"/>
            <a:ext cx="2146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Light"/>
              </a:defRPr>
            </a:pP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git remote</a:t>
            </a:r>
          </a:p>
        </p:txBody>
      </p:sp>
      <p:sp>
        <p:nvSpPr>
          <p:cNvPr id="316" name="列出所有远程主机:"/>
          <p:cNvSpPr txBox="1"/>
          <p:nvPr/>
        </p:nvSpPr>
        <p:spPr>
          <a:xfrm>
            <a:off x="551961" y="4284133"/>
            <a:ext cx="34784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列出所有远程主机:</a:t>
            </a:r>
          </a:p>
        </p:txBody>
      </p:sp>
      <p:sp>
        <p:nvSpPr>
          <p:cNvPr id="317" name="参看远程主机网址:"/>
          <p:cNvSpPr txBox="1"/>
          <p:nvPr/>
        </p:nvSpPr>
        <p:spPr>
          <a:xfrm>
            <a:off x="551961" y="4893733"/>
            <a:ext cx="34784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参看远程主机网址:</a:t>
            </a:r>
          </a:p>
        </p:txBody>
      </p:sp>
      <p:sp>
        <p:nvSpPr>
          <p:cNvPr id="318" name="git remote -v"/>
          <p:cNvSpPr txBox="1"/>
          <p:nvPr/>
        </p:nvSpPr>
        <p:spPr>
          <a:xfrm>
            <a:off x="4163483" y="4941755"/>
            <a:ext cx="2755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Light"/>
              </a:defRPr>
            </a:pP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git remote -v</a:t>
            </a:r>
          </a:p>
        </p:txBody>
      </p:sp>
      <p:sp>
        <p:nvSpPr>
          <p:cNvPr id="319" name="origin"/>
          <p:cNvSpPr txBox="1"/>
          <p:nvPr/>
        </p:nvSpPr>
        <p:spPr>
          <a:xfrm>
            <a:off x="10201975" y="4938183"/>
            <a:ext cx="14859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origin</a:t>
            </a:r>
          </a:p>
        </p:txBody>
      </p:sp>
      <p:sp>
        <p:nvSpPr>
          <p:cNvPr id="320" name="默认主机名"/>
          <p:cNvSpPr txBox="1"/>
          <p:nvPr/>
        </p:nvSpPr>
        <p:spPr>
          <a:xfrm>
            <a:off x="8153093" y="4925483"/>
            <a:ext cx="1892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默认主机名</a:t>
            </a:r>
          </a:p>
        </p:txBody>
      </p:sp>
      <p:sp>
        <p:nvSpPr>
          <p:cNvPr id="321" name="git clone -o &lt;name&gt; &lt;repository&gt;"/>
          <p:cNvSpPr txBox="1"/>
          <p:nvPr/>
        </p:nvSpPr>
        <p:spPr>
          <a:xfrm>
            <a:off x="5905500" y="5479520"/>
            <a:ext cx="58039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clone -o &lt;name&gt; &lt;repository&gt;</a:t>
            </a:r>
          </a:p>
        </p:txBody>
      </p:sp>
      <p:sp>
        <p:nvSpPr>
          <p:cNvPr id="322" name="查看某一主机的详细信息："/>
          <p:cNvSpPr txBox="1"/>
          <p:nvPr/>
        </p:nvSpPr>
        <p:spPr>
          <a:xfrm>
            <a:off x="554566" y="6025091"/>
            <a:ext cx="49911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查看某一主机的详细信息：</a:t>
            </a:r>
          </a:p>
        </p:txBody>
      </p:sp>
      <p:sp>
        <p:nvSpPr>
          <p:cNvPr id="323" name="git remote show [remote-name]"/>
          <p:cNvSpPr txBox="1"/>
          <p:nvPr/>
        </p:nvSpPr>
        <p:spPr>
          <a:xfrm>
            <a:off x="5444015" y="6117695"/>
            <a:ext cx="6007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remote show [remote-name]</a:t>
            </a:r>
          </a:p>
        </p:txBody>
      </p:sp>
      <p:sp>
        <p:nvSpPr>
          <p:cNvPr id="324" name="添加远程主机："/>
          <p:cNvSpPr txBox="1"/>
          <p:nvPr/>
        </p:nvSpPr>
        <p:spPr>
          <a:xfrm>
            <a:off x="561883" y="6592358"/>
            <a:ext cx="29591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添加远程主机：</a:t>
            </a:r>
          </a:p>
        </p:txBody>
      </p:sp>
      <p:sp>
        <p:nvSpPr>
          <p:cNvPr id="325" name="git remote add &lt;shortname&gt; &lt;url&gt;"/>
          <p:cNvSpPr txBox="1"/>
          <p:nvPr/>
        </p:nvSpPr>
        <p:spPr>
          <a:xfrm>
            <a:off x="3423224" y="6668558"/>
            <a:ext cx="6616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remote add &lt;shortname&gt; &lt;url&gt;</a:t>
            </a:r>
          </a:p>
        </p:txBody>
      </p:sp>
      <p:sp>
        <p:nvSpPr>
          <p:cNvPr id="326" name="使用字符串简写来代替整个URL"/>
          <p:cNvSpPr txBox="1"/>
          <p:nvPr/>
        </p:nvSpPr>
        <p:spPr>
          <a:xfrm>
            <a:off x="6270878" y="7190316"/>
            <a:ext cx="507314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A6AAA8"/>
                </a:solidFill>
              </a:defRPr>
            </a:lvl1pPr>
          </a:lstStyle>
          <a:p>
            <a:pPr/>
            <a:r>
              <a:t>使用字符串简写来代替整个URL</a:t>
            </a:r>
          </a:p>
        </p:txBody>
      </p:sp>
      <p:sp>
        <p:nvSpPr>
          <p:cNvPr id="327" name="删除远程主机："/>
          <p:cNvSpPr txBox="1"/>
          <p:nvPr/>
        </p:nvSpPr>
        <p:spPr>
          <a:xfrm>
            <a:off x="544950" y="7793037"/>
            <a:ext cx="29591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删除远程主机：</a:t>
            </a:r>
          </a:p>
        </p:txBody>
      </p:sp>
      <p:sp>
        <p:nvSpPr>
          <p:cNvPr id="328" name="git remote rm &lt;remote_short_name&gt;"/>
          <p:cNvSpPr txBox="1"/>
          <p:nvPr/>
        </p:nvSpPr>
        <p:spPr>
          <a:xfrm>
            <a:off x="3479800" y="7868179"/>
            <a:ext cx="6819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remote rm &lt;remote_short_name&gt;</a:t>
            </a:r>
          </a:p>
        </p:txBody>
      </p:sp>
      <p:sp>
        <p:nvSpPr>
          <p:cNvPr id="329" name="重命名远程主机："/>
          <p:cNvSpPr txBox="1"/>
          <p:nvPr/>
        </p:nvSpPr>
        <p:spPr>
          <a:xfrm>
            <a:off x="541866" y="8464020"/>
            <a:ext cx="33655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重命名远程主机：</a:t>
            </a:r>
          </a:p>
        </p:txBody>
      </p:sp>
      <p:sp>
        <p:nvSpPr>
          <p:cNvPr id="330" name="git remote rename &lt;old_name&gt; &lt;new_name&gt;"/>
          <p:cNvSpPr txBox="1"/>
          <p:nvPr/>
        </p:nvSpPr>
        <p:spPr>
          <a:xfrm>
            <a:off x="3822700" y="8540220"/>
            <a:ext cx="80391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remote rename &lt;old_name&gt; &lt;new_name&gt;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远程仓库"/>
          <p:cNvSpPr/>
          <p:nvPr/>
        </p:nvSpPr>
        <p:spPr>
          <a:xfrm>
            <a:off x="518583" y="529431"/>
            <a:ext cx="1943101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远程仓库</a:t>
            </a:r>
          </a:p>
        </p:txBody>
      </p:sp>
      <p:sp>
        <p:nvSpPr>
          <p:cNvPr id="333" name="git remote"/>
          <p:cNvSpPr txBox="1"/>
          <p:nvPr/>
        </p:nvSpPr>
        <p:spPr>
          <a:xfrm>
            <a:off x="511083" y="1876689"/>
            <a:ext cx="24003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remote</a:t>
            </a:r>
          </a:p>
        </p:txBody>
      </p:sp>
      <p:sp>
        <p:nvSpPr>
          <p:cNvPr id="334" name="管理主机名"/>
          <p:cNvSpPr txBox="1"/>
          <p:nvPr/>
        </p:nvSpPr>
        <p:spPr>
          <a:xfrm>
            <a:off x="3124199" y="1832239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管理主机名</a:t>
            </a:r>
          </a:p>
        </p:txBody>
      </p:sp>
      <p:pic>
        <p:nvPicPr>
          <p:cNvPr id="335" name="git-remote.png" descr="git-remo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435" y="2825750"/>
            <a:ext cx="7000160" cy="3717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git-remote-2.png" descr="git-remote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8790" y="5612870"/>
            <a:ext cx="7696201" cy="4000501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Rectangle"/>
          <p:cNvSpPr/>
          <p:nvPr/>
        </p:nvSpPr>
        <p:spPr>
          <a:xfrm>
            <a:off x="866113" y="5389297"/>
            <a:ext cx="2746442" cy="397405"/>
          </a:xfrm>
          <a:prstGeom prst="rect">
            <a:avLst/>
          </a:prstGeom>
          <a:ln w="63500">
            <a:solidFill>
              <a:schemeClr val="accent5">
                <a:hueOff val="101205"/>
                <a:satOff val="-13598"/>
                <a:lumOff val="2387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从远程仓库中抓取"/>
          <p:cNvSpPr/>
          <p:nvPr/>
        </p:nvSpPr>
        <p:spPr>
          <a:xfrm>
            <a:off x="569383" y="698500"/>
            <a:ext cx="3771901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从远程仓库中抓取</a:t>
            </a:r>
          </a:p>
        </p:txBody>
      </p:sp>
      <p:sp>
        <p:nvSpPr>
          <p:cNvPr id="340" name="git fetch"/>
          <p:cNvSpPr txBox="1"/>
          <p:nvPr/>
        </p:nvSpPr>
        <p:spPr>
          <a:xfrm>
            <a:off x="861276" y="1619249"/>
            <a:ext cx="21717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fetch</a:t>
            </a:r>
          </a:p>
        </p:txBody>
      </p:sp>
      <p:sp>
        <p:nvSpPr>
          <p:cNvPr id="341" name="将某个远程主机的更新，全部取回本地："/>
          <p:cNvSpPr txBox="1"/>
          <p:nvPr/>
        </p:nvSpPr>
        <p:spPr>
          <a:xfrm>
            <a:off x="870892" y="2292350"/>
            <a:ext cx="74295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将某个远程主机的更新，全部取回本地：</a:t>
            </a:r>
          </a:p>
        </p:txBody>
      </p:sp>
      <p:sp>
        <p:nvSpPr>
          <p:cNvPr id="342" name="git fetch [remote-name]"/>
          <p:cNvSpPr txBox="1"/>
          <p:nvPr/>
        </p:nvSpPr>
        <p:spPr>
          <a:xfrm>
            <a:off x="6666325" y="2959099"/>
            <a:ext cx="53721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fetch [remote-name]</a:t>
            </a:r>
          </a:p>
        </p:txBody>
      </p:sp>
      <p:sp>
        <p:nvSpPr>
          <p:cNvPr id="343" name="通常用来查看其他人的进程，取回的代码对本地的开发代码没有影响。"/>
          <p:cNvSpPr txBox="1"/>
          <p:nvPr/>
        </p:nvSpPr>
        <p:spPr>
          <a:xfrm>
            <a:off x="5368432" y="3604683"/>
            <a:ext cx="6635420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2800"/>
            </a:lvl1pPr>
          </a:lstStyle>
          <a:p>
            <a:pPr/>
            <a:r>
              <a:t>通常用来查看其他人的进程，取回的代码对本地的开发代码没有影响。</a:t>
            </a:r>
          </a:p>
        </p:txBody>
      </p:sp>
      <p:sp>
        <p:nvSpPr>
          <p:cNvPr id="344" name="取回特定分支的更新："/>
          <p:cNvSpPr txBox="1"/>
          <p:nvPr/>
        </p:nvSpPr>
        <p:spPr>
          <a:xfrm>
            <a:off x="955558" y="4707466"/>
            <a:ext cx="4178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取回特定分支的更新：</a:t>
            </a:r>
          </a:p>
        </p:txBody>
      </p:sp>
      <p:sp>
        <p:nvSpPr>
          <p:cNvPr id="345" name="git fetch &lt;remote-name&gt; &lt;branch-name&gt;"/>
          <p:cNvSpPr txBox="1"/>
          <p:nvPr/>
        </p:nvSpPr>
        <p:spPr>
          <a:xfrm>
            <a:off x="3559058" y="5242983"/>
            <a:ext cx="85725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fetch &lt;remote-name&gt; &lt;branch-name&gt;</a:t>
            </a:r>
          </a:p>
        </p:txBody>
      </p:sp>
      <p:sp>
        <p:nvSpPr>
          <p:cNvPr id="346" name="取回的更新，在本地主机上要用”远程主机名/分支名”的形式读取:"/>
          <p:cNvSpPr txBox="1"/>
          <p:nvPr/>
        </p:nvSpPr>
        <p:spPr>
          <a:xfrm>
            <a:off x="1726681" y="5884333"/>
            <a:ext cx="1026875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取回的更新，在本地主机上要用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”远程主机名/分支名”</a:t>
            </a:r>
            <a:r>
              <a:t>的形式读取:</a:t>
            </a:r>
          </a:p>
        </p:txBody>
      </p:sp>
      <p:sp>
        <p:nvSpPr>
          <p:cNvPr id="347" name="origin/master"/>
          <p:cNvSpPr txBox="1"/>
          <p:nvPr/>
        </p:nvSpPr>
        <p:spPr>
          <a:xfrm>
            <a:off x="9350258" y="6350000"/>
            <a:ext cx="2755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origin/master</a:t>
            </a:r>
          </a:p>
        </p:txBody>
      </p:sp>
      <p:sp>
        <p:nvSpPr>
          <p:cNvPr id="348" name="查看远程分支："/>
          <p:cNvSpPr txBox="1"/>
          <p:nvPr/>
        </p:nvSpPr>
        <p:spPr>
          <a:xfrm>
            <a:off x="6873758" y="6870700"/>
            <a:ext cx="26035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查看远程分支：</a:t>
            </a:r>
          </a:p>
        </p:txBody>
      </p:sp>
      <p:sp>
        <p:nvSpPr>
          <p:cNvPr id="349" name="git branch -r"/>
          <p:cNvSpPr txBox="1"/>
          <p:nvPr/>
        </p:nvSpPr>
        <p:spPr>
          <a:xfrm>
            <a:off x="9350258" y="6915150"/>
            <a:ext cx="2755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branch -r</a:t>
            </a:r>
          </a:p>
        </p:txBody>
      </p:sp>
      <p:sp>
        <p:nvSpPr>
          <p:cNvPr id="350" name="取回更新后，在其基础上创建新分支："/>
          <p:cNvSpPr txBox="1"/>
          <p:nvPr/>
        </p:nvSpPr>
        <p:spPr>
          <a:xfrm>
            <a:off x="1721533" y="7616825"/>
            <a:ext cx="61595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取回更新后，在其基础上创建新分支：</a:t>
            </a:r>
          </a:p>
        </p:txBody>
      </p:sp>
      <p:sp>
        <p:nvSpPr>
          <p:cNvPr id="351" name="git checkout -b newBrach origin/master"/>
          <p:cNvSpPr txBox="1"/>
          <p:nvPr/>
        </p:nvSpPr>
        <p:spPr>
          <a:xfrm>
            <a:off x="5256883" y="8101541"/>
            <a:ext cx="6870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checkout -b newBrach origin/master</a:t>
            </a:r>
          </a:p>
        </p:txBody>
      </p:sp>
      <p:sp>
        <p:nvSpPr>
          <p:cNvPr id="352" name="在本地分支上合并远程分支："/>
          <p:cNvSpPr txBox="1"/>
          <p:nvPr/>
        </p:nvSpPr>
        <p:spPr>
          <a:xfrm>
            <a:off x="3377760" y="8707966"/>
            <a:ext cx="47371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在本地分支上合并远程分支：</a:t>
            </a:r>
          </a:p>
        </p:txBody>
      </p:sp>
      <p:sp>
        <p:nvSpPr>
          <p:cNvPr id="353" name="git merge origin/master"/>
          <p:cNvSpPr txBox="1"/>
          <p:nvPr/>
        </p:nvSpPr>
        <p:spPr>
          <a:xfrm>
            <a:off x="7939823" y="8777816"/>
            <a:ext cx="42037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merge origin/master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从远程仓库中抓取"/>
          <p:cNvSpPr/>
          <p:nvPr/>
        </p:nvSpPr>
        <p:spPr>
          <a:xfrm>
            <a:off x="569383" y="698500"/>
            <a:ext cx="3771901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从远程仓库中抓取</a:t>
            </a:r>
          </a:p>
        </p:txBody>
      </p:sp>
      <p:sp>
        <p:nvSpPr>
          <p:cNvPr id="356" name="git fetch"/>
          <p:cNvSpPr txBox="1"/>
          <p:nvPr/>
        </p:nvSpPr>
        <p:spPr>
          <a:xfrm>
            <a:off x="861276" y="1619249"/>
            <a:ext cx="21717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fetch</a:t>
            </a:r>
          </a:p>
        </p:txBody>
      </p:sp>
      <p:pic>
        <p:nvPicPr>
          <p:cNvPr id="357" name="git-fetch.png" descr="git-fet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4312" y="3930306"/>
            <a:ext cx="8538357" cy="2412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git-fetch-toolbar.png" descr="git-fetch-toolb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2131" y="3949236"/>
            <a:ext cx="2286791" cy="23747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从远程仓库中抓取并合并本地分支"/>
          <p:cNvSpPr/>
          <p:nvPr/>
        </p:nvSpPr>
        <p:spPr>
          <a:xfrm>
            <a:off x="391583" y="512233"/>
            <a:ext cx="6972301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从远程仓库中抓取并合并本地分支</a:t>
            </a:r>
          </a:p>
        </p:txBody>
      </p:sp>
      <p:sp>
        <p:nvSpPr>
          <p:cNvPr id="361" name="git pull"/>
          <p:cNvSpPr txBox="1"/>
          <p:nvPr/>
        </p:nvSpPr>
        <p:spPr>
          <a:xfrm>
            <a:off x="362917" y="1789641"/>
            <a:ext cx="19431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pull</a:t>
            </a:r>
          </a:p>
        </p:txBody>
      </p:sp>
      <p:sp>
        <p:nvSpPr>
          <p:cNvPr id="362" name="git pull &lt;remote-name&gt; &lt;remote-branch-name&gt;:&lt;local-branch-name&gt;"/>
          <p:cNvSpPr txBox="1"/>
          <p:nvPr/>
        </p:nvSpPr>
        <p:spPr>
          <a:xfrm>
            <a:off x="44449" y="4070350"/>
            <a:ext cx="12915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pull &lt;remote-name&gt; &lt;remote-branch-name&gt;:&lt;local-branch-name&gt;</a:t>
            </a:r>
          </a:p>
        </p:txBody>
      </p:sp>
      <p:sp>
        <p:nvSpPr>
          <p:cNvPr id="363" name="完整命令："/>
          <p:cNvSpPr txBox="1"/>
          <p:nvPr/>
        </p:nvSpPr>
        <p:spPr>
          <a:xfrm>
            <a:off x="387349" y="3355975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/>
            <a:r>
              <a:t>完整命令：</a:t>
            </a:r>
          </a:p>
        </p:txBody>
      </p:sp>
      <p:sp>
        <p:nvSpPr>
          <p:cNvPr id="364" name="将远程分支与当前分支合并："/>
          <p:cNvSpPr txBox="1"/>
          <p:nvPr/>
        </p:nvSpPr>
        <p:spPr>
          <a:xfrm>
            <a:off x="385233" y="4668308"/>
            <a:ext cx="53975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3585F"/>
                </a:solidFill>
              </a:defRPr>
            </a:lvl1pPr>
          </a:lstStyle>
          <a:p>
            <a:pPr/>
            <a:r>
              <a:t>将远程分支与当前分支合并：</a:t>
            </a:r>
          </a:p>
        </p:txBody>
      </p:sp>
      <p:sp>
        <p:nvSpPr>
          <p:cNvPr id="365" name="git pull &lt;remote-name&gt; &lt;remote-branch-name&gt;"/>
          <p:cNvSpPr txBox="1"/>
          <p:nvPr/>
        </p:nvSpPr>
        <p:spPr>
          <a:xfrm>
            <a:off x="4104216" y="5289550"/>
            <a:ext cx="8851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pull &lt;remote-name&gt; &lt;remote-branch-name&gt;</a:t>
            </a:r>
          </a:p>
        </p:txBody>
      </p:sp>
      <p:grpSp>
        <p:nvGrpSpPr>
          <p:cNvPr id="370" name="Group"/>
          <p:cNvGrpSpPr/>
          <p:nvPr/>
        </p:nvGrpSpPr>
        <p:grpSpPr>
          <a:xfrm>
            <a:off x="2533650" y="1728787"/>
            <a:ext cx="6924403" cy="736601"/>
            <a:chOff x="0" y="0"/>
            <a:chExt cx="6924402" cy="736600"/>
          </a:xfrm>
        </p:grpSpPr>
        <p:sp>
          <p:nvSpPr>
            <p:cNvPr id="366" name="等同于先"/>
            <p:cNvSpPr txBox="1"/>
            <p:nvPr/>
          </p:nvSpPr>
          <p:spPr>
            <a:xfrm>
              <a:off x="0" y="0"/>
              <a:ext cx="19431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等同于先</a:t>
              </a:r>
            </a:p>
          </p:txBody>
        </p:sp>
        <p:sp>
          <p:nvSpPr>
            <p:cNvPr id="367" name="git fetch"/>
            <p:cNvSpPr txBox="1"/>
            <p:nvPr/>
          </p:nvSpPr>
          <p:spPr>
            <a:xfrm>
              <a:off x="1965234" y="76199"/>
              <a:ext cx="217170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InconsolataGo"/>
                  <a:ea typeface="InconsolataGo"/>
                  <a:cs typeface="InconsolataGo"/>
                  <a:sym typeface="InconsolataGo"/>
                </a:defRPr>
              </a:lvl1pPr>
            </a:lstStyle>
            <a:p>
              <a:pPr/>
              <a:r>
                <a:t>git fetch</a:t>
              </a:r>
            </a:p>
          </p:txBody>
        </p:sp>
        <p:sp>
          <p:nvSpPr>
            <p:cNvPr id="368" name="再"/>
            <p:cNvSpPr txBox="1"/>
            <p:nvPr/>
          </p:nvSpPr>
          <p:spPr>
            <a:xfrm>
              <a:off x="4159067" y="0"/>
              <a:ext cx="5715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再</a:t>
              </a:r>
            </a:p>
          </p:txBody>
        </p:sp>
        <p:sp>
          <p:nvSpPr>
            <p:cNvPr id="369" name="git merge"/>
            <p:cNvSpPr txBox="1"/>
            <p:nvPr/>
          </p:nvSpPr>
          <p:spPr>
            <a:xfrm>
              <a:off x="4752702" y="76199"/>
              <a:ext cx="217170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InconsolataGo"/>
                  <a:ea typeface="InconsolataGo"/>
                  <a:cs typeface="InconsolataGo"/>
                  <a:sym typeface="InconsolataGo"/>
                </a:defRPr>
              </a:lvl1pPr>
            </a:lstStyle>
            <a:p>
              <a:pPr/>
              <a:r>
                <a:t>git merge</a:t>
              </a:r>
            </a:p>
          </p:txBody>
        </p:sp>
      </p:grpSp>
      <p:sp>
        <p:nvSpPr>
          <p:cNvPr id="371" name="默认情况下，git clone 命令会自动设置本地 master 分支跟踪克隆的远程仓库的 master 分支（或不管是什么名字的默认分支）。"/>
          <p:cNvSpPr txBox="1"/>
          <p:nvPr/>
        </p:nvSpPr>
        <p:spPr>
          <a:xfrm>
            <a:off x="460858" y="7069666"/>
            <a:ext cx="12083085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/>
            </a:pPr>
            <a:r>
              <a:t>默认情况下，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git clone</a:t>
            </a:r>
            <a:r>
              <a:t> 命令会自动设置本地 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master</a:t>
            </a:r>
            <a:r>
              <a:t> 分支跟踪克隆的远程仓库的 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master</a:t>
            </a:r>
            <a:r>
              <a:t> 分支（或不管是什么名字的默认分支）。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从远程仓库中抓取并合并本地分支"/>
          <p:cNvSpPr/>
          <p:nvPr/>
        </p:nvSpPr>
        <p:spPr>
          <a:xfrm>
            <a:off x="391583" y="512233"/>
            <a:ext cx="6972301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从远程仓库中抓取并合并本地分支</a:t>
            </a:r>
          </a:p>
        </p:txBody>
      </p:sp>
      <p:sp>
        <p:nvSpPr>
          <p:cNvPr id="374" name="git pull"/>
          <p:cNvSpPr txBox="1"/>
          <p:nvPr/>
        </p:nvSpPr>
        <p:spPr>
          <a:xfrm>
            <a:off x="362917" y="1789641"/>
            <a:ext cx="19431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pull</a:t>
            </a:r>
          </a:p>
        </p:txBody>
      </p:sp>
      <p:grpSp>
        <p:nvGrpSpPr>
          <p:cNvPr id="379" name="Group"/>
          <p:cNvGrpSpPr/>
          <p:nvPr/>
        </p:nvGrpSpPr>
        <p:grpSpPr>
          <a:xfrm>
            <a:off x="2533650" y="1728787"/>
            <a:ext cx="6924403" cy="736601"/>
            <a:chOff x="0" y="0"/>
            <a:chExt cx="6924402" cy="736600"/>
          </a:xfrm>
        </p:grpSpPr>
        <p:sp>
          <p:nvSpPr>
            <p:cNvPr id="375" name="等同于先"/>
            <p:cNvSpPr txBox="1"/>
            <p:nvPr/>
          </p:nvSpPr>
          <p:spPr>
            <a:xfrm>
              <a:off x="0" y="0"/>
              <a:ext cx="19431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等同于先</a:t>
              </a:r>
            </a:p>
          </p:txBody>
        </p:sp>
        <p:sp>
          <p:nvSpPr>
            <p:cNvPr id="376" name="git fetch"/>
            <p:cNvSpPr txBox="1"/>
            <p:nvPr/>
          </p:nvSpPr>
          <p:spPr>
            <a:xfrm>
              <a:off x="1965234" y="76199"/>
              <a:ext cx="217170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InconsolataGo"/>
                  <a:ea typeface="InconsolataGo"/>
                  <a:cs typeface="InconsolataGo"/>
                  <a:sym typeface="InconsolataGo"/>
                </a:defRPr>
              </a:lvl1pPr>
            </a:lstStyle>
            <a:p>
              <a:pPr/>
              <a:r>
                <a:t>git fetch</a:t>
              </a:r>
            </a:p>
          </p:txBody>
        </p:sp>
        <p:sp>
          <p:nvSpPr>
            <p:cNvPr id="377" name="再"/>
            <p:cNvSpPr txBox="1"/>
            <p:nvPr/>
          </p:nvSpPr>
          <p:spPr>
            <a:xfrm>
              <a:off x="4159067" y="0"/>
              <a:ext cx="5715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再</a:t>
              </a:r>
            </a:p>
          </p:txBody>
        </p:sp>
        <p:sp>
          <p:nvSpPr>
            <p:cNvPr id="378" name="git merge"/>
            <p:cNvSpPr txBox="1"/>
            <p:nvPr/>
          </p:nvSpPr>
          <p:spPr>
            <a:xfrm>
              <a:off x="4752702" y="76199"/>
              <a:ext cx="217170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InconsolataGo"/>
                  <a:ea typeface="InconsolataGo"/>
                  <a:cs typeface="InconsolataGo"/>
                  <a:sym typeface="InconsolataGo"/>
                </a:defRPr>
              </a:lvl1pPr>
            </a:lstStyle>
            <a:p>
              <a:pPr/>
              <a:r>
                <a:t>git merge</a:t>
              </a:r>
            </a:p>
          </p:txBody>
        </p:sp>
      </p:grpSp>
      <p:pic>
        <p:nvPicPr>
          <p:cNvPr id="380" name="git-pull.png" descr="git-pu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5080" y="3854714"/>
            <a:ext cx="8557099" cy="4080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git-pull-toolbar.png" descr="git-pull-toolb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7270" y="4603981"/>
            <a:ext cx="1936255" cy="2581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安装git"/>
          <p:cNvSpPr/>
          <p:nvPr/>
        </p:nvSpPr>
        <p:spPr>
          <a:xfrm>
            <a:off x="789542" y="698500"/>
            <a:ext cx="1536650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安装git</a:t>
            </a:r>
          </a:p>
        </p:txBody>
      </p:sp>
      <p:grpSp>
        <p:nvGrpSpPr>
          <p:cNvPr id="136" name="Group"/>
          <p:cNvGrpSpPr/>
          <p:nvPr/>
        </p:nvGrpSpPr>
        <p:grpSpPr>
          <a:xfrm>
            <a:off x="2537749" y="2656276"/>
            <a:ext cx="7929302" cy="2321206"/>
            <a:chOff x="0" y="0"/>
            <a:chExt cx="7929300" cy="2321205"/>
          </a:xfrm>
        </p:grpSpPr>
        <p:sp>
          <p:nvSpPr>
            <p:cNvPr id="130" name="Mac OS X"/>
            <p:cNvSpPr txBox="1"/>
            <p:nvPr/>
          </p:nvSpPr>
          <p:spPr>
            <a:xfrm>
              <a:off x="2635615" y="1673505"/>
              <a:ext cx="217215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Mac OS X</a:t>
              </a:r>
            </a:p>
          </p:txBody>
        </p:sp>
        <p:sp>
          <p:nvSpPr>
            <p:cNvPr id="131" name="Windows"/>
            <p:cNvSpPr txBox="1"/>
            <p:nvPr/>
          </p:nvSpPr>
          <p:spPr>
            <a:xfrm>
              <a:off x="5960597" y="1673505"/>
              <a:ext cx="196870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Windows</a:t>
              </a:r>
            </a:p>
          </p:txBody>
        </p:sp>
        <p:sp>
          <p:nvSpPr>
            <p:cNvPr id="132" name="Linux"/>
            <p:cNvSpPr txBox="1"/>
            <p:nvPr/>
          </p:nvSpPr>
          <p:spPr>
            <a:xfrm>
              <a:off x="137891" y="1673505"/>
              <a:ext cx="120700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Linux</a:t>
              </a:r>
            </a:p>
          </p:txBody>
        </p:sp>
        <p:pic>
          <p:nvPicPr>
            <p:cNvPr id="133" name="th.jpg" descr="th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3758"/>
              <a:ext cx="1482792" cy="14827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th-1.jpg" descr="th-1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203554" y="0"/>
              <a:ext cx="1482792" cy="14827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finder-icon.jpg" descr="finder-icon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980298" y="13758"/>
              <a:ext cx="1482793" cy="14827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7" name="https://git-scm.com/downloads"/>
          <p:cNvSpPr txBox="1"/>
          <p:nvPr/>
        </p:nvSpPr>
        <p:spPr>
          <a:xfrm>
            <a:off x="1567713" y="6449483"/>
            <a:ext cx="64149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https://git-scm.com/downloads</a:t>
            </a:r>
          </a:p>
        </p:txBody>
      </p:sp>
      <p:sp>
        <p:nvSpPr>
          <p:cNvPr id="138" name="https://github.com/git/git/blob/master/INSTALL"/>
          <p:cNvSpPr txBox="1"/>
          <p:nvPr/>
        </p:nvSpPr>
        <p:spPr>
          <a:xfrm>
            <a:off x="1575460" y="7211483"/>
            <a:ext cx="95490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https://github.com/git/git/blob/master/INSTALL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将本地分支更新推送到远程主机"/>
          <p:cNvSpPr/>
          <p:nvPr/>
        </p:nvSpPr>
        <p:spPr>
          <a:xfrm>
            <a:off x="376766" y="546100"/>
            <a:ext cx="6515101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将本地分支更新推送到远程主机</a:t>
            </a:r>
          </a:p>
        </p:txBody>
      </p:sp>
      <p:sp>
        <p:nvSpPr>
          <p:cNvPr id="384" name="git push"/>
          <p:cNvSpPr txBox="1"/>
          <p:nvPr/>
        </p:nvSpPr>
        <p:spPr>
          <a:xfrm>
            <a:off x="329050" y="1536699"/>
            <a:ext cx="19431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push</a:t>
            </a:r>
          </a:p>
        </p:txBody>
      </p:sp>
      <p:sp>
        <p:nvSpPr>
          <p:cNvPr id="385" name="git push &lt;remote-name&gt; &lt;local-branch-name&gt;:&lt;remote-branch-name&gt;"/>
          <p:cNvSpPr txBox="1"/>
          <p:nvPr/>
        </p:nvSpPr>
        <p:spPr>
          <a:xfrm>
            <a:off x="44449" y="4095750"/>
            <a:ext cx="12915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push &lt;remote-name&gt; &lt;local-branch-name&gt;:&lt;remote-branch-name&gt;</a:t>
            </a:r>
          </a:p>
        </p:txBody>
      </p:sp>
      <p:sp>
        <p:nvSpPr>
          <p:cNvPr id="386" name="完整命令："/>
          <p:cNvSpPr txBox="1"/>
          <p:nvPr/>
        </p:nvSpPr>
        <p:spPr>
          <a:xfrm>
            <a:off x="383116" y="3340100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A6AAA8"/>
                </a:solidFill>
              </a:defRPr>
            </a:lvl1pPr>
          </a:lstStyle>
          <a:p>
            <a:pPr/>
            <a:r>
              <a:t>完整命令：</a:t>
            </a:r>
          </a:p>
        </p:txBody>
      </p:sp>
      <p:sp>
        <p:nvSpPr>
          <p:cNvPr id="387" name="&lt;来源地&gt;:&lt;目的地&gt;"/>
          <p:cNvSpPr txBox="1"/>
          <p:nvPr/>
        </p:nvSpPr>
        <p:spPr>
          <a:xfrm>
            <a:off x="9091745" y="4883150"/>
            <a:ext cx="363736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&lt;来源地&gt;:&lt;目的地&gt;</a:t>
            </a:r>
          </a:p>
        </p:txBody>
      </p:sp>
      <p:sp>
        <p:nvSpPr>
          <p:cNvPr id="388" name="分支推送顺序："/>
          <p:cNvSpPr txBox="1"/>
          <p:nvPr/>
        </p:nvSpPr>
        <p:spPr>
          <a:xfrm>
            <a:off x="6242050" y="4883150"/>
            <a:ext cx="29591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分支推送顺序：</a:t>
            </a:r>
          </a:p>
        </p:txBody>
      </p:sp>
      <p:sp>
        <p:nvSpPr>
          <p:cNvPr id="389" name="只有当你有所克隆服务器的写入权限，并且之前没有人推送过时，推送才能生效。"/>
          <p:cNvSpPr txBox="1"/>
          <p:nvPr/>
        </p:nvSpPr>
        <p:spPr>
          <a:xfrm>
            <a:off x="433917" y="6121399"/>
            <a:ext cx="1180213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pPr/>
            <a:r>
              <a:t>只有当你有所克隆服务器的写入权限，并且之前没有人推送过时，推送才能生效。</a:t>
            </a:r>
          </a:p>
        </p:txBody>
      </p:sp>
      <p:sp>
        <p:nvSpPr>
          <p:cNvPr id="390" name="先将其他人的更新拉取下来并将其合并进你的工作后才能推送。"/>
          <p:cNvSpPr txBox="1"/>
          <p:nvPr/>
        </p:nvSpPr>
        <p:spPr>
          <a:xfrm>
            <a:off x="467783" y="7592483"/>
            <a:ext cx="114935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pPr/>
            <a:r>
              <a:t>先将其他人的更新拉取下来并将其合并进你的工作后才能推送。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将本地分支更新推送到远程主机"/>
          <p:cNvSpPr/>
          <p:nvPr/>
        </p:nvSpPr>
        <p:spPr>
          <a:xfrm>
            <a:off x="376766" y="546100"/>
            <a:ext cx="6515101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将本地分支更新推送到远程主机</a:t>
            </a:r>
          </a:p>
        </p:txBody>
      </p:sp>
      <p:sp>
        <p:nvSpPr>
          <p:cNvPr id="393" name="git push"/>
          <p:cNvSpPr txBox="1"/>
          <p:nvPr/>
        </p:nvSpPr>
        <p:spPr>
          <a:xfrm>
            <a:off x="329050" y="1536699"/>
            <a:ext cx="19431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push</a:t>
            </a:r>
          </a:p>
        </p:txBody>
      </p:sp>
      <p:pic>
        <p:nvPicPr>
          <p:cNvPr id="394" name="git-push.png" descr="git-pus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0523" y="3855375"/>
            <a:ext cx="9442539" cy="3826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git-push-toolbar.png" descr="git-push-toolb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124" y="4669697"/>
            <a:ext cx="1949370" cy="2198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it flow"/>
          <p:cNvSpPr/>
          <p:nvPr/>
        </p:nvSpPr>
        <p:spPr>
          <a:xfrm>
            <a:off x="742873" y="692150"/>
            <a:ext cx="1562254" cy="6477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flow</a:t>
            </a:r>
          </a:p>
        </p:txBody>
      </p:sp>
      <p:sp>
        <p:nvSpPr>
          <p:cNvPr id="398" name="Vincent Driessen提出的分支管理策略"/>
          <p:cNvSpPr txBox="1"/>
          <p:nvPr/>
        </p:nvSpPr>
        <p:spPr>
          <a:xfrm>
            <a:off x="624755" y="3083983"/>
            <a:ext cx="683615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rPr u="sng">
                <a:hlinkClick r:id="rId2" invalidUrl="" action="" tgtFrame="" tooltip="" history="1" highlightClick="0" endSnd="0"/>
              </a:rPr>
              <a:t>Vincent Driessen</a:t>
            </a:r>
            <a:r>
              <a:t>提出的分支管理策略</a:t>
            </a:r>
          </a:p>
        </p:txBody>
      </p:sp>
      <p:sp>
        <p:nvSpPr>
          <p:cNvPr id="399" name="使版本库的演进保持简洁，主干清晰，各个分支各司其职、井井有条"/>
          <p:cNvSpPr txBox="1"/>
          <p:nvPr/>
        </p:nvSpPr>
        <p:spPr>
          <a:xfrm>
            <a:off x="580396" y="5761566"/>
            <a:ext cx="7051875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pPr/>
            <a:r>
              <a:t>使版本库的演进保持简洁，主干清晰，各个分支各司其职、井井有条</a:t>
            </a:r>
          </a:p>
        </p:txBody>
      </p:sp>
      <p:pic>
        <p:nvPicPr>
          <p:cNvPr id="400" name="o_git-flow-nvie.png" descr="o_git-flow-n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6171" y="2495158"/>
            <a:ext cx="4242541" cy="5711551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A successful Git branching model, Jan 05, 2010"/>
          <p:cNvSpPr txBox="1"/>
          <p:nvPr/>
        </p:nvSpPr>
        <p:spPr>
          <a:xfrm>
            <a:off x="635036" y="4002616"/>
            <a:ext cx="721690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4" invalidUrl="" action="" tgtFrame="" tooltip="" history="1" highlightClick="0" endSnd="0"/>
              </a:rPr>
              <a:t>A successful Git branching model</a:t>
            </a:r>
            <a:r>
              <a:t>, Jan 05, 2010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it flow流程图"/>
          <p:cNvSpPr/>
          <p:nvPr/>
        </p:nvSpPr>
        <p:spPr>
          <a:xfrm>
            <a:off x="802140" y="766233"/>
            <a:ext cx="2933853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flow流程图</a:t>
            </a:r>
          </a:p>
        </p:txBody>
      </p:sp>
      <p:pic>
        <p:nvPicPr>
          <p:cNvPr id="40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9440" y="2140991"/>
            <a:ext cx="10925920" cy="67619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主分支master"/>
          <p:cNvSpPr txBox="1"/>
          <p:nvPr/>
        </p:nvSpPr>
        <p:spPr>
          <a:xfrm>
            <a:off x="687815" y="1966383"/>
            <a:ext cx="288310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主分支master</a:t>
            </a:r>
          </a:p>
        </p:txBody>
      </p:sp>
      <p:sp>
        <p:nvSpPr>
          <p:cNvPr id="407" name="代码库应该有一个、且仅有一个主分支…"/>
          <p:cNvSpPr txBox="1"/>
          <p:nvPr/>
        </p:nvSpPr>
        <p:spPr>
          <a:xfrm>
            <a:off x="742354" y="3329516"/>
            <a:ext cx="6228426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>
              <a:buSzPct val="100000"/>
              <a:buChar char="•"/>
              <a:defRPr sz="3200"/>
            </a:pPr>
            <a:r>
              <a:t>代码库应该有一个、且仅有一个主分支</a:t>
            </a:r>
          </a:p>
          <a:p>
            <a:pPr marL="304800" indent="-304800" algn="l">
              <a:buSzPct val="100000"/>
              <a:buChar char="•"/>
              <a:defRPr sz="3200"/>
            </a:pPr>
            <a:r>
              <a:t>所有提供给用户使用的正式版本，都在这个主分支上发布</a:t>
            </a:r>
          </a:p>
          <a:p>
            <a:pPr marL="304800" indent="-304800" algn="l">
              <a:buSzPct val="100000"/>
              <a:buChar char="•"/>
              <a:defRPr sz="3200"/>
            </a:pPr>
            <a:r>
              <a:t>git主分支的名字，默认叫做master</a:t>
            </a:r>
          </a:p>
          <a:p>
            <a:pPr marL="304800" indent="-304800" algn="l">
              <a:buSzPct val="100000"/>
              <a:buChar char="•"/>
              <a:defRPr sz="3200"/>
            </a:pPr>
            <a:r>
              <a:t>主分支只用来发布重大版本</a:t>
            </a:r>
          </a:p>
        </p:txBody>
      </p:sp>
      <p:pic>
        <p:nvPicPr>
          <p:cNvPr id="40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5823" y="1108207"/>
            <a:ext cx="3768594" cy="7537186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git flow"/>
          <p:cNvSpPr/>
          <p:nvPr/>
        </p:nvSpPr>
        <p:spPr>
          <a:xfrm>
            <a:off x="742873" y="692150"/>
            <a:ext cx="1562254" cy="6477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开发分支develop"/>
          <p:cNvSpPr txBox="1"/>
          <p:nvPr/>
        </p:nvSpPr>
        <p:spPr>
          <a:xfrm>
            <a:off x="742746" y="1907116"/>
            <a:ext cx="359450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开发分支develop</a:t>
            </a:r>
          </a:p>
        </p:txBody>
      </p:sp>
      <p:pic>
        <p:nvPicPr>
          <p:cNvPr id="41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1684" y="1809095"/>
            <a:ext cx="5547388" cy="6135410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开发用的分支，叫做develop，日常开发应该在开发分支上完成…"/>
          <p:cNvSpPr txBox="1"/>
          <p:nvPr/>
        </p:nvSpPr>
        <p:spPr>
          <a:xfrm>
            <a:off x="761136" y="3143249"/>
            <a:ext cx="5260520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>
              <a:buSzPct val="100000"/>
              <a:buChar char="•"/>
              <a:defRPr sz="3200"/>
            </a:pPr>
            <a:r>
              <a:t>开发用的分支，叫做develop，日常开发应该在开发分支上完成</a:t>
            </a:r>
          </a:p>
          <a:p>
            <a:pPr marL="304800" indent="-304800" algn="l">
              <a:buSzPct val="100000"/>
              <a:buChar char="•"/>
              <a:defRPr sz="3200"/>
            </a:pPr>
            <a:r>
              <a:t>开发分支用来生成代码的最新隔夜版本（nightly）</a:t>
            </a:r>
          </a:p>
          <a:p>
            <a:pPr marL="304800" indent="-304800" algn="l">
              <a:buSzPct val="100000"/>
              <a:buChar char="•"/>
              <a:defRPr sz="3200"/>
            </a:pPr>
            <a:r>
              <a:t>正式对外发布，就在master分支上，对develop分支进行"合并"（merge）</a:t>
            </a:r>
          </a:p>
        </p:txBody>
      </p:sp>
      <p:sp>
        <p:nvSpPr>
          <p:cNvPr id="414" name="git flow"/>
          <p:cNvSpPr/>
          <p:nvPr/>
        </p:nvSpPr>
        <p:spPr>
          <a:xfrm>
            <a:off x="742873" y="692150"/>
            <a:ext cx="1562254" cy="6477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开发分支develop"/>
          <p:cNvSpPr txBox="1"/>
          <p:nvPr/>
        </p:nvSpPr>
        <p:spPr>
          <a:xfrm>
            <a:off x="742746" y="2237316"/>
            <a:ext cx="359450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开发分支develop</a:t>
            </a:r>
          </a:p>
        </p:txBody>
      </p:sp>
      <p:sp>
        <p:nvSpPr>
          <p:cNvPr id="417" name="git创建develop分支的命令："/>
          <p:cNvSpPr txBox="1"/>
          <p:nvPr/>
        </p:nvSpPr>
        <p:spPr>
          <a:xfrm>
            <a:off x="761136" y="3244850"/>
            <a:ext cx="528492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git创建develop分支的命令：</a:t>
            </a:r>
          </a:p>
        </p:txBody>
      </p:sp>
      <p:sp>
        <p:nvSpPr>
          <p:cNvPr id="418" name="git checkout -b develop master"/>
          <p:cNvSpPr txBox="1"/>
          <p:nvPr/>
        </p:nvSpPr>
        <p:spPr>
          <a:xfrm>
            <a:off x="2099733" y="4188883"/>
            <a:ext cx="69723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checkout -b develop master</a:t>
            </a:r>
          </a:p>
        </p:txBody>
      </p:sp>
      <p:sp>
        <p:nvSpPr>
          <p:cNvPr id="419" name="将develop分支发布到master分支的命令："/>
          <p:cNvSpPr txBox="1"/>
          <p:nvPr/>
        </p:nvSpPr>
        <p:spPr>
          <a:xfrm>
            <a:off x="789245" y="4870450"/>
            <a:ext cx="770097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将develop分支发布到master分支的命令：</a:t>
            </a:r>
          </a:p>
        </p:txBody>
      </p:sp>
      <p:sp>
        <p:nvSpPr>
          <p:cNvPr id="420" name="# 切换到Master分支…"/>
          <p:cNvSpPr txBox="1"/>
          <p:nvPr/>
        </p:nvSpPr>
        <p:spPr>
          <a:xfrm>
            <a:off x="2042583" y="5640916"/>
            <a:ext cx="5194301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A6AAA8"/>
                </a:solidFill>
              </a:defRPr>
            </a:pPr>
            <a:r>
              <a:t># 切换到Master分支</a:t>
            </a:r>
          </a:p>
          <a:p>
            <a:pPr algn="l">
              <a:defRPr sz="3200"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git checkout master</a:t>
            </a:r>
          </a:p>
          <a:p>
            <a:pPr algn="l">
              <a:defRPr sz="3200"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</a:p>
          <a:p>
            <a:pPr algn="l">
              <a:defRPr sz="3200"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# 对Develop分支进行合并</a:t>
            </a:r>
          </a:p>
          <a:p>
            <a:pPr algn="l">
              <a:defRPr sz="3200"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git merge --no-ff develop</a:t>
            </a:r>
          </a:p>
        </p:txBody>
      </p:sp>
      <p:sp>
        <p:nvSpPr>
          <p:cNvPr id="421" name="git flow"/>
          <p:cNvSpPr/>
          <p:nvPr/>
        </p:nvSpPr>
        <p:spPr>
          <a:xfrm>
            <a:off x="742873" y="692150"/>
            <a:ext cx="1562254" cy="6477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临时性分支"/>
          <p:cNvSpPr txBox="1"/>
          <p:nvPr/>
        </p:nvSpPr>
        <p:spPr>
          <a:xfrm>
            <a:off x="704850" y="1838325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临时性分支</a:t>
            </a:r>
          </a:p>
        </p:txBody>
      </p:sp>
      <p:sp>
        <p:nvSpPr>
          <p:cNvPr id="424" name="功能（feature）分支…"/>
          <p:cNvSpPr txBox="1"/>
          <p:nvPr/>
        </p:nvSpPr>
        <p:spPr>
          <a:xfrm>
            <a:off x="730148" y="3117850"/>
            <a:ext cx="4777979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20000"/>
              <a:buChar char="•"/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功能（feature）分支</a:t>
            </a:r>
          </a:p>
          <a:p>
            <a:pPr marL="304800" indent="-304800" algn="l">
              <a:buSzPct val="120000"/>
              <a:buChar char="•"/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预发布（release）分支</a:t>
            </a:r>
          </a:p>
          <a:p>
            <a:pPr marL="304800" indent="-304800" algn="l">
              <a:buSzPct val="120000"/>
              <a:buChar char="•"/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修补bug（hotfix）分支</a:t>
            </a:r>
          </a:p>
        </p:txBody>
      </p:sp>
      <p:sp>
        <p:nvSpPr>
          <p:cNvPr id="425" name="这三种分支都属于临时性需要，使用完以后，应该删除，使得代码库的常设分支始终只有master和develop。"/>
          <p:cNvSpPr txBox="1"/>
          <p:nvPr/>
        </p:nvSpPr>
        <p:spPr>
          <a:xfrm>
            <a:off x="904412" y="5761566"/>
            <a:ext cx="10633538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pPr/>
            <a:r>
              <a:t>这三种分支都属于临时性需要，使用完以后，应该删除，使得代码库的常设分支始终只有master和develop。</a:t>
            </a:r>
          </a:p>
        </p:txBody>
      </p:sp>
      <p:sp>
        <p:nvSpPr>
          <p:cNvPr id="426" name="git flow"/>
          <p:cNvSpPr/>
          <p:nvPr/>
        </p:nvSpPr>
        <p:spPr>
          <a:xfrm>
            <a:off x="742873" y="692150"/>
            <a:ext cx="1562254" cy="6477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功能（feature）分支"/>
          <p:cNvSpPr txBox="1"/>
          <p:nvPr/>
        </p:nvSpPr>
        <p:spPr>
          <a:xfrm>
            <a:off x="742399" y="1833033"/>
            <a:ext cx="4272535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功能（feature）分支</a:t>
            </a:r>
          </a:p>
        </p:txBody>
      </p:sp>
      <p:sp>
        <p:nvSpPr>
          <p:cNvPr id="429" name="为了开发某种特定功能…"/>
          <p:cNvSpPr txBox="1"/>
          <p:nvPr/>
        </p:nvSpPr>
        <p:spPr>
          <a:xfrm>
            <a:off x="785105" y="3062816"/>
            <a:ext cx="5951018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00000"/>
              <a:buChar char="•"/>
              <a:defRPr sz="3200"/>
            </a:pPr>
            <a:r>
              <a:t>为了开发某种特定功能</a:t>
            </a:r>
          </a:p>
          <a:p>
            <a:pPr marL="304800" indent="-304800" algn="l">
              <a:buSzPct val="100000"/>
              <a:buChar char="•"/>
              <a:defRPr sz="3200"/>
            </a:pPr>
            <a:r>
              <a:t>从develop分支上分出来</a:t>
            </a:r>
          </a:p>
          <a:p>
            <a:pPr marL="304800" indent="-304800" algn="l">
              <a:buSzPct val="100000"/>
              <a:buChar char="•"/>
              <a:defRPr sz="3200"/>
            </a:pPr>
            <a:r>
              <a:t>开发完成后，要再并入develop</a:t>
            </a:r>
          </a:p>
        </p:txBody>
      </p:sp>
      <p:pic>
        <p:nvPicPr>
          <p:cNvPr id="43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5518" y="926603"/>
            <a:ext cx="4346847" cy="7900394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功能分支的名字，可以采用feature-*的形式命名。"/>
          <p:cNvSpPr txBox="1"/>
          <p:nvPr/>
        </p:nvSpPr>
        <p:spPr>
          <a:xfrm>
            <a:off x="860568" y="5992283"/>
            <a:ext cx="6825103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/>
            </a:pPr>
            <a:r>
              <a:t>功能分支的名字，可以采用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feature-*</a:t>
            </a:r>
            <a:r>
              <a:t>的形式命名。</a:t>
            </a:r>
          </a:p>
        </p:txBody>
      </p:sp>
      <p:sp>
        <p:nvSpPr>
          <p:cNvPr id="432" name="git flow"/>
          <p:cNvSpPr/>
          <p:nvPr/>
        </p:nvSpPr>
        <p:spPr>
          <a:xfrm>
            <a:off x="742873" y="692150"/>
            <a:ext cx="1562254" cy="6477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功能（feature）分支"/>
          <p:cNvSpPr txBox="1"/>
          <p:nvPr/>
        </p:nvSpPr>
        <p:spPr>
          <a:xfrm>
            <a:off x="691599" y="1731433"/>
            <a:ext cx="4272535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功能（feature）分支</a:t>
            </a:r>
          </a:p>
        </p:txBody>
      </p:sp>
      <p:sp>
        <p:nvSpPr>
          <p:cNvPr id="435" name="创建一个功能分支："/>
          <p:cNvSpPr txBox="1"/>
          <p:nvPr/>
        </p:nvSpPr>
        <p:spPr>
          <a:xfrm>
            <a:off x="704849" y="3346449"/>
            <a:ext cx="3771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创建一个功能分支：</a:t>
            </a:r>
          </a:p>
        </p:txBody>
      </p:sp>
      <p:sp>
        <p:nvSpPr>
          <p:cNvPr id="436" name="git checkout -b feature-x develop"/>
          <p:cNvSpPr txBox="1"/>
          <p:nvPr/>
        </p:nvSpPr>
        <p:spPr>
          <a:xfrm>
            <a:off x="2351616" y="3941233"/>
            <a:ext cx="76581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checkout -b feature-x develop</a:t>
            </a:r>
          </a:p>
        </p:txBody>
      </p:sp>
      <p:sp>
        <p:nvSpPr>
          <p:cNvPr id="437" name="开发完成后，将功能分支合并到develop分支："/>
          <p:cNvSpPr txBox="1"/>
          <p:nvPr/>
        </p:nvSpPr>
        <p:spPr>
          <a:xfrm>
            <a:off x="732891" y="5014383"/>
            <a:ext cx="849101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开发完成后，将功能分支合并到develop分支：</a:t>
            </a:r>
          </a:p>
        </p:txBody>
      </p:sp>
      <p:sp>
        <p:nvSpPr>
          <p:cNvPr id="438" name="git checkout develop…"/>
          <p:cNvSpPr txBox="1"/>
          <p:nvPr/>
        </p:nvSpPr>
        <p:spPr>
          <a:xfrm>
            <a:off x="2414295" y="5687482"/>
            <a:ext cx="628650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git checkout develop</a:t>
            </a:r>
          </a:p>
          <a:p>
            <a: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git merge --no-ff feature-x</a:t>
            </a:r>
          </a:p>
        </p:txBody>
      </p:sp>
      <p:sp>
        <p:nvSpPr>
          <p:cNvPr id="439" name="删除feature分支："/>
          <p:cNvSpPr txBox="1"/>
          <p:nvPr/>
        </p:nvSpPr>
        <p:spPr>
          <a:xfrm>
            <a:off x="736346" y="7285566"/>
            <a:ext cx="340410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删除feature分支：</a:t>
            </a:r>
          </a:p>
        </p:txBody>
      </p:sp>
      <p:sp>
        <p:nvSpPr>
          <p:cNvPr id="440" name="git branch -d feature-x"/>
          <p:cNvSpPr txBox="1"/>
          <p:nvPr/>
        </p:nvSpPr>
        <p:spPr>
          <a:xfrm>
            <a:off x="2472266" y="7981949"/>
            <a:ext cx="53721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branch -d feature-x</a:t>
            </a:r>
          </a:p>
        </p:txBody>
      </p:sp>
      <p:sp>
        <p:nvSpPr>
          <p:cNvPr id="441" name="git flow"/>
          <p:cNvSpPr/>
          <p:nvPr/>
        </p:nvSpPr>
        <p:spPr>
          <a:xfrm>
            <a:off x="742873" y="692150"/>
            <a:ext cx="1562254" cy="6477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ourcetree.png" descr="sourcetr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3489" y="3789610"/>
            <a:ext cx="2174380" cy="217438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https://sourcetreeapp.com"/>
          <p:cNvSpPr txBox="1"/>
          <p:nvPr/>
        </p:nvSpPr>
        <p:spPr>
          <a:xfrm>
            <a:off x="3645712" y="5044016"/>
            <a:ext cx="55101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https://sourcetreeapp.com</a:t>
            </a:r>
          </a:p>
        </p:txBody>
      </p:sp>
      <p:sp>
        <p:nvSpPr>
          <p:cNvPr id="142" name="SourceTree"/>
          <p:cNvSpPr txBox="1"/>
          <p:nvPr/>
        </p:nvSpPr>
        <p:spPr>
          <a:xfrm>
            <a:off x="3633410" y="4084389"/>
            <a:ext cx="318729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/>
            </a:lvl1pPr>
          </a:lstStyle>
          <a:p>
            <a:pPr/>
            <a:r>
              <a:t>SourceTree</a:t>
            </a:r>
          </a:p>
        </p:txBody>
      </p:sp>
      <p:sp>
        <p:nvSpPr>
          <p:cNvPr id="143" name="安装git"/>
          <p:cNvSpPr/>
          <p:nvPr/>
        </p:nvSpPr>
        <p:spPr>
          <a:xfrm>
            <a:off x="789542" y="698500"/>
            <a:ext cx="1536650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安装git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预发布（release）分支"/>
          <p:cNvSpPr txBox="1"/>
          <p:nvPr/>
        </p:nvSpPr>
        <p:spPr>
          <a:xfrm>
            <a:off x="679051" y="1968500"/>
            <a:ext cx="480563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预发布（release）分支</a:t>
            </a:r>
          </a:p>
        </p:txBody>
      </p:sp>
      <p:sp>
        <p:nvSpPr>
          <p:cNvPr id="444" name="发布正式版本之前（即合并到master分支之前），可能需要有一个预发布的版本进行测试。"/>
          <p:cNvSpPr txBox="1"/>
          <p:nvPr/>
        </p:nvSpPr>
        <p:spPr>
          <a:xfrm>
            <a:off x="708981" y="3333749"/>
            <a:ext cx="9154986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pPr/>
            <a:r>
              <a:t>发布正式版本之前（即合并到master分支之前），可能需要有一个预发布的版本进行测试。</a:t>
            </a:r>
          </a:p>
        </p:txBody>
      </p:sp>
      <p:sp>
        <p:nvSpPr>
          <p:cNvPr id="445" name="预发布分支是从develop分支上面分出来的…"/>
          <p:cNvSpPr txBox="1"/>
          <p:nvPr/>
        </p:nvSpPr>
        <p:spPr>
          <a:xfrm>
            <a:off x="696104" y="4931833"/>
            <a:ext cx="9485313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/>
            </a:pPr>
            <a:r>
              <a:t>预发布分支是从develop分支上面分出来的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预发布结束以后，必须合并进develop和master分支</a:t>
            </a:r>
          </a:p>
        </p:txBody>
      </p:sp>
      <p:sp>
        <p:nvSpPr>
          <p:cNvPr id="446" name="分支命名，可以采用release-*的形式"/>
          <p:cNvSpPr txBox="1"/>
          <p:nvPr/>
        </p:nvSpPr>
        <p:spPr>
          <a:xfrm>
            <a:off x="726016" y="6561666"/>
            <a:ext cx="681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/>
            </a:pPr>
            <a:r>
              <a:t>分支命名，可以采用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release-*</a:t>
            </a:r>
            <a:r>
              <a:t>的形式</a:t>
            </a:r>
          </a:p>
        </p:txBody>
      </p:sp>
      <p:sp>
        <p:nvSpPr>
          <p:cNvPr id="447" name="git flow"/>
          <p:cNvSpPr/>
          <p:nvPr/>
        </p:nvSpPr>
        <p:spPr>
          <a:xfrm>
            <a:off x="742873" y="692150"/>
            <a:ext cx="1562254" cy="6477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创建一个预发布分支："/>
          <p:cNvSpPr txBox="1"/>
          <p:nvPr/>
        </p:nvSpPr>
        <p:spPr>
          <a:xfrm>
            <a:off x="654050" y="2686579"/>
            <a:ext cx="4178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创建一个预发布分支：</a:t>
            </a:r>
          </a:p>
        </p:txBody>
      </p:sp>
      <p:sp>
        <p:nvSpPr>
          <p:cNvPr id="450" name="git checkout -b release-1.2 develop"/>
          <p:cNvSpPr txBox="1"/>
          <p:nvPr/>
        </p:nvSpPr>
        <p:spPr>
          <a:xfrm>
            <a:off x="1981200" y="3308349"/>
            <a:ext cx="811530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checkout -b release-1.2 develop</a:t>
            </a:r>
          </a:p>
        </p:txBody>
      </p:sp>
      <p:sp>
        <p:nvSpPr>
          <p:cNvPr id="451" name="确认没有问题后，合并到master分支："/>
          <p:cNvSpPr txBox="1"/>
          <p:nvPr/>
        </p:nvSpPr>
        <p:spPr>
          <a:xfrm>
            <a:off x="693470" y="3962929"/>
            <a:ext cx="704586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确认没有问题后，合并到master分支：</a:t>
            </a:r>
          </a:p>
        </p:txBody>
      </p:sp>
      <p:sp>
        <p:nvSpPr>
          <p:cNvPr id="452" name="git checkout master…"/>
          <p:cNvSpPr txBox="1"/>
          <p:nvPr/>
        </p:nvSpPr>
        <p:spPr>
          <a:xfrm>
            <a:off x="2016980" y="4706408"/>
            <a:ext cx="697230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git checkout master</a:t>
            </a:r>
          </a:p>
          <a:p>
            <a: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git merge --no-ff release-1.2</a:t>
            </a:r>
          </a:p>
          <a:p>
            <a:pPr algn="l">
              <a:defRPr sz="2800"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# 对合并生成的新节点，做一个标签</a:t>
            </a:r>
          </a:p>
          <a:p>
            <a: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git tag -a 1.2</a:t>
            </a:r>
          </a:p>
        </p:txBody>
      </p:sp>
      <p:sp>
        <p:nvSpPr>
          <p:cNvPr id="453" name="再合并到develop分支："/>
          <p:cNvSpPr txBox="1"/>
          <p:nvPr/>
        </p:nvSpPr>
        <p:spPr>
          <a:xfrm>
            <a:off x="715958" y="6834187"/>
            <a:ext cx="442701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再合并到develop分支：</a:t>
            </a:r>
          </a:p>
        </p:txBody>
      </p:sp>
      <p:sp>
        <p:nvSpPr>
          <p:cNvPr id="454" name="git checkout develop…"/>
          <p:cNvSpPr txBox="1"/>
          <p:nvPr/>
        </p:nvSpPr>
        <p:spPr>
          <a:xfrm>
            <a:off x="2071293" y="7421033"/>
            <a:ext cx="674370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git checkout develop</a:t>
            </a:r>
          </a:p>
          <a:p>
            <a: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git merge --no-ff release-1.2</a:t>
            </a:r>
          </a:p>
        </p:txBody>
      </p:sp>
      <p:sp>
        <p:nvSpPr>
          <p:cNvPr id="455" name="最后，删除预发布分支："/>
          <p:cNvSpPr txBox="1"/>
          <p:nvPr/>
        </p:nvSpPr>
        <p:spPr>
          <a:xfrm>
            <a:off x="768349" y="8570383"/>
            <a:ext cx="45847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最后，删除预发布分支：</a:t>
            </a:r>
          </a:p>
        </p:txBody>
      </p:sp>
      <p:sp>
        <p:nvSpPr>
          <p:cNvPr id="456" name="git branch -d release-1.2"/>
          <p:cNvSpPr txBox="1"/>
          <p:nvPr/>
        </p:nvSpPr>
        <p:spPr>
          <a:xfrm>
            <a:off x="5350933" y="8614833"/>
            <a:ext cx="58293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branch -d release-1.2</a:t>
            </a:r>
          </a:p>
        </p:txBody>
      </p:sp>
      <p:sp>
        <p:nvSpPr>
          <p:cNvPr id="457" name="预发布（release）分支"/>
          <p:cNvSpPr txBox="1"/>
          <p:nvPr/>
        </p:nvSpPr>
        <p:spPr>
          <a:xfrm>
            <a:off x="657885" y="1757891"/>
            <a:ext cx="480563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预发布（release）分支</a:t>
            </a:r>
          </a:p>
        </p:txBody>
      </p:sp>
      <p:sp>
        <p:nvSpPr>
          <p:cNvPr id="458" name="git flow"/>
          <p:cNvSpPr/>
          <p:nvPr/>
        </p:nvSpPr>
        <p:spPr>
          <a:xfrm>
            <a:off x="742873" y="692150"/>
            <a:ext cx="1562254" cy="6477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修补bug（hotfix）分支"/>
          <p:cNvSpPr txBox="1"/>
          <p:nvPr/>
        </p:nvSpPr>
        <p:spPr>
          <a:xfrm>
            <a:off x="683378" y="1749425"/>
            <a:ext cx="476311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修补bug（hotfix）分支</a:t>
            </a:r>
          </a:p>
        </p:txBody>
      </p:sp>
      <p:sp>
        <p:nvSpPr>
          <p:cNvPr id="461" name="修补bug分支是从master分支上面分出来的…"/>
          <p:cNvSpPr txBox="1"/>
          <p:nvPr/>
        </p:nvSpPr>
        <p:spPr>
          <a:xfrm>
            <a:off x="679170" y="3361266"/>
            <a:ext cx="6150601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/>
            </a:pPr>
            <a:r>
              <a:t>修补bug分支是从master分支上面分出来的</a:t>
            </a:r>
          </a:p>
          <a:p>
            <a:pPr algn="l"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修补结束以后，再合并进master和develop分支</a:t>
            </a:r>
          </a:p>
        </p:txBody>
      </p:sp>
      <p:sp>
        <p:nvSpPr>
          <p:cNvPr id="462" name="分支命名，可以采用hotfix-*的形式"/>
          <p:cNvSpPr txBox="1"/>
          <p:nvPr/>
        </p:nvSpPr>
        <p:spPr>
          <a:xfrm>
            <a:off x="755650" y="6216650"/>
            <a:ext cx="66167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分支命名，可以采用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hotfix-*</a:t>
            </a:r>
            <a:r>
              <a:t>的形式</a:t>
            </a:r>
          </a:p>
        </p:txBody>
      </p:sp>
      <p:grpSp>
        <p:nvGrpSpPr>
          <p:cNvPr id="465" name="Group"/>
          <p:cNvGrpSpPr/>
          <p:nvPr/>
        </p:nvGrpSpPr>
        <p:grpSpPr>
          <a:xfrm>
            <a:off x="7596518" y="2653721"/>
            <a:ext cx="5206274" cy="4446158"/>
            <a:chOff x="0" y="0"/>
            <a:chExt cx="5206272" cy="4446156"/>
          </a:xfrm>
        </p:grpSpPr>
        <p:pic>
          <p:nvPicPr>
            <p:cNvPr id="463" name="pasted-image.png" descr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206273" cy="44461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4" name="Hotfix"/>
            <p:cNvSpPr/>
            <p:nvPr/>
          </p:nvSpPr>
          <p:spPr>
            <a:xfrm>
              <a:off x="1361390" y="23700"/>
              <a:ext cx="1208727" cy="4179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Hotfix</a:t>
              </a:r>
            </a:p>
          </p:txBody>
        </p:sp>
      </p:grpSp>
      <p:sp>
        <p:nvSpPr>
          <p:cNvPr id="466" name="git flow"/>
          <p:cNvSpPr/>
          <p:nvPr/>
        </p:nvSpPr>
        <p:spPr>
          <a:xfrm>
            <a:off x="742873" y="692150"/>
            <a:ext cx="1562254" cy="6477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创建一个修补bug分支："/>
          <p:cNvSpPr txBox="1"/>
          <p:nvPr/>
        </p:nvSpPr>
        <p:spPr>
          <a:xfrm>
            <a:off x="699160" y="2842683"/>
            <a:ext cx="44944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创建一个修补bug分支：</a:t>
            </a:r>
          </a:p>
        </p:txBody>
      </p:sp>
      <p:sp>
        <p:nvSpPr>
          <p:cNvPr id="469" name="git checkout -b hotfix-0.1 master"/>
          <p:cNvSpPr txBox="1"/>
          <p:nvPr/>
        </p:nvSpPr>
        <p:spPr>
          <a:xfrm>
            <a:off x="2673349" y="3602566"/>
            <a:ext cx="76581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checkout -b hotfix-0.1 master</a:t>
            </a:r>
          </a:p>
        </p:txBody>
      </p:sp>
      <p:sp>
        <p:nvSpPr>
          <p:cNvPr id="470" name="修补结束后，合并到master分支："/>
          <p:cNvSpPr txBox="1"/>
          <p:nvPr/>
        </p:nvSpPr>
        <p:spPr>
          <a:xfrm>
            <a:off x="710403" y="4404783"/>
            <a:ext cx="623306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修补结束后，合并到master分支：</a:t>
            </a:r>
          </a:p>
        </p:txBody>
      </p:sp>
      <p:sp>
        <p:nvSpPr>
          <p:cNvPr id="471" name="git checkout master…"/>
          <p:cNvSpPr txBox="1"/>
          <p:nvPr/>
        </p:nvSpPr>
        <p:spPr>
          <a:xfrm>
            <a:off x="2676956" y="5017029"/>
            <a:ext cx="67437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git checkout master</a:t>
            </a:r>
          </a:p>
          <a:p>
            <a: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git merge --no-ff hotfix-0.1</a:t>
            </a:r>
          </a:p>
          <a:p>
            <a: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git tag -a 0.1.1</a:t>
            </a:r>
          </a:p>
        </p:txBody>
      </p:sp>
      <p:sp>
        <p:nvSpPr>
          <p:cNvPr id="472" name="再合并到develop分支："/>
          <p:cNvSpPr txBox="1"/>
          <p:nvPr/>
        </p:nvSpPr>
        <p:spPr>
          <a:xfrm>
            <a:off x="737124" y="6720681"/>
            <a:ext cx="442701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再合并到develop分支：</a:t>
            </a:r>
          </a:p>
        </p:txBody>
      </p:sp>
      <p:sp>
        <p:nvSpPr>
          <p:cNvPr id="473" name="git checkout develop…"/>
          <p:cNvSpPr txBox="1"/>
          <p:nvPr/>
        </p:nvSpPr>
        <p:spPr>
          <a:xfrm>
            <a:off x="2638907" y="7548033"/>
            <a:ext cx="651510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git checkout develop</a:t>
            </a:r>
          </a:p>
          <a:p>
            <a: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git merge --no-ff hotfix-0.1</a:t>
            </a:r>
          </a:p>
        </p:txBody>
      </p:sp>
      <p:sp>
        <p:nvSpPr>
          <p:cNvPr id="474" name="最后，删除&quot;修补bug分支&quot;："/>
          <p:cNvSpPr txBox="1"/>
          <p:nvPr/>
        </p:nvSpPr>
        <p:spPr>
          <a:xfrm>
            <a:off x="780914" y="8725958"/>
            <a:ext cx="512683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最后，删除"修补bug分支"：</a:t>
            </a:r>
          </a:p>
        </p:txBody>
      </p:sp>
      <p:sp>
        <p:nvSpPr>
          <p:cNvPr id="475" name="git branch -d hotfix-0.1"/>
          <p:cNvSpPr txBox="1"/>
          <p:nvPr/>
        </p:nvSpPr>
        <p:spPr>
          <a:xfrm>
            <a:off x="6011333" y="8770408"/>
            <a:ext cx="56007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A6AAA8"/>
                </a:solid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git branch -d hotfix-0.1</a:t>
            </a:r>
          </a:p>
        </p:txBody>
      </p:sp>
      <p:sp>
        <p:nvSpPr>
          <p:cNvPr id="476" name="git flow"/>
          <p:cNvSpPr/>
          <p:nvPr/>
        </p:nvSpPr>
        <p:spPr>
          <a:xfrm>
            <a:off x="742873" y="692150"/>
            <a:ext cx="1562254" cy="6477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flow</a:t>
            </a:r>
          </a:p>
        </p:txBody>
      </p:sp>
      <p:sp>
        <p:nvSpPr>
          <p:cNvPr id="477" name="修补bug（hotfix）分支"/>
          <p:cNvSpPr txBox="1"/>
          <p:nvPr/>
        </p:nvSpPr>
        <p:spPr>
          <a:xfrm>
            <a:off x="683378" y="1749425"/>
            <a:ext cx="476311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修补bug（hotfix）分支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it flow流程图"/>
          <p:cNvSpPr/>
          <p:nvPr/>
        </p:nvSpPr>
        <p:spPr>
          <a:xfrm>
            <a:off x="802140" y="766233"/>
            <a:ext cx="2933853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flow流程图</a:t>
            </a:r>
          </a:p>
        </p:txBody>
      </p:sp>
      <p:pic>
        <p:nvPicPr>
          <p:cNvPr id="48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9440" y="2140991"/>
            <a:ext cx="10925920" cy="67619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0060" y="1878013"/>
            <a:ext cx="10904680" cy="5997574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git-flow工具"/>
          <p:cNvSpPr/>
          <p:nvPr/>
        </p:nvSpPr>
        <p:spPr>
          <a:xfrm>
            <a:off x="814967" y="579966"/>
            <a:ext cx="2501799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git-flow工具</a:t>
            </a:r>
          </a:p>
        </p:txBody>
      </p:sp>
      <p:sp>
        <p:nvSpPr>
          <p:cNvPr id="484" name="https://github.com/nvie/gitflow"/>
          <p:cNvSpPr txBox="1"/>
          <p:nvPr/>
        </p:nvSpPr>
        <p:spPr>
          <a:xfrm>
            <a:off x="863600" y="8064500"/>
            <a:ext cx="6413500" cy="545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u="sng">
                <a:solidFill>
                  <a:srgbClr val="EEEEEE"/>
                </a:solidFill>
                <a:uFill>
                  <a:solidFill>
                    <a:srgbClr val="EEEEEE"/>
                  </a:solidFill>
                </a:u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https://github.com/nvie/gitflow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it-flow工具"/>
          <p:cNvSpPr/>
          <p:nvPr/>
        </p:nvSpPr>
        <p:spPr>
          <a:xfrm>
            <a:off x="814967" y="579966"/>
            <a:ext cx="2501799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git-flow工具</a:t>
            </a:r>
          </a:p>
        </p:txBody>
      </p:sp>
      <p:sp>
        <p:nvSpPr>
          <p:cNvPr id="487" name="初始化: git flow init…"/>
          <p:cNvSpPr txBox="1"/>
          <p:nvPr/>
        </p:nvSpPr>
        <p:spPr>
          <a:xfrm>
            <a:off x="797373" y="2084887"/>
            <a:ext cx="12010239" cy="5211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00000"/>
              <a:buChar char="•"/>
              <a:defRPr sz="2800">
                <a:solidFill>
                  <a:srgbClr val="A6AAA8"/>
                </a:solidFill>
              </a:defRPr>
            </a:pPr>
            <a:r>
              <a:t>初始化: 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git flow init</a:t>
            </a:r>
            <a:endParaRPr>
              <a:latin typeface="InconsolataGo"/>
              <a:ea typeface="InconsolataGo"/>
              <a:cs typeface="InconsolataGo"/>
              <a:sym typeface="InconsolataGo"/>
            </a:endParaRPr>
          </a:p>
          <a:p>
            <a:pPr marL="304800" indent="-304800" algn="l">
              <a:buSzPct val="100000"/>
              <a:buChar char="•"/>
              <a:defRPr sz="2800">
                <a:solidFill>
                  <a:srgbClr val="A6AAA8"/>
                </a:solidFill>
              </a:defRPr>
            </a:pPr>
            <a:r>
              <a:t>开始新Feature: 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git flow feature start FEATURE-*</a:t>
            </a:r>
          </a:p>
          <a:p>
            <a:pPr marL="304800" indent="-304800" algn="l">
              <a:buSzPct val="100000"/>
              <a:buChar char="•"/>
              <a:defRPr sz="2800">
                <a:solidFill>
                  <a:srgbClr val="A6AAA8"/>
                </a:solidFill>
              </a:defRPr>
            </a:pPr>
            <a:r>
              <a:t>Publish一个Feature(push到远程): 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git flow feature publish FEATURE-*</a:t>
            </a:r>
            <a:endParaRPr>
              <a:latin typeface="InconsolataGo"/>
              <a:ea typeface="InconsolataGo"/>
              <a:cs typeface="InconsolataGo"/>
              <a:sym typeface="InconsolataGo"/>
            </a:endParaRPr>
          </a:p>
          <a:p>
            <a:pPr marL="304800" indent="-304800" algn="l">
              <a:buSzPct val="100000"/>
              <a:buChar char="•"/>
              <a:defRPr sz="2800">
                <a:solidFill>
                  <a:srgbClr val="A6AAA8"/>
                </a:solidFill>
              </a:defRPr>
            </a:pPr>
            <a:r>
              <a:t>获取Publish的Feature: 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git flow feature pull origin FEATURE-*</a:t>
            </a:r>
          </a:p>
          <a:p>
            <a:pPr marL="304800" indent="-304800" algn="l">
              <a:buSzPct val="100000"/>
              <a:buChar char="•"/>
              <a:defRPr sz="2800">
                <a:solidFill>
                  <a:srgbClr val="A6AAA8"/>
                </a:solidFill>
              </a:defRPr>
            </a:pPr>
            <a:r>
              <a:t>完成一个Feature: 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git flow feature finish FEATURE-*</a:t>
            </a:r>
            <a:endParaRPr>
              <a:latin typeface="InconsolataGo"/>
              <a:ea typeface="InconsolataGo"/>
              <a:cs typeface="InconsolataGo"/>
              <a:sym typeface="InconsolataGo"/>
            </a:endParaRPr>
          </a:p>
          <a:p>
            <a:pPr marL="304800" indent="-304800" algn="l">
              <a:buSzPct val="100000"/>
              <a:buChar char="•"/>
              <a:defRPr sz="2800">
                <a:solidFill>
                  <a:srgbClr val="A6AAA8"/>
                </a:solidFill>
              </a:defRPr>
            </a:pPr>
            <a:r>
              <a:t>开始一个Release: 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git flow release start RELEASE [BASE]</a:t>
            </a:r>
          </a:p>
          <a:p>
            <a:pPr marL="304800" indent="-304800" algn="l">
              <a:buSzPct val="100000"/>
              <a:buChar char="•"/>
              <a:defRPr sz="2800">
                <a:solidFill>
                  <a:srgbClr val="A6AAA8"/>
                </a:solidFill>
              </a:defRPr>
            </a:pPr>
            <a:r>
              <a:t>Publish一个Release: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 git flow release publish RELEASE</a:t>
            </a:r>
          </a:p>
          <a:p>
            <a:pPr marL="304800" indent="-304800" algn="l">
              <a:buSzPct val="100000"/>
              <a:buChar char="•"/>
              <a:defRPr sz="2800">
                <a:solidFill>
                  <a:srgbClr val="A6AAA8"/>
                </a:solidFill>
              </a:defRPr>
            </a:pPr>
            <a:r>
              <a:t>发布Release: 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git flow release finish RELEASE</a:t>
            </a:r>
            <a:r>
              <a:t> 别忘了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git push —tags</a:t>
            </a:r>
            <a:endParaRPr>
              <a:latin typeface="InconsolataGo"/>
              <a:ea typeface="InconsolataGo"/>
              <a:cs typeface="InconsolataGo"/>
              <a:sym typeface="InconsolataGo"/>
            </a:endParaRPr>
          </a:p>
          <a:p>
            <a:pPr marL="304800" indent="-304800" algn="l">
              <a:buSzPct val="100000"/>
              <a:buChar char="•"/>
              <a:defRPr sz="2800">
                <a:solidFill>
                  <a:srgbClr val="A6AAA8"/>
                </a:solidFill>
              </a:defRPr>
            </a:pPr>
            <a:r>
              <a:t>开始一个Hotfix: 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git flow hotfix start VERSION [BASENAME]</a:t>
            </a:r>
            <a:endParaRPr>
              <a:latin typeface="InconsolataGo"/>
              <a:ea typeface="InconsolataGo"/>
              <a:cs typeface="InconsolataGo"/>
              <a:sym typeface="InconsolataGo"/>
            </a:endParaRPr>
          </a:p>
          <a:p>
            <a:pPr marL="304800" indent="-304800" algn="l">
              <a:buSzPct val="100000"/>
              <a:buChar char="•"/>
              <a:defRPr sz="2800">
                <a:solidFill>
                  <a:srgbClr val="A6AAA8"/>
                </a:solidFill>
              </a:defRPr>
            </a:pP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发布一个Hotfix: git flow hotfix finish VERSION</a:t>
            </a:r>
          </a:p>
        </p:txBody>
      </p:sp>
      <p:sp>
        <p:nvSpPr>
          <p:cNvPr id="488" name="https://github.com/nvie/gitflow"/>
          <p:cNvSpPr txBox="1"/>
          <p:nvPr/>
        </p:nvSpPr>
        <p:spPr>
          <a:xfrm>
            <a:off x="863600" y="8064500"/>
            <a:ext cx="6413500" cy="545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u="sng">
                <a:solidFill>
                  <a:srgbClr val="EEEEEE"/>
                </a:solidFill>
                <a:uFill>
                  <a:solidFill>
                    <a:srgbClr val="EEEEEE"/>
                  </a:solidFill>
                </a:uFill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https://github.com/nvie/gitflow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it flow GUI"/>
          <p:cNvSpPr/>
          <p:nvPr/>
        </p:nvSpPr>
        <p:spPr>
          <a:xfrm>
            <a:off x="628472" y="619845"/>
            <a:ext cx="2502256" cy="6477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flow GUI</a:t>
            </a:r>
          </a:p>
        </p:txBody>
      </p:sp>
      <p:sp>
        <p:nvSpPr>
          <p:cNvPr id="491" name="SourceTree"/>
          <p:cNvSpPr txBox="1"/>
          <p:nvPr/>
        </p:nvSpPr>
        <p:spPr>
          <a:xfrm>
            <a:off x="1461710" y="1826683"/>
            <a:ext cx="24190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SourceTree</a:t>
            </a:r>
          </a:p>
        </p:txBody>
      </p:sp>
      <p:pic>
        <p:nvPicPr>
          <p:cNvPr id="492" name="sourcetree.png" descr="sourcetr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855" y="1778958"/>
            <a:ext cx="743150" cy="743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3" name="source-tree-window.png" descr="source-tree-windo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153" y="2350976"/>
            <a:ext cx="12138494" cy="79943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it flow GUI"/>
          <p:cNvSpPr/>
          <p:nvPr/>
        </p:nvSpPr>
        <p:spPr>
          <a:xfrm>
            <a:off x="628472" y="619845"/>
            <a:ext cx="2502256" cy="6477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flow GUI</a:t>
            </a:r>
          </a:p>
        </p:txBody>
      </p:sp>
      <p:sp>
        <p:nvSpPr>
          <p:cNvPr id="496" name="SourceTree"/>
          <p:cNvSpPr txBox="1"/>
          <p:nvPr/>
        </p:nvSpPr>
        <p:spPr>
          <a:xfrm>
            <a:off x="1461710" y="1826683"/>
            <a:ext cx="24190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SourceTree</a:t>
            </a:r>
          </a:p>
        </p:txBody>
      </p:sp>
      <p:sp>
        <p:nvSpPr>
          <p:cNvPr id="497" name="1. 用git-flow初始化"/>
          <p:cNvSpPr txBox="1"/>
          <p:nvPr/>
        </p:nvSpPr>
        <p:spPr>
          <a:xfrm>
            <a:off x="471404" y="4508500"/>
            <a:ext cx="392460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用git-flow初始化</a:t>
            </a:r>
          </a:p>
        </p:txBody>
      </p:sp>
      <p:pic>
        <p:nvPicPr>
          <p:cNvPr id="498" name="git-flow-init.png" descr="git-flow-in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3811" y="3219235"/>
            <a:ext cx="7461333" cy="6024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sourcetree.png" descr="sourcetre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855" y="1778958"/>
            <a:ext cx="743150" cy="743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git-flow-menu.png" descr="git-flow-menu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90538" y="5601870"/>
            <a:ext cx="2161391" cy="1498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it flow GUI"/>
          <p:cNvSpPr/>
          <p:nvPr/>
        </p:nvSpPr>
        <p:spPr>
          <a:xfrm>
            <a:off x="628472" y="619845"/>
            <a:ext cx="2502256" cy="6477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flow GUI</a:t>
            </a:r>
          </a:p>
        </p:txBody>
      </p:sp>
      <p:sp>
        <p:nvSpPr>
          <p:cNvPr id="503" name="SourceTree"/>
          <p:cNvSpPr txBox="1"/>
          <p:nvPr/>
        </p:nvSpPr>
        <p:spPr>
          <a:xfrm>
            <a:off x="1461710" y="1826683"/>
            <a:ext cx="24190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SourceTree</a:t>
            </a:r>
          </a:p>
        </p:txBody>
      </p:sp>
      <p:pic>
        <p:nvPicPr>
          <p:cNvPr id="504" name="sourcetree.png" descr="sourcetr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855" y="1778958"/>
            <a:ext cx="743150" cy="743150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2. 点击git flow菜单，选择start new feature, release或者hotfix"/>
          <p:cNvSpPr txBox="1"/>
          <p:nvPr/>
        </p:nvSpPr>
        <p:spPr>
          <a:xfrm>
            <a:off x="733191" y="4389622"/>
            <a:ext cx="3876085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2. 点击git flow菜单，选择start new feature, release或者hotfix</a:t>
            </a:r>
          </a:p>
        </p:txBody>
      </p:sp>
      <p:pic>
        <p:nvPicPr>
          <p:cNvPr id="506" name="git-flow-action.png" descr="git-flow-ac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2911" y="465827"/>
            <a:ext cx="3876016" cy="421854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7" name="git-flow-start.png" descr="git-flow-star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23157" y="5080168"/>
            <a:ext cx="7300191" cy="417373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8" name="git-flow-menu.png" descr="git-flow-menu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59231" y="1990422"/>
            <a:ext cx="1686338" cy="1169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it首次运行前配置"/>
          <p:cNvSpPr/>
          <p:nvPr/>
        </p:nvSpPr>
        <p:spPr>
          <a:xfrm>
            <a:off x="814942" y="664633"/>
            <a:ext cx="3822650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git首次运行前配置</a:t>
            </a:r>
          </a:p>
        </p:txBody>
      </p:sp>
      <p:sp>
        <p:nvSpPr>
          <p:cNvPr id="146" name="配置变量存储位置："/>
          <p:cNvSpPr txBox="1"/>
          <p:nvPr/>
        </p:nvSpPr>
        <p:spPr>
          <a:xfrm>
            <a:off x="840316" y="2133599"/>
            <a:ext cx="3771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配置变量存储位置：</a:t>
            </a:r>
          </a:p>
        </p:txBody>
      </p:sp>
      <p:sp>
        <p:nvSpPr>
          <p:cNvPr id="147" name="每一个级别覆盖上一级别的配置"/>
          <p:cNvSpPr txBox="1"/>
          <p:nvPr/>
        </p:nvSpPr>
        <p:spPr>
          <a:xfrm>
            <a:off x="908049" y="6244166"/>
            <a:ext cx="5803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每一个级别覆盖上一级别的配置</a:t>
            </a:r>
          </a:p>
        </p:txBody>
      </p:sp>
      <p:sp>
        <p:nvSpPr>
          <p:cNvPr id="148" name="git配置文件采用INI文件格式"/>
          <p:cNvSpPr txBox="1"/>
          <p:nvPr/>
        </p:nvSpPr>
        <p:spPr>
          <a:xfrm>
            <a:off x="885494" y="7327900"/>
            <a:ext cx="523941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git配置文件采用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INI</a:t>
            </a:r>
            <a:r>
              <a:t>文件格式</a:t>
            </a:r>
          </a:p>
        </p:txBody>
      </p:sp>
      <p:grpSp>
        <p:nvGrpSpPr>
          <p:cNvPr id="155" name="Group"/>
          <p:cNvGrpSpPr/>
          <p:nvPr/>
        </p:nvGrpSpPr>
        <p:grpSpPr>
          <a:xfrm>
            <a:off x="1462464" y="3123935"/>
            <a:ext cx="7944672" cy="2481263"/>
            <a:chOff x="0" y="0"/>
            <a:chExt cx="7944671" cy="2481262"/>
          </a:xfrm>
        </p:grpSpPr>
        <p:sp>
          <p:nvSpPr>
            <p:cNvPr id="149" name="/etc/gitconfig"/>
            <p:cNvSpPr txBox="1"/>
            <p:nvPr/>
          </p:nvSpPr>
          <p:spPr>
            <a:xfrm>
              <a:off x="676088" y="-1"/>
              <a:ext cx="331470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InconsolataGo"/>
                  <a:ea typeface="InconsolataGo"/>
                  <a:cs typeface="InconsolataGo"/>
                  <a:sym typeface="InconsolataGo"/>
                </a:defRPr>
              </a:lvl1pPr>
            </a:lstStyle>
            <a:p>
              <a:pPr/>
              <a:r>
                <a:t>/etc/gitconfig</a:t>
              </a:r>
            </a:p>
          </p:txBody>
        </p:sp>
        <p:sp>
          <p:nvSpPr>
            <p:cNvPr id="150" name="当前仓库 .git/config"/>
            <p:cNvSpPr txBox="1"/>
            <p:nvPr/>
          </p:nvSpPr>
          <p:spPr>
            <a:xfrm>
              <a:off x="709222" y="1808162"/>
              <a:ext cx="4088080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200"/>
              </a:pPr>
              <a:r>
                <a:t>当前仓库 </a:t>
              </a:r>
              <a:r>
                <a:rPr>
                  <a:latin typeface="InconsolataGo"/>
                  <a:ea typeface="InconsolataGo"/>
                  <a:cs typeface="InconsolataGo"/>
                  <a:sym typeface="InconsolataGo"/>
                </a:rPr>
                <a:t>.git/config</a:t>
              </a:r>
            </a:p>
          </p:txBody>
        </p:sp>
        <p:sp>
          <p:nvSpPr>
            <p:cNvPr id="151" name="~/.gitconfig 或 ~/.config/git/config"/>
            <p:cNvSpPr txBox="1"/>
            <p:nvPr/>
          </p:nvSpPr>
          <p:spPr>
            <a:xfrm>
              <a:off x="695612" y="859631"/>
              <a:ext cx="7249060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200"/>
              </a:pPr>
              <a:r>
                <a:rPr>
                  <a:latin typeface="InconsolataGo"/>
                  <a:ea typeface="InconsolataGo"/>
                  <a:cs typeface="InconsolataGo"/>
                  <a:sym typeface="InconsolataGo"/>
                </a:rPr>
                <a:t>~/.gitconfig</a:t>
              </a:r>
              <a:r>
                <a:t> 或 </a:t>
              </a:r>
              <a:r>
                <a:rPr>
                  <a:latin typeface="InconsolataGo"/>
                  <a:ea typeface="InconsolataGo"/>
                  <a:cs typeface="InconsolataGo"/>
                  <a:sym typeface="InconsolataGo"/>
                </a:rPr>
                <a:t>~/.config/git/config</a:t>
              </a:r>
            </a:p>
          </p:txBody>
        </p:sp>
        <p:sp>
          <p:nvSpPr>
            <p:cNvPr id="152" name="1."/>
            <p:cNvSpPr txBox="1"/>
            <p:nvPr/>
          </p:nvSpPr>
          <p:spPr>
            <a:xfrm>
              <a:off x="0" y="12700"/>
              <a:ext cx="49560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1.</a:t>
              </a:r>
            </a:p>
          </p:txBody>
        </p:sp>
        <p:sp>
          <p:nvSpPr>
            <p:cNvPr id="153" name="2."/>
            <p:cNvSpPr txBox="1"/>
            <p:nvPr/>
          </p:nvSpPr>
          <p:spPr>
            <a:xfrm>
              <a:off x="0" y="907520"/>
              <a:ext cx="49560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2.</a:t>
              </a:r>
            </a:p>
          </p:txBody>
        </p:sp>
        <p:sp>
          <p:nvSpPr>
            <p:cNvPr id="154" name="3."/>
            <p:cNvSpPr txBox="1"/>
            <p:nvPr/>
          </p:nvSpPr>
          <p:spPr>
            <a:xfrm>
              <a:off x="21975" y="1802341"/>
              <a:ext cx="49560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it flow GUI"/>
          <p:cNvSpPr/>
          <p:nvPr/>
        </p:nvSpPr>
        <p:spPr>
          <a:xfrm>
            <a:off x="628472" y="619845"/>
            <a:ext cx="2502256" cy="6477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flow GUI</a:t>
            </a:r>
          </a:p>
        </p:txBody>
      </p:sp>
      <p:sp>
        <p:nvSpPr>
          <p:cNvPr id="511" name="SourceTree"/>
          <p:cNvSpPr txBox="1"/>
          <p:nvPr/>
        </p:nvSpPr>
        <p:spPr>
          <a:xfrm>
            <a:off x="1461710" y="1826683"/>
            <a:ext cx="24190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SourceTree</a:t>
            </a:r>
          </a:p>
        </p:txBody>
      </p:sp>
      <p:pic>
        <p:nvPicPr>
          <p:cNvPr id="512" name="sourcetree.png" descr="sourcetr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855" y="1778958"/>
            <a:ext cx="743150" cy="743150"/>
          </a:xfrm>
          <a:prstGeom prst="rect">
            <a:avLst/>
          </a:prstGeom>
          <a:ln w="12700">
            <a:miter lim="400000"/>
          </a:ln>
        </p:spPr>
      </p:pic>
      <p:sp>
        <p:nvSpPr>
          <p:cNvPr id="513" name="3. 做完后再次选择git flow菜单，点击Finish Action"/>
          <p:cNvSpPr txBox="1"/>
          <p:nvPr/>
        </p:nvSpPr>
        <p:spPr>
          <a:xfrm>
            <a:off x="725204" y="4017433"/>
            <a:ext cx="3492551" cy="25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3. 做完后再次选择git flow菜单，点击Finish Action</a:t>
            </a:r>
          </a:p>
        </p:txBody>
      </p:sp>
      <p:pic>
        <p:nvPicPr>
          <p:cNvPr id="514" name="git-flow-finish-action.png" descr="git-flow-finish-ac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4400" y="715954"/>
            <a:ext cx="2993957" cy="3411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5" name="git-flow-finish-feature.png" descr="git-flow-finish-featur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79002" y="715954"/>
            <a:ext cx="4828166" cy="3411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6" name="git-flow-finish-feature-2.png" descr="git-flow-finish-feature-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15293" y="4492492"/>
            <a:ext cx="6679214" cy="4912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hanks"/>
          <p:cNvSpPr txBox="1"/>
          <p:nvPr/>
        </p:nvSpPr>
        <p:spPr>
          <a:xfrm>
            <a:off x="1397541" y="4089400"/>
            <a:ext cx="3267051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700"/>
            </a:lvl1pPr>
          </a:lstStyle>
          <a:p>
            <a:pPr/>
            <a:r>
              <a:t>Thanks</a:t>
            </a:r>
          </a:p>
        </p:txBody>
      </p:sp>
      <p:sp>
        <p:nvSpPr>
          <p:cNvPr id="519" name="此文档基于CC-BY-NC-3.0发布…"/>
          <p:cNvSpPr txBox="1"/>
          <p:nvPr/>
        </p:nvSpPr>
        <p:spPr>
          <a:xfrm>
            <a:off x="1416050" y="5892270"/>
            <a:ext cx="9461501" cy="125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此文档基于</a:t>
            </a:r>
            <a:r>
              <a:rPr u="sng">
                <a:hlinkClick r:id="rId2" invalidUrl="" action="" tgtFrame="" tooltip="" history="1" highlightClick="0" endSnd="0"/>
              </a:rPr>
              <a:t>CC-BY-NC-3.0</a:t>
            </a:r>
            <a:r>
              <a:t>发布</a:t>
            </a:r>
          </a:p>
          <a:p>
            <a:pPr algn="l">
              <a:defRPr sz="320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其中所包含图片部分来自互联网，版权归原作者所有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用户信息（用户名和邮箱地址）"/>
          <p:cNvSpPr txBox="1"/>
          <p:nvPr/>
        </p:nvSpPr>
        <p:spPr>
          <a:xfrm>
            <a:off x="738716" y="1789134"/>
            <a:ext cx="6515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用户信息（用户名和邮箱地址）</a:t>
            </a:r>
          </a:p>
        </p:txBody>
      </p:sp>
      <p:sp>
        <p:nvSpPr>
          <p:cNvPr id="158" name="$ git config --global user.name &quot;John Doe&quot;…"/>
          <p:cNvSpPr txBox="1"/>
          <p:nvPr/>
        </p:nvSpPr>
        <p:spPr>
          <a:xfrm>
            <a:off x="751416" y="2971800"/>
            <a:ext cx="1200150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git config --global user.name "John Doe"</a:t>
            </a:r>
          </a:p>
          <a:p>
            <a:pPr algn="l">
              <a:defRPr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git config --global user.email johndoe@example.com</a:t>
            </a:r>
          </a:p>
        </p:txBody>
      </p:sp>
      <p:sp>
        <p:nvSpPr>
          <p:cNvPr id="159" name="如果想针对特定项目使用不同的用户名称与邮件地址，可以在那个项目目录下运行没有 --global 选项的命令来配置。"/>
          <p:cNvSpPr txBox="1"/>
          <p:nvPr/>
        </p:nvSpPr>
        <p:spPr>
          <a:xfrm>
            <a:off x="721783" y="4400549"/>
            <a:ext cx="11120107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/>
            </a:pPr>
            <a:r>
              <a:t>如果想针对特定项目使用不同的用户名称与邮件地址，可以在那个项目目录下运行没有 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--global</a:t>
            </a:r>
            <a:r>
              <a:t> 选项的命令来配置。</a:t>
            </a:r>
          </a:p>
        </p:txBody>
      </p:sp>
      <p:sp>
        <p:nvSpPr>
          <p:cNvPr id="160" name="git首次运行前配置"/>
          <p:cNvSpPr/>
          <p:nvPr/>
        </p:nvSpPr>
        <p:spPr>
          <a:xfrm>
            <a:off x="814942" y="664633"/>
            <a:ext cx="3822650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git首次运行前配置</a:t>
            </a:r>
          </a:p>
        </p:txBody>
      </p:sp>
      <p:pic>
        <p:nvPicPr>
          <p:cNvPr id="161" name="user-info.png" descr="user-inf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7733" y="5755811"/>
            <a:ext cx="8497334" cy="382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repo-settings.png" descr="repo-setting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9138" y="7039148"/>
            <a:ext cx="2637503" cy="125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quare"/>
          <p:cNvSpPr/>
          <p:nvPr/>
        </p:nvSpPr>
        <p:spPr>
          <a:xfrm>
            <a:off x="2294466" y="7032711"/>
            <a:ext cx="1270001" cy="1270001"/>
          </a:xfrm>
          <a:prstGeom prst="rect">
            <a:avLst/>
          </a:prstGeom>
          <a:ln w="63500">
            <a:solidFill>
              <a:schemeClr val="accent5">
                <a:hueOff val="101205"/>
                <a:satOff val="-13598"/>
                <a:lumOff val="2387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编辑器"/>
          <p:cNvSpPr txBox="1"/>
          <p:nvPr/>
        </p:nvSpPr>
        <p:spPr>
          <a:xfrm>
            <a:off x="755650" y="1646766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文本编辑器</a:t>
            </a:r>
          </a:p>
        </p:txBody>
      </p:sp>
      <p:sp>
        <p:nvSpPr>
          <p:cNvPr id="166" name="如果未配置，git 会使用操作系统默认的文本编辑器，通常是 Vim。"/>
          <p:cNvSpPr txBox="1"/>
          <p:nvPr/>
        </p:nvSpPr>
        <p:spPr>
          <a:xfrm>
            <a:off x="827041" y="4929716"/>
            <a:ext cx="1202791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pPr/>
            <a:r>
              <a:t>如果未配置，git 会使用操作系统默认的文本编辑器，通常是 Vim。</a:t>
            </a:r>
          </a:p>
        </p:txBody>
      </p:sp>
      <p:sp>
        <p:nvSpPr>
          <p:cNvPr id="167" name="$ git config --global core.editor emacs"/>
          <p:cNvSpPr txBox="1"/>
          <p:nvPr/>
        </p:nvSpPr>
        <p:spPr>
          <a:xfrm>
            <a:off x="826380" y="3364441"/>
            <a:ext cx="90297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$ git config --global core.editor emacs</a:t>
            </a:r>
          </a:p>
        </p:txBody>
      </p:sp>
      <p:sp>
        <p:nvSpPr>
          <p:cNvPr id="168" name="git首次运行前配置"/>
          <p:cNvSpPr/>
          <p:nvPr/>
        </p:nvSpPr>
        <p:spPr>
          <a:xfrm>
            <a:off x="814942" y="664633"/>
            <a:ext cx="3822650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git首次运行前配置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获取git帮助"/>
          <p:cNvSpPr/>
          <p:nvPr/>
        </p:nvSpPr>
        <p:spPr>
          <a:xfrm>
            <a:off x="853042" y="654050"/>
            <a:ext cx="2451050" cy="736601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获取git帮助</a:t>
            </a:r>
          </a:p>
        </p:txBody>
      </p:sp>
      <p:sp>
        <p:nvSpPr>
          <p:cNvPr id="171" name="$ git help…"/>
          <p:cNvSpPr txBox="1"/>
          <p:nvPr/>
        </p:nvSpPr>
        <p:spPr>
          <a:xfrm>
            <a:off x="3295446" y="2510366"/>
            <a:ext cx="3086101" cy="1549401"/>
          </a:xfrm>
          <a:prstGeom prst="rect">
            <a:avLst/>
          </a:prstGeom>
          <a:solidFill>
            <a:schemeClr val="accent4">
              <a:hueOff val="102361"/>
              <a:satOff val="14118"/>
              <a:lumOff val="106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git help</a:t>
            </a:r>
          </a:p>
          <a:p>
            <a:pPr algn="l">
              <a:defRPr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git --help</a:t>
            </a:r>
          </a:p>
          <a:p>
            <a:pPr algn="l">
              <a:defRPr>
                <a:latin typeface="InconsolataGo"/>
                <a:ea typeface="InconsolataGo"/>
                <a:cs typeface="InconsolataGo"/>
                <a:sym typeface="InconsolataGo"/>
              </a:defRPr>
            </a:pPr>
            <a:r>
              <a:t>$ man git</a:t>
            </a:r>
          </a:p>
        </p:txBody>
      </p:sp>
      <p:sp>
        <p:nvSpPr>
          <p:cNvPr id="172" name="3种方法："/>
          <p:cNvSpPr txBox="1"/>
          <p:nvPr/>
        </p:nvSpPr>
        <p:spPr>
          <a:xfrm>
            <a:off x="882548" y="2357966"/>
            <a:ext cx="219730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3种方法：</a:t>
            </a:r>
          </a:p>
        </p:txBody>
      </p:sp>
      <p:sp>
        <p:nvSpPr>
          <p:cNvPr id="173" name="eg., 获得 config 命令的手册:"/>
          <p:cNvSpPr txBox="1"/>
          <p:nvPr/>
        </p:nvSpPr>
        <p:spPr>
          <a:xfrm>
            <a:off x="886502" y="5778500"/>
            <a:ext cx="5982463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eg., 获得 </a:t>
            </a:r>
            <a:r>
              <a:rPr>
                <a:latin typeface="InconsolataGo"/>
                <a:ea typeface="InconsolataGo"/>
                <a:cs typeface="InconsolataGo"/>
                <a:sym typeface="InconsolataGo"/>
              </a:rPr>
              <a:t>config</a:t>
            </a:r>
            <a:r>
              <a:t> 命令的手册:</a:t>
            </a:r>
          </a:p>
        </p:txBody>
      </p:sp>
      <p:sp>
        <p:nvSpPr>
          <p:cNvPr id="174" name="$ git help config"/>
          <p:cNvSpPr txBox="1"/>
          <p:nvPr/>
        </p:nvSpPr>
        <p:spPr>
          <a:xfrm>
            <a:off x="7179733" y="5886450"/>
            <a:ext cx="3568701" cy="520701"/>
          </a:xfrm>
          <a:prstGeom prst="rect">
            <a:avLst/>
          </a:prstGeom>
          <a:solidFill>
            <a:schemeClr val="accent4">
              <a:hueOff val="102361"/>
              <a:satOff val="14118"/>
              <a:lumOff val="106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latin typeface="InconsolataGo"/>
                <a:ea typeface="InconsolataGo"/>
                <a:cs typeface="InconsolataGo"/>
                <a:sym typeface="InconsolataGo"/>
              </a:defRPr>
            </a:lvl1pPr>
          </a:lstStyle>
          <a:p>
            <a:pPr/>
            <a:r>
              <a:t>$ git help config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