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hyperlink" Target="http://www.tiobe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iki.python.org/moin/Python2orPython3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初探"/>
          <p:cNvSpPr txBox="1"/>
          <p:nvPr>
            <p:ph type="ctrTitle"/>
          </p:nvPr>
        </p:nvSpPr>
        <p:spPr>
          <a:xfrm>
            <a:off x="4267200" y="2724679"/>
            <a:ext cx="6915481" cy="1690688"/>
          </a:xfrm>
          <a:prstGeom prst="rect">
            <a:avLst/>
          </a:prstGeom>
        </p:spPr>
        <p:txBody>
          <a:bodyPr/>
          <a:lstStyle>
            <a:lvl1pPr>
              <a:defRPr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/>
            <a:r>
              <a:t>Python初探</a:t>
            </a:r>
          </a:p>
        </p:txBody>
      </p:sp>
      <p:sp>
        <p:nvSpPr>
          <p:cNvPr id="120" name="田宇伟（fishtai0）…"/>
          <p:cNvSpPr txBox="1"/>
          <p:nvPr>
            <p:ph type="subTitle" sz="quarter" idx="1"/>
          </p:nvPr>
        </p:nvSpPr>
        <p:spPr>
          <a:xfrm>
            <a:off x="1270000" y="6587066"/>
            <a:ext cx="10464800" cy="1130301"/>
          </a:xfrm>
          <a:prstGeom prst="rect">
            <a:avLst/>
          </a:prstGeom>
        </p:spPr>
        <p:txBody>
          <a:bodyPr/>
          <a:lstStyle/>
          <a:p>
            <a:pPr defTabSz="519937">
              <a:defRPr sz="2848"/>
            </a:pPr>
            <a:r>
              <a:t>田宇伟（fishtai0）</a:t>
            </a:r>
          </a:p>
          <a:p>
            <a:pPr defTabSz="519937">
              <a:defRPr sz="2848"/>
            </a:pPr>
            <a:r>
              <a:t>2017年3月</a:t>
            </a:r>
          </a:p>
        </p:txBody>
      </p:sp>
      <p:pic>
        <p:nvPicPr>
          <p:cNvPr id="121" name="Python.svg.png" descr="Python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5800" y="2444088"/>
            <a:ext cx="2552337" cy="2552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Python"/>
          <p:cNvSpPr txBox="1"/>
          <p:nvPr/>
        </p:nvSpPr>
        <p:spPr>
          <a:xfrm>
            <a:off x="848820" y="793750"/>
            <a:ext cx="17906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IPython</a:t>
            </a:r>
          </a:p>
        </p:txBody>
      </p:sp>
      <p:sp>
        <p:nvSpPr>
          <p:cNvPr id="159" name="为什么不用Python自带交互式解释器"/>
          <p:cNvSpPr txBox="1"/>
          <p:nvPr/>
        </p:nvSpPr>
        <p:spPr>
          <a:xfrm>
            <a:off x="751466" y="2137833"/>
            <a:ext cx="76072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为什么不用Python自带交互式解释器</a:t>
            </a:r>
          </a:p>
        </p:txBody>
      </p:sp>
      <p:sp>
        <p:nvSpPr>
          <p:cNvPr id="160" name="不能在退出时保存历史记录以备未来查询…"/>
          <p:cNvSpPr txBox="1"/>
          <p:nvPr/>
        </p:nvSpPr>
        <p:spPr>
          <a:xfrm>
            <a:off x="861330" y="3238500"/>
            <a:ext cx="9590328" cy="327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不能在退出时保存历史记录以备未来查询</a:t>
            </a:r>
          </a:p>
          <a:p>
            <a:pPr marL="444500" indent="-444500" algn="l">
              <a:buSzPct val="75000"/>
              <a:buChar char="•"/>
            </a:pPr>
            <a:r>
              <a:t>不支持Tab自动补全</a:t>
            </a:r>
          </a:p>
          <a:p>
            <a:pPr marL="444500" indent="-444500" algn="l">
              <a:buSzPct val="75000"/>
              <a:buChar char="•"/>
            </a:pPr>
            <a:r>
              <a:t>不能快速获得模块/函数/类的信息，如参数、文档、原始代码等</a:t>
            </a:r>
          </a:p>
          <a:p>
            <a:pPr marL="444500" indent="-444500" algn="l">
              <a:buSzPct val="75000"/>
              <a:buChar char="•"/>
            </a:pPr>
            <a:r>
              <a:t>不方便在交互环境下执行Shell命令</a:t>
            </a:r>
          </a:p>
        </p:txBody>
      </p:sp>
      <p:sp>
        <p:nvSpPr>
          <p:cNvPr id="161" name="安装IPython:"/>
          <p:cNvSpPr txBox="1"/>
          <p:nvPr/>
        </p:nvSpPr>
        <p:spPr>
          <a:xfrm>
            <a:off x="827184" y="7004050"/>
            <a:ext cx="268056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安装IPython:</a:t>
            </a:r>
          </a:p>
        </p:txBody>
      </p:sp>
      <p:sp>
        <p:nvSpPr>
          <p:cNvPr id="162" name="$ pip3 install ipython"/>
          <p:cNvSpPr txBox="1"/>
          <p:nvPr/>
        </p:nvSpPr>
        <p:spPr>
          <a:xfrm>
            <a:off x="3723216" y="7112000"/>
            <a:ext cx="4584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rPr>
                <a:solidFill>
                  <a:srgbClr val="FFA431"/>
                </a:solidFill>
              </a:rPr>
              <a:t>$ </a:t>
            </a:r>
            <a:r>
              <a:t>pip3 install ipython</a:t>
            </a:r>
          </a:p>
        </p:txBody>
      </p:sp>
      <p:sp>
        <p:nvSpPr>
          <p:cNvPr id="163" name="$ ipython --version…"/>
          <p:cNvSpPr txBox="1"/>
          <p:nvPr/>
        </p:nvSpPr>
        <p:spPr>
          <a:xfrm>
            <a:off x="865716" y="8229599"/>
            <a:ext cx="367030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rPr>
                <a:solidFill>
                  <a:srgbClr val="FFA431"/>
                </a:solidFill>
              </a:rPr>
              <a:t>$ </a:t>
            </a:r>
            <a:r>
              <a:t>ipython --version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5.3.0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IPython"/>
          <p:cNvSpPr txBox="1"/>
          <p:nvPr/>
        </p:nvSpPr>
        <p:spPr>
          <a:xfrm>
            <a:off x="848820" y="793750"/>
            <a:ext cx="17906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IPython</a:t>
            </a:r>
          </a:p>
        </p:txBody>
      </p:sp>
      <p:sp>
        <p:nvSpPr>
          <p:cNvPr id="166" name="获得对象信息：输入你想查看的对象，然后加上一个或者两个❓，就能获得多种对象信息。比如“exit?”…"/>
          <p:cNvSpPr txBox="1"/>
          <p:nvPr/>
        </p:nvSpPr>
        <p:spPr>
          <a:xfrm>
            <a:off x="784998" y="2171700"/>
            <a:ext cx="11434803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获得对象信息：</a:t>
            </a:r>
            <a:r>
              <a:t>输入你想查看的对象，然后加上一个或者两个❓，就能获得多种对象信息。比如“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exit?</a:t>
            </a:r>
            <a:r>
              <a:t>”</a:t>
            </a:r>
          </a:p>
          <a:p>
            <a:pPr marL="444500" indent="-444500" algn="l">
              <a:buSzPct val="75000"/>
              <a:buChar char="•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Magic函数：</a:t>
            </a:r>
            <a:r>
              <a:t>IPython有很多Magic函数，分为两种类型。一种是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Line magics</a:t>
            </a:r>
            <a:r>
              <a:t>，单行函数，需要使用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% </a:t>
            </a:r>
            <a:r>
              <a:t>开头；另一种是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Cell Magics</a:t>
            </a:r>
            <a:r>
              <a:t>，多行函数或者希望执行其他语言的代码，需要使用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%% </a:t>
            </a:r>
            <a:r>
              <a:t>开头。</a:t>
            </a:r>
          </a:p>
          <a:p>
            <a:pPr marL="444500" indent="-444500" algn="l">
              <a:buSzPct val="75000"/>
              <a:buChar char="•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调用系统Shell命令。</a:t>
            </a:r>
            <a:r>
              <a:t>只需在命令前加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! </a:t>
            </a:r>
            <a:r>
              <a:t>即可。</a:t>
            </a:r>
          </a:p>
          <a:p>
            <a:pPr marL="444500" indent="-444500" algn="l">
              <a:buSzPct val="75000"/>
              <a:buChar char="•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Tab自动补全。</a:t>
            </a:r>
          </a:p>
          <a:p>
            <a:pPr marL="444500" indent="-444500" algn="l">
              <a:buSzPct val="75000"/>
              <a:buChar char="•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历史记录。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ython开发工具"/>
          <p:cNvSpPr txBox="1"/>
          <p:nvPr>
            <p:ph type="title" idx="4294967295"/>
          </p:nvPr>
        </p:nvSpPr>
        <p:spPr>
          <a:xfrm>
            <a:off x="630766" y="783166"/>
            <a:ext cx="3370595" cy="736601"/>
          </a:xfrm>
          <a:prstGeom prst="rect">
            <a:avLst/>
          </a:prstGeom>
        </p:spPr>
        <p:txBody>
          <a:bodyPr/>
          <a:lstStyle>
            <a:lvl1pPr algn="l" defTabSz="560831">
              <a:spcBef>
                <a:spcPts val="4000"/>
              </a:spcBef>
              <a:defRPr b="1" sz="3455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Python开发工具</a:t>
            </a:r>
          </a:p>
        </p:txBody>
      </p:sp>
      <p:sp>
        <p:nvSpPr>
          <p:cNvPr id="169" name="编辑器"/>
          <p:cNvSpPr txBox="1"/>
          <p:nvPr/>
        </p:nvSpPr>
        <p:spPr>
          <a:xfrm>
            <a:off x="713316" y="2324100"/>
            <a:ext cx="1485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编辑器</a:t>
            </a:r>
          </a:p>
        </p:txBody>
      </p:sp>
      <p:sp>
        <p:nvSpPr>
          <p:cNvPr id="170" name="Sublime Text…"/>
          <p:cNvSpPr txBox="1"/>
          <p:nvPr/>
        </p:nvSpPr>
        <p:spPr>
          <a:xfrm>
            <a:off x="783050" y="3130550"/>
            <a:ext cx="7952583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Sublime Text</a:t>
            </a:r>
            <a:endParaRPr>
              <a:solidFill>
                <a:srgbClr val="333333"/>
              </a:solidFill>
            </a:endParaRPr>
          </a:p>
          <a:p>
            <a:pPr marL="444500" indent="-444500" algn="l">
              <a:buSzPct val="75000"/>
              <a:buChar char="•"/>
            </a:pPr>
            <a:r>
              <a:t>Visual Studio Code</a:t>
            </a:r>
            <a:r>
              <a:rPr>
                <a:solidFill>
                  <a:srgbClr val="333333"/>
                </a:solidFill>
              </a:rPr>
              <a:t>（开源，免费）</a:t>
            </a:r>
            <a:endParaRPr>
              <a:solidFill>
                <a:srgbClr val="333333"/>
              </a:solidFill>
            </a:endParaRPr>
          </a:p>
          <a:p>
            <a:pPr marL="444500" indent="-444500" algn="l">
              <a:buSzPct val="75000"/>
              <a:buChar char="•"/>
            </a:pPr>
            <a:r>
              <a:t>Atom</a:t>
            </a:r>
            <a:r>
              <a:rPr>
                <a:solidFill>
                  <a:srgbClr val="333333"/>
                </a:solidFill>
              </a:rPr>
              <a:t>（开源，免费）</a:t>
            </a:r>
            <a:endParaRPr>
              <a:solidFill>
                <a:srgbClr val="333333"/>
              </a:solidFill>
            </a:endParaRPr>
          </a:p>
          <a:p>
            <a:pPr marL="444500" indent="-444500" algn="l">
              <a:buSzPct val="75000"/>
              <a:buChar char="•"/>
            </a:pPr>
            <a:r>
              <a:t>Vim</a:t>
            </a:r>
            <a:r>
              <a:rPr>
                <a:solidFill>
                  <a:srgbClr val="333333"/>
                </a:solidFill>
              </a:rPr>
              <a:t>（开源，免费）</a:t>
            </a:r>
            <a:endParaRPr>
              <a:solidFill>
                <a:srgbClr val="333333"/>
              </a:solidFill>
            </a:endParaRPr>
          </a:p>
          <a:p>
            <a:pPr marL="444500" indent="-444500" algn="l">
              <a:buSzPct val="75000"/>
              <a:buChar char="•"/>
            </a:pPr>
            <a:r>
              <a:t>Emacs</a:t>
            </a:r>
            <a:r>
              <a:rPr>
                <a:solidFill>
                  <a:srgbClr val="333333"/>
                </a:solidFill>
              </a:rPr>
              <a:t>（开源，免费）</a:t>
            </a:r>
          </a:p>
        </p:txBody>
      </p:sp>
      <p:sp>
        <p:nvSpPr>
          <p:cNvPr id="171" name="集成开发环境（IDE）"/>
          <p:cNvSpPr txBox="1"/>
          <p:nvPr/>
        </p:nvSpPr>
        <p:spPr>
          <a:xfrm>
            <a:off x="725942" y="6832600"/>
            <a:ext cx="453405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集成开发环境（IDE）</a:t>
            </a:r>
          </a:p>
        </p:txBody>
      </p:sp>
      <p:sp>
        <p:nvSpPr>
          <p:cNvPr id="172" name="PyCharm（有免费版）"/>
          <p:cNvSpPr txBox="1"/>
          <p:nvPr/>
        </p:nvSpPr>
        <p:spPr>
          <a:xfrm>
            <a:off x="798127" y="7747000"/>
            <a:ext cx="518978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PyCharm</a:t>
            </a:r>
            <a:r>
              <a:rPr>
                <a:solidFill>
                  <a:srgbClr val="333333"/>
                </a:solidFill>
              </a:rPr>
              <a:t>（有免费版）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ython之禅"/>
          <p:cNvSpPr txBox="1"/>
          <p:nvPr/>
        </p:nvSpPr>
        <p:spPr>
          <a:xfrm>
            <a:off x="709132" y="529166"/>
            <a:ext cx="257800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Python之禅</a:t>
            </a:r>
          </a:p>
        </p:txBody>
      </p:sp>
      <p:sp>
        <p:nvSpPr>
          <p:cNvPr id="175" name="In [1]: import this…"/>
          <p:cNvSpPr txBox="1"/>
          <p:nvPr/>
        </p:nvSpPr>
        <p:spPr>
          <a:xfrm>
            <a:off x="764116" y="1657337"/>
            <a:ext cx="7429501" cy="471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200">
                <a:solidFill>
                  <a:srgbClr val="34A327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rPr b="0"/>
              <a:t>In [</a:t>
            </a:r>
            <a:r>
              <a:rPr>
                <a:solidFill>
                  <a:srgbClr val="68FF6E"/>
                </a:solidFill>
              </a:rPr>
              <a:t>1</a:t>
            </a:r>
            <a:r>
              <a:rPr b="0"/>
              <a:t>]: </a:t>
            </a:r>
            <a:r>
              <a:t>import</a:t>
            </a:r>
            <a:r>
              <a:rPr b="0">
                <a:solidFill>
                  <a:srgbClr val="D1D1D1"/>
                </a:solidFill>
              </a:rPr>
              <a:t> </a:t>
            </a:r>
            <a:r>
              <a:rPr>
                <a:solidFill>
                  <a:srgbClr val="3C9FF2"/>
                </a:solidFill>
              </a:rPr>
              <a:t>this</a:t>
            </a:r>
            <a:endParaRPr b="0">
              <a:solidFill>
                <a:srgbClr val="D1D1D1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The Zen of Python, by Tim Peters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Beautiful is better than ugly.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Explicit is better than implicit.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Simple is better than complex.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Complex is better than complicated.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Flat is better than nested.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Sparse is better than dense.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Readability counts.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…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languages-index.png" descr="languages-inde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266" y="2716344"/>
            <a:ext cx="11762268" cy="522472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ource: www.tiobe.com"/>
          <p:cNvSpPr txBox="1"/>
          <p:nvPr/>
        </p:nvSpPr>
        <p:spPr>
          <a:xfrm>
            <a:off x="637739" y="9080499"/>
            <a:ext cx="30594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</a:t>
            </a:r>
            <a:r>
              <a:rPr u="sng">
                <a:hlinkClick r:id="rId3" invalidUrl="" action="" tgtFrame="" tooltip="" history="1" highlightClick="0" endSnd="0"/>
              </a:rPr>
              <a:t>www.tiobe.com</a:t>
            </a:r>
          </a:p>
        </p:txBody>
      </p:sp>
      <p:sp>
        <p:nvSpPr>
          <p:cNvPr id="125" name="TIOBE Index for March 2017"/>
          <p:cNvSpPr txBox="1"/>
          <p:nvPr/>
        </p:nvSpPr>
        <p:spPr>
          <a:xfrm>
            <a:off x="3409044" y="929216"/>
            <a:ext cx="61867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TIOBE Index for March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什么是Python"/>
          <p:cNvSpPr txBox="1"/>
          <p:nvPr/>
        </p:nvSpPr>
        <p:spPr>
          <a:xfrm>
            <a:off x="819199" y="715433"/>
            <a:ext cx="303520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什么是Python</a:t>
            </a:r>
          </a:p>
        </p:txBody>
      </p:sp>
      <p:sp>
        <p:nvSpPr>
          <p:cNvPr id="128" name="n. 巨蟒；大蟒"/>
          <p:cNvSpPr txBox="1"/>
          <p:nvPr/>
        </p:nvSpPr>
        <p:spPr>
          <a:xfrm>
            <a:off x="882446" y="2239433"/>
            <a:ext cx="290870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/>
            <a:r>
              <a:t>n. 巨蟒；大蟒</a:t>
            </a:r>
          </a:p>
        </p:txBody>
      </p:sp>
      <p:sp>
        <p:nvSpPr>
          <p:cNvPr id="129" name="计算机编程语言"/>
          <p:cNvSpPr txBox="1"/>
          <p:nvPr/>
        </p:nvSpPr>
        <p:spPr>
          <a:xfrm>
            <a:off x="882650" y="3363383"/>
            <a:ext cx="3314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计算机编程语言</a:t>
            </a:r>
          </a:p>
        </p:txBody>
      </p:sp>
      <p:sp>
        <p:nvSpPr>
          <p:cNvPr id="130" name="名字由来…"/>
          <p:cNvSpPr txBox="1"/>
          <p:nvPr/>
        </p:nvSpPr>
        <p:spPr>
          <a:xfrm>
            <a:off x="803630" y="5099050"/>
            <a:ext cx="11092740" cy="382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名字由来</a:t>
            </a:r>
          </a:p>
          <a:p>
            <a:pPr algn="l"/>
          </a:p>
          <a:p>
            <a:pPr algn="l"/>
            <a:r>
              <a:t>Python语言的创始人，吉多·范罗苏姆（Guido van Rossum）是自七十年代风靡全球的英国六人喜剧团体巨蟒剧团（Monty Python）的忠实粉丝，因此其给自己新创造的计算机语言起名Python。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为什么选择Python"/>
          <p:cNvSpPr txBox="1"/>
          <p:nvPr/>
        </p:nvSpPr>
        <p:spPr>
          <a:xfrm>
            <a:off x="766130" y="817033"/>
            <a:ext cx="394960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为什么选择Python</a:t>
            </a:r>
          </a:p>
        </p:txBody>
      </p:sp>
      <p:sp>
        <p:nvSpPr>
          <p:cNvPr id="133" name="简单…"/>
          <p:cNvSpPr txBox="1"/>
          <p:nvPr/>
        </p:nvSpPr>
        <p:spPr>
          <a:xfrm>
            <a:off x="1017913" y="2108200"/>
            <a:ext cx="2971903" cy="645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简单</a:t>
            </a:r>
          </a:p>
          <a:p>
            <a:pPr marL="444500" indent="-444500" algn="l">
              <a:buSzPct val="75000"/>
              <a:buChar char="•"/>
            </a:pPr>
            <a:r>
              <a:t>免费、开源</a:t>
            </a:r>
          </a:p>
          <a:p>
            <a:pPr marL="444500" indent="-444500" algn="l">
              <a:buSzPct val="75000"/>
              <a:buChar char="•"/>
            </a:pPr>
            <a:r>
              <a:t>高级语言</a:t>
            </a:r>
          </a:p>
          <a:p>
            <a:pPr marL="444500" indent="-444500" algn="l">
              <a:buSzPct val="75000"/>
              <a:buChar char="•"/>
            </a:pPr>
            <a:r>
              <a:t>可移植性</a:t>
            </a:r>
          </a:p>
          <a:p>
            <a:pPr marL="444500" indent="-444500" algn="l">
              <a:buSzPct val="75000"/>
              <a:buChar char="•"/>
            </a:pPr>
            <a:r>
              <a:t>交互性</a:t>
            </a:r>
          </a:p>
          <a:p>
            <a:pPr marL="444500" indent="-444500" algn="l">
              <a:buSzPct val="75000"/>
              <a:buChar char="•"/>
            </a:pPr>
            <a:r>
              <a:t>解释性</a:t>
            </a:r>
          </a:p>
          <a:p>
            <a:pPr marL="444500" indent="-444500" algn="l">
              <a:buSzPct val="75000"/>
              <a:buChar char="•"/>
            </a:pPr>
            <a:r>
              <a:t>面向对象</a:t>
            </a:r>
          </a:p>
          <a:p>
            <a:pPr marL="444500" indent="-444500" algn="l">
              <a:buSzPct val="75000"/>
              <a:buChar char="•"/>
            </a:pPr>
            <a:r>
              <a:t>可扩展性</a:t>
            </a:r>
          </a:p>
          <a:p>
            <a:pPr marL="444500" indent="-444500" algn="l">
              <a:buSzPct val="75000"/>
              <a:buChar char="•"/>
            </a:pPr>
            <a:r>
              <a:t>可嵌入性</a:t>
            </a:r>
          </a:p>
          <a:p>
            <a:pPr marL="444500" indent="-444500" algn="l">
              <a:buSzPct val="75000"/>
              <a:buChar char="•"/>
            </a:pPr>
            <a:r>
              <a:t>丰富的库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ython缺点"/>
          <p:cNvSpPr txBox="1"/>
          <p:nvPr/>
        </p:nvSpPr>
        <p:spPr>
          <a:xfrm>
            <a:off x="742999" y="884766"/>
            <a:ext cx="257800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Python缺点</a:t>
            </a:r>
          </a:p>
        </p:txBody>
      </p:sp>
      <p:sp>
        <p:nvSpPr>
          <p:cNvPr id="136" name="性能相对不是特别好，运行效率差，速度慢…"/>
          <p:cNvSpPr txBox="1"/>
          <p:nvPr/>
        </p:nvSpPr>
        <p:spPr>
          <a:xfrm>
            <a:off x="758393" y="2679700"/>
            <a:ext cx="11111181" cy="287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900"/>
              </a:spcBef>
              <a:buSzPct val="75000"/>
              <a:buChar char="•"/>
            </a:pPr>
            <a:r>
              <a:t>性能相对不是特别好，运行效率差，速度慢</a:t>
            </a:r>
          </a:p>
          <a:p>
            <a:pPr marL="444500" indent="-444500" algn="l">
              <a:spcBef>
                <a:spcPts val="900"/>
              </a:spcBef>
              <a:buSzPct val="75000"/>
              <a:buChar char="•"/>
            </a:pPr>
            <a:r>
              <a:t>Python的多线程由于其解析器GIL（Global Interpreter Lock，全局解释器锁）存在无法并行运行</a:t>
            </a:r>
          </a:p>
          <a:p>
            <a:pPr marL="444500" indent="-444500" algn="l">
              <a:spcBef>
                <a:spcPts val="900"/>
              </a:spcBef>
              <a:buSzPct val="75000"/>
              <a:buChar char="•"/>
              <a:defRPr>
                <a:solidFill>
                  <a:srgbClr val="53585F"/>
                </a:solidFill>
              </a:defRPr>
            </a:pPr>
            <a:r>
              <a:t>代码缩进决定代码的逻辑关系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&quot;Python 2.x is legacy, Python 3.x is the present and future of the language.&quot;note"/>
          <p:cNvSpPr txBox="1"/>
          <p:nvPr/>
        </p:nvSpPr>
        <p:spPr>
          <a:xfrm>
            <a:off x="1181542" y="3444097"/>
            <a:ext cx="10641716" cy="120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"Python 2.x is legacy, Python 3.x is the present and future of the language."</a:t>
            </a:r>
            <a:r>
              <a:rPr baseline="31999"/>
              <a:t>note</a:t>
            </a:r>
          </a:p>
        </p:txBody>
      </p:sp>
      <p:sp>
        <p:nvSpPr>
          <p:cNvPr id="139" name="为什么是Python3"/>
          <p:cNvSpPr txBox="1"/>
          <p:nvPr/>
        </p:nvSpPr>
        <p:spPr>
          <a:xfrm>
            <a:off x="720707" y="1011766"/>
            <a:ext cx="374667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为什么是Python3</a:t>
            </a:r>
          </a:p>
        </p:txBody>
      </p:sp>
      <p:sp>
        <p:nvSpPr>
          <p:cNvPr id="140" name="note: from https://wiki.python.org/moin/Python2orPython3"/>
          <p:cNvSpPr txBox="1"/>
          <p:nvPr/>
        </p:nvSpPr>
        <p:spPr>
          <a:xfrm>
            <a:off x="609084" y="9114366"/>
            <a:ext cx="722112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note: from </a:t>
            </a:r>
            <a:r>
              <a:rPr u="sng">
                <a:hlinkClick r:id="rId2" invalidUrl="" action="" tgtFrame="" tooltip="" history="1" highlightClick="0" endSnd="0"/>
              </a:rPr>
              <a:t>https://wiki.python.org/moin/Python2orPython3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Ubuntu上使用 linuxbrew 包管理器安装 python3："/>
          <p:cNvSpPr txBox="1"/>
          <p:nvPr/>
        </p:nvSpPr>
        <p:spPr>
          <a:xfrm>
            <a:off x="953978" y="3128433"/>
            <a:ext cx="1047659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Ubuntu</a:t>
            </a:r>
            <a:r>
              <a:t>上使用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linuxbrew</a:t>
            </a:r>
            <a:r>
              <a:t> 包管理器安装 python3：</a:t>
            </a:r>
          </a:p>
        </p:txBody>
      </p:sp>
      <p:sp>
        <p:nvSpPr>
          <p:cNvPr id="143" name="安装Python3"/>
          <p:cNvSpPr txBox="1"/>
          <p:nvPr/>
        </p:nvSpPr>
        <p:spPr>
          <a:xfrm>
            <a:off x="886796" y="1104900"/>
            <a:ext cx="283227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安装Python3</a:t>
            </a:r>
          </a:p>
        </p:txBody>
      </p:sp>
      <p:sp>
        <p:nvSpPr>
          <p:cNvPr id="144" name="$ python3 --version…"/>
          <p:cNvSpPr txBox="1"/>
          <p:nvPr/>
        </p:nvSpPr>
        <p:spPr>
          <a:xfrm>
            <a:off x="1001183" y="6517216"/>
            <a:ext cx="41783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rPr>
                <a:solidFill>
                  <a:srgbClr val="FFA431"/>
                </a:solidFill>
              </a:rPr>
              <a:t>$ </a:t>
            </a:r>
            <a:r>
              <a:t>python3 --version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Python 3.6.0</a:t>
            </a:r>
          </a:p>
        </p:txBody>
      </p:sp>
      <p:sp>
        <p:nvSpPr>
          <p:cNvPr id="145" name="$ brew install python3"/>
          <p:cNvSpPr txBox="1"/>
          <p:nvPr/>
        </p:nvSpPr>
        <p:spPr>
          <a:xfrm>
            <a:off x="1005416" y="4121150"/>
            <a:ext cx="4584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rPr>
                <a:solidFill>
                  <a:srgbClr val="FFA431"/>
                </a:solidFill>
              </a:rPr>
              <a:t>$ </a:t>
            </a:r>
            <a:r>
              <a:t>brew install python3</a:t>
            </a:r>
          </a:p>
        </p:txBody>
      </p:sp>
      <p:sp>
        <p:nvSpPr>
          <p:cNvPr id="146" name="检查python3版本："/>
          <p:cNvSpPr txBox="1"/>
          <p:nvPr/>
        </p:nvSpPr>
        <p:spPr>
          <a:xfrm>
            <a:off x="945718" y="5507566"/>
            <a:ext cx="405216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检查python3版本：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$ python3…"/>
          <p:cNvSpPr txBox="1"/>
          <p:nvPr/>
        </p:nvSpPr>
        <p:spPr>
          <a:xfrm>
            <a:off x="721816" y="4224866"/>
            <a:ext cx="11493434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rPr>
                <a:solidFill>
                  <a:srgbClr val="FFA431"/>
                </a:solidFill>
              </a:rPr>
              <a:t>$ </a:t>
            </a:r>
            <a:r>
              <a:t>python3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Python 3.6.0 (default, Mar  4 2017, 12:32:34)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[GCC 4.2.1 Compatible Apple LLVM 8.0.0 (clang-800.0.42.1)] on darwin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Type "help", "copyright", "credits" or "license" for more information.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D1D1D1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&gt;&gt;&gt; </a:t>
            </a:r>
          </a:p>
        </p:txBody>
      </p:sp>
      <p:sp>
        <p:nvSpPr>
          <p:cNvPr id="149" name="运行Python"/>
          <p:cNvSpPr txBox="1"/>
          <p:nvPr/>
        </p:nvSpPr>
        <p:spPr>
          <a:xfrm>
            <a:off x="488999" y="884766"/>
            <a:ext cx="257800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运行Python</a:t>
            </a:r>
          </a:p>
        </p:txBody>
      </p:sp>
      <p:sp>
        <p:nvSpPr>
          <p:cNvPr id="150" name="启动Python，在其 REPL注 中直接输入相应的命令"/>
          <p:cNvSpPr txBox="1"/>
          <p:nvPr/>
        </p:nvSpPr>
        <p:spPr>
          <a:xfrm>
            <a:off x="600538" y="2857499"/>
            <a:ext cx="1024420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启动Python，在其 </a:t>
            </a:r>
            <a:r>
              <a:rPr b="1"/>
              <a:t>REPL</a:t>
            </a:r>
            <a:r>
              <a:rPr baseline="31999"/>
              <a:t>注</a:t>
            </a:r>
            <a:r>
              <a:t> 中直接输入相应的命令</a:t>
            </a:r>
          </a:p>
        </p:txBody>
      </p:sp>
      <p:sp>
        <p:nvSpPr>
          <p:cNvPr id="151" name="注: REPL —— Read-Eval-Print-Loop 读取-执行-输出-循环"/>
          <p:cNvSpPr txBox="1"/>
          <p:nvPr/>
        </p:nvSpPr>
        <p:spPr>
          <a:xfrm>
            <a:off x="586421" y="8826593"/>
            <a:ext cx="9461291" cy="617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注: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REPL</a:t>
            </a:r>
            <a:r>
              <a:t> ——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Read</a:t>
            </a:r>
            <a:r>
              <a:t>-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Eval</a:t>
            </a:r>
            <a:r>
              <a:t>-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Print</a:t>
            </a:r>
            <a:r>
              <a:t>-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Loop</a:t>
            </a:r>
            <a:r>
              <a:t> 读取-执行-输出-循环</a:t>
            </a:r>
          </a:p>
        </p:txBody>
      </p:sp>
      <p:sp>
        <p:nvSpPr>
          <p:cNvPr id="152" name="可以立刻查看命令运行结果，方便进行一些快速实验验证"/>
          <p:cNvSpPr txBox="1"/>
          <p:nvPr/>
        </p:nvSpPr>
        <p:spPr>
          <a:xfrm>
            <a:off x="531250" y="6506633"/>
            <a:ext cx="11544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可以立刻查看命令运行结果，方便进行一些快速实验验证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将完整的代码写成 .py 脚本，比如 hello.py ，然后通过 python hello.py 执行"/>
          <p:cNvSpPr txBox="1"/>
          <p:nvPr/>
        </p:nvSpPr>
        <p:spPr>
          <a:xfrm>
            <a:off x="903905" y="3100916"/>
            <a:ext cx="1119699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将完整的代码写成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.py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 脚本，比如</a:t>
            </a:r>
            <a:r>
              <a:rPr sz="16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t>hello.py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 ，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然后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通过 </a:t>
            </a:r>
            <a:r>
              <a:t>python hello.py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 执行</a:t>
            </a:r>
          </a:p>
        </p:txBody>
      </p:sp>
      <p:sp>
        <p:nvSpPr>
          <p:cNvPr id="155" name="# hello.py '#' 开头的行会被注释掉…"/>
          <p:cNvSpPr txBox="1"/>
          <p:nvPr/>
        </p:nvSpPr>
        <p:spPr>
          <a:xfrm>
            <a:off x="1441450" y="5139266"/>
            <a:ext cx="7023100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200">
                <a:solidFill>
                  <a:srgbClr val="67C567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# hello.py '#' 开头的行会被注释掉</a:t>
            </a:r>
            <a:endParaRPr>
              <a:solidFill>
                <a:srgbClr val="333333"/>
              </a:solidFill>
            </a:endParaRPr>
          </a:p>
          <a:p>
            <a:pPr algn="l" defTabSz="457200">
              <a:defRPr sz="3200">
                <a:solidFill>
                  <a:srgbClr val="CE688F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FD971F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"Hello World!"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156" name="运行Python"/>
          <p:cNvSpPr txBox="1"/>
          <p:nvPr/>
        </p:nvSpPr>
        <p:spPr>
          <a:xfrm>
            <a:off x="488999" y="884766"/>
            <a:ext cx="257800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运行Python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