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
      <p:font typeface="Nuni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Nunito-bold.fntdata"/><Relationship Id="rId12" Type="http://schemas.openxmlformats.org/officeDocument/2006/relationships/slide" Target="slides/slide7.xml"/><Relationship Id="rId56" Type="http://schemas.openxmlformats.org/officeDocument/2006/relationships/font" Target="fonts/Nunito-regular.fntdata"/><Relationship Id="rId15" Type="http://schemas.openxmlformats.org/officeDocument/2006/relationships/slide" Target="slides/slide10.xml"/><Relationship Id="rId59" Type="http://schemas.openxmlformats.org/officeDocument/2006/relationships/font" Target="fonts/Nunito-boldItalic.fntdata"/><Relationship Id="rId14" Type="http://schemas.openxmlformats.org/officeDocument/2006/relationships/slide" Target="slides/slide9.xml"/><Relationship Id="rId58"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cc74f431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cc74f431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cc74f431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cc74f431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cc74f431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cc74f431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cc74f431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cc74f431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dad755b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dad755b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dad755b7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dad755b7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dad755b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dad755b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dad755b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dad755b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dad755b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dad755b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dad755b7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dad755b7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cc74f43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cc74f43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dad755b7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dad755b7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dad755b7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dad755b7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dad755b7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dad755b7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dad755b7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dad755b7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dad755b7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dad755b7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dad755b7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dad755b7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dad755b7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dad755b7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dad755b7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dad755b7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e67378b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e67378b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e67378b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e67378b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c74f431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c74f431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e67378b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e67378b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e67378b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e67378b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e67378b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e67378b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e67378b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e67378b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e67378bb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e67378bb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e67378bb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e67378bb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e67378bb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e67378bb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e67378bb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e67378bb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e67378b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e67378b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e67378bb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e67378bb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c74f431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c74f431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e67378bb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0e67378bb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e67378bb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0e67378bb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e67378bb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e67378bb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e67378bb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e67378bb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e67378bb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e67378bb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0d66072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0d66072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dad755b7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0dad755b7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c74f431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c74f431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cc74f431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cc74f431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cc74f431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cc74f431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cc74f431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cc74f431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cc74f431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cc74f431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maraci.com/nedir/compiler" TargetMode="External"/><Relationship Id="rId4" Type="http://schemas.openxmlformats.org/officeDocument/2006/relationships/hyperlink" Target="https://wmaraci.com/nedir/d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r.wikipedia.org/wiki/%C4%B0ngilizce" TargetMode="External"/><Relationship Id="rId4" Type="http://schemas.openxmlformats.org/officeDocument/2006/relationships/hyperlink" Target="https://tr.wikipedia.org/wiki/Yaz%C4%B1l%C4%B1m" TargetMode="External"/><Relationship Id="rId5" Type="http://schemas.openxmlformats.org/officeDocument/2006/relationships/hyperlink" Target="https://tr.wikipedia.org/wiki/Derleyici" TargetMode="External"/><Relationship Id="rId6" Type="http://schemas.openxmlformats.org/officeDocument/2006/relationships/hyperlink" Target="https://tr.wikipedia.org/wiki/Kaynak_kod" TargetMode="External"/><Relationship Id="rId7" Type="http://schemas.openxmlformats.org/officeDocument/2006/relationships/hyperlink" Target="https://tr.wikipedia.org/wiki/Makine_dili" TargetMode="External"/><Relationship Id="rId8" Type="http://schemas.openxmlformats.org/officeDocument/2006/relationships/hyperlink" Target="https://tr.wikipedia.org/wiki/BN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maraci.com/nedir/compiler" TargetMode="External"/><Relationship Id="rId4" Type="http://schemas.openxmlformats.org/officeDocument/2006/relationships/hyperlink" Target="https://kplnosmn94.medium.com/jvm-jre-ve-jdk-nedir-6cfee2727812" TargetMode="External"/><Relationship Id="rId5" Type="http://schemas.openxmlformats.org/officeDocument/2006/relationships/hyperlink" Target="https://medium.com/@memrekaraaslan/nedir-bu-memory-stack-heap-memory-leak-memory-management-c3c14d1c3e6e" TargetMode="External"/><Relationship Id="rId6" Type="http://schemas.openxmlformats.org/officeDocument/2006/relationships/hyperlink" Target="https://blog.burakkutbay.com/java-serialization-serilestirme-nedir.html/" TargetMode="External"/><Relationship Id="rId7" Type="http://schemas.openxmlformats.org/officeDocument/2006/relationships/hyperlink" Target="https://devnot.com/2017/java-8-hakkinda-bilmeniz-gerekenler/" TargetMode="External"/><Relationship Id="rId8" Type="http://schemas.openxmlformats.org/officeDocument/2006/relationships/hyperlink" Target="https://medium.com/@kdrcandogan/mvc-nedir-mvc-ya%C5%9Fam-d%C3%B6ng%C3%BCs%C3%BC-life-cycle-8e124f24650c"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60925" y="1050050"/>
            <a:ext cx="8520600" cy="174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PATİKA - INNOVA</a:t>
            </a:r>
            <a:endParaRPr/>
          </a:p>
        </p:txBody>
      </p:sp>
      <p:sp>
        <p:nvSpPr>
          <p:cNvPr id="129" name="Google Shape;129;p13"/>
          <p:cNvSpPr txBox="1"/>
          <p:nvPr>
            <p:ph idx="1" type="subTitle"/>
          </p:nvPr>
        </p:nvSpPr>
        <p:spPr>
          <a:xfrm>
            <a:off x="41000" y="2415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Ahmet AKAN 8 Ocak 2022</a:t>
            </a:r>
            <a:endParaRPr/>
          </a:p>
          <a:p>
            <a:pPr indent="0" lvl="0" marL="0" rtl="0" algn="ctr">
              <a:spcBef>
                <a:spcPts val="0"/>
              </a:spcBef>
              <a:spcAft>
                <a:spcPts val="0"/>
              </a:spcAft>
              <a:buNone/>
            </a:pPr>
            <a:r>
              <a:rPr lang="tr"/>
              <a:t>Java Spring Bootcamp - 1. Ödev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Primitive Type ve Wrapper Class farkları ?</a:t>
            </a:r>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2"/>
          <p:cNvPicPr preferRelativeResize="0"/>
          <p:nvPr/>
        </p:nvPicPr>
        <p:blipFill>
          <a:blip r:embed="rId3">
            <a:alphaModFix/>
          </a:blip>
          <a:stretch>
            <a:fillRect/>
          </a:stretch>
        </p:blipFill>
        <p:spPr>
          <a:xfrm>
            <a:off x="648075" y="295325"/>
            <a:ext cx="7834201" cy="461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6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Stack ve Heap Hafıza arasındaki farklar ?</a:t>
            </a:r>
            <a:endParaRPr/>
          </a:p>
        </p:txBody>
      </p:sp>
      <p:sp>
        <p:nvSpPr>
          <p:cNvPr id="191" name="Google Shape;191;p23"/>
          <p:cNvSpPr txBox="1"/>
          <p:nvPr>
            <p:ph idx="1" type="body"/>
          </p:nvPr>
        </p:nvSpPr>
        <p:spPr>
          <a:xfrm>
            <a:off x="819150" y="1665275"/>
            <a:ext cx="7505700" cy="2773500"/>
          </a:xfrm>
          <a:prstGeom prst="rect">
            <a:avLst/>
          </a:prstGeom>
        </p:spPr>
        <p:txBody>
          <a:bodyPr anchorCtr="0" anchor="t" bIns="91425" lIns="91425" spcFirstLastPara="1" rIns="91425" wrap="square" tIns="91425">
            <a:normAutofit fontScale="92500" lnSpcReduction="20000"/>
          </a:bodyPr>
          <a:lstStyle/>
          <a:p>
            <a:pPr indent="0" lvl="0" marL="0" rtl="0" algn="l">
              <a:lnSpc>
                <a:spcPct val="162500"/>
              </a:lnSpc>
              <a:spcBef>
                <a:spcPts val="0"/>
              </a:spcBef>
              <a:spcAft>
                <a:spcPts val="0"/>
              </a:spcAft>
              <a:buNone/>
            </a:pPr>
            <a:r>
              <a:rPr lang="tr" sz="1200">
                <a:solidFill>
                  <a:srgbClr val="000000"/>
                </a:solidFill>
                <a:highlight>
                  <a:srgbClr val="FFFFFF"/>
                </a:highlight>
                <a:latin typeface="Roboto"/>
                <a:ea typeface="Roboto"/>
                <a:cs typeface="Roboto"/>
                <a:sym typeface="Roboto"/>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endParaRPr sz="1200">
              <a:solidFill>
                <a:srgbClr val="000000"/>
              </a:solidFill>
              <a:highlight>
                <a:srgbClr val="FFFFFF"/>
              </a:highlight>
              <a:latin typeface="Roboto"/>
              <a:ea typeface="Roboto"/>
              <a:cs typeface="Roboto"/>
              <a:sym typeface="Roboto"/>
            </a:endParaRPr>
          </a:p>
          <a:p>
            <a:pPr indent="0" lvl="0" marL="0" rtl="0" algn="l">
              <a:lnSpc>
                <a:spcPct val="162500"/>
              </a:lnSpc>
              <a:spcBef>
                <a:spcPts val="1500"/>
              </a:spcBef>
              <a:spcAft>
                <a:spcPts val="0"/>
              </a:spcAft>
              <a:buNone/>
            </a:pPr>
            <a:r>
              <a:rPr lang="tr" sz="1200">
                <a:solidFill>
                  <a:srgbClr val="000000"/>
                </a:solidFill>
                <a:highlight>
                  <a:srgbClr val="FFFFFF"/>
                </a:highlight>
                <a:latin typeface="Roboto"/>
                <a:ea typeface="Roboto"/>
                <a:cs typeface="Roboto"/>
                <a:sym typeface="Roboto"/>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a:t>
            </a:r>
            <a:endParaRPr sz="1200">
              <a:solidFill>
                <a:srgbClr val="000000"/>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778125" y="369800"/>
            <a:ext cx="7505700" cy="6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Serileştirme nedir ? </a:t>
            </a:r>
            <a:endParaRPr/>
          </a:p>
        </p:txBody>
      </p:sp>
      <p:sp>
        <p:nvSpPr>
          <p:cNvPr id="197" name="Google Shape;197;p24"/>
          <p:cNvSpPr txBox="1"/>
          <p:nvPr>
            <p:ph idx="1" type="body"/>
          </p:nvPr>
        </p:nvSpPr>
        <p:spPr>
          <a:xfrm>
            <a:off x="819150" y="1074650"/>
            <a:ext cx="7505700" cy="36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555555"/>
                </a:solidFill>
                <a:highlight>
                  <a:srgbClr val="FFFFFF"/>
                </a:highlight>
                <a:latin typeface="Arial"/>
                <a:ea typeface="Arial"/>
                <a:cs typeface="Arial"/>
                <a:sym typeface="Arial"/>
              </a:rPr>
              <a:t>Java üzerinde uygulama geliştirirken nesneleri sıkça kullanıyoruz. Java platformunda bilindiği gibi, int, double, byte gibi primitive tipler dışındaki herşey nesnedir.</a:t>
            </a:r>
            <a:endParaRPr>
              <a:solidFill>
                <a:srgbClr val="555555"/>
              </a:solidFill>
              <a:highlight>
                <a:srgbClr val="FFFFFF"/>
              </a:highlight>
              <a:latin typeface="Arial"/>
              <a:ea typeface="Arial"/>
              <a:cs typeface="Arial"/>
              <a:sym typeface="Arial"/>
            </a:endParaRPr>
          </a:p>
          <a:p>
            <a:pPr indent="0" lvl="0" marL="0" rtl="0" algn="l">
              <a:spcBef>
                <a:spcPts val="1800"/>
              </a:spcBef>
              <a:spcAft>
                <a:spcPts val="0"/>
              </a:spcAft>
              <a:buNone/>
            </a:pPr>
            <a:r>
              <a:rPr lang="tr">
                <a:solidFill>
                  <a:srgbClr val="555555"/>
                </a:solidFill>
                <a:highlight>
                  <a:srgbClr val="FFFFFF"/>
                </a:highlight>
                <a:latin typeface="Arial"/>
                <a:ea typeface="Arial"/>
                <a:cs typeface="Arial"/>
                <a:sym typeface="Arial"/>
              </a:rPr>
              <a:t>Ancak Java’da kullanılan nesneler, Java platformunda (JVM) hayat bulurlar. Platform dışında nesnelerin, hiçbir anlamı yoktur. Nesne yönelimli programlama paradigmasını destekleyen Java’da, tasarlanan nesnelerin tekrar kullanılabilmesi (reuse) önemli bir konu olduğuna göre, bu nesneleri Java platformu dışında da hayata geçirmek gerçekten önemlidir. Bahsedilen bu problem, Java Serialization API sayesinde çok kolay bir şekilde aşılabiliyor.</a:t>
            </a:r>
            <a:endParaRPr>
              <a:solidFill>
                <a:srgbClr val="555555"/>
              </a:solidFill>
              <a:highlight>
                <a:srgbClr val="FFFFFF"/>
              </a:highlight>
              <a:latin typeface="Arial"/>
              <a:ea typeface="Arial"/>
              <a:cs typeface="Arial"/>
              <a:sym typeface="Arial"/>
            </a:endParaRPr>
          </a:p>
          <a:p>
            <a:pPr indent="0" lvl="0" marL="0" rtl="0" algn="l">
              <a:spcBef>
                <a:spcPts val="1800"/>
              </a:spcBef>
              <a:spcAft>
                <a:spcPts val="0"/>
              </a:spcAft>
              <a:buNone/>
            </a:pPr>
            <a:r>
              <a:rPr lang="tr">
                <a:solidFill>
                  <a:srgbClr val="555555"/>
                </a:solidFill>
                <a:highlight>
                  <a:srgbClr val="FFFFFF"/>
                </a:highlight>
                <a:latin typeface="Arial"/>
                <a:ea typeface="Arial"/>
                <a:cs typeface="Arial"/>
                <a:sym typeface="Arial"/>
              </a:rPr>
              <a:t>Java Serialization API sayesinde bir nesnenin birebir kopyasını, Java platformu dışında da depolayabiliriz. Bu mekanizma ile daha sonra,  nesneyi depolanan yerden çekip, aynı durum (state) ve özellikleri ile kullanmaya devam edebiliriz. Tüm bu sisteme, </a:t>
            </a:r>
            <a:r>
              <a:rPr b="1" lang="tr">
                <a:solidFill>
                  <a:srgbClr val="555555"/>
                </a:solidFill>
                <a:highlight>
                  <a:srgbClr val="FFFFFF"/>
                </a:highlight>
                <a:latin typeface="Arial"/>
                <a:ea typeface="Arial"/>
                <a:cs typeface="Arial"/>
                <a:sym typeface="Arial"/>
              </a:rPr>
              <a:t>Object Serialization</a:t>
            </a:r>
            <a:r>
              <a:rPr lang="tr">
                <a:solidFill>
                  <a:srgbClr val="555555"/>
                </a:solidFill>
                <a:highlight>
                  <a:srgbClr val="FFFFFF"/>
                </a:highlight>
                <a:latin typeface="Arial"/>
                <a:ea typeface="Arial"/>
                <a:cs typeface="Arial"/>
                <a:sym typeface="Arial"/>
              </a:rPr>
              <a:t> (Nesne Serileştirme) adı verilir. Dataları taşırken bozulmasını engeller.</a:t>
            </a:r>
            <a:endParaRPr>
              <a:solidFill>
                <a:srgbClr val="555555"/>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3" name="Google Shape;203;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5"/>
          <p:cNvPicPr preferRelativeResize="0"/>
          <p:nvPr/>
        </p:nvPicPr>
        <p:blipFill>
          <a:blip r:embed="rId3">
            <a:alphaModFix/>
          </a:blip>
          <a:stretch>
            <a:fillRect/>
          </a:stretch>
        </p:blipFill>
        <p:spPr>
          <a:xfrm>
            <a:off x="738300" y="672675"/>
            <a:ext cx="7670125" cy="389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Merge ile Rebase Arasındaki Fark Nedir ?</a:t>
            </a:r>
            <a:endParaRPr/>
          </a:p>
        </p:txBody>
      </p:sp>
      <p:sp>
        <p:nvSpPr>
          <p:cNvPr id="210" name="Google Shape;210;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a:t>
            </a:r>
            <a:r>
              <a:rPr lang="tr"/>
              <a:t>aster a bir branch i rebase ettiğinizde , branch deki commitlerinizi tek tek alıp master ın sonuna ekleyecektir. Sonuç olarak rebase sonucunda tek bir history oluşturur çünkü tamamlanan işi bir branch ten diğerine aktarır. Bu süreçte istenmeyen history ortadan kalkar.</a:t>
            </a:r>
            <a:endParaRPr/>
          </a:p>
          <a:p>
            <a:pPr indent="0" lvl="0" marL="0" rtl="0" algn="l">
              <a:spcBef>
                <a:spcPts val="1200"/>
              </a:spcBef>
              <a:spcAft>
                <a:spcPts val="0"/>
              </a:spcAft>
              <a:buNone/>
            </a:pPr>
            <a:r>
              <a:rPr lang="tr"/>
              <a:t>Merge yaptığmızda is yeni bir “ Merge commit” yaratıp iki branchinde tüm history(yapılmış tüm değişiklikleri) sini içerecektir. Master , branch te yapılan tüm değişiklikleri alacak ve entegre edecektir ancak branch in history sinde hiçbir değişiklik olmayacaktır</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Java 8 ile Gelen Yenilikler</a:t>
            </a:r>
            <a:endParaRPr/>
          </a:p>
        </p:txBody>
      </p:sp>
      <p:sp>
        <p:nvSpPr>
          <p:cNvPr id="216" name="Google Shape;216;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lnSpc>
                <a:spcPct val="163636"/>
              </a:lnSpc>
              <a:spcBef>
                <a:spcPts val="0"/>
              </a:spcBef>
              <a:spcAft>
                <a:spcPts val="0"/>
              </a:spcAft>
              <a:buNone/>
            </a:pPr>
            <a:r>
              <a:rPr lang="tr" sz="1150">
                <a:solidFill>
                  <a:srgbClr val="6C6C6C"/>
                </a:solidFill>
                <a:highlight>
                  <a:srgbClr val="FFFFFF"/>
                </a:highlight>
                <a:latin typeface="Roboto"/>
                <a:ea typeface="Roboto"/>
                <a:cs typeface="Roboto"/>
                <a:sym typeface="Roboto"/>
              </a:rPr>
              <a:t>Java 8 ile birlikte hayatımıza giren yenilikleri genel olarak aşağıdaki şekilde listeleyebiliriz;</a:t>
            </a:r>
            <a:endParaRPr sz="1150">
              <a:solidFill>
                <a:srgbClr val="6C6C6C"/>
              </a:solidFill>
              <a:highlight>
                <a:srgbClr val="FFFFFF"/>
              </a:highlight>
              <a:latin typeface="Roboto"/>
              <a:ea typeface="Roboto"/>
              <a:cs typeface="Roboto"/>
              <a:sym typeface="Roboto"/>
            </a:endParaRPr>
          </a:p>
          <a:p>
            <a:pPr indent="-290274" lvl="0" marL="457200" rtl="0" algn="l">
              <a:lnSpc>
                <a:spcPct val="171818"/>
              </a:lnSpc>
              <a:spcBef>
                <a:spcPts val="1400"/>
              </a:spcBef>
              <a:spcAft>
                <a:spcPts val="0"/>
              </a:spcAft>
              <a:buClr>
                <a:srgbClr val="5C5C5C"/>
              </a:buClr>
              <a:buSzPct val="100000"/>
              <a:buFont typeface="Roboto"/>
              <a:buChar char="●"/>
            </a:pPr>
            <a:r>
              <a:rPr b="1" lang="tr" sz="1050">
                <a:solidFill>
                  <a:srgbClr val="5C5C5C"/>
                </a:solidFill>
                <a:highlight>
                  <a:srgbClr val="FFFFFF"/>
                </a:highlight>
                <a:latin typeface="Roboto"/>
                <a:ea typeface="Roboto"/>
                <a:cs typeface="Roboto"/>
                <a:sym typeface="Roboto"/>
              </a:rPr>
              <a:t>Lambda expressions</a:t>
            </a:r>
            <a:endParaRPr b="1" sz="1050">
              <a:solidFill>
                <a:srgbClr val="5C5C5C"/>
              </a:solidFill>
              <a:highlight>
                <a:srgbClr val="FFFFFF"/>
              </a:highlight>
              <a:latin typeface="Roboto"/>
              <a:ea typeface="Roboto"/>
              <a:cs typeface="Roboto"/>
              <a:sym typeface="Roboto"/>
            </a:endParaRPr>
          </a:p>
          <a:p>
            <a:pPr indent="-290274" lvl="0" marL="457200" rtl="0" algn="l">
              <a:lnSpc>
                <a:spcPct val="171818"/>
              </a:lnSpc>
              <a:spcBef>
                <a:spcPts val="0"/>
              </a:spcBef>
              <a:spcAft>
                <a:spcPts val="0"/>
              </a:spcAft>
              <a:buClr>
                <a:srgbClr val="5C5C5C"/>
              </a:buClr>
              <a:buSzPct val="100000"/>
              <a:buFont typeface="Roboto"/>
              <a:buChar char="●"/>
            </a:pPr>
            <a:r>
              <a:rPr b="1" lang="tr" sz="1050">
                <a:solidFill>
                  <a:srgbClr val="5C5C5C"/>
                </a:solidFill>
                <a:highlight>
                  <a:srgbClr val="FFFFFF"/>
                </a:highlight>
                <a:latin typeface="Roboto"/>
                <a:ea typeface="Roboto"/>
                <a:cs typeface="Roboto"/>
                <a:sym typeface="Roboto"/>
              </a:rPr>
              <a:t>Functional interfaces</a:t>
            </a:r>
            <a:endParaRPr b="1" sz="1050">
              <a:solidFill>
                <a:srgbClr val="5C5C5C"/>
              </a:solidFill>
              <a:highlight>
                <a:srgbClr val="FFFFFF"/>
              </a:highlight>
              <a:latin typeface="Roboto"/>
              <a:ea typeface="Roboto"/>
              <a:cs typeface="Roboto"/>
              <a:sym typeface="Roboto"/>
            </a:endParaRPr>
          </a:p>
          <a:p>
            <a:pPr indent="-290274" lvl="0" marL="457200" rtl="0" algn="l">
              <a:lnSpc>
                <a:spcPct val="171818"/>
              </a:lnSpc>
              <a:spcBef>
                <a:spcPts val="0"/>
              </a:spcBef>
              <a:spcAft>
                <a:spcPts val="0"/>
              </a:spcAft>
              <a:buClr>
                <a:srgbClr val="5C5C5C"/>
              </a:buClr>
              <a:buSzPct val="100000"/>
              <a:buFont typeface="Roboto"/>
              <a:buChar char="●"/>
            </a:pPr>
            <a:r>
              <a:rPr b="1" lang="tr" sz="1050">
                <a:solidFill>
                  <a:srgbClr val="5C5C5C"/>
                </a:solidFill>
                <a:highlight>
                  <a:srgbClr val="FFFFFF"/>
                </a:highlight>
                <a:latin typeface="Roboto"/>
                <a:ea typeface="Roboto"/>
                <a:cs typeface="Roboto"/>
                <a:sym typeface="Roboto"/>
              </a:rPr>
              <a:t>Method references</a:t>
            </a:r>
            <a:endParaRPr b="1" sz="1050">
              <a:solidFill>
                <a:srgbClr val="5C5C5C"/>
              </a:solidFill>
              <a:highlight>
                <a:srgbClr val="FFFFFF"/>
              </a:highlight>
              <a:latin typeface="Roboto"/>
              <a:ea typeface="Roboto"/>
              <a:cs typeface="Roboto"/>
              <a:sym typeface="Roboto"/>
            </a:endParaRPr>
          </a:p>
          <a:p>
            <a:pPr indent="-290274" lvl="0" marL="457200" rtl="0" algn="l">
              <a:lnSpc>
                <a:spcPct val="171818"/>
              </a:lnSpc>
              <a:spcBef>
                <a:spcPts val="0"/>
              </a:spcBef>
              <a:spcAft>
                <a:spcPts val="0"/>
              </a:spcAft>
              <a:buClr>
                <a:srgbClr val="5C5C5C"/>
              </a:buClr>
              <a:buSzPct val="100000"/>
              <a:buFont typeface="Roboto"/>
              <a:buChar char="●"/>
            </a:pPr>
            <a:r>
              <a:rPr b="1" lang="tr" sz="1050">
                <a:solidFill>
                  <a:srgbClr val="5C5C5C"/>
                </a:solidFill>
                <a:highlight>
                  <a:srgbClr val="FFFFFF"/>
                </a:highlight>
                <a:latin typeface="Roboto"/>
                <a:ea typeface="Roboto"/>
                <a:cs typeface="Roboto"/>
                <a:sym typeface="Roboto"/>
              </a:rPr>
              <a:t>Stream API</a:t>
            </a:r>
            <a:endParaRPr b="1" sz="1050">
              <a:solidFill>
                <a:srgbClr val="5C5C5C"/>
              </a:solidFill>
              <a:highlight>
                <a:srgbClr val="FFFFFF"/>
              </a:highlight>
              <a:latin typeface="Roboto"/>
              <a:ea typeface="Roboto"/>
              <a:cs typeface="Roboto"/>
              <a:sym typeface="Roboto"/>
            </a:endParaRPr>
          </a:p>
          <a:p>
            <a:pPr indent="-290274" lvl="0" marL="457200" rtl="0" algn="l">
              <a:lnSpc>
                <a:spcPct val="171818"/>
              </a:lnSpc>
              <a:spcBef>
                <a:spcPts val="0"/>
              </a:spcBef>
              <a:spcAft>
                <a:spcPts val="0"/>
              </a:spcAft>
              <a:buClr>
                <a:srgbClr val="5C5C5C"/>
              </a:buClr>
              <a:buSzPct val="100000"/>
              <a:buFont typeface="Roboto"/>
              <a:buChar char="●"/>
            </a:pPr>
            <a:r>
              <a:rPr b="1" lang="tr" sz="1050">
                <a:solidFill>
                  <a:srgbClr val="5C5C5C"/>
                </a:solidFill>
                <a:highlight>
                  <a:srgbClr val="FFFFFF"/>
                </a:highlight>
                <a:latin typeface="Roboto"/>
                <a:ea typeface="Roboto"/>
                <a:cs typeface="Roboto"/>
                <a:sym typeface="Roboto"/>
              </a:rPr>
              <a:t>Optional class</a:t>
            </a:r>
            <a:endParaRPr b="1" sz="1050">
              <a:solidFill>
                <a:srgbClr val="5C5C5C"/>
              </a:solidFill>
              <a:highlight>
                <a:srgbClr val="FFFFFF"/>
              </a:highlight>
              <a:latin typeface="Roboto"/>
              <a:ea typeface="Roboto"/>
              <a:cs typeface="Roboto"/>
              <a:sym typeface="Roboto"/>
            </a:endParaRPr>
          </a:p>
          <a:p>
            <a:pPr indent="-290274" lvl="0" marL="457200" rtl="0" algn="l">
              <a:lnSpc>
                <a:spcPct val="171818"/>
              </a:lnSpc>
              <a:spcBef>
                <a:spcPts val="0"/>
              </a:spcBef>
              <a:spcAft>
                <a:spcPts val="0"/>
              </a:spcAft>
              <a:buClr>
                <a:srgbClr val="5C5C5C"/>
              </a:buClr>
              <a:buSzPct val="100000"/>
              <a:buFont typeface="Roboto"/>
              <a:buChar char="●"/>
            </a:pPr>
            <a:r>
              <a:rPr b="1" lang="tr" sz="1050">
                <a:solidFill>
                  <a:srgbClr val="5C5C5C"/>
                </a:solidFill>
                <a:highlight>
                  <a:srgbClr val="FFFFFF"/>
                </a:highlight>
                <a:latin typeface="Roboto"/>
                <a:ea typeface="Roboto"/>
                <a:cs typeface="Roboto"/>
                <a:sym typeface="Roboto"/>
              </a:rPr>
              <a:t>Concurrency Enhancements</a:t>
            </a:r>
            <a:endParaRPr b="1" sz="1050">
              <a:solidFill>
                <a:srgbClr val="5C5C5C"/>
              </a:solidFill>
              <a:highlight>
                <a:srgbClr val="FFFFFF"/>
              </a:highlight>
              <a:latin typeface="Roboto"/>
              <a:ea typeface="Roboto"/>
              <a:cs typeface="Roboto"/>
              <a:sym typeface="Roboto"/>
            </a:endParaRPr>
          </a:p>
          <a:p>
            <a:pPr indent="-290274" lvl="0" marL="457200" rtl="0" algn="l">
              <a:lnSpc>
                <a:spcPct val="171818"/>
              </a:lnSpc>
              <a:spcBef>
                <a:spcPts val="0"/>
              </a:spcBef>
              <a:spcAft>
                <a:spcPts val="0"/>
              </a:spcAft>
              <a:buClr>
                <a:srgbClr val="5C5C5C"/>
              </a:buClr>
              <a:buSzPct val="100000"/>
              <a:buFont typeface="Roboto"/>
              <a:buChar char="●"/>
            </a:pPr>
            <a:r>
              <a:rPr b="1" lang="tr" sz="1050">
                <a:solidFill>
                  <a:srgbClr val="5C5C5C"/>
                </a:solidFill>
                <a:highlight>
                  <a:srgbClr val="FFFFFF"/>
                </a:highlight>
                <a:latin typeface="Roboto"/>
                <a:ea typeface="Roboto"/>
                <a:cs typeface="Roboto"/>
                <a:sym typeface="Roboto"/>
              </a:rPr>
              <a:t>JDBC Enhancements etc.</a:t>
            </a:r>
            <a:endParaRPr b="1" sz="1050">
              <a:solidFill>
                <a:srgbClr val="5C5C5C"/>
              </a:solidFill>
              <a:highlight>
                <a:srgbClr val="FFFFFF"/>
              </a:highlight>
              <a:latin typeface="Roboto"/>
              <a:ea typeface="Roboto"/>
              <a:cs typeface="Roboto"/>
              <a:sym typeface="Roboto"/>
            </a:endParaRPr>
          </a:p>
          <a:p>
            <a:pPr indent="0" lvl="0" marL="0" rtl="0" algn="l">
              <a:spcBef>
                <a:spcPts val="8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752150" y="376650"/>
            <a:ext cx="7505700" cy="5538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lang="tr"/>
              <a:t>Lambda Expressions</a:t>
            </a:r>
            <a:endParaRPr/>
          </a:p>
        </p:txBody>
      </p:sp>
      <p:sp>
        <p:nvSpPr>
          <p:cNvPr id="222" name="Google Shape;222;p28"/>
          <p:cNvSpPr txBox="1"/>
          <p:nvPr>
            <p:ph idx="1" type="body"/>
          </p:nvPr>
        </p:nvSpPr>
        <p:spPr>
          <a:xfrm>
            <a:off x="819150" y="967675"/>
            <a:ext cx="7505700" cy="3744000"/>
          </a:xfrm>
          <a:prstGeom prst="rect">
            <a:avLst/>
          </a:prstGeom>
        </p:spPr>
        <p:txBody>
          <a:bodyPr anchorCtr="0" anchor="t" bIns="91425" lIns="91425" spcFirstLastPara="1" rIns="91425" wrap="square" tIns="91425">
            <a:normAutofit fontScale="25000" lnSpcReduction="20000"/>
          </a:bodyPr>
          <a:lstStyle/>
          <a:p>
            <a:pPr indent="0" lvl="0" marL="0" rtl="0" algn="l">
              <a:lnSpc>
                <a:spcPct val="163636"/>
              </a:lnSpc>
              <a:spcBef>
                <a:spcPts val="0"/>
              </a:spcBef>
              <a:spcAft>
                <a:spcPts val="0"/>
              </a:spcAft>
              <a:buNone/>
            </a:pPr>
            <a:r>
              <a:rPr lang="tr" sz="3207">
                <a:solidFill>
                  <a:srgbClr val="6C6C6C"/>
                </a:solidFill>
                <a:highlight>
                  <a:srgbClr val="FFFFFF"/>
                </a:highlight>
                <a:latin typeface="Roboto"/>
                <a:ea typeface="Roboto"/>
                <a:cs typeface="Roboto"/>
                <a:sym typeface="Roboto"/>
              </a:rPr>
              <a:t>Lambda expressionlar, herhangi bir class’a ait olmadan iş yapabilen fonksiyonlardır. Lambda ile birlikte Java, funtional programming dünyasına da girmiş bulunmaktadır. Bu oldukça önemli bir gelişme, Java’nın ilerde gideceği yol hakkında da ipucu veriyor bizlere. Lambda sayesinde hem daha okunabilir kod üretiyor, hem de kod tekrarından kurtuluyoruz. Bir lambda ifadesini tekrar tekrar kullanabilir, parametre olarak başka bir yere iletebiliriz. Lambda syntax’ına bakalım;</a:t>
            </a:r>
            <a:endParaRPr sz="3207">
              <a:solidFill>
                <a:srgbClr val="6C6C6C"/>
              </a:solidFill>
              <a:highlight>
                <a:srgbClr val="FFFFFF"/>
              </a:highlight>
              <a:latin typeface="Roboto"/>
              <a:ea typeface="Roboto"/>
              <a:cs typeface="Roboto"/>
              <a:sym typeface="Roboto"/>
            </a:endParaRPr>
          </a:p>
          <a:p>
            <a:pPr indent="0" lvl="0" marL="0" rtl="0" algn="l">
              <a:lnSpc>
                <a:spcPct val="163636"/>
              </a:lnSpc>
              <a:spcBef>
                <a:spcPts val="1400"/>
              </a:spcBef>
              <a:spcAft>
                <a:spcPts val="0"/>
              </a:spcAft>
              <a:buNone/>
            </a:pPr>
            <a:r>
              <a:rPr b="1" lang="tr" sz="3207">
                <a:solidFill>
                  <a:srgbClr val="6C6C6C"/>
                </a:solidFill>
                <a:highlight>
                  <a:srgbClr val="FFFFFF"/>
                </a:highlight>
                <a:latin typeface="Roboto"/>
                <a:ea typeface="Roboto"/>
                <a:cs typeface="Roboto"/>
                <a:sym typeface="Roboto"/>
              </a:rPr>
              <a:t>(argument-list)</a:t>
            </a:r>
            <a:r>
              <a:rPr lang="tr" sz="3207">
                <a:solidFill>
                  <a:srgbClr val="6C6C6C"/>
                </a:solidFill>
                <a:highlight>
                  <a:srgbClr val="FFFFFF"/>
                </a:highlight>
                <a:latin typeface="Roboto"/>
                <a:ea typeface="Roboto"/>
                <a:cs typeface="Roboto"/>
                <a:sym typeface="Roboto"/>
              </a:rPr>
              <a:t> </a:t>
            </a:r>
            <a:r>
              <a:rPr b="1" lang="tr" sz="3207">
                <a:solidFill>
                  <a:srgbClr val="6C6C6C"/>
                </a:solidFill>
                <a:highlight>
                  <a:srgbClr val="FFFFFF"/>
                </a:highlight>
                <a:latin typeface="Roboto"/>
                <a:ea typeface="Roboto"/>
                <a:cs typeface="Roboto"/>
                <a:sym typeface="Roboto"/>
              </a:rPr>
              <a:t>-&gt;</a:t>
            </a:r>
            <a:r>
              <a:rPr lang="tr" sz="3207">
                <a:solidFill>
                  <a:srgbClr val="6C6C6C"/>
                </a:solidFill>
                <a:highlight>
                  <a:srgbClr val="FFFFFF"/>
                </a:highlight>
                <a:latin typeface="Roboto"/>
                <a:ea typeface="Roboto"/>
                <a:cs typeface="Roboto"/>
                <a:sym typeface="Roboto"/>
              </a:rPr>
              <a:t> </a:t>
            </a:r>
            <a:r>
              <a:rPr b="1" lang="tr" sz="3207">
                <a:solidFill>
                  <a:srgbClr val="6C6C6C"/>
                </a:solidFill>
                <a:highlight>
                  <a:srgbClr val="FFFFFF"/>
                </a:highlight>
                <a:latin typeface="Roboto"/>
                <a:ea typeface="Roboto"/>
                <a:cs typeface="Roboto"/>
                <a:sym typeface="Roboto"/>
              </a:rPr>
              <a:t>{body}</a:t>
            </a:r>
            <a:endParaRPr b="1" sz="3207">
              <a:solidFill>
                <a:srgbClr val="6C6C6C"/>
              </a:solidFill>
              <a:highlight>
                <a:srgbClr val="FFFFFF"/>
              </a:highlight>
              <a:latin typeface="Roboto"/>
              <a:ea typeface="Roboto"/>
              <a:cs typeface="Roboto"/>
              <a:sym typeface="Roboto"/>
            </a:endParaRPr>
          </a:p>
          <a:p>
            <a:pPr indent="-277935" lvl="0" marL="457200" rtl="0" algn="l">
              <a:lnSpc>
                <a:spcPct val="171818"/>
              </a:lnSpc>
              <a:spcBef>
                <a:spcPts val="1400"/>
              </a:spcBef>
              <a:spcAft>
                <a:spcPts val="0"/>
              </a:spcAft>
              <a:buClr>
                <a:srgbClr val="5C5C5C"/>
              </a:buClr>
              <a:buSzPct val="100000"/>
              <a:buFont typeface="Roboto"/>
              <a:buChar char="●"/>
            </a:pPr>
            <a:r>
              <a:rPr b="1" lang="tr" sz="3107">
                <a:solidFill>
                  <a:srgbClr val="5C5C5C"/>
                </a:solidFill>
                <a:highlight>
                  <a:srgbClr val="FFFFFF"/>
                </a:highlight>
                <a:latin typeface="Roboto"/>
                <a:ea typeface="Roboto"/>
                <a:cs typeface="Roboto"/>
                <a:sym typeface="Roboto"/>
              </a:rPr>
              <a:t>argument-list : </a:t>
            </a:r>
            <a:r>
              <a:rPr lang="tr" sz="3107">
                <a:solidFill>
                  <a:srgbClr val="5C5C5C"/>
                </a:solidFill>
                <a:highlight>
                  <a:srgbClr val="FFFFFF"/>
                </a:highlight>
                <a:latin typeface="Roboto"/>
                <a:ea typeface="Roboto"/>
                <a:cs typeface="Roboto"/>
                <a:sym typeface="Roboto"/>
              </a:rPr>
              <a:t>empty yada birden fazla olabilir duruma göre.</a:t>
            </a:r>
            <a:endParaRPr sz="3107">
              <a:solidFill>
                <a:srgbClr val="5C5C5C"/>
              </a:solidFill>
              <a:highlight>
                <a:srgbClr val="FFFFFF"/>
              </a:highlight>
              <a:latin typeface="Roboto"/>
              <a:ea typeface="Roboto"/>
              <a:cs typeface="Roboto"/>
              <a:sym typeface="Roboto"/>
            </a:endParaRPr>
          </a:p>
          <a:p>
            <a:pPr indent="-277935" lvl="0" marL="457200" rtl="0" algn="l">
              <a:lnSpc>
                <a:spcPct val="171818"/>
              </a:lnSpc>
              <a:spcBef>
                <a:spcPts val="0"/>
              </a:spcBef>
              <a:spcAft>
                <a:spcPts val="0"/>
              </a:spcAft>
              <a:buClr>
                <a:srgbClr val="5C5C5C"/>
              </a:buClr>
              <a:buSzPct val="100000"/>
              <a:buFont typeface="Roboto"/>
              <a:buChar char="●"/>
            </a:pPr>
            <a:r>
              <a:rPr b="1" lang="tr" sz="3107">
                <a:solidFill>
                  <a:srgbClr val="5C5C5C"/>
                </a:solidFill>
                <a:highlight>
                  <a:srgbClr val="FFFFFF"/>
                </a:highlight>
                <a:latin typeface="Roboto"/>
                <a:ea typeface="Roboto"/>
                <a:cs typeface="Roboto"/>
                <a:sym typeface="Roboto"/>
              </a:rPr>
              <a:t>-&gt;</a:t>
            </a:r>
            <a:r>
              <a:rPr lang="tr" sz="3107">
                <a:solidFill>
                  <a:srgbClr val="5C5C5C"/>
                </a:solidFill>
                <a:highlight>
                  <a:srgbClr val="FFFFFF"/>
                </a:highlight>
                <a:latin typeface="Roboto"/>
                <a:ea typeface="Roboto"/>
                <a:cs typeface="Roboto"/>
                <a:sym typeface="Roboto"/>
              </a:rPr>
              <a:t> : arrow token, parametreler ile body statement’ı linkler.</a:t>
            </a:r>
            <a:endParaRPr sz="3107">
              <a:solidFill>
                <a:srgbClr val="5C5C5C"/>
              </a:solidFill>
              <a:highlight>
                <a:srgbClr val="FFFFFF"/>
              </a:highlight>
              <a:latin typeface="Roboto"/>
              <a:ea typeface="Roboto"/>
              <a:cs typeface="Roboto"/>
              <a:sym typeface="Roboto"/>
            </a:endParaRPr>
          </a:p>
          <a:p>
            <a:pPr indent="-277935" lvl="0" marL="457200" rtl="0" algn="l">
              <a:lnSpc>
                <a:spcPct val="171818"/>
              </a:lnSpc>
              <a:spcBef>
                <a:spcPts val="0"/>
              </a:spcBef>
              <a:spcAft>
                <a:spcPts val="0"/>
              </a:spcAft>
              <a:buClr>
                <a:srgbClr val="5C5C5C"/>
              </a:buClr>
              <a:buSzPct val="100000"/>
              <a:buFont typeface="Roboto"/>
              <a:buChar char="●"/>
            </a:pPr>
            <a:r>
              <a:rPr b="1" lang="tr" sz="3107">
                <a:solidFill>
                  <a:srgbClr val="5C5C5C"/>
                </a:solidFill>
                <a:highlight>
                  <a:srgbClr val="FFFFFF"/>
                </a:highlight>
                <a:latin typeface="Roboto"/>
                <a:ea typeface="Roboto"/>
                <a:cs typeface="Roboto"/>
                <a:sym typeface="Roboto"/>
              </a:rPr>
              <a:t>{body} : </a:t>
            </a:r>
            <a:r>
              <a:rPr lang="tr" sz="3107">
                <a:solidFill>
                  <a:srgbClr val="5C5C5C"/>
                </a:solidFill>
                <a:highlight>
                  <a:srgbClr val="FFFFFF"/>
                </a:highlight>
                <a:latin typeface="Roboto"/>
                <a:ea typeface="Roboto"/>
                <a:cs typeface="Roboto"/>
                <a:sym typeface="Roboto"/>
              </a:rPr>
              <a:t>expression yani asıl kodu içeren kısımdır.</a:t>
            </a:r>
            <a:endParaRPr sz="3507">
              <a:solidFill>
                <a:srgbClr val="5C5C5C"/>
              </a:solidFill>
              <a:highlight>
                <a:srgbClr val="FFFFFF"/>
              </a:highlight>
              <a:latin typeface="Roboto"/>
              <a:ea typeface="Roboto"/>
              <a:cs typeface="Roboto"/>
              <a:sym typeface="Roboto"/>
            </a:endParaRPr>
          </a:p>
          <a:p>
            <a:pPr indent="0" lvl="0" marL="0" rtl="0" algn="l">
              <a:lnSpc>
                <a:spcPct val="163636"/>
              </a:lnSpc>
              <a:spcBef>
                <a:spcPts val="800"/>
              </a:spcBef>
              <a:spcAft>
                <a:spcPts val="0"/>
              </a:spcAft>
              <a:buNone/>
            </a:pPr>
            <a:r>
              <a:rPr b="1" lang="tr" sz="3207">
                <a:solidFill>
                  <a:srgbClr val="6C6C6C"/>
                </a:solidFill>
                <a:highlight>
                  <a:srgbClr val="FFFFFF"/>
                </a:highlight>
                <a:latin typeface="Roboto"/>
                <a:ea typeface="Roboto"/>
                <a:cs typeface="Roboto"/>
                <a:sym typeface="Roboto"/>
              </a:rPr>
              <a:t>fn(a, b)  -&gt; { a+b; }</a:t>
            </a:r>
            <a:r>
              <a:rPr lang="tr" sz="3207">
                <a:solidFill>
                  <a:srgbClr val="6C6C6C"/>
                </a:solidFill>
                <a:highlight>
                  <a:srgbClr val="FFFFFF"/>
                </a:highlight>
                <a:latin typeface="Roboto"/>
                <a:ea typeface="Roboto"/>
                <a:cs typeface="Roboto"/>
                <a:sym typeface="Roboto"/>
              </a:rPr>
              <a:t> gibi düşünebiliriz.  Burada dikkat edebileceğiniz husulardan bir tanesi parameter type inference konusudur. Aslında şöyle de yazabiliriz;</a:t>
            </a:r>
            <a:endParaRPr sz="3207">
              <a:solidFill>
                <a:srgbClr val="6C6C6C"/>
              </a:solidFill>
              <a:highlight>
                <a:srgbClr val="FFFFFF"/>
              </a:highlight>
              <a:latin typeface="Roboto"/>
              <a:ea typeface="Roboto"/>
              <a:cs typeface="Roboto"/>
              <a:sym typeface="Roboto"/>
            </a:endParaRPr>
          </a:p>
          <a:p>
            <a:pPr indent="0" lvl="0" marL="0" rtl="0" algn="l">
              <a:lnSpc>
                <a:spcPct val="163636"/>
              </a:lnSpc>
              <a:spcBef>
                <a:spcPts val="1400"/>
              </a:spcBef>
              <a:spcAft>
                <a:spcPts val="0"/>
              </a:spcAft>
              <a:buNone/>
            </a:pPr>
            <a:r>
              <a:rPr b="1" lang="tr" sz="3207">
                <a:solidFill>
                  <a:srgbClr val="6C6C6C"/>
                </a:solidFill>
                <a:highlight>
                  <a:srgbClr val="FFFFFF"/>
                </a:highlight>
                <a:latin typeface="Roboto"/>
                <a:ea typeface="Roboto"/>
                <a:cs typeface="Roboto"/>
                <a:sym typeface="Roboto"/>
              </a:rPr>
              <a:t>fn(int a, int b)  -&gt; { a+b; }</a:t>
            </a:r>
            <a:r>
              <a:rPr lang="tr" sz="3207">
                <a:solidFill>
                  <a:srgbClr val="6C6C6C"/>
                </a:solidFill>
                <a:highlight>
                  <a:srgbClr val="FFFFFF"/>
                </a:highlight>
                <a:latin typeface="Roboto"/>
                <a:ea typeface="Roboto"/>
                <a:cs typeface="Roboto"/>
                <a:sym typeface="Roboto"/>
              </a:rPr>
              <a:t>  gibi. Burada dikkat edebileceğimiz bir diğer husus da missing return statemen’dır. Return ifadesi de bazı durumlarda gereksizdir. Aslında şöyle de yazabiliriz;</a:t>
            </a:r>
            <a:endParaRPr sz="3207">
              <a:solidFill>
                <a:srgbClr val="6C6C6C"/>
              </a:solidFill>
              <a:highlight>
                <a:srgbClr val="FFFFFF"/>
              </a:highlight>
              <a:latin typeface="Roboto"/>
              <a:ea typeface="Roboto"/>
              <a:cs typeface="Roboto"/>
              <a:sym typeface="Roboto"/>
            </a:endParaRPr>
          </a:p>
          <a:p>
            <a:pPr indent="0" lvl="0" marL="0" rtl="0" algn="l">
              <a:lnSpc>
                <a:spcPct val="163636"/>
              </a:lnSpc>
              <a:spcBef>
                <a:spcPts val="1400"/>
              </a:spcBef>
              <a:spcAft>
                <a:spcPts val="0"/>
              </a:spcAft>
              <a:buNone/>
            </a:pPr>
            <a:r>
              <a:rPr b="1" lang="tr" sz="3207">
                <a:solidFill>
                  <a:srgbClr val="6C6C6C"/>
                </a:solidFill>
                <a:highlight>
                  <a:srgbClr val="FFFFFF"/>
                </a:highlight>
                <a:latin typeface="Roboto"/>
                <a:ea typeface="Roboto"/>
                <a:cs typeface="Roboto"/>
                <a:sym typeface="Roboto"/>
              </a:rPr>
              <a:t>fn(int a, int b)  -&gt; { return a+b; }</a:t>
            </a:r>
            <a:r>
              <a:rPr lang="tr" sz="3207">
                <a:solidFill>
                  <a:srgbClr val="6C6C6C"/>
                </a:solidFill>
                <a:highlight>
                  <a:srgbClr val="FFFFFF"/>
                </a:highlight>
                <a:latin typeface="Roboto"/>
                <a:ea typeface="Roboto"/>
                <a:cs typeface="Roboto"/>
                <a:sym typeface="Roboto"/>
              </a:rPr>
              <a:t> gibi. Canlı bir örnek ile görmeye çalışalım;</a:t>
            </a:r>
            <a:endParaRPr sz="3207">
              <a:solidFill>
                <a:srgbClr val="6C6C6C"/>
              </a:solidFill>
              <a:highlight>
                <a:srgbClr val="FFFFFF"/>
              </a:highlight>
              <a:latin typeface="Roboto"/>
              <a:ea typeface="Roboto"/>
              <a:cs typeface="Roboto"/>
              <a:sym typeface="Roboto"/>
            </a:endParaRPr>
          </a:p>
          <a:p>
            <a:pPr indent="0" lvl="0" marL="0" rtl="0" algn="l">
              <a:lnSpc>
                <a:spcPct val="163636"/>
              </a:lnSpc>
              <a:spcBef>
                <a:spcPts val="1400"/>
              </a:spcBef>
              <a:spcAft>
                <a:spcPts val="0"/>
              </a:spcAft>
              <a:buNone/>
            </a:pPr>
            <a:r>
              <a:rPr b="1" lang="tr" sz="3207">
                <a:solidFill>
                  <a:srgbClr val="6C6C6C"/>
                </a:solidFill>
                <a:highlight>
                  <a:srgbClr val="FFFFFF"/>
                </a:highlight>
                <a:latin typeface="Roboto"/>
                <a:ea typeface="Roboto"/>
                <a:cs typeface="Roboto"/>
                <a:sym typeface="Roboto"/>
              </a:rPr>
              <a:t>Arrays.asList(“dev”,”not”,”.com”).forEach(item -&gt; System.out.print(item));</a:t>
            </a:r>
            <a:endParaRPr b="1" sz="3207">
              <a:solidFill>
                <a:srgbClr val="6C6C6C"/>
              </a:solidFill>
              <a:highlight>
                <a:srgbClr val="FFFFFF"/>
              </a:highlight>
              <a:latin typeface="Roboto"/>
              <a:ea typeface="Roboto"/>
              <a:cs typeface="Roboto"/>
              <a:sym typeface="Roboto"/>
            </a:endParaRPr>
          </a:p>
          <a:p>
            <a:pPr indent="0" lvl="0" marL="0" rtl="0" algn="l">
              <a:lnSpc>
                <a:spcPct val="163636"/>
              </a:lnSpc>
              <a:spcBef>
                <a:spcPts val="1400"/>
              </a:spcBef>
              <a:spcAft>
                <a:spcPts val="0"/>
              </a:spcAft>
              <a:buNone/>
            </a:pPr>
            <a:r>
              <a:rPr lang="tr" sz="3207">
                <a:solidFill>
                  <a:srgbClr val="6C6C6C"/>
                </a:solidFill>
                <a:highlight>
                  <a:srgbClr val="FFFFFF"/>
                </a:highlight>
                <a:latin typeface="Roboto"/>
                <a:ea typeface="Roboto"/>
                <a:cs typeface="Roboto"/>
                <a:sym typeface="Roboto"/>
              </a:rPr>
              <a:t>Burada ki </a:t>
            </a:r>
            <a:r>
              <a:rPr b="1" lang="tr" sz="3207">
                <a:solidFill>
                  <a:srgbClr val="6C6C6C"/>
                </a:solidFill>
                <a:highlight>
                  <a:srgbClr val="FFFFFF"/>
                </a:highlight>
                <a:latin typeface="Roboto"/>
                <a:ea typeface="Roboto"/>
                <a:cs typeface="Roboto"/>
                <a:sym typeface="Roboto"/>
              </a:rPr>
              <a:t>item -&gt; System.out.print(item)</a:t>
            </a:r>
            <a:r>
              <a:rPr lang="tr" sz="3207">
                <a:solidFill>
                  <a:srgbClr val="6C6C6C"/>
                </a:solidFill>
                <a:highlight>
                  <a:srgbClr val="FFFFFF"/>
                </a:highlight>
                <a:latin typeface="Roboto"/>
                <a:ea typeface="Roboto"/>
                <a:cs typeface="Roboto"/>
                <a:sym typeface="Roboto"/>
              </a:rPr>
              <a:t> ifadesi bir lambda deyimidir.</a:t>
            </a:r>
            <a:endParaRPr sz="3207">
              <a:solidFill>
                <a:srgbClr val="6C6C6C"/>
              </a:solidFill>
              <a:highlight>
                <a:srgbClr val="FFFFFF"/>
              </a:highlight>
              <a:latin typeface="Roboto"/>
              <a:ea typeface="Roboto"/>
              <a:cs typeface="Roboto"/>
              <a:sym typeface="Roboto"/>
            </a:endParaRPr>
          </a:p>
          <a:p>
            <a:pPr indent="0" lvl="0" marL="0" rtl="0" algn="l">
              <a:spcBef>
                <a:spcPts val="14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50" y="272425"/>
            <a:ext cx="7505700" cy="56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Functional Interfaces</a:t>
            </a:r>
            <a:endParaRPr/>
          </a:p>
        </p:txBody>
      </p:sp>
      <p:sp>
        <p:nvSpPr>
          <p:cNvPr id="228" name="Google Shape;228;p29"/>
          <p:cNvSpPr txBox="1"/>
          <p:nvPr>
            <p:ph idx="1" type="body"/>
          </p:nvPr>
        </p:nvSpPr>
        <p:spPr>
          <a:xfrm>
            <a:off x="819150" y="841225"/>
            <a:ext cx="7505700" cy="3900300"/>
          </a:xfrm>
          <a:prstGeom prst="rect">
            <a:avLst/>
          </a:prstGeom>
        </p:spPr>
        <p:txBody>
          <a:bodyPr anchorCtr="0" anchor="t" bIns="91425" lIns="91425" spcFirstLastPara="1" rIns="91425" wrap="square" tIns="91425">
            <a:normAutofit fontScale="62500" lnSpcReduction="10000"/>
          </a:bodyPr>
          <a:lstStyle/>
          <a:p>
            <a:pPr indent="0" lvl="0" marL="0" rtl="0" algn="l">
              <a:lnSpc>
                <a:spcPct val="163636"/>
              </a:lnSpc>
              <a:spcBef>
                <a:spcPts val="0"/>
              </a:spcBef>
              <a:spcAft>
                <a:spcPts val="0"/>
              </a:spcAft>
              <a:buNone/>
            </a:pPr>
            <a:r>
              <a:rPr lang="tr" sz="1564">
                <a:solidFill>
                  <a:srgbClr val="6C6C6C"/>
                </a:solidFill>
                <a:highlight>
                  <a:srgbClr val="FFFFFF"/>
                </a:highlight>
                <a:latin typeface="Roboto"/>
                <a:ea typeface="Roboto"/>
                <a:cs typeface="Roboto"/>
                <a:sym typeface="Roboto"/>
              </a:rPr>
              <a:t>Tek bir abstract(soyut) methodu bulunan interface’ler için kullanılan tanımdır. Lambda ifadeleri ile sıkı bir ilişki içerisindedir. Ayrıca Single Abstract Method Interfaces (SAM Interfaces) olarak da bilinir. Functional interface’ler default ve static methodlar içerebilir ancak tek bir tane abstract methodu olmalıdır. Bunun nedeni de lambda ifadeleri ile çalışabilmesini sağlamaktır. Örneğin;</a:t>
            </a:r>
            <a:endParaRPr sz="1564">
              <a:solidFill>
                <a:srgbClr val="6C6C6C"/>
              </a:solidFill>
              <a:highlight>
                <a:srgbClr val="FFFFFF"/>
              </a:highlight>
              <a:latin typeface="Roboto"/>
              <a:ea typeface="Roboto"/>
              <a:cs typeface="Roboto"/>
              <a:sym typeface="Roboto"/>
            </a:endParaRPr>
          </a:p>
          <a:p>
            <a:pPr indent="0" lvl="0" marL="0" rtl="0" algn="l">
              <a:spcBef>
                <a:spcPts val="1400"/>
              </a:spcBef>
              <a:spcAft>
                <a:spcPts val="0"/>
              </a:spcAft>
              <a:buNone/>
            </a:pPr>
            <a:r>
              <a:rPr lang="tr" sz="1414">
                <a:solidFill>
                  <a:srgbClr val="333333"/>
                </a:solidFill>
                <a:highlight>
                  <a:srgbClr val="F5F5F5"/>
                </a:highlight>
                <a:latin typeface="Courier New"/>
                <a:ea typeface="Courier New"/>
                <a:cs typeface="Courier New"/>
                <a:sym typeface="Courier New"/>
              </a:rPr>
              <a:t>@FunctionalInterface // Opsiyonel</a:t>
            </a:r>
            <a:endParaRPr sz="1414">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414">
                <a:solidFill>
                  <a:srgbClr val="333333"/>
                </a:solidFill>
                <a:highlight>
                  <a:srgbClr val="F5F5F5"/>
                </a:highlight>
                <a:latin typeface="Courier New"/>
                <a:ea typeface="Courier New"/>
                <a:cs typeface="Courier New"/>
                <a:sym typeface="Courier New"/>
              </a:rPr>
              <a:t>interface Foo{</a:t>
            </a:r>
            <a:endParaRPr sz="1414">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414">
                <a:solidFill>
                  <a:srgbClr val="333333"/>
                </a:solidFill>
                <a:highlight>
                  <a:srgbClr val="F5F5F5"/>
                </a:highlight>
                <a:latin typeface="Courier New"/>
                <a:ea typeface="Courier New"/>
                <a:cs typeface="Courier New"/>
                <a:sym typeface="Courier New"/>
              </a:rPr>
              <a:t>    int apply(int x, int y);</a:t>
            </a:r>
            <a:endParaRPr sz="1414">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414">
                <a:solidFill>
                  <a:srgbClr val="333333"/>
                </a:solidFill>
                <a:highlight>
                  <a:srgbClr val="F5F5F5"/>
                </a:highlight>
                <a:latin typeface="Courier New"/>
                <a:ea typeface="Courier New"/>
                <a:cs typeface="Courier New"/>
                <a:sym typeface="Courier New"/>
              </a:rPr>
              <a:t>}</a:t>
            </a:r>
            <a:endParaRPr sz="1414">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0"/>
              </a:spcAft>
              <a:buNone/>
            </a:pPr>
            <a:r>
              <a:rPr lang="tr" sz="1414">
                <a:solidFill>
                  <a:srgbClr val="333333"/>
                </a:solidFill>
                <a:highlight>
                  <a:srgbClr val="F5F5F5"/>
                </a:highlight>
                <a:latin typeface="Courier New"/>
                <a:ea typeface="Courier New"/>
                <a:cs typeface="Courier New"/>
                <a:sym typeface="Courier New"/>
              </a:rPr>
              <a:t>Foo addition = (x,y) -&gt; x + y</a:t>
            </a:r>
            <a:endParaRPr sz="1414">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414">
                <a:solidFill>
                  <a:srgbClr val="333333"/>
                </a:solidFill>
                <a:highlight>
                  <a:srgbClr val="F5F5F5"/>
                </a:highlight>
                <a:latin typeface="Courier New"/>
                <a:ea typeface="Courier New"/>
                <a:cs typeface="Courier New"/>
                <a:sym typeface="Courier New"/>
              </a:rPr>
              <a:t>Foo multiplication = (x,y) -&gt; x * y</a:t>
            </a:r>
            <a:endParaRPr sz="1414">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0"/>
              </a:spcAft>
              <a:buNone/>
            </a:pPr>
            <a:r>
              <a:rPr lang="tr" sz="1414">
                <a:solidFill>
                  <a:srgbClr val="333333"/>
                </a:solidFill>
                <a:highlight>
                  <a:srgbClr val="F5F5F5"/>
                </a:highlight>
                <a:latin typeface="Courier New"/>
                <a:ea typeface="Courier New"/>
                <a:cs typeface="Courier New"/>
                <a:sym typeface="Courier New"/>
              </a:rPr>
              <a:t>System.out.println("3 + 5 = " + addition(3,5));</a:t>
            </a:r>
            <a:endParaRPr sz="1414">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414">
                <a:solidFill>
                  <a:srgbClr val="333333"/>
                </a:solidFill>
                <a:highlight>
                  <a:srgbClr val="F5F5F5"/>
                </a:highlight>
                <a:latin typeface="Courier New"/>
                <a:ea typeface="Courier New"/>
                <a:cs typeface="Courier New"/>
                <a:sym typeface="Courier New"/>
              </a:rPr>
              <a:t>System.out.println("3 * 5 = " + multiplication(3,5));</a:t>
            </a:r>
            <a:endParaRPr sz="1414">
              <a:solidFill>
                <a:srgbClr val="333333"/>
              </a:solidFill>
              <a:highlight>
                <a:srgbClr val="F5F5F5"/>
              </a:highlight>
              <a:latin typeface="Courier New"/>
              <a:ea typeface="Courier New"/>
              <a:cs typeface="Courier New"/>
              <a:sym typeface="Courier New"/>
            </a:endParaRPr>
          </a:p>
          <a:p>
            <a:pPr indent="0" lvl="0" marL="0" rtl="0" algn="l">
              <a:lnSpc>
                <a:spcPct val="163636"/>
              </a:lnSpc>
              <a:spcBef>
                <a:spcPts val="800"/>
              </a:spcBef>
              <a:spcAft>
                <a:spcPts val="0"/>
              </a:spcAft>
              <a:buNone/>
            </a:pPr>
            <a:r>
              <a:rPr lang="tr" sz="1564">
                <a:solidFill>
                  <a:srgbClr val="6C6C6C"/>
                </a:solidFill>
                <a:highlight>
                  <a:srgbClr val="FFFFFF"/>
                </a:highlight>
                <a:latin typeface="Roboto"/>
                <a:ea typeface="Roboto"/>
                <a:cs typeface="Roboto"/>
                <a:sym typeface="Roboto"/>
              </a:rPr>
              <a:t>Lambda ifadelerini parametre olarak da kullanabiliriz.</a:t>
            </a:r>
            <a:endParaRPr sz="1564">
              <a:solidFill>
                <a:srgbClr val="6C6C6C"/>
              </a:solidFill>
              <a:highlight>
                <a:srgbClr val="FFFFFF"/>
              </a:highlight>
              <a:latin typeface="Roboto"/>
              <a:ea typeface="Roboto"/>
              <a:cs typeface="Roboto"/>
              <a:sym typeface="Roboto"/>
            </a:endParaRPr>
          </a:p>
          <a:p>
            <a:pPr indent="0" lvl="0" marL="0" rtl="0" algn="l">
              <a:spcBef>
                <a:spcPts val="14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19150" y="265000"/>
            <a:ext cx="7505700" cy="58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Method References</a:t>
            </a:r>
            <a:endParaRPr/>
          </a:p>
        </p:txBody>
      </p:sp>
      <p:sp>
        <p:nvSpPr>
          <p:cNvPr id="234" name="Google Shape;234;p30"/>
          <p:cNvSpPr txBox="1"/>
          <p:nvPr>
            <p:ph idx="1" type="body"/>
          </p:nvPr>
        </p:nvSpPr>
        <p:spPr>
          <a:xfrm>
            <a:off x="819150" y="893225"/>
            <a:ext cx="7505700" cy="3945000"/>
          </a:xfrm>
          <a:prstGeom prst="rect">
            <a:avLst/>
          </a:prstGeom>
        </p:spPr>
        <p:txBody>
          <a:bodyPr anchorCtr="0" anchor="t" bIns="91425" lIns="91425" spcFirstLastPara="1" rIns="91425" wrap="square" tIns="91425">
            <a:normAutofit fontScale="70000" lnSpcReduction="20000"/>
          </a:bodyPr>
          <a:lstStyle/>
          <a:p>
            <a:pPr indent="0" lvl="0" marL="0" rtl="0" algn="l">
              <a:lnSpc>
                <a:spcPct val="163636"/>
              </a:lnSpc>
              <a:spcBef>
                <a:spcPts val="0"/>
              </a:spcBef>
              <a:spcAft>
                <a:spcPts val="0"/>
              </a:spcAft>
              <a:buNone/>
            </a:pPr>
            <a:r>
              <a:rPr lang="tr" sz="1150">
                <a:solidFill>
                  <a:srgbClr val="6C6C6C"/>
                </a:solidFill>
                <a:highlight>
                  <a:srgbClr val="FFFFFF"/>
                </a:highlight>
                <a:latin typeface="Roboto"/>
                <a:ea typeface="Roboto"/>
                <a:cs typeface="Roboto"/>
                <a:sym typeface="Roboto"/>
              </a:rPr>
              <a:t>Method references da yine lambda ve functional interface domaini ile gelen ve bir arada kullanılabilen özelliklerden biridir. Örneğin;</a:t>
            </a:r>
            <a:endParaRPr sz="1150">
              <a:solidFill>
                <a:srgbClr val="6C6C6C"/>
              </a:solidFill>
              <a:highlight>
                <a:srgbClr val="FFFFFF"/>
              </a:highlight>
              <a:latin typeface="Roboto"/>
              <a:ea typeface="Roboto"/>
              <a:cs typeface="Roboto"/>
              <a:sym typeface="Roboto"/>
            </a:endParaRPr>
          </a:p>
          <a:p>
            <a:pPr indent="0" lvl="0" marL="0" rtl="0" algn="l">
              <a:spcBef>
                <a:spcPts val="1400"/>
              </a:spcBef>
              <a:spcAft>
                <a:spcPts val="0"/>
              </a:spcAft>
              <a:buNone/>
            </a:pPr>
            <a:r>
              <a:rPr lang="tr" sz="1000">
                <a:solidFill>
                  <a:srgbClr val="333333"/>
                </a:solidFill>
                <a:highlight>
                  <a:srgbClr val="F5F5F5"/>
                </a:highlight>
                <a:latin typeface="Courier New"/>
                <a:ea typeface="Courier New"/>
                <a:cs typeface="Courier New"/>
                <a:sym typeface="Courier New"/>
              </a:rPr>
              <a:t>class MathOperation{</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    static int add(int x, int y){</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        return x + y;</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    public static void main(String[] args)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        BiFunction&lt;Integer, Integer, Integer&gt; adder = MathOperation::add;</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        Integer sum = adder.apply(1, 2);</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        System.out.println(sum);</a:t>
            </a:r>
            <a:endParaRPr sz="10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    }</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a:t>
            </a:r>
            <a:endParaRPr sz="10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1200"/>
              </a:spcAft>
              <a:buNone/>
            </a:pPr>
            <a:r>
              <a:rPr lang="tr" sz="1150">
                <a:solidFill>
                  <a:srgbClr val="6C6C6C"/>
                </a:solidFill>
                <a:highlight>
                  <a:srgbClr val="FFFFFF"/>
                </a:highlight>
                <a:latin typeface="Roboto"/>
                <a:ea typeface="Roboto"/>
                <a:cs typeface="Roboto"/>
                <a:sym typeface="Roboto"/>
              </a:rPr>
              <a:t>Bazen de lambda ifadeleri yerine kullanılabilirler. Örneğin, lambda ifadesinde objenin kendi methodlarından birini kullanıyor isek lambda ifadesi yerine direkt olarak method reference vererek daha kolay yapabiliriz</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19150" y="287325"/>
            <a:ext cx="7505700" cy="6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Stream API</a:t>
            </a:r>
            <a:endParaRPr/>
          </a:p>
        </p:txBody>
      </p:sp>
      <p:sp>
        <p:nvSpPr>
          <p:cNvPr id="240" name="Google Shape;240;p31"/>
          <p:cNvSpPr txBox="1"/>
          <p:nvPr>
            <p:ph idx="1" type="body"/>
          </p:nvPr>
        </p:nvSpPr>
        <p:spPr>
          <a:xfrm>
            <a:off x="819150" y="930525"/>
            <a:ext cx="7505700" cy="3930000"/>
          </a:xfrm>
          <a:prstGeom prst="rect">
            <a:avLst/>
          </a:prstGeom>
        </p:spPr>
        <p:txBody>
          <a:bodyPr anchorCtr="0" anchor="t" bIns="91425" lIns="91425" spcFirstLastPara="1" rIns="91425" wrap="square" tIns="91425">
            <a:normAutofit/>
          </a:bodyPr>
          <a:lstStyle/>
          <a:p>
            <a:pPr indent="0" lvl="0" marL="0" rtl="0" algn="l">
              <a:lnSpc>
                <a:spcPct val="163636"/>
              </a:lnSpc>
              <a:spcBef>
                <a:spcPts val="0"/>
              </a:spcBef>
              <a:spcAft>
                <a:spcPts val="0"/>
              </a:spcAft>
              <a:buNone/>
            </a:pPr>
            <a:r>
              <a:rPr lang="tr" sz="1150">
                <a:solidFill>
                  <a:srgbClr val="6C6C6C"/>
                </a:solidFill>
                <a:highlight>
                  <a:srgbClr val="FFFFFF"/>
                </a:highlight>
                <a:latin typeface="Roboto"/>
                <a:ea typeface="Roboto"/>
                <a:cs typeface="Roboto"/>
                <a:sym typeface="Roboto"/>
              </a:rPr>
              <a:t>Stream API, Collection’lar üzerinde bazı işlemleri yapmayı kolaylaştıran bir yapıdır. Stream API sayesinde sık kullanılan çeşitli operasyonları yapabilirsiniz. Bunlardan birkaçını şöyle sıralayabiliriz;</a:t>
            </a:r>
            <a:endParaRPr sz="1150">
              <a:solidFill>
                <a:srgbClr val="6C6C6C"/>
              </a:solidFill>
              <a:highlight>
                <a:srgbClr val="FFFFFF"/>
              </a:highlight>
              <a:latin typeface="Roboto"/>
              <a:ea typeface="Roboto"/>
              <a:cs typeface="Roboto"/>
              <a:sym typeface="Roboto"/>
            </a:endParaRPr>
          </a:p>
          <a:p>
            <a:pPr indent="-295275" lvl="0" marL="457200" rtl="0" algn="l">
              <a:lnSpc>
                <a:spcPct val="171818"/>
              </a:lnSpc>
              <a:spcBef>
                <a:spcPts val="1400"/>
              </a:spcBef>
              <a:spcAft>
                <a:spcPts val="0"/>
              </a:spcAft>
              <a:buClr>
                <a:srgbClr val="5C5C5C"/>
              </a:buClr>
              <a:buSzPts val="1050"/>
              <a:buFont typeface="Roboto"/>
              <a:buChar char="●"/>
            </a:pPr>
            <a:r>
              <a:rPr lang="tr" sz="1050">
                <a:solidFill>
                  <a:srgbClr val="5C5C5C"/>
                </a:solidFill>
                <a:highlight>
                  <a:srgbClr val="FFFFFF"/>
                </a:highlight>
                <a:latin typeface="Roboto"/>
                <a:ea typeface="Roboto"/>
                <a:cs typeface="Roboto"/>
                <a:sym typeface="Roboto"/>
              </a:rPr>
              <a:t>filter (filtreleme)</a:t>
            </a:r>
            <a:endParaRPr sz="1050">
              <a:solidFill>
                <a:srgbClr val="5C5C5C"/>
              </a:solidFill>
              <a:highlight>
                <a:srgbClr val="FFFFFF"/>
              </a:highlight>
              <a:latin typeface="Roboto"/>
              <a:ea typeface="Roboto"/>
              <a:cs typeface="Roboto"/>
              <a:sym typeface="Roboto"/>
            </a:endParaRPr>
          </a:p>
          <a:p>
            <a:pPr indent="-295275" lvl="0" marL="457200" rtl="0" algn="l">
              <a:lnSpc>
                <a:spcPct val="171818"/>
              </a:lnSpc>
              <a:spcBef>
                <a:spcPts val="0"/>
              </a:spcBef>
              <a:spcAft>
                <a:spcPts val="0"/>
              </a:spcAft>
              <a:buClr>
                <a:srgbClr val="5C5C5C"/>
              </a:buClr>
              <a:buSzPts val="1050"/>
              <a:buFont typeface="Roboto"/>
              <a:buChar char="●"/>
            </a:pPr>
            <a:r>
              <a:rPr lang="tr" sz="1050">
                <a:solidFill>
                  <a:srgbClr val="5C5C5C"/>
                </a:solidFill>
                <a:highlight>
                  <a:srgbClr val="FFFFFF"/>
                </a:highlight>
                <a:latin typeface="Roboto"/>
                <a:ea typeface="Roboto"/>
                <a:cs typeface="Roboto"/>
                <a:sym typeface="Roboto"/>
              </a:rPr>
              <a:t>forEach (itere etme)</a:t>
            </a:r>
            <a:endParaRPr sz="1050">
              <a:solidFill>
                <a:srgbClr val="5C5C5C"/>
              </a:solidFill>
              <a:highlight>
                <a:srgbClr val="FFFFFF"/>
              </a:highlight>
              <a:latin typeface="Roboto"/>
              <a:ea typeface="Roboto"/>
              <a:cs typeface="Roboto"/>
              <a:sym typeface="Roboto"/>
            </a:endParaRPr>
          </a:p>
          <a:p>
            <a:pPr indent="-295275" lvl="0" marL="457200" rtl="0" algn="l">
              <a:lnSpc>
                <a:spcPct val="171818"/>
              </a:lnSpc>
              <a:spcBef>
                <a:spcPts val="0"/>
              </a:spcBef>
              <a:spcAft>
                <a:spcPts val="0"/>
              </a:spcAft>
              <a:buClr>
                <a:srgbClr val="5C5C5C"/>
              </a:buClr>
              <a:buSzPts val="1050"/>
              <a:buFont typeface="Roboto"/>
              <a:buChar char="●"/>
            </a:pPr>
            <a:r>
              <a:rPr lang="tr" sz="1050">
                <a:solidFill>
                  <a:srgbClr val="5C5C5C"/>
                </a:solidFill>
                <a:highlight>
                  <a:srgbClr val="FFFFFF"/>
                </a:highlight>
                <a:latin typeface="Roboto"/>
                <a:ea typeface="Roboto"/>
                <a:cs typeface="Roboto"/>
                <a:sym typeface="Roboto"/>
              </a:rPr>
              <a:t>map (dönüştürme)</a:t>
            </a:r>
            <a:endParaRPr sz="1050">
              <a:solidFill>
                <a:srgbClr val="5C5C5C"/>
              </a:solidFill>
              <a:highlight>
                <a:srgbClr val="FFFFFF"/>
              </a:highlight>
              <a:latin typeface="Roboto"/>
              <a:ea typeface="Roboto"/>
              <a:cs typeface="Roboto"/>
              <a:sym typeface="Roboto"/>
            </a:endParaRPr>
          </a:p>
          <a:p>
            <a:pPr indent="-295275" lvl="0" marL="457200" rtl="0" algn="l">
              <a:lnSpc>
                <a:spcPct val="171818"/>
              </a:lnSpc>
              <a:spcBef>
                <a:spcPts val="0"/>
              </a:spcBef>
              <a:spcAft>
                <a:spcPts val="0"/>
              </a:spcAft>
              <a:buClr>
                <a:srgbClr val="5C5C5C"/>
              </a:buClr>
              <a:buSzPts val="1050"/>
              <a:buFont typeface="Roboto"/>
              <a:buChar char="●"/>
            </a:pPr>
            <a:r>
              <a:rPr lang="tr" sz="1050">
                <a:solidFill>
                  <a:srgbClr val="5C5C5C"/>
                </a:solidFill>
                <a:highlight>
                  <a:srgbClr val="FFFFFF"/>
                </a:highlight>
                <a:latin typeface="Roboto"/>
                <a:ea typeface="Roboto"/>
                <a:cs typeface="Roboto"/>
                <a:sym typeface="Roboto"/>
              </a:rPr>
              <a:t>reduce (indirgeme)</a:t>
            </a:r>
            <a:endParaRPr sz="1050">
              <a:solidFill>
                <a:srgbClr val="5C5C5C"/>
              </a:solidFill>
              <a:highlight>
                <a:srgbClr val="FFFFFF"/>
              </a:highlight>
              <a:latin typeface="Roboto"/>
              <a:ea typeface="Roboto"/>
              <a:cs typeface="Roboto"/>
              <a:sym typeface="Roboto"/>
            </a:endParaRPr>
          </a:p>
          <a:p>
            <a:pPr indent="-295275" lvl="0" marL="457200" rtl="0" algn="l">
              <a:lnSpc>
                <a:spcPct val="171818"/>
              </a:lnSpc>
              <a:spcBef>
                <a:spcPts val="0"/>
              </a:spcBef>
              <a:spcAft>
                <a:spcPts val="0"/>
              </a:spcAft>
              <a:buClr>
                <a:srgbClr val="5C5C5C"/>
              </a:buClr>
              <a:buSzPts val="1050"/>
              <a:buFont typeface="Roboto"/>
              <a:buChar char="●"/>
            </a:pPr>
            <a:r>
              <a:rPr lang="tr" sz="1050">
                <a:solidFill>
                  <a:srgbClr val="5C5C5C"/>
                </a:solidFill>
                <a:highlight>
                  <a:srgbClr val="FFFFFF"/>
                </a:highlight>
                <a:latin typeface="Roboto"/>
                <a:ea typeface="Roboto"/>
                <a:cs typeface="Roboto"/>
                <a:sym typeface="Roboto"/>
              </a:rPr>
              <a:t>distinct (tekil hale getirme)</a:t>
            </a:r>
            <a:endParaRPr sz="1050">
              <a:solidFill>
                <a:srgbClr val="5C5C5C"/>
              </a:solidFill>
              <a:highlight>
                <a:srgbClr val="FFFFFF"/>
              </a:highlight>
              <a:latin typeface="Roboto"/>
              <a:ea typeface="Roboto"/>
              <a:cs typeface="Roboto"/>
              <a:sym typeface="Roboto"/>
            </a:endParaRPr>
          </a:p>
          <a:p>
            <a:pPr indent="-295275" lvl="0" marL="457200" rtl="0" algn="l">
              <a:lnSpc>
                <a:spcPct val="171818"/>
              </a:lnSpc>
              <a:spcBef>
                <a:spcPts val="0"/>
              </a:spcBef>
              <a:spcAft>
                <a:spcPts val="0"/>
              </a:spcAft>
              <a:buClr>
                <a:srgbClr val="5C5C5C"/>
              </a:buClr>
              <a:buSzPts val="1050"/>
              <a:buFont typeface="Roboto"/>
              <a:buChar char="●"/>
            </a:pPr>
            <a:r>
              <a:rPr lang="tr" sz="1050">
                <a:solidFill>
                  <a:srgbClr val="5C5C5C"/>
                </a:solidFill>
                <a:highlight>
                  <a:srgbClr val="FFFFFF"/>
                </a:highlight>
                <a:latin typeface="Roboto"/>
                <a:ea typeface="Roboto"/>
                <a:cs typeface="Roboto"/>
                <a:sym typeface="Roboto"/>
              </a:rPr>
              <a:t>limit (limitleme)</a:t>
            </a:r>
            <a:endParaRPr sz="1050">
              <a:solidFill>
                <a:srgbClr val="5C5C5C"/>
              </a:solidFill>
              <a:highlight>
                <a:srgbClr val="FFFFFF"/>
              </a:highlight>
              <a:latin typeface="Roboto"/>
              <a:ea typeface="Roboto"/>
              <a:cs typeface="Roboto"/>
              <a:sym typeface="Roboto"/>
            </a:endParaRPr>
          </a:p>
          <a:p>
            <a:pPr indent="-295275" lvl="0" marL="457200" rtl="0" algn="l">
              <a:lnSpc>
                <a:spcPct val="171818"/>
              </a:lnSpc>
              <a:spcBef>
                <a:spcPts val="0"/>
              </a:spcBef>
              <a:spcAft>
                <a:spcPts val="0"/>
              </a:spcAft>
              <a:buClr>
                <a:srgbClr val="5C5C5C"/>
              </a:buClr>
              <a:buSzPts val="1050"/>
              <a:buFont typeface="Roboto"/>
              <a:buChar char="●"/>
            </a:pPr>
            <a:r>
              <a:rPr lang="tr" sz="1050">
                <a:solidFill>
                  <a:srgbClr val="5C5C5C"/>
                </a:solidFill>
                <a:highlight>
                  <a:srgbClr val="FFFFFF"/>
                </a:highlight>
                <a:latin typeface="Roboto"/>
                <a:ea typeface="Roboto"/>
                <a:cs typeface="Roboto"/>
                <a:sym typeface="Roboto"/>
              </a:rPr>
              <a:t>collect (toplama)</a:t>
            </a:r>
            <a:endParaRPr sz="1050">
              <a:solidFill>
                <a:srgbClr val="5C5C5C"/>
              </a:solidFill>
              <a:highlight>
                <a:srgbClr val="FFFFFF"/>
              </a:highlight>
              <a:latin typeface="Roboto"/>
              <a:ea typeface="Roboto"/>
              <a:cs typeface="Roboto"/>
              <a:sym typeface="Roboto"/>
            </a:endParaRPr>
          </a:p>
          <a:p>
            <a:pPr indent="-295275" lvl="0" marL="457200" rtl="0" algn="l">
              <a:lnSpc>
                <a:spcPct val="171818"/>
              </a:lnSpc>
              <a:spcBef>
                <a:spcPts val="0"/>
              </a:spcBef>
              <a:spcAft>
                <a:spcPts val="0"/>
              </a:spcAft>
              <a:buClr>
                <a:srgbClr val="5C5C5C"/>
              </a:buClr>
              <a:buSzPts val="1050"/>
              <a:buFont typeface="Roboto"/>
              <a:buChar char="●"/>
            </a:pPr>
            <a:r>
              <a:rPr lang="tr" sz="1050">
                <a:solidFill>
                  <a:srgbClr val="5C5C5C"/>
                </a:solidFill>
                <a:highlight>
                  <a:srgbClr val="FFFFFF"/>
                </a:highlight>
                <a:latin typeface="Roboto"/>
                <a:ea typeface="Roboto"/>
                <a:cs typeface="Roboto"/>
                <a:sym typeface="Roboto"/>
              </a:rPr>
              <a:t>count (sayma)</a:t>
            </a:r>
            <a:endParaRPr sz="1050">
              <a:solidFill>
                <a:srgbClr val="5C5C5C"/>
              </a:solidFill>
              <a:highlight>
                <a:srgbClr val="FFFFFF"/>
              </a:highlight>
              <a:latin typeface="Roboto"/>
              <a:ea typeface="Roboto"/>
              <a:cs typeface="Roboto"/>
              <a:sym typeface="Roboto"/>
            </a:endParaRPr>
          </a:p>
          <a:p>
            <a:pPr indent="-295275" lvl="0" marL="457200" rtl="0" algn="l">
              <a:lnSpc>
                <a:spcPct val="171818"/>
              </a:lnSpc>
              <a:spcBef>
                <a:spcPts val="0"/>
              </a:spcBef>
              <a:spcAft>
                <a:spcPts val="0"/>
              </a:spcAft>
              <a:buClr>
                <a:srgbClr val="5C5C5C"/>
              </a:buClr>
              <a:buSzPts val="1050"/>
              <a:buFont typeface="Roboto"/>
              <a:buChar char="●"/>
            </a:pPr>
            <a:r>
              <a:rPr lang="tr" sz="1050">
                <a:solidFill>
                  <a:srgbClr val="5C5C5C"/>
                </a:solidFill>
                <a:highlight>
                  <a:srgbClr val="FFFFFF"/>
                </a:highlight>
                <a:latin typeface="Roboto"/>
                <a:ea typeface="Roboto"/>
                <a:cs typeface="Roboto"/>
                <a:sym typeface="Roboto"/>
              </a:rPr>
              <a:t>min / max  (sıralama ile max-min eleman bulma)</a:t>
            </a:r>
            <a:endParaRPr sz="1050">
              <a:solidFill>
                <a:srgbClr val="5C5C5C"/>
              </a:solidFill>
              <a:highlight>
                <a:srgbClr val="FFFFFF"/>
              </a:highlight>
              <a:latin typeface="Roboto"/>
              <a:ea typeface="Roboto"/>
              <a:cs typeface="Roboto"/>
              <a:sym typeface="Roboto"/>
            </a:endParaRPr>
          </a:p>
          <a:p>
            <a:pPr indent="0" lvl="0" marL="0" rtl="0" algn="l">
              <a:spcBef>
                <a:spcPts val="8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79875"/>
            <a:ext cx="7505700" cy="568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tr"/>
              <a:t>ÖDEV KONULARI:</a:t>
            </a:r>
            <a:endParaRPr/>
          </a:p>
        </p:txBody>
      </p:sp>
      <p:sp>
        <p:nvSpPr>
          <p:cNvPr id="135" name="Google Shape;135;p14"/>
          <p:cNvSpPr txBox="1"/>
          <p:nvPr>
            <p:ph idx="1" type="body"/>
          </p:nvPr>
        </p:nvSpPr>
        <p:spPr>
          <a:xfrm>
            <a:off x="819150" y="908125"/>
            <a:ext cx="7505700" cy="3530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COMPILER NEDİR ?</a:t>
            </a:r>
            <a:endParaRPr/>
          </a:p>
          <a:p>
            <a:pPr indent="-311150" lvl="0" marL="457200" rtl="0" algn="l">
              <a:spcBef>
                <a:spcPts val="0"/>
              </a:spcBef>
              <a:spcAft>
                <a:spcPts val="0"/>
              </a:spcAft>
              <a:buSzPts val="1300"/>
              <a:buChar char="-"/>
            </a:pPr>
            <a:r>
              <a:rPr lang="tr"/>
              <a:t>INTERPRETER NEDİR ? COMPILER İLE ARASINDAKİ FARKLAR ?</a:t>
            </a:r>
            <a:endParaRPr/>
          </a:p>
          <a:p>
            <a:pPr indent="-311150" lvl="0" marL="457200" rtl="0" algn="l">
              <a:spcBef>
                <a:spcPts val="0"/>
              </a:spcBef>
              <a:spcAft>
                <a:spcPts val="0"/>
              </a:spcAft>
              <a:buSzPts val="1300"/>
              <a:buChar char="-"/>
            </a:pPr>
            <a:r>
              <a:rPr lang="tr"/>
              <a:t>JAVA PASS BY VALUE MİDİR, PASS BY REFERENCE MİDİR ?</a:t>
            </a:r>
            <a:endParaRPr/>
          </a:p>
          <a:p>
            <a:pPr indent="-311150" lvl="0" marL="457200" rtl="0" algn="l">
              <a:spcBef>
                <a:spcPts val="0"/>
              </a:spcBef>
              <a:spcAft>
                <a:spcPts val="0"/>
              </a:spcAft>
              <a:buSzPts val="1300"/>
              <a:buChar char="-"/>
            </a:pPr>
            <a:r>
              <a:rPr lang="tr"/>
              <a:t>JDK, JRE, JVM, JİT NEDİR ?</a:t>
            </a:r>
            <a:endParaRPr/>
          </a:p>
          <a:p>
            <a:pPr indent="-311150" lvl="0" marL="457200" rtl="0" algn="l">
              <a:spcBef>
                <a:spcPts val="0"/>
              </a:spcBef>
              <a:spcAft>
                <a:spcPts val="0"/>
              </a:spcAft>
              <a:buSzPts val="1300"/>
              <a:buChar char="-"/>
            </a:pPr>
            <a:r>
              <a:rPr lang="tr"/>
              <a:t>PRIMITIVE TYPE İLE WRAPPER CLASS ARASINDAKİ FARKLAR NELERDİR ?</a:t>
            </a:r>
            <a:endParaRPr/>
          </a:p>
          <a:p>
            <a:pPr indent="-311150" lvl="0" marL="457200" rtl="0" algn="l">
              <a:spcBef>
                <a:spcPts val="0"/>
              </a:spcBef>
              <a:spcAft>
                <a:spcPts val="0"/>
              </a:spcAft>
              <a:buSzPts val="1300"/>
              <a:buChar char="-"/>
            </a:pPr>
            <a:r>
              <a:rPr lang="tr"/>
              <a:t>STACK HAFIZA VE HEAP HAFIZA NEDİR ?</a:t>
            </a:r>
            <a:endParaRPr/>
          </a:p>
          <a:p>
            <a:pPr indent="-311150" lvl="0" marL="457200" rtl="0" algn="l">
              <a:spcBef>
                <a:spcPts val="0"/>
              </a:spcBef>
              <a:spcAft>
                <a:spcPts val="0"/>
              </a:spcAft>
              <a:buSzPts val="1300"/>
              <a:buChar char="-"/>
            </a:pPr>
            <a:r>
              <a:rPr lang="tr"/>
              <a:t>SERİLEŞTİRME NEDİR ?</a:t>
            </a:r>
            <a:endParaRPr/>
          </a:p>
          <a:p>
            <a:pPr indent="-311150" lvl="0" marL="457200" rtl="0" algn="l">
              <a:spcBef>
                <a:spcPts val="0"/>
              </a:spcBef>
              <a:spcAft>
                <a:spcPts val="0"/>
              </a:spcAft>
              <a:buSzPts val="1300"/>
              <a:buChar char="-"/>
            </a:pPr>
            <a:r>
              <a:rPr lang="tr"/>
              <a:t>MERGE İLE REBASE ARASINDAKİ FARK NEDİR ?</a:t>
            </a:r>
            <a:endParaRPr/>
          </a:p>
          <a:p>
            <a:pPr indent="-311150" lvl="0" marL="457200" rtl="0" algn="l">
              <a:spcBef>
                <a:spcPts val="0"/>
              </a:spcBef>
              <a:spcAft>
                <a:spcPts val="0"/>
              </a:spcAft>
              <a:buSzPts val="1300"/>
              <a:buChar char="-"/>
            </a:pPr>
            <a:r>
              <a:rPr lang="tr"/>
              <a:t>JAVA 8 VE JAVA 9 İLE GELEN YENİ ÖZELLİKLER NELERDİR ?</a:t>
            </a:r>
            <a:endParaRPr/>
          </a:p>
          <a:p>
            <a:pPr indent="-311150" lvl="0" marL="457200" rtl="0" algn="l">
              <a:spcBef>
                <a:spcPts val="0"/>
              </a:spcBef>
              <a:spcAft>
                <a:spcPts val="0"/>
              </a:spcAft>
              <a:buSzPts val="1300"/>
              <a:buChar char="-"/>
            </a:pPr>
            <a:r>
              <a:rPr lang="tr"/>
              <a:t>MVC NEDİR ?</a:t>
            </a:r>
            <a:endParaRPr/>
          </a:p>
          <a:p>
            <a:pPr indent="-311150" lvl="0" marL="457200" rtl="0" algn="l">
              <a:spcBef>
                <a:spcPts val="0"/>
              </a:spcBef>
              <a:spcAft>
                <a:spcPts val="0"/>
              </a:spcAft>
              <a:buSzPts val="1300"/>
              <a:buChar char="-"/>
            </a:pPr>
            <a:r>
              <a:rPr lang="tr"/>
              <a:t>SOLID PRENSİPLERİ NELERDİR ?</a:t>
            </a:r>
            <a:endParaRPr/>
          </a:p>
          <a:p>
            <a:pPr indent="-311150" lvl="0" marL="457200" rtl="0" algn="l">
              <a:spcBef>
                <a:spcPts val="0"/>
              </a:spcBef>
              <a:spcAft>
                <a:spcPts val="0"/>
              </a:spcAft>
              <a:buSzPts val="1300"/>
              <a:buChar char="-"/>
            </a:pPr>
            <a:r>
              <a:rPr lang="tr"/>
              <a:t>DESIGN PATTERNS NEDİR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819150" y="324550"/>
            <a:ext cx="75057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Optional Class</a:t>
            </a:r>
            <a:endParaRPr/>
          </a:p>
        </p:txBody>
      </p:sp>
      <p:sp>
        <p:nvSpPr>
          <p:cNvPr id="246" name="Google Shape;246;p32"/>
          <p:cNvSpPr txBox="1"/>
          <p:nvPr>
            <p:ph idx="1" type="body"/>
          </p:nvPr>
        </p:nvSpPr>
        <p:spPr>
          <a:xfrm>
            <a:off x="819150" y="1056975"/>
            <a:ext cx="7505700" cy="3736800"/>
          </a:xfrm>
          <a:prstGeom prst="rect">
            <a:avLst/>
          </a:prstGeom>
        </p:spPr>
        <p:txBody>
          <a:bodyPr anchorCtr="0" anchor="t" bIns="91425" lIns="91425" spcFirstLastPara="1" rIns="91425" wrap="square" tIns="91425">
            <a:normAutofit fontScale="77500" lnSpcReduction="20000"/>
          </a:bodyPr>
          <a:lstStyle/>
          <a:p>
            <a:pPr indent="0" lvl="0" marL="0" rtl="0" algn="l">
              <a:lnSpc>
                <a:spcPct val="163636"/>
              </a:lnSpc>
              <a:spcBef>
                <a:spcPts val="0"/>
              </a:spcBef>
              <a:spcAft>
                <a:spcPts val="0"/>
              </a:spcAft>
              <a:buNone/>
            </a:pPr>
            <a:r>
              <a:rPr lang="tr" sz="1150">
                <a:solidFill>
                  <a:srgbClr val="6C6C6C"/>
                </a:solidFill>
                <a:highlight>
                  <a:srgbClr val="FFFFFF"/>
                </a:highlight>
                <a:latin typeface="Roboto"/>
                <a:ea typeface="Roboto"/>
                <a:cs typeface="Roboto"/>
                <a:sym typeface="Roboto"/>
              </a:rPr>
              <a:t>Java 8 ile birlikte gelen özelliklerden biri de bir objenin kullanılmadan önce yapılan null check’lerin daha okunabilir ve kontrol edilebilir olmasını sağlayan Optional yapısıdır. Optional class ile daha safe ve NPE almayan kod yazılabiliyor.  Objenizi Optional ile wrap ederek eğer null değilse kullan, null ise başka birşey yap diyebiliyorsunuz. Örneğin;</a:t>
            </a:r>
            <a:endParaRPr sz="1150">
              <a:solidFill>
                <a:srgbClr val="6C6C6C"/>
              </a:solidFill>
              <a:highlight>
                <a:srgbClr val="FFFFFF"/>
              </a:highlight>
              <a:latin typeface="Roboto"/>
              <a:ea typeface="Roboto"/>
              <a:cs typeface="Roboto"/>
              <a:sym typeface="Roboto"/>
            </a:endParaRPr>
          </a:p>
          <a:p>
            <a:pPr indent="0" lvl="0" marL="0" rtl="0" algn="l">
              <a:spcBef>
                <a:spcPts val="1400"/>
              </a:spcBef>
              <a:spcAft>
                <a:spcPts val="0"/>
              </a:spcAft>
              <a:buNone/>
            </a:pPr>
            <a:r>
              <a:rPr i="1" lang="tr" sz="1000">
                <a:solidFill>
                  <a:srgbClr val="333333"/>
                </a:solidFill>
                <a:highlight>
                  <a:srgbClr val="F5F5F5"/>
                </a:highlight>
                <a:latin typeface="Courier New"/>
                <a:ea typeface="Courier New"/>
                <a:cs typeface="Courier New"/>
                <a:sym typeface="Courier New"/>
              </a:rPr>
              <a:t>// burada user objesi null ise exception fırlatılır</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Optional.of(user);</a:t>
            </a:r>
            <a:endParaRPr sz="10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0"/>
              </a:spcAft>
              <a:buNone/>
            </a:pPr>
            <a:r>
              <a:rPr i="1" lang="tr" sz="1000">
                <a:solidFill>
                  <a:srgbClr val="333333"/>
                </a:solidFill>
                <a:highlight>
                  <a:srgbClr val="F5F5F5"/>
                </a:highlight>
                <a:latin typeface="Courier New"/>
                <a:ea typeface="Courier New"/>
                <a:cs typeface="Courier New"/>
                <a:sym typeface="Courier New"/>
              </a:rPr>
              <a:t>// burada user objesi null olabilir de olmayabilir de. Herhangi bir exception atmayacaktır</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Optional.ofNullable(user);</a:t>
            </a:r>
            <a:endParaRPr sz="10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0"/>
              </a:spcAft>
              <a:buNone/>
            </a:pPr>
            <a:r>
              <a:rPr i="1" lang="tr" sz="1000">
                <a:solidFill>
                  <a:srgbClr val="333333"/>
                </a:solidFill>
                <a:highlight>
                  <a:srgbClr val="F5F5F5"/>
                </a:highlight>
                <a:latin typeface="Courier New"/>
                <a:ea typeface="Courier New"/>
                <a:cs typeface="Courier New"/>
                <a:sym typeface="Courier New"/>
              </a:rPr>
              <a:t>// burada user objesi null değil ise isPresent methodu boolean true dönecektir</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Optional.ofNullable(user).isPresent();</a:t>
            </a:r>
            <a:endParaRPr sz="10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0"/>
              </a:spcAft>
              <a:buNone/>
            </a:pPr>
            <a:r>
              <a:rPr i="1" lang="tr" sz="1000">
                <a:solidFill>
                  <a:srgbClr val="333333"/>
                </a:solidFill>
                <a:highlight>
                  <a:srgbClr val="F5F5F5"/>
                </a:highlight>
                <a:latin typeface="Courier New"/>
                <a:ea typeface="Courier New"/>
                <a:cs typeface="Courier New"/>
                <a:sym typeface="Courier New"/>
              </a:rPr>
              <a:t>// burada user objesi null ise default bir user return etmesini sağladık</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Optional.ofNullable(user).orElseGet(User.EMPTY_USER);</a:t>
            </a:r>
            <a:endParaRPr sz="10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0"/>
              </a:spcAft>
              <a:buNone/>
            </a:pPr>
            <a:r>
              <a:rPr i="1" lang="tr" sz="1000">
                <a:solidFill>
                  <a:srgbClr val="333333"/>
                </a:solidFill>
                <a:highlight>
                  <a:srgbClr val="F5F5F5"/>
                </a:highlight>
                <a:latin typeface="Courier New"/>
                <a:ea typeface="Courier New"/>
                <a:cs typeface="Courier New"/>
                <a:sym typeface="Courier New"/>
              </a:rPr>
              <a:t>// burada user objesi null ise exception fırlatmasını istedik</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000">
                <a:solidFill>
                  <a:srgbClr val="333333"/>
                </a:solidFill>
                <a:highlight>
                  <a:srgbClr val="F5F5F5"/>
                </a:highlight>
                <a:latin typeface="Courier New"/>
                <a:ea typeface="Courier New"/>
                <a:cs typeface="Courier New"/>
                <a:sym typeface="Courier New"/>
              </a:rPr>
              <a:t>Optional.ofNullable(user).orElseThrow(throw new UserValidationException("User coult not be null!"));</a:t>
            </a:r>
            <a:endParaRPr sz="10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1200"/>
              </a:spcAft>
              <a:buNone/>
            </a:pPr>
            <a:r>
              <a:t/>
            </a:r>
            <a:endParaRPr sz="1650">
              <a:solidFill>
                <a:srgbClr val="222222"/>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819150" y="265000"/>
            <a:ext cx="7505700" cy="62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Concurrency Improvement</a:t>
            </a:r>
            <a:endParaRPr/>
          </a:p>
        </p:txBody>
      </p:sp>
      <p:sp>
        <p:nvSpPr>
          <p:cNvPr id="252" name="Google Shape;252;p33"/>
          <p:cNvSpPr txBox="1"/>
          <p:nvPr>
            <p:ph idx="1" type="body"/>
          </p:nvPr>
        </p:nvSpPr>
        <p:spPr>
          <a:xfrm>
            <a:off x="819150" y="937900"/>
            <a:ext cx="7505700" cy="3500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tr" sz="1634">
                <a:solidFill>
                  <a:srgbClr val="6C6C6C"/>
                </a:solidFill>
                <a:highlight>
                  <a:srgbClr val="FFFFFF"/>
                </a:highlight>
                <a:latin typeface="Roboto"/>
                <a:ea typeface="Roboto"/>
                <a:cs typeface="Roboto"/>
                <a:sym typeface="Roboto"/>
              </a:rPr>
              <a:t>Java içerisinde belki de en can sıkıcı konulardan biri concurrency handling kısımlarıdır. Mevcut Java 8 öncesi sürümlerde kullanılan yöntemler JDK 5 ile gelen özellikler. Dolayısıyla mevcut yöntemler oldukça can sıkıcı ve hataya açık. Java 8 ile birlikte yeni Concurrency API geliştirildi ve concurrent/multitasking işlemler anlaşışır hale geldi. Java 8 ile birlikte artık açık olarak Thread nesneleri oluşturmak ve yönetmek zorunda kalmayacaksınız</a:t>
            </a:r>
            <a:endParaRPr sz="1634">
              <a:solidFill>
                <a:srgbClr val="6C6C6C"/>
              </a:solidFill>
              <a:highlight>
                <a:srgbClr val="FFFFFF"/>
              </a:highlight>
              <a:latin typeface="Roboto"/>
              <a:ea typeface="Roboto"/>
              <a:cs typeface="Roboto"/>
              <a:sym typeface="Roboto"/>
            </a:endParaRPr>
          </a:p>
          <a:p>
            <a:pPr indent="0" lvl="0" marL="0" rtl="0" algn="l">
              <a:spcBef>
                <a:spcPts val="1200"/>
              </a:spcBef>
              <a:spcAft>
                <a:spcPts val="0"/>
              </a:spcAft>
              <a:buNone/>
            </a:pPr>
            <a:r>
              <a:rPr lang="tr" sz="1484">
                <a:solidFill>
                  <a:srgbClr val="333333"/>
                </a:solidFill>
                <a:highlight>
                  <a:srgbClr val="F5F5F5"/>
                </a:highlight>
                <a:latin typeface="Courier New"/>
                <a:ea typeface="Courier New"/>
                <a:cs typeface="Courier New"/>
                <a:sym typeface="Courier New"/>
              </a:rPr>
              <a:t>ExecutorService executor = Executors.newSingleThreadExecutor();</a:t>
            </a:r>
            <a:endParaRPr sz="1484">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484">
                <a:solidFill>
                  <a:srgbClr val="333333"/>
                </a:solidFill>
                <a:highlight>
                  <a:srgbClr val="F5F5F5"/>
                </a:highlight>
                <a:latin typeface="Courier New"/>
                <a:ea typeface="Courier New"/>
                <a:cs typeface="Courier New"/>
                <a:sym typeface="Courier New"/>
              </a:rPr>
              <a:t>executor.submit(() -&gt; {</a:t>
            </a:r>
            <a:endParaRPr sz="1484">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484">
                <a:solidFill>
                  <a:srgbClr val="333333"/>
                </a:solidFill>
                <a:highlight>
                  <a:srgbClr val="F5F5F5"/>
                </a:highlight>
                <a:latin typeface="Courier New"/>
                <a:ea typeface="Courier New"/>
                <a:cs typeface="Courier New"/>
                <a:sym typeface="Courier New"/>
              </a:rPr>
              <a:t>    String threadName = Thread.currentThread().getName();</a:t>
            </a:r>
            <a:endParaRPr sz="1484">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484">
                <a:solidFill>
                  <a:srgbClr val="333333"/>
                </a:solidFill>
                <a:highlight>
                  <a:srgbClr val="F5F5F5"/>
                </a:highlight>
                <a:latin typeface="Courier New"/>
                <a:ea typeface="Courier New"/>
                <a:cs typeface="Courier New"/>
                <a:sym typeface="Courier New"/>
              </a:rPr>
              <a:t>    System.out.println("Hello " + threadName);</a:t>
            </a:r>
            <a:endParaRPr sz="1484">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tr" sz="1484">
                <a:solidFill>
                  <a:srgbClr val="333333"/>
                </a:solidFill>
                <a:highlight>
                  <a:srgbClr val="F5F5F5"/>
                </a:highlight>
                <a:latin typeface="Courier New"/>
                <a:ea typeface="Courier New"/>
                <a:cs typeface="Courier New"/>
                <a:sym typeface="Courier New"/>
              </a:rPr>
              <a:t>});</a:t>
            </a:r>
            <a:endParaRPr sz="1484">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tr" sz="1484">
                <a:solidFill>
                  <a:srgbClr val="333333"/>
                </a:solidFill>
                <a:highlight>
                  <a:srgbClr val="F5F5F5"/>
                </a:highlight>
                <a:latin typeface="Courier New"/>
                <a:ea typeface="Courier New"/>
                <a:cs typeface="Courier New"/>
                <a:sym typeface="Courier New"/>
              </a:rPr>
              <a:t>// =&gt; Hello pool-1-thread-1</a:t>
            </a:r>
            <a:endParaRPr sz="1484">
              <a:solidFill>
                <a:srgbClr val="333333"/>
              </a:solidFill>
              <a:highlight>
                <a:srgbClr val="F5F5F5"/>
              </a:highlight>
              <a:latin typeface="Courier New"/>
              <a:ea typeface="Courier New"/>
              <a:cs typeface="Courier New"/>
              <a:sym typeface="Courier New"/>
            </a:endParaRPr>
          </a:p>
          <a:p>
            <a:pPr indent="0" lvl="0" marL="0" rtl="0" algn="l">
              <a:lnSpc>
                <a:spcPct val="163636"/>
              </a:lnSpc>
              <a:spcBef>
                <a:spcPts val="800"/>
              </a:spcBef>
              <a:spcAft>
                <a:spcPts val="0"/>
              </a:spcAft>
              <a:buNone/>
            </a:pPr>
            <a:r>
              <a:rPr lang="tr" sz="1634">
                <a:solidFill>
                  <a:srgbClr val="6C6C6C"/>
                </a:solidFill>
                <a:highlight>
                  <a:srgbClr val="FFFFFF"/>
                </a:highlight>
                <a:latin typeface="Roboto"/>
                <a:ea typeface="Roboto"/>
                <a:cs typeface="Roboto"/>
                <a:sym typeface="Roboto"/>
              </a:rPr>
              <a:t>Executor’ler Java 8 ile gelen yeniliklerden. Birçok factory method içeriyor, örnekte single bir thread pool içeren bir executor oluşturduk. Kod çıktısı iki kod içinde benzer olacaktır. Ancak Java processi yeni kodda hiçbir zaman durmayacaktır. Yani executor service arka planda çalışmaya ve task alıp işlemeyi beklemektedir. Açık olarak executor servisi stop edebiliriz.</a:t>
            </a:r>
            <a:endParaRPr sz="1634">
              <a:solidFill>
                <a:srgbClr val="6C6C6C"/>
              </a:solidFill>
              <a:highlight>
                <a:srgbClr val="FFFFFF"/>
              </a:highlight>
              <a:latin typeface="Roboto"/>
              <a:ea typeface="Roboto"/>
              <a:cs typeface="Roboto"/>
              <a:sym typeface="Roboto"/>
            </a:endParaRPr>
          </a:p>
          <a:p>
            <a:pPr indent="0" lvl="0" marL="0" rtl="0" algn="l">
              <a:spcBef>
                <a:spcPts val="1400"/>
              </a:spcBef>
              <a:spcAft>
                <a:spcPts val="1200"/>
              </a:spcAft>
              <a:buNone/>
            </a:pPr>
            <a:r>
              <a:t/>
            </a:r>
            <a:endParaRPr sz="1150">
              <a:solidFill>
                <a:srgbClr val="6C6C6C"/>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Java 9 ile Gelen Yenilikler</a:t>
            </a:r>
            <a:endParaRPr/>
          </a:p>
        </p:txBody>
      </p:sp>
      <p:sp>
        <p:nvSpPr>
          <p:cNvPr id="258" name="Google Shape;258;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JShell</a:t>
            </a:r>
            <a:endParaRPr/>
          </a:p>
          <a:p>
            <a:pPr indent="-311150" lvl="0" marL="457200" rtl="0" algn="l">
              <a:spcBef>
                <a:spcPts val="0"/>
              </a:spcBef>
              <a:spcAft>
                <a:spcPts val="0"/>
              </a:spcAft>
              <a:buSzPts val="1300"/>
              <a:buChar char="-"/>
            </a:pPr>
            <a:r>
              <a:rPr lang="tr"/>
              <a:t>Interface’lerde private method kullanımı</a:t>
            </a:r>
            <a:endParaRPr/>
          </a:p>
          <a:p>
            <a:pPr indent="-311150" lvl="0" marL="457200" rtl="0" algn="l">
              <a:spcBef>
                <a:spcPts val="0"/>
              </a:spcBef>
              <a:spcAft>
                <a:spcPts val="0"/>
              </a:spcAft>
              <a:buSzPts val="1300"/>
              <a:buChar char="-"/>
            </a:pPr>
            <a:r>
              <a:rPr lang="tr"/>
              <a:t>Try-With-Resources kullanımındaki geliştirmeler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JSHELL</a:t>
            </a:r>
            <a:endParaRPr/>
          </a:p>
        </p:txBody>
      </p:sp>
      <p:sp>
        <p:nvSpPr>
          <p:cNvPr id="264" name="Google Shape;264;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600">
                <a:solidFill>
                  <a:srgbClr val="292929"/>
                </a:solidFill>
                <a:highlight>
                  <a:srgbClr val="FFFFFF"/>
                </a:highlight>
                <a:latin typeface="Georgia"/>
                <a:ea typeface="Georgia"/>
                <a:cs typeface="Georgia"/>
                <a:sym typeface="Georgia"/>
              </a:rPr>
              <a:t>Java 9 ile gelmiş bir yenilik, JShell aracı. Kısaca ifade etmek gerekirse </a:t>
            </a:r>
            <a:r>
              <a:rPr i="1" lang="tr" sz="1600">
                <a:solidFill>
                  <a:srgbClr val="292929"/>
                </a:solidFill>
                <a:highlight>
                  <a:srgbClr val="FFFFFF"/>
                </a:highlight>
                <a:latin typeface="Georgia"/>
                <a:ea typeface="Georgia"/>
                <a:cs typeface="Georgia"/>
                <a:sym typeface="Georgia"/>
              </a:rPr>
              <a:t>“hızlı bir şekilde değişkenler tanıyıp bu değişkenleri kullanarak methodlar yazabileceğimiz bir araç.</a:t>
            </a:r>
            <a:endParaRPr i="1"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tr" sz="1600">
                <a:solidFill>
                  <a:srgbClr val="292929"/>
                </a:solidFill>
                <a:highlight>
                  <a:srgbClr val="FFFFFF"/>
                </a:highlight>
                <a:latin typeface="Georgia"/>
                <a:ea typeface="Georgia"/>
                <a:cs typeface="Georgia"/>
                <a:sym typeface="Georgia"/>
              </a:rPr>
              <a:t>Çalışmaları IDE kullanmaya gerek duymadan yapabilmek JShell kullanımına teşvik eden başlıca etkenlerden. Özetle; JShell hızlı bir şekilde değişkenler tanıyıp bu değişkenleri kullanarak methodlar yazabileceğimiz</a:t>
            </a:r>
            <a:r>
              <a:rPr b="1" lang="tr" sz="1600">
                <a:solidFill>
                  <a:srgbClr val="292929"/>
                </a:solidFill>
                <a:highlight>
                  <a:srgbClr val="FFFFFF"/>
                </a:highlight>
                <a:latin typeface="Georgia"/>
                <a:ea typeface="Georgia"/>
                <a:cs typeface="Georgia"/>
                <a:sym typeface="Georgia"/>
              </a:rPr>
              <a:t> </a:t>
            </a:r>
            <a:r>
              <a:rPr b="1" i="1" lang="tr" sz="1600">
                <a:solidFill>
                  <a:srgbClr val="292929"/>
                </a:solidFill>
                <a:highlight>
                  <a:srgbClr val="FFFFFF"/>
                </a:highlight>
                <a:latin typeface="Georgia"/>
                <a:ea typeface="Georgia"/>
                <a:cs typeface="Georgia"/>
                <a:sym typeface="Georgia"/>
              </a:rPr>
              <a:t>kullanımı kolay ve gelişmiş</a:t>
            </a:r>
            <a:r>
              <a:rPr i="1" lang="tr" sz="1600">
                <a:solidFill>
                  <a:srgbClr val="292929"/>
                </a:solidFill>
                <a:highlight>
                  <a:srgbClr val="FFFFFF"/>
                </a:highlight>
                <a:latin typeface="Georgia"/>
                <a:ea typeface="Georgia"/>
                <a:cs typeface="Georgia"/>
                <a:sym typeface="Georgia"/>
              </a:rPr>
              <a:t> </a:t>
            </a:r>
            <a:r>
              <a:rPr lang="tr" sz="1600">
                <a:solidFill>
                  <a:srgbClr val="292929"/>
                </a:solidFill>
                <a:highlight>
                  <a:srgbClr val="FFFFFF"/>
                </a:highlight>
                <a:latin typeface="Georgia"/>
                <a:ea typeface="Georgia"/>
                <a:cs typeface="Georgia"/>
                <a:sym typeface="Georgia"/>
              </a:rPr>
              <a:t>bir araç.</a:t>
            </a:r>
            <a:endParaRPr i="1"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Interface’lerde Private Method Kullanımı</a:t>
            </a:r>
            <a:endParaRPr/>
          </a:p>
        </p:txBody>
      </p:sp>
      <p:sp>
        <p:nvSpPr>
          <p:cNvPr id="270" name="Google Shape;270;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600">
                <a:solidFill>
                  <a:srgbClr val="292929"/>
                </a:solidFill>
                <a:highlight>
                  <a:srgbClr val="FFFFFF"/>
                </a:highlight>
                <a:latin typeface="Georgia"/>
                <a:ea typeface="Georgia"/>
                <a:cs typeface="Georgia"/>
                <a:sym typeface="Georgia"/>
              </a:rPr>
              <a:t>Java 9 ile birlikte interfaceler üzerinde birden fazla public method içerisinde kullandığımız veya public method dışında tutarak kod okunabilirliğini artırmak istediğimiz kod bloklarını private method olarak yazabiliyoruz.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6" name="Google Shape;276;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7" name="Google Shape;277;p37"/>
          <p:cNvPicPr preferRelativeResize="0"/>
          <p:nvPr/>
        </p:nvPicPr>
        <p:blipFill>
          <a:blip r:embed="rId3">
            <a:alphaModFix/>
          </a:blip>
          <a:stretch>
            <a:fillRect/>
          </a:stretch>
        </p:blipFill>
        <p:spPr>
          <a:xfrm>
            <a:off x="746525" y="420975"/>
            <a:ext cx="7727550" cy="4301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Try-With-Resources Kullanımı</a:t>
            </a:r>
            <a:endParaRPr/>
          </a:p>
        </p:txBody>
      </p:sp>
      <p:sp>
        <p:nvSpPr>
          <p:cNvPr id="283" name="Google Shape;283;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600">
                <a:solidFill>
                  <a:srgbClr val="292929"/>
                </a:solidFill>
                <a:highlight>
                  <a:srgbClr val="FFFFFF"/>
                </a:highlight>
                <a:latin typeface="Georgia"/>
                <a:ea typeface="Georgia"/>
                <a:cs typeface="Georgia"/>
                <a:sym typeface="Georgia"/>
              </a:rPr>
              <a:t>Java 7 ile tanıtılmış olan “try-with-resources” ile try bloğu içerisinde tanımlanan ve AutoClosable interfacei implement edilmiş tanımlamalar yapabilmekteyiz. Koda daha iyi okunabilirlik katan ve daha az kodla iyi kaynak kullanımı kazandıran bu özelliğe Java 9 ile tekrar bir local değişken tanımlama zorunluluğu ortadan kaldırılmış oldu.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9" name="Google Shape;289;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0" name="Google Shape;290;p39"/>
          <p:cNvPicPr preferRelativeResize="0"/>
          <p:nvPr/>
        </p:nvPicPr>
        <p:blipFill>
          <a:blip r:embed="rId3">
            <a:alphaModFix/>
          </a:blip>
          <a:stretch>
            <a:fillRect/>
          </a:stretch>
        </p:blipFill>
        <p:spPr>
          <a:xfrm>
            <a:off x="779325" y="567250"/>
            <a:ext cx="7626826" cy="3943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819150" y="287325"/>
            <a:ext cx="7505700" cy="55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MODEL VIEW CONTROLLER (MVC)</a:t>
            </a:r>
            <a:endParaRPr/>
          </a:p>
        </p:txBody>
      </p:sp>
      <p:sp>
        <p:nvSpPr>
          <p:cNvPr id="296" name="Google Shape;296;p40"/>
          <p:cNvSpPr txBox="1"/>
          <p:nvPr>
            <p:ph idx="1" type="body"/>
          </p:nvPr>
        </p:nvSpPr>
        <p:spPr>
          <a:xfrm>
            <a:off x="819150" y="878350"/>
            <a:ext cx="7505700" cy="356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600">
                <a:solidFill>
                  <a:srgbClr val="292929"/>
                </a:solidFill>
                <a:highlight>
                  <a:srgbClr val="FFFFFF"/>
                </a:highlight>
                <a:latin typeface="Georgia"/>
                <a:ea typeface="Georgia"/>
                <a:cs typeface="Georgia"/>
                <a:sym typeface="Georgia"/>
              </a:rPr>
              <a:t>MVC, Yazılım Mühendisliği’nde önemli bir yere sahip architectural patterns (yazılım mimari desenleri)’ın bir parçasıdır. Model, View ve Controller kelimelerinin baş harflerinden oluşan MVC (Model-View-Controller), 1979 yılında Tygve Reeskaug tarafından oluşturulmuş ve yazılım gelişmede bir çok projede kullanılmıştır. Son dönemlerde Microsoft’un MVC desenini Asp.Net teknolojisi ile birleştirmesi ile popülaritesi daha da artmıştır.</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tr" sz="1600">
                <a:solidFill>
                  <a:srgbClr val="292929"/>
                </a:solidFill>
                <a:highlight>
                  <a:srgbClr val="FFFFFF"/>
                </a:highlight>
                <a:latin typeface="Georgia"/>
                <a:ea typeface="Georgia"/>
                <a:cs typeface="Georgia"/>
                <a:sym typeface="Georgia"/>
              </a:rPr>
              <a:t>MVC deseni, 3 katmandan oluşmaktadır ve katmanları birbirinden bağımsız (birbirini etkilemeden) olarak çalışmaktadır. Bu sebeple çoğunlukla büyük çaplı projelerde projelerin yönetiminin ve kontrolünün daha rahat sağlanabilmesi için tercih edilmektedir. MVC ile geliştirilen projelerde projenin detaylarına göre bir çok kişi eş zamanlı olarak kolaylıkla çalışabilmektedir.</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2" name="Google Shape;302;p4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41"/>
          <p:cNvPicPr preferRelativeResize="0"/>
          <p:nvPr/>
        </p:nvPicPr>
        <p:blipFill>
          <a:blip r:embed="rId3">
            <a:alphaModFix/>
          </a:blip>
          <a:stretch>
            <a:fillRect/>
          </a:stretch>
        </p:blipFill>
        <p:spPr>
          <a:xfrm>
            <a:off x="1238250" y="766763"/>
            <a:ext cx="6667500" cy="3609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Compiler nedir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tr" sz="900" u="sng">
                <a:solidFill>
                  <a:srgbClr val="333333"/>
                </a:solidFill>
                <a:highlight>
                  <a:srgbClr val="FFFFFF"/>
                </a:highlight>
                <a:latin typeface="Verdana"/>
                <a:ea typeface="Verdana"/>
                <a:cs typeface="Verdana"/>
                <a:sym typeface="Verdana"/>
                <a:hlinkClick r:id="rId3">
                  <a:extLst>
                    <a:ext uri="{A12FA001-AC4F-418D-AE19-62706E023703}">
                      <ahyp:hlinkClr val="tx"/>
                    </a:ext>
                  </a:extLst>
                </a:hlinkClick>
              </a:rPr>
              <a:t>Compiler</a:t>
            </a:r>
            <a:r>
              <a:rPr b="1" lang="tr" sz="900">
                <a:solidFill>
                  <a:srgbClr val="333333"/>
                </a:solidFill>
                <a:highlight>
                  <a:srgbClr val="FFFFFF"/>
                </a:highlight>
                <a:latin typeface="Verdana"/>
                <a:ea typeface="Verdana"/>
                <a:cs typeface="Verdana"/>
                <a:sym typeface="Verdana"/>
              </a:rPr>
              <a:t> </a:t>
            </a:r>
            <a:r>
              <a:rPr lang="tr" sz="900">
                <a:solidFill>
                  <a:srgbClr val="333333"/>
                </a:solidFill>
                <a:highlight>
                  <a:srgbClr val="FFFFFF"/>
                </a:highlight>
                <a:latin typeface="Verdana"/>
                <a:ea typeface="Verdana"/>
                <a:cs typeface="Verdana"/>
                <a:sym typeface="Verdana"/>
              </a:rPr>
              <a:t>(Derleyici), 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Complier’ların varlığı, çok fazla programlama dilinin olmasına ve geliştiricilerin alternatif dillerle çalışmasına yardımcı olmaktadır.</a:t>
            </a:r>
            <a:endParaRPr sz="900">
              <a:solidFill>
                <a:srgbClr val="333333"/>
              </a:solidFill>
              <a:highlight>
                <a:srgbClr val="FFFFFF"/>
              </a:highlight>
              <a:latin typeface="Verdana"/>
              <a:ea typeface="Verdana"/>
              <a:cs typeface="Verdana"/>
              <a:sym typeface="Verdana"/>
            </a:endParaRPr>
          </a:p>
          <a:p>
            <a:pPr indent="0" lvl="0" marL="0" rtl="0" algn="l">
              <a:spcBef>
                <a:spcPts val="900"/>
              </a:spcBef>
              <a:spcAft>
                <a:spcPts val="0"/>
              </a:spcAft>
              <a:buNone/>
            </a:pPr>
            <a:r>
              <a:rPr lang="tr" sz="900">
                <a:solidFill>
                  <a:srgbClr val="333333"/>
                </a:solidFill>
                <a:highlight>
                  <a:srgbClr val="FFFFFF"/>
                </a:highlight>
                <a:latin typeface="Verdana"/>
                <a:ea typeface="Verdana"/>
                <a:cs typeface="Verdana"/>
                <a:sym typeface="Verdana"/>
              </a:rPr>
              <a:t>Eğer Compiler adını verdiğimiz derleyiciler olmasaydı, geliştiricilerin yazılımlarının tümünü makine dilinde hazırlaması gerekecekti. Bu </a:t>
            </a:r>
            <a:r>
              <a:rPr lang="tr" sz="900" u="sng">
                <a:solidFill>
                  <a:srgbClr val="333333"/>
                </a:solidFill>
                <a:highlight>
                  <a:srgbClr val="FFFFFF"/>
                </a:highlight>
                <a:latin typeface="Verdana"/>
                <a:ea typeface="Verdana"/>
                <a:cs typeface="Verdana"/>
                <a:sym typeface="Verdana"/>
                <a:hlinkClick r:id="rId4">
                  <a:extLst>
                    <a:ext uri="{A12FA001-AC4F-418D-AE19-62706E023703}">
                      <ahyp:hlinkClr val="tx"/>
                    </a:ext>
                  </a:extLst>
                </a:hlinkClick>
              </a:rPr>
              <a:t>da</a:t>
            </a:r>
            <a:r>
              <a:rPr lang="tr" sz="900">
                <a:solidFill>
                  <a:srgbClr val="333333"/>
                </a:solidFill>
                <a:highlight>
                  <a:srgbClr val="FFFFFF"/>
                </a:highlight>
                <a:latin typeface="Verdana"/>
                <a:ea typeface="Verdana"/>
                <a:cs typeface="Verdana"/>
                <a:sym typeface="Verdana"/>
              </a:rPr>
              <a:t> ekstradan gelişticilerin fazladan çaba harcaması ve yazılımların günümüzde olduğundan daha geç oluşturulmasına neden olacaktı. Geliştiricilerin hayatını kolaylaştıran Compiler sayesinde geliştiriciler farklı programlama dillerini kullansalar bile bilgisayarların anlayabileceği dile dönüştürülen yazılımları kolayca oluşturabilirler.</a:t>
            </a:r>
            <a:endParaRPr sz="900">
              <a:solidFill>
                <a:srgbClr val="333333"/>
              </a:solidFill>
              <a:highlight>
                <a:srgbClr val="FFFFFF"/>
              </a:highlight>
              <a:latin typeface="Verdana"/>
              <a:ea typeface="Verdana"/>
              <a:cs typeface="Verdana"/>
              <a:sym typeface="Verdana"/>
            </a:endParaRPr>
          </a:p>
          <a:p>
            <a:pPr indent="0" lvl="0" marL="0" rtl="0" algn="l">
              <a:spcBef>
                <a:spcPts val="9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819150" y="271350"/>
            <a:ext cx="7505700" cy="58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MODEL NEDİR ?</a:t>
            </a:r>
            <a:endParaRPr/>
          </a:p>
        </p:txBody>
      </p:sp>
      <p:sp>
        <p:nvSpPr>
          <p:cNvPr id="309" name="Google Shape;309;p42"/>
          <p:cNvSpPr txBox="1"/>
          <p:nvPr>
            <p:ph idx="1" type="body"/>
          </p:nvPr>
        </p:nvSpPr>
        <p:spPr>
          <a:xfrm>
            <a:off x="819150" y="885950"/>
            <a:ext cx="7505700" cy="3552600"/>
          </a:xfrm>
          <a:prstGeom prst="rect">
            <a:avLst/>
          </a:prstGeom>
        </p:spPr>
        <p:txBody>
          <a:bodyPr anchorCtr="0" anchor="t" bIns="91425" lIns="91425" spcFirstLastPara="1" rIns="91425" wrap="square" tIns="91425">
            <a:normAutofit fontScale="77500"/>
          </a:bodyPr>
          <a:lstStyle/>
          <a:p>
            <a:pPr indent="0" lvl="0" marL="0" rtl="0" algn="l">
              <a:lnSpc>
                <a:spcPct val="218181"/>
              </a:lnSpc>
              <a:spcBef>
                <a:spcPts val="1400"/>
              </a:spcBef>
              <a:spcAft>
                <a:spcPts val="0"/>
              </a:spcAft>
              <a:buNone/>
            </a:pPr>
            <a:r>
              <a:rPr lang="tr" sz="1600">
                <a:solidFill>
                  <a:srgbClr val="292929"/>
                </a:solidFill>
                <a:highlight>
                  <a:srgbClr val="FFFFFF"/>
                </a:highlight>
                <a:latin typeface="Georgia"/>
                <a:ea typeface="Georgia"/>
                <a:cs typeface="Georgia"/>
                <a:sym typeface="Georgia"/>
              </a:rPr>
              <a:t>Model, MVC’de projenin iş mantığının (business logic) oluşturulduğu bölümdür. İş mantığıyla beraber doğrulama (validation) ve veri erişim (data access) işlemleri de bu bölümde gerçekleştirilmektedir.</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lang="tr" sz="1600">
                <a:solidFill>
                  <a:srgbClr val="292929"/>
                </a:solidFill>
                <a:highlight>
                  <a:srgbClr val="FFFFFF"/>
                </a:highlight>
                <a:latin typeface="Georgia"/>
                <a:ea typeface="Georgia"/>
                <a:cs typeface="Georgia"/>
                <a:sym typeface="Georgia"/>
              </a:rPr>
              <a:t>Model tek katmandan oluşabileceği gibi kendi içinde birden fazla katmandan da oluşabilir. İç yapılandırma projenin büyüklüğü ile yazılım geliştiricinin planlamasına kalmış bir durumdur. Eğer proje büyük çaplı ise modeli birden çok katmana ayırmak projenin yönetimi açısından faydalı olacaktır.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819150" y="263175"/>
            <a:ext cx="7505700" cy="53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VIEW NEDİR ?</a:t>
            </a:r>
            <a:endParaRPr/>
          </a:p>
        </p:txBody>
      </p:sp>
      <p:sp>
        <p:nvSpPr>
          <p:cNvPr id="315" name="Google Shape;315;p43"/>
          <p:cNvSpPr txBox="1"/>
          <p:nvPr>
            <p:ph idx="1" type="body"/>
          </p:nvPr>
        </p:nvSpPr>
        <p:spPr>
          <a:xfrm>
            <a:off x="819150" y="877750"/>
            <a:ext cx="7505700" cy="3561000"/>
          </a:xfrm>
          <a:prstGeom prst="rect">
            <a:avLst/>
          </a:prstGeom>
        </p:spPr>
        <p:txBody>
          <a:bodyPr anchorCtr="0" anchor="t" bIns="91425" lIns="91425" spcFirstLastPara="1" rIns="91425" wrap="square" tIns="91425">
            <a:normAutofit fontScale="62500" lnSpcReduction="20000"/>
          </a:bodyPr>
          <a:lstStyle/>
          <a:p>
            <a:pPr indent="0" lvl="0" marL="0" rtl="0" algn="l">
              <a:lnSpc>
                <a:spcPct val="218181"/>
              </a:lnSpc>
              <a:spcBef>
                <a:spcPts val="1400"/>
              </a:spcBef>
              <a:spcAft>
                <a:spcPts val="0"/>
              </a:spcAft>
              <a:buNone/>
            </a:pPr>
            <a:r>
              <a:rPr lang="tr" sz="1600">
                <a:solidFill>
                  <a:srgbClr val="292929"/>
                </a:solidFill>
                <a:highlight>
                  <a:srgbClr val="FFFFFF"/>
                </a:highlight>
                <a:latin typeface="Georgia"/>
                <a:ea typeface="Georgia"/>
                <a:cs typeface="Georgia"/>
                <a:sym typeface="Georgia"/>
              </a:rPr>
              <a:t>View, MVC’de projenin arayüzlerinin oluşturulduğu bölümdür. Bu bölümde projenin kullanıcılara sunulacak olan HTML dosyaları yer almaktadır. Projenin geliştirildiği yazılım dillerine göre dosya uzantıları da değişebilmektedir. Projelerin büyüklüğüne göre dikkat edilmesi gereken bir nokta ise, klasörlemedir.</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lang="tr" sz="1600">
                <a:solidFill>
                  <a:srgbClr val="292929"/>
                </a:solidFill>
                <a:highlight>
                  <a:srgbClr val="FFFFFF"/>
                </a:highlight>
                <a:latin typeface="Georgia"/>
                <a:ea typeface="Georgia"/>
                <a:cs typeface="Georgia"/>
                <a:sym typeface="Georgia"/>
              </a:rPr>
              <a:t>Eğer bir web projesi geliştiriyorsanız, projenin View’larının yer aldığı klasörlerinin hiyerarşisi, ilerleyen dönemlerde karmaşıklığa sebep olmaması için dikkatli yapılmalıdır. Kimi yazılım geliştiriciler web projelerinde HTML dosyaları ile Javascript, CSS ve resim dosyalarını aynı klasör içinde barındırmaktadır. Ufak bir ayrıntı gibi görünse de projenin ilerleyen dönemlerinde ciddi problemler oluşturmaktadır.</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lang="tr" sz="1600">
                <a:solidFill>
                  <a:srgbClr val="292929"/>
                </a:solidFill>
                <a:highlight>
                  <a:srgbClr val="FFFFFF"/>
                </a:highlight>
                <a:latin typeface="Georgia"/>
                <a:ea typeface="Georgia"/>
                <a:cs typeface="Georgia"/>
                <a:sym typeface="Georgia"/>
              </a:rPr>
              <a:t>View’ın bir görevi de, kullanıcılardan alınan istekleri controller’a iletmektir.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819150" y="271350"/>
            <a:ext cx="7505700" cy="61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CONTROLLER NEDİR ? </a:t>
            </a:r>
            <a:endParaRPr/>
          </a:p>
        </p:txBody>
      </p:sp>
      <p:sp>
        <p:nvSpPr>
          <p:cNvPr id="321" name="Google Shape;321;p44"/>
          <p:cNvSpPr txBox="1"/>
          <p:nvPr>
            <p:ph idx="1" type="body"/>
          </p:nvPr>
        </p:nvSpPr>
        <p:spPr>
          <a:xfrm>
            <a:off x="819150" y="1041825"/>
            <a:ext cx="7505700" cy="339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600">
                <a:solidFill>
                  <a:srgbClr val="292929"/>
                </a:solidFill>
                <a:highlight>
                  <a:srgbClr val="FFFFFF"/>
                </a:highlight>
                <a:latin typeface="Georgia"/>
                <a:ea typeface="Georgia"/>
                <a:cs typeface="Georgia"/>
                <a:sym typeface="Georgia"/>
              </a:rPr>
              <a:t>Controller, MVC’de projenin iç süreçlerini kontrol eden bölümdür. Bu bölümde View ile Model arasındaki bağlantı kurulur. Kullanıcılardan gelen istekler (request) Controller’larda değerlendirilir, isteğin detayına göre hangi işlemlerin yapılacağı ve kullanıcıya hangi View’ın döneceği (response) belirtilir.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819150" y="254950"/>
            <a:ext cx="7505700" cy="59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MVC YAŞAM DÖNGÜSÜ</a:t>
            </a:r>
            <a:endParaRPr/>
          </a:p>
        </p:txBody>
      </p:sp>
      <p:sp>
        <p:nvSpPr>
          <p:cNvPr id="327" name="Google Shape;327;p45"/>
          <p:cNvSpPr txBox="1"/>
          <p:nvPr>
            <p:ph idx="1" type="body"/>
          </p:nvPr>
        </p:nvSpPr>
        <p:spPr>
          <a:xfrm>
            <a:off x="819150" y="918775"/>
            <a:ext cx="7505700" cy="3519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tr" sz="1600">
                <a:solidFill>
                  <a:srgbClr val="292929"/>
                </a:solidFill>
                <a:highlight>
                  <a:srgbClr val="FFFFFF"/>
                </a:highlight>
                <a:latin typeface="Georgia"/>
                <a:ea typeface="Georgia"/>
                <a:cs typeface="Georgia"/>
                <a:sym typeface="Georgia"/>
              </a:rPr>
              <a:t>1)</a:t>
            </a:r>
            <a:r>
              <a:rPr lang="tr" sz="1600">
                <a:solidFill>
                  <a:srgbClr val="292929"/>
                </a:solidFill>
                <a:highlight>
                  <a:srgbClr val="FFFFFF"/>
                </a:highlight>
                <a:latin typeface="Georgia"/>
                <a:ea typeface="Georgia"/>
                <a:cs typeface="Georgia"/>
                <a:sym typeface="Georgia"/>
              </a:rPr>
              <a:t> </a:t>
            </a:r>
            <a:r>
              <a:rPr b="1" lang="tr" sz="1600">
                <a:solidFill>
                  <a:srgbClr val="292929"/>
                </a:solidFill>
                <a:highlight>
                  <a:srgbClr val="FFFFFF"/>
                </a:highlight>
                <a:latin typeface="Georgia"/>
                <a:ea typeface="Georgia"/>
                <a:cs typeface="Georgia"/>
                <a:sym typeface="Georgia"/>
              </a:rPr>
              <a:t>HTTP Request:</a:t>
            </a:r>
            <a:r>
              <a:rPr lang="tr" sz="1600">
                <a:solidFill>
                  <a:srgbClr val="292929"/>
                </a:solidFill>
                <a:highlight>
                  <a:srgbClr val="FFFFFF"/>
                </a:highlight>
                <a:latin typeface="Georgia"/>
                <a:ea typeface="Georgia"/>
                <a:cs typeface="Georgia"/>
                <a:sym typeface="Georgia"/>
              </a:rPr>
              <a:t> Sizin her ASP.NET MVC uygulamasını görüntülemek istemeniz bir request(istek) tir.</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tr" sz="1600">
                <a:solidFill>
                  <a:srgbClr val="292929"/>
                </a:solidFill>
                <a:highlight>
                  <a:srgbClr val="FFFFFF"/>
                </a:highlight>
                <a:latin typeface="Georgia"/>
                <a:ea typeface="Georgia"/>
                <a:cs typeface="Georgia"/>
                <a:sym typeface="Georgia"/>
              </a:rPr>
              <a:t>Bu istediğinizi HTTP üzerinden IIS tarafından alınır. Her yaptığınız istek Server tarafından bir yanıtla</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tr" sz="1600">
                <a:solidFill>
                  <a:srgbClr val="292929"/>
                </a:solidFill>
                <a:highlight>
                  <a:srgbClr val="FFFFFF"/>
                </a:highlight>
                <a:latin typeface="Georgia"/>
                <a:ea typeface="Georgia"/>
                <a:cs typeface="Georgia"/>
                <a:sym typeface="Georgia"/>
              </a:rPr>
              <a:t>son bulması gerekir.</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tr" sz="1600">
                <a:solidFill>
                  <a:srgbClr val="292929"/>
                </a:solidFill>
                <a:highlight>
                  <a:srgbClr val="FFFFFF"/>
                </a:highlight>
                <a:latin typeface="Georgia"/>
                <a:ea typeface="Georgia"/>
                <a:cs typeface="Georgia"/>
                <a:sym typeface="Georgia"/>
              </a:rPr>
              <a:t>2) Routing: </a:t>
            </a:r>
            <a:r>
              <a:rPr lang="tr" sz="1600">
                <a:solidFill>
                  <a:srgbClr val="292929"/>
                </a:solidFill>
                <a:highlight>
                  <a:srgbClr val="FFFFFF"/>
                </a:highlight>
                <a:latin typeface="Georgia"/>
                <a:ea typeface="Georgia"/>
                <a:cs typeface="Georgia"/>
                <a:sym typeface="Georgia"/>
              </a:rPr>
              <a:t>ASP.NET MVC uygulamasını her istek yaptığınızda, yaptığınız yanıt UrlRoutingModule</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tr" sz="1600">
                <a:solidFill>
                  <a:srgbClr val="292929"/>
                </a:solidFill>
                <a:highlight>
                  <a:srgbClr val="FFFFFF"/>
                </a:highlight>
                <a:latin typeface="Georgia"/>
                <a:ea typeface="Georgia"/>
                <a:cs typeface="Georgia"/>
                <a:sym typeface="Georgia"/>
              </a:rPr>
              <a:t>HTTP Module tarafından durdurulur. UrlRoutingModule bir isteği durdurduğu zaman, gelen istek</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tr" sz="1600">
                <a:solidFill>
                  <a:srgbClr val="292929"/>
                </a:solidFill>
                <a:highlight>
                  <a:srgbClr val="FFFFFF"/>
                </a:highlight>
                <a:latin typeface="Georgia"/>
                <a:ea typeface="Georgia"/>
                <a:cs typeface="Georgia"/>
                <a:sym typeface="Georgia"/>
              </a:rPr>
              <a:t>RouteTable’dan hangi Controller tarafından üstleneceğine karar verilir.</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tr" sz="1600">
                <a:solidFill>
                  <a:srgbClr val="292929"/>
                </a:solidFill>
                <a:highlight>
                  <a:srgbClr val="FFFFFF"/>
                </a:highlight>
                <a:latin typeface="Georgia"/>
                <a:ea typeface="Georgia"/>
                <a:cs typeface="Georgia"/>
                <a:sym typeface="Georgia"/>
              </a:rPr>
              <a:t>3) Controller:</a:t>
            </a:r>
            <a:r>
              <a:rPr lang="tr" sz="1600">
                <a:solidFill>
                  <a:srgbClr val="292929"/>
                </a:solidFill>
                <a:highlight>
                  <a:srgbClr val="FFFFFF"/>
                </a:highlight>
                <a:latin typeface="Georgia"/>
                <a:ea typeface="Georgia"/>
                <a:cs typeface="Georgia"/>
                <a:sym typeface="Georgia"/>
              </a:rPr>
              <a:t> RouteTable’dan gelen route bilgisine göre Controller hangi Action’ı çalıştıracaksa o</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tr" sz="1600">
                <a:solidFill>
                  <a:srgbClr val="292929"/>
                </a:solidFill>
                <a:highlight>
                  <a:srgbClr val="FFFFFF"/>
                </a:highlight>
                <a:latin typeface="Georgia"/>
                <a:ea typeface="Georgia"/>
                <a:cs typeface="Georgia"/>
                <a:sym typeface="Georgia"/>
              </a:rPr>
              <a:t>View çalıştırılır. View, Controller tarafından render edilmez. Controller tarafından geriye ViewResult</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tr" sz="1600">
                <a:solidFill>
                  <a:srgbClr val="292929"/>
                </a:solidFill>
                <a:highlight>
                  <a:srgbClr val="FFFFFF"/>
                </a:highlight>
                <a:latin typeface="Georgia"/>
                <a:ea typeface="Georgia"/>
                <a:cs typeface="Georgia"/>
                <a:sym typeface="Georgia"/>
              </a:rPr>
              <a:t>döndürülür.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3" name="Google Shape;333;p4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tr" sz="1600">
                <a:solidFill>
                  <a:srgbClr val="292929"/>
                </a:solidFill>
                <a:highlight>
                  <a:srgbClr val="FFFFFF"/>
                </a:highlight>
                <a:latin typeface="Georgia"/>
                <a:ea typeface="Georgia"/>
                <a:cs typeface="Georgia"/>
                <a:sym typeface="Georgia"/>
              </a:rPr>
              <a:t>4) ViewResult: </a:t>
            </a:r>
            <a:r>
              <a:rPr lang="tr" sz="1600">
                <a:solidFill>
                  <a:srgbClr val="292929"/>
                </a:solidFill>
                <a:highlight>
                  <a:srgbClr val="FFFFFF"/>
                </a:highlight>
                <a:latin typeface="Georgia"/>
                <a:ea typeface="Georgia"/>
                <a:cs typeface="Georgia"/>
                <a:sym typeface="Georgia"/>
              </a:rPr>
              <a:t>ViewResult, View’i render etmek için aktif View Engine’i çağırır.</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tr" sz="1600">
                <a:solidFill>
                  <a:srgbClr val="292929"/>
                </a:solidFill>
                <a:highlight>
                  <a:srgbClr val="FFFFFF"/>
                </a:highlight>
                <a:latin typeface="Georgia"/>
                <a:ea typeface="Georgia"/>
                <a:cs typeface="Georgia"/>
                <a:sym typeface="Georgia"/>
              </a:rPr>
              <a:t>5) ViewEngine : </a:t>
            </a:r>
            <a:r>
              <a:rPr lang="tr" sz="1600">
                <a:solidFill>
                  <a:srgbClr val="292929"/>
                </a:solidFill>
                <a:highlight>
                  <a:srgbClr val="FFFFFF"/>
                </a:highlight>
                <a:latin typeface="Georgia"/>
                <a:ea typeface="Georgia"/>
                <a:cs typeface="Georgia"/>
                <a:sym typeface="Georgia"/>
              </a:rPr>
              <a:t>Bir CSHTML dosyayı oluşturduğunuzda içerisindeki script ve markuplar, Razor View</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tr" sz="1600">
                <a:solidFill>
                  <a:srgbClr val="292929"/>
                </a:solidFill>
                <a:highlight>
                  <a:srgbClr val="FFFFFF"/>
                </a:highlight>
                <a:latin typeface="Georgia"/>
                <a:ea typeface="Georgia"/>
                <a:cs typeface="Georgia"/>
                <a:sym typeface="Georgia"/>
              </a:rPr>
              <a:t>Engin tarafından bazı ASP.NET API’lerini sayfalarınızı HTML’e çevirmek için kullanır.</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tr" sz="1600">
                <a:solidFill>
                  <a:srgbClr val="292929"/>
                </a:solidFill>
                <a:highlight>
                  <a:srgbClr val="FFFFFF"/>
                </a:highlight>
                <a:latin typeface="Georgia"/>
                <a:ea typeface="Georgia"/>
                <a:cs typeface="Georgia"/>
                <a:sym typeface="Georgia"/>
              </a:rPr>
              <a:t>6) View: </a:t>
            </a:r>
            <a:r>
              <a:rPr lang="tr" sz="1600">
                <a:solidFill>
                  <a:srgbClr val="292929"/>
                </a:solidFill>
                <a:highlight>
                  <a:srgbClr val="FFFFFF"/>
                </a:highlight>
                <a:latin typeface="Georgia"/>
                <a:ea typeface="Georgia"/>
                <a:cs typeface="Georgia"/>
                <a:sym typeface="Georgia"/>
              </a:rPr>
              <a:t>View Engine tarafından HTML’e çevirilen kodlar kullanıcıya sunulur.</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b="1" lang="tr" sz="1600">
                <a:solidFill>
                  <a:srgbClr val="292929"/>
                </a:solidFill>
                <a:highlight>
                  <a:srgbClr val="FFFFFF"/>
                </a:highlight>
                <a:latin typeface="Georgia"/>
                <a:ea typeface="Georgia"/>
                <a:cs typeface="Georgia"/>
                <a:sym typeface="Georgia"/>
              </a:rPr>
              <a:t>7) Response: </a:t>
            </a:r>
            <a:r>
              <a:rPr lang="tr" sz="1600">
                <a:solidFill>
                  <a:srgbClr val="292929"/>
                </a:solidFill>
                <a:highlight>
                  <a:srgbClr val="FFFFFF"/>
                </a:highlight>
                <a:latin typeface="Georgia"/>
                <a:ea typeface="Georgia"/>
                <a:cs typeface="Georgia"/>
                <a:sym typeface="Georgia"/>
              </a:rPr>
              <a:t>HTTP üzerinden View kullanıcıya gösterilir.</a:t>
            </a:r>
            <a:endParaRPr/>
          </a:p>
        </p:txBody>
      </p:sp>
      <p:pic>
        <p:nvPicPr>
          <p:cNvPr id="334" name="Google Shape;334;p46"/>
          <p:cNvPicPr preferRelativeResize="0"/>
          <p:nvPr/>
        </p:nvPicPr>
        <p:blipFill>
          <a:blip r:embed="rId3">
            <a:alphaModFix/>
          </a:blip>
          <a:stretch>
            <a:fillRect/>
          </a:stretch>
        </p:blipFill>
        <p:spPr>
          <a:xfrm>
            <a:off x="730100" y="911225"/>
            <a:ext cx="7899824" cy="803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819150" y="254975"/>
            <a:ext cx="7505700" cy="56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SOLID PRENSİPLERİ</a:t>
            </a:r>
            <a:endParaRPr/>
          </a:p>
        </p:txBody>
      </p:sp>
      <p:sp>
        <p:nvSpPr>
          <p:cNvPr id="340" name="Google Shape;340;p47"/>
          <p:cNvSpPr txBox="1"/>
          <p:nvPr>
            <p:ph idx="1" type="body"/>
          </p:nvPr>
        </p:nvSpPr>
        <p:spPr>
          <a:xfrm>
            <a:off x="819150" y="869550"/>
            <a:ext cx="7505700" cy="3569100"/>
          </a:xfrm>
          <a:prstGeom prst="rect">
            <a:avLst/>
          </a:prstGeom>
        </p:spPr>
        <p:txBody>
          <a:bodyPr anchorCtr="0" anchor="t" bIns="91425" lIns="91425" spcFirstLastPara="1" rIns="91425" wrap="square" tIns="91425">
            <a:normAutofit fontScale="55000"/>
          </a:bodyPr>
          <a:lstStyle/>
          <a:p>
            <a:pPr indent="0" lvl="0" marL="0" rtl="0" algn="l">
              <a:lnSpc>
                <a:spcPct val="218181"/>
              </a:lnSpc>
              <a:spcBef>
                <a:spcPts val="3200"/>
              </a:spcBef>
              <a:spcAft>
                <a:spcPts val="0"/>
              </a:spcAft>
              <a:buNone/>
            </a:pPr>
            <a:r>
              <a:rPr b="1" lang="tr" sz="1600">
                <a:solidFill>
                  <a:srgbClr val="292929"/>
                </a:solidFill>
                <a:highlight>
                  <a:srgbClr val="FFFFFF"/>
                </a:highlight>
                <a:latin typeface="Georgia"/>
                <a:ea typeface="Georgia"/>
                <a:cs typeface="Georgia"/>
                <a:sym typeface="Georgia"/>
              </a:rPr>
              <a:t>SOLID</a:t>
            </a:r>
            <a:r>
              <a:rPr lang="tr" sz="1600">
                <a:solidFill>
                  <a:srgbClr val="292929"/>
                </a:solidFill>
                <a:highlight>
                  <a:srgbClr val="FFFFFF"/>
                </a:highlight>
                <a:latin typeface="Georgia"/>
                <a:ea typeface="Georgia"/>
                <a:cs typeface="Georgia"/>
                <a:sym typeface="Georgia"/>
              </a:rPr>
              <a:t> yazılım prensipleri; geliştirilen yazılımın esnek, yeniden kullanılabilir, sürdürülebilir ve anlaşılır olmasını sağlayan, kod tekrarını önleyen ve Robert C. Martin tarafından öne sürülen prensipler bütünüdür. Kısaltması Michael Feathers tarafından tanımlanan bu prensiplerin amacı;</a:t>
            </a:r>
            <a:endParaRPr sz="1600">
              <a:solidFill>
                <a:srgbClr val="292929"/>
              </a:solidFill>
              <a:highlight>
                <a:srgbClr val="FFFFFF"/>
              </a:highlight>
              <a:latin typeface="Georgia"/>
              <a:ea typeface="Georgia"/>
              <a:cs typeface="Georgia"/>
              <a:sym typeface="Georgia"/>
            </a:endParaRPr>
          </a:p>
          <a:p>
            <a:pPr indent="-284480" lvl="0" marL="749300" rtl="0" algn="l">
              <a:lnSpc>
                <a:spcPct val="218181"/>
              </a:lnSpc>
              <a:spcBef>
                <a:spcPts val="320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Geliştirdiğimiz yazılımın gelecekte gereksinimlere kolayca adapte olması,</a:t>
            </a:r>
            <a:endParaRPr sz="1600">
              <a:solidFill>
                <a:srgbClr val="292929"/>
              </a:solidFill>
              <a:highlight>
                <a:srgbClr val="FFFFFF"/>
              </a:highlight>
              <a:latin typeface="Georgia"/>
              <a:ea typeface="Georgia"/>
              <a:cs typeface="Georgia"/>
              <a:sym typeface="Georgia"/>
            </a:endParaRPr>
          </a:p>
          <a:p>
            <a:pPr indent="-284480" lvl="0" marL="749300" rtl="0" algn="l">
              <a:lnSpc>
                <a:spcPct val="218181"/>
              </a:lnSpc>
              <a:spcBef>
                <a:spcPts val="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Yeni özellikleri kodda bir değişikliğe gerek kalmadan kolayca ekleyebileceğimiz</a:t>
            </a:r>
            <a:endParaRPr sz="1600">
              <a:solidFill>
                <a:srgbClr val="292929"/>
              </a:solidFill>
              <a:highlight>
                <a:srgbClr val="FFFFFF"/>
              </a:highlight>
              <a:latin typeface="Georgia"/>
              <a:ea typeface="Georgia"/>
              <a:cs typeface="Georgia"/>
              <a:sym typeface="Georgia"/>
            </a:endParaRPr>
          </a:p>
          <a:p>
            <a:pPr indent="-284480" lvl="0" marL="749300" rtl="0" algn="l">
              <a:lnSpc>
                <a:spcPct val="218181"/>
              </a:lnSpc>
              <a:spcBef>
                <a:spcPts val="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Yeni gereksinimlere karşın kodun üzerinde en az değişimi sağlaması,</a:t>
            </a:r>
            <a:endParaRPr sz="1600">
              <a:solidFill>
                <a:srgbClr val="292929"/>
              </a:solidFill>
              <a:highlight>
                <a:srgbClr val="FFFFFF"/>
              </a:highlight>
              <a:latin typeface="Georgia"/>
              <a:ea typeface="Georgia"/>
              <a:cs typeface="Georgia"/>
              <a:sym typeface="Georgia"/>
            </a:endParaRPr>
          </a:p>
          <a:p>
            <a:pPr indent="-284480" lvl="0" marL="749300" rtl="0" algn="l">
              <a:lnSpc>
                <a:spcPct val="218181"/>
              </a:lnSpc>
              <a:spcBef>
                <a:spcPts val="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Kod üzerinde sürekli düzeltme hatta yeniden yazma gibi sorunların yol açtığı zaman kaybını da minimuma indirmektir.</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lang="tr" sz="1600">
                <a:solidFill>
                  <a:srgbClr val="292929"/>
                </a:solidFill>
                <a:highlight>
                  <a:srgbClr val="FFFFFF"/>
                </a:highlight>
                <a:latin typeface="Georgia"/>
                <a:ea typeface="Georgia"/>
                <a:cs typeface="Georgia"/>
                <a:sym typeface="Georgia"/>
              </a:rPr>
              <a:t>Bu prensipler uygulanarak uygulamalarımızın büyürken, karmaşıklığın da büyümesinin önüne geçmiş oluruz. “</a:t>
            </a:r>
            <a:r>
              <a:rPr b="1" lang="tr" sz="1600">
                <a:solidFill>
                  <a:srgbClr val="292929"/>
                </a:solidFill>
                <a:highlight>
                  <a:srgbClr val="FFFFFF"/>
                </a:highlight>
                <a:latin typeface="Georgia"/>
                <a:ea typeface="Georgia"/>
                <a:cs typeface="Georgia"/>
                <a:sym typeface="Georgia"/>
              </a:rPr>
              <a:t>İyi kod</a:t>
            </a:r>
            <a:r>
              <a:rPr lang="tr" sz="1600">
                <a:solidFill>
                  <a:srgbClr val="292929"/>
                </a:solidFill>
                <a:highlight>
                  <a:srgbClr val="FFFFFF"/>
                </a:highlight>
                <a:latin typeface="Georgia"/>
                <a:ea typeface="Georgia"/>
                <a:cs typeface="Georgia"/>
                <a:sym typeface="Georgia"/>
              </a:rPr>
              <a:t>” yazmak için bu prensiplere uygun yazılım geliştirmelisiniz.</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819150" y="246750"/>
            <a:ext cx="7505700" cy="11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6" name="Google Shape;346;p48"/>
          <p:cNvSpPr txBox="1"/>
          <p:nvPr>
            <p:ph idx="1" type="body"/>
          </p:nvPr>
        </p:nvSpPr>
        <p:spPr>
          <a:xfrm>
            <a:off x="819150" y="623450"/>
            <a:ext cx="7505700" cy="3815400"/>
          </a:xfrm>
          <a:prstGeom prst="rect">
            <a:avLst/>
          </a:prstGeom>
        </p:spPr>
        <p:txBody>
          <a:bodyPr anchorCtr="0" anchor="t" bIns="91425" lIns="91425" spcFirstLastPara="1" rIns="91425" wrap="square" tIns="91425">
            <a:normAutofit fontScale="77500"/>
          </a:bodyPr>
          <a:lstStyle/>
          <a:p>
            <a:pPr indent="0" lvl="0" marL="0" rtl="0" algn="l">
              <a:lnSpc>
                <a:spcPct val="123529"/>
              </a:lnSpc>
              <a:spcBef>
                <a:spcPts val="2900"/>
              </a:spcBef>
              <a:spcAft>
                <a:spcPts val="0"/>
              </a:spcAft>
              <a:buNone/>
            </a:pPr>
            <a:r>
              <a:rPr lang="tr" sz="1650">
                <a:solidFill>
                  <a:srgbClr val="292929"/>
                </a:solidFill>
                <a:highlight>
                  <a:srgbClr val="FFFFFF"/>
                </a:highlight>
                <a:latin typeface="Arial"/>
                <a:ea typeface="Arial"/>
                <a:cs typeface="Arial"/>
                <a:sym typeface="Arial"/>
              </a:rPr>
              <a:t>S — Single-responsibility principle</a:t>
            </a:r>
            <a:endParaRPr sz="1650">
              <a:solidFill>
                <a:srgbClr val="292929"/>
              </a:solidFill>
              <a:highlight>
                <a:srgbClr val="FFFFFF"/>
              </a:highlight>
              <a:latin typeface="Arial"/>
              <a:ea typeface="Arial"/>
              <a:cs typeface="Arial"/>
              <a:sym typeface="Arial"/>
            </a:endParaRPr>
          </a:p>
          <a:p>
            <a:pPr indent="0" lvl="0" marL="0" rtl="0" algn="l">
              <a:lnSpc>
                <a:spcPct val="218181"/>
              </a:lnSpc>
              <a:spcBef>
                <a:spcPts val="1400"/>
              </a:spcBef>
              <a:spcAft>
                <a:spcPts val="0"/>
              </a:spcAft>
              <a:buNone/>
            </a:pPr>
            <a:r>
              <a:rPr b="1" lang="tr" sz="1600">
                <a:solidFill>
                  <a:srgbClr val="292929"/>
                </a:solidFill>
                <a:highlight>
                  <a:srgbClr val="FFFFFF"/>
                </a:highlight>
                <a:latin typeface="Georgia"/>
                <a:ea typeface="Georgia"/>
                <a:cs typeface="Georgia"/>
                <a:sym typeface="Georgia"/>
              </a:rPr>
              <a:t>ÖZET:</a:t>
            </a:r>
            <a:r>
              <a:rPr lang="tr" sz="1600">
                <a:solidFill>
                  <a:srgbClr val="292929"/>
                </a:solidFill>
                <a:highlight>
                  <a:srgbClr val="FFFFFF"/>
                </a:highlight>
                <a:latin typeface="Georgia"/>
                <a:ea typeface="Georgia"/>
                <a:cs typeface="Georgia"/>
                <a:sym typeface="Georgia"/>
              </a:rPr>
              <a:t> Bir sınıf (nesne) yalnızca bir amaç uğruna değiştirilebilir, o da o sınıfa yüklenen sorumluluktur, yani bir sınıfın(fonksiyona da indirgenebilir) yapması gereken yalnızca bir işi olması gerekir.</a:t>
            </a:r>
            <a:endParaRPr sz="1600">
              <a:solidFill>
                <a:srgbClr val="292929"/>
              </a:solidFill>
              <a:highlight>
                <a:srgbClr val="FFFFFF"/>
              </a:highlight>
              <a:latin typeface="Georgia"/>
              <a:ea typeface="Georgia"/>
              <a:cs typeface="Georgia"/>
              <a:sym typeface="Georgia"/>
            </a:endParaRPr>
          </a:p>
          <a:p>
            <a:pPr indent="0" lvl="0" marL="0" rtl="0" algn="l">
              <a:lnSpc>
                <a:spcPct val="123529"/>
              </a:lnSpc>
              <a:spcBef>
                <a:spcPts val="2900"/>
              </a:spcBef>
              <a:spcAft>
                <a:spcPts val="0"/>
              </a:spcAft>
              <a:buNone/>
            </a:pPr>
            <a:r>
              <a:rPr lang="tr" sz="1650">
                <a:solidFill>
                  <a:srgbClr val="292929"/>
                </a:solidFill>
                <a:highlight>
                  <a:srgbClr val="FFFFFF"/>
                </a:highlight>
                <a:latin typeface="Arial"/>
                <a:ea typeface="Arial"/>
                <a:cs typeface="Arial"/>
                <a:sym typeface="Arial"/>
              </a:rPr>
              <a:t>O — Open-closed principle</a:t>
            </a:r>
            <a:endParaRPr sz="1650">
              <a:solidFill>
                <a:srgbClr val="292929"/>
              </a:solidFill>
              <a:highlight>
                <a:srgbClr val="FFFFFF"/>
              </a:highlight>
              <a:latin typeface="Arial"/>
              <a:ea typeface="Arial"/>
              <a:cs typeface="Arial"/>
              <a:sym typeface="Arial"/>
            </a:endParaRPr>
          </a:p>
          <a:p>
            <a:pPr indent="0" lvl="0" marL="0" rtl="0" algn="l">
              <a:lnSpc>
                <a:spcPct val="218181"/>
              </a:lnSpc>
              <a:spcBef>
                <a:spcPts val="1400"/>
              </a:spcBef>
              <a:spcAft>
                <a:spcPts val="0"/>
              </a:spcAft>
              <a:buNone/>
            </a:pPr>
            <a:r>
              <a:rPr b="1" lang="tr" sz="1600">
                <a:solidFill>
                  <a:srgbClr val="292929"/>
                </a:solidFill>
                <a:highlight>
                  <a:srgbClr val="FFFFFF"/>
                </a:highlight>
                <a:latin typeface="Georgia"/>
                <a:ea typeface="Georgia"/>
                <a:cs typeface="Georgia"/>
                <a:sym typeface="Georgia"/>
              </a:rPr>
              <a:t>ÖZET: </a:t>
            </a:r>
            <a:r>
              <a:rPr lang="tr" sz="1600">
                <a:solidFill>
                  <a:srgbClr val="292929"/>
                </a:solidFill>
                <a:highlight>
                  <a:srgbClr val="FFFFFF"/>
                </a:highlight>
                <a:latin typeface="Georgia"/>
                <a:ea typeface="Georgia"/>
                <a:cs typeface="Georgia"/>
                <a:sym typeface="Georgia"/>
              </a:rPr>
              <a:t>Bir sınıf ya da fonksiyon halihazırda var olan özellikleri korumalı ve değişikliğe izin vermemelidir. Yani davranışını değiştirmiyor olmalı ve yeni özellikler kazanabiliyor olmalıdır.</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14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819150" y="271350"/>
            <a:ext cx="7505700" cy="14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2" name="Google Shape;352;p49"/>
          <p:cNvSpPr txBox="1"/>
          <p:nvPr>
            <p:ph idx="1" type="body"/>
          </p:nvPr>
        </p:nvSpPr>
        <p:spPr>
          <a:xfrm>
            <a:off x="819150" y="549625"/>
            <a:ext cx="7505700" cy="3889200"/>
          </a:xfrm>
          <a:prstGeom prst="rect">
            <a:avLst/>
          </a:prstGeom>
        </p:spPr>
        <p:txBody>
          <a:bodyPr anchorCtr="0" anchor="t" bIns="91425" lIns="91425" spcFirstLastPara="1" rIns="91425" wrap="square" tIns="91425">
            <a:normAutofit fontScale="62500"/>
          </a:bodyPr>
          <a:lstStyle/>
          <a:p>
            <a:pPr indent="0" lvl="0" marL="0" rtl="0" algn="l">
              <a:lnSpc>
                <a:spcPct val="123529"/>
              </a:lnSpc>
              <a:spcBef>
                <a:spcPts val="2900"/>
              </a:spcBef>
              <a:spcAft>
                <a:spcPts val="0"/>
              </a:spcAft>
              <a:buNone/>
            </a:pPr>
            <a:r>
              <a:rPr lang="tr" sz="1650">
                <a:solidFill>
                  <a:srgbClr val="292929"/>
                </a:solidFill>
                <a:highlight>
                  <a:srgbClr val="FFFFFF"/>
                </a:highlight>
                <a:latin typeface="Arial"/>
                <a:ea typeface="Arial"/>
                <a:cs typeface="Arial"/>
                <a:sym typeface="Arial"/>
              </a:rPr>
              <a:t>L — Liskov substitution principle</a:t>
            </a:r>
            <a:endParaRPr sz="1650">
              <a:solidFill>
                <a:srgbClr val="292929"/>
              </a:solidFill>
              <a:highlight>
                <a:srgbClr val="FFFFFF"/>
              </a:highlight>
              <a:latin typeface="Arial"/>
              <a:ea typeface="Arial"/>
              <a:cs typeface="Arial"/>
              <a:sym typeface="Arial"/>
            </a:endParaRPr>
          </a:p>
          <a:p>
            <a:pPr indent="0" lvl="0" marL="0" rtl="0" algn="l">
              <a:lnSpc>
                <a:spcPct val="218181"/>
              </a:lnSpc>
              <a:spcBef>
                <a:spcPts val="1400"/>
              </a:spcBef>
              <a:spcAft>
                <a:spcPts val="0"/>
              </a:spcAft>
              <a:buNone/>
            </a:pPr>
            <a:r>
              <a:rPr b="1" lang="tr" sz="1600">
                <a:solidFill>
                  <a:srgbClr val="292929"/>
                </a:solidFill>
                <a:highlight>
                  <a:srgbClr val="FFFFFF"/>
                </a:highlight>
                <a:latin typeface="Georgia"/>
                <a:ea typeface="Georgia"/>
                <a:cs typeface="Georgia"/>
                <a:sym typeface="Georgia"/>
              </a:rPr>
              <a:t>ÖZET</a:t>
            </a:r>
            <a:r>
              <a:rPr lang="tr" sz="1600">
                <a:solidFill>
                  <a:srgbClr val="292929"/>
                </a:solidFill>
                <a:highlight>
                  <a:srgbClr val="FFFFFF"/>
                </a:highlight>
                <a:latin typeface="Georgia"/>
                <a:ea typeface="Georgia"/>
                <a:cs typeface="Georgia"/>
                <a:sym typeface="Georgia"/>
              </a:rPr>
              <a:t>: Kodlarımızda herhangi bir değişiklik yapmaya gerek duymadan alt sınıfları, türedikleri(üst) sınıfların yerine kullanabilmeliyiz.</a:t>
            </a:r>
            <a:endParaRPr sz="1600">
              <a:solidFill>
                <a:srgbClr val="292929"/>
              </a:solidFill>
              <a:highlight>
                <a:srgbClr val="FFFFFF"/>
              </a:highlight>
              <a:latin typeface="Georgia"/>
              <a:ea typeface="Georgia"/>
              <a:cs typeface="Georgia"/>
              <a:sym typeface="Georgia"/>
            </a:endParaRPr>
          </a:p>
          <a:p>
            <a:pPr indent="0" lvl="0" marL="0" rtl="0" algn="l">
              <a:lnSpc>
                <a:spcPct val="123529"/>
              </a:lnSpc>
              <a:spcBef>
                <a:spcPts val="2900"/>
              </a:spcBef>
              <a:spcAft>
                <a:spcPts val="0"/>
              </a:spcAft>
              <a:buNone/>
            </a:pPr>
            <a:r>
              <a:rPr lang="tr" sz="1650">
                <a:solidFill>
                  <a:srgbClr val="292929"/>
                </a:solidFill>
                <a:highlight>
                  <a:srgbClr val="FFFFFF"/>
                </a:highlight>
                <a:latin typeface="Arial"/>
                <a:ea typeface="Arial"/>
                <a:cs typeface="Arial"/>
                <a:sym typeface="Arial"/>
              </a:rPr>
              <a:t>I — Interface segregation principle</a:t>
            </a:r>
            <a:endParaRPr sz="1650">
              <a:solidFill>
                <a:srgbClr val="292929"/>
              </a:solidFill>
              <a:highlight>
                <a:srgbClr val="FFFFFF"/>
              </a:highlight>
              <a:latin typeface="Arial"/>
              <a:ea typeface="Arial"/>
              <a:cs typeface="Arial"/>
              <a:sym typeface="Arial"/>
            </a:endParaRPr>
          </a:p>
          <a:p>
            <a:pPr indent="0" lvl="0" marL="0" rtl="0" algn="l">
              <a:lnSpc>
                <a:spcPct val="218181"/>
              </a:lnSpc>
              <a:spcBef>
                <a:spcPts val="1400"/>
              </a:spcBef>
              <a:spcAft>
                <a:spcPts val="0"/>
              </a:spcAft>
              <a:buNone/>
            </a:pPr>
            <a:r>
              <a:rPr b="1" lang="tr" sz="1600">
                <a:solidFill>
                  <a:srgbClr val="292929"/>
                </a:solidFill>
                <a:highlight>
                  <a:srgbClr val="FFFFFF"/>
                </a:highlight>
                <a:latin typeface="Georgia"/>
                <a:ea typeface="Georgia"/>
                <a:cs typeface="Georgia"/>
                <a:sym typeface="Georgia"/>
              </a:rPr>
              <a:t>ÖZET</a:t>
            </a:r>
            <a:r>
              <a:rPr lang="tr" sz="1600">
                <a:solidFill>
                  <a:srgbClr val="292929"/>
                </a:solidFill>
                <a:highlight>
                  <a:srgbClr val="FFFFFF"/>
                </a:highlight>
                <a:latin typeface="Georgia"/>
                <a:ea typeface="Georgia"/>
                <a:cs typeface="Georgia"/>
                <a:sym typeface="Georgia"/>
              </a:rPr>
              <a:t>: Sorumlulukların hepsini tek bir arayüze toplamak yerine daha özelleştirilmiş birden fazla arayüz oluşturmalıyız.</a:t>
            </a:r>
            <a:endParaRPr sz="1600">
              <a:solidFill>
                <a:srgbClr val="292929"/>
              </a:solidFill>
              <a:highlight>
                <a:srgbClr val="FFFFFF"/>
              </a:highlight>
              <a:latin typeface="Georgia"/>
              <a:ea typeface="Georgia"/>
              <a:cs typeface="Georgia"/>
              <a:sym typeface="Georgia"/>
            </a:endParaRPr>
          </a:p>
          <a:p>
            <a:pPr indent="0" lvl="0" marL="0" rtl="0" algn="l">
              <a:lnSpc>
                <a:spcPct val="123529"/>
              </a:lnSpc>
              <a:spcBef>
                <a:spcPts val="2900"/>
              </a:spcBef>
              <a:spcAft>
                <a:spcPts val="0"/>
              </a:spcAft>
              <a:buNone/>
            </a:pPr>
            <a:r>
              <a:rPr lang="tr" sz="1650">
                <a:solidFill>
                  <a:srgbClr val="292929"/>
                </a:solidFill>
                <a:highlight>
                  <a:srgbClr val="FFFFFF"/>
                </a:highlight>
                <a:latin typeface="Arial"/>
                <a:ea typeface="Arial"/>
                <a:cs typeface="Arial"/>
                <a:sym typeface="Arial"/>
              </a:rPr>
              <a:t>D — Dependency Inversion Principle</a:t>
            </a:r>
            <a:endParaRPr sz="1650">
              <a:solidFill>
                <a:srgbClr val="292929"/>
              </a:solidFill>
              <a:highlight>
                <a:srgbClr val="FFFFFF"/>
              </a:highlight>
              <a:latin typeface="Arial"/>
              <a:ea typeface="Arial"/>
              <a:cs typeface="Arial"/>
              <a:sym typeface="Arial"/>
            </a:endParaRPr>
          </a:p>
          <a:p>
            <a:pPr indent="0" lvl="0" marL="0" rtl="0" algn="l">
              <a:lnSpc>
                <a:spcPct val="218181"/>
              </a:lnSpc>
              <a:spcBef>
                <a:spcPts val="1400"/>
              </a:spcBef>
              <a:spcAft>
                <a:spcPts val="0"/>
              </a:spcAft>
              <a:buNone/>
            </a:pPr>
            <a:r>
              <a:rPr b="1" lang="tr" sz="1600">
                <a:solidFill>
                  <a:srgbClr val="292929"/>
                </a:solidFill>
                <a:highlight>
                  <a:srgbClr val="FFFFFF"/>
                </a:highlight>
                <a:latin typeface="Georgia"/>
                <a:ea typeface="Georgia"/>
                <a:cs typeface="Georgia"/>
                <a:sym typeface="Georgia"/>
              </a:rPr>
              <a:t>ÖZET</a:t>
            </a:r>
            <a:r>
              <a:rPr lang="tr" sz="1600">
                <a:solidFill>
                  <a:srgbClr val="292929"/>
                </a:solidFill>
                <a:highlight>
                  <a:srgbClr val="FFFFFF"/>
                </a:highlight>
                <a:latin typeface="Georgia"/>
                <a:ea typeface="Georgia"/>
                <a:cs typeface="Georgia"/>
                <a:sym typeface="Georgia"/>
              </a:rPr>
              <a:t>: Sınıflar arası bağımlılıklar olabildiğince az olmalıdır özellikle üst seviye sınıflar alt seviye sınıflara bağımlı olmamalıdır.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819150" y="402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DESIGN PATTERNS</a:t>
            </a:r>
            <a:endParaRPr/>
          </a:p>
        </p:txBody>
      </p:sp>
      <p:sp>
        <p:nvSpPr>
          <p:cNvPr id="358" name="Google Shape;358;p50"/>
          <p:cNvSpPr txBox="1"/>
          <p:nvPr>
            <p:ph idx="1" type="body"/>
          </p:nvPr>
        </p:nvSpPr>
        <p:spPr>
          <a:xfrm>
            <a:off x="819150" y="1402775"/>
            <a:ext cx="7505700" cy="303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600">
                <a:solidFill>
                  <a:srgbClr val="000000"/>
                </a:solidFill>
                <a:latin typeface="Arial"/>
                <a:ea typeface="Arial"/>
                <a:cs typeface="Arial"/>
                <a:sym typeface="Arial"/>
              </a:rPr>
              <a:t>Tasarım kalıpları, yazılım geliştiricilerin yazılım geliştirme sırasında karşılaştıkları genel sorunların çözümüdür.</a:t>
            </a:r>
            <a:r>
              <a:rPr lang="tr" sz="1600">
                <a:solidFill>
                  <a:srgbClr val="292929"/>
                </a:solidFill>
                <a:highlight>
                  <a:srgbClr val="FFFFFF"/>
                </a:highlight>
                <a:latin typeface="Arial"/>
                <a:ea typeface="Arial"/>
                <a:cs typeface="Arial"/>
                <a:sym typeface="Arial"/>
              </a:rPr>
              <a:t> Bu çözümler, uzun bir süre boyunca sayısız yazılım geliştirici tarafından deneme yanılma yoluyla elde edilmiştir. Daha sonra belli problemler için buldukları optimum çözümlere isimler vermişlerdir. GOF, kitaplarında da 23 adet Design Patterns’i konu almıştır. Ancak günümüzde bundan çok daha fazlası vardır. Ayrıca bu konuyu belli bir kalıba oturtmak doğru olmaz. Siz de projenizi geliştirirken kendi tasarım kalıbınızı oluşturabilir ve kendi çözümünüzü bulabilirsiniz. Ancak tasarım kalıplarının amacı tekerleği baştan icat etmemek olduğu için, var olan çözümleri bilip uygun olan yerde kullanmak sizin için en doğrusu olacaktır.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819150" y="238550"/>
            <a:ext cx="7505700" cy="8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4" name="Google Shape;364;p51"/>
          <p:cNvSpPr txBox="1"/>
          <p:nvPr>
            <p:ph idx="1" type="body"/>
          </p:nvPr>
        </p:nvSpPr>
        <p:spPr>
          <a:xfrm>
            <a:off x="819150" y="410175"/>
            <a:ext cx="7505700" cy="4339500"/>
          </a:xfrm>
          <a:prstGeom prst="rect">
            <a:avLst/>
          </a:prstGeom>
        </p:spPr>
        <p:txBody>
          <a:bodyPr anchorCtr="0" anchor="t" bIns="91425" lIns="91425" spcFirstLastPara="1" rIns="91425" wrap="square" tIns="91425">
            <a:normAutofit fontScale="70000" lnSpcReduction="20000"/>
          </a:bodyPr>
          <a:lstStyle/>
          <a:p>
            <a:pPr indent="0" lvl="0" marL="0" rtl="0" algn="l">
              <a:lnSpc>
                <a:spcPct val="218181"/>
              </a:lnSpc>
              <a:spcBef>
                <a:spcPts val="1400"/>
              </a:spcBef>
              <a:spcAft>
                <a:spcPts val="0"/>
              </a:spcAft>
              <a:buNone/>
            </a:pPr>
            <a:r>
              <a:rPr lang="tr" sz="1600">
                <a:solidFill>
                  <a:srgbClr val="292929"/>
                </a:solidFill>
                <a:highlight>
                  <a:srgbClr val="FFFFFF"/>
                </a:highlight>
                <a:latin typeface="Arial"/>
                <a:ea typeface="Arial"/>
                <a:cs typeface="Arial"/>
                <a:sym typeface="Arial"/>
              </a:rPr>
              <a:t>Yazılım tasarım kalıpları genel olarak 3 ana başlıkta incelenir. Bunlar şunlardır:</a:t>
            </a:r>
            <a:endParaRPr sz="1600">
              <a:solidFill>
                <a:srgbClr val="292929"/>
              </a:solidFill>
              <a:highlight>
                <a:srgbClr val="FFFFFF"/>
              </a:highlight>
              <a:latin typeface="Arial"/>
              <a:ea typeface="Arial"/>
              <a:cs typeface="Arial"/>
              <a:sym typeface="Arial"/>
            </a:endParaRPr>
          </a:p>
          <a:p>
            <a:pPr indent="0" lvl="0" marL="0" rtl="0" algn="l">
              <a:lnSpc>
                <a:spcPct val="218181"/>
              </a:lnSpc>
              <a:spcBef>
                <a:spcPts val="3200"/>
              </a:spcBef>
              <a:spcAft>
                <a:spcPts val="0"/>
              </a:spcAft>
              <a:buNone/>
            </a:pPr>
            <a:r>
              <a:rPr lang="tr" sz="1600">
                <a:solidFill>
                  <a:srgbClr val="292929"/>
                </a:solidFill>
                <a:highlight>
                  <a:srgbClr val="FFFFFF"/>
                </a:highlight>
                <a:latin typeface="Arial"/>
                <a:ea typeface="Arial"/>
                <a:cs typeface="Arial"/>
                <a:sym typeface="Arial"/>
              </a:rPr>
              <a:t>1- Creational Patterns (Yaratımsal Kalıplar): Bu tasarım deseni nesneleri doğrudan new operatörü kullanarak oluşturmak yerine nesne oluşturma mantığını gizleyerek sınıflardan nesne oluşturmaya alternatif çözümler sunar. Bu program akışında hangi nesneye ihtiyaç varsa onu oluşturmada esneklik ve kolaylık sağlar.</a:t>
            </a:r>
            <a:endParaRPr sz="1600">
              <a:solidFill>
                <a:srgbClr val="292929"/>
              </a:solidFill>
              <a:highlight>
                <a:srgbClr val="FFFFFF"/>
              </a:highlight>
              <a:latin typeface="Arial"/>
              <a:ea typeface="Arial"/>
              <a:cs typeface="Arial"/>
              <a:sym typeface="Arial"/>
            </a:endParaRPr>
          </a:p>
          <a:p>
            <a:pPr indent="0" lvl="0" marL="0" rtl="0" algn="l">
              <a:lnSpc>
                <a:spcPct val="218181"/>
              </a:lnSpc>
              <a:spcBef>
                <a:spcPts val="3200"/>
              </a:spcBef>
              <a:spcAft>
                <a:spcPts val="0"/>
              </a:spcAft>
              <a:buNone/>
            </a:pPr>
            <a:r>
              <a:rPr lang="tr" sz="1600">
                <a:solidFill>
                  <a:srgbClr val="292929"/>
                </a:solidFill>
                <a:highlight>
                  <a:srgbClr val="FFFFFF"/>
                </a:highlight>
                <a:latin typeface="Arial"/>
                <a:ea typeface="Arial"/>
                <a:cs typeface="Arial"/>
                <a:sym typeface="Arial"/>
              </a:rPr>
              <a:t>2- Structural Patterns (Yapısal Kalıplar): Bu tasarım deseni nesneler arasındaki ilişkinin yapısını düzenlemek için çözümler sunar.</a:t>
            </a:r>
            <a:endParaRPr sz="1600">
              <a:solidFill>
                <a:srgbClr val="292929"/>
              </a:solidFill>
              <a:highlight>
                <a:srgbClr val="FFFFFF"/>
              </a:highlight>
              <a:latin typeface="Arial"/>
              <a:ea typeface="Arial"/>
              <a:cs typeface="Arial"/>
              <a:sym typeface="Arial"/>
            </a:endParaRPr>
          </a:p>
          <a:p>
            <a:pPr indent="0" lvl="0" marL="0" rtl="0" algn="l">
              <a:lnSpc>
                <a:spcPct val="218181"/>
              </a:lnSpc>
              <a:spcBef>
                <a:spcPts val="3200"/>
              </a:spcBef>
              <a:spcAft>
                <a:spcPts val="0"/>
              </a:spcAft>
              <a:buNone/>
            </a:pPr>
            <a:r>
              <a:rPr lang="tr" sz="1600">
                <a:solidFill>
                  <a:srgbClr val="292929"/>
                </a:solidFill>
                <a:highlight>
                  <a:srgbClr val="FFFFFF"/>
                </a:highlight>
                <a:latin typeface="Arial"/>
                <a:ea typeface="Arial"/>
                <a:cs typeface="Arial"/>
                <a:sym typeface="Arial"/>
              </a:rPr>
              <a:t>3- Behavioral Patterns (Davranışsal Kalıplar): Bu tasarım deseni çalışma zamanında nesneler arasındaki davranışlar için çözümler sunar.</a:t>
            </a:r>
            <a:endParaRPr sz="1600">
              <a:solidFill>
                <a:srgbClr val="292929"/>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Interpreter nedir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b="1" lang="tr" sz="1050">
                <a:solidFill>
                  <a:srgbClr val="202122"/>
                </a:solidFill>
                <a:highlight>
                  <a:srgbClr val="FFFFFF"/>
                </a:highlight>
                <a:latin typeface="Arial"/>
                <a:ea typeface="Arial"/>
                <a:cs typeface="Arial"/>
                <a:sym typeface="Arial"/>
              </a:rPr>
              <a:t>Yorumlayıcı</a:t>
            </a:r>
            <a:r>
              <a:rPr lang="tr" sz="1050">
                <a:solidFill>
                  <a:srgbClr val="202122"/>
                </a:solidFill>
                <a:highlight>
                  <a:srgbClr val="FFFFFF"/>
                </a:highlight>
                <a:latin typeface="Arial"/>
                <a:ea typeface="Arial"/>
                <a:cs typeface="Arial"/>
                <a:sym typeface="Arial"/>
              </a:rPr>
              <a:t> (</a:t>
            </a:r>
            <a:r>
              <a:rPr lang="tr" sz="105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İngilizce</a:t>
            </a:r>
            <a:r>
              <a:rPr lang="tr" sz="1050">
                <a:solidFill>
                  <a:srgbClr val="202122"/>
                </a:solidFill>
                <a:highlight>
                  <a:srgbClr val="FFFFFF"/>
                </a:highlight>
                <a:latin typeface="Arial"/>
                <a:ea typeface="Arial"/>
                <a:cs typeface="Arial"/>
                <a:sym typeface="Arial"/>
              </a:rPr>
              <a:t>: </a:t>
            </a:r>
            <a:r>
              <a:rPr i="1" lang="tr" sz="1050">
                <a:solidFill>
                  <a:srgbClr val="202122"/>
                </a:solidFill>
                <a:highlight>
                  <a:srgbClr val="FFFFFF"/>
                </a:highlight>
                <a:latin typeface="Arial"/>
                <a:ea typeface="Arial"/>
                <a:cs typeface="Arial"/>
                <a:sym typeface="Arial"/>
              </a:rPr>
              <a:t>interpreter</a:t>
            </a:r>
            <a:r>
              <a:rPr lang="tr" sz="1050">
                <a:solidFill>
                  <a:srgbClr val="202122"/>
                </a:solidFill>
                <a:highlight>
                  <a:srgbClr val="FFFFFF"/>
                </a:highlight>
                <a:latin typeface="Arial"/>
                <a:ea typeface="Arial"/>
                <a:cs typeface="Arial"/>
                <a:sym typeface="Arial"/>
              </a:rPr>
              <a:t>), </a:t>
            </a:r>
            <a:r>
              <a:rPr lang="tr" sz="1050">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yazılımı</a:t>
            </a:r>
            <a:r>
              <a:rPr lang="tr" sz="1050">
                <a:solidFill>
                  <a:srgbClr val="202122"/>
                </a:solidFill>
                <a:highlight>
                  <a:srgbClr val="FFFFFF"/>
                </a:highlight>
                <a:latin typeface="Arial"/>
                <a:ea typeface="Arial"/>
                <a:cs typeface="Arial"/>
                <a:sym typeface="Arial"/>
              </a:rPr>
              <a:t> kısım kısım ele alarak doğrudan çalıştırır. Yorumlayıcılar standart bir çalıştırılabilir kod üretmezler. Yorumlama işlemi aşama aşama yapılmadığı için genellikle ilk hatanın bulunduğu yerde programın çalışması kesilir.</a:t>
            </a:r>
            <a:endParaRPr sz="1050">
              <a:solidFill>
                <a:srgbClr val="202122"/>
              </a:solidFill>
              <a:highlight>
                <a:srgbClr val="FFFFFF"/>
              </a:highlight>
              <a:latin typeface="Arial"/>
              <a:ea typeface="Arial"/>
              <a:cs typeface="Arial"/>
              <a:sym typeface="Arial"/>
            </a:endParaRPr>
          </a:p>
          <a:p>
            <a:pPr indent="0" lvl="0" marL="0" rtl="0" algn="l">
              <a:spcBef>
                <a:spcPts val="500"/>
              </a:spcBef>
              <a:spcAft>
                <a:spcPts val="0"/>
              </a:spcAft>
              <a:buNone/>
            </a:pPr>
            <a:r>
              <a:rPr lang="tr" sz="1050">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Derleyicilerin</a:t>
            </a:r>
            <a:r>
              <a:rPr lang="tr" sz="1050">
                <a:solidFill>
                  <a:srgbClr val="202122"/>
                </a:solidFill>
                <a:highlight>
                  <a:srgbClr val="FFFFFF"/>
                </a:highlight>
                <a:latin typeface="Arial"/>
                <a:ea typeface="Arial"/>
                <a:cs typeface="Arial"/>
                <a:sym typeface="Arial"/>
              </a:rPr>
              <a:t> tersine kodun işlenmeyen satırları üzerinden hiç geçilmez ve buralardaki hatalar ile ilgilenilmez.</a:t>
            </a:r>
            <a:endParaRPr sz="1050">
              <a:solidFill>
                <a:srgbClr val="202122"/>
              </a:solidFill>
              <a:highlight>
                <a:srgbClr val="FFFFFF"/>
              </a:highlight>
              <a:latin typeface="Arial"/>
              <a:ea typeface="Arial"/>
              <a:cs typeface="Arial"/>
              <a:sym typeface="Arial"/>
            </a:endParaRPr>
          </a:p>
          <a:p>
            <a:pPr indent="0" lvl="0" marL="0" rtl="0" algn="l">
              <a:spcBef>
                <a:spcPts val="500"/>
              </a:spcBef>
              <a:spcAft>
                <a:spcPts val="0"/>
              </a:spcAft>
              <a:buNone/>
            </a:pPr>
            <a:r>
              <a:rPr lang="tr" sz="1050">
                <a:solidFill>
                  <a:srgbClr val="202122"/>
                </a:solidFill>
                <a:highlight>
                  <a:srgbClr val="FFFFFF"/>
                </a:highlight>
                <a:latin typeface="Arial"/>
                <a:ea typeface="Arial"/>
                <a:cs typeface="Arial"/>
                <a:sym typeface="Arial"/>
              </a:rPr>
              <a:t>Yorumlayıcılar genelde </a:t>
            </a:r>
            <a:r>
              <a:rPr lang="tr" sz="1050">
                <a:solidFill>
                  <a:srgbClr val="0645AD"/>
                </a:solidFill>
                <a:highlight>
                  <a:srgbClr val="FFFFFF"/>
                </a:highlight>
                <a:uFill>
                  <a:noFill/>
                </a:uFill>
                <a:latin typeface="Arial"/>
                <a:ea typeface="Arial"/>
                <a:cs typeface="Arial"/>
                <a:sym typeface="Arial"/>
                <a:hlinkClick r:id="rId6">
                  <a:extLst>
                    <a:ext uri="{A12FA001-AC4F-418D-AE19-62706E023703}">
                      <ahyp:hlinkClr val="tx"/>
                    </a:ext>
                  </a:extLst>
                </a:hlinkClick>
              </a:rPr>
              <a:t>kaynak koddan</a:t>
            </a:r>
            <a:r>
              <a:rPr lang="tr" sz="1050">
                <a:solidFill>
                  <a:srgbClr val="202122"/>
                </a:solidFill>
                <a:highlight>
                  <a:srgbClr val="FFFFFF"/>
                </a:highlight>
                <a:latin typeface="Arial"/>
                <a:ea typeface="Arial"/>
                <a:cs typeface="Arial"/>
                <a:sym typeface="Arial"/>
              </a:rPr>
              <a:t>, </a:t>
            </a:r>
            <a:r>
              <a:rPr lang="tr" sz="1050">
                <a:solidFill>
                  <a:srgbClr val="0645AD"/>
                </a:solidFill>
                <a:highlight>
                  <a:srgbClr val="FFFFFF"/>
                </a:highlight>
                <a:uFill>
                  <a:noFill/>
                </a:uFill>
                <a:latin typeface="Arial"/>
                <a:ea typeface="Arial"/>
                <a:cs typeface="Arial"/>
                <a:sym typeface="Arial"/>
                <a:hlinkClick r:id="rId7">
                  <a:extLst>
                    <a:ext uri="{A12FA001-AC4F-418D-AE19-62706E023703}">
                      <ahyp:hlinkClr val="tx"/>
                    </a:ext>
                  </a:extLst>
                </a:hlinkClick>
              </a:rPr>
              <a:t>makine diline</a:t>
            </a:r>
            <a:r>
              <a:rPr lang="tr" sz="1050">
                <a:solidFill>
                  <a:srgbClr val="202122"/>
                </a:solidFill>
                <a:highlight>
                  <a:srgbClr val="FFFFFF"/>
                </a:highlight>
                <a:latin typeface="Arial"/>
                <a:ea typeface="Arial"/>
                <a:cs typeface="Arial"/>
                <a:sym typeface="Arial"/>
              </a:rPr>
              <a:t> anlık olarak dönüşüm yaptıkları için, derleyicilere göre daha yavaş çalışırlar. Ayrıca kodu iyileştirme (optimizasyon) imkânı da çoğu zaman yoktur.</a:t>
            </a:r>
            <a:endParaRPr sz="1050">
              <a:solidFill>
                <a:srgbClr val="202122"/>
              </a:solidFill>
              <a:highlight>
                <a:srgbClr val="FFFFFF"/>
              </a:highlight>
              <a:latin typeface="Arial"/>
              <a:ea typeface="Arial"/>
              <a:cs typeface="Arial"/>
              <a:sym typeface="Arial"/>
            </a:endParaRPr>
          </a:p>
          <a:p>
            <a:pPr indent="0" lvl="0" marL="0" rtl="0" algn="l">
              <a:spcBef>
                <a:spcPts val="500"/>
              </a:spcBef>
              <a:spcAft>
                <a:spcPts val="0"/>
              </a:spcAft>
              <a:buNone/>
            </a:pPr>
            <a:r>
              <a:rPr lang="tr" sz="1050">
                <a:solidFill>
                  <a:srgbClr val="202122"/>
                </a:solidFill>
                <a:highlight>
                  <a:srgbClr val="FFFFFF"/>
                </a:highlight>
                <a:latin typeface="Arial"/>
                <a:ea typeface="Arial"/>
                <a:cs typeface="Arial"/>
                <a:sym typeface="Arial"/>
              </a:rPr>
              <a:t>Yorumlayıcılar, tasarımları itibarıyla, derleyicilere benzer veri yapılarını kullanırlar. Örneğin kelime analizi (lexical analysis) için sembol tablolarından veya sözdizim analizi için (syntactic analysis) </a:t>
            </a:r>
            <a:r>
              <a:rPr lang="tr" sz="1050">
                <a:solidFill>
                  <a:srgbClr val="0645AD"/>
                </a:solidFill>
                <a:highlight>
                  <a:srgbClr val="FFFFFF"/>
                </a:highlight>
                <a:uFill>
                  <a:noFill/>
                </a:uFill>
                <a:latin typeface="Arial"/>
                <a:ea typeface="Arial"/>
                <a:cs typeface="Arial"/>
                <a:sym typeface="Arial"/>
                <a:hlinkClick r:id="rId8">
                  <a:extLst>
                    <a:ext uri="{A12FA001-AC4F-418D-AE19-62706E023703}">
                      <ahyp:hlinkClr val="tx"/>
                    </a:ext>
                  </a:extLst>
                </a:hlinkClick>
              </a:rPr>
              <a:t>BNF</a:t>
            </a:r>
            <a:r>
              <a:rPr lang="tr" sz="1050">
                <a:solidFill>
                  <a:srgbClr val="202122"/>
                </a:solidFill>
                <a:highlight>
                  <a:srgbClr val="FFFFFF"/>
                </a:highlight>
                <a:latin typeface="Arial"/>
                <a:ea typeface="Arial"/>
                <a:cs typeface="Arial"/>
                <a:sym typeface="Arial"/>
              </a:rPr>
              <a:t> tanımlarından faydalanabilirler.</a:t>
            </a:r>
            <a:endParaRPr sz="1050">
              <a:solidFill>
                <a:srgbClr val="202122"/>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CREATIONAL PATTERNS</a:t>
            </a:r>
            <a:endParaRPr/>
          </a:p>
        </p:txBody>
      </p:sp>
      <p:sp>
        <p:nvSpPr>
          <p:cNvPr id="370" name="Google Shape;370;p5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314960" lvl="0" marL="749300" rtl="0" algn="l">
              <a:lnSpc>
                <a:spcPct val="218181"/>
              </a:lnSpc>
              <a:spcBef>
                <a:spcPts val="320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Singleton Pattern</a:t>
            </a:r>
            <a:endParaRPr sz="1600">
              <a:solidFill>
                <a:srgbClr val="292929"/>
              </a:solidFill>
              <a:highlight>
                <a:srgbClr val="FFFFFF"/>
              </a:highlight>
              <a:latin typeface="Arial"/>
              <a:ea typeface="Arial"/>
              <a:cs typeface="Arial"/>
              <a:sym typeface="Arial"/>
            </a:endParaRPr>
          </a:p>
          <a:p>
            <a:pPr indent="-31496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Factory Pattern</a:t>
            </a:r>
            <a:endParaRPr sz="1600">
              <a:solidFill>
                <a:srgbClr val="292929"/>
              </a:solidFill>
              <a:highlight>
                <a:srgbClr val="FFFFFF"/>
              </a:highlight>
              <a:latin typeface="Arial"/>
              <a:ea typeface="Arial"/>
              <a:cs typeface="Arial"/>
              <a:sym typeface="Arial"/>
            </a:endParaRPr>
          </a:p>
          <a:p>
            <a:pPr indent="-31496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Abstract Factory Pattern</a:t>
            </a:r>
            <a:endParaRPr sz="1600">
              <a:solidFill>
                <a:srgbClr val="292929"/>
              </a:solidFill>
              <a:highlight>
                <a:srgbClr val="FFFFFF"/>
              </a:highlight>
              <a:latin typeface="Arial"/>
              <a:ea typeface="Arial"/>
              <a:cs typeface="Arial"/>
              <a:sym typeface="Arial"/>
            </a:endParaRPr>
          </a:p>
          <a:p>
            <a:pPr indent="-31496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Builder Pattern</a:t>
            </a:r>
            <a:endParaRPr sz="1600">
              <a:solidFill>
                <a:srgbClr val="292929"/>
              </a:solidFill>
              <a:highlight>
                <a:srgbClr val="FFFFFF"/>
              </a:highlight>
              <a:latin typeface="Arial"/>
              <a:ea typeface="Arial"/>
              <a:cs typeface="Arial"/>
              <a:sym typeface="Arial"/>
            </a:endParaRPr>
          </a:p>
          <a:p>
            <a:pPr indent="-31496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Prototype Pattern</a:t>
            </a:r>
            <a:endParaRPr sz="1600">
              <a:solidFill>
                <a:srgbClr val="292929"/>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STRUCTURAL PATTERNS</a:t>
            </a:r>
            <a:endParaRPr/>
          </a:p>
        </p:txBody>
      </p:sp>
      <p:sp>
        <p:nvSpPr>
          <p:cNvPr id="376" name="Google Shape;376;p53"/>
          <p:cNvSpPr txBox="1"/>
          <p:nvPr>
            <p:ph idx="1" type="body"/>
          </p:nvPr>
        </p:nvSpPr>
        <p:spPr>
          <a:xfrm>
            <a:off x="819150" y="1853950"/>
            <a:ext cx="7505700" cy="2854800"/>
          </a:xfrm>
          <a:prstGeom prst="rect">
            <a:avLst/>
          </a:prstGeom>
        </p:spPr>
        <p:txBody>
          <a:bodyPr anchorCtr="0" anchor="t" bIns="91425" lIns="91425" spcFirstLastPara="1" rIns="91425" wrap="square" tIns="91425">
            <a:normAutofit fontScale="62500" lnSpcReduction="10000"/>
          </a:bodyPr>
          <a:lstStyle/>
          <a:p>
            <a:pPr indent="-292100" lvl="0" marL="749300" rtl="0" algn="l">
              <a:lnSpc>
                <a:spcPct val="218181"/>
              </a:lnSpc>
              <a:spcBef>
                <a:spcPts val="320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Adapter Pattern</a:t>
            </a:r>
            <a:endParaRPr sz="1600">
              <a:solidFill>
                <a:srgbClr val="292929"/>
              </a:solidFill>
              <a:highlight>
                <a:srgbClr val="FFFFFF"/>
              </a:highlight>
              <a:latin typeface="Arial"/>
              <a:ea typeface="Arial"/>
              <a:cs typeface="Arial"/>
              <a:sym typeface="Arial"/>
            </a:endParaRPr>
          </a:p>
          <a:p>
            <a:pPr indent="-29210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Bridge Pattern</a:t>
            </a:r>
            <a:endParaRPr sz="1600">
              <a:solidFill>
                <a:srgbClr val="292929"/>
              </a:solidFill>
              <a:highlight>
                <a:srgbClr val="FFFFFF"/>
              </a:highlight>
              <a:latin typeface="Arial"/>
              <a:ea typeface="Arial"/>
              <a:cs typeface="Arial"/>
              <a:sym typeface="Arial"/>
            </a:endParaRPr>
          </a:p>
          <a:p>
            <a:pPr indent="-29210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Filter Pattern</a:t>
            </a:r>
            <a:endParaRPr sz="1600">
              <a:solidFill>
                <a:srgbClr val="292929"/>
              </a:solidFill>
              <a:highlight>
                <a:srgbClr val="FFFFFF"/>
              </a:highlight>
              <a:latin typeface="Arial"/>
              <a:ea typeface="Arial"/>
              <a:cs typeface="Arial"/>
              <a:sym typeface="Arial"/>
            </a:endParaRPr>
          </a:p>
          <a:p>
            <a:pPr indent="-29210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Composite Pattern</a:t>
            </a:r>
            <a:endParaRPr sz="1600">
              <a:solidFill>
                <a:srgbClr val="292929"/>
              </a:solidFill>
              <a:highlight>
                <a:srgbClr val="FFFFFF"/>
              </a:highlight>
              <a:latin typeface="Arial"/>
              <a:ea typeface="Arial"/>
              <a:cs typeface="Arial"/>
              <a:sym typeface="Arial"/>
            </a:endParaRPr>
          </a:p>
          <a:p>
            <a:pPr indent="-29210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Decorator Pattern</a:t>
            </a:r>
            <a:endParaRPr sz="1600">
              <a:solidFill>
                <a:srgbClr val="292929"/>
              </a:solidFill>
              <a:highlight>
                <a:srgbClr val="FFFFFF"/>
              </a:highlight>
              <a:latin typeface="Arial"/>
              <a:ea typeface="Arial"/>
              <a:cs typeface="Arial"/>
              <a:sym typeface="Arial"/>
            </a:endParaRPr>
          </a:p>
          <a:p>
            <a:pPr indent="-29210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Facade Pattern</a:t>
            </a:r>
            <a:endParaRPr sz="1600">
              <a:solidFill>
                <a:srgbClr val="292929"/>
              </a:solidFill>
              <a:highlight>
                <a:srgbClr val="FFFFFF"/>
              </a:highlight>
              <a:latin typeface="Arial"/>
              <a:ea typeface="Arial"/>
              <a:cs typeface="Arial"/>
              <a:sym typeface="Arial"/>
            </a:endParaRPr>
          </a:p>
          <a:p>
            <a:pPr indent="-29210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Flyweight Pattern</a:t>
            </a:r>
            <a:endParaRPr sz="1600">
              <a:solidFill>
                <a:srgbClr val="292929"/>
              </a:solidFill>
              <a:highlight>
                <a:srgbClr val="FFFFFF"/>
              </a:highlight>
              <a:latin typeface="Arial"/>
              <a:ea typeface="Arial"/>
              <a:cs typeface="Arial"/>
              <a:sym typeface="Arial"/>
            </a:endParaRPr>
          </a:p>
          <a:p>
            <a:pPr indent="-29210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Proxy Pattern</a:t>
            </a:r>
            <a:endParaRPr sz="1600">
              <a:solidFill>
                <a:srgbClr val="292929"/>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819150" y="279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BEHAVIORAL PATTERNS </a:t>
            </a:r>
            <a:endParaRPr/>
          </a:p>
        </p:txBody>
      </p:sp>
      <p:sp>
        <p:nvSpPr>
          <p:cNvPr id="382" name="Google Shape;382;p54"/>
          <p:cNvSpPr txBox="1"/>
          <p:nvPr>
            <p:ph idx="1" type="body"/>
          </p:nvPr>
        </p:nvSpPr>
        <p:spPr>
          <a:xfrm>
            <a:off x="819150" y="1234150"/>
            <a:ext cx="7505700" cy="3523800"/>
          </a:xfrm>
          <a:prstGeom prst="rect">
            <a:avLst/>
          </a:prstGeom>
        </p:spPr>
        <p:txBody>
          <a:bodyPr anchorCtr="0" anchor="t" bIns="91425" lIns="91425" spcFirstLastPara="1" rIns="91425" wrap="square" tIns="91425">
            <a:normAutofit fontScale="55000"/>
          </a:bodyPr>
          <a:lstStyle/>
          <a:p>
            <a:pPr indent="-284480" lvl="0" marL="749300" rtl="0" algn="l">
              <a:lnSpc>
                <a:spcPct val="218181"/>
              </a:lnSpc>
              <a:spcBef>
                <a:spcPts val="320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Chain of Responsibility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Command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Interpreter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Iterator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Mediator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Memento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Observer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Null Object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Strategy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State Pattern</a:t>
            </a:r>
            <a:endParaRPr sz="1600">
              <a:solidFill>
                <a:srgbClr val="292929"/>
              </a:solidFill>
              <a:highlight>
                <a:srgbClr val="FFFFFF"/>
              </a:highlight>
              <a:latin typeface="Arial"/>
              <a:ea typeface="Arial"/>
              <a:cs typeface="Arial"/>
              <a:sym typeface="Arial"/>
            </a:endParaRPr>
          </a:p>
          <a:p>
            <a:pPr indent="-284480" lvl="0" marL="749300" rtl="0" algn="l">
              <a:lnSpc>
                <a:spcPct val="218181"/>
              </a:lnSpc>
              <a:spcBef>
                <a:spcPts val="0"/>
              </a:spcBef>
              <a:spcAft>
                <a:spcPts val="0"/>
              </a:spcAft>
              <a:buClr>
                <a:srgbClr val="292929"/>
              </a:buClr>
              <a:buSzPct val="100000"/>
              <a:buFont typeface="Arial"/>
              <a:buChar char="●"/>
            </a:pPr>
            <a:r>
              <a:rPr lang="tr" sz="1600">
                <a:solidFill>
                  <a:srgbClr val="292929"/>
                </a:solidFill>
                <a:highlight>
                  <a:srgbClr val="FFFFFF"/>
                </a:highlight>
                <a:latin typeface="Arial"/>
                <a:ea typeface="Arial"/>
                <a:cs typeface="Arial"/>
                <a:sym typeface="Arial"/>
              </a:rPr>
              <a:t>Visitor Pattern</a:t>
            </a:r>
            <a:endParaRPr sz="1600">
              <a:solidFill>
                <a:srgbClr val="292929"/>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ph type="title"/>
          </p:nvPr>
        </p:nvSpPr>
        <p:spPr>
          <a:xfrm>
            <a:off x="819150" y="309675"/>
            <a:ext cx="75057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SINGLETON DESIGN PATTERN </a:t>
            </a:r>
            <a:endParaRPr/>
          </a:p>
        </p:txBody>
      </p:sp>
      <p:sp>
        <p:nvSpPr>
          <p:cNvPr id="388" name="Google Shape;388;p55"/>
          <p:cNvSpPr txBox="1"/>
          <p:nvPr>
            <p:ph idx="1" type="body"/>
          </p:nvPr>
        </p:nvSpPr>
        <p:spPr>
          <a:xfrm>
            <a:off x="819150" y="1049550"/>
            <a:ext cx="7505700" cy="3759000"/>
          </a:xfrm>
          <a:prstGeom prst="rect">
            <a:avLst/>
          </a:prstGeom>
        </p:spPr>
        <p:txBody>
          <a:bodyPr anchorCtr="0" anchor="t" bIns="91425" lIns="91425" spcFirstLastPara="1" rIns="91425" wrap="square" tIns="91425">
            <a:normAutofit fontScale="47500"/>
          </a:bodyPr>
          <a:lstStyle/>
          <a:p>
            <a:pPr indent="0" lvl="0" marL="0" rtl="0" algn="l">
              <a:lnSpc>
                <a:spcPct val="218181"/>
              </a:lnSpc>
              <a:spcBef>
                <a:spcPts val="3200"/>
              </a:spcBef>
              <a:spcAft>
                <a:spcPts val="0"/>
              </a:spcAft>
              <a:buNone/>
            </a:pPr>
            <a:r>
              <a:rPr lang="tr" sz="1600">
                <a:solidFill>
                  <a:srgbClr val="292929"/>
                </a:solidFill>
                <a:highlight>
                  <a:srgbClr val="FFFFFF"/>
                </a:highlight>
                <a:latin typeface="Georgia"/>
                <a:ea typeface="Georgia"/>
                <a:cs typeface="Georgia"/>
                <a:sym typeface="Georgia"/>
              </a:rPr>
              <a:t>Singleton design pattern çalışma zamanında yalnızca 1 object yaratılmasını garanti eden tasarım desenidir.</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lang="tr" sz="1600">
                <a:solidFill>
                  <a:srgbClr val="292929"/>
                </a:solidFill>
                <a:highlight>
                  <a:srgbClr val="FFFFFF"/>
                </a:highlight>
                <a:latin typeface="Georgia"/>
                <a:ea typeface="Georgia"/>
                <a:cs typeface="Georgia"/>
                <a:sym typeface="Georgia"/>
              </a:rPr>
              <a:t>Kullanımına ihtiyaç duyulan durum şudur :</a:t>
            </a:r>
            <a:endParaRPr sz="1600">
              <a:solidFill>
                <a:srgbClr val="292929"/>
              </a:solidFill>
              <a:highlight>
                <a:srgbClr val="FFFFFF"/>
              </a:highlight>
              <a:latin typeface="Georgia"/>
              <a:ea typeface="Georgia"/>
              <a:cs typeface="Georgia"/>
              <a:sym typeface="Georgia"/>
            </a:endParaRPr>
          </a:p>
          <a:p>
            <a:pPr indent="-276860" lvl="0" marL="749300" rtl="0" algn="l">
              <a:lnSpc>
                <a:spcPct val="218181"/>
              </a:lnSpc>
              <a:spcBef>
                <a:spcPts val="320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Birden çok sınıfın aynı instance’ı kullanması gerekmektedir.</a:t>
            </a:r>
            <a:endParaRPr sz="1600">
              <a:solidFill>
                <a:srgbClr val="292929"/>
              </a:solidFill>
              <a:highlight>
                <a:srgbClr val="FFFFFF"/>
              </a:highlight>
              <a:latin typeface="Georgia"/>
              <a:ea typeface="Georgia"/>
              <a:cs typeface="Georgia"/>
              <a:sym typeface="Georgia"/>
            </a:endParaRPr>
          </a:p>
          <a:p>
            <a:pPr indent="-276860" lvl="0" marL="749300" rtl="0" algn="l">
              <a:lnSpc>
                <a:spcPct val="218181"/>
              </a:lnSpc>
              <a:spcBef>
                <a:spcPts val="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Tüm uygulama için yalnızca bir nesne olması gerekmektedir.</a:t>
            </a:r>
            <a:endParaRPr sz="1600">
              <a:solidFill>
                <a:srgbClr val="292929"/>
              </a:solidFill>
              <a:highlight>
                <a:srgbClr val="FFFFFF"/>
              </a:highlight>
              <a:latin typeface="Georgia"/>
              <a:ea typeface="Georgia"/>
              <a:cs typeface="Georgia"/>
              <a:sym typeface="Georgia"/>
            </a:endParaRPr>
          </a:p>
          <a:p>
            <a:pPr indent="-276860" lvl="0" marL="749300" rtl="0" algn="l">
              <a:lnSpc>
                <a:spcPct val="218181"/>
              </a:lnSpc>
              <a:spcBef>
                <a:spcPts val="0"/>
              </a:spcBef>
              <a:spcAft>
                <a:spcPts val="0"/>
              </a:spcAft>
              <a:buClr>
                <a:srgbClr val="292929"/>
              </a:buClr>
              <a:buSzPct val="100000"/>
              <a:buFont typeface="Georgia"/>
              <a:buChar char="●"/>
            </a:pPr>
            <a:r>
              <a:rPr lang="tr" sz="1600">
                <a:solidFill>
                  <a:srgbClr val="292929"/>
                </a:solidFill>
                <a:highlight>
                  <a:srgbClr val="FFFFFF"/>
                </a:highlight>
                <a:latin typeface="Georgia"/>
                <a:ea typeface="Georgia"/>
                <a:cs typeface="Georgia"/>
                <a:sym typeface="Georgia"/>
              </a:rPr>
              <a:t>Sadece bir nesne olduğu (unique) garanti edilmelidir.</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lang="tr" sz="1600">
                <a:solidFill>
                  <a:srgbClr val="292929"/>
                </a:solidFill>
                <a:highlight>
                  <a:srgbClr val="FFFFFF"/>
                </a:highlight>
                <a:latin typeface="Georgia"/>
                <a:ea typeface="Georgia"/>
                <a:cs typeface="Georgia"/>
                <a:sym typeface="Georgia"/>
              </a:rPr>
              <a:t>Bu gereklilikler için bir sınıf yaratırız ve sınıfın kendi instance’ını yönetmesini sağlarız.</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b="1" lang="tr" sz="1600">
                <a:solidFill>
                  <a:srgbClr val="292929"/>
                </a:solidFill>
                <a:highlight>
                  <a:srgbClr val="FFFFFF"/>
                </a:highlight>
                <a:latin typeface="Georgia"/>
                <a:ea typeface="Georgia"/>
                <a:cs typeface="Georgia"/>
                <a:sym typeface="Georgia"/>
              </a:rPr>
              <a:t>Önemli nokta </a:t>
            </a:r>
            <a:r>
              <a:rPr lang="tr" sz="1600">
                <a:solidFill>
                  <a:srgbClr val="292929"/>
                </a:solidFill>
                <a:highlight>
                  <a:srgbClr val="FFFFFF"/>
                </a:highlight>
                <a:latin typeface="Georgia"/>
                <a:ea typeface="Georgia"/>
                <a:cs typeface="Georgia"/>
                <a:sym typeface="Georgia"/>
              </a:rPr>
              <a:t>: Bir sınıfın yalnızca bir instance’ının bulunduğundan emin olmalıyız ve buna global erişim noktası sağlamalıyız.</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819150" y="287350"/>
            <a:ext cx="7505700" cy="6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BUILDER DESIGN PATTERN</a:t>
            </a:r>
            <a:endParaRPr/>
          </a:p>
        </p:txBody>
      </p:sp>
      <p:sp>
        <p:nvSpPr>
          <p:cNvPr id="394" name="Google Shape;394;p56"/>
          <p:cNvSpPr txBox="1"/>
          <p:nvPr>
            <p:ph idx="1" type="body"/>
          </p:nvPr>
        </p:nvSpPr>
        <p:spPr>
          <a:xfrm>
            <a:off x="819150" y="1027200"/>
            <a:ext cx="7505700" cy="36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600">
                <a:solidFill>
                  <a:srgbClr val="292929"/>
                </a:solidFill>
                <a:highlight>
                  <a:srgbClr val="FFFFFF"/>
                </a:highlight>
                <a:latin typeface="Arial"/>
                <a:ea typeface="Arial"/>
                <a:cs typeface="Arial"/>
                <a:sym typeface="Arial"/>
              </a:rPr>
              <a:t>Bu sınıftan bir nesne oluşturmamız için 3 alanı da constructor içinde göndermemiz gerekmekte. Peki ya yalnızca name ve surname başta atama yapılacaksa, adres bilgisine gerek yoksa? ‘name’ ve ‘surname’ alanlarını parametre olarak alan ayrı bir constructor yazarak sorunu çözerdik. Peki ya bu gibi 10 tane alan olsa ve nesneyi oluştururken hangi alanların başta atanacağını bilmiyorsak? Her bir durum için constructor yazardık ancak bu içinden çıkılmaz bir hal alırdı. Builder Pattern bu gibi durumlara çözüm sunabiliyor.</a:t>
            </a:r>
            <a:endParaRPr sz="1600">
              <a:solidFill>
                <a:srgbClr val="292929"/>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00">
              <a:solidFill>
                <a:srgbClr val="292929"/>
              </a:solidFill>
              <a:highlight>
                <a:srgbClr val="FFFFFF"/>
              </a:highlight>
              <a:latin typeface="Arial"/>
              <a:ea typeface="Arial"/>
              <a:cs typeface="Arial"/>
              <a:sym typeface="Arial"/>
            </a:endParaRPr>
          </a:p>
          <a:p>
            <a:pPr indent="0" lvl="0" marL="0" rtl="0" algn="l">
              <a:spcBef>
                <a:spcPts val="1200"/>
              </a:spcBef>
              <a:spcAft>
                <a:spcPts val="1200"/>
              </a:spcAft>
              <a:buNone/>
            </a:pPr>
            <a:r>
              <a:rPr lang="tr" sz="1200">
                <a:solidFill>
                  <a:srgbClr val="292929"/>
                </a:solidFill>
                <a:highlight>
                  <a:srgbClr val="F2F2F2"/>
                </a:highlight>
                <a:latin typeface="Courier New"/>
                <a:ea typeface="Courier New"/>
                <a:cs typeface="Courier New"/>
                <a:sym typeface="Courier New"/>
              </a:rPr>
              <a:t>Person person = new Person.Builder().name("Tuğrul").surname("Bayrak").address("Türkiye").build();</a:t>
            </a:r>
            <a:endParaRPr sz="1600">
              <a:solidFill>
                <a:srgbClr val="292929"/>
              </a:solidFill>
              <a:highlight>
                <a:srgbClr val="FFFFFF"/>
              </a:highlight>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a:t>
            </a:r>
            <a:endParaRPr/>
          </a:p>
        </p:txBody>
      </p:sp>
      <p:sp>
        <p:nvSpPr>
          <p:cNvPr id="400" name="Google Shape;400;p5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tr" u="sng">
                <a:solidFill>
                  <a:schemeClr val="hlink"/>
                </a:solidFill>
                <a:hlinkClick r:id="rId3"/>
              </a:rPr>
              <a:t>https://wmaraci.com/nedir/compiler</a:t>
            </a:r>
            <a:endParaRPr/>
          </a:p>
          <a:p>
            <a:pPr indent="-311150" lvl="0" marL="457200" rtl="0" algn="l">
              <a:spcBef>
                <a:spcPts val="0"/>
              </a:spcBef>
              <a:spcAft>
                <a:spcPts val="0"/>
              </a:spcAft>
              <a:buSzPts val="1300"/>
              <a:buChar char="●"/>
            </a:pPr>
            <a:r>
              <a:rPr lang="tr" u="sng">
                <a:solidFill>
                  <a:schemeClr val="hlink"/>
                </a:solidFill>
                <a:hlinkClick r:id="rId4"/>
              </a:rPr>
              <a:t>https://kplnosmn94.medium.com/jvm-jre-ve-jdk-nedir-6cfee2727812</a:t>
            </a:r>
            <a:endParaRPr/>
          </a:p>
          <a:p>
            <a:pPr indent="-311150" lvl="0" marL="457200" rtl="0" algn="l">
              <a:spcBef>
                <a:spcPts val="0"/>
              </a:spcBef>
              <a:spcAft>
                <a:spcPts val="0"/>
              </a:spcAft>
              <a:buSzPts val="1300"/>
              <a:buChar char="●"/>
            </a:pPr>
            <a:r>
              <a:rPr lang="tr" u="sng">
                <a:solidFill>
                  <a:schemeClr val="hlink"/>
                </a:solidFill>
                <a:hlinkClick r:id="rId5"/>
              </a:rPr>
              <a:t>https://medium.com/@memrekaraaslan/nedir-bu-memory-stack-heap-memory-leak-memory-management-c3c14d1c3e6e</a:t>
            </a:r>
            <a:endParaRPr/>
          </a:p>
          <a:p>
            <a:pPr indent="-311150" lvl="0" marL="457200" rtl="0" algn="l">
              <a:spcBef>
                <a:spcPts val="0"/>
              </a:spcBef>
              <a:spcAft>
                <a:spcPts val="0"/>
              </a:spcAft>
              <a:buSzPts val="1300"/>
              <a:buChar char="●"/>
            </a:pPr>
            <a:r>
              <a:rPr lang="tr" u="sng">
                <a:solidFill>
                  <a:schemeClr val="hlink"/>
                </a:solidFill>
                <a:hlinkClick r:id="rId6"/>
              </a:rPr>
              <a:t>https://blog.burakkutbay.com/java-serialization-serilestirme-nedir.html/</a:t>
            </a:r>
            <a:endParaRPr/>
          </a:p>
          <a:p>
            <a:pPr indent="-311150" lvl="0" marL="457200" rtl="0" algn="l">
              <a:spcBef>
                <a:spcPts val="0"/>
              </a:spcBef>
              <a:spcAft>
                <a:spcPts val="0"/>
              </a:spcAft>
              <a:buSzPts val="1300"/>
              <a:buChar char="●"/>
            </a:pPr>
            <a:r>
              <a:rPr lang="tr" u="sng">
                <a:solidFill>
                  <a:schemeClr val="hlink"/>
                </a:solidFill>
                <a:hlinkClick r:id="rId7"/>
              </a:rPr>
              <a:t>https://devnot.com/2017/java-8-hakkinda-bilmeniz-gerekenler/</a:t>
            </a:r>
            <a:endParaRPr/>
          </a:p>
          <a:p>
            <a:pPr indent="-311150" lvl="0" marL="457200" rtl="0" algn="l">
              <a:spcBef>
                <a:spcPts val="0"/>
              </a:spcBef>
              <a:spcAft>
                <a:spcPts val="0"/>
              </a:spcAft>
              <a:buSzPts val="1300"/>
              <a:buChar char="●"/>
            </a:pPr>
            <a:r>
              <a:rPr lang="tr" u="sng">
                <a:solidFill>
                  <a:schemeClr val="hlink"/>
                </a:solidFill>
                <a:hlinkClick r:id="rId8"/>
              </a:rPr>
              <a:t>https://medium.com/@kdrcandogan/mvc-nedir-mvc-ya%C5%9Fam-d%C3%B6ng%C3%BCs%C3%BC-life-cycle-8e124f24650c</a:t>
            </a:r>
            <a:endParaRPr/>
          </a:p>
          <a:p>
            <a:pPr indent="-311150" lvl="0" marL="457200" rtl="0" algn="l">
              <a:spcBef>
                <a:spcPts val="0"/>
              </a:spcBef>
              <a:spcAft>
                <a:spcPts val="0"/>
              </a:spcAft>
              <a:buSzPts val="1300"/>
              <a:buChar char="●"/>
            </a:pPr>
            <a:r>
              <a:rPr lang="tr"/>
              <a:t>https://gokhana.medium.com/solid-nedir-solid-yaz%C4%B1l%C4%B1m-prensipleri-nelerdir-40fb9450408e</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 	Saygılarımla, Ahmet AKAN :-)</a:t>
            </a:r>
            <a:endParaRPr/>
          </a:p>
        </p:txBody>
      </p:sp>
      <p:sp>
        <p:nvSpPr>
          <p:cNvPr id="406" name="Google Shape;406;p5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09250"/>
            <a:ext cx="7505700" cy="6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Compiler ve Interpreter arasındaki farklar ?</a:t>
            </a:r>
            <a:endParaRPr/>
          </a:p>
        </p:txBody>
      </p:sp>
      <p:sp>
        <p:nvSpPr>
          <p:cNvPr id="153" name="Google Shape;153;p17"/>
          <p:cNvSpPr txBox="1"/>
          <p:nvPr>
            <p:ph idx="1" type="body"/>
          </p:nvPr>
        </p:nvSpPr>
        <p:spPr>
          <a:xfrm>
            <a:off x="819150" y="1271525"/>
            <a:ext cx="7505700" cy="3461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sz="1200">
                <a:solidFill>
                  <a:srgbClr val="000000"/>
                </a:solidFill>
                <a:highlight>
                  <a:srgbClr val="FFFFFF"/>
                </a:highlight>
                <a:latin typeface="Arial"/>
                <a:ea typeface="Arial"/>
                <a:cs typeface="Arial"/>
                <a:sym typeface="Arial"/>
              </a:rPr>
              <a:t>Bir kaynak kodu hedef koda çevirdikten sonra çalıştıran ve dolayısıyla koddaki hataları yakalama işlemini ve kodun iyileştirilmesini daha kod çalıştırmadan yapan çeviricilere derleyici, kodu satır satır veya bloklar halinde çalıştırıp sırası gelmeyen satırları hiç çalıştırmayan bu satırlardaki hataları hiçbir zaman göremeyen ve kodun bütününe ait iyileştirmeleri yapamayan çeviricilere de yorumlayıcı (interpreter) adı verilmektedir.</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tr" sz="1200">
                <a:solidFill>
                  <a:srgbClr val="000000"/>
                </a:solidFill>
                <a:highlight>
                  <a:srgbClr val="FFFFFF"/>
                </a:highlight>
                <a:latin typeface="Arial"/>
                <a:ea typeface="Arial"/>
                <a:cs typeface="Arial"/>
                <a:sym typeface="Arial"/>
              </a:rPr>
              <a:t>Derleyiciler, yorumlayıcılara göre daha hızlıdır. Çünkü yorumlayıcılar ilk kod satırından son kod satırına kadar her satırını teker teker yorumlar ve kodun karşılığındaki işlemi gerçekleştirir. Derleyiciler ise kodların tamamını bilgisayar diline çevirir. Eğer hata varsa, tüm hataları programcıya bildirir. Ancak yorumlayıcılar karşısına ilk çıkan hatayı bildirmektedir, ilk hata çözülene kadar diğer hataları bulamaz çünkü satır satır işlem yapmaktadır.</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tr" sz="1200">
                <a:solidFill>
                  <a:srgbClr val="000000"/>
                </a:solidFill>
                <a:highlight>
                  <a:srgbClr val="FFFFFF"/>
                </a:highlight>
                <a:latin typeface="Arial"/>
                <a:ea typeface="Arial"/>
                <a:cs typeface="Arial"/>
                <a:sym typeface="Arial"/>
              </a:rPr>
              <a:t>Derleyici kullanan program dillerine örnek olarak; Pascal, C++, Ada, Visual Basic, C gibi bir çok örnek verebiliriz.</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tr" sz="1200">
                <a:solidFill>
                  <a:srgbClr val="000000"/>
                </a:solidFill>
                <a:highlight>
                  <a:srgbClr val="FFFFFF"/>
                </a:highlight>
                <a:latin typeface="Arial"/>
                <a:ea typeface="Arial"/>
                <a:cs typeface="Arial"/>
                <a:sym typeface="Arial"/>
              </a:rPr>
              <a:t>Yorumlayıcı kullanan program dillerine örnek olarak; HTML, XML, PHP, Script Dilleri gibi bir çok örnek verebiliriz.</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tr" sz="1200">
                <a:solidFill>
                  <a:srgbClr val="000000"/>
                </a:solidFill>
                <a:highlight>
                  <a:srgbClr val="FFFFFF"/>
                </a:highlight>
                <a:latin typeface="Arial"/>
                <a:ea typeface="Arial"/>
                <a:cs typeface="Arial"/>
                <a:sym typeface="Arial"/>
              </a:rPr>
              <a:t>Hem Derleyicileri hemde Yorumlayıcıları kullanan program dillerinden biri de </a:t>
            </a:r>
            <a:r>
              <a:rPr lang="tr" sz="1200">
                <a:solidFill>
                  <a:srgbClr val="FF0000"/>
                </a:solidFill>
                <a:highlight>
                  <a:srgbClr val="FFFFFF"/>
                </a:highlight>
                <a:latin typeface="Arial"/>
                <a:ea typeface="Arial"/>
                <a:cs typeface="Arial"/>
                <a:sym typeface="Arial"/>
              </a:rPr>
              <a:t>JAVA’dır</a:t>
            </a:r>
            <a:r>
              <a:rPr lang="tr" sz="1200">
                <a:solidFill>
                  <a:srgbClr val="000000"/>
                </a:solidFill>
                <a:highlight>
                  <a:srgbClr val="FFFFFF"/>
                </a:highlight>
                <a:latin typeface="Arial"/>
                <a:ea typeface="Arial"/>
                <a:cs typeface="Arial"/>
                <a:sym typeface="Arial"/>
              </a:rPr>
              <a:t>. JAVA dilinde kod önce derlenerek byte code adı verilen ve sadece java sanal makinelarında (java virtual machine) çalıştırılabilen bir kod üretilmektedir. Bu üretilen ara kod daha sonra java sanal makinasında bir yorumlayıcı yapısına uygun olarak çalıştırılmaktadır.</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Java pass by value kavramı nedir?</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Java pass by value dir. </a:t>
            </a:r>
            <a:r>
              <a:rPr lang="tr" sz="1150">
                <a:solidFill>
                  <a:srgbClr val="404040"/>
                </a:solidFill>
                <a:highlight>
                  <a:srgbClr val="FFFFFF"/>
                </a:highlight>
                <a:latin typeface="Arial"/>
                <a:ea typeface="Arial"/>
                <a:cs typeface="Arial"/>
                <a:sym typeface="Arial"/>
              </a:rPr>
              <a:t>Bu yöntemde metotlara parametreler geçilmeden önce parametrenin değeri belirlenir.Bu belirlenen değer bellekte bir alana kopyalanır ve daha sonra parametre aktarımı yapılır.Parametre aktarımı yapılırken ise,bu bellek alanının adresinin kendisi değil </a:t>
            </a:r>
            <a:r>
              <a:rPr i="1" lang="tr" sz="1150">
                <a:solidFill>
                  <a:srgbClr val="404040"/>
                </a:solidFill>
                <a:highlight>
                  <a:srgbClr val="FFFFFF"/>
                </a:highlight>
                <a:latin typeface="Arial"/>
                <a:ea typeface="Arial"/>
                <a:cs typeface="Arial"/>
                <a:sym typeface="Arial"/>
              </a:rPr>
              <a:t>kopyası </a:t>
            </a:r>
            <a:r>
              <a:rPr lang="tr" sz="1150">
                <a:solidFill>
                  <a:srgbClr val="404040"/>
                </a:solidFill>
                <a:highlight>
                  <a:srgbClr val="FFFFFF"/>
                </a:highlight>
                <a:latin typeface="Arial"/>
                <a:ea typeface="Arial"/>
                <a:cs typeface="Arial"/>
                <a:sym typeface="Arial"/>
              </a:rPr>
              <a:t>metota gönderilir.Yani aslında pass by value=</a:t>
            </a:r>
            <a:r>
              <a:rPr i="1" lang="tr" sz="1150">
                <a:solidFill>
                  <a:srgbClr val="404040"/>
                </a:solidFill>
                <a:highlight>
                  <a:srgbClr val="FFFFFF"/>
                </a:highlight>
                <a:latin typeface="Arial"/>
                <a:ea typeface="Arial"/>
                <a:cs typeface="Arial"/>
                <a:sym typeface="Arial"/>
              </a:rPr>
              <a:t>pass-by-copy-of-the-bits-in-the-variable </a:t>
            </a:r>
            <a:r>
              <a:rPr lang="tr" sz="1150">
                <a:solidFill>
                  <a:srgbClr val="404040"/>
                </a:solidFill>
                <a:highlight>
                  <a:srgbClr val="FFFFFF"/>
                </a:highlight>
                <a:latin typeface="Arial"/>
                <a:ea typeface="Arial"/>
                <a:cs typeface="Arial"/>
                <a:sym typeface="Arial"/>
              </a:rPr>
              <a:t>demektir</a:t>
            </a:r>
            <a:r>
              <a:rPr i="1" lang="tr" sz="1150">
                <a:solidFill>
                  <a:srgbClr val="404040"/>
                </a:solidFill>
                <a:highlight>
                  <a:srgbClr val="FFFFFF"/>
                </a:highlight>
                <a:latin typeface="Arial"/>
                <a:ea typeface="Arial"/>
                <a:cs typeface="Arial"/>
                <a:sym typeface="Arial"/>
              </a:rPr>
              <a:t>.</a:t>
            </a:r>
            <a:endParaRPr i="1" sz="1150">
              <a:solidFill>
                <a:srgbClr val="404040"/>
              </a:solidFill>
              <a:highlight>
                <a:srgbClr val="FFFFFF"/>
              </a:highlight>
              <a:latin typeface="Arial"/>
              <a:ea typeface="Arial"/>
              <a:cs typeface="Arial"/>
              <a:sym typeface="Arial"/>
            </a:endParaRPr>
          </a:p>
          <a:p>
            <a:pPr indent="0" lvl="0" marL="0" rtl="0" algn="just">
              <a:spcBef>
                <a:spcPts val="1200"/>
              </a:spcBef>
              <a:spcAft>
                <a:spcPts val="0"/>
              </a:spcAft>
              <a:buNone/>
            </a:pPr>
            <a:r>
              <a:rPr lang="tr" sz="1150">
                <a:solidFill>
                  <a:srgbClr val="404040"/>
                </a:solidFill>
                <a:highlight>
                  <a:srgbClr val="FFFFFF"/>
                </a:highlight>
                <a:latin typeface="Arial"/>
                <a:ea typeface="Arial"/>
                <a:cs typeface="Arial"/>
                <a:sym typeface="Arial"/>
              </a:rPr>
              <a:t>Diyelim ki biz çağırdığımız metot içerisinde bu değişkenin değerini değiştirdik,o zaman metot içerisinde bu değişkenin yeni değeri geçerli olur.Fakat metot içerisinden çıktığımızda,değişken,değişmeden önceki değerine geri dönecektir.Çünkü biz metoda değişken adresinin kendisini değil,kopyasını verdik ve o kopyanın değeri değişti.</a:t>
            </a:r>
            <a:endParaRPr sz="1150">
              <a:solidFill>
                <a:srgbClr val="404040"/>
              </a:solidFill>
              <a:highlight>
                <a:srgbClr val="FFFFFF"/>
              </a:highlight>
              <a:latin typeface="Arial"/>
              <a:ea typeface="Arial"/>
              <a:cs typeface="Arial"/>
              <a:sym typeface="Arial"/>
            </a:endParaRPr>
          </a:p>
          <a:p>
            <a:pPr indent="0" lvl="0" marL="0" rtl="0" algn="l">
              <a:spcBef>
                <a:spcPts val="17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JDK, JRE, JVM, JİT kavramları nelerdir ?</a:t>
            </a:r>
            <a:endParaRPr/>
          </a:p>
        </p:txBody>
      </p:sp>
      <p:sp>
        <p:nvSpPr>
          <p:cNvPr id="165" name="Google Shape;165;p19"/>
          <p:cNvSpPr txBox="1"/>
          <p:nvPr>
            <p:ph idx="1" type="body"/>
          </p:nvPr>
        </p:nvSpPr>
        <p:spPr>
          <a:xfrm>
            <a:off x="819150" y="1533375"/>
            <a:ext cx="7505700" cy="29055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tr" sz="2100">
                <a:solidFill>
                  <a:srgbClr val="202124"/>
                </a:solidFill>
                <a:highlight>
                  <a:srgbClr val="F8F9FA"/>
                </a:highlight>
                <a:latin typeface="Arial"/>
                <a:ea typeface="Arial"/>
                <a:cs typeface="Arial"/>
                <a:sym typeface="Arial"/>
              </a:rPr>
              <a:t>Java =&gt; Java ME, java SE, java EE</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rPr lang="tr" sz="2100">
                <a:solidFill>
                  <a:srgbClr val="202124"/>
                </a:solidFill>
                <a:highlight>
                  <a:srgbClr val="F8F9FA"/>
                </a:highlight>
                <a:latin typeface="Arial"/>
                <a:ea typeface="Arial"/>
                <a:cs typeface="Arial"/>
                <a:sym typeface="Arial"/>
              </a:rPr>
              <a:t>Java Sanal Makinesi (JVM) soyut bir bilgi işlem makinesidir.</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rPr lang="tr" sz="2100">
                <a:solidFill>
                  <a:srgbClr val="202124"/>
                </a:solidFill>
                <a:highlight>
                  <a:srgbClr val="F8F9FA"/>
                </a:highlight>
                <a:latin typeface="Arial"/>
                <a:ea typeface="Arial"/>
                <a:cs typeface="Arial"/>
                <a:sym typeface="Arial"/>
              </a:rPr>
              <a:t>Java Runtime Environment (JRE), JVM'nin bir uygulamasıdır.</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rPr lang="tr" sz="2100">
                <a:solidFill>
                  <a:srgbClr val="202124"/>
                </a:solidFill>
                <a:highlight>
                  <a:srgbClr val="F8F9FA"/>
                </a:highlight>
                <a:latin typeface="Arial"/>
                <a:ea typeface="Arial"/>
                <a:cs typeface="Arial"/>
                <a:sym typeface="Arial"/>
              </a:rPr>
              <a:t>Java Geliştirme Kiti (JDK), Java kitaplıkları, Java kaynak derleyicileri, Java hata ayıklayıcıları, paketleme ve dağıtım araçları gibi çeşitli geliştirme araçlarıyla birlikte JRE'yi içerir.</a:t>
            </a:r>
            <a:endParaRPr sz="2100">
              <a:solidFill>
                <a:srgbClr val="202124"/>
              </a:solidFill>
              <a:highlight>
                <a:srgbClr val="F8F9FA"/>
              </a:highlight>
              <a:latin typeface="Arial"/>
              <a:ea typeface="Arial"/>
              <a:cs typeface="Arial"/>
              <a:sym typeface="Arial"/>
            </a:endParaRPr>
          </a:p>
          <a:p>
            <a:pPr indent="0" lvl="0" marL="0" marR="38100" rtl="0" algn="l">
              <a:lnSpc>
                <a:spcPct val="128571"/>
              </a:lnSpc>
              <a:spcBef>
                <a:spcPts val="1200"/>
              </a:spcBef>
              <a:spcAft>
                <a:spcPts val="0"/>
              </a:spcAft>
              <a:buNone/>
            </a:pPr>
            <a:r>
              <a:rPr lang="tr" sz="2100">
                <a:solidFill>
                  <a:srgbClr val="202124"/>
                </a:solidFill>
                <a:highlight>
                  <a:srgbClr val="F8F9FA"/>
                </a:highlight>
                <a:latin typeface="Arial"/>
                <a:ea typeface="Arial"/>
                <a:cs typeface="Arial"/>
                <a:sym typeface="Arial"/>
              </a:rPr>
              <a:t>Just In Time derleyicisi (JIT), program anında yürütülmeye başladıktan sonra çalıştırılır. Çalışma zamanı bilgilerine erişimi vardır ve daha iyi performans için kodun optimizasyonlarını yapar.</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0"/>
          <p:cNvPicPr preferRelativeResize="0"/>
          <p:nvPr/>
        </p:nvPicPr>
        <p:blipFill>
          <a:blip r:embed="rId3">
            <a:alphaModFix/>
          </a:blip>
          <a:stretch>
            <a:fillRect/>
          </a:stretch>
        </p:blipFill>
        <p:spPr>
          <a:xfrm>
            <a:off x="285750" y="428625"/>
            <a:ext cx="8572500" cy="428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Primitive Type ve Wrapper Class</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222222"/>
                </a:solidFill>
                <a:latin typeface="Arial"/>
                <a:ea typeface="Arial"/>
                <a:cs typeface="Arial"/>
                <a:sym typeface="Arial"/>
              </a:rPr>
              <a:t>Java'daki bir Wrapper sınıfı, ilkel bir veri türünü bir nesneye ve nesneyi de ilkel bir türe dönüştürmek için kullanılır. İlkel veri türleri bile birincil veri türlerini depolamak için kullanılır,</a:t>
            </a:r>
            <a:endParaRPr>
              <a:solidFill>
                <a:srgbClr val="222222"/>
              </a:solidFill>
              <a:latin typeface="Arial"/>
              <a:ea typeface="Arial"/>
              <a:cs typeface="Arial"/>
              <a:sym typeface="Arial"/>
            </a:endParaRPr>
          </a:p>
          <a:p>
            <a:pPr indent="0" lvl="0" marL="0" rtl="0" algn="l">
              <a:spcBef>
                <a:spcPts val="1200"/>
              </a:spcBef>
              <a:spcAft>
                <a:spcPts val="0"/>
              </a:spcAft>
              <a:buNone/>
            </a:pPr>
            <a:r>
              <a:rPr lang="tr">
                <a:solidFill>
                  <a:srgbClr val="222222"/>
                </a:solidFill>
                <a:latin typeface="Arial"/>
                <a:ea typeface="Arial"/>
                <a:cs typeface="Arial"/>
                <a:sym typeface="Arial"/>
              </a:rPr>
              <a:t>İlkel veri türleri, Java programlama dili tarafından sağlanan önceden tanımlanmış veri türleridir.</a:t>
            </a:r>
            <a:endParaRPr>
              <a:solidFill>
                <a:srgbClr val="222222"/>
              </a:solidFill>
              <a:latin typeface="Arial"/>
              <a:ea typeface="Arial"/>
              <a:cs typeface="Arial"/>
              <a:sym typeface="Arial"/>
            </a:endParaRPr>
          </a:p>
          <a:p>
            <a:pPr indent="0" lvl="0" marL="0" rtl="0" algn="l">
              <a:spcBef>
                <a:spcPts val="1200"/>
              </a:spcBef>
              <a:spcAft>
                <a:spcPts val="0"/>
              </a:spcAft>
              <a:buNone/>
            </a:pPr>
            <a:r>
              <a:rPr lang="tr">
                <a:solidFill>
                  <a:srgbClr val="222222"/>
                </a:solidFill>
                <a:latin typeface="Arial"/>
                <a:ea typeface="Arial"/>
                <a:cs typeface="Arial"/>
                <a:sym typeface="Arial"/>
              </a:rPr>
              <a:t>Java'daki hem Wrapper sınıfı hem de Primitive Type, programlamada veri depolamak için kullanılabilir.</a:t>
            </a:r>
            <a:endParaRPr>
              <a:solidFill>
                <a:srgbClr val="222222"/>
              </a:solidFill>
              <a:latin typeface="Arial"/>
              <a:ea typeface="Arial"/>
              <a:cs typeface="Arial"/>
              <a:sym typeface="Arial"/>
            </a:endParaRPr>
          </a:p>
          <a:p>
            <a:pPr indent="0" lvl="0" marL="0" rtl="0" algn="l">
              <a:spcBef>
                <a:spcPts val="4100"/>
              </a:spcBef>
              <a:spcAft>
                <a:spcPts val="1200"/>
              </a:spcAft>
              <a:buNone/>
            </a:pPr>
            <a:r>
              <a:t/>
            </a:r>
            <a:endParaRPr>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