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EB7C522B-D8F3-4F4B-9309-4B369F4F73F2}"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341499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102152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404752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6591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966194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EB7C522B-D8F3-4F4B-9309-4B369F4F73F2}" type="datetimeFigureOut">
              <a:rPr lang="tr-TR" smtClean="0"/>
              <a:t>14.01.2022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113088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EB7C522B-D8F3-4F4B-9309-4B369F4F73F2}" type="datetimeFigureOut">
              <a:rPr lang="tr-TR" smtClean="0"/>
              <a:t>14.01.2022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827489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B7C522B-D8F3-4F4B-9309-4B369F4F73F2}"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2117275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B7C522B-D8F3-4F4B-9309-4B369F4F73F2}"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286789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B7C522B-D8F3-4F4B-9309-4B369F4F73F2}"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12226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smtClean="0"/>
              <a:t>Asıl başlık stili için tıklatın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B7C522B-D8F3-4F4B-9309-4B369F4F73F2}" type="datetimeFigureOut">
              <a:rPr lang="tr-TR" smtClean="0"/>
              <a:t>14.01.2022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5592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326957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913795" y="2912232"/>
            <a:ext cx="5107208" cy="287896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2912232"/>
            <a:ext cx="5095357" cy="287896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B7C522B-D8F3-4F4B-9309-4B369F4F73F2}" type="datetimeFigureOut">
              <a:rPr lang="tr-TR" smtClean="0"/>
              <a:t>14.01.2022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143243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B7C522B-D8F3-4F4B-9309-4B369F4F73F2}" type="datetimeFigureOut">
              <a:rPr lang="tr-TR" smtClean="0"/>
              <a:t>14.01.2022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167236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C522B-D8F3-4F4B-9309-4B369F4F73F2}" type="datetimeFigureOut">
              <a:rPr lang="tr-TR" smtClean="0"/>
              <a:t>14.01.2022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67389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smtClean="0"/>
              <a:t>Asıl başlık stili için tıklatın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413322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B7C522B-D8F3-4F4B-9309-4B369F4F73F2}" type="datetimeFigureOut">
              <a:rPr lang="tr-TR" smtClean="0"/>
              <a:t>14.01.2022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DD2DD05-801B-40D3-BC68-EDE7AF8CE94A}" type="slidenum">
              <a:rPr lang="tr-TR" smtClean="0"/>
              <a:t>‹#›</a:t>
            </a:fld>
            <a:endParaRPr lang="tr-TR"/>
          </a:p>
        </p:txBody>
      </p:sp>
    </p:spTree>
    <p:extLst>
      <p:ext uri="{BB962C8B-B14F-4D97-AF65-F5344CB8AC3E}">
        <p14:creationId xmlns:p14="http://schemas.microsoft.com/office/powerpoint/2010/main" val="167655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7C522B-D8F3-4F4B-9309-4B369F4F73F2}" type="datetimeFigureOut">
              <a:rPr lang="tr-TR" smtClean="0"/>
              <a:t>14.01.2022</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D2DD05-801B-40D3-BC68-EDE7AF8CE94A}" type="slidenum">
              <a:rPr lang="tr-TR" smtClean="0"/>
              <a:t>‹#›</a:t>
            </a:fld>
            <a:endParaRPr lang="tr-TR"/>
          </a:p>
        </p:txBody>
      </p:sp>
    </p:spTree>
    <p:extLst>
      <p:ext uri="{BB962C8B-B14F-4D97-AF65-F5344CB8AC3E}">
        <p14:creationId xmlns:p14="http://schemas.microsoft.com/office/powerpoint/2010/main" val="29650756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484838" y="878890"/>
            <a:ext cx="9957982" cy="923330"/>
          </a:xfrm>
          <a:prstGeom prst="rect">
            <a:avLst/>
          </a:prstGeom>
          <a:noFill/>
        </p:spPr>
        <p:txBody>
          <a:bodyPr wrap="none" lIns="91440" tIns="45720" rIns="91440" bIns="45720">
            <a:spAutoFit/>
          </a:bodyPr>
          <a:lstStyle/>
          <a:p>
            <a:pPr algn="ctr"/>
            <a:r>
              <a:rPr lang="tr-TR" sz="5400" dirty="0" smtClean="0">
                <a:ln w="0"/>
                <a:effectLst>
                  <a:outerShdw blurRad="38100" dist="19050" dir="2700000" algn="tl" rotWithShape="0">
                    <a:schemeClr val="dk1">
                      <a:alpha val="40000"/>
                    </a:schemeClr>
                  </a:outerShdw>
                </a:effectLst>
              </a:rPr>
              <a:t>JAVA 9’LA GELEN ÖZELLİKLER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5" name="Dikdörtgen 4"/>
          <p:cNvSpPr/>
          <p:nvPr/>
        </p:nvSpPr>
        <p:spPr>
          <a:xfrm>
            <a:off x="388619" y="2414180"/>
            <a:ext cx="4347922" cy="1323439"/>
          </a:xfrm>
          <a:prstGeom prst="rect">
            <a:avLst/>
          </a:prstGeom>
          <a:noFill/>
        </p:spPr>
        <p:txBody>
          <a:bodyPr wrap="none" lIns="91440" tIns="45720" rIns="91440" bIns="45720">
            <a:spAutoFit/>
          </a:bodyPr>
          <a:lstStyle/>
          <a:p>
            <a:pPr algn="ctr"/>
            <a:r>
              <a:rPr lang="tr-TR" sz="4000" b="0" cap="none" spc="0" dirty="0" smtClean="0">
                <a:ln w="0"/>
                <a:solidFill>
                  <a:schemeClr val="tx1"/>
                </a:solidFill>
                <a:effectLst>
                  <a:outerShdw blurRad="38100" dist="19050" dir="2700000" algn="tl" rotWithShape="0">
                    <a:schemeClr val="dk1">
                      <a:alpha val="40000"/>
                    </a:schemeClr>
                  </a:outerShdw>
                </a:effectLst>
              </a:rPr>
              <a:t>OKTAY ÇAMLICA</a:t>
            </a:r>
          </a:p>
          <a:p>
            <a:pPr algn="ctr"/>
            <a:r>
              <a:rPr lang="tr-TR" sz="4000" dirty="0" smtClean="0">
                <a:ln w="0"/>
                <a:effectLst>
                  <a:outerShdw blurRad="38100" dist="19050" dir="2700000" algn="tl" rotWithShape="0">
                    <a:schemeClr val="dk1">
                      <a:alpha val="40000"/>
                    </a:schemeClr>
                  </a:outerShdw>
                </a:effectLst>
              </a:rPr>
              <a:t>PATİKA-İNNOVA</a:t>
            </a:r>
            <a:endParaRPr lang="tr-TR"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1816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5752" y="620889"/>
            <a:ext cx="4809672" cy="1049867"/>
          </a:xfrm>
        </p:spPr>
        <p:txBody>
          <a:bodyPr/>
          <a:lstStyle/>
          <a:p>
            <a:r>
              <a:rPr lang="tr-TR" dirty="0">
                <a:effectLst/>
              </a:rPr>
              <a:t>Modüler sistem</a:t>
            </a:r>
            <a:r>
              <a:rPr lang="tr-TR" b="0" dirty="0">
                <a:effectLst/>
              </a:rPr>
              <a:t/>
            </a:r>
            <a:br>
              <a:rPr lang="tr-TR" b="0" dirty="0">
                <a:effectLst/>
              </a:rPr>
            </a:br>
            <a:endParaRPr lang="tr-TR" dirty="0"/>
          </a:p>
        </p:txBody>
      </p:sp>
      <p:sp>
        <p:nvSpPr>
          <p:cNvPr id="3" name="İçerik Yer Tutucusu 2"/>
          <p:cNvSpPr>
            <a:spLocks noGrp="1"/>
          </p:cNvSpPr>
          <p:nvPr>
            <p:ph idx="1"/>
          </p:nvPr>
        </p:nvSpPr>
        <p:spPr>
          <a:xfrm>
            <a:off x="237068" y="1264356"/>
            <a:ext cx="11830754" cy="5113866"/>
          </a:xfrm>
        </p:spPr>
        <p:txBody>
          <a:bodyPr>
            <a:normAutofit fontScale="77500" lnSpcReduction="20000"/>
          </a:bodyPr>
          <a:lstStyle/>
          <a:p>
            <a:pPr marL="0" indent="0" algn="just">
              <a:buNone/>
            </a:pPr>
            <a:r>
              <a:rPr lang="tr-TR" dirty="0" err="1"/>
              <a:t>Jigsaw</a:t>
            </a:r>
            <a:r>
              <a:rPr lang="tr-TR" dirty="0"/>
              <a:t>(yapboz) projesi kapsamında hayatımıza giren bu yenilik ile projelerin erişim gereksinimleri ve sunduğu özellikleri net olan modüllerden oluşması hedeflenmektedir.</a:t>
            </a:r>
          </a:p>
          <a:p>
            <a:pPr marL="0" indent="0" algn="just">
              <a:buNone/>
            </a:pPr>
            <a:r>
              <a:rPr lang="tr-TR" dirty="0"/>
              <a:t>Bu sistemde kullanılan bir modül birbirleriyle ilişkili paketler(</a:t>
            </a:r>
            <a:r>
              <a:rPr lang="tr-TR" dirty="0" err="1"/>
              <a:t>packages</a:t>
            </a:r>
            <a:r>
              <a:rPr lang="tr-TR" dirty="0"/>
              <a:t>), kaynaklar(</a:t>
            </a:r>
            <a:r>
              <a:rPr lang="tr-TR" dirty="0" err="1"/>
              <a:t>resources</a:t>
            </a:r>
            <a:r>
              <a:rPr lang="tr-TR" dirty="0"/>
              <a:t>) ve kendisini açıklayan bir dosyadan(module-info.java) oluşmaktadır.</a:t>
            </a:r>
          </a:p>
          <a:p>
            <a:pPr marL="0" indent="0" algn="just">
              <a:buNone/>
            </a:pPr>
            <a:r>
              <a:rPr lang="tr-TR" dirty="0"/>
              <a:t>Bir modülün neler sunduğu ve nelere ihtiyaç duyduğu module-info.java ile tanımlanır. Modülün sundukları “</a:t>
            </a:r>
            <a:r>
              <a:rPr lang="tr-TR" dirty="0" err="1"/>
              <a:t>exports</a:t>
            </a:r>
            <a:r>
              <a:rPr lang="tr-TR" dirty="0"/>
              <a:t>”, modülün ihtiyaç duydukları ise “</a:t>
            </a:r>
            <a:r>
              <a:rPr lang="tr-TR" dirty="0" err="1"/>
              <a:t>requires</a:t>
            </a:r>
            <a:r>
              <a:rPr lang="tr-TR" dirty="0"/>
              <a:t>” </a:t>
            </a:r>
            <a:r>
              <a:rPr lang="tr-TR" dirty="0" err="1"/>
              <a:t>keywordleri</a:t>
            </a:r>
            <a:r>
              <a:rPr lang="tr-TR" dirty="0"/>
              <a:t> ile belirtilir. Örnek bir modül ile ilgili tanım aşağıdaki gibi yapılabilir:</a:t>
            </a:r>
          </a:p>
          <a:p>
            <a:pPr marL="0" indent="0" algn="just">
              <a:buNone/>
            </a:pPr>
            <a:r>
              <a:rPr lang="tr-TR" dirty="0" err="1"/>
              <a:t>module</a:t>
            </a:r>
            <a:r>
              <a:rPr lang="tr-TR" dirty="0"/>
              <a:t> </a:t>
            </a:r>
            <a:r>
              <a:rPr lang="tr-TR" dirty="0" err="1" smtClean="0"/>
              <a:t>com.oktay.simpleProject.model</a:t>
            </a:r>
            <a:r>
              <a:rPr lang="tr-TR" dirty="0" smtClean="0"/>
              <a:t> </a:t>
            </a:r>
            <a:r>
              <a:rPr lang="tr-TR" dirty="0"/>
              <a:t>{</a:t>
            </a:r>
          </a:p>
          <a:p>
            <a:pPr marL="0" indent="0" algn="just">
              <a:buNone/>
            </a:pPr>
            <a:r>
              <a:rPr lang="tr-TR" dirty="0"/>
              <a:t>  </a:t>
            </a:r>
            <a:r>
              <a:rPr lang="tr-TR" dirty="0" err="1"/>
              <a:t>exports</a:t>
            </a:r>
            <a:r>
              <a:rPr lang="tr-TR" dirty="0"/>
              <a:t> </a:t>
            </a:r>
            <a:r>
              <a:rPr lang="tr-TR" dirty="0" err="1" smtClean="0"/>
              <a:t>com.oktay.simpleProject.model</a:t>
            </a:r>
            <a:r>
              <a:rPr lang="tr-TR" dirty="0"/>
              <a:t>;</a:t>
            </a:r>
          </a:p>
          <a:p>
            <a:pPr marL="0" indent="0" algn="just">
              <a:buNone/>
            </a:pPr>
            <a:r>
              <a:rPr lang="tr-TR" dirty="0"/>
              <a:t>}</a:t>
            </a:r>
          </a:p>
          <a:p>
            <a:pPr marL="0" indent="0" algn="just">
              <a:buNone/>
            </a:pPr>
            <a:r>
              <a:rPr lang="tr-TR" dirty="0"/>
              <a:t>Bu modülü kullanacak diğer bir modül içinse tanım aşağıdaki </a:t>
            </a:r>
            <a:r>
              <a:rPr lang="tr-TR" dirty="0" smtClean="0"/>
              <a:t>gibi </a:t>
            </a:r>
            <a:r>
              <a:rPr lang="tr-TR" dirty="0"/>
              <a:t>olacaktır:</a:t>
            </a:r>
          </a:p>
          <a:p>
            <a:pPr marL="0" indent="0" algn="just">
              <a:buNone/>
            </a:pPr>
            <a:r>
              <a:rPr lang="tr-TR" dirty="0" err="1"/>
              <a:t>module</a:t>
            </a:r>
            <a:r>
              <a:rPr lang="tr-TR" dirty="0"/>
              <a:t> </a:t>
            </a:r>
            <a:r>
              <a:rPr lang="tr-TR" dirty="0" err="1" smtClean="0"/>
              <a:t>com.oktay.simpleProject.service</a:t>
            </a:r>
            <a:r>
              <a:rPr lang="tr-TR" dirty="0" smtClean="0"/>
              <a:t> </a:t>
            </a:r>
            <a:r>
              <a:rPr lang="tr-TR" dirty="0"/>
              <a:t>{</a:t>
            </a:r>
          </a:p>
          <a:p>
            <a:pPr marL="0" indent="0" algn="just">
              <a:buNone/>
            </a:pPr>
            <a:r>
              <a:rPr lang="tr-TR" dirty="0"/>
              <a:t>  </a:t>
            </a:r>
            <a:r>
              <a:rPr lang="tr-TR" dirty="0" err="1"/>
              <a:t>requires</a:t>
            </a:r>
            <a:r>
              <a:rPr lang="tr-TR" dirty="0"/>
              <a:t> </a:t>
            </a:r>
            <a:r>
              <a:rPr lang="tr-TR" dirty="0" err="1"/>
              <a:t>transitive</a:t>
            </a:r>
            <a:r>
              <a:rPr lang="tr-TR" dirty="0"/>
              <a:t> </a:t>
            </a:r>
            <a:r>
              <a:rPr lang="tr-TR" dirty="0" err="1"/>
              <a:t>com.burak.simpleProject.model</a:t>
            </a:r>
            <a:r>
              <a:rPr lang="tr-TR" dirty="0"/>
              <a:t>;</a:t>
            </a:r>
          </a:p>
          <a:p>
            <a:pPr marL="0" indent="0" algn="just">
              <a:buNone/>
            </a:pPr>
            <a:r>
              <a:rPr lang="tr-TR" dirty="0"/>
              <a:t>  </a:t>
            </a:r>
            <a:r>
              <a:rPr lang="tr-TR" dirty="0" err="1"/>
              <a:t>exports</a:t>
            </a:r>
            <a:r>
              <a:rPr lang="tr-TR" dirty="0"/>
              <a:t> </a:t>
            </a:r>
            <a:r>
              <a:rPr lang="tr-TR" dirty="0" err="1" smtClean="0"/>
              <a:t>com.oktay.simpleProject.service</a:t>
            </a:r>
            <a:r>
              <a:rPr lang="tr-TR" dirty="0"/>
              <a:t>;</a:t>
            </a:r>
          </a:p>
          <a:p>
            <a:pPr marL="0" indent="0" algn="just">
              <a:buNone/>
            </a:pPr>
            <a:r>
              <a:rPr lang="tr-TR" dirty="0"/>
              <a:t>}</a:t>
            </a:r>
          </a:p>
        </p:txBody>
      </p:sp>
    </p:spTree>
    <p:extLst>
      <p:ext uri="{BB962C8B-B14F-4D97-AF65-F5344CB8AC3E}">
        <p14:creationId xmlns:p14="http://schemas.microsoft.com/office/powerpoint/2010/main" val="648672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baeldung.com/project-jigsaw-java-modular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84578" y="372533"/>
            <a:ext cx="3847778" cy="544124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402392" y="383823"/>
            <a:ext cx="7409519" cy="646331"/>
          </a:xfrm>
          <a:prstGeom prst="rect">
            <a:avLst/>
          </a:prstGeom>
          <a:noFill/>
        </p:spPr>
        <p:txBody>
          <a:bodyPr wrap="square" lIns="91440" tIns="45720" rIns="91440" bIns="45720">
            <a:spAutoFit/>
          </a:bodyPr>
          <a:lstStyle/>
          <a:p>
            <a:pPr algn="just"/>
            <a:r>
              <a:rPr lang="tr-TR" dirty="0" err="1" smtClean="0"/>
              <a:t>Baeldung’un</a:t>
            </a:r>
            <a:r>
              <a:rPr lang="tr-TR" dirty="0" smtClean="0"/>
              <a:t> ele aldığı yazıdan</a:t>
            </a:r>
            <a:r>
              <a:rPr lang="tr-TR" dirty="0"/>
              <a:t> örnek vermek gerekirse modül yapısı ile </a:t>
            </a:r>
            <a:r>
              <a:rPr lang="tr-TR" dirty="0" smtClean="0"/>
              <a:t>yandaki </a:t>
            </a:r>
            <a:r>
              <a:rPr lang="tr-TR" dirty="0"/>
              <a:t>gibi proje oluşturulabilir:</a:t>
            </a:r>
            <a:endParaRPr lang="tr-TR" sz="5400" b="0" cap="none" spc="0" dirty="0">
              <a:ln w="0"/>
              <a:solidFill>
                <a:schemeClr val="tx1"/>
              </a:solidFill>
              <a:effectLst>
                <a:outerShdw blurRad="38100" dist="19050" dir="2700000" algn="tl" rotWithShape="0">
                  <a:schemeClr val="dk1">
                    <a:alpha val="40000"/>
                  </a:schemeClr>
                </a:outerShdw>
              </a:effectLst>
            </a:endParaRPr>
          </a:p>
        </p:txBody>
      </p:sp>
      <p:sp>
        <p:nvSpPr>
          <p:cNvPr id="6" name="Dikdörtgen 5"/>
          <p:cNvSpPr/>
          <p:nvPr/>
        </p:nvSpPr>
        <p:spPr>
          <a:xfrm>
            <a:off x="402392" y="1018864"/>
            <a:ext cx="7505474" cy="4247317"/>
          </a:xfrm>
          <a:prstGeom prst="rect">
            <a:avLst/>
          </a:prstGeom>
        </p:spPr>
        <p:txBody>
          <a:bodyPr wrap="square">
            <a:spAutoFit/>
          </a:bodyPr>
          <a:lstStyle/>
          <a:p>
            <a:pPr algn="just"/>
            <a:r>
              <a:rPr lang="tr-TR" dirty="0" smtClean="0"/>
              <a:t>     Bu sistemin kazandıracağı birkaç konuya değinmek gerekirse:</a:t>
            </a:r>
          </a:p>
          <a:p>
            <a:pPr marL="285750" indent="-285750" algn="just">
              <a:buFont typeface="Arial" panose="020B0604020202020204" pitchFamily="34" charset="0"/>
              <a:buChar char="•"/>
            </a:pPr>
            <a:r>
              <a:rPr lang="tr-TR" dirty="0" smtClean="0"/>
              <a:t>Hangi modülün ne sunduğunu ve neye ihtiyaç duyduğunu bilmemiz kod okunabilirliğini artıran bir durum.</a:t>
            </a:r>
          </a:p>
          <a:p>
            <a:pPr marL="285750" indent="-285750" algn="just">
              <a:buFont typeface="Arial" panose="020B0604020202020204" pitchFamily="34" charset="0"/>
              <a:buChar char="•"/>
            </a:pPr>
            <a:r>
              <a:rPr lang="tr-TR" dirty="0" smtClean="0"/>
              <a:t>Kullandığımız </a:t>
            </a:r>
            <a:r>
              <a:rPr lang="tr-TR" dirty="0" err="1" smtClean="0"/>
              <a:t>JDK’ların</a:t>
            </a:r>
            <a:r>
              <a:rPr lang="tr-TR" dirty="0" smtClean="0"/>
              <a:t> binlerce </a:t>
            </a:r>
            <a:r>
              <a:rPr lang="tr-TR" dirty="0" err="1" smtClean="0"/>
              <a:t>class</a:t>
            </a:r>
            <a:r>
              <a:rPr lang="tr-TR" dirty="0" smtClean="0"/>
              <a:t> barındırdığını göz önünde bulundurursak, modüler yapı ile çok daha az yer kaplayan ve daha az kaynak kullanan JDK versiyonları ile uygulamalarımızı çalıştırabiliriz. Dolayısıyla hem elimizdeki cihazlardan daha fazla faydalanabileceğimiz gibi daha az kaynağa sahip cihazlarda da uygulamalarımız çalıştırabilir hale geleceğiz.</a:t>
            </a:r>
          </a:p>
          <a:p>
            <a:pPr marL="285750" indent="-285750" algn="just">
              <a:buFont typeface="Arial" panose="020B0604020202020204" pitchFamily="34" charset="0"/>
              <a:buChar char="•"/>
            </a:pPr>
            <a:r>
              <a:rPr lang="tr-TR" dirty="0" smtClean="0"/>
              <a:t>Her modülün kendine ait bir kaynaklar(</a:t>
            </a:r>
            <a:r>
              <a:rPr lang="tr-TR" dirty="0" err="1" smtClean="0"/>
              <a:t>resources</a:t>
            </a:r>
            <a:r>
              <a:rPr lang="tr-TR" dirty="0" smtClean="0"/>
              <a:t>) birimi olduğu için projedeki tüm kaynakları tek bir noktadan yönetmekten çok daha avantajlı bir konumdayız.</a:t>
            </a:r>
          </a:p>
          <a:p>
            <a:pPr marL="285750" indent="-285750" algn="just">
              <a:buFont typeface="Arial" panose="020B0604020202020204" pitchFamily="34" charset="0"/>
              <a:buChar char="•"/>
            </a:pPr>
            <a:r>
              <a:rPr lang="tr-TR" dirty="0" smtClean="0"/>
              <a:t>Farklı modüllere sahip bir projede herhangi bir modül üzerine geliştirme yapmak bu yapıyı kullanmayan projelere göre çok daha kolay olacaktır.</a:t>
            </a:r>
            <a:endParaRPr lang="tr-TR" dirty="0"/>
          </a:p>
        </p:txBody>
      </p:sp>
    </p:spTree>
    <p:extLst>
      <p:ext uri="{BB962C8B-B14F-4D97-AF65-F5344CB8AC3E}">
        <p14:creationId xmlns:p14="http://schemas.microsoft.com/office/powerpoint/2010/main" val="2510283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JShell</a:t>
            </a:r>
            <a:endParaRPr lang="tr-TR" dirty="0"/>
          </a:p>
        </p:txBody>
      </p:sp>
      <p:pic>
        <p:nvPicPr>
          <p:cNvPr id="2050" name="Picture 2" descr="https://miro.medium.com/max/700/1*foAxanKDLxbXX7fgA_ATB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50" y="2275788"/>
            <a:ext cx="10849227" cy="2929291"/>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530577" y="1782689"/>
            <a:ext cx="10193867" cy="646331"/>
          </a:xfrm>
          <a:prstGeom prst="rect">
            <a:avLst/>
          </a:prstGeom>
        </p:spPr>
        <p:txBody>
          <a:bodyPr wrap="square">
            <a:spAutoFit/>
          </a:bodyPr>
          <a:lstStyle/>
          <a:p>
            <a:r>
              <a:rPr lang="tr-TR" dirty="0" smtClean="0"/>
              <a:t>Java 9 ile gelmiş diğer bir yenilik ise </a:t>
            </a:r>
            <a:r>
              <a:rPr lang="tr-TR" dirty="0" err="1" smtClean="0"/>
              <a:t>JShell</a:t>
            </a:r>
            <a:r>
              <a:rPr lang="tr-TR" dirty="0" smtClean="0"/>
              <a:t> aracı. Kısaca ifade etmek gerekirse “hızlı bir şekilde değişkenler tanıyıp bu değişkenleri kullanarak </a:t>
            </a:r>
            <a:r>
              <a:rPr lang="tr-TR" dirty="0" err="1" smtClean="0"/>
              <a:t>methodlar</a:t>
            </a:r>
            <a:r>
              <a:rPr lang="tr-TR" dirty="0" smtClean="0"/>
              <a:t> yazabileceğimiz bir araç” olan </a:t>
            </a:r>
            <a:r>
              <a:rPr lang="tr-TR" dirty="0" err="1" smtClean="0"/>
              <a:t>Jshell</a:t>
            </a:r>
            <a:r>
              <a:rPr lang="tr-TR" dirty="0" smtClean="0"/>
              <a:t>.</a:t>
            </a:r>
            <a:endParaRPr lang="tr-TR" dirty="0"/>
          </a:p>
        </p:txBody>
      </p:sp>
    </p:spTree>
    <p:extLst>
      <p:ext uri="{BB962C8B-B14F-4D97-AF65-F5344CB8AC3E}">
        <p14:creationId xmlns:p14="http://schemas.microsoft.com/office/powerpoint/2010/main" val="90859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Interface’lerde</a:t>
            </a:r>
            <a:r>
              <a:rPr lang="tr-TR" dirty="0"/>
              <a:t> </a:t>
            </a:r>
            <a:r>
              <a:rPr lang="tr-TR" dirty="0" err="1"/>
              <a:t>private</a:t>
            </a:r>
            <a:r>
              <a:rPr lang="tr-TR" dirty="0"/>
              <a:t> </a:t>
            </a:r>
            <a:r>
              <a:rPr lang="tr-TR" dirty="0" err="1"/>
              <a:t>method</a:t>
            </a:r>
            <a:r>
              <a:rPr lang="tr-TR" dirty="0"/>
              <a:t> kullanımı</a:t>
            </a:r>
          </a:p>
        </p:txBody>
      </p:sp>
      <p:sp>
        <p:nvSpPr>
          <p:cNvPr id="3" name="İçerik Yer Tutucusu 2"/>
          <p:cNvSpPr>
            <a:spLocks noGrp="1"/>
          </p:cNvSpPr>
          <p:nvPr>
            <p:ph idx="1"/>
          </p:nvPr>
        </p:nvSpPr>
        <p:spPr/>
        <p:txBody>
          <a:bodyPr/>
          <a:lstStyle/>
          <a:p>
            <a:r>
              <a:rPr lang="tr-TR" dirty="0"/>
              <a:t>Java 9 ile birlikte </a:t>
            </a:r>
            <a:r>
              <a:rPr lang="tr-TR" dirty="0" err="1"/>
              <a:t>interfaceler</a:t>
            </a:r>
            <a:r>
              <a:rPr lang="tr-TR" dirty="0"/>
              <a:t> üzerinde birden fazla </a:t>
            </a:r>
            <a:r>
              <a:rPr lang="tr-TR" dirty="0" err="1"/>
              <a:t>public</a:t>
            </a:r>
            <a:r>
              <a:rPr lang="tr-TR" dirty="0"/>
              <a:t> </a:t>
            </a:r>
            <a:r>
              <a:rPr lang="tr-TR" dirty="0" err="1"/>
              <a:t>method</a:t>
            </a:r>
            <a:r>
              <a:rPr lang="tr-TR" dirty="0"/>
              <a:t> içerisinde kullandığımız veya </a:t>
            </a:r>
            <a:r>
              <a:rPr lang="tr-TR" dirty="0" err="1"/>
              <a:t>public</a:t>
            </a:r>
            <a:r>
              <a:rPr lang="tr-TR" dirty="0"/>
              <a:t> </a:t>
            </a:r>
            <a:r>
              <a:rPr lang="tr-TR" dirty="0" err="1"/>
              <a:t>method</a:t>
            </a:r>
            <a:r>
              <a:rPr lang="tr-TR" dirty="0"/>
              <a:t> dışında tutarak kod okunabilirliğini artırmak istediğimiz kod bloklarını </a:t>
            </a:r>
            <a:r>
              <a:rPr lang="tr-TR" dirty="0" err="1"/>
              <a:t>private</a:t>
            </a:r>
            <a:r>
              <a:rPr lang="tr-TR" dirty="0"/>
              <a:t> </a:t>
            </a:r>
            <a:r>
              <a:rPr lang="tr-TR" dirty="0" err="1"/>
              <a:t>method</a:t>
            </a:r>
            <a:r>
              <a:rPr lang="tr-TR" dirty="0"/>
              <a:t> olarak yazabiliyoruz.</a:t>
            </a:r>
          </a:p>
        </p:txBody>
      </p:sp>
      <p:pic>
        <p:nvPicPr>
          <p:cNvPr id="8" name="Resim 7"/>
          <p:cNvPicPr>
            <a:picLocks noChangeAspect="1"/>
          </p:cNvPicPr>
          <p:nvPr/>
        </p:nvPicPr>
        <p:blipFill>
          <a:blip r:embed="rId2"/>
          <a:stretch>
            <a:fillRect/>
          </a:stretch>
        </p:blipFill>
        <p:spPr>
          <a:xfrm>
            <a:off x="1168109" y="3313994"/>
            <a:ext cx="6903446" cy="3544006"/>
          </a:xfrm>
          <a:prstGeom prst="rect">
            <a:avLst/>
          </a:prstGeom>
        </p:spPr>
      </p:pic>
    </p:spTree>
    <p:extLst>
      <p:ext uri="{BB962C8B-B14F-4D97-AF65-F5344CB8AC3E}">
        <p14:creationId xmlns:p14="http://schemas.microsoft.com/office/powerpoint/2010/main" val="135302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89618" y="195529"/>
            <a:ext cx="10353761" cy="1326321"/>
          </a:xfrm>
        </p:spPr>
        <p:txBody>
          <a:bodyPr/>
          <a:lstStyle/>
          <a:p>
            <a:r>
              <a:rPr lang="tr-TR" dirty="0" err="1"/>
              <a:t>Try-With-Resources</a:t>
            </a:r>
            <a:r>
              <a:rPr lang="tr-TR" dirty="0"/>
              <a:t> kullanımındaki geliştirmeler</a:t>
            </a:r>
          </a:p>
        </p:txBody>
      </p:sp>
      <p:sp>
        <p:nvSpPr>
          <p:cNvPr id="3" name="İçerik Yer Tutucusu 2"/>
          <p:cNvSpPr>
            <a:spLocks noGrp="1"/>
          </p:cNvSpPr>
          <p:nvPr>
            <p:ph idx="1"/>
          </p:nvPr>
        </p:nvSpPr>
        <p:spPr>
          <a:xfrm>
            <a:off x="789618" y="1362285"/>
            <a:ext cx="10353762" cy="5230425"/>
          </a:xfrm>
        </p:spPr>
        <p:txBody>
          <a:bodyPr/>
          <a:lstStyle/>
          <a:p>
            <a:r>
              <a:rPr lang="tr-TR" dirty="0">
                <a:effectLst/>
              </a:rPr>
              <a:t>Java 7 ile tanıtılmış olan “</a:t>
            </a:r>
            <a:r>
              <a:rPr lang="tr-TR" dirty="0" err="1">
                <a:effectLst/>
              </a:rPr>
              <a:t>try-with-resources</a:t>
            </a:r>
            <a:r>
              <a:rPr lang="tr-TR" dirty="0">
                <a:effectLst/>
              </a:rPr>
              <a:t>” ile </a:t>
            </a:r>
            <a:r>
              <a:rPr lang="tr-TR" dirty="0" err="1">
                <a:effectLst/>
              </a:rPr>
              <a:t>try</a:t>
            </a:r>
            <a:r>
              <a:rPr lang="tr-TR" dirty="0">
                <a:effectLst/>
              </a:rPr>
              <a:t> bloğu içerisinde tanımlanan ve </a:t>
            </a:r>
            <a:r>
              <a:rPr lang="tr-TR" dirty="0" err="1">
                <a:effectLst/>
              </a:rPr>
              <a:t>AutoClosable</a:t>
            </a:r>
            <a:r>
              <a:rPr lang="tr-TR" dirty="0">
                <a:effectLst/>
              </a:rPr>
              <a:t> </a:t>
            </a:r>
            <a:r>
              <a:rPr lang="tr-TR" dirty="0" err="1">
                <a:effectLst/>
              </a:rPr>
              <a:t>interfacei</a:t>
            </a:r>
            <a:r>
              <a:rPr lang="tr-TR" dirty="0">
                <a:effectLst/>
              </a:rPr>
              <a:t> </a:t>
            </a:r>
            <a:r>
              <a:rPr lang="tr-TR" dirty="0" err="1">
                <a:effectLst/>
              </a:rPr>
              <a:t>implement</a:t>
            </a:r>
            <a:r>
              <a:rPr lang="tr-TR" dirty="0">
                <a:effectLst/>
              </a:rPr>
              <a:t> edilmiş tanımlamalar yapabilmekteyiz. Koda daha iyi okunabilirlik katan ve daha az kodla iyi kaynak kullanımı kazandıran bu özelliğe Java 9 ile tekrar bir </a:t>
            </a:r>
            <a:r>
              <a:rPr lang="tr-TR" dirty="0" err="1">
                <a:effectLst/>
              </a:rPr>
              <a:t>local</a:t>
            </a:r>
            <a:r>
              <a:rPr lang="tr-TR" dirty="0">
                <a:effectLst/>
              </a:rPr>
              <a:t> değişken tanımlama zorunluluğu ortadan kaldırılmış oldu.</a:t>
            </a:r>
            <a:endParaRPr lang="tr-TR" dirty="0"/>
          </a:p>
        </p:txBody>
      </p:sp>
      <p:pic>
        <p:nvPicPr>
          <p:cNvPr id="5" name="Resim 4"/>
          <p:cNvPicPr>
            <a:picLocks noChangeAspect="1"/>
          </p:cNvPicPr>
          <p:nvPr/>
        </p:nvPicPr>
        <p:blipFill>
          <a:blip r:embed="rId2"/>
          <a:stretch>
            <a:fillRect/>
          </a:stretch>
        </p:blipFill>
        <p:spPr>
          <a:xfrm>
            <a:off x="1015823" y="3196872"/>
            <a:ext cx="7405688" cy="3655581"/>
          </a:xfrm>
          <a:prstGeom prst="rect">
            <a:avLst/>
          </a:prstGeom>
        </p:spPr>
      </p:pic>
    </p:spTree>
    <p:extLst>
      <p:ext uri="{BB962C8B-B14F-4D97-AF65-F5344CB8AC3E}">
        <p14:creationId xmlns:p14="http://schemas.microsoft.com/office/powerpoint/2010/main" val="1839442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3884" y="564445"/>
            <a:ext cx="10849227" cy="428978"/>
          </a:xfrm>
        </p:spPr>
        <p:txBody>
          <a:bodyPr>
            <a:normAutofit fontScale="90000"/>
          </a:bodyPr>
          <a:lstStyle/>
          <a:p>
            <a:r>
              <a:rPr lang="tr-TR" dirty="0"/>
              <a:t>Bahsedilmeye değer birkaç geliştirme</a:t>
            </a:r>
          </a:p>
        </p:txBody>
      </p:sp>
      <p:sp>
        <p:nvSpPr>
          <p:cNvPr id="3" name="İçerik Yer Tutucusu 2"/>
          <p:cNvSpPr>
            <a:spLocks noGrp="1"/>
          </p:cNvSpPr>
          <p:nvPr>
            <p:ph idx="1"/>
          </p:nvPr>
        </p:nvSpPr>
        <p:spPr>
          <a:xfrm>
            <a:off x="709349" y="1181664"/>
            <a:ext cx="10353762" cy="3695136"/>
          </a:xfrm>
        </p:spPr>
        <p:txBody>
          <a:bodyPr>
            <a:normAutofit fontScale="92500"/>
          </a:bodyPr>
          <a:lstStyle/>
          <a:p>
            <a:pPr algn="just"/>
            <a:r>
              <a:rPr lang="tr-TR" dirty="0"/>
              <a:t>Geliştirme sırasında sık sık bir </a:t>
            </a:r>
            <a:r>
              <a:rPr lang="tr-TR" dirty="0" err="1"/>
              <a:t>List</a:t>
            </a:r>
            <a:r>
              <a:rPr lang="tr-TR" dirty="0"/>
              <a:t>&lt;Class&gt; tanımı yapıp sonrasında bu listeye .</a:t>
            </a:r>
            <a:r>
              <a:rPr lang="tr-TR" dirty="0" err="1"/>
              <a:t>add</a:t>
            </a:r>
            <a:r>
              <a:rPr lang="tr-TR" dirty="0"/>
              <a:t> </a:t>
            </a:r>
            <a:r>
              <a:rPr lang="tr-TR" dirty="0" err="1"/>
              <a:t>methodunu</a:t>
            </a:r>
            <a:r>
              <a:rPr lang="tr-TR" dirty="0"/>
              <a:t> kullanarak çeşitli elemanlar eklediğimiz kod blokları, </a:t>
            </a:r>
            <a:r>
              <a:rPr lang="tr-TR" dirty="0" err="1"/>
              <a:t>methodlar</a:t>
            </a:r>
            <a:r>
              <a:rPr lang="tr-TR" dirty="0"/>
              <a:t> vs. yazmamız gerekiyor. Java 9 hem bunu kolaylaştıracak hem de farklı senaryolar kurmamızı sağlayabilecek birkaç </a:t>
            </a:r>
            <a:r>
              <a:rPr lang="tr-TR" dirty="0" err="1"/>
              <a:t>yeniliklik</a:t>
            </a:r>
            <a:r>
              <a:rPr lang="tr-TR" dirty="0"/>
              <a:t> getirmekte. </a:t>
            </a:r>
            <a:r>
              <a:rPr lang="tr-TR" dirty="0" err="1"/>
              <a:t>List.of</a:t>
            </a:r>
            <a:r>
              <a:rPr lang="tr-TR" dirty="0"/>
              <a:t>() ve </a:t>
            </a:r>
            <a:r>
              <a:rPr lang="tr-TR" dirty="0" err="1"/>
              <a:t>Set.of</a:t>
            </a:r>
            <a:r>
              <a:rPr lang="tr-TR" dirty="0"/>
              <a:t>() </a:t>
            </a:r>
            <a:r>
              <a:rPr lang="tr-TR" dirty="0" err="1"/>
              <a:t>methodlarını</a:t>
            </a:r>
            <a:r>
              <a:rPr lang="tr-TR" dirty="0"/>
              <a:t> kullanarak sabit(</a:t>
            </a:r>
            <a:r>
              <a:rPr lang="tr-TR" dirty="0" err="1"/>
              <a:t>immutable</a:t>
            </a:r>
            <a:r>
              <a:rPr lang="tr-TR" dirty="0"/>
              <a:t>) koleksiyonlar oluşturabilmekteyiz. Tanım sonrasında herhangi bir eleman eklemek istediğimizde “</a:t>
            </a:r>
            <a:r>
              <a:rPr lang="tr-TR" dirty="0" err="1"/>
              <a:t>UnsupportedOperationException</a:t>
            </a:r>
            <a:r>
              <a:rPr lang="tr-TR" dirty="0"/>
              <a:t>” hatası fırlatacak bu koleksiyonları aşağıdaki şekilde oluşturabilmekteyiz:</a:t>
            </a:r>
          </a:p>
          <a:p>
            <a:pPr marL="0" indent="0" algn="just">
              <a:buNone/>
            </a:pPr>
            <a:r>
              <a:rPr lang="tr-TR" dirty="0" smtClean="0"/>
              <a:t>    Set&lt;</a:t>
            </a:r>
            <a:r>
              <a:rPr lang="tr-TR" dirty="0" err="1" smtClean="0"/>
              <a:t>String</a:t>
            </a:r>
            <a:r>
              <a:rPr lang="tr-TR" dirty="0"/>
              <a:t>&gt; </a:t>
            </a:r>
            <a:r>
              <a:rPr lang="tr-TR" dirty="0" err="1"/>
              <a:t>setOfStrings</a:t>
            </a:r>
            <a:r>
              <a:rPr lang="tr-TR" dirty="0"/>
              <a:t> = </a:t>
            </a:r>
            <a:r>
              <a:rPr lang="tr-TR" dirty="0" err="1"/>
              <a:t>Set.of</a:t>
            </a:r>
            <a:r>
              <a:rPr lang="tr-TR" dirty="0"/>
              <a:t>("</a:t>
            </a:r>
            <a:r>
              <a:rPr lang="tr-TR" dirty="0" err="1"/>
              <a:t>foo</a:t>
            </a:r>
            <a:r>
              <a:rPr lang="tr-TR" dirty="0"/>
              <a:t>", "bar");</a:t>
            </a:r>
          </a:p>
          <a:p>
            <a:pPr marL="0" indent="0" algn="just">
              <a:buNone/>
            </a:pPr>
            <a:r>
              <a:rPr lang="tr-TR" dirty="0" smtClean="0"/>
              <a:t>    </a:t>
            </a:r>
            <a:r>
              <a:rPr lang="tr-TR" dirty="0" err="1" smtClean="0"/>
              <a:t>List</a:t>
            </a:r>
            <a:r>
              <a:rPr lang="tr-TR" dirty="0" smtClean="0"/>
              <a:t>&lt;</a:t>
            </a:r>
            <a:r>
              <a:rPr lang="tr-TR" dirty="0" err="1" smtClean="0"/>
              <a:t>Integer</a:t>
            </a:r>
            <a:r>
              <a:rPr lang="tr-TR" dirty="0"/>
              <a:t>&gt; </a:t>
            </a:r>
            <a:r>
              <a:rPr lang="tr-TR" dirty="0" err="1"/>
              <a:t>setOfIntegers</a:t>
            </a:r>
            <a:r>
              <a:rPr lang="tr-TR" dirty="0"/>
              <a:t> = </a:t>
            </a:r>
            <a:r>
              <a:rPr lang="tr-TR" dirty="0" err="1"/>
              <a:t>List.of</a:t>
            </a:r>
            <a:r>
              <a:rPr lang="tr-TR" dirty="0"/>
              <a:t>(1, 2, 3);</a:t>
            </a:r>
          </a:p>
        </p:txBody>
      </p:sp>
    </p:spTree>
    <p:extLst>
      <p:ext uri="{BB962C8B-B14F-4D97-AF65-F5344CB8AC3E}">
        <p14:creationId xmlns:p14="http://schemas.microsoft.com/office/powerpoint/2010/main" val="3211639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3795" y="654755"/>
            <a:ext cx="10353762" cy="5328355"/>
          </a:xfrm>
        </p:spPr>
        <p:txBody>
          <a:bodyPr>
            <a:normAutofit/>
          </a:bodyPr>
          <a:lstStyle/>
          <a:p>
            <a:pPr algn="just"/>
            <a:r>
              <a:rPr lang="tr-TR" dirty="0"/>
              <a:t>Java 9 ile birlikte </a:t>
            </a:r>
            <a:r>
              <a:rPr lang="tr-TR" dirty="0" err="1"/>
              <a:t>Optional</a:t>
            </a:r>
            <a:r>
              <a:rPr lang="tr-TR" dirty="0"/>
              <a:t> üzerine gelmiş olan </a:t>
            </a:r>
            <a:r>
              <a:rPr lang="tr-TR" dirty="0" err="1"/>
              <a:t>stream</a:t>
            </a:r>
            <a:r>
              <a:rPr lang="tr-TR" dirty="0"/>
              <a:t> </a:t>
            </a:r>
            <a:r>
              <a:rPr lang="tr-TR" dirty="0" err="1"/>
              <a:t>methodu</a:t>
            </a:r>
            <a:r>
              <a:rPr lang="tr-TR" dirty="0"/>
              <a:t> ile </a:t>
            </a:r>
            <a:r>
              <a:rPr lang="tr-TR" dirty="0" err="1"/>
              <a:t>Optional</a:t>
            </a:r>
            <a:r>
              <a:rPr lang="tr-TR" dirty="0"/>
              <a:t> olan objelerden bir </a:t>
            </a:r>
            <a:r>
              <a:rPr lang="tr-TR" dirty="0" err="1"/>
              <a:t>Stream</a:t>
            </a:r>
            <a:r>
              <a:rPr lang="tr-TR" dirty="0"/>
              <a:t> oluşturabilmekteyiz.</a:t>
            </a:r>
          </a:p>
          <a:p>
            <a:pPr marL="0" indent="0" algn="just">
              <a:buNone/>
            </a:pPr>
            <a:r>
              <a:rPr lang="tr-TR" dirty="0" smtClean="0"/>
              <a:t>    </a:t>
            </a:r>
            <a:r>
              <a:rPr lang="tr-TR" dirty="0" err="1" smtClean="0"/>
              <a:t>Optional</a:t>
            </a:r>
            <a:r>
              <a:rPr lang="tr-TR" dirty="0" smtClean="0"/>
              <a:t>&lt;</a:t>
            </a:r>
            <a:r>
              <a:rPr lang="tr-TR" dirty="0" err="1" smtClean="0"/>
              <a:t>String</a:t>
            </a:r>
            <a:r>
              <a:rPr lang="tr-TR" dirty="0"/>
              <a:t>&gt; st1 = </a:t>
            </a:r>
            <a:r>
              <a:rPr lang="tr-TR" dirty="0" err="1"/>
              <a:t>Optional.empty</a:t>
            </a:r>
            <a:r>
              <a:rPr lang="tr-TR" dirty="0"/>
              <a:t>();</a:t>
            </a:r>
          </a:p>
          <a:p>
            <a:pPr marL="0" indent="0" algn="just">
              <a:buNone/>
            </a:pPr>
            <a:r>
              <a:rPr lang="tr-TR" dirty="0" smtClean="0"/>
              <a:t>    </a:t>
            </a:r>
            <a:r>
              <a:rPr lang="tr-TR" dirty="0" err="1" smtClean="0"/>
              <a:t>Optional</a:t>
            </a:r>
            <a:r>
              <a:rPr lang="tr-TR" dirty="0" smtClean="0"/>
              <a:t>&lt;</a:t>
            </a:r>
            <a:r>
              <a:rPr lang="tr-TR" dirty="0" err="1" smtClean="0"/>
              <a:t>String</a:t>
            </a:r>
            <a:r>
              <a:rPr lang="tr-TR" dirty="0"/>
              <a:t>&gt; st2 = </a:t>
            </a:r>
            <a:r>
              <a:rPr lang="tr-TR" dirty="0" err="1"/>
              <a:t>Optional.of</a:t>
            </a:r>
            <a:r>
              <a:rPr lang="tr-TR" dirty="0"/>
              <a:t>("123");</a:t>
            </a:r>
          </a:p>
          <a:p>
            <a:pPr algn="just"/>
            <a:endParaRPr lang="tr-TR" dirty="0"/>
          </a:p>
          <a:p>
            <a:pPr marL="0" indent="0" algn="just">
              <a:buNone/>
            </a:pPr>
            <a:r>
              <a:rPr lang="tr-TR" dirty="0" smtClean="0"/>
              <a:t>     </a:t>
            </a:r>
            <a:r>
              <a:rPr lang="tr-TR" dirty="0" err="1" smtClean="0"/>
              <a:t>List</a:t>
            </a:r>
            <a:r>
              <a:rPr lang="tr-TR" dirty="0" smtClean="0"/>
              <a:t>&lt;</a:t>
            </a:r>
            <a:r>
              <a:rPr lang="tr-TR" dirty="0" err="1" smtClean="0"/>
              <a:t>Optional</a:t>
            </a:r>
            <a:r>
              <a:rPr lang="tr-TR" dirty="0"/>
              <a:t>&gt; </a:t>
            </a:r>
            <a:r>
              <a:rPr lang="tr-TR" dirty="0" err="1"/>
              <a:t>list</a:t>
            </a:r>
            <a:r>
              <a:rPr lang="tr-TR" dirty="0"/>
              <a:t> = </a:t>
            </a:r>
            <a:r>
              <a:rPr lang="tr-TR" dirty="0" err="1"/>
              <a:t>List.of</a:t>
            </a:r>
            <a:r>
              <a:rPr lang="tr-TR" dirty="0"/>
              <a:t>(st1, st2);</a:t>
            </a:r>
          </a:p>
          <a:p>
            <a:pPr marL="0" indent="0" algn="just">
              <a:buNone/>
            </a:pPr>
            <a:r>
              <a:rPr lang="tr-TR" dirty="0" smtClean="0"/>
              <a:t>    </a:t>
            </a:r>
            <a:r>
              <a:rPr lang="tr-TR" dirty="0" err="1" smtClean="0"/>
              <a:t>Stream</a:t>
            </a:r>
            <a:r>
              <a:rPr lang="tr-TR" dirty="0" smtClean="0"/>
              <a:t>&lt;</a:t>
            </a:r>
            <a:r>
              <a:rPr lang="tr-TR" dirty="0" err="1" smtClean="0"/>
              <a:t>Optional</a:t>
            </a:r>
            <a:r>
              <a:rPr lang="tr-TR" dirty="0"/>
              <a:t>&gt; </a:t>
            </a:r>
            <a:r>
              <a:rPr lang="tr-TR" dirty="0" err="1"/>
              <a:t>optionalStream</a:t>
            </a:r>
            <a:r>
              <a:rPr lang="tr-TR" dirty="0"/>
              <a:t> = </a:t>
            </a:r>
            <a:r>
              <a:rPr lang="tr-TR" dirty="0" err="1"/>
              <a:t>list.stream</a:t>
            </a:r>
            <a:r>
              <a:rPr lang="tr-TR" dirty="0"/>
              <a:t>();</a:t>
            </a:r>
          </a:p>
          <a:p>
            <a:pPr algn="just"/>
            <a:r>
              <a:rPr lang="tr-TR" dirty="0" err="1" smtClean="0"/>
              <a:t>Optional</a:t>
            </a:r>
            <a:r>
              <a:rPr lang="tr-TR" dirty="0" smtClean="0"/>
              <a:t> </a:t>
            </a:r>
            <a:r>
              <a:rPr lang="tr-TR" dirty="0"/>
              <a:t>üzerine gelmiş bir diğer </a:t>
            </a:r>
            <a:r>
              <a:rPr lang="tr-TR" dirty="0" err="1"/>
              <a:t>method</a:t>
            </a:r>
            <a:r>
              <a:rPr lang="tr-TR" dirty="0"/>
              <a:t> is “</a:t>
            </a:r>
            <a:r>
              <a:rPr lang="tr-TR" dirty="0" err="1"/>
              <a:t>ifPresentOrElse</a:t>
            </a:r>
            <a:r>
              <a:rPr lang="tr-TR" dirty="0"/>
              <a:t>”. Bu </a:t>
            </a:r>
            <a:r>
              <a:rPr lang="tr-TR" dirty="0" err="1"/>
              <a:t>method</a:t>
            </a:r>
            <a:r>
              <a:rPr lang="tr-TR" dirty="0"/>
              <a:t> ile </a:t>
            </a:r>
            <a:r>
              <a:rPr lang="tr-TR" dirty="0" err="1"/>
              <a:t>optional</a:t>
            </a:r>
            <a:r>
              <a:rPr lang="tr-TR" dirty="0"/>
              <a:t> değişkenin değerinin boş olmaması durumunda bu değer ile çalışacak </a:t>
            </a:r>
            <a:r>
              <a:rPr lang="tr-TR" dirty="0" err="1"/>
              <a:t>method</a:t>
            </a:r>
            <a:r>
              <a:rPr lang="tr-TR" dirty="0"/>
              <a:t> ve değerin boş olması durumunda çalışacak </a:t>
            </a:r>
            <a:r>
              <a:rPr lang="tr-TR" dirty="0" err="1"/>
              <a:t>Runnable</a:t>
            </a:r>
            <a:r>
              <a:rPr lang="tr-TR" dirty="0"/>
              <a:t> tanımını vermekteyiz.</a:t>
            </a:r>
          </a:p>
          <a:p>
            <a:pPr marL="0" indent="0" algn="just">
              <a:buNone/>
            </a:pPr>
            <a:r>
              <a:rPr lang="tr-TR" dirty="0" smtClean="0"/>
              <a:t>    </a:t>
            </a:r>
            <a:r>
              <a:rPr lang="tr-TR" dirty="0" err="1" smtClean="0"/>
              <a:t>Optional.ifPresentOrElse</a:t>
            </a:r>
            <a:r>
              <a:rPr lang="tr-TR" dirty="0" smtClean="0"/>
              <a:t>(</a:t>
            </a:r>
            <a:r>
              <a:rPr lang="tr-TR" dirty="0" err="1" smtClean="0"/>
              <a:t>this</a:t>
            </a:r>
            <a:r>
              <a:rPr lang="tr-TR" dirty="0"/>
              <a:t>::</a:t>
            </a:r>
            <a:r>
              <a:rPr lang="tr-TR" dirty="0" err="1"/>
              <a:t>doSomething,this</a:t>
            </a:r>
            <a:r>
              <a:rPr lang="tr-TR" dirty="0"/>
              <a:t>::</a:t>
            </a:r>
            <a:r>
              <a:rPr lang="tr-TR" dirty="0" err="1"/>
              <a:t>alert</a:t>
            </a:r>
            <a:r>
              <a:rPr lang="tr-TR" dirty="0"/>
              <a:t>);</a:t>
            </a:r>
          </a:p>
        </p:txBody>
      </p:sp>
    </p:spTree>
    <p:extLst>
      <p:ext uri="{BB962C8B-B14F-4D97-AF65-F5344CB8AC3E}">
        <p14:creationId xmlns:p14="http://schemas.microsoft.com/office/powerpoint/2010/main" val="1259833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r>
              <a:rPr lang="en-US" dirty="0"/>
              <a:t>9 new features in Java 9</a:t>
            </a:r>
          </a:p>
          <a:p>
            <a:r>
              <a:rPr lang="en-US" dirty="0"/>
              <a:t>Introduction to Project Jigsaw</a:t>
            </a:r>
          </a:p>
          <a:p>
            <a:r>
              <a:rPr lang="en-US" dirty="0"/>
              <a:t>Java 9 Optional </a:t>
            </a:r>
            <a:r>
              <a:rPr lang="en-US" dirty="0" smtClean="0"/>
              <a:t>API Additions</a:t>
            </a:r>
            <a:endParaRPr lang="tr-TR" dirty="0" smtClean="0"/>
          </a:p>
          <a:p>
            <a:r>
              <a:rPr lang="tr-TR" dirty="0"/>
              <a:t>https://tahaburak.medium.com/java-9-ile-gelen-yenilikler-1edd965a52ca</a:t>
            </a:r>
          </a:p>
        </p:txBody>
      </p:sp>
    </p:spTree>
    <p:extLst>
      <p:ext uri="{BB962C8B-B14F-4D97-AF65-F5344CB8AC3E}">
        <p14:creationId xmlns:p14="http://schemas.microsoft.com/office/powerpoint/2010/main" val="3823858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TotalTime>
  <Words>566</Words>
  <Application>Microsoft Office PowerPoint</Application>
  <PresentationFormat>Geniş ekran</PresentationFormat>
  <Paragraphs>44</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Bookman Old Style</vt:lpstr>
      <vt:lpstr>Rockwell</vt:lpstr>
      <vt:lpstr>Damask</vt:lpstr>
      <vt:lpstr>PowerPoint Sunusu</vt:lpstr>
      <vt:lpstr>Modüler sistem </vt:lpstr>
      <vt:lpstr>PowerPoint Sunusu</vt:lpstr>
      <vt:lpstr>JShell</vt:lpstr>
      <vt:lpstr>Interface’lerde private method kullanımı</vt:lpstr>
      <vt:lpstr>Try-With-Resources kullanımındaki geliştirmeler</vt:lpstr>
      <vt:lpstr>Bahsedilmeye değer birkaç geliştirme</vt:lpstr>
      <vt:lpstr>PowerPoint Sunusu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OKTAY ÇAMLICA</dc:creator>
  <cp:lastModifiedBy>OKTAY ÇAMLICA</cp:lastModifiedBy>
  <cp:revision>4</cp:revision>
  <dcterms:created xsi:type="dcterms:W3CDTF">2022-01-13T22:36:05Z</dcterms:created>
  <dcterms:modified xsi:type="dcterms:W3CDTF">2022-01-13T23:05:40Z</dcterms:modified>
</cp:coreProperties>
</file>