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59"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nova Bootcamp Ödevler" id="{1834BBD4-BA71-499A-985C-55C42C7E5C6F}">
          <p14:sldIdLst>
            <p14:sldId id="256"/>
          </p14:sldIdLst>
        </p14:section>
        <p14:section name="1. Ödev - 09.01.2022" id="{6C6D9101-2456-4F21-92B1-36891D27A898}">
          <p14:sldIdLst>
            <p14:sldId id="257"/>
            <p14:sldId id="258"/>
            <p14:sldId id="260"/>
            <p14:sldId id="261"/>
            <p14:sldId id="262"/>
            <p14:sldId id="263"/>
            <p14:sldId id="264"/>
            <p14:sldId id="265"/>
            <p14:sldId id="266"/>
            <p14:sldId id="267"/>
            <p14:sldId id="268"/>
            <p14:sldId id="269"/>
            <p14:sldId id="270"/>
            <p14:sldId id="271"/>
            <p14:sldId id="259"/>
          </p14:sldIdLst>
        </p14:section>
        <p14:section name="2. Ödev" id="{4D7A8AC3-6258-4C12-8F86-9A0A246053A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3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tr-TR" smtClean="0"/>
              <a:t>Asıl başlık stili için tıklatın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7" name="Date Placeholder 6"/>
          <p:cNvSpPr>
            <a:spLocks noGrp="1"/>
          </p:cNvSpPr>
          <p:nvPr>
            <p:ph type="dt" sz="half" idx="10"/>
          </p:nvPr>
        </p:nvSpPr>
        <p:spPr/>
        <p:txBody>
          <a:bodyPr/>
          <a:lstStyle/>
          <a:p>
            <a:fld id="{863BE55C-02A2-4FEA-9A93-DDFD7B3C9733}" type="datetimeFigureOut">
              <a:rPr lang="tr-TR" smtClean="0"/>
              <a:t>24.01.2022</a:t>
            </a:fld>
            <a:endParaRPr lang="tr-TR"/>
          </a:p>
        </p:txBody>
      </p:sp>
      <p:sp>
        <p:nvSpPr>
          <p:cNvPr id="8" name="Slide Number Placeholder 7"/>
          <p:cNvSpPr>
            <a:spLocks noGrp="1"/>
          </p:cNvSpPr>
          <p:nvPr>
            <p:ph type="sldNum" sz="quarter" idx="11"/>
          </p:nvPr>
        </p:nvSpPr>
        <p:spPr/>
        <p:txBody>
          <a:bodyPr/>
          <a:lstStyle/>
          <a:p>
            <a:fld id="{A1C36D4B-A64E-47CC-A7B6-83D51AA0C90F}"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tr-TR" smtClean="0"/>
              <a:t>Asıl başlık stili için tıklatın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
        <p:nvSpPr>
          <p:cNvPr id="9" name="Title 8"/>
          <p:cNvSpPr>
            <a:spLocks noGrp="1"/>
          </p:cNvSpPr>
          <p:nvPr>
            <p:ph type="title"/>
          </p:nvPr>
        </p:nvSpPr>
        <p:spPr>
          <a:xfrm>
            <a:off x="914400" y="1544715"/>
            <a:ext cx="7315200" cy="1154097"/>
          </a:xfrm>
        </p:spPr>
        <p:txBody>
          <a:bodyPr/>
          <a:lstStyle/>
          <a:p>
            <a:r>
              <a:rPr lang="tr-TR" smtClean="0"/>
              <a:t>Asıl başlık stili için tıklatın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863BE55C-02A2-4FEA-9A93-DDFD7B3C9733}" type="datetimeFigureOut">
              <a:rPr lang="tr-TR" smtClean="0"/>
              <a:t>24.01.2022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1C36D4B-A64E-47CC-A7B6-83D51AA0C90F}" type="slidenum">
              <a:rPr lang="tr-TR" smtClean="0"/>
              <a:t>‹#›</a:t>
            </a:fld>
            <a:endParaRPr lang="tr-TR"/>
          </a:p>
        </p:txBody>
      </p:sp>
      <p:sp>
        <p:nvSpPr>
          <p:cNvPr id="10" name="Title 9"/>
          <p:cNvSpPr>
            <a:spLocks noGrp="1"/>
          </p:cNvSpPr>
          <p:nvPr>
            <p:ph type="title"/>
          </p:nvPr>
        </p:nvSpPr>
        <p:spPr>
          <a:xfrm>
            <a:off x="914400" y="1544715"/>
            <a:ext cx="7315200" cy="1154097"/>
          </a:xfrm>
        </p:spPr>
        <p:txBody>
          <a:bodyPr/>
          <a:lstStyle/>
          <a:p>
            <a:r>
              <a:rPr lang="tr-TR" smtClean="0"/>
              <a:t>Asıl başlık stili için tıklatın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863BE55C-02A2-4FEA-9A93-DDFD7B3C9733}" type="datetimeFigureOut">
              <a:rPr lang="tr-TR" smtClean="0"/>
              <a:t>24.01.2022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BE55C-02A2-4FEA-9A93-DDFD7B3C9733}" type="datetimeFigureOut">
              <a:rPr lang="tr-TR" smtClean="0"/>
              <a:t>24.01.2022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tr-TR" smtClean="0"/>
              <a:t>Asıl başlık stili için tıklatın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863BE55C-02A2-4FEA-9A93-DDFD7B3C9733}" type="datetimeFigureOut">
              <a:rPr lang="tr-TR" smtClean="0"/>
              <a:t>24.01.2022</a:t>
            </a:fld>
            <a:endParaRPr lang="tr-T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A1C36D4B-A64E-47CC-A7B6-83D51AA0C90F}" type="slidenum">
              <a:rPr lang="tr-TR" smtClean="0"/>
              <a:t>‹#›</a:t>
            </a:fld>
            <a:endParaRPr lang="tr-T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tr-T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anilemreozcelik.wordpress.com/2015/07/20/45/" TargetMode="External"/><Relationship Id="rId13" Type="http://schemas.openxmlformats.org/officeDocument/2006/relationships/hyperlink" Target="https://yazilimcigenclik.com.tr/stack-ve-heap-kavramlari/" TargetMode="External"/><Relationship Id="rId3" Type="http://schemas.openxmlformats.org/officeDocument/2006/relationships/hyperlink" Target="http://bilgioloji.com/pages/yazilim/kod/program/giris/derleyici-compiler-nedir/" TargetMode="External"/><Relationship Id="rId7" Type="http://schemas.openxmlformats.org/officeDocument/2006/relationships/hyperlink" Target="https://ceaksan.com/tr/compiler-interpreter" TargetMode="External"/><Relationship Id="rId12" Type="http://schemas.openxmlformats.org/officeDocument/2006/relationships/hyperlink" Target="https://umiitkose.com/2020/08/java-serialization-deserialization-islemleri/" TargetMode="External"/><Relationship Id="rId2" Type="http://schemas.openxmlformats.org/officeDocument/2006/relationships/hyperlink" Target="https://tr.wikipedia.org/wiki/Derleyici" TargetMode="External"/><Relationship Id="rId1" Type="http://schemas.openxmlformats.org/officeDocument/2006/relationships/slideLayout" Target="../slideLayouts/slideLayout2.xml"/><Relationship Id="rId6" Type="http://schemas.openxmlformats.org/officeDocument/2006/relationships/hyperlink" Target="https://medium.com/@msenell/derleyi%CC%87ci%CC%87-compiler-ve-yorumlayici-interpreter-%C3%BCzeri%CC%87ne-bi%CC%87r-deneme-d8656619ef6" TargetMode="External"/><Relationship Id="rId11" Type="http://schemas.openxmlformats.org/officeDocument/2006/relationships/hyperlink" Target="http://volkanozturk.net/java-serialization-serilestirme-nedir/" TargetMode="External"/><Relationship Id="rId5" Type="http://schemas.openxmlformats.org/officeDocument/2006/relationships/hyperlink" Target="http://www.bilisimakale.com/2018/11/13/yorumlayici-interpreter-ve-derleyici-compiler-nedir/" TargetMode="External"/><Relationship Id="rId10" Type="http://schemas.openxmlformats.org/officeDocument/2006/relationships/hyperlink" Target="https://tr.sawakinome.com/articles/technology/difference-between-wrapper-class-and-primitive-type-in-java-2.html" TargetMode="External"/><Relationship Id="rId4" Type="http://schemas.openxmlformats.org/officeDocument/2006/relationships/hyperlink" Target="https://wmaraci.com/nedir/compiler" TargetMode="External"/><Relationship Id="rId9" Type="http://schemas.openxmlformats.org/officeDocument/2006/relationships/hyperlink" Target="https://hasancelik.org/java-hafiza-yonetimi/Java-memory-models-pass-by-value-reference/" TargetMode="External"/><Relationship Id="rId14" Type="http://schemas.openxmlformats.org/officeDocument/2006/relationships/hyperlink" Target="https://www.gokhan-gokalp.com/stack-heap-kavramlar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47664" y="5201028"/>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Öğrenci: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p:cNvSpPr txBox="1"/>
          <p:nvPr/>
        </p:nvSpPr>
        <p:spPr>
          <a:xfrm>
            <a:off x="5940152" y="166265"/>
            <a:ext cx="2448272" cy="877163"/>
          </a:xfrm>
          <a:prstGeom prst="rect">
            <a:avLst/>
          </a:prstGeom>
          <a:noFill/>
        </p:spPr>
        <p:txBody>
          <a:bodyPr wrap="square" rtlCol="0">
            <a:spAutoFit/>
          </a:bodyPr>
          <a:lstStyle/>
          <a:p>
            <a:pPr algn="r"/>
            <a:r>
              <a:rPr lang="tr-TR" sz="1700" dirty="0">
                <a:solidFill>
                  <a:schemeClr val="accent2"/>
                </a:solidFill>
              </a:rPr>
              <a:t>08.01.2022</a:t>
            </a:r>
          </a:p>
          <a:p>
            <a:pPr algn="r"/>
            <a:r>
              <a:rPr lang="tr-TR" sz="1700" dirty="0">
                <a:solidFill>
                  <a:schemeClr val="accent2"/>
                </a:solidFill>
              </a:rPr>
              <a:t>1.Ödev</a:t>
            </a:r>
          </a:p>
          <a:p>
            <a:pPr algn="r"/>
            <a:endParaRPr lang="tr-TR" sz="1700" dirty="0">
              <a:solidFill>
                <a:schemeClr val="accent2"/>
              </a:solidFill>
              <a:ea typeface="+mj-ea"/>
              <a:cs typeface="+mj-cs"/>
            </a:endParaRPr>
          </a:p>
        </p:txBody>
      </p:sp>
      <p:sp>
        <p:nvSpPr>
          <p:cNvPr id="7" name="Metin kutusu 6"/>
          <p:cNvSpPr txBox="1"/>
          <p:nvPr/>
        </p:nvSpPr>
        <p:spPr>
          <a:xfrm>
            <a:off x="5220072" y="6077892"/>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Tree>
    <p:extLst>
      <p:ext uri="{BB962C8B-B14F-4D97-AF65-F5344CB8AC3E}">
        <p14:creationId xmlns:p14="http://schemas.microsoft.com/office/powerpoint/2010/main" val="304175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12776"/>
            <a:ext cx="7315200" cy="3539527"/>
          </a:xfrm>
        </p:spPr>
        <p:txBody>
          <a:bodyPr>
            <a:normAutofit fontScale="85000" lnSpcReduction="10000"/>
          </a:bodyPr>
          <a:lstStyle/>
          <a:p>
            <a:pPr marL="45720" indent="0">
              <a:buNone/>
            </a:pPr>
            <a:r>
              <a:rPr lang="tr-TR" b="1" dirty="0">
                <a:solidFill>
                  <a:schemeClr val="accent2"/>
                </a:solidFill>
              </a:rPr>
              <a:t>JRE(Java Runtime </a:t>
            </a:r>
            <a:r>
              <a:rPr lang="tr-TR" b="1" dirty="0" err="1">
                <a:solidFill>
                  <a:schemeClr val="accent2"/>
                </a:solidFill>
              </a:rPr>
              <a:t>Enviroment</a:t>
            </a:r>
            <a:r>
              <a:rPr lang="tr-TR" b="1" dirty="0" smtClean="0">
                <a:solidFill>
                  <a:schemeClr val="accent2"/>
                </a:solidFill>
              </a:rPr>
              <a:t>): </a:t>
            </a:r>
            <a:r>
              <a:rPr lang="tr-TR" dirty="0" smtClean="0"/>
              <a:t>Java </a:t>
            </a:r>
            <a:r>
              <a:rPr lang="tr-TR" dirty="0"/>
              <a:t>programlama dili ile yazılmış olan</a:t>
            </a:r>
          </a:p>
          <a:p>
            <a:pPr marL="45720" indent="0">
              <a:buNone/>
            </a:pPr>
            <a:r>
              <a:rPr lang="tr-TR" dirty="0"/>
              <a:t>uygulama ve </a:t>
            </a:r>
            <a:r>
              <a:rPr lang="tr-TR" dirty="0" err="1"/>
              <a:t>appletlerin</a:t>
            </a:r>
            <a:r>
              <a:rPr lang="tr-TR" dirty="0"/>
              <a:t> çalışmasını sağlayan bileşenler ile </a:t>
            </a:r>
            <a:r>
              <a:rPr lang="tr-TR" dirty="0" err="1" smtClean="0"/>
              <a:t>JVM’e</a:t>
            </a:r>
            <a:endParaRPr lang="tr-TR" dirty="0"/>
          </a:p>
          <a:p>
            <a:pPr marL="45720" indent="0">
              <a:buNone/>
            </a:pPr>
            <a:r>
              <a:rPr lang="tr-TR" dirty="0"/>
              <a:t>kütüphaneler sağlar</a:t>
            </a:r>
            <a:r>
              <a:rPr lang="tr-TR" dirty="0" smtClean="0"/>
              <a:t>. Derlenmiş </a:t>
            </a:r>
            <a:r>
              <a:rPr lang="tr-TR" dirty="0" err="1"/>
              <a:t>byte</a:t>
            </a:r>
            <a:r>
              <a:rPr lang="tr-TR" dirty="0"/>
              <a:t> </a:t>
            </a:r>
            <a:r>
              <a:rPr lang="tr-TR" dirty="0" err="1"/>
              <a:t>codelar</a:t>
            </a:r>
            <a:r>
              <a:rPr lang="tr-TR" dirty="0"/>
              <a:t> </a:t>
            </a:r>
            <a:r>
              <a:rPr lang="tr-TR" dirty="0" smtClean="0"/>
              <a:t>direkt </a:t>
            </a:r>
            <a:r>
              <a:rPr lang="tr-TR" dirty="0"/>
              <a:t>olarak CPU üzerinde</a:t>
            </a:r>
          </a:p>
          <a:p>
            <a:pPr marL="45720" indent="0">
              <a:buNone/>
            </a:pPr>
            <a:r>
              <a:rPr lang="tr-TR" dirty="0"/>
              <a:t>çalışmazlar. CPU tarafından anlaşılması için aradaki JVM </a:t>
            </a:r>
            <a:r>
              <a:rPr lang="tr-TR" dirty="0" err="1" smtClean="0"/>
              <a:t>bytecode’ları</a:t>
            </a:r>
            <a:endParaRPr lang="tr-TR" dirty="0"/>
          </a:p>
          <a:p>
            <a:pPr marL="45720" indent="0">
              <a:buNone/>
            </a:pPr>
            <a:r>
              <a:rPr lang="tr-TR" dirty="0"/>
              <a:t>okunabilir makine kodları olarak yorumlar. Aslında; </a:t>
            </a:r>
            <a:r>
              <a:rPr lang="tr-TR" dirty="0" err="1"/>
              <a:t>java</a:t>
            </a:r>
            <a:r>
              <a:rPr lang="tr-TR" dirty="0"/>
              <a:t> </a:t>
            </a:r>
            <a:r>
              <a:rPr lang="tr-TR" dirty="0" err="1" smtClean="0"/>
              <a:t>bytecode’ların</a:t>
            </a:r>
            <a:endParaRPr lang="tr-TR" dirty="0"/>
          </a:p>
          <a:p>
            <a:pPr marL="45720" indent="0">
              <a:buNone/>
            </a:pPr>
            <a:r>
              <a:rPr lang="tr-TR" dirty="0"/>
              <a:t>bütün </a:t>
            </a:r>
            <a:r>
              <a:rPr lang="tr-TR" dirty="0" smtClean="0"/>
              <a:t>platformlarda </a:t>
            </a:r>
            <a:r>
              <a:rPr lang="tr-TR" dirty="0"/>
              <a:t>çalışması JRE sayesindedir. İçerisinde; JVM, </a:t>
            </a:r>
            <a:r>
              <a:rPr lang="tr-TR" dirty="0" err="1"/>
              <a:t>Core</a:t>
            </a:r>
            <a:endParaRPr lang="tr-TR" dirty="0"/>
          </a:p>
          <a:p>
            <a:pPr marL="45720" indent="0">
              <a:buNone/>
            </a:pPr>
            <a:r>
              <a:rPr lang="tr-TR" dirty="0"/>
              <a:t>kitaplıkları ve Java yazılımında yazılan uygulamaları ve küçük</a:t>
            </a:r>
          </a:p>
          <a:p>
            <a:pPr marL="45720" indent="0">
              <a:buNone/>
            </a:pPr>
            <a:r>
              <a:rPr lang="tr-TR" dirty="0"/>
              <a:t>uygulamaları çalıştırmak için diğer ek bileşenleri içerir. </a:t>
            </a:r>
            <a:r>
              <a:rPr lang="tr-TR" dirty="0" err="1"/>
              <a:t>JRE’nin</a:t>
            </a:r>
            <a:endParaRPr lang="tr-TR" dirty="0"/>
          </a:p>
          <a:p>
            <a:pPr marL="45720" indent="0">
              <a:buNone/>
            </a:pPr>
            <a:r>
              <a:rPr lang="tr-TR" dirty="0"/>
              <a:t>görevi Java kodları derlendikten sonra bir ara dil olarak kabul edilen</a:t>
            </a:r>
          </a:p>
          <a:p>
            <a:pPr marL="45720" indent="0">
              <a:buNone/>
            </a:pPr>
            <a:r>
              <a:rPr lang="tr-TR" dirty="0"/>
              <a:t>Java bayt kodlarını oluşturmaktır. Bu bayt kodlar bütün işletim</a:t>
            </a:r>
          </a:p>
          <a:p>
            <a:pPr marL="45720" indent="0">
              <a:buNone/>
            </a:pPr>
            <a:r>
              <a:rPr lang="tr-TR" dirty="0"/>
              <a:t>sistemleri için aynıdır.</a:t>
            </a:r>
          </a:p>
        </p:txBody>
      </p:sp>
      <p:pic>
        <p:nvPicPr>
          <p:cNvPr id="7170" name="Picture 2" descr="C:\Users\MSI\Desktop\1-L4ts5-Qf76nkz3KLNeXwf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653136"/>
            <a:ext cx="3196456" cy="201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236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628800"/>
            <a:ext cx="7315200" cy="3539527"/>
          </a:xfrm>
        </p:spPr>
        <p:txBody>
          <a:bodyPr>
            <a:normAutofit fontScale="85000" lnSpcReduction="10000"/>
          </a:bodyPr>
          <a:lstStyle/>
          <a:p>
            <a:pPr marL="45720" indent="0">
              <a:buNone/>
            </a:pPr>
            <a:r>
              <a:rPr lang="tr-TR" b="1" dirty="0">
                <a:solidFill>
                  <a:schemeClr val="accent2"/>
                </a:solidFill>
              </a:rPr>
              <a:t>JDK(Java Development Kit</a:t>
            </a:r>
            <a:r>
              <a:rPr lang="tr-TR" b="1" dirty="0" smtClean="0">
                <a:solidFill>
                  <a:schemeClr val="accent2"/>
                </a:solidFill>
              </a:rPr>
              <a:t>): </a:t>
            </a:r>
            <a:r>
              <a:rPr lang="tr-TR" dirty="0" smtClean="0"/>
              <a:t>Java </a:t>
            </a:r>
            <a:r>
              <a:rPr lang="tr-TR" dirty="0"/>
              <a:t>da geliştirme yapmak isteyen her</a:t>
            </a:r>
          </a:p>
          <a:p>
            <a:pPr marL="45720" indent="0">
              <a:buNone/>
            </a:pPr>
            <a:r>
              <a:rPr lang="tr-TR" dirty="0"/>
              <a:t>d</a:t>
            </a:r>
            <a:r>
              <a:rPr lang="tr-TR" dirty="0" smtClean="0"/>
              <a:t>eveloper’ın </a:t>
            </a:r>
            <a:r>
              <a:rPr lang="tr-TR" dirty="0"/>
              <a:t>mutlaka indirmesi gereken bir bileşendir. Kısaca </a:t>
            </a:r>
            <a:r>
              <a:rPr lang="tr-TR" dirty="0" err="1"/>
              <a:t>java</a:t>
            </a:r>
            <a:r>
              <a:rPr lang="tr-TR" dirty="0"/>
              <a:t> için</a:t>
            </a:r>
          </a:p>
          <a:p>
            <a:pPr marL="45720" indent="0">
              <a:buNone/>
            </a:pPr>
            <a:r>
              <a:rPr lang="tr-TR" dirty="0"/>
              <a:t>SDK(Software Development Kit) diyebiliriz. Hem yorumlayıcı hem de</a:t>
            </a:r>
          </a:p>
          <a:p>
            <a:pPr marL="45720" indent="0">
              <a:buNone/>
            </a:pPr>
            <a:r>
              <a:rPr lang="tr-TR" dirty="0" smtClean="0"/>
              <a:t>derleyici </a:t>
            </a:r>
            <a:r>
              <a:rPr lang="tr-TR" dirty="0"/>
              <a:t>görevini üstlenmektedir</a:t>
            </a:r>
            <a:r>
              <a:rPr lang="tr-TR" dirty="0" smtClean="0"/>
              <a:t>. JRE </a:t>
            </a:r>
            <a:r>
              <a:rPr lang="tr-TR" dirty="0"/>
              <a:t>ile birlikte </a:t>
            </a:r>
            <a:r>
              <a:rPr lang="tr-TR" dirty="0" err="1"/>
              <a:t>appletleri</a:t>
            </a:r>
            <a:r>
              <a:rPr lang="tr-TR" dirty="0"/>
              <a:t> ve</a:t>
            </a:r>
          </a:p>
          <a:p>
            <a:pPr marL="45720" indent="0">
              <a:buNone/>
            </a:pPr>
            <a:r>
              <a:rPr lang="tr-TR" dirty="0"/>
              <a:t>uygulamaları geliştirirken zorunlu olan </a:t>
            </a:r>
            <a:r>
              <a:rPr lang="tr-TR" dirty="0" err="1"/>
              <a:t>debuggers</a:t>
            </a:r>
            <a:r>
              <a:rPr lang="tr-TR" dirty="0"/>
              <a:t> ve </a:t>
            </a:r>
            <a:r>
              <a:rPr lang="tr-TR" dirty="0" err="1"/>
              <a:t>compilers</a:t>
            </a:r>
            <a:r>
              <a:rPr lang="tr-TR" dirty="0"/>
              <a:t> gibi</a:t>
            </a:r>
          </a:p>
          <a:p>
            <a:pPr marL="45720" indent="0">
              <a:buNone/>
            </a:pPr>
            <a:r>
              <a:rPr lang="tr-TR" dirty="0"/>
              <a:t>geliştirme araçlarını da bünyesinde bulundurur.</a:t>
            </a:r>
          </a:p>
          <a:p>
            <a:endParaRPr lang="tr-TR" dirty="0"/>
          </a:p>
          <a:p>
            <a:pPr marL="45720" indent="0">
              <a:buNone/>
            </a:pPr>
            <a:r>
              <a:rPr lang="tr-TR" dirty="0"/>
              <a:t>O zaman Özetle şu şekilde düşünebiliriz:</a:t>
            </a:r>
          </a:p>
          <a:p>
            <a:endParaRPr lang="tr-TR" dirty="0"/>
          </a:p>
          <a:p>
            <a:r>
              <a:rPr lang="tr-TR" dirty="0" smtClean="0"/>
              <a:t>JRE = JVM </a:t>
            </a:r>
            <a:r>
              <a:rPr lang="tr-TR" dirty="0"/>
              <a:t>+ Java Kütüphaneleri</a:t>
            </a:r>
          </a:p>
          <a:p>
            <a:endParaRPr lang="tr-TR" dirty="0"/>
          </a:p>
          <a:p>
            <a:r>
              <a:rPr lang="tr-TR" dirty="0" smtClean="0"/>
              <a:t>JDK = JRE </a:t>
            </a:r>
            <a:r>
              <a:rPr lang="tr-TR" dirty="0"/>
              <a:t>+ Compiler + </a:t>
            </a:r>
            <a:r>
              <a:rPr lang="tr-TR" dirty="0" err="1"/>
              <a:t>debugger</a:t>
            </a:r>
            <a:endParaRPr lang="tr-TR" dirty="0"/>
          </a:p>
        </p:txBody>
      </p:sp>
    </p:spTree>
    <p:extLst>
      <p:ext uri="{BB962C8B-B14F-4D97-AF65-F5344CB8AC3E}">
        <p14:creationId xmlns:p14="http://schemas.microsoft.com/office/powerpoint/2010/main" val="2880506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476672"/>
            <a:ext cx="7315200" cy="1154097"/>
          </a:xfrm>
        </p:spPr>
        <p:txBody>
          <a:bodyPr>
            <a:normAutofit fontScale="90000"/>
          </a:bodyPr>
          <a:lstStyle/>
          <a:p>
            <a:pPr algn="ctr"/>
            <a:r>
              <a:rPr lang="tr-TR" dirty="0" err="1" smtClean="0"/>
              <a:t>Primitive</a:t>
            </a:r>
            <a:r>
              <a:rPr lang="tr-TR" dirty="0" smtClean="0"/>
              <a:t> </a:t>
            </a:r>
            <a:r>
              <a:rPr lang="tr-TR" dirty="0" err="1" smtClean="0"/>
              <a:t>Type</a:t>
            </a:r>
            <a:r>
              <a:rPr lang="tr-TR" dirty="0" smtClean="0"/>
              <a:t> ile </a:t>
            </a:r>
            <a:r>
              <a:rPr lang="tr-TR" dirty="0" err="1" smtClean="0"/>
              <a:t>Wrapper</a:t>
            </a:r>
            <a:r>
              <a:rPr lang="tr-TR" dirty="0" smtClean="0"/>
              <a:t> Class Arasındaki Farklar</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929975831"/>
              </p:ext>
            </p:extLst>
          </p:nvPr>
        </p:nvGraphicFramePr>
        <p:xfrm>
          <a:off x="1331640" y="1772816"/>
          <a:ext cx="5976664" cy="4867647"/>
        </p:xfrm>
        <a:graphic>
          <a:graphicData uri="http://schemas.openxmlformats.org/drawingml/2006/table">
            <a:tbl>
              <a:tblPr/>
              <a:tblGrid>
                <a:gridCol w="2988332"/>
                <a:gridCol w="2988332"/>
              </a:tblGrid>
              <a:tr h="288032">
                <a:tc gridSpan="2">
                  <a:txBody>
                    <a:bodyPr/>
                    <a:lstStyle/>
                    <a:p>
                      <a:pPr algn="ctr"/>
                      <a:r>
                        <a:rPr lang="tr-TR" sz="1600" b="1" dirty="0">
                          <a:solidFill>
                            <a:schemeClr val="accent2"/>
                          </a:solidFill>
                        </a:rPr>
                        <a:t>Java'da </a:t>
                      </a:r>
                      <a:r>
                        <a:rPr lang="tr-TR" sz="1600" b="1" dirty="0" err="1">
                          <a:solidFill>
                            <a:schemeClr val="accent2"/>
                          </a:solidFill>
                        </a:rPr>
                        <a:t>Wrapper</a:t>
                      </a:r>
                      <a:r>
                        <a:rPr lang="tr-TR" sz="1600" b="1" dirty="0">
                          <a:solidFill>
                            <a:schemeClr val="accent2"/>
                          </a:solidFill>
                        </a:rPr>
                        <a:t> Sınıfına Karşı İlkel Tür</a:t>
                      </a:r>
                    </a:p>
                  </a:txBody>
                  <a:tcPr marL="52814" marR="52814" marT="26407" marB="26407" anchor="ctr">
                    <a:lnL>
                      <a:noFill/>
                    </a:lnL>
                    <a:lnR>
                      <a:noFill/>
                    </a:lnR>
                    <a:lnT>
                      <a:noFill/>
                    </a:lnT>
                    <a:lnB>
                      <a:noFill/>
                    </a:lnB>
                  </a:tcPr>
                </a:tc>
                <a:tc hMerge="1">
                  <a:txBody>
                    <a:bodyPr/>
                    <a:lstStyle/>
                    <a:p>
                      <a:endParaRPr lang="tr-TR"/>
                    </a:p>
                  </a:txBody>
                  <a:tcPr/>
                </a:tc>
              </a:tr>
              <a:tr h="720080">
                <a:tc>
                  <a:txBody>
                    <a:bodyPr/>
                    <a:lstStyle/>
                    <a:p>
                      <a:pPr marL="171450" indent="-171450">
                        <a:buFont typeface="Arial" pitchFamily="34" charset="0"/>
                        <a:buChar char="•"/>
                      </a:pPr>
                      <a:r>
                        <a:rPr lang="tr-TR" sz="1400" dirty="0" err="1"/>
                        <a:t>Wrapper</a:t>
                      </a:r>
                      <a:r>
                        <a:rPr lang="tr-TR" sz="1400" dirty="0"/>
                        <a:t> sınıfı, ilkel türü nesneye ve nesneyi ilkel türe dönüştürmek için bir mekanizma sağlar.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İlkel tür, Java tarafından sağlanan önceden tanımlanmış bir veri türüdür.</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 İlişkili Sınıf</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936105">
                <a:tc>
                  <a:txBody>
                    <a:bodyPr/>
                    <a:lstStyle/>
                    <a:p>
                      <a:pPr marL="171450" indent="-171450">
                        <a:buFont typeface="Arial" pitchFamily="34" charset="0"/>
                        <a:buChar char="•"/>
                      </a:pPr>
                      <a:r>
                        <a:rPr lang="tr-TR" sz="1400" dirty="0"/>
                        <a:t>Bir </a:t>
                      </a:r>
                      <a:r>
                        <a:rPr lang="tr-TR" sz="1400" dirty="0" err="1"/>
                        <a:t>Wrapper</a:t>
                      </a:r>
                      <a:r>
                        <a:rPr lang="tr-TR" sz="1400" dirty="0"/>
                        <a:t> sınıfı bir nesne oluşturmak için kullanılır; bu nedenle, karşılık gelen bir sınıfa sahiptir.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smtClean="0"/>
                        <a:t>İlkel tür bir nesne değildir, dolayısıyla bir sınıfa ait değildir.</a:t>
                      </a:r>
                      <a:endParaRPr lang="tr-TR" sz="1400" dirty="0"/>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Boş Değerler</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504056">
                <a:tc>
                  <a:txBody>
                    <a:bodyPr/>
                    <a:lstStyle/>
                    <a:p>
                      <a:pPr marL="171450" indent="-171450">
                        <a:buFont typeface="Arial" pitchFamily="34" charset="0"/>
                        <a:buChar char="•"/>
                      </a:pPr>
                      <a:r>
                        <a:rPr lang="tr-TR" sz="1400" dirty="0" err="1" smtClean="0"/>
                        <a:t>Wrapper</a:t>
                      </a:r>
                      <a:r>
                        <a:rPr lang="tr-TR" sz="1400" dirty="0" smtClean="0"/>
                        <a:t> sınıfı </a:t>
                      </a:r>
                      <a:r>
                        <a:rPr lang="tr-TR" sz="1400" dirty="0"/>
                        <a:t>nesneleri boş değerlere izin verir.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İlkel bir veri türü </a:t>
                      </a:r>
                      <a:r>
                        <a:rPr lang="tr-TR" sz="1400" dirty="0" err="1"/>
                        <a:t>null</a:t>
                      </a:r>
                      <a:r>
                        <a:rPr lang="tr-TR" sz="1400" dirty="0"/>
                        <a:t> değerlere izin vermez.</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 Bellek </a:t>
                      </a:r>
                      <a:r>
                        <a:rPr lang="tr-TR" sz="1600" b="1" dirty="0" smtClean="0">
                          <a:solidFill>
                            <a:schemeClr val="accent2"/>
                          </a:solidFill>
                        </a:rPr>
                        <a:t>Gerekliliği</a:t>
                      </a:r>
                      <a:r>
                        <a:rPr lang="tr-TR" sz="1600" b="1" dirty="0">
                          <a:solidFill>
                            <a:schemeClr val="accent2"/>
                          </a:solidFill>
                        </a:rPr>
                        <a:t> </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720080">
                <a:tc>
                  <a:txBody>
                    <a:bodyPr/>
                    <a:lstStyle/>
                    <a:p>
                      <a:pPr marL="171450" indent="-171450">
                        <a:buFont typeface="Arial" pitchFamily="34" charset="0"/>
                        <a:buChar char="•"/>
                      </a:pPr>
                      <a:r>
                        <a:rPr lang="tr-TR" sz="1400" dirty="0"/>
                        <a:t>Gerekli bellek ilkel türlerden daha yüksektir</a:t>
                      </a:r>
                      <a:r>
                        <a:rPr lang="tr-TR" sz="1400" dirty="0" smtClean="0"/>
                        <a:t>. Kümelenmiş </a:t>
                      </a:r>
                      <a:r>
                        <a:rPr lang="tr-TR" sz="1400" dirty="0"/>
                        <a:t>Dizin için ek alan gerekmez.</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Gerekli bellek </a:t>
                      </a:r>
                      <a:r>
                        <a:rPr lang="tr-TR" sz="1400" dirty="0" err="1" smtClean="0"/>
                        <a:t>Wrapper</a:t>
                      </a:r>
                      <a:r>
                        <a:rPr lang="tr-TR" sz="1400" dirty="0" smtClean="0"/>
                        <a:t> </a:t>
                      </a:r>
                      <a:r>
                        <a:rPr lang="tr-TR" sz="1400" dirty="0"/>
                        <a:t>sınıflarına göre daha düşük.</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Koleksiyonları</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504056">
                <a:tc>
                  <a:txBody>
                    <a:bodyPr/>
                    <a:lstStyle/>
                    <a:p>
                      <a:pPr marL="171450" indent="-171450">
                        <a:buFont typeface="Arial" pitchFamily="34" charset="0"/>
                        <a:buChar char="•"/>
                      </a:pPr>
                      <a:r>
                        <a:rPr lang="tr-TR" sz="1400" dirty="0"/>
                        <a:t>Bir </a:t>
                      </a:r>
                      <a:r>
                        <a:rPr lang="tr-TR" sz="1400" dirty="0" err="1"/>
                        <a:t>Wrapper</a:t>
                      </a:r>
                      <a:r>
                        <a:rPr lang="tr-TR" sz="1400" dirty="0"/>
                        <a:t> sınıfı </a:t>
                      </a:r>
                      <a:r>
                        <a:rPr lang="tr-TR" sz="1400" dirty="0" err="1"/>
                        <a:t>ArrayList</a:t>
                      </a:r>
                      <a:r>
                        <a:rPr lang="tr-TR" sz="1400" dirty="0"/>
                        <a:t>, vb. Gibi bir koleksiyonla kullanılabilir..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kern="1200" dirty="0">
                          <a:solidFill>
                            <a:schemeClr val="tx1"/>
                          </a:solidFill>
                          <a:latin typeface="+mn-lt"/>
                          <a:ea typeface="+mn-ea"/>
                          <a:cs typeface="+mn-cs"/>
                        </a:rPr>
                        <a:t>Koleksiyonlarda</a:t>
                      </a:r>
                      <a:r>
                        <a:rPr lang="tr-TR" sz="1100" dirty="0"/>
                        <a:t> </a:t>
                      </a:r>
                      <a:r>
                        <a:rPr lang="tr-TR" sz="1400" kern="1200" dirty="0">
                          <a:solidFill>
                            <a:schemeClr val="tx1"/>
                          </a:solidFill>
                          <a:latin typeface="+mn-lt"/>
                          <a:ea typeface="+mn-ea"/>
                          <a:cs typeface="+mn-cs"/>
                        </a:rPr>
                        <a:t>ilkel tip kullanılmaz</a:t>
                      </a:r>
                      <a:r>
                        <a:rPr lang="tr-TR" sz="1100" dirty="0"/>
                        <a:t>.</a:t>
                      </a:r>
                    </a:p>
                  </a:txBody>
                  <a:tcPr marL="52814" marR="52814" marT="26407" marB="26407" anchor="ctr">
                    <a:lnL>
                      <a:noFill/>
                    </a:lnL>
                    <a:lnR>
                      <a:noFill/>
                    </a:lnR>
                    <a:lnT>
                      <a:noFill/>
                    </a:lnT>
                    <a:lnB>
                      <a:noFill/>
                    </a:lnB>
                  </a:tcPr>
                </a:tc>
              </a:tr>
            </a:tbl>
          </a:graphicData>
        </a:graphic>
      </p:graphicFrame>
    </p:spTree>
    <p:extLst>
      <p:ext uri="{BB962C8B-B14F-4D97-AF65-F5344CB8AC3E}">
        <p14:creationId xmlns:p14="http://schemas.microsoft.com/office/powerpoint/2010/main" val="4228566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20688"/>
            <a:ext cx="7315200" cy="1154097"/>
          </a:xfrm>
        </p:spPr>
        <p:txBody>
          <a:bodyPr/>
          <a:lstStyle/>
          <a:p>
            <a:pPr algn="ctr"/>
            <a:r>
              <a:rPr lang="tr-TR" dirty="0" err="1" smtClean="0"/>
              <a:t>Stack</a:t>
            </a:r>
            <a:r>
              <a:rPr lang="tr-TR" dirty="0" smtClean="0"/>
              <a:t> Memory &amp; </a:t>
            </a:r>
            <a:r>
              <a:rPr lang="tr-TR" dirty="0" err="1" smtClean="0"/>
              <a:t>Heap</a:t>
            </a:r>
            <a:r>
              <a:rPr lang="tr-TR" dirty="0" smtClean="0"/>
              <a:t> Memory</a:t>
            </a:r>
            <a:endParaRPr lang="tr-TR" dirty="0"/>
          </a:p>
        </p:txBody>
      </p:sp>
      <p:sp>
        <p:nvSpPr>
          <p:cNvPr id="3" name="İçerik Yer Tutucusu 2"/>
          <p:cNvSpPr>
            <a:spLocks noGrp="1"/>
          </p:cNvSpPr>
          <p:nvPr>
            <p:ph idx="1"/>
          </p:nvPr>
        </p:nvSpPr>
        <p:spPr>
          <a:xfrm>
            <a:off x="899592" y="1916832"/>
            <a:ext cx="7315200" cy="3539527"/>
          </a:xfrm>
        </p:spPr>
        <p:txBody>
          <a:bodyPr>
            <a:normAutofit/>
          </a:bodyPr>
          <a:lstStyle/>
          <a:p>
            <a:r>
              <a:rPr lang="tr-TR" sz="1800" dirty="0"/>
              <a:t>Kodumuz işletim sisteminde bir yer kaplar. Bu yerin boyutu kimi zaman belirli yani değişmez iken kimi zaman ise kullanıcının program esnasında gireceği verilere göre değişebilecek durumdadır. Temel olarak bu farklılıktan dolayı iki farklı yöntem mevcut. Bir diğer deyişle değerlerin RAM de saklandığı 2 kısım vardır: </a:t>
            </a:r>
            <a:r>
              <a:rPr lang="tr-TR" sz="1800" dirty="0" err="1"/>
              <a:t>Stack</a:t>
            </a:r>
            <a:r>
              <a:rPr lang="tr-TR" sz="1800" dirty="0"/>
              <a:t> ve </a:t>
            </a:r>
            <a:r>
              <a:rPr lang="tr-TR" sz="1800" dirty="0" err="1"/>
              <a:t>Heap</a:t>
            </a:r>
            <a:r>
              <a:rPr lang="tr-TR" sz="1800" dirty="0" smtClean="0"/>
              <a:t>.</a:t>
            </a:r>
          </a:p>
          <a:p>
            <a:r>
              <a:rPr lang="tr-TR" sz="1800" dirty="0"/>
              <a:t>Kısaca </a:t>
            </a:r>
            <a:r>
              <a:rPr lang="tr-TR" sz="1800" dirty="0" err="1"/>
              <a:t>Stack</a:t>
            </a:r>
            <a:r>
              <a:rPr lang="tr-TR" sz="1800" dirty="0"/>
              <a:t> için, boyutları belli sabit değerlerin saklandığı kısım ve </a:t>
            </a:r>
            <a:r>
              <a:rPr lang="tr-TR" sz="1800" dirty="0" err="1"/>
              <a:t>Heap</a:t>
            </a:r>
            <a:r>
              <a:rPr lang="tr-TR" sz="1800" dirty="0"/>
              <a:t> için de, değişken değerlerin saklandığı kısım demek </a:t>
            </a:r>
            <a:r>
              <a:rPr lang="tr-TR" sz="1800" dirty="0" smtClean="0"/>
              <a:t>mümkündür.</a:t>
            </a:r>
            <a:endParaRPr lang="tr-TR" sz="1800" dirty="0"/>
          </a:p>
        </p:txBody>
      </p:sp>
      <p:pic>
        <p:nvPicPr>
          <p:cNvPr id="4" name="Picture 2" descr="C:\Users\MSI\Desktop\Stack-Hea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4362201"/>
            <a:ext cx="316835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487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84784"/>
            <a:ext cx="7315200" cy="3539527"/>
          </a:xfrm>
        </p:spPr>
        <p:txBody>
          <a:bodyPr>
            <a:normAutofit/>
          </a:bodyPr>
          <a:lstStyle/>
          <a:p>
            <a:r>
              <a:rPr lang="tr-TR" sz="1800" dirty="0" smtClean="0"/>
              <a:t>Value </a:t>
            </a:r>
            <a:r>
              <a:rPr lang="tr-TR" sz="1800" dirty="0" err="1" smtClean="0"/>
              <a:t>Type</a:t>
            </a:r>
            <a:r>
              <a:rPr lang="tr-TR" sz="1800" dirty="0" smtClean="0"/>
              <a:t> dediğimiz</a:t>
            </a:r>
            <a:r>
              <a:rPr lang="tr-TR" sz="1800" dirty="0"/>
              <a:t> </a:t>
            </a:r>
            <a:r>
              <a:rPr lang="tr-TR" sz="1800" dirty="0" err="1"/>
              <a:t>int</a:t>
            </a:r>
            <a:r>
              <a:rPr lang="tr-TR" sz="1800" dirty="0"/>
              <a:t>, </a:t>
            </a:r>
            <a:r>
              <a:rPr lang="tr-TR" sz="1800" dirty="0" err="1"/>
              <a:t>short</a:t>
            </a:r>
            <a:r>
              <a:rPr lang="tr-TR" sz="1800" dirty="0"/>
              <a:t>, </a:t>
            </a:r>
            <a:r>
              <a:rPr lang="tr-TR" sz="1800" dirty="0" err="1"/>
              <a:t>byte</a:t>
            </a:r>
            <a:r>
              <a:rPr lang="tr-TR" sz="1800" dirty="0"/>
              <a:t>, </a:t>
            </a:r>
            <a:r>
              <a:rPr lang="tr-TR" sz="1800" dirty="0" err="1"/>
              <a:t>long</a:t>
            </a:r>
            <a:r>
              <a:rPr lang="tr-TR" sz="1800" dirty="0"/>
              <a:t>, </a:t>
            </a:r>
            <a:r>
              <a:rPr lang="tr-TR" sz="1800" dirty="0" err="1"/>
              <a:t>decimal</a:t>
            </a:r>
            <a:r>
              <a:rPr lang="tr-TR" sz="1800" dirty="0"/>
              <a:t>, </a:t>
            </a:r>
            <a:r>
              <a:rPr lang="tr-TR" sz="1800" dirty="0" err="1"/>
              <a:t>double</a:t>
            </a:r>
            <a:r>
              <a:rPr lang="tr-TR" sz="1800" dirty="0"/>
              <a:t>, </a:t>
            </a:r>
            <a:r>
              <a:rPr lang="tr-TR" sz="1800" dirty="0" err="1"/>
              <a:t>float</a:t>
            </a:r>
            <a:r>
              <a:rPr lang="tr-TR" sz="1800" dirty="0"/>
              <a:t> gibi tipler </a:t>
            </a:r>
            <a:r>
              <a:rPr lang="tr-TR" sz="1800" dirty="0" err="1"/>
              <a:t>stackte</a:t>
            </a:r>
            <a:r>
              <a:rPr lang="tr-TR" sz="1800" dirty="0"/>
              <a:t> tutulur. </a:t>
            </a:r>
            <a:r>
              <a:rPr lang="tr-TR" sz="1800" dirty="0" err="1"/>
              <a:t>Stackte</a:t>
            </a:r>
            <a:r>
              <a:rPr lang="tr-TR" sz="1800" dirty="0"/>
              <a:t> veriler üst üste </a:t>
            </a:r>
            <a:r>
              <a:rPr lang="tr-TR" sz="1800" dirty="0">
                <a:solidFill>
                  <a:schemeClr val="accent2"/>
                </a:solidFill>
              </a:rPr>
              <a:t>(</a:t>
            </a:r>
            <a:r>
              <a:rPr lang="tr-TR" sz="1800" b="1" dirty="0" smtClean="0">
                <a:solidFill>
                  <a:schemeClr val="accent2"/>
                </a:solidFill>
              </a:rPr>
              <a:t>LIFO</a:t>
            </a:r>
            <a:r>
              <a:rPr lang="tr-TR" sz="1800" dirty="0" smtClean="0">
                <a:solidFill>
                  <a:schemeClr val="accent2"/>
                </a:solidFill>
              </a:rPr>
              <a:t>– </a:t>
            </a:r>
            <a:r>
              <a:rPr lang="tr-TR" sz="1800" i="1" dirty="0" err="1">
                <a:solidFill>
                  <a:schemeClr val="accent2"/>
                </a:solidFill>
              </a:rPr>
              <a:t>Last</a:t>
            </a:r>
            <a:r>
              <a:rPr lang="tr-TR" sz="1800" dirty="0">
                <a:solidFill>
                  <a:schemeClr val="accent2"/>
                </a:solidFill>
              </a:rPr>
              <a:t> in </a:t>
            </a:r>
            <a:r>
              <a:rPr lang="tr-TR" sz="1800" i="1" dirty="0">
                <a:solidFill>
                  <a:schemeClr val="accent2"/>
                </a:solidFill>
              </a:rPr>
              <a:t>First</a:t>
            </a:r>
            <a:r>
              <a:rPr lang="tr-TR" sz="1800" dirty="0">
                <a:solidFill>
                  <a:schemeClr val="accent2"/>
                </a:solidFill>
              </a:rPr>
              <a:t> </a:t>
            </a:r>
            <a:r>
              <a:rPr lang="tr-TR" sz="1800" dirty="0" err="1">
                <a:solidFill>
                  <a:schemeClr val="accent2"/>
                </a:solidFill>
              </a:rPr>
              <a:t>out</a:t>
            </a:r>
            <a:r>
              <a:rPr lang="tr-TR" sz="1800" dirty="0">
                <a:solidFill>
                  <a:schemeClr val="accent2"/>
                </a:solidFill>
              </a:rPr>
              <a:t>)</a:t>
            </a:r>
            <a:r>
              <a:rPr lang="tr-TR" sz="1800" dirty="0"/>
              <a:t> mantığında dizilir ve sırası gelmeden aradaki bir değer ile işlem </a:t>
            </a:r>
            <a:r>
              <a:rPr lang="tr-TR" sz="1800" dirty="0" smtClean="0"/>
              <a:t>yapılamaz. </a:t>
            </a:r>
            <a:r>
              <a:rPr lang="tr-TR" sz="1800" dirty="0"/>
              <a:t>Class </a:t>
            </a:r>
            <a:r>
              <a:rPr lang="tr-TR" sz="1800" dirty="0" err="1"/>
              <a:t>type</a:t>
            </a:r>
            <a:r>
              <a:rPr lang="tr-TR" sz="1800" dirty="0"/>
              <a:t> (Sınıf tipi) değişkenler </a:t>
            </a:r>
            <a:r>
              <a:rPr lang="tr-TR" sz="1800" dirty="0" smtClean="0"/>
              <a:t>ise referans </a:t>
            </a:r>
            <a:r>
              <a:rPr lang="tr-TR" sz="1800" dirty="0"/>
              <a:t>tiplerdir </a:t>
            </a:r>
            <a:r>
              <a:rPr lang="tr-TR" sz="1800" dirty="0" smtClean="0"/>
              <a:t>ve referans </a:t>
            </a:r>
            <a:r>
              <a:rPr lang="tr-TR" sz="1800" dirty="0"/>
              <a:t>ettikleri </a:t>
            </a:r>
            <a:r>
              <a:rPr lang="tr-TR" sz="1800" dirty="0" smtClean="0"/>
              <a:t>model </a:t>
            </a:r>
            <a:r>
              <a:rPr lang="tr-TR" sz="1800" dirty="0" err="1" smtClean="0"/>
              <a:t>Stackte</a:t>
            </a:r>
            <a:r>
              <a:rPr lang="tr-TR" sz="1800" dirty="0" smtClean="0"/>
              <a:t>, değerleri(kendisi) </a:t>
            </a:r>
            <a:r>
              <a:rPr lang="tr-TR" sz="1800" dirty="0"/>
              <a:t>ise </a:t>
            </a:r>
            <a:r>
              <a:rPr lang="tr-TR" sz="1800" dirty="0" err="1"/>
              <a:t>H</a:t>
            </a:r>
            <a:r>
              <a:rPr lang="tr-TR" sz="1800" dirty="0" err="1" smtClean="0"/>
              <a:t>eap’de</a:t>
            </a:r>
            <a:r>
              <a:rPr lang="tr-TR" sz="1800" dirty="0" smtClean="0"/>
              <a:t> </a:t>
            </a:r>
            <a:r>
              <a:rPr lang="tr-TR" sz="1800" dirty="0"/>
              <a:t>saklanır.</a:t>
            </a:r>
          </a:p>
        </p:txBody>
      </p:sp>
      <p:pic>
        <p:nvPicPr>
          <p:cNvPr id="9219" name="Picture 3" descr="C:\Users\MSI\Desktop\cs-stack-v-heap-05-750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053" y="3807158"/>
            <a:ext cx="7143751"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485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a:t>Java </a:t>
            </a:r>
            <a:r>
              <a:rPr lang="tr-TR" b="1" dirty="0" err="1"/>
              <a:t>Serialization</a:t>
            </a:r>
            <a:r>
              <a:rPr lang="tr-TR" b="1" dirty="0"/>
              <a:t> (Serileştirme) Nedir</a:t>
            </a:r>
            <a:r>
              <a:rPr lang="tr-TR" b="1" dirty="0" smtClean="0"/>
              <a:t>?</a:t>
            </a:r>
            <a:endParaRPr lang="tr-TR" dirty="0"/>
          </a:p>
        </p:txBody>
      </p:sp>
      <p:sp>
        <p:nvSpPr>
          <p:cNvPr id="3" name="İçerik Yer Tutucusu 2"/>
          <p:cNvSpPr>
            <a:spLocks noGrp="1"/>
          </p:cNvSpPr>
          <p:nvPr>
            <p:ph idx="1"/>
          </p:nvPr>
        </p:nvSpPr>
        <p:spPr>
          <a:xfrm>
            <a:off x="899592" y="2276872"/>
            <a:ext cx="7315200" cy="3539527"/>
          </a:xfrm>
        </p:spPr>
        <p:txBody>
          <a:bodyPr>
            <a:normAutofit fontScale="92500" lnSpcReduction="20000"/>
          </a:bodyPr>
          <a:lstStyle/>
          <a:p>
            <a:r>
              <a:rPr lang="tr-TR" sz="1800" dirty="0" smtClean="0"/>
              <a:t>Java </a:t>
            </a:r>
            <a:r>
              <a:rPr lang="tr-TR" sz="1800" dirty="0"/>
              <a:t>tamamen nesne yönelimli bir programlama dili olduğu için, Java üzerinde uygulama geliştirirken nesneleri sıkça kullanıyoruz. Java platformunda bilindiği gibi, </a:t>
            </a:r>
            <a:r>
              <a:rPr lang="tr-TR" sz="1800" dirty="0" err="1"/>
              <a:t>int</a:t>
            </a:r>
            <a:r>
              <a:rPr lang="tr-TR" sz="1800" dirty="0"/>
              <a:t>, </a:t>
            </a:r>
            <a:r>
              <a:rPr lang="tr-TR" sz="1800" dirty="0" err="1"/>
              <a:t>double</a:t>
            </a:r>
            <a:r>
              <a:rPr lang="tr-TR" sz="1800" dirty="0"/>
              <a:t>, </a:t>
            </a:r>
            <a:r>
              <a:rPr lang="tr-TR" sz="1800" dirty="0" err="1"/>
              <a:t>byte</a:t>
            </a:r>
            <a:r>
              <a:rPr lang="tr-TR" sz="1800" dirty="0"/>
              <a:t> gibi </a:t>
            </a:r>
            <a:r>
              <a:rPr lang="tr-TR" sz="1800" dirty="0" err="1"/>
              <a:t>primitive</a:t>
            </a:r>
            <a:r>
              <a:rPr lang="tr-TR" sz="1800" dirty="0"/>
              <a:t> tipler dışındaki </a:t>
            </a:r>
            <a:r>
              <a:rPr lang="tr-TR" sz="1800" dirty="0" err="1"/>
              <a:t>herşey</a:t>
            </a:r>
            <a:r>
              <a:rPr lang="tr-TR" sz="1800" dirty="0"/>
              <a:t> </a:t>
            </a:r>
            <a:r>
              <a:rPr lang="tr-TR" sz="1800" dirty="0" smtClean="0"/>
              <a:t>nesnedir. Ancak </a:t>
            </a:r>
            <a:r>
              <a:rPr lang="tr-TR" sz="1800" dirty="0"/>
              <a:t>Java’da kullanılan nesneler, Java platformunda (JVM) hayat bulurlar. Platform dışında nesnelerin, hiçbir anlamı yoktur. Nesne yönelimli programlama paradigmasını destekleyen Java’da, tasarlanan nesnelerin tekrar kullanılabilmesi (</a:t>
            </a:r>
            <a:r>
              <a:rPr lang="tr-TR" sz="1800" dirty="0" err="1"/>
              <a:t>reuse</a:t>
            </a:r>
            <a:r>
              <a:rPr lang="tr-TR" sz="1800" dirty="0"/>
              <a:t>) önemli bir konu olduğuna göre, bu nesneleri Java platformu dışında da hayata geçirmek gerçekten önemlidir. Bahsedilen bu problem, Java </a:t>
            </a:r>
            <a:r>
              <a:rPr lang="tr-TR" sz="1800" dirty="0" err="1"/>
              <a:t>Serialization</a:t>
            </a:r>
            <a:r>
              <a:rPr lang="tr-TR" sz="1800" dirty="0"/>
              <a:t> API sayesinde çok kolay bir şekilde aşılabiliyor</a:t>
            </a:r>
            <a:r>
              <a:rPr lang="tr-TR" sz="1800" dirty="0" smtClean="0"/>
              <a:t>.</a:t>
            </a:r>
          </a:p>
          <a:p>
            <a:endParaRPr lang="tr-TR" sz="1800" dirty="0" smtClean="0"/>
          </a:p>
          <a:p>
            <a:r>
              <a:rPr lang="tr-TR" sz="1800" dirty="0" smtClean="0"/>
              <a:t>Java </a:t>
            </a:r>
            <a:r>
              <a:rPr lang="tr-TR" sz="1800" dirty="0" err="1"/>
              <a:t>Serialization</a:t>
            </a:r>
            <a:r>
              <a:rPr lang="tr-TR" sz="1800" dirty="0"/>
              <a:t> API sayesinde bir nesnenin birebir kopyasını, Java platformu dışında da depolayabiliriz. Bu mekanizma ile daha sonra,  nesneyi depolanan yerden çekip, aynı durum (</a:t>
            </a:r>
            <a:r>
              <a:rPr lang="tr-TR" sz="1800" dirty="0" err="1"/>
              <a:t>state</a:t>
            </a:r>
            <a:r>
              <a:rPr lang="tr-TR" sz="1800" dirty="0"/>
              <a:t>) ve özellikleri ile kullanmaya devam edebiliriz. Tüm bu sisteme, </a:t>
            </a:r>
            <a:r>
              <a:rPr lang="tr-TR" sz="1800" b="1" dirty="0"/>
              <a:t>Object </a:t>
            </a:r>
            <a:r>
              <a:rPr lang="tr-TR" sz="1800" b="1" dirty="0" err="1"/>
              <a:t>Serialization</a:t>
            </a:r>
            <a:r>
              <a:rPr lang="tr-TR" sz="1800" dirty="0"/>
              <a:t> (Nesne Serileştirme) adı verilir.</a:t>
            </a:r>
          </a:p>
          <a:p>
            <a:endParaRPr lang="tr-TR" sz="1800" dirty="0"/>
          </a:p>
          <a:p>
            <a:endParaRPr lang="tr-TR" dirty="0"/>
          </a:p>
        </p:txBody>
      </p:sp>
    </p:spTree>
    <p:extLst>
      <p:ext uri="{BB962C8B-B14F-4D97-AF65-F5344CB8AC3E}">
        <p14:creationId xmlns:p14="http://schemas.microsoft.com/office/powerpoint/2010/main" val="69395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fontScale="70000" lnSpcReduction="20000"/>
          </a:bodyPr>
          <a:lstStyle/>
          <a:p>
            <a:r>
              <a:rPr lang="tr-TR" dirty="0">
                <a:hlinkClick r:id="rId2"/>
              </a:rPr>
              <a:t>https://</a:t>
            </a:r>
            <a:r>
              <a:rPr lang="tr-TR" dirty="0" smtClean="0">
                <a:hlinkClick r:id="rId2"/>
              </a:rPr>
              <a:t>tr.wikipedia.org/wiki/Derleyici</a:t>
            </a:r>
            <a:endParaRPr lang="tr-TR" dirty="0" smtClean="0"/>
          </a:p>
          <a:p>
            <a:r>
              <a:rPr lang="tr-TR" dirty="0">
                <a:hlinkClick r:id="rId3"/>
              </a:rPr>
              <a:t>http://bilgioloji.com/pages/yazilim/kod/program/giris/derleyici-compiler-nedir</a:t>
            </a:r>
            <a:r>
              <a:rPr lang="tr-TR" dirty="0" smtClean="0">
                <a:hlinkClick r:id="rId3"/>
              </a:rPr>
              <a:t>/</a:t>
            </a:r>
            <a:endParaRPr lang="tr-TR" dirty="0" smtClean="0"/>
          </a:p>
          <a:p>
            <a:r>
              <a:rPr lang="tr-TR" dirty="0">
                <a:hlinkClick r:id="rId4"/>
              </a:rPr>
              <a:t>https://</a:t>
            </a:r>
            <a:r>
              <a:rPr lang="tr-TR" dirty="0" smtClean="0">
                <a:hlinkClick r:id="rId4"/>
              </a:rPr>
              <a:t>wmaraci.com/nedir/compiler</a:t>
            </a:r>
            <a:endParaRPr lang="tr-TR" dirty="0" smtClean="0"/>
          </a:p>
          <a:p>
            <a:r>
              <a:rPr lang="tr-TR" dirty="0">
                <a:hlinkClick r:id="rId5"/>
              </a:rPr>
              <a:t>http://www.bilisimakale.com/2018/11/13/yorumlayici-interpreter-ve-derleyici-compiler-nedir</a:t>
            </a:r>
            <a:r>
              <a:rPr lang="tr-TR" dirty="0" smtClean="0">
                <a:hlinkClick r:id="rId5"/>
              </a:rPr>
              <a:t>/</a:t>
            </a:r>
            <a:endParaRPr lang="tr-TR" dirty="0" smtClean="0"/>
          </a:p>
          <a:p>
            <a:r>
              <a:rPr lang="tr-TR" dirty="0">
                <a:hlinkClick r:id="rId6"/>
              </a:rPr>
              <a:t>https://medium.com/@msenell/derleyi%CC%87ci%CC%87-compiler-ve-yorumlayici-interpreter-%</a:t>
            </a:r>
            <a:r>
              <a:rPr lang="tr-TR" dirty="0" smtClean="0">
                <a:hlinkClick r:id="rId6"/>
              </a:rPr>
              <a:t>C3%BCzeri%CC%87ne-bi%CC%87r-deneme-d8656619ef6</a:t>
            </a:r>
            <a:endParaRPr lang="tr-TR" dirty="0" smtClean="0"/>
          </a:p>
          <a:p>
            <a:r>
              <a:rPr lang="tr-TR" dirty="0">
                <a:hlinkClick r:id="rId7"/>
              </a:rPr>
              <a:t>https://</a:t>
            </a:r>
            <a:r>
              <a:rPr lang="tr-TR" dirty="0" smtClean="0">
                <a:hlinkClick r:id="rId7"/>
              </a:rPr>
              <a:t>ceaksan.com/tr/compiler-interpreter</a:t>
            </a:r>
            <a:endParaRPr lang="tr-TR" dirty="0" smtClean="0"/>
          </a:p>
          <a:p>
            <a:r>
              <a:rPr lang="tr-TR" dirty="0">
                <a:hlinkClick r:id="rId8"/>
              </a:rPr>
              <a:t>https://anilemreozcelik.wordpress.com/2015/07/20/45</a:t>
            </a:r>
            <a:r>
              <a:rPr lang="tr-TR" dirty="0" smtClean="0">
                <a:hlinkClick r:id="rId8"/>
              </a:rPr>
              <a:t>/</a:t>
            </a:r>
            <a:endParaRPr lang="tr-TR" dirty="0" smtClean="0"/>
          </a:p>
          <a:p>
            <a:r>
              <a:rPr lang="tr-TR" dirty="0">
                <a:hlinkClick r:id="rId9"/>
              </a:rPr>
              <a:t>https://hasancelik.org/java-hafiza-yonetimi/Java-memory-models-pass-by-value-reference</a:t>
            </a:r>
            <a:r>
              <a:rPr lang="tr-TR" dirty="0" smtClean="0">
                <a:hlinkClick r:id="rId9"/>
              </a:rPr>
              <a:t>/</a:t>
            </a:r>
            <a:endParaRPr lang="tr-TR" dirty="0" smtClean="0"/>
          </a:p>
          <a:p>
            <a:r>
              <a:rPr lang="tr-TR" dirty="0">
                <a:hlinkClick r:id="rId10"/>
              </a:rPr>
              <a:t>https://</a:t>
            </a:r>
            <a:r>
              <a:rPr lang="tr-TR" dirty="0" smtClean="0">
                <a:hlinkClick r:id="rId10"/>
              </a:rPr>
              <a:t>tr.sawakinome.com/articles/technology/difference-between-wrapper-class-and-primitive-type-in-java-2.html</a:t>
            </a:r>
            <a:endParaRPr lang="tr-TR" dirty="0" smtClean="0"/>
          </a:p>
          <a:p>
            <a:r>
              <a:rPr lang="tr-TR" dirty="0">
                <a:hlinkClick r:id="rId11"/>
              </a:rPr>
              <a:t>http://volkanozturk.net/java-serialization-serilestirme-nedir</a:t>
            </a:r>
            <a:r>
              <a:rPr lang="tr-TR" dirty="0" smtClean="0">
                <a:hlinkClick r:id="rId11"/>
              </a:rPr>
              <a:t>/</a:t>
            </a:r>
            <a:endParaRPr lang="tr-TR" dirty="0" smtClean="0"/>
          </a:p>
          <a:p>
            <a:r>
              <a:rPr lang="tr-TR" dirty="0">
                <a:hlinkClick r:id="rId12"/>
              </a:rPr>
              <a:t>https://umiitkose.com/2020/08/java-serialization-deserialization-islemleri</a:t>
            </a:r>
            <a:r>
              <a:rPr lang="tr-TR" dirty="0" smtClean="0">
                <a:hlinkClick r:id="rId12"/>
              </a:rPr>
              <a:t>/</a:t>
            </a:r>
            <a:endParaRPr lang="tr-TR" dirty="0" smtClean="0"/>
          </a:p>
          <a:p>
            <a:r>
              <a:rPr lang="tr-TR" dirty="0" err="1">
                <a:hlinkClick r:id="rId13"/>
              </a:rPr>
              <a:t>Stack</a:t>
            </a:r>
            <a:r>
              <a:rPr lang="tr-TR" dirty="0">
                <a:hlinkClick r:id="rId13"/>
              </a:rPr>
              <a:t> ve </a:t>
            </a:r>
            <a:r>
              <a:rPr lang="tr-TR" dirty="0" err="1">
                <a:hlinkClick r:id="rId13"/>
              </a:rPr>
              <a:t>Heap</a:t>
            </a:r>
            <a:r>
              <a:rPr lang="tr-TR" dirty="0">
                <a:hlinkClick r:id="rId13"/>
              </a:rPr>
              <a:t> Kavramları - Nedir Ne Değildir? | Yazılımcı Gençlik</a:t>
            </a:r>
            <a:r>
              <a:rPr lang="tr-TR" dirty="0"/>
              <a:t> </a:t>
            </a:r>
            <a:endParaRPr lang="tr-TR" dirty="0" smtClean="0"/>
          </a:p>
          <a:p>
            <a:r>
              <a:rPr lang="tr-TR" dirty="0" err="1">
                <a:hlinkClick r:id="rId14"/>
              </a:rPr>
              <a:t>Stack</a:t>
            </a:r>
            <a:r>
              <a:rPr lang="tr-TR" dirty="0">
                <a:hlinkClick r:id="rId14"/>
              </a:rPr>
              <a:t> &amp; </a:t>
            </a:r>
            <a:r>
              <a:rPr lang="tr-TR" dirty="0" err="1">
                <a:hlinkClick r:id="rId14"/>
              </a:rPr>
              <a:t>Heap</a:t>
            </a:r>
            <a:r>
              <a:rPr lang="tr-TR" dirty="0">
                <a:hlinkClick r:id="rId14"/>
              </a:rPr>
              <a:t> Kavramları | Gökhan Gökalp</a:t>
            </a:r>
            <a:r>
              <a:rPr lang="tr-TR" dirty="0"/>
              <a:t> </a:t>
            </a:r>
          </a:p>
          <a:p>
            <a:endParaRPr lang="tr-TR" dirty="0" smtClean="0"/>
          </a:p>
          <a:p>
            <a:endParaRPr lang="tr-TR" dirty="0"/>
          </a:p>
        </p:txBody>
      </p:sp>
    </p:spTree>
    <p:extLst>
      <p:ext uri="{BB962C8B-B14F-4D97-AF65-F5344CB8AC3E}">
        <p14:creationId xmlns:p14="http://schemas.microsoft.com/office/powerpoint/2010/main" val="1189306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692696"/>
            <a:ext cx="7315200" cy="1154097"/>
          </a:xfrm>
        </p:spPr>
        <p:txBody>
          <a:bodyPr/>
          <a:lstStyle/>
          <a:p>
            <a:pPr algn="ctr"/>
            <a:r>
              <a:rPr lang="tr-TR" dirty="0"/>
              <a:t>Compiler </a:t>
            </a:r>
            <a:r>
              <a:rPr lang="tr-TR" dirty="0" smtClean="0"/>
              <a:t>Nedir ?</a:t>
            </a:r>
            <a:endParaRPr lang="tr-TR" dirty="0"/>
          </a:p>
        </p:txBody>
      </p:sp>
      <p:sp>
        <p:nvSpPr>
          <p:cNvPr id="3" name="İçerik Yer Tutucusu 2"/>
          <p:cNvSpPr>
            <a:spLocks noGrp="1"/>
          </p:cNvSpPr>
          <p:nvPr>
            <p:ph idx="1"/>
          </p:nvPr>
        </p:nvSpPr>
        <p:spPr>
          <a:xfrm>
            <a:off x="713184" y="2060848"/>
            <a:ext cx="7315200" cy="3539527"/>
          </a:xfrm>
        </p:spPr>
        <p:txBody>
          <a:bodyPr>
            <a:noAutofit/>
          </a:bodyPr>
          <a:lstStyle/>
          <a:p>
            <a:r>
              <a:rPr lang="tr-TR" sz="1700" b="1" dirty="0"/>
              <a:t>Derleyici (Compiler)</a:t>
            </a:r>
            <a:r>
              <a:rPr lang="tr-TR" sz="1700" dirty="0"/>
              <a:t>, girdi olarak yüksek seviyeli programlama diliyle yazılmış kaynak kodu alan, makinenin mimarisine göre makine dilinde çıktı üreten bir programdır. Çıktı olarak üretilen makine kodu sonradan herhangi bir zamanda farklı girdilerle tekrar tekrar </a:t>
            </a:r>
            <a:r>
              <a:rPr lang="tr-TR" sz="1700" dirty="0" smtClean="0"/>
              <a:t>çalıştırılabilir. Örnek </a:t>
            </a:r>
            <a:r>
              <a:rPr lang="tr-TR" sz="1700" dirty="0"/>
              <a:t>olarak; Java derleyicisi </a:t>
            </a:r>
            <a:r>
              <a:rPr lang="tr-TR" sz="1700" dirty="0" smtClean="0"/>
              <a:t> </a:t>
            </a:r>
            <a:r>
              <a:rPr lang="tr-TR" sz="1700" b="1" dirty="0" err="1" smtClean="0"/>
              <a:t>javac</a:t>
            </a:r>
            <a:r>
              <a:rPr lang="tr-TR" sz="1700" dirty="0" smtClean="0"/>
              <a:t> </a:t>
            </a:r>
            <a:r>
              <a:rPr lang="tr-TR" sz="1700" dirty="0"/>
              <a:t>verilebilir. </a:t>
            </a:r>
            <a:r>
              <a:rPr lang="tr-TR" sz="1700" b="1" dirty="0" err="1"/>
              <a:t>Javac</a:t>
            </a:r>
            <a:r>
              <a:rPr lang="tr-TR" sz="1700" dirty="0"/>
              <a:t>, </a:t>
            </a:r>
            <a:r>
              <a:rPr lang="tr-TR" sz="1700" b="1" dirty="0"/>
              <a:t>.</a:t>
            </a:r>
            <a:r>
              <a:rPr lang="tr-TR" sz="1700" b="1" dirty="0" err="1"/>
              <a:t>java</a:t>
            </a:r>
            <a:r>
              <a:rPr lang="tr-TR" sz="1700" b="1" dirty="0"/>
              <a:t> </a:t>
            </a:r>
            <a:r>
              <a:rPr lang="tr-TR" sz="1700" dirty="0"/>
              <a:t>uzantılı kaynak dosyasını Java Sanal Makinesi (Java Virtual Machine)  olarak bilinen bir hayali makine için  makine dili olan Java </a:t>
            </a:r>
            <a:r>
              <a:rPr lang="tr-TR" sz="1700" dirty="0" err="1"/>
              <a:t>bytecode</a:t>
            </a:r>
            <a:r>
              <a:rPr lang="tr-TR" sz="1700" dirty="0"/>
              <a:t> ile yazılmış .</a:t>
            </a:r>
            <a:r>
              <a:rPr lang="tr-TR" sz="1700" dirty="0" err="1"/>
              <a:t>class</a:t>
            </a:r>
            <a:r>
              <a:rPr lang="tr-TR" sz="1700" dirty="0"/>
              <a:t> dosyasına dönüştürür</a:t>
            </a:r>
            <a:r>
              <a:rPr lang="tr-TR" sz="1700" dirty="0" smtClean="0"/>
              <a:t>.</a:t>
            </a:r>
            <a:endParaRPr lang="tr-TR" sz="1700" dirty="0"/>
          </a:p>
        </p:txBody>
      </p:sp>
      <p:pic>
        <p:nvPicPr>
          <p:cNvPr id="2050" name="Picture 2" descr="C:\Users\MSI\Desktop\compil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395209"/>
            <a:ext cx="4222871"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473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1916832"/>
            <a:ext cx="7315200" cy="3539527"/>
          </a:xfrm>
        </p:spPr>
        <p:txBody>
          <a:bodyPr>
            <a:normAutofit/>
          </a:bodyPr>
          <a:lstStyle/>
          <a:p>
            <a:r>
              <a:rPr lang="tr-TR" sz="1700" dirty="0" smtClean="0"/>
              <a:t>Bir </a:t>
            </a:r>
            <a:r>
              <a:rPr lang="tr-TR" sz="1700" dirty="0"/>
              <a:t>derleyici, üst seviye bir programlama dilinin kodunu daha alt seviyeli bir programlama diline çevirme görevini </a:t>
            </a:r>
            <a:r>
              <a:rPr lang="tr-TR" sz="1700" dirty="0" smtClean="0"/>
              <a:t>de üstlenebilirler</a:t>
            </a:r>
            <a:r>
              <a:rPr lang="tr-TR" sz="1700" dirty="0"/>
              <a:t>. Basit bir örnek vermek gerekirse; bilgisayarınızda C diliyle hazırlamış olduğunuz bir yazılımı derleyiciler sayesinde makine dili olarak kabul edilen Assembly veya daha alt seviyeli programlama dillerine dönüştürebilirsiniz. </a:t>
            </a:r>
          </a:p>
          <a:p>
            <a:endParaRPr lang="tr-TR" dirty="0"/>
          </a:p>
        </p:txBody>
      </p:sp>
      <p:pic>
        <p:nvPicPr>
          <p:cNvPr id="4" name="Picture 3" descr="C:\Users\MSI\Desktop\242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149080"/>
            <a:ext cx="4176464" cy="211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3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lstStyle/>
          <a:p>
            <a:pPr algn="ctr"/>
            <a:r>
              <a:rPr lang="tr-TR" dirty="0" smtClean="0"/>
              <a:t>Interpreter Nedir ?</a:t>
            </a:r>
            <a:endParaRPr lang="tr-TR" dirty="0"/>
          </a:p>
        </p:txBody>
      </p:sp>
      <p:sp>
        <p:nvSpPr>
          <p:cNvPr id="3" name="İçerik Yer Tutucusu 2"/>
          <p:cNvSpPr>
            <a:spLocks noGrp="1"/>
          </p:cNvSpPr>
          <p:nvPr>
            <p:ph idx="1"/>
          </p:nvPr>
        </p:nvSpPr>
        <p:spPr>
          <a:xfrm>
            <a:off x="971600" y="2204864"/>
            <a:ext cx="7315200" cy="3539527"/>
          </a:xfrm>
        </p:spPr>
        <p:txBody>
          <a:bodyPr>
            <a:normAutofit/>
          </a:bodyPr>
          <a:lstStyle/>
          <a:p>
            <a:r>
              <a:rPr lang="tr-TR" sz="1700" b="1" dirty="0"/>
              <a:t>Yorumlayıcı (Interpreter)</a:t>
            </a:r>
            <a:r>
              <a:rPr lang="tr-TR" sz="1700" dirty="0"/>
              <a:t>, girdi olarak program için olan verilerle birlikte kaynak kodu alan, ve kaynak programı satır satır yürüten bir </a:t>
            </a:r>
            <a:r>
              <a:rPr lang="tr-TR" sz="1700" dirty="0" smtClean="0"/>
              <a:t>programdır. Örnek </a:t>
            </a:r>
            <a:r>
              <a:rPr lang="tr-TR" sz="1700" dirty="0"/>
              <a:t>olarak Java yorumlayıcısı </a:t>
            </a:r>
            <a:r>
              <a:rPr lang="tr-TR" sz="1700" b="1" dirty="0" err="1"/>
              <a:t>java</a:t>
            </a:r>
            <a:r>
              <a:rPr lang="tr-TR" sz="1700" b="1" dirty="0"/>
              <a:t> </a:t>
            </a:r>
            <a:r>
              <a:rPr lang="tr-TR" sz="1700" dirty="0"/>
              <a:t>verilebilir.</a:t>
            </a:r>
            <a:r>
              <a:rPr lang="tr-TR" sz="1700" b="1" dirty="0"/>
              <a:t> Java </a:t>
            </a:r>
            <a:r>
              <a:rPr lang="tr-TR" sz="1700" i="1" dirty="0"/>
              <a:t>.</a:t>
            </a:r>
            <a:r>
              <a:rPr lang="tr-TR" sz="1700" i="1" dirty="0" err="1"/>
              <a:t>class</a:t>
            </a:r>
            <a:r>
              <a:rPr lang="tr-TR" sz="1700" dirty="0"/>
              <a:t> uzantılı dosyayı üzerinde çalıştığı makinede çalıştırılabilecek olan doğal makine kodlarına çevirir.</a:t>
            </a:r>
          </a:p>
          <a:p>
            <a:r>
              <a:rPr lang="tr-TR" sz="1700" dirty="0"/>
              <a:t>Java’da derleyici ve yorumlayıcı beraber çalışır. Yani, önce oluşturulan kaynak koddan bir ara kod (</a:t>
            </a:r>
            <a:r>
              <a:rPr lang="tr-TR" sz="1700" dirty="0" err="1"/>
              <a:t>bytecode</a:t>
            </a:r>
            <a:r>
              <a:rPr lang="tr-TR" sz="1700" dirty="0"/>
              <a:t>) üretilmek için derlenir. Daha sonra bu derlenen </a:t>
            </a:r>
            <a:r>
              <a:rPr lang="tr-TR" sz="1700" dirty="0" err="1"/>
              <a:t>bytecode</a:t>
            </a:r>
            <a:r>
              <a:rPr lang="tr-TR" sz="1700" dirty="0"/>
              <a:t> Java Sanal Makinesi (JVM) üzerinde yorumlanarak yürütülür. Bu bazı avantajları da beraberinde getirir. En önemlisi platform bağımsızlığıdır. JVM çalışan her makinede </a:t>
            </a:r>
            <a:r>
              <a:rPr lang="tr-TR" sz="1700" dirty="0" err="1"/>
              <a:t>bytecode’larımız</a:t>
            </a:r>
            <a:r>
              <a:rPr lang="tr-TR" sz="1700" dirty="0"/>
              <a:t> sorunsuz çalışacaktır.</a:t>
            </a:r>
          </a:p>
          <a:p>
            <a:endParaRPr lang="tr-TR" sz="1700" dirty="0"/>
          </a:p>
        </p:txBody>
      </p:sp>
      <p:pic>
        <p:nvPicPr>
          <p:cNvPr id="3074" name="Picture 2" descr="C:\Users\MSI\Desktop\243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361" y="5013176"/>
            <a:ext cx="34575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24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836712"/>
            <a:ext cx="7315200" cy="1154097"/>
          </a:xfrm>
        </p:spPr>
        <p:txBody>
          <a:bodyPr>
            <a:noAutofit/>
          </a:bodyPr>
          <a:lstStyle/>
          <a:p>
            <a:pPr algn="ctr"/>
            <a:r>
              <a:rPr lang="tr-TR" sz="3600" dirty="0" smtClean="0"/>
              <a:t>Interpreter  - Compiler </a:t>
            </a:r>
            <a:br>
              <a:rPr lang="tr-TR" sz="3600" dirty="0" smtClean="0"/>
            </a:br>
            <a:r>
              <a:rPr lang="tr-TR" sz="3600" dirty="0" smtClean="0"/>
              <a:t>Arasındaki Farklar</a:t>
            </a:r>
            <a:endParaRPr lang="tr-TR" sz="3600"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964275077"/>
              </p:ext>
            </p:extLst>
          </p:nvPr>
        </p:nvGraphicFramePr>
        <p:xfrm>
          <a:off x="1115616" y="2204864"/>
          <a:ext cx="6904462" cy="3816805"/>
        </p:xfrm>
        <a:graphic>
          <a:graphicData uri="http://schemas.openxmlformats.org/drawingml/2006/table">
            <a:tbl>
              <a:tblPr/>
              <a:tblGrid>
                <a:gridCol w="3452231"/>
                <a:gridCol w="3452231"/>
              </a:tblGrid>
              <a:tr h="372341">
                <a:tc>
                  <a:txBody>
                    <a:bodyPr/>
                    <a:lstStyle/>
                    <a:p>
                      <a:r>
                        <a:rPr lang="tr-TR" sz="1600" b="1" dirty="0" smtClean="0">
                          <a:solidFill>
                            <a:schemeClr val="accent2"/>
                          </a:solidFill>
                        </a:rPr>
                        <a:t>Interpreter</a:t>
                      </a:r>
                      <a:r>
                        <a:rPr lang="tr-TR" sz="1600" b="1" baseline="0" dirty="0" smtClean="0">
                          <a:solidFill>
                            <a:schemeClr val="accent2"/>
                          </a:solidFill>
                        </a:rPr>
                        <a:t> (Yorumlayıcı)</a:t>
                      </a:r>
                      <a:endParaRPr lang="tr-TR" sz="1600" b="1" dirty="0">
                        <a:solidFill>
                          <a:schemeClr val="accent2"/>
                        </a:solidFill>
                      </a:endParaRPr>
                    </a:p>
                  </a:txBody>
                  <a:tcPr marL="86306" marR="86306" marT="43153" marB="43153" anchor="ctr">
                    <a:lnL>
                      <a:noFill/>
                    </a:lnL>
                    <a:lnR>
                      <a:noFill/>
                    </a:lnR>
                    <a:lnT>
                      <a:noFill/>
                    </a:lnT>
                    <a:lnB>
                      <a:noFill/>
                    </a:lnB>
                  </a:tcPr>
                </a:tc>
                <a:tc>
                  <a:txBody>
                    <a:bodyPr/>
                    <a:lstStyle/>
                    <a:p>
                      <a:r>
                        <a:rPr lang="tr-TR" sz="1600" b="1" dirty="0" smtClean="0">
                          <a:solidFill>
                            <a:schemeClr val="accent2"/>
                          </a:solidFill>
                        </a:rPr>
                        <a:t>Compiler (Derleyici)</a:t>
                      </a:r>
                      <a:endParaRPr lang="tr-TR" sz="1600" b="1" dirty="0">
                        <a:solidFill>
                          <a:schemeClr val="accent2"/>
                        </a:solidFill>
                      </a:endParaRPr>
                    </a:p>
                  </a:txBody>
                  <a:tcPr marL="86306" marR="86306" marT="43153" marB="43153" anchor="ctr">
                    <a:lnL>
                      <a:noFill/>
                    </a:lnL>
                    <a:lnR>
                      <a:noFill/>
                    </a:lnR>
                    <a:lnT>
                      <a:noFill/>
                    </a:lnT>
                    <a:lnB>
                      <a:noFill/>
                    </a:lnB>
                  </a:tcPr>
                </a:tc>
              </a:tr>
              <a:tr h="651641">
                <a:tc>
                  <a:txBody>
                    <a:bodyPr/>
                    <a:lstStyle/>
                    <a:p>
                      <a:pPr marL="285750" indent="-285750">
                        <a:buFont typeface="Arial" pitchFamily="34" charset="0"/>
                        <a:buChar char="•"/>
                      </a:pPr>
                      <a:r>
                        <a:rPr lang="tr-TR" sz="1600" dirty="0"/>
                        <a:t>Programı satır </a:t>
                      </a:r>
                      <a:r>
                        <a:rPr lang="tr-TR" sz="1600" dirty="0" err="1"/>
                        <a:t>satır</a:t>
                      </a:r>
                      <a:r>
                        <a:rPr lang="tr-TR" sz="1600" dirty="0"/>
                        <a:t> işler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Tüm programı tarar ve bir bütün olarak makine koduna çevirir</a:t>
                      </a:r>
                    </a:p>
                  </a:txBody>
                  <a:tcPr marL="86306" marR="86306" marT="43153" marB="43153" anchor="ctr">
                    <a:lnL>
                      <a:noFill/>
                    </a:lnL>
                    <a:lnR>
                      <a:noFill/>
                    </a:lnR>
                    <a:lnT>
                      <a:noFill/>
                    </a:lnT>
                    <a:lnB>
                      <a:noFill/>
                    </a:lnB>
                  </a:tcPr>
                </a:tc>
              </a:tr>
              <a:tr h="930941">
                <a:tc>
                  <a:txBody>
                    <a:bodyPr/>
                    <a:lstStyle/>
                    <a:p>
                      <a:pPr marL="285750" indent="-285750">
                        <a:buFont typeface="Arial" pitchFamily="34" charset="0"/>
                        <a:buChar char="•"/>
                      </a:pPr>
                      <a:r>
                        <a:rPr lang="tr-TR" sz="1600" dirty="0"/>
                        <a:t>Kaynak kodu analiz etmekle zaman harcamaz. Ancak genel yürütme süresi daha yavaştır.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Kaynak kodun analizi için büyük zaman harcar. Ancak genel yürütme süresi daha hızlıdır.</a:t>
                      </a:r>
                    </a:p>
                  </a:txBody>
                  <a:tcPr marL="86306" marR="86306" marT="43153" marB="43153" anchor="ctr">
                    <a:lnL>
                      <a:noFill/>
                    </a:lnL>
                    <a:lnR>
                      <a:noFill/>
                    </a:lnR>
                    <a:lnT>
                      <a:noFill/>
                    </a:lnT>
                    <a:lnB>
                      <a:noFill/>
                    </a:lnB>
                  </a:tcPr>
                </a:tc>
              </a:tr>
              <a:tr h="1210241">
                <a:tc>
                  <a:txBody>
                    <a:bodyPr/>
                    <a:lstStyle/>
                    <a:p>
                      <a:pPr marL="285750" indent="-285750">
                        <a:buFont typeface="Arial" pitchFamily="34" charset="0"/>
                        <a:buChar char="•"/>
                      </a:pPr>
                      <a:r>
                        <a:rPr lang="tr-TR" sz="1600" dirty="0"/>
                        <a:t>Herhangi bir hata olana kadar programı çalıştırır. İlk hata gördüğü yerde durur. Bu nedenle hata ayıklama kolaydır.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Tüm kaynak kodu taradıktan sonra hata mesajı üretir. Bu nedenle hata ayıklama nispeten zordur.</a:t>
                      </a:r>
                    </a:p>
                  </a:txBody>
                  <a:tcPr marL="86306" marR="86306" marT="43153" marB="43153" anchor="ctr">
                    <a:lnL>
                      <a:noFill/>
                    </a:lnL>
                    <a:lnR>
                      <a:noFill/>
                    </a:lnR>
                    <a:lnT>
                      <a:noFill/>
                    </a:lnT>
                    <a:lnB>
                      <a:noFill/>
                    </a:lnB>
                  </a:tcPr>
                </a:tc>
              </a:tr>
              <a:tr h="651641">
                <a:tc>
                  <a:txBody>
                    <a:bodyPr/>
                    <a:lstStyle/>
                    <a:p>
                      <a:pPr marL="285750" indent="-285750">
                        <a:buFont typeface="Arial" pitchFamily="34" charset="0"/>
                        <a:buChar char="•"/>
                      </a:pPr>
                      <a:r>
                        <a:rPr lang="tr-TR" sz="1600" dirty="0" err="1"/>
                        <a:t>Python</a:t>
                      </a:r>
                      <a:r>
                        <a:rPr lang="tr-TR" sz="1600" dirty="0"/>
                        <a:t>, </a:t>
                      </a:r>
                      <a:r>
                        <a:rPr lang="tr-TR" sz="1600" dirty="0" err="1"/>
                        <a:t>Ruby</a:t>
                      </a:r>
                      <a:r>
                        <a:rPr lang="tr-TR" sz="1600" dirty="0"/>
                        <a:t>, Java gibi diller yorumlayıcı kullanır.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C, C++ gibi diller derleyici kullanır.</a:t>
                      </a:r>
                    </a:p>
                  </a:txBody>
                  <a:tcPr marL="86306" marR="86306" marT="43153" marB="43153" anchor="ctr">
                    <a:lnL>
                      <a:noFill/>
                    </a:lnL>
                    <a:lnR>
                      <a:noFill/>
                    </a:lnR>
                    <a:lnT>
                      <a:noFill/>
                    </a:lnT>
                    <a:lnB>
                      <a:noFill/>
                    </a:lnB>
                  </a:tcPr>
                </a:tc>
              </a:tr>
            </a:tbl>
          </a:graphicData>
        </a:graphic>
      </p:graphicFrame>
    </p:spTree>
    <p:extLst>
      <p:ext uri="{BB962C8B-B14F-4D97-AF65-F5344CB8AC3E}">
        <p14:creationId xmlns:p14="http://schemas.microsoft.com/office/powerpoint/2010/main" val="2072346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1052736"/>
            <a:ext cx="7459216" cy="1296144"/>
          </a:xfrm>
        </p:spPr>
        <p:txBody>
          <a:bodyPr>
            <a:normAutofit fontScale="90000"/>
          </a:bodyPr>
          <a:lstStyle/>
          <a:p>
            <a:pPr algn="ctr"/>
            <a:r>
              <a:rPr lang="tr-TR" dirty="0" err="1" smtClean="0"/>
              <a:t>Pass</a:t>
            </a:r>
            <a:r>
              <a:rPr lang="tr-TR" dirty="0" smtClean="0"/>
              <a:t> </a:t>
            </a:r>
            <a:r>
              <a:rPr lang="tr-TR" dirty="0" err="1" smtClean="0"/>
              <a:t>by</a:t>
            </a:r>
            <a:r>
              <a:rPr lang="tr-TR" dirty="0" smtClean="0"/>
              <a:t> Value Nedir ?</a:t>
            </a:r>
            <a:br>
              <a:rPr lang="tr-TR" dirty="0" smtClean="0"/>
            </a:br>
            <a:r>
              <a:rPr lang="tr-TR" dirty="0" err="1" smtClean="0"/>
              <a:t>Pass</a:t>
            </a:r>
            <a:r>
              <a:rPr lang="tr-TR" dirty="0" smtClean="0"/>
              <a:t> </a:t>
            </a:r>
            <a:r>
              <a:rPr lang="tr-TR" dirty="0" err="1" smtClean="0"/>
              <a:t>by</a:t>
            </a:r>
            <a:r>
              <a:rPr lang="tr-TR" dirty="0" smtClean="0"/>
              <a:t> Reference Nedir?</a:t>
            </a:r>
            <a:endParaRPr lang="tr-TR" dirty="0"/>
          </a:p>
        </p:txBody>
      </p:sp>
      <p:sp>
        <p:nvSpPr>
          <p:cNvPr id="3" name="İçerik Yer Tutucusu 2"/>
          <p:cNvSpPr>
            <a:spLocks noGrp="1"/>
          </p:cNvSpPr>
          <p:nvPr>
            <p:ph idx="1"/>
          </p:nvPr>
        </p:nvSpPr>
        <p:spPr/>
        <p:txBody>
          <a:bodyPr>
            <a:normAutofit/>
          </a:bodyPr>
          <a:lstStyle/>
          <a:p>
            <a:r>
              <a:rPr lang="tr-TR" sz="1700" dirty="0"/>
              <a:t>Programlama dilleri metotlara parametre aktarılırken 2 farklı yaklaşım kullanır. </a:t>
            </a:r>
            <a:r>
              <a:rPr lang="tr-TR" sz="1700" b="1" dirty="0" err="1"/>
              <a:t>Pass</a:t>
            </a:r>
            <a:r>
              <a:rPr lang="tr-TR" sz="1700" b="1" dirty="0"/>
              <a:t> </a:t>
            </a:r>
            <a:r>
              <a:rPr lang="tr-TR" sz="1700" b="1" dirty="0" err="1"/>
              <a:t>by</a:t>
            </a:r>
            <a:r>
              <a:rPr lang="tr-TR" sz="1700" b="1" dirty="0"/>
              <a:t> </a:t>
            </a:r>
            <a:r>
              <a:rPr lang="tr-TR" sz="1700" b="1" dirty="0" err="1"/>
              <a:t>value</a:t>
            </a:r>
            <a:r>
              <a:rPr lang="tr-TR" sz="1700" b="1" dirty="0"/>
              <a:t>(değere göre geçirme)</a:t>
            </a:r>
            <a:r>
              <a:rPr lang="tr-TR" sz="1700" dirty="0"/>
              <a:t> ve </a:t>
            </a:r>
            <a:r>
              <a:rPr lang="tr-TR" sz="1700" b="1" dirty="0" err="1"/>
              <a:t>pass</a:t>
            </a:r>
            <a:r>
              <a:rPr lang="tr-TR" sz="1700" b="1" dirty="0"/>
              <a:t> </a:t>
            </a:r>
            <a:r>
              <a:rPr lang="tr-TR" sz="1700" b="1" dirty="0" err="1"/>
              <a:t>by</a:t>
            </a:r>
            <a:r>
              <a:rPr lang="tr-TR" sz="1700" b="1" dirty="0"/>
              <a:t> </a:t>
            </a:r>
            <a:r>
              <a:rPr lang="tr-TR" sz="1700" b="1" dirty="0" err="1"/>
              <a:t>reference</a:t>
            </a:r>
            <a:r>
              <a:rPr lang="tr-TR" sz="1700" b="1" dirty="0"/>
              <a:t>(referansa göre geçirme)</a:t>
            </a:r>
            <a:r>
              <a:rPr lang="tr-TR" sz="1700" dirty="0"/>
              <a:t> yaklaşımları değişkenlerin metotlara nasıl aktarıldığını tanımlamak için kullanılan 2 farklı tekniktir. Kısaca izah edecek olursak, </a:t>
            </a:r>
            <a:r>
              <a:rPr lang="tr-TR" sz="1700" b="1" dirty="0"/>
              <a:t>değere göre geçişte</a:t>
            </a:r>
            <a:r>
              <a:rPr lang="tr-TR" sz="1700" dirty="0"/>
              <a:t>, metoda gerçek değerin geçirildiği anlamına gelir. Referansla geçişte, değerin nerede saklandığını tanımlayan bir işaretçinin (bu, geçirilen değişkenin hafızadaki adresi olarak düşünülebilir) geçirildiği anlamına gelir.</a:t>
            </a:r>
          </a:p>
        </p:txBody>
      </p:sp>
    </p:spTree>
    <p:extLst>
      <p:ext uri="{BB962C8B-B14F-4D97-AF65-F5344CB8AC3E}">
        <p14:creationId xmlns:p14="http://schemas.microsoft.com/office/powerpoint/2010/main" val="1939354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a:t>
            </a:r>
            <a:r>
              <a:rPr lang="tr-TR" i="1" dirty="0" err="1"/>
              <a:t>Pass</a:t>
            </a:r>
            <a:r>
              <a:rPr lang="tr-TR" i="1" dirty="0"/>
              <a:t> </a:t>
            </a:r>
            <a:r>
              <a:rPr lang="tr-TR" i="1" dirty="0" err="1"/>
              <a:t>by</a:t>
            </a:r>
            <a:r>
              <a:rPr lang="tr-TR" i="1" dirty="0"/>
              <a:t> Value</a:t>
            </a:r>
            <a:r>
              <a:rPr lang="tr-TR" dirty="0"/>
              <a:t>” yaklaşımı uygulandığında, </a:t>
            </a:r>
            <a:r>
              <a:rPr lang="tr-TR" dirty="0" smtClean="0"/>
              <a:t>metodun </a:t>
            </a:r>
            <a:r>
              <a:rPr lang="tr-TR" dirty="0"/>
              <a:t>içine aldığı parametrenin değeri, belleğin başka bir yerine kopyalanır. Şayet metodun değişkenine erişmek veyahut bu değişkeni değiştirmek isterseniz, yalnızca kopyaya erişilir/değiştirilir, orijinal değere dokunulmaz. </a:t>
            </a:r>
            <a:endParaRPr lang="tr-TR" dirty="0" smtClean="0"/>
          </a:p>
          <a:p>
            <a:r>
              <a:rPr lang="tr-TR" dirty="0"/>
              <a:t>Referans ile geçirme, değişkenin hafıza adresinin ilgili metoda iletildiği anlamına gelir. Yani hafızada ilgili değişkenin değerini saklayan bloğun adresi, metoda geçirilir.</a:t>
            </a:r>
            <a:endParaRPr lang="tr-TR" dirty="0" smtClean="0"/>
          </a:p>
          <a:p>
            <a:pPr marL="45720" indent="0">
              <a:buNone/>
            </a:pPr>
            <a:endParaRPr lang="tr-TR" dirty="0"/>
          </a:p>
        </p:txBody>
      </p:sp>
    </p:spTree>
    <p:extLst>
      <p:ext uri="{BB962C8B-B14F-4D97-AF65-F5344CB8AC3E}">
        <p14:creationId xmlns:p14="http://schemas.microsoft.com/office/powerpoint/2010/main" val="4282593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b="1" dirty="0" smtClean="0"/>
              <a:t>P</a:t>
            </a:r>
            <a:r>
              <a:rPr lang="en-US" b="1" dirty="0" smtClean="0"/>
              <a:t>ass </a:t>
            </a:r>
            <a:r>
              <a:rPr lang="en-US" b="1" dirty="0"/>
              <a:t>by </a:t>
            </a:r>
            <a:r>
              <a:rPr lang="en-US" b="1" dirty="0" smtClean="0"/>
              <a:t>Value</a:t>
            </a:r>
            <a:r>
              <a:rPr lang="tr-TR" b="1" dirty="0"/>
              <a:t> </a:t>
            </a:r>
            <a:r>
              <a:rPr lang="tr-TR" b="1" dirty="0" smtClean="0"/>
              <a:t/>
            </a:r>
            <a:br>
              <a:rPr lang="tr-TR" b="1" dirty="0" smtClean="0"/>
            </a:br>
            <a:r>
              <a:rPr lang="tr-TR" b="1" dirty="0" smtClean="0"/>
              <a:t>(Değer ile Geçirme) </a:t>
            </a:r>
            <a:r>
              <a:rPr lang="en-US" b="1" dirty="0" smtClean="0"/>
              <a:t>- </a:t>
            </a:r>
            <a:r>
              <a:rPr lang="en-US" b="1" dirty="0"/>
              <a:t>JAVA</a:t>
            </a:r>
            <a:br>
              <a:rPr lang="en-US" b="1" dirty="0"/>
            </a:br>
            <a:endParaRPr lang="tr-TR" dirty="0"/>
          </a:p>
        </p:txBody>
      </p:sp>
      <p:sp>
        <p:nvSpPr>
          <p:cNvPr id="3" name="İçerik Yer Tutucusu 2"/>
          <p:cNvSpPr>
            <a:spLocks noGrp="1"/>
          </p:cNvSpPr>
          <p:nvPr>
            <p:ph idx="1"/>
          </p:nvPr>
        </p:nvSpPr>
        <p:spPr/>
        <p:txBody>
          <a:bodyPr>
            <a:normAutofit/>
          </a:bodyPr>
          <a:lstStyle/>
          <a:p>
            <a:r>
              <a:rPr lang="tr-TR" sz="1800" dirty="0" smtClean="0"/>
              <a:t>Java’da </a:t>
            </a:r>
            <a:r>
              <a:rPr lang="tr-TR" sz="1800" dirty="0"/>
              <a:t>da ilkel veri tipleri (</a:t>
            </a:r>
            <a:r>
              <a:rPr lang="tr-TR" sz="1800" dirty="0" err="1"/>
              <a:t>int</a:t>
            </a:r>
            <a:r>
              <a:rPr lang="tr-TR" sz="1800" dirty="0"/>
              <a:t>, </a:t>
            </a:r>
            <a:r>
              <a:rPr lang="tr-TR" sz="1800" dirty="0" err="1"/>
              <a:t>double</a:t>
            </a:r>
            <a:r>
              <a:rPr lang="tr-TR" sz="1800" dirty="0"/>
              <a:t> vb.) her zaman </a:t>
            </a:r>
            <a:r>
              <a:rPr lang="tr-TR" sz="1800" b="1" dirty="0"/>
              <a:t>değere göre iletilir</a:t>
            </a:r>
            <a:r>
              <a:rPr lang="tr-TR" sz="1800" dirty="0"/>
              <a:t>, yani bütün işlem aslında metoda geçirilen değişkenin değerin bir kopyası üzerinden gerçekleşir</a:t>
            </a:r>
            <a:r>
              <a:rPr lang="tr-TR" sz="1800" dirty="0" smtClean="0"/>
              <a:t>.</a:t>
            </a:r>
          </a:p>
          <a:p>
            <a:r>
              <a:rPr lang="tr-TR" sz="1800" dirty="0"/>
              <a:t>İlkel olmayan veri tiplerinde değişkenler genellikle bir objede “paketlenir” ve böylece nesne/obje değişkenleri elden ele aktarılır. Java’da değişken geçirme konusuyla ilgili olarak, basit ve genele bir ifade </a:t>
            </a:r>
            <a:r>
              <a:rPr lang="tr-TR" sz="1800" dirty="0" smtClean="0"/>
              <a:t>vardır: Java’da </a:t>
            </a:r>
            <a:r>
              <a:rPr lang="tr-TR" sz="1800" dirty="0"/>
              <a:t>HER ZAMAN </a:t>
            </a:r>
            <a:r>
              <a:rPr lang="tr-TR" sz="1800" dirty="0" err="1"/>
              <a:t>pass</a:t>
            </a:r>
            <a:r>
              <a:rPr lang="tr-TR" sz="1800" dirty="0"/>
              <a:t> </a:t>
            </a:r>
            <a:r>
              <a:rPr lang="tr-TR" sz="1800" dirty="0" err="1"/>
              <a:t>by</a:t>
            </a:r>
            <a:r>
              <a:rPr lang="tr-TR" sz="1800" dirty="0"/>
              <a:t> </a:t>
            </a:r>
            <a:r>
              <a:rPr lang="tr-TR" sz="1800" dirty="0" err="1"/>
              <a:t>value</a:t>
            </a:r>
            <a:r>
              <a:rPr lang="tr-TR" sz="1800" dirty="0"/>
              <a:t> yaklaşımı </a:t>
            </a:r>
            <a:r>
              <a:rPr lang="tr-TR" sz="1800" dirty="0" smtClean="0"/>
              <a:t>uygulanır. Yani </a:t>
            </a:r>
            <a:r>
              <a:rPr lang="tr-TR" sz="1800" dirty="0"/>
              <a:t>referansa göre geçme durumu Java’da söz konusu değildir.</a:t>
            </a:r>
          </a:p>
          <a:p>
            <a:endParaRPr lang="tr-TR" sz="1800" dirty="0"/>
          </a:p>
        </p:txBody>
      </p:sp>
    </p:spTree>
    <p:extLst>
      <p:ext uri="{BB962C8B-B14F-4D97-AF65-F5344CB8AC3E}">
        <p14:creationId xmlns:p14="http://schemas.microsoft.com/office/powerpoint/2010/main" val="1364076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404664"/>
            <a:ext cx="7315200" cy="1154097"/>
          </a:xfrm>
        </p:spPr>
        <p:txBody>
          <a:bodyPr/>
          <a:lstStyle/>
          <a:p>
            <a:pPr algn="ctr"/>
            <a:r>
              <a:rPr lang="tr-TR" dirty="0" smtClean="0"/>
              <a:t>Kavram Açıklamaları</a:t>
            </a:r>
            <a:endParaRPr lang="tr-TR" dirty="0"/>
          </a:p>
        </p:txBody>
      </p:sp>
      <p:sp>
        <p:nvSpPr>
          <p:cNvPr id="3" name="İçerik Yer Tutucusu 2"/>
          <p:cNvSpPr>
            <a:spLocks noGrp="1"/>
          </p:cNvSpPr>
          <p:nvPr>
            <p:ph idx="1"/>
          </p:nvPr>
        </p:nvSpPr>
        <p:spPr>
          <a:xfrm>
            <a:off x="899592" y="1628800"/>
            <a:ext cx="7315200" cy="3539527"/>
          </a:xfrm>
        </p:spPr>
        <p:txBody>
          <a:bodyPr>
            <a:normAutofit fontScale="85000" lnSpcReduction="10000"/>
          </a:bodyPr>
          <a:lstStyle/>
          <a:p>
            <a:pPr marL="45720" indent="0">
              <a:buNone/>
            </a:pPr>
            <a:r>
              <a:rPr lang="tr-TR" b="1" dirty="0">
                <a:solidFill>
                  <a:schemeClr val="accent2"/>
                </a:solidFill>
              </a:rPr>
              <a:t>JVM(Java Virtual Machine</a:t>
            </a:r>
            <a:r>
              <a:rPr lang="tr-TR" b="1" dirty="0" smtClean="0">
                <a:solidFill>
                  <a:schemeClr val="accent2"/>
                </a:solidFill>
              </a:rPr>
              <a:t>) : </a:t>
            </a:r>
            <a:r>
              <a:rPr lang="tr-TR" dirty="0" smtClean="0"/>
              <a:t>Java </a:t>
            </a:r>
            <a:r>
              <a:rPr lang="tr-TR" dirty="0"/>
              <a:t>programının çalıştığı platform </a:t>
            </a:r>
            <a:r>
              <a:rPr lang="tr-TR" dirty="0" smtClean="0"/>
              <a:t>ile </a:t>
            </a:r>
            <a:r>
              <a:rPr lang="tr-TR" dirty="0" err="1" smtClean="0"/>
              <a:t>java</a:t>
            </a:r>
            <a:r>
              <a:rPr lang="tr-TR" dirty="0" smtClean="0"/>
              <a:t> </a:t>
            </a:r>
            <a:r>
              <a:rPr lang="tr-TR" dirty="0"/>
              <a:t>programı arasında soyut bir ara katman diyebiliriz. JVM; </a:t>
            </a:r>
            <a:r>
              <a:rPr lang="tr-TR" dirty="0" smtClean="0"/>
              <a:t>platforma bağımlı </a:t>
            </a:r>
            <a:r>
              <a:rPr lang="tr-TR" dirty="0"/>
              <a:t>olarak çalışır. Yani geliştirme </a:t>
            </a:r>
            <a:r>
              <a:rPr lang="tr-TR" dirty="0" smtClean="0"/>
              <a:t>yapacağınız platforma(</a:t>
            </a:r>
            <a:r>
              <a:rPr lang="tr-TR" dirty="0" err="1" smtClean="0"/>
              <a:t>Windows,Linux,Mac</a:t>
            </a:r>
            <a:r>
              <a:rPr lang="tr-TR" dirty="0"/>
              <a:t>) göre farklı </a:t>
            </a:r>
            <a:r>
              <a:rPr lang="tr-TR" dirty="0" err="1"/>
              <a:t>implementasyonları</a:t>
            </a:r>
            <a:r>
              <a:rPr lang="tr-TR" dirty="0"/>
              <a:t> mevcuttur.</a:t>
            </a:r>
          </a:p>
          <a:p>
            <a:pPr marL="45720" indent="0">
              <a:buNone/>
            </a:pPr>
            <a:r>
              <a:rPr lang="tr-TR" dirty="0"/>
              <a:t>JVM; bizim yazdığımız .</a:t>
            </a:r>
            <a:r>
              <a:rPr lang="tr-TR" dirty="0" err="1"/>
              <a:t>java</a:t>
            </a:r>
            <a:r>
              <a:rPr lang="tr-TR" dirty="0"/>
              <a:t> uzantılı dosyaları anlamaz onun yerine</a:t>
            </a:r>
          </a:p>
          <a:p>
            <a:pPr marL="45720" indent="0">
              <a:buNone/>
            </a:pPr>
            <a:r>
              <a:rPr lang="tr-TR" dirty="0"/>
              <a:t>derlenmiş .</a:t>
            </a:r>
            <a:r>
              <a:rPr lang="tr-TR" dirty="0" err="1"/>
              <a:t>class</a:t>
            </a:r>
            <a:r>
              <a:rPr lang="tr-TR" dirty="0"/>
              <a:t> uzantılı dosyaları anlar. Çünkü .</a:t>
            </a:r>
            <a:r>
              <a:rPr lang="tr-TR" dirty="0" err="1"/>
              <a:t>class</a:t>
            </a:r>
            <a:r>
              <a:rPr lang="tr-TR" dirty="0"/>
              <a:t> uzantılı</a:t>
            </a:r>
          </a:p>
          <a:p>
            <a:pPr marL="45720" indent="0">
              <a:buNone/>
            </a:pPr>
            <a:r>
              <a:rPr lang="tr-TR" dirty="0"/>
              <a:t>dosyalar içlerinde </a:t>
            </a:r>
            <a:r>
              <a:rPr lang="tr-TR" dirty="0" err="1"/>
              <a:t>bytecode</a:t>
            </a:r>
            <a:r>
              <a:rPr lang="tr-TR" dirty="0"/>
              <a:t> </a:t>
            </a:r>
            <a:r>
              <a:rPr lang="tr-TR" dirty="0" err="1"/>
              <a:t>lar</a:t>
            </a:r>
            <a:r>
              <a:rPr lang="tr-TR" dirty="0"/>
              <a:t> içerirler. Bu özelik sayesinde Java da</a:t>
            </a:r>
          </a:p>
          <a:p>
            <a:pPr marL="45720" indent="0">
              <a:buNone/>
            </a:pPr>
            <a:r>
              <a:rPr lang="tr-TR" dirty="0"/>
              <a:t>“Write </a:t>
            </a:r>
            <a:r>
              <a:rPr lang="tr-TR" dirty="0" err="1"/>
              <a:t>once,Run</a:t>
            </a:r>
            <a:r>
              <a:rPr lang="tr-TR" dirty="0"/>
              <a:t> </a:t>
            </a:r>
            <a:r>
              <a:rPr lang="tr-TR" dirty="0" err="1"/>
              <a:t>everywhere</a:t>
            </a:r>
            <a:r>
              <a:rPr lang="tr-TR" dirty="0"/>
              <a:t>” özeliğini kullanabiliyoruz. Yani bu şu demek</a:t>
            </a:r>
          </a:p>
          <a:p>
            <a:pPr marL="45720" indent="0">
              <a:buNone/>
            </a:pPr>
            <a:r>
              <a:rPr lang="tr-TR" dirty="0"/>
              <a:t>oluyor; bizim </a:t>
            </a:r>
            <a:r>
              <a:rPr lang="tr-TR" dirty="0" err="1"/>
              <a:t>windows</a:t>
            </a:r>
            <a:r>
              <a:rPr lang="tr-TR" dirty="0"/>
              <a:t> bir makinede yazmış olduğumuz uygulama önce</a:t>
            </a:r>
          </a:p>
          <a:p>
            <a:pPr marL="45720" indent="0">
              <a:buNone/>
            </a:pPr>
            <a:r>
              <a:rPr lang="tr-TR" dirty="0"/>
              <a:t>Compiler tarafından </a:t>
            </a:r>
            <a:r>
              <a:rPr lang="tr-TR" dirty="0" err="1"/>
              <a:t>bytecode</a:t>
            </a:r>
            <a:r>
              <a:rPr lang="tr-TR" dirty="0"/>
              <a:t> </a:t>
            </a:r>
            <a:r>
              <a:rPr lang="tr-TR" dirty="0" err="1"/>
              <a:t>lara</a:t>
            </a:r>
            <a:r>
              <a:rPr lang="tr-TR" dirty="0"/>
              <a:t> çevriliyor daha sonra bu </a:t>
            </a:r>
            <a:r>
              <a:rPr lang="tr-TR" dirty="0" err="1"/>
              <a:t>bytecode</a:t>
            </a:r>
            <a:r>
              <a:rPr lang="tr-TR" dirty="0"/>
              <a:t> </a:t>
            </a:r>
            <a:r>
              <a:rPr lang="tr-TR" dirty="0" err="1"/>
              <a:t>lar</a:t>
            </a:r>
            <a:endParaRPr lang="tr-TR" dirty="0"/>
          </a:p>
          <a:p>
            <a:pPr marL="45720" indent="0">
              <a:buNone/>
            </a:pPr>
            <a:r>
              <a:rPr lang="tr-TR" dirty="0"/>
              <a:t>diğer platformlarda kurulu olan JVM </a:t>
            </a:r>
            <a:r>
              <a:rPr lang="tr-TR" dirty="0" err="1"/>
              <a:t>ler</a:t>
            </a:r>
            <a:r>
              <a:rPr lang="tr-TR" dirty="0"/>
              <a:t> aracılığıyla tüm platformlarda</a:t>
            </a:r>
          </a:p>
          <a:p>
            <a:pPr marL="45720" indent="0">
              <a:buNone/>
            </a:pPr>
            <a:r>
              <a:rPr lang="tr-TR" dirty="0"/>
              <a:t>çalışıyor.</a:t>
            </a:r>
          </a:p>
        </p:txBody>
      </p:sp>
      <p:pic>
        <p:nvPicPr>
          <p:cNvPr id="6146" name="Picture 2" descr="C:\Users\MSI\Desktop\1-uSSNB1lvZbCSOzxPOLG-P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797152"/>
            <a:ext cx="2388259" cy="172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3719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ktif">
  <a:themeElements>
    <a:clrScheme name="Perspektif">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is Klasi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ktif">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123</TotalTime>
  <Words>1291</Words>
  <Application>Microsoft Office PowerPoint</Application>
  <PresentationFormat>Ekran Gösterisi (4:3)</PresentationFormat>
  <Paragraphs>101</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Perspektif</vt:lpstr>
      <vt:lpstr>PATİKA – INNOVA      JAVA SPRİNG BOOTCAMP PROGRAMI</vt:lpstr>
      <vt:lpstr>Compiler Nedir ?</vt:lpstr>
      <vt:lpstr>PowerPoint Sunusu</vt:lpstr>
      <vt:lpstr>Interpreter Nedir ?</vt:lpstr>
      <vt:lpstr>Interpreter  - Compiler  Arasındaki Farklar</vt:lpstr>
      <vt:lpstr>Pass by Value Nedir ? Pass by Reference Nedir?</vt:lpstr>
      <vt:lpstr>PowerPoint Sunusu</vt:lpstr>
      <vt:lpstr>Pass by Value  (Değer ile Geçirme) - JAVA </vt:lpstr>
      <vt:lpstr>Kavram Açıklamaları</vt:lpstr>
      <vt:lpstr>PowerPoint Sunusu</vt:lpstr>
      <vt:lpstr>PowerPoint Sunusu</vt:lpstr>
      <vt:lpstr>Primitive Type ile Wrapper Class Arasındaki Farklar</vt:lpstr>
      <vt:lpstr>Stack Memory &amp; Heap Memory</vt:lpstr>
      <vt:lpstr>PowerPoint Sunusu</vt:lpstr>
      <vt:lpstr>Java Serialization (Serileştirme) Nedir?</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 INNOVA      JAVA SPRİNG BOOTCAMP PROGRAMI</dc:title>
  <dc:creator>MSI</dc:creator>
  <cp:lastModifiedBy>MSI</cp:lastModifiedBy>
  <cp:revision>13</cp:revision>
  <dcterms:created xsi:type="dcterms:W3CDTF">2022-01-09T00:56:56Z</dcterms:created>
  <dcterms:modified xsi:type="dcterms:W3CDTF">2022-01-24T18:19:37Z</dcterms:modified>
</cp:coreProperties>
</file>