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3" r:id="rId8"/>
    <p:sldId id="262" r:id="rId9"/>
    <p:sldId id="261" r:id="rId10"/>
    <p:sldId id="265" r:id="rId11"/>
    <p:sldId id="266" r:id="rId12"/>
    <p:sldId id="267" r:id="rId13"/>
    <p:sldId id="268" r:id="rId14"/>
    <p:sldId id="269" r:id="rId15"/>
    <p:sldId id="278" r:id="rId16"/>
    <p:sldId id="279" r:id="rId17"/>
    <p:sldId id="270" r:id="rId18"/>
    <p:sldId id="271" r:id="rId19"/>
    <p:sldId id="275" r:id="rId20"/>
    <p:sldId id="272" r:id="rId21"/>
    <p:sldId id="274" r:id="rId22"/>
    <p:sldId id="276" r:id="rId23"/>
    <p:sldId id="273" r:id="rId24"/>
    <p:sldId id="277"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34C2F4C5-2F63-4B06-BF28-42D064754F06}">
          <p14:sldIdLst>
            <p14:sldId id="256"/>
          </p14:sldIdLst>
        </p14:section>
        <p14:section name="COMPİLER - INTERPRETER" id="{3052EE3B-37C7-45A9-9E1C-8B9DB4340F37}">
          <p14:sldIdLst>
            <p14:sldId id="257"/>
            <p14:sldId id="258"/>
          </p14:sldIdLst>
        </p14:section>
        <p14:section name="PASS BY VALUE - REFERENCE" id="{E42D8C51-0A91-4EC2-96EC-30C498D3BEEF}">
          <p14:sldIdLst>
            <p14:sldId id="259"/>
            <p14:sldId id="260"/>
          </p14:sldIdLst>
        </p14:section>
        <p14:section name="JDK - JRE - JVM - JIT" id="{07A641BB-A432-4F2E-AB58-DB64C1D03385}">
          <p14:sldIdLst>
            <p14:sldId id="264"/>
            <p14:sldId id="263"/>
            <p14:sldId id="262"/>
            <p14:sldId id="261"/>
            <p14:sldId id="265"/>
          </p14:sldIdLst>
        </p14:section>
        <p14:section name="PRIMITIVE VS WRAPPER" id="{F3F84A8D-90C5-4834-A999-609DAAA31F39}">
          <p14:sldIdLst>
            <p14:sldId id="266"/>
          </p14:sldIdLst>
        </p14:section>
        <p14:section name="STACK VE HEAP" id="{B7F97E77-5D8B-40BB-82C2-BB2C890BA663}">
          <p14:sldIdLst>
            <p14:sldId id="267"/>
            <p14:sldId id="268"/>
          </p14:sldIdLst>
        </p14:section>
        <p14:section name="SERILIZATION - DESERILIZATION" id="{CE758951-9966-40B3-A813-CF6A45A3DCC5}">
          <p14:sldIdLst>
            <p14:sldId id="269"/>
          </p14:sldIdLst>
        </p14:section>
        <p14:section name="JAVA 8 ÖZELLİKLERİ" id="{35511B75-324D-4618-AF70-1F785E5A3694}">
          <p14:sldIdLst>
            <p14:sldId id="278"/>
            <p14:sldId id="279"/>
          </p14:sldIdLst>
        </p14:section>
        <p14:section name="SOLID" id="{9E7D0933-B6DE-4B86-95CA-84E99B188ED4}">
          <p14:sldIdLst>
            <p14:sldId id="270"/>
          </p14:sldIdLst>
        </p14:section>
        <p14:section name="MVC" id="{EC72F8ED-A3E7-43EE-AA59-14108715CA26}">
          <p14:sldIdLst>
            <p14:sldId id="271"/>
          </p14:sldIdLst>
        </p14:section>
        <p14:section name="DESİGN PATTERNS" id="{084DC5BF-81D6-4C6B-819C-A95C03186C7D}">
          <p14:sldIdLst>
            <p14:sldId id="275"/>
            <p14:sldId id="272"/>
            <p14:sldId id="274"/>
            <p14:sldId id="276"/>
            <p14:sldId id="273"/>
            <p14:sldId id="277"/>
          </p14:sldIdLst>
        </p14:section>
        <p14:section name="JAVA 9 ÖZELLİKLERİ" id="{7C8B40CF-37D6-44AB-A4AB-DCE5C9A3A449}">
          <p14:sldIdLst>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Innova - patika java spring bootcamp – HAFTA 1</a:t>
            </a:r>
            <a:endParaRPr lang="tr-TR" dirty="0"/>
          </a:p>
        </p:txBody>
      </p:sp>
      <p:sp>
        <p:nvSpPr>
          <p:cNvPr id="3" name="Subtitle 2"/>
          <p:cNvSpPr>
            <a:spLocks noGrp="1"/>
          </p:cNvSpPr>
          <p:nvPr>
            <p:ph type="subTitle" idx="1"/>
          </p:nvPr>
        </p:nvSpPr>
        <p:spPr/>
        <p:txBody>
          <a:bodyPr/>
          <a:lstStyle/>
          <a:p>
            <a:r>
              <a:rPr lang="tr-TR" dirty="0" smtClean="0"/>
              <a:t>Hüseyin ceylan</a:t>
            </a:r>
            <a:endParaRPr lang="tr-TR" dirty="0"/>
          </a:p>
        </p:txBody>
      </p:sp>
    </p:spTree>
    <p:extLst>
      <p:ext uri="{BB962C8B-B14F-4D97-AF65-F5344CB8AC3E}">
        <p14:creationId xmlns:p14="http://schemas.microsoft.com/office/powerpoint/2010/main" val="3498431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JIT (JUST İN TİME)</a:t>
            </a:r>
            <a:endParaRPr lang="tr-TR" dirty="0"/>
          </a:p>
        </p:txBody>
      </p:sp>
      <p:sp>
        <p:nvSpPr>
          <p:cNvPr id="3" name="Content Placeholder 2"/>
          <p:cNvSpPr>
            <a:spLocks noGrp="1"/>
          </p:cNvSpPr>
          <p:nvPr>
            <p:ph idx="1"/>
          </p:nvPr>
        </p:nvSpPr>
        <p:spPr/>
        <p:txBody>
          <a:bodyPr>
            <a:normAutofit fontScale="92500"/>
          </a:bodyPr>
          <a:lstStyle/>
          <a:p>
            <a:r>
              <a:rPr lang="tr-TR" dirty="0" smtClean="0"/>
              <a:t>Java </a:t>
            </a:r>
            <a:r>
              <a:rPr lang="tr-TR" dirty="0"/>
              <a:t>JIT compiler çalışma anında bytecode bloklarını native koda dönüştürür. Yani direkt platform bağımlı bir hale gelir. Bunu yapmasındaki amaç, çok kullanılan veya çağrılan blokların performansını arttırmaktır</a:t>
            </a:r>
            <a:r>
              <a:rPr lang="tr-TR" dirty="0" smtClean="0"/>
              <a:t>.</a:t>
            </a:r>
            <a:r>
              <a:rPr lang="tr-TR" dirty="0"/>
              <a:t> </a:t>
            </a:r>
            <a:r>
              <a:rPr lang="tr-TR" dirty="0" smtClean="0"/>
              <a:t>Dinamik bir derleyicidir.</a:t>
            </a:r>
          </a:p>
          <a:p>
            <a:r>
              <a:rPr lang="tr-TR" b="1" dirty="0"/>
              <a:t>Dynamic compiler</a:t>
            </a:r>
            <a:r>
              <a:rPr lang="tr-TR" dirty="0"/>
              <a:t>: Girdi olarak sadece kod değil aynı zamanda kullanıcı alışkanlığı, kullanım sıklığı gibi başka parametreleri de alan derleyici tipidir. Static compiler ile karşılaştırınca biraz daha yavaş kod üretme süreci olabilir; ama runtime anında daha çok verim ve performans sunarlar. JIT compiler buna örnek verilebilir</a:t>
            </a:r>
          </a:p>
          <a:p>
            <a:pPr marL="0" indent="0">
              <a:buNone/>
            </a:pPr>
            <a:endParaRPr lang="tr-TR" dirty="0"/>
          </a:p>
        </p:txBody>
      </p:sp>
    </p:spTree>
    <p:extLst>
      <p:ext uri="{BB962C8B-B14F-4D97-AF65-F5344CB8AC3E}">
        <p14:creationId xmlns:p14="http://schemas.microsoft.com/office/powerpoint/2010/main" val="33320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Primitive vs wrapper</a:t>
            </a:r>
            <a:endParaRPr lang="tr-TR" dirty="0"/>
          </a:p>
        </p:txBody>
      </p:sp>
      <p:sp>
        <p:nvSpPr>
          <p:cNvPr id="3" name="Content Placeholder 2"/>
          <p:cNvSpPr>
            <a:spLocks noGrp="1"/>
          </p:cNvSpPr>
          <p:nvPr>
            <p:ph idx="1"/>
          </p:nvPr>
        </p:nvSpPr>
        <p:spPr/>
        <p:txBody>
          <a:bodyPr/>
          <a:lstStyle/>
          <a:p>
            <a:r>
              <a:rPr lang="tr-TR" dirty="0" smtClean="0"/>
              <a:t>Primitive </a:t>
            </a:r>
            <a:r>
              <a:rPr lang="tr-TR" dirty="0"/>
              <a:t>değişkenler hafızadaki boyutları belli olan değişkenlerdir. Null değer alamazlar java başlanğıçta değer atanmadı ise bunlara otomatik sıfır değeri atar. </a:t>
            </a:r>
            <a:endParaRPr lang="tr-TR" dirty="0" smtClean="0"/>
          </a:p>
          <a:p>
            <a:r>
              <a:rPr lang="tr-TR" dirty="0" smtClean="0"/>
              <a:t>Wrapper </a:t>
            </a:r>
            <a:r>
              <a:rPr lang="tr-TR" dirty="0"/>
              <a:t>sınıfı olan rerefans türü ise bir object’tir ve null değer alabilir</a:t>
            </a:r>
            <a:r>
              <a:rPr lang="tr-TR" dirty="0" smtClean="0"/>
              <a:t>.</a:t>
            </a:r>
            <a:r>
              <a:rPr lang="tr-TR" dirty="0"/>
              <a:t> Büyük </a:t>
            </a:r>
            <a:r>
              <a:rPr lang="tr-TR" dirty="0" smtClean="0"/>
              <a:t>harfle başlar (Pascal). Örneğin, Integer sınıfı int primitive </a:t>
            </a:r>
            <a:r>
              <a:rPr lang="tr-TR" dirty="0"/>
              <a:t>veri </a:t>
            </a:r>
            <a:r>
              <a:rPr lang="tr-TR" dirty="0" smtClean="0"/>
              <a:t>tipinin</a:t>
            </a:r>
            <a:r>
              <a:rPr lang="tr-TR" dirty="0"/>
              <a:t> </a:t>
            </a:r>
            <a:r>
              <a:rPr lang="tr-TR" b="1" dirty="0"/>
              <a:t>Wrapper </a:t>
            </a:r>
            <a:r>
              <a:rPr lang="tr-TR" b="1" dirty="0" smtClean="0"/>
              <a:t>(Kapsayıcı)</a:t>
            </a:r>
            <a:r>
              <a:rPr lang="tr-TR" dirty="0"/>
              <a:t> </a:t>
            </a:r>
            <a:r>
              <a:rPr lang="tr-TR" dirty="0" smtClean="0"/>
              <a:t>sınıfı </a:t>
            </a:r>
            <a:r>
              <a:rPr lang="tr-TR" dirty="0"/>
              <a:t>olarak ifade edilir ve referans tipindedidir. </a:t>
            </a:r>
          </a:p>
        </p:txBody>
      </p:sp>
    </p:spTree>
    <p:extLst>
      <p:ext uri="{BB962C8B-B14F-4D97-AF65-F5344CB8AC3E}">
        <p14:creationId xmlns:p14="http://schemas.microsoft.com/office/powerpoint/2010/main" val="28032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STACK</a:t>
            </a:r>
            <a:endParaRPr lang="tr-TR" dirty="0"/>
          </a:p>
        </p:txBody>
      </p:sp>
      <p:sp>
        <p:nvSpPr>
          <p:cNvPr id="3" name="Content Placeholder 2"/>
          <p:cNvSpPr>
            <a:spLocks noGrp="1"/>
          </p:cNvSpPr>
          <p:nvPr>
            <p:ph idx="1"/>
          </p:nvPr>
        </p:nvSpPr>
        <p:spPr/>
        <p:txBody>
          <a:bodyPr>
            <a:normAutofit fontScale="92500" lnSpcReduction="20000"/>
          </a:bodyPr>
          <a:lstStyle/>
          <a:p>
            <a:r>
              <a:rPr lang="tr-TR" dirty="0" smtClean="0"/>
              <a:t>Kullanımı </a:t>
            </a:r>
            <a:r>
              <a:rPr lang="tr-TR" dirty="0"/>
              <a:t>kolaydır</a:t>
            </a:r>
            <a:r>
              <a:rPr lang="tr-TR" dirty="0" smtClean="0"/>
              <a:t>.</a:t>
            </a:r>
            <a:r>
              <a:rPr lang="tr-TR" dirty="0"/>
              <a:t> Ulaşılması </a:t>
            </a:r>
            <a:r>
              <a:rPr lang="tr-TR" i="1" dirty="0"/>
              <a:t>heap</a:t>
            </a:r>
            <a:r>
              <a:rPr lang="tr-TR" dirty="0"/>
              <a:t>‘e göre oldukça </a:t>
            </a:r>
            <a:r>
              <a:rPr lang="tr-TR" dirty="0" smtClean="0"/>
              <a:t>hızlıdır.</a:t>
            </a:r>
            <a:endParaRPr lang="tr-TR" dirty="0"/>
          </a:p>
          <a:p>
            <a:r>
              <a:rPr lang="tr-TR" dirty="0"/>
              <a:t>Bilgisayarda RAM’de tutulur. Tıpkı </a:t>
            </a:r>
            <a:r>
              <a:rPr lang="tr-TR" i="1" dirty="0"/>
              <a:t>Heap</a:t>
            </a:r>
            <a:r>
              <a:rPr lang="tr-TR" dirty="0"/>
              <a:t> gibi.</a:t>
            </a:r>
          </a:p>
          <a:p>
            <a:r>
              <a:rPr lang="tr-TR" dirty="0"/>
              <a:t>Oluşturulan değişkinler </a:t>
            </a:r>
            <a:r>
              <a:rPr lang="tr-TR" i="1" dirty="0"/>
              <a:t>stack</a:t>
            </a:r>
            <a:r>
              <a:rPr lang="tr-TR" dirty="0"/>
              <a:t> kapsamından çıkınca otomatik olarak yok edilir</a:t>
            </a:r>
            <a:r>
              <a:rPr lang="tr-TR" dirty="0" smtClean="0"/>
              <a:t>.</a:t>
            </a:r>
            <a:endParaRPr lang="tr-TR" dirty="0"/>
          </a:p>
          <a:p>
            <a:r>
              <a:rPr lang="tr-TR" i="1" dirty="0"/>
              <a:t>Stack</a:t>
            </a:r>
            <a:r>
              <a:rPr lang="tr-TR" dirty="0"/>
              <a:t> üzerinde kullanım fazla olduğunda alan yeterli olmayabilir. </a:t>
            </a:r>
            <a:r>
              <a:rPr lang="tr-TR" dirty="0" smtClean="0"/>
              <a:t>Oluşturulan </a:t>
            </a:r>
            <a:r>
              <a:rPr lang="tr-TR" dirty="0"/>
              <a:t>değişkenler </a:t>
            </a:r>
            <a:r>
              <a:rPr lang="tr-TR" i="1" dirty="0"/>
              <a:t>pointer</a:t>
            </a:r>
            <a:r>
              <a:rPr lang="tr-TR" dirty="0"/>
              <a:t> olmadan kullanılabilir.</a:t>
            </a:r>
          </a:p>
          <a:p>
            <a:r>
              <a:rPr lang="tr-TR" dirty="0"/>
              <a:t>Derleme zamanında oluşturulur.</a:t>
            </a:r>
          </a:p>
          <a:p>
            <a:r>
              <a:rPr lang="tr-TR" dirty="0"/>
              <a:t>Kullanacağınız yerin boyutunu tam olarak biliyorsanız </a:t>
            </a:r>
            <a:r>
              <a:rPr lang="tr-TR" i="1" dirty="0"/>
              <a:t>Stack</a:t>
            </a:r>
            <a:r>
              <a:rPr lang="tr-TR" dirty="0"/>
              <a:t>‘i kullanmak sizin için uygun olacaktır.</a:t>
            </a:r>
          </a:p>
        </p:txBody>
      </p:sp>
    </p:spTree>
    <p:extLst>
      <p:ext uri="{BB962C8B-B14F-4D97-AF65-F5344CB8AC3E}">
        <p14:creationId xmlns:p14="http://schemas.microsoft.com/office/powerpoint/2010/main" val="91600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heap</a:t>
            </a:r>
            <a:endParaRPr lang="tr-TR" dirty="0"/>
          </a:p>
        </p:txBody>
      </p:sp>
      <p:sp>
        <p:nvSpPr>
          <p:cNvPr id="3" name="Content Placeholder 2"/>
          <p:cNvSpPr>
            <a:spLocks noGrp="1"/>
          </p:cNvSpPr>
          <p:nvPr>
            <p:ph idx="1"/>
          </p:nvPr>
        </p:nvSpPr>
        <p:spPr/>
        <p:txBody>
          <a:bodyPr>
            <a:normAutofit fontScale="85000" lnSpcReduction="10000"/>
          </a:bodyPr>
          <a:lstStyle/>
          <a:p>
            <a:r>
              <a:rPr lang="tr-TR" dirty="0" smtClean="0"/>
              <a:t>Bilgisayarda </a:t>
            </a:r>
            <a:r>
              <a:rPr lang="tr-TR" dirty="0"/>
              <a:t>RAM’de tutulur.Tıpkı </a:t>
            </a:r>
            <a:r>
              <a:rPr lang="tr-TR" i="1" dirty="0"/>
              <a:t>Stack</a:t>
            </a:r>
            <a:r>
              <a:rPr lang="tr-TR" dirty="0"/>
              <a:t> gibi.</a:t>
            </a:r>
          </a:p>
          <a:p>
            <a:r>
              <a:rPr lang="tr-TR" dirty="0"/>
              <a:t>Bir blok içerisinde oluşturulan </a:t>
            </a:r>
            <a:r>
              <a:rPr lang="tr-TR" i="1" dirty="0"/>
              <a:t>heap</a:t>
            </a:r>
            <a:r>
              <a:rPr lang="tr-TR" dirty="0"/>
              <a:t> değişkenler, bloğun dışına çıktığında otomatik olarak yok edilemez, bunun manuel olarak yapılması gerekir.</a:t>
            </a:r>
          </a:p>
          <a:p>
            <a:r>
              <a:rPr lang="tr-TR" i="1" dirty="0"/>
              <a:t>Stack</a:t>
            </a:r>
            <a:r>
              <a:rPr lang="tr-TR" dirty="0"/>
              <a:t> ile karşılaştırıldığında oldukça yavaştır.</a:t>
            </a:r>
          </a:p>
          <a:p>
            <a:r>
              <a:rPr lang="tr-TR" dirty="0"/>
              <a:t>Doğru kullanılmaması durumunda bellek sorunları yaratır.</a:t>
            </a:r>
          </a:p>
          <a:p>
            <a:r>
              <a:rPr lang="tr-TR" dirty="0"/>
              <a:t>Değişkenler </a:t>
            </a:r>
            <a:r>
              <a:rPr lang="tr-TR" i="1" dirty="0"/>
              <a:t>pointer</a:t>
            </a:r>
            <a:r>
              <a:rPr lang="tr-TR" dirty="0"/>
              <a:t> ile kullanılır.</a:t>
            </a:r>
          </a:p>
          <a:p>
            <a:r>
              <a:rPr lang="tr-TR" dirty="0"/>
              <a:t>Çalışma zamanında oluşturulur.</a:t>
            </a:r>
          </a:p>
          <a:p>
            <a:r>
              <a:rPr lang="tr-TR" dirty="0"/>
              <a:t>İhtiyacınız olan boyutu tam olarak bilmiyorsanız </a:t>
            </a:r>
            <a:r>
              <a:rPr lang="tr-TR" i="1" dirty="0"/>
              <a:t>Heap</a:t>
            </a:r>
            <a:r>
              <a:rPr lang="tr-TR" dirty="0"/>
              <a:t> kullanımı sizin için biçilmiş kaftandır.</a:t>
            </a:r>
          </a:p>
          <a:p>
            <a:endParaRPr lang="tr-TR" dirty="0"/>
          </a:p>
        </p:txBody>
      </p:sp>
    </p:spTree>
    <p:extLst>
      <p:ext uri="{BB962C8B-B14F-4D97-AF65-F5344CB8AC3E}">
        <p14:creationId xmlns:p14="http://schemas.microsoft.com/office/powerpoint/2010/main" val="3952148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SerIlIzatIon - DeserILIzatIon</a:t>
            </a:r>
            <a:endParaRPr lang="tr-TR" dirty="0"/>
          </a:p>
        </p:txBody>
      </p:sp>
      <p:sp>
        <p:nvSpPr>
          <p:cNvPr id="3" name="Content Placeholder 2"/>
          <p:cNvSpPr>
            <a:spLocks noGrp="1"/>
          </p:cNvSpPr>
          <p:nvPr>
            <p:ph idx="1"/>
          </p:nvPr>
        </p:nvSpPr>
        <p:spPr/>
        <p:txBody>
          <a:bodyPr>
            <a:normAutofit fontScale="92500"/>
          </a:bodyPr>
          <a:lstStyle/>
          <a:p>
            <a:r>
              <a:rPr lang="tr-TR" b="1" dirty="0" smtClean="0"/>
              <a:t>Serilization </a:t>
            </a:r>
            <a:r>
              <a:rPr lang="tr-TR" b="1" dirty="0"/>
              <a:t>(Serileştirme) </a:t>
            </a:r>
            <a:r>
              <a:rPr lang="tr-TR" dirty="0" smtClean="0"/>
              <a:t>, </a:t>
            </a:r>
            <a:r>
              <a:rPr lang="tr-TR" dirty="0"/>
              <a:t>bir sınıfın saklanmak istenilen ya da gönderilmek istenilen formata dönüştürülmesi işlemidir. Böylelikle bu nesneyi kalıcı veya geçici olarak saklayabiliriz. Yani nesnemizi fiziksel olarak harddiskimize bir dosyaya yazabilir ya da bir networke transfer edebilir ya da web servisleri ile gönderebiliriz. İşte bu işlemler için nesnelerimizi, datalarımızı serilize etmemiz gerekir. Böylelikle verilerimiz küçülecek ve aynı zamanda daha performanslı hale gelecektir.</a:t>
            </a:r>
          </a:p>
          <a:p>
            <a:r>
              <a:rPr lang="tr-TR" b="1" dirty="0"/>
              <a:t>Deserilization </a:t>
            </a:r>
            <a:r>
              <a:rPr lang="tr-TR" b="1" dirty="0" smtClean="0"/>
              <a:t>(Ters </a:t>
            </a:r>
            <a:r>
              <a:rPr lang="tr-TR" b="1" dirty="0"/>
              <a:t>S</a:t>
            </a:r>
            <a:r>
              <a:rPr lang="tr-TR" b="1" dirty="0" smtClean="0"/>
              <a:t>erileştirme</a:t>
            </a:r>
            <a:r>
              <a:rPr lang="tr-TR" b="1" dirty="0"/>
              <a:t>)</a:t>
            </a:r>
            <a:r>
              <a:rPr lang="tr-TR" dirty="0"/>
              <a:t> ise serilizasyon uygulanmaış olan nesne, datanın tekrar okunabilir hale getirilmesidir.</a:t>
            </a:r>
          </a:p>
          <a:p>
            <a:endParaRPr lang="tr-TR" dirty="0"/>
          </a:p>
        </p:txBody>
      </p:sp>
    </p:spTree>
    <p:extLst>
      <p:ext uri="{BB962C8B-B14F-4D97-AF65-F5344CB8AC3E}">
        <p14:creationId xmlns:p14="http://schemas.microsoft.com/office/powerpoint/2010/main" val="3529874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48850"/>
            <a:ext cx="9905998" cy="1478570"/>
          </a:xfrm>
        </p:spPr>
        <p:txBody>
          <a:bodyPr/>
          <a:lstStyle/>
          <a:p>
            <a:r>
              <a:rPr lang="tr-TR" dirty="0" smtClean="0"/>
              <a:t>JAVA 8’DE GELEN ÖZELLİKLER</a:t>
            </a:r>
            <a:endParaRPr lang="tr-TR" dirty="0"/>
          </a:p>
        </p:txBody>
      </p:sp>
      <p:sp>
        <p:nvSpPr>
          <p:cNvPr id="3" name="Content Placeholder 2"/>
          <p:cNvSpPr>
            <a:spLocks noGrp="1"/>
          </p:cNvSpPr>
          <p:nvPr>
            <p:ph idx="1"/>
          </p:nvPr>
        </p:nvSpPr>
        <p:spPr>
          <a:xfrm>
            <a:off x="1141413" y="2090057"/>
            <a:ext cx="9905999" cy="4406537"/>
          </a:xfrm>
        </p:spPr>
        <p:txBody>
          <a:bodyPr>
            <a:normAutofit fontScale="70000" lnSpcReduction="20000"/>
          </a:bodyPr>
          <a:lstStyle/>
          <a:p>
            <a:r>
              <a:rPr lang="tr-TR" dirty="0"/>
              <a:t>1) Java 7 de gelen array lerin multi threading çalıştırılabilmeleri, java nın </a:t>
            </a:r>
            <a:r>
              <a:rPr lang="tr-TR" b="1" dirty="0"/>
              <a:t>çok çekirdekli</a:t>
            </a:r>
            <a:r>
              <a:rPr lang="tr-TR" dirty="0"/>
              <a:t> işlemcilerde çalışmasını anlamlı kılıyordu. Ancak, java 8 de bu yetenek </a:t>
            </a:r>
            <a:r>
              <a:rPr lang="tr-TR" b="1" dirty="0"/>
              <a:t>Collection lar</a:t>
            </a:r>
            <a:r>
              <a:rPr lang="tr-TR" dirty="0"/>
              <a:t> üzerinde de uygulanabilir hale </a:t>
            </a:r>
            <a:r>
              <a:rPr lang="tr-TR" dirty="0" smtClean="0"/>
              <a:t>gelmiştir.</a:t>
            </a:r>
          </a:p>
          <a:p>
            <a:r>
              <a:rPr lang="tr-TR" dirty="0" smtClean="0"/>
              <a:t>2</a:t>
            </a:r>
            <a:r>
              <a:rPr lang="tr-TR" dirty="0"/>
              <a:t>) Garbage collector ile ilgili olan “</a:t>
            </a:r>
            <a:r>
              <a:rPr lang="tr-TR" b="1" dirty="0"/>
              <a:t>PermGen</a:t>
            </a:r>
            <a:r>
              <a:rPr lang="tr-TR" dirty="0"/>
              <a:t>” </a:t>
            </a:r>
            <a:r>
              <a:rPr lang="tr-TR" b="1" dirty="0"/>
              <a:t>Stack’ ten Heap’ e</a:t>
            </a:r>
            <a:r>
              <a:rPr lang="tr-TR" dirty="0"/>
              <a:t> taşınmıştır.</a:t>
            </a:r>
          </a:p>
          <a:p>
            <a:r>
              <a:rPr lang="tr-TR" dirty="0"/>
              <a:t>3) Java 8 öncesinde herhangi bir </a:t>
            </a:r>
            <a:r>
              <a:rPr lang="tr-TR" b="1" dirty="0"/>
              <a:t>Interface</a:t>
            </a:r>
            <a:r>
              <a:rPr lang="tr-TR" dirty="0"/>
              <a:t> sınıfında gövdeli(implement) metod yazmak mümkün değildi. Java 8 ile gelen </a:t>
            </a:r>
            <a:r>
              <a:rPr lang="tr-TR" b="1" dirty="0"/>
              <a:t>default keyword</a:t>
            </a:r>
            <a:r>
              <a:rPr lang="tr-TR" dirty="0"/>
              <a:t> ü ile artık Interface sınıflarda gövdeli metot yazmak mümkün. </a:t>
            </a:r>
          </a:p>
          <a:p>
            <a:r>
              <a:rPr lang="tr-TR" dirty="0"/>
              <a:t>4) Lambda ifadelerini uygulayabilmek için, </a:t>
            </a:r>
            <a:r>
              <a:rPr lang="tr-TR" b="1" dirty="0"/>
              <a:t>functional interface</a:t>
            </a:r>
            <a:r>
              <a:rPr lang="tr-TR" dirty="0"/>
              <a:t> ler geldi. İçerisinde, tek bir abstract methodu olan ve birden fazla static ve default metodlar barındırabilen interface lere functional interface denir.</a:t>
            </a:r>
          </a:p>
          <a:p>
            <a:r>
              <a:rPr lang="tr-TR" dirty="0"/>
              <a:t>5) </a:t>
            </a:r>
            <a:r>
              <a:rPr lang="tr-TR" b="1" dirty="0"/>
              <a:t>Lamda expression</a:t>
            </a:r>
            <a:r>
              <a:rPr lang="tr-TR" dirty="0"/>
              <a:t> lar geldi. Lamda expressionlarda daha az satır kod ile imperative programlamada yazdığımız kodları yazabilmekteyiz. Stream API içerisinde lambda expressionlar sıklıkla kullanılmaktadır.</a:t>
            </a:r>
          </a:p>
          <a:p>
            <a:r>
              <a:rPr lang="tr-TR" dirty="0" smtClean="0"/>
              <a:t>6) Imperative programming den , functional programming e geçildiğini gözlemliyoruz. Functional programming örneği olarak; “bana filtrelenmiş listeyi getir”, imperative ise ; “filtrelenmiş yeni liste nesnesi oluştur, liste içerisinde dön, her liste elemanının içeriği filtreye uygunsa yeni liste elemanına ekle, son eklenmiş listeyi getir, …” şeklinde örnek verilebilir.</a:t>
            </a:r>
          </a:p>
          <a:p>
            <a:endParaRPr lang="tr-TR" dirty="0"/>
          </a:p>
        </p:txBody>
      </p:sp>
    </p:spTree>
    <p:extLst>
      <p:ext uri="{BB962C8B-B14F-4D97-AF65-F5344CB8AC3E}">
        <p14:creationId xmlns:p14="http://schemas.microsoft.com/office/powerpoint/2010/main" val="3531889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JAVA 8’DE GELEN ÖZELLİKLER</a:t>
            </a:r>
          </a:p>
        </p:txBody>
      </p:sp>
      <p:sp>
        <p:nvSpPr>
          <p:cNvPr id="3" name="Content Placeholder 2"/>
          <p:cNvSpPr>
            <a:spLocks noGrp="1"/>
          </p:cNvSpPr>
          <p:nvPr>
            <p:ph idx="1"/>
          </p:nvPr>
        </p:nvSpPr>
        <p:spPr/>
        <p:txBody>
          <a:bodyPr>
            <a:normAutofit fontScale="62500" lnSpcReduction="20000"/>
          </a:bodyPr>
          <a:lstStyle/>
          <a:p>
            <a:r>
              <a:rPr lang="tr-TR" dirty="0" smtClean="0"/>
              <a:t>7</a:t>
            </a:r>
            <a:r>
              <a:rPr lang="tr-TR" dirty="0"/>
              <a:t>) </a:t>
            </a:r>
            <a:r>
              <a:rPr lang="tr-TR" b="1" dirty="0"/>
              <a:t>Methodlar “::” söz dizimi ile referans verilebilmektedir</a:t>
            </a:r>
            <a:r>
              <a:rPr lang="tr-TR" dirty="0"/>
              <a:t>. Static methodlar class name ile, static olmayan methodlar ise instance objeleri ile referans verilebilmektedir.</a:t>
            </a:r>
          </a:p>
          <a:p>
            <a:r>
              <a:rPr lang="tr-TR" b="1" dirty="0"/>
              <a:t>Örnek</a:t>
            </a:r>
            <a:r>
              <a:rPr lang="tr-TR" dirty="0"/>
              <a:t>;</a:t>
            </a:r>
          </a:p>
          <a:p>
            <a:r>
              <a:rPr lang="tr-TR" b="1" dirty="0"/>
              <a:t>testList.forEach(TestClass::staticMetod);</a:t>
            </a:r>
            <a:endParaRPr lang="tr-TR" dirty="0"/>
          </a:p>
          <a:p>
            <a:r>
              <a:rPr lang="tr-TR" dirty="0"/>
              <a:t>TestClass testClass=new TestClass();</a:t>
            </a:r>
          </a:p>
          <a:p>
            <a:r>
              <a:rPr lang="tr-TR" b="1" dirty="0"/>
              <a:t>testList.forEach(testClass::nonStaticMetod);</a:t>
            </a:r>
            <a:endParaRPr lang="tr-TR" dirty="0"/>
          </a:p>
          <a:p>
            <a:r>
              <a:rPr lang="tr-TR" dirty="0"/>
              <a:t>8) Javascript kodlarının çok hızlı çalışmasını sağlayan, </a:t>
            </a:r>
            <a:r>
              <a:rPr lang="tr-TR" b="1" dirty="0"/>
              <a:t>Nashorn javascript engine</a:t>
            </a:r>
            <a:r>
              <a:rPr lang="tr-TR" dirty="0"/>
              <a:t> geldi.</a:t>
            </a:r>
          </a:p>
          <a:p>
            <a:r>
              <a:rPr lang="tr-TR" dirty="0"/>
              <a:t>9) </a:t>
            </a:r>
            <a:r>
              <a:rPr lang="tr-TR" b="1" dirty="0"/>
              <a:t>AtomicLong</a:t>
            </a:r>
            <a:r>
              <a:rPr lang="tr-TR" dirty="0"/>
              <a:t> dan daha yüksek başarımlı sayaç işlemlerinin yapıldığı </a:t>
            </a:r>
            <a:r>
              <a:rPr lang="tr-TR" b="1" dirty="0"/>
              <a:t>LongAdder</a:t>
            </a:r>
            <a:r>
              <a:rPr lang="tr-TR" dirty="0"/>
              <a:t> objesi geldi. AtomicLong a gore daha fazla bellek kullanmaktadır.</a:t>
            </a:r>
          </a:p>
          <a:p>
            <a:r>
              <a:rPr lang="tr-TR" dirty="0"/>
              <a:t>10) Nesnelerin NullCheck işlemleri için “</a:t>
            </a:r>
            <a:r>
              <a:rPr lang="tr-TR" b="1" dirty="0"/>
              <a:t>Optional</a:t>
            </a:r>
            <a:r>
              <a:rPr lang="tr-TR" dirty="0"/>
              <a:t>” isimli özel bir utilityclass geldi.</a:t>
            </a:r>
          </a:p>
          <a:p>
            <a:endParaRPr lang="tr-TR" dirty="0"/>
          </a:p>
        </p:txBody>
      </p:sp>
    </p:spTree>
    <p:extLst>
      <p:ext uri="{BB962C8B-B14F-4D97-AF65-F5344CB8AC3E}">
        <p14:creationId xmlns:p14="http://schemas.microsoft.com/office/powerpoint/2010/main" val="2023653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u="sng" dirty="0"/>
              <a:t>SOLID </a:t>
            </a:r>
            <a:r>
              <a:rPr lang="tr-TR" b="1" u="sng" dirty="0" smtClean="0"/>
              <a:t>PRENSİPLERİ</a:t>
            </a:r>
            <a:endParaRPr lang="tr-TR" dirty="0"/>
          </a:p>
        </p:txBody>
      </p:sp>
      <p:sp>
        <p:nvSpPr>
          <p:cNvPr id="3" name="Content Placeholder 2"/>
          <p:cNvSpPr>
            <a:spLocks noGrp="1"/>
          </p:cNvSpPr>
          <p:nvPr>
            <p:ph idx="1"/>
          </p:nvPr>
        </p:nvSpPr>
        <p:spPr/>
        <p:txBody>
          <a:bodyPr>
            <a:normAutofit fontScale="70000" lnSpcReduction="20000"/>
          </a:bodyPr>
          <a:lstStyle/>
          <a:p>
            <a:r>
              <a:rPr lang="tr-TR" b="1" u="sng" dirty="0" smtClean="0"/>
              <a:t>S</a:t>
            </a:r>
            <a:r>
              <a:rPr lang="tr-TR" b="1" u="sng" dirty="0"/>
              <a:t> — Single-responsibility </a:t>
            </a:r>
            <a:r>
              <a:rPr lang="tr-TR" b="1" u="sng" dirty="0" smtClean="0"/>
              <a:t>principle</a:t>
            </a:r>
            <a:r>
              <a:rPr lang="tr-TR" b="1" dirty="0" smtClean="0"/>
              <a:t>:</a:t>
            </a:r>
            <a:r>
              <a:rPr lang="tr-TR" dirty="0"/>
              <a:t> Bir sınıf (nesne) yalnızca bir amaç uğruna değiştirilebilir, o da o sınıfa yüklenen sorumluluktur, yani bir sınıfın(fonksiyona da indirgenebilir) yapması gereken yalnızca bir işi olması gerekir.</a:t>
            </a:r>
          </a:p>
          <a:p>
            <a:r>
              <a:rPr lang="tr-TR" b="1" u="sng" dirty="0"/>
              <a:t>O — Open-closed </a:t>
            </a:r>
            <a:r>
              <a:rPr lang="tr-TR" b="1" u="sng" dirty="0" smtClean="0"/>
              <a:t>principle</a:t>
            </a:r>
            <a:r>
              <a:rPr lang="tr-TR" b="1" dirty="0" smtClean="0"/>
              <a:t>:</a:t>
            </a:r>
            <a:r>
              <a:rPr lang="tr-TR" b="1" dirty="0"/>
              <a:t> </a:t>
            </a:r>
            <a:r>
              <a:rPr lang="tr-TR" dirty="0"/>
              <a:t>Bir sınıf ya da fonksiyon halihazırda var olan özellikleri korumalı ve değişikliğe izin vermemelidir. Yani davranışını değiştirmiyor olmalı ve yeni özellikler kazanabiliyor olmalıdır.</a:t>
            </a:r>
          </a:p>
          <a:p>
            <a:r>
              <a:rPr lang="tr-TR" b="1" u="sng" dirty="0"/>
              <a:t>L — Liskov substitution </a:t>
            </a:r>
            <a:r>
              <a:rPr lang="tr-TR" b="1" u="sng" dirty="0" smtClean="0"/>
              <a:t>principle</a:t>
            </a:r>
            <a:r>
              <a:rPr lang="tr-TR" dirty="0" smtClean="0"/>
              <a:t>: </a:t>
            </a:r>
            <a:r>
              <a:rPr lang="tr-TR" dirty="0"/>
              <a:t>Kodlarımızda herhangi bir değişiklik yapmaya gerek duymadan alt sınıfları, türedikleri(üst) sınıfların yerine kullanabilmeliyiz.</a:t>
            </a:r>
          </a:p>
          <a:p>
            <a:r>
              <a:rPr lang="tr-TR" b="1" u="sng" dirty="0"/>
              <a:t>I — Interface segregation </a:t>
            </a:r>
            <a:r>
              <a:rPr lang="tr-TR" b="1" u="sng" dirty="0" smtClean="0"/>
              <a:t>principle</a:t>
            </a:r>
            <a:r>
              <a:rPr lang="tr-TR" dirty="0" smtClean="0"/>
              <a:t>: </a:t>
            </a:r>
            <a:r>
              <a:rPr lang="tr-TR" dirty="0"/>
              <a:t>Sorumlulukların hepsini tek bir arayüze toplamak yerine daha özelleştirilmiş birden fazla arayüz oluşturmalıyız.</a:t>
            </a:r>
          </a:p>
          <a:p>
            <a:r>
              <a:rPr lang="tr-TR" b="1" u="sng" dirty="0"/>
              <a:t>D — Dependency Inversion </a:t>
            </a:r>
            <a:r>
              <a:rPr lang="tr-TR" b="1" u="sng" dirty="0" smtClean="0"/>
              <a:t>Principle</a:t>
            </a:r>
            <a:r>
              <a:rPr lang="tr-TR" dirty="0" smtClean="0"/>
              <a:t>: </a:t>
            </a:r>
            <a:r>
              <a:rPr lang="tr-TR" dirty="0"/>
              <a:t>Sınıflar arası bağımlılıklar olabildiğince az olmalıdır özellikle üst seviye sınıflar alt seviye sınıflara bağımlı olmamalıdır.</a:t>
            </a:r>
          </a:p>
          <a:p>
            <a:endParaRPr lang="tr-TR" dirty="0"/>
          </a:p>
        </p:txBody>
      </p:sp>
    </p:spTree>
    <p:extLst>
      <p:ext uri="{BB962C8B-B14F-4D97-AF65-F5344CB8AC3E}">
        <p14:creationId xmlns:p14="http://schemas.microsoft.com/office/powerpoint/2010/main" val="698614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MVC (</a:t>
            </a:r>
            <a:r>
              <a:rPr lang="tr-TR" dirty="0"/>
              <a:t>Model-View-Controller</a:t>
            </a:r>
            <a:r>
              <a:rPr lang="tr-TR" dirty="0" smtClean="0"/>
              <a:t>)</a:t>
            </a:r>
            <a:endParaRPr lang="tr-TR" dirty="0"/>
          </a:p>
        </p:txBody>
      </p:sp>
      <p:sp>
        <p:nvSpPr>
          <p:cNvPr id="3" name="Content Placeholder 2"/>
          <p:cNvSpPr>
            <a:spLocks noGrp="1"/>
          </p:cNvSpPr>
          <p:nvPr>
            <p:ph idx="1"/>
          </p:nvPr>
        </p:nvSpPr>
        <p:spPr/>
        <p:txBody>
          <a:bodyPr>
            <a:normAutofit lnSpcReduction="10000"/>
          </a:bodyPr>
          <a:lstStyle/>
          <a:p>
            <a:r>
              <a:rPr lang="tr-TR" dirty="0" smtClean="0"/>
              <a:t>Geliştirmenin </a:t>
            </a:r>
            <a:r>
              <a:rPr lang="tr-TR" dirty="0"/>
              <a:t>farklı parçalara ayrılarak kolay yönetilmesini sağlayan tasarım mimarisidir.</a:t>
            </a:r>
          </a:p>
          <a:p>
            <a:r>
              <a:rPr lang="tr-TR" b="1" dirty="0"/>
              <a:t>Model</a:t>
            </a:r>
            <a:r>
              <a:rPr lang="tr-TR" dirty="0"/>
              <a:t> – Verilerin modellendiği genellikle sıradan Java sınflarının(POJO) kullanıldığı bölümdür.</a:t>
            </a:r>
          </a:p>
          <a:p>
            <a:r>
              <a:rPr lang="tr-TR" b="1" dirty="0"/>
              <a:t>View</a:t>
            </a:r>
            <a:r>
              <a:rPr lang="tr-TR" dirty="0"/>
              <a:t> – Sonucun gösterildiği bölümdür.</a:t>
            </a:r>
          </a:p>
          <a:p>
            <a:r>
              <a:rPr lang="tr-TR" b="1" dirty="0"/>
              <a:t>Controller</a:t>
            </a:r>
            <a:r>
              <a:rPr lang="tr-TR" dirty="0"/>
              <a:t> – Gelen isteğe göre genellikle model içerisinde yer alan verileri kullanarak işlem yapan ve sonucu view katmanına ileten bölümdür.</a:t>
            </a:r>
          </a:p>
          <a:p>
            <a:endParaRPr lang="tr-TR" dirty="0"/>
          </a:p>
        </p:txBody>
      </p:sp>
    </p:spTree>
    <p:extLst>
      <p:ext uri="{BB962C8B-B14F-4D97-AF65-F5344CB8AC3E}">
        <p14:creationId xmlns:p14="http://schemas.microsoft.com/office/powerpoint/2010/main" val="132683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DESİGN PATTERN</a:t>
            </a:r>
            <a:endParaRPr lang="tr-TR" dirty="0"/>
          </a:p>
        </p:txBody>
      </p:sp>
      <p:sp>
        <p:nvSpPr>
          <p:cNvPr id="3" name="Content Placeholder 2"/>
          <p:cNvSpPr>
            <a:spLocks noGrp="1"/>
          </p:cNvSpPr>
          <p:nvPr>
            <p:ph idx="1"/>
          </p:nvPr>
        </p:nvSpPr>
        <p:spPr/>
        <p:txBody>
          <a:bodyPr>
            <a:normAutofit fontScale="92500"/>
          </a:bodyPr>
          <a:lstStyle/>
          <a:p>
            <a:r>
              <a:rPr lang="tr-TR" b="1" dirty="0"/>
              <a:t>Design Pattern</a:t>
            </a:r>
            <a:r>
              <a:rPr lang="tr-TR" dirty="0"/>
              <a:t>, yazılım geliştiricilerinin yazılım geliştirirken karşılaştıkları sorunların genel çözümleridir. Yazılım tasarımında ortaya çıkan yaygın sorunlara karşı en basit ve en efektif biçimde yeniden kullanılabilir çözümler sağlar</a:t>
            </a:r>
            <a:r>
              <a:rPr lang="tr-TR" dirty="0" smtClean="0"/>
              <a:t>.</a:t>
            </a:r>
          </a:p>
          <a:p>
            <a:r>
              <a:rPr lang="tr-TR" dirty="0"/>
              <a:t>Belirli bir soruna bağlı olmayan bir biçimde belgelenmiş genel çözümler sağlar.</a:t>
            </a:r>
          </a:p>
          <a:p>
            <a:r>
              <a:rPr lang="tr-TR" dirty="0"/>
              <a:t>Kanıtlanmış çözümlerdir.</a:t>
            </a:r>
          </a:p>
          <a:p>
            <a:r>
              <a:rPr lang="tr-TR" dirty="0"/>
              <a:t>Etkileyicidirler ve işlerin bakımını kolaylaştırırlar.</a:t>
            </a:r>
          </a:p>
          <a:p>
            <a:endParaRPr lang="tr-TR" dirty="0"/>
          </a:p>
        </p:txBody>
      </p:sp>
    </p:spTree>
    <p:extLst>
      <p:ext uri="{BB962C8B-B14F-4D97-AF65-F5344CB8AC3E}">
        <p14:creationId xmlns:p14="http://schemas.microsoft.com/office/powerpoint/2010/main" val="1112313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Compiler nedir ? interpreter nedir </a:t>
            </a:r>
            <a:r>
              <a:rPr lang="tr-TR" dirty="0" smtClean="0"/>
              <a:t>? </a:t>
            </a:r>
            <a:endParaRPr lang="tr-TR" dirty="0"/>
          </a:p>
        </p:txBody>
      </p:sp>
      <p:sp>
        <p:nvSpPr>
          <p:cNvPr id="3" name="Content Placeholder 2"/>
          <p:cNvSpPr>
            <a:spLocks noGrp="1"/>
          </p:cNvSpPr>
          <p:nvPr>
            <p:ph idx="1"/>
          </p:nvPr>
        </p:nvSpPr>
        <p:spPr/>
        <p:txBody>
          <a:bodyPr/>
          <a:lstStyle/>
          <a:p>
            <a:r>
              <a:rPr lang="tr-TR" dirty="0" smtClean="0"/>
              <a:t>Derleyici (Compiler), bir </a:t>
            </a:r>
            <a:r>
              <a:rPr lang="tr-TR" dirty="0"/>
              <a:t>dilde yazılmış olan </a:t>
            </a:r>
            <a:r>
              <a:rPr lang="tr-TR" dirty="0" smtClean="0"/>
              <a:t>kodu başka </a:t>
            </a:r>
            <a:r>
              <a:rPr lang="tr-TR" dirty="0"/>
              <a:t>bir dilde yazılmış koda, örneğin yüksek seviye </a:t>
            </a:r>
            <a:r>
              <a:rPr lang="tr-TR" dirty="0" smtClean="0"/>
              <a:t>bir dili </a:t>
            </a:r>
            <a:r>
              <a:rPr lang="tr-TR" dirty="0" smtClean="0"/>
              <a:t>alt </a:t>
            </a:r>
            <a:r>
              <a:rPr lang="tr-TR" dirty="0"/>
              <a:t>seviye bir dile </a:t>
            </a:r>
            <a:r>
              <a:rPr lang="tr-TR" dirty="0" smtClean="0"/>
              <a:t>dönüştüren araçlardır</a:t>
            </a:r>
          </a:p>
          <a:p>
            <a:r>
              <a:rPr lang="tr-TR" dirty="0"/>
              <a:t>Yorumlayıcı (interpreter), yüksek seviyeli programlama dili ile yazılmış bir programı adım adım makine diline çeviren ve makine dilindeki talimatları çalıştıran programdır.</a:t>
            </a:r>
          </a:p>
        </p:txBody>
      </p:sp>
    </p:spTree>
    <p:extLst>
      <p:ext uri="{BB962C8B-B14F-4D97-AF65-F5344CB8AC3E}">
        <p14:creationId xmlns:p14="http://schemas.microsoft.com/office/powerpoint/2010/main" val="1253355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CREATIONAL DESIGN PATTERNS</a:t>
            </a:r>
            <a:endParaRPr lang="tr-TR" dirty="0"/>
          </a:p>
        </p:txBody>
      </p:sp>
      <p:sp>
        <p:nvSpPr>
          <p:cNvPr id="3" name="Content Placeholder 2"/>
          <p:cNvSpPr>
            <a:spLocks noGrp="1"/>
          </p:cNvSpPr>
          <p:nvPr>
            <p:ph idx="1"/>
          </p:nvPr>
        </p:nvSpPr>
        <p:spPr/>
        <p:txBody>
          <a:bodyPr>
            <a:normAutofit/>
          </a:bodyPr>
          <a:lstStyle/>
          <a:p>
            <a:r>
              <a:rPr lang="tr-TR" dirty="0"/>
              <a:t>Nesnelerin oluşturulmasında ve yönetilmesinde kullanılan bir desendir. Bu program akışında hangi nesneye ihtiyaç varsa onu oluşturmada esneklik ve kolaylık sağlar</a:t>
            </a:r>
            <a:r>
              <a:rPr lang="tr-TR" dirty="0" smtClean="0"/>
              <a:t>.</a:t>
            </a:r>
          </a:p>
          <a:p>
            <a:r>
              <a:rPr lang="en-US" dirty="0"/>
              <a:t>Singleton </a:t>
            </a:r>
            <a:r>
              <a:rPr lang="en-US" dirty="0" smtClean="0"/>
              <a:t>Pattern</a:t>
            </a:r>
            <a:r>
              <a:rPr lang="tr-TR" dirty="0" smtClean="0"/>
              <a:t>, </a:t>
            </a:r>
            <a:r>
              <a:rPr lang="en-US" dirty="0" smtClean="0"/>
              <a:t>Factory Pattern</a:t>
            </a:r>
            <a:r>
              <a:rPr lang="tr-TR" dirty="0" smtClean="0"/>
              <a:t>, </a:t>
            </a:r>
            <a:r>
              <a:rPr lang="en-US" dirty="0" smtClean="0"/>
              <a:t>Abstract </a:t>
            </a:r>
            <a:r>
              <a:rPr lang="en-US" dirty="0"/>
              <a:t>Factory </a:t>
            </a:r>
            <a:r>
              <a:rPr lang="en-US" dirty="0" smtClean="0"/>
              <a:t>Pattern</a:t>
            </a:r>
            <a:r>
              <a:rPr lang="tr-TR" dirty="0" smtClean="0"/>
              <a:t>, </a:t>
            </a:r>
            <a:r>
              <a:rPr lang="en-US" dirty="0" smtClean="0"/>
              <a:t>Builder Pattern</a:t>
            </a:r>
            <a:r>
              <a:rPr lang="tr-TR" dirty="0" smtClean="0"/>
              <a:t>, </a:t>
            </a:r>
            <a:r>
              <a:rPr lang="en-US" dirty="0" smtClean="0"/>
              <a:t>Prototype Pattern</a:t>
            </a:r>
            <a:endParaRPr lang="en-US" dirty="0"/>
          </a:p>
        </p:txBody>
      </p:sp>
    </p:spTree>
    <p:extLst>
      <p:ext uri="{BB962C8B-B14F-4D97-AF65-F5344CB8AC3E}">
        <p14:creationId xmlns:p14="http://schemas.microsoft.com/office/powerpoint/2010/main" val="1826646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SINGLETON DESIGN PATTERN</a:t>
            </a:r>
            <a:endParaRPr lang="tr-TR" dirty="0"/>
          </a:p>
        </p:txBody>
      </p:sp>
      <p:sp>
        <p:nvSpPr>
          <p:cNvPr id="3" name="Content Placeholder 2"/>
          <p:cNvSpPr>
            <a:spLocks noGrp="1"/>
          </p:cNvSpPr>
          <p:nvPr>
            <p:ph idx="1"/>
          </p:nvPr>
        </p:nvSpPr>
        <p:spPr/>
        <p:txBody>
          <a:bodyPr>
            <a:normAutofit/>
          </a:bodyPr>
          <a:lstStyle/>
          <a:p>
            <a:r>
              <a:rPr lang="tr-TR" dirty="0"/>
              <a:t>Singleton desgin pattern çalışma zamanında yalnızca 1 object yaratılmasını garanti eden tasarım desenidir.</a:t>
            </a:r>
          </a:p>
          <a:p>
            <a:r>
              <a:rPr lang="tr-TR" dirty="0"/>
              <a:t>Kullanımına ihtiyaç duyulan durum şudur :</a:t>
            </a:r>
          </a:p>
          <a:p>
            <a:pPr lvl="1"/>
            <a:r>
              <a:rPr lang="tr-TR" dirty="0"/>
              <a:t>Birden çok sınıfın aynı instance’ı kullanması gerekmektedir.</a:t>
            </a:r>
          </a:p>
          <a:p>
            <a:pPr lvl="1"/>
            <a:r>
              <a:rPr lang="tr-TR" dirty="0"/>
              <a:t>Tüm uygulama için yalnızca bir nesne olması gerekmektedir.</a:t>
            </a:r>
          </a:p>
          <a:p>
            <a:pPr lvl="1"/>
            <a:r>
              <a:rPr lang="tr-TR" dirty="0" smtClean="0"/>
              <a:t>Sadece </a:t>
            </a:r>
            <a:r>
              <a:rPr lang="tr-TR" dirty="0"/>
              <a:t>bir nesne olduğu (unique) garanti edilmelidir.</a:t>
            </a:r>
          </a:p>
          <a:p>
            <a:pPr marL="0" indent="0">
              <a:buNone/>
            </a:pPr>
            <a:endParaRPr lang="tr-TR" dirty="0"/>
          </a:p>
        </p:txBody>
      </p:sp>
    </p:spTree>
    <p:extLst>
      <p:ext uri="{BB962C8B-B14F-4D97-AF65-F5344CB8AC3E}">
        <p14:creationId xmlns:p14="http://schemas.microsoft.com/office/powerpoint/2010/main" val="1421408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SINGLETON DESIGN PATTERN</a:t>
            </a:r>
          </a:p>
        </p:txBody>
      </p:sp>
      <p:pic>
        <p:nvPicPr>
          <p:cNvPr id="9" name="Content Placeholder 8"/>
          <p:cNvPicPr>
            <a:picLocks noGrp="1" noChangeAspect="1"/>
          </p:cNvPicPr>
          <p:nvPr>
            <p:ph idx="1"/>
          </p:nvPr>
        </p:nvPicPr>
        <p:blipFill>
          <a:blip r:embed="rId2"/>
          <a:stretch>
            <a:fillRect/>
          </a:stretch>
        </p:blipFill>
        <p:spPr>
          <a:xfrm>
            <a:off x="2368732" y="2027420"/>
            <a:ext cx="7598688" cy="4167843"/>
          </a:xfrm>
          <a:prstGeom prst="rect">
            <a:avLst/>
          </a:prstGeom>
        </p:spPr>
      </p:pic>
    </p:spTree>
    <p:extLst>
      <p:ext uri="{BB962C8B-B14F-4D97-AF65-F5344CB8AC3E}">
        <p14:creationId xmlns:p14="http://schemas.microsoft.com/office/powerpoint/2010/main" val="3796898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BUILDER DESIGN PATTERN</a:t>
            </a:r>
            <a:endParaRPr lang="tr-TR" dirty="0"/>
          </a:p>
        </p:txBody>
      </p:sp>
      <p:sp>
        <p:nvSpPr>
          <p:cNvPr id="3" name="Content Placeholder 2"/>
          <p:cNvSpPr>
            <a:spLocks noGrp="1"/>
          </p:cNvSpPr>
          <p:nvPr>
            <p:ph idx="1"/>
          </p:nvPr>
        </p:nvSpPr>
        <p:spPr/>
        <p:txBody>
          <a:bodyPr>
            <a:normAutofit fontScale="77500" lnSpcReduction="20000"/>
          </a:bodyPr>
          <a:lstStyle/>
          <a:p>
            <a:r>
              <a:rPr lang="tr-TR" dirty="0"/>
              <a:t>K</a:t>
            </a:r>
            <a:r>
              <a:rPr lang="tr-TR" dirty="0" smtClean="0"/>
              <a:t>armaşık </a:t>
            </a:r>
            <a:r>
              <a:rPr lang="tr-TR" dirty="0"/>
              <a:t>yapıdaki nesnelerin oluşturulmasında, istemcinin sadece nesne tipini belirterek üretimi gerçekleştirebilmesini sağlamak için kullanılmaktadır. </a:t>
            </a:r>
            <a:endParaRPr lang="tr-TR" dirty="0" smtClean="0"/>
          </a:p>
          <a:p>
            <a:r>
              <a:rPr lang="tr-TR" b="1" dirty="0"/>
              <a:t>Abstract Factory</a:t>
            </a:r>
            <a:r>
              <a:rPr lang="tr-TR" dirty="0"/>
              <a:t> kalıbına göre, fabrikanın metodları kendi nesnelerinin üretiminden doğrudan sorumludur. </a:t>
            </a:r>
            <a:endParaRPr lang="tr-TR" dirty="0" smtClean="0"/>
          </a:p>
          <a:p>
            <a:r>
              <a:rPr lang="tr-TR" dirty="0" smtClean="0"/>
              <a:t>Builder </a:t>
            </a:r>
            <a:r>
              <a:rPr lang="tr-TR" dirty="0"/>
              <a:t>deseninin başlıca kahramanları aşağıda sıralandığı </a:t>
            </a:r>
            <a:r>
              <a:rPr lang="tr-TR" dirty="0" smtClean="0"/>
              <a:t>gibidir.</a:t>
            </a:r>
          </a:p>
          <a:p>
            <a:pPr lvl="1"/>
            <a:r>
              <a:rPr lang="tr-TR" b="1" dirty="0" smtClean="0"/>
              <a:t>Builder</a:t>
            </a:r>
            <a:r>
              <a:rPr lang="tr-TR" b="1" dirty="0"/>
              <a:t>:</a:t>
            </a:r>
            <a:r>
              <a:rPr lang="tr-TR" dirty="0"/>
              <a:t> </a:t>
            </a:r>
            <a:r>
              <a:rPr lang="tr-TR" b="1" dirty="0"/>
              <a:t>Product</a:t>
            </a:r>
            <a:r>
              <a:rPr lang="tr-TR" dirty="0"/>
              <a:t> nesnesinin oluşturulması için gerekli soyut arayüzü sunar.</a:t>
            </a:r>
          </a:p>
          <a:p>
            <a:pPr lvl="1"/>
            <a:r>
              <a:rPr lang="tr-TR" b="1" dirty="0"/>
              <a:t>ConcreteBuilder: Product</a:t>
            </a:r>
            <a:r>
              <a:rPr lang="tr-TR" dirty="0"/>
              <a:t> nesnesini oluşturur. Product ile ilişkili temel özellikleride tesis eder ve </a:t>
            </a:r>
            <a:r>
              <a:rPr lang="tr-TR" b="1" dirty="0"/>
              <a:t>Product'</a:t>
            </a:r>
            <a:r>
              <a:rPr lang="tr-TR" dirty="0"/>
              <a:t> ın elde edilebilmesi için(istemci tarafından) gerekli arayüzü sunar.</a:t>
            </a:r>
          </a:p>
          <a:p>
            <a:pPr lvl="1"/>
            <a:r>
              <a:rPr lang="tr-TR" b="1" dirty="0"/>
              <a:t>Director:</a:t>
            </a:r>
            <a:r>
              <a:rPr lang="tr-TR" dirty="0"/>
              <a:t> </a:t>
            </a:r>
            <a:r>
              <a:rPr lang="tr-TR" b="1" dirty="0"/>
              <a:t>Builder</a:t>
            </a:r>
            <a:r>
              <a:rPr lang="tr-TR" dirty="0"/>
              <a:t> arayüzünü kullanarak nesne örneklemesini yapar.</a:t>
            </a:r>
          </a:p>
          <a:p>
            <a:pPr lvl="1"/>
            <a:r>
              <a:rPr lang="tr-TR" b="1" dirty="0"/>
              <a:t>Product: </a:t>
            </a:r>
            <a:r>
              <a:rPr lang="tr-TR" dirty="0"/>
              <a:t>Üretim sonucu ortaya çıkan nesneyi temsil eder. Dahili yapısı(örneğin temel özellikleri) </a:t>
            </a:r>
            <a:r>
              <a:rPr lang="tr-TR" b="1" dirty="0"/>
              <a:t>ConcreteBuilder</a:t>
            </a:r>
            <a:r>
              <a:rPr lang="tr-TR" dirty="0"/>
              <a:t> tarafından inşa edilir.</a:t>
            </a:r>
          </a:p>
          <a:p>
            <a:endParaRPr lang="tr-TR" dirty="0"/>
          </a:p>
        </p:txBody>
      </p:sp>
    </p:spTree>
    <p:extLst>
      <p:ext uri="{BB962C8B-B14F-4D97-AF65-F5344CB8AC3E}">
        <p14:creationId xmlns:p14="http://schemas.microsoft.com/office/powerpoint/2010/main" val="3026521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58" y="270175"/>
            <a:ext cx="9905998" cy="1478570"/>
          </a:xfrm>
        </p:spPr>
        <p:txBody>
          <a:bodyPr/>
          <a:lstStyle/>
          <a:p>
            <a:r>
              <a:rPr lang="tr-TR" dirty="0"/>
              <a:t>BUILDER DESIGN PATTERN</a:t>
            </a:r>
          </a:p>
        </p:txBody>
      </p:sp>
      <p:pic>
        <p:nvPicPr>
          <p:cNvPr id="8" name="Picture 7"/>
          <p:cNvPicPr>
            <a:picLocks noChangeAspect="1"/>
          </p:cNvPicPr>
          <p:nvPr/>
        </p:nvPicPr>
        <p:blipFill>
          <a:blip r:embed="rId2"/>
          <a:stretch>
            <a:fillRect/>
          </a:stretch>
        </p:blipFill>
        <p:spPr>
          <a:xfrm>
            <a:off x="1333092" y="1748745"/>
            <a:ext cx="5098233" cy="4660038"/>
          </a:xfrm>
          <a:prstGeom prst="rect">
            <a:avLst/>
          </a:prstGeom>
        </p:spPr>
      </p:pic>
      <p:pic>
        <p:nvPicPr>
          <p:cNvPr id="9" name="Picture 8"/>
          <p:cNvPicPr>
            <a:picLocks noChangeAspect="1"/>
          </p:cNvPicPr>
          <p:nvPr/>
        </p:nvPicPr>
        <p:blipFill>
          <a:blip r:embed="rId3"/>
          <a:stretch>
            <a:fillRect/>
          </a:stretch>
        </p:blipFill>
        <p:spPr>
          <a:xfrm>
            <a:off x="6579371" y="1748745"/>
            <a:ext cx="4726492" cy="4660038"/>
          </a:xfrm>
          <a:prstGeom prst="rect">
            <a:avLst/>
          </a:prstGeom>
        </p:spPr>
      </p:pic>
    </p:spTree>
    <p:extLst>
      <p:ext uri="{BB962C8B-B14F-4D97-AF65-F5344CB8AC3E}">
        <p14:creationId xmlns:p14="http://schemas.microsoft.com/office/powerpoint/2010/main" val="601318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JAVA 9</a:t>
            </a:r>
            <a:r>
              <a:rPr lang="tr-TR" dirty="0" smtClean="0"/>
              <a:t>’DA </a:t>
            </a:r>
            <a:r>
              <a:rPr lang="tr-TR" dirty="0"/>
              <a:t>GELEN ÖZELLİKLER</a:t>
            </a:r>
          </a:p>
        </p:txBody>
      </p:sp>
      <p:sp>
        <p:nvSpPr>
          <p:cNvPr id="3" name="Content Placeholder 2"/>
          <p:cNvSpPr>
            <a:spLocks noGrp="1"/>
          </p:cNvSpPr>
          <p:nvPr>
            <p:ph idx="1"/>
          </p:nvPr>
        </p:nvSpPr>
        <p:spPr/>
        <p:txBody>
          <a:bodyPr>
            <a:normAutofit fontScale="62500" lnSpcReduction="20000"/>
          </a:bodyPr>
          <a:lstStyle/>
          <a:p>
            <a:r>
              <a:rPr lang="tr-TR" dirty="0"/>
              <a:t>Moduler Sistem : 9 versiyonu ile gelen en önemli değişiklik moduler yapının eklenmesi olsa gerek. Önce java 7’e sonra java 8’e yetiştirmeye çalıştıkları değişiklik bu versiyon ile gelebildi. Peki neden böyle büyük bir değişikliğie gidildi.</a:t>
            </a:r>
          </a:p>
          <a:p>
            <a:pPr lvl="1"/>
            <a:r>
              <a:rPr lang="tr-TR" dirty="0"/>
              <a:t>Daha Güvenli Konfigürasyon: Program yazarken kimin neye bağımlı olduğunu açıkça belirtmek.</a:t>
            </a:r>
          </a:p>
          <a:p>
            <a:pPr lvl="1"/>
            <a:r>
              <a:rPr lang="tr-TR" dirty="0"/>
              <a:t>Daha Güçlü Enkapsülasyon: Sınıf içerisindeki enkapsülasyonu, sınıflarıda kapsayacak şekilde genişletmek. Böylece API içerisinden sadece istenilen sınıfların dışarı açılması.</a:t>
            </a:r>
          </a:p>
          <a:p>
            <a:pPr lvl="1"/>
            <a:r>
              <a:rPr lang="tr-TR" dirty="0"/>
              <a:t>Java’nın Ölçeklenebilir Olması: Özelleştirilmiş konfigürasyonlar ile istenilen modulleri içeren paketler çıkmak.</a:t>
            </a:r>
          </a:p>
          <a:p>
            <a:pPr lvl="1"/>
            <a:r>
              <a:rPr lang="tr-TR" dirty="0"/>
              <a:t>Performans</a:t>
            </a:r>
          </a:p>
          <a:p>
            <a:r>
              <a:rPr lang="tr-TR" dirty="0"/>
              <a:t>Process API : İşletim sistemi processlerinin yönetilmesine ve kontrol edilmesine yönelik iyileştirmeler.</a:t>
            </a:r>
          </a:p>
          <a:p>
            <a:r>
              <a:rPr lang="tr-TR" dirty="0"/>
              <a:t>Varibale Handles : Nesne alanları ve dizi öğeleri üzerinde java.util.concurrent.atomic ve sun.misc.Unsafe metotlarına karşılık gelen bir yenilik.</a:t>
            </a:r>
          </a:p>
          <a:p>
            <a:r>
              <a:rPr lang="tr-TR" dirty="0"/>
              <a:t>Compact String: String ifadelerin hafızada daha az yer kaplamasını hedefleyen yenilik.</a:t>
            </a:r>
          </a:p>
          <a:p>
            <a:r>
              <a:rPr lang="tr-TR" dirty="0"/>
              <a:t>Concurrreny: Flow API ile Reactive programlamanın temeli olan Publish-Subscribe yapısına yönelik yenilik.</a:t>
            </a:r>
          </a:p>
          <a:p>
            <a:endParaRPr lang="tr-TR" dirty="0"/>
          </a:p>
        </p:txBody>
      </p:sp>
    </p:spTree>
    <p:extLst>
      <p:ext uri="{BB962C8B-B14F-4D97-AF65-F5344CB8AC3E}">
        <p14:creationId xmlns:p14="http://schemas.microsoft.com/office/powerpoint/2010/main" val="2844978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JAVA </a:t>
            </a:r>
            <a:r>
              <a:rPr lang="tr-TR" dirty="0" smtClean="0"/>
              <a:t>9’DA </a:t>
            </a:r>
            <a:r>
              <a:rPr lang="tr-TR" dirty="0"/>
              <a:t>GELEN ÖZELLİKLER</a:t>
            </a:r>
          </a:p>
        </p:txBody>
      </p:sp>
      <p:sp>
        <p:nvSpPr>
          <p:cNvPr id="3" name="Content Placeholder 2"/>
          <p:cNvSpPr>
            <a:spLocks noGrp="1"/>
          </p:cNvSpPr>
          <p:nvPr>
            <p:ph idx="1"/>
          </p:nvPr>
        </p:nvSpPr>
        <p:spPr/>
        <p:txBody>
          <a:bodyPr>
            <a:normAutofit fontScale="77500" lnSpcReduction="20000"/>
          </a:bodyPr>
          <a:lstStyle/>
          <a:p>
            <a:r>
              <a:rPr lang="tr-TR" dirty="0"/>
              <a:t>Koleksiyonlar için Factory Method: Koleksiyon örneği oluştururken, koleksiyonun başlangıç elemanlarının verilmesini sağlayan bir yenilik. (List&lt;Integer&gt; numbers = List.of(1,2,3,4);)</a:t>
            </a:r>
          </a:p>
          <a:p>
            <a:r>
              <a:rPr lang="tr-TR" dirty="0"/>
              <a:t>Stack-Walking API: Program’ın stack izini inceleyebilmeye yönelik bir yenilik.</a:t>
            </a:r>
          </a:p>
          <a:p>
            <a:r>
              <a:rPr lang="tr-TR" dirty="0"/>
              <a:t>jshell: REPL in java’ya eklenmesi. Komut satırından java kodu yazmamızı sağlayan yenilik.</a:t>
            </a:r>
          </a:p>
          <a:p>
            <a:r>
              <a:rPr lang="tr-TR" dirty="0"/>
              <a:t>jlink: Bir çalışma zamanı imajı oluşturmak için modül setlerini birbirine bağlayan bir komut satırı aracıdır.</a:t>
            </a:r>
          </a:p>
          <a:p>
            <a:r>
              <a:rPr lang="tr-TR" dirty="0"/>
              <a:t>AOT Compiler: JIT öncesi byte kodun native koda çevrilmesine dair yenilik.</a:t>
            </a:r>
          </a:p>
          <a:p>
            <a:r>
              <a:rPr lang="tr-TR" dirty="0"/>
              <a:t>Milling Project Join : Bir kaç küçük değişikliği içerir.</a:t>
            </a:r>
          </a:p>
          <a:p>
            <a:r>
              <a:rPr lang="tr-TR" dirty="0"/>
              <a:t>G1 Garbage Collector: Default olarak kullanılır hale gelmesi</a:t>
            </a:r>
          </a:p>
          <a:p>
            <a:endParaRPr lang="tr-TR" dirty="0"/>
          </a:p>
        </p:txBody>
      </p:sp>
    </p:spTree>
    <p:extLst>
      <p:ext uri="{BB962C8B-B14F-4D97-AF65-F5344CB8AC3E}">
        <p14:creationId xmlns:p14="http://schemas.microsoft.com/office/powerpoint/2010/main" val="738749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Compiler </a:t>
            </a:r>
            <a:r>
              <a:rPr lang="tr-TR" dirty="0" smtClean="0"/>
              <a:t>ve </a:t>
            </a:r>
            <a:r>
              <a:rPr lang="tr-TR" dirty="0"/>
              <a:t>interpreter </a:t>
            </a:r>
            <a:r>
              <a:rPr lang="tr-TR" dirty="0" smtClean="0"/>
              <a:t>arasındaki farklar </a:t>
            </a:r>
            <a:r>
              <a:rPr lang="tr-TR"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5429470"/>
              </p:ext>
            </p:extLst>
          </p:nvPr>
        </p:nvGraphicFramePr>
        <p:xfrm>
          <a:off x="1141413" y="2481104"/>
          <a:ext cx="9906000" cy="3169920"/>
        </p:xfrm>
        <a:graphic>
          <a:graphicData uri="http://schemas.openxmlformats.org/drawingml/2006/table">
            <a:tbl>
              <a:tblPr/>
              <a:tblGrid>
                <a:gridCol w="4953000">
                  <a:extLst>
                    <a:ext uri="{9D8B030D-6E8A-4147-A177-3AD203B41FA5}">
                      <a16:colId xmlns:a16="http://schemas.microsoft.com/office/drawing/2014/main" val="1103645007"/>
                    </a:ext>
                  </a:extLst>
                </a:gridCol>
                <a:gridCol w="4953000">
                  <a:extLst>
                    <a:ext uri="{9D8B030D-6E8A-4147-A177-3AD203B41FA5}">
                      <a16:colId xmlns:a16="http://schemas.microsoft.com/office/drawing/2014/main" val="2903499913"/>
                    </a:ext>
                  </a:extLst>
                </a:gridCol>
              </a:tblGrid>
              <a:tr h="0">
                <a:tc>
                  <a:txBody>
                    <a:bodyPr/>
                    <a:lstStyle/>
                    <a:p>
                      <a:pPr algn="l" fontAlgn="t"/>
                      <a:r>
                        <a:rPr lang="tr-TR" sz="2400" b="1" u="sng" dirty="0">
                          <a:solidFill>
                            <a:schemeClr val="tx1"/>
                          </a:solidFill>
                          <a:effectLst/>
                        </a:rPr>
                        <a:t>Yorumlayıcı</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tr-TR" sz="2400" u="sng" dirty="0">
                          <a:effectLst/>
                        </a:rPr>
                        <a:t>Derleyici</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34142939"/>
                  </a:ext>
                </a:extLst>
              </a:tr>
              <a:tr h="0">
                <a:tc>
                  <a:txBody>
                    <a:bodyPr/>
                    <a:lstStyle/>
                    <a:p>
                      <a:pPr fontAlgn="t"/>
                      <a:r>
                        <a:rPr lang="tr-TR">
                          <a:effectLst/>
                        </a:rPr>
                        <a:t>Programı satır satır işler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r-TR">
                          <a:effectLst/>
                        </a:rPr>
                        <a:t>Tüm programı tarar ve bir bütün olarak makine koduna çevirir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87112122"/>
                  </a:ext>
                </a:extLst>
              </a:tr>
              <a:tr h="0">
                <a:tc>
                  <a:txBody>
                    <a:bodyPr/>
                    <a:lstStyle/>
                    <a:p>
                      <a:pPr fontAlgn="t"/>
                      <a:r>
                        <a:rPr lang="tr-TR">
                          <a:effectLst/>
                        </a:rPr>
                        <a:t>Kaynak kodu analiz etmekle zaman harcamaz. Ancak genel yürütme süresi daha yavaştır.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r-TR">
                          <a:effectLst/>
                        </a:rPr>
                        <a:t>Kaynak kodun analizi için büyük zaman harcar. Ancak genel yürütme süresi daha hızlıdır.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9878274"/>
                  </a:ext>
                </a:extLst>
              </a:tr>
              <a:tr h="0">
                <a:tc>
                  <a:txBody>
                    <a:bodyPr/>
                    <a:lstStyle/>
                    <a:p>
                      <a:pPr fontAlgn="t"/>
                      <a:r>
                        <a:rPr lang="tr-TR">
                          <a:effectLst/>
                        </a:rPr>
                        <a:t>Herhangi bir hata olana kadar programı çalıştırır. İlk hata gördüğü yerde durur. Bu nedenle hata ayıklama kolaydır.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r-TR">
                          <a:effectLst/>
                        </a:rPr>
                        <a:t>Tüm kaynak kodu taradıktan sonra hata mesajı üretir. Bu nedenle hata ayıklama nispeten zordur.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33609313"/>
                  </a:ext>
                </a:extLst>
              </a:tr>
              <a:tr h="0">
                <a:tc>
                  <a:txBody>
                    <a:bodyPr/>
                    <a:lstStyle/>
                    <a:p>
                      <a:pPr fontAlgn="t"/>
                      <a:r>
                        <a:rPr lang="tr-TR">
                          <a:effectLst/>
                        </a:rPr>
                        <a:t>Python, Ruby, Java gibi diller yorumlayıcı kullanır.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tr-TR" dirty="0">
                          <a:effectLst/>
                        </a:rPr>
                        <a:t>C, C++ gibi diller derleyici kullanır.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63751270"/>
                  </a:ext>
                </a:extLst>
              </a:tr>
            </a:tbl>
          </a:graphicData>
        </a:graphic>
      </p:graphicFrame>
    </p:spTree>
    <p:extLst>
      <p:ext uri="{BB962C8B-B14F-4D97-AF65-F5344CB8AC3E}">
        <p14:creationId xmlns:p14="http://schemas.microsoft.com/office/powerpoint/2010/main" val="313597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PASS BY VALUE</a:t>
            </a:r>
            <a:endParaRPr lang="tr-TR" dirty="0"/>
          </a:p>
        </p:txBody>
      </p:sp>
      <p:sp>
        <p:nvSpPr>
          <p:cNvPr id="3" name="Content Placeholder 2"/>
          <p:cNvSpPr>
            <a:spLocks noGrp="1"/>
          </p:cNvSpPr>
          <p:nvPr>
            <p:ph idx="1"/>
          </p:nvPr>
        </p:nvSpPr>
        <p:spPr/>
        <p:txBody>
          <a:bodyPr/>
          <a:lstStyle/>
          <a:p>
            <a:r>
              <a:rPr lang="tr-TR" dirty="0"/>
              <a:t>M</a:t>
            </a:r>
            <a:r>
              <a:rPr lang="tr-TR" dirty="0" smtClean="0"/>
              <a:t>etotlara </a:t>
            </a:r>
            <a:r>
              <a:rPr lang="tr-TR" dirty="0"/>
              <a:t>parametreler geçilmeden önce parametrenin değeri belirlenir</a:t>
            </a:r>
            <a:r>
              <a:rPr lang="tr-TR" dirty="0" smtClean="0"/>
              <a:t>. Bu</a:t>
            </a:r>
            <a:r>
              <a:rPr lang="tr-TR" dirty="0"/>
              <a:t> belirlenen değer bellekte bir alana kopyalanır ve daha sonra parametre aktarımı yapılır</a:t>
            </a:r>
            <a:r>
              <a:rPr lang="tr-TR" dirty="0" smtClean="0"/>
              <a:t>. Parametre </a:t>
            </a:r>
            <a:r>
              <a:rPr lang="tr-TR" dirty="0"/>
              <a:t>aktarımı yapılırken ise,bu bellek alanının adresinin kendisi değil </a:t>
            </a:r>
            <a:r>
              <a:rPr lang="tr-TR" i="1" dirty="0"/>
              <a:t>kopyası </a:t>
            </a:r>
            <a:r>
              <a:rPr lang="tr-TR" dirty="0"/>
              <a:t>metota gönderilir</a:t>
            </a:r>
            <a:r>
              <a:rPr lang="tr-TR" dirty="0" smtClean="0"/>
              <a:t>. Javada bu yöntem kullanılır.</a:t>
            </a:r>
            <a:endParaRPr lang="tr-TR" dirty="0"/>
          </a:p>
        </p:txBody>
      </p:sp>
    </p:spTree>
    <p:extLst>
      <p:ext uri="{BB962C8B-B14F-4D97-AF65-F5344CB8AC3E}">
        <p14:creationId xmlns:p14="http://schemas.microsoft.com/office/powerpoint/2010/main" val="419213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PASS BY REFERENCE</a:t>
            </a:r>
            <a:endParaRPr lang="tr-TR" dirty="0"/>
          </a:p>
        </p:txBody>
      </p:sp>
      <p:sp>
        <p:nvSpPr>
          <p:cNvPr id="3" name="Content Placeholder 2"/>
          <p:cNvSpPr>
            <a:spLocks noGrp="1"/>
          </p:cNvSpPr>
          <p:nvPr>
            <p:ph idx="1"/>
          </p:nvPr>
        </p:nvSpPr>
        <p:spPr/>
        <p:txBody>
          <a:bodyPr/>
          <a:lstStyle/>
          <a:p>
            <a:r>
              <a:rPr lang="tr-TR" dirty="0"/>
              <a:t>Metotlara parametreler </a:t>
            </a:r>
            <a:r>
              <a:rPr lang="tr-TR" dirty="0" smtClean="0"/>
              <a:t>geçerken, </a:t>
            </a:r>
            <a:r>
              <a:rPr lang="tr-TR" dirty="0"/>
              <a:t>değişkenin hafıza adresinin ilgili metoda iletildiği anlamına gelir. Yani hafızada ilgili değişkenin değerini saklayan bloğun adresi, metoda </a:t>
            </a:r>
            <a:r>
              <a:rPr lang="tr-TR" dirty="0" smtClean="0"/>
              <a:t>geçirilir. Özetle çağrılan fonksiyon, iletilen referansı </a:t>
            </a:r>
            <a:r>
              <a:rPr lang="tr-TR" dirty="0"/>
              <a:t>kullanarak argümanın değerini değiştirebilir.</a:t>
            </a:r>
          </a:p>
        </p:txBody>
      </p:sp>
    </p:spTree>
    <p:extLst>
      <p:ext uri="{BB962C8B-B14F-4D97-AF65-F5344CB8AC3E}">
        <p14:creationId xmlns:p14="http://schemas.microsoft.com/office/powerpoint/2010/main" val="420912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SDK(Software Development Kit)</a:t>
            </a:r>
            <a:endParaRPr lang="tr-TR" dirty="0"/>
          </a:p>
        </p:txBody>
      </p:sp>
      <p:sp>
        <p:nvSpPr>
          <p:cNvPr id="3" name="Content Placeholder 2"/>
          <p:cNvSpPr>
            <a:spLocks noGrp="1"/>
          </p:cNvSpPr>
          <p:nvPr>
            <p:ph idx="1"/>
          </p:nvPr>
        </p:nvSpPr>
        <p:spPr/>
        <p:txBody>
          <a:bodyPr/>
          <a:lstStyle/>
          <a:p>
            <a:r>
              <a:rPr lang="tr-TR" dirty="0"/>
              <a:t>JVM,JRE ve JDK ya ek olarak uygulama sunucuları, hata ayıklama araçları, teknik dökümantasyonlar </a:t>
            </a:r>
            <a:r>
              <a:rPr lang="tr-TR" dirty="0" smtClean="0"/>
              <a:t>barındırır.</a:t>
            </a:r>
          </a:p>
          <a:p>
            <a:endParaRPr lang="tr-TR" dirty="0"/>
          </a:p>
          <a:p>
            <a:r>
              <a:rPr lang="tr-TR" dirty="0"/>
              <a:t>Bazı özelleşmiş SDK’lar öğretici başlangıç dokümanları, sık sorulan sorular, örnek kodlar, nasıl geliştirme yapılacağını açıklayan örnekler, buton ikon gibi örnek grafikler, vb. yazılımları barındırır.</a:t>
            </a:r>
          </a:p>
        </p:txBody>
      </p:sp>
    </p:spTree>
    <p:extLst>
      <p:ext uri="{BB962C8B-B14F-4D97-AF65-F5344CB8AC3E}">
        <p14:creationId xmlns:p14="http://schemas.microsoft.com/office/powerpoint/2010/main" val="228338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JDK (</a:t>
            </a:r>
            <a:r>
              <a:rPr lang="tr-TR" b="1" dirty="0"/>
              <a:t>Java Development Kit) </a:t>
            </a:r>
            <a:endParaRPr lang="tr-TR" dirty="0"/>
          </a:p>
        </p:txBody>
      </p:sp>
      <p:sp>
        <p:nvSpPr>
          <p:cNvPr id="3" name="Content Placeholder 2"/>
          <p:cNvSpPr>
            <a:spLocks noGrp="1"/>
          </p:cNvSpPr>
          <p:nvPr>
            <p:ph idx="1"/>
          </p:nvPr>
        </p:nvSpPr>
        <p:spPr/>
        <p:txBody>
          <a:bodyPr/>
          <a:lstStyle/>
          <a:p>
            <a:r>
              <a:rPr lang="tr-TR" dirty="0"/>
              <a:t>Java geliştiricilerinin uygulamalarını geliştirme olanağı sağlayan, program yazma ve çalıştırmayı yerine getiren bir yazılımdır.</a:t>
            </a:r>
            <a:br>
              <a:rPr lang="tr-TR" dirty="0"/>
            </a:br>
            <a:endParaRPr lang="tr-TR" dirty="0" smtClean="0"/>
          </a:p>
          <a:p>
            <a:r>
              <a:rPr lang="tr-TR" dirty="0" smtClean="0"/>
              <a:t>Hem </a:t>
            </a:r>
            <a:r>
              <a:rPr lang="tr-TR" dirty="0"/>
              <a:t>yorumlayıcı hem de derleyici görevini üstlenmektedir.</a:t>
            </a:r>
            <a:br>
              <a:rPr lang="tr-TR" dirty="0"/>
            </a:br>
            <a:r>
              <a:rPr lang="tr-TR" dirty="0"/>
              <a:t>JDK, JVM ve </a:t>
            </a:r>
            <a:r>
              <a:rPr lang="tr-TR" dirty="0" smtClean="0"/>
              <a:t>JRE’yide </a:t>
            </a:r>
            <a:r>
              <a:rPr lang="tr-TR" dirty="0"/>
              <a:t>bünyesinde bulundurur.</a:t>
            </a:r>
          </a:p>
        </p:txBody>
      </p:sp>
    </p:spTree>
    <p:extLst>
      <p:ext uri="{BB962C8B-B14F-4D97-AF65-F5344CB8AC3E}">
        <p14:creationId xmlns:p14="http://schemas.microsoft.com/office/powerpoint/2010/main" val="199932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JRE (</a:t>
            </a:r>
            <a:r>
              <a:rPr lang="tr-TR" b="1" dirty="0"/>
              <a:t>Java Runtime Environment) </a:t>
            </a:r>
            <a:endParaRPr lang="tr-TR" dirty="0"/>
          </a:p>
        </p:txBody>
      </p:sp>
      <p:sp>
        <p:nvSpPr>
          <p:cNvPr id="3" name="Content Placeholder 2"/>
          <p:cNvSpPr>
            <a:spLocks noGrp="1"/>
          </p:cNvSpPr>
          <p:nvPr>
            <p:ph idx="1"/>
          </p:nvPr>
        </p:nvSpPr>
        <p:spPr/>
        <p:txBody>
          <a:bodyPr/>
          <a:lstStyle/>
          <a:p>
            <a:r>
              <a:rPr lang="tr-TR" dirty="0"/>
              <a:t>JRE bir eklentidir. </a:t>
            </a:r>
            <a:r>
              <a:rPr lang="tr-TR" dirty="0" smtClean="0"/>
              <a:t>Yorumlayıcı </a:t>
            </a:r>
            <a:r>
              <a:rPr lang="tr-TR" dirty="0"/>
              <a:t>görevini üstlenmektedir. Java programlarını içerir bunların içinde JVM’de mevcuttur.</a:t>
            </a:r>
          </a:p>
        </p:txBody>
      </p:sp>
    </p:spTree>
    <p:extLst>
      <p:ext uri="{BB962C8B-B14F-4D97-AF65-F5344CB8AC3E}">
        <p14:creationId xmlns:p14="http://schemas.microsoft.com/office/powerpoint/2010/main" val="405302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JVM (</a:t>
            </a:r>
            <a:r>
              <a:rPr lang="tr-TR" b="1" dirty="0"/>
              <a:t>Java Virtual Machine</a:t>
            </a:r>
            <a:r>
              <a:rPr lang="tr-TR" b="1" dirty="0" smtClean="0"/>
              <a:t>)</a:t>
            </a:r>
            <a:endParaRPr lang="tr-TR" dirty="0"/>
          </a:p>
        </p:txBody>
      </p:sp>
      <p:sp>
        <p:nvSpPr>
          <p:cNvPr id="3" name="Content Placeholder 2"/>
          <p:cNvSpPr>
            <a:spLocks noGrp="1"/>
          </p:cNvSpPr>
          <p:nvPr>
            <p:ph idx="1"/>
          </p:nvPr>
        </p:nvSpPr>
        <p:spPr/>
        <p:txBody>
          <a:bodyPr/>
          <a:lstStyle/>
          <a:p>
            <a:r>
              <a:rPr lang="tr-TR" dirty="0" smtClean="0"/>
              <a:t>JVM, java </a:t>
            </a:r>
            <a:r>
              <a:rPr lang="tr-TR" dirty="0"/>
              <a:t>kodları derlendiğinde bytecode’a </a:t>
            </a:r>
            <a:r>
              <a:rPr lang="tr-TR" dirty="0" smtClean="0"/>
              <a:t>ve </a:t>
            </a:r>
            <a:r>
              <a:rPr lang="tr-TR" dirty="0"/>
              <a:t>bu bytecode’ları yorumlayarak makina kodlarına çevirir. Böylelikle Java çalışma anından önce JVM aracılığı ile makinanın anladığı kodlar üreterek Java’nın sloganı olan “Write one, run everywhere” (Bir kere yaz, heryerde çalıştır) deyimini sağlamaktadır.</a:t>
            </a:r>
          </a:p>
        </p:txBody>
      </p:sp>
    </p:spTree>
    <p:extLst>
      <p:ext uri="{BB962C8B-B14F-4D97-AF65-F5344CB8AC3E}">
        <p14:creationId xmlns:p14="http://schemas.microsoft.com/office/powerpoint/2010/main" val="1776356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3855</TotalTime>
  <Words>1861</Words>
  <Application>Microsoft Office PowerPoint</Application>
  <PresentationFormat>Widescreen</PresentationFormat>
  <Paragraphs>124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Tw Cen MT</vt:lpstr>
      <vt:lpstr>Circuit</vt:lpstr>
      <vt:lpstr>Innova - patika java spring bootcamp – HAFTA 1</vt:lpstr>
      <vt:lpstr>Compiler nedir ? interpreter nedir ? </vt:lpstr>
      <vt:lpstr>Compiler ve interpreter arasındaki farklar ? </vt:lpstr>
      <vt:lpstr>PASS BY VALUE</vt:lpstr>
      <vt:lpstr>PASS BY REFERENCE</vt:lpstr>
      <vt:lpstr>SDK(Software Development Kit)</vt:lpstr>
      <vt:lpstr>JDK (Java Development Kit) </vt:lpstr>
      <vt:lpstr>JRE (Java Runtime Environment) </vt:lpstr>
      <vt:lpstr>JVM (Java Virtual Machine)</vt:lpstr>
      <vt:lpstr>JIT (JUST İN TİME)</vt:lpstr>
      <vt:lpstr>Primitive vs wrapper</vt:lpstr>
      <vt:lpstr>STACK</vt:lpstr>
      <vt:lpstr>heap</vt:lpstr>
      <vt:lpstr>SerIlIzatIon - DeserILIzatIon</vt:lpstr>
      <vt:lpstr>JAVA 8’DE GELEN ÖZELLİKLER</vt:lpstr>
      <vt:lpstr>JAVA 8’DE GELEN ÖZELLİKLER</vt:lpstr>
      <vt:lpstr>SOLID PRENSİPLERİ</vt:lpstr>
      <vt:lpstr>MVC (Model-View-Controller)</vt:lpstr>
      <vt:lpstr>DESİGN PATTERN</vt:lpstr>
      <vt:lpstr>CREATIONAL DESIGN PATTERNS</vt:lpstr>
      <vt:lpstr>SINGLETON DESIGN PATTERN</vt:lpstr>
      <vt:lpstr>SINGLETON DESIGN PATTERN</vt:lpstr>
      <vt:lpstr>BUILDER DESIGN PATTERN</vt:lpstr>
      <vt:lpstr>BUILDER DESIGN PATTERN</vt:lpstr>
      <vt:lpstr>JAVA 9’DA GELEN ÖZELLİKLER</vt:lpstr>
      <vt:lpstr>JAVA 9’DA GELEN ÖZELLİKLER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 patika java spring bootcamp</dc:title>
  <dc:creator>Huseyin CEYLAN (BilgeAdam)</dc:creator>
  <cp:lastModifiedBy>Huseyin CEYLAN (BilgeAdam)</cp:lastModifiedBy>
  <cp:revision>26</cp:revision>
  <dcterms:created xsi:type="dcterms:W3CDTF">2022-01-08T17:38:05Z</dcterms:created>
  <dcterms:modified xsi:type="dcterms:W3CDTF">2022-01-27T20:33:50Z</dcterms:modified>
</cp:coreProperties>
</file>