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9" r:id="rId2"/>
    <p:sldId id="256" r:id="rId3"/>
    <p:sldId id="257" r:id="rId4"/>
    <p:sldId id="258" r:id="rId5"/>
    <p:sldId id="261" r:id="rId6"/>
    <p:sldId id="262" r:id="rId7"/>
    <p:sldId id="259" r:id="rId8"/>
    <p:sldId id="263" r:id="rId9"/>
    <p:sldId id="265" r:id="rId10"/>
    <p:sldId id="266" r:id="rId11"/>
    <p:sldId id="267"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6F467FB8-A885-40A4-9516-564809663772}">
          <p14:sldIdLst>
            <p14:sldId id="269"/>
            <p14:sldId id="256"/>
            <p14:sldId id="257"/>
            <p14:sldId id="258"/>
            <p14:sldId id="261"/>
            <p14:sldId id="262"/>
            <p14:sldId id="259"/>
            <p14:sldId id="263"/>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1D9E0D-DB22-4807-A238-7EB7B8FBE384}" type="datetimeFigureOut">
              <a:rPr lang="tr-TR" smtClean="0"/>
              <a:t>11.01.2022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8EC228-8331-479E-B0A9-0DCF03F9712E}" type="slidenum">
              <a:rPr lang="tr-TR" smtClean="0"/>
              <a:t>‹#›</a:t>
            </a:fld>
            <a:endParaRPr lang="tr-TR"/>
          </a:p>
        </p:txBody>
      </p:sp>
    </p:spTree>
    <p:extLst>
      <p:ext uri="{BB962C8B-B14F-4D97-AF65-F5344CB8AC3E}">
        <p14:creationId xmlns:p14="http://schemas.microsoft.com/office/powerpoint/2010/main" val="540642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88EC228-8331-479E-B0A9-0DCF03F9712E}" type="slidenum">
              <a:rPr lang="tr-TR" smtClean="0"/>
              <a:t>4</a:t>
            </a:fld>
            <a:endParaRPr lang="tr-TR"/>
          </a:p>
        </p:txBody>
      </p:sp>
    </p:spTree>
    <p:extLst>
      <p:ext uri="{BB962C8B-B14F-4D97-AF65-F5344CB8AC3E}">
        <p14:creationId xmlns:p14="http://schemas.microsoft.com/office/powerpoint/2010/main" val="390311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İkizkenar Üçgen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1371600" y="6012656"/>
            <a:ext cx="5791200" cy="365125"/>
          </a:xfrm>
        </p:spPr>
        <p:txBody>
          <a:bodyPr tIns="0" bIns="0" anchor="t"/>
          <a:lstStyle>
            <a:lvl1pPr algn="r">
              <a:defRPr sz="1000"/>
            </a:lvl1pPr>
          </a:lstStyle>
          <a:p>
            <a:fld id="{A23720DD-5B6D-40BF-8493-A6B52D484E6B}" type="datetimeFigureOut">
              <a:rPr lang="tr-TR" smtClean="0"/>
              <a:t>11.01.2022</a:t>
            </a:fld>
            <a:endParaRPr lang="tr-TR"/>
          </a:p>
        </p:txBody>
      </p:sp>
      <p:sp>
        <p:nvSpPr>
          <p:cNvPr id="17" name="Altbilgi Yer Tutucusu 16"/>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Slayt Numarası Yer Tutucus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11.01.2022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11.01.2022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4791456" y="6480048"/>
            <a:ext cx="2133600" cy="301752"/>
          </a:xfrm>
        </p:spPr>
        <p:txBody>
          <a:bodyPr/>
          <a:lstStyle/>
          <a:p>
            <a:fld id="{A23720DD-5B6D-40BF-8493-A6B52D484E6B}" type="datetimeFigureOut">
              <a:rPr lang="tr-TR" smtClean="0"/>
              <a:t>11.01.2022</a:t>
            </a:fld>
            <a:endParaRPr lang="tr-TR"/>
          </a:p>
        </p:txBody>
      </p:sp>
      <p:sp>
        <p:nvSpPr>
          <p:cNvPr id="5" name="Altbilgi Yer Tutucusu 4"/>
          <p:cNvSpPr>
            <a:spLocks noGrp="1"/>
          </p:cNvSpPr>
          <p:nvPr>
            <p:ph type="ftr" sz="quarter" idx="11"/>
          </p:nvPr>
        </p:nvSpPr>
        <p:spPr>
          <a:xfrm>
            <a:off x="457200" y="6480969"/>
            <a:ext cx="4260056" cy="300831"/>
          </a:xfrm>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Dik Üçgen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kizkenar Üçgen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Veri Yer Tutucusu 3"/>
          <p:cNvSpPr>
            <a:spLocks noGrp="1"/>
          </p:cNvSpPr>
          <p:nvPr>
            <p:ph type="dt" sz="half" idx="10"/>
          </p:nvPr>
        </p:nvSpPr>
        <p:spPr>
          <a:xfrm>
            <a:off x="6955632" y="6477000"/>
            <a:ext cx="2133600" cy="304800"/>
          </a:xfrm>
        </p:spPr>
        <p:txBody>
          <a:bodyPr/>
          <a:lstStyle/>
          <a:p>
            <a:fld id="{A23720DD-5B6D-40BF-8493-A6B52D484E6B}" type="datetimeFigureOut">
              <a:rPr lang="tr-TR" smtClean="0"/>
              <a:t>11.01.2022</a:t>
            </a:fld>
            <a:endParaRPr lang="tr-TR"/>
          </a:p>
        </p:txBody>
      </p:sp>
      <p:sp>
        <p:nvSpPr>
          <p:cNvPr id="5" name="Altbilgi Yer Tutucusu 4"/>
          <p:cNvSpPr>
            <a:spLocks noGrp="1"/>
          </p:cNvSpPr>
          <p:nvPr>
            <p:ph type="ftr" sz="quarter" idx="11"/>
          </p:nvPr>
        </p:nvSpPr>
        <p:spPr>
          <a:xfrm>
            <a:off x="2619376" y="6480969"/>
            <a:ext cx="4260056" cy="300831"/>
          </a:xfrm>
        </p:spPr>
        <p:txBody>
          <a:bodyPr/>
          <a:lstStyle/>
          <a:p>
            <a:endParaRPr lang="tr-TR"/>
          </a:p>
        </p:txBody>
      </p:sp>
      <p:sp>
        <p:nvSpPr>
          <p:cNvPr id="6" name="Slayt Numarası Yer Tutucusu 5"/>
          <p:cNvSpPr>
            <a:spLocks noGrp="1"/>
          </p:cNvSpPr>
          <p:nvPr>
            <p:ph type="sldNum" sz="quarter" idx="12"/>
          </p:nvPr>
        </p:nvSpPr>
        <p:spPr>
          <a:xfrm>
            <a:off x="8451056" y="809624"/>
            <a:ext cx="502920" cy="300831"/>
          </a:xfrm>
        </p:spPr>
        <p:txBody>
          <a:bodyPr/>
          <a:lstStyle/>
          <a:p>
            <a:fld id="{F302176B-0E47-46AC-8F43-DAB4B8A37D06}" type="slidenum">
              <a:rPr lang="tr-TR" smtClean="0"/>
              <a:t>‹#›</a:t>
            </a:fld>
            <a:endParaRPr lang="tr-TR"/>
          </a:p>
        </p:txBody>
      </p:sp>
      <p:cxnSp>
        <p:nvCxnSpPr>
          <p:cNvPr id="11" name="Düz Bağlayıcı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Düz Bağlayıcı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Başlık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4791456" y="6480969"/>
            <a:ext cx="2133600" cy="301752"/>
          </a:xfrm>
        </p:spPr>
        <p:txBody>
          <a:bodyPr/>
          <a:lstStyle/>
          <a:p>
            <a:fld id="{A23720DD-5B6D-40BF-8493-A6B52D484E6B}" type="datetimeFigureOut">
              <a:rPr lang="tr-TR" smtClean="0"/>
              <a:t>11.01.2022</a:t>
            </a:fld>
            <a:endParaRPr lang="tr-TR"/>
          </a:p>
        </p:txBody>
      </p:sp>
      <p:sp>
        <p:nvSpPr>
          <p:cNvPr id="6" name="Altbilgi Yer Tutucusu 5"/>
          <p:cNvSpPr>
            <a:spLocks noGrp="1"/>
          </p:cNvSpPr>
          <p:nvPr>
            <p:ph type="ftr" sz="quarter" idx="11"/>
          </p:nvPr>
        </p:nvSpPr>
        <p:spPr>
          <a:xfrm>
            <a:off x="457200" y="6480969"/>
            <a:ext cx="4260056" cy="301752"/>
          </a:xfrm>
        </p:spPr>
        <p:txBody>
          <a:bodyPr/>
          <a:lstStyle/>
          <a:p>
            <a:endParaRPr lang="tr-TR"/>
          </a:p>
        </p:txBody>
      </p:sp>
      <p:sp>
        <p:nvSpPr>
          <p:cNvPr id="7" name="Slayt Numarası Yer Tutucusu 6"/>
          <p:cNvSpPr>
            <a:spLocks noGrp="1"/>
          </p:cNvSpPr>
          <p:nvPr>
            <p:ph type="sldNum" sz="quarter" idx="12"/>
          </p:nvPr>
        </p:nvSpPr>
        <p:spPr>
          <a:xfrm>
            <a:off x="7589520" y="6480969"/>
            <a:ext cx="502920" cy="301752"/>
          </a:xfrm>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a:xfrm>
            <a:off x="4791456" y="6480969"/>
            <a:ext cx="2130552" cy="301752"/>
          </a:xfrm>
        </p:spPr>
        <p:txBody>
          <a:bodyPr/>
          <a:lstStyle/>
          <a:p>
            <a:fld id="{A23720DD-5B6D-40BF-8493-A6B52D484E6B}" type="datetimeFigureOut">
              <a:rPr lang="tr-TR" smtClean="0"/>
              <a:t>11.01.2022</a:t>
            </a:fld>
            <a:endParaRPr lang="tr-TR"/>
          </a:p>
        </p:txBody>
      </p:sp>
      <p:sp>
        <p:nvSpPr>
          <p:cNvPr id="8" name="Altbilgi Yer Tutucusu 7"/>
          <p:cNvSpPr>
            <a:spLocks noGrp="1"/>
          </p:cNvSpPr>
          <p:nvPr>
            <p:ph type="ftr" sz="quarter" idx="11"/>
          </p:nvPr>
        </p:nvSpPr>
        <p:spPr>
          <a:xfrm>
            <a:off x="457200" y="6480969"/>
            <a:ext cx="4261104" cy="301752"/>
          </a:xfrm>
        </p:spPr>
        <p:txBody>
          <a:bodyPr/>
          <a:lstStyle/>
          <a:p>
            <a:endParaRPr lang="tr-TR"/>
          </a:p>
        </p:txBody>
      </p:sp>
      <p:sp>
        <p:nvSpPr>
          <p:cNvPr id="9" name="Slayt Numarası Yer Tutucusu 8"/>
          <p:cNvSpPr>
            <a:spLocks noGrp="1"/>
          </p:cNvSpPr>
          <p:nvPr>
            <p:ph type="sldNum" sz="quarter" idx="12"/>
          </p:nvPr>
        </p:nvSpPr>
        <p:spPr>
          <a:xfrm>
            <a:off x="7589520" y="6483096"/>
            <a:ext cx="502920" cy="301752"/>
          </a:xfrm>
        </p:spPr>
        <p:txBody>
          <a:bodyPr/>
          <a:lstStyle>
            <a:lvl1pPr algn="ctr">
              <a:defRPr/>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A23720DD-5B6D-40BF-8493-A6B52D484E6B}" type="datetimeFigureOut">
              <a:rPr lang="tr-TR" smtClean="0"/>
              <a:t>11.01.2022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791456" y="6480969"/>
            <a:ext cx="2133600" cy="301752"/>
          </a:xfrm>
        </p:spPr>
        <p:txBody>
          <a:bodyPr/>
          <a:lstStyle/>
          <a:p>
            <a:fld id="{A23720DD-5B6D-40BF-8493-A6B52D484E6B}" type="datetimeFigureOut">
              <a:rPr lang="tr-TR" smtClean="0"/>
              <a:t>11.01.2022</a:t>
            </a:fld>
            <a:endParaRPr lang="tr-TR"/>
          </a:p>
        </p:txBody>
      </p:sp>
      <p:sp>
        <p:nvSpPr>
          <p:cNvPr id="3" name="Altbilgi Yer Tutucusu 2"/>
          <p:cNvSpPr>
            <a:spLocks noGrp="1"/>
          </p:cNvSpPr>
          <p:nvPr>
            <p:ph type="ftr" sz="quarter" idx="11"/>
          </p:nvPr>
        </p:nvSpPr>
        <p:spPr>
          <a:xfrm>
            <a:off x="457200" y="6481890"/>
            <a:ext cx="4260056" cy="300831"/>
          </a:xfrm>
        </p:spPr>
        <p:txBody>
          <a:bodyPr/>
          <a:lstStyle/>
          <a:p>
            <a:endParaRPr lang="tr-TR"/>
          </a:p>
        </p:txBody>
      </p:sp>
      <p:sp>
        <p:nvSpPr>
          <p:cNvPr id="4" name="Slayt Numarası Yer Tutucusu 3"/>
          <p:cNvSpPr>
            <a:spLocks noGrp="1"/>
          </p:cNvSpPr>
          <p:nvPr>
            <p:ph type="sldNum" sz="quarter" idx="12"/>
          </p:nvPr>
        </p:nvSpPr>
        <p:spPr>
          <a:xfrm>
            <a:off x="7589520" y="6480969"/>
            <a:ext cx="502920" cy="301752"/>
          </a:xfrm>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6278976" y="6556248"/>
            <a:ext cx="2133600" cy="301752"/>
          </a:xfrm>
        </p:spPr>
        <p:txBody>
          <a:bodyPr/>
          <a:lstStyle>
            <a:lvl1pPr>
              <a:defRPr sz="900"/>
            </a:lvl1pPr>
          </a:lstStyle>
          <a:p>
            <a:fld id="{A23720DD-5B6D-40BF-8493-A6B52D484E6B}" type="datetimeFigureOut">
              <a:rPr lang="tr-TR" smtClean="0"/>
              <a:t>11.01.2022</a:t>
            </a:fld>
            <a:endParaRPr lang="tr-TR"/>
          </a:p>
        </p:txBody>
      </p:sp>
      <p:sp>
        <p:nvSpPr>
          <p:cNvPr id="6" name="Altbilgi Yer Tutucusu 5"/>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410576" y="6556248"/>
            <a:ext cx="502920" cy="301752"/>
          </a:xfrm>
        </p:spPr>
        <p:txBody>
          <a:bodyPr/>
          <a:lstStyle>
            <a:lvl1pPr>
              <a:defRPr sz="900"/>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6108192" y="6556248"/>
            <a:ext cx="2103120" cy="301752"/>
          </a:xfrm>
        </p:spPr>
        <p:txBody>
          <a:bodyPr/>
          <a:lstStyle>
            <a:lvl1pPr>
              <a:defRPr sz="900"/>
            </a:lvl1pPr>
          </a:lstStyle>
          <a:p>
            <a:fld id="{A23720DD-5B6D-40BF-8493-A6B52D484E6B}" type="datetimeFigureOut">
              <a:rPr lang="tr-TR" smtClean="0"/>
              <a:t>11.01.2022</a:t>
            </a:fld>
            <a:endParaRPr lang="tr-TR"/>
          </a:p>
        </p:txBody>
      </p:sp>
      <p:sp>
        <p:nvSpPr>
          <p:cNvPr id="6" name="Altbilgi Yer Tutucusu 5"/>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217192" y="6556248"/>
            <a:ext cx="365760" cy="301752"/>
          </a:xfrm>
        </p:spPr>
        <p:txBody>
          <a:bodyPr/>
          <a:lstStyle>
            <a:lvl1pPr algn="ctr">
              <a:defRPr sz="900"/>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Dik Üçgen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Düz Bağlayıcı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Düz Bağlayıcı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Başlık Yer Tutucusu 21"/>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23720DD-5B6D-40BF-8493-A6B52D484E6B}" type="datetimeFigureOut">
              <a:rPr lang="tr-TR" smtClean="0"/>
              <a:t>11.01.2022</a:t>
            </a:fld>
            <a:endParaRPr lang="tr-TR"/>
          </a:p>
        </p:txBody>
      </p:sp>
      <p:sp>
        <p:nvSpPr>
          <p:cNvPr id="3" name="Altbilgi Yer Tutucusu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Slayt Numarası Yer Tutucus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302176B-0E47-46AC-8F43-DAB4B8A37D06}"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p:cNvSpPr>
            <a:spLocks noGrp="1"/>
          </p:cNvSpPr>
          <p:nvPr>
            <p:ph type="title"/>
          </p:nvPr>
        </p:nvSpPr>
        <p:spPr>
          <a:xfrm>
            <a:off x="2267744" y="1628800"/>
            <a:ext cx="6172200" cy="2053590"/>
          </a:xfrm>
        </p:spPr>
        <p:txBody>
          <a:bodyPr/>
          <a:lstStyle/>
          <a:p>
            <a:r>
              <a:rPr lang="tr-TR" dirty="0" smtClean="0"/>
              <a:t>PATIKA-INNOVA JAVA  SPRING BOOTCAMP</a:t>
            </a:r>
            <a:endParaRPr lang="tr-TR" dirty="0"/>
          </a:p>
        </p:txBody>
      </p:sp>
      <p:sp>
        <p:nvSpPr>
          <p:cNvPr id="8" name="Metin Yer Tutucusu 7"/>
          <p:cNvSpPr>
            <a:spLocks noGrp="1"/>
          </p:cNvSpPr>
          <p:nvPr>
            <p:ph type="body" idx="1"/>
          </p:nvPr>
        </p:nvSpPr>
        <p:spPr>
          <a:xfrm>
            <a:off x="323528" y="4428726"/>
            <a:ext cx="3886200" cy="1143001"/>
          </a:xfrm>
        </p:spPr>
        <p:txBody>
          <a:bodyPr/>
          <a:lstStyle/>
          <a:p>
            <a:r>
              <a:rPr lang="tr-TR" dirty="0" smtClean="0"/>
              <a:t>TURGAY DEDE</a:t>
            </a:r>
            <a:endParaRPr lang="tr-TR" dirty="0"/>
          </a:p>
        </p:txBody>
      </p:sp>
      <p:sp>
        <p:nvSpPr>
          <p:cNvPr id="9" name="Dikdörtgen 8"/>
          <p:cNvSpPr/>
          <p:nvPr/>
        </p:nvSpPr>
        <p:spPr>
          <a:xfrm>
            <a:off x="6228184" y="12879"/>
            <a:ext cx="2736304" cy="584775"/>
          </a:xfrm>
          <a:prstGeom prst="rect">
            <a:avLst/>
          </a:prstGeom>
          <a:noFill/>
        </p:spPr>
        <p:txBody>
          <a:bodyPr wrap="squar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tr-TR" sz="3200" b="1" dirty="0" smtClean="0">
                <a:ln/>
                <a:solidFill>
                  <a:schemeClr val="accent5">
                    <a:tint val="50000"/>
                    <a:satMod val="180000"/>
                  </a:schemeClr>
                </a:solidFill>
              </a:rPr>
              <a:t>08/01/2022</a:t>
            </a:r>
            <a:endParaRPr lang="tr-TR" sz="3200" b="1" cap="none" spc="0" dirty="0">
              <a:ln/>
              <a:solidFill>
                <a:schemeClr val="bg1"/>
              </a:solidFill>
              <a:effectLst/>
            </a:endParaRPr>
          </a:p>
        </p:txBody>
      </p:sp>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323528"/>
            <a:ext cx="4303420" cy="4315611"/>
          </a:xfrm>
          <a:prstGeom prst="rect">
            <a:avLst/>
          </a:prstGeom>
        </p:spPr>
      </p:pic>
      <p:pic>
        <p:nvPicPr>
          <p:cNvPr id="12" name="Resim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187" y="4428726"/>
            <a:ext cx="4423580" cy="1456931"/>
          </a:xfrm>
          <a:prstGeom prst="rect">
            <a:avLst/>
          </a:prstGeom>
        </p:spPr>
      </p:pic>
    </p:spTree>
    <p:extLst>
      <p:ext uri="{BB962C8B-B14F-4D97-AF65-F5344CB8AC3E}">
        <p14:creationId xmlns:p14="http://schemas.microsoft.com/office/powerpoint/2010/main" val="2086104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p:txBody>
          <a:bodyPr/>
          <a:lstStyle/>
          <a:p>
            <a:r>
              <a:rPr lang="tr-TR" dirty="0"/>
              <a:t>Stack </a:t>
            </a:r>
            <a:r>
              <a:rPr lang="tr-TR" dirty="0" smtClean="0"/>
              <a:t>hafıza ve Heap </a:t>
            </a:r>
            <a:r>
              <a:rPr lang="tr-TR" dirty="0"/>
              <a:t>hafıza nedir?</a:t>
            </a:r>
          </a:p>
        </p:txBody>
      </p:sp>
      <p:sp>
        <p:nvSpPr>
          <p:cNvPr id="6" name="İçerik Yer Tutucusu 5"/>
          <p:cNvSpPr>
            <a:spLocks noGrp="1"/>
          </p:cNvSpPr>
          <p:nvPr>
            <p:ph idx="1"/>
          </p:nvPr>
        </p:nvSpPr>
        <p:spPr/>
        <p:txBody>
          <a:bodyPr>
            <a:normAutofit fontScale="77500" lnSpcReduction="20000"/>
          </a:bodyPr>
          <a:lstStyle/>
          <a:p>
            <a:r>
              <a:rPr lang="tr-TR" dirty="0"/>
              <a:t>Stack ve Heap ram’in mantıksal bölümleridir. </a:t>
            </a:r>
            <a:r>
              <a:rPr lang="tr-TR" dirty="0" smtClean="0"/>
              <a:t>Stack de</a:t>
            </a:r>
            <a:r>
              <a:rPr lang="tr-TR" dirty="0"/>
              <a:t> değer tipleri, pointer ve adresler saklanırken, </a:t>
            </a:r>
            <a:r>
              <a:rPr lang="tr-TR" dirty="0" smtClean="0"/>
              <a:t>Heap de </a:t>
            </a:r>
            <a:r>
              <a:rPr lang="tr-TR" dirty="0"/>
              <a:t>ise referans değerleri saklanmaktadır.</a:t>
            </a:r>
          </a:p>
          <a:p>
            <a:r>
              <a:rPr lang="tr-TR" dirty="0"/>
              <a:t>Stack bellekten statik olarak yer tahsisi için kullanılırken, Heap dinamik olarak yer tahsisi etmeyi sağlar. Her ikisi de Ram bölgesinde bulunur. Stack’te yer alan veriler direk bellek içine yerleştirilir dolayısıyla erişimi çok hızlıdır. Heap ise runtime (çalışma zamanı) anında kullanılırlar ve dağınık bir bellek göz yapısı olduğu için erişimi stack kadar kolay olmaz dolayısıyla yavaş çalışır. Stack bellekteki veri hemen silinirken Heap bellekteki verinin silinmesi Garbage Collector’a (Çöp toplama mekanizmasına) bağlıdır. Stack alanı sınırlı olduğundan çok büyük sayıda ve büyük tiplerde veri atanması belleğin dolmasına sebep olabilir.</a:t>
            </a:r>
          </a:p>
          <a:p>
            <a:endParaRPr lang="tr-TR" dirty="0"/>
          </a:p>
        </p:txBody>
      </p:sp>
    </p:spTree>
    <p:extLst>
      <p:ext uri="{BB962C8B-B14F-4D97-AF65-F5344CB8AC3E}">
        <p14:creationId xmlns:p14="http://schemas.microsoft.com/office/powerpoint/2010/main" val="3565200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Serileştirme nedir </a:t>
            </a:r>
            <a:r>
              <a:rPr lang="tr-TR" dirty="0" smtClean="0"/>
              <a:t>?</a:t>
            </a:r>
            <a:r>
              <a:rPr lang="tr-TR" dirty="0"/>
              <a:t/>
            </a:r>
            <a:br>
              <a:rPr lang="tr-TR" dirty="0"/>
            </a:br>
            <a:endParaRPr lang="tr-TR" dirty="0"/>
          </a:p>
        </p:txBody>
      </p:sp>
      <p:sp>
        <p:nvSpPr>
          <p:cNvPr id="3" name="İçerik Yer Tutucusu 2"/>
          <p:cNvSpPr>
            <a:spLocks noGrp="1"/>
          </p:cNvSpPr>
          <p:nvPr>
            <p:ph idx="1"/>
          </p:nvPr>
        </p:nvSpPr>
        <p:spPr/>
        <p:txBody>
          <a:bodyPr/>
          <a:lstStyle/>
          <a:p>
            <a:r>
              <a:rPr lang="tr-TR" dirty="0"/>
              <a:t>Nesnelerin içerisindeki değişkenlerin adları, tipleri değeleri byte’lara çevrilerek kaydedilir ve bu dosyayı nereye götürürsek götürelim JVM bu değerleri bir kayıp olmadan okuyup kullanabiliriz. Serileştirme işlemi için Java’nın </a:t>
            </a:r>
            <a:r>
              <a:rPr lang="tr-TR" b="1" dirty="0"/>
              <a:t>Serializable</a:t>
            </a:r>
            <a:r>
              <a:rPr lang="tr-TR" dirty="0"/>
              <a:t> sınıfını </a:t>
            </a:r>
            <a:r>
              <a:rPr lang="tr-TR" dirty="0" smtClean="0"/>
              <a:t>kullanılır.</a:t>
            </a:r>
            <a:endParaRPr lang="tr-TR" dirty="0"/>
          </a:p>
        </p:txBody>
      </p:sp>
    </p:spTree>
    <p:extLst>
      <p:ext uri="{BB962C8B-B14F-4D97-AF65-F5344CB8AC3E}">
        <p14:creationId xmlns:p14="http://schemas.microsoft.com/office/powerpoint/2010/main" val="518048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pt-BR" dirty="0" smtClean="0"/>
              <a:t>Compiler</a:t>
            </a:r>
            <a:r>
              <a:rPr lang="tr-TR" dirty="0" smtClean="0"/>
              <a:t> ve I</a:t>
            </a:r>
            <a:r>
              <a:rPr lang="pt-BR" dirty="0" smtClean="0"/>
              <a:t>nterpreter nedir</a:t>
            </a:r>
            <a:r>
              <a:rPr lang="tr-TR" dirty="0" smtClean="0"/>
              <a:t>?</a:t>
            </a:r>
            <a:endParaRPr lang="tr-TR" dirty="0"/>
          </a:p>
        </p:txBody>
      </p:sp>
      <p:sp>
        <p:nvSpPr>
          <p:cNvPr id="5" name="İçerik Yer Tutucusu 4"/>
          <p:cNvSpPr>
            <a:spLocks noGrp="1"/>
          </p:cNvSpPr>
          <p:nvPr>
            <p:ph idx="1"/>
          </p:nvPr>
        </p:nvSpPr>
        <p:spPr/>
        <p:txBody>
          <a:bodyPr>
            <a:normAutofit fontScale="92500" lnSpcReduction="20000"/>
          </a:bodyPr>
          <a:lstStyle/>
          <a:p>
            <a:r>
              <a:rPr lang="tr-TR" b="1" dirty="0"/>
              <a:t>Derleyici (Compiler)</a:t>
            </a:r>
            <a:r>
              <a:rPr lang="tr-TR" dirty="0"/>
              <a:t>, girdi olarak yüksek seviyeli programlama diliyle yazılmış kaynak kodu alan, makinenin mimarisine göre makine dilinde çıktı üreten bir programdır. Çıktı olarak üretilen makine kodu sonradan herhangi bir zamanda farklı girdilerle tekrar tekrar çalıştırılabilir.</a:t>
            </a:r>
          </a:p>
          <a:p>
            <a:endParaRPr lang="tr-TR" dirty="0" smtClean="0"/>
          </a:p>
          <a:p>
            <a:r>
              <a:rPr lang="tr-TR" b="1" dirty="0"/>
              <a:t>Yorumlayıcı (Interpreter)</a:t>
            </a:r>
            <a:r>
              <a:rPr lang="tr-TR" dirty="0"/>
              <a:t>, girdi olarak program için olan verilerle birlikte kaynak kodu alan, ve kaynak programı satır </a:t>
            </a:r>
            <a:r>
              <a:rPr lang="tr-TR" dirty="0" err="1"/>
              <a:t>satır</a:t>
            </a:r>
            <a:r>
              <a:rPr lang="tr-TR" dirty="0"/>
              <a:t> yürüten bir programdır.</a:t>
            </a:r>
          </a:p>
          <a:p>
            <a:endParaRPr lang="tr-TR" dirty="0"/>
          </a:p>
        </p:txBody>
      </p:sp>
    </p:spTree>
    <p:extLst>
      <p:ext uri="{BB962C8B-B14F-4D97-AF65-F5344CB8AC3E}">
        <p14:creationId xmlns:p14="http://schemas.microsoft.com/office/powerpoint/2010/main" val="2542426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A</a:t>
            </a:r>
            <a:r>
              <a:rPr lang="pt-BR" dirty="0" smtClean="0"/>
              <a:t>ralarında</a:t>
            </a:r>
            <a:r>
              <a:rPr lang="tr-TR" dirty="0" smtClean="0"/>
              <a:t>ki</a:t>
            </a:r>
            <a:r>
              <a:rPr lang="pt-BR" dirty="0" smtClean="0"/>
              <a:t> fark</a:t>
            </a:r>
            <a:r>
              <a:rPr lang="tr-TR" dirty="0" smtClean="0"/>
              <a:t>lar nelerdir</a:t>
            </a:r>
            <a:r>
              <a:rPr lang="pt-BR" dirty="0" smtClean="0"/>
              <a:t>?</a:t>
            </a:r>
            <a:endParaRPr lang="tr-TR" dirty="0"/>
          </a:p>
        </p:txBody>
      </p:sp>
      <p:sp>
        <p:nvSpPr>
          <p:cNvPr id="3" name="İçerik Yer Tutucusu 2"/>
          <p:cNvSpPr>
            <a:spLocks noGrp="1"/>
          </p:cNvSpPr>
          <p:nvPr>
            <p:ph sz="half" idx="1"/>
          </p:nvPr>
        </p:nvSpPr>
        <p:spPr/>
        <p:txBody>
          <a:bodyPr>
            <a:normAutofit fontScale="85000" lnSpcReduction="10000"/>
          </a:bodyPr>
          <a:lstStyle/>
          <a:p>
            <a:pPr marL="0" indent="0" fontAlgn="t">
              <a:buNone/>
            </a:pPr>
            <a:r>
              <a:rPr lang="tr-TR" dirty="0" smtClean="0"/>
              <a:t>Compiler;</a:t>
            </a:r>
          </a:p>
          <a:p>
            <a:pPr fontAlgn="t"/>
            <a:r>
              <a:rPr lang="tr-TR" dirty="0" smtClean="0"/>
              <a:t>Tüm </a:t>
            </a:r>
            <a:r>
              <a:rPr lang="tr-TR" dirty="0"/>
              <a:t>programı tarar ve bir bütün olarak makine koduna çevirir</a:t>
            </a:r>
          </a:p>
          <a:p>
            <a:pPr fontAlgn="t"/>
            <a:r>
              <a:rPr lang="tr-TR" dirty="0"/>
              <a:t>Kaynak kodun analizi için büyük zaman harcar. Ancak genel yürütme süresi daha hızlıdır.</a:t>
            </a:r>
          </a:p>
          <a:p>
            <a:pPr fontAlgn="t"/>
            <a:r>
              <a:rPr lang="tr-TR" dirty="0"/>
              <a:t>Tüm kaynak kodu taradıktan sonra hata mesajı üretir. Bu nedenle hata ayıklama nispeten zordur</a:t>
            </a:r>
            <a:r>
              <a:rPr lang="tr-TR" dirty="0" smtClean="0"/>
              <a:t>.</a:t>
            </a:r>
            <a:endParaRPr lang="tr-TR" dirty="0"/>
          </a:p>
        </p:txBody>
      </p:sp>
      <p:sp>
        <p:nvSpPr>
          <p:cNvPr id="4" name="İçerik Yer Tutucusu 3"/>
          <p:cNvSpPr>
            <a:spLocks noGrp="1"/>
          </p:cNvSpPr>
          <p:nvPr>
            <p:ph sz="half" idx="2"/>
          </p:nvPr>
        </p:nvSpPr>
        <p:spPr/>
        <p:txBody>
          <a:bodyPr>
            <a:normAutofit fontScale="85000" lnSpcReduction="10000"/>
          </a:bodyPr>
          <a:lstStyle/>
          <a:p>
            <a:pPr marL="0" indent="0">
              <a:buNone/>
            </a:pPr>
            <a:r>
              <a:rPr lang="tr-TR" dirty="0" smtClean="0"/>
              <a:t>Interpretter;</a:t>
            </a:r>
          </a:p>
          <a:p>
            <a:r>
              <a:rPr lang="tr-TR" dirty="0"/>
              <a:t>Programı satır satır </a:t>
            </a:r>
            <a:r>
              <a:rPr lang="tr-TR" dirty="0" smtClean="0"/>
              <a:t>işler.</a:t>
            </a:r>
          </a:p>
          <a:p>
            <a:r>
              <a:rPr lang="tr-TR" dirty="0"/>
              <a:t>Kaynak kodu analiz etmekle zaman harcamaz. Ancak genel yürütme süresi daha yavaştır</a:t>
            </a:r>
            <a:r>
              <a:rPr lang="tr-TR" dirty="0" smtClean="0"/>
              <a:t>.</a:t>
            </a:r>
          </a:p>
          <a:p>
            <a:r>
              <a:rPr lang="tr-TR" dirty="0"/>
              <a:t>Herhangi bir hata olana kadar programı çalıştırır. İlk hata gördüğü yerde durur. Bu nedenle hata ayıklama kolaydır</a:t>
            </a:r>
            <a:r>
              <a:rPr lang="tr-TR" dirty="0" smtClean="0"/>
              <a:t>.</a:t>
            </a:r>
          </a:p>
        </p:txBody>
      </p:sp>
    </p:spTree>
    <p:extLst>
      <p:ext uri="{BB962C8B-B14F-4D97-AF65-F5344CB8AC3E}">
        <p14:creationId xmlns:p14="http://schemas.microsoft.com/office/powerpoint/2010/main" val="1255060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J</a:t>
            </a:r>
            <a:r>
              <a:rPr lang="en-US" dirty="0" smtClean="0"/>
              <a:t>ava </a:t>
            </a:r>
            <a:r>
              <a:rPr lang="en-US" dirty="0"/>
              <a:t>by pass value ? </a:t>
            </a:r>
            <a:r>
              <a:rPr lang="tr-TR" dirty="0" smtClean="0"/>
              <a:t>J</a:t>
            </a:r>
            <a:r>
              <a:rPr lang="en-US" dirty="0" smtClean="0"/>
              <a:t>ava </a:t>
            </a:r>
            <a:r>
              <a:rPr lang="en-US" dirty="0"/>
              <a:t>by pass </a:t>
            </a:r>
            <a:r>
              <a:rPr lang="en-US" dirty="0" smtClean="0"/>
              <a:t>refer</a:t>
            </a:r>
            <a:r>
              <a:rPr lang="tr-TR" dirty="0" smtClean="0"/>
              <a:t>e</a:t>
            </a:r>
            <a:r>
              <a:rPr lang="en-US" dirty="0" err="1" smtClean="0"/>
              <a:t>nces</a:t>
            </a:r>
            <a:r>
              <a:rPr lang="en-US" dirty="0" smtClean="0"/>
              <a:t> </a:t>
            </a:r>
            <a:r>
              <a:rPr lang="en-US" dirty="0"/>
              <a:t>?</a:t>
            </a:r>
            <a:endParaRPr lang="tr-TR" dirty="0"/>
          </a:p>
        </p:txBody>
      </p:sp>
      <p:sp>
        <p:nvSpPr>
          <p:cNvPr id="3" name="İçerik Yer Tutucusu 2"/>
          <p:cNvSpPr>
            <a:spLocks noGrp="1"/>
          </p:cNvSpPr>
          <p:nvPr>
            <p:ph sz="half" idx="1"/>
          </p:nvPr>
        </p:nvSpPr>
        <p:spPr>
          <a:xfrm>
            <a:off x="467544" y="1844824"/>
            <a:ext cx="7643192" cy="2160240"/>
          </a:xfrm>
        </p:spPr>
        <p:txBody>
          <a:bodyPr>
            <a:normAutofit fontScale="85000" lnSpcReduction="20000"/>
          </a:bodyPr>
          <a:lstStyle/>
          <a:p>
            <a:r>
              <a:rPr lang="tr-TR" dirty="0" smtClean="0"/>
              <a:t>Java </a:t>
            </a:r>
            <a:r>
              <a:rPr lang="tr-TR" dirty="0" err="1" smtClean="0"/>
              <a:t>by</a:t>
            </a:r>
            <a:r>
              <a:rPr lang="tr-TR" dirty="0" smtClean="0"/>
              <a:t> </a:t>
            </a:r>
            <a:r>
              <a:rPr lang="tr-TR" dirty="0" err="1" smtClean="0"/>
              <a:t>pass</a:t>
            </a:r>
            <a:r>
              <a:rPr lang="tr-TR" dirty="0" smtClean="0"/>
              <a:t> </a:t>
            </a:r>
            <a:r>
              <a:rPr lang="tr-TR" dirty="0" smtClean="0"/>
              <a:t>value </a:t>
            </a:r>
            <a:r>
              <a:rPr lang="tr-TR" dirty="0" err="1" smtClean="0"/>
              <a:t>dır</a:t>
            </a:r>
            <a:r>
              <a:rPr lang="tr-TR" dirty="0" smtClean="0"/>
              <a:t>.</a:t>
            </a:r>
          </a:p>
          <a:p>
            <a:r>
              <a:rPr lang="tr-TR" dirty="0"/>
              <a:t>N</a:t>
            </a:r>
            <a:r>
              <a:rPr lang="tr-TR" dirty="0" smtClean="0"/>
              <a:t>esneler metotlara </a:t>
            </a:r>
            <a:r>
              <a:rPr lang="tr-TR" dirty="0"/>
              <a:t>parametre olarak geçildiğinde nesnelerin adresleri kopyalanır. Dolayısıyla </a:t>
            </a:r>
            <a:r>
              <a:rPr lang="tr-TR" dirty="0" err="1"/>
              <a:t>heap’te</a:t>
            </a:r>
            <a:r>
              <a:rPr lang="tr-TR" dirty="0"/>
              <a:t> aynı nesneyi gösterirler ve bu nesnelerin herhangi bir tanesinde değişiklik yapıldığında her iki nesne de bu durumdan etkilenecektir. Fakat nesnelerin kendileri bu durumdan etkilenmezler.</a:t>
            </a:r>
            <a:endParaRPr lang="tr-TR" dirty="0" smtClean="0"/>
          </a:p>
        </p:txBody>
      </p:sp>
      <p:sp>
        <p:nvSpPr>
          <p:cNvPr id="4" name="İçerik Yer Tutucusu 3"/>
          <p:cNvSpPr>
            <a:spLocks noGrp="1"/>
          </p:cNvSpPr>
          <p:nvPr>
            <p:ph sz="half" idx="2"/>
          </p:nvPr>
        </p:nvSpPr>
        <p:spPr>
          <a:xfrm>
            <a:off x="467544" y="4437112"/>
            <a:ext cx="8064896" cy="2188840"/>
          </a:xfrm>
        </p:spPr>
        <p:txBody>
          <a:bodyPr>
            <a:normAutofit fontScale="85000" lnSpcReduction="20000"/>
          </a:bodyPr>
          <a:lstStyle/>
          <a:p>
            <a:pPr marL="0" indent="0">
              <a:buNone/>
            </a:pPr>
            <a:r>
              <a:rPr lang="en-US" dirty="0"/>
              <a:t>by pass value</a:t>
            </a:r>
            <a:r>
              <a:rPr lang="tr-TR" dirty="0"/>
              <a:t>;</a:t>
            </a:r>
          </a:p>
          <a:p>
            <a:r>
              <a:rPr lang="tr-TR" dirty="0"/>
              <a:t>Kopya ile işlemler </a:t>
            </a:r>
            <a:r>
              <a:rPr lang="tr-TR" dirty="0" smtClean="0"/>
              <a:t>gerçekleştirilir </a:t>
            </a:r>
            <a:r>
              <a:rPr lang="tr-TR" dirty="0"/>
              <a:t>ve orijinal veri değişmez.</a:t>
            </a:r>
          </a:p>
          <a:p>
            <a:endParaRPr lang="tr-TR" dirty="0" smtClean="0"/>
          </a:p>
          <a:p>
            <a:pPr marL="0" indent="0">
              <a:buNone/>
            </a:pPr>
            <a:r>
              <a:rPr lang="en-US" dirty="0" smtClean="0"/>
              <a:t>by </a:t>
            </a:r>
            <a:r>
              <a:rPr lang="en-US" dirty="0"/>
              <a:t>pass </a:t>
            </a:r>
            <a:r>
              <a:rPr lang="en-US" dirty="0" smtClean="0"/>
              <a:t>refer</a:t>
            </a:r>
            <a:r>
              <a:rPr lang="tr-TR" dirty="0" smtClean="0"/>
              <a:t>e</a:t>
            </a:r>
            <a:r>
              <a:rPr lang="en-US" dirty="0" err="1" smtClean="0"/>
              <a:t>nces</a:t>
            </a:r>
            <a:r>
              <a:rPr lang="tr-TR" dirty="0" smtClean="0"/>
              <a:t>;</a:t>
            </a:r>
          </a:p>
          <a:p>
            <a:r>
              <a:rPr lang="tr-TR" dirty="0" smtClean="0"/>
              <a:t>Doğrudan orijinal veri ile çalışılır ve veri değişir.</a:t>
            </a:r>
            <a:endParaRPr lang="tr-TR" dirty="0"/>
          </a:p>
        </p:txBody>
      </p:sp>
    </p:spTree>
    <p:extLst>
      <p:ext uri="{BB962C8B-B14F-4D97-AF65-F5344CB8AC3E}">
        <p14:creationId xmlns:p14="http://schemas.microsoft.com/office/powerpoint/2010/main" val="3805208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JDK </a:t>
            </a:r>
            <a:r>
              <a:rPr lang="tr-TR" dirty="0"/>
              <a:t>Nedir ?</a:t>
            </a:r>
          </a:p>
        </p:txBody>
      </p:sp>
      <p:sp>
        <p:nvSpPr>
          <p:cNvPr id="4" name="İçerik Yer Tutucusu 3"/>
          <p:cNvSpPr>
            <a:spLocks noGrp="1"/>
          </p:cNvSpPr>
          <p:nvPr>
            <p:ph idx="1"/>
          </p:nvPr>
        </p:nvSpPr>
        <p:spPr>
          <a:xfrm>
            <a:off x="467544" y="1556792"/>
            <a:ext cx="8229600" cy="4572000"/>
          </a:xfrm>
        </p:spPr>
        <p:txBody>
          <a:bodyPr/>
          <a:lstStyle/>
          <a:p>
            <a:r>
              <a:rPr lang="tr-TR" dirty="0"/>
              <a:t>Java tabanlı uygulamaları geliştirmek için kullanabileceğiniz bir yazılım paketidir</a:t>
            </a:r>
            <a:r>
              <a:rPr lang="tr-TR" dirty="0" smtClean="0"/>
              <a:t>.</a:t>
            </a:r>
          </a:p>
          <a:p>
            <a:r>
              <a:rPr lang="tr-TR" dirty="0"/>
              <a:t>JDK=JRE + Compiler + </a:t>
            </a:r>
            <a:r>
              <a:rPr lang="tr-TR" dirty="0" err="1"/>
              <a:t>debugger</a:t>
            </a:r>
            <a:endParaRPr lang="tr-TR" dirty="0"/>
          </a:p>
          <a:p>
            <a:r>
              <a:rPr lang="tr-TR" dirty="0"/>
              <a:t>JRE=JVM + Java </a:t>
            </a:r>
            <a:r>
              <a:rPr lang="tr-TR" dirty="0" smtClean="0"/>
              <a:t>Kütüphaneleri</a:t>
            </a:r>
          </a:p>
          <a:p>
            <a:endParaRPr lang="tr-TR" dirty="0"/>
          </a:p>
          <a:p>
            <a:endParaRPr lang="tr-TR" dirty="0" smtClean="0"/>
          </a:p>
          <a:p>
            <a:endParaRPr lang="tr-TR"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933056"/>
            <a:ext cx="40767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29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JRE </a:t>
            </a:r>
            <a:r>
              <a:rPr lang="tr-TR" dirty="0"/>
              <a:t>Nedir ?</a:t>
            </a:r>
          </a:p>
        </p:txBody>
      </p:sp>
      <p:sp>
        <p:nvSpPr>
          <p:cNvPr id="3" name="İçerik Yer Tutucusu 2"/>
          <p:cNvSpPr>
            <a:spLocks noGrp="1"/>
          </p:cNvSpPr>
          <p:nvPr>
            <p:ph idx="1"/>
          </p:nvPr>
        </p:nvSpPr>
        <p:spPr/>
        <p:txBody>
          <a:bodyPr/>
          <a:lstStyle/>
          <a:p>
            <a:r>
              <a:rPr lang="tr-TR" dirty="0"/>
              <a:t>Java Runtime Environment kullanıcıların Java programlarını çalıştırabilmeleri için gerekli yazılımdır. İçerisinde Java Sanal Makinasını ve Java kütüphanelerini </a:t>
            </a:r>
            <a:r>
              <a:rPr lang="tr-TR" dirty="0" smtClean="0"/>
              <a:t>barındırır.</a:t>
            </a:r>
            <a:endParaRPr lang="tr-TR" dirty="0"/>
          </a:p>
        </p:txBody>
      </p:sp>
    </p:spTree>
    <p:extLst>
      <p:ext uri="{BB962C8B-B14F-4D97-AF65-F5344CB8AC3E}">
        <p14:creationId xmlns:p14="http://schemas.microsoft.com/office/powerpoint/2010/main" val="364992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JVM Nedir ?</a:t>
            </a:r>
            <a:endParaRPr lang="tr-TR" dirty="0"/>
          </a:p>
        </p:txBody>
      </p:sp>
      <p:sp>
        <p:nvSpPr>
          <p:cNvPr id="4" name="İçerik Yer Tutucusu 3"/>
          <p:cNvSpPr>
            <a:spLocks noGrp="1"/>
          </p:cNvSpPr>
          <p:nvPr>
            <p:ph idx="1"/>
          </p:nvPr>
        </p:nvSpPr>
        <p:spPr/>
        <p:txBody>
          <a:bodyPr/>
          <a:lstStyle/>
          <a:p>
            <a:r>
              <a:rPr lang="tr-TR" dirty="0"/>
              <a:t>Java ’</a:t>
            </a:r>
            <a:r>
              <a:rPr lang="tr-TR" dirty="0" err="1"/>
              <a:t>nın</a:t>
            </a:r>
            <a:r>
              <a:rPr lang="tr-TR" dirty="0"/>
              <a:t> “bir kez yaz, her yerde çalıştır” felsefesi platform bağımsızlığını ifade eder. Platform bağımsızlığını sağlayan bileşen (Java Virtual Machine) Java Sanal Makinasıdır. JVM, tüm platformlarda Java kodlarını çalıştırmak üzere geliştirilmiş ve hemen her platforma uygun sürümü olan bir bileşendir.</a:t>
            </a:r>
          </a:p>
          <a:p>
            <a:endParaRPr lang="tr-TR" dirty="0"/>
          </a:p>
        </p:txBody>
      </p:sp>
    </p:spTree>
    <p:extLst>
      <p:ext uri="{BB962C8B-B14F-4D97-AF65-F5344CB8AC3E}">
        <p14:creationId xmlns:p14="http://schemas.microsoft.com/office/powerpoint/2010/main" val="3654639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JIT </a:t>
            </a:r>
            <a:r>
              <a:rPr lang="tr-TR" dirty="0"/>
              <a:t>Nedir ?</a:t>
            </a:r>
          </a:p>
        </p:txBody>
      </p:sp>
      <p:sp>
        <p:nvSpPr>
          <p:cNvPr id="3" name="İçerik Yer Tutucusu 2"/>
          <p:cNvSpPr>
            <a:spLocks noGrp="1"/>
          </p:cNvSpPr>
          <p:nvPr>
            <p:ph idx="1"/>
          </p:nvPr>
        </p:nvSpPr>
        <p:spPr/>
        <p:txBody>
          <a:bodyPr/>
          <a:lstStyle/>
          <a:p>
            <a:r>
              <a:rPr lang="tr-TR" dirty="0"/>
              <a:t>JIT derleyici  (JVM) altında çalışan bir derleyicidir. Bu derleyicinin </a:t>
            </a:r>
            <a:r>
              <a:rPr lang="tr-TR" dirty="0" smtClean="0"/>
              <a:t>özelliği çalıştırılacak </a:t>
            </a:r>
            <a:r>
              <a:rPr lang="tr-TR" dirty="0" err="1"/>
              <a:t>bytecode</a:t>
            </a:r>
            <a:r>
              <a:rPr lang="tr-TR" dirty="0"/>
              <a:t> </a:t>
            </a:r>
            <a:r>
              <a:rPr lang="tr-TR" dirty="0" smtClean="0"/>
              <a:t>‘</a:t>
            </a:r>
            <a:r>
              <a:rPr lang="tr-TR" dirty="0" err="1" smtClean="0"/>
              <a:t>nun</a:t>
            </a:r>
            <a:r>
              <a:rPr lang="tr-TR" dirty="0" smtClean="0"/>
              <a:t> sadece </a:t>
            </a:r>
            <a:r>
              <a:rPr lang="tr-TR" dirty="0"/>
              <a:t>kullanılacak kısmının derlenerek çalıştırılmasını </a:t>
            </a:r>
            <a:r>
              <a:rPr lang="tr-TR" dirty="0" smtClean="0"/>
              <a:t>sağlar. </a:t>
            </a:r>
            <a:r>
              <a:rPr lang="tr-TR" dirty="0"/>
              <a:t>Diğer kısımlar basitçe </a:t>
            </a:r>
            <a:r>
              <a:rPr lang="tr-TR" dirty="0" smtClean="0"/>
              <a:t>yorumlanır. </a:t>
            </a:r>
            <a:r>
              <a:rPr lang="tr-TR" dirty="0"/>
              <a:t>Böylece nispeten bir hız artışı </a:t>
            </a:r>
            <a:r>
              <a:rPr lang="tr-TR" dirty="0" smtClean="0"/>
              <a:t>sağlanır.</a:t>
            </a:r>
            <a:endParaRPr lang="tr-TR" dirty="0"/>
          </a:p>
        </p:txBody>
      </p:sp>
    </p:spTree>
    <p:extLst>
      <p:ext uri="{BB962C8B-B14F-4D97-AF65-F5344CB8AC3E}">
        <p14:creationId xmlns:p14="http://schemas.microsoft.com/office/powerpoint/2010/main" val="1066883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8"/>
          <p:cNvSpPr>
            <a:spLocks noGrp="1"/>
          </p:cNvSpPr>
          <p:nvPr>
            <p:ph type="title"/>
          </p:nvPr>
        </p:nvSpPr>
        <p:spPr/>
        <p:txBody>
          <a:bodyPr>
            <a:normAutofit/>
          </a:bodyPr>
          <a:lstStyle/>
          <a:p>
            <a:r>
              <a:rPr lang="tr-TR" dirty="0" smtClean="0"/>
              <a:t>Primitive  </a:t>
            </a:r>
            <a:r>
              <a:rPr lang="tr-TR" dirty="0"/>
              <a:t>type ile wrapper class arasındaki farklar </a:t>
            </a:r>
            <a:r>
              <a:rPr lang="tr-TR" dirty="0" smtClean="0"/>
              <a:t>nelerdir?</a:t>
            </a:r>
            <a:endParaRPr lang="tr-TR" dirty="0"/>
          </a:p>
        </p:txBody>
      </p:sp>
      <p:sp>
        <p:nvSpPr>
          <p:cNvPr id="10" name="İçerik Yer Tutucusu 9"/>
          <p:cNvSpPr>
            <a:spLocks noGrp="1"/>
          </p:cNvSpPr>
          <p:nvPr>
            <p:ph sz="half" idx="1"/>
          </p:nvPr>
        </p:nvSpPr>
        <p:spPr/>
        <p:txBody>
          <a:bodyPr>
            <a:normAutofit fontScale="92500" lnSpcReduction="10000"/>
          </a:bodyPr>
          <a:lstStyle/>
          <a:p>
            <a:r>
              <a:rPr lang="tr-TR" dirty="0"/>
              <a:t>İlkel tür, Java tarafından sağlanan önceden tanımlanmış bir veri türüdür</a:t>
            </a:r>
            <a:r>
              <a:rPr lang="tr-TR" dirty="0" smtClean="0"/>
              <a:t>.</a:t>
            </a:r>
          </a:p>
          <a:p>
            <a:r>
              <a:rPr lang="tr-TR" dirty="0"/>
              <a:t>İlkel tür bir nesne değildir, dolayısıyla bir </a:t>
            </a:r>
            <a:r>
              <a:rPr lang="tr-TR" dirty="0" smtClean="0"/>
              <a:t>sınıfa sahip değillerdir.</a:t>
            </a:r>
          </a:p>
          <a:p>
            <a:r>
              <a:rPr lang="tr-TR" dirty="0"/>
              <a:t>İlkel bir veri türü null değerlere izin vermez.</a:t>
            </a:r>
            <a:r>
              <a:rPr lang="tr-TR" dirty="0" smtClean="0"/>
              <a:t> </a:t>
            </a:r>
            <a:r>
              <a:rPr lang="tr-TR" dirty="0"/>
              <a:t>ait değildir</a:t>
            </a:r>
            <a:r>
              <a:rPr lang="tr-TR" dirty="0" smtClean="0"/>
              <a:t>.</a:t>
            </a:r>
            <a:endParaRPr lang="tr-TR" dirty="0"/>
          </a:p>
        </p:txBody>
      </p:sp>
      <p:sp>
        <p:nvSpPr>
          <p:cNvPr id="11" name="İçerik Yer Tutucusu 10"/>
          <p:cNvSpPr>
            <a:spLocks noGrp="1"/>
          </p:cNvSpPr>
          <p:nvPr>
            <p:ph sz="half" idx="2"/>
          </p:nvPr>
        </p:nvSpPr>
        <p:spPr/>
        <p:txBody>
          <a:bodyPr>
            <a:normAutofit fontScale="92500" lnSpcReduction="10000"/>
          </a:bodyPr>
          <a:lstStyle/>
          <a:p>
            <a:r>
              <a:rPr lang="tr-TR" dirty="0"/>
              <a:t>Wrapper sınıfı, ilkel türü nesneye ve nesneyi ilkel türe dönüştürmek için bir mekanizma sağlar</a:t>
            </a:r>
            <a:r>
              <a:rPr lang="tr-TR" dirty="0" smtClean="0"/>
              <a:t>.</a:t>
            </a:r>
          </a:p>
          <a:p>
            <a:r>
              <a:rPr lang="tr-TR" dirty="0"/>
              <a:t>Bir Wrapper sınıfı bir nesne oluşturmak için kullanılır; bu nedenle, karşılık gelen bir sınıfa sahiptir</a:t>
            </a:r>
            <a:r>
              <a:rPr lang="tr-TR" dirty="0" smtClean="0"/>
              <a:t>.</a:t>
            </a:r>
          </a:p>
          <a:p>
            <a:r>
              <a:rPr lang="tr-TR" dirty="0"/>
              <a:t>Sarıcı sınıfı nesneleri boş değerlere izin verir.</a:t>
            </a:r>
          </a:p>
        </p:txBody>
      </p:sp>
    </p:spTree>
    <p:extLst>
      <p:ext uri="{BB962C8B-B14F-4D97-AF65-F5344CB8AC3E}">
        <p14:creationId xmlns:p14="http://schemas.microsoft.com/office/powerpoint/2010/main" val="12233630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165</TotalTime>
  <Words>517</Words>
  <Application>Microsoft Office PowerPoint</Application>
  <PresentationFormat>Ekran Gösterisi (4:3)</PresentationFormat>
  <Paragraphs>48</Paragraphs>
  <Slides>11</Slides>
  <Notes>1</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Canlı</vt:lpstr>
      <vt:lpstr>PATIKA-INNOVA JAVA  SPRING BOOTCAMP</vt:lpstr>
      <vt:lpstr>Compiler ve Interpreter nedir?</vt:lpstr>
      <vt:lpstr>Aralarındaki farklar nelerdir?</vt:lpstr>
      <vt:lpstr>Java by pass value ? Java by pass references ?</vt:lpstr>
      <vt:lpstr>JDK Nedir ?</vt:lpstr>
      <vt:lpstr>JRE Nedir ?</vt:lpstr>
      <vt:lpstr>JVM Nedir ?</vt:lpstr>
      <vt:lpstr>JIT Nedir ?</vt:lpstr>
      <vt:lpstr>Primitive  type ile wrapper class arasındaki farklar nelerdir?</vt:lpstr>
      <vt:lpstr>Stack hafıza ve Heap hafıza nedir?</vt:lpstr>
      <vt:lpstr>Serileştirme nedir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ve interpreter nedir? Aralarındaki fark nedir ?</dc:title>
  <dc:creator>Turgay DEDE</dc:creator>
  <cp:lastModifiedBy>Turgay DEDE</cp:lastModifiedBy>
  <cp:revision>15</cp:revision>
  <dcterms:created xsi:type="dcterms:W3CDTF">2022-01-08T16:31:59Z</dcterms:created>
  <dcterms:modified xsi:type="dcterms:W3CDTF">2022-01-11T10:30:33Z</dcterms:modified>
</cp:coreProperties>
</file>