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32"/>
  </p:notes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ut Altınsoy" initials="UA" lastIdx="4" clrIdx="0">
    <p:extLst>
      <p:ext uri="{19B8F6BF-5375-455C-9EA6-DF929625EA0E}">
        <p15:presenceInfo xmlns:p15="http://schemas.microsoft.com/office/powerpoint/2012/main" userId="1a8aec99962f02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7CBCD-4492-4445-B502-948D12E6B6A1}"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tr-TR"/>
        </a:p>
      </dgm:t>
    </dgm:pt>
    <dgm:pt modelId="{ED5671C0-502D-4548-8A43-9A6800B5EE99}">
      <dgm:prSet phldrT="[Metin]"/>
      <dgm:spPr/>
      <dgm:t>
        <a:bodyPr/>
        <a:lstStyle/>
        <a:p>
          <a:r>
            <a:rPr lang="tr-TR" dirty="0"/>
            <a:t>JDK</a:t>
          </a:r>
        </a:p>
      </dgm:t>
    </dgm:pt>
    <dgm:pt modelId="{89FFEFE9-3EBA-4A51-A916-5E471E156E51}" type="parTrans" cxnId="{F181BCF7-96E0-4D1E-A912-9C98D81FE744}">
      <dgm:prSet/>
      <dgm:spPr/>
      <dgm:t>
        <a:bodyPr/>
        <a:lstStyle/>
        <a:p>
          <a:endParaRPr lang="tr-TR"/>
        </a:p>
      </dgm:t>
    </dgm:pt>
    <dgm:pt modelId="{09DD5EF4-7509-4371-B0A3-F17AE4FACEFA}" type="sibTrans" cxnId="{F181BCF7-96E0-4D1E-A912-9C98D81FE744}">
      <dgm:prSet/>
      <dgm:spPr/>
      <dgm:t>
        <a:bodyPr/>
        <a:lstStyle/>
        <a:p>
          <a:endParaRPr lang="tr-TR"/>
        </a:p>
      </dgm:t>
    </dgm:pt>
    <dgm:pt modelId="{60E4ED46-C756-4B87-A66E-900DE110E5C7}">
      <dgm:prSet phldrT="[Metin]"/>
      <dgm:spPr/>
      <dgm:t>
        <a:bodyPr/>
        <a:lstStyle/>
        <a:p>
          <a:r>
            <a:rPr lang="tr-TR" dirty="0" err="1"/>
            <a:t>Debug</a:t>
          </a:r>
          <a:r>
            <a:rPr lang="tr-TR" dirty="0"/>
            <a:t>, </a:t>
          </a:r>
          <a:r>
            <a:rPr lang="tr-TR" dirty="0" err="1"/>
            <a:t>Compile</a:t>
          </a:r>
          <a:r>
            <a:rPr lang="tr-TR" dirty="0"/>
            <a:t> Araçları, Javac</a:t>
          </a:r>
        </a:p>
      </dgm:t>
    </dgm:pt>
    <dgm:pt modelId="{6A995081-FDAA-4B53-9808-8EB40B9240B4}" type="parTrans" cxnId="{48EE1DE5-350F-47B4-94AC-08F868500CB2}">
      <dgm:prSet/>
      <dgm:spPr/>
      <dgm:t>
        <a:bodyPr/>
        <a:lstStyle/>
        <a:p>
          <a:endParaRPr lang="tr-TR"/>
        </a:p>
      </dgm:t>
    </dgm:pt>
    <dgm:pt modelId="{61E6C85D-F7B0-46B7-A074-F299E3F41FAF}" type="sibTrans" cxnId="{48EE1DE5-350F-47B4-94AC-08F868500CB2}">
      <dgm:prSet/>
      <dgm:spPr/>
      <dgm:t>
        <a:bodyPr/>
        <a:lstStyle/>
        <a:p>
          <a:endParaRPr lang="tr-TR"/>
        </a:p>
      </dgm:t>
    </dgm:pt>
    <dgm:pt modelId="{AB422D75-C767-4295-A68F-9219D8EDA5BF}">
      <dgm:prSet phldrT="[Metin]"/>
      <dgm:spPr/>
      <dgm:t>
        <a:bodyPr/>
        <a:lstStyle/>
        <a:p>
          <a:r>
            <a:rPr lang="tr-TR" dirty="0"/>
            <a:t>JRE</a:t>
          </a:r>
        </a:p>
      </dgm:t>
    </dgm:pt>
    <dgm:pt modelId="{09D8EBA3-E6D7-422C-8043-1567B0A6B0C4}" type="parTrans" cxnId="{72EA108B-EC10-4D69-AE96-AC5282105B62}">
      <dgm:prSet/>
      <dgm:spPr/>
      <dgm:t>
        <a:bodyPr/>
        <a:lstStyle/>
        <a:p>
          <a:endParaRPr lang="tr-TR"/>
        </a:p>
      </dgm:t>
    </dgm:pt>
    <dgm:pt modelId="{64773A73-3B9A-4F67-9295-0D1B35554481}" type="sibTrans" cxnId="{72EA108B-EC10-4D69-AE96-AC5282105B62}">
      <dgm:prSet/>
      <dgm:spPr/>
      <dgm:t>
        <a:bodyPr/>
        <a:lstStyle/>
        <a:p>
          <a:endParaRPr lang="tr-TR"/>
        </a:p>
      </dgm:t>
    </dgm:pt>
    <dgm:pt modelId="{1C740888-962D-48AF-B782-2A96BD29C7D5}">
      <dgm:prSet phldrT="[Metin]"/>
      <dgm:spPr/>
      <dgm:t>
        <a:bodyPr/>
        <a:lstStyle/>
        <a:p>
          <a:r>
            <a:rPr lang="tr-TR" dirty="0"/>
            <a:t>Java API, Library</a:t>
          </a:r>
        </a:p>
      </dgm:t>
    </dgm:pt>
    <dgm:pt modelId="{584C725D-3158-42C5-8545-17358172D04C}" type="parTrans" cxnId="{4CC002E1-D47C-4A98-96CB-4BE7541087DE}">
      <dgm:prSet/>
      <dgm:spPr/>
      <dgm:t>
        <a:bodyPr/>
        <a:lstStyle/>
        <a:p>
          <a:endParaRPr lang="tr-TR"/>
        </a:p>
      </dgm:t>
    </dgm:pt>
    <dgm:pt modelId="{E409AA4F-68B5-40C4-B533-DE82AACF9703}" type="sibTrans" cxnId="{4CC002E1-D47C-4A98-96CB-4BE7541087DE}">
      <dgm:prSet/>
      <dgm:spPr/>
      <dgm:t>
        <a:bodyPr/>
        <a:lstStyle/>
        <a:p>
          <a:endParaRPr lang="tr-TR"/>
        </a:p>
      </dgm:t>
    </dgm:pt>
    <dgm:pt modelId="{A7FC7428-0F36-4527-90BE-C2E5DF2A9535}">
      <dgm:prSet phldrT="[Metin]"/>
      <dgm:spPr/>
      <dgm:t>
        <a:bodyPr/>
        <a:lstStyle/>
        <a:p>
          <a:r>
            <a:rPr lang="tr-TR" dirty="0"/>
            <a:t>JVM</a:t>
          </a:r>
        </a:p>
      </dgm:t>
    </dgm:pt>
    <dgm:pt modelId="{7D62AA8A-9C82-425C-90A0-9DCD3E097B28}" type="parTrans" cxnId="{94300E87-3A18-46C4-82E1-9BC46C651024}">
      <dgm:prSet/>
      <dgm:spPr/>
      <dgm:t>
        <a:bodyPr/>
        <a:lstStyle/>
        <a:p>
          <a:endParaRPr lang="tr-TR"/>
        </a:p>
      </dgm:t>
    </dgm:pt>
    <dgm:pt modelId="{61EFFB74-85FA-41E9-85B4-F2A6D3B26704}" type="sibTrans" cxnId="{94300E87-3A18-46C4-82E1-9BC46C651024}">
      <dgm:prSet/>
      <dgm:spPr/>
      <dgm:t>
        <a:bodyPr/>
        <a:lstStyle/>
        <a:p>
          <a:endParaRPr lang="tr-TR"/>
        </a:p>
      </dgm:t>
    </dgm:pt>
    <dgm:pt modelId="{1B1A2365-9F30-4396-9C2A-43117D7D29C0}">
      <dgm:prSet phldrT="[Metin]"/>
      <dgm:spPr/>
      <dgm:t>
        <a:bodyPr/>
        <a:lstStyle/>
        <a:p>
          <a:r>
            <a:rPr lang="tr-TR" dirty="0"/>
            <a:t>JIT Interpreter</a:t>
          </a:r>
        </a:p>
      </dgm:t>
    </dgm:pt>
    <dgm:pt modelId="{19DDA111-90FD-4407-91DA-C8A25FF03C01}" type="parTrans" cxnId="{E1C259FC-33E9-4712-9E82-428B0918029C}">
      <dgm:prSet/>
      <dgm:spPr/>
      <dgm:t>
        <a:bodyPr/>
        <a:lstStyle/>
        <a:p>
          <a:endParaRPr lang="tr-TR"/>
        </a:p>
      </dgm:t>
    </dgm:pt>
    <dgm:pt modelId="{0C722BBF-8D38-4BDA-B17A-A4E2C86196E4}" type="sibTrans" cxnId="{E1C259FC-33E9-4712-9E82-428B0918029C}">
      <dgm:prSet/>
      <dgm:spPr/>
      <dgm:t>
        <a:bodyPr/>
        <a:lstStyle/>
        <a:p>
          <a:endParaRPr lang="tr-TR"/>
        </a:p>
      </dgm:t>
    </dgm:pt>
    <dgm:pt modelId="{0BFE1E41-FBD0-4F7D-BB7A-BE192AAB459A}" type="pres">
      <dgm:prSet presAssocID="{1C77CBCD-4492-4445-B502-948D12E6B6A1}" presName="Name0" presStyleCnt="0">
        <dgm:presLayoutVars>
          <dgm:chMax val="3"/>
          <dgm:chPref val="1"/>
          <dgm:dir/>
          <dgm:animLvl val="lvl"/>
          <dgm:resizeHandles/>
        </dgm:presLayoutVars>
      </dgm:prSet>
      <dgm:spPr/>
    </dgm:pt>
    <dgm:pt modelId="{3F9EFAD8-4129-4031-8FB3-FEB239C9BF08}" type="pres">
      <dgm:prSet presAssocID="{1C77CBCD-4492-4445-B502-948D12E6B6A1}" presName="outerBox" presStyleCnt="0"/>
      <dgm:spPr/>
    </dgm:pt>
    <dgm:pt modelId="{42032C82-291A-4BB2-907B-9F8B4477858C}" type="pres">
      <dgm:prSet presAssocID="{1C77CBCD-4492-4445-B502-948D12E6B6A1}" presName="outerBoxParent" presStyleLbl="node1" presStyleIdx="0" presStyleCnt="3" custLinFactNeighborY="-493"/>
      <dgm:spPr/>
    </dgm:pt>
    <dgm:pt modelId="{68A52F54-77D3-4CD4-9E00-DA2A65FF82E0}" type="pres">
      <dgm:prSet presAssocID="{1C77CBCD-4492-4445-B502-948D12E6B6A1}" presName="outerBoxChildren" presStyleCnt="0"/>
      <dgm:spPr/>
    </dgm:pt>
    <dgm:pt modelId="{97F4C9DB-9E7B-487F-BE4A-5F2BF0A9775E}" type="pres">
      <dgm:prSet presAssocID="{60E4ED46-C756-4B87-A66E-900DE110E5C7}" presName="oChild" presStyleLbl="fgAcc1" presStyleIdx="0" presStyleCnt="3" custAng="10800000" custFlipVert="1" custScaleX="331338" custScaleY="20352" custLinFactX="100000" custLinFactNeighborX="176865" custLinFactNeighborY="-26079">
        <dgm:presLayoutVars>
          <dgm:bulletEnabled val="1"/>
        </dgm:presLayoutVars>
      </dgm:prSet>
      <dgm:spPr/>
    </dgm:pt>
    <dgm:pt modelId="{C711138E-DDE8-4456-ABF7-BAA07FDA87D9}" type="pres">
      <dgm:prSet presAssocID="{1C77CBCD-4492-4445-B502-948D12E6B6A1}" presName="middleBox" presStyleCnt="0"/>
      <dgm:spPr/>
    </dgm:pt>
    <dgm:pt modelId="{6C3E8AE2-539C-417D-8695-D6EA2F5548B2}" type="pres">
      <dgm:prSet presAssocID="{1C77CBCD-4492-4445-B502-948D12E6B6A1}" presName="middleBoxParent" presStyleLbl="node1" presStyleIdx="1" presStyleCnt="3" custLinFactNeighborX="-11263" custLinFactNeighborY="2267"/>
      <dgm:spPr/>
    </dgm:pt>
    <dgm:pt modelId="{DC7CC96E-E61A-4499-AB17-A491C777085B}" type="pres">
      <dgm:prSet presAssocID="{1C77CBCD-4492-4445-B502-948D12E6B6A1}" presName="middleBoxChildren" presStyleCnt="0"/>
      <dgm:spPr/>
    </dgm:pt>
    <dgm:pt modelId="{3B1FCD0B-A57D-4B69-BF8B-ADD52024D327}" type="pres">
      <dgm:prSet presAssocID="{1C740888-962D-48AF-B782-2A96BD29C7D5}" presName="mChild" presStyleLbl="fgAcc1" presStyleIdx="1" presStyleCnt="3" custScaleX="348656" custScaleY="43722" custLinFactX="57290" custLinFactNeighborX="100000" custLinFactNeighborY="-48300">
        <dgm:presLayoutVars>
          <dgm:bulletEnabled val="1"/>
        </dgm:presLayoutVars>
      </dgm:prSet>
      <dgm:spPr/>
    </dgm:pt>
    <dgm:pt modelId="{C36918D3-F656-4820-9239-719CF64D9C66}" type="pres">
      <dgm:prSet presAssocID="{1C77CBCD-4492-4445-B502-948D12E6B6A1}" presName="centerBox" presStyleCnt="0"/>
      <dgm:spPr/>
    </dgm:pt>
    <dgm:pt modelId="{41722FDD-0721-48DC-B060-33698126D2C9}" type="pres">
      <dgm:prSet presAssocID="{1C77CBCD-4492-4445-B502-948D12E6B6A1}" presName="centerBoxParent" presStyleLbl="node1" presStyleIdx="2" presStyleCnt="3" custLinFactNeighborX="-31044" custLinFactNeighborY="992"/>
      <dgm:spPr/>
    </dgm:pt>
    <dgm:pt modelId="{A3E0D474-944A-46A4-B3D2-FEFCA0421EC7}" type="pres">
      <dgm:prSet presAssocID="{1C77CBCD-4492-4445-B502-948D12E6B6A1}" presName="centerBoxChildren" presStyleCnt="0"/>
      <dgm:spPr/>
    </dgm:pt>
    <dgm:pt modelId="{74F9F853-F323-495E-B9E8-B8C44F7C5C39}" type="pres">
      <dgm:prSet presAssocID="{1B1A2365-9F30-4396-9C2A-43117D7D29C0}" presName="cChild" presStyleLbl="fgAcc1" presStyleIdx="2" presStyleCnt="3" custScaleX="25705" custLinFactNeighborX="7656">
        <dgm:presLayoutVars>
          <dgm:bulletEnabled val="1"/>
        </dgm:presLayoutVars>
      </dgm:prSet>
      <dgm:spPr/>
    </dgm:pt>
  </dgm:ptLst>
  <dgm:cxnLst>
    <dgm:cxn modelId="{5F64D644-DF0E-4F05-B394-93EF54D2F067}" type="presOf" srcId="{1C740888-962D-48AF-B782-2A96BD29C7D5}" destId="{3B1FCD0B-A57D-4B69-BF8B-ADD52024D327}" srcOrd="0" destOrd="0" presId="urn:microsoft.com/office/officeart/2005/8/layout/target2"/>
    <dgm:cxn modelId="{B538A348-D4B7-4D6D-8DFF-8DD28CF018BA}" type="presOf" srcId="{60E4ED46-C756-4B87-A66E-900DE110E5C7}" destId="{97F4C9DB-9E7B-487F-BE4A-5F2BF0A9775E}" srcOrd="0" destOrd="0" presId="urn:microsoft.com/office/officeart/2005/8/layout/target2"/>
    <dgm:cxn modelId="{94300E87-3A18-46C4-82E1-9BC46C651024}" srcId="{1C77CBCD-4492-4445-B502-948D12E6B6A1}" destId="{A7FC7428-0F36-4527-90BE-C2E5DF2A9535}" srcOrd="2" destOrd="0" parTransId="{7D62AA8A-9C82-425C-90A0-9DCD3E097B28}" sibTransId="{61EFFB74-85FA-41E9-85B4-F2A6D3B26704}"/>
    <dgm:cxn modelId="{72EA108B-EC10-4D69-AE96-AC5282105B62}" srcId="{1C77CBCD-4492-4445-B502-948D12E6B6A1}" destId="{AB422D75-C767-4295-A68F-9219D8EDA5BF}" srcOrd="1" destOrd="0" parTransId="{09D8EBA3-E6D7-422C-8043-1567B0A6B0C4}" sibTransId="{64773A73-3B9A-4F67-9295-0D1B35554481}"/>
    <dgm:cxn modelId="{34C298B3-9CBB-4BAE-9EA7-D29D82F5FA1A}" type="presOf" srcId="{1C77CBCD-4492-4445-B502-948D12E6B6A1}" destId="{0BFE1E41-FBD0-4F7D-BB7A-BE192AAB459A}" srcOrd="0" destOrd="0" presId="urn:microsoft.com/office/officeart/2005/8/layout/target2"/>
    <dgm:cxn modelId="{58CD23D8-7659-43BB-96ED-08D2D222FBEB}" type="presOf" srcId="{A7FC7428-0F36-4527-90BE-C2E5DF2A9535}" destId="{41722FDD-0721-48DC-B060-33698126D2C9}" srcOrd="0" destOrd="0" presId="urn:microsoft.com/office/officeart/2005/8/layout/target2"/>
    <dgm:cxn modelId="{4CC002E1-D47C-4A98-96CB-4BE7541087DE}" srcId="{AB422D75-C767-4295-A68F-9219D8EDA5BF}" destId="{1C740888-962D-48AF-B782-2A96BD29C7D5}" srcOrd="0" destOrd="0" parTransId="{584C725D-3158-42C5-8545-17358172D04C}" sibTransId="{E409AA4F-68B5-40C4-B533-DE82AACF9703}"/>
    <dgm:cxn modelId="{48EE1DE5-350F-47B4-94AC-08F868500CB2}" srcId="{ED5671C0-502D-4548-8A43-9A6800B5EE99}" destId="{60E4ED46-C756-4B87-A66E-900DE110E5C7}" srcOrd="0" destOrd="0" parTransId="{6A995081-FDAA-4B53-9808-8EB40B9240B4}" sibTransId="{61E6C85D-F7B0-46B7-A074-F299E3F41FAF}"/>
    <dgm:cxn modelId="{6EA795EB-4973-4276-8142-74BAAD1868FF}" type="presOf" srcId="{ED5671C0-502D-4548-8A43-9A6800B5EE99}" destId="{42032C82-291A-4BB2-907B-9F8B4477858C}" srcOrd="0" destOrd="0" presId="urn:microsoft.com/office/officeart/2005/8/layout/target2"/>
    <dgm:cxn modelId="{957CA3EF-373B-4CE2-92A4-4CD5B95DF797}" type="presOf" srcId="{1B1A2365-9F30-4396-9C2A-43117D7D29C0}" destId="{74F9F853-F323-495E-B9E8-B8C44F7C5C39}" srcOrd="0" destOrd="0" presId="urn:microsoft.com/office/officeart/2005/8/layout/target2"/>
    <dgm:cxn modelId="{C4AC0CF5-6FFA-48D1-A00C-A811B320B28E}" type="presOf" srcId="{AB422D75-C767-4295-A68F-9219D8EDA5BF}" destId="{6C3E8AE2-539C-417D-8695-D6EA2F5548B2}" srcOrd="0" destOrd="0" presId="urn:microsoft.com/office/officeart/2005/8/layout/target2"/>
    <dgm:cxn modelId="{F181BCF7-96E0-4D1E-A912-9C98D81FE744}" srcId="{1C77CBCD-4492-4445-B502-948D12E6B6A1}" destId="{ED5671C0-502D-4548-8A43-9A6800B5EE99}" srcOrd="0" destOrd="0" parTransId="{89FFEFE9-3EBA-4A51-A916-5E471E156E51}" sibTransId="{09DD5EF4-7509-4371-B0A3-F17AE4FACEFA}"/>
    <dgm:cxn modelId="{E1C259FC-33E9-4712-9E82-428B0918029C}" srcId="{A7FC7428-0F36-4527-90BE-C2E5DF2A9535}" destId="{1B1A2365-9F30-4396-9C2A-43117D7D29C0}" srcOrd="0" destOrd="0" parTransId="{19DDA111-90FD-4407-91DA-C8A25FF03C01}" sibTransId="{0C722BBF-8D38-4BDA-B17A-A4E2C86196E4}"/>
    <dgm:cxn modelId="{D0421172-1F57-45D4-BA30-2C6A42897F1F}" type="presParOf" srcId="{0BFE1E41-FBD0-4F7D-BB7A-BE192AAB459A}" destId="{3F9EFAD8-4129-4031-8FB3-FEB239C9BF08}" srcOrd="0" destOrd="0" presId="urn:microsoft.com/office/officeart/2005/8/layout/target2"/>
    <dgm:cxn modelId="{EB376D9B-5EF7-4517-B4A2-676ADECFB24D}" type="presParOf" srcId="{3F9EFAD8-4129-4031-8FB3-FEB239C9BF08}" destId="{42032C82-291A-4BB2-907B-9F8B4477858C}" srcOrd="0" destOrd="0" presId="urn:microsoft.com/office/officeart/2005/8/layout/target2"/>
    <dgm:cxn modelId="{A6394A3F-698B-419F-933F-2CD93BC83F41}" type="presParOf" srcId="{3F9EFAD8-4129-4031-8FB3-FEB239C9BF08}" destId="{68A52F54-77D3-4CD4-9E00-DA2A65FF82E0}" srcOrd="1" destOrd="0" presId="urn:microsoft.com/office/officeart/2005/8/layout/target2"/>
    <dgm:cxn modelId="{74FCA25F-1DD7-4E26-92C2-B029E70F2C0D}" type="presParOf" srcId="{68A52F54-77D3-4CD4-9E00-DA2A65FF82E0}" destId="{97F4C9DB-9E7B-487F-BE4A-5F2BF0A9775E}" srcOrd="0" destOrd="0" presId="urn:microsoft.com/office/officeart/2005/8/layout/target2"/>
    <dgm:cxn modelId="{98A41851-7247-45A9-9E8C-EB3C8B99D144}" type="presParOf" srcId="{0BFE1E41-FBD0-4F7D-BB7A-BE192AAB459A}" destId="{C711138E-DDE8-4456-ABF7-BAA07FDA87D9}" srcOrd="1" destOrd="0" presId="urn:microsoft.com/office/officeart/2005/8/layout/target2"/>
    <dgm:cxn modelId="{4872FEE2-98CE-4528-A090-5798DB19D2FC}" type="presParOf" srcId="{C711138E-DDE8-4456-ABF7-BAA07FDA87D9}" destId="{6C3E8AE2-539C-417D-8695-D6EA2F5548B2}" srcOrd="0" destOrd="0" presId="urn:microsoft.com/office/officeart/2005/8/layout/target2"/>
    <dgm:cxn modelId="{1CAD7998-D3D7-4476-967B-426A04D8ABCF}" type="presParOf" srcId="{C711138E-DDE8-4456-ABF7-BAA07FDA87D9}" destId="{DC7CC96E-E61A-4499-AB17-A491C777085B}" srcOrd="1" destOrd="0" presId="urn:microsoft.com/office/officeart/2005/8/layout/target2"/>
    <dgm:cxn modelId="{CC9FA3D6-E0B8-44E0-9559-6AAF2B143183}" type="presParOf" srcId="{DC7CC96E-E61A-4499-AB17-A491C777085B}" destId="{3B1FCD0B-A57D-4B69-BF8B-ADD52024D327}" srcOrd="0" destOrd="0" presId="urn:microsoft.com/office/officeart/2005/8/layout/target2"/>
    <dgm:cxn modelId="{CA334BA8-71FB-4146-B453-9D97E8542AD2}" type="presParOf" srcId="{0BFE1E41-FBD0-4F7D-BB7A-BE192AAB459A}" destId="{C36918D3-F656-4820-9239-719CF64D9C66}" srcOrd="2" destOrd="0" presId="urn:microsoft.com/office/officeart/2005/8/layout/target2"/>
    <dgm:cxn modelId="{E2AC2979-F1FA-4AC8-A72B-D17F55AB1647}" type="presParOf" srcId="{C36918D3-F656-4820-9239-719CF64D9C66}" destId="{41722FDD-0721-48DC-B060-33698126D2C9}" srcOrd="0" destOrd="0" presId="urn:microsoft.com/office/officeart/2005/8/layout/target2"/>
    <dgm:cxn modelId="{26BC652A-D826-42D7-9AFF-70BE996B5911}" type="presParOf" srcId="{C36918D3-F656-4820-9239-719CF64D9C66}" destId="{A3E0D474-944A-46A4-B3D2-FEFCA0421EC7}" srcOrd="1" destOrd="0" presId="urn:microsoft.com/office/officeart/2005/8/layout/target2"/>
    <dgm:cxn modelId="{CA26E3C1-C2C0-42BE-934F-4FB43EFC5A19}" type="presParOf" srcId="{A3E0D474-944A-46A4-B3D2-FEFCA0421EC7}" destId="{74F9F853-F323-495E-B9E8-B8C44F7C5C39}"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32C82-291A-4BB2-907B-9F8B4477858C}">
      <dsp:nvSpPr>
        <dsp:cNvPr id="0" name=""/>
        <dsp:cNvSpPr/>
      </dsp:nvSpPr>
      <dsp:spPr>
        <a:xfrm>
          <a:off x="0" y="0"/>
          <a:ext cx="7679049" cy="3038007"/>
        </a:xfrm>
        <a:prstGeom prst="roundRect">
          <a:avLst>
            <a:gd name="adj" fmla="val 85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2357831" numCol="1" spcCol="1270" anchor="t" anchorCtr="0">
          <a:noAutofit/>
        </a:bodyPr>
        <a:lstStyle/>
        <a:p>
          <a:pPr marL="0" lvl="0" indent="0" algn="l" defTabSz="1111250">
            <a:lnSpc>
              <a:spcPct val="90000"/>
            </a:lnSpc>
            <a:spcBef>
              <a:spcPct val="0"/>
            </a:spcBef>
            <a:spcAft>
              <a:spcPct val="35000"/>
            </a:spcAft>
            <a:buNone/>
          </a:pPr>
          <a:r>
            <a:rPr lang="tr-TR" sz="2500" kern="1200" dirty="0"/>
            <a:t>JDK</a:t>
          </a:r>
        </a:p>
      </dsp:txBody>
      <dsp:txXfrm>
        <a:off x="75633" y="75633"/>
        <a:ext cx="7527783" cy="2886741"/>
      </dsp:txXfrm>
    </dsp:sp>
    <dsp:sp modelId="{97F4C9DB-9E7B-487F-BE4A-5F2BF0A9775E}">
      <dsp:nvSpPr>
        <dsp:cNvPr id="0" name=""/>
        <dsp:cNvSpPr/>
      </dsp:nvSpPr>
      <dsp:spPr>
        <a:xfrm rot="10800000" flipV="1">
          <a:off x="2048724" y="204904"/>
          <a:ext cx="3816541" cy="432806"/>
        </a:xfrm>
        <a:prstGeom prst="roundRect">
          <a:avLst>
            <a:gd name="adj" fmla="val 105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err="1"/>
            <a:t>Debug</a:t>
          </a:r>
          <a:r>
            <a:rPr lang="tr-TR" sz="1400" kern="1200" dirty="0"/>
            <a:t>, </a:t>
          </a:r>
          <a:r>
            <a:rPr lang="tr-TR" sz="1400" kern="1200" dirty="0" err="1"/>
            <a:t>Compile</a:t>
          </a:r>
          <a:r>
            <a:rPr lang="tr-TR" sz="1400" kern="1200" dirty="0"/>
            <a:t> Araçları, Javac</a:t>
          </a:r>
        </a:p>
      </dsp:txBody>
      <dsp:txXfrm rot="-10800000">
        <a:off x="2062034" y="218214"/>
        <a:ext cx="3789921" cy="406186"/>
      </dsp:txXfrm>
    </dsp:sp>
    <dsp:sp modelId="{6C3E8AE2-539C-417D-8695-D6EA2F5548B2}">
      <dsp:nvSpPr>
        <dsp:cNvPr id="0" name=""/>
        <dsp:cNvSpPr/>
      </dsp:nvSpPr>
      <dsp:spPr>
        <a:xfrm>
          <a:off x="865519" y="807711"/>
          <a:ext cx="5951262" cy="2126604"/>
        </a:xfrm>
        <a:prstGeom prst="roundRect">
          <a:avLst>
            <a:gd name="adj" fmla="val 105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1350394" numCol="1" spcCol="1270" anchor="t" anchorCtr="0">
          <a:noAutofit/>
        </a:bodyPr>
        <a:lstStyle/>
        <a:p>
          <a:pPr marL="0" lvl="0" indent="0" algn="l" defTabSz="1111250">
            <a:lnSpc>
              <a:spcPct val="90000"/>
            </a:lnSpc>
            <a:spcBef>
              <a:spcPct val="0"/>
            </a:spcBef>
            <a:spcAft>
              <a:spcPct val="35000"/>
            </a:spcAft>
            <a:buNone/>
          </a:pPr>
          <a:r>
            <a:rPr lang="tr-TR" sz="2500" kern="1200" dirty="0"/>
            <a:t>JRE</a:t>
          </a:r>
        </a:p>
      </dsp:txBody>
      <dsp:txXfrm>
        <a:off x="930919" y="873111"/>
        <a:ext cx="5820462" cy="1995804"/>
      </dsp:txXfrm>
    </dsp:sp>
    <dsp:sp modelId="{3B1FCD0B-A57D-4B69-BF8B-ADD52024D327}">
      <dsp:nvSpPr>
        <dsp:cNvPr id="0" name=""/>
        <dsp:cNvSpPr/>
      </dsp:nvSpPr>
      <dsp:spPr>
        <a:xfrm>
          <a:off x="2076922" y="913202"/>
          <a:ext cx="4149887" cy="534631"/>
        </a:xfrm>
        <a:prstGeom prst="roundRect">
          <a:avLst>
            <a:gd name="adj" fmla="val 105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Java API, Library</a:t>
          </a:r>
        </a:p>
      </dsp:txBody>
      <dsp:txXfrm>
        <a:off x="2093364" y="929644"/>
        <a:ext cx="4117003" cy="501747"/>
      </dsp:txXfrm>
    </dsp:sp>
    <dsp:sp modelId="{41722FDD-0721-48DC-B060-33698126D2C9}">
      <dsp:nvSpPr>
        <dsp:cNvPr id="0" name=""/>
        <dsp:cNvSpPr/>
      </dsp:nvSpPr>
      <dsp:spPr>
        <a:xfrm>
          <a:off x="1710168" y="1531058"/>
          <a:ext cx="4261872" cy="1215202"/>
        </a:xfrm>
        <a:prstGeom prst="roundRect">
          <a:avLst>
            <a:gd name="adj" fmla="val 105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685914" numCol="1" spcCol="1270" anchor="t" anchorCtr="0">
          <a:noAutofit/>
        </a:bodyPr>
        <a:lstStyle/>
        <a:p>
          <a:pPr marL="0" lvl="0" indent="0" algn="l" defTabSz="1111250">
            <a:lnSpc>
              <a:spcPct val="90000"/>
            </a:lnSpc>
            <a:spcBef>
              <a:spcPct val="0"/>
            </a:spcBef>
            <a:spcAft>
              <a:spcPct val="35000"/>
            </a:spcAft>
            <a:buNone/>
          </a:pPr>
          <a:r>
            <a:rPr lang="tr-TR" sz="2500" kern="1200" dirty="0"/>
            <a:t>JVM</a:t>
          </a:r>
        </a:p>
      </dsp:txBody>
      <dsp:txXfrm>
        <a:off x="1747540" y="1568430"/>
        <a:ext cx="4187128" cy="1140458"/>
      </dsp:txXfrm>
    </dsp:sp>
    <dsp:sp modelId="{74F9F853-F323-495E-B9E8-B8C44F7C5C39}">
      <dsp:nvSpPr>
        <dsp:cNvPr id="0" name=""/>
        <dsp:cNvSpPr/>
      </dsp:nvSpPr>
      <dsp:spPr>
        <a:xfrm>
          <a:off x="3449745" y="2065844"/>
          <a:ext cx="1040738" cy="546841"/>
        </a:xfrm>
        <a:prstGeom prst="roundRect">
          <a:avLst>
            <a:gd name="adj" fmla="val 105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JIT Interpreter</a:t>
          </a:r>
        </a:p>
      </dsp:txBody>
      <dsp:txXfrm>
        <a:off x="3466562" y="2082661"/>
        <a:ext cx="1007104" cy="513207"/>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20EBD-BBB4-445C-950D-0BD4C9D7B169}" type="datetimeFigureOut">
              <a:rPr lang="tr-TR" smtClean="0"/>
              <a:t>24.01.2022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F376A-4340-4153-9502-3A819DA2B1D7}" type="slidenum">
              <a:rPr lang="tr-TR" smtClean="0"/>
              <a:t>‹#›</a:t>
            </a:fld>
            <a:endParaRPr lang="tr-TR"/>
          </a:p>
        </p:txBody>
      </p:sp>
    </p:spTree>
    <p:extLst>
      <p:ext uri="{BB962C8B-B14F-4D97-AF65-F5344CB8AC3E}">
        <p14:creationId xmlns:p14="http://schemas.microsoft.com/office/powerpoint/2010/main" val="14020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77AF376A-4340-4153-9502-3A819DA2B1D7}" type="slidenum">
              <a:rPr lang="tr-TR" smtClean="0"/>
              <a:t>7</a:t>
            </a:fld>
            <a:endParaRPr lang="tr-TR"/>
          </a:p>
        </p:txBody>
      </p:sp>
    </p:spTree>
    <p:extLst>
      <p:ext uri="{BB962C8B-B14F-4D97-AF65-F5344CB8AC3E}">
        <p14:creationId xmlns:p14="http://schemas.microsoft.com/office/powerpoint/2010/main" val="91281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03DD81D-8E29-44D9-B6F6-D6F53F1C07E9}"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173263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03DD81D-8E29-44D9-B6F6-D6F53F1C07E9}"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72046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03DD81D-8E29-44D9-B6F6-D6F53F1C07E9}"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F720F1-9A5E-4D2B-A874-197D3E63A12C}"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166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C03DD81D-8E29-44D9-B6F6-D6F53F1C07E9}"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1754067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C03DD81D-8E29-44D9-B6F6-D6F53F1C07E9}"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F720F1-9A5E-4D2B-A874-197D3E63A12C}"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927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C03DD81D-8E29-44D9-B6F6-D6F53F1C07E9}"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2507951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03DD81D-8E29-44D9-B6F6-D6F53F1C07E9}"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113247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03DD81D-8E29-44D9-B6F6-D6F53F1C07E9}"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162380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03DD81D-8E29-44D9-B6F6-D6F53F1C07E9}"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178184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03DD81D-8E29-44D9-B6F6-D6F53F1C07E9}" type="datetimeFigureOut">
              <a:rPr lang="tr-TR" smtClean="0"/>
              <a:t>24.01.2022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339706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03DD81D-8E29-44D9-B6F6-D6F53F1C07E9}"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145753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03DD81D-8E29-44D9-B6F6-D6F53F1C07E9}" type="datetimeFigureOut">
              <a:rPr lang="tr-TR" smtClean="0"/>
              <a:t>24.01.2022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229502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03DD81D-8E29-44D9-B6F6-D6F53F1C07E9}" type="datetimeFigureOut">
              <a:rPr lang="tr-TR" smtClean="0"/>
              <a:t>24.01.2022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388581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DD81D-8E29-44D9-B6F6-D6F53F1C07E9}" type="datetimeFigureOut">
              <a:rPr lang="tr-TR" smtClean="0"/>
              <a:t>24.01.2022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96961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03DD81D-8E29-44D9-B6F6-D6F53F1C07E9}"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309365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03DD81D-8E29-44D9-B6F6-D6F53F1C07E9}" type="datetimeFigureOut">
              <a:rPr lang="tr-TR" smtClean="0"/>
              <a:t>24.01.2022</a:t>
            </a:fld>
            <a:endParaRPr lang="tr-TR"/>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F720F1-9A5E-4D2B-A874-197D3E63A12C}" type="slidenum">
              <a:rPr lang="tr-TR" smtClean="0"/>
              <a:t>‹#›</a:t>
            </a:fld>
            <a:endParaRPr lang="tr-TR"/>
          </a:p>
        </p:txBody>
      </p:sp>
    </p:spTree>
    <p:extLst>
      <p:ext uri="{BB962C8B-B14F-4D97-AF65-F5344CB8AC3E}">
        <p14:creationId xmlns:p14="http://schemas.microsoft.com/office/powerpoint/2010/main" val="396018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03DD81D-8E29-44D9-B6F6-D6F53F1C07E9}" type="datetimeFigureOut">
              <a:rPr lang="tr-TR" smtClean="0"/>
              <a:t>24.01.2022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7F720F1-9A5E-4D2B-A874-197D3E63A12C}" type="slidenum">
              <a:rPr lang="tr-TR" smtClean="0"/>
              <a:t>‹#›</a:t>
            </a:fld>
            <a:endParaRPr lang="tr-TR"/>
          </a:p>
        </p:txBody>
      </p:sp>
    </p:spTree>
    <p:extLst>
      <p:ext uri="{BB962C8B-B14F-4D97-AF65-F5344CB8AC3E}">
        <p14:creationId xmlns:p14="http://schemas.microsoft.com/office/powerpoint/2010/main" val="6139224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905A65-C597-43F6-92DB-8DD8D6C8382B}"/>
              </a:ext>
            </a:extLst>
          </p:cNvPr>
          <p:cNvSpPr>
            <a:spLocks noGrp="1"/>
          </p:cNvSpPr>
          <p:nvPr>
            <p:ph type="ctrTitle"/>
          </p:nvPr>
        </p:nvSpPr>
        <p:spPr>
          <a:xfrm>
            <a:off x="1595269" y="1122363"/>
            <a:ext cx="9001462" cy="1785729"/>
          </a:xfrm>
        </p:spPr>
        <p:txBody>
          <a:bodyPr/>
          <a:lstStyle/>
          <a:p>
            <a:r>
              <a:rPr lang="tr-TR" dirty="0"/>
              <a:t>Patika.dev-Innova </a:t>
            </a:r>
            <a:br>
              <a:rPr lang="tr-TR" dirty="0"/>
            </a:br>
            <a:r>
              <a:rPr lang="tr-TR" dirty="0"/>
              <a:t>Spring Bootcamp</a:t>
            </a:r>
          </a:p>
        </p:txBody>
      </p:sp>
      <p:sp>
        <p:nvSpPr>
          <p:cNvPr id="3" name="Alt Başlık 2">
            <a:extLst>
              <a:ext uri="{FF2B5EF4-FFF2-40B4-BE49-F238E27FC236}">
                <a16:creationId xmlns:a16="http://schemas.microsoft.com/office/drawing/2014/main" id="{AF530C07-EC69-49F9-974E-92EB29A94B5C}"/>
              </a:ext>
            </a:extLst>
          </p:cNvPr>
          <p:cNvSpPr>
            <a:spLocks noGrp="1"/>
          </p:cNvSpPr>
          <p:nvPr>
            <p:ph type="subTitle" idx="1"/>
          </p:nvPr>
        </p:nvSpPr>
        <p:spPr>
          <a:xfrm>
            <a:off x="1595269" y="3602038"/>
            <a:ext cx="9001462" cy="1194814"/>
          </a:xfrm>
        </p:spPr>
        <p:txBody>
          <a:bodyPr>
            <a:normAutofit/>
          </a:bodyPr>
          <a:lstStyle/>
          <a:p>
            <a:r>
              <a:rPr lang="tr-TR" cap="none" dirty="0"/>
              <a:t>Umut Çağrı Altınsoy / Elektrik- Elektronik Mühendisi</a:t>
            </a:r>
          </a:p>
          <a:p>
            <a:r>
              <a:rPr lang="tr-TR" cap="none" dirty="0"/>
              <a:t>8 Ocak 2022 – Ödev 1</a:t>
            </a:r>
          </a:p>
        </p:txBody>
      </p:sp>
    </p:spTree>
    <p:extLst>
      <p:ext uri="{BB962C8B-B14F-4D97-AF65-F5344CB8AC3E}">
        <p14:creationId xmlns:p14="http://schemas.microsoft.com/office/powerpoint/2010/main" val="680135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DF80D4-9A56-4D06-B950-0B511973EA5C}"/>
              </a:ext>
            </a:extLst>
          </p:cNvPr>
          <p:cNvSpPr>
            <a:spLocks noGrp="1"/>
          </p:cNvSpPr>
          <p:nvPr>
            <p:ph type="title"/>
          </p:nvPr>
        </p:nvSpPr>
        <p:spPr>
          <a:xfrm>
            <a:off x="2593779" y="595975"/>
            <a:ext cx="8911687" cy="1280890"/>
          </a:xfrm>
        </p:spPr>
        <p:txBody>
          <a:bodyPr/>
          <a:lstStyle/>
          <a:p>
            <a:r>
              <a:rPr lang="tr-TR" dirty="0"/>
              <a:t>Serileştirme(Serialization) Nedir?</a:t>
            </a:r>
          </a:p>
        </p:txBody>
      </p:sp>
      <p:sp>
        <p:nvSpPr>
          <p:cNvPr id="3" name="İçerik Yer Tutucusu 2">
            <a:extLst>
              <a:ext uri="{FF2B5EF4-FFF2-40B4-BE49-F238E27FC236}">
                <a16:creationId xmlns:a16="http://schemas.microsoft.com/office/drawing/2014/main" id="{90889DF0-CCA9-4E38-B53E-815D70027391}"/>
              </a:ext>
            </a:extLst>
          </p:cNvPr>
          <p:cNvSpPr>
            <a:spLocks noGrp="1"/>
          </p:cNvSpPr>
          <p:nvPr>
            <p:ph idx="1"/>
          </p:nvPr>
        </p:nvSpPr>
        <p:spPr>
          <a:xfrm>
            <a:off x="2586353" y="2297280"/>
            <a:ext cx="8915400" cy="1982373"/>
          </a:xfrm>
        </p:spPr>
        <p:txBody>
          <a:bodyPr/>
          <a:lstStyle/>
          <a:p>
            <a:r>
              <a:rPr lang="tr-TR" dirty="0"/>
              <a:t>Java’da Serialization API sayesinde bir nesnenin kopyasını, Java platformu dışında da depolayabiliriz. Bu mekanizma ile nesneyi depolanan yerden çekip, aynı durum ve özellikleri ile kullanmaya devam edebiliriz. Tüm bu sürece, Object Serialization(Nesne Serileştirme) adı verilir.</a:t>
            </a:r>
          </a:p>
        </p:txBody>
      </p:sp>
    </p:spTree>
    <p:extLst>
      <p:ext uri="{BB962C8B-B14F-4D97-AF65-F5344CB8AC3E}">
        <p14:creationId xmlns:p14="http://schemas.microsoft.com/office/powerpoint/2010/main" val="942104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AFE282-06D2-49DC-8915-3E59728E1A32}"/>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935C7606-CD5A-4D07-8369-F204787304EF}"/>
              </a:ext>
            </a:extLst>
          </p:cNvPr>
          <p:cNvSpPr>
            <a:spLocks noGrp="1"/>
          </p:cNvSpPr>
          <p:nvPr>
            <p:ph idx="1"/>
          </p:nvPr>
        </p:nvSpPr>
        <p:spPr/>
        <p:txBody>
          <a:bodyPr/>
          <a:lstStyle/>
          <a:p>
            <a:pPr marL="0" indent="0">
              <a:buNone/>
            </a:pPr>
            <a:endParaRPr lang="tr-TR" dirty="0"/>
          </a:p>
          <a:p>
            <a:r>
              <a:rPr lang="tr-TR" dirty="0"/>
              <a:t>Lambda Expressions</a:t>
            </a:r>
          </a:p>
          <a:p>
            <a:r>
              <a:rPr lang="tr-TR" dirty="0"/>
              <a:t>Functional Interfaces</a:t>
            </a:r>
          </a:p>
          <a:p>
            <a:r>
              <a:rPr lang="tr-TR" dirty="0"/>
              <a:t>Method References</a:t>
            </a:r>
          </a:p>
          <a:p>
            <a:r>
              <a:rPr lang="tr-TR" dirty="0"/>
              <a:t>Stream API</a:t>
            </a:r>
          </a:p>
          <a:p>
            <a:r>
              <a:rPr lang="tr-TR" dirty="0"/>
              <a:t>Optional Class</a:t>
            </a:r>
          </a:p>
          <a:p>
            <a:r>
              <a:rPr lang="tr-TR" dirty="0"/>
              <a:t>Concurrency Improvement</a:t>
            </a:r>
          </a:p>
          <a:p>
            <a:r>
              <a:rPr lang="tr-TR" dirty="0"/>
              <a:t>Date&amp;Time API</a:t>
            </a:r>
          </a:p>
          <a:p>
            <a:r>
              <a:rPr lang="tr-TR" dirty="0"/>
              <a:t>Base64 Encoding and Decoding</a:t>
            </a:r>
          </a:p>
          <a:p>
            <a:endParaRPr lang="tr-TR" dirty="0"/>
          </a:p>
          <a:p>
            <a:pPr marL="0" indent="0">
              <a:buNone/>
            </a:pPr>
            <a:endParaRPr lang="tr-TR" dirty="0"/>
          </a:p>
        </p:txBody>
      </p:sp>
    </p:spTree>
    <p:extLst>
      <p:ext uri="{BB962C8B-B14F-4D97-AF65-F5344CB8AC3E}">
        <p14:creationId xmlns:p14="http://schemas.microsoft.com/office/powerpoint/2010/main" val="157407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2A2095-F208-4E28-A75E-4FEA2AB0924C}"/>
              </a:ext>
            </a:extLst>
          </p:cNvPr>
          <p:cNvSpPr>
            <a:spLocks noGrp="1"/>
          </p:cNvSpPr>
          <p:nvPr>
            <p:ph type="title"/>
          </p:nvPr>
        </p:nvSpPr>
        <p:spPr/>
        <p:txBody>
          <a:bodyPr>
            <a:normAutofit/>
          </a:bodyPr>
          <a:lstStyle/>
          <a:p>
            <a:r>
              <a:rPr lang="tr-TR" dirty="0"/>
              <a:t>Lambda Expressions</a:t>
            </a:r>
            <a:br>
              <a:rPr lang="tr-TR" dirty="0"/>
            </a:br>
            <a:endParaRPr lang="tr-TR" dirty="0"/>
          </a:p>
        </p:txBody>
      </p:sp>
      <p:sp>
        <p:nvSpPr>
          <p:cNvPr id="3" name="İçerik Yer Tutucusu 2">
            <a:extLst>
              <a:ext uri="{FF2B5EF4-FFF2-40B4-BE49-F238E27FC236}">
                <a16:creationId xmlns:a16="http://schemas.microsoft.com/office/drawing/2014/main" id="{6145DE61-3506-42C1-A039-251BE13053AB}"/>
              </a:ext>
            </a:extLst>
          </p:cNvPr>
          <p:cNvSpPr>
            <a:spLocks noGrp="1"/>
          </p:cNvSpPr>
          <p:nvPr>
            <p:ph idx="1"/>
          </p:nvPr>
        </p:nvSpPr>
        <p:spPr/>
        <p:txBody>
          <a:bodyPr/>
          <a:lstStyle/>
          <a:p>
            <a:r>
              <a:rPr lang="tr-TR" dirty="0"/>
              <a:t>Lambda expressions’lar, herhangi bir class’a ait olmadan iş yapabilen fonksiyonlardır. Lambda sayesinde hem daha okunabilir kod yazabiliyor, hem de kod tekrarlarından kurtuluyoruz. Bir lambda ifadesini tekrar tekrar kullanabilir, parametre olarak başka bir yere iletebiliriz.</a:t>
            </a:r>
          </a:p>
          <a:p>
            <a:endParaRPr lang="tr-TR" dirty="0"/>
          </a:p>
          <a:p>
            <a:r>
              <a:rPr lang="tr-TR" dirty="0"/>
              <a:t>(argument-list) -&gt; {body} şeklinde ifade edilir.</a:t>
            </a:r>
          </a:p>
        </p:txBody>
      </p:sp>
    </p:spTree>
    <p:extLst>
      <p:ext uri="{BB962C8B-B14F-4D97-AF65-F5344CB8AC3E}">
        <p14:creationId xmlns:p14="http://schemas.microsoft.com/office/powerpoint/2010/main" val="69894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84E772-AA9F-4FB1-92C0-B0F3C7117003}"/>
              </a:ext>
            </a:extLst>
          </p:cNvPr>
          <p:cNvSpPr>
            <a:spLocks noGrp="1"/>
          </p:cNvSpPr>
          <p:nvPr>
            <p:ph type="title"/>
          </p:nvPr>
        </p:nvSpPr>
        <p:spPr/>
        <p:txBody>
          <a:bodyPr/>
          <a:lstStyle/>
          <a:p>
            <a:r>
              <a:rPr lang="tr-TR" dirty="0"/>
              <a:t>Functional Interfaces</a:t>
            </a:r>
          </a:p>
        </p:txBody>
      </p:sp>
      <p:sp>
        <p:nvSpPr>
          <p:cNvPr id="3" name="İçerik Yer Tutucusu 2">
            <a:extLst>
              <a:ext uri="{FF2B5EF4-FFF2-40B4-BE49-F238E27FC236}">
                <a16:creationId xmlns:a16="http://schemas.microsoft.com/office/drawing/2014/main" id="{9B87C8D2-10FD-44E1-BF83-842B4729B7FA}"/>
              </a:ext>
            </a:extLst>
          </p:cNvPr>
          <p:cNvSpPr>
            <a:spLocks noGrp="1"/>
          </p:cNvSpPr>
          <p:nvPr>
            <p:ph idx="1"/>
          </p:nvPr>
        </p:nvSpPr>
        <p:spPr/>
        <p:txBody>
          <a:bodyPr/>
          <a:lstStyle/>
          <a:p>
            <a:r>
              <a:rPr lang="tr-TR" dirty="0"/>
              <a:t>Tek bir abstract methodu bulunan interface’ler için kullanılan tanımdır. Lambda ifadeleri ile sıkı bir ilişki içerisindedir. Ayrıca Single Abstract Method Interfaces (SAM Interface) olarak da bilinir. Functional interface’ler default ve static methodlar içerebilir ancak tek bir tane abstract methodu olmalıdır. Bunun nedeni ise lambda ifadeleri ile çalışabilmesini sağlamaktır.</a:t>
            </a:r>
          </a:p>
        </p:txBody>
      </p:sp>
    </p:spTree>
    <p:extLst>
      <p:ext uri="{BB962C8B-B14F-4D97-AF65-F5344CB8AC3E}">
        <p14:creationId xmlns:p14="http://schemas.microsoft.com/office/powerpoint/2010/main" val="291595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57AFAE-92AD-40D5-8C26-72FF3AE63E8B}"/>
              </a:ext>
            </a:extLst>
          </p:cNvPr>
          <p:cNvSpPr>
            <a:spLocks noGrp="1"/>
          </p:cNvSpPr>
          <p:nvPr>
            <p:ph type="title"/>
          </p:nvPr>
        </p:nvSpPr>
        <p:spPr/>
        <p:txBody>
          <a:bodyPr/>
          <a:lstStyle/>
          <a:p>
            <a:r>
              <a:rPr lang="tr-TR" dirty="0"/>
              <a:t>Method References</a:t>
            </a:r>
          </a:p>
        </p:txBody>
      </p:sp>
      <p:sp>
        <p:nvSpPr>
          <p:cNvPr id="3" name="İçerik Yer Tutucusu 2">
            <a:extLst>
              <a:ext uri="{FF2B5EF4-FFF2-40B4-BE49-F238E27FC236}">
                <a16:creationId xmlns:a16="http://schemas.microsoft.com/office/drawing/2014/main" id="{F14E690A-9D5E-4BDA-94FB-C4C4D65503A5}"/>
              </a:ext>
            </a:extLst>
          </p:cNvPr>
          <p:cNvSpPr>
            <a:spLocks noGrp="1"/>
          </p:cNvSpPr>
          <p:nvPr>
            <p:ph idx="1"/>
          </p:nvPr>
        </p:nvSpPr>
        <p:spPr/>
        <p:txBody>
          <a:bodyPr/>
          <a:lstStyle/>
          <a:p>
            <a:r>
              <a:rPr lang="tr-TR" dirty="0"/>
              <a:t>Method Reference, functional interface methodunu belirtmek için kullanılır. Lambda ifadesinin kolay ve kullanışlı bir biçimidir. Sadece bir methoda atıfta bulunmak için lambda ifadesini her kullandığımızda, lambda ifadesini method reference ile değiştirebiliriz.</a:t>
            </a:r>
          </a:p>
        </p:txBody>
      </p:sp>
    </p:spTree>
    <p:extLst>
      <p:ext uri="{BB962C8B-B14F-4D97-AF65-F5344CB8AC3E}">
        <p14:creationId xmlns:p14="http://schemas.microsoft.com/office/powerpoint/2010/main" val="272310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2973A2-A858-405B-ACF5-7D5D8842E7D4}"/>
              </a:ext>
            </a:extLst>
          </p:cNvPr>
          <p:cNvSpPr>
            <a:spLocks noGrp="1"/>
          </p:cNvSpPr>
          <p:nvPr>
            <p:ph type="title"/>
          </p:nvPr>
        </p:nvSpPr>
        <p:spPr/>
        <p:txBody>
          <a:bodyPr/>
          <a:lstStyle/>
          <a:p>
            <a:r>
              <a:rPr lang="tr-TR" dirty="0"/>
              <a:t>Stream API</a:t>
            </a:r>
          </a:p>
        </p:txBody>
      </p:sp>
      <p:sp>
        <p:nvSpPr>
          <p:cNvPr id="3" name="İçerik Yer Tutucusu 2">
            <a:extLst>
              <a:ext uri="{FF2B5EF4-FFF2-40B4-BE49-F238E27FC236}">
                <a16:creationId xmlns:a16="http://schemas.microsoft.com/office/drawing/2014/main" id="{0266C5D9-C5BD-429D-81B4-1D144F5080C8}"/>
              </a:ext>
            </a:extLst>
          </p:cNvPr>
          <p:cNvSpPr>
            <a:spLocks noGrp="1"/>
          </p:cNvSpPr>
          <p:nvPr>
            <p:ph idx="1"/>
          </p:nvPr>
        </p:nvSpPr>
        <p:spPr/>
        <p:txBody>
          <a:bodyPr/>
          <a:lstStyle/>
          <a:p>
            <a:r>
              <a:rPr lang="tr-TR" dirty="0"/>
              <a:t>Stream API, Collection’lar üzerinde bazı işlemleri yapmayı kolaylaştıran bir yapıdır. Stream API sayesinde sık kullanılan çeşitli işlemleri yapabiliriz.</a:t>
            </a:r>
          </a:p>
          <a:p>
            <a:r>
              <a:rPr lang="tr-TR" dirty="0"/>
              <a:t>filter</a:t>
            </a:r>
          </a:p>
          <a:p>
            <a:r>
              <a:rPr lang="tr-TR" dirty="0"/>
              <a:t>forEach</a:t>
            </a:r>
          </a:p>
          <a:p>
            <a:r>
              <a:rPr lang="tr-TR" dirty="0"/>
              <a:t>map</a:t>
            </a:r>
          </a:p>
          <a:p>
            <a:r>
              <a:rPr lang="tr-TR" dirty="0"/>
              <a:t>reduce</a:t>
            </a:r>
          </a:p>
          <a:p>
            <a:r>
              <a:rPr lang="tr-TR" dirty="0"/>
              <a:t>distinct</a:t>
            </a:r>
          </a:p>
          <a:p>
            <a:r>
              <a:rPr lang="tr-TR" dirty="0"/>
              <a:t>limit</a:t>
            </a:r>
          </a:p>
          <a:p>
            <a:r>
              <a:rPr lang="tr-TR" dirty="0"/>
              <a:t>min/max gibi..</a:t>
            </a:r>
          </a:p>
        </p:txBody>
      </p:sp>
    </p:spTree>
    <p:extLst>
      <p:ext uri="{BB962C8B-B14F-4D97-AF65-F5344CB8AC3E}">
        <p14:creationId xmlns:p14="http://schemas.microsoft.com/office/powerpoint/2010/main" val="343284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65E6FE-6F0A-43C4-BDA0-D804FEAB70A0}"/>
              </a:ext>
            </a:extLst>
          </p:cNvPr>
          <p:cNvSpPr>
            <a:spLocks noGrp="1"/>
          </p:cNvSpPr>
          <p:nvPr>
            <p:ph type="title"/>
          </p:nvPr>
        </p:nvSpPr>
        <p:spPr/>
        <p:txBody>
          <a:bodyPr/>
          <a:lstStyle/>
          <a:p>
            <a:r>
              <a:rPr lang="tr-TR" dirty="0"/>
              <a:t>Optional Class</a:t>
            </a:r>
          </a:p>
        </p:txBody>
      </p:sp>
      <p:sp>
        <p:nvSpPr>
          <p:cNvPr id="3" name="İçerik Yer Tutucusu 2">
            <a:extLst>
              <a:ext uri="{FF2B5EF4-FFF2-40B4-BE49-F238E27FC236}">
                <a16:creationId xmlns:a16="http://schemas.microsoft.com/office/drawing/2014/main" id="{6C2074A1-4B63-4D53-A140-2966CA909263}"/>
              </a:ext>
            </a:extLst>
          </p:cNvPr>
          <p:cNvSpPr>
            <a:spLocks noGrp="1"/>
          </p:cNvSpPr>
          <p:nvPr>
            <p:ph idx="1"/>
          </p:nvPr>
        </p:nvSpPr>
        <p:spPr/>
        <p:txBody>
          <a:bodyPr/>
          <a:lstStyle/>
          <a:p>
            <a:r>
              <a:rPr lang="tr-TR" dirty="0"/>
              <a:t>Gelen özelliklerden biri de bir objenin kullanılmadan önce yapılan null check’lerin daha okunabilir ve kontrol edilebilir olmasını sağlayan Optional yapısıdır. Optional class ile daha güvenli ve NullPointerException fırlatmayan kod yazılabiliyor. Objemizi Optional ile Wrap ederek eğer null değilse kullan, null ise başka bir şey yap diyebiliyoruz.</a:t>
            </a:r>
          </a:p>
          <a:p>
            <a:r>
              <a:rPr lang="tr-TR" dirty="0"/>
              <a:t>Optional.of(user); =&gt; user objesi null ise Exception fırlatır.</a:t>
            </a:r>
          </a:p>
          <a:p>
            <a:r>
              <a:rPr lang="tr-TR" dirty="0"/>
              <a:t>Optional.ofNullable(user); =&gt; null olabilir/olmayabilir. Exception fırlatmaz.</a:t>
            </a:r>
          </a:p>
          <a:p>
            <a:r>
              <a:rPr lang="tr-TR" dirty="0"/>
              <a:t>Optional.ofNullable(user).isPresent(); =&gt; null değil ise boolean true döner.</a:t>
            </a:r>
          </a:p>
          <a:p>
            <a:r>
              <a:rPr lang="tr-TR" dirty="0"/>
              <a:t>Optional.ofNullable(user).orElseThrow(throw new UserValidationException(«User can not be null!»)); =&gt; user null ise Exception fırlatmasını istedik.</a:t>
            </a:r>
          </a:p>
        </p:txBody>
      </p:sp>
    </p:spTree>
    <p:extLst>
      <p:ext uri="{BB962C8B-B14F-4D97-AF65-F5344CB8AC3E}">
        <p14:creationId xmlns:p14="http://schemas.microsoft.com/office/powerpoint/2010/main" val="1283502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42010A-B092-4746-A107-EE1F3A99484C}"/>
              </a:ext>
            </a:extLst>
          </p:cNvPr>
          <p:cNvSpPr>
            <a:spLocks noGrp="1"/>
          </p:cNvSpPr>
          <p:nvPr>
            <p:ph type="title"/>
          </p:nvPr>
        </p:nvSpPr>
        <p:spPr/>
        <p:txBody>
          <a:bodyPr/>
          <a:lstStyle/>
          <a:p>
            <a:r>
              <a:rPr lang="tr-TR" dirty="0"/>
              <a:t>Concurrency Improvement</a:t>
            </a:r>
          </a:p>
        </p:txBody>
      </p:sp>
      <p:sp>
        <p:nvSpPr>
          <p:cNvPr id="3" name="İçerik Yer Tutucusu 2">
            <a:extLst>
              <a:ext uri="{FF2B5EF4-FFF2-40B4-BE49-F238E27FC236}">
                <a16:creationId xmlns:a16="http://schemas.microsoft.com/office/drawing/2014/main" id="{50016C78-46E9-4448-B7A7-089E3A358BE5}"/>
              </a:ext>
            </a:extLst>
          </p:cNvPr>
          <p:cNvSpPr>
            <a:spLocks noGrp="1"/>
          </p:cNvSpPr>
          <p:nvPr>
            <p:ph idx="1"/>
          </p:nvPr>
        </p:nvSpPr>
        <p:spPr/>
        <p:txBody>
          <a:bodyPr/>
          <a:lstStyle/>
          <a:p>
            <a:r>
              <a:rPr lang="tr-TR" dirty="0"/>
              <a:t>Java 8 ile birlikte yeni Concurrency API geliştirildi ve concurrent/multitasking işlemler anlaşılır hale geldi. Java 8 ile birlikte artık açık olarak Thread nesneleri oluşturmak ve yönetmek zorunda kalmayacağız.</a:t>
            </a:r>
          </a:p>
          <a:p>
            <a:endParaRPr lang="tr-TR" dirty="0"/>
          </a:p>
        </p:txBody>
      </p:sp>
    </p:spTree>
    <p:extLst>
      <p:ext uri="{BB962C8B-B14F-4D97-AF65-F5344CB8AC3E}">
        <p14:creationId xmlns:p14="http://schemas.microsoft.com/office/powerpoint/2010/main" val="150055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75B7E7-4B02-4014-89C8-1BC28C21DCC7}"/>
              </a:ext>
            </a:extLst>
          </p:cNvPr>
          <p:cNvSpPr>
            <a:spLocks noGrp="1"/>
          </p:cNvSpPr>
          <p:nvPr>
            <p:ph type="title"/>
          </p:nvPr>
        </p:nvSpPr>
        <p:spPr/>
        <p:txBody>
          <a:bodyPr/>
          <a:lstStyle/>
          <a:p>
            <a:r>
              <a:rPr lang="tr-TR" dirty="0"/>
              <a:t>Date&amp;Time API</a:t>
            </a:r>
          </a:p>
        </p:txBody>
      </p:sp>
      <p:sp>
        <p:nvSpPr>
          <p:cNvPr id="3" name="İçerik Yer Tutucusu 2">
            <a:extLst>
              <a:ext uri="{FF2B5EF4-FFF2-40B4-BE49-F238E27FC236}">
                <a16:creationId xmlns:a16="http://schemas.microsoft.com/office/drawing/2014/main" id="{D82F4594-C7A3-4F96-AA84-6A35B7B2BCA0}"/>
              </a:ext>
            </a:extLst>
          </p:cNvPr>
          <p:cNvSpPr>
            <a:spLocks noGrp="1"/>
          </p:cNvSpPr>
          <p:nvPr>
            <p:ph idx="1"/>
          </p:nvPr>
        </p:nvSpPr>
        <p:spPr/>
        <p:txBody>
          <a:bodyPr/>
          <a:lstStyle/>
          <a:p>
            <a:r>
              <a:rPr lang="tr-TR" dirty="0"/>
              <a:t>İş parçacığı için güvenli olmayan eski Java.util.Date’in aksine, yeni Date&amp;Time API değişmez ve setter methodları yoktur. Eski API’de birkaç tarih işlemi vardır, ancak yeni API birçok tarih işlemi sağlar.</a:t>
            </a:r>
          </a:p>
          <a:p>
            <a:endParaRPr lang="tr-TR" dirty="0"/>
          </a:p>
          <a:p>
            <a:r>
              <a:rPr lang="tr-TR" dirty="0"/>
              <a:t>LocalDate date = LocalDate.now(); =&gt; geçerli tarih</a:t>
            </a:r>
          </a:p>
          <a:p>
            <a:r>
              <a:rPr lang="tr-TR" dirty="0"/>
              <a:t>String day = date.getDayOfMonth(); =&gt; ayın günü</a:t>
            </a:r>
          </a:p>
          <a:p>
            <a:r>
              <a:rPr lang="tr-TR" dirty="0"/>
              <a:t>String month = date.getMonthValue(); =&gt; ay</a:t>
            </a:r>
          </a:p>
          <a:p>
            <a:r>
              <a:rPr lang="tr-TR" dirty="0"/>
              <a:t>String year = date.getYear(); =&gt; yıl</a:t>
            </a:r>
          </a:p>
        </p:txBody>
      </p:sp>
    </p:spTree>
    <p:extLst>
      <p:ext uri="{BB962C8B-B14F-4D97-AF65-F5344CB8AC3E}">
        <p14:creationId xmlns:p14="http://schemas.microsoft.com/office/powerpoint/2010/main" val="49570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31BCD1-6C1C-437E-BE26-C07C0BDB208C}"/>
              </a:ext>
            </a:extLst>
          </p:cNvPr>
          <p:cNvSpPr>
            <a:spLocks noGrp="1"/>
          </p:cNvSpPr>
          <p:nvPr>
            <p:ph type="title"/>
          </p:nvPr>
        </p:nvSpPr>
        <p:spPr/>
        <p:txBody>
          <a:bodyPr/>
          <a:lstStyle/>
          <a:p>
            <a:r>
              <a:rPr lang="tr-TR" dirty="0"/>
              <a:t>Base64 Encoding and Decoding</a:t>
            </a:r>
          </a:p>
        </p:txBody>
      </p:sp>
      <p:sp>
        <p:nvSpPr>
          <p:cNvPr id="3" name="İçerik Yer Tutucusu 2">
            <a:extLst>
              <a:ext uri="{FF2B5EF4-FFF2-40B4-BE49-F238E27FC236}">
                <a16:creationId xmlns:a16="http://schemas.microsoft.com/office/drawing/2014/main" id="{A97BC77D-E46C-4833-8791-F426C69C3AE4}"/>
              </a:ext>
            </a:extLst>
          </p:cNvPr>
          <p:cNvSpPr>
            <a:spLocks noGrp="1"/>
          </p:cNvSpPr>
          <p:nvPr>
            <p:ph idx="1"/>
          </p:nvPr>
        </p:nvSpPr>
        <p:spPr/>
        <p:txBody>
          <a:bodyPr/>
          <a:lstStyle/>
          <a:p>
            <a:r>
              <a:rPr lang="tr-TR" dirty="0"/>
              <a:t>Bir projede JSON formatında bir dosya aktarabilmek için Base64 encoding ve decoding kullanmak gerekiyordu.</a:t>
            </a:r>
          </a:p>
          <a:p>
            <a:endParaRPr lang="tr-TR" dirty="0"/>
          </a:p>
          <a:p>
            <a:r>
              <a:rPr lang="tr-TR" dirty="0"/>
              <a:t>Bunu yapmak için 3.taraf bir API olan Apache Base64 library kullanmak gerekiyordu.</a:t>
            </a:r>
          </a:p>
          <a:p>
            <a:endParaRPr lang="tr-TR" dirty="0"/>
          </a:p>
          <a:p>
            <a:r>
              <a:rPr lang="tr-TR" dirty="0"/>
              <a:t>Bu özellik ile işler daha da kolaylaştı.</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146241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905A65-C597-43F6-92DB-8DD8D6C8382B}"/>
              </a:ext>
            </a:extLst>
          </p:cNvPr>
          <p:cNvSpPr>
            <a:spLocks noGrp="1"/>
          </p:cNvSpPr>
          <p:nvPr>
            <p:ph type="ctrTitle"/>
          </p:nvPr>
        </p:nvSpPr>
        <p:spPr>
          <a:xfrm>
            <a:off x="1595269" y="1122363"/>
            <a:ext cx="9001462" cy="1380994"/>
          </a:xfrm>
        </p:spPr>
        <p:txBody>
          <a:bodyPr>
            <a:normAutofit/>
          </a:bodyPr>
          <a:lstStyle/>
          <a:p>
            <a:r>
              <a:rPr lang="tr-TR" dirty="0"/>
              <a:t>Compiler Nedir?</a:t>
            </a:r>
          </a:p>
        </p:txBody>
      </p:sp>
      <p:sp>
        <p:nvSpPr>
          <p:cNvPr id="3" name="Alt Başlık 2">
            <a:extLst>
              <a:ext uri="{FF2B5EF4-FFF2-40B4-BE49-F238E27FC236}">
                <a16:creationId xmlns:a16="http://schemas.microsoft.com/office/drawing/2014/main" id="{AF530C07-EC69-49F9-974E-92EB29A94B5C}"/>
              </a:ext>
            </a:extLst>
          </p:cNvPr>
          <p:cNvSpPr>
            <a:spLocks noGrp="1"/>
          </p:cNvSpPr>
          <p:nvPr>
            <p:ph type="subTitle" idx="1"/>
          </p:nvPr>
        </p:nvSpPr>
        <p:spPr>
          <a:xfrm>
            <a:off x="1595269" y="2788170"/>
            <a:ext cx="9001462" cy="2623280"/>
          </a:xfrm>
        </p:spPr>
        <p:txBody>
          <a:bodyPr>
            <a:normAutofit/>
          </a:bodyPr>
          <a:lstStyle/>
          <a:p>
            <a:pPr algn="just"/>
            <a:r>
              <a:rPr lang="tr-TR" dirty="0"/>
              <a:t>Derleyici(compiler), yüksek seviyeli programlama dilleri ile yazılmış kaynak kodunu makine diline çeviren bir programdır. </a:t>
            </a:r>
          </a:p>
          <a:p>
            <a:pPr algn="just"/>
            <a:r>
              <a:rPr lang="tr-TR" dirty="0"/>
              <a:t>Örnek olarak; Java derleyicisi javac verilebilir. Javac, .java uzantılı kaynak dosyasını Java Virtual Machine(JVM) olarak bilinen bir hayali makine için makine dili olan Java bytecode ile yazılmış .class dosyasına dönüştürür.</a:t>
            </a:r>
          </a:p>
          <a:p>
            <a:pPr algn="just"/>
            <a:r>
              <a:rPr lang="tr-TR" dirty="0"/>
              <a:t>Derleyici, kaynak kodu derlemeden önce kodları kontrol eder. Herhangi bir yazım hatası veya derleyicinin sevmediği durumlar var ise bunlar raporlanır.</a:t>
            </a:r>
          </a:p>
          <a:p>
            <a:pPr algn="just"/>
            <a:endParaRPr lang="tr-TR" dirty="0"/>
          </a:p>
        </p:txBody>
      </p:sp>
    </p:spTree>
    <p:extLst>
      <p:ext uri="{BB962C8B-B14F-4D97-AF65-F5344CB8AC3E}">
        <p14:creationId xmlns:p14="http://schemas.microsoft.com/office/powerpoint/2010/main" val="37602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F31CB-2547-43C1-BEB3-65F807524FE2}"/>
              </a:ext>
            </a:extLst>
          </p:cNvPr>
          <p:cNvSpPr>
            <a:spLocks noGrp="1"/>
          </p:cNvSpPr>
          <p:nvPr>
            <p:ph type="title"/>
          </p:nvPr>
        </p:nvSpPr>
        <p:spPr/>
        <p:txBody>
          <a:bodyPr/>
          <a:lstStyle/>
          <a:p>
            <a:r>
              <a:rPr lang="tr-TR" dirty="0"/>
              <a:t>Java 9 İle Gelen Özellikler</a:t>
            </a:r>
          </a:p>
        </p:txBody>
      </p:sp>
      <p:sp>
        <p:nvSpPr>
          <p:cNvPr id="3" name="İçerik Yer Tutucusu 2">
            <a:extLst>
              <a:ext uri="{FF2B5EF4-FFF2-40B4-BE49-F238E27FC236}">
                <a16:creationId xmlns:a16="http://schemas.microsoft.com/office/drawing/2014/main" id="{6699C41C-80A4-41DE-BC88-23E393A6F6E5}"/>
              </a:ext>
            </a:extLst>
          </p:cNvPr>
          <p:cNvSpPr>
            <a:spLocks noGrp="1"/>
          </p:cNvSpPr>
          <p:nvPr>
            <p:ph idx="1"/>
          </p:nvPr>
        </p:nvSpPr>
        <p:spPr>
          <a:xfrm>
            <a:off x="2589212" y="2133600"/>
            <a:ext cx="8915400" cy="4100290"/>
          </a:xfrm>
        </p:spPr>
        <p:txBody>
          <a:bodyPr/>
          <a:lstStyle/>
          <a:p>
            <a:endParaRPr lang="tr-TR" dirty="0"/>
          </a:p>
          <a:p>
            <a:r>
              <a:rPr lang="tr-TR" dirty="0"/>
              <a:t>The Java Platform Module System</a:t>
            </a:r>
          </a:p>
          <a:p>
            <a:r>
              <a:rPr lang="tr-TR" dirty="0"/>
              <a:t>Linking</a:t>
            </a:r>
          </a:p>
          <a:p>
            <a:r>
              <a:rPr lang="tr-TR" dirty="0"/>
              <a:t>Jshell: The Interactive Java REPL</a:t>
            </a:r>
          </a:p>
          <a:p>
            <a:r>
              <a:rPr lang="tr-TR" dirty="0"/>
              <a:t>Improved Javadoc</a:t>
            </a:r>
          </a:p>
          <a:p>
            <a:r>
              <a:rPr lang="tr-TR" dirty="0"/>
              <a:t>Collection Factory Methods</a:t>
            </a:r>
          </a:p>
          <a:p>
            <a:r>
              <a:rPr lang="tr-TR" dirty="0"/>
              <a:t>Stream API Improvements</a:t>
            </a:r>
          </a:p>
          <a:p>
            <a:r>
              <a:rPr lang="tr-TR" dirty="0"/>
              <a:t>Private Interface Methods</a:t>
            </a:r>
          </a:p>
          <a:p>
            <a:r>
              <a:rPr lang="tr-TR" dirty="0"/>
              <a:t>HTTP/2</a:t>
            </a:r>
          </a:p>
          <a:p>
            <a:r>
              <a:rPr lang="tr-TR" dirty="0"/>
              <a:t>Multi-Release JARs</a:t>
            </a:r>
          </a:p>
          <a:p>
            <a:endParaRPr lang="tr-TR" dirty="0"/>
          </a:p>
        </p:txBody>
      </p:sp>
    </p:spTree>
    <p:extLst>
      <p:ext uri="{BB962C8B-B14F-4D97-AF65-F5344CB8AC3E}">
        <p14:creationId xmlns:p14="http://schemas.microsoft.com/office/powerpoint/2010/main" val="87603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C6CF8-AC45-4577-B790-4EBC9696ECF8}"/>
              </a:ext>
            </a:extLst>
          </p:cNvPr>
          <p:cNvSpPr>
            <a:spLocks noGrp="1"/>
          </p:cNvSpPr>
          <p:nvPr>
            <p:ph type="title"/>
          </p:nvPr>
        </p:nvSpPr>
        <p:spPr>
          <a:xfrm>
            <a:off x="2592925" y="624110"/>
            <a:ext cx="8911687" cy="1078081"/>
          </a:xfrm>
        </p:spPr>
        <p:txBody>
          <a:bodyPr/>
          <a:lstStyle/>
          <a:p>
            <a:r>
              <a:rPr lang="tr-TR" dirty="0"/>
              <a:t>The Java Platform Module System</a:t>
            </a:r>
          </a:p>
        </p:txBody>
      </p:sp>
      <p:sp>
        <p:nvSpPr>
          <p:cNvPr id="3" name="İçerik Yer Tutucusu 2">
            <a:extLst>
              <a:ext uri="{FF2B5EF4-FFF2-40B4-BE49-F238E27FC236}">
                <a16:creationId xmlns:a16="http://schemas.microsoft.com/office/drawing/2014/main" id="{BB573BE9-11C5-49B5-82AA-286033DD33C1}"/>
              </a:ext>
            </a:extLst>
          </p:cNvPr>
          <p:cNvSpPr>
            <a:spLocks noGrp="1"/>
          </p:cNvSpPr>
          <p:nvPr>
            <p:ph idx="1"/>
          </p:nvPr>
        </p:nvSpPr>
        <p:spPr>
          <a:xfrm>
            <a:off x="2589212" y="1927274"/>
            <a:ext cx="8915400" cy="3983948"/>
          </a:xfrm>
        </p:spPr>
        <p:txBody>
          <a:bodyPr/>
          <a:lstStyle/>
          <a:p>
            <a:r>
              <a:rPr lang="tr-TR" dirty="0"/>
              <a:t>Bu yenilik ile projelerin erişim gereksinimleri ve sunduğu özellikleri net olan modüllerden oluşması hedeflenmektedir.</a:t>
            </a:r>
          </a:p>
          <a:p>
            <a:pPr marL="0" indent="0">
              <a:buNone/>
            </a:pPr>
            <a:endParaRPr lang="tr-TR" dirty="0"/>
          </a:p>
          <a:p>
            <a:r>
              <a:rPr lang="tr-TR" dirty="0"/>
              <a:t>Bu sistemde kullanılan bir modül birbirleriyle ilişkili paketler(packages), kaynaklar(resources) ve kendisini açıklayan bir dosyadan(module-info.java) oluşmaktadır. </a:t>
            </a:r>
          </a:p>
          <a:p>
            <a:pPr marL="0" indent="0">
              <a:buNone/>
            </a:pPr>
            <a:endParaRPr lang="tr-TR" dirty="0"/>
          </a:p>
          <a:p>
            <a:r>
              <a:rPr lang="tr-TR" dirty="0"/>
              <a:t>Bir modülün neler sunduğu ve nelere ihtiyaç duyduğu module-info.java ile tanımlanır. Modülün sundukları «exports», modülün ihtiyaç duydukları ise «requires» keyword’leri ile belirtilir.</a:t>
            </a:r>
          </a:p>
        </p:txBody>
      </p:sp>
    </p:spTree>
    <p:extLst>
      <p:ext uri="{BB962C8B-B14F-4D97-AF65-F5344CB8AC3E}">
        <p14:creationId xmlns:p14="http://schemas.microsoft.com/office/powerpoint/2010/main" val="985987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59FB80-AFC1-42E2-9329-60C93E8899B9}"/>
              </a:ext>
            </a:extLst>
          </p:cNvPr>
          <p:cNvSpPr>
            <a:spLocks noGrp="1"/>
          </p:cNvSpPr>
          <p:nvPr>
            <p:ph type="title"/>
          </p:nvPr>
        </p:nvSpPr>
        <p:spPr/>
        <p:txBody>
          <a:bodyPr/>
          <a:lstStyle/>
          <a:p>
            <a:r>
              <a:rPr lang="tr-TR" dirty="0"/>
              <a:t>The Java Platform Module System</a:t>
            </a:r>
          </a:p>
        </p:txBody>
      </p:sp>
      <p:sp>
        <p:nvSpPr>
          <p:cNvPr id="3" name="İçerik Yer Tutucusu 2">
            <a:extLst>
              <a:ext uri="{FF2B5EF4-FFF2-40B4-BE49-F238E27FC236}">
                <a16:creationId xmlns:a16="http://schemas.microsoft.com/office/drawing/2014/main" id="{5651B26D-F26E-4F9D-8455-0AB923C995BE}"/>
              </a:ext>
            </a:extLst>
          </p:cNvPr>
          <p:cNvSpPr>
            <a:spLocks noGrp="1"/>
          </p:cNvSpPr>
          <p:nvPr>
            <p:ph idx="1"/>
          </p:nvPr>
        </p:nvSpPr>
        <p:spPr/>
        <p:txBody>
          <a:bodyPr/>
          <a:lstStyle/>
          <a:p>
            <a:r>
              <a:rPr lang="tr-TR" dirty="0"/>
              <a:t>Hangi modülün ne sunduğunu ve neye ihtiyaç duyduğunu bilmemiz kod okunabilirliğini artıran bir durum.</a:t>
            </a:r>
          </a:p>
          <a:p>
            <a:r>
              <a:rPr lang="tr-TR" dirty="0"/>
              <a:t>Kullandığımız JDK’ların binlerce class barındırdığını göz önünde bulundurursak, modüler yapı ile çok daha az yer kaplayan ve daha az kaynak kullanan JDK versiyonları ile uygulamalarımızı çalıştırabiliriz. Dolayısıyla hem elimizdeki cihazlardan daha fazla faydanalanabileceğimiz gibi daha az kaynağa sahip cihazlarda da uygulamalarımızı çalıştırılabilir hale geleceğiz.</a:t>
            </a:r>
          </a:p>
          <a:p>
            <a:r>
              <a:rPr lang="tr-TR" dirty="0"/>
              <a:t>Her modülün kendine ait bir kaynaklar(resources) birimi olduğu için projedeki tüm kaynakları tek bir noktadan yönetmek çok daha avantajlı.</a:t>
            </a:r>
          </a:p>
          <a:p>
            <a:r>
              <a:rPr lang="tr-TR" dirty="0"/>
              <a:t>Farklı modüllere sahip bir projede herhangi bir modül üzerine geliştirme yapmak bu yapıyı kullanmayan projelere göre çok daha kolay olacaktır. </a:t>
            </a:r>
          </a:p>
        </p:txBody>
      </p:sp>
    </p:spTree>
    <p:extLst>
      <p:ext uri="{BB962C8B-B14F-4D97-AF65-F5344CB8AC3E}">
        <p14:creationId xmlns:p14="http://schemas.microsoft.com/office/powerpoint/2010/main" val="3771858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83172-881D-4F92-97C5-BA7416865604}"/>
              </a:ext>
            </a:extLst>
          </p:cNvPr>
          <p:cNvSpPr>
            <a:spLocks noGrp="1"/>
          </p:cNvSpPr>
          <p:nvPr>
            <p:ph type="title"/>
          </p:nvPr>
        </p:nvSpPr>
        <p:spPr/>
        <p:txBody>
          <a:bodyPr/>
          <a:lstStyle/>
          <a:p>
            <a:r>
              <a:rPr lang="tr-TR" dirty="0"/>
              <a:t>Linking</a:t>
            </a:r>
          </a:p>
        </p:txBody>
      </p:sp>
      <p:sp>
        <p:nvSpPr>
          <p:cNvPr id="3" name="İçerik Yer Tutucusu 2">
            <a:extLst>
              <a:ext uri="{FF2B5EF4-FFF2-40B4-BE49-F238E27FC236}">
                <a16:creationId xmlns:a16="http://schemas.microsoft.com/office/drawing/2014/main" id="{6B88F1EB-BB9E-455A-B5A4-1D3F74E19436}"/>
              </a:ext>
            </a:extLst>
          </p:cNvPr>
          <p:cNvSpPr>
            <a:spLocks noGrp="1"/>
          </p:cNvSpPr>
          <p:nvPr>
            <p:ph idx="1"/>
          </p:nvPr>
        </p:nvSpPr>
        <p:spPr/>
        <p:txBody>
          <a:bodyPr/>
          <a:lstStyle/>
          <a:p>
            <a:r>
              <a:rPr lang="tr-TR" dirty="0"/>
              <a:t>Jlink, bir run-time görüntüsü oluşturmak için modül kümelerini (ve bunların geçişli bağımlılıklarını) bağlamamıza izin veren Java’nın yeni komut satırı aracıdır. </a:t>
            </a:r>
          </a:p>
          <a:p>
            <a:endParaRPr lang="tr-TR" dirty="0"/>
          </a:p>
          <a:p>
            <a:r>
              <a:rPr lang="tr-TR" dirty="0"/>
              <a:t>Java her zaman dinamik bir bağlantıya sahipti, ancak Java 9 ile artık isteğe bağlı statik link adımı var . Buna link time denir ve derleme zamanı ile çalışma zamanı arasında gerçekleşir.</a:t>
            </a:r>
          </a:p>
        </p:txBody>
      </p:sp>
    </p:spTree>
    <p:extLst>
      <p:ext uri="{BB962C8B-B14F-4D97-AF65-F5344CB8AC3E}">
        <p14:creationId xmlns:p14="http://schemas.microsoft.com/office/powerpoint/2010/main" val="2050434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D8FD8D-871D-49B5-A6B4-41C138AFE9C5}"/>
              </a:ext>
            </a:extLst>
          </p:cNvPr>
          <p:cNvSpPr>
            <a:spLocks noGrp="1"/>
          </p:cNvSpPr>
          <p:nvPr>
            <p:ph type="title"/>
          </p:nvPr>
        </p:nvSpPr>
        <p:spPr/>
        <p:txBody>
          <a:bodyPr/>
          <a:lstStyle/>
          <a:p>
            <a:r>
              <a:rPr lang="tr-TR" dirty="0"/>
              <a:t>JShell: The Interactive Java REPL </a:t>
            </a:r>
          </a:p>
        </p:txBody>
      </p:sp>
      <p:sp>
        <p:nvSpPr>
          <p:cNvPr id="3" name="İçerik Yer Tutucusu 2">
            <a:extLst>
              <a:ext uri="{FF2B5EF4-FFF2-40B4-BE49-F238E27FC236}">
                <a16:creationId xmlns:a16="http://schemas.microsoft.com/office/drawing/2014/main" id="{980BFD3C-AB5E-469B-926A-4ADBD9E76BEC}"/>
              </a:ext>
            </a:extLst>
          </p:cNvPr>
          <p:cNvSpPr>
            <a:spLocks noGrp="1"/>
          </p:cNvSpPr>
          <p:nvPr>
            <p:ph idx="1"/>
          </p:nvPr>
        </p:nvSpPr>
        <p:spPr/>
        <p:txBody>
          <a:bodyPr/>
          <a:lstStyle/>
          <a:p>
            <a:r>
              <a:rPr lang="tr-TR" dirty="0"/>
              <a:t>Java Shell aracı (Jshell), Java programlama dilini öğrenmek ve Java kodunu prototiplemek için interaktif bir araçtır. JShell bildirimleri, ifadeleri ve ifadeleri girildikleri anda değerlendiren ve sonuçları hemen gösteren bir Read(Okuma)-Evaluate(Değerlendirme)-Print(Yazdırma)-Loop(Döngü)’dür. Araç komut satırından çalıştırılır.</a:t>
            </a:r>
          </a:p>
          <a:p>
            <a:endParaRPr lang="tr-TR" dirty="0"/>
          </a:p>
          <a:p>
            <a:r>
              <a:rPr lang="tr-TR" dirty="0"/>
              <a:t>JShell’i kullanarak program öğelerini birer birer girebilir, sonucu hemen görebilir ve gerektiği gibi ayarlamalar yapabiliriz.</a:t>
            </a:r>
          </a:p>
        </p:txBody>
      </p:sp>
    </p:spTree>
    <p:extLst>
      <p:ext uri="{BB962C8B-B14F-4D97-AF65-F5344CB8AC3E}">
        <p14:creationId xmlns:p14="http://schemas.microsoft.com/office/powerpoint/2010/main" val="2632813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B60EF7-E530-4157-B8D0-4C5142373FC8}"/>
              </a:ext>
            </a:extLst>
          </p:cNvPr>
          <p:cNvSpPr>
            <a:spLocks noGrp="1"/>
          </p:cNvSpPr>
          <p:nvPr>
            <p:ph type="title"/>
          </p:nvPr>
        </p:nvSpPr>
        <p:spPr/>
        <p:txBody>
          <a:bodyPr/>
          <a:lstStyle/>
          <a:p>
            <a:r>
              <a:rPr lang="tr-TR" dirty="0"/>
              <a:t>Improved Javadoc</a:t>
            </a:r>
          </a:p>
        </p:txBody>
      </p:sp>
      <p:sp>
        <p:nvSpPr>
          <p:cNvPr id="3" name="İçerik Yer Tutucusu 2">
            <a:extLst>
              <a:ext uri="{FF2B5EF4-FFF2-40B4-BE49-F238E27FC236}">
                <a16:creationId xmlns:a16="http://schemas.microsoft.com/office/drawing/2014/main" id="{EEA0BCFE-DFAE-4221-8DBA-D74ECAEA0401}"/>
              </a:ext>
            </a:extLst>
          </p:cNvPr>
          <p:cNvSpPr>
            <a:spLocks noGrp="1"/>
          </p:cNvSpPr>
          <p:nvPr>
            <p:ph idx="1"/>
          </p:nvPr>
        </p:nvSpPr>
        <p:spPr/>
        <p:txBody>
          <a:bodyPr/>
          <a:lstStyle/>
          <a:p>
            <a:r>
              <a:rPr lang="tr-TR" dirty="0"/>
              <a:t>Javadoc artık aramayı doğrudan API belgelerinde içeriyor. Ek bir bonus olarak, Javadoc çıktısı artık HTML5 uyumludur.  Her Javadoc sayfasının, sınıfın veya arayüzün hangi JDK modülünden geldiğine dair bilgiler içerecek.</a:t>
            </a:r>
          </a:p>
        </p:txBody>
      </p:sp>
    </p:spTree>
    <p:extLst>
      <p:ext uri="{BB962C8B-B14F-4D97-AF65-F5344CB8AC3E}">
        <p14:creationId xmlns:p14="http://schemas.microsoft.com/office/powerpoint/2010/main" val="121227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D9EAA-5100-44B0-9E16-04012FFCFE7E}"/>
              </a:ext>
            </a:extLst>
          </p:cNvPr>
          <p:cNvSpPr>
            <a:spLocks noGrp="1"/>
          </p:cNvSpPr>
          <p:nvPr>
            <p:ph type="title"/>
          </p:nvPr>
        </p:nvSpPr>
        <p:spPr/>
        <p:txBody>
          <a:bodyPr/>
          <a:lstStyle/>
          <a:p>
            <a:r>
              <a:rPr lang="tr-TR" dirty="0"/>
              <a:t>Collection Factory Methods</a:t>
            </a:r>
          </a:p>
        </p:txBody>
      </p:sp>
      <p:sp>
        <p:nvSpPr>
          <p:cNvPr id="3" name="İçerik Yer Tutucusu 2">
            <a:extLst>
              <a:ext uri="{FF2B5EF4-FFF2-40B4-BE49-F238E27FC236}">
                <a16:creationId xmlns:a16="http://schemas.microsoft.com/office/drawing/2014/main" id="{FA338B79-3F26-493E-8ACB-DE056410224D}"/>
              </a:ext>
            </a:extLst>
          </p:cNvPr>
          <p:cNvSpPr>
            <a:spLocks noGrp="1"/>
          </p:cNvSpPr>
          <p:nvPr>
            <p:ph idx="1"/>
          </p:nvPr>
        </p:nvSpPr>
        <p:spPr/>
        <p:txBody>
          <a:bodyPr/>
          <a:lstStyle/>
          <a:p>
            <a:r>
              <a:rPr lang="tr-TR" dirty="0"/>
              <a:t>Genellikle kodumuzda bir collection (List veya Set) oluşturmak ve onu bazı öğelerle doğrudan doldurmak isteriz. Bu, tekrarlayan kodlara ve ardından birkaç «add» çağrısına yol açar. Java 9 ile birkaç Collection Factor Methods eklendi.</a:t>
            </a:r>
          </a:p>
          <a:p>
            <a:endParaRPr lang="tr-TR" dirty="0"/>
          </a:p>
          <a:p>
            <a:r>
              <a:rPr lang="tr-TR" dirty="0"/>
              <a:t>Bu method’lar daha kısa ve okunması daha kolay olmanın yanı sıra, sizi belirli bir koleksiyon uygulaması seçmek zorunda kalmaktan da kurtarır.</a:t>
            </a:r>
          </a:p>
        </p:txBody>
      </p:sp>
    </p:spTree>
    <p:extLst>
      <p:ext uri="{BB962C8B-B14F-4D97-AF65-F5344CB8AC3E}">
        <p14:creationId xmlns:p14="http://schemas.microsoft.com/office/powerpoint/2010/main" val="414752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1996D3-B265-40C0-98B9-440E330B774D}"/>
              </a:ext>
            </a:extLst>
          </p:cNvPr>
          <p:cNvSpPr>
            <a:spLocks noGrp="1"/>
          </p:cNvSpPr>
          <p:nvPr>
            <p:ph type="title"/>
          </p:nvPr>
        </p:nvSpPr>
        <p:spPr/>
        <p:txBody>
          <a:bodyPr/>
          <a:lstStyle/>
          <a:p>
            <a:r>
              <a:rPr lang="tr-TR" dirty="0"/>
              <a:t>Stream API Improvements</a:t>
            </a:r>
          </a:p>
        </p:txBody>
      </p:sp>
      <p:sp>
        <p:nvSpPr>
          <p:cNvPr id="3" name="İçerik Yer Tutucusu 2">
            <a:extLst>
              <a:ext uri="{FF2B5EF4-FFF2-40B4-BE49-F238E27FC236}">
                <a16:creationId xmlns:a16="http://schemas.microsoft.com/office/drawing/2014/main" id="{35D17076-F004-4249-A168-1A46380E00B6}"/>
              </a:ext>
            </a:extLst>
          </p:cNvPr>
          <p:cNvSpPr>
            <a:spLocks noGrp="1"/>
          </p:cNvSpPr>
          <p:nvPr>
            <p:ph idx="1"/>
          </p:nvPr>
        </p:nvSpPr>
        <p:spPr/>
        <p:txBody>
          <a:bodyPr/>
          <a:lstStyle/>
          <a:p>
            <a:r>
              <a:rPr lang="tr-TR" dirty="0"/>
              <a:t>Java Stream API’ ye eklenen yeni methodlar:</a:t>
            </a:r>
          </a:p>
          <a:p>
            <a:r>
              <a:rPr lang="tr-TR" dirty="0"/>
              <a:t>Stream.takeWhile() = &gt; Bir Stream’de okuma yapılırken belirtilen koşula uymayana kadar veriler alınır. Koşula uymayan bir durum olduğunda okuma işlemi durur.</a:t>
            </a:r>
          </a:p>
          <a:p>
            <a:r>
              <a:rPr lang="tr-TR" dirty="0"/>
              <a:t>Stream.dropWhile() = &gt; Bir Stream’den okuma yapılırken belirtilen koşula ilk uymayan yerden sonrasını döndürür.</a:t>
            </a:r>
          </a:p>
          <a:p>
            <a:r>
              <a:rPr lang="tr-TR" dirty="0"/>
              <a:t>Stream.ofNullable() = &gt; Bu Stream boş değilse, tek bir öğe içeren sıralı bir Stream döndürür. Aksi takdirde yöntem boş bir Stream döndürür.</a:t>
            </a:r>
          </a:p>
          <a:p>
            <a:r>
              <a:rPr lang="tr-TR" dirty="0"/>
              <a:t>Stream.iterate() = &gt; Stream API iterate methoduna sahiptir. Bu method verilen koşula uygun Stream oluşturur. İstenirse limit methodu kullanılarak üretilecek eleman sayısı sınırlanabilir. </a:t>
            </a:r>
          </a:p>
        </p:txBody>
      </p:sp>
    </p:spTree>
    <p:extLst>
      <p:ext uri="{BB962C8B-B14F-4D97-AF65-F5344CB8AC3E}">
        <p14:creationId xmlns:p14="http://schemas.microsoft.com/office/powerpoint/2010/main" val="2145391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FF1CCA-E01E-420B-AE40-4E5CEE6F2172}"/>
              </a:ext>
            </a:extLst>
          </p:cNvPr>
          <p:cNvSpPr>
            <a:spLocks noGrp="1"/>
          </p:cNvSpPr>
          <p:nvPr>
            <p:ph type="title"/>
          </p:nvPr>
        </p:nvSpPr>
        <p:spPr/>
        <p:txBody>
          <a:bodyPr/>
          <a:lstStyle/>
          <a:p>
            <a:r>
              <a:rPr lang="tr-TR" dirty="0"/>
              <a:t>Private Interface Methods</a:t>
            </a:r>
          </a:p>
        </p:txBody>
      </p:sp>
      <p:sp>
        <p:nvSpPr>
          <p:cNvPr id="3" name="İçerik Yer Tutucusu 2">
            <a:extLst>
              <a:ext uri="{FF2B5EF4-FFF2-40B4-BE49-F238E27FC236}">
                <a16:creationId xmlns:a16="http://schemas.microsoft.com/office/drawing/2014/main" id="{80A481A1-0FFD-458B-81D1-2778AC6C979B}"/>
              </a:ext>
            </a:extLst>
          </p:cNvPr>
          <p:cNvSpPr>
            <a:spLocks noGrp="1"/>
          </p:cNvSpPr>
          <p:nvPr>
            <p:ph idx="1"/>
          </p:nvPr>
        </p:nvSpPr>
        <p:spPr/>
        <p:txBody>
          <a:bodyPr/>
          <a:lstStyle/>
          <a:p>
            <a:r>
              <a:rPr lang="tr-TR" dirty="0"/>
              <a:t>Java 9 ile artık interface’lerde private method kullanılabiliyor. </a:t>
            </a:r>
          </a:p>
          <a:p>
            <a:r>
              <a:rPr lang="tr-TR" dirty="0"/>
              <a:t>Bu zamana kadar öğrendiğimiz interface içerisinde Private method kullandığımızda derleme hatası ile karşılaşırdık.</a:t>
            </a:r>
          </a:p>
          <a:p>
            <a:endParaRPr lang="tr-TR" dirty="0"/>
          </a:p>
          <a:p>
            <a:r>
              <a:rPr lang="tr-TR" dirty="0"/>
              <a:t>Bu yapı ile birlikte kod tekrarını önleyebiliyor ve Methodl’arın erişimlerini sınırlandırabiliyoruz.</a:t>
            </a:r>
          </a:p>
        </p:txBody>
      </p:sp>
    </p:spTree>
    <p:extLst>
      <p:ext uri="{BB962C8B-B14F-4D97-AF65-F5344CB8AC3E}">
        <p14:creationId xmlns:p14="http://schemas.microsoft.com/office/powerpoint/2010/main" val="1080605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F58660-4B07-42F2-A800-00F889DC595D}"/>
              </a:ext>
            </a:extLst>
          </p:cNvPr>
          <p:cNvSpPr>
            <a:spLocks noGrp="1"/>
          </p:cNvSpPr>
          <p:nvPr>
            <p:ph type="title"/>
          </p:nvPr>
        </p:nvSpPr>
        <p:spPr/>
        <p:txBody>
          <a:bodyPr/>
          <a:lstStyle/>
          <a:p>
            <a:r>
              <a:rPr lang="tr-TR" dirty="0"/>
              <a:t>HTTP/2</a:t>
            </a:r>
          </a:p>
        </p:txBody>
      </p:sp>
      <p:sp>
        <p:nvSpPr>
          <p:cNvPr id="3" name="İçerik Yer Tutucusu 2">
            <a:extLst>
              <a:ext uri="{FF2B5EF4-FFF2-40B4-BE49-F238E27FC236}">
                <a16:creationId xmlns:a16="http://schemas.microsoft.com/office/drawing/2014/main" id="{E38AFC4E-78F4-43A0-92BC-E38657AA2A88}"/>
              </a:ext>
            </a:extLst>
          </p:cNvPr>
          <p:cNvSpPr>
            <a:spLocks noGrp="1"/>
          </p:cNvSpPr>
          <p:nvPr>
            <p:ph idx="1"/>
          </p:nvPr>
        </p:nvSpPr>
        <p:spPr/>
        <p:txBody>
          <a:bodyPr/>
          <a:lstStyle/>
          <a:p>
            <a:endParaRPr lang="tr-TR" dirty="0"/>
          </a:p>
          <a:p>
            <a:r>
              <a:rPr lang="tr-TR" dirty="0"/>
              <a:t>HttpClient, HttpRequest ve HttpResponse sınıfları Java içerisine eklenerek HTTP/2 desteği getirildi.</a:t>
            </a:r>
          </a:p>
          <a:p>
            <a:pPr marL="0" indent="0">
              <a:buNone/>
            </a:pPr>
            <a:endParaRPr lang="tr-TR" dirty="0"/>
          </a:p>
          <a:p>
            <a:r>
              <a:rPr lang="tr-TR" dirty="0"/>
              <a:t>Sınıflar incelenerek istemci, istek ve cevap ile ilgili bilgilere erişim sağlanabilir.</a:t>
            </a:r>
          </a:p>
          <a:p>
            <a:pPr marL="0" indent="0">
              <a:buNone/>
            </a:pPr>
            <a:endParaRPr lang="tr-TR" dirty="0"/>
          </a:p>
          <a:p>
            <a:r>
              <a:rPr lang="tr-TR" dirty="0"/>
              <a:t>HttpClient sınıfında yer alan newWebSocketBuilder() methodu ile websocket işlemleri yapmayı sağlar.</a:t>
            </a:r>
          </a:p>
        </p:txBody>
      </p:sp>
    </p:spTree>
    <p:extLst>
      <p:ext uri="{BB962C8B-B14F-4D97-AF65-F5344CB8AC3E}">
        <p14:creationId xmlns:p14="http://schemas.microsoft.com/office/powerpoint/2010/main" val="43792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905A65-C597-43F6-92DB-8DD8D6C8382B}"/>
              </a:ext>
            </a:extLst>
          </p:cNvPr>
          <p:cNvSpPr>
            <a:spLocks noGrp="1"/>
          </p:cNvSpPr>
          <p:nvPr>
            <p:ph type="ctrTitle"/>
          </p:nvPr>
        </p:nvSpPr>
        <p:spPr>
          <a:xfrm>
            <a:off x="1595269" y="1122363"/>
            <a:ext cx="9001462" cy="1455945"/>
          </a:xfrm>
        </p:spPr>
        <p:txBody>
          <a:bodyPr/>
          <a:lstStyle/>
          <a:p>
            <a:r>
              <a:rPr lang="tr-TR" dirty="0"/>
              <a:t>Interpreter Nedir?</a:t>
            </a:r>
          </a:p>
        </p:txBody>
      </p:sp>
      <p:sp>
        <p:nvSpPr>
          <p:cNvPr id="3" name="Alt Başlık 2">
            <a:extLst>
              <a:ext uri="{FF2B5EF4-FFF2-40B4-BE49-F238E27FC236}">
                <a16:creationId xmlns:a16="http://schemas.microsoft.com/office/drawing/2014/main" id="{AF530C07-EC69-49F9-974E-92EB29A94B5C}"/>
              </a:ext>
            </a:extLst>
          </p:cNvPr>
          <p:cNvSpPr>
            <a:spLocks noGrp="1"/>
          </p:cNvSpPr>
          <p:nvPr>
            <p:ph type="subTitle" idx="1"/>
          </p:nvPr>
        </p:nvSpPr>
        <p:spPr>
          <a:xfrm>
            <a:off x="1595269" y="3237875"/>
            <a:ext cx="9001462" cy="2278505"/>
          </a:xfrm>
        </p:spPr>
        <p:txBody>
          <a:bodyPr>
            <a:normAutofit/>
          </a:bodyPr>
          <a:lstStyle/>
          <a:p>
            <a:pPr algn="l"/>
            <a:r>
              <a:rPr lang="tr-TR" dirty="0"/>
              <a:t>Yorumlayıcı(İnterpreter) girdi olarak program için olan verilerle birlikte kaynak kodu alan ve satır satır yürüten bir programdır.</a:t>
            </a:r>
          </a:p>
          <a:p>
            <a:pPr algn="l"/>
            <a:r>
              <a:rPr lang="tr-TR" dirty="0"/>
              <a:t>Örnek olarak; Java yorumlayıcısı java verilebilir. Java .class uzantılı dosyayı üzerinde çalıştığı makinede çalıştırabilecek olan doğal makine  kodlarına çevirir.  </a:t>
            </a:r>
          </a:p>
          <a:p>
            <a:pPr algn="l"/>
            <a:r>
              <a:rPr lang="tr-TR" dirty="0"/>
              <a:t>Java’da compiler ve interpreter beraber çalışır. Yani, önce oluşturulan kaynak koddan bir bytecode üretmek için derlenir. Daha sonra bu derlenen bytecode Java Virtual Machine(JVM) üzerinde yorumlanarak yürütülür.</a:t>
            </a:r>
          </a:p>
        </p:txBody>
      </p:sp>
    </p:spTree>
    <p:extLst>
      <p:ext uri="{BB962C8B-B14F-4D97-AF65-F5344CB8AC3E}">
        <p14:creationId xmlns:p14="http://schemas.microsoft.com/office/powerpoint/2010/main" val="756367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7850F3-7D55-444D-9586-3C0F2FDF4475}"/>
              </a:ext>
            </a:extLst>
          </p:cNvPr>
          <p:cNvSpPr>
            <a:spLocks noGrp="1"/>
          </p:cNvSpPr>
          <p:nvPr>
            <p:ph type="title"/>
          </p:nvPr>
        </p:nvSpPr>
        <p:spPr/>
        <p:txBody>
          <a:bodyPr/>
          <a:lstStyle/>
          <a:p>
            <a:r>
              <a:rPr lang="tr-TR" dirty="0"/>
              <a:t>Multi-Release JARs</a:t>
            </a:r>
          </a:p>
        </p:txBody>
      </p:sp>
      <p:sp>
        <p:nvSpPr>
          <p:cNvPr id="3" name="İçerik Yer Tutucusu 2">
            <a:extLst>
              <a:ext uri="{FF2B5EF4-FFF2-40B4-BE49-F238E27FC236}">
                <a16:creationId xmlns:a16="http://schemas.microsoft.com/office/drawing/2014/main" id="{955D93A3-1633-46C5-BC24-E85F6FF12CFB}"/>
              </a:ext>
            </a:extLst>
          </p:cNvPr>
          <p:cNvSpPr>
            <a:spLocks noGrp="1"/>
          </p:cNvSpPr>
          <p:nvPr>
            <p:ph idx="1"/>
          </p:nvPr>
        </p:nvSpPr>
        <p:spPr/>
        <p:txBody>
          <a:bodyPr/>
          <a:lstStyle/>
          <a:p>
            <a:r>
              <a:rPr lang="tr-TR" dirty="0"/>
              <a:t>Java sürümlerinin sürekli güncellenmesi ile birlikte oluşan versiyon uyumsuzluğu problemine çözüm olarak birden fazla Java sürümüne göre derleme özelliği eklenmiştir.</a:t>
            </a:r>
          </a:p>
          <a:p>
            <a:endParaRPr lang="tr-TR" dirty="0"/>
          </a:p>
          <a:p>
            <a:r>
              <a:rPr lang="tr-TR" dirty="0"/>
              <a:t>Özelliğin kullanımı için ilk olarak farklı java sürümlerine göre geliştirilen kodlar derlenmelidir.</a:t>
            </a:r>
          </a:p>
          <a:p>
            <a:endParaRPr lang="tr-TR" dirty="0"/>
          </a:p>
          <a:p>
            <a:r>
              <a:rPr lang="tr-TR" dirty="0"/>
              <a:t>Derleme işleminden sonra jar aracı ile farklı java sürümü ile derlenen dosyalar birleştirilmelidir.</a:t>
            </a:r>
          </a:p>
        </p:txBody>
      </p:sp>
    </p:spTree>
    <p:extLst>
      <p:ext uri="{BB962C8B-B14F-4D97-AF65-F5344CB8AC3E}">
        <p14:creationId xmlns:p14="http://schemas.microsoft.com/office/powerpoint/2010/main" val="256710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1DE31D-4C72-4CE9-B453-1233C9541A47}"/>
              </a:ext>
            </a:extLst>
          </p:cNvPr>
          <p:cNvSpPr>
            <a:spLocks noGrp="1"/>
          </p:cNvSpPr>
          <p:nvPr>
            <p:ph type="title"/>
          </p:nvPr>
        </p:nvSpPr>
        <p:spPr/>
        <p:txBody>
          <a:bodyPr/>
          <a:lstStyle/>
          <a:p>
            <a:r>
              <a:rPr lang="tr-TR" dirty="0"/>
              <a:t>Compiler ve Interpreter Farkları</a:t>
            </a:r>
          </a:p>
        </p:txBody>
      </p:sp>
      <p:graphicFrame>
        <p:nvGraphicFramePr>
          <p:cNvPr id="8" name="Tablo 8">
            <a:extLst>
              <a:ext uri="{FF2B5EF4-FFF2-40B4-BE49-F238E27FC236}">
                <a16:creationId xmlns:a16="http://schemas.microsoft.com/office/drawing/2014/main" id="{FFA1B8A6-AD9C-4366-84D8-BDE9DF2B40B7}"/>
              </a:ext>
            </a:extLst>
          </p:cNvPr>
          <p:cNvGraphicFramePr>
            <a:graphicFrameLocks noGrp="1"/>
          </p:cNvGraphicFramePr>
          <p:nvPr>
            <p:ph idx="1"/>
            <p:extLst>
              <p:ext uri="{D42A27DB-BD31-4B8C-83A1-F6EECF244321}">
                <p14:modId xmlns:p14="http://schemas.microsoft.com/office/powerpoint/2010/main" val="708763999"/>
              </p:ext>
            </p:extLst>
          </p:nvPr>
        </p:nvGraphicFramePr>
        <p:xfrm>
          <a:off x="2589213" y="2133600"/>
          <a:ext cx="8915400" cy="3806066"/>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777763319"/>
                    </a:ext>
                  </a:extLst>
                </a:gridCol>
                <a:gridCol w="4457700">
                  <a:extLst>
                    <a:ext uri="{9D8B030D-6E8A-4147-A177-3AD203B41FA5}">
                      <a16:colId xmlns:a16="http://schemas.microsoft.com/office/drawing/2014/main" val="2720683634"/>
                    </a:ext>
                  </a:extLst>
                </a:gridCol>
              </a:tblGrid>
              <a:tr h="851473">
                <a:tc>
                  <a:txBody>
                    <a:bodyPr/>
                    <a:lstStyle/>
                    <a:p>
                      <a:pPr algn="ctr"/>
                      <a:endParaRPr lang="tr-TR" dirty="0"/>
                    </a:p>
                    <a:p>
                      <a:pPr algn="ctr"/>
                      <a:r>
                        <a:rPr lang="tr-TR" dirty="0"/>
                        <a:t>İnterpreter(Yorumlayıcı)</a:t>
                      </a:r>
                    </a:p>
                  </a:txBody>
                  <a:tcPr marL="78738" marR="78738"/>
                </a:tc>
                <a:tc>
                  <a:txBody>
                    <a:bodyPr/>
                    <a:lstStyle/>
                    <a:p>
                      <a:endParaRPr lang="tr-TR" dirty="0"/>
                    </a:p>
                    <a:p>
                      <a:pPr algn="ctr"/>
                      <a:r>
                        <a:rPr lang="tr-TR" dirty="0"/>
                        <a:t>Compiler(Derleyici)</a:t>
                      </a:r>
                    </a:p>
                  </a:txBody>
                  <a:tcPr marL="78738" marR="78738"/>
                </a:tc>
                <a:extLst>
                  <a:ext uri="{0D108BD9-81ED-4DB2-BD59-A6C34878D82A}">
                    <a16:rowId xmlns:a16="http://schemas.microsoft.com/office/drawing/2014/main" val="74460644"/>
                  </a:ext>
                </a:extLst>
              </a:tr>
              <a:tr h="851473">
                <a:tc>
                  <a:txBody>
                    <a:bodyPr/>
                    <a:lstStyle/>
                    <a:p>
                      <a:r>
                        <a:rPr lang="tr-TR" dirty="0"/>
                        <a:t>Programı satır satır çalıştırır.</a:t>
                      </a:r>
                    </a:p>
                  </a:txBody>
                  <a:tcPr marL="78738" marR="78738"/>
                </a:tc>
                <a:tc>
                  <a:txBody>
                    <a:bodyPr/>
                    <a:lstStyle/>
                    <a:p>
                      <a:r>
                        <a:rPr lang="tr-TR" dirty="0"/>
                        <a:t>Tüm programı tarar ve bir bütün olarak makine koduna çevirir.</a:t>
                      </a:r>
                    </a:p>
                  </a:txBody>
                  <a:tcPr marL="78738" marR="78738"/>
                </a:tc>
                <a:extLst>
                  <a:ext uri="{0D108BD9-81ED-4DB2-BD59-A6C34878D82A}">
                    <a16:rowId xmlns:a16="http://schemas.microsoft.com/office/drawing/2014/main" val="351968371"/>
                  </a:ext>
                </a:extLst>
              </a:tr>
              <a:tr h="851473">
                <a:tc>
                  <a:txBody>
                    <a:bodyPr/>
                    <a:lstStyle/>
                    <a:p>
                      <a:r>
                        <a:rPr lang="tr-TR" dirty="0"/>
                        <a:t>Kaynak kodu analiz etmekle zaman harcamaz. Ancak genel yürütme süresi daha yavaştır.</a:t>
                      </a:r>
                    </a:p>
                  </a:txBody>
                  <a:tcPr marL="78738" marR="78738"/>
                </a:tc>
                <a:tc>
                  <a:txBody>
                    <a:bodyPr/>
                    <a:lstStyle/>
                    <a:p>
                      <a:r>
                        <a:rPr lang="tr-TR" dirty="0"/>
                        <a:t>Kaynak kodu analizi için büyük zaman harcar. Ancak genel yürütme süresi daha hızlıdır.</a:t>
                      </a:r>
                    </a:p>
                  </a:txBody>
                  <a:tcPr marL="78738" marR="78738"/>
                </a:tc>
                <a:extLst>
                  <a:ext uri="{0D108BD9-81ED-4DB2-BD59-A6C34878D82A}">
                    <a16:rowId xmlns:a16="http://schemas.microsoft.com/office/drawing/2014/main" val="1515891335"/>
                  </a:ext>
                </a:extLst>
              </a:tr>
              <a:tr h="851473">
                <a:tc>
                  <a:txBody>
                    <a:bodyPr/>
                    <a:lstStyle/>
                    <a:p>
                      <a:r>
                        <a:rPr lang="tr-TR" dirty="0"/>
                        <a:t>Herhangi bir hata bulana kadar programı çalıştırır. İlk hata gördüğü yerde durur. Bu nedenle hata ayıklama kolaydır.</a:t>
                      </a:r>
                    </a:p>
                  </a:txBody>
                  <a:tcPr marL="78738" marR="78738"/>
                </a:tc>
                <a:tc>
                  <a:txBody>
                    <a:bodyPr/>
                    <a:lstStyle/>
                    <a:p>
                      <a:r>
                        <a:rPr lang="tr-TR" dirty="0"/>
                        <a:t>Tüm kaynak kodu taradıktan sonra hata mesajı üretir. Bu nedenle hata ayıklama nispeten zordur.</a:t>
                      </a:r>
                    </a:p>
                  </a:txBody>
                  <a:tcPr marL="78738" marR="78738"/>
                </a:tc>
                <a:extLst>
                  <a:ext uri="{0D108BD9-81ED-4DB2-BD59-A6C34878D82A}">
                    <a16:rowId xmlns:a16="http://schemas.microsoft.com/office/drawing/2014/main" val="767207493"/>
                  </a:ext>
                </a:extLst>
              </a:tr>
            </a:tbl>
          </a:graphicData>
        </a:graphic>
      </p:graphicFrame>
    </p:spTree>
    <p:extLst>
      <p:ext uri="{BB962C8B-B14F-4D97-AF65-F5344CB8AC3E}">
        <p14:creationId xmlns:p14="http://schemas.microsoft.com/office/powerpoint/2010/main" val="301849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3F8232-FDC5-43E2-A20E-EDC526BF570A}"/>
              </a:ext>
            </a:extLst>
          </p:cNvPr>
          <p:cNvSpPr>
            <a:spLocks noGrp="1"/>
          </p:cNvSpPr>
          <p:nvPr>
            <p:ph type="title"/>
          </p:nvPr>
        </p:nvSpPr>
        <p:spPr/>
        <p:txBody>
          <a:bodyPr/>
          <a:lstStyle/>
          <a:p>
            <a:r>
              <a:rPr lang="tr-TR" dirty="0"/>
              <a:t>Is </a:t>
            </a:r>
            <a:r>
              <a:rPr lang="en-US" dirty="0"/>
              <a:t>java</a:t>
            </a:r>
            <a:r>
              <a:rPr lang="tr-TR" dirty="0"/>
              <a:t> </a:t>
            </a:r>
            <a:r>
              <a:rPr lang="en-US" dirty="0"/>
              <a:t>pass</a:t>
            </a:r>
            <a:r>
              <a:rPr lang="tr-TR" dirty="0"/>
              <a:t> by</a:t>
            </a:r>
            <a:r>
              <a:rPr lang="en-US" dirty="0"/>
              <a:t> value</a:t>
            </a:r>
            <a:r>
              <a:rPr lang="tr-TR" dirty="0"/>
              <a:t> </a:t>
            </a:r>
            <a:r>
              <a:rPr lang="tr-TR" dirty="0" err="1"/>
              <a:t>or</a:t>
            </a:r>
            <a:r>
              <a:rPr lang="en-US" dirty="0"/>
              <a:t> pass</a:t>
            </a:r>
            <a:r>
              <a:rPr lang="tr-TR" dirty="0"/>
              <a:t> by</a:t>
            </a:r>
            <a:r>
              <a:rPr lang="en-US" dirty="0"/>
              <a:t> refer</a:t>
            </a:r>
            <a:r>
              <a:rPr lang="tr-TR" dirty="0"/>
              <a:t>e</a:t>
            </a:r>
            <a:r>
              <a:rPr lang="en-US" dirty="0"/>
              <a:t>nces ?</a:t>
            </a:r>
            <a:endParaRPr lang="tr-TR" dirty="0"/>
          </a:p>
        </p:txBody>
      </p:sp>
      <p:sp>
        <p:nvSpPr>
          <p:cNvPr id="3" name="İçerik Yer Tutucusu 2">
            <a:extLst>
              <a:ext uri="{FF2B5EF4-FFF2-40B4-BE49-F238E27FC236}">
                <a16:creationId xmlns:a16="http://schemas.microsoft.com/office/drawing/2014/main" id="{D4742DF7-153D-4E6D-B4BD-EC6698A62EF5}"/>
              </a:ext>
            </a:extLst>
          </p:cNvPr>
          <p:cNvSpPr>
            <a:spLocks noGrp="1"/>
          </p:cNvSpPr>
          <p:nvPr>
            <p:ph idx="1"/>
          </p:nvPr>
        </p:nvSpPr>
        <p:spPr/>
        <p:txBody>
          <a:bodyPr/>
          <a:lstStyle/>
          <a:p>
            <a:endParaRPr lang="tr-TR" dirty="0"/>
          </a:p>
          <a:p>
            <a:r>
              <a:rPr lang="tr-TR" dirty="0"/>
              <a:t>Pass by value : Method parametre değerleri başka bir değişkene kopyalanır ve ardından kopyalanan nesne iletirlir. Bu yüzden buna değere göre geçiş yani pass by value denir.</a:t>
            </a:r>
          </a:p>
          <a:p>
            <a:pPr marL="0" indent="0">
              <a:buNone/>
            </a:pPr>
            <a:endParaRPr lang="tr-TR" dirty="0"/>
          </a:p>
          <a:p>
            <a:pPr marL="0" indent="0">
              <a:buNone/>
            </a:pPr>
            <a:endParaRPr lang="tr-TR" dirty="0"/>
          </a:p>
          <a:p>
            <a:r>
              <a:rPr lang="tr-TR" dirty="0"/>
              <a:t>Pass by reference : Methoda gerçek parametreye bir takma ad veya referans iletilir. Bu nedenle referansa göre geçiş yani pass by reference denir.</a:t>
            </a:r>
          </a:p>
        </p:txBody>
      </p:sp>
    </p:spTree>
    <p:extLst>
      <p:ext uri="{BB962C8B-B14F-4D97-AF65-F5344CB8AC3E}">
        <p14:creationId xmlns:p14="http://schemas.microsoft.com/office/powerpoint/2010/main" val="183318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D1E8A4-E179-44C0-A90A-11ED60F12A29}"/>
              </a:ext>
            </a:extLst>
          </p:cNvPr>
          <p:cNvSpPr>
            <a:spLocks noGrp="1"/>
          </p:cNvSpPr>
          <p:nvPr>
            <p:ph type="title"/>
          </p:nvPr>
        </p:nvSpPr>
        <p:spPr/>
        <p:txBody>
          <a:bodyPr/>
          <a:lstStyle/>
          <a:p>
            <a:r>
              <a:rPr lang="tr-TR" dirty="0"/>
              <a:t>JDK, JRE, JVM, JIT nedir?</a:t>
            </a:r>
          </a:p>
        </p:txBody>
      </p:sp>
      <p:sp>
        <p:nvSpPr>
          <p:cNvPr id="3" name="İçerik Yer Tutucusu 2">
            <a:extLst>
              <a:ext uri="{FF2B5EF4-FFF2-40B4-BE49-F238E27FC236}">
                <a16:creationId xmlns:a16="http://schemas.microsoft.com/office/drawing/2014/main" id="{B108914F-477D-48A5-A05A-F46B9343C719}"/>
              </a:ext>
            </a:extLst>
          </p:cNvPr>
          <p:cNvSpPr>
            <a:spLocks noGrp="1"/>
          </p:cNvSpPr>
          <p:nvPr>
            <p:ph idx="1"/>
          </p:nvPr>
        </p:nvSpPr>
        <p:spPr/>
        <p:txBody>
          <a:bodyPr>
            <a:normAutofit fontScale="92500" lnSpcReduction="20000"/>
          </a:bodyPr>
          <a:lstStyle/>
          <a:p>
            <a:endParaRPr lang="tr-TR" dirty="0"/>
          </a:p>
          <a:p>
            <a:r>
              <a:rPr lang="tr-TR" dirty="0"/>
              <a:t>Java Development Kit(JDK), Java uygulamaları geliştirmek için gerekli tüm araçları bize </a:t>
            </a:r>
            <a:r>
              <a:rPr lang="tr-TR" dirty="0" err="1"/>
              <a:t>sağlar.İçerisinde</a:t>
            </a:r>
            <a:r>
              <a:rPr lang="tr-TR" dirty="0"/>
              <a:t> JVM, JRE, Java Kütüphaneleri, Java Compiler ve Interpreter içerir. Bir java uygulaması geliştirmek için JDK yüklememiz yeterlidir. Çünkü gerekli olan tüm araçları JDK kendi içerisinde barındırır.</a:t>
            </a:r>
          </a:p>
          <a:p>
            <a:r>
              <a:rPr lang="tr-TR" dirty="0"/>
              <a:t>Java Runtime Environment(JRE), bilgisayarın işletim sisteminin üzerinde çalışan ve belirli bir Java programının çalışmak için ihtiyaç duyduğu sınıf kitaplıklarını ve diğer kaynakları sağlayan bir yazılım katmanıdır.</a:t>
            </a:r>
          </a:p>
          <a:p>
            <a:r>
              <a:rPr lang="tr-TR" dirty="0"/>
              <a:t>Java Virtual Machine(JVM), bir soyut makinedir. JVM, Java </a:t>
            </a:r>
            <a:r>
              <a:rPr lang="tr-TR" dirty="0" err="1"/>
              <a:t>bytecode’u</a:t>
            </a:r>
            <a:r>
              <a:rPr lang="tr-TR" dirty="0"/>
              <a:t> makine diline çevirir. JVM, </a:t>
            </a:r>
            <a:r>
              <a:rPr lang="tr-TR" dirty="0" err="1"/>
              <a:t>JRE’nin</a:t>
            </a:r>
            <a:r>
              <a:rPr lang="tr-TR" dirty="0"/>
              <a:t> bir parçasıdır.  Java derleyicisi JVM olarak bilinen bir sanal makine için kod üretir.</a:t>
            </a:r>
          </a:p>
          <a:p>
            <a:r>
              <a:rPr lang="tr-TR" dirty="0" err="1"/>
              <a:t>Just</a:t>
            </a:r>
            <a:r>
              <a:rPr lang="tr-TR" dirty="0"/>
              <a:t> in Time(JIT) : JIT compiler </a:t>
            </a:r>
            <a:r>
              <a:rPr lang="tr-TR" dirty="0" err="1"/>
              <a:t>runtime’da</a:t>
            </a:r>
            <a:r>
              <a:rPr lang="tr-TR" dirty="0"/>
              <a:t> bytecode bloklarını </a:t>
            </a:r>
            <a:r>
              <a:rPr lang="tr-TR" dirty="0" err="1"/>
              <a:t>native</a:t>
            </a:r>
            <a:r>
              <a:rPr lang="tr-TR" dirty="0"/>
              <a:t> koda dönüştürür. Yani direkt platform bağımlı hale gelir. Amaç, çok kullanılan veya çağrılan blokların performansını arttırmaktır.</a:t>
            </a:r>
          </a:p>
          <a:p>
            <a:endParaRPr lang="tr-TR" dirty="0"/>
          </a:p>
        </p:txBody>
      </p:sp>
    </p:spTree>
    <p:extLst>
      <p:ext uri="{BB962C8B-B14F-4D97-AF65-F5344CB8AC3E}">
        <p14:creationId xmlns:p14="http://schemas.microsoft.com/office/powerpoint/2010/main" val="416715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AF9E44-FF4D-4D97-B454-BEA334BA4CE9}"/>
              </a:ext>
            </a:extLst>
          </p:cNvPr>
          <p:cNvSpPr>
            <a:spLocks noGrp="1"/>
          </p:cNvSpPr>
          <p:nvPr>
            <p:ph type="title"/>
          </p:nvPr>
        </p:nvSpPr>
        <p:spPr/>
        <p:txBody>
          <a:bodyPr/>
          <a:lstStyle/>
          <a:p>
            <a:r>
              <a:rPr lang="tr-TR" dirty="0"/>
              <a:t>JDK, JRE, JVM, JIT </a:t>
            </a:r>
            <a:r>
              <a:rPr lang="tr-TR" dirty="0" err="1"/>
              <a:t>Diagram</a:t>
            </a:r>
            <a:endParaRPr lang="tr-TR" dirty="0"/>
          </a:p>
        </p:txBody>
      </p:sp>
      <p:graphicFrame>
        <p:nvGraphicFramePr>
          <p:cNvPr id="4" name="İçerik Yer Tutucusu 3">
            <a:extLst>
              <a:ext uri="{FF2B5EF4-FFF2-40B4-BE49-F238E27FC236}">
                <a16:creationId xmlns:a16="http://schemas.microsoft.com/office/drawing/2014/main" id="{AAD6D8E7-23F7-4922-AC63-182741A2A71F}"/>
              </a:ext>
            </a:extLst>
          </p:cNvPr>
          <p:cNvGraphicFramePr>
            <a:graphicFrameLocks noGrp="1"/>
          </p:cNvGraphicFramePr>
          <p:nvPr>
            <p:ph idx="1"/>
            <p:extLst>
              <p:ext uri="{D42A27DB-BD31-4B8C-83A1-F6EECF244321}">
                <p14:modId xmlns:p14="http://schemas.microsoft.com/office/powerpoint/2010/main" val="2273130048"/>
              </p:ext>
            </p:extLst>
          </p:nvPr>
        </p:nvGraphicFramePr>
        <p:xfrm>
          <a:off x="2589213" y="3152931"/>
          <a:ext cx="7679049" cy="3038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685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D49AE0-F4BC-467C-83E4-20ED6957D8EF}"/>
              </a:ext>
            </a:extLst>
          </p:cNvPr>
          <p:cNvSpPr>
            <a:spLocks noGrp="1"/>
          </p:cNvSpPr>
          <p:nvPr>
            <p:ph type="title"/>
          </p:nvPr>
        </p:nvSpPr>
        <p:spPr/>
        <p:txBody>
          <a:bodyPr/>
          <a:lstStyle/>
          <a:p>
            <a:r>
              <a:rPr lang="tr-TR" dirty="0"/>
              <a:t>Wrapper Class ve Primitive Data Types Farkları</a:t>
            </a:r>
          </a:p>
        </p:txBody>
      </p:sp>
      <p:graphicFrame>
        <p:nvGraphicFramePr>
          <p:cNvPr id="4" name="Tablo 4">
            <a:extLst>
              <a:ext uri="{FF2B5EF4-FFF2-40B4-BE49-F238E27FC236}">
                <a16:creationId xmlns:a16="http://schemas.microsoft.com/office/drawing/2014/main" id="{8FA1A1AA-C376-4EF5-B955-741EF73F384C}"/>
              </a:ext>
            </a:extLst>
          </p:cNvPr>
          <p:cNvGraphicFramePr>
            <a:graphicFrameLocks noGrp="1"/>
          </p:cNvGraphicFramePr>
          <p:nvPr>
            <p:ph idx="1"/>
            <p:extLst>
              <p:ext uri="{D42A27DB-BD31-4B8C-83A1-F6EECF244321}">
                <p14:modId xmlns:p14="http://schemas.microsoft.com/office/powerpoint/2010/main" val="2534942318"/>
              </p:ext>
            </p:extLst>
          </p:nvPr>
        </p:nvGraphicFramePr>
        <p:xfrm>
          <a:off x="2589213" y="2133599"/>
          <a:ext cx="8915400" cy="42189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3450082640"/>
                    </a:ext>
                  </a:extLst>
                </a:gridCol>
                <a:gridCol w="4457700">
                  <a:extLst>
                    <a:ext uri="{9D8B030D-6E8A-4147-A177-3AD203B41FA5}">
                      <a16:colId xmlns:a16="http://schemas.microsoft.com/office/drawing/2014/main" val="2137723381"/>
                    </a:ext>
                  </a:extLst>
                </a:gridCol>
              </a:tblGrid>
              <a:tr h="469900">
                <a:tc>
                  <a:txBody>
                    <a:bodyPr/>
                    <a:lstStyle/>
                    <a:p>
                      <a:r>
                        <a:rPr lang="tr-TR" dirty="0"/>
                        <a:t>Wrapper Class</a:t>
                      </a:r>
                    </a:p>
                  </a:txBody>
                  <a:tcPr/>
                </a:tc>
                <a:tc>
                  <a:txBody>
                    <a:bodyPr/>
                    <a:lstStyle/>
                    <a:p>
                      <a:r>
                        <a:rPr lang="tr-TR" dirty="0"/>
                        <a:t>Primitive Data Types</a:t>
                      </a:r>
                    </a:p>
                  </a:txBody>
                  <a:tcPr/>
                </a:tc>
                <a:extLst>
                  <a:ext uri="{0D108BD9-81ED-4DB2-BD59-A6C34878D82A}">
                    <a16:rowId xmlns:a16="http://schemas.microsoft.com/office/drawing/2014/main" val="4254054957"/>
                  </a:ext>
                </a:extLst>
              </a:tr>
              <a:tr h="469900">
                <a:tc>
                  <a:txBody>
                    <a:bodyPr/>
                    <a:lstStyle/>
                    <a:p>
                      <a:r>
                        <a:rPr lang="tr-TR" dirty="0"/>
                        <a:t>Wrapper sınıfı, primitive tipi nesneye ve nesneyi primitive tipe dönüştürmek için bir mekanizma sağlar.</a:t>
                      </a:r>
                    </a:p>
                  </a:txBody>
                  <a:tcPr/>
                </a:tc>
                <a:tc>
                  <a:txBody>
                    <a:bodyPr/>
                    <a:lstStyle/>
                    <a:p>
                      <a:r>
                        <a:rPr lang="tr-TR" dirty="0"/>
                        <a:t>Primitive veri tipleri, java tarafından sağlanan önceden tanımlanmış veri türüdür.</a:t>
                      </a:r>
                    </a:p>
                  </a:txBody>
                  <a:tcPr/>
                </a:tc>
                <a:extLst>
                  <a:ext uri="{0D108BD9-81ED-4DB2-BD59-A6C34878D82A}">
                    <a16:rowId xmlns:a16="http://schemas.microsoft.com/office/drawing/2014/main" val="1122453832"/>
                  </a:ext>
                </a:extLst>
              </a:tr>
              <a:tr h="469900">
                <a:tc>
                  <a:txBody>
                    <a:bodyPr/>
                    <a:lstStyle/>
                    <a:p>
                      <a:r>
                        <a:rPr lang="tr-TR" dirty="0"/>
                        <a:t>Bir nesne oluşturmak için Wrapper sınıfı kullanılır. Bu nedenle karşılık gelen bir sınıfa sahiptir.</a:t>
                      </a:r>
                    </a:p>
                  </a:txBody>
                  <a:tcPr/>
                </a:tc>
                <a:tc>
                  <a:txBody>
                    <a:bodyPr/>
                    <a:lstStyle/>
                    <a:p>
                      <a:r>
                        <a:rPr lang="tr-TR" dirty="0"/>
                        <a:t>Primitive veri tipleri nesne değildir. Dolayısı ile bir sınıfa ait değildir.</a:t>
                      </a:r>
                    </a:p>
                  </a:txBody>
                  <a:tcPr/>
                </a:tc>
                <a:extLst>
                  <a:ext uri="{0D108BD9-81ED-4DB2-BD59-A6C34878D82A}">
                    <a16:rowId xmlns:a16="http://schemas.microsoft.com/office/drawing/2014/main" val="4088532409"/>
                  </a:ext>
                </a:extLst>
              </a:tr>
              <a:tr h="469900">
                <a:tc>
                  <a:txBody>
                    <a:bodyPr/>
                    <a:lstStyle/>
                    <a:p>
                      <a:r>
                        <a:rPr lang="tr-TR" dirty="0"/>
                        <a:t>Wrapper class nesneleri null(boş) değerlere izin verir.</a:t>
                      </a:r>
                    </a:p>
                  </a:txBody>
                  <a:tcPr/>
                </a:tc>
                <a:tc>
                  <a:txBody>
                    <a:bodyPr/>
                    <a:lstStyle/>
                    <a:p>
                      <a:r>
                        <a:rPr lang="tr-TR" dirty="0"/>
                        <a:t>Primitive veri tipleri null değere izin vermez.</a:t>
                      </a:r>
                    </a:p>
                  </a:txBody>
                  <a:tcPr/>
                </a:tc>
                <a:extLst>
                  <a:ext uri="{0D108BD9-81ED-4DB2-BD59-A6C34878D82A}">
                    <a16:rowId xmlns:a16="http://schemas.microsoft.com/office/drawing/2014/main" val="964224643"/>
                  </a:ext>
                </a:extLst>
              </a:tr>
              <a:tr h="469900">
                <a:tc>
                  <a:txBody>
                    <a:bodyPr/>
                    <a:lstStyle/>
                    <a:p>
                      <a:r>
                        <a:rPr lang="tr-TR" dirty="0"/>
                        <a:t>Gerekli bellek primitive’lerden daha yüksektir.</a:t>
                      </a:r>
                    </a:p>
                  </a:txBody>
                  <a:tcPr/>
                </a:tc>
                <a:tc>
                  <a:txBody>
                    <a:bodyPr/>
                    <a:lstStyle/>
                    <a:p>
                      <a:r>
                        <a:rPr lang="tr-TR" dirty="0"/>
                        <a:t>Gerekli bellek wrapper class’lara göre daha düşüktür.</a:t>
                      </a:r>
                    </a:p>
                  </a:txBody>
                  <a:tcPr/>
                </a:tc>
                <a:extLst>
                  <a:ext uri="{0D108BD9-81ED-4DB2-BD59-A6C34878D82A}">
                    <a16:rowId xmlns:a16="http://schemas.microsoft.com/office/drawing/2014/main" val="1176981966"/>
                  </a:ext>
                </a:extLst>
              </a:tr>
              <a:tr h="469900">
                <a:tc>
                  <a:txBody>
                    <a:bodyPr/>
                    <a:lstStyle/>
                    <a:p>
                      <a:r>
                        <a:rPr lang="tr-TR" dirty="0"/>
                        <a:t>Bir wrapper class, ArrayList gibi bir koleksiyon ile birlikte kullanılabilir.</a:t>
                      </a:r>
                    </a:p>
                  </a:txBody>
                  <a:tcPr/>
                </a:tc>
                <a:tc>
                  <a:txBody>
                    <a:bodyPr/>
                    <a:lstStyle/>
                    <a:p>
                      <a:r>
                        <a:rPr lang="tr-TR" dirty="0"/>
                        <a:t>Koleksiyonlarda primitive veri tipleri kullanılmaz.</a:t>
                      </a:r>
                    </a:p>
                  </a:txBody>
                  <a:tcPr/>
                </a:tc>
                <a:extLst>
                  <a:ext uri="{0D108BD9-81ED-4DB2-BD59-A6C34878D82A}">
                    <a16:rowId xmlns:a16="http://schemas.microsoft.com/office/drawing/2014/main" val="664569778"/>
                  </a:ext>
                </a:extLst>
              </a:tr>
            </a:tbl>
          </a:graphicData>
        </a:graphic>
      </p:graphicFrame>
    </p:spTree>
    <p:extLst>
      <p:ext uri="{BB962C8B-B14F-4D97-AF65-F5344CB8AC3E}">
        <p14:creationId xmlns:p14="http://schemas.microsoft.com/office/powerpoint/2010/main" val="193275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56C1E-661A-476D-A50B-1774AD8117D5}"/>
              </a:ext>
            </a:extLst>
          </p:cNvPr>
          <p:cNvSpPr>
            <a:spLocks noGrp="1"/>
          </p:cNvSpPr>
          <p:nvPr>
            <p:ph type="title"/>
          </p:nvPr>
        </p:nvSpPr>
        <p:spPr/>
        <p:txBody>
          <a:bodyPr/>
          <a:lstStyle/>
          <a:p>
            <a:r>
              <a:rPr lang="tr-TR" dirty="0"/>
              <a:t>Stack Memory ve Heap Memory Nedir?</a:t>
            </a:r>
          </a:p>
        </p:txBody>
      </p:sp>
      <p:sp>
        <p:nvSpPr>
          <p:cNvPr id="3" name="İçerik Yer Tutucusu 2">
            <a:extLst>
              <a:ext uri="{FF2B5EF4-FFF2-40B4-BE49-F238E27FC236}">
                <a16:creationId xmlns:a16="http://schemas.microsoft.com/office/drawing/2014/main" id="{4EA35EE7-A0AC-41AE-B6C3-192615429D83}"/>
              </a:ext>
            </a:extLst>
          </p:cNvPr>
          <p:cNvSpPr>
            <a:spLocks noGrp="1"/>
          </p:cNvSpPr>
          <p:nvPr>
            <p:ph idx="1"/>
          </p:nvPr>
        </p:nvSpPr>
        <p:spPr/>
        <p:txBody>
          <a:bodyPr>
            <a:normAutofit lnSpcReduction="10000"/>
          </a:bodyPr>
          <a:lstStyle/>
          <a:p>
            <a:endParaRPr lang="tr-TR" dirty="0"/>
          </a:p>
          <a:p>
            <a:r>
              <a:rPr lang="tr-TR" dirty="0"/>
              <a:t>Stack(yığın) belleği, çalışma zamanında her bir iş parçacığına ayrılan fiziksel bir alandır(RAM’de).  Bir iş parçacığı oluşturulduğunda oluşturulur. Yığındaki bellek yönetimi global olarak erişilebilir olduğundan LIFO(Last in First Out) sırasını takip eder. Değişkenleri, nesnelere referansları ve kısmi sonuçları saklar. Yığına ayrılan bellek, işlev dönene kadar yaşar. Yeni nesneleri oluşturmak için yer yoksa, </a:t>
            </a:r>
            <a:r>
              <a:rPr lang="tr-TR" dirty="0" err="1"/>
              <a:t>java.lang.StackOverFlowError</a:t>
            </a:r>
            <a:r>
              <a:rPr lang="tr-TR" dirty="0"/>
              <a:t> öğesini atar.</a:t>
            </a:r>
          </a:p>
          <a:p>
            <a:r>
              <a:rPr lang="tr-TR" dirty="0"/>
              <a:t>Heap(yığın), JVM başladığında oluşturulur ve uygulama çalıştığı sürece uygulama tarafından kullanılır. Nesneleri ve JRE sınıflarını depolar. Nesneler yarattığımızda, o nesnenin referansı yığında oluşturulurken yığın belleğinde yer kaplar. Stack gibi herhangi bir sıra izlemez. Öğeler global olarak erişilebilir durumdadır. Heap alanı dolu ise, </a:t>
            </a:r>
            <a:r>
              <a:rPr lang="tr-TR" dirty="0" err="1"/>
              <a:t>java.lang.OutOfMemoryError</a:t>
            </a:r>
            <a:r>
              <a:rPr lang="tr-TR" dirty="0"/>
              <a:t> öğesi atar.</a:t>
            </a:r>
          </a:p>
        </p:txBody>
      </p:sp>
    </p:spTree>
    <p:extLst>
      <p:ext uri="{BB962C8B-B14F-4D97-AF65-F5344CB8AC3E}">
        <p14:creationId xmlns:p14="http://schemas.microsoft.com/office/powerpoint/2010/main" val="1003031085"/>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TM02892315[[fn=Duman]]</Template>
  <TotalTime>551</TotalTime>
  <Words>2030</Words>
  <Application>Microsoft Office PowerPoint</Application>
  <PresentationFormat>Geniş ekran</PresentationFormat>
  <Paragraphs>169</Paragraphs>
  <Slides>30</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30</vt:i4>
      </vt:variant>
    </vt:vector>
  </HeadingPairs>
  <TitlesOfParts>
    <vt:vector size="35" baseType="lpstr">
      <vt:lpstr>Arial</vt:lpstr>
      <vt:lpstr>Calibri</vt:lpstr>
      <vt:lpstr>Century Gothic</vt:lpstr>
      <vt:lpstr>Wingdings 3</vt:lpstr>
      <vt:lpstr>Duman</vt:lpstr>
      <vt:lpstr>Patika.dev-Innova  Spring Bootcamp</vt:lpstr>
      <vt:lpstr>Compiler Nedir?</vt:lpstr>
      <vt:lpstr>Interpreter Nedir?</vt:lpstr>
      <vt:lpstr>Compiler ve Interpreter Farkları</vt:lpstr>
      <vt:lpstr>Is java pass by value or pass by references ?</vt:lpstr>
      <vt:lpstr>JDK, JRE, JVM, JIT nedir?</vt:lpstr>
      <vt:lpstr>JDK, JRE, JVM, JIT Diagram</vt:lpstr>
      <vt:lpstr>Wrapper Class ve Primitive Data Types Farkları</vt:lpstr>
      <vt:lpstr>Stack Memory ve Heap Memory Nedir?</vt:lpstr>
      <vt:lpstr>Serileştirme(Serialization) Nedir?</vt:lpstr>
      <vt:lpstr>JAVA 8 İle Gelen Özellikler</vt:lpstr>
      <vt:lpstr>Lambda Expressions </vt:lpstr>
      <vt:lpstr>Functional Interfaces</vt:lpstr>
      <vt:lpstr>Method References</vt:lpstr>
      <vt:lpstr>Stream API</vt:lpstr>
      <vt:lpstr>Optional Class</vt:lpstr>
      <vt:lpstr>Concurrency Improvement</vt:lpstr>
      <vt:lpstr>Date&amp;Time API</vt:lpstr>
      <vt:lpstr>Base64 Encoding and Decoding</vt:lpstr>
      <vt:lpstr>Java 9 İle Gelen Özellikler</vt:lpstr>
      <vt:lpstr>The Java Platform Module System</vt:lpstr>
      <vt:lpstr>The Java Platform Module System</vt:lpstr>
      <vt:lpstr>Linking</vt:lpstr>
      <vt:lpstr>JShell: The Interactive Java REPL </vt:lpstr>
      <vt:lpstr>Improved Javadoc</vt:lpstr>
      <vt:lpstr>Collection Factory Methods</vt:lpstr>
      <vt:lpstr>Stream API Improvements</vt:lpstr>
      <vt:lpstr>Private Interface Methods</vt:lpstr>
      <vt:lpstr>HTTP/2</vt:lpstr>
      <vt:lpstr>Multi-Release JARs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Patika.dev-Innova  Spring Bootcamp</dc:title>
  <dc:creator>Umut Altınsoy</dc:creator>
  <cp:lastModifiedBy>Umut Altınsoy</cp:lastModifiedBy>
  <cp:revision>7</cp:revision>
  <dcterms:created xsi:type="dcterms:W3CDTF">2022-01-08T20:53:33Z</dcterms:created>
  <dcterms:modified xsi:type="dcterms:W3CDTF">2022-01-24T18:45:33Z</dcterms:modified>
</cp:coreProperties>
</file>