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c65beb4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c65beb4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c65beb45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c65beb45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c65beb45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c65beb45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65beb45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65beb45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d95d7b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d95d7b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c65beb4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c65beb4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65beb45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65beb45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65beb45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65beb45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65beb45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c65beb45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c65beb45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c65beb45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65beb45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65beb45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c65beb4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c65beb4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c65beb45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c65beb45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ee/6/tutorial/doc/gjsdf.html" TargetMode="External"/><Relationship Id="rId4" Type="http://schemas.openxmlformats.org/officeDocument/2006/relationships/hyperlink" Target="https://blog.burakkutbay.com/spring-dersleri-qualifier-anotasyonu-nedir-kullanimi.html/" TargetMode="External"/><Relationship Id="rId5" Type="http://schemas.openxmlformats.org/officeDocument/2006/relationships/hyperlink" Target="http://kod5.org/ejb-8-interceptors/#:~:text=Interceptor%20bir%20metodun%20tetiklenmesi%20ile,bu%20i%C5%9Fi%20yerine%20getiren%20mekanizmad%C4%B1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docs.oracle.com/javase/7/docs/api/java/lang/annotation/RetentionPolicy.html?is-external=true#RUNTIME" TargetMode="External"/><Relationship Id="rId10" Type="http://schemas.openxmlformats.org/officeDocument/2006/relationships/hyperlink" Target="http://docs.oracle.com/javase/7/docs/api/java/lang/annotation/Retention.html?is-external=true#value--" TargetMode="External"/><Relationship Id="rId13" Type="http://schemas.openxmlformats.org/officeDocument/2006/relationships/hyperlink" Target="http://docs.oracle.com/javase/7/docs/api/java/lang/annotation/Documented.html?is-external=true" TargetMode="External"/><Relationship Id="rId12" Type="http://schemas.openxmlformats.org/officeDocument/2006/relationships/hyperlink" Target="http://docs.oracle.com/javase/7/docs/api/java/lang/annotation/Documented.html?is-external=true"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cs.oracle.com/javase/7/docs/api/java/lang/annotation/Target.html?is-external=true" TargetMode="External"/><Relationship Id="rId4" Type="http://schemas.openxmlformats.org/officeDocument/2006/relationships/hyperlink" Target="http://docs.oracle.com/javase/7/docs/api/java/lang/annotation/Target.html?is-external=true#value--" TargetMode="External"/><Relationship Id="rId9" Type="http://schemas.openxmlformats.org/officeDocument/2006/relationships/hyperlink" Target="http://docs.oracle.com/javase/7/docs/api/java/lang/annotation/Retention.html?is-external=true" TargetMode="External"/><Relationship Id="rId5" Type="http://schemas.openxmlformats.org/officeDocument/2006/relationships/hyperlink" Target="http://docs.oracle.com/javase/7/docs/api/java/lang/annotation/ElementType.html?is-external=true#TYPE" TargetMode="External"/><Relationship Id="rId6" Type="http://schemas.openxmlformats.org/officeDocument/2006/relationships/hyperlink" Target="http://docs.oracle.com/javase/7/docs/api/java/lang/annotation/ElementType.html?is-external=true#METHOD" TargetMode="External"/><Relationship Id="rId7" Type="http://schemas.openxmlformats.org/officeDocument/2006/relationships/hyperlink" Target="http://docs.oracle.com/javase/7/docs/api/java/lang/annotation/ElementType.html?is-external=true#FIELD" TargetMode="External"/><Relationship Id="rId8" Type="http://schemas.openxmlformats.org/officeDocument/2006/relationships/hyperlink" Target="http://docs.oracle.com/javase/7/docs/api/java/lang/annotation/Retention.html?is-external=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08553" y="11603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PATİKA - INNOVA</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2456360"/>
            <a:ext cx="5361300" cy="147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Ahmet AKAN 15 Ocak 2022</a:t>
            </a:r>
            <a:endParaRPr/>
          </a:p>
          <a:p>
            <a:pPr indent="0" lvl="0" marL="0" rtl="0" algn="ctr">
              <a:spcBef>
                <a:spcPts val="0"/>
              </a:spcBef>
              <a:spcAft>
                <a:spcPts val="0"/>
              </a:spcAft>
              <a:buNone/>
            </a:pPr>
            <a:r>
              <a:rPr lang="tr"/>
              <a:t>Java Spring Bootcamp - 2. Ödev</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250125"/>
            <a:ext cx="7505700" cy="7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STEREOTYPE</a:t>
            </a:r>
            <a:endParaRPr/>
          </a:p>
        </p:txBody>
      </p:sp>
      <p:sp>
        <p:nvSpPr>
          <p:cNvPr id="188" name="Google Shape;188;p22"/>
          <p:cNvSpPr txBox="1"/>
          <p:nvPr>
            <p:ph idx="1" type="body"/>
          </p:nvPr>
        </p:nvSpPr>
        <p:spPr>
          <a:xfrm>
            <a:off x="819150" y="1019775"/>
            <a:ext cx="7505700" cy="3419100"/>
          </a:xfrm>
          <a:prstGeom prst="rect">
            <a:avLst/>
          </a:prstGeom>
        </p:spPr>
        <p:txBody>
          <a:bodyPr anchorCtr="0" anchor="t" bIns="91425" lIns="91425" spcFirstLastPara="1" rIns="91425" wrap="square" tIns="91425">
            <a:normAutofit fontScale="85000" lnSpcReduction="10000"/>
          </a:bodyPr>
          <a:lstStyle/>
          <a:p>
            <a:pPr indent="0" lvl="0" marL="0" rtl="0" algn="l">
              <a:lnSpc>
                <a:spcPct val="218181"/>
              </a:lnSpc>
              <a:spcBef>
                <a:spcPts val="1400"/>
              </a:spcBef>
              <a:spcAft>
                <a:spcPts val="0"/>
              </a:spcAft>
              <a:buNone/>
            </a:pPr>
            <a:r>
              <a:rPr lang="tr" sz="1600">
                <a:solidFill>
                  <a:srgbClr val="292929"/>
                </a:solidFill>
                <a:highlight>
                  <a:srgbClr val="FFFFFF"/>
                </a:highlight>
                <a:latin typeface="Georgia"/>
                <a:ea typeface="Georgia"/>
                <a:cs typeface="Georgia"/>
                <a:sym typeface="Georgia"/>
              </a:rPr>
              <a:t>Spring kütüphanesinde @Autowired anatasyonu ile dependency injection yapmış oluyorsunuz. Fakat bu anatasyon sadece context’teki beani alıyor, oysa ki hala o beani contexte tanımlamak zorundayız.</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Bir sınıf aşağıdaki stereotipler ile ilişkilendirildiğinde Spring kütüphanesi otomatik olarak sınıfı context’e atar. Bunun anlamı ise; Spring kontrolü eline aldığında context’de ki beaniniz ile diğer beanler arasında dependency injection uygulayabilir.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@Component, Spring tarafından yönetilen beanler için genel bir stereotip anatasyondur. </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tr" sz="1600">
                <a:solidFill>
                  <a:srgbClr val="292929"/>
                </a:solidFill>
                <a:highlight>
                  <a:srgbClr val="FFFFFF"/>
                </a:highlight>
                <a:latin typeface="Georgia"/>
                <a:ea typeface="Georgia"/>
                <a:cs typeface="Georgia"/>
                <a:sym typeface="Georgia"/>
              </a:rPr>
              <a:t>Bu context’e bir sınıf kaydetmek istiyorsanız @Component’i kullanabileceğiniz anlamına gelir. Diğer stereotipler (Controller, Service, Repository) @Component sınıfının alt alanlarıdır.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250125"/>
            <a:ext cx="75057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24"/>
          <p:cNvSpPr txBox="1"/>
          <p:nvPr>
            <p:ph idx="1" type="body"/>
          </p:nvPr>
        </p:nvSpPr>
        <p:spPr>
          <a:xfrm>
            <a:off x="819150" y="856000"/>
            <a:ext cx="7505700" cy="3582600"/>
          </a:xfrm>
          <a:prstGeom prst="rect">
            <a:avLst/>
          </a:prstGeom>
        </p:spPr>
        <p:txBody>
          <a:bodyPr anchorCtr="0" anchor="t" bIns="91425" lIns="91425" spcFirstLastPara="1" rIns="91425" wrap="square" tIns="91425">
            <a:normAutofit fontScale="92500"/>
          </a:bodyPr>
          <a:lstStyle/>
          <a:p>
            <a:pPr indent="-322580" lvl="0" marL="749300" rtl="0" algn="l">
              <a:lnSpc>
                <a:spcPct val="218181"/>
              </a:lnSpc>
              <a:spcBef>
                <a:spcPts val="140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Tüm anatasyonlar yerine @Component kullanabilirsiniz.(Tavsiye edilmez)</a:t>
            </a:r>
            <a:endParaRPr sz="1600">
              <a:solidFill>
                <a:srgbClr val="292929"/>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Component gibi diğer alt stereotipler de ekstra özellikler sunmaktadır.</a:t>
            </a:r>
            <a:endParaRPr sz="1600">
              <a:solidFill>
                <a:srgbClr val="292929"/>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Tüm sınıflar için o sınıfa özel olarak tanımlanmış anatasyonu kullanmanız tavsiye edilir.</a:t>
            </a:r>
            <a:endParaRPr sz="1600">
              <a:solidFill>
                <a:srgbClr val="292929"/>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Stereotip ile ilişkilendirdiğiniz beanler için AOP yazmak çok daha kolay olacaktır.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a:blip r:embed="rId3">
            <a:alphaModFix/>
          </a:blip>
          <a:stretch>
            <a:fillRect/>
          </a:stretch>
        </p:blipFill>
        <p:spPr>
          <a:xfrm>
            <a:off x="3148013" y="1447800"/>
            <a:ext cx="2847975" cy="22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u="sng">
                <a:solidFill>
                  <a:schemeClr val="hlink"/>
                </a:solidFill>
                <a:hlinkClick r:id="rId3"/>
              </a:rPr>
              <a:t>https://docs.oracle.com/javaee/6/tutorial/doc/gjsdf.html</a:t>
            </a:r>
            <a:endParaRPr/>
          </a:p>
          <a:p>
            <a:pPr indent="-311150" lvl="0" marL="457200" rtl="0" algn="l">
              <a:spcBef>
                <a:spcPts val="0"/>
              </a:spcBef>
              <a:spcAft>
                <a:spcPts val="0"/>
              </a:spcAft>
              <a:buSzPts val="1300"/>
              <a:buChar char="●"/>
            </a:pPr>
            <a:r>
              <a:rPr lang="tr" u="sng">
                <a:solidFill>
                  <a:schemeClr val="hlink"/>
                </a:solidFill>
                <a:hlinkClick r:id="rId4"/>
              </a:rPr>
              <a:t>https://blog.burakkutbay.com/spring-dersleri-qualifier-anotasyonu-nedir-kullanimi.html/</a:t>
            </a:r>
            <a:endParaRPr/>
          </a:p>
          <a:p>
            <a:pPr indent="-311150" lvl="0" marL="457200" rtl="0" algn="l">
              <a:spcBef>
                <a:spcPts val="0"/>
              </a:spcBef>
              <a:spcAft>
                <a:spcPts val="0"/>
              </a:spcAft>
              <a:buSzPts val="1300"/>
              <a:buChar char="●"/>
            </a:pPr>
            <a:r>
              <a:rPr lang="tr" u="sng">
                <a:solidFill>
                  <a:schemeClr val="hlink"/>
                </a:solidFill>
                <a:hlinkClick r:id="rId5"/>
              </a:rPr>
              <a:t>http://kod5.org/ejb-8-interceptors/#:~:text=Interceptor%20bir%20metodun%20tetiklenmesi%20ile,bu%20i%C5%9Fi%20yerine%20getiren%20mekanizmad%C4%B1r</a:t>
            </a:r>
            <a:r>
              <a:rPr lang="tr"/>
              <a:t>.</a:t>
            </a:r>
            <a:endParaRPr/>
          </a:p>
          <a:p>
            <a:pPr indent="-311150" lvl="0" marL="457200" rtl="0" algn="l">
              <a:spcBef>
                <a:spcPts val="0"/>
              </a:spcBef>
              <a:spcAft>
                <a:spcPts val="0"/>
              </a:spcAft>
              <a:buSzPts val="1300"/>
              <a:buChar char="●"/>
            </a:pPr>
            <a:r>
              <a:rPr lang="tr"/>
              <a:t>https://sangaibisi.medium.com/org-springframework-stereotype-anotasyonlar%C4%B1-nedir-11bc9d961357</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9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2. ÖDEV KONULARI:</a:t>
            </a:r>
            <a:endParaRPr/>
          </a:p>
        </p:txBody>
      </p:sp>
      <p:sp>
        <p:nvSpPr>
          <p:cNvPr id="135" name="Google Shape;135;p14"/>
          <p:cNvSpPr txBox="1"/>
          <p:nvPr>
            <p:ph idx="1" type="body"/>
          </p:nvPr>
        </p:nvSpPr>
        <p:spPr>
          <a:xfrm>
            <a:off x="819150" y="1362175"/>
            <a:ext cx="7505700" cy="307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ALTERNATİVE </a:t>
            </a:r>
            <a:endParaRPr/>
          </a:p>
          <a:p>
            <a:pPr indent="-311150" lvl="0" marL="457200" rtl="0" algn="l">
              <a:spcBef>
                <a:spcPts val="0"/>
              </a:spcBef>
              <a:spcAft>
                <a:spcPts val="0"/>
              </a:spcAft>
              <a:buSzPts val="1300"/>
              <a:buChar char="-"/>
            </a:pPr>
            <a:r>
              <a:rPr lang="tr"/>
              <a:t>QUALIFIER</a:t>
            </a:r>
            <a:endParaRPr/>
          </a:p>
          <a:p>
            <a:pPr indent="-311150" lvl="0" marL="457200" rtl="0" algn="l">
              <a:spcBef>
                <a:spcPts val="0"/>
              </a:spcBef>
              <a:spcAft>
                <a:spcPts val="0"/>
              </a:spcAft>
              <a:buSzPts val="1300"/>
              <a:buChar char="-"/>
            </a:pPr>
            <a:r>
              <a:rPr lang="tr"/>
              <a:t>ENUM QUALIFIER</a:t>
            </a:r>
            <a:endParaRPr/>
          </a:p>
          <a:p>
            <a:pPr indent="-311150" lvl="0" marL="457200" rtl="0" algn="l">
              <a:spcBef>
                <a:spcPts val="0"/>
              </a:spcBef>
              <a:spcAft>
                <a:spcPts val="0"/>
              </a:spcAft>
              <a:buSzPts val="1300"/>
              <a:buChar char="-"/>
            </a:pPr>
            <a:r>
              <a:rPr lang="tr"/>
              <a:t>INTERCEPTOR</a:t>
            </a:r>
            <a:endParaRPr/>
          </a:p>
          <a:p>
            <a:pPr indent="-311150" lvl="0" marL="457200" rtl="0" algn="l">
              <a:spcBef>
                <a:spcPts val="0"/>
              </a:spcBef>
              <a:spcAft>
                <a:spcPts val="0"/>
              </a:spcAft>
              <a:buSzPts val="1300"/>
              <a:buChar char="-"/>
            </a:pPr>
            <a:r>
              <a:rPr lang="tr"/>
              <a:t>STEREOTYPE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7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ALTERNATIVE IN JAVA</a:t>
            </a:r>
            <a:endParaRPr/>
          </a:p>
        </p:txBody>
      </p:sp>
      <p:sp>
        <p:nvSpPr>
          <p:cNvPr id="141" name="Google Shape;141;p15"/>
          <p:cNvSpPr txBox="1"/>
          <p:nvPr>
            <p:ph idx="1" type="body"/>
          </p:nvPr>
        </p:nvSpPr>
        <p:spPr>
          <a:xfrm>
            <a:off x="819150" y="1377050"/>
            <a:ext cx="7505700" cy="30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050">
                <a:solidFill>
                  <a:srgbClr val="4A678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@Target</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value</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TYPE</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METHOD</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FIELD</a:t>
            </a:r>
            <a:r>
              <a:rPr lang="tr" sz="1050">
                <a:solidFill>
                  <a:srgbClr val="353833"/>
                </a:solidFill>
                <a:highlight>
                  <a:srgbClr val="FFFFFF"/>
                </a:highlight>
                <a:latin typeface="Courier New"/>
                <a:ea typeface="Courier New"/>
                <a:cs typeface="Courier New"/>
                <a:sym typeface="Courier New"/>
              </a:rPr>
              <a:t>})</a:t>
            </a:r>
            <a:endParaRPr sz="1050">
              <a:solidFill>
                <a:srgbClr val="3538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1050">
                <a:solidFill>
                  <a:srgbClr val="353833"/>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 </a:t>
            </a:r>
            <a:r>
              <a:rPr lang="tr" sz="1050">
                <a:solidFill>
                  <a:srgbClr val="4A6782"/>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@Retention</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value</a:t>
            </a:r>
            <a:r>
              <a:rPr lang="tr" sz="1050">
                <a:solidFill>
                  <a:srgbClr val="353833"/>
                </a:solidFill>
                <a:highlight>
                  <a:srgbClr val="FFFFFF"/>
                </a:highlight>
                <a:latin typeface="Courier New"/>
                <a:ea typeface="Courier New"/>
                <a:cs typeface="Courier New"/>
                <a:sym typeface="Courier New"/>
              </a:rPr>
              <a:t>=</a:t>
            </a:r>
            <a:r>
              <a:rPr lang="tr" sz="1050">
                <a:solidFill>
                  <a:srgbClr val="4A6782"/>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RUNTIME</a:t>
            </a:r>
            <a:r>
              <a:rPr lang="tr" sz="1050">
                <a:solidFill>
                  <a:srgbClr val="353833"/>
                </a:solidFill>
                <a:highlight>
                  <a:srgbClr val="FFFFFF"/>
                </a:highlight>
                <a:latin typeface="Courier New"/>
                <a:ea typeface="Courier New"/>
                <a:cs typeface="Courier New"/>
                <a:sym typeface="Courier New"/>
              </a:rPr>
              <a:t>)</a:t>
            </a:r>
            <a:endParaRPr sz="1050">
              <a:solidFill>
                <a:srgbClr val="3538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1050">
                <a:solidFill>
                  <a:srgbClr val="353833"/>
                </a:solidFill>
                <a:highlight>
                  <a:srgbClr val="FFFFFF"/>
                </a:highlight>
                <a:uFill>
                  <a:noFill/>
                </a:uFill>
                <a:latin typeface="Courier New"/>
                <a:ea typeface="Courier New"/>
                <a:cs typeface="Courier New"/>
                <a:sym typeface="Courier New"/>
                <a:hlinkClick r:id="rId12">
                  <a:extLst>
                    <a:ext uri="{A12FA001-AC4F-418D-AE19-62706E023703}">
                      <ahyp:hlinkClr val="tx"/>
                    </a:ext>
                  </a:extLst>
                </a:hlinkClick>
              </a:rPr>
              <a:t> </a:t>
            </a:r>
            <a:r>
              <a:rPr lang="tr" sz="1050">
                <a:solidFill>
                  <a:srgbClr val="4A6782"/>
                </a:solidFill>
                <a:highlight>
                  <a:srgbClr val="FFFFFF"/>
                </a:highlight>
                <a:uFill>
                  <a:noFill/>
                </a:uFill>
                <a:latin typeface="Courier New"/>
                <a:ea typeface="Courier New"/>
                <a:cs typeface="Courier New"/>
                <a:sym typeface="Courier New"/>
                <a:hlinkClick r:id="rId13">
                  <a:extLst>
                    <a:ext uri="{A12FA001-AC4F-418D-AE19-62706E023703}">
                      <ahyp:hlinkClr val="tx"/>
                    </a:ext>
                  </a:extLst>
                </a:hlinkClick>
              </a:rPr>
              <a:t>@Documented</a:t>
            </a:r>
            <a:endParaRPr sz="1050">
              <a:solidFill>
                <a:srgbClr val="3538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1050">
                <a:solidFill>
                  <a:srgbClr val="353833"/>
                </a:solidFill>
                <a:highlight>
                  <a:srgbClr val="FFFFFF"/>
                </a:highlight>
                <a:latin typeface="Courier New"/>
                <a:ea typeface="Courier New"/>
                <a:cs typeface="Courier New"/>
                <a:sym typeface="Courier New"/>
              </a:rPr>
              <a:t>public @interface </a:t>
            </a:r>
            <a:r>
              <a:rPr b="1" lang="tr" sz="1050">
                <a:solidFill>
                  <a:srgbClr val="353833"/>
                </a:solidFill>
                <a:highlight>
                  <a:srgbClr val="FFFFFF"/>
                </a:highlight>
                <a:latin typeface="Courier New"/>
                <a:ea typeface="Courier New"/>
                <a:cs typeface="Courier New"/>
                <a:sym typeface="Courier New"/>
              </a:rPr>
              <a:t>Alternative</a:t>
            </a:r>
            <a:endParaRPr b="1" sz="1050">
              <a:solidFill>
                <a:srgbClr val="353833"/>
              </a:solidFill>
              <a:highlight>
                <a:srgbClr val="FFFFFF"/>
              </a:highlight>
              <a:latin typeface="Courier New"/>
              <a:ea typeface="Courier New"/>
              <a:cs typeface="Courier New"/>
              <a:sym typeface="Courier New"/>
            </a:endParaRPr>
          </a:p>
          <a:p>
            <a:pPr indent="0" lvl="0" marL="0" marR="38100" rtl="0" algn="l">
              <a:lnSpc>
                <a:spcPct val="128571"/>
              </a:lnSpc>
              <a:spcBef>
                <a:spcPts val="0"/>
              </a:spcBef>
              <a:spcAft>
                <a:spcPts val="0"/>
              </a:spcAft>
              <a:buNone/>
            </a:pPr>
            <a:r>
              <a:t/>
            </a:r>
            <a:endParaRPr/>
          </a:p>
          <a:p>
            <a:pPr indent="0" lvl="0" marL="0" marR="38100" rtl="0" algn="l">
              <a:lnSpc>
                <a:spcPct val="128571"/>
              </a:lnSpc>
              <a:spcBef>
                <a:spcPts val="0"/>
              </a:spcBef>
              <a:spcAft>
                <a:spcPts val="0"/>
              </a:spcAft>
              <a:buNone/>
            </a:pPr>
            <a:r>
              <a:rPr lang="tr"/>
              <a:t>Bir bean’in bir alternatif olduğunu belirtir.</a:t>
            </a:r>
            <a:endParaRPr/>
          </a:p>
          <a:p>
            <a:pPr indent="0" lvl="0" marL="0" rtl="0" algn="l">
              <a:spcBef>
                <a:spcPts val="0"/>
              </a:spcBef>
              <a:spcAft>
                <a:spcPts val="1200"/>
              </a:spcAft>
              <a:buNone/>
            </a:pPr>
            <a:r>
              <a:rPr lang="tr"/>
              <a:t>Bir bean class’ a, producer metoda , field’ a  veya stereotype uygulanabilir. Alternative injection için uygun değildir. Varsayılan olarak, bir bean arşivinin seçili alternatifi yoktur. Bean arşivinin bean.xml dosyasının &lt;alternatives&gt; öğesi kullanılarak bir alternatif açıkça bildirilmelidir.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1846025" y="1086775"/>
            <a:ext cx="4765900" cy="271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331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QUALIFIER</a:t>
            </a:r>
            <a:endParaRPr/>
          </a:p>
        </p:txBody>
      </p:sp>
      <p:sp>
        <p:nvSpPr>
          <p:cNvPr id="154" name="Google Shape;154;p17"/>
          <p:cNvSpPr txBox="1"/>
          <p:nvPr>
            <p:ph idx="1" type="body"/>
          </p:nvPr>
        </p:nvSpPr>
        <p:spPr>
          <a:xfrm>
            <a:off x="819150" y="1399400"/>
            <a:ext cx="7505700" cy="30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@Qualifier, bir interface implementasyonu birden fazla ise veya bir sınıfın örnekleri hafızada birden fazla ise spring IOC yapısında hangi interface ile hangi sınıfı bağlayacağını bilemeyecektir. Hangi java bean'ını hangi anda kullanmak istediğini daha net belirlemek için kullanılır.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8"/>
          <p:cNvPicPr preferRelativeResize="0"/>
          <p:nvPr/>
        </p:nvPicPr>
        <p:blipFill>
          <a:blip r:embed="rId3">
            <a:alphaModFix/>
          </a:blip>
          <a:stretch>
            <a:fillRect/>
          </a:stretch>
        </p:blipFill>
        <p:spPr>
          <a:xfrm>
            <a:off x="2162175" y="1362175"/>
            <a:ext cx="4819650" cy="22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ENUM QUAILIFER</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2575475" y="1756675"/>
            <a:ext cx="3952525" cy="205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29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INTERCEPTOR IN JAVA</a:t>
            </a:r>
            <a:endParaRPr/>
          </a:p>
        </p:txBody>
      </p:sp>
      <p:sp>
        <p:nvSpPr>
          <p:cNvPr id="174" name="Google Shape;174;p20"/>
          <p:cNvSpPr txBox="1"/>
          <p:nvPr>
            <p:ph idx="1" type="body"/>
          </p:nvPr>
        </p:nvSpPr>
        <p:spPr>
          <a:xfrm>
            <a:off x="819150" y="1347275"/>
            <a:ext cx="7505700" cy="30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444444"/>
                </a:solidFill>
                <a:highlight>
                  <a:srgbClr val="FFFFFF"/>
                </a:highlight>
                <a:latin typeface="Roboto"/>
                <a:ea typeface="Roboto"/>
                <a:cs typeface="Roboto"/>
                <a:sym typeface="Roboto"/>
              </a:rPr>
              <a:t>Interceptor bir metodun tetiklenmesi ile aynı anda başka metodu otomatik olarak çağırmak ve çalıştırmak istediğimizde bu işi yerine getiren mekanizmadır.  </a:t>
            </a:r>
            <a:endParaRPr sz="1200">
              <a:solidFill>
                <a:srgbClr val="444444"/>
              </a:solidFill>
              <a:highlight>
                <a:srgbClr val="FFFFFF"/>
              </a:highlight>
              <a:latin typeface="Roboto"/>
              <a:ea typeface="Roboto"/>
              <a:cs typeface="Roboto"/>
              <a:sym typeface="Roboto"/>
            </a:endParaRPr>
          </a:p>
          <a:p>
            <a:pPr indent="0" lvl="0" marL="0" rtl="0" algn="l">
              <a:spcBef>
                <a:spcPts val="1200"/>
              </a:spcBef>
              <a:spcAft>
                <a:spcPts val="0"/>
              </a:spcAft>
              <a:buNone/>
            </a:pPr>
            <a:r>
              <a:rPr lang="tr" sz="1200">
                <a:solidFill>
                  <a:srgbClr val="444444"/>
                </a:solidFill>
                <a:highlight>
                  <a:srgbClr val="FFFFFF"/>
                </a:highlight>
                <a:latin typeface="Roboto"/>
                <a:ea typeface="Roboto"/>
                <a:cs typeface="Roboto"/>
                <a:sym typeface="Roboto"/>
              </a:rPr>
              <a:t>Şöyle düşünelim ki birkaç  metot tetiklendiğinde aynı işi yapan bazı blokları olacak. Biz aynı kısımları bir metoda toplayıp Interceptor ile metotlar tetiklendiğinde gerekli işlemleri yine yaptırabiliriz, böylece kod kalabalığından kurtuluruz ve bakımı da kolaylaştırılmış olur.</a:t>
            </a:r>
            <a:endParaRPr sz="1200">
              <a:solidFill>
                <a:srgbClr val="444444"/>
              </a:solidFill>
              <a:highlight>
                <a:srgbClr val="FFFFFF"/>
              </a:highlight>
              <a:latin typeface="Roboto"/>
              <a:ea typeface="Roboto"/>
              <a:cs typeface="Roboto"/>
              <a:sym typeface="Roboto"/>
            </a:endParaRPr>
          </a:p>
          <a:p>
            <a:pPr indent="0" lvl="0" marL="0" rtl="0" algn="l">
              <a:spcBef>
                <a:spcPts val="1200"/>
              </a:spcBef>
              <a:spcAft>
                <a:spcPts val="1200"/>
              </a:spcAft>
              <a:buNone/>
            </a:pPr>
            <a:r>
              <a:rPr lang="tr" sz="1200">
                <a:solidFill>
                  <a:srgbClr val="444444"/>
                </a:solidFill>
                <a:highlight>
                  <a:srgbClr val="FFFFFF"/>
                </a:highlight>
                <a:latin typeface="Roboto"/>
                <a:ea typeface="Roboto"/>
                <a:cs typeface="Roboto"/>
                <a:sym typeface="Roboto"/>
              </a:rPr>
              <a:t> @Interceptors notasyonu parametre olarak hangi sınıfı bu EJB sınıfı ile parelel koşturacaksak o sınıfı parametre olarak alır. Burada tabii rastgele bir sınıf kullanılamaz. Onun da bir notasyon ile işaretlenmesi lazım</a:t>
            </a:r>
            <a:endParaRPr sz="1200">
              <a:solidFill>
                <a:srgbClr val="44444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1"/>
          <p:cNvPicPr preferRelativeResize="0"/>
          <p:nvPr/>
        </p:nvPicPr>
        <p:blipFill>
          <a:blip r:embed="rId3">
            <a:alphaModFix/>
          </a:blip>
          <a:stretch>
            <a:fillRect/>
          </a:stretch>
        </p:blipFill>
        <p:spPr>
          <a:xfrm>
            <a:off x="819138" y="1816825"/>
            <a:ext cx="2924175" cy="1152525"/>
          </a:xfrm>
          <a:prstGeom prst="rect">
            <a:avLst/>
          </a:prstGeom>
          <a:noFill/>
          <a:ln>
            <a:noFill/>
          </a:ln>
        </p:spPr>
      </p:pic>
      <p:pic>
        <p:nvPicPr>
          <p:cNvPr id="182" name="Google Shape;182;p21"/>
          <p:cNvPicPr preferRelativeResize="0"/>
          <p:nvPr/>
        </p:nvPicPr>
        <p:blipFill>
          <a:blip r:embed="rId4">
            <a:alphaModFix/>
          </a:blip>
          <a:stretch>
            <a:fillRect/>
          </a:stretch>
        </p:blipFill>
        <p:spPr>
          <a:xfrm>
            <a:off x="4030788" y="1412025"/>
            <a:ext cx="4714875" cy="196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