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tr-TR" sz="4400" spc="-1" strike="noStrike">
                <a:latin typeface="Arial"/>
              </a:rPr>
              <a:t>Slaytı taşımak için tıklayın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tr-TR" sz="2000" spc="-1" strike="noStrike">
                <a:latin typeface="Arial"/>
              </a:rPr>
              <a:t>Notların biçimini düzenlemek için tıklayın</a:t>
            </a:r>
            <a:endParaRPr b="0" lang="tr-TR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tr-TR" sz="1400" spc="-1" strike="noStrike">
                <a:latin typeface="Times New Roman"/>
              </a:rPr>
              <a:t>&lt;header&gt;</a:t>
            </a:r>
            <a:endParaRPr b="0" lang="tr-TR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tr-TR" sz="1400" spc="-1" strike="noStrike">
                <a:latin typeface="Times New Roman"/>
              </a:rPr>
              <a:t>&lt;date/time&gt;</a:t>
            </a:r>
            <a:endParaRPr b="0" lang="tr-TR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tr-TR" sz="1400" spc="-1" strike="noStrike">
                <a:latin typeface="Times New Roman"/>
              </a:rPr>
              <a:t>&lt;footer&gt;</a:t>
            </a:r>
            <a:endParaRPr b="0" lang="tr-TR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E026D883-3C3B-4976-954E-5DD68C03E699}" type="slidenum">
              <a:rPr b="0" lang="tr-TR" sz="1400" spc="-1" strike="noStrike">
                <a:latin typeface="Times New Roman"/>
              </a:rPr>
              <a:t>&lt;number&gt;</a:t>
            </a:fld>
            <a:endParaRPr b="0" lang="tr-T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ate Placeholder 2"/>
          <p:cNvSpPr/>
          <p:nvPr/>
        </p:nvSpPr>
        <p:spPr>
          <a:xfrm>
            <a:off x="4281480" y="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fld id="{5BD9AB13-AE70-407B-B2B3-C46F5C5D0D55}" type="datetime">
              <a:rPr b="0" lang="en-US" sz="1200" spc="-1" strike="noStrike">
                <a:solidFill>
                  <a:srgbClr val="000000"/>
                </a:solidFill>
                <a:latin typeface="Calibri"/>
              </a:rPr>
              <a:t>1/20/22</a:t>
            </a:fld>
            <a:endParaRPr b="0" lang="tr-TR" sz="1200" spc="-1" strike="noStrike">
              <a:latin typeface="Arial"/>
            </a:endParaRPr>
          </a:p>
        </p:txBody>
      </p:sp>
      <p:sp>
        <p:nvSpPr>
          <p:cNvPr id="160" name="Slide Number Placeholder 1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C1DE9EB-6262-4323-8355-600976128C7A}" type="slidenum">
              <a:rPr b="0" lang="tr-TR" sz="1400" spc="-1" strike="noStrike">
                <a:solidFill>
                  <a:srgbClr val="000000"/>
                </a:solidFill>
                <a:latin typeface="Times New Roman"/>
                <a:ea typeface="Segoe UI"/>
              </a:rPr>
              <a:t>&lt;number&gt;</a:t>
            </a:fld>
            <a:endParaRPr b="0" lang="tr-TR" sz="1400" spc="-1" strike="noStrike">
              <a:latin typeface="Arial"/>
            </a:endParaRPr>
          </a:p>
        </p:txBody>
      </p:sp>
      <p:sp>
        <p:nvSpPr>
          <p:cNvPr id="161" name="Slide Number Placeholder 6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44375A0-6156-44D4-9CE3-5E04CAB8D6A7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Segoe UI"/>
              </a:rPr>
              <a:t>&lt;number&gt;</a:t>
            </a:fld>
            <a:endParaRPr b="0" lang="tr-TR" sz="1400" spc="-1" strike="noStrike">
              <a:latin typeface="Arial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040" cy="400788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endParaRPr b="0" lang="tr-T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Date Placeholder 1"/>
          <p:cNvSpPr/>
          <p:nvPr/>
        </p:nvSpPr>
        <p:spPr>
          <a:xfrm>
            <a:off x="4281480" y="0"/>
            <a:ext cx="3276000" cy="53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fld id="{7E01C226-BD1E-42BF-82FF-0B758738973E}" type="datetime">
              <a:rPr b="0" lang="en-US" sz="1200" spc="-1" strike="noStrike">
                <a:solidFill>
                  <a:srgbClr val="000000"/>
                </a:solidFill>
                <a:latin typeface="Calibri"/>
              </a:rPr>
              <a:t>1/20/22</a:t>
            </a:fld>
            <a:endParaRPr b="0" lang="tr-TR" sz="1200" spc="-1" strike="noStrike">
              <a:latin typeface="Arial"/>
            </a:endParaRPr>
          </a:p>
        </p:txBody>
      </p:sp>
      <p:sp>
        <p:nvSpPr>
          <p:cNvPr id="165" name="Slide Number Placeholder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52A3ABD-3EE3-4BFB-A5E3-5747C8E5929C}" type="slidenum">
              <a:rPr b="0" lang="tr-TR" sz="1400" spc="-1" strike="noStrike">
                <a:solidFill>
                  <a:srgbClr val="000000"/>
                </a:solidFill>
                <a:latin typeface="Times New Roman"/>
                <a:ea typeface="Segoe UI"/>
              </a:rPr>
              <a:t>&lt;number&gt;</a:t>
            </a:fld>
            <a:endParaRPr b="0" lang="tr-TR" sz="1400" spc="-1" strike="noStrike">
              <a:latin typeface="Arial"/>
            </a:endParaRPr>
          </a:p>
        </p:txBody>
      </p:sp>
      <p:sp>
        <p:nvSpPr>
          <p:cNvPr id="166" name="Slide Number Placeholder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3132A47-1E2B-4159-B5B4-E416FD3803E9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Segoe UI"/>
              </a:rPr>
              <a:t>&lt;number&gt;</a:t>
            </a:fld>
            <a:endParaRPr b="0" lang="tr-TR" sz="1400" spc="-1" strike="noStrike">
              <a:latin typeface="Arial"/>
            </a:endParaRPr>
          </a:p>
        </p:txBody>
      </p:sp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040" cy="400788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endParaRPr b="0" lang="tr-T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phic 1" descr=""/>
          <p:cNvPicPr/>
          <p:nvPr/>
        </p:nvPicPr>
        <p:blipFill>
          <a:blip r:embed="rId2"/>
          <a:stretch/>
        </p:blipFill>
        <p:spPr>
          <a:xfrm>
            <a:off x="9832320" y="0"/>
            <a:ext cx="246960" cy="5668920"/>
          </a:xfrm>
          <a:prstGeom prst="rect">
            <a:avLst/>
          </a:prstGeom>
          <a:ln w="126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tr-TR" sz="1800" spc="-1" strike="noStrike">
                <a:latin typeface="Arial"/>
              </a:rPr>
              <a:t>Ana başlık metnini düzenlemek için tıklayın</a:t>
            </a:r>
            <a:endParaRPr b="0" lang="tr-TR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Anahat metninin biçimini düzenlemek için tıklayın</a:t>
            </a:r>
            <a:endParaRPr b="0" lang="tr-T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latin typeface="Arial"/>
              </a:rPr>
              <a:t>İkinci Anahat Düzeyi</a:t>
            </a:r>
            <a:endParaRPr b="0" lang="tr-T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Üçüncü Anahat Düzeyi</a:t>
            </a:r>
            <a:endParaRPr b="0" lang="tr-T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latin typeface="Arial"/>
              </a:rPr>
              <a:t>Dördüncü Anahat Düzeyi</a:t>
            </a:r>
            <a:endParaRPr b="0" lang="tr-T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Beşinci Anahat Düzeyi</a:t>
            </a:r>
            <a:endParaRPr b="0" lang="tr-T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Altıncı Anahat Düzeyi</a:t>
            </a:r>
            <a:endParaRPr b="0" lang="tr-T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Yedinci Anahat Düzeyi</a:t>
            </a:r>
            <a:endParaRPr b="0" lang="tr-T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1" descr=""/>
          <p:cNvPicPr/>
          <p:nvPr/>
        </p:nvPicPr>
        <p:blipFill>
          <a:blip r:embed="rId2"/>
          <a:stretch/>
        </p:blipFill>
        <p:spPr>
          <a:xfrm>
            <a:off x="9832320" y="0"/>
            <a:ext cx="246960" cy="5668920"/>
          </a:xfrm>
          <a:prstGeom prst="rect">
            <a:avLst/>
          </a:prstGeom>
          <a:ln w="1260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tr-TR" sz="4400" spc="-1" strike="noStrike">
                <a:latin typeface="Arial"/>
              </a:rPr>
              <a:t>Ana başlık metnini düzenlemek için tıklayın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Anahat metninin biçimini düzenlemek için tıklayın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İkinci Anahat Düzeyi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Üçüncü Anahat Düzeyi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Dördüncü Anahat Düzeyi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Beşinci Anahat Düzeyi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Altıncı Anahat Düzeyi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Yedinci Anahat Düzeyi</a:t>
            </a:r>
            <a:endParaRPr b="0" lang="tr-T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gurkanguldas/InnovaCdiProject" TargetMode="External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1"/>
          <p:cNvSpPr/>
          <p:nvPr/>
        </p:nvSpPr>
        <p:spPr>
          <a:xfrm>
            <a:off x="526320" y="237672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TextBox 2"/>
          <p:cNvSpPr/>
          <p:nvPr/>
        </p:nvSpPr>
        <p:spPr>
          <a:xfrm>
            <a:off x="526680" y="2377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TextBox 3"/>
          <p:cNvSpPr/>
          <p:nvPr/>
        </p:nvSpPr>
        <p:spPr>
          <a:xfrm>
            <a:off x="526680" y="2377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TextBox 4"/>
          <p:cNvSpPr/>
          <p:nvPr/>
        </p:nvSpPr>
        <p:spPr>
          <a:xfrm>
            <a:off x="526320" y="237672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TextBox 5"/>
          <p:cNvSpPr/>
          <p:nvPr/>
        </p:nvSpPr>
        <p:spPr>
          <a:xfrm>
            <a:off x="526680" y="2377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Box 6"/>
          <p:cNvSpPr/>
          <p:nvPr/>
        </p:nvSpPr>
        <p:spPr>
          <a:xfrm>
            <a:off x="1980000" y="1837800"/>
            <a:ext cx="6479280" cy="176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tr-TR" sz="33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PATİKA – INNOVA JAVA SPRİNG</a:t>
            </a:r>
            <a:endParaRPr b="0" lang="tr-TR" sz="3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tr-TR" sz="33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ODEV – 2</a:t>
            </a:r>
            <a:endParaRPr b="0" lang="tr-TR" sz="3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tr-TR" sz="3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tr-TR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Bekir Gürkan Güldaş </a:t>
            </a:r>
            <a:endParaRPr b="0" lang="tr-TR" sz="20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7920000" y="360000"/>
            <a:ext cx="132012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20.01.2022</a:t>
            </a:r>
            <a:endParaRPr b="0" lang="tr-T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tr-T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 txBox="1"/>
          <p:nvPr/>
        </p:nvSpPr>
        <p:spPr>
          <a:xfrm>
            <a:off x="3240000" y="360000"/>
            <a:ext cx="4500000" cy="88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tr-TR" sz="2800" spc="-1" strike="noStrike">
                <a:latin typeface="Arial"/>
                <a:ea typeface="Microsoft YaHei"/>
              </a:rPr>
              <a:t>3. Enumqualifer </a:t>
            </a:r>
            <a:r>
              <a:rPr b="0" lang="tr-TR" sz="2800" spc="-1" strike="noStrike">
                <a:latin typeface="Arial"/>
              </a:rPr>
              <a:t>Annotation</a:t>
            </a:r>
            <a:endParaRPr b="0" lang="tr-TR" sz="28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478800" y="1260000"/>
            <a:ext cx="3481200" cy="1620000"/>
          </a:xfrm>
          <a:prstGeom prst="rect">
            <a:avLst/>
          </a:prstGeom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4253040" y="1243080"/>
            <a:ext cx="3486960" cy="1494360"/>
          </a:xfrm>
          <a:prstGeom prst="rect">
            <a:avLst/>
          </a:prstGeom>
          <a:ln w="0"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4320000" y="3240000"/>
            <a:ext cx="3316680" cy="1425960"/>
          </a:xfrm>
          <a:prstGeom prst="rect">
            <a:avLst/>
          </a:prstGeom>
          <a:ln w="0">
            <a:noFill/>
          </a:ln>
        </p:spPr>
      </p:pic>
      <p:pic>
        <p:nvPicPr>
          <p:cNvPr id="131" name="" descr=""/>
          <p:cNvPicPr/>
          <p:nvPr/>
        </p:nvPicPr>
        <p:blipFill>
          <a:blip r:embed="rId4"/>
          <a:stretch/>
        </p:blipFill>
        <p:spPr>
          <a:xfrm>
            <a:off x="7215120" y="2520000"/>
            <a:ext cx="2504880" cy="83772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5"/>
          <a:stretch/>
        </p:blipFill>
        <p:spPr>
          <a:xfrm>
            <a:off x="360000" y="3190680"/>
            <a:ext cx="3696840" cy="148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720000" y="1980000"/>
            <a:ext cx="8507160" cy="3374280"/>
          </a:xfrm>
          <a:prstGeom prst="rect">
            <a:avLst/>
          </a:prstGeom>
          <a:ln w="0">
            <a:noFill/>
          </a:ln>
        </p:spPr>
      </p:pic>
      <p:sp>
        <p:nvSpPr>
          <p:cNvPr id="134" name=""/>
          <p:cNvSpPr txBox="1"/>
          <p:nvPr/>
        </p:nvSpPr>
        <p:spPr>
          <a:xfrm>
            <a:off x="3240000" y="360000"/>
            <a:ext cx="4140000" cy="88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tr-TR" sz="2800" spc="-1" strike="noStrike">
                <a:latin typeface="Arial"/>
                <a:ea typeface="Microsoft YaHei"/>
              </a:rPr>
              <a:t>4. Interceptor </a:t>
            </a:r>
            <a:r>
              <a:rPr b="0" lang="tr-TR" sz="2800" spc="-1" strike="noStrike">
                <a:latin typeface="Arial"/>
              </a:rPr>
              <a:t>Annotation</a:t>
            </a:r>
            <a:endParaRPr b="0" lang="tr-TR" sz="2800" spc="-1" strike="noStrike">
              <a:latin typeface="Arial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360000" y="900000"/>
            <a:ext cx="9180000" cy="85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/>
            <a:r>
              <a:rPr b="0" lang="tr-TR" sz="1800" spc="-1" strike="noStrike">
                <a:latin typeface="Arial"/>
              </a:rPr>
              <a:t>Yazılım geliştirme alanında bir önleyici desendir. Yazılım sistemleri veya çerçeveleri normal işlem döngülerini değiştirmek veya artırmak için bir yol sunmak istediğinde kullanılan bir yazılım tasarım modelidir.</a:t>
            </a:r>
            <a:endParaRPr b="0" lang="tr-T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720000" y="540000"/>
            <a:ext cx="4140000" cy="2715480"/>
          </a:xfrm>
          <a:prstGeom prst="rect">
            <a:avLst/>
          </a:prstGeom>
          <a:ln w="0">
            <a:noFill/>
          </a:ln>
        </p:spPr>
      </p:pic>
      <p:sp>
        <p:nvSpPr>
          <p:cNvPr id="137" name=""/>
          <p:cNvSpPr txBox="1"/>
          <p:nvPr/>
        </p:nvSpPr>
        <p:spPr>
          <a:xfrm>
            <a:off x="3240000" y="360000"/>
            <a:ext cx="4140000" cy="88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tr-TR" sz="2800" spc="-1" strike="noStrike">
                <a:latin typeface="Arial"/>
                <a:ea typeface="Microsoft YaHei"/>
              </a:rPr>
              <a:t>4. Interceptor </a:t>
            </a:r>
            <a:r>
              <a:rPr b="0" lang="tr-TR" sz="2800" spc="-1" strike="noStrike">
                <a:latin typeface="Arial"/>
              </a:rPr>
              <a:t>Annotation</a:t>
            </a:r>
            <a:endParaRPr b="0" lang="tr-TR" sz="28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720000" y="3377160"/>
            <a:ext cx="3060000" cy="220284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5400000" y="1080000"/>
            <a:ext cx="3616920" cy="425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 txBox="1"/>
          <p:nvPr/>
        </p:nvSpPr>
        <p:spPr>
          <a:xfrm>
            <a:off x="3240000" y="360000"/>
            <a:ext cx="4140000" cy="88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tr-TR" sz="2800" spc="-1" strike="noStrike">
                <a:latin typeface="Arial"/>
                <a:ea typeface="Microsoft YaHei"/>
              </a:rPr>
              <a:t>4. Interceptor </a:t>
            </a:r>
            <a:r>
              <a:rPr b="0" lang="tr-TR" sz="2800" spc="-1" strike="noStrike">
                <a:latin typeface="Arial"/>
              </a:rPr>
              <a:t>Annotation</a:t>
            </a:r>
            <a:endParaRPr b="0" lang="tr-TR" sz="28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7740000" y="2686320"/>
            <a:ext cx="2160000" cy="73368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461520" y="1080000"/>
            <a:ext cx="3678480" cy="1795680"/>
          </a:xfrm>
          <a:prstGeom prst="rect">
            <a:avLst/>
          </a:prstGeom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4356720" y="1080000"/>
            <a:ext cx="3203280" cy="171144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4"/>
          <a:stretch/>
        </p:blipFill>
        <p:spPr>
          <a:xfrm>
            <a:off x="482400" y="3420000"/>
            <a:ext cx="3297600" cy="1777320"/>
          </a:xfrm>
          <a:prstGeom prst="rect">
            <a:avLst/>
          </a:prstGeom>
          <a:ln w="0">
            <a:noFill/>
          </a:ln>
        </p:spPr>
      </p:pic>
      <p:pic>
        <p:nvPicPr>
          <p:cNvPr id="145" name="" descr=""/>
          <p:cNvPicPr/>
          <p:nvPr/>
        </p:nvPicPr>
        <p:blipFill>
          <a:blip r:embed="rId5"/>
          <a:stretch/>
        </p:blipFill>
        <p:spPr>
          <a:xfrm>
            <a:off x="4320000" y="3420000"/>
            <a:ext cx="3240000" cy="183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672840" y="2687400"/>
            <a:ext cx="8507160" cy="2712600"/>
          </a:xfrm>
          <a:prstGeom prst="rect">
            <a:avLst/>
          </a:prstGeom>
          <a:ln w="0">
            <a:noFill/>
          </a:ln>
        </p:spPr>
      </p:pic>
      <p:sp>
        <p:nvSpPr>
          <p:cNvPr id="147" name=""/>
          <p:cNvSpPr txBox="1"/>
          <p:nvPr/>
        </p:nvSpPr>
        <p:spPr>
          <a:xfrm>
            <a:off x="3240000" y="360000"/>
            <a:ext cx="4140000" cy="88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tr-TR" sz="2800" spc="-1" strike="noStrike">
                <a:latin typeface="Arial"/>
                <a:ea typeface="Microsoft YaHei"/>
              </a:rPr>
              <a:t>5. </a:t>
            </a:r>
            <a:r>
              <a:rPr b="0" lang="tr-TR" sz="2800" spc="-1" strike="noStrike">
                <a:latin typeface="Arial"/>
              </a:rPr>
              <a:t>Streotypes Annotation</a:t>
            </a:r>
            <a:endParaRPr b="0" lang="tr-TR" sz="2800" spc="-1" strike="noStrike">
              <a:latin typeface="Arial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360000" y="1260000"/>
            <a:ext cx="954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/>
            <a:r>
              <a:rPr b="0" lang="tr-TR" sz="1800" spc="-1" strike="noStrike">
                <a:latin typeface="Arial"/>
              </a:rPr>
              <a:t>Stereotype anotasyonu, bir uygulama içinde bir rolü yerine getiren herhangi bir sınıf için belirteçlerdir. Bileşenler için gereken yapılandırmaların kaldırılmasına veya en azından büyük ölçüde azaltılmasına yardımcı olur.</a:t>
            </a:r>
            <a:endParaRPr b="0" lang="tr-T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"/>
          <p:cNvSpPr txBox="1"/>
          <p:nvPr/>
        </p:nvSpPr>
        <p:spPr>
          <a:xfrm>
            <a:off x="3240000" y="360000"/>
            <a:ext cx="4140000" cy="88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tr-TR" sz="2800" spc="-1" strike="noStrike">
                <a:latin typeface="Arial"/>
                <a:ea typeface="Microsoft YaHei"/>
              </a:rPr>
              <a:t>5. </a:t>
            </a:r>
            <a:r>
              <a:rPr b="0" lang="tr-TR" sz="2800" spc="-1" strike="noStrike">
                <a:latin typeface="Arial"/>
              </a:rPr>
              <a:t>Streotypes Annotation</a:t>
            </a:r>
            <a:endParaRPr b="0" lang="tr-TR" sz="28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24920" y="1947600"/>
            <a:ext cx="4915080" cy="2552400"/>
          </a:xfrm>
          <a:prstGeom prst="rect">
            <a:avLst/>
          </a:prstGeom>
          <a:ln w="0">
            <a:noFill/>
          </a:ln>
        </p:spPr>
      </p:pic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5348880" y="1260000"/>
            <a:ext cx="4191120" cy="355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"/>
          <p:cNvSpPr txBox="1"/>
          <p:nvPr/>
        </p:nvSpPr>
        <p:spPr>
          <a:xfrm>
            <a:off x="3240000" y="360000"/>
            <a:ext cx="4140000" cy="88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tr-TR" sz="2800" spc="-1" strike="noStrike">
                <a:latin typeface="Arial"/>
                <a:ea typeface="Microsoft YaHei"/>
              </a:rPr>
              <a:t>5. </a:t>
            </a:r>
            <a:r>
              <a:rPr b="0" lang="tr-TR" sz="2800" spc="-1" strike="noStrike">
                <a:latin typeface="Arial"/>
              </a:rPr>
              <a:t>Streotypes Annotation</a:t>
            </a:r>
            <a:endParaRPr b="0" lang="tr-TR" sz="28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4320000" y="1080000"/>
            <a:ext cx="3990960" cy="1828440"/>
          </a:xfrm>
          <a:prstGeom prst="rect">
            <a:avLst/>
          </a:prstGeom>
          <a:ln w="0"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330840" y="1022760"/>
            <a:ext cx="3629160" cy="1857240"/>
          </a:xfrm>
          <a:prstGeom prst="rect">
            <a:avLst/>
          </a:prstGeom>
          <a:ln w="0"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/>
        </p:blipFill>
        <p:spPr>
          <a:xfrm>
            <a:off x="330840" y="3240000"/>
            <a:ext cx="3629160" cy="1838160"/>
          </a:xfrm>
          <a:prstGeom prst="rect">
            <a:avLst/>
          </a:prstGeom>
          <a:ln w="0">
            <a:noFill/>
          </a:ln>
        </p:spPr>
      </p:pic>
      <p:pic>
        <p:nvPicPr>
          <p:cNvPr id="156" name="" descr=""/>
          <p:cNvPicPr/>
          <p:nvPr/>
        </p:nvPicPr>
        <p:blipFill>
          <a:blip r:embed="rId4"/>
          <a:stretch/>
        </p:blipFill>
        <p:spPr>
          <a:xfrm>
            <a:off x="4318560" y="3219840"/>
            <a:ext cx="3781440" cy="2000160"/>
          </a:xfrm>
          <a:prstGeom prst="rect">
            <a:avLst/>
          </a:prstGeom>
          <a:ln w="0">
            <a:noFill/>
          </a:ln>
        </p:spPr>
      </p:pic>
      <p:pic>
        <p:nvPicPr>
          <p:cNvPr id="157" name="" descr=""/>
          <p:cNvPicPr/>
          <p:nvPr/>
        </p:nvPicPr>
        <p:blipFill>
          <a:blip r:embed="rId5"/>
          <a:stretch/>
        </p:blipFill>
        <p:spPr>
          <a:xfrm>
            <a:off x="7509600" y="2520000"/>
            <a:ext cx="2390400" cy="86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"/>
          <p:cNvSpPr txBox="1"/>
          <p:nvPr/>
        </p:nvSpPr>
        <p:spPr>
          <a:xfrm>
            <a:off x="1463400" y="2520000"/>
            <a:ext cx="6636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tr-TR" sz="1800" spc="-1" strike="noStrike">
                <a:latin typeface="Arial"/>
              </a:rPr>
              <a:t>Kaynak Kod : </a:t>
            </a:r>
            <a:r>
              <a:rPr b="0" lang="tr-TR" sz="1800" spc="-1" strike="noStrike">
                <a:latin typeface="Arial"/>
                <a:hlinkClick r:id="rId1"/>
              </a:rPr>
              <a:t>https://github.com/gurkanguldas/InnovaCdiProject</a:t>
            </a:r>
            <a:endParaRPr b="0" lang="tr-T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8"/>
          <p:cNvSpPr/>
          <p:nvPr/>
        </p:nvSpPr>
        <p:spPr>
          <a:xfrm>
            <a:off x="526320" y="237672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TextBox 9"/>
          <p:cNvSpPr/>
          <p:nvPr/>
        </p:nvSpPr>
        <p:spPr>
          <a:xfrm>
            <a:off x="526680" y="2377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TextBox 10"/>
          <p:cNvSpPr/>
          <p:nvPr/>
        </p:nvSpPr>
        <p:spPr>
          <a:xfrm>
            <a:off x="526680" y="2377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TextBox 11"/>
          <p:cNvSpPr/>
          <p:nvPr/>
        </p:nvSpPr>
        <p:spPr>
          <a:xfrm>
            <a:off x="526320" y="237672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TextBox 12"/>
          <p:cNvSpPr/>
          <p:nvPr/>
        </p:nvSpPr>
        <p:spPr>
          <a:xfrm>
            <a:off x="526680" y="2377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TextBox 13"/>
          <p:cNvSpPr txBox="1"/>
          <p:nvPr/>
        </p:nvSpPr>
        <p:spPr>
          <a:xfrm>
            <a:off x="1571400" y="1980000"/>
            <a:ext cx="688860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1. Alternative </a:t>
            </a:r>
            <a:r>
              <a:rPr b="0" lang="tr-T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Annotation ........................................................... 3</a:t>
            </a:r>
            <a:endParaRPr b="0" lang="tr-T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2. Qualifer </a:t>
            </a:r>
            <a:r>
              <a:rPr b="0" lang="tr-T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Annotation ............................................................... 5</a:t>
            </a:r>
            <a:endParaRPr b="0" lang="tr-T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3. Enumqualifer </a:t>
            </a:r>
            <a:r>
              <a:rPr b="0" lang="tr-T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Annotation .......................................................</a:t>
            </a:r>
            <a:r>
              <a:rPr b="0" lang="tr-TR" sz="1800" spc="-1" strike="noStrike" baseline="-800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tr-T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8</a:t>
            </a:r>
            <a:endParaRPr b="0" lang="tr-T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4. Interceptor </a:t>
            </a:r>
            <a:r>
              <a:rPr b="0" lang="tr-T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Annotation ...........................................................</a:t>
            </a:r>
            <a:r>
              <a:rPr b="0" lang="tr-TR" sz="1800" spc="-1" strike="noStrike" baseline="-800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tr-T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11</a:t>
            </a:r>
            <a:endParaRPr b="0" lang="tr-T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5. Streotypes </a:t>
            </a:r>
            <a:r>
              <a:rPr b="0" lang="tr-T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Annotation ...........................................................</a:t>
            </a:r>
            <a:r>
              <a:rPr b="0" lang="tr-TR" sz="1800" spc="-1" strike="noStrike" baseline="-800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tr-T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15</a:t>
            </a:r>
            <a:endParaRPr b="0" lang="tr-T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tr-TR" sz="1800" spc="-1" strike="noStrike">
              <a:latin typeface="Arial"/>
            </a:endParaRPr>
          </a:p>
        </p:txBody>
      </p:sp>
      <p:sp>
        <p:nvSpPr>
          <p:cNvPr id="97" name="TextBox 26"/>
          <p:cNvSpPr txBox="1"/>
          <p:nvPr/>
        </p:nvSpPr>
        <p:spPr>
          <a:xfrm>
            <a:off x="473400" y="411120"/>
            <a:ext cx="9071640" cy="54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İçindekiler</a:t>
            </a:r>
            <a:endParaRPr b="0" lang="tr-T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720000" y="2520000"/>
            <a:ext cx="8415720" cy="2712600"/>
          </a:xfrm>
          <a:prstGeom prst="rect">
            <a:avLst/>
          </a:prstGeom>
          <a:ln w="0">
            <a:noFill/>
          </a:ln>
        </p:spPr>
      </p:pic>
      <p:sp>
        <p:nvSpPr>
          <p:cNvPr id="99" name=""/>
          <p:cNvSpPr txBox="1"/>
          <p:nvPr/>
        </p:nvSpPr>
        <p:spPr>
          <a:xfrm>
            <a:off x="3240000" y="360000"/>
            <a:ext cx="4140000" cy="88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tr-TR" sz="2800" spc="-1" strike="noStrike">
                <a:latin typeface="Arial"/>
                <a:ea typeface="Microsoft YaHei"/>
              </a:rPr>
              <a:t>1. Alternative </a:t>
            </a:r>
            <a:r>
              <a:rPr b="0" lang="tr-TR" sz="2800" spc="-1" strike="noStrike">
                <a:latin typeface="Arial"/>
              </a:rPr>
              <a:t>Annotation</a:t>
            </a:r>
            <a:endParaRPr b="0" lang="tr-TR" sz="2800" spc="-1" strike="noStrike">
              <a:latin typeface="Arial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722520" y="1080000"/>
            <a:ext cx="845748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0" lang="tr-TR" sz="1800" spc="-1" strike="noStrike">
                <a:latin typeface="Arial"/>
                <a:ea typeface="Microsoft YaHei"/>
              </a:rPr>
              <a:t>Farklı amaçlar için kullanılan bir bean’nin birden fazla versiyonu mevcut ise </a:t>
            </a:r>
            <a:r>
              <a:rPr b="0" lang="tr-TR" sz="1800" spc="-1" strike="noStrike">
                <a:latin typeface="Arial"/>
              </a:rPr>
              <a:t>bir niteleyiciyi ile enjekte ederek bunlar arasında seçim yapılabilir. Kaynak kodunu değiştirmek zorunda kalmak yerine, alternatifleri kullanarak dağıtım zamanında seçim yapmayı mümkün kılar.</a:t>
            </a:r>
            <a:endParaRPr b="0" lang="tr-T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"/>
          <p:cNvSpPr txBox="1"/>
          <p:nvPr/>
        </p:nvSpPr>
        <p:spPr>
          <a:xfrm>
            <a:off x="3240000" y="360000"/>
            <a:ext cx="4140000" cy="88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tr-TR" sz="2800" spc="-1" strike="noStrike">
                <a:latin typeface="Arial"/>
                <a:ea typeface="Microsoft YaHei"/>
              </a:rPr>
              <a:t>1. Alternative </a:t>
            </a:r>
            <a:r>
              <a:rPr b="0" lang="tr-TR" sz="2800" spc="-1" strike="noStrike">
                <a:latin typeface="Arial"/>
              </a:rPr>
              <a:t>Annotation</a:t>
            </a:r>
            <a:endParaRPr b="0" lang="tr-TR" sz="28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910800" y="1260000"/>
            <a:ext cx="4309200" cy="218304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540000" y="4325760"/>
            <a:ext cx="1980000" cy="71424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6480000" y="4140000"/>
            <a:ext cx="2700000" cy="141984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4"/>
          <a:stretch/>
        </p:blipFill>
        <p:spPr>
          <a:xfrm>
            <a:off x="6477120" y="2520000"/>
            <a:ext cx="2702880" cy="136188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5"/>
          <a:stretch/>
        </p:blipFill>
        <p:spPr>
          <a:xfrm>
            <a:off x="6417000" y="900000"/>
            <a:ext cx="2763000" cy="140292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6"/>
          <a:stretch/>
        </p:blipFill>
        <p:spPr>
          <a:xfrm>
            <a:off x="2880000" y="4140000"/>
            <a:ext cx="2930040" cy="143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900000" y="2520000"/>
            <a:ext cx="8226720" cy="2712600"/>
          </a:xfrm>
          <a:prstGeom prst="rect">
            <a:avLst/>
          </a:prstGeom>
          <a:ln w="0">
            <a:noFill/>
          </a:ln>
        </p:spPr>
      </p:pic>
      <p:sp>
        <p:nvSpPr>
          <p:cNvPr id="109" name=""/>
          <p:cNvSpPr txBox="1"/>
          <p:nvPr/>
        </p:nvSpPr>
        <p:spPr>
          <a:xfrm>
            <a:off x="3240000" y="360000"/>
            <a:ext cx="378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tr-TR" sz="2800" spc="-1" strike="noStrike">
                <a:latin typeface="Arial"/>
                <a:ea typeface="Microsoft YaHei"/>
              </a:rPr>
              <a:t>2. Qualifer </a:t>
            </a:r>
            <a:r>
              <a:rPr b="0" lang="tr-TR" sz="2800" spc="-1" strike="noStrike">
                <a:latin typeface="Arial"/>
              </a:rPr>
              <a:t>Annotation</a:t>
            </a:r>
            <a:endParaRPr b="0" lang="tr-TR" sz="2800" spc="-1" strike="noStrike">
              <a:latin typeface="Arial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360000" y="1301760"/>
            <a:ext cx="918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/>
            <a:r>
              <a:rPr b="0" lang="tr-TR" sz="1800" spc="-1" strike="noStrike">
                <a:latin typeface="Arial"/>
              </a:rPr>
              <a:t>Kullanılan dependency injection konteyner ortamında aynı nesne türünden birden fazla enjekte edilebilir kaynak bulunduğunda, hangisinin seçileceğini belirlemek için kullanılan bir annotationdır.</a:t>
            </a:r>
            <a:endParaRPr b="0" lang="tr-T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 txBox="1"/>
          <p:nvPr/>
        </p:nvSpPr>
        <p:spPr>
          <a:xfrm>
            <a:off x="3240000" y="360000"/>
            <a:ext cx="378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tr-TR" sz="2800" spc="-1" strike="noStrike">
                <a:latin typeface="Arial"/>
                <a:ea typeface="Microsoft YaHei"/>
              </a:rPr>
              <a:t>2. Qualifer </a:t>
            </a:r>
            <a:r>
              <a:rPr b="0" lang="tr-TR" sz="2800" spc="-1" strike="noStrike">
                <a:latin typeface="Arial"/>
              </a:rPr>
              <a:t>Annotation</a:t>
            </a:r>
            <a:endParaRPr b="0" lang="tr-TR" sz="28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484920" y="1260000"/>
            <a:ext cx="4298040" cy="324000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5400000" y="1457280"/>
            <a:ext cx="4129920" cy="286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 txBox="1"/>
          <p:nvPr/>
        </p:nvSpPr>
        <p:spPr>
          <a:xfrm>
            <a:off x="3240000" y="360000"/>
            <a:ext cx="378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tr-TR" sz="2800" spc="-1" strike="noStrike">
                <a:latin typeface="Arial"/>
                <a:ea typeface="Microsoft YaHei"/>
              </a:rPr>
              <a:t>2. Qualifer </a:t>
            </a:r>
            <a:r>
              <a:rPr b="0" lang="tr-TR" sz="2800" spc="-1" strike="noStrike">
                <a:latin typeface="Arial"/>
              </a:rPr>
              <a:t>Annotation</a:t>
            </a:r>
            <a:endParaRPr b="0" lang="tr-TR" sz="28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7178040" y="2520000"/>
            <a:ext cx="2361960" cy="84744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360000" y="3420000"/>
            <a:ext cx="4048200" cy="142848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4680000" y="1101240"/>
            <a:ext cx="3629160" cy="141876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4"/>
          <a:stretch/>
        </p:blipFill>
        <p:spPr>
          <a:xfrm>
            <a:off x="4632120" y="3240000"/>
            <a:ext cx="3647880" cy="156168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5"/>
          <a:stretch/>
        </p:blipFill>
        <p:spPr>
          <a:xfrm>
            <a:off x="360000" y="1069560"/>
            <a:ext cx="3790800" cy="199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900000" y="2520000"/>
            <a:ext cx="8226720" cy="2712600"/>
          </a:xfrm>
          <a:prstGeom prst="rect">
            <a:avLst/>
          </a:prstGeom>
          <a:ln w="0">
            <a:noFill/>
          </a:ln>
        </p:spPr>
      </p:pic>
      <p:sp>
        <p:nvSpPr>
          <p:cNvPr id="121" name=""/>
          <p:cNvSpPr txBox="1"/>
          <p:nvPr/>
        </p:nvSpPr>
        <p:spPr>
          <a:xfrm>
            <a:off x="3240000" y="360000"/>
            <a:ext cx="4500000" cy="88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tr-TR" sz="2800" spc="-1" strike="noStrike">
                <a:latin typeface="Arial"/>
                <a:ea typeface="Microsoft YaHei"/>
              </a:rPr>
              <a:t>3. Enumqualifer </a:t>
            </a:r>
            <a:r>
              <a:rPr b="0" lang="tr-TR" sz="2800" spc="-1" strike="noStrike">
                <a:latin typeface="Arial"/>
              </a:rPr>
              <a:t>Annotation</a:t>
            </a:r>
            <a:endParaRPr b="0" lang="tr-TR" sz="2800" spc="-1" strike="noStrike">
              <a:latin typeface="Arial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900000" y="1377720"/>
            <a:ext cx="796212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/>
            <a:r>
              <a:rPr b="0" lang="tr-TR" sz="1800" spc="-1" strike="noStrike">
                <a:latin typeface="Arial"/>
              </a:rPr>
              <a:t>Enjekte edilebilir kaynakların tek bir notasyonla seçilebilir kılmak için aşağıdaki gibi bir enum oluşturulabilir.</a:t>
            </a:r>
            <a:endParaRPr b="0" lang="tr-T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 txBox="1"/>
          <p:nvPr/>
        </p:nvSpPr>
        <p:spPr>
          <a:xfrm>
            <a:off x="3240000" y="360000"/>
            <a:ext cx="4500000" cy="88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tr-TR" sz="2800" spc="-1" strike="noStrike">
                <a:latin typeface="Arial"/>
                <a:ea typeface="Microsoft YaHei"/>
              </a:rPr>
              <a:t>3. Enumqualifer </a:t>
            </a:r>
            <a:r>
              <a:rPr b="0" lang="tr-TR" sz="2800" spc="-1" strike="noStrike">
                <a:latin typeface="Arial"/>
              </a:rPr>
              <a:t>Annotation</a:t>
            </a:r>
            <a:endParaRPr b="0" lang="tr-TR" sz="28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82160" y="1080000"/>
            <a:ext cx="4857840" cy="441972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5400000" y="2447280"/>
            <a:ext cx="4238640" cy="2952720"/>
          </a:xfrm>
          <a:prstGeom prst="rect">
            <a:avLst/>
          </a:prstGeom>
          <a:ln w="0"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5940000" y="1080000"/>
            <a:ext cx="2705040" cy="85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Application>LibreOffice/7.2.4.1$Windows_X86_64 LibreOffice_project/27d75539669ac387bb498e35313b970b7fe9c4f9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tr-TR</dc:language>
  <cp:lastModifiedBy/>
  <dcterms:modified xsi:type="dcterms:W3CDTF">2022-01-20T23:55:31Z</dcterms:modified>
  <cp:revision>26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