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ut Altınsoy" initials="UA" lastIdx="1" clrIdx="0">
    <p:extLst>
      <p:ext uri="{19B8F6BF-5375-455C-9EA6-DF929625EA0E}">
        <p15:presenceInfo xmlns:p15="http://schemas.microsoft.com/office/powerpoint/2012/main" userId="1a8aec99962f02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1567992-33C7-4437-A9BC-2939F65722F1}"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40898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370572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208956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56043A3B-D34D-45EF-8D87-F859545D4D8A}"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2930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1715653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1567992-33C7-4437-A9BC-2939F65722F1}"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63234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1567992-33C7-4437-A9BC-2939F65722F1}"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1215421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567992-33C7-4437-A9BC-2939F65722F1}"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344870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1567992-33C7-4437-A9BC-2939F65722F1}" type="datetimeFigureOut">
              <a:rPr lang="tr-TR" smtClean="0"/>
              <a:t>22.01.2022</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6043A3B-D34D-45EF-8D87-F859545D4D8A}" type="slidenum">
              <a:rPr lang="tr-TR" smtClean="0"/>
              <a:t>‹#›</a:t>
            </a:fld>
            <a:endParaRPr lang="tr-TR"/>
          </a:p>
        </p:txBody>
      </p:sp>
    </p:spTree>
    <p:extLst>
      <p:ext uri="{BB962C8B-B14F-4D97-AF65-F5344CB8AC3E}">
        <p14:creationId xmlns:p14="http://schemas.microsoft.com/office/powerpoint/2010/main" val="332097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567992-33C7-4437-A9BC-2939F65722F1}"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290703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1567992-33C7-4437-A9BC-2939F65722F1}"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7157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19634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1567992-33C7-4437-A9BC-2939F65722F1}" type="datetimeFigureOut">
              <a:rPr lang="tr-TR" smtClean="0"/>
              <a:t>22.01.2022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24555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1567992-33C7-4437-A9BC-2939F65722F1}"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123885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567992-33C7-4437-A9BC-2939F65722F1}" type="datetimeFigureOut">
              <a:rPr lang="tr-TR" smtClean="0"/>
              <a:t>22.01.2022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203470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3926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567992-33C7-4437-A9BC-2939F65722F1}"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043A3B-D34D-45EF-8D87-F859545D4D8A}" type="slidenum">
              <a:rPr lang="tr-TR" smtClean="0"/>
              <a:t>‹#›</a:t>
            </a:fld>
            <a:endParaRPr lang="tr-TR"/>
          </a:p>
        </p:txBody>
      </p:sp>
    </p:spTree>
    <p:extLst>
      <p:ext uri="{BB962C8B-B14F-4D97-AF65-F5344CB8AC3E}">
        <p14:creationId xmlns:p14="http://schemas.microsoft.com/office/powerpoint/2010/main" val="207969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567992-33C7-4437-A9BC-2939F65722F1}" type="datetimeFigureOut">
              <a:rPr lang="tr-TR" smtClean="0"/>
              <a:t>22.01.2022</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6043A3B-D34D-45EF-8D87-F859545D4D8A}" type="slidenum">
              <a:rPr lang="tr-TR" smtClean="0"/>
              <a:t>‹#›</a:t>
            </a:fld>
            <a:endParaRPr lang="tr-TR"/>
          </a:p>
        </p:txBody>
      </p:sp>
    </p:spTree>
    <p:extLst>
      <p:ext uri="{BB962C8B-B14F-4D97-AF65-F5344CB8AC3E}">
        <p14:creationId xmlns:p14="http://schemas.microsoft.com/office/powerpoint/2010/main" val="80150729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umutcaltinsoy/Innova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3C128-CCB6-4C82-99A7-AFF36A32F184}"/>
              </a:ext>
            </a:extLst>
          </p:cNvPr>
          <p:cNvSpPr>
            <a:spLocks noGrp="1"/>
          </p:cNvSpPr>
          <p:nvPr>
            <p:ph type="ctrTitle"/>
          </p:nvPr>
        </p:nvSpPr>
        <p:spPr>
          <a:xfrm>
            <a:off x="1600200" y="1146850"/>
            <a:ext cx="8991600" cy="1042256"/>
          </a:xfrm>
        </p:spPr>
        <p:txBody>
          <a:bodyPr>
            <a:normAutofit fontScale="90000"/>
          </a:bodyPr>
          <a:lstStyle/>
          <a:p>
            <a:r>
              <a:rPr lang="tr-TR" dirty="0"/>
              <a:t>INNOVA/PATIKA.DEV SPRING BOOTCAMP </a:t>
            </a:r>
          </a:p>
        </p:txBody>
      </p:sp>
      <p:sp>
        <p:nvSpPr>
          <p:cNvPr id="3" name="Alt Başlık 2">
            <a:extLst>
              <a:ext uri="{FF2B5EF4-FFF2-40B4-BE49-F238E27FC236}">
                <a16:creationId xmlns:a16="http://schemas.microsoft.com/office/drawing/2014/main" id="{BB3087D1-5538-46FE-917C-5CAAC9D857D2}"/>
              </a:ext>
            </a:extLst>
          </p:cNvPr>
          <p:cNvSpPr>
            <a:spLocks noGrp="1"/>
          </p:cNvSpPr>
          <p:nvPr>
            <p:ph type="subTitle" idx="1"/>
          </p:nvPr>
        </p:nvSpPr>
        <p:spPr>
          <a:xfrm>
            <a:off x="2695194" y="3123028"/>
            <a:ext cx="6125249" cy="2469410"/>
          </a:xfrm>
        </p:spPr>
        <p:txBody>
          <a:bodyPr/>
          <a:lstStyle/>
          <a:p>
            <a:r>
              <a:rPr lang="tr-TR" dirty="0"/>
              <a:t>UMUT ÇAĞRI ALTINSOY – ÖDEV 2</a:t>
            </a:r>
          </a:p>
          <a:p>
            <a:r>
              <a:rPr lang="tr-TR" dirty="0"/>
              <a:t>16.01.2022</a:t>
            </a:r>
          </a:p>
        </p:txBody>
      </p:sp>
    </p:spTree>
    <p:extLst>
      <p:ext uri="{BB962C8B-B14F-4D97-AF65-F5344CB8AC3E}">
        <p14:creationId xmlns:p14="http://schemas.microsoft.com/office/powerpoint/2010/main" val="229540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1977C-38E3-43A2-B774-23F8B45F95FB}"/>
              </a:ext>
            </a:extLst>
          </p:cNvPr>
          <p:cNvSpPr>
            <a:spLocks noGrp="1"/>
          </p:cNvSpPr>
          <p:nvPr>
            <p:ph type="title"/>
          </p:nvPr>
        </p:nvSpPr>
        <p:spPr/>
        <p:txBody>
          <a:bodyPr/>
          <a:lstStyle/>
          <a:p>
            <a:r>
              <a:rPr lang="tr-TR" dirty="0"/>
              <a:t>@Alternative</a:t>
            </a:r>
          </a:p>
        </p:txBody>
      </p:sp>
      <p:sp>
        <p:nvSpPr>
          <p:cNvPr id="3" name="İçerik Yer Tutucusu 2">
            <a:extLst>
              <a:ext uri="{FF2B5EF4-FFF2-40B4-BE49-F238E27FC236}">
                <a16:creationId xmlns:a16="http://schemas.microsoft.com/office/drawing/2014/main" id="{0CCAA309-CF71-4142-A531-BEDB76B596DE}"/>
              </a:ext>
            </a:extLst>
          </p:cNvPr>
          <p:cNvSpPr>
            <a:spLocks noGrp="1"/>
          </p:cNvSpPr>
          <p:nvPr>
            <p:ph idx="1"/>
          </p:nvPr>
        </p:nvSpPr>
        <p:spPr/>
        <p:txBody>
          <a:bodyPr/>
          <a:lstStyle/>
          <a:p>
            <a:r>
              <a:rPr lang="tr-TR" dirty="0"/>
              <a:t>2 farklı Database kullanım durumu olduğunu varsayarsak; bunlardan birini seçmeden önce her ikisini de @Alternative ile işaretlemeliyiz.</a:t>
            </a:r>
          </a:p>
        </p:txBody>
      </p:sp>
      <p:pic>
        <p:nvPicPr>
          <p:cNvPr id="5" name="Resim 4">
            <a:extLst>
              <a:ext uri="{FF2B5EF4-FFF2-40B4-BE49-F238E27FC236}">
                <a16:creationId xmlns:a16="http://schemas.microsoft.com/office/drawing/2014/main" id="{3ECFD78E-3FE7-448B-865F-87A18C138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347" y="3555607"/>
            <a:ext cx="4245022" cy="2549163"/>
          </a:xfrm>
          <a:prstGeom prst="rect">
            <a:avLst/>
          </a:prstGeom>
        </p:spPr>
      </p:pic>
      <p:pic>
        <p:nvPicPr>
          <p:cNvPr id="7" name="Resim 6">
            <a:extLst>
              <a:ext uri="{FF2B5EF4-FFF2-40B4-BE49-F238E27FC236}">
                <a16:creationId xmlns:a16="http://schemas.microsoft.com/office/drawing/2014/main" id="{77AFE6FD-21F9-4C64-8EA6-60F811289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632" y="3555608"/>
            <a:ext cx="4245021" cy="2549163"/>
          </a:xfrm>
          <a:prstGeom prst="rect">
            <a:avLst/>
          </a:prstGeom>
        </p:spPr>
      </p:pic>
    </p:spTree>
    <p:extLst>
      <p:ext uri="{BB962C8B-B14F-4D97-AF65-F5344CB8AC3E}">
        <p14:creationId xmlns:p14="http://schemas.microsoft.com/office/powerpoint/2010/main" val="205585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19F202-03BA-4D27-A897-5FFEB2A2963F}"/>
              </a:ext>
            </a:extLst>
          </p:cNvPr>
          <p:cNvSpPr>
            <a:spLocks noGrp="1"/>
          </p:cNvSpPr>
          <p:nvPr>
            <p:ph type="title"/>
          </p:nvPr>
        </p:nvSpPr>
        <p:spPr/>
        <p:txBody>
          <a:bodyPr/>
          <a:lstStyle/>
          <a:p>
            <a:r>
              <a:rPr lang="tr-TR" dirty="0"/>
              <a:t>@Alternative</a:t>
            </a:r>
          </a:p>
        </p:txBody>
      </p:sp>
      <p:sp>
        <p:nvSpPr>
          <p:cNvPr id="3" name="İçerik Yer Tutucusu 2">
            <a:extLst>
              <a:ext uri="{FF2B5EF4-FFF2-40B4-BE49-F238E27FC236}">
                <a16:creationId xmlns:a16="http://schemas.microsoft.com/office/drawing/2014/main" id="{D15DEDD2-1129-4E50-AC5F-13329A4F325E}"/>
              </a:ext>
            </a:extLst>
          </p:cNvPr>
          <p:cNvSpPr>
            <a:spLocks noGrp="1"/>
          </p:cNvSpPr>
          <p:nvPr>
            <p:ph idx="1"/>
          </p:nvPr>
        </p:nvSpPr>
        <p:spPr/>
        <p:txBody>
          <a:bodyPr/>
          <a:lstStyle/>
          <a:p>
            <a:r>
              <a:rPr lang="tr-TR" dirty="0"/>
              <a:t>@Alternative ile class’larımızı işaretledikten sonra, son olarak beans.xml dosyamızda bean’imizi oluşturmamız ve işaretli sınıflardan hangisinin kullanılmasını istediğimizi belirtmemiz gerekmektedir. Aksi takdirde çalışmayacaktır. Bu örnek için Postgresql’i kullanıyoruz.</a:t>
            </a:r>
          </a:p>
          <a:p>
            <a:endParaRPr lang="tr-TR" dirty="0"/>
          </a:p>
        </p:txBody>
      </p:sp>
      <p:pic>
        <p:nvPicPr>
          <p:cNvPr id="5" name="Resim 4">
            <a:extLst>
              <a:ext uri="{FF2B5EF4-FFF2-40B4-BE49-F238E27FC236}">
                <a16:creationId xmlns:a16="http://schemas.microsoft.com/office/drawing/2014/main" id="{50B872A8-9946-4DA9-AE1B-31E7746D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410" y="4346919"/>
            <a:ext cx="5809957" cy="1378634"/>
          </a:xfrm>
          <a:prstGeom prst="rect">
            <a:avLst/>
          </a:prstGeom>
        </p:spPr>
      </p:pic>
    </p:spTree>
    <p:extLst>
      <p:ext uri="{BB962C8B-B14F-4D97-AF65-F5344CB8AC3E}">
        <p14:creationId xmlns:p14="http://schemas.microsoft.com/office/powerpoint/2010/main" val="296472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CCB7DF-CEDF-4607-AA3B-B0378552F022}"/>
              </a:ext>
            </a:extLst>
          </p:cNvPr>
          <p:cNvSpPr>
            <a:spLocks noGrp="1"/>
          </p:cNvSpPr>
          <p:nvPr>
            <p:ph type="title"/>
          </p:nvPr>
        </p:nvSpPr>
        <p:spPr/>
        <p:txBody>
          <a:bodyPr/>
          <a:lstStyle/>
          <a:p>
            <a:r>
              <a:rPr lang="tr-TR" dirty="0"/>
              <a:t>@Qualifier</a:t>
            </a:r>
          </a:p>
        </p:txBody>
      </p:sp>
      <p:sp>
        <p:nvSpPr>
          <p:cNvPr id="3" name="İçerik Yer Tutucusu 2">
            <a:extLst>
              <a:ext uri="{FF2B5EF4-FFF2-40B4-BE49-F238E27FC236}">
                <a16:creationId xmlns:a16="http://schemas.microsoft.com/office/drawing/2014/main" id="{30834BF9-0257-4F52-B403-78786D62E7D8}"/>
              </a:ext>
            </a:extLst>
          </p:cNvPr>
          <p:cNvSpPr>
            <a:spLocks noGrp="1"/>
          </p:cNvSpPr>
          <p:nvPr>
            <p:ph idx="1"/>
          </p:nvPr>
        </p:nvSpPr>
        <p:spPr/>
        <p:txBody>
          <a:bodyPr/>
          <a:lstStyle/>
          <a:p>
            <a:r>
              <a:rPr lang="tr-TR" dirty="0"/>
              <a:t>Aynı anda birden fazla seçim yapmak istediğimizde @Qualifier ile işaretlememiz gerekiyor. Beans.xml dosyasına uğramadan, config. ile uğraşmadan işlerimizi halledebiliyoruz.</a:t>
            </a:r>
          </a:p>
          <a:p>
            <a:endParaRPr lang="tr-TR" dirty="0"/>
          </a:p>
          <a:p>
            <a:r>
              <a:rPr lang="tr-TR" dirty="0"/>
              <a:t> Burada iki farklı Annotation yapısı kullanacağız. Birincisi @Default ikincisi ise kendi oluşturduğumuz @QualifierMultipleSelection</a:t>
            </a:r>
          </a:p>
        </p:txBody>
      </p:sp>
    </p:spTree>
    <p:extLst>
      <p:ext uri="{BB962C8B-B14F-4D97-AF65-F5344CB8AC3E}">
        <p14:creationId xmlns:p14="http://schemas.microsoft.com/office/powerpoint/2010/main" val="239358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10EEF8-CE7E-4983-ACA7-3E31D3781A52}"/>
              </a:ext>
            </a:extLst>
          </p:cNvPr>
          <p:cNvSpPr>
            <a:spLocks noGrp="1"/>
          </p:cNvSpPr>
          <p:nvPr>
            <p:ph type="title"/>
          </p:nvPr>
        </p:nvSpPr>
        <p:spPr/>
        <p:txBody>
          <a:bodyPr/>
          <a:lstStyle/>
          <a:p>
            <a:r>
              <a:rPr lang="tr-TR" dirty="0"/>
              <a:t>@QualifierMultipleSelection</a:t>
            </a:r>
          </a:p>
        </p:txBody>
      </p:sp>
      <p:sp>
        <p:nvSpPr>
          <p:cNvPr id="3" name="İçerik Yer Tutucusu 2">
            <a:extLst>
              <a:ext uri="{FF2B5EF4-FFF2-40B4-BE49-F238E27FC236}">
                <a16:creationId xmlns:a16="http://schemas.microsoft.com/office/drawing/2014/main" id="{E13CF643-0D5C-4F9E-AA57-79E887888B51}"/>
              </a:ext>
            </a:extLst>
          </p:cNvPr>
          <p:cNvSpPr>
            <a:spLocks noGrp="1"/>
          </p:cNvSpPr>
          <p:nvPr>
            <p:ph idx="1"/>
          </p:nvPr>
        </p:nvSpPr>
        <p:spPr/>
        <p:txBody>
          <a:bodyPr/>
          <a:lstStyle/>
          <a:p>
            <a:r>
              <a:rPr lang="tr-TR" dirty="0"/>
              <a:t>Qualifier sınıfımızı oluşturuyoruz. Aynı pakette olmasına dikkat etmemiz gerekiyor.</a:t>
            </a:r>
          </a:p>
        </p:txBody>
      </p:sp>
      <p:pic>
        <p:nvPicPr>
          <p:cNvPr id="5" name="Resim 4">
            <a:extLst>
              <a:ext uri="{FF2B5EF4-FFF2-40B4-BE49-F238E27FC236}">
                <a16:creationId xmlns:a16="http://schemas.microsoft.com/office/drawing/2014/main" id="{DCB03770-108C-4042-86EC-2DD6BE0EC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38" y="3073362"/>
            <a:ext cx="5661371" cy="3031410"/>
          </a:xfrm>
          <a:prstGeom prst="rect">
            <a:avLst/>
          </a:prstGeom>
        </p:spPr>
      </p:pic>
    </p:spTree>
    <p:extLst>
      <p:ext uri="{BB962C8B-B14F-4D97-AF65-F5344CB8AC3E}">
        <p14:creationId xmlns:p14="http://schemas.microsoft.com/office/powerpoint/2010/main" val="253440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B58D7-23DB-464D-9880-EB4406D1706D}"/>
              </a:ext>
            </a:extLst>
          </p:cNvPr>
          <p:cNvSpPr>
            <a:spLocks noGrp="1"/>
          </p:cNvSpPr>
          <p:nvPr>
            <p:ph type="title"/>
          </p:nvPr>
        </p:nvSpPr>
        <p:spPr/>
        <p:txBody>
          <a:bodyPr/>
          <a:lstStyle/>
          <a:p>
            <a:r>
              <a:rPr lang="tr-TR" dirty="0"/>
              <a:t>@Default ve @QualifierMultipleSection Kullanımı</a:t>
            </a:r>
          </a:p>
        </p:txBody>
      </p:sp>
      <p:sp>
        <p:nvSpPr>
          <p:cNvPr id="3" name="İçerik Yer Tutucusu 2">
            <a:extLst>
              <a:ext uri="{FF2B5EF4-FFF2-40B4-BE49-F238E27FC236}">
                <a16:creationId xmlns:a16="http://schemas.microsoft.com/office/drawing/2014/main" id="{104E00EF-33B2-4F89-8CEB-274568B89022}"/>
              </a:ext>
            </a:extLst>
          </p:cNvPr>
          <p:cNvSpPr>
            <a:spLocks noGrp="1"/>
          </p:cNvSpPr>
          <p:nvPr>
            <p:ph idx="1"/>
          </p:nvPr>
        </p:nvSpPr>
        <p:spPr/>
        <p:txBody>
          <a:bodyPr/>
          <a:lstStyle/>
          <a:p>
            <a:r>
              <a:rPr lang="tr-TR" dirty="0"/>
              <a:t>Default olarak Postgresql kullanmak için ilgili sınıfı @Default ile işaretliyoruz. Ardından opsiyonel olan sınıfımızı @QualifierMultipleSection ile işaretliyoruz.</a:t>
            </a:r>
          </a:p>
        </p:txBody>
      </p:sp>
      <p:pic>
        <p:nvPicPr>
          <p:cNvPr id="5" name="Resim 4">
            <a:extLst>
              <a:ext uri="{FF2B5EF4-FFF2-40B4-BE49-F238E27FC236}">
                <a16:creationId xmlns:a16="http://schemas.microsoft.com/office/drawing/2014/main" id="{3832689A-79CC-4E62-A935-5C83C4823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67" y="3840480"/>
            <a:ext cx="3534268" cy="1854820"/>
          </a:xfrm>
          <a:prstGeom prst="rect">
            <a:avLst/>
          </a:prstGeom>
        </p:spPr>
      </p:pic>
      <p:pic>
        <p:nvPicPr>
          <p:cNvPr id="7" name="Resim 6">
            <a:extLst>
              <a:ext uri="{FF2B5EF4-FFF2-40B4-BE49-F238E27FC236}">
                <a16:creationId xmlns:a16="http://schemas.microsoft.com/office/drawing/2014/main" id="{BB9502C5-CCAB-4AB6-9354-0D5D24977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354" y="3840480"/>
            <a:ext cx="3496163" cy="1854820"/>
          </a:xfrm>
          <a:prstGeom prst="rect">
            <a:avLst/>
          </a:prstGeom>
        </p:spPr>
      </p:pic>
    </p:spTree>
    <p:extLst>
      <p:ext uri="{BB962C8B-B14F-4D97-AF65-F5344CB8AC3E}">
        <p14:creationId xmlns:p14="http://schemas.microsoft.com/office/powerpoint/2010/main" val="299721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136E7-8EB5-40F6-9B91-AE2B38A95735}"/>
              </a:ext>
            </a:extLst>
          </p:cNvPr>
          <p:cNvSpPr>
            <a:spLocks noGrp="1"/>
          </p:cNvSpPr>
          <p:nvPr>
            <p:ph type="title"/>
          </p:nvPr>
        </p:nvSpPr>
        <p:spPr>
          <a:xfrm>
            <a:off x="680321" y="584645"/>
            <a:ext cx="9613861" cy="1384832"/>
          </a:xfrm>
        </p:spPr>
        <p:txBody>
          <a:bodyPr/>
          <a:lstStyle/>
          <a:p>
            <a:r>
              <a:rPr lang="tr-TR" dirty="0"/>
              <a:t>Qualifier-@Inject</a:t>
            </a:r>
          </a:p>
        </p:txBody>
      </p:sp>
      <p:sp>
        <p:nvSpPr>
          <p:cNvPr id="3" name="İçerik Yer Tutucusu 2">
            <a:extLst>
              <a:ext uri="{FF2B5EF4-FFF2-40B4-BE49-F238E27FC236}">
                <a16:creationId xmlns:a16="http://schemas.microsoft.com/office/drawing/2014/main" id="{70E90B80-93F6-456C-AE65-2E2ABE610D4A}"/>
              </a:ext>
            </a:extLst>
          </p:cNvPr>
          <p:cNvSpPr>
            <a:spLocks noGrp="1"/>
          </p:cNvSpPr>
          <p:nvPr>
            <p:ph idx="1"/>
          </p:nvPr>
        </p:nvSpPr>
        <p:spPr>
          <a:xfrm>
            <a:off x="680322" y="2166424"/>
            <a:ext cx="4801270" cy="3797900"/>
          </a:xfrm>
        </p:spPr>
        <p:txBody>
          <a:bodyPr/>
          <a:lstStyle/>
          <a:p>
            <a:r>
              <a:rPr lang="tr-TR" dirty="0"/>
              <a:t>Db Manager sınıfımızı serileştirip, CDI Bean haline getirdikten sonra Inject işlemi gerçekleştiriyoruz. Yalnız bu noktada artık uygulamamız Default olarak işaretlediğimiz Postgresql sınıfımızı kullanacak. Bunu değiştirmek istersek @Inject altına @QualifierMultipleSelection işaretlemesi yapmalıyız.</a:t>
            </a:r>
          </a:p>
        </p:txBody>
      </p:sp>
      <p:pic>
        <p:nvPicPr>
          <p:cNvPr id="5" name="Resim 4">
            <a:extLst>
              <a:ext uri="{FF2B5EF4-FFF2-40B4-BE49-F238E27FC236}">
                <a16:creationId xmlns:a16="http://schemas.microsoft.com/office/drawing/2014/main" id="{A85C84A0-4146-4A3E-A19D-CE392BB62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294" y="2166424"/>
            <a:ext cx="5129383" cy="3953021"/>
          </a:xfrm>
          <a:prstGeom prst="rect">
            <a:avLst/>
          </a:prstGeom>
        </p:spPr>
      </p:pic>
    </p:spTree>
    <p:extLst>
      <p:ext uri="{BB962C8B-B14F-4D97-AF65-F5344CB8AC3E}">
        <p14:creationId xmlns:p14="http://schemas.microsoft.com/office/powerpoint/2010/main" val="343598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550853-6D81-4E84-83BF-08623CA4C65C}"/>
              </a:ext>
            </a:extLst>
          </p:cNvPr>
          <p:cNvSpPr>
            <a:spLocks noGrp="1"/>
          </p:cNvSpPr>
          <p:nvPr>
            <p:ph type="title"/>
          </p:nvPr>
        </p:nvSpPr>
        <p:spPr/>
        <p:txBody>
          <a:bodyPr/>
          <a:lstStyle/>
          <a:p>
            <a:r>
              <a:rPr lang="tr-TR" dirty="0"/>
              <a:t>Enum Qualifier</a:t>
            </a:r>
          </a:p>
        </p:txBody>
      </p:sp>
      <p:sp>
        <p:nvSpPr>
          <p:cNvPr id="3" name="İçerik Yer Tutucusu 2">
            <a:extLst>
              <a:ext uri="{FF2B5EF4-FFF2-40B4-BE49-F238E27FC236}">
                <a16:creationId xmlns:a16="http://schemas.microsoft.com/office/drawing/2014/main" id="{9C970934-90D2-410C-94C4-910C31A27F82}"/>
              </a:ext>
            </a:extLst>
          </p:cNvPr>
          <p:cNvSpPr>
            <a:spLocks noGrp="1"/>
          </p:cNvSpPr>
          <p:nvPr>
            <p:ph idx="1"/>
          </p:nvPr>
        </p:nvSpPr>
        <p:spPr/>
        <p:txBody>
          <a:bodyPr/>
          <a:lstStyle/>
          <a:p>
            <a:r>
              <a:rPr lang="tr-TR" dirty="0"/>
              <a:t>Enum Qualifier 2’den fazla implement edilmiş class’tan oluşan durumlarda kullanıyoruz. Örneğimiz için; PostgreSql, MySql, MariaDb, MsSql sınıflarımızı olduğunu varsayalım ve yine Default olarak PostgreSql’i kullanalım. Bunun için öncelikle enum sınıfı oluşturmamız ve değerlerimizi orada tanımlamamız gerekiyor.</a:t>
            </a:r>
          </a:p>
        </p:txBody>
      </p:sp>
      <p:pic>
        <p:nvPicPr>
          <p:cNvPr id="5" name="Resim 4">
            <a:extLst>
              <a:ext uri="{FF2B5EF4-FFF2-40B4-BE49-F238E27FC236}">
                <a16:creationId xmlns:a16="http://schemas.microsoft.com/office/drawing/2014/main" id="{06F82FC9-C0AF-479D-A7E8-AB27F02F0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848" y="4136531"/>
            <a:ext cx="3766805" cy="1686067"/>
          </a:xfrm>
          <a:prstGeom prst="rect">
            <a:avLst/>
          </a:prstGeom>
        </p:spPr>
      </p:pic>
    </p:spTree>
    <p:extLst>
      <p:ext uri="{BB962C8B-B14F-4D97-AF65-F5344CB8AC3E}">
        <p14:creationId xmlns:p14="http://schemas.microsoft.com/office/powerpoint/2010/main" val="69285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9D869A-F748-4E93-B086-D16555B85899}"/>
              </a:ext>
            </a:extLst>
          </p:cNvPr>
          <p:cNvSpPr>
            <a:spLocks noGrp="1"/>
          </p:cNvSpPr>
          <p:nvPr>
            <p:ph type="title"/>
          </p:nvPr>
        </p:nvSpPr>
        <p:spPr/>
        <p:txBody>
          <a:bodyPr/>
          <a:lstStyle/>
          <a:p>
            <a:r>
              <a:rPr lang="tr-TR" dirty="0"/>
              <a:t>@EQualifier</a:t>
            </a:r>
          </a:p>
        </p:txBody>
      </p:sp>
      <p:sp>
        <p:nvSpPr>
          <p:cNvPr id="3" name="İçerik Yer Tutucusu 2">
            <a:extLst>
              <a:ext uri="{FF2B5EF4-FFF2-40B4-BE49-F238E27FC236}">
                <a16:creationId xmlns:a16="http://schemas.microsoft.com/office/drawing/2014/main" id="{29CF13A7-D307-4D01-909F-B9E27ADD4539}"/>
              </a:ext>
            </a:extLst>
          </p:cNvPr>
          <p:cNvSpPr>
            <a:spLocks noGrp="1"/>
          </p:cNvSpPr>
          <p:nvPr>
            <p:ph idx="1"/>
          </p:nvPr>
        </p:nvSpPr>
        <p:spPr>
          <a:xfrm>
            <a:off x="680321" y="3546694"/>
            <a:ext cx="5332871" cy="1092127"/>
          </a:xfrm>
        </p:spPr>
        <p:txBody>
          <a:bodyPr/>
          <a:lstStyle/>
          <a:p>
            <a:r>
              <a:rPr lang="tr-TR" dirty="0"/>
              <a:t>Enum sınıfında oluşturduğumuz sabit ve değişmez değerleri @EQualifier sınıfına çağıralım. </a:t>
            </a:r>
          </a:p>
        </p:txBody>
      </p:sp>
      <p:pic>
        <p:nvPicPr>
          <p:cNvPr id="7" name="Resim 6">
            <a:extLst>
              <a:ext uri="{FF2B5EF4-FFF2-40B4-BE49-F238E27FC236}">
                <a16:creationId xmlns:a16="http://schemas.microsoft.com/office/drawing/2014/main" id="{9379010A-0647-4284-A732-3B91E177F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08" y="2226792"/>
            <a:ext cx="4115374" cy="4230278"/>
          </a:xfrm>
          <a:prstGeom prst="rect">
            <a:avLst/>
          </a:prstGeom>
        </p:spPr>
      </p:pic>
    </p:spTree>
    <p:extLst>
      <p:ext uri="{BB962C8B-B14F-4D97-AF65-F5344CB8AC3E}">
        <p14:creationId xmlns:p14="http://schemas.microsoft.com/office/powerpoint/2010/main" val="279082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62D25-6F9F-4BE7-A70F-6D450995A862}"/>
              </a:ext>
            </a:extLst>
          </p:cNvPr>
          <p:cNvSpPr>
            <a:spLocks noGrp="1"/>
          </p:cNvSpPr>
          <p:nvPr>
            <p:ph type="title"/>
          </p:nvPr>
        </p:nvSpPr>
        <p:spPr/>
        <p:txBody>
          <a:bodyPr/>
          <a:lstStyle/>
          <a:p>
            <a:r>
              <a:rPr lang="tr-TR" dirty="0"/>
              <a:t>@Default-PostgreSql</a:t>
            </a:r>
          </a:p>
        </p:txBody>
      </p:sp>
      <p:sp>
        <p:nvSpPr>
          <p:cNvPr id="3" name="İçerik Yer Tutucusu 2">
            <a:extLst>
              <a:ext uri="{FF2B5EF4-FFF2-40B4-BE49-F238E27FC236}">
                <a16:creationId xmlns:a16="http://schemas.microsoft.com/office/drawing/2014/main" id="{4C50377F-853B-4311-B2FB-D8FCD708B1EE}"/>
              </a:ext>
            </a:extLst>
          </p:cNvPr>
          <p:cNvSpPr>
            <a:spLocks noGrp="1"/>
          </p:cNvSpPr>
          <p:nvPr>
            <p:ph idx="1"/>
          </p:nvPr>
        </p:nvSpPr>
        <p:spPr>
          <a:xfrm>
            <a:off x="680321" y="2336873"/>
            <a:ext cx="6719285" cy="3599316"/>
          </a:xfrm>
        </p:spPr>
        <p:txBody>
          <a:bodyPr/>
          <a:lstStyle/>
          <a:p>
            <a:r>
              <a:rPr lang="tr-TR" dirty="0"/>
              <a:t>@Default ile default olarak PostgreSql’i seçelim.</a:t>
            </a:r>
          </a:p>
        </p:txBody>
      </p:sp>
      <p:pic>
        <p:nvPicPr>
          <p:cNvPr id="5" name="Resim 4">
            <a:extLst>
              <a:ext uri="{FF2B5EF4-FFF2-40B4-BE49-F238E27FC236}">
                <a16:creationId xmlns:a16="http://schemas.microsoft.com/office/drawing/2014/main" id="{C082C688-0CFB-43FD-9A1D-478A136B7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7" y="3137080"/>
            <a:ext cx="7667516" cy="3344020"/>
          </a:xfrm>
          <a:prstGeom prst="rect">
            <a:avLst/>
          </a:prstGeom>
        </p:spPr>
      </p:pic>
    </p:spTree>
    <p:extLst>
      <p:ext uri="{BB962C8B-B14F-4D97-AF65-F5344CB8AC3E}">
        <p14:creationId xmlns:p14="http://schemas.microsoft.com/office/powerpoint/2010/main" val="82303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3014BF-1D55-439C-B158-D7FD0E2AD4D0}"/>
              </a:ext>
            </a:extLst>
          </p:cNvPr>
          <p:cNvSpPr>
            <a:spLocks noGrp="1"/>
          </p:cNvSpPr>
          <p:nvPr>
            <p:ph type="title"/>
          </p:nvPr>
        </p:nvSpPr>
        <p:spPr/>
        <p:txBody>
          <a:bodyPr/>
          <a:lstStyle/>
          <a:p>
            <a:r>
              <a:rPr lang="tr-TR" dirty="0"/>
              <a:t>@Equalifier - Opsiyonel</a:t>
            </a:r>
          </a:p>
        </p:txBody>
      </p:sp>
      <p:pic>
        <p:nvPicPr>
          <p:cNvPr id="5" name="İçerik Yer Tutucusu 4">
            <a:extLst>
              <a:ext uri="{FF2B5EF4-FFF2-40B4-BE49-F238E27FC236}">
                <a16:creationId xmlns:a16="http://schemas.microsoft.com/office/drawing/2014/main" id="{22B6B65F-714A-4B01-8FDB-F5ACCFC2A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714" y="3278900"/>
            <a:ext cx="3639058" cy="2057687"/>
          </a:xfrm>
        </p:spPr>
      </p:pic>
      <p:pic>
        <p:nvPicPr>
          <p:cNvPr id="7" name="Resim 6">
            <a:extLst>
              <a:ext uri="{FF2B5EF4-FFF2-40B4-BE49-F238E27FC236}">
                <a16:creationId xmlns:a16="http://schemas.microsoft.com/office/drawing/2014/main" id="{324C0FA9-AE47-4978-BD00-497AC41B8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772" y="3292971"/>
            <a:ext cx="3534268" cy="2057688"/>
          </a:xfrm>
          <a:prstGeom prst="rect">
            <a:avLst/>
          </a:prstGeom>
        </p:spPr>
      </p:pic>
      <p:pic>
        <p:nvPicPr>
          <p:cNvPr id="9" name="Resim 8">
            <a:extLst>
              <a:ext uri="{FF2B5EF4-FFF2-40B4-BE49-F238E27FC236}">
                <a16:creationId xmlns:a16="http://schemas.microsoft.com/office/drawing/2014/main" id="{118CA66A-7CEC-4C60-A257-214C9727C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040" y="3281929"/>
            <a:ext cx="3439005" cy="2057687"/>
          </a:xfrm>
          <a:prstGeom prst="rect">
            <a:avLst/>
          </a:prstGeom>
        </p:spPr>
      </p:pic>
    </p:spTree>
    <p:extLst>
      <p:ext uri="{BB962C8B-B14F-4D97-AF65-F5344CB8AC3E}">
        <p14:creationId xmlns:p14="http://schemas.microsoft.com/office/powerpoint/2010/main" val="241551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FBDAC-2C20-468C-8857-B78DA2488D9E}"/>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7EBFAFCD-C2B8-4237-B9A1-C79DA3CADADB}"/>
              </a:ext>
            </a:extLst>
          </p:cNvPr>
          <p:cNvSpPr>
            <a:spLocks noGrp="1"/>
          </p:cNvSpPr>
          <p:nvPr>
            <p:ph sz="half" idx="1"/>
          </p:nvPr>
        </p:nvSpPr>
        <p:spPr/>
        <p:txBody>
          <a:bodyPr>
            <a:normAutofit fontScale="77500" lnSpcReduction="20000"/>
          </a:bodyPr>
          <a:lstStyle/>
          <a:p>
            <a:r>
              <a:rPr lang="tr-TR" dirty="0"/>
              <a:t>IoC Nedir? </a:t>
            </a:r>
          </a:p>
          <a:p>
            <a:r>
              <a:rPr lang="tr-TR" dirty="0"/>
              <a:t>IoC Avantajları?</a:t>
            </a:r>
          </a:p>
          <a:p>
            <a:r>
              <a:rPr lang="tr-TR" dirty="0"/>
              <a:t>CDI Bean nedir? </a:t>
            </a:r>
          </a:p>
          <a:p>
            <a:r>
              <a:rPr lang="tr-TR" dirty="0"/>
              <a:t>CDI Bean Özellikleri? </a:t>
            </a:r>
          </a:p>
          <a:p>
            <a:r>
              <a:rPr lang="tr-TR" dirty="0"/>
              <a:t>CDI Bean Tanımlanması</a:t>
            </a:r>
          </a:p>
          <a:p>
            <a:r>
              <a:rPr lang="tr-TR" dirty="0"/>
              <a:t>@Alternatives</a:t>
            </a:r>
          </a:p>
          <a:p>
            <a:r>
              <a:rPr lang="tr-TR" dirty="0"/>
              <a:t>@Qualifier</a:t>
            </a:r>
          </a:p>
          <a:p>
            <a:r>
              <a:rPr lang="tr-TR" dirty="0"/>
              <a:t>@EnumQualifier</a:t>
            </a:r>
          </a:p>
          <a:p>
            <a:r>
              <a:rPr lang="tr-TR" dirty="0"/>
              <a:t>@Interceptor</a:t>
            </a:r>
          </a:p>
          <a:p>
            <a:r>
              <a:rPr lang="tr-TR" dirty="0"/>
              <a:t>@InterceptorBinding</a:t>
            </a:r>
          </a:p>
          <a:p>
            <a:r>
              <a:rPr lang="tr-TR" dirty="0"/>
              <a:t>@Stereotype</a:t>
            </a:r>
          </a:p>
        </p:txBody>
      </p:sp>
      <p:sp>
        <p:nvSpPr>
          <p:cNvPr id="4" name="İçerik Yer Tutucusu 3">
            <a:extLst>
              <a:ext uri="{FF2B5EF4-FFF2-40B4-BE49-F238E27FC236}">
                <a16:creationId xmlns:a16="http://schemas.microsoft.com/office/drawing/2014/main" id="{FBBE3584-6D1F-4337-AA04-391272A1A61F}"/>
              </a:ext>
            </a:extLst>
          </p:cNvPr>
          <p:cNvSpPr>
            <a:spLocks noGrp="1"/>
          </p:cNvSpPr>
          <p:nvPr>
            <p:ph sz="half" idx="2"/>
          </p:nvPr>
        </p:nvSpPr>
        <p:spPr>
          <a:xfrm>
            <a:off x="4473526" y="2518117"/>
            <a:ext cx="7188591" cy="2335237"/>
          </a:xfrm>
        </p:spPr>
        <p:txBody>
          <a:bodyPr>
            <a:normAutofit fontScale="77500" lnSpcReduction="20000"/>
          </a:bodyPr>
          <a:lstStyle/>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14527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105D2C-5472-4C56-96BD-1AFC11043299}"/>
              </a:ext>
            </a:extLst>
          </p:cNvPr>
          <p:cNvSpPr>
            <a:spLocks noGrp="1"/>
          </p:cNvSpPr>
          <p:nvPr>
            <p:ph type="title"/>
          </p:nvPr>
        </p:nvSpPr>
        <p:spPr/>
        <p:txBody>
          <a:bodyPr/>
          <a:lstStyle/>
          <a:p>
            <a:r>
              <a:rPr lang="tr-TR" dirty="0"/>
              <a:t>Enum Qualifier-@Inject</a:t>
            </a:r>
          </a:p>
        </p:txBody>
      </p:sp>
      <p:sp>
        <p:nvSpPr>
          <p:cNvPr id="3" name="İçerik Yer Tutucusu 2">
            <a:extLst>
              <a:ext uri="{FF2B5EF4-FFF2-40B4-BE49-F238E27FC236}">
                <a16:creationId xmlns:a16="http://schemas.microsoft.com/office/drawing/2014/main" id="{38A010E4-DAA4-4C83-9DF6-1020DDE73581}"/>
              </a:ext>
            </a:extLst>
          </p:cNvPr>
          <p:cNvSpPr>
            <a:spLocks noGrp="1"/>
          </p:cNvSpPr>
          <p:nvPr>
            <p:ph idx="1"/>
          </p:nvPr>
        </p:nvSpPr>
        <p:spPr>
          <a:xfrm>
            <a:off x="680321" y="2336873"/>
            <a:ext cx="4257439" cy="3599316"/>
          </a:xfrm>
        </p:spPr>
        <p:txBody>
          <a:bodyPr>
            <a:normAutofit lnSpcReduction="10000"/>
          </a:bodyPr>
          <a:lstStyle/>
          <a:p>
            <a:r>
              <a:rPr lang="tr-TR" dirty="0"/>
              <a:t>Qualifier Manager sınıfımızı serileştirip, CDI Bean haline getirdikten sonra Inject işlemi gerçekleştiriyoruz. Yalnız bu noktada artık uygulamamız Default olarak işaretlediğimiz Postgresql sınıfımızı kullanacak. Bunu değiştirmek istersek //Optional kısmını uygulamalıyız.</a:t>
            </a:r>
          </a:p>
        </p:txBody>
      </p:sp>
      <p:pic>
        <p:nvPicPr>
          <p:cNvPr id="5" name="Resim 4">
            <a:extLst>
              <a:ext uri="{FF2B5EF4-FFF2-40B4-BE49-F238E27FC236}">
                <a16:creationId xmlns:a16="http://schemas.microsoft.com/office/drawing/2014/main" id="{37C9AF2A-F828-48F1-862A-7F5CCA791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10154"/>
            <a:ext cx="4257439" cy="4346916"/>
          </a:xfrm>
          <a:prstGeom prst="rect">
            <a:avLst/>
          </a:prstGeom>
        </p:spPr>
      </p:pic>
    </p:spTree>
    <p:extLst>
      <p:ext uri="{BB962C8B-B14F-4D97-AF65-F5344CB8AC3E}">
        <p14:creationId xmlns:p14="http://schemas.microsoft.com/office/powerpoint/2010/main" val="233797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E434D4-CE64-4BDA-91E8-47D5377646ED}"/>
              </a:ext>
            </a:extLst>
          </p:cNvPr>
          <p:cNvSpPr>
            <a:spLocks noGrp="1"/>
          </p:cNvSpPr>
          <p:nvPr>
            <p:ph type="title"/>
          </p:nvPr>
        </p:nvSpPr>
        <p:spPr/>
        <p:txBody>
          <a:bodyPr/>
          <a:lstStyle/>
          <a:p>
            <a:r>
              <a:rPr lang="tr-TR" dirty="0"/>
              <a:t>@Interceptor,@InterceptorBinding</a:t>
            </a:r>
          </a:p>
        </p:txBody>
      </p:sp>
      <p:sp>
        <p:nvSpPr>
          <p:cNvPr id="3" name="İçerik Yer Tutucusu 2">
            <a:extLst>
              <a:ext uri="{FF2B5EF4-FFF2-40B4-BE49-F238E27FC236}">
                <a16:creationId xmlns:a16="http://schemas.microsoft.com/office/drawing/2014/main" id="{4D8F9EBE-18EF-4DC1-8134-C50948035668}"/>
              </a:ext>
            </a:extLst>
          </p:cNvPr>
          <p:cNvSpPr>
            <a:spLocks noGrp="1"/>
          </p:cNvSpPr>
          <p:nvPr>
            <p:ph idx="1"/>
          </p:nvPr>
        </p:nvSpPr>
        <p:spPr/>
        <p:txBody>
          <a:bodyPr/>
          <a:lstStyle/>
          <a:p>
            <a:r>
              <a:rPr lang="tr-TR" dirty="0"/>
              <a:t>Interceptor bir method’un tetiklenmesi ile aynı anda başka methodu otomatik olarak çağırmak ve çalıştırmak istediğimizde bu işi yerine getiren mekanizmadır. Interceptor’lar Managed bean’lere AOP yeteneği kazandırmak için kullanılır.</a:t>
            </a:r>
          </a:p>
          <a:p>
            <a:endParaRPr lang="tr-TR" dirty="0"/>
          </a:p>
          <a:p>
            <a:r>
              <a:rPr lang="tr-TR" dirty="0"/>
              <a:t>InterceptorBinding, interceptor’leri hedef bean’ler ile ilişkilendirmek için kullanılan ara açıklamalardır.</a:t>
            </a:r>
          </a:p>
          <a:p>
            <a:endParaRPr lang="tr-TR" dirty="0"/>
          </a:p>
        </p:txBody>
      </p:sp>
    </p:spTree>
    <p:extLst>
      <p:ext uri="{BB962C8B-B14F-4D97-AF65-F5344CB8AC3E}">
        <p14:creationId xmlns:p14="http://schemas.microsoft.com/office/powerpoint/2010/main" val="124646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FD3D96-CE9D-4D72-B5DA-B7BCE4BF16A3}"/>
              </a:ext>
            </a:extLst>
          </p:cNvPr>
          <p:cNvSpPr>
            <a:spLocks noGrp="1"/>
          </p:cNvSpPr>
          <p:nvPr>
            <p:ph type="title"/>
          </p:nvPr>
        </p:nvSpPr>
        <p:spPr/>
        <p:txBody>
          <a:bodyPr/>
          <a:lstStyle/>
          <a:p>
            <a:r>
              <a:rPr lang="tr-TR" dirty="0"/>
              <a:t>@Interceptor/@InterceptorBinding</a:t>
            </a:r>
          </a:p>
        </p:txBody>
      </p:sp>
      <p:pic>
        <p:nvPicPr>
          <p:cNvPr id="8" name="İçerik Yer Tutucusu 7">
            <a:extLst>
              <a:ext uri="{FF2B5EF4-FFF2-40B4-BE49-F238E27FC236}">
                <a16:creationId xmlns:a16="http://schemas.microsoft.com/office/drawing/2014/main" id="{C4E22F34-09E2-4D13-9A62-CF14652D3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66460"/>
            <a:ext cx="4882809" cy="4317220"/>
          </a:xfrm>
        </p:spPr>
      </p:pic>
      <p:pic>
        <p:nvPicPr>
          <p:cNvPr id="10" name="Resim 9">
            <a:extLst>
              <a:ext uri="{FF2B5EF4-FFF2-40B4-BE49-F238E27FC236}">
                <a16:creationId xmlns:a16="http://schemas.microsoft.com/office/drawing/2014/main" id="{8BA92527-E955-4EFA-8B19-B3BE1A4ED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791" y="2730694"/>
            <a:ext cx="4198182" cy="3598863"/>
          </a:xfrm>
          <a:prstGeom prst="rect">
            <a:avLst/>
          </a:prstGeom>
        </p:spPr>
      </p:pic>
    </p:spTree>
    <p:extLst>
      <p:ext uri="{BB962C8B-B14F-4D97-AF65-F5344CB8AC3E}">
        <p14:creationId xmlns:p14="http://schemas.microsoft.com/office/powerpoint/2010/main" val="161911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337FD-8AB1-4110-A8F5-8CDD72D79100}"/>
              </a:ext>
            </a:extLst>
          </p:cNvPr>
          <p:cNvSpPr>
            <a:spLocks noGrp="1"/>
          </p:cNvSpPr>
          <p:nvPr>
            <p:ph type="title"/>
          </p:nvPr>
        </p:nvSpPr>
        <p:spPr/>
        <p:txBody>
          <a:bodyPr/>
          <a:lstStyle/>
          <a:p>
            <a:r>
              <a:rPr lang="tr-TR" dirty="0"/>
              <a:t>Interceptor-beans.xml</a:t>
            </a:r>
          </a:p>
        </p:txBody>
      </p:sp>
      <p:sp>
        <p:nvSpPr>
          <p:cNvPr id="3" name="İçerik Yer Tutucusu 2">
            <a:extLst>
              <a:ext uri="{FF2B5EF4-FFF2-40B4-BE49-F238E27FC236}">
                <a16:creationId xmlns:a16="http://schemas.microsoft.com/office/drawing/2014/main" id="{D3498E89-2D28-4D9B-A981-9824E3363925}"/>
              </a:ext>
            </a:extLst>
          </p:cNvPr>
          <p:cNvSpPr>
            <a:spLocks noGrp="1"/>
          </p:cNvSpPr>
          <p:nvPr>
            <p:ph idx="1"/>
          </p:nvPr>
        </p:nvSpPr>
        <p:spPr>
          <a:xfrm>
            <a:off x="680321" y="2168061"/>
            <a:ext cx="9613861" cy="3599316"/>
          </a:xfrm>
        </p:spPr>
        <p:txBody>
          <a:bodyPr/>
          <a:lstStyle/>
          <a:p>
            <a:r>
              <a:rPr lang="tr-TR" dirty="0"/>
              <a:t>Interceptor bean’in beans.xml’ de tanımlıyoruz.</a:t>
            </a:r>
          </a:p>
          <a:p>
            <a:endParaRPr lang="tr-TR" dirty="0"/>
          </a:p>
        </p:txBody>
      </p:sp>
      <p:pic>
        <p:nvPicPr>
          <p:cNvPr id="6" name="Resim 5">
            <a:extLst>
              <a:ext uri="{FF2B5EF4-FFF2-40B4-BE49-F238E27FC236}">
                <a16:creationId xmlns:a16="http://schemas.microsoft.com/office/drawing/2014/main" id="{699F26B8-7377-4555-8E62-B68C1C2B7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39" y="3174556"/>
            <a:ext cx="8342142" cy="2410318"/>
          </a:xfrm>
          <a:prstGeom prst="rect">
            <a:avLst/>
          </a:prstGeom>
        </p:spPr>
      </p:pic>
    </p:spTree>
    <p:extLst>
      <p:ext uri="{BB962C8B-B14F-4D97-AF65-F5344CB8AC3E}">
        <p14:creationId xmlns:p14="http://schemas.microsoft.com/office/powerpoint/2010/main" val="130748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4DAF8A-138D-4B83-A514-B7F7FF401333}"/>
              </a:ext>
            </a:extLst>
          </p:cNvPr>
          <p:cNvSpPr>
            <a:spLocks noGrp="1"/>
          </p:cNvSpPr>
          <p:nvPr>
            <p:ph type="title"/>
          </p:nvPr>
        </p:nvSpPr>
        <p:spPr/>
        <p:txBody>
          <a:bodyPr/>
          <a:lstStyle/>
          <a:p>
            <a:r>
              <a:rPr lang="tr-TR" dirty="0"/>
              <a:t>@Stereotype</a:t>
            </a:r>
          </a:p>
        </p:txBody>
      </p:sp>
      <p:sp>
        <p:nvSpPr>
          <p:cNvPr id="3" name="İçerik Yer Tutucusu 2">
            <a:extLst>
              <a:ext uri="{FF2B5EF4-FFF2-40B4-BE49-F238E27FC236}">
                <a16:creationId xmlns:a16="http://schemas.microsoft.com/office/drawing/2014/main" id="{98C90ADD-9E6C-4C40-816F-F1330B03F1A7}"/>
              </a:ext>
            </a:extLst>
          </p:cNvPr>
          <p:cNvSpPr>
            <a:spLocks noGrp="1"/>
          </p:cNvSpPr>
          <p:nvPr>
            <p:ph idx="1"/>
          </p:nvPr>
        </p:nvSpPr>
        <p:spPr>
          <a:xfrm>
            <a:off x="680321" y="2336873"/>
            <a:ext cx="9613861" cy="1405133"/>
          </a:xfrm>
        </p:spPr>
        <p:txBody>
          <a:bodyPr>
            <a:normAutofit lnSpcReduction="10000"/>
          </a:bodyPr>
          <a:lstStyle/>
          <a:p>
            <a:r>
              <a:rPr lang="tr-TR" dirty="0"/>
              <a:t>@Stereotype bir class’a ait bir çok Annotation yapısı olması durumunda kullanılır. Bu özellik sayesinde satırlarca uzayan Annotation yapısı tek bir Annotation yapısına dönüşür. Böylelikle kodun okunabilirliğini artırır.</a:t>
            </a:r>
          </a:p>
        </p:txBody>
      </p:sp>
      <p:pic>
        <p:nvPicPr>
          <p:cNvPr id="6" name="Resim 5">
            <a:extLst>
              <a:ext uri="{FF2B5EF4-FFF2-40B4-BE49-F238E27FC236}">
                <a16:creationId xmlns:a16="http://schemas.microsoft.com/office/drawing/2014/main" id="{3B7E32CF-0577-45CB-85C2-B9961E79A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4" y="3583745"/>
            <a:ext cx="4067743" cy="3126545"/>
          </a:xfrm>
          <a:prstGeom prst="rect">
            <a:avLst/>
          </a:prstGeom>
        </p:spPr>
      </p:pic>
      <p:pic>
        <p:nvPicPr>
          <p:cNvPr id="9" name="Resim 8">
            <a:extLst>
              <a:ext uri="{FF2B5EF4-FFF2-40B4-BE49-F238E27FC236}">
                <a16:creationId xmlns:a16="http://schemas.microsoft.com/office/drawing/2014/main" id="{8C5949F0-6006-4D60-8B0F-898089B9F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613" y="3911514"/>
            <a:ext cx="4925112" cy="2629267"/>
          </a:xfrm>
          <a:prstGeom prst="rect">
            <a:avLst/>
          </a:prstGeom>
        </p:spPr>
      </p:pic>
    </p:spTree>
    <p:extLst>
      <p:ext uri="{BB962C8B-B14F-4D97-AF65-F5344CB8AC3E}">
        <p14:creationId xmlns:p14="http://schemas.microsoft.com/office/powerpoint/2010/main" val="132776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F5CE8A-439E-46B0-911D-E56F311E2132}"/>
              </a:ext>
            </a:extLst>
          </p:cNvPr>
          <p:cNvSpPr>
            <a:spLocks noGrp="1"/>
          </p:cNvSpPr>
          <p:nvPr>
            <p:ph type="title"/>
          </p:nvPr>
        </p:nvSpPr>
        <p:spPr/>
        <p:txBody>
          <a:bodyPr/>
          <a:lstStyle/>
          <a:p>
            <a:r>
              <a:rPr lang="tr-TR" dirty="0"/>
              <a:t>Github</a:t>
            </a:r>
          </a:p>
        </p:txBody>
      </p:sp>
      <p:sp>
        <p:nvSpPr>
          <p:cNvPr id="3" name="İçerik Yer Tutucusu 2">
            <a:extLst>
              <a:ext uri="{FF2B5EF4-FFF2-40B4-BE49-F238E27FC236}">
                <a16:creationId xmlns:a16="http://schemas.microsoft.com/office/drawing/2014/main" id="{9156C68B-B48D-486B-ABF9-4581F7E9F580}"/>
              </a:ext>
            </a:extLst>
          </p:cNvPr>
          <p:cNvSpPr>
            <a:spLocks noGrp="1"/>
          </p:cNvSpPr>
          <p:nvPr>
            <p:ph idx="1"/>
          </p:nvPr>
        </p:nvSpPr>
        <p:spPr>
          <a:xfrm>
            <a:off x="778795" y="3645168"/>
            <a:ext cx="9613861" cy="603275"/>
          </a:xfrm>
        </p:spPr>
        <p:txBody>
          <a:bodyPr/>
          <a:lstStyle/>
          <a:p>
            <a:r>
              <a:rPr lang="tr-TR" dirty="0"/>
              <a:t>Repository : </a:t>
            </a:r>
            <a:r>
              <a:rPr lang="tr-TR" dirty="0">
                <a:hlinkClick r:id="rId2"/>
              </a:rPr>
              <a:t>https://github.com/umutcaltinsoy/InnovaSpring</a:t>
            </a:r>
            <a:endParaRPr lang="tr-TR" dirty="0"/>
          </a:p>
          <a:p>
            <a:endParaRPr lang="tr-TR" dirty="0"/>
          </a:p>
        </p:txBody>
      </p:sp>
    </p:spTree>
    <p:extLst>
      <p:ext uri="{BB962C8B-B14F-4D97-AF65-F5344CB8AC3E}">
        <p14:creationId xmlns:p14="http://schemas.microsoft.com/office/powerpoint/2010/main" val="333416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2849CA-B558-411A-9B3A-D01F3E13FA12}"/>
              </a:ext>
            </a:extLst>
          </p:cNvPr>
          <p:cNvSpPr>
            <a:spLocks noGrp="1"/>
          </p:cNvSpPr>
          <p:nvPr>
            <p:ph type="title"/>
          </p:nvPr>
        </p:nvSpPr>
        <p:spPr/>
        <p:txBody>
          <a:bodyPr/>
          <a:lstStyle/>
          <a:p>
            <a:r>
              <a:rPr lang="tr-TR" dirty="0"/>
              <a:t>IOC nedir?</a:t>
            </a:r>
          </a:p>
        </p:txBody>
      </p:sp>
      <p:sp>
        <p:nvSpPr>
          <p:cNvPr id="3" name="İçerik Yer Tutucusu 2">
            <a:extLst>
              <a:ext uri="{FF2B5EF4-FFF2-40B4-BE49-F238E27FC236}">
                <a16:creationId xmlns:a16="http://schemas.microsoft.com/office/drawing/2014/main" id="{CC1FDACE-D595-40CA-B16B-5C6DE2540929}"/>
              </a:ext>
            </a:extLst>
          </p:cNvPr>
          <p:cNvSpPr>
            <a:spLocks noGrp="1"/>
          </p:cNvSpPr>
          <p:nvPr>
            <p:ph idx="1"/>
          </p:nvPr>
        </p:nvSpPr>
        <p:spPr/>
        <p:txBody>
          <a:bodyPr>
            <a:normAutofit lnSpcReduction="10000"/>
          </a:bodyPr>
          <a:lstStyle/>
          <a:p>
            <a:r>
              <a:rPr lang="tr-TR" dirty="0"/>
              <a:t>IoC, Inversion of Control olarak bilinen bir yazılım tasarım prensibidir. IoC ile uygulama içerisindeki obje instance’larının yönetimi sağlanarak, bağımlılıklarını en aza indirgemek amaçlanmaktadır. Projemiz’deki bağımlılıkların oluşturulmasını ve yönetilmesini geliştiricinin yerine, framework’ün yapmasıdır.</a:t>
            </a:r>
          </a:p>
          <a:p>
            <a:r>
              <a:rPr lang="tr-TR" dirty="0"/>
              <a:t>Framework’ler bir çok işi kendisi yapmakta ve bizim kodumuzu çalıştırmak için framework gerekli kaynakları ve çalışması gereken method’ları oluşturup yönetmektedir. Yazdığımız kod bloğu çalışacağı zaman, framework bizim kodumuzu çağırır ve çalıştırır daha sonra kontrol yeniden framework’e geçmesi olayının tümüne </a:t>
            </a:r>
            <a:r>
              <a:rPr lang="tr-TR" b="1" dirty="0">
                <a:solidFill>
                  <a:schemeClr val="bg1"/>
                </a:solidFill>
              </a:rPr>
              <a:t>Inversion of Control</a:t>
            </a:r>
            <a:r>
              <a:rPr lang="tr-TR" dirty="0"/>
              <a:t> denir.</a:t>
            </a:r>
          </a:p>
        </p:txBody>
      </p:sp>
    </p:spTree>
    <p:extLst>
      <p:ext uri="{BB962C8B-B14F-4D97-AF65-F5344CB8AC3E}">
        <p14:creationId xmlns:p14="http://schemas.microsoft.com/office/powerpoint/2010/main" val="16213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EB67B6-11B0-4258-91F7-B1708CB62573}"/>
              </a:ext>
            </a:extLst>
          </p:cNvPr>
          <p:cNvSpPr>
            <a:spLocks noGrp="1"/>
          </p:cNvSpPr>
          <p:nvPr>
            <p:ph type="title"/>
          </p:nvPr>
        </p:nvSpPr>
        <p:spPr/>
        <p:txBody>
          <a:bodyPr/>
          <a:lstStyle/>
          <a:p>
            <a:r>
              <a:rPr lang="tr-TR" dirty="0"/>
              <a:t>IoC avantajları?</a:t>
            </a:r>
          </a:p>
        </p:txBody>
      </p:sp>
      <p:sp>
        <p:nvSpPr>
          <p:cNvPr id="3" name="İçerik Yer Tutucusu 2">
            <a:extLst>
              <a:ext uri="{FF2B5EF4-FFF2-40B4-BE49-F238E27FC236}">
                <a16:creationId xmlns:a16="http://schemas.microsoft.com/office/drawing/2014/main" id="{2CD4F425-C75D-41BB-9197-04F6CF618885}"/>
              </a:ext>
            </a:extLst>
          </p:cNvPr>
          <p:cNvSpPr>
            <a:spLocks noGrp="1"/>
          </p:cNvSpPr>
          <p:nvPr>
            <p:ph idx="1"/>
          </p:nvPr>
        </p:nvSpPr>
        <p:spPr/>
        <p:txBody>
          <a:bodyPr/>
          <a:lstStyle/>
          <a:p>
            <a:r>
              <a:rPr lang="tr-TR" dirty="0"/>
              <a:t>Bir method’un implemantasyonundan izole bir şekilde çalışmasını sağlar. </a:t>
            </a:r>
          </a:p>
          <a:p>
            <a:r>
              <a:rPr lang="tr-TR" dirty="0"/>
              <a:t>Farklı implemantasyonlar arasında, kolayca geçiş yapabilmemizi sağlar.</a:t>
            </a:r>
          </a:p>
          <a:p>
            <a:r>
              <a:rPr lang="tr-TR" dirty="0"/>
              <a:t>Program modülerliğini artırır.</a:t>
            </a:r>
          </a:p>
          <a:p>
            <a:r>
              <a:rPr lang="tr-TR" dirty="0"/>
              <a:t>Bağımlılıklar en aza indirgendiği için test etmeyi kolaylaştırır.</a:t>
            </a:r>
          </a:p>
          <a:p>
            <a:pPr marL="0" indent="0">
              <a:buNone/>
            </a:pPr>
            <a:endParaRPr lang="tr-TR" dirty="0"/>
          </a:p>
        </p:txBody>
      </p:sp>
    </p:spTree>
    <p:extLst>
      <p:ext uri="{BB962C8B-B14F-4D97-AF65-F5344CB8AC3E}">
        <p14:creationId xmlns:p14="http://schemas.microsoft.com/office/powerpoint/2010/main" val="50208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273E8D-A5B7-4E3A-BE2E-952298F28541}"/>
              </a:ext>
            </a:extLst>
          </p:cNvPr>
          <p:cNvSpPr>
            <a:spLocks noGrp="1"/>
          </p:cNvSpPr>
          <p:nvPr>
            <p:ph type="title"/>
          </p:nvPr>
        </p:nvSpPr>
        <p:spPr/>
        <p:txBody>
          <a:bodyPr/>
          <a:lstStyle/>
          <a:p>
            <a:r>
              <a:rPr lang="tr-TR" dirty="0"/>
              <a:t>CDI Bean nedir?</a:t>
            </a:r>
          </a:p>
        </p:txBody>
      </p:sp>
      <p:sp>
        <p:nvSpPr>
          <p:cNvPr id="3" name="İçerik Yer Tutucusu 2">
            <a:extLst>
              <a:ext uri="{FF2B5EF4-FFF2-40B4-BE49-F238E27FC236}">
                <a16:creationId xmlns:a16="http://schemas.microsoft.com/office/drawing/2014/main" id="{6ACDD622-320C-4E3F-B24C-7AA27DFD6578}"/>
              </a:ext>
            </a:extLst>
          </p:cNvPr>
          <p:cNvSpPr>
            <a:spLocks noGrp="1"/>
          </p:cNvSpPr>
          <p:nvPr>
            <p:ph idx="1"/>
          </p:nvPr>
        </p:nvSpPr>
        <p:spPr/>
        <p:txBody>
          <a:bodyPr/>
          <a:lstStyle/>
          <a:p>
            <a:r>
              <a:rPr lang="tr-TR" dirty="0"/>
              <a:t>Açılımı Context and Dependency Injection Bean olan CDI Bean, Managed Bean’e göre daha fazla özellik ve esneklik barındıran bir bean türüdür. JAVA EE 6 ile birlikte bean yönetimi ve bağımlılık enjeksiyonu işlemleri için getirilmiştir. Managed Bean’lerin tüm özelliklerini kapsamakla beraber ondan </a:t>
            </a:r>
            <a:r>
              <a:rPr lang="tr-TR"/>
              <a:t>daha gelişmiş </a:t>
            </a:r>
            <a:r>
              <a:rPr lang="tr-TR" dirty="0"/>
              <a:t>ve esnek özelliklere sahiptir. CDI Bean’leri kullanabilmek için mutlaka Application Server’a (WildFly, GlassFish) ihtiyacımız vardır. Tomcat gibi Web Server’larda CDI Bean’lerimizi koşturamayız.</a:t>
            </a:r>
          </a:p>
        </p:txBody>
      </p:sp>
    </p:spTree>
    <p:extLst>
      <p:ext uri="{BB962C8B-B14F-4D97-AF65-F5344CB8AC3E}">
        <p14:creationId xmlns:p14="http://schemas.microsoft.com/office/powerpoint/2010/main" val="256833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E0BF74-C990-4CCE-89E9-C07DC2A964D5}"/>
              </a:ext>
            </a:extLst>
          </p:cNvPr>
          <p:cNvSpPr>
            <a:spLocks noGrp="1"/>
          </p:cNvSpPr>
          <p:nvPr>
            <p:ph type="title"/>
          </p:nvPr>
        </p:nvSpPr>
        <p:spPr/>
        <p:txBody>
          <a:bodyPr/>
          <a:lstStyle/>
          <a:p>
            <a:r>
              <a:rPr lang="tr-TR" dirty="0"/>
              <a:t>CDI Bean’in Bazı Özellikleri</a:t>
            </a:r>
          </a:p>
        </p:txBody>
      </p:sp>
      <p:sp>
        <p:nvSpPr>
          <p:cNvPr id="3" name="İçerik Yer Tutucusu 2">
            <a:extLst>
              <a:ext uri="{FF2B5EF4-FFF2-40B4-BE49-F238E27FC236}">
                <a16:creationId xmlns:a16="http://schemas.microsoft.com/office/drawing/2014/main" id="{C2C159F7-ECA1-4797-8FBE-F54D6DB03E37}"/>
              </a:ext>
            </a:extLst>
          </p:cNvPr>
          <p:cNvSpPr>
            <a:spLocks noGrp="1"/>
          </p:cNvSpPr>
          <p:nvPr>
            <p:ph idx="1"/>
          </p:nvPr>
        </p:nvSpPr>
        <p:spPr/>
        <p:txBody>
          <a:bodyPr/>
          <a:lstStyle/>
          <a:p>
            <a:r>
              <a:rPr lang="tr-TR" dirty="0"/>
              <a:t>Tip Güvenliği(Type Safety): CDI Bean nesne enjeksiyonu sırasında enjekte etmek istenilen nesnenin adı ile değil de Java Type’ı kullanır ve bu da tip güvenliğini sağlar.</a:t>
            </a:r>
          </a:p>
          <a:p>
            <a:r>
              <a:rPr lang="tr-TR" dirty="0"/>
              <a:t>Esneklik: Tüm CDI container’lar fonksiyonelliklerini taşınabilir uzantılar ile artırabilir, iyileştirebilirler.</a:t>
            </a:r>
          </a:p>
          <a:p>
            <a:r>
              <a:rPr lang="tr-TR" dirty="0"/>
              <a:t>Interceptors: Java’da birbiri ile kesişen ilgiler arasında bağ kurulması. CDI Bean’ler ile bağ kurulması, implement edilmesi kolaylaşmıştır.	</a:t>
            </a:r>
          </a:p>
        </p:txBody>
      </p:sp>
    </p:spTree>
    <p:extLst>
      <p:ext uri="{BB962C8B-B14F-4D97-AF65-F5344CB8AC3E}">
        <p14:creationId xmlns:p14="http://schemas.microsoft.com/office/powerpoint/2010/main" val="251338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75BC2-D583-405E-9A5F-53519AEDABDD}"/>
              </a:ext>
            </a:extLst>
          </p:cNvPr>
          <p:cNvSpPr>
            <a:spLocks noGrp="1"/>
          </p:cNvSpPr>
          <p:nvPr>
            <p:ph type="title"/>
          </p:nvPr>
        </p:nvSpPr>
        <p:spPr/>
        <p:txBody>
          <a:bodyPr/>
          <a:lstStyle/>
          <a:p>
            <a:r>
              <a:rPr lang="tr-TR" dirty="0"/>
              <a:t>CDI Bean Tanımlanması</a:t>
            </a:r>
          </a:p>
        </p:txBody>
      </p:sp>
      <p:sp>
        <p:nvSpPr>
          <p:cNvPr id="3" name="İçerik Yer Tutucusu 2">
            <a:extLst>
              <a:ext uri="{FF2B5EF4-FFF2-40B4-BE49-F238E27FC236}">
                <a16:creationId xmlns:a16="http://schemas.microsoft.com/office/drawing/2014/main" id="{2354F711-DE94-4FE1-B945-2885DE04E50E}"/>
              </a:ext>
            </a:extLst>
          </p:cNvPr>
          <p:cNvSpPr>
            <a:spLocks noGrp="1"/>
          </p:cNvSpPr>
          <p:nvPr>
            <p:ph idx="1"/>
          </p:nvPr>
        </p:nvSpPr>
        <p:spPr/>
        <p:txBody>
          <a:bodyPr/>
          <a:lstStyle/>
          <a:p>
            <a:r>
              <a:rPr lang="tr-TR" dirty="0"/>
              <a:t>Bir Java sınıfının CDI Bean olabilmesi için onun @Named ile işaretlenmiş olması gerekmektedir ve bunun yanında javax.enterprise.context paketi altındaki scope’lardan biri ile işaretlenmiş olmalıdır.</a:t>
            </a:r>
          </a:p>
          <a:p>
            <a:r>
              <a:rPr lang="tr-TR" dirty="0"/>
              <a:t>@Inject ise 	başka bir CDI Bean’i kendi CDI Bean’imize enjekte etme imkanı sağlar. </a:t>
            </a:r>
          </a:p>
        </p:txBody>
      </p:sp>
    </p:spTree>
    <p:extLst>
      <p:ext uri="{BB962C8B-B14F-4D97-AF65-F5344CB8AC3E}">
        <p14:creationId xmlns:p14="http://schemas.microsoft.com/office/powerpoint/2010/main" val="248199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7CF568-9947-46B3-BC91-88C88C2A9E6E}"/>
              </a:ext>
            </a:extLst>
          </p:cNvPr>
          <p:cNvSpPr>
            <a:spLocks noGrp="1"/>
          </p:cNvSpPr>
          <p:nvPr>
            <p:ph type="title"/>
          </p:nvPr>
        </p:nvSpPr>
        <p:spPr/>
        <p:txBody>
          <a:bodyPr/>
          <a:lstStyle/>
          <a:p>
            <a:r>
              <a:rPr lang="tr-TR" dirty="0"/>
              <a:t>CDI Uygulamasında Alternarif’leri Kullanma</a:t>
            </a:r>
          </a:p>
        </p:txBody>
      </p:sp>
      <p:sp>
        <p:nvSpPr>
          <p:cNvPr id="3" name="İçerik Yer Tutucusu 2">
            <a:extLst>
              <a:ext uri="{FF2B5EF4-FFF2-40B4-BE49-F238E27FC236}">
                <a16:creationId xmlns:a16="http://schemas.microsoft.com/office/drawing/2014/main" id="{24F35E19-4E40-4FF0-A517-72F9A3A515A5}"/>
              </a:ext>
            </a:extLst>
          </p:cNvPr>
          <p:cNvSpPr>
            <a:spLocks noGrp="1"/>
          </p:cNvSpPr>
          <p:nvPr>
            <p:ph idx="1"/>
          </p:nvPr>
        </p:nvSpPr>
        <p:spPr/>
        <p:txBody>
          <a:bodyPr/>
          <a:lstStyle/>
          <a:p>
            <a:r>
              <a:rPr lang="tr-TR" dirty="0"/>
              <a:t>Farklı amaçlar için kullandığımız bir Bean’in birden fazla versiyonuna sahipsek, @Alternative belirteci ile bunlar arasında bir seçim yapabiliriz.</a:t>
            </a:r>
          </a:p>
          <a:p>
            <a:pPr marL="0" indent="0">
              <a:buNone/>
            </a:pPr>
            <a:endParaRPr lang="tr-TR" dirty="0"/>
          </a:p>
          <a:p>
            <a:r>
              <a:rPr lang="tr-TR" dirty="0"/>
              <a:t>Alternatifler; Runtime’da  belirlenen müşteriye özel iş mantığını işlemek, belirli bir deployment senaryosu için geçerli olan bean’leri belirtmek için kullanılır.</a:t>
            </a:r>
          </a:p>
        </p:txBody>
      </p:sp>
    </p:spTree>
    <p:extLst>
      <p:ext uri="{BB962C8B-B14F-4D97-AF65-F5344CB8AC3E}">
        <p14:creationId xmlns:p14="http://schemas.microsoft.com/office/powerpoint/2010/main" val="37614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10AC8-8314-4E16-9E54-9609BB540881}"/>
              </a:ext>
            </a:extLst>
          </p:cNvPr>
          <p:cNvSpPr>
            <a:spLocks noGrp="1"/>
          </p:cNvSpPr>
          <p:nvPr>
            <p:ph type="title"/>
          </p:nvPr>
        </p:nvSpPr>
        <p:spPr/>
        <p:txBody>
          <a:bodyPr/>
          <a:lstStyle/>
          <a:p>
            <a:r>
              <a:rPr lang="tr-TR" dirty="0"/>
              <a:t>@Alternative Örnek</a:t>
            </a:r>
          </a:p>
        </p:txBody>
      </p:sp>
      <p:sp>
        <p:nvSpPr>
          <p:cNvPr id="3" name="İçerik Yer Tutucusu 2">
            <a:extLst>
              <a:ext uri="{FF2B5EF4-FFF2-40B4-BE49-F238E27FC236}">
                <a16:creationId xmlns:a16="http://schemas.microsoft.com/office/drawing/2014/main" id="{F820F476-F11A-4299-A299-2F8274F8C478}"/>
              </a:ext>
            </a:extLst>
          </p:cNvPr>
          <p:cNvSpPr>
            <a:spLocks noGrp="1"/>
          </p:cNvSpPr>
          <p:nvPr>
            <p:ph idx="1"/>
          </p:nvPr>
        </p:nvSpPr>
        <p:spPr/>
        <p:txBody>
          <a:bodyPr/>
          <a:lstStyle/>
          <a:p>
            <a:r>
              <a:rPr lang="tr-TR" dirty="0"/>
              <a:t>Öncelikle ilgili sınıfımızı @Named ve @ ApplicationScoped ile CDI Bean yapmamız gerekiyor. Ardından Interface’imizi çağırıp @Inject ile işaretlememiz gerekiyor.</a:t>
            </a:r>
          </a:p>
        </p:txBody>
      </p:sp>
      <p:pic>
        <p:nvPicPr>
          <p:cNvPr id="5" name="Resim 4">
            <a:extLst>
              <a:ext uri="{FF2B5EF4-FFF2-40B4-BE49-F238E27FC236}">
                <a16:creationId xmlns:a16="http://schemas.microsoft.com/office/drawing/2014/main" id="{85F49AFA-845E-453F-9F4B-D32396C80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231" y="3646309"/>
            <a:ext cx="7385538" cy="2792587"/>
          </a:xfrm>
          <a:prstGeom prst="rect">
            <a:avLst/>
          </a:prstGeom>
        </p:spPr>
      </p:pic>
    </p:spTree>
    <p:extLst>
      <p:ext uri="{BB962C8B-B14F-4D97-AF65-F5344CB8AC3E}">
        <p14:creationId xmlns:p14="http://schemas.microsoft.com/office/powerpoint/2010/main" val="32048445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452</TotalTime>
  <Words>834</Words>
  <Application>Microsoft Office PowerPoint</Application>
  <PresentationFormat>Geniş ekran</PresentationFormat>
  <Paragraphs>74</Paragraphs>
  <Slides>25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Trebuchet MS</vt:lpstr>
      <vt:lpstr>Berlin</vt:lpstr>
      <vt:lpstr>INNOVA/PATIKA.DEV SPRING BOOTCAMP </vt:lpstr>
      <vt:lpstr>İÇİNDEKİLER</vt:lpstr>
      <vt:lpstr>IOC nedir?</vt:lpstr>
      <vt:lpstr>IoC avantajları?</vt:lpstr>
      <vt:lpstr>CDI Bean nedir?</vt:lpstr>
      <vt:lpstr>CDI Bean’in Bazı Özellikleri</vt:lpstr>
      <vt:lpstr>CDI Bean Tanımlanması</vt:lpstr>
      <vt:lpstr>CDI Uygulamasında Alternarif’leri Kullanma</vt:lpstr>
      <vt:lpstr>@Alternative Örnek</vt:lpstr>
      <vt:lpstr>@Alternative</vt:lpstr>
      <vt:lpstr>@Alternative</vt:lpstr>
      <vt:lpstr>@Qualifier</vt:lpstr>
      <vt:lpstr>@QualifierMultipleSelection</vt:lpstr>
      <vt:lpstr>@Default ve @QualifierMultipleSection Kullanımı</vt:lpstr>
      <vt:lpstr>Qualifier-@Inject</vt:lpstr>
      <vt:lpstr>Enum Qualifier</vt:lpstr>
      <vt:lpstr>@EQualifier</vt:lpstr>
      <vt:lpstr>@Default-PostgreSql</vt:lpstr>
      <vt:lpstr>@Equalifier - Opsiyonel</vt:lpstr>
      <vt:lpstr>Enum Qualifier-@Inject</vt:lpstr>
      <vt:lpstr>@Interceptor,@InterceptorBinding</vt:lpstr>
      <vt:lpstr>@Interceptor/@InterceptorBinding</vt:lpstr>
      <vt:lpstr>Interceptor-beans.xml</vt:lpstr>
      <vt:lpstr>@Stereotype</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INNOVA/PATIKA.DEV SPRING BOOTCAMP </dc:title>
  <dc:creator>Umut Altınsoy</dc:creator>
  <cp:lastModifiedBy>Umut Altınsoy</cp:lastModifiedBy>
  <cp:revision>7</cp:revision>
  <dcterms:created xsi:type="dcterms:W3CDTF">2022-01-20T10:33:09Z</dcterms:created>
  <dcterms:modified xsi:type="dcterms:W3CDTF">2022-01-22T20:55:04Z</dcterms:modified>
</cp:coreProperties>
</file>