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d675798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d675798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fd67579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fd67579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fd675798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fd675798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fd675798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fd675798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d675798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d675798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d675798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d675798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fd675798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fd675798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fd675798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fd675798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fd675798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fd675798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fd675798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fd675798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evapbizde.com/ascii-kodu-nedir-ascii-kodlari-ne-ise-yarar/" TargetMode="External"/><Relationship Id="rId4" Type="http://schemas.openxmlformats.org/officeDocument/2006/relationships/hyperlink" Target="https://medium.com/@furkanyaylacesme/path-relative-path-ve-absolute-path-nedir-aralar%C4%B1nda-ki-farklar-nelerdir-ae05cd22356c#:~:text=Absolute%20path%20ise%20bir%20dosya,edilmeyen%20bir%20path%20verme%20i%C5%9Flemid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maraci.com/nedir/dijital" TargetMode="External"/><Relationship Id="rId4" Type="http://schemas.openxmlformats.org/officeDocument/2006/relationships/hyperlink" Target="https://wmaraci.com/nedir/unicode" TargetMode="External"/><Relationship Id="rId5" Type="http://schemas.openxmlformats.org/officeDocument/2006/relationships/hyperlink" Target="https://wmaraci.com/nedir/ascii" TargetMode="External"/><Relationship Id="rId6" Type="http://schemas.openxmlformats.org/officeDocument/2006/relationships/hyperlink" Target="https://wmaraci.com/nedir/internet" TargetMode="External"/><Relationship Id="rId7" Type="http://schemas.openxmlformats.org/officeDocument/2006/relationships/hyperlink" Target="https://wmaraci.com/nedir/js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0784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PATİKA - INNOVA</a:t>
            </a:r>
            <a:endParaRPr/>
          </a:p>
        </p:txBody>
      </p:sp>
      <p:sp>
        <p:nvSpPr>
          <p:cNvPr id="129" name="Google Shape;129;p13"/>
          <p:cNvSpPr txBox="1"/>
          <p:nvPr>
            <p:ph idx="1" type="subTitle"/>
          </p:nvPr>
        </p:nvSpPr>
        <p:spPr>
          <a:xfrm>
            <a:off x="1858700" y="2605237"/>
            <a:ext cx="5361300" cy="133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Ahmet AKAN 22 Ocak 2022</a:t>
            </a:r>
            <a:endParaRPr/>
          </a:p>
          <a:p>
            <a:pPr indent="0" lvl="0" marL="0" rtl="0" algn="ctr">
              <a:spcBef>
                <a:spcPts val="0"/>
              </a:spcBef>
              <a:spcAft>
                <a:spcPts val="0"/>
              </a:spcAft>
              <a:buNone/>
            </a:pPr>
            <a:r>
              <a:rPr lang="tr"/>
              <a:t>Java Spring Bootcamp - 3. Ödev</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2"/>
          <p:cNvPicPr preferRelativeResize="0"/>
          <p:nvPr/>
        </p:nvPicPr>
        <p:blipFill>
          <a:blip r:embed="rId3">
            <a:alphaModFix/>
          </a:blip>
          <a:stretch>
            <a:fillRect/>
          </a:stretch>
        </p:blipFill>
        <p:spPr>
          <a:xfrm>
            <a:off x="1385888" y="1295400"/>
            <a:ext cx="6372225" cy="255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KAYNAKLAR</a:t>
            </a:r>
            <a:endParaRPr/>
          </a:p>
        </p:txBody>
      </p:sp>
      <p:sp>
        <p:nvSpPr>
          <p:cNvPr id="191" name="Google Shape;191;p23"/>
          <p:cNvSpPr txBox="1"/>
          <p:nvPr>
            <p:ph idx="1" type="body"/>
          </p:nvPr>
        </p:nvSpPr>
        <p:spPr>
          <a:xfrm>
            <a:off x="819150" y="1944200"/>
            <a:ext cx="7505700" cy="249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u="sng">
                <a:solidFill>
                  <a:schemeClr val="hlink"/>
                </a:solidFill>
                <a:hlinkClick r:id="rId3"/>
              </a:rPr>
              <a:t>https://www.cevapbizde.com/ascii-kodu-nedir-ascii-kodlari-ne-ise-yarar/</a:t>
            </a:r>
            <a:endParaRPr/>
          </a:p>
          <a:p>
            <a:pPr indent="-311150" lvl="0" marL="457200" rtl="0" algn="l">
              <a:spcBef>
                <a:spcPts val="0"/>
              </a:spcBef>
              <a:spcAft>
                <a:spcPts val="0"/>
              </a:spcAft>
              <a:buSzPts val="1300"/>
              <a:buChar char="●"/>
            </a:pPr>
            <a:r>
              <a:rPr lang="tr"/>
              <a:t>https://wmaraci.com/nedir/unicode</a:t>
            </a:r>
            <a:endParaRPr/>
          </a:p>
          <a:p>
            <a:pPr indent="-311150" lvl="0" marL="457200" rtl="0" algn="l">
              <a:spcBef>
                <a:spcPts val="0"/>
              </a:spcBef>
              <a:spcAft>
                <a:spcPts val="0"/>
              </a:spcAft>
              <a:buSzPts val="1300"/>
              <a:buChar char="●"/>
            </a:pPr>
            <a:r>
              <a:rPr lang="tr" u="sng">
                <a:solidFill>
                  <a:schemeClr val="hlink"/>
                </a:solidFill>
                <a:hlinkClick r:id="rId4"/>
              </a:rPr>
              <a:t>https://medium.com/@furkanyaylacesme/path-relative-path-ve-absolute-path-nedir-aralar%C4%B1nda-ki-farklar-nelerdir-ae05cd22356c#:~:text=Absolute%20path%20ise%20bir%20dosya,edilmeyen%20bir%20path%20verme%20i%C5%9Flemidir</a:t>
            </a:r>
            <a:r>
              <a:rPr lang="tr"/>
              <a:t>.</a:t>
            </a:r>
            <a:endParaRPr/>
          </a:p>
          <a:p>
            <a:pPr indent="-311150" lvl="0" marL="457200" rtl="0" algn="l">
              <a:spcBef>
                <a:spcPts val="0"/>
              </a:spcBef>
              <a:spcAft>
                <a:spcPts val="0"/>
              </a:spcAft>
              <a:buSzPts val="1300"/>
              <a:buChar char="●"/>
            </a:pPr>
            <a:r>
              <a:rPr lang="tr"/>
              <a:t>http://koraypeker.com/2018/04/04/jar-war-ear-uclemesi/</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3. ÖDEV KONULARI</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ASCI CODE VE UNICODE NEDİR ? FARKLARI NELERDİR ?</a:t>
            </a:r>
            <a:endParaRPr/>
          </a:p>
          <a:p>
            <a:pPr indent="-311150" lvl="0" marL="457200" rtl="0" algn="l">
              <a:spcBef>
                <a:spcPts val="0"/>
              </a:spcBef>
              <a:spcAft>
                <a:spcPts val="0"/>
              </a:spcAft>
              <a:buSzPts val="1300"/>
              <a:buChar char="-"/>
            </a:pPr>
            <a:r>
              <a:rPr lang="tr"/>
              <a:t>JAR İLE WAR ARASINDAKİ FARKLAR NELERDİR ?</a:t>
            </a:r>
            <a:endParaRPr/>
          </a:p>
          <a:p>
            <a:pPr indent="-311150" lvl="0" marL="457200" rtl="0" algn="l">
              <a:spcBef>
                <a:spcPts val="0"/>
              </a:spcBef>
              <a:spcAft>
                <a:spcPts val="0"/>
              </a:spcAft>
              <a:buSzPts val="1300"/>
              <a:buChar char="-"/>
            </a:pPr>
            <a:r>
              <a:rPr lang="tr"/>
              <a:t>ABSOLUTE PATH NEDİR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3945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rPr lang="tr"/>
              <a:t>ASCII CODE İLE UNICODE, FARKLARI</a:t>
            </a:r>
            <a:endParaRPr/>
          </a:p>
        </p:txBody>
      </p:sp>
      <p:sp>
        <p:nvSpPr>
          <p:cNvPr id="141" name="Google Shape;141;p15"/>
          <p:cNvSpPr txBox="1"/>
          <p:nvPr>
            <p:ph idx="1" type="body"/>
          </p:nvPr>
        </p:nvSpPr>
        <p:spPr>
          <a:xfrm>
            <a:off x="819150" y="1339850"/>
            <a:ext cx="7505700" cy="30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b="1" lang="tr" sz="1200">
                <a:solidFill>
                  <a:srgbClr val="333333"/>
                </a:solidFill>
                <a:highlight>
                  <a:srgbClr val="FFFFFF"/>
                </a:highlight>
                <a:latin typeface="Arial"/>
                <a:ea typeface="Arial"/>
                <a:cs typeface="Arial"/>
                <a:sym typeface="Arial"/>
              </a:rPr>
              <a:t>Ascii kodu</a:t>
            </a:r>
            <a:r>
              <a:rPr lang="tr" sz="1200">
                <a:solidFill>
                  <a:srgbClr val="333333"/>
                </a:solidFill>
                <a:highlight>
                  <a:srgbClr val="FFFFFF"/>
                </a:highlight>
                <a:latin typeface="Arial"/>
                <a:ea typeface="Arial"/>
                <a:cs typeface="Arial"/>
                <a:sym typeface="Arial"/>
              </a:rPr>
              <a:t> , bizim bilgisayarda görsel olarak girdiğimiz karakter,harf ve rakamların bilgisayar dilindeki temsil edilme şeklidir diyebiliriz.Yani bilgisayarımızın o karakteri,harfi veya rakamı belleğinde saklama biçimidir,bilgisayar dilindeki kodlama sistemidir.Açılımı ASCII (American Standard Code for Information Interchange) olan bu kodlama sistemi ilk olarak telgraf kodlarında ticari amaçlı kullanılmıştır ve daha sonraları değişim ve gelişime uğramıştır.</a:t>
            </a:r>
            <a:endParaRPr sz="12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tr" sz="1200">
                <a:solidFill>
                  <a:srgbClr val="FF9900"/>
                </a:solidFill>
                <a:highlight>
                  <a:srgbClr val="FFFFFF"/>
                </a:highlight>
                <a:latin typeface="Arial"/>
                <a:ea typeface="Arial"/>
                <a:cs typeface="Arial"/>
                <a:sym typeface="Arial"/>
              </a:rPr>
              <a:t>ASCII Kontrol Karakterleri ( 0 - 31 ) :</a:t>
            </a:r>
            <a:endParaRPr sz="1200">
              <a:solidFill>
                <a:srgbClr val="FF9900"/>
              </a:solidFill>
              <a:highlight>
                <a:srgbClr val="FFFFFF"/>
              </a:highlight>
              <a:latin typeface="Arial"/>
              <a:ea typeface="Arial"/>
              <a:cs typeface="Arial"/>
              <a:sym typeface="Arial"/>
            </a:endParaRPr>
          </a:p>
          <a:p>
            <a:pPr indent="0" lvl="0" marL="0" rtl="0" algn="l">
              <a:spcBef>
                <a:spcPts val="1200"/>
              </a:spcBef>
              <a:spcAft>
                <a:spcPts val="0"/>
              </a:spcAft>
              <a:buNone/>
            </a:pPr>
            <a:r>
              <a:rPr lang="tr" sz="1200">
                <a:solidFill>
                  <a:srgbClr val="333333"/>
                </a:solidFill>
                <a:highlight>
                  <a:srgbClr val="FFFFFF"/>
                </a:highlight>
                <a:latin typeface="Arial"/>
                <a:ea typeface="Arial"/>
                <a:cs typeface="Arial"/>
                <a:sym typeface="Arial"/>
              </a:rPr>
              <a:t>ASCII tablosundaki ilk 32 karakter yazdırılamayan kontrol kodları ve yazıcılar gibi çevre birimlerini kontrol etmek için kullanılır.</a:t>
            </a:r>
            <a:endParaRPr sz="1200">
              <a:solidFill>
                <a:srgbClr val="333333"/>
              </a:solidFill>
              <a:highlight>
                <a:srgbClr val="FFFFFF"/>
              </a:highlight>
              <a:latin typeface="Arial"/>
              <a:ea typeface="Arial"/>
              <a:cs typeface="Arial"/>
              <a:sym typeface="Arial"/>
            </a:endParaRPr>
          </a:p>
          <a:p>
            <a:pPr indent="0" lvl="0" marL="0" rtl="0" algn="l">
              <a:spcBef>
                <a:spcPts val="2400"/>
              </a:spcBef>
              <a:spcAft>
                <a:spcPts val="1200"/>
              </a:spcAft>
              <a:buNone/>
            </a:pPr>
            <a:r>
              <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6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369625"/>
            <a:ext cx="7505700" cy="30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rgbClr val="FF9900"/>
                </a:solidFill>
                <a:highlight>
                  <a:srgbClr val="FFFFFF"/>
                </a:highlight>
                <a:latin typeface="Arial"/>
                <a:ea typeface="Arial"/>
                <a:cs typeface="Arial"/>
                <a:sym typeface="Arial"/>
              </a:rPr>
              <a:t>ASCII Basılabilir Karakterler ( 32 - 127 ) :</a:t>
            </a:r>
            <a:endParaRPr sz="1200">
              <a:solidFill>
                <a:srgbClr val="FF9900"/>
              </a:solidFill>
              <a:highlight>
                <a:srgbClr val="FFFFFF"/>
              </a:highlight>
              <a:latin typeface="Arial"/>
              <a:ea typeface="Arial"/>
              <a:cs typeface="Arial"/>
              <a:sym typeface="Arial"/>
            </a:endParaRPr>
          </a:p>
          <a:p>
            <a:pPr indent="0" lvl="0" marL="0" rtl="0" algn="l">
              <a:spcBef>
                <a:spcPts val="1200"/>
              </a:spcBef>
              <a:spcAft>
                <a:spcPts val="0"/>
              </a:spcAft>
              <a:buNone/>
            </a:pPr>
            <a:r>
              <a:rPr lang="tr" sz="1200">
                <a:solidFill>
                  <a:srgbClr val="333333"/>
                </a:solidFill>
                <a:highlight>
                  <a:srgbClr val="FFFFFF"/>
                </a:highlight>
                <a:latin typeface="Arial"/>
                <a:ea typeface="Arial"/>
                <a:cs typeface="Arial"/>
                <a:sym typeface="Arial"/>
              </a:rPr>
              <a:t>Ascii tablosundaki 32-127 arasındaki karakterler; harfler, rakamlar, noktalama işaretleri ve çeşitli sembolleri kapsamaktdır. Klavyeden giriş yapılabilen ortak karakterler atanmıştır.</a:t>
            </a:r>
            <a:endParaRPr sz="12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rPr lang="tr" sz="1200">
                <a:solidFill>
                  <a:srgbClr val="FF9900"/>
                </a:solidFill>
                <a:highlight>
                  <a:srgbClr val="FFFFFF"/>
                </a:highlight>
                <a:latin typeface="Arial"/>
                <a:ea typeface="Arial"/>
                <a:cs typeface="Arial"/>
                <a:sym typeface="Arial"/>
              </a:rPr>
              <a:t>Genişletilmiş ASCII Kodları ( 128 - 255 ) :</a:t>
            </a:r>
            <a:endParaRPr sz="1200">
              <a:solidFill>
                <a:srgbClr val="FF9900"/>
              </a:solidFill>
              <a:highlight>
                <a:srgbClr val="FFFFFF"/>
              </a:highlight>
              <a:latin typeface="Arial"/>
              <a:ea typeface="Arial"/>
              <a:cs typeface="Arial"/>
              <a:sym typeface="Arial"/>
            </a:endParaRPr>
          </a:p>
          <a:p>
            <a:pPr indent="0" lvl="0" marL="0" rtl="0" algn="l">
              <a:spcBef>
                <a:spcPts val="1200"/>
              </a:spcBef>
              <a:spcAft>
                <a:spcPts val="1200"/>
              </a:spcAft>
              <a:buNone/>
            </a:pPr>
            <a:r>
              <a:rPr lang="tr" sz="1200">
                <a:solidFill>
                  <a:srgbClr val="333333"/>
                </a:solidFill>
                <a:highlight>
                  <a:srgbClr val="FFFFFF"/>
                </a:highlight>
                <a:latin typeface="Arial"/>
                <a:ea typeface="Arial"/>
                <a:cs typeface="Arial"/>
                <a:sym typeface="Arial"/>
              </a:rPr>
              <a:t>8-bitlik ASCII tablosunun çeşitli varyasyonları vardır. Genişletilmiş ASCII tablosunun standart bir versiyonu yoktur. Bu tablo ülkelerin kullandığı dile göre düzenlenmiştir. Bu yüzden Genişletilmiş ASCII tablosundan bahsedilirken hangi karakter kümesine göre genişletildiğinin belirtilmesi gerekir.</a:t>
            </a:r>
            <a:endParaRPr sz="1200">
              <a:solidFill>
                <a:srgbClr val="333333"/>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06425"/>
            <a:ext cx="7505700" cy="47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17"/>
          <p:cNvSpPr txBox="1"/>
          <p:nvPr>
            <p:ph idx="1" type="body"/>
          </p:nvPr>
        </p:nvSpPr>
        <p:spPr>
          <a:xfrm>
            <a:off x="819150" y="937900"/>
            <a:ext cx="7505700" cy="35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rgbClr val="596880"/>
                </a:solidFill>
                <a:highlight>
                  <a:srgbClr val="FFFFFF"/>
                </a:highlight>
                <a:latin typeface="Roboto"/>
                <a:ea typeface="Roboto"/>
                <a:cs typeface="Roboto"/>
                <a:sym typeface="Roboto"/>
              </a:rPr>
              <a:t>Unicode</a:t>
            </a:r>
            <a:r>
              <a:rPr lang="tr">
                <a:solidFill>
                  <a:srgbClr val="596880"/>
                </a:solidFill>
                <a:highlight>
                  <a:srgbClr val="FFFFFF"/>
                </a:highlight>
                <a:latin typeface="Roboto"/>
                <a:ea typeface="Roboto"/>
                <a:cs typeface="Roboto"/>
                <a:sym typeface="Roboto"/>
              </a:rPr>
              <a:t>, </a:t>
            </a:r>
            <a:r>
              <a:rPr lang="tr" u="sng">
                <a:solidFill>
                  <a:schemeClr val="hlink"/>
                </a:solidFill>
                <a:highlight>
                  <a:srgbClr val="FFFFFF"/>
                </a:highlight>
                <a:latin typeface="Roboto"/>
                <a:ea typeface="Roboto"/>
                <a:cs typeface="Roboto"/>
                <a:sym typeface="Roboto"/>
                <a:hlinkClick r:id="rId3"/>
              </a:rPr>
              <a:t>dijital</a:t>
            </a:r>
            <a:r>
              <a:rPr lang="tr">
                <a:solidFill>
                  <a:srgbClr val="596880"/>
                </a:solidFill>
                <a:highlight>
                  <a:srgbClr val="FFFFFF"/>
                </a:highlight>
                <a:latin typeface="Roboto"/>
                <a:ea typeface="Roboto"/>
                <a:cs typeface="Roboto"/>
                <a:sym typeface="Roboto"/>
              </a:rPr>
              <a:t>, ve geleneksel medyada her bir karakter ve sembolleri benzersiz bir rakam yardımıyla oluşturmak için geliştirilen bir metin standartıdır. Adı “</a:t>
            </a:r>
            <a:r>
              <a:rPr b="1" lang="tr">
                <a:solidFill>
                  <a:srgbClr val="596880"/>
                </a:solidFill>
                <a:highlight>
                  <a:srgbClr val="FFFFFF"/>
                </a:highlight>
                <a:latin typeface="Roboto"/>
                <a:ea typeface="Roboto"/>
                <a:cs typeface="Roboto"/>
                <a:sym typeface="Roboto"/>
              </a:rPr>
              <a:t>Universal</a:t>
            </a:r>
            <a:r>
              <a:rPr lang="tr">
                <a:solidFill>
                  <a:srgbClr val="596880"/>
                </a:solidFill>
                <a:highlight>
                  <a:srgbClr val="FFFFFF"/>
                </a:highlight>
                <a:latin typeface="Roboto"/>
                <a:ea typeface="Roboto"/>
                <a:cs typeface="Roboto"/>
                <a:sym typeface="Roboto"/>
              </a:rPr>
              <a:t>” ve “</a:t>
            </a:r>
            <a:r>
              <a:rPr b="1" lang="tr">
                <a:solidFill>
                  <a:srgbClr val="596880"/>
                </a:solidFill>
                <a:highlight>
                  <a:srgbClr val="FFFFFF"/>
                </a:highlight>
                <a:latin typeface="Roboto"/>
                <a:ea typeface="Roboto"/>
                <a:cs typeface="Roboto"/>
                <a:sym typeface="Roboto"/>
              </a:rPr>
              <a:t>Code</a:t>
            </a:r>
            <a:r>
              <a:rPr lang="tr">
                <a:solidFill>
                  <a:srgbClr val="596880"/>
                </a:solidFill>
                <a:highlight>
                  <a:srgbClr val="FFFFFF"/>
                </a:highlight>
                <a:latin typeface="Roboto"/>
                <a:ea typeface="Roboto"/>
                <a:cs typeface="Roboto"/>
                <a:sym typeface="Roboto"/>
              </a:rPr>
              <a:t>” kelimelerinin bir araya getirilmesiyle oluşan </a:t>
            </a:r>
            <a:r>
              <a:rPr lang="tr" u="sng">
                <a:solidFill>
                  <a:schemeClr val="hlink"/>
                </a:solidFill>
                <a:highlight>
                  <a:srgbClr val="FFFFFF"/>
                </a:highlight>
                <a:latin typeface="Roboto"/>
                <a:ea typeface="Roboto"/>
                <a:cs typeface="Roboto"/>
                <a:sym typeface="Roboto"/>
                <a:hlinkClick r:id="rId4"/>
              </a:rPr>
              <a:t>Unicode</a:t>
            </a:r>
            <a:r>
              <a:rPr lang="tr">
                <a:solidFill>
                  <a:srgbClr val="596880"/>
                </a:solidFill>
                <a:highlight>
                  <a:srgbClr val="FFFFFF"/>
                </a:highlight>
                <a:latin typeface="Roboto"/>
                <a:ea typeface="Roboto"/>
                <a:cs typeface="Roboto"/>
                <a:sym typeface="Roboto"/>
              </a:rPr>
              <a:t>, standartı 1980’li yıllarda geliştirilmiştir. Unicode’un geliştirilmesinin arında yatan temel neden </a:t>
            </a:r>
            <a:r>
              <a:rPr lang="tr" u="sng">
                <a:solidFill>
                  <a:schemeClr val="hlink"/>
                </a:solidFill>
                <a:highlight>
                  <a:srgbClr val="FFFFFF"/>
                </a:highlight>
                <a:latin typeface="Roboto"/>
                <a:ea typeface="Roboto"/>
                <a:cs typeface="Roboto"/>
                <a:sym typeface="Roboto"/>
                <a:hlinkClick r:id="rId5"/>
              </a:rPr>
              <a:t>ASCII</a:t>
            </a:r>
            <a:r>
              <a:rPr lang="tr">
                <a:solidFill>
                  <a:srgbClr val="596880"/>
                </a:solidFill>
                <a:highlight>
                  <a:srgbClr val="FFFFFF"/>
                </a:highlight>
                <a:latin typeface="Roboto"/>
                <a:ea typeface="Roboto"/>
                <a:cs typeface="Roboto"/>
                <a:sym typeface="Roboto"/>
              </a:rPr>
              <a:t>, karakter kodlamasının daha gelişmiş ve stratejik bir sürümünün oluşturulabilmesidir.</a:t>
            </a:r>
            <a:endParaRPr>
              <a:solidFill>
                <a:srgbClr val="596880"/>
              </a:solidFill>
              <a:highlight>
                <a:srgbClr val="FFFFFF"/>
              </a:highlight>
              <a:latin typeface="Roboto"/>
              <a:ea typeface="Roboto"/>
              <a:cs typeface="Roboto"/>
              <a:sym typeface="Roboto"/>
            </a:endParaRPr>
          </a:p>
          <a:p>
            <a:pPr indent="457200" lvl="0" marL="0" rtl="0" algn="l">
              <a:spcBef>
                <a:spcPts val="0"/>
              </a:spcBef>
              <a:spcAft>
                <a:spcPts val="0"/>
              </a:spcAft>
              <a:buNone/>
            </a:pPr>
            <a:r>
              <a:rPr lang="tr">
                <a:solidFill>
                  <a:srgbClr val="596880"/>
                </a:solidFill>
                <a:highlight>
                  <a:srgbClr val="FFFFFF"/>
                </a:highlight>
                <a:latin typeface="Roboto"/>
                <a:ea typeface="Roboto"/>
                <a:cs typeface="Roboto"/>
                <a:sym typeface="Roboto"/>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a:solidFill>
                <a:srgbClr val="596880"/>
              </a:solidFill>
              <a:highlight>
                <a:srgbClr val="FFFFFF"/>
              </a:highlight>
              <a:latin typeface="Roboto"/>
              <a:ea typeface="Roboto"/>
              <a:cs typeface="Roboto"/>
              <a:sym typeface="Roboto"/>
            </a:endParaRPr>
          </a:p>
          <a:p>
            <a:pPr indent="457200" lvl="0" marL="0" rtl="0" algn="l">
              <a:spcBef>
                <a:spcPts val="0"/>
              </a:spcBef>
              <a:spcAft>
                <a:spcPts val="1200"/>
              </a:spcAft>
              <a:buNone/>
            </a:pPr>
            <a:r>
              <a:rPr lang="tr">
                <a:solidFill>
                  <a:srgbClr val="596880"/>
                </a:solidFill>
                <a:highlight>
                  <a:srgbClr val="FFFFFF"/>
                </a:highlight>
                <a:latin typeface="Roboto"/>
                <a:ea typeface="Roboto"/>
                <a:cs typeface="Roboto"/>
                <a:sym typeface="Roboto"/>
              </a:rPr>
              <a:t>Bugün Unicode kodlaması artık her yerde kullanılıyor. Tüm işletim sistemleri, arama motorları, internet tarayıcıları, bilgisayarlar ve hatta akıllı telefonlar bile. </a:t>
            </a:r>
            <a:r>
              <a:rPr lang="tr" u="sng">
                <a:solidFill>
                  <a:schemeClr val="hlink"/>
                </a:solidFill>
                <a:highlight>
                  <a:srgbClr val="FFFFFF"/>
                </a:highlight>
                <a:latin typeface="Roboto"/>
                <a:ea typeface="Roboto"/>
                <a:cs typeface="Roboto"/>
                <a:sym typeface="Roboto"/>
                <a:hlinkClick r:id="rId6"/>
              </a:rPr>
              <a:t>İnternet</a:t>
            </a:r>
            <a:r>
              <a:rPr lang="tr">
                <a:solidFill>
                  <a:srgbClr val="596880"/>
                </a:solidFill>
                <a:highlight>
                  <a:srgbClr val="FFFFFF"/>
                </a:highlight>
                <a:latin typeface="Roboto"/>
                <a:ea typeface="Roboto"/>
                <a:cs typeface="Roboto"/>
                <a:sym typeface="Roboto"/>
              </a:rPr>
              <a:t>, dahi Unicode karakter kodlaması üzerinden çalışıyor. URL’ler, HTML, XML, CSS, </a:t>
            </a:r>
            <a:r>
              <a:rPr lang="tr" u="sng">
                <a:solidFill>
                  <a:schemeClr val="hlink"/>
                </a:solidFill>
                <a:highlight>
                  <a:srgbClr val="FFFFFF"/>
                </a:highlight>
                <a:latin typeface="Roboto"/>
                <a:ea typeface="Roboto"/>
                <a:cs typeface="Roboto"/>
                <a:sym typeface="Roboto"/>
                <a:hlinkClick r:id="rId7"/>
              </a:rPr>
              <a:t>JSON</a:t>
            </a:r>
            <a:r>
              <a:rPr lang="tr">
                <a:solidFill>
                  <a:srgbClr val="596880"/>
                </a:solidFill>
                <a:highlight>
                  <a:srgbClr val="FFFFFF"/>
                </a:highlight>
                <a:latin typeface="Roboto"/>
                <a:ea typeface="Roboto"/>
                <a:cs typeface="Roboto"/>
                <a:sym typeface="Roboto"/>
              </a:rPr>
              <a:t>, vb. diller yine Unicode ile internet dünyasına hayat veriyor.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275400"/>
            <a:ext cx="7505700" cy="23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18"/>
          <p:cNvSpPr txBox="1"/>
          <p:nvPr>
            <p:ph idx="1" type="body"/>
          </p:nvPr>
        </p:nvSpPr>
        <p:spPr>
          <a:xfrm>
            <a:off x="819150" y="588050"/>
            <a:ext cx="7505700" cy="3850800"/>
          </a:xfrm>
          <a:prstGeom prst="rect">
            <a:avLst/>
          </a:prstGeom>
        </p:spPr>
        <p:txBody>
          <a:bodyPr anchorCtr="0" anchor="t" bIns="91425" lIns="91425" spcFirstLastPara="1" rIns="91425" wrap="square" tIns="91425">
            <a:normAutofit/>
          </a:bodyPr>
          <a:lstStyle/>
          <a:p>
            <a:pPr indent="0" lvl="0" marL="0" rtl="0" algn="l">
              <a:lnSpc>
                <a:spcPct val="145454"/>
              </a:lnSpc>
              <a:spcBef>
                <a:spcPts val="0"/>
              </a:spcBef>
              <a:spcAft>
                <a:spcPts val="0"/>
              </a:spcAft>
              <a:buNone/>
            </a:pPr>
            <a:r>
              <a:rPr b="1" lang="tr" sz="1650">
                <a:solidFill>
                  <a:srgbClr val="FF9900"/>
                </a:solidFill>
                <a:highlight>
                  <a:srgbClr val="FFFFFF"/>
                </a:highlight>
                <a:latin typeface="Roboto"/>
                <a:ea typeface="Roboto"/>
                <a:cs typeface="Roboto"/>
                <a:sym typeface="Roboto"/>
              </a:rPr>
              <a:t>Unicode ile ASCII Farkları :</a:t>
            </a:r>
            <a:endParaRPr b="1" sz="1650">
              <a:solidFill>
                <a:srgbClr val="FF9900"/>
              </a:solidFill>
              <a:highlight>
                <a:srgbClr val="FFFFFF"/>
              </a:highlight>
              <a:latin typeface="Roboto"/>
              <a:ea typeface="Roboto"/>
              <a:cs typeface="Roboto"/>
              <a:sym typeface="Roboto"/>
            </a:endParaRPr>
          </a:p>
          <a:p>
            <a:pPr indent="0" lvl="0" marL="0" rtl="0" algn="l">
              <a:lnSpc>
                <a:spcPct val="145454"/>
              </a:lnSpc>
              <a:spcBef>
                <a:spcPts val="0"/>
              </a:spcBef>
              <a:spcAft>
                <a:spcPts val="0"/>
              </a:spcAft>
              <a:buNone/>
            </a:pPr>
            <a:r>
              <a:t/>
            </a:r>
            <a:endParaRPr b="1" sz="1650">
              <a:solidFill>
                <a:srgbClr val="FF9900"/>
              </a:solidFill>
              <a:highlight>
                <a:srgbClr val="FFFFFF"/>
              </a:highlight>
              <a:latin typeface="Roboto"/>
              <a:ea typeface="Roboto"/>
              <a:cs typeface="Roboto"/>
              <a:sym typeface="Roboto"/>
            </a:endParaRPr>
          </a:p>
          <a:p>
            <a:pPr indent="-295275" lvl="0" marL="457200" rtl="0" algn="l">
              <a:lnSpc>
                <a:spcPct val="171428"/>
              </a:lnSpc>
              <a:spcBef>
                <a:spcPts val="0"/>
              </a:spcBef>
              <a:spcAft>
                <a:spcPts val="0"/>
              </a:spcAft>
              <a:buClr>
                <a:srgbClr val="596880"/>
              </a:buClr>
              <a:buSzPts val="1050"/>
              <a:buFont typeface="Roboto"/>
              <a:buChar char="●"/>
            </a:pPr>
            <a:r>
              <a:rPr lang="tr" sz="1050">
                <a:solidFill>
                  <a:srgbClr val="596880"/>
                </a:solidFill>
                <a:highlight>
                  <a:srgbClr val="FFFFFF"/>
                </a:highlight>
                <a:latin typeface="Roboto"/>
                <a:ea typeface="Roboto"/>
                <a:cs typeface="Roboto"/>
                <a:sym typeface="Roboto"/>
              </a:rPr>
              <a:t>ASCII yalnızca Latin alfabesi için kullanılabilir ve Latin alfabelerinde bile çoğu zaman yeteri kadar verimli değildir. Unicode ise evrensel olarak tüm dillerin kullanımına uygun şekilde tasarlanmıştır.</a:t>
            </a:r>
            <a:endParaRPr sz="1050">
              <a:solidFill>
                <a:srgbClr val="596880"/>
              </a:solidFill>
              <a:highlight>
                <a:srgbClr val="FFFFFF"/>
              </a:highlight>
              <a:latin typeface="Roboto"/>
              <a:ea typeface="Roboto"/>
              <a:cs typeface="Roboto"/>
              <a:sym typeface="Roboto"/>
            </a:endParaRPr>
          </a:p>
          <a:p>
            <a:pPr indent="-295275" lvl="0" marL="457200" rtl="0" algn="l">
              <a:lnSpc>
                <a:spcPct val="171428"/>
              </a:lnSpc>
              <a:spcBef>
                <a:spcPts val="0"/>
              </a:spcBef>
              <a:spcAft>
                <a:spcPts val="0"/>
              </a:spcAft>
              <a:buClr>
                <a:srgbClr val="596880"/>
              </a:buClr>
              <a:buSzPts val="1050"/>
              <a:buFont typeface="Roboto"/>
              <a:buChar char="●"/>
            </a:pPr>
            <a:r>
              <a:rPr lang="tr" sz="1050">
                <a:solidFill>
                  <a:srgbClr val="596880"/>
                </a:solidFill>
                <a:highlight>
                  <a:srgbClr val="FFFFFF"/>
                </a:highlight>
                <a:latin typeface="Roboto"/>
                <a:ea typeface="Roboto"/>
                <a:cs typeface="Roboto"/>
                <a:sym typeface="Roboto"/>
              </a:rPr>
              <a:t>ASCII’nin kullanımına 1963 yılında başlanırken ASCII’nin yerini alan Unicode’un geliştirilmesine 1980 yılında başlanmıştır.</a:t>
            </a:r>
            <a:endParaRPr sz="1050">
              <a:solidFill>
                <a:srgbClr val="596880"/>
              </a:solidFill>
              <a:highlight>
                <a:srgbClr val="FFFFFF"/>
              </a:highlight>
              <a:latin typeface="Roboto"/>
              <a:ea typeface="Roboto"/>
              <a:cs typeface="Roboto"/>
              <a:sym typeface="Roboto"/>
            </a:endParaRPr>
          </a:p>
          <a:p>
            <a:pPr indent="-295275" lvl="0" marL="457200" rtl="0" algn="l">
              <a:lnSpc>
                <a:spcPct val="171428"/>
              </a:lnSpc>
              <a:spcBef>
                <a:spcPts val="0"/>
              </a:spcBef>
              <a:spcAft>
                <a:spcPts val="0"/>
              </a:spcAft>
              <a:buClr>
                <a:srgbClr val="596880"/>
              </a:buClr>
              <a:buSzPts val="1050"/>
              <a:buFont typeface="Roboto"/>
              <a:buChar char="●"/>
            </a:pPr>
            <a:r>
              <a:rPr lang="tr" sz="1050">
                <a:solidFill>
                  <a:srgbClr val="596880"/>
                </a:solidFill>
                <a:highlight>
                  <a:srgbClr val="FFFFFF"/>
                </a:highlight>
                <a:latin typeface="Roboto"/>
                <a:ea typeface="Roboto"/>
                <a:cs typeface="Roboto"/>
                <a:sym typeface="Roboto"/>
              </a:rPr>
              <a:t>Unicode hala Unicode Konsoriyum’u tarafından kar amacı gütmeden geliştirilmeye devam edilmektedir. ASCII’nin geliştirilmesi yıllar önce durdurulmuştur.</a:t>
            </a:r>
            <a:endParaRPr sz="1050">
              <a:solidFill>
                <a:srgbClr val="596880"/>
              </a:solidFill>
              <a:highlight>
                <a:srgbClr val="FFFFFF"/>
              </a:highlight>
              <a:latin typeface="Roboto"/>
              <a:ea typeface="Roboto"/>
              <a:cs typeface="Roboto"/>
              <a:sym typeface="Roboto"/>
            </a:endParaRPr>
          </a:p>
          <a:p>
            <a:pPr indent="-295275" lvl="0" marL="457200" rtl="0" algn="l">
              <a:lnSpc>
                <a:spcPct val="171428"/>
              </a:lnSpc>
              <a:spcBef>
                <a:spcPts val="0"/>
              </a:spcBef>
              <a:spcAft>
                <a:spcPts val="0"/>
              </a:spcAft>
              <a:buClr>
                <a:srgbClr val="596880"/>
              </a:buClr>
              <a:buSzPts val="1050"/>
              <a:buFont typeface="Roboto"/>
              <a:buChar char="●"/>
            </a:pPr>
            <a:r>
              <a:rPr lang="tr" sz="1050">
                <a:solidFill>
                  <a:srgbClr val="596880"/>
                </a:solidFill>
                <a:highlight>
                  <a:srgbClr val="FFFFFF"/>
                </a:highlight>
                <a:latin typeface="Roboto"/>
                <a:ea typeface="Roboto"/>
                <a:cs typeface="Roboto"/>
                <a:sym typeface="Roboto"/>
              </a:rPr>
              <a:t>Unicode’un geliştirilmesinin amacı evrensel olması ve platformlar arası yaşanan karmaşaların ortadan kaldırılmasıdır.</a:t>
            </a:r>
            <a:endParaRPr sz="1050">
              <a:solidFill>
                <a:srgbClr val="596880"/>
              </a:solidFill>
              <a:highlight>
                <a:srgbClr val="FFFFFF"/>
              </a:highlight>
              <a:latin typeface="Roboto"/>
              <a:ea typeface="Roboto"/>
              <a:cs typeface="Roboto"/>
              <a:sym typeface="Roboto"/>
            </a:endParaRPr>
          </a:p>
          <a:p>
            <a:pPr indent="-295275" lvl="0" marL="457200" rtl="0" algn="l">
              <a:lnSpc>
                <a:spcPct val="171428"/>
              </a:lnSpc>
              <a:spcBef>
                <a:spcPts val="0"/>
              </a:spcBef>
              <a:spcAft>
                <a:spcPts val="0"/>
              </a:spcAft>
              <a:buClr>
                <a:srgbClr val="596880"/>
              </a:buClr>
              <a:buSzPts val="1050"/>
              <a:buFont typeface="Roboto"/>
              <a:buChar char="●"/>
            </a:pPr>
            <a:r>
              <a:rPr lang="tr" sz="1050">
                <a:solidFill>
                  <a:srgbClr val="596880"/>
                </a:solidFill>
                <a:highlight>
                  <a:srgbClr val="FFFFFF"/>
                </a:highlight>
                <a:latin typeface="Roboto"/>
                <a:ea typeface="Roboto"/>
                <a:cs typeface="Roboto"/>
                <a:sym typeface="Roboto"/>
              </a:rPr>
              <a:t>ASCII tam olarak bir standart değilken Unicode tüm dünyada kabul görmeyi başaran bir standarttır.</a:t>
            </a:r>
            <a:endParaRPr sz="1050">
              <a:solidFill>
                <a:srgbClr val="596880"/>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354325"/>
            <a:ext cx="7505700" cy="7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JAR İLE WAR ARASINDAKİ FARKLAR</a:t>
            </a:r>
            <a:endParaRPr/>
          </a:p>
        </p:txBody>
      </p:sp>
      <p:sp>
        <p:nvSpPr>
          <p:cNvPr id="165" name="Google Shape;165;p19"/>
          <p:cNvSpPr txBox="1"/>
          <p:nvPr>
            <p:ph idx="1" type="body"/>
          </p:nvPr>
        </p:nvSpPr>
        <p:spPr>
          <a:xfrm>
            <a:off x="819150" y="1131425"/>
            <a:ext cx="7505700" cy="33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solidFill>
                  <a:srgbClr val="FF9900"/>
                </a:solidFill>
              </a:rPr>
              <a:t>JAR :</a:t>
            </a:r>
            <a:r>
              <a:rPr lang="tr"/>
              <a:t> </a:t>
            </a:r>
            <a:r>
              <a:rPr lang="tr" sz="1200">
                <a:solidFill>
                  <a:srgbClr val="242729"/>
                </a:solidFill>
                <a:highlight>
                  <a:srgbClr val="FFFFFF"/>
                </a:highlight>
                <a:latin typeface="Arial"/>
                <a:ea typeface="Arial"/>
                <a:cs typeface="Arial"/>
                <a:sym typeface="Arial"/>
              </a:rPr>
              <a:t>JAR, Java Archive’nin kısaltmasıdır. Popüler ZIP dosya formatına dayanan bir dosya formatıdır ve amacı tek bir dosyada bütün sınıfların (Class) toparlanmasıdır. JAR formatı ayrıca, dosyanın boyutunu azaltan ve indirme süresini daha da artıran sıkıştırma özelliğini de destekler. Ayrıca, JAR dosyasındaki bireysel girdiler, kökeni doğrulamak için uygulama yazarı tarafından dijital olarak imzalanabilir.</a:t>
            </a:r>
            <a:endParaRPr sz="1200">
              <a:solidFill>
                <a:srgbClr val="242729"/>
              </a:solidFill>
              <a:highlight>
                <a:srgbClr val="FFFFFF"/>
              </a:highlight>
              <a:latin typeface="Arial"/>
              <a:ea typeface="Arial"/>
              <a:cs typeface="Arial"/>
              <a:sym typeface="Arial"/>
            </a:endParaRPr>
          </a:p>
          <a:p>
            <a:pPr indent="0" lvl="0" marL="0" rtl="0" algn="l">
              <a:spcBef>
                <a:spcPts val="1200"/>
              </a:spcBef>
              <a:spcAft>
                <a:spcPts val="0"/>
              </a:spcAft>
              <a:buNone/>
            </a:pPr>
            <a:r>
              <a:rPr b="1" lang="tr" sz="1200">
                <a:solidFill>
                  <a:srgbClr val="FF9900"/>
                </a:solidFill>
                <a:highlight>
                  <a:srgbClr val="FFFFFF"/>
                </a:highlight>
                <a:latin typeface="Arial"/>
                <a:ea typeface="Arial"/>
                <a:cs typeface="Arial"/>
                <a:sym typeface="Arial"/>
              </a:rPr>
              <a:t>WAR : </a:t>
            </a:r>
            <a:r>
              <a:rPr lang="tr" sz="1200">
                <a:solidFill>
                  <a:srgbClr val="242729"/>
                </a:solidFill>
                <a:highlight>
                  <a:srgbClr val="FFFFFF"/>
                </a:highlight>
                <a:latin typeface="Arial"/>
                <a:ea typeface="Arial"/>
                <a:cs typeface="Arial"/>
                <a:sym typeface="Arial"/>
              </a:rPr>
              <a:t>WAR dosyası, JAR dosyaları, JavaServer Pages, Java Servletleri, Java sınıfları, XML dosyaları, statik web sayfaları (HTML vs ) gibi web uygulaması oluşturan diğer dosyaları dağıtmak için kullanılan bir dosyadır.</a:t>
            </a:r>
            <a:endParaRPr sz="1200">
              <a:solidFill>
                <a:srgbClr val="242729"/>
              </a:solidFill>
              <a:highlight>
                <a:srgbClr val="FFFFFF"/>
              </a:highlight>
              <a:latin typeface="Arial"/>
              <a:ea typeface="Arial"/>
              <a:cs typeface="Arial"/>
              <a:sym typeface="Arial"/>
            </a:endParaRPr>
          </a:p>
          <a:p>
            <a:pPr indent="0" lvl="0" marL="0" rtl="0" algn="l">
              <a:spcBef>
                <a:spcPts val="1200"/>
              </a:spcBef>
              <a:spcAft>
                <a:spcPts val="1200"/>
              </a:spcAft>
              <a:buNone/>
            </a:pPr>
            <a:r>
              <a:rPr b="1" lang="tr" sz="1200">
                <a:solidFill>
                  <a:srgbClr val="FF9900"/>
                </a:solidFill>
                <a:highlight>
                  <a:srgbClr val="FFFFFF"/>
                </a:highlight>
                <a:latin typeface="Arial"/>
                <a:ea typeface="Arial"/>
                <a:cs typeface="Arial"/>
                <a:sym typeface="Arial"/>
              </a:rPr>
              <a:t>EAR : </a:t>
            </a:r>
            <a:r>
              <a:rPr lang="tr" sz="1200">
                <a:solidFill>
                  <a:srgbClr val="242729"/>
                </a:solidFill>
                <a:highlight>
                  <a:srgbClr val="FFFFFF"/>
                </a:highlight>
                <a:latin typeface="Arial"/>
                <a:ea typeface="Arial"/>
                <a:cs typeface="Arial"/>
                <a:sym typeface="Arial"/>
              </a:rPr>
              <a:t>Bir ya da daha fazla modülü(.jar ve .war dosyalar) tek bir arşivde paketlemek için Java EE tarafından kullanılan bir dosya formatıdır, böylece çeşitli modüllerin bir uygulama sunucusuna dağıtımı aynı anda ve tutarlı bir şekilde gerçekleşir. Ayrıca, modüllerin nasıl dağıtılacağını açıklayan dağıtım tanımlayıcıları adlı XML dosyalarını da içerir. </a:t>
            </a:r>
            <a:endParaRPr b="1" baseline="30000" sz="1200">
              <a:solidFill>
                <a:srgbClr val="FF99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574225"/>
            <a:ext cx="7505700" cy="16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0"/>
          <p:cNvSpPr txBox="1"/>
          <p:nvPr>
            <p:ph idx="1" type="body"/>
          </p:nvPr>
        </p:nvSpPr>
        <p:spPr>
          <a:xfrm>
            <a:off x="819150" y="1074650"/>
            <a:ext cx="7505700" cy="336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0"/>
          <p:cNvPicPr preferRelativeResize="0"/>
          <p:nvPr/>
        </p:nvPicPr>
        <p:blipFill>
          <a:blip r:embed="rId3">
            <a:alphaModFix/>
          </a:blip>
          <a:stretch>
            <a:fillRect/>
          </a:stretch>
        </p:blipFill>
        <p:spPr>
          <a:xfrm>
            <a:off x="2510225" y="1353550"/>
            <a:ext cx="3921200" cy="255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246750"/>
            <a:ext cx="7505700" cy="62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ABSOLUTE PATH NEDİR ?</a:t>
            </a:r>
            <a:endParaRPr/>
          </a:p>
        </p:txBody>
      </p:sp>
      <p:sp>
        <p:nvSpPr>
          <p:cNvPr id="178" name="Google Shape;178;p21"/>
          <p:cNvSpPr txBox="1"/>
          <p:nvPr>
            <p:ph idx="1" type="body"/>
          </p:nvPr>
        </p:nvSpPr>
        <p:spPr>
          <a:xfrm>
            <a:off x="819150" y="943375"/>
            <a:ext cx="7505700" cy="379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tr">
                <a:solidFill>
                  <a:srgbClr val="FF9900"/>
                </a:solidFill>
              </a:rPr>
              <a:t>PATH : </a:t>
            </a:r>
            <a:r>
              <a:rPr lang="tr" sz="1600">
                <a:solidFill>
                  <a:srgbClr val="292929"/>
                </a:solidFill>
                <a:highlight>
                  <a:srgbClr val="FFFFFF"/>
                </a:highlight>
                <a:latin typeface="Georgia"/>
                <a:ea typeface="Georgia"/>
                <a:cs typeface="Georgia"/>
                <a:sym typeface="Georgia"/>
              </a:rPr>
              <a:t>Path(Yol) unique(eşsiz, özel) olarak bir işletim sisteminde bir dosya yada klasöre verilen özel bir lokasyondur. Path bir dosya yolunun alfa sayısal karakterlerin birleşiminden oluşur. Kısaca diyebiliriz ki, bir dosya yada klasörün lokal yolu olarak diyebiliriz.</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tr">
                <a:solidFill>
                  <a:srgbClr val="FF9900"/>
                </a:solidFill>
                <a:highlight>
                  <a:srgbClr val="FFFFFF"/>
                </a:highlight>
                <a:latin typeface="Georgia"/>
                <a:ea typeface="Georgia"/>
                <a:cs typeface="Georgia"/>
                <a:sym typeface="Georgia"/>
              </a:rPr>
              <a:t>Absolute Path : </a:t>
            </a:r>
            <a:r>
              <a:rPr lang="tr" sz="1600">
                <a:solidFill>
                  <a:srgbClr val="292929"/>
                </a:solidFill>
                <a:highlight>
                  <a:srgbClr val="FFFFFF"/>
                </a:highlight>
                <a:latin typeface="Georgia"/>
                <a:ea typeface="Georgia"/>
                <a:cs typeface="Georgia"/>
                <a:sym typeface="Georgia"/>
              </a:rPr>
              <a:t>Absolute path ise bir dosya yada klasörün root(kök) dizinden itibaren verilen path’e denir. Root (/) dizininden itibaren alt klasörler üzerinde çalışmalarınızı gerçekleştirebilirsiniz. 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b="1" lang="tr" sz="1250">
                <a:solidFill>
                  <a:srgbClr val="FF9900"/>
                </a:solidFill>
                <a:highlight>
                  <a:srgbClr val="FFFFFF"/>
                </a:highlight>
                <a:latin typeface="Georgia"/>
                <a:ea typeface="Georgia"/>
                <a:cs typeface="Georgia"/>
                <a:sym typeface="Georgia"/>
              </a:rPr>
              <a:t>Relative Path : </a:t>
            </a:r>
            <a:r>
              <a:rPr lang="tr" sz="1600">
                <a:solidFill>
                  <a:srgbClr val="000000"/>
                </a:solidFill>
                <a:highlight>
                  <a:srgbClr val="FFFFFF"/>
                </a:highlight>
                <a:latin typeface="Georgia"/>
                <a:ea typeface="Georgia"/>
                <a:cs typeface="Georgia"/>
                <a:sym typeface="Georgia"/>
              </a:rPr>
              <a:t>Dinamik olarak yol vermektedir. Relative Path işlemi çalışılmakta olan klasör içerisinde path alma işlemine denir.</a:t>
            </a:r>
            <a:endParaRPr b="1" sz="1600">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