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5123A-9450-4890-AC5D-5BABF85EE45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CE9ED23-A0E9-4C5C-9943-D2BE3B8A5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DB7888C-4576-499F-862B-AB4527283775}"/>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5" name="Alt Bilgi Yer Tutucusu 4">
            <a:extLst>
              <a:ext uri="{FF2B5EF4-FFF2-40B4-BE49-F238E27FC236}">
                <a16:creationId xmlns:a16="http://schemas.microsoft.com/office/drawing/2014/main" id="{5BB07264-10F3-473B-879F-8C9C2D62147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35AB7C-CF20-4449-9A52-CCB55AFC1D72}"/>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397444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5595DC-AEF7-4F81-8B1A-F22436AB72B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0B8BBCE-8A88-46BE-B67C-675D53082C7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2A9D0E4-747C-4634-BC9A-08E0998DEFE1}"/>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5" name="Alt Bilgi Yer Tutucusu 4">
            <a:extLst>
              <a:ext uri="{FF2B5EF4-FFF2-40B4-BE49-F238E27FC236}">
                <a16:creationId xmlns:a16="http://schemas.microsoft.com/office/drawing/2014/main" id="{51D0FD1D-F8A0-4ED6-8984-CF67DF2E44C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576CA8F-36A0-4573-B79A-684F04B7E2EE}"/>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256882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0DD67E8-041B-4169-B514-46572807C39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8D7ED44-E994-4898-AEF4-686EC20F26C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600B512-1E73-4A18-BF47-F5E1DFE66B50}"/>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5" name="Alt Bilgi Yer Tutucusu 4">
            <a:extLst>
              <a:ext uri="{FF2B5EF4-FFF2-40B4-BE49-F238E27FC236}">
                <a16:creationId xmlns:a16="http://schemas.microsoft.com/office/drawing/2014/main" id="{D30E7CA7-960D-4AB8-A086-F4626BF00A7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CE1E02F-84CA-4706-89B3-B65642744CBC}"/>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377353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16D5B7-D74D-4467-B89D-27B5AAAF41E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27047ED-3783-43FA-9342-3DA83833D6B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937098E-A0E9-4DA5-9842-E536C314DB48}"/>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5" name="Alt Bilgi Yer Tutucusu 4">
            <a:extLst>
              <a:ext uri="{FF2B5EF4-FFF2-40B4-BE49-F238E27FC236}">
                <a16:creationId xmlns:a16="http://schemas.microsoft.com/office/drawing/2014/main" id="{F6F8B840-995B-4E37-8D93-4A9F67066D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7DEC046-A21E-4F01-B156-E142027C59D3}"/>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290253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EB6A68-C356-45E0-87FC-C05D0A001D2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9B7C0D1-C23B-4FF1-9B21-935214C06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B345964-BDBC-44CB-B713-70363BB1E9A5}"/>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5" name="Alt Bilgi Yer Tutucusu 4">
            <a:extLst>
              <a:ext uri="{FF2B5EF4-FFF2-40B4-BE49-F238E27FC236}">
                <a16:creationId xmlns:a16="http://schemas.microsoft.com/office/drawing/2014/main" id="{2783AE1E-98D7-4CAF-AE6F-5EE0912F76A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5737F67-EBF6-40E3-81D4-8A839E0EF513}"/>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17258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285D31-7627-4264-B743-2E6E4432798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81278CC-A336-4661-B9B9-6F9B3DC3AE5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5796E03-0C62-46B9-962F-C3031E72E5F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50B17B9-3437-4C46-B139-4AD2E58C4672}"/>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6" name="Alt Bilgi Yer Tutucusu 5">
            <a:extLst>
              <a:ext uri="{FF2B5EF4-FFF2-40B4-BE49-F238E27FC236}">
                <a16:creationId xmlns:a16="http://schemas.microsoft.com/office/drawing/2014/main" id="{55DF04E3-9E7E-4193-9CCE-4C0D554BEBD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132BF35-9FD5-45E9-803F-926E6BD5B803}"/>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161134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D0AC9-DB4A-4A57-8E10-3C71CB86B2D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4499C79-D33E-442E-80E2-560A2F421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E2BB7F-6CFA-4B20-9EA0-66878FDDE82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02455B1-3CAF-4BF0-A348-AD3C6A5FAB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60F6677-8F0B-4D2A-A217-C13DBCF8A44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313B38F-4480-47E5-B593-5A6CF2219E7D}"/>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8" name="Alt Bilgi Yer Tutucusu 7">
            <a:extLst>
              <a:ext uri="{FF2B5EF4-FFF2-40B4-BE49-F238E27FC236}">
                <a16:creationId xmlns:a16="http://schemas.microsoft.com/office/drawing/2014/main" id="{07975606-8B57-488D-A517-D2CA453862B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F520B17-1E8D-425E-ADE5-D825F1B638A2}"/>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51579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E003F6-9882-43F0-B82F-9D15B1D517D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59D7BE5-DFE0-41C4-A650-51644CB428BD}"/>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4" name="Alt Bilgi Yer Tutucusu 3">
            <a:extLst>
              <a:ext uri="{FF2B5EF4-FFF2-40B4-BE49-F238E27FC236}">
                <a16:creationId xmlns:a16="http://schemas.microsoft.com/office/drawing/2014/main" id="{5447B3A0-8B6E-4EBA-85B7-CA800556001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C325F73-C89B-4C49-95FF-C7F48FA03504}"/>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118729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912928E-F5BE-4128-B9F5-E430A198D1A4}"/>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3" name="Alt Bilgi Yer Tutucusu 2">
            <a:extLst>
              <a:ext uri="{FF2B5EF4-FFF2-40B4-BE49-F238E27FC236}">
                <a16:creationId xmlns:a16="http://schemas.microsoft.com/office/drawing/2014/main" id="{86E4C924-84A9-42F6-B57C-E90579C5D26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FB66639-9DDB-4363-B108-BAC814FC20E6}"/>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142537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D5DEE3-5BEB-461D-B027-7D98E9E8117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FAB4AC4-D5C7-4DF9-8E62-64A59D4FCD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FAD5EDB-8DC1-4587-8E8E-70ADE5B74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81181B6-316D-47FF-BBAD-726A6FA30006}"/>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6" name="Alt Bilgi Yer Tutucusu 5">
            <a:extLst>
              <a:ext uri="{FF2B5EF4-FFF2-40B4-BE49-F238E27FC236}">
                <a16:creationId xmlns:a16="http://schemas.microsoft.com/office/drawing/2014/main" id="{13575376-CF52-44EB-86C6-5E3CBD9FBD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8AB13A7-5CE5-4F32-B8FB-70730F34C1E0}"/>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332108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2AE202-8A1F-4B38-B9A2-696FC7B4D64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FC9A870-6485-4BC3-93A5-6BCF40F092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260CB05-C774-44C6-A24F-6C1E274D1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425EE48-115C-43D2-B7B4-28113734C91C}"/>
              </a:ext>
            </a:extLst>
          </p:cNvPr>
          <p:cNvSpPr>
            <a:spLocks noGrp="1"/>
          </p:cNvSpPr>
          <p:nvPr>
            <p:ph type="dt" sz="half" idx="10"/>
          </p:nvPr>
        </p:nvSpPr>
        <p:spPr/>
        <p:txBody>
          <a:bodyPr/>
          <a:lstStyle/>
          <a:p>
            <a:fld id="{ADA7E006-B8C2-4709-BA7D-80AC45E935A0}" type="datetimeFigureOut">
              <a:rPr lang="tr-TR" smtClean="0"/>
              <a:t>28.01.2022</a:t>
            </a:fld>
            <a:endParaRPr lang="tr-TR"/>
          </a:p>
        </p:txBody>
      </p:sp>
      <p:sp>
        <p:nvSpPr>
          <p:cNvPr id="6" name="Alt Bilgi Yer Tutucusu 5">
            <a:extLst>
              <a:ext uri="{FF2B5EF4-FFF2-40B4-BE49-F238E27FC236}">
                <a16:creationId xmlns:a16="http://schemas.microsoft.com/office/drawing/2014/main" id="{FF5BDA2E-426B-4310-86C5-71098B048BB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3F74734-6D1D-4454-9C7D-0099C031B2AC}"/>
              </a:ext>
            </a:extLst>
          </p:cNvPr>
          <p:cNvSpPr>
            <a:spLocks noGrp="1"/>
          </p:cNvSpPr>
          <p:nvPr>
            <p:ph type="sldNum" sz="quarter" idx="12"/>
          </p:nvPr>
        </p:nvSpPr>
        <p:spPr/>
        <p:txBody>
          <a:bodyPr/>
          <a:lstStyle/>
          <a:p>
            <a:fld id="{738AC3C9-193C-42F2-8210-AE61654C66F8}" type="slidenum">
              <a:rPr lang="tr-TR" smtClean="0"/>
              <a:t>‹#›</a:t>
            </a:fld>
            <a:endParaRPr lang="tr-TR"/>
          </a:p>
        </p:txBody>
      </p:sp>
    </p:spTree>
    <p:extLst>
      <p:ext uri="{BB962C8B-B14F-4D97-AF65-F5344CB8AC3E}">
        <p14:creationId xmlns:p14="http://schemas.microsoft.com/office/powerpoint/2010/main" val="172420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DCE1A15-1A9E-46FB-8D0F-4B16FF4C5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32065E2-AE2A-42D0-BD56-DF61504FC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D711B1-058F-4B74-A264-703A6A719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7E006-B8C2-4709-BA7D-80AC45E935A0}" type="datetimeFigureOut">
              <a:rPr lang="tr-TR" smtClean="0"/>
              <a:t>28.01.2022</a:t>
            </a:fld>
            <a:endParaRPr lang="tr-TR"/>
          </a:p>
        </p:txBody>
      </p:sp>
      <p:sp>
        <p:nvSpPr>
          <p:cNvPr id="5" name="Alt Bilgi Yer Tutucusu 4">
            <a:extLst>
              <a:ext uri="{FF2B5EF4-FFF2-40B4-BE49-F238E27FC236}">
                <a16:creationId xmlns:a16="http://schemas.microsoft.com/office/drawing/2014/main" id="{0F99464A-9F8A-434B-AFC4-2561E0806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A2BFB8D-91E5-4DA6-8F67-6F2C4E34C7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AC3C9-193C-42F2-8210-AE61654C66F8}" type="slidenum">
              <a:rPr lang="tr-TR" smtClean="0"/>
              <a:t>‹#›</a:t>
            </a:fld>
            <a:endParaRPr lang="tr-TR"/>
          </a:p>
        </p:txBody>
      </p:sp>
    </p:spTree>
    <p:extLst>
      <p:ext uri="{BB962C8B-B14F-4D97-AF65-F5344CB8AC3E}">
        <p14:creationId xmlns:p14="http://schemas.microsoft.com/office/powerpoint/2010/main" val="92731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enimsayfam.com/belgeler" TargetMode="External"/><Relationship Id="rId2" Type="http://schemas.openxmlformats.org/officeDocument/2006/relationships/hyperlink" Target="http://www.benimsayfam.com/" TargetMode="External"/><Relationship Id="rId1" Type="http://schemas.openxmlformats.org/officeDocument/2006/relationships/slideLayout" Target="../slideLayouts/slideLayout2.xml"/><Relationship Id="rId4" Type="http://schemas.openxmlformats.org/officeDocument/2006/relationships/hyperlink" Target="http://www.benimsayfam.com/belgeler/kitap.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1C07E-6DEB-4B17-B0DF-0AA841ACF969}"/>
              </a:ext>
            </a:extLst>
          </p:cNvPr>
          <p:cNvSpPr>
            <a:spLocks noGrp="1"/>
          </p:cNvSpPr>
          <p:nvPr>
            <p:ph type="ctrTitle"/>
          </p:nvPr>
        </p:nvSpPr>
        <p:spPr>
          <a:xfrm>
            <a:off x="1524000" y="260972"/>
            <a:ext cx="9144000" cy="905220"/>
          </a:xfrm>
        </p:spPr>
        <p:txBody>
          <a:bodyPr>
            <a:normAutofit fontScale="90000"/>
          </a:bodyPr>
          <a:lstStyle/>
          <a:p>
            <a:r>
              <a:rPr lang="tr-TR" dirty="0"/>
              <a:t>ASCII </a:t>
            </a:r>
            <a:r>
              <a:rPr lang="tr-TR" dirty="0" err="1"/>
              <a:t>Code</a:t>
            </a:r>
            <a:r>
              <a:rPr lang="tr-TR" dirty="0"/>
              <a:t> Nedir</a:t>
            </a:r>
          </a:p>
        </p:txBody>
      </p:sp>
      <p:sp>
        <p:nvSpPr>
          <p:cNvPr id="3" name="Alt Başlık 2">
            <a:extLst>
              <a:ext uri="{FF2B5EF4-FFF2-40B4-BE49-F238E27FC236}">
                <a16:creationId xmlns:a16="http://schemas.microsoft.com/office/drawing/2014/main" id="{AC3B451D-DD25-4B93-8CB4-3DE6C1C25DA6}"/>
              </a:ext>
            </a:extLst>
          </p:cNvPr>
          <p:cNvSpPr>
            <a:spLocks noGrp="1"/>
          </p:cNvSpPr>
          <p:nvPr>
            <p:ph type="subTitle" idx="1"/>
          </p:nvPr>
        </p:nvSpPr>
        <p:spPr>
          <a:xfrm>
            <a:off x="1524000" y="1958768"/>
            <a:ext cx="9144000" cy="2109649"/>
          </a:xfrm>
        </p:spPr>
        <p:txBody>
          <a:bodyPr>
            <a:normAutofit/>
          </a:bodyPr>
          <a:lstStyle/>
          <a:p>
            <a:pPr algn="just"/>
            <a:r>
              <a:rPr lang="tr-TR" sz="1800" b="1" dirty="0">
                <a:effectLst/>
              </a:rPr>
              <a:t>ASCII (</a:t>
            </a:r>
            <a:r>
              <a:rPr lang="tr-TR" sz="1800" b="1" dirty="0" err="1">
                <a:effectLst/>
              </a:rPr>
              <a:t>American</a:t>
            </a:r>
            <a:r>
              <a:rPr lang="tr-TR" sz="1800" b="1" dirty="0">
                <a:effectLst/>
              </a:rPr>
              <a:t> Standard </a:t>
            </a:r>
            <a:r>
              <a:rPr lang="tr-TR" sz="1800" b="1" dirty="0" err="1">
                <a:effectLst/>
              </a:rPr>
              <a:t>Code</a:t>
            </a:r>
            <a:r>
              <a:rPr lang="tr-TR" sz="1800" b="1" dirty="0">
                <a:effectLst/>
              </a:rPr>
              <a:t> </a:t>
            </a:r>
            <a:r>
              <a:rPr lang="tr-TR" sz="1800" b="1" dirty="0" err="1">
                <a:effectLst/>
              </a:rPr>
              <a:t>for</a:t>
            </a:r>
            <a:r>
              <a:rPr lang="tr-TR" sz="1800" b="1" dirty="0">
                <a:effectLst/>
              </a:rPr>
              <a:t> Information </a:t>
            </a:r>
            <a:r>
              <a:rPr lang="tr-TR" sz="1800" b="1" dirty="0" err="1">
                <a:effectLst/>
              </a:rPr>
              <a:t>Interchange</a:t>
            </a:r>
            <a:r>
              <a:rPr lang="tr-TR" sz="1800" b="1" dirty="0">
                <a:effectLst/>
              </a:rPr>
              <a:t>), Latin alfabesi üzerine kurulu 7 bitlik bir </a:t>
            </a:r>
            <a:r>
              <a:rPr lang="tr-TR" sz="1800" b="1" strike="noStrike" dirty="0">
                <a:effectLst/>
              </a:rPr>
              <a:t>karakter</a:t>
            </a:r>
            <a:r>
              <a:rPr lang="tr-TR" sz="1800" b="1" dirty="0">
                <a:effectLst/>
              </a:rPr>
              <a:t> kümesidir. İlk kez 1963 yılında </a:t>
            </a:r>
            <a:r>
              <a:rPr lang="tr-TR" sz="1800" b="1" strike="noStrike" dirty="0">
                <a:effectLst/>
              </a:rPr>
              <a:t>ANSI</a:t>
            </a:r>
            <a:r>
              <a:rPr lang="tr-TR" sz="1800" b="1" dirty="0">
                <a:effectLst/>
              </a:rPr>
              <a:t> tarafından standart olarak sunulmuştur.</a:t>
            </a:r>
          </a:p>
          <a:p>
            <a:pPr algn="just"/>
            <a:r>
              <a:rPr lang="tr-TR" sz="1800" b="1" dirty="0">
                <a:effectLst/>
              </a:rPr>
              <a:t>ASCII'de 33 tane basılmayan kontrol karakteri ve 95 tane basılan karakter bulunur. Kontrol karakterleri metnin akışını kontrol eden, ekranda çıkmayan karakterlerdir. Basılan karakterler ise ekranda görünen, okuduğumuz metni oluşturan karakterlerdir. ASCII'nin basılan karakterleri aşağıda belirtilmiştir.</a:t>
            </a:r>
          </a:p>
          <a:p>
            <a:pPr algn="just"/>
            <a:endParaRPr lang="tr-TR" sz="1800" b="1" dirty="0"/>
          </a:p>
          <a:p>
            <a:pPr algn="just"/>
            <a:endParaRPr lang="tr-TR" sz="1800" b="1" dirty="0">
              <a:effectLst/>
            </a:endParaRPr>
          </a:p>
          <a:p>
            <a:pPr algn="just"/>
            <a:endParaRPr lang="tr-TR" sz="1800" b="1" dirty="0"/>
          </a:p>
          <a:p>
            <a:pPr algn="just"/>
            <a:endParaRPr lang="tr-TR" sz="1800" b="1" dirty="0">
              <a:effectLst/>
            </a:endParaRPr>
          </a:p>
          <a:p>
            <a:pPr algn="just"/>
            <a:endParaRPr lang="tr-TR" sz="1800" b="1" dirty="0"/>
          </a:p>
          <a:p>
            <a:pPr algn="just"/>
            <a:endParaRPr lang="tr-TR" sz="1800" b="1" dirty="0">
              <a:effectLst/>
            </a:endParaRPr>
          </a:p>
          <a:p>
            <a:pPr algn="just"/>
            <a:endParaRPr lang="tr-TR" sz="1800" b="1" dirty="0">
              <a:effectLst/>
            </a:endParaRPr>
          </a:p>
          <a:p>
            <a:pPr algn="just"/>
            <a:endParaRPr lang="tr-TR" sz="1800" b="1" dirty="0"/>
          </a:p>
        </p:txBody>
      </p:sp>
    </p:spTree>
    <p:extLst>
      <p:ext uri="{BB962C8B-B14F-4D97-AF65-F5344CB8AC3E}">
        <p14:creationId xmlns:p14="http://schemas.microsoft.com/office/powerpoint/2010/main" val="48200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F65281D-4222-450E-B797-BF96390A77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743376"/>
            <a:ext cx="10515600" cy="415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89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DAED9F-8AE4-40DA-B6E9-784ECAE49395}"/>
              </a:ext>
            </a:extLst>
          </p:cNvPr>
          <p:cNvSpPr>
            <a:spLocks noGrp="1"/>
          </p:cNvSpPr>
          <p:nvPr>
            <p:ph type="title"/>
          </p:nvPr>
        </p:nvSpPr>
        <p:spPr/>
        <p:txBody>
          <a:bodyPr/>
          <a:lstStyle/>
          <a:p>
            <a:r>
              <a:rPr lang="tr-TR" dirty="0"/>
              <a:t>UNICODE Nedir?</a:t>
            </a:r>
          </a:p>
        </p:txBody>
      </p:sp>
      <p:sp>
        <p:nvSpPr>
          <p:cNvPr id="3" name="İçerik Yer Tutucusu 2">
            <a:extLst>
              <a:ext uri="{FF2B5EF4-FFF2-40B4-BE49-F238E27FC236}">
                <a16:creationId xmlns:a16="http://schemas.microsoft.com/office/drawing/2014/main" id="{3EFFACDE-8D06-4D63-B393-56F1FBCB72AC}"/>
              </a:ext>
            </a:extLst>
          </p:cNvPr>
          <p:cNvSpPr>
            <a:spLocks noGrp="1"/>
          </p:cNvSpPr>
          <p:nvPr>
            <p:ph idx="1"/>
          </p:nvPr>
        </p:nvSpPr>
        <p:spPr/>
        <p:txBody>
          <a:bodyPr/>
          <a:lstStyle/>
          <a:p>
            <a:r>
              <a:rPr lang="tr-TR" b="1" dirty="0">
                <a:effectLst/>
              </a:rPr>
              <a:t>Unicode (Evrensel Kod) Unicode </a:t>
            </a:r>
            <a:r>
              <a:rPr lang="tr-TR" b="1" dirty="0" err="1">
                <a:effectLst/>
              </a:rPr>
              <a:t>Consortium</a:t>
            </a:r>
            <a:r>
              <a:rPr lang="tr-TR" b="1" dirty="0">
                <a:effectLst/>
              </a:rPr>
              <a:t> organizasyonu tarafından geliştirilen ve her karaktere bir sayı değeri karşılığı atayan bir endüstri </a:t>
            </a:r>
            <a:r>
              <a:rPr lang="tr-TR" b="1" dirty="0" err="1">
                <a:effectLst/>
              </a:rPr>
              <a:t>standartıdır</a:t>
            </a:r>
            <a:r>
              <a:rPr lang="tr-TR" b="1" dirty="0">
                <a:effectLst/>
              </a:rPr>
              <a:t>. Sistemin amacı farklı karakter</a:t>
            </a:r>
            <a:r>
              <a:rPr lang="tr-TR" b="1" dirty="0"/>
              <a:t> kodlama</a:t>
            </a:r>
            <a:r>
              <a:rPr lang="tr-TR" b="1" dirty="0">
                <a:effectLst/>
              </a:rPr>
              <a:t> sistemlerinin birbiriyle tutarlı çalışmasını ve dünyadaki tüm yazım sistemlerinden metinlerin bilgisayar ortamında tek bir standart altında temsil edilebilmesini sağlamaktır. Evrensel Karakter Kümesi (UCS) olarak bilinen ISO/IEC 10646 standardı ise, her iki organizasyonun işbirliği ile aynı sayısal karşılıkları taşımaktadır. Unicode, son sürümü itibarıyla 129 farklı modern ve tarihî yazım sistemine ait 120.000'den fazla karakteri ve </a:t>
            </a:r>
            <a:r>
              <a:rPr lang="tr-TR" b="1" dirty="0" err="1"/>
              <a:t>emoji</a:t>
            </a:r>
            <a:r>
              <a:rPr lang="tr-TR" b="1" dirty="0">
                <a:effectLst/>
              </a:rPr>
              <a:t> gibi çeşitli sembol kümelerini kapsamaktadır.</a:t>
            </a:r>
            <a:endParaRPr lang="tr-TR" b="1" dirty="0"/>
          </a:p>
        </p:txBody>
      </p:sp>
    </p:spTree>
    <p:extLst>
      <p:ext uri="{BB962C8B-B14F-4D97-AF65-F5344CB8AC3E}">
        <p14:creationId xmlns:p14="http://schemas.microsoft.com/office/powerpoint/2010/main" val="95668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782968-3C2E-4932-9856-E6E05197891E}"/>
              </a:ext>
            </a:extLst>
          </p:cNvPr>
          <p:cNvSpPr>
            <a:spLocks noGrp="1"/>
          </p:cNvSpPr>
          <p:nvPr>
            <p:ph type="title"/>
          </p:nvPr>
        </p:nvSpPr>
        <p:spPr/>
        <p:txBody>
          <a:bodyPr/>
          <a:lstStyle/>
          <a:p>
            <a:r>
              <a:rPr lang="tr-TR" dirty="0"/>
              <a:t>ASCII CODE </a:t>
            </a:r>
            <a:r>
              <a:rPr lang="tr-TR" dirty="0" err="1"/>
              <a:t>vs</a:t>
            </a:r>
            <a:r>
              <a:rPr lang="tr-TR" dirty="0"/>
              <a:t> UNICODE</a:t>
            </a:r>
          </a:p>
        </p:txBody>
      </p:sp>
      <p:sp>
        <p:nvSpPr>
          <p:cNvPr id="3" name="İçerik Yer Tutucusu 2">
            <a:extLst>
              <a:ext uri="{FF2B5EF4-FFF2-40B4-BE49-F238E27FC236}">
                <a16:creationId xmlns:a16="http://schemas.microsoft.com/office/drawing/2014/main" id="{B7D773AF-7CBE-4EFF-BEC1-982C65E74D66}"/>
              </a:ext>
            </a:extLst>
          </p:cNvPr>
          <p:cNvSpPr>
            <a:spLocks noGrp="1"/>
          </p:cNvSpPr>
          <p:nvPr>
            <p:ph idx="1"/>
          </p:nvPr>
        </p:nvSpPr>
        <p:spPr>
          <a:xfrm>
            <a:off x="838200" y="1825625"/>
            <a:ext cx="10515600" cy="4667250"/>
          </a:xfrm>
        </p:spPr>
        <p:txBody>
          <a:bodyPr>
            <a:noAutofit/>
          </a:bodyPr>
          <a:lstStyle/>
          <a:p>
            <a:pPr algn="l">
              <a:buFont typeface="Arial" panose="020B0604020202020204" pitchFamily="34" charset="0"/>
              <a:buChar char="•"/>
            </a:pPr>
            <a:r>
              <a:rPr lang="tr-TR" sz="2000" i="0" dirty="0">
                <a:effectLst/>
                <a:latin typeface="Open Sans" panose="020B0606030504020204" pitchFamily="34" charset="0"/>
              </a:rPr>
              <a:t>ASCII Latin alfabesi üzerine kurulu 7 bitlik bir karakter kümesidir,</a:t>
            </a:r>
          </a:p>
          <a:p>
            <a:pPr algn="l">
              <a:buFont typeface="Arial" panose="020B0604020202020204" pitchFamily="34" charset="0"/>
              <a:buChar char="•"/>
            </a:pPr>
            <a:r>
              <a:rPr lang="tr-TR" sz="2000" i="0" dirty="0">
                <a:effectLst/>
                <a:latin typeface="Open Sans" panose="020B0606030504020204" pitchFamily="34" charset="0"/>
              </a:rPr>
              <a:t>ASCII, 1963 yılında ANSI tarafından standart olarak kullanıma sunulmuştur.</a:t>
            </a:r>
          </a:p>
          <a:p>
            <a:pPr algn="l">
              <a:buFont typeface="Arial" panose="020B0604020202020204" pitchFamily="34" charset="0"/>
              <a:buChar char="•"/>
            </a:pPr>
            <a:r>
              <a:rPr lang="tr-TR" sz="2000" i="0" dirty="0">
                <a:effectLst/>
                <a:latin typeface="Open Sans" panose="020B0606030504020204" pitchFamily="34" charset="0"/>
              </a:rPr>
              <a:t>Unicode, Unicode </a:t>
            </a:r>
            <a:r>
              <a:rPr lang="tr-TR" sz="2000" i="0" dirty="0" err="1">
                <a:effectLst/>
                <a:latin typeface="Open Sans" panose="020B0606030504020204" pitchFamily="34" charset="0"/>
              </a:rPr>
              <a:t>Consortium</a:t>
            </a:r>
            <a:r>
              <a:rPr lang="tr-TR" sz="2000" i="0" dirty="0">
                <a:effectLst/>
                <a:latin typeface="Open Sans" panose="020B0606030504020204" pitchFamily="34" charset="0"/>
              </a:rPr>
              <a:t> organizasyonu tarafından geliştirilen ve her karaktere bir sayı değeri karşılığı atayan bir standarttır.</a:t>
            </a:r>
          </a:p>
          <a:p>
            <a:pPr algn="l">
              <a:buFont typeface="Arial" panose="020B0604020202020204" pitchFamily="34" charset="0"/>
              <a:buChar char="•"/>
            </a:pPr>
            <a:r>
              <a:rPr lang="tr-TR" sz="2000" i="0" dirty="0" err="1">
                <a:effectLst/>
                <a:latin typeface="Open Sans" panose="020B0606030504020204" pitchFamily="34" charset="0"/>
              </a:rPr>
              <a:t>Unicodeun</a:t>
            </a:r>
            <a:r>
              <a:rPr lang="tr-TR" sz="2000" i="0" dirty="0">
                <a:effectLst/>
                <a:latin typeface="Open Sans" panose="020B0606030504020204" pitchFamily="34" charset="0"/>
              </a:rPr>
              <a:t>  amacı farklı karakter kodlama sistemlerinin birbiriyle tutarlı çalışmasını ve dünyadaki tüm yazım sistemlerinden metinlerin bilgisayar ortamında tek bir standart altında temsil edilebilmesini sağlamaktır.</a:t>
            </a:r>
          </a:p>
          <a:p>
            <a:pPr algn="l">
              <a:buFont typeface="Arial" panose="020B0604020202020204" pitchFamily="34" charset="0"/>
              <a:buChar char="•"/>
            </a:pPr>
            <a:r>
              <a:rPr lang="tr-TR" sz="2000" i="0" dirty="0">
                <a:effectLst/>
                <a:latin typeface="Open Sans" panose="020B0606030504020204" pitchFamily="34" charset="0"/>
              </a:rPr>
              <a:t>Unicode’un Haziran 2014 tarihi itibarıyla standardın en son sürümü Unicode 7.0’dır.</a:t>
            </a:r>
          </a:p>
          <a:p>
            <a:pPr algn="l">
              <a:buFont typeface="Arial" panose="020B0604020202020204" pitchFamily="34" charset="0"/>
              <a:buChar char="•"/>
            </a:pPr>
            <a:r>
              <a:rPr lang="tr-TR" sz="2000" i="0" dirty="0">
                <a:effectLst/>
                <a:latin typeface="Open Sans" panose="020B0606030504020204" pitchFamily="34" charset="0"/>
              </a:rPr>
              <a:t>UTF-8 ve UTF-16 Unicode karakter kodlamalarından </a:t>
            </a:r>
            <a:r>
              <a:rPr lang="tr-TR" sz="2000" i="0" dirty="0" err="1">
                <a:effectLst/>
                <a:latin typeface="Open Sans" panose="020B0606030504020204" pitchFamily="34" charset="0"/>
              </a:rPr>
              <a:t>dır</a:t>
            </a:r>
            <a:r>
              <a:rPr lang="tr-TR" sz="2000" i="0" dirty="0">
                <a:effectLst/>
                <a:latin typeface="Open Sans" panose="020B0606030504020204" pitchFamily="34" charset="0"/>
              </a:rPr>
              <a:t>,</a:t>
            </a:r>
          </a:p>
          <a:p>
            <a:pPr algn="l">
              <a:buFont typeface="Arial" panose="020B0604020202020204" pitchFamily="34" charset="0"/>
              <a:buChar char="•"/>
            </a:pPr>
            <a:r>
              <a:rPr lang="tr-TR" sz="2000" i="0" dirty="0">
                <a:effectLst/>
                <a:latin typeface="Open Sans" panose="020B0606030504020204" pitchFamily="34" charset="0"/>
              </a:rPr>
              <a:t>ASCII’de 33 tane basılmayan kontrol karakteri ve 95 tane basılan karakter bulunur</a:t>
            </a:r>
          </a:p>
          <a:p>
            <a:pPr algn="l">
              <a:buFont typeface="Arial" panose="020B0604020202020204" pitchFamily="34" charset="0"/>
              <a:buChar char="•"/>
            </a:pPr>
            <a:r>
              <a:rPr lang="tr-TR" sz="2000" i="0" dirty="0" err="1">
                <a:effectLst/>
                <a:latin typeface="Open Sans" panose="020B0606030504020204" pitchFamily="34" charset="0"/>
              </a:rPr>
              <a:t>Unicodeun</a:t>
            </a:r>
            <a:r>
              <a:rPr lang="tr-TR" sz="2000" i="0" dirty="0">
                <a:effectLst/>
                <a:latin typeface="Open Sans" panose="020B0606030504020204" pitchFamily="34" charset="0"/>
              </a:rPr>
              <a:t> standartlaştırılmış iken ASCII standartlaştırılmamıştır,</a:t>
            </a:r>
          </a:p>
          <a:p>
            <a:pPr algn="l">
              <a:buFont typeface="Arial" panose="020B0604020202020204" pitchFamily="34" charset="0"/>
              <a:buChar char="•"/>
            </a:pPr>
            <a:r>
              <a:rPr lang="tr-TR" sz="2000" i="0" dirty="0">
                <a:effectLst/>
                <a:latin typeface="Open Sans" panose="020B0606030504020204" pitchFamily="34" charset="0"/>
              </a:rPr>
              <a:t>Unicode dünyanın en çok kullanılan dilleri temsil ederken, ASCII daha az temsil eder</a:t>
            </a:r>
          </a:p>
          <a:p>
            <a:pPr marL="0" indent="0">
              <a:buNone/>
            </a:pPr>
            <a:endParaRPr lang="tr-TR" sz="2000" dirty="0"/>
          </a:p>
        </p:txBody>
      </p:sp>
    </p:spTree>
    <p:extLst>
      <p:ext uri="{BB962C8B-B14F-4D97-AF65-F5344CB8AC3E}">
        <p14:creationId xmlns:p14="http://schemas.microsoft.com/office/powerpoint/2010/main" val="344356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953BDD-9EA3-4936-B422-BE477802BE03}"/>
              </a:ext>
            </a:extLst>
          </p:cNvPr>
          <p:cNvSpPr>
            <a:spLocks noGrp="1"/>
          </p:cNvSpPr>
          <p:nvPr>
            <p:ph type="title"/>
          </p:nvPr>
        </p:nvSpPr>
        <p:spPr/>
        <p:txBody>
          <a:bodyPr/>
          <a:lstStyle/>
          <a:p>
            <a:r>
              <a:rPr lang="tr-TR" dirty="0"/>
              <a:t>.</a:t>
            </a:r>
            <a:r>
              <a:rPr lang="tr-TR" dirty="0" err="1"/>
              <a:t>jar</a:t>
            </a:r>
            <a:r>
              <a:rPr lang="tr-TR" dirty="0"/>
              <a:t> ve .</a:t>
            </a:r>
            <a:r>
              <a:rPr lang="tr-TR" dirty="0" err="1"/>
              <a:t>war</a:t>
            </a:r>
            <a:r>
              <a:rPr lang="tr-TR" dirty="0"/>
              <a:t> arasındaki fark nedir?</a:t>
            </a:r>
          </a:p>
        </p:txBody>
      </p:sp>
      <p:sp>
        <p:nvSpPr>
          <p:cNvPr id="3" name="İçerik Yer Tutucusu 2">
            <a:extLst>
              <a:ext uri="{FF2B5EF4-FFF2-40B4-BE49-F238E27FC236}">
                <a16:creationId xmlns:a16="http://schemas.microsoft.com/office/drawing/2014/main" id="{275725E0-5442-4FC2-9A05-ECE251C05208}"/>
              </a:ext>
            </a:extLst>
          </p:cNvPr>
          <p:cNvSpPr>
            <a:spLocks noGrp="1"/>
          </p:cNvSpPr>
          <p:nvPr>
            <p:ph idx="1"/>
          </p:nvPr>
        </p:nvSpPr>
        <p:spPr/>
        <p:txBody>
          <a:bodyPr>
            <a:normAutofit/>
          </a:bodyPr>
          <a:lstStyle/>
          <a:p>
            <a:pPr algn="l"/>
            <a:r>
              <a:rPr lang="tr-TR" sz="2000" b="1" i="0" dirty="0">
                <a:effectLst/>
              </a:rPr>
              <a:t>JAR bir paket dosya formatıdır. JAR dosyaları </a:t>
            </a:r>
            <a:r>
              <a:rPr lang="tr-TR" sz="2000" b="1" i="1" dirty="0">
                <a:effectLst/>
              </a:rPr>
              <a:t>.</a:t>
            </a:r>
            <a:r>
              <a:rPr lang="tr-TR" sz="2000" b="1" i="1" dirty="0" err="1">
                <a:effectLst/>
              </a:rPr>
              <a:t>jar</a:t>
            </a:r>
            <a:r>
              <a:rPr lang="tr-TR" sz="2000" b="1" i="1" dirty="0">
                <a:effectLst/>
              </a:rPr>
              <a:t> uzantısına sahiptir ve </a:t>
            </a:r>
            <a:r>
              <a:rPr lang="tr-TR" sz="2000" b="1" i="0" dirty="0">
                <a:effectLst/>
              </a:rPr>
              <a:t>kitaplıklar, kaynaklar ve meta veri dosyaları içerebilir .</a:t>
            </a:r>
          </a:p>
          <a:p>
            <a:pPr algn="l"/>
            <a:r>
              <a:rPr lang="tr-TR" sz="2000" b="1" i="1" dirty="0">
                <a:effectLst/>
              </a:rPr>
              <a:t>.</a:t>
            </a:r>
            <a:r>
              <a:rPr lang="tr-TR" sz="2000" b="1" i="1" dirty="0" err="1">
                <a:effectLst/>
              </a:rPr>
              <a:t>class</a:t>
            </a:r>
            <a:r>
              <a:rPr lang="tr-TR" sz="2000" b="1" i="0" dirty="0">
                <a:effectLst/>
              </a:rPr>
              <a:t> dosyalarının sıkıştırılmış sürümlerini ve derlenmiş Java kitaplıkları ve uygulamalarının kaynaklarını içeren sıkıştırılmış bir dosyadır .</a:t>
            </a:r>
          </a:p>
          <a:p>
            <a:r>
              <a:rPr lang="tr-TR" sz="2000" b="1" i="0" dirty="0">
                <a:effectLst/>
              </a:rPr>
              <a:t>WAR, Web Uygulama Arşivi veya Web Uygulama Kaynağı anlamına gelir. Bu arşiv dosyaları </a:t>
            </a:r>
            <a:r>
              <a:rPr lang="tr-TR" sz="2000" b="1" i="1" dirty="0">
                <a:effectLst/>
              </a:rPr>
              <a:t>.</a:t>
            </a:r>
            <a:r>
              <a:rPr lang="tr-TR" sz="2000" b="1" i="1" dirty="0" err="1">
                <a:effectLst/>
              </a:rPr>
              <a:t>war</a:t>
            </a:r>
            <a:r>
              <a:rPr lang="tr-TR" sz="2000" b="1" i="0" dirty="0">
                <a:effectLst/>
              </a:rPr>
              <a:t> uzantısına sahiptir ve herhangi bir </a:t>
            </a:r>
            <a:r>
              <a:rPr lang="tr-TR" sz="2000" b="1" i="0" dirty="0" err="1">
                <a:effectLst/>
              </a:rPr>
              <a:t>Servlet</a:t>
            </a:r>
            <a:r>
              <a:rPr lang="tr-TR" sz="2000" b="1" i="0" dirty="0">
                <a:effectLst/>
              </a:rPr>
              <a:t>/JSP kapsayıcısında dağıtabileceğimiz web uygulamalarını paketlemek için kullanılır .</a:t>
            </a:r>
            <a:endParaRPr lang="tr-TR" sz="2000" b="1" dirty="0"/>
          </a:p>
        </p:txBody>
      </p:sp>
    </p:spTree>
    <p:extLst>
      <p:ext uri="{BB962C8B-B14F-4D97-AF65-F5344CB8AC3E}">
        <p14:creationId xmlns:p14="http://schemas.microsoft.com/office/powerpoint/2010/main" val="220829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44E7DD-ACA0-4C25-B8C5-81C589F19B7F}"/>
              </a:ext>
            </a:extLst>
          </p:cNvPr>
          <p:cNvSpPr>
            <a:spLocks noGrp="1"/>
          </p:cNvSpPr>
          <p:nvPr>
            <p:ph type="title"/>
          </p:nvPr>
        </p:nvSpPr>
        <p:spPr/>
        <p:txBody>
          <a:bodyPr/>
          <a:lstStyle/>
          <a:p>
            <a:r>
              <a:rPr lang="tr-TR" dirty="0" err="1"/>
              <a:t>Absolute</a:t>
            </a:r>
            <a:r>
              <a:rPr lang="tr-TR" dirty="0"/>
              <a:t> </a:t>
            </a:r>
            <a:r>
              <a:rPr lang="tr-TR" dirty="0" err="1"/>
              <a:t>path</a:t>
            </a:r>
            <a:r>
              <a:rPr lang="tr-TR"/>
              <a:t> nedir?</a:t>
            </a:r>
          </a:p>
        </p:txBody>
      </p:sp>
      <p:sp>
        <p:nvSpPr>
          <p:cNvPr id="3" name="İçerik Yer Tutucusu 2">
            <a:extLst>
              <a:ext uri="{FF2B5EF4-FFF2-40B4-BE49-F238E27FC236}">
                <a16:creationId xmlns:a16="http://schemas.microsoft.com/office/drawing/2014/main" id="{B0E82EC1-6965-43A3-9EE8-A7D7E3AF6120}"/>
              </a:ext>
            </a:extLst>
          </p:cNvPr>
          <p:cNvSpPr>
            <a:spLocks noGrp="1"/>
          </p:cNvSpPr>
          <p:nvPr>
            <p:ph idx="1"/>
          </p:nvPr>
        </p:nvSpPr>
        <p:spPr/>
        <p:txBody>
          <a:bodyPr/>
          <a:lstStyle/>
          <a:p>
            <a:r>
              <a:rPr lang="tr-TR" b="1" i="0" dirty="0" err="1">
                <a:solidFill>
                  <a:srgbClr val="202124"/>
                </a:solidFill>
                <a:effectLst/>
                <a:latin typeface="arial" panose="020B0604020202020204" pitchFamily="34" charset="0"/>
              </a:rPr>
              <a:t>Absolute</a:t>
            </a:r>
            <a:r>
              <a:rPr lang="tr-TR" b="1" i="0" dirty="0">
                <a:solidFill>
                  <a:srgbClr val="202124"/>
                </a:solidFill>
                <a:effectLst/>
                <a:latin typeface="arial" panose="020B0604020202020204" pitchFamily="34" charset="0"/>
              </a:rPr>
              <a:t> </a:t>
            </a:r>
            <a:r>
              <a:rPr lang="tr-TR" b="1" i="0" dirty="0" err="1">
                <a:solidFill>
                  <a:srgbClr val="202124"/>
                </a:solidFill>
                <a:effectLst/>
                <a:latin typeface="arial" panose="020B0604020202020204" pitchFamily="34" charset="0"/>
              </a:rPr>
              <a:t>path</a:t>
            </a:r>
            <a:r>
              <a:rPr lang="tr-TR" b="0" i="0" dirty="0">
                <a:solidFill>
                  <a:srgbClr val="202124"/>
                </a:solidFill>
                <a:effectLst/>
                <a:latin typeface="arial" panose="020B0604020202020204" pitchFamily="34" charset="0"/>
              </a:rPr>
              <a:t> bir dosya yada klasörün </a:t>
            </a:r>
            <a:r>
              <a:rPr lang="tr-TR" b="0" i="0" dirty="0" err="1">
                <a:solidFill>
                  <a:srgbClr val="202124"/>
                </a:solidFill>
                <a:effectLst/>
                <a:latin typeface="arial" panose="020B0604020202020204" pitchFamily="34" charset="0"/>
              </a:rPr>
              <a:t>root</a:t>
            </a:r>
            <a:r>
              <a:rPr lang="tr-TR" b="0" i="0" dirty="0">
                <a:solidFill>
                  <a:srgbClr val="202124"/>
                </a:solidFill>
                <a:effectLst/>
                <a:latin typeface="arial" panose="020B0604020202020204" pitchFamily="34" charset="0"/>
              </a:rPr>
              <a:t>(kök) dizinden itibaren verilen </a:t>
            </a:r>
            <a:r>
              <a:rPr lang="tr-TR" b="1" i="0" dirty="0" err="1">
                <a:solidFill>
                  <a:srgbClr val="202124"/>
                </a:solidFill>
                <a:effectLst/>
                <a:latin typeface="arial" panose="020B0604020202020204" pitchFamily="34" charset="0"/>
              </a:rPr>
              <a:t>path</a:t>
            </a:r>
            <a:r>
              <a:rPr lang="tr-TR" b="0" i="0" dirty="0" err="1">
                <a:solidFill>
                  <a:srgbClr val="202124"/>
                </a:solidFill>
                <a:effectLst/>
                <a:latin typeface="arial" panose="020B0604020202020204" pitchFamily="34" charset="0"/>
              </a:rPr>
              <a:t>'e</a:t>
            </a:r>
            <a:r>
              <a:rPr lang="tr-TR" b="0" i="0" dirty="0">
                <a:solidFill>
                  <a:srgbClr val="202124"/>
                </a:solidFill>
                <a:effectLst/>
                <a:latin typeface="arial" panose="020B0604020202020204" pitchFamily="34" charset="0"/>
              </a:rPr>
              <a:t> denir. </a:t>
            </a:r>
            <a:r>
              <a:rPr lang="tr-TR" b="0" i="0" dirty="0" err="1">
                <a:solidFill>
                  <a:srgbClr val="202124"/>
                </a:solidFill>
                <a:effectLst/>
                <a:latin typeface="arial" panose="020B0604020202020204" pitchFamily="34" charset="0"/>
              </a:rPr>
              <a:t>Root</a:t>
            </a:r>
            <a:r>
              <a:rPr lang="tr-TR" b="0" i="0" dirty="0">
                <a:solidFill>
                  <a:srgbClr val="202124"/>
                </a:solidFill>
                <a:effectLst/>
                <a:latin typeface="arial" panose="020B0604020202020204" pitchFamily="34" charset="0"/>
              </a:rPr>
              <a:t> (/) dizininden itibaren alt klasörler üzerinde çalışmalarınızı gerçekleştirebilirsiniz. </a:t>
            </a:r>
          </a:p>
          <a:p>
            <a:r>
              <a:rPr lang="tr-TR" dirty="0">
                <a:solidFill>
                  <a:srgbClr val="202124"/>
                </a:solidFill>
                <a:latin typeface="arial" panose="020B0604020202020204" pitchFamily="34" charset="0"/>
              </a:rPr>
              <a:t>Mesela;</a:t>
            </a:r>
          </a:p>
          <a:p>
            <a:r>
              <a:rPr lang="tr-TR" dirty="0">
                <a:solidFill>
                  <a:srgbClr val="202124"/>
                </a:solidFill>
                <a:latin typeface="arial" panose="020B0604020202020204" pitchFamily="34" charset="0"/>
                <a:hlinkClick r:id="rId2"/>
              </a:rPr>
              <a:t>www.benimsayfam.com</a:t>
            </a:r>
            <a:endParaRPr lang="tr-TR" dirty="0">
              <a:solidFill>
                <a:srgbClr val="202124"/>
              </a:solidFill>
              <a:latin typeface="arial" panose="020B0604020202020204" pitchFamily="34" charset="0"/>
            </a:endParaRPr>
          </a:p>
          <a:p>
            <a:r>
              <a:rPr lang="tr-TR" dirty="0">
                <a:solidFill>
                  <a:srgbClr val="202124"/>
                </a:solidFill>
                <a:latin typeface="arial" panose="020B0604020202020204" pitchFamily="34" charset="0"/>
                <a:hlinkClick r:id="rId3"/>
              </a:rPr>
              <a:t>www.benimsayfam.com/belgeler</a:t>
            </a:r>
            <a:endParaRPr lang="tr-TR" dirty="0">
              <a:solidFill>
                <a:srgbClr val="202124"/>
              </a:solidFill>
              <a:latin typeface="arial" panose="020B0604020202020204" pitchFamily="34" charset="0"/>
            </a:endParaRPr>
          </a:p>
          <a:p>
            <a:r>
              <a:rPr lang="tr-TR" dirty="0">
                <a:solidFill>
                  <a:srgbClr val="202124"/>
                </a:solidFill>
                <a:latin typeface="arial" panose="020B0604020202020204" pitchFamily="34" charset="0"/>
                <a:hlinkClick r:id="rId4"/>
              </a:rPr>
              <a:t>www.benimsayfam.com/belgeler/kitap.pdf</a:t>
            </a:r>
            <a:endParaRPr lang="tr-TR" dirty="0">
              <a:solidFill>
                <a:srgbClr val="202124"/>
              </a:solidFill>
              <a:latin typeface="arial" panose="020B0604020202020204" pitchFamily="34" charset="0"/>
            </a:endParaRPr>
          </a:p>
          <a:p>
            <a:pPr marL="0" indent="0">
              <a:buNone/>
            </a:pPr>
            <a:r>
              <a:rPr lang="tr-TR" dirty="0">
                <a:solidFill>
                  <a:srgbClr val="202124"/>
                </a:solidFill>
                <a:latin typeface="arial" panose="020B0604020202020204" pitchFamily="34" charset="0"/>
              </a:rPr>
              <a:t>gibi</a:t>
            </a:r>
          </a:p>
          <a:p>
            <a:endParaRPr lang="tr-TR" dirty="0">
              <a:solidFill>
                <a:srgbClr val="202124"/>
              </a:solidFill>
              <a:latin typeface="arial" panose="020B0604020202020204" pitchFamily="34" charset="0"/>
            </a:endParaRPr>
          </a:p>
          <a:p>
            <a:endParaRPr lang="tr-TR" dirty="0">
              <a:solidFill>
                <a:srgbClr val="202124"/>
              </a:solidFill>
              <a:latin typeface="arial" panose="020B0604020202020204" pitchFamily="34" charset="0"/>
            </a:endParaRPr>
          </a:p>
          <a:p>
            <a:endParaRPr lang="tr-TR" dirty="0">
              <a:solidFill>
                <a:srgbClr val="202124"/>
              </a:solidFill>
              <a:latin typeface="arial" panose="020B0604020202020204" pitchFamily="34" charset="0"/>
            </a:endParaRPr>
          </a:p>
        </p:txBody>
      </p:sp>
    </p:spTree>
    <p:extLst>
      <p:ext uri="{BB962C8B-B14F-4D97-AF65-F5344CB8AC3E}">
        <p14:creationId xmlns:p14="http://schemas.microsoft.com/office/powerpoint/2010/main" val="324210657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430</Words>
  <Application>Microsoft Office PowerPoint</Application>
  <PresentationFormat>Geniş ekran</PresentationFormat>
  <Paragraphs>33</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Arial</vt:lpstr>
      <vt:lpstr>Calibri</vt:lpstr>
      <vt:lpstr>Calibri Light</vt:lpstr>
      <vt:lpstr>Open Sans</vt:lpstr>
      <vt:lpstr>Office Teması</vt:lpstr>
      <vt:lpstr>ASCII Code Nedir</vt:lpstr>
      <vt:lpstr>PowerPoint Sunusu</vt:lpstr>
      <vt:lpstr>UNICODE Nedir?</vt:lpstr>
      <vt:lpstr>ASCII CODE vs UNICODE</vt:lpstr>
      <vt:lpstr>.jar ve .war arasındaki fark nedir?</vt:lpstr>
      <vt:lpstr>Absolute path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ASCII Code Nedir</dc:title>
  <dc:creator>Asım Faruk ÖZTÜRK</dc:creator>
  <cp:lastModifiedBy>Asım Faruk ÖZTÜRK</cp:lastModifiedBy>
  <cp:revision>1</cp:revision>
  <dcterms:created xsi:type="dcterms:W3CDTF">2022-01-28T15:18:01Z</dcterms:created>
  <dcterms:modified xsi:type="dcterms:W3CDTF">2022-01-28T17:29:37Z</dcterms:modified>
</cp:coreProperties>
</file>