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E9E801C-24B7-463F-9E38-6FB76D3D737B}" type="datetimeFigureOut">
              <a:rPr lang="tr-TR" smtClean="0"/>
              <a:t>27.01.2022</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A59DC028-E9BF-48D8-8F77-9B061C753341}" type="slidenum">
              <a:rPr lang="tr-TR" smtClean="0"/>
              <a:t>‹#›</a:t>
            </a:fld>
            <a:endParaRPr lang="tr-TR"/>
          </a:p>
        </p:txBody>
      </p:sp>
    </p:spTree>
    <p:extLst>
      <p:ext uri="{BB962C8B-B14F-4D97-AF65-F5344CB8AC3E}">
        <p14:creationId xmlns:p14="http://schemas.microsoft.com/office/powerpoint/2010/main" val="2385057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9E801C-24B7-463F-9E38-6FB76D3D737B}" type="datetimeFigureOut">
              <a:rPr lang="tr-TR" smtClean="0"/>
              <a:t>27.01.2022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59DC028-E9BF-48D8-8F77-9B061C753341}" type="slidenum">
              <a:rPr lang="tr-TR" smtClean="0"/>
              <a:t>‹#›</a:t>
            </a:fld>
            <a:endParaRPr lang="tr-TR"/>
          </a:p>
        </p:txBody>
      </p:sp>
    </p:spTree>
    <p:extLst>
      <p:ext uri="{BB962C8B-B14F-4D97-AF65-F5344CB8AC3E}">
        <p14:creationId xmlns:p14="http://schemas.microsoft.com/office/powerpoint/2010/main" val="3769126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9E801C-24B7-463F-9E38-6FB76D3D737B}" type="datetimeFigureOut">
              <a:rPr lang="tr-TR" smtClean="0"/>
              <a:t>27.01.2022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59DC028-E9BF-48D8-8F77-9B061C753341}" type="slidenum">
              <a:rPr lang="tr-TR" smtClean="0"/>
              <a:t>‹#›</a:t>
            </a:fld>
            <a:endParaRPr lang="tr-TR"/>
          </a:p>
        </p:txBody>
      </p:sp>
    </p:spTree>
    <p:extLst>
      <p:ext uri="{BB962C8B-B14F-4D97-AF65-F5344CB8AC3E}">
        <p14:creationId xmlns:p14="http://schemas.microsoft.com/office/powerpoint/2010/main" val="575838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9E801C-24B7-463F-9E38-6FB76D3D737B}" type="datetimeFigureOut">
              <a:rPr lang="tr-TR" smtClean="0"/>
              <a:t>27.01.2022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59DC028-E9BF-48D8-8F77-9B061C753341}"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7732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9E801C-24B7-463F-9E38-6FB76D3D737B}" type="datetimeFigureOut">
              <a:rPr lang="tr-TR" smtClean="0"/>
              <a:t>27.01.2022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59DC028-E9BF-48D8-8F77-9B061C753341}" type="slidenum">
              <a:rPr lang="tr-TR" smtClean="0"/>
              <a:t>‹#›</a:t>
            </a:fld>
            <a:endParaRPr lang="tr-TR"/>
          </a:p>
        </p:txBody>
      </p:sp>
    </p:spTree>
    <p:extLst>
      <p:ext uri="{BB962C8B-B14F-4D97-AF65-F5344CB8AC3E}">
        <p14:creationId xmlns:p14="http://schemas.microsoft.com/office/powerpoint/2010/main" val="2801326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9E801C-24B7-463F-9E38-6FB76D3D737B}" type="datetimeFigureOut">
              <a:rPr lang="tr-TR" smtClean="0"/>
              <a:t>27.01.2022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59DC028-E9BF-48D8-8F77-9B061C753341}" type="slidenum">
              <a:rPr lang="tr-TR" smtClean="0"/>
              <a:t>‹#›</a:t>
            </a:fld>
            <a:endParaRPr lang="tr-TR"/>
          </a:p>
        </p:txBody>
      </p:sp>
    </p:spTree>
    <p:extLst>
      <p:ext uri="{BB962C8B-B14F-4D97-AF65-F5344CB8AC3E}">
        <p14:creationId xmlns:p14="http://schemas.microsoft.com/office/powerpoint/2010/main" val="3591235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9E801C-24B7-463F-9E38-6FB76D3D737B}" type="datetimeFigureOut">
              <a:rPr lang="tr-TR" smtClean="0"/>
              <a:t>27.01.2022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59DC028-E9BF-48D8-8F77-9B061C753341}" type="slidenum">
              <a:rPr lang="tr-TR" smtClean="0"/>
              <a:t>‹#›</a:t>
            </a:fld>
            <a:endParaRPr lang="tr-TR"/>
          </a:p>
        </p:txBody>
      </p:sp>
    </p:spTree>
    <p:extLst>
      <p:ext uri="{BB962C8B-B14F-4D97-AF65-F5344CB8AC3E}">
        <p14:creationId xmlns:p14="http://schemas.microsoft.com/office/powerpoint/2010/main" val="3123226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E801C-24B7-463F-9E38-6FB76D3D737B}" type="datetimeFigureOut">
              <a:rPr lang="tr-TR" smtClean="0"/>
              <a:t>27.01.2022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59DC028-E9BF-48D8-8F77-9B061C753341}" type="slidenum">
              <a:rPr lang="tr-TR" smtClean="0"/>
              <a:t>‹#›</a:t>
            </a:fld>
            <a:endParaRPr lang="tr-TR"/>
          </a:p>
        </p:txBody>
      </p:sp>
    </p:spTree>
    <p:extLst>
      <p:ext uri="{BB962C8B-B14F-4D97-AF65-F5344CB8AC3E}">
        <p14:creationId xmlns:p14="http://schemas.microsoft.com/office/powerpoint/2010/main" val="1821184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E801C-24B7-463F-9E38-6FB76D3D737B}" type="datetimeFigureOut">
              <a:rPr lang="tr-TR" smtClean="0"/>
              <a:t>27.01.2022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59DC028-E9BF-48D8-8F77-9B061C753341}" type="slidenum">
              <a:rPr lang="tr-TR" smtClean="0"/>
              <a:t>‹#›</a:t>
            </a:fld>
            <a:endParaRPr lang="tr-TR"/>
          </a:p>
        </p:txBody>
      </p:sp>
    </p:spTree>
    <p:extLst>
      <p:ext uri="{BB962C8B-B14F-4D97-AF65-F5344CB8AC3E}">
        <p14:creationId xmlns:p14="http://schemas.microsoft.com/office/powerpoint/2010/main" val="312504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E801C-24B7-463F-9E38-6FB76D3D737B}" type="datetimeFigureOut">
              <a:rPr lang="tr-TR" smtClean="0"/>
              <a:t>27.01.2022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59DC028-E9BF-48D8-8F77-9B061C753341}" type="slidenum">
              <a:rPr lang="tr-TR" smtClean="0"/>
              <a:t>‹#›</a:t>
            </a:fld>
            <a:endParaRPr lang="tr-TR"/>
          </a:p>
        </p:txBody>
      </p:sp>
    </p:spTree>
    <p:extLst>
      <p:ext uri="{BB962C8B-B14F-4D97-AF65-F5344CB8AC3E}">
        <p14:creationId xmlns:p14="http://schemas.microsoft.com/office/powerpoint/2010/main" val="25000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E801C-24B7-463F-9E38-6FB76D3D737B}" type="datetimeFigureOut">
              <a:rPr lang="tr-TR" smtClean="0"/>
              <a:t>27.01.2022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59DC028-E9BF-48D8-8F77-9B061C753341}" type="slidenum">
              <a:rPr lang="tr-TR" smtClean="0"/>
              <a:t>‹#›</a:t>
            </a:fld>
            <a:endParaRPr lang="tr-TR"/>
          </a:p>
        </p:txBody>
      </p:sp>
    </p:spTree>
    <p:extLst>
      <p:ext uri="{BB962C8B-B14F-4D97-AF65-F5344CB8AC3E}">
        <p14:creationId xmlns:p14="http://schemas.microsoft.com/office/powerpoint/2010/main" val="1445469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9E801C-24B7-463F-9E38-6FB76D3D737B}" type="datetimeFigureOut">
              <a:rPr lang="tr-TR" smtClean="0"/>
              <a:t>27.01.2022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59DC028-E9BF-48D8-8F77-9B061C753341}" type="slidenum">
              <a:rPr lang="tr-TR" smtClean="0"/>
              <a:t>‹#›</a:t>
            </a:fld>
            <a:endParaRPr lang="tr-TR"/>
          </a:p>
        </p:txBody>
      </p:sp>
    </p:spTree>
    <p:extLst>
      <p:ext uri="{BB962C8B-B14F-4D97-AF65-F5344CB8AC3E}">
        <p14:creationId xmlns:p14="http://schemas.microsoft.com/office/powerpoint/2010/main" val="114690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9E801C-24B7-463F-9E38-6FB76D3D737B}" type="datetimeFigureOut">
              <a:rPr lang="tr-TR" smtClean="0"/>
              <a:t>27.01.2022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59DC028-E9BF-48D8-8F77-9B061C753341}" type="slidenum">
              <a:rPr lang="tr-TR" smtClean="0"/>
              <a:t>‹#›</a:t>
            </a:fld>
            <a:endParaRPr lang="tr-TR"/>
          </a:p>
        </p:txBody>
      </p:sp>
    </p:spTree>
    <p:extLst>
      <p:ext uri="{BB962C8B-B14F-4D97-AF65-F5344CB8AC3E}">
        <p14:creationId xmlns:p14="http://schemas.microsoft.com/office/powerpoint/2010/main" val="1757410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9E801C-24B7-463F-9E38-6FB76D3D737B}" type="datetimeFigureOut">
              <a:rPr lang="tr-TR" smtClean="0"/>
              <a:t>27.01.2022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59DC028-E9BF-48D8-8F77-9B061C753341}" type="slidenum">
              <a:rPr lang="tr-TR" smtClean="0"/>
              <a:t>‹#›</a:t>
            </a:fld>
            <a:endParaRPr lang="tr-TR"/>
          </a:p>
        </p:txBody>
      </p:sp>
    </p:spTree>
    <p:extLst>
      <p:ext uri="{BB962C8B-B14F-4D97-AF65-F5344CB8AC3E}">
        <p14:creationId xmlns:p14="http://schemas.microsoft.com/office/powerpoint/2010/main" val="2374121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E801C-24B7-463F-9E38-6FB76D3D737B}" type="datetimeFigureOut">
              <a:rPr lang="tr-TR" smtClean="0"/>
              <a:t>27.01.2022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59DC028-E9BF-48D8-8F77-9B061C753341}" type="slidenum">
              <a:rPr lang="tr-TR" smtClean="0"/>
              <a:t>‹#›</a:t>
            </a:fld>
            <a:endParaRPr lang="tr-TR"/>
          </a:p>
        </p:txBody>
      </p:sp>
    </p:spTree>
    <p:extLst>
      <p:ext uri="{BB962C8B-B14F-4D97-AF65-F5344CB8AC3E}">
        <p14:creationId xmlns:p14="http://schemas.microsoft.com/office/powerpoint/2010/main" val="1297864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9E801C-24B7-463F-9E38-6FB76D3D737B}" type="datetimeFigureOut">
              <a:rPr lang="tr-TR" smtClean="0"/>
              <a:t>27.01.2022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59DC028-E9BF-48D8-8F77-9B061C753341}" type="slidenum">
              <a:rPr lang="tr-TR" smtClean="0"/>
              <a:t>‹#›</a:t>
            </a:fld>
            <a:endParaRPr lang="tr-TR"/>
          </a:p>
        </p:txBody>
      </p:sp>
    </p:spTree>
    <p:extLst>
      <p:ext uri="{BB962C8B-B14F-4D97-AF65-F5344CB8AC3E}">
        <p14:creationId xmlns:p14="http://schemas.microsoft.com/office/powerpoint/2010/main" val="381593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9E801C-24B7-463F-9E38-6FB76D3D737B}" type="datetimeFigureOut">
              <a:rPr lang="tr-TR" smtClean="0"/>
              <a:t>27.01.2022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59DC028-E9BF-48D8-8F77-9B061C753341}" type="slidenum">
              <a:rPr lang="tr-TR" smtClean="0"/>
              <a:t>‹#›</a:t>
            </a:fld>
            <a:endParaRPr lang="tr-TR"/>
          </a:p>
        </p:txBody>
      </p:sp>
    </p:spTree>
    <p:extLst>
      <p:ext uri="{BB962C8B-B14F-4D97-AF65-F5344CB8AC3E}">
        <p14:creationId xmlns:p14="http://schemas.microsoft.com/office/powerpoint/2010/main" val="614540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9E801C-24B7-463F-9E38-6FB76D3D737B}" type="datetimeFigureOut">
              <a:rPr lang="tr-TR" smtClean="0"/>
              <a:t>27.01.2022</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9DC028-E9BF-48D8-8F77-9B061C753341}" type="slidenum">
              <a:rPr lang="tr-TR" smtClean="0"/>
              <a:t>‹#›</a:t>
            </a:fld>
            <a:endParaRPr lang="tr-TR"/>
          </a:p>
        </p:txBody>
      </p:sp>
    </p:spTree>
    <p:extLst>
      <p:ext uri="{BB962C8B-B14F-4D97-AF65-F5344CB8AC3E}">
        <p14:creationId xmlns:p14="http://schemas.microsoft.com/office/powerpoint/2010/main" val="21795328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B90A-B62D-4D2B-BFBF-5C3BDCE8D3A4}"/>
              </a:ext>
            </a:extLst>
          </p:cNvPr>
          <p:cNvSpPr>
            <a:spLocks noGrp="1"/>
          </p:cNvSpPr>
          <p:nvPr>
            <p:ph type="ctrTitle"/>
          </p:nvPr>
        </p:nvSpPr>
        <p:spPr>
          <a:xfrm>
            <a:off x="1965200" y="225719"/>
            <a:ext cx="8791575" cy="2387600"/>
          </a:xfrm>
        </p:spPr>
        <p:txBody>
          <a:bodyPr/>
          <a:lstStyle/>
          <a:p>
            <a:pPr algn="ctr"/>
            <a:r>
              <a:rPr lang="tr-TR" dirty="0">
                <a:latin typeface="Lato" panose="020F0502020204030203" pitchFamily="34" charset="-94"/>
              </a:rPr>
              <a:t>Innova patika java spring bootcamp 3.hafta ödevi</a:t>
            </a:r>
          </a:p>
        </p:txBody>
      </p:sp>
      <p:sp>
        <p:nvSpPr>
          <p:cNvPr id="3" name="Subtitle 2">
            <a:extLst>
              <a:ext uri="{FF2B5EF4-FFF2-40B4-BE49-F238E27FC236}">
                <a16:creationId xmlns:a16="http://schemas.microsoft.com/office/drawing/2014/main" id="{56CE6EA7-8AFB-49E3-B1E4-3FB574B84115}"/>
              </a:ext>
            </a:extLst>
          </p:cNvPr>
          <p:cNvSpPr>
            <a:spLocks noGrp="1"/>
          </p:cNvSpPr>
          <p:nvPr>
            <p:ph type="subTitle" idx="1"/>
          </p:nvPr>
        </p:nvSpPr>
        <p:spPr>
          <a:xfrm>
            <a:off x="1700212" y="3149277"/>
            <a:ext cx="8791575" cy="1655762"/>
          </a:xfrm>
        </p:spPr>
        <p:txBody>
          <a:bodyPr>
            <a:normAutofit/>
          </a:bodyPr>
          <a:lstStyle/>
          <a:p>
            <a:pPr algn="ctr"/>
            <a:r>
              <a:rPr lang="tr-TR" sz="3600" dirty="0">
                <a:latin typeface="Lato" panose="020F0502020204030203" pitchFamily="34" charset="-94"/>
              </a:rPr>
              <a:t>23 Ocak 2022</a:t>
            </a:r>
          </a:p>
          <a:p>
            <a:pPr algn="ctr"/>
            <a:r>
              <a:rPr lang="tr-TR" sz="3600" dirty="0">
                <a:latin typeface="Lato" panose="020F0502020204030203" pitchFamily="34" charset="-94"/>
              </a:rPr>
              <a:t>Berkan gürel</a:t>
            </a:r>
          </a:p>
        </p:txBody>
      </p:sp>
    </p:spTree>
    <p:extLst>
      <p:ext uri="{BB962C8B-B14F-4D97-AF65-F5344CB8AC3E}">
        <p14:creationId xmlns:p14="http://schemas.microsoft.com/office/powerpoint/2010/main" val="405857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799E-7BD8-4ECF-97C7-6A0E7662D4CC}"/>
              </a:ext>
            </a:extLst>
          </p:cNvPr>
          <p:cNvSpPr>
            <a:spLocks noGrp="1"/>
          </p:cNvSpPr>
          <p:nvPr>
            <p:ph type="title"/>
          </p:nvPr>
        </p:nvSpPr>
        <p:spPr/>
        <p:txBody>
          <a:bodyPr/>
          <a:lstStyle/>
          <a:p>
            <a:r>
              <a:rPr lang="tr-TR" dirty="0">
                <a:latin typeface="Lato" panose="020F0502020204030203" pitchFamily="34" charset="-94"/>
              </a:rPr>
              <a:t>ASCII Nedir?</a:t>
            </a:r>
          </a:p>
        </p:txBody>
      </p:sp>
      <p:sp>
        <p:nvSpPr>
          <p:cNvPr id="3" name="Content Placeholder 2">
            <a:extLst>
              <a:ext uri="{FF2B5EF4-FFF2-40B4-BE49-F238E27FC236}">
                <a16:creationId xmlns:a16="http://schemas.microsoft.com/office/drawing/2014/main" id="{58FD0E90-11C0-4A4C-9A5E-2B597A1608C1}"/>
              </a:ext>
            </a:extLst>
          </p:cNvPr>
          <p:cNvSpPr>
            <a:spLocks noGrp="1"/>
          </p:cNvSpPr>
          <p:nvPr>
            <p:ph idx="1"/>
          </p:nvPr>
        </p:nvSpPr>
        <p:spPr/>
        <p:txBody>
          <a:bodyPr>
            <a:normAutofit/>
          </a:bodyPr>
          <a:lstStyle/>
          <a:p>
            <a:pPr marL="0" indent="0">
              <a:buNone/>
            </a:pPr>
            <a:r>
              <a:rPr lang="tr-TR" dirty="0"/>
              <a:t>	Genişletilmiş ASCII karakterler ek karakter talebini karşılar. Genişletilmiş ASCII’de, ASCII’de yer alan 128 karaktere ek olarak, 128 karakter daha bulunur; böylece toplam karakter sayısı 256’ya ulaşır. Bu ek karakterlerle bile, birçok dilde 256 karaktere katılamayan simgeler vardır. Bu nedenle, bölgesel karakter ve simgeleri karşılamak için ASCII çeşitlemeleri vardır.</a:t>
            </a:r>
          </a:p>
          <a:p>
            <a:pPr marL="0" indent="0">
              <a:buNone/>
            </a:pPr>
            <a:r>
              <a:rPr lang="tr-TR" dirty="0"/>
              <a:t>	Örneğin, Kuzey Amerika, Batı Avrupa, Avustralya ve Afrika dillerine ait yazılım programlarında ISO 8859-1 olarak da bilinen ASCII tablosu kullanılır.</a:t>
            </a:r>
          </a:p>
          <a:p>
            <a:endParaRPr lang="tr-TR" dirty="0"/>
          </a:p>
        </p:txBody>
      </p:sp>
    </p:spTree>
    <p:extLst>
      <p:ext uri="{BB962C8B-B14F-4D97-AF65-F5344CB8AC3E}">
        <p14:creationId xmlns:p14="http://schemas.microsoft.com/office/powerpoint/2010/main" val="277524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F678-DB53-434B-8B32-37E029178996}"/>
              </a:ext>
            </a:extLst>
          </p:cNvPr>
          <p:cNvSpPr>
            <a:spLocks noGrp="1"/>
          </p:cNvSpPr>
          <p:nvPr>
            <p:ph type="title"/>
          </p:nvPr>
        </p:nvSpPr>
        <p:spPr/>
        <p:txBody>
          <a:bodyPr/>
          <a:lstStyle/>
          <a:p>
            <a:r>
              <a:rPr lang="tr-TR" dirty="0">
                <a:latin typeface="Lato" panose="020F0502020204030203" pitchFamily="34" charset="-94"/>
              </a:rPr>
              <a:t>Unıcode nedir?</a:t>
            </a:r>
          </a:p>
        </p:txBody>
      </p:sp>
      <p:sp>
        <p:nvSpPr>
          <p:cNvPr id="3" name="Content Placeholder 2">
            <a:extLst>
              <a:ext uri="{FF2B5EF4-FFF2-40B4-BE49-F238E27FC236}">
                <a16:creationId xmlns:a16="http://schemas.microsoft.com/office/drawing/2014/main" id="{7CB9FB24-296D-4229-B8B7-C3E4659C37B6}"/>
              </a:ext>
            </a:extLst>
          </p:cNvPr>
          <p:cNvSpPr>
            <a:spLocks noGrp="1"/>
          </p:cNvSpPr>
          <p:nvPr>
            <p:ph idx="1"/>
          </p:nvPr>
        </p:nvSpPr>
        <p:spPr/>
        <p:txBody>
          <a:bodyPr>
            <a:normAutofit fontScale="77500" lnSpcReduction="20000"/>
          </a:bodyPr>
          <a:lstStyle/>
          <a:p>
            <a:pPr marL="0" indent="0">
              <a:buNone/>
            </a:pPr>
            <a:r>
              <a:rPr lang="tr-TR" dirty="0"/>
              <a:t>	0</a:t>
            </a:r>
            <a:r>
              <a:rPr lang="tr-TR" baseline="-25000" dirty="0"/>
              <a:t>16</a:t>
            </a:r>
            <a:r>
              <a:rPr lang="tr-TR" dirty="0"/>
              <a:t> ile 10FFFF</a:t>
            </a:r>
            <a:r>
              <a:rPr lang="tr-TR" baseline="-25000" dirty="0"/>
              <a:t>16</a:t>
            </a:r>
            <a:r>
              <a:rPr lang="tr-TR" dirty="0"/>
              <a:t> arasındaki sayılara karşılık gelen 1.114.112 adet kod noktasından oluşan bir kod alanı tanımlamıştır.  Kod noktası tarafından her bir karaktere atanan sayıdır ve bu sayı genelde on altı tabanında yazılır. Normalde kod noktaları “U+” ve sonrasında kod noktasının on altı tabanındaki karşılığı ile ifade edilir. Kod noktalarının beşinci ve altıncı haneleri birlikte düzlem (</a:t>
            </a:r>
            <a:r>
              <a:rPr lang="tr-TR" i="1" dirty="0"/>
              <a:t>plane</a:t>
            </a:r>
            <a:r>
              <a:rPr lang="tr-TR" dirty="0"/>
              <a:t>) numarasını ifade etmektedir, toplamda on yedi adet düzlem bulunmaktadır (0</a:t>
            </a:r>
            <a:r>
              <a:rPr lang="tr-TR" baseline="-25000" dirty="0"/>
              <a:t>16</a:t>
            </a:r>
            <a:r>
              <a:rPr lang="tr-TR" dirty="0"/>
              <a:t>‘dan 10</a:t>
            </a:r>
            <a:r>
              <a:rPr lang="tr-TR" baseline="-25000" dirty="0"/>
              <a:t>16</a:t>
            </a:r>
            <a:r>
              <a:rPr lang="tr-TR" dirty="0"/>
              <a:t>‘a kadar). İlk düzlem olan Temel Çokdilli Düzlem (</a:t>
            </a:r>
            <a:r>
              <a:rPr lang="tr-TR" i="1" dirty="0"/>
              <a:t>Basic Multilingual Plane</a:t>
            </a:r>
            <a:r>
              <a:rPr lang="tr-TR" dirty="0"/>
              <a:t>, kısaca BMP) sıfırıncı düzlem olduğundan bu düzlemdeki karakterlerin kod noktaları yazılırken beşinci hanedeki 0 yazılmadan dört haneli şekilde yazılırlar (mesela tanımı latin capital letter x olan X harfinin kod noktası U+000058 yerine kısaca U+0058 olarak ifade edilir), BMP dışındaki düzlemlerde bulunan kod noktaları başında düzlem numarası yazılarak ifade edilir. Dolayısıyla toplamda beş veya altı haneli olarak yazılırlar. (örneğin language tag adlı karakterinin kod noktası U+E0001.</a:t>
            </a:r>
          </a:p>
        </p:txBody>
      </p:sp>
    </p:spTree>
    <p:extLst>
      <p:ext uri="{BB962C8B-B14F-4D97-AF65-F5344CB8AC3E}">
        <p14:creationId xmlns:p14="http://schemas.microsoft.com/office/powerpoint/2010/main" val="129899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BC133-03BE-466F-AE9D-7A5D629A1FDB}"/>
              </a:ext>
            </a:extLst>
          </p:cNvPr>
          <p:cNvSpPr>
            <a:spLocks noGrp="1"/>
          </p:cNvSpPr>
          <p:nvPr>
            <p:ph type="title"/>
          </p:nvPr>
        </p:nvSpPr>
        <p:spPr/>
        <p:txBody>
          <a:bodyPr/>
          <a:lstStyle/>
          <a:p>
            <a:r>
              <a:rPr lang="tr-TR" dirty="0">
                <a:latin typeface="Lato" panose="020F0502020204030203" pitchFamily="34" charset="-94"/>
              </a:rPr>
              <a:t>Ascıı ve unicode arasındaki farklar nelerdir?</a:t>
            </a:r>
          </a:p>
        </p:txBody>
      </p:sp>
      <p:sp>
        <p:nvSpPr>
          <p:cNvPr id="3" name="Content Placeholder 2">
            <a:extLst>
              <a:ext uri="{FF2B5EF4-FFF2-40B4-BE49-F238E27FC236}">
                <a16:creationId xmlns:a16="http://schemas.microsoft.com/office/drawing/2014/main" id="{94C2EAEA-B0B7-41DA-9E88-1F624D1730C9}"/>
              </a:ext>
            </a:extLst>
          </p:cNvPr>
          <p:cNvSpPr>
            <a:spLocks noGrp="1"/>
          </p:cNvSpPr>
          <p:nvPr>
            <p:ph idx="1"/>
          </p:nvPr>
        </p:nvSpPr>
        <p:spPr/>
        <p:txBody>
          <a:bodyPr>
            <a:normAutofit fontScale="55000" lnSpcReduction="20000"/>
          </a:bodyPr>
          <a:lstStyle/>
          <a:p>
            <a:pPr>
              <a:buFont typeface="Arial" panose="020B0604020202020204" pitchFamily="34" charset="0"/>
              <a:buChar char="•"/>
            </a:pPr>
            <a:r>
              <a:rPr lang="tr-TR" b="1" dirty="0">
                <a:latin typeface="Lato" panose="020F0502020204030203" pitchFamily="34" charset="-94"/>
              </a:rPr>
              <a:t>ASCII </a:t>
            </a:r>
            <a:r>
              <a:rPr lang="tr-TR" dirty="0">
                <a:latin typeface="Lato" panose="020F0502020204030203" pitchFamily="34" charset="-94"/>
              </a:rPr>
              <a:t>Latin alfabesi üzerine kurulu 7 bitlik bir karakter kümesidir,</a:t>
            </a:r>
          </a:p>
          <a:p>
            <a:pPr>
              <a:buFont typeface="Arial" panose="020B0604020202020204" pitchFamily="34" charset="0"/>
              <a:buChar char="•"/>
            </a:pPr>
            <a:r>
              <a:rPr lang="tr-TR" dirty="0">
                <a:latin typeface="Lato" panose="020F0502020204030203" pitchFamily="34" charset="-94"/>
              </a:rPr>
              <a:t>ASCII, 1963 yılında ANSI tarafından standart olarak kullanıma sunulmuştur.</a:t>
            </a:r>
          </a:p>
          <a:p>
            <a:pPr>
              <a:buFont typeface="Arial" panose="020B0604020202020204" pitchFamily="34" charset="0"/>
              <a:buChar char="•"/>
            </a:pPr>
            <a:r>
              <a:rPr lang="tr-TR" b="1" dirty="0">
                <a:latin typeface="Lato" panose="020F0502020204030203" pitchFamily="34" charset="-94"/>
              </a:rPr>
              <a:t>Unicode</a:t>
            </a:r>
            <a:r>
              <a:rPr lang="tr-TR" dirty="0">
                <a:latin typeface="Lato" panose="020F0502020204030203" pitchFamily="34" charset="-94"/>
              </a:rPr>
              <a:t>, Unicode Consortium organizasyonu tarafından geliştirilen ve her karaktere bir sayı değeri karşılığı atayan bir standarttır.</a:t>
            </a:r>
          </a:p>
          <a:p>
            <a:pPr>
              <a:buFont typeface="Arial" panose="020B0604020202020204" pitchFamily="34" charset="0"/>
              <a:buChar char="•"/>
            </a:pPr>
            <a:r>
              <a:rPr lang="tr-TR" dirty="0">
                <a:latin typeface="Lato" panose="020F0502020204030203" pitchFamily="34" charset="-94"/>
              </a:rPr>
              <a:t>Unicodeun  amacı farklı karakter kodlama sistemlerinin birbiriyle tutarlı çalışmasını ve dünyadaki tüm yazım sistemlerinden metinlerin bilgisayar ortamında tek bir standart altında temsil edilebilmesini sağlamaktır.</a:t>
            </a:r>
          </a:p>
          <a:p>
            <a:pPr>
              <a:buFont typeface="Arial" panose="020B0604020202020204" pitchFamily="34" charset="0"/>
              <a:buChar char="•"/>
            </a:pPr>
            <a:r>
              <a:rPr lang="tr-TR" dirty="0">
                <a:latin typeface="Lato" panose="020F0502020204030203" pitchFamily="34" charset="-94"/>
              </a:rPr>
              <a:t>Unicode’un Haziran 2014 tarihi itibarıyla standardın en son sürümü Unicode 7.0’dır.</a:t>
            </a:r>
          </a:p>
          <a:p>
            <a:pPr>
              <a:buFont typeface="Arial" panose="020B0604020202020204" pitchFamily="34" charset="0"/>
              <a:buChar char="•"/>
            </a:pPr>
            <a:r>
              <a:rPr lang="tr-TR" dirty="0">
                <a:latin typeface="Lato" panose="020F0502020204030203" pitchFamily="34" charset="-94"/>
              </a:rPr>
              <a:t>UTF-8 ve UTF-16 Unicode karakter kodlamalarından dır,</a:t>
            </a:r>
          </a:p>
          <a:p>
            <a:pPr>
              <a:buFont typeface="Arial" panose="020B0604020202020204" pitchFamily="34" charset="0"/>
              <a:buChar char="•"/>
            </a:pPr>
            <a:r>
              <a:rPr lang="tr-TR" dirty="0">
                <a:latin typeface="Lato" panose="020F0502020204030203" pitchFamily="34" charset="-94"/>
              </a:rPr>
              <a:t>ASCII’de 33 tane basılmayan kontrol karakteri ve 95 tane basılan karakter bulunur</a:t>
            </a:r>
          </a:p>
          <a:p>
            <a:pPr>
              <a:buFont typeface="Arial" panose="020B0604020202020204" pitchFamily="34" charset="0"/>
              <a:buChar char="•"/>
            </a:pPr>
            <a:r>
              <a:rPr lang="tr-TR" dirty="0">
                <a:latin typeface="Lato" panose="020F0502020204030203" pitchFamily="34" charset="-94"/>
              </a:rPr>
              <a:t>Unicodeun standartlaştırılmış iken ASCII standartlaştırılmamıştır,</a:t>
            </a:r>
          </a:p>
          <a:p>
            <a:pPr>
              <a:buFont typeface="Arial" panose="020B0604020202020204" pitchFamily="34" charset="0"/>
              <a:buChar char="•"/>
            </a:pPr>
            <a:r>
              <a:rPr lang="tr-TR" dirty="0">
                <a:latin typeface="Lato" panose="020F0502020204030203" pitchFamily="34" charset="-94"/>
              </a:rPr>
              <a:t>Unicode dünyanın en çok kullanılan dilleri temsil ederken, ASCII daha az temsil eder</a:t>
            </a:r>
          </a:p>
        </p:txBody>
      </p:sp>
    </p:spTree>
    <p:extLst>
      <p:ext uri="{BB962C8B-B14F-4D97-AF65-F5344CB8AC3E}">
        <p14:creationId xmlns:p14="http://schemas.microsoft.com/office/powerpoint/2010/main" val="338790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6A8D5-0B74-4123-B7D2-3FD0B28253FB}"/>
              </a:ext>
            </a:extLst>
          </p:cNvPr>
          <p:cNvSpPr>
            <a:spLocks noGrp="1"/>
          </p:cNvSpPr>
          <p:nvPr>
            <p:ph type="title"/>
          </p:nvPr>
        </p:nvSpPr>
        <p:spPr>
          <a:xfrm>
            <a:off x="1141412" y="609600"/>
            <a:ext cx="10328537" cy="1905000"/>
          </a:xfrm>
        </p:spPr>
        <p:txBody>
          <a:bodyPr/>
          <a:lstStyle/>
          <a:p>
            <a:r>
              <a:rPr lang="tr-TR" dirty="0">
                <a:latin typeface="Lato" panose="020F0502020204030203" pitchFamily="34" charset="-94"/>
              </a:rPr>
              <a:t>Jar ile War arasındaki farklar nelerdir ?</a:t>
            </a:r>
          </a:p>
        </p:txBody>
      </p:sp>
      <p:sp>
        <p:nvSpPr>
          <p:cNvPr id="3" name="Text Placeholder 2">
            <a:extLst>
              <a:ext uri="{FF2B5EF4-FFF2-40B4-BE49-F238E27FC236}">
                <a16:creationId xmlns:a16="http://schemas.microsoft.com/office/drawing/2014/main" id="{67328D47-3944-457B-8125-B77367ECC954}"/>
              </a:ext>
            </a:extLst>
          </p:cNvPr>
          <p:cNvSpPr>
            <a:spLocks noGrp="1"/>
          </p:cNvSpPr>
          <p:nvPr>
            <p:ph type="body" idx="1"/>
          </p:nvPr>
        </p:nvSpPr>
        <p:spPr>
          <a:xfrm>
            <a:off x="1228810" y="2097416"/>
            <a:ext cx="3196899" cy="685800"/>
          </a:xfrm>
        </p:spPr>
        <p:txBody>
          <a:bodyPr/>
          <a:lstStyle/>
          <a:p>
            <a:r>
              <a:rPr lang="tr-TR" dirty="0"/>
              <a:t>JAR (Java Archive)</a:t>
            </a:r>
          </a:p>
        </p:txBody>
      </p:sp>
      <p:sp>
        <p:nvSpPr>
          <p:cNvPr id="4" name="Text Placeholder 3">
            <a:extLst>
              <a:ext uri="{FF2B5EF4-FFF2-40B4-BE49-F238E27FC236}">
                <a16:creationId xmlns:a16="http://schemas.microsoft.com/office/drawing/2014/main" id="{9651076C-96E8-498A-BE86-08065BD26D75}"/>
              </a:ext>
            </a:extLst>
          </p:cNvPr>
          <p:cNvSpPr>
            <a:spLocks noGrp="1"/>
          </p:cNvSpPr>
          <p:nvPr>
            <p:ph type="body" sz="half" idx="15"/>
          </p:nvPr>
        </p:nvSpPr>
        <p:spPr>
          <a:xfrm>
            <a:off x="1139753" y="2783216"/>
            <a:ext cx="3208735" cy="2430936"/>
          </a:xfrm>
        </p:spPr>
        <p:txBody>
          <a:bodyPr>
            <a:normAutofit fontScale="92500" lnSpcReduction="10000"/>
          </a:bodyPr>
          <a:lstStyle/>
          <a:p>
            <a:pPr algn="just"/>
            <a:r>
              <a:rPr lang="tr-TR" dirty="0"/>
              <a:t>     JAR, Java Archive’nin kısaltmasıdır. Popüler ZIP dosya formatına dayanan bir dosya formatıdır ve amacı tek bir dosyada bütün sınıfların (Class) toparlanmasıdır. JAR formatı ayrıca, dosyanın boyutunu azaltan ve indirme süresini daha da artıran sıkıştırma özelliğini de destekler. Ayrıca, JAR dosyasındaki bireysel girdiler, kökeni doğrulamak için uygulama yazarı tarafından dijital olarak imzalanabilir.</a:t>
            </a:r>
          </a:p>
        </p:txBody>
      </p:sp>
      <p:sp>
        <p:nvSpPr>
          <p:cNvPr id="5" name="Text Placeholder 4">
            <a:extLst>
              <a:ext uri="{FF2B5EF4-FFF2-40B4-BE49-F238E27FC236}">
                <a16:creationId xmlns:a16="http://schemas.microsoft.com/office/drawing/2014/main" id="{A2A5A359-9E56-4055-9C7A-6F1093336EF6}"/>
              </a:ext>
            </a:extLst>
          </p:cNvPr>
          <p:cNvSpPr>
            <a:spLocks noGrp="1"/>
          </p:cNvSpPr>
          <p:nvPr>
            <p:ph type="body" sz="quarter" idx="3"/>
          </p:nvPr>
        </p:nvSpPr>
        <p:spPr>
          <a:xfrm>
            <a:off x="4504213" y="2872944"/>
            <a:ext cx="4886686" cy="685800"/>
          </a:xfrm>
        </p:spPr>
        <p:txBody>
          <a:bodyPr/>
          <a:lstStyle/>
          <a:p>
            <a:endParaRPr lang="en-US" dirty="0"/>
          </a:p>
          <a:p>
            <a:r>
              <a:rPr lang="en-US" dirty="0"/>
              <a:t>WAR (Web Application Resource or Web application </a:t>
            </a:r>
            <a:r>
              <a:rPr lang="en-US" dirty="0" err="1"/>
              <a:t>ARchive</a:t>
            </a:r>
            <a:r>
              <a:rPr lang="en-US" dirty="0"/>
              <a:t>)</a:t>
            </a:r>
          </a:p>
          <a:p>
            <a:endParaRPr lang="tr-TR" dirty="0"/>
          </a:p>
        </p:txBody>
      </p:sp>
      <p:sp>
        <p:nvSpPr>
          <p:cNvPr id="6" name="Text Placeholder 5">
            <a:extLst>
              <a:ext uri="{FF2B5EF4-FFF2-40B4-BE49-F238E27FC236}">
                <a16:creationId xmlns:a16="http://schemas.microsoft.com/office/drawing/2014/main" id="{F262DE10-66ED-41EE-B4AC-EF3AF71C55E6}"/>
              </a:ext>
            </a:extLst>
          </p:cNvPr>
          <p:cNvSpPr>
            <a:spLocks noGrp="1"/>
          </p:cNvSpPr>
          <p:nvPr>
            <p:ph type="body" sz="half" idx="16"/>
          </p:nvPr>
        </p:nvSpPr>
        <p:spPr>
          <a:xfrm>
            <a:off x="4504214" y="3127933"/>
            <a:ext cx="4886685" cy="2430936"/>
          </a:xfrm>
        </p:spPr>
        <p:txBody>
          <a:bodyPr/>
          <a:lstStyle/>
          <a:p>
            <a:r>
              <a:rPr lang="tr-TR" dirty="0"/>
              <a:t>WAR dosyası, JAR dosyaları, JavaServer Pages, Java Servletleri, Java sınıfları, XML dosyaları, statik web sayfaları (HTML vs ) gibi web uygulaması oluşturan diğer dosyaları dağıtmak için kullanılan bir dosyadır.</a:t>
            </a:r>
          </a:p>
        </p:txBody>
      </p:sp>
      <p:pic>
        <p:nvPicPr>
          <p:cNvPr id="10" name="Picture 9">
            <a:extLst>
              <a:ext uri="{FF2B5EF4-FFF2-40B4-BE49-F238E27FC236}">
                <a16:creationId xmlns:a16="http://schemas.microsoft.com/office/drawing/2014/main" id="{951B8DD8-82A9-4867-B173-774F78C53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9972" y="3998684"/>
            <a:ext cx="3361854" cy="2740914"/>
          </a:xfrm>
          <a:prstGeom prst="rect">
            <a:avLst/>
          </a:prstGeom>
        </p:spPr>
      </p:pic>
    </p:spTree>
    <p:extLst>
      <p:ext uri="{BB962C8B-B14F-4D97-AF65-F5344CB8AC3E}">
        <p14:creationId xmlns:p14="http://schemas.microsoft.com/office/powerpoint/2010/main" val="3932539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189F-3362-4728-9B22-D9449DD502F4}"/>
              </a:ext>
            </a:extLst>
          </p:cNvPr>
          <p:cNvSpPr>
            <a:spLocks noGrp="1"/>
          </p:cNvSpPr>
          <p:nvPr>
            <p:ph type="title"/>
          </p:nvPr>
        </p:nvSpPr>
        <p:spPr/>
        <p:txBody>
          <a:bodyPr/>
          <a:lstStyle/>
          <a:p>
            <a:r>
              <a:rPr lang="tr-TR" dirty="0">
                <a:latin typeface="Lato" panose="020F0502020204030203" pitchFamily="34" charset="-94"/>
              </a:rPr>
              <a:t>Absolute path nedir ?</a:t>
            </a:r>
          </a:p>
        </p:txBody>
      </p:sp>
      <p:sp>
        <p:nvSpPr>
          <p:cNvPr id="3" name="Content Placeholder 2">
            <a:extLst>
              <a:ext uri="{FF2B5EF4-FFF2-40B4-BE49-F238E27FC236}">
                <a16:creationId xmlns:a16="http://schemas.microsoft.com/office/drawing/2014/main" id="{1B53612E-1DCF-4C3E-8EAF-97849DFBD0F2}"/>
              </a:ext>
            </a:extLst>
          </p:cNvPr>
          <p:cNvSpPr>
            <a:spLocks noGrp="1"/>
          </p:cNvSpPr>
          <p:nvPr>
            <p:ph idx="1"/>
          </p:nvPr>
        </p:nvSpPr>
        <p:spPr/>
        <p:txBody>
          <a:bodyPr>
            <a:normAutofit/>
          </a:bodyPr>
          <a:lstStyle/>
          <a:p>
            <a:pPr marL="0" indent="0">
              <a:buNone/>
            </a:pPr>
            <a:r>
              <a:rPr lang="tr-TR" dirty="0"/>
              <a:t>	Absolute path bir dosya yada klasörün root(kök) dizinden itibaren verilen path’e denir. Root (/) dizininden itibaren alt klasörler üzerinde çalışmalarınızı gerçekleştirebilirsiniz. Fakat Absolute Path işlemi, genellikle pek tavsiye edilmeyen bir path verme işlemidir. Sebebine gelirsek, Projemize locale olarak Path veriyoruz fakat projemizi farklı makinalar da çalıştırmak istediğimiz zaman verilen Absolute Path(Locale Path) projenin patlamasına sebebiyet vermektedir. Bu yüzden çoğunlukla Relative Path tercih edilmektedir.</a:t>
            </a:r>
          </a:p>
          <a:p>
            <a:pPr marL="0" indent="0">
              <a:buNone/>
            </a:pPr>
            <a:endParaRPr lang="tr-TR" dirty="0"/>
          </a:p>
        </p:txBody>
      </p:sp>
    </p:spTree>
    <p:extLst>
      <p:ext uri="{BB962C8B-B14F-4D97-AF65-F5344CB8AC3E}">
        <p14:creationId xmlns:p14="http://schemas.microsoft.com/office/powerpoint/2010/main" val="708090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6D283-4936-421A-ADCA-045A4C49B8A4}"/>
              </a:ext>
            </a:extLst>
          </p:cNvPr>
          <p:cNvSpPr>
            <a:spLocks noGrp="1"/>
          </p:cNvSpPr>
          <p:nvPr>
            <p:ph type="title"/>
          </p:nvPr>
        </p:nvSpPr>
        <p:spPr/>
        <p:txBody>
          <a:bodyPr/>
          <a:lstStyle/>
          <a:p>
            <a:r>
              <a:rPr lang="tr-TR" dirty="0">
                <a:latin typeface="Lato" panose="020F0502020204030203" pitchFamily="34" charset="-94"/>
              </a:rPr>
              <a:t>Github permalink</a:t>
            </a:r>
          </a:p>
        </p:txBody>
      </p:sp>
      <p:sp>
        <p:nvSpPr>
          <p:cNvPr id="3" name="Content Placeholder 2">
            <a:extLst>
              <a:ext uri="{FF2B5EF4-FFF2-40B4-BE49-F238E27FC236}">
                <a16:creationId xmlns:a16="http://schemas.microsoft.com/office/drawing/2014/main" id="{7C0F381A-52E5-4345-9493-FD709EAB72E0}"/>
              </a:ext>
            </a:extLst>
          </p:cNvPr>
          <p:cNvSpPr>
            <a:spLocks noGrp="1"/>
          </p:cNvSpPr>
          <p:nvPr>
            <p:ph idx="1"/>
          </p:nvPr>
        </p:nvSpPr>
        <p:spPr/>
        <p:txBody>
          <a:bodyPr/>
          <a:lstStyle/>
          <a:p>
            <a:pPr marL="0" indent="0">
              <a:buNone/>
            </a:pPr>
            <a:r>
              <a:rPr lang="tr-TR" dirty="0"/>
              <a:t>https://github.com/157-INNOVA-JAVA-SPRING-BOOTCAMP/hafta-3-odevleri-LusHHanD</a:t>
            </a:r>
          </a:p>
        </p:txBody>
      </p:sp>
    </p:spTree>
    <p:extLst>
      <p:ext uri="{BB962C8B-B14F-4D97-AF65-F5344CB8AC3E}">
        <p14:creationId xmlns:p14="http://schemas.microsoft.com/office/powerpoint/2010/main" val="1683524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TotalTime>
  <Words>612</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Lato</vt:lpstr>
      <vt:lpstr>Tw Cen MT</vt:lpstr>
      <vt:lpstr>Circuit</vt:lpstr>
      <vt:lpstr>Innova patika java spring bootcamp 3.hafta ödevi</vt:lpstr>
      <vt:lpstr>ASCII Nedir?</vt:lpstr>
      <vt:lpstr>Unıcode nedir?</vt:lpstr>
      <vt:lpstr>Ascıı ve unicode arasındaki farklar nelerdir?</vt:lpstr>
      <vt:lpstr>Jar ile War arasındaki farklar nelerdir ?</vt:lpstr>
      <vt:lpstr>Absolute path nedir ?</vt:lpstr>
      <vt:lpstr>Github permalink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 patika java spring bootcamp 3.hafta ödevi</dc:title>
  <dc:creator>Berkan GÜREL</dc:creator>
  <cp:lastModifiedBy>Berkan GÜREL</cp:lastModifiedBy>
  <cp:revision>1</cp:revision>
  <dcterms:created xsi:type="dcterms:W3CDTF">2022-01-27T14:10:15Z</dcterms:created>
  <dcterms:modified xsi:type="dcterms:W3CDTF">2022-01-27T14:27:36Z</dcterms:modified>
</cp:coreProperties>
</file>