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88" r:id="rId3"/>
    <p:sldId id="286" r:id="rId4"/>
    <p:sldId id="285"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7" r:id="rId20"/>
    <p:sldId id="272" r:id="rId21"/>
    <p:sldId id="273" r:id="rId22"/>
    <p:sldId id="283" r:id="rId23"/>
    <p:sldId id="274" r:id="rId24"/>
    <p:sldId id="275" r:id="rId25"/>
    <p:sldId id="276" r:id="rId26"/>
    <p:sldId id="278" r:id="rId27"/>
    <p:sldId id="277" r:id="rId28"/>
    <p:sldId id="279" r:id="rId29"/>
    <p:sldId id="280" r:id="rId30"/>
    <p:sldId id="281" r:id="rId31"/>
    <p:sldId id="282" r:id="rId32"/>
    <p:sldId id="284" r:id="rId33"/>
    <p:sldId id="289" r:id="rId34"/>
    <p:sldId id="290" r:id="rId35"/>
    <p:sldId id="291" r:id="rId36"/>
    <p:sldId id="297" r:id="rId37"/>
    <p:sldId id="293" r:id="rId38"/>
    <p:sldId id="292" r:id="rId39"/>
    <p:sldId id="294" r:id="rId40"/>
    <p:sldId id="295" r:id="rId41"/>
    <p:sldId id="296" r:id="rId42"/>
    <p:sldId id="299" r:id="rId43"/>
    <p:sldId id="298" r:id="rId44"/>
    <p:sldId id="300" r:id="rId45"/>
    <p:sldId id="301" r:id="rId46"/>
    <p:sldId id="303" r:id="rId47"/>
    <p:sldId id="302" r:id="rId48"/>
    <p:sldId id="305" r:id="rId49"/>
    <p:sldId id="304" r:id="rId50"/>
    <p:sldId id="306" r:id="rId51"/>
    <p:sldId id="307" r:id="rId52"/>
    <p:sldId id="308" r:id="rId53"/>
    <p:sldId id="310" r:id="rId54"/>
    <p:sldId id="311" r:id="rId55"/>
    <p:sldId id="309" r:id="rId56"/>
    <p:sldId id="312" r:id="rId57"/>
    <p:sldId id="313" r:id="rId58"/>
    <p:sldId id="314" r:id="rId59"/>
    <p:sldId id="315" r:id="rId60"/>
    <p:sldId id="316" r:id="rId61"/>
    <p:sldId id="320" r:id="rId62"/>
    <p:sldId id="319" r:id="rId63"/>
    <p:sldId id="318" r:id="rId64"/>
    <p:sldId id="317" r:id="rId65"/>
    <p:sldId id="321" r:id="rId66"/>
    <p:sldId id="322" r:id="rId67"/>
    <p:sldId id="323" r:id="rId68"/>
    <p:sldId id="324" r:id="rId69"/>
    <p:sldId id="325" r:id="rId70"/>
    <p:sldId id="332" r:id="rId71"/>
    <p:sldId id="331" r:id="rId72"/>
    <p:sldId id="329" r:id="rId73"/>
    <p:sldId id="33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ova Java Spring" id="{B6484B7A-CAD2-45AE-A380-2E81725BD5C9}">
          <p14:sldIdLst>
            <p14:sldId id="256"/>
            <p14:sldId id="288"/>
          </p14:sldIdLst>
        </p14:section>
        <p14:section name="Ödev 1" id="{14FFB854-0EF3-4EF6-BF28-72BC154E8805}">
          <p14:sldIdLst>
            <p14:sldId id="286"/>
            <p14:sldId id="285"/>
            <p14:sldId id="258"/>
            <p14:sldId id="259"/>
            <p14:sldId id="260"/>
            <p14:sldId id="261"/>
            <p14:sldId id="262"/>
            <p14:sldId id="263"/>
            <p14:sldId id="264"/>
            <p14:sldId id="265"/>
            <p14:sldId id="266"/>
            <p14:sldId id="267"/>
            <p14:sldId id="268"/>
            <p14:sldId id="269"/>
            <p14:sldId id="270"/>
            <p14:sldId id="271"/>
            <p14:sldId id="287"/>
            <p14:sldId id="272"/>
            <p14:sldId id="273"/>
            <p14:sldId id="283"/>
            <p14:sldId id="274"/>
            <p14:sldId id="275"/>
            <p14:sldId id="276"/>
            <p14:sldId id="278"/>
            <p14:sldId id="277"/>
            <p14:sldId id="279"/>
            <p14:sldId id="280"/>
            <p14:sldId id="281"/>
            <p14:sldId id="282"/>
            <p14:sldId id="284"/>
          </p14:sldIdLst>
        </p14:section>
        <p14:section name="Odev 2" id="{C89DDAC3-3A8A-452D-950E-CD5445E737D2}">
          <p14:sldIdLst>
            <p14:sldId id="289"/>
            <p14:sldId id="290"/>
            <p14:sldId id="291"/>
            <p14:sldId id="297"/>
            <p14:sldId id="293"/>
            <p14:sldId id="292"/>
            <p14:sldId id="294"/>
            <p14:sldId id="295"/>
            <p14:sldId id="296"/>
            <p14:sldId id="299"/>
            <p14:sldId id="298"/>
            <p14:sldId id="300"/>
            <p14:sldId id="301"/>
            <p14:sldId id="303"/>
            <p14:sldId id="302"/>
            <p14:sldId id="305"/>
            <p14:sldId id="304"/>
            <p14:sldId id="306"/>
            <p14:sldId id="307"/>
            <p14:sldId id="308"/>
            <p14:sldId id="310"/>
            <p14:sldId id="311"/>
            <p14:sldId id="309"/>
            <p14:sldId id="312"/>
            <p14:sldId id="313"/>
            <p14:sldId id="314"/>
            <p14:sldId id="315"/>
            <p14:sldId id="316"/>
            <p14:sldId id="320"/>
            <p14:sldId id="319"/>
            <p14:sldId id="318"/>
            <p14:sldId id="317"/>
            <p14:sldId id="321"/>
            <p14:sldId id="322"/>
            <p14:sldId id="323"/>
            <p14:sldId id="324"/>
            <p14:sldId id="325"/>
          </p14:sldIdLst>
        </p14:section>
        <p14:section name="Ödev 3" id="{BC1E43F7-2D46-41C9-AED4-92A2A2E07320}">
          <p14:sldIdLst>
            <p14:sldId id="332"/>
            <p14:sldId id="331"/>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1C5C9E7-B721-4B2C-9D29-6156AB3FAC83}" type="datetimeFigureOut">
              <a:rPr lang="tr-TR" smtClean="0"/>
              <a:t>25.01.2022</a:t>
            </a:fld>
            <a:endParaRPr lang="tr-TR" dirty="0"/>
          </a:p>
        </p:txBody>
      </p:sp>
      <p:sp>
        <p:nvSpPr>
          <p:cNvPr id="5" name="Footer Placeholder 4"/>
          <p:cNvSpPr>
            <a:spLocks noGrp="1"/>
          </p:cNvSpPr>
          <p:nvPr>
            <p:ph type="ftr" sz="quarter" idx="11"/>
          </p:nvPr>
        </p:nvSpPr>
        <p:spPr>
          <a:xfrm>
            <a:off x="1371600" y="4323845"/>
            <a:ext cx="6400800" cy="365125"/>
          </a:xfrm>
        </p:spPr>
        <p:txBody>
          <a:bodyPr/>
          <a:lstStyle/>
          <a:p>
            <a:endParaRPr lang="tr-TR" dirty="0"/>
          </a:p>
        </p:txBody>
      </p:sp>
      <p:sp>
        <p:nvSpPr>
          <p:cNvPr id="6" name="Slide Number Placeholder 5"/>
          <p:cNvSpPr>
            <a:spLocks noGrp="1"/>
          </p:cNvSpPr>
          <p:nvPr>
            <p:ph type="sldNum" sz="quarter" idx="12"/>
          </p:nvPr>
        </p:nvSpPr>
        <p:spPr>
          <a:xfrm>
            <a:off x="8077200" y="1430866"/>
            <a:ext cx="2743200" cy="365125"/>
          </a:xfrm>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275546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1306710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a:xfrm>
            <a:off x="685800" y="379941"/>
            <a:ext cx="6991492" cy="365125"/>
          </a:xfrm>
        </p:spPr>
        <p:txBody>
          <a:bodyPr/>
          <a:lstStyle/>
          <a:p>
            <a:endParaRPr lang="tr-TR" dirty="0"/>
          </a:p>
        </p:txBody>
      </p:sp>
      <p:sp>
        <p:nvSpPr>
          <p:cNvPr id="7" name="Slide Number Placeholder 6"/>
          <p:cNvSpPr>
            <a:spLocks noGrp="1"/>
          </p:cNvSpPr>
          <p:nvPr>
            <p:ph type="sldNum" sz="quarter" idx="12"/>
          </p:nvPr>
        </p:nvSpPr>
        <p:spPr>
          <a:xfrm>
            <a:off x="10862452" y="381000"/>
            <a:ext cx="643748" cy="365125"/>
          </a:xfrm>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3936538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a:xfrm>
            <a:off x="685800" y="379941"/>
            <a:ext cx="6991492" cy="365125"/>
          </a:xfrm>
        </p:spPr>
        <p:txBody>
          <a:bodyPr/>
          <a:lstStyle/>
          <a:p>
            <a:endParaRPr lang="tr-TR" dirty="0"/>
          </a:p>
        </p:txBody>
      </p:sp>
      <p:sp>
        <p:nvSpPr>
          <p:cNvPr id="7" name="Slide Number Placeholder 6"/>
          <p:cNvSpPr>
            <a:spLocks noGrp="1"/>
          </p:cNvSpPr>
          <p:nvPr>
            <p:ph type="sldNum" sz="quarter" idx="12"/>
          </p:nvPr>
        </p:nvSpPr>
        <p:spPr>
          <a:xfrm>
            <a:off x="10862452" y="381000"/>
            <a:ext cx="643748" cy="365125"/>
          </a:xfrm>
        </p:spPr>
        <p:txBody>
          <a:bodyPr/>
          <a:lstStyle/>
          <a:p>
            <a:fld id="{20D4790E-22C0-4950-BBCE-F022B34CCFDB}" type="slidenum">
              <a:rPr lang="tr-TR" smtClean="0"/>
              <a:t>‹#›</a:t>
            </a:fld>
            <a:endParaRPr lang="tr-TR"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47123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a:xfrm>
            <a:off x="685800" y="378883"/>
            <a:ext cx="6991492" cy="365125"/>
          </a:xfrm>
        </p:spPr>
        <p:txBody>
          <a:bodyPr/>
          <a:lstStyle/>
          <a:p>
            <a:endParaRPr lang="tr-TR" dirty="0"/>
          </a:p>
        </p:txBody>
      </p:sp>
      <p:sp>
        <p:nvSpPr>
          <p:cNvPr id="7" name="Slide Number Placeholder 6"/>
          <p:cNvSpPr>
            <a:spLocks noGrp="1"/>
          </p:cNvSpPr>
          <p:nvPr>
            <p:ph type="sldNum" sz="quarter" idx="12"/>
          </p:nvPr>
        </p:nvSpPr>
        <p:spPr>
          <a:xfrm>
            <a:off x="10862452" y="381000"/>
            <a:ext cx="643748" cy="365125"/>
          </a:xfrm>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218470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4227984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3772484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3533213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1C5C9E7-B721-4B2C-9D29-6156AB3FAC83}" type="datetimeFigureOut">
              <a:rPr lang="tr-TR" smtClean="0"/>
              <a:t>25.01.2022</a:t>
            </a:fld>
            <a:endParaRPr lang="tr-TR" dirty="0"/>
          </a:p>
        </p:txBody>
      </p:sp>
      <p:sp>
        <p:nvSpPr>
          <p:cNvPr id="5" name="Footer Placeholder 4"/>
          <p:cNvSpPr>
            <a:spLocks noGrp="1"/>
          </p:cNvSpPr>
          <p:nvPr>
            <p:ph type="ftr" sz="quarter" idx="11"/>
          </p:nvPr>
        </p:nvSpPr>
        <p:spPr>
          <a:xfrm>
            <a:off x="685800" y="381000"/>
            <a:ext cx="6991492" cy="365125"/>
          </a:xfrm>
        </p:spPr>
        <p:txBody>
          <a:bodyPr/>
          <a:lstStyle/>
          <a:p>
            <a:endParaRPr lang="tr-TR" dirty="0"/>
          </a:p>
        </p:txBody>
      </p:sp>
      <p:sp>
        <p:nvSpPr>
          <p:cNvPr id="6" name="Slide Number Placeholder 5"/>
          <p:cNvSpPr>
            <a:spLocks noGrp="1"/>
          </p:cNvSpPr>
          <p:nvPr>
            <p:ph type="sldNum" sz="quarter" idx="12"/>
          </p:nvPr>
        </p:nvSpPr>
        <p:spPr>
          <a:xfrm>
            <a:off x="10862452" y="381000"/>
            <a:ext cx="643748" cy="365125"/>
          </a:xfrm>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2710039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197643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1C5C9E7-B721-4B2C-9D29-6156AB3FAC83}" type="datetimeFigureOut">
              <a:rPr lang="tr-TR" smtClean="0"/>
              <a:t>25.01.2022</a:t>
            </a:fld>
            <a:endParaRPr lang="tr-TR" dirty="0"/>
          </a:p>
        </p:txBody>
      </p:sp>
      <p:sp>
        <p:nvSpPr>
          <p:cNvPr id="5" name="Footer Placeholder 4"/>
          <p:cNvSpPr>
            <a:spLocks noGrp="1"/>
          </p:cNvSpPr>
          <p:nvPr>
            <p:ph type="ftr" sz="quarter" idx="11"/>
          </p:nvPr>
        </p:nvSpPr>
        <p:spPr>
          <a:xfrm>
            <a:off x="685800" y="381001"/>
            <a:ext cx="6991492" cy="364065"/>
          </a:xfrm>
        </p:spPr>
        <p:txBody>
          <a:bodyPr/>
          <a:lstStyle/>
          <a:p>
            <a:endParaRPr lang="tr-TR" dirty="0"/>
          </a:p>
        </p:txBody>
      </p:sp>
      <p:sp>
        <p:nvSpPr>
          <p:cNvPr id="6" name="Slide Number Placeholder 5"/>
          <p:cNvSpPr>
            <a:spLocks noGrp="1"/>
          </p:cNvSpPr>
          <p:nvPr>
            <p:ph type="sldNum" sz="quarter" idx="12"/>
          </p:nvPr>
        </p:nvSpPr>
        <p:spPr>
          <a:xfrm>
            <a:off x="10862452" y="381000"/>
            <a:ext cx="643748" cy="365125"/>
          </a:xfrm>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316529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130134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84367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576018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39618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149163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1C5C9E7-B721-4B2C-9D29-6156AB3FAC83}" type="datetimeFigureOut">
              <a:rPr lang="tr-TR" smtClean="0"/>
              <a:t>25.01.2022</a:t>
            </a:fld>
            <a:endParaRPr lang="tr-TR"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D4790E-22C0-4950-BBCE-F022B34CCFDB}" type="slidenum">
              <a:rPr lang="tr-TR" smtClean="0"/>
              <a:t>‹#›</a:t>
            </a:fld>
            <a:endParaRPr lang="tr-TR" dirty="0"/>
          </a:p>
        </p:txBody>
      </p:sp>
    </p:spTree>
    <p:extLst>
      <p:ext uri="{BB962C8B-B14F-4D97-AF65-F5344CB8AC3E}">
        <p14:creationId xmlns:p14="http://schemas.microsoft.com/office/powerpoint/2010/main" val="120304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C5C9E7-B721-4B2C-9D29-6156AB3FAC83}" type="datetimeFigureOut">
              <a:rPr lang="tr-TR" smtClean="0"/>
              <a:t>25.01.2022</a:t>
            </a:fld>
            <a:endParaRPr lang="tr-TR"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0D4790E-22C0-4950-BBCE-F022B34CCFDB}" type="slidenum">
              <a:rPr lang="tr-TR" smtClean="0"/>
              <a:t>‹#›</a:t>
            </a:fld>
            <a:endParaRPr lang="tr-TR" dirty="0"/>
          </a:p>
        </p:txBody>
      </p:sp>
    </p:spTree>
    <p:extLst>
      <p:ext uri="{BB962C8B-B14F-4D97-AF65-F5344CB8AC3E}">
        <p14:creationId xmlns:p14="http://schemas.microsoft.com/office/powerpoint/2010/main" val="659886922"/>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9F29A-5264-497B-8A79-ACB69F26F4AA}"/>
              </a:ext>
            </a:extLst>
          </p:cNvPr>
          <p:cNvSpPr>
            <a:spLocks noGrp="1"/>
          </p:cNvSpPr>
          <p:nvPr>
            <p:ph type="ctrTitle"/>
          </p:nvPr>
        </p:nvSpPr>
        <p:spPr>
          <a:xfrm>
            <a:off x="1371600" y="869800"/>
            <a:ext cx="9448800" cy="1825096"/>
          </a:xfrm>
        </p:spPr>
        <p:txBody>
          <a:bodyPr>
            <a:normAutofit/>
          </a:bodyPr>
          <a:lstStyle/>
          <a:p>
            <a:pPr algn="ctr"/>
            <a:r>
              <a:rPr lang="tr-TR" sz="7200" dirty="0"/>
              <a:t>PATIKA INNOVA</a:t>
            </a:r>
          </a:p>
        </p:txBody>
      </p:sp>
      <p:sp>
        <p:nvSpPr>
          <p:cNvPr id="3" name="Alt Başlık 2">
            <a:extLst>
              <a:ext uri="{FF2B5EF4-FFF2-40B4-BE49-F238E27FC236}">
                <a16:creationId xmlns:a16="http://schemas.microsoft.com/office/drawing/2014/main" id="{56F7A68C-DCAC-4362-89E2-C4F903644B93}"/>
              </a:ext>
            </a:extLst>
          </p:cNvPr>
          <p:cNvSpPr>
            <a:spLocks noGrp="1"/>
          </p:cNvSpPr>
          <p:nvPr>
            <p:ph type="subTitle" idx="1"/>
          </p:nvPr>
        </p:nvSpPr>
        <p:spPr>
          <a:xfrm>
            <a:off x="1371600" y="3025565"/>
            <a:ext cx="9448800" cy="1825096"/>
          </a:xfrm>
        </p:spPr>
        <p:txBody>
          <a:bodyPr>
            <a:normAutofit/>
          </a:bodyPr>
          <a:lstStyle/>
          <a:p>
            <a:pPr algn="ctr"/>
            <a:r>
              <a:rPr lang="tr-TR" sz="2400" dirty="0"/>
              <a:t>MUSTAFA BULU</a:t>
            </a:r>
          </a:p>
        </p:txBody>
      </p:sp>
    </p:spTree>
    <p:extLst>
      <p:ext uri="{BB962C8B-B14F-4D97-AF65-F5344CB8AC3E}">
        <p14:creationId xmlns:p14="http://schemas.microsoft.com/office/powerpoint/2010/main" val="252153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1F198F-5356-4C5F-87B8-79E2A09BE0C3}"/>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8 İLE GELEN ÖZELLİKLER</a:t>
            </a:r>
          </a:p>
        </p:txBody>
      </p:sp>
      <p:sp>
        <p:nvSpPr>
          <p:cNvPr id="3" name="İçerik Yer Tutucusu 2">
            <a:extLst>
              <a:ext uri="{FF2B5EF4-FFF2-40B4-BE49-F238E27FC236}">
                <a16:creationId xmlns:a16="http://schemas.microsoft.com/office/drawing/2014/main" id="{45150DAB-D3D5-4281-A616-30A3343D2D0E}"/>
              </a:ext>
            </a:extLst>
          </p:cNvPr>
          <p:cNvSpPr>
            <a:spLocks noGrp="1"/>
          </p:cNvSpPr>
          <p:nvPr>
            <p:ph idx="1"/>
          </p:nvPr>
        </p:nvSpPr>
        <p:spPr/>
        <p:txBody>
          <a:bodyPr>
            <a:noAutofit/>
          </a:bodyPr>
          <a:lstStyle/>
          <a:p>
            <a:r>
              <a:rPr lang="tr-TR" sz="2800" dirty="0">
                <a:solidFill>
                  <a:schemeClr val="accent1"/>
                </a:solidFill>
                <a:latin typeface="Times New Roman" panose="02020603050405020304" pitchFamily="18" charset="0"/>
                <a:cs typeface="Times New Roman" panose="02020603050405020304" pitchFamily="18" charset="0"/>
              </a:rPr>
              <a:t>Lambda expressions: </a:t>
            </a:r>
            <a:r>
              <a:rPr lang="tr-TR" sz="2800" b="0" i="0" dirty="0">
                <a:solidFill>
                  <a:schemeClr val="accent1"/>
                </a:solidFill>
                <a:effectLst/>
                <a:latin typeface="Times New Roman" panose="02020603050405020304" pitchFamily="18" charset="0"/>
                <a:cs typeface="Times New Roman" panose="02020603050405020304" pitchFamily="18" charset="0"/>
              </a:rPr>
              <a:t>Lambda expressionlar, herhangi bir class’a ait olmadan iş yapabilen fonksiyonlardır. Lambda ile birlikte Java, funtional programming dünyasına da girmiş bulunmaktadır.</a:t>
            </a:r>
          </a:p>
          <a:p>
            <a:r>
              <a:rPr lang="tr-TR" sz="2800" dirty="0">
                <a:solidFill>
                  <a:schemeClr val="accent1"/>
                </a:solidFill>
                <a:latin typeface="Times New Roman" panose="02020603050405020304" pitchFamily="18" charset="0"/>
                <a:cs typeface="Times New Roman" panose="02020603050405020304" pitchFamily="18" charset="0"/>
              </a:rPr>
              <a:t>Functional interfaces: </a:t>
            </a:r>
            <a:r>
              <a:rPr lang="tr-TR" sz="2800" b="0" i="0" dirty="0">
                <a:solidFill>
                  <a:schemeClr val="accent1"/>
                </a:solidFill>
                <a:effectLst/>
                <a:latin typeface="Times New Roman" panose="02020603050405020304" pitchFamily="18" charset="0"/>
                <a:cs typeface="Times New Roman" panose="02020603050405020304" pitchFamily="18" charset="0"/>
              </a:rPr>
              <a:t>Tek bir abstract(soyut) methodu bulunan interface’ler için kullanılan tanımdır. Lambda ifadeleri ile sıkı bir ilişki içerisindedir. Ayrıca Single Abstract Method Interfaces (SAM Interfaces) olarak da bilinir. Functional interface’ler default ve static methodlar içerebilir ancak tek bir tane abstract methodu olmalıdır. Bunun nedeni de lambda ifadeleri ile çalışabilmesini sağlamaktır. </a:t>
            </a:r>
            <a:endParaRPr lang="tr-TR"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59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C813AF-6A9F-4A57-978A-CE10500FAF9A}"/>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8 İLE GELEN ÖZELLİKLER</a:t>
            </a:r>
          </a:p>
        </p:txBody>
      </p:sp>
      <p:sp>
        <p:nvSpPr>
          <p:cNvPr id="3" name="İçerik Yer Tutucusu 2">
            <a:extLst>
              <a:ext uri="{FF2B5EF4-FFF2-40B4-BE49-F238E27FC236}">
                <a16:creationId xmlns:a16="http://schemas.microsoft.com/office/drawing/2014/main" id="{951D83CD-72DE-4457-9E2B-95F9D14DEC9F}"/>
              </a:ext>
            </a:extLst>
          </p:cNvPr>
          <p:cNvSpPr>
            <a:spLocks noGrp="1"/>
          </p:cNvSpPr>
          <p:nvPr>
            <p:ph idx="1"/>
          </p:nvPr>
        </p:nvSpPr>
        <p:spPr/>
        <p:txBody>
          <a:bodyPr>
            <a:normAutofit fontScale="92500" lnSpcReduction="20000"/>
          </a:bodyPr>
          <a:lstStyle/>
          <a:p>
            <a:pPr algn="l"/>
            <a:r>
              <a:rPr lang="tr-TR" sz="3000" b="1" dirty="0">
                <a:solidFill>
                  <a:schemeClr val="accent1"/>
                </a:solidFill>
                <a:effectLst/>
                <a:latin typeface="Times New Roman" panose="02020603050405020304" pitchFamily="18" charset="0"/>
                <a:cs typeface="Times New Roman" panose="02020603050405020304" pitchFamily="18" charset="0"/>
              </a:rPr>
              <a:t>Method references</a:t>
            </a:r>
            <a:r>
              <a:rPr lang="tr-TR" sz="3000" b="1" dirty="0">
                <a:solidFill>
                  <a:schemeClr val="accent1"/>
                </a:solidFill>
                <a:latin typeface="Times New Roman" panose="02020603050405020304" pitchFamily="18" charset="0"/>
                <a:cs typeface="Times New Roman" panose="02020603050405020304" pitchFamily="18" charset="0"/>
              </a:rPr>
              <a:t> : </a:t>
            </a:r>
            <a:r>
              <a:rPr lang="tr-TR" sz="3000" b="0" i="0" dirty="0">
                <a:solidFill>
                  <a:schemeClr val="accent1"/>
                </a:solidFill>
                <a:effectLst/>
                <a:latin typeface="Times New Roman" panose="02020603050405020304" pitchFamily="18" charset="0"/>
                <a:cs typeface="Times New Roman" panose="02020603050405020304" pitchFamily="18" charset="0"/>
              </a:rPr>
              <a:t>Method references da yine lambda ve functional interface domaini ile gelen ve bir arada kullanılabilen özelliklerden biridir.</a:t>
            </a:r>
          </a:p>
          <a:p>
            <a:r>
              <a:rPr lang="tr-TR" sz="3000" dirty="0">
                <a:solidFill>
                  <a:schemeClr val="accent1"/>
                </a:solidFill>
                <a:latin typeface="Times New Roman" panose="02020603050405020304" pitchFamily="18" charset="0"/>
                <a:cs typeface="Times New Roman" panose="02020603050405020304" pitchFamily="18" charset="0"/>
              </a:rPr>
              <a:t>Stream API : </a:t>
            </a:r>
            <a:r>
              <a:rPr lang="tr-TR" sz="3000" b="0" i="0" dirty="0">
                <a:solidFill>
                  <a:schemeClr val="accent1"/>
                </a:solidFill>
                <a:effectLst/>
                <a:latin typeface="Times New Roman" panose="02020603050405020304" pitchFamily="18" charset="0"/>
                <a:cs typeface="Times New Roman" panose="02020603050405020304" pitchFamily="18" charset="0"/>
              </a:rPr>
              <a:t>Stream API, Collection’lar üzerinde bazı işlemleri yapmayı kolaylaştıran bir yapıdır. Stream API sayesinde sık kullanılan çeşitli operasyonları yapabilirsiniz.</a:t>
            </a:r>
          </a:p>
          <a:p>
            <a:r>
              <a:rPr lang="tr-TR" sz="3000" dirty="0">
                <a:solidFill>
                  <a:schemeClr val="accent1"/>
                </a:solidFill>
                <a:latin typeface="Times New Roman" panose="02020603050405020304" pitchFamily="18" charset="0"/>
                <a:cs typeface="Times New Roman" panose="02020603050405020304" pitchFamily="18" charset="0"/>
              </a:rPr>
              <a:t>Optional class: </a:t>
            </a:r>
            <a:r>
              <a:rPr lang="tr-TR" sz="3000" b="0" i="0" dirty="0">
                <a:solidFill>
                  <a:schemeClr val="accent1"/>
                </a:solidFill>
                <a:effectLst/>
                <a:latin typeface="Times New Roman" panose="02020603050405020304" pitchFamily="18" charset="0"/>
                <a:cs typeface="Times New Roman" panose="02020603050405020304" pitchFamily="18" charset="0"/>
              </a:rPr>
              <a:t>Java 8 ile birlikte gelen özelliklerden biri de bir objenin kullanılmadan önce yapılan null check’lerin daha okunabilir ve kontrol edilebilir olmasını sağlayan Optional yapısıdır. Optional class ile daha safe ve NPE almayan kod yazılabiliyor.  Objenizi Optional ile wrap ederek eğer null değilse kullan, null ise başka birşey yap diyebiliyorsunuz.</a:t>
            </a:r>
          </a:p>
          <a:p>
            <a:endParaRPr lang="tr-TR" dirty="0"/>
          </a:p>
        </p:txBody>
      </p:sp>
    </p:spTree>
    <p:extLst>
      <p:ext uri="{BB962C8B-B14F-4D97-AF65-F5344CB8AC3E}">
        <p14:creationId xmlns:p14="http://schemas.microsoft.com/office/powerpoint/2010/main" val="278477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7C355E-0553-42DF-982A-409A5EE12DAE}"/>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8 İLE GELEN ÖZELLİKLER</a:t>
            </a:r>
          </a:p>
        </p:txBody>
      </p:sp>
      <p:sp>
        <p:nvSpPr>
          <p:cNvPr id="3" name="İçerik Yer Tutucusu 2">
            <a:extLst>
              <a:ext uri="{FF2B5EF4-FFF2-40B4-BE49-F238E27FC236}">
                <a16:creationId xmlns:a16="http://schemas.microsoft.com/office/drawing/2014/main" id="{90E1C01E-77DA-48E5-8745-D50D487949D7}"/>
              </a:ext>
            </a:extLst>
          </p:cNvPr>
          <p:cNvSpPr>
            <a:spLocks noGrp="1"/>
          </p:cNvSpPr>
          <p:nvPr>
            <p:ph idx="1"/>
          </p:nvPr>
        </p:nvSpPr>
        <p:spPr/>
        <p:txBody>
          <a:bodyPr>
            <a:normAutofit/>
          </a:bodyPr>
          <a:lstStyle/>
          <a:p>
            <a:r>
              <a:rPr lang="tr-TR" sz="2800" dirty="0">
                <a:solidFill>
                  <a:schemeClr val="accent1"/>
                </a:solidFill>
                <a:latin typeface="Times New Roman" panose="02020603050405020304" pitchFamily="18" charset="0"/>
                <a:cs typeface="Times New Roman" panose="02020603050405020304" pitchFamily="18" charset="0"/>
              </a:rPr>
              <a:t>Concurrency Enhancements: </a:t>
            </a:r>
            <a:r>
              <a:rPr lang="tr-TR" sz="2800" b="0" i="0" dirty="0">
                <a:solidFill>
                  <a:schemeClr val="accent1"/>
                </a:solidFill>
                <a:effectLst/>
                <a:latin typeface="Times New Roman" panose="02020603050405020304" pitchFamily="18" charset="0"/>
                <a:cs typeface="Times New Roman" panose="02020603050405020304" pitchFamily="18" charset="0"/>
              </a:rPr>
              <a:t>Java 8 ile birlikte yeni Concurrency API geliştirildi ve concurrent/multitasking işlemler anlaşılır bir hale geldi. Java 8 ile birlikte artık açık olarak Thread nesneleri oluşturmak ve yönetmek zorunda kalınmıyor.</a:t>
            </a:r>
          </a:p>
          <a:p>
            <a:r>
              <a:rPr lang="tr-TR" sz="2800" dirty="0">
                <a:solidFill>
                  <a:schemeClr val="accent1"/>
                </a:solidFill>
                <a:latin typeface="Times New Roman" panose="02020603050405020304" pitchFamily="18" charset="0"/>
                <a:cs typeface="Times New Roman" panose="02020603050405020304" pitchFamily="18" charset="0"/>
              </a:rPr>
              <a:t>JDBC Enhancements etc. : </a:t>
            </a:r>
            <a:r>
              <a:rPr lang="tr-TR" sz="2800" b="0" i="0" dirty="0">
                <a:solidFill>
                  <a:schemeClr val="accent1"/>
                </a:solidFill>
                <a:effectLst/>
                <a:latin typeface="Times New Roman" panose="02020603050405020304" pitchFamily="18" charset="0"/>
                <a:cs typeface="Times New Roman" panose="02020603050405020304" pitchFamily="18" charset="0"/>
              </a:rPr>
              <a:t>Java 8 ile birlikte artık JDBC-ODBC bridge desteklenmiyor. Oracle bu konuda database vendorün sağlayacağı JDBC-ODBC bridge’yi kullanmanızı öneriyor.JDBCType, SQLType gibi birçok interface eklendi. Bazı güvenlik geliştirmeleri ile birlikte pure JDBC işlemleri Java 8 ile çalışacak hale getirildi.</a:t>
            </a:r>
          </a:p>
          <a:p>
            <a:endParaRPr lang="tr-TR" dirty="0"/>
          </a:p>
        </p:txBody>
      </p:sp>
    </p:spTree>
    <p:extLst>
      <p:ext uri="{BB962C8B-B14F-4D97-AF65-F5344CB8AC3E}">
        <p14:creationId xmlns:p14="http://schemas.microsoft.com/office/powerpoint/2010/main" val="9825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AE6706-4672-45B1-A3D6-6106279DC612}"/>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Pass BY value müdür Pass By Reference mıdır?</a:t>
            </a:r>
          </a:p>
        </p:txBody>
      </p:sp>
      <p:sp>
        <p:nvSpPr>
          <p:cNvPr id="3" name="İçerik Yer Tutucusu 2">
            <a:extLst>
              <a:ext uri="{FF2B5EF4-FFF2-40B4-BE49-F238E27FC236}">
                <a16:creationId xmlns:a16="http://schemas.microsoft.com/office/drawing/2014/main" id="{435DA48A-F5BE-4FCD-B846-26B937A37D9C}"/>
              </a:ext>
            </a:extLst>
          </p:cNvPr>
          <p:cNvSpPr>
            <a:spLocks noGrp="1"/>
          </p:cNvSpPr>
          <p:nvPr>
            <p:ph idx="1"/>
          </p:nvPr>
        </p:nvSpPr>
        <p:spPr/>
        <p:txBody>
          <a:bodyPr/>
          <a:lstStyle/>
          <a:p>
            <a:r>
              <a:rPr lang="tr-TR" sz="2800" b="0" i="0" dirty="0">
                <a:solidFill>
                  <a:schemeClr val="accent1"/>
                </a:solidFill>
                <a:effectLst/>
                <a:latin typeface="Times New Roman" panose="02020603050405020304" pitchFamily="18" charset="0"/>
                <a:cs typeface="Times New Roman" panose="02020603050405020304" pitchFamily="18" charset="0"/>
              </a:rPr>
              <a:t>Pass By Value: </a:t>
            </a:r>
            <a:r>
              <a:rPr lang="tr-TR" sz="2800" b="0" i="1" dirty="0">
                <a:solidFill>
                  <a:schemeClr val="accent1"/>
                </a:solidFill>
                <a:effectLst/>
                <a:latin typeface="Times New Roman" panose="02020603050405020304" pitchFamily="18" charset="0"/>
                <a:cs typeface="Times New Roman" panose="02020603050405020304" pitchFamily="18" charset="0"/>
              </a:rPr>
              <a:t>Pass by Value”</a:t>
            </a:r>
            <a:r>
              <a:rPr lang="tr-TR" sz="2800" b="0" i="0" dirty="0">
                <a:solidFill>
                  <a:schemeClr val="accent1"/>
                </a:solidFill>
                <a:effectLst/>
                <a:latin typeface="Times New Roman" panose="02020603050405020304" pitchFamily="18" charset="0"/>
                <a:cs typeface="Times New Roman" panose="02020603050405020304" pitchFamily="18" charset="0"/>
              </a:rPr>
              <a:t> yaklaşımı uygulandığında, metotun içine aldığı parametrenin değeri, belleğin başka bir yerine kopyalanır. Şayet metodun değişkenine erişmek veyahut bu değişkeni değiştirmek isterseniz, yalnızca kopyaya erişilir/değiştirilir, orijinal değere dokunulmaz. </a:t>
            </a:r>
          </a:p>
          <a:p>
            <a:endParaRPr lang="tr-TR" sz="2800" dirty="0">
              <a:solidFill>
                <a:schemeClr val="accent1"/>
              </a:solidFill>
              <a:latin typeface="Times New Roman" panose="02020603050405020304" pitchFamily="18" charset="0"/>
              <a:cs typeface="Times New Roman" panose="02020603050405020304" pitchFamily="18" charset="0"/>
            </a:endParaRPr>
          </a:p>
          <a:p>
            <a:r>
              <a:rPr lang="tr-TR" sz="2800" b="0" i="0" dirty="0">
                <a:solidFill>
                  <a:schemeClr val="accent1"/>
                </a:solidFill>
                <a:effectLst/>
                <a:latin typeface="Times New Roman" panose="02020603050405020304" pitchFamily="18" charset="0"/>
                <a:cs typeface="Times New Roman" panose="02020603050405020304" pitchFamily="18" charset="0"/>
              </a:rPr>
              <a:t>Pass By Referance: Referans ile geçirme, değişkenin hafıza adresinin ilgili metoda iletildiği anlamına gelir. Yani hafızada ilgili değişkenin değerini saklayan bloğun adresi, metoda geçirilir.</a:t>
            </a:r>
          </a:p>
          <a:p>
            <a:endParaRPr lang="tr-TR" dirty="0">
              <a:solidFill>
                <a:srgbClr val="FFFFFF"/>
              </a:solidFill>
              <a:latin typeface="Roboto" panose="02000000000000000000" pitchFamily="2" charset="0"/>
            </a:endParaRPr>
          </a:p>
          <a:p>
            <a:pPr marL="0" indent="0">
              <a:buNone/>
            </a:pPr>
            <a:endParaRPr lang="tr-TR" dirty="0">
              <a:solidFill>
                <a:srgbClr val="FFFFFF"/>
              </a:solidFill>
              <a:latin typeface="Roboto" panose="02000000000000000000" pitchFamily="2" charset="0"/>
            </a:endParaRPr>
          </a:p>
        </p:txBody>
      </p:sp>
    </p:spTree>
    <p:extLst>
      <p:ext uri="{BB962C8B-B14F-4D97-AF65-F5344CB8AC3E}">
        <p14:creationId xmlns:p14="http://schemas.microsoft.com/office/powerpoint/2010/main" val="240210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B3A73C-85BE-4954-BB1E-DFFC64F7F13A}"/>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Pass BY value müdür Pass By Reference mıdır?</a:t>
            </a:r>
          </a:p>
        </p:txBody>
      </p:sp>
      <p:pic>
        <p:nvPicPr>
          <p:cNvPr id="8" name="İçerik Yer Tutucusu 7">
            <a:extLst>
              <a:ext uri="{FF2B5EF4-FFF2-40B4-BE49-F238E27FC236}">
                <a16:creationId xmlns:a16="http://schemas.microsoft.com/office/drawing/2014/main" id="{B7B0DCA1-8307-4D81-BC54-357B9C9A7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143125"/>
            <a:ext cx="4762500" cy="2571750"/>
          </a:xfrm>
        </p:spPr>
      </p:pic>
      <p:sp>
        <p:nvSpPr>
          <p:cNvPr id="9" name="Başlık 1">
            <a:extLst>
              <a:ext uri="{FF2B5EF4-FFF2-40B4-BE49-F238E27FC236}">
                <a16:creationId xmlns:a16="http://schemas.microsoft.com/office/drawing/2014/main" id="{BBA8D7DA-345A-40F4-A76F-CF99EA3DEFBE}"/>
              </a:ext>
            </a:extLst>
          </p:cNvPr>
          <p:cNvSpPr txBox="1">
            <a:spLocks/>
          </p:cNvSpPr>
          <p:nvPr/>
        </p:nvSpPr>
        <p:spPr>
          <a:xfrm>
            <a:off x="1991558" y="5240198"/>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endParaRPr lang="tr-TR" dirty="0"/>
          </a:p>
        </p:txBody>
      </p:sp>
      <p:sp>
        <p:nvSpPr>
          <p:cNvPr id="11" name="Başlık 1">
            <a:extLst>
              <a:ext uri="{FF2B5EF4-FFF2-40B4-BE49-F238E27FC236}">
                <a16:creationId xmlns:a16="http://schemas.microsoft.com/office/drawing/2014/main" id="{6926E7B4-74B9-4CDD-909D-FF4D1CCC8E9F}"/>
              </a:ext>
            </a:extLst>
          </p:cNvPr>
          <p:cNvSpPr txBox="1">
            <a:spLocks/>
          </p:cNvSpPr>
          <p:nvPr/>
        </p:nvSpPr>
        <p:spPr>
          <a:xfrm>
            <a:off x="1790700" y="4911725"/>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tr-TR" sz="2800" dirty="0">
                <a:solidFill>
                  <a:schemeClr val="accent1"/>
                </a:solidFill>
                <a:latin typeface="Times New Roman" panose="02020603050405020304" pitchFamily="18" charset="0"/>
                <a:cs typeface="Times New Roman" panose="02020603050405020304" pitchFamily="18" charset="0"/>
              </a:rPr>
              <a:t>Java pass by value bir dildir.</a:t>
            </a:r>
          </a:p>
        </p:txBody>
      </p:sp>
    </p:spTree>
    <p:extLst>
      <p:ext uri="{BB962C8B-B14F-4D97-AF65-F5344CB8AC3E}">
        <p14:creationId xmlns:p14="http://schemas.microsoft.com/office/powerpoint/2010/main" val="205062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639721-93B6-49DE-8862-EC5C62A4C3A2}"/>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Prımıtıve type, wrapper class</a:t>
            </a:r>
          </a:p>
        </p:txBody>
      </p:sp>
      <p:sp>
        <p:nvSpPr>
          <p:cNvPr id="3" name="İçerik Yer Tutucusu 2">
            <a:extLst>
              <a:ext uri="{FF2B5EF4-FFF2-40B4-BE49-F238E27FC236}">
                <a16:creationId xmlns:a16="http://schemas.microsoft.com/office/drawing/2014/main" id="{68109908-94AE-4394-B1C7-66312024D43B}"/>
              </a:ext>
            </a:extLst>
          </p:cNvPr>
          <p:cNvSpPr>
            <a:spLocks noGrp="1"/>
          </p:cNvSpPr>
          <p:nvPr>
            <p:ph idx="1"/>
          </p:nvPr>
        </p:nvSpPr>
        <p:spPr/>
        <p:txBody>
          <a:bodyPr>
            <a:normAutofit fontScale="92500" lnSpcReduction="20000"/>
          </a:bodyPr>
          <a:lstStyle/>
          <a:p>
            <a:r>
              <a:rPr lang="tr-TR" sz="3000" dirty="0">
                <a:solidFill>
                  <a:schemeClr val="accent1"/>
                </a:solidFill>
                <a:latin typeface="Times New Roman" panose="02020603050405020304" pitchFamily="18" charset="0"/>
                <a:cs typeface="Times New Roman" panose="02020603050405020304" pitchFamily="18" charset="0"/>
              </a:rPr>
              <a:t>Primitive tipler: </a:t>
            </a:r>
            <a:r>
              <a:rPr lang="tr-TR" sz="3000" b="0" i="0" dirty="0">
                <a:solidFill>
                  <a:schemeClr val="accent1"/>
                </a:solidFill>
                <a:effectLst/>
                <a:latin typeface="Times New Roman" panose="02020603050405020304" pitchFamily="18" charset="0"/>
                <a:cs typeface="Times New Roman" panose="02020603050405020304" pitchFamily="18" charset="0"/>
              </a:rPr>
              <a:t>Değerleri stack  üzerinde tutulan ilkel tiplerdir. 8 tanedir. </a:t>
            </a:r>
            <a:r>
              <a:rPr lang="tr-TR" sz="3000" dirty="0">
                <a:solidFill>
                  <a:schemeClr val="accent1"/>
                </a:solidFill>
                <a:latin typeface="Times New Roman" panose="02020603050405020304" pitchFamily="18" charset="0"/>
                <a:cs typeface="Times New Roman" panose="02020603050405020304" pitchFamily="18" charset="0"/>
              </a:rPr>
              <a:t>B</a:t>
            </a:r>
            <a:r>
              <a:rPr lang="tr-TR" sz="3000" b="0" i="0" dirty="0">
                <a:solidFill>
                  <a:schemeClr val="accent1"/>
                </a:solidFill>
                <a:effectLst/>
                <a:latin typeface="Times New Roman" panose="02020603050405020304" pitchFamily="18" charset="0"/>
                <a:cs typeface="Times New Roman" panose="02020603050405020304" pitchFamily="18" charset="0"/>
              </a:rPr>
              <a:t>unlar: </a:t>
            </a:r>
            <a:r>
              <a:rPr lang="tr-TR" sz="3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byte short int long,double float char booelean</a:t>
            </a:r>
            <a:r>
              <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Serileştirme yapılamaz.</a:t>
            </a:r>
          </a:p>
          <a:p>
            <a:r>
              <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Wrapper: Wrapperlar primitive türlerin objeye daha yakın olan halleridir. Heapte tutulur. Serileştirme yapılabilir.</a:t>
            </a:r>
          </a:p>
          <a:p>
            <a:endPar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Farkları:</a:t>
            </a:r>
          </a:p>
          <a:p>
            <a:r>
              <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Primitive tipler stackte tutulurken wrapper classlar heapte tutulur.</a:t>
            </a:r>
          </a:p>
          <a:p>
            <a:r>
              <a:rPr lang="tr-TR" sz="30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Primitive tiplerde serileştirme yapılamaz, wrapper classlarda serileştirme yapılabilir.</a:t>
            </a:r>
          </a:p>
          <a:p>
            <a:endParaRPr lang="tr-TR"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384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801EC7-EF4A-4181-A844-D81B48E971A8}"/>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Prımıtıve type, wrapper class</a:t>
            </a:r>
            <a:endParaRPr lang="tr-TR" dirty="0">
              <a:latin typeface="Times New Roman" panose="02020603050405020304" pitchFamily="18" charset="0"/>
              <a:cs typeface="Times New Roman" panose="02020603050405020304" pitchFamily="18" charset="0"/>
            </a:endParaRPr>
          </a:p>
        </p:txBody>
      </p:sp>
      <p:pic>
        <p:nvPicPr>
          <p:cNvPr id="5" name="İçerik Yer Tutucusu 4" descr="tablo içeren bir resim&#10;&#10;Açıklama otomatik olarak oluşturuldu">
            <a:extLst>
              <a:ext uri="{FF2B5EF4-FFF2-40B4-BE49-F238E27FC236}">
                <a16:creationId xmlns:a16="http://schemas.microsoft.com/office/drawing/2014/main" id="{7FD57DD8-B61D-4893-B2CB-522D997F4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1398" y="2220992"/>
            <a:ext cx="4752975" cy="3429000"/>
          </a:xfrm>
        </p:spPr>
      </p:pic>
    </p:spTree>
    <p:extLst>
      <p:ext uri="{BB962C8B-B14F-4D97-AF65-F5344CB8AC3E}">
        <p14:creationId xmlns:p14="http://schemas.microsoft.com/office/powerpoint/2010/main" val="405490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F5AF38-0751-451A-BAD8-2DCC52C9474A}"/>
              </a:ext>
            </a:extLst>
          </p:cNvPr>
          <p:cNvSpPr>
            <a:spLocks noGrp="1"/>
          </p:cNvSpPr>
          <p:nvPr>
            <p:ph type="title"/>
          </p:nvPr>
        </p:nvSpPr>
        <p:spPr/>
        <p:txBody>
          <a:bodyPr/>
          <a:lstStyle/>
          <a:p>
            <a:r>
              <a:rPr lang="tr-TR"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tr-TR"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Stack hafıza, heap hafıza</a:t>
            </a:r>
            <a:endParaRPr lang="tr-TR" dirty="0">
              <a:solidFill>
                <a:schemeClr val="accent5"/>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5AB4EED-C203-44E5-8572-3E32D4531BCB}"/>
              </a:ext>
            </a:extLst>
          </p:cNvPr>
          <p:cNvSpPr>
            <a:spLocks noGrp="1"/>
          </p:cNvSpPr>
          <p:nvPr>
            <p:ph idx="1"/>
          </p:nvPr>
        </p:nvSpPr>
        <p:spPr/>
        <p:txBody>
          <a:bodyPr>
            <a:normAutofit/>
          </a:bodyPr>
          <a:lstStyle/>
          <a:p>
            <a:r>
              <a:rPr lang="tr-TR" sz="2800" i="0" dirty="0">
                <a:solidFill>
                  <a:schemeClr val="accent1"/>
                </a:solidFill>
                <a:effectLst/>
                <a:latin typeface="Times New Roman" panose="02020603050405020304" pitchFamily="18" charset="0"/>
                <a:cs typeface="Times New Roman" panose="02020603050405020304" pitchFamily="18" charset="0"/>
              </a:rPr>
              <a:t>Stack ve Heap bellekte (ram) bulunan mantıksal yapılardır. Primitif tip dediğimiz </a:t>
            </a:r>
            <a:r>
              <a:rPr lang="tr-TR" sz="2800" i="1" dirty="0">
                <a:solidFill>
                  <a:schemeClr val="accent1"/>
                </a:solidFill>
                <a:effectLst/>
                <a:latin typeface="Times New Roman" panose="02020603050405020304" pitchFamily="18" charset="0"/>
                <a:cs typeface="Times New Roman" panose="02020603050405020304" pitchFamily="18" charset="0"/>
              </a:rPr>
              <a:t>int, short, byte, long, decimal, double, float </a:t>
            </a:r>
            <a:r>
              <a:rPr lang="tr-TR" sz="2800" i="0" dirty="0">
                <a:solidFill>
                  <a:schemeClr val="accent1"/>
                </a:solidFill>
                <a:effectLst/>
                <a:latin typeface="Times New Roman" panose="02020603050405020304" pitchFamily="18" charset="0"/>
                <a:cs typeface="Times New Roman" panose="02020603050405020304" pitchFamily="18" charset="0"/>
              </a:rPr>
              <a:t>gibi tipler value type (değer tipi) olarak adlandırılır ve stack de tutulur. Çalışma zamanından (runtime) önce bu değerlerin bilinmesi gerekir ve işletim sistemi program çalışmadan önce stack de belirli bir yer ayırır eğer bu bölüm kodu yazan kişi tarafından aşılırsa stack taşma hatası ile (stack overflow) karşılaşılabilir.. Stack de veriler üst üste (LIFO) mantığında dizilir ve sırası gelmeden aradaki bir değer ile işlem yapılamaz. Class type (Sınıf tipi) değişkenler referans tiplerdir referans ettikleri model (referans) stack de değerleri ise heap de saklanır.</a:t>
            </a:r>
            <a:endParaRPr lang="tr-TR"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16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C08180-7857-4D9B-9EF1-CBB86791E602}"/>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Serileştirme</a:t>
            </a:r>
          </a:p>
        </p:txBody>
      </p:sp>
      <p:sp>
        <p:nvSpPr>
          <p:cNvPr id="3" name="İçerik Yer Tutucusu 2">
            <a:extLst>
              <a:ext uri="{FF2B5EF4-FFF2-40B4-BE49-F238E27FC236}">
                <a16:creationId xmlns:a16="http://schemas.microsoft.com/office/drawing/2014/main" id="{966E0C9D-EBB0-4CEB-8725-97C42CFC1977}"/>
              </a:ext>
            </a:extLst>
          </p:cNvPr>
          <p:cNvSpPr>
            <a:spLocks noGrp="1"/>
          </p:cNvSpPr>
          <p:nvPr>
            <p:ph idx="1"/>
          </p:nvPr>
        </p:nvSpPr>
        <p:spPr/>
        <p:txBody>
          <a:bodyPr>
            <a:noAutofit/>
          </a:bodyPr>
          <a:lstStyle/>
          <a:p>
            <a:r>
              <a:rPr lang="tr-TR" sz="2800" b="1" i="0" dirty="0">
                <a:solidFill>
                  <a:schemeClr val="accent1"/>
                </a:solidFill>
                <a:effectLst/>
                <a:latin typeface="Times New Roman" panose="02020603050405020304" pitchFamily="18" charset="0"/>
                <a:cs typeface="Times New Roman" panose="02020603050405020304" pitchFamily="18" charset="0"/>
              </a:rPr>
              <a:t>Java</a:t>
            </a:r>
            <a:r>
              <a:rPr lang="tr-TR" sz="2800" b="0" i="0" dirty="0">
                <a:solidFill>
                  <a:schemeClr val="accent1"/>
                </a:solidFill>
                <a:effectLst/>
                <a:latin typeface="Times New Roman" panose="02020603050405020304" pitchFamily="18" charset="0"/>
                <a:cs typeface="Times New Roman" panose="02020603050405020304" pitchFamily="18" charset="0"/>
              </a:rPr>
              <a:t> Serialization API sayesinde bir nesnenin birebir kopyasını, </a:t>
            </a:r>
            <a:r>
              <a:rPr lang="tr-TR" sz="2800" b="1" i="0" dirty="0">
                <a:solidFill>
                  <a:schemeClr val="accent1"/>
                </a:solidFill>
                <a:effectLst/>
                <a:latin typeface="Times New Roman" panose="02020603050405020304" pitchFamily="18" charset="0"/>
                <a:cs typeface="Times New Roman" panose="02020603050405020304" pitchFamily="18" charset="0"/>
              </a:rPr>
              <a:t>Java</a:t>
            </a:r>
            <a:r>
              <a:rPr lang="tr-TR" sz="2800" b="0" i="0" dirty="0">
                <a:solidFill>
                  <a:schemeClr val="accent1"/>
                </a:solidFill>
                <a:effectLst/>
                <a:latin typeface="Times New Roman" panose="02020603050405020304" pitchFamily="18" charset="0"/>
                <a:cs typeface="Times New Roman" panose="02020603050405020304" pitchFamily="18" charset="0"/>
              </a:rPr>
              <a:t> platformu dışında da depolayabiliriz. Bu mekanizma ile daha sonra, nesneyi depolanan yerden çekip, aynı durum (state) ve özellikleri ile kullanmaya devam edebiliriz. Tüm bu sisteme, Object Serialization (Nesne </a:t>
            </a:r>
            <a:r>
              <a:rPr lang="tr-TR" sz="2800" b="1" i="0" dirty="0">
                <a:solidFill>
                  <a:schemeClr val="accent1"/>
                </a:solidFill>
                <a:effectLst/>
                <a:latin typeface="Times New Roman" panose="02020603050405020304" pitchFamily="18" charset="0"/>
                <a:cs typeface="Times New Roman" panose="02020603050405020304" pitchFamily="18" charset="0"/>
              </a:rPr>
              <a:t>Serileştirme</a:t>
            </a:r>
            <a:r>
              <a:rPr lang="tr-TR" sz="2800" b="0" i="0" dirty="0">
                <a:solidFill>
                  <a:schemeClr val="accent1"/>
                </a:solidFill>
                <a:effectLst/>
                <a:latin typeface="Times New Roman" panose="02020603050405020304" pitchFamily="18" charset="0"/>
                <a:cs typeface="Times New Roman" panose="02020603050405020304" pitchFamily="18" charset="0"/>
              </a:rPr>
              <a:t>) adı verilir. Serileştirme yapmak istediğimiz classda serializable implement edilmelidir.</a:t>
            </a:r>
            <a:endParaRPr lang="tr-TR" sz="2800" dirty="0">
              <a:solidFill>
                <a:schemeClr val="accent1"/>
              </a:solidFill>
              <a:latin typeface="Times New Roman" panose="02020603050405020304" pitchFamily="18" charset="0"/>
              <a:cs typeface="Times New Roman" panose="02020603050405020304" pitchFamily="18" charset="0"/>
            </a:endParaRPr>
          </a:p>
          <a:p>
            <a:r>
              <a:rPr lang="tr-TR" sz="2800" dirty="0">
                <a:solidFill>
                  <a:schemeClr val="accent1"/>
                </a:solidFill>
                <a:latin typeface="Times New Roman" panose="02020603050405020304" pitchFamily="18" charset="0"/>
                <a:cs typeface="Times New Roman" panose="02020603050405020304" pitchFamily="18" charset="0"/>
              </a:rPr>
              <a:t>Neden serileştirme yaparız? </a:t>
            </a:r>
          </a:p>
          <a:p>
            <a:pPr marL="0" indent="0">
              <a:buNone/>
            </a:pPr>
            <a:r>
              <a:rPr lang="tr-TR" sz="2800" dirty="0">
                <a:solidFill>
                  <a:schemeClr val="accent1"/>
                </a:solidFill>
                <a:latin typeface="Times New Roman" panose="02020603050405020304" pitchFamily="18" charset="0"/>
                <a:cs typeface="Times New Roman" panose="02020603050405020304" pitchFamily="18" charset="0"/>
              </a:rPr>
              <a:t> Dataları bir yerden bir yere taşırken datalar bozulmasın, düzgün çalışsın diye    kullanılabilir.</a:t>
            </a:r>
          </a:p>
        </p:txBody>
      </p:sp>
    </p:spTree>
    <p:extLst>
      <p:ext uri="{BB962C8B-B14F-4D97-AF65-F5344CB8AC3E}">
        <p14:creationId xmlns:p14="http://schemas.microsoft.com/office/powerpoint/2010/main" val="179887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9F29A-5264-497B-8A79-ACB69F26F4AA}"/>
              </a:ext>
            </a:extLst>
          </p:cNvPr>
          <p:cNvSpPr>
            <a:spLocks noGrp="1"/>
          </p:cNvSpPr>
          <p:nvPr>
            <p:ph type="ctrTitle"/>
          </p:nvPr>
        </p:nvSpPr>
        <p:spPr>
          <a:xfrm>
            <a:off x="1371600" y="869800"/>
            <a:ext cx="9448800" cy="1825096"/>
          </a:xfrm>
        </p:spPr>
        <p:txBody>
          <a:bodyPr>
            <a:normAutofit/>
          </a:bodyPr>
          <a:lstStyle/>
          <a:p>
            <a:pPr algn="ctr"/>
            <a:r>
              <a:rPr lang="tr-TR" sz="7200" dirty="0"/>
              <a:t>PATIKA INNOVA</a:t>
            </a:r>
          </a:p>
        </p:txBody>
      </p:sp>
      <p:sp>
        <p:nvSpPr>
          <p:cNvPr id="3" name="Alt Başlık 2">
            <a:extLst>
              <a:ext uri="{FF2B5EF4-FFF2-40B4-BE49-F238E27FC236}">
                <a16:creationId xmlns:a16="http://schemas.microsoft.com/office/drawing/2014/main" id="{56F7A68C-DCAC-4362-89E2-C4F903644B93}"/>
              </a:ext>
            </a:extLst>
          </p:cNvPr>
          <p:cNvSpPr>
            <a:spLocks noGrp="1"/>
          </p:cNvSpPr>
          <p:nvPr>
            <p:ph type="subTitle" idx="1"/>
          </p:nvPr>
        </p:nvSpPr>
        <p:spPr>
          <a:xfrm>
            <a:off x="1371600" y="3025565"/>
            <a:ext cx="9448800" cy="1825096"/>
          </a:xfrm>
        </p:spPr>
        <p:txBody>
          <a:bodyPr>
            <a:normAutofit/>
          </a:bodyPr>
          <a:lstStyle/>
          <a:p>
            <a:pPr algn="ctr"/>
            <a:r>
              <a:rPr lang="tr-TR" sz="2400" dirty="0"/>
              <a:t>MUSTAFA BULU 9 OCAK 2022</a:t>
            </a:r>
          </a:p>
        </p:txBody>
      </p:sp>
    </p:spTree>
    <p:extLst>
      <p:ext uri="{BB962C8B-B14F-4D97-AF65-F5344CB8AC3E}">
        <p14:creationId xmlns:p14="http://schemas.microsoft.com/office/powerpoint/2010/main" val="79036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5CE5B8-3828-4245-AA7A-1370E0C1F5FC}"/>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GITHUB LINK</a:t>
            </a:r>
          </a:p>
        </p:txBody>
      </p:sp>
      <p:sp>
        <p:nvSpPr>
          <p:cNvPr id="3" name="İçerik Yer Tutucusu 2">
            <a:extLst>
              <a:ext uri="{FF2B5EF4-FFF2-40B4-BE49-F238E27FC236}">
                <a16:creationId xmlns:a16="http://schemas.microsoft.com/office/drawing/2014/main" id="{1E4D6131-E0DD-4575-B05E-EA42BBDEBF26}"/>
              </a:ext>
            </a:extLst>
          </p:cNvPr>
          <p:cNvSpPr>
            <a:spLocks noGrp="1"/>
          </p:cNvSpPr>
          <p:nvPr>
            <p:ph idx="1"/>
          </p:nvPr>
        </p:nvSpPr>
        <p:spPr/>
        <p:txBody>
          <a:bodyPr/>
          <a:lstStyle/>
          <a:p>
            <a:r>
              <a:rPr lang="tr-TR" dirty="0"/>
              <a:t>https://github.com/MustafaBulu</a:t>
            </a:r>
          </a:p>
        </p:txBody>
      </p:sp>
    </p:spTree>
    <p:extLst>
      <p:ext uri="{BB962C8B-B14F-4D97-AF65-F5344CB8AC3E}">
        <p14:creationId xmlns:p14="http://schemas.microsoft.com/office/powerpoint/2010/main" val="476454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D68A9AF-6D7E-4AF5-9896-B45B38FF5864}"/>
              </a:ext>
            </a:extLst>
          </p:cNvPr>
          <p:cNvSpPr>
            <a:spLocks noGrp="1"/>
          </p:cNvSpPr>
          <p:nvPr>
            <p:ph type="title"/>
          </p:nvPr>
        </p:nvSpPr>
        <p:spPr/>
        <p:txBody>
          <a:bodyPr/>
          <a:lstStyle/>
          <a:p>
            <a:r>
              <a:rPr lang="tr-TR" dirty="0">
                <a:solidFill>
                  <a:schemeClr val="tx2"/>
                </a:solidFill>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a:t>
            </a:r>
            <a:r>
              <a:rPr lang="tr-TR" dirty="0">
                <a:solidFill>
                  <a:srgbClr val="FFFF00"/>
                </a:solidFill>
                <a:latin typeface="Times New Roman" panose="02020603050405020304" pitchFamily="18" charset="0"/>
                <a:cs typeface="Times New Roman" panose="02020603050405020304" pitchFamily="18" charset="0"/>
              </a:rPr>
              <a:t>o</a:t>
            </a:r>
            <a:r>
              <a:rPr lang="tr-TR" dirty="0">
                <a:latin typeface="Times New Roman" panose="02020603050405020304" pitchFamily="18" charset="0"/>
                <a:cs typeface="Times New Roman" panose="02020603050405020304" pitchFamily="18" charset="0"/>
              </a:rPr>
              <a:t>.</a:t>
            </a:r>
            <a:r>
              <a:rPr lang="tr-TR" dirty="0">
                <a:solidFill>
                  <a:schemeClr val="accent4">
                    <a:lumMod val="75000"/>
                  </a:schemeClr>
                </a:solidFill>
                <a:latin typeface="Times New Roman" panose="02020603050405020304" pitchFamily="18" charset="0"/>
                <a:cs typeface="Times New Roman" panose="02020603050405020304" pitchFamily="18" charset="0"/>
              </a:rPr>
              <a:t>l</a:t>
            </a:r>
            <a:r>
              <a:rPr lang="tr-TR" dirty="0">
                <a:latin typeface="Times New Roman" panose="02020603050405020304" pitchFamily="18" charset="0"/>
                <a:cs typeface="Times New Roman" panose="02020603050405020304" pitchFamily="18" charset="0"/>
              </a:rPr>
              <a:t>.</a:t>
            </a:r>
            <a:r>
              <a:rPr lang="tr-TR" dirty="0">
                <a:solidFill>
                  <a:schemeClr val="accent5"/>
                </a:solidFill>
                <a:latin typeface="Times New Roman" panose="02020603050405020304" pitchFamily="18" charset="0"/>
                <a:cs typeface="Times New Roman" panose="02020603050405020304" pitchFamily="18" charset="0"/>
              </a:rPr>
              <a:t>ı</a:t>
            </a:r>
            <a:r>
              <a:rPr lang="tr-TR" dirty="0">
                <a:latin typeface="Times New Roman" panose="02020603050405020304" pitchFamily="18" charset="0"/>
                <a:cs typeface="Times New Roman" panose="02020603050405020304" pitchFamily="18" charset="0"/>
              </a:rPr>
              <a:t>.</a:t>
            </a:r>
            <a:r>
              <a:rPr lang="tr-TR" dirty="0">
                <a:solidFill>
                  <a:schemeClr val="accent6">
                    <a:lumMod val="40000"/>
                    <a:lumOff val="60000"/>
                  </a:schemeClr>
                </a:solidFill>
                <a:latin typeface="Times New Roman" panose="02020603050405020304" pitchFamily="18" charset="0"/>
                <a:cs typeface="Times New Roman" panose="02020603050405020304" pitchFamily="18" charset="0"/>
              </a:rPr>
              <a:t>d</a:t>
            </a:r>
          </a:p>
        </p:txBody>
      </p:sp>
      <p:sp>
        <p:nvSpPr>
          <p:cNvPr id="3" name="İçerik Yer Tutucusu 2">
            <a:extLst>
              <a:ext uri="{FF2B5EF4-FFF2-40B4-BE49-F238E27FC236}">
                <a16:creationId xmlns:a16="http://schemas.microsoft.com/office/drawing/2014/main" id="{BC787489-B3F3-4AD4-B676-46FDC6C910E2}"/>
              </a:ext>
            </a:extLst>
          </p:cNvPr>
          <p:cNvSpPr>
            <a:spLocks noGrp="1"/>
          </p:cNvSpPr>
          <p:nvPr>
            <p:ph idx="1"/>
          </p:nvPr>
        </p:nvSpPr>
        <p:spPr/>
        <p:txBody>
          <a:bodyPr/>
          <a:lstStyle/>
          <a:p>
            <a:r>
              <a:rPr lang="tr-TR" sz="2800" dirty="0">
                <a:solidFill>
                  <a:schemeClr val="tx2"/>
                </a:solidFill>
                <a:latin typeface="Times New Roman" panose="02020603050405020304" pitchFamily="18" charset="0"/>
                <a:cs typeface="Times New Roman" panose="02020603050405020304" pitchFamily="18" charset="0"/>
              </a:rPr>
              <a:t>S</a:t>
            </a:r>
            <a:r>
              <a:rPr lang="tr-TR" sz="2800" dirty="0">
                <a:solidFill>
                  <a:schemeClr val="accent1"/>
                </a:solidFill>
                <a:latin typeface="Times New Roman" panose="02020603050405020304" pitchFamily="18" charset="0"/>
                <a:cs typeface="Times New Roman" panose="02020603050405020304" pitchFamily="18" charset="0"/>
              </a:rPr>
              <a:t>ingle responsibility principle </a:t>
            </a:r>
          </a:p>
          <a:p>
            <a:r>
              <a:rPr lang="tr-TR" sz="2800" dirty="0">
                <a:solidFill>
                  <a:srgbClr val="FFFF00"/>
                </a:solidFill>
                <a:latin typeface="Times New Roman" panose="02020603050405020304" pitchFamily="18" charset="0"/>
                <a:cs typeface="Times New Roman" panose="02020603050405020304" pitchFamily="18" charset="0"/>
              </a:rPr>
              <a:t>O</a:t>
            </a:r>
            <a:r>
              <a:rPr lang="tr-TR" sz="2800" dirty="0">
                <a:solidFill>
                  <a:schemeClr val="accent1"/>
                </a:solidFill>
                <a:latin typeface="Times New Roman" panose="02020603050405020304" pitchFamily="18" charset="0"/>
                <a:cs typeface="Times New Roman" panose="02020603050405020304" pitchFamily="18" charset="0"/>
              </a:rPr>
              <a:t>pen-closed principle</a:t>
            </a:r>
          </a:p>
          <a:p>
            <a:r>
              <a:rPr lang="tr-TR" sz="2800" dirty="0">
                <a:solidFill>
                  <a:schemeClr val="accent4">
                    <a:lumMod val="75000"/>
                  </a:schemeClr>
                </a:solidFill>
                <a:latin typeface="Times New Roman" panose="02020603050405020304" pitchFamily="18" charset="0"/>
                <a:cs typeface="Times New Roman" panose="02020603050405020304" pitchFamily="18" charset="0"/>
              </a:rPr>
              <a:t>L</a:t>
            </a:r>
            <a:r>
              <a:rPr lang="tr-TR" sz="2800" dirty="0">
                <a:solidFill>
                  <a:schemeClr val="accent1"/>
                </a:solidFill>
                <a:latin typeface="Times New Roman" panose="02020603050405020304" pitchFamily="18" charset="0"/>
                <a:cs typeface="Times New Roman" panose="02020603050405020304" pitchFamily="18" charset="0"/>
              </a:rPr>
              <a:t>iskov substitution principle</a:t>
            </a:r>
          </a:p>
          <a:p>
            <a:r>
              <a:rPr lang="tr-TR" sz="2800" dirty="0">
                <a:solidFill>
                  <a:schemeClr val="accent5"/>
                </a:solidFill>
                <a:latin typeface="Times New Roman" panose="02020603050405020304" pitchFamily="18" charset="0"/>
                <a:cs typeface="Times New Roman" panose="02020603050405020304" pitchFamily="18" charset="0"/>
              </a:rPr>
              <a:t>I</a:t>
            </a:r>
            <a:r>
              <a:rPr lang="tr-TR" sz="2800" dirty="0">
                <a:solidFill>
                  <a:schemeClr val="accent1"/>
                </a:solidFill>
                <a:latin typeface="Times New Roman" panose="02020603050405020304" pitchFamily="18" charset="0"/>
                <a:cs typeface="Times New Roman" panose="02020603050405020304" pitchFamily="18" charset="0"/>
              </a:rPr>
              <a:t>nterface segregation principle</a:t>
            </a:r>
          </a:p>
          <a:p>
            <a:r>
              <a:rPr lang="tr-TR" sz="2800" dirty="0">
                <a:solidFill>
                  <a:schemeClr val="accent6">
                    <a:lumMod val="40000"/>
                    <a:lumOff val="60000"/>
                  </a:schemeClr>
                </a:solidFill>
                <a:latin typeface="Times New Roman" panose="02020603050405020304" pitchFamily="18" charset="0"/>
                <a:cs typeface="Times New Roman" panose="02020603050405020304" pitchFamily="18" charset="0"/>
              </a:rPr>
              <a:t>D</a:t>
            </a:r>
            <a:r>
              <a:rPr lang="tr-TR" sz="2800" dirty="0">
                <a:solidFill>
                  <a:schemeClr val="accent1"/>
                </a:solidFill>
                <a:latin typeface="Times New Roman" panose="02020603050405020304" pitchFamily="18" charset="0"/>
                <a:cs typeface="Times New Roman" panose="02020603050405020304" pitchFamily="18" charset="0"/>
              </a:rPr>
              <a:t>ependency Inversion Principle</a:t>
            </a:r>
          </a:p>
          <a:p>
            <a:pPr marL="0" indent="0">
              <a:buNone/>
            </a:pPr>
            <a:endParaRPr lang="tr-TR" dirty="0"/>
          </a:p>
        </p:txBody>
      </p:sp>
    </p:spTree>
    <p:extLst>
      <p:ext uri="{BB962C8B-B14F-4D97-AF65-F5344CB8AC3E}">
        <p14:creationId xmlns:p14="http://schemas.microsoft.com/office/powerpoint/2010/main" val="1493708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2581D4-A69B-4C5C-B702-266E0E2F4C16}"/>
              </a:ext>
            </a:extLst>
          </p:cNvPr>
          <p:cNvSpPr>
            <a:spLocks noGrp="1"/>
          </p:cNvSpPr>
          <p:nvPr>
            <p:ph type="title"/>
          </p:nvPr>
        </p:nvSpPr>
        <p:spPr/>
        <p:txBody>
          <a:bodyPr/>
          <a:lstStyle/>
          <a:p>
            <a:r>
              <a:rPr lang="tr-TR" dirty="0">
                <a:solidFill>
                  <a:schemeClr val="tx2"/>
                </a:solidFill>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a:t>
            </a:r>
            <a:r>
              <a:rPr lang="tr-TR" dirty="0">
                <a:solidFill>
                  <a:srgbClr val="FFFF00"/>
                </a:solidFill>
                <a:latin typeface="Times New Roman" panose="02020603050405020304" pitchFamily="18" charset="0"/>
                <a:cs typeface="Times New Roman" panose="02020603050405020304" pitchFamily="18" charset="0"/>
              </a:rPr>
              <a:t>o</a:t>
            </a:r>
            <a:r>
              <a:rPr lang="tr-TR" dirty="0">
                <a:latin typeface="Times New Roman" panose="02020603050405020304" pitchFamily="18" charset="0"/>
                <a:cs typeface="Times New Roman" panose="02020603050405020304" pitchFamily="18" charset="0"/>
              </a:rPr>
              <a:t>.</a:t>
            </a:r>
            <a:r>
              <a:rPr lang="tr-TR" dirty="0">
                <a:solidFill>
                  <a:schemeClr val="accent4">
                    <a:lumMod val="75000"/>
                  </a:schemeClr>
                </a:solidFill>
                <a:latin typeface="Times New Roman" panose="02020603050405020304" pitchFamily="18" charset="0"/>
                <a:cs typeface="Times New Roman" panose="02020603050405020304" pitchFamily="18" charset="0"/>
              </a:rPr>
              <a:t>l</a:t>
            </a:r>
            <a:r>
              <a:rPr lang="tr-TR" dirty="0">
                <a:latin typeface="Times New Roman" panose="02020603050405020304" pitchFamily="18" charset="0"/>
                <a:cs typeface="Times New Roman" panose="02020603050405020304" pitchFamily="18" charset="0"/>
              </a:rPr>
              <a:t>.</a:t>
            </a:r>
            <a:r>
              <a:rPr lang="tr-TR" dirty="0">
                <a:solidFill>
                  <a:schemeClr val="accent5"/>
                </a:solidFill>
                <a:latin typeface="Times New Roman" panose="02020603050405020304" pitchFamily="18" charset="0"/>
                <a:cs typeface="Times New Roman" panose="02020603050405020304" pitchFamily="18" charset="0"/>
              </a:rPr>
              <a:t>ı</a:t>
            </a:r>
            <a:r>
              <a:rPr lang="tr-TR" dirty="0">
                <a:latin typeface="Times New Roman" panose="02020603050405020304" pitchFamily="18" charset="0"/>
                <a:cs typeface="Times New Roman" panose="02020603050405020304" pitchFamily="18" charset="0"/>
              </a:rPr>
              <a:t>.</a:t>
            </a:r>
            <a:r>
              <a:rPr lang="tr-TR" dirty="0">
                <a:solidFill>
                  <a:schemeClr val="accent6">
                    <a:lumMod val="40000"/>
                    <a:lumOff val="60000"/>
                  </a:schemeClr>
                </a:solidFill>
                <a:latin typeface="Times New Roman" panose="02020603050405020304" pitchFamily="18" charset="0"/>
                <a:cs typeface="Times New Roman" panose="02020603050405020304" pitchFamily="18" charset="0"/>
              </a:rPr>
              <a:t>d</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BB89167C-E77E-4BE0-857F-7D79355B1490}"/>
              </a:ext>
            </a:extLst>
          </p:cNvPr>
          <p:cNvSpPr>
            <a:spLocks noGrp="1"/>
          </p:cNvSpPr>
          <p:nvPr>
            <p:ph idx="1"/>
          </p:nvPr>
        </p:nvSpPr>
        <p:spPr/>
        <p:txBody>
          <a:bodyPr>
            <a:normAutofit/>
          </a:bodyPr>
          <a:lstStyle/>
          <a:p>
            <a:r>
              <a:rPr lang="tr-TR" sz="2800" dirty="0">
                <a:solidFill>
                  <a:schemeClr val="accent1"/>
                </a:solidFill>
                <a:latin typeface="Times New Roman" panose="02020603050405020304" pitchFamily="18" charset="0"/>
                <a:cs typeface="Times New Roman" panose="02020603050405020304" pitchFamily="18" charset="0"/>
              </a:rPr>
              <a:t>Single responsibility principle: B</a:t>
            </a:r>
            <a:r>
              <a:rPr lang="tr-TR" sz="2800" b="0" i="0" dirty="0">
                <a:solidFill>
                  <a:schemeClr val="accent1"/>
                </a:solidFill>
                <a:effectLst/>
                <a:latin typeface="Times New Roman" panose="02020603050405020304" pitchFamily="18" charset="0"/>
                <a:cs typeface="Times New Roman" panose="02020603050405020304" pitchFamily="18" charset="0"/>
              </a:rPr>
              <a:t>ir sınıfın, bir fonksiyonun yapması gereken yalnızca bir işi olması gerekir.</a:t>
            </a:r>
          </a:p>
          <a:p>
            <a:r>
              <a:rPr lang="tr-TR" sz="2800" dirty="0">
                <a:solidFill>
                  <a:schemeClr val="accent1"/>
                </a:solidFill>
                <a:latin typeface="Times New Roman" panose="02020603050405020304" pitchFamily="18" charset="0"/>
                <a:cs typeface="Times New Roman" panose="02020603050405020304" pitchFamily="18" charset="0"/>
              </a:rPr>
              <a:t>Open-closed principle: Bir sınıf ya da fonksiyon halihazırda var olan özellikleri korumalı ve değişikliğe izin vermemelidir. Yani davranışını değiştirmiyor olmalı fakat aynı zamanda yeni özellikler kazanabiliyor olmalıdır.</a:t>
            </a:r>
          </a:p>
          <a:p>
            <a:r>
              <a:rPr lang="tr-TR" sz="2800" dirty="0">
                <a:solidFill>
                  <a:schemeClr val="accent1"/>
                </a:solidFill>
                <a:latin typeface="Times New Roman" panose="02020603050405020304" pitchFamily="18" charset="0"/>
                <a:cs typeface="Times New Roman" panose="02020603050405020304" pitchFamily="18" charset="0"/>
              </a:rPr>
              <a:t>Liskov substitution principle:Kodlarımızda herhangi bir değişiklik yapmaya gerek duymadan alt sınıfları, türedikleri(üst) sınıfların yerine kullanabilmeliyiz.</a:t>
            </a:r>
          </a:p>
        </p:txBody>
      </p:sp>
    </p:spTree>
    <p:extLst>
      <p:ext uri="{BB962C8B-B14F-4D97-AF65-F5344CB8AC3E}">
        <p14:creationId xmlns:p14="http://schemas.microsoft.com/office/powerpoint/2010/main" val="152361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DED6F0-6695-41F6-AFC9-34F9B914444C}"/>
              </a:ext>
            </a:extLst>
          </p:cNvPr>
          <p:cNvSpPr>
            <a:spLocks noGrp="1"/>
          </p:cNvSpPr>
          <p:nvPr>
            <p:ph type="title"/>
          </p:nvPr>
        </p:nvSpPr>
        <p:spPr/>
        <p:txBody>
          <a:bodyPr/>
          <a:lstStyle/>
          <a:p>
            <a:r>
              <a:rPr lang="tr-TR" dirty="0">
                <a:solidFill>
                  <a:schemeClr val="tx2"/>
                </a:solidFill>
                <a:latin typeface="Times New Roman" panose="02020603050405020304" pitchFamily="18" charset="0"/>
                <a:cs typeface="Times New Roman" panose="02020603050405020304" pitchFamily="18" charset="0"/>
              </a:rPr>
              <a:t>S</a:t>
            </a:r>
            <a:r>
              <a:rPr lang="tr-TR" dirty="0">
                <a:latin typeface="Times New Roman" panose="02020603050405020304" pitchFamily="18" charset="0"/>
                <a:cs typeface="Times New Roman" panose="02020603050405020304" pitchFamily="18" charset="0"/>
              </a:rPr>
              <a:t>.</a:t>
            </a:r>
            <a:r>
              <a:rPr lang="tr-TR" dirty="0">
                <a:solidFill>
                  <a:srgbClr val="FFFF00"/>
                </a:solidFill>
                <a:latin typeface="Times New Roman" panose="02020603050405020304" pitchFamily="18" charset="0"/>
                <a:cs typeface="Times New Roman" panose="02020603050405020304" pitchFamily="18" charset="0"/>
              </a:rPr>
              <a:t>o</a:t>
            </a:r>
            <a:r>
              <a:rPr lang="tr-TR" dirty="0">
                <a:latin typeface="Times New Roman" panose="02020603050405020304" pitchFamily="18" charset="0"/>
                <a:cs typeface="Times New Roman" panose="02020603050405020304" pitchFamily="18" charset="0"/>
              </a:rPr>
              <a:t>.</a:t>
            </a:r>
            <a:r>
              <a:rPr lang="tr-TR" dirty="0">
                <a:solidFill>
                  <a:schemeClr val="accent4">
                    <a:lumMod val="75000"/>
                  </a:schemeClr>
                </a:solidFill>
                <a:latin typeface="Times New Roman" panose="02020603050405020304" pitchFamily="18" charset="0"/>
                <a:cs typeface="Times New Roman" panose="02020603050405020304" pitchFamily="18" charset="0"/>
              </a:rPr>
              <a:t>l</a:t>
            </a:r>
            <a:r>
              <a:rPr lang="tr-TR" dirty="0">
                <a:latin typeface="Times New Roman" panose="02020603050405020304" pitchFamily="18" charset="0"/>
                <a:cs typeface="Times New Roman" panose="02020603050405020304" pitchFamily="18" charset="0"/>
              </a:rPr>
              <a:t>.</a:t>
            </a:r>
            <a:r>
              <a:rPr lang="tr-TR" dirty="0">
                <a:solidFill>
                  <a:schemeClr val="accent5"/>
                </a:solidFill>
                <a:latin typeface="Times New Roman" panose="02020603050405020304" pitchFamily="18" charset="0"/>
                <a:cs typeface="Times New Roman" panose="02020603050405020304" pitchFamily="18" charset="0"/>
              </a:rPr>
              <a:t>ı</a:t>
            </a:r>
            <a:r>
              <a:rPr lang="tr-TR" dirty="0">
                <a:latin typeface="Times New Roman" panose="02020603050405020304" pitchFamily="18" charset="0"/>
                <a:cs typeface="Times New Roman" panose="02020603050405020304" pitchFamily="18" charset="0"/>
              </a:rPr>
              <a:t>.</a:t>
            </a:r>
            <a:r>
              <a:rPr lang="tr-TR" dirty="0">
                <a:solidFill>
                  <a:schemeClr val="accent6">
                    <a:lumMod val="40000"/>
                    <a:lumOff val="60000"/>
                  </a:schemeClr>
                </a:solidFill>
                <a:latin typeface="Times New Roman" panose="02020603050405020304" pitchFamily="18" charset="0"/>
                <a:cs typeface="Times New Roman" panose="02020603050405020304" pitchFamily="18" charset="0"/>
              </a:rPr>
              <a:t>d</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7193C141-7EDB-4697-BC0B-6E361FFE9972}"/>
              </a:ext>
            </a:extLst>
          </p:cNvPr>
          <p:cNvSpPr>
            <a:spLocks noGrp="1"/>
          </p:cNvSpPr>
          <p:nvPr>
            <p:ph idx="1"/>
          </p:nvPr>
        </p:nvSpPr>
        <p:spPr/>
        <p:txBody>
          <a:bodyPr/>
          <a:lstStyle/>
          <a:p>
            <a:r>
              <a:rPr lang="tr-TR" sz="2800" dirty="0">
                <a:solidFill>
                  <a:schemeClr val="accent1"/>
                </a:solidFill>
                <a:latin typeface="Times New Roman" panose="02020603050405020304" pitchFamily="18" charset="0"/>
                <a:cs typeface="Times New Roman" panose="02020603050405020304" pitchFamily="18" charset="0"/>
              </a:rPr>
              <a:t>Interface segregation principle: Sorumlulukların hepsini tek bir arayüze toplamak yerine daha özelleştirilmiş birden fazla arayüz oluşturmalıyız.</a:t>
            </a:r>
          </a:p>
          <a:p>
            <a:r>
              <a:rPr lang="tr-TR" sz="2800" dirty="0">
                <a:solidFill>
                  <a:schemeClr val="accent1"/>
                </a:solidFill>
                <a:latin typeface="Times New Roman" panose="02020603050405020304" pitchFamily="18" charset="0"/>
                <a:cs typeface="Times New Roman" panose="02020603050405020304" pitchFamily="18" charset="0"/>
              </a:rPr>
              <a:t>Dependency Inversion Principle: Sınıflar arası bağımlılıklar olabildiğince az olmalıdır özellikle üst seviye sınıflar alt seviye sınıflara bağımlı olmamalıdır.</a:t>
            </a:r>
          </a:p>
          <a:p>
            <a:endParaRPr lang="tr-TR" dirty="0"/>
          </a:p>
        </p:txBody>
      </p:sp>
    </p:spTree>
    <p:extLst>
      <p:ext uri="{BB962C8B-B14F-4D97-AF65-F5344CB8AC3E}">
        <p14:creationId xmlns:p14="http://schemas.microsoft.com/office/powerpoint/2010/main" val="2196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460E7C-66FD-4BAA-890D-14D3602BEE73}"/>
              </a:ext>
            </a:extLst>
          </p:cNvPr>
          <p:cNvSpPr>
            <a:spLocks noGrp="1"/>
          </p:cNvSpPr>
          <p:nvPr>
            <p:ph type="title"/>
          </p:nvPr>
        </p:nvSpPr>
        <p:spPr/>
        <p:txBody>
          <a:bodyPr/>
          <a:lstStyle/>
          <a:p>
            <a:pPr algn="ctr"/>
            <a:r>
              <a:rPr lang="tr-TR" b="0" i="0" dirty="0">
                <a:solidFill>
                  <a:schemeClr val="accent5"/>
                </a:solidFill>
                <a:effectLst/>
                <a:latin typeface="Times New Roman" panose="02020603050405020304" pitchFamily="18" charset="0"/>
                <a:cs typeface="Times New Roman" panose="02020603050405020304" pitchFamily="18" charset="0"/>
              </a:rPr>
              <a:t>MVC(Model-View-Controller)</a:t>
            </a:r>
            <a:endParaRPr lang="tr-TR" dirty="0">
              <a:solidFill>
                <a:schemeClr val="accent5"/>
              </a:solidFill>
              <a:latin typeface="Times New Roman" panose="02020603050405020304" pitchFamily="18" charset="0"/>
              <a:cs typeface="Times New Roman" panose="02020603050405020304" pitchFamily="18" charset="0"/>
            </a:endParaRPr>
          </a:p>
        </p:txBody>
      </p:sp>
      <p:pic>
        <p:nvPicPr>
          <p:cNvPr id="5" name="İçerik Yer Tutucusu 4">
            <a:extLst>
              <a:ext uri="{FF2B5EF4-FFF2-40B4-BE49-F238E27FC236}">
                <a16:creationId xmlns:a16="http://schemas.microsoft.com/office/drawing/2014/main" id="{930041EF-C42E-4A80-8377-AE59A9FA41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650" y="2409972"/>
            <a:ext cx="5588648" cy="3025854"/>
          </a:xfrm>
        </p:spPr>
      </p:pic>
    </p:spTree>
    <p:extLst>
      <p:ext uri="{BB962C8B-B14F-4D97-AF65-F5344CB8AC3E}">
        <p14:creationId xmlns:p14="http://schemas.microsoft.com/office/powerpoint/2010/main" val="3290623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F8C4E8-FAD9-42D4-835B-0464617516D9}"/>
              </a:ext>
            </a:extLst>
          </p:cNvPr>
          <p:cNvSpPr>
            <a:spLocks noGrp="1"/>
          </p:cNvSpPr>
          <p:nvPr>
            <p:ph type="title"/>
          </p:nvPr>
        </p:nvSpPr>
        <p:spPr/>
        <p:txBody>
          <a:bodyPr/>
          <a:lstStyle/>
          <a:p>
            <a:r>
              <a:rPr lang="tr-TR" b="0" i="0" dirty="0">
                <a:solidFill>
                  <a:schemeClr val="accent5"/>
                </a:solidFill>
                <a:effectLst/>
                <a:latin typeface="Times New Roman" panose="02020603050405020304" pitchFamily="18" charset="0"/>
                <a:cs typeface="Times New Roman" panose="02020603050405020304" pitchFamily="18" charset="0"/>
              </a:rPr>
              <a:t>MVC(Model-View-Controller)</a:t>
            </a:r>
            <a:endParaRPr lang="tr-TR" dirty="0">
              <a:solidFill>
                <a:schemeClr val="accent5"/>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73D9F4E-F9C8-4D7A-84C9-5EE96AFDFFD8}"/>
              </a:ext>
            </a:extLst>
          </p:cNvPr>
          <p:cNvSpPr>
            <a:spLocks noGrp="1"/>
          </p:cNvSpPr>
          <p:nvPr>
            <p:ph idx="1"/>
          </p:nvPr>
        </p:nvSpPr>
        <p:spPr/>
        <p:txBody>
          <a:bodyPr>
            <a:normAutofit/>
          </a:bodyPr>
          <a:lstStyle/>
          <a:p>
            <a:r>
              <a:rPr lang="tr-TR" sz="2800" b="0" i="0" dirty="0">
                <a:solidFill>
                  <a:schemeClr val="accent1"/>
                </a:solidFill>
                <a:effectLst/>
                <a:latin typeface="Times New Roman" panose="02020603050405020304" pitchFamily="18" charset="0"/>
                <a:cs typeface="Times New Roman" panose="02020603050405020304" pitchFamily="18" charset="0"/>
              </a:rPr>
              <a:t>Model, MVC’de projenin iş mantığının (business logic) oluşturulduğu bölümdür.</a:t>
            </a:r>
          </a:p>
          <a:p>
            <a:r>
              <a:rPr lang="tr-TR" sz="2800" b="0" i="0" dirty="0">
                <a:solidFill>
                  <a:schemeClr val="accent1"/>
                </a:solidFill>
                <a:effectLst/>
                <a:latin typeface="Times New Roman" panose="02020603050405020304" pitchFamily="18" charset="0"/>
                <a:cs typeface="Times New Roman" panose="02020603050405020304" pitchFamily="18" charset="0"/>
              </a:rPr>
              <a:t>View, MVC’de projenin arayüzlerinin oluşturulduğu bölümdür.</a:t>
            </a:r>
            <a:endParaRPr lang="tr-TR" sz="2800" dirty="0">
              <a:solidFill>
                <a:schemeClr val="accent1"/>
              </a:solidFill>
              <a:latin typeface="Times New Roman" panose="02020603050405020304" pitchFamily="18" charset="0"/>
              <a:cs typeface="Times New Roman" panose="02020603050405020304" pitchFamily="18" charset="0"/>
            </a:endParaRPr>
          </a:p>
          <a:p>
            <a:r>
              <a:rPr lang="tr-TR" sz="2800" b="0" i="0" dirty="0">
                <a:solidFill>
                  <a:schemeClr val="accent1"/>
                </a:solidFill>
                <a:effectLst/>
                <a:latin typeface="Times New Roman" panose="02020603050405020304" pitchFamily="18" charset="0"/>
                <a:cs typeface="Times New Roman" panose="02020603050405020304" pitchFamily="18" charset="0"/>
              </a:rPr>
              <a:t>Controller, MVC’de projenin iç süreçlerini kontrol eden bölümdür. Bu bölümde View ile Model arasındaki bağlantı kurulur.</a:t>
            </a:r>
            <a:endParaRPr lang="tr-TR"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535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9B83ED-8FB1-4DD9-877E-7042A524D470}"/>
              </a:ext>
            </a:extLst>
          </p:cNvPr>
          <p:cNvSpPr>
            <a:spLocks noGrp="1"/>
          </p:cNvSpPr>
          <p:nvPr>
            <p:ph type="title"/>
          </p:nvPr>
        </p:nvSpPr>
        <p:spPr>
          <a:xfrm>
            <a:off x="2895600" y="764373"/>
            <a:ext cx="8610600" cy="1293028"/>
          </a:xfrm>
        </p:spPr>
        <p:txBody>
          <a:bodyPr>
            <a:normAutofit/>
          </a:bodyPr>
          <a:lstStyle/>
          <a:p>
            <a:r>
              <a:rPr lang="tr-TR" dirty="0">
                <a:solidFill>
                  <a:schemeClr val="accent5"/>
                </a:solidFill>
                <a:latin typeface="Times New Roman" panose="02020603050405020304" pitchFamily="18" charset="0"/>
                <a:cs typeface="Times New Roman" panose="02020603050405020304" pitchFamily="18" charset="0"/>
              </a:rPr>
              <a:t>Java 9 İle gelen özellikler</a:t>
            </a:r>
          </a:p>
        </p:txBody>
      </p:sp>
      <p:sp>
        <p:nvSpPr>
          <p:cNvPr id="3" name="İçerik Yer Tutucusu 2">
            <a:extLst>
              <a:ext uri="{FF2B5EF4-FFF2-40B4-BE49-F238E27FC236}">
                <a16:creationId xmlns:a16="http://schemas.microsoft.com/office/drawing/2014/main" id="{A70AEC93-7D94-4CDF-8D37-00E63FAC0E26}"/>
              </a:ext>
            </a:extLst>
          </p:cNvPr>
          <p:cNvSpPr>
            <a:spLocks noGrp="1"/>
          </p:cNvSpPr>
          <p:nvPr>
            <p:ph idx="1"/>
          </p:nvPr>
        </p:nvSpPr>
        <p:spPr>
          <a:xfrm>
            <a:off x="677333" y="2194560"/>
            <a:ext cx="5816600" cy="4024125"/>
          </a:xfrm>
        </p:spPr>
        <p:txBody>
          <a:bodyPr>
            <a:normAutofit/>
          </a:bodyPr>
          <a:lstStyle/>
          <a:p>
            <a:pPr marL="0" indent="0">
              <a:buNone/>
            </a:pPr>
            <a:r>
              <a:rPr lang="tr-TR" b="0" i="0" dirty="0">
                <a:solidFill>
                  <a:schemeClr val="accent1"/>
                </a:solidFill>
                <a:effectLst/>
                <a:latin typeface="Times New Roman" panose="02020603050405020304" pitchFamily="18" charset="0"/>
                <a:cs typeface="Times New Roman" panose="02020603050405020304" pitchFamily="18" charset="0"/>
              </a:rPr>
              <a:t>1)Moduler Sistem</a:t>
            </a:r>
          </a:p>
          <a:p>
            <a:pPr marL="0" indent="0">
              <a:buNone/>
            </a:pPr>
            <a:r>
              <a:rPr lang="tr-TR" dirty="0">
                <a:solidFill>
                  <a:schemeClr val="accent1"/>
                </a:solidFill>
                <a:latin typeface="Times New Roman" panose="02020603050405020304" pitchFamily="18" charset="0"/>
                <a:cs typeface="Times New Roman" panose="02020603050405020304" pitchFamily="18" charset="0"/>
              </a:rPr>
              <a:t>2)</a:t>
            </a:r>
            <a:r>
              <a:rPr lang="tr-TR" b="0" i="0" dirty="0">
                <a:solidFill>
                  <a:schemeClr val="accent1"/>
                </a:solidFill>
                <a:effectLst/>
                <a:latin typeface="Times New Roman" panose="02020603050405020304" pitchFamily="18" charset="0"/>
                <a:cs typeface="Times New Roman" panose="02020603050405020304" pitchFamily="18" charset="0"/>
              </a:rPr>
              <a:t>Process API : İşletim sistemi processlerinin yönetilmesine ve kontrol edilmesine yönelik iyileştirmeler.</a:t>
            </a:r>
          </a:p>
          <a:p>
            <a:pPr marL="0" indent="0">
              <a:buNone/>
            </a:pPr>
            <a:r>
              <a:rPr lang="tr-TR" b="0" i="0" dirty="0">
                <a:solidFill>
                  <a:schemeClr val="accent1"/>
                </a:solidFill>
                <a:effectLst/>
                <a:latin typeface="Times New Roman" panose="02020603050405020304" pitchFamily="18" charset="0"/>
                <a:cs typeface="Times New Roman" panose="02020603050405020304" pitchFamily="18" charset="0"/>
              </a:rPr>
              <a:t>3)Varibale Handles : Nesne alanları ve dizi öğeleri üzerinde java.util.concurrent.atomic ve sun.misc.Unsafe metotlarına karşılık gelen bir yenilik.</a:t>
            </a:r>
          </a:p>
          <a:p>
            <a:pPr marL="0" indent="0">
              <a:buNone/>
            </a:pPr>
            <a:r>
              <a:rPr lang="tr-TR" b="0" i="0" dirty="0">
                <a:solidFill>
                  <a:schemeClr val="accent1"/>
                </a:solidFill>
                <a:effectLst/>
                <a:latin typeface="Times New Roman" panose="02020603050405020304" pitchFamily="18" charset="0"/>
                <a:cs typeface="Times New Roman" panose="02020603050405020304" pitchFamily="18" charset="0"/>
              </a:rPr>
              <a:t>4)Compact String: String ifadelerin hafızada daha az yer kaplamasını hedefleyen yenilik.</a:t>
            </a:r>
          </a:p>
          <a:p>
            <a:endParaRPr lang="tr-TR" dirty="0"/>
          </a:p>
        </p:txBody>
      </p:sp>
      <p:pic>
        <p:nvPicPr>
          <p:cNvPr id="5" name="Resim 4">
            <a:extLst>
              <a:ext uri="{FF2B5EF4-FFF2-40B4-BE49-F238E27FC236}">
                <a16:creationId xmlns:a16="http://schemas.microsoft.com/office/drawing/2014/main" id="{FA24078E-BBEF-463F-BCA3-14E5B5EFE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0" y="2607113"/>
            <a:ext cx="4521200" cy="2970607"/>
          </a:xfrm>
          <a:prstGeom prst="rect">
            <a:avLst/>
          </a:prstGeom>
        </p:spPr>
      </p:pic>
    </p:spTree>
    <p:extLst>
      <p:ext uri="{BB962C8B-B14F-4D97-AF65-F5344CB8AC3E}">
        <p14:creationId xmlns:p14="http://schemas.microsoft.com/office/powerpoint/2010/main" val="3169197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7AE717-A6A5-4C03-8CAE-50D8486251F0}"/>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9 ile gelen özellikler</a:t>
            </a:r>
          </a:p>
        </p:txBody>
      </p:sp>
      <p:sp>
        <p:nvSpPr>
          <p:cNvPr id="3" name="İçerik Yer Tutucusu 2">
            <a:extLst>
              <a:ext uri="{FF2B5EF4-FFF2-40B4-BE49-F238E27FC236}">
                <a16:creationId xmlns:a16="http://schemas.microsoft.com/office/drawing/2014/main" id="{C5A427C2-DEBA-4C49-A940-72D32801734E}"/>
              </a:ext>
            </a:extLst>
          </p:cNvPr>
          <p:cNvSpPr>
            <a:spLocks noGrp="1"/>
          </p:cNvSpPr>
          <p:nvPr>
            <p:ph idx="1"/>
          </p:nvPr>
        </p:nvSpPr>
        <p:spPr/>
        <p:txBody>
          <a:bodyPr/>
          <a:lstStyle/>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5)Concurrreny: Flow API ile Reactive programlamanın temeli olan Publish-Subscribe yapısına yönelik yenilik.</a:t>
            </a:r>
          </a:p>
          <a:p>
            <a:pPr marL="0" indent="0" algn="l">
              <a:buNone/>
            </a:pPr>
            <a:r>
              <a:rPr lang="tr-TR" sz="2800" dirty="0">
                <a:solidFill>
                  <a:schemeClr val="accent1"/>
                </a:solidFill>
                <a:latin typeface="Times New Roman" panose="02020603050405020304" pitchFamily="18" charset="0"/>
                <a:cs typeface="Times New Roman" panose="02020603050405020304" pitchFamily="18" charset="0"/>
              </a:rPr>
              <a:t>6)</a:t>
            </a:r>
            <a:r>
              <a:rPr lang="tr-TR" sz="2800" b="0" i="0" dirty="0">
                <a:solidFill>
                  <a:schemeClr val="accent1"/>
                </a:solidFill>
                <a:effectLst/>
                <a:latin typeface="Times New Roman" panose="02020603050405020304" pitchFamily="18" charset="0"/>
                <a:cs typeface="Times New Roman" panose="02020603050405020304" pitchFamily="18" charset="0"/>
              </a:rPr>
              <a:t>Koleksiyonlar için Factory Method: Koleksiyon örneği oluştururken, koleksiyonun başlangıç elemanlarının verilmesini sağlayan bir yenilik. (List&lt;Integer&gt; numbers = List.of(1,2,3,4);)</a:t>
            </a:r>
          </a:p>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7)Stack-Walking API: Program’ın stack izini inceleyebilmeye yönelik bir yenilik.</a:t>
            </a:r>
          </a:p>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8)jshell: REPL in java’ya eklenmesi. Komut satırından java kodu yazmamızı sağlayan yenilik.</a:t>
            </a:r>
          </a:p>
          <a:p>
            <a:pPr marL="0" indent="0">
              <a:buNone/>
            </a:pPr>
            <a:endParaRPr lang="tr-TR" dirty="0"/>
          </a:p>
        </p:txBody>
      </p:sp>
    </p:spTree>
    <p:extLst>
      <p:ext uri="{BB962C8B-B14F-4D97-AF65-F5344CB8AC3E}">
        <p14:creationId xmlns:p14="http://schemas.microsoft.com/office/powerpoint/2010/main" val="3271821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6FE549-C4F6-443F-964A-9ABC5BCB8359}"/>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Java 9 ile gelen özellikler</a:t>
            </a:r>
          </a:p>
        </p:txBody>
      </p:sp>
      <p:sp>
        <p:nvSpPr>
          <p:cNvPr id="3" name="İçerik Yer Tutucusu 2">
            <a:extLst>
              <a:ext uri="{FF2B5EF4-FFF2-40B4-BE49-F238E27FC236}">
                <a16:creationId xmlns:a16="http://schemas.microsoft.com/office/drawing/2014/main" id="{9BD2E64C-6257-4CD6-AB11-CD688296C016}"/>
              </a:ext>
            </a:extLst>
          </p:cNvPr>
          <p:cNvSpPr>
            <a:spLocks noGrp="1"/>
          </p:cNvSpPr>
          <p:nvPr>
            <p:ph idx="1"/>
          </p:nvPr>
        </p:nvSpPr>
        <p:spPr/>
        <p:txBody>
          <a:bodyPr/>
          <a:lstStyle/>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9) jlink: Bir çalışma zamanı imajı oluşturmak için modül setlerini birbirine bağlayan bir komut satırı aracıdır.</a:t>
            </a:r>
          </a:p>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10) AOT Compiler: JIT öncesi byte kodun native koda çevrilmesine dair yenilik.</a:t>
            </a:r>
          </a:p>
          <a:p>
            <a:pPr marL="0" indent="0" algn="l">
              <a:buNone/>
            </a:pPr>
            <a:r>
              <a:rPr lang="tr-TR" sz="2800" b="0" i="0" dirty="0">
                <a:solidFill>
                  <a:schemeClr val="accent1"/>
                </a:solidFill>
                <a:effectLst/>
                <a:latin typeface="Times New Roman" panose="02020603050405020304" pitchFamily="18" charset="0"/>
                <a:cs typeface="Times New Roman" panose="02020603050405020304" pitchFamily="18" charset="0"/>
              </a:rPr>
              <a:t>11) Milling Project Join : Bir kaç küçük değişikliği içerir.</a:t>
            </a:r>
          </a:p>
          <a:p>
            <a:pPr marL="0" indent="0" algn="l">
              <a:buNone/>
            </a:pPr>
            <a:r>
              <a:rPr lang="tr-TR" sz="2800" dirty="0">
                <a:solidFill>
                  <a:schemeClr val="accent1"/>
                </a:solidFill>
                <a:latin typeface="Times New Roman" panose="02020603050405020304" pitchFamily="18" charset="0"/>
                <a:cs typeface="Times New Roman" panose="02020603050405020304" pitchFamily="18" charset="0"/>
              </a:rPr>
              <a:t>12) </a:t>
            </a:r>
            <a:r>
              <a:rPr lang="tr-TR" sz="2800" b="0" i="0" dirty="0">
                <a:solidFill>
                  <a:schemeClr val="accent1"/>
                </a:solidFill>
                <a:effectLst/>
                <a:latin typeface="Times New Roman" panose="02020603050405020304" pitchFamily="18" charset="0"/>
                <a:cs typeface="Times New Roman" panose="02020603050405020304" pitchFamily="18" charset="0"/>
              </a:rPr>
              <a:t>G1 Garbage Collector: Default olarak kullanılır hale gelmesi.</a:t>
            </a:r>
          </a:p>
          <a:p>
            <a:endParaRPr lang="tr-TR" dirty="0"/>
          </a:p>
        </p:txBody>
      </p:sp>
    </p:spTree>
    <p:extLst>
      <p:ext uri="{BB962C8B-B14F-4D97-AF65-F5344CB8AC3E}">
        <p14:creationId xmlns:p14="http://schemas.microsoft.com/office/powerpoint/2010/main" val="232291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1E0F67-1E06-481E-AC51-54C9DFBD4B60}"/>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Creational Design Patterns</a:t>
            </a:r>
          </a:p>
        </p:txBody>
      </p:sp>
      <p:sp>
        <p:nvSpPr>
          <p:cNvPr id="3" name="İçerik Yer Tutucusu 2">
            <a:extLst>
              <a:ext uri="{FF2B5EF4-FFF2-40B4-BE49-F238E27FC236}">
                <a16:creationId xmlns:a16="http://schemas.microsoft.com/office/drawing/2014/main" id="{6C9FF555-111B-487C-A43C-B47BACD3BEA9}"/>
              </a:ext>
            </a:extLst>
          </p:cNvPr>
          <p:cNvSpPr>
            <a:spLocks noGrp="1"/>
          </p:cNvSpPr>
          <p:nvPr>
            <p:ph idx="1"/>
          </p:nvPr>
        </p:nvSpPr>
        <p:spPr/>
        <p:txBody>
          <a:bodyPr>
            <a:normAutofit/>
          </a:bodyPr>
          <a:lstStyle/>
          <a:p>
            <a:r>
              <a:rPr lang="tr-TR" sz="2800" dirty="0">
                <a:solidFill>
                  <a:schemeClr val="accent1"/>
                </a:solidFill>
                <a:latin typeface="Times New Roman" panose="02020603050405020304" pitchFamily="18" charset="0"/>
                <a:cs typeface="Times New Roman" panose="02020603050405020304" pitchFamily="18" charset="0"/>
              </a:rPr>
              <a:t>Yaratımsal tasarım kalıpları, yazılım nesnelerinin nasıl yaratılacağı hakkında genel olarak öneriler sunarak kullandığı esnek yapı sayesinde daha önceden belirlenen durumlara bağlı olarak gerekli nesneleri yaratır. Yaratımsal desenler, hangi nesnenin çağrılması gerektiğini izlemeden sistemin uygun nesneyi çağırmasını sağlayan tasarım kalıplarıdır. Nesnelerin yaratılması gerektiği durumlarda uygulamaya farkedilebilir bir esneklik katar. Esas amaç, iyi bir yazılımın içinde barındırdığı nesnelerin nasıl yaratıldığından bağımsız olarak tasarlanması gerekliliğidir.</a:t>
            </a:r>
          </a:p>
        </p:txBody>
      </p:sp>
    </p:spTree>
    <p:extLst>
      <p:ext uri="{BB962C8B-B14F-4D97-AF65-F5344CB8AC3E}">
        <p14:creationId xmlns:p14="http://schemas.microsoft.com/office/powerpoint/2010/main" val="367457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81579A-B1AA-4C3A-90D8-407F2D157776}"/>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Creational Design Patterns</a:t>
            </a:r>
          </a:p>
        </p:txBody>
      </p:sp>
      <p:sp>
        <p:nvSpPr>
          <p:cNvPr id="3" name="İçerik Yer Tutucusu 2">
            <a:extLst>
              <a:ext uri="{FF2B5EF4-FFF2-40B4-BE49-F238E27FC236}">
                <a16:creationId xmlns:a16="http://schemas.microsoft.com/office/drawing/2014/main" id="{23E716CC-A996-48E4-9D46-06574F33E470}"/>
              </a:ext>
            </a:extLst>
          </p:cNvPr>
          <p:cNvSpPr>
            <a:spLocks noGrp="1"/>
          </p:cNvSpPr>
          <p:nvPr>
            <p:ph idx="1"/>
          </p:nvPr>
        </p:nvSpPr>
        <p:spPr/>
        <p:txBody>
          <a:bodyPr>
            <a:noAutofit/>
          </a:bodyPr>
          <a:lstStyle/>
          <a:p>
            <a:r>
              <a:rPr lang="tr-TR" sz="2800" dirty="0">
                <a:solidFill>
                  <a:schemeClr val="accent1"/>
                </a:solidFill>
                <a:latin typeface="Times New Roman" panose="02020603050405020304" pitchFamily="18" charset="0"/>
                <a:cs typeface="Times New Roman" panose="02020603050405020304" pitchFamily="18" charset="0"/>
              </a:rPr>
              <a:t>Yaratımsal kalıplar, uygulamanın çalışma süreci içerisinde oluşturulması gereken nesneler ve bu nesnelerin belli yapılar dahilinde oluşturulmasını öngören beş farklı şablondan (desen) oluşur.</a:t>
            </a:r>
          </a:p>
          <a:p>
            <a:r>
              <a:rPr lang="tr-TR" sz="2800" dirty="0">
                <a:solidFill>
                  <a:schemeClr val="accent1"/>
                </a:solidFill>
                <a:latin typeface="Times New Roman" panose="02020603050405020304" pitchFamily="18" charset="0"/>
                <a:cs typeface="Times New Roman" panose="02020603050405020304" pitchFamily="18" charset="0"/>
              </a:rPr>
              <a:t>Fabrika Metodu (Factory Method)</a:t>
            </a:r>
          </a:p>
          <a:p>
            <a:r>
              <a:rPr lang="tr-TR" sz="2800" dirty="0">
                <a:solidFill>
                  <a:schemeClr val="accent1"/>
                </a:solidFill>
                <a:latin typeface="Times New Roman" panose="02020603050405020304" pitchFamily="18" charset="0"/>
                <a:cs typeface="Times New Roman" panose="02020603050405020304" pitchFamily="18" charset="0"/>
              </a:rPr>
              <a:t>Soyut Fabrika Metodu (Abstract Factory Pattern)</a:t>
            </a:r>
          </a:p>
          <a:p>
            <a:r>
              <a:rPr lang="tr-TR" sz="2800" dirty="0">
                <a:solidFill>
                  <a:schemeClr val="accent1"/>
                </a:solidFill>
                <a:latin typeface="Times New Roman" panose="02020603050405020304" pitchFamily="18" charset="0"/>
                <a:cs typeface="Times New Roman" panose="02020603050405020304" pitchFamily="18" charset="0"/>
              </a:rPr>
              <a:t>Tekil Kalıp - Yegane (Singleton Design Pattern)</a:t>
            </a:r>
          </a:p>
          <a:p>
            <a:r>
              <a:rPr lang="tr-TR" sz="2800" dirty="0">
                <a:solidFill>
                  <a:schemeClr val="accent1"/>
                </a:solidFill>
                <a:latin typeface="Times New Roman" panose="02020603050405020304" pitchFamily="18" charset="0"/>
                <a:cs typeface="Times New Roman" panose="02020603050405020304" pitchFamily="18" charset="0"/>
              </a:rPr>
              <a:t>Yapıcı Kalıp ( Builder Design Pattern)</a:t>
            </a:r>
          </a:p>
          <a:p>
            <a:r>
              <a:rPr lang="tr-TR" sz="2800" dirty="0">
                <a:solidFill>
                  <a:schemeClr val="accent1"/>
                </a:solidFill>
                <a:latin typeface="Times New Roman" panose="02020603050405020304" pitchFamily="18" charset="0"/>
                <a:cs typeface="Times New Roman" panose="02020603050405020304" pitchFamily="18" charset="0"/>
              </a:rPr>
              <a:t>İlk örnek Kalıp - Örnek ( Prototype Design Pattern)</a:t>
            </a:r>
          </a:p>
        </p:txBody>
      </p:sp>
    </p:spTree>
    <p:extLst>
      <p:ext uri="{BB962C8B-B14F-4D97-AF65-F5344CB8AC3E}">
        <p14:creationId xmlns:p14="http://schemas.microsoft.com/office/powerpoint/2010/main" val="274009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9F29A-5264-497B-8A79-ACB69F26F4AA}"/>
              </a:ext>
            </a:extLst>
          </p:cNvPr>
          <p:cNvSpPr>
            <a:spLocks noGrp="1"/>
          </p:cNvSpPr>
          <p:nvPr>
            <p:ph type="ctrTitle"/>
          </p:nvPr>
        </p:nvSpPr>
        <p:spPr>
          <a:xfrm>
            <a:off x="1371600" y="869800"/>
            <a:ext cx="9448800" cy="1825096"/>
          </a:xfrm>
        </p:spPr>
        <p:txBody>
          <a:bodyPr>
            <a:normAutofit/>
          </a:bodyPr>
          <a:lstStyle/>
          <a:p>
            <a:pPr algn="ctr"/>
            <a:r>
              <a:rPr lang="tr-TR" sz="7200" dirty="0"/>
              <a:t>PATIKA INNOVA</a:t>
            </a:r>
          </a:p>
        </p:txBody>
      </p:sp>
      <p:sp>
        <p:nvSpPr>
          <p:cNvPr id="3" name="Alt Başlık 2">
            <a:extLst>
              <a:ext uri="{FF2B5EF4-FFF2-40B4-BE49-F238E27FC236}">
                <a16:creationId xmlns:a16="http://schemas.microsoft.com/office/drawing/2014/main" id="{56F7A68C-DCAC-4362-89E2-C4F903644B93}"/>
              </a:ext>
            </a:extLst>
          </p:cNvPr>
          <p:cNvSpPr>
            <a:spLocks noGrp="1"/>
          </p:cNvSpPr>
          <p:nvPr>
            <p:ph type="subTitle" idx="1"/>
          </p:nvPr>
        </p:nvSpPr>
        <p:spPr>
          <a:xfrm>
            <a:off x="1371600" y="3025565"/>
            <a:ext cx="9448800" cy="1825096"/>
          </a:xfrm>
        </p:spPr>
        <p:txBody>
          <a:bodyPr>
            <a:normAutofit/>
          </a:bodyPr>
          <a:lstStyle/>
          <a:p>
            <a:pPr algn="ctr"/>
            <a:r>
              <a:rPr lang="tr-TR" sz="2400" dirty="0"/>
              <a:t>MUSTAFA BULU 8 OCAK 2022</a:t>
            </a:r>
          </a:p>
        </p:txBody>
      </p:sp>
    </p:spTree>
    <p:extLst>
      <p:ext uri="{BB962C8B-B14F-4D97-AF65-F5344CB8AC3E}">
        <p14:creationId xmlns:p14="http://schemas.microsoft.com/office/powerpoint/2010/main" val="242595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7D1743-C218-49EE-9335-48B623D05748}"/>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Creational Design Patterns</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F351F589-882A-45F6-ACD3-6AD236FAD313}"/>
              </a:ext>
            </a:extLst>
          </p:cNvPr>
          <p:cNvSpPr>
            <a:spLocks noGrp="1"/>
          </p:cNvSpPr>
          <p:nvPr>
            <p:ph idx="1"/>
          </p:nvPr>
        </p:nvSpPr>
        <p:spPr/>
        <p:txBody>
          <a:bodyPr>
            <a:noAutofit/>
          </a:bodyPr>
          <a:lstStyle/>
          <a:p>
            <a:r>
              <a:rPr lang="tr-TR" sz="2800" dirty="0">
                <a:solidFill>
                  <a:schemeClr val="accent1"/>
                </a:solidFill>
                <a:latin typeface="Times New Roman" panose="02020603050405020304" pitchFamily="18" charset="0"/>
                <a:cs typeface="Times New Roman" panose="02020603050405020304" pitchFamily="18" charset="0"/>
              </a:rPr>
              <a:t>Abstract Factory :Üretimle ilgili tasarımlarda önem kazanmaktadır. Fabrika ve ürün grubu gibi ilişkiler  bir kez tanımlanır. Bu tasarımda önemli olan yapısal olarak birbirine  benzeyen ürünlerin ortak bir ara katman üzerinden yönetilebilmesini sağlamaktır. Bu şekilde kurulan yapı daha kolay ve esnek olur. Tek ara yüz kullanarak bir nesne ailesinin farklı platformlarda yaratılmasına olanak sağlar. Diğer bir deyişle, uygulama davranış değişikliğine uğramadan  farklı platformlara taşınabilir.</a:t>
            </a:r>
          </a:p>
          <a:p>
            <a:endParaRPr lang="tr-TR" sz="2800" dirty="0"/>
          </a:p>
        </p:txBody>
      </p:sp>
    </p:spTree>
    <p:extLst>
      <p:ext uri="{BB962C8B-B14F-4D97-AF65-F5344CB8AC3E}">
        <p14:creationId xmlns:p14="http://schemas.microsoft.com/office/powerpoint/2010/main" val="1812904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FEB39D-E5DB-4224-9607-532D7607511E}"/>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Creational Design Patterns</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30BB680-6470-4929-9011-E08CF232F0BD}"/>
              </a:ext>
            </a:extLst>
          </p:cNvPr>
          <p:cNvSpPr>
            <a:spLocks noGrp="1"/>
          </p:cNvSpPr>
          <p:nvPr>
            <p:ph idx="1"/>
          </p:nvPr>
        </p:nvSpPr>
        <p:spPr/>
        <p:txBody>
          <a:bodyPr>
            <a:normAutofit fontScale="92500" lnSpcReduction="10000"/>
          </a:bodyPr>
          <a:lstStyle/>
          <a:p>
            <a:r>
              <a:rPr lang="tr-TR" sz="3000" dirty="0">
                <a:solidFill>
                  <a:schemeClr val="accent1"/>
                </a:solidFill>
                <a:latin typeface="Times New Roman" panose="02020603050405020304" pitchFamily="18" charset="0"/>
                <a:cs typeface="Times New Roman" panose="02020603050405020304" pitchFamily="18" charset="0"/>
              </a:rPr>
              <a:t>Factory Method: Nesnenin nasıl yaratılacağını kalıtım yoluyla alt sınıflara bırakıp nesne yaratımı için tek ara yüz kullanarak, ara yüzle nesne yaratım işlevlerini temelde birbirinden ayırmaya yarayan yaratımsal tasarım kalıbıdır.</a:t>
            </a:r>
          </a:p>
          <a:p>
            <a:pPr marL="0" indent="0">
              <a:buNone/>
            </a:pPr>
            <a:endParaRPr lang="tr-TR" sz="3000" dirty="0">
              <a:solidFill>
                <a:schemeClr val="accent1"/>
              </a:solidFill>
              <a:latin typeface="Times New Roman" panose="02020603050405020304" pitchFamily="18" charset="0"/>
              <a:cs typeface="Times New Roman" panose="02020603050405020304" pitchFamily="18" charset="0"/>
            </a:endParaRPr>
          </a:p>
          <a:p>
            <a:r>
              <a:rPr lang="tr-TR" sz="3000" dirty="0">
                <a:solidFill>
                  <a:schemeClr val="accent1"/>
                </a:solidFill>
                <a:latin typeface="Times New Roman" panose="02020603050405020304" pitchFamily="18" charset="0"/>
                <a:cs typeface="Times New Roman" panose="02020603050405020304" pitchFamily="18" charset="0"/>
              </a:rPr>
              <a:t>Builder: Tek ara yüz kullanarak karmaşık bir nesne grubundan gerektiğince parça yaratılmasını sağlar. Nesne grubu kullanıldıkça istenilen şekilde yapılanır ve bu sayede kullanılmayan parçaların gereksiz yere yaratılarak kaynak harcama durumu ortadan kaldırılmış olur.</a:t>
            </a:r>
          </a:p>
          <a:p>
            <a:pPr marL="0" indent="0">
              <a:buNone/>
            </a:pPr>
            <a:endParaRPr lang="tr-TR" dirty="0"/>
          </a:p>
        </p:txBody>
      </p:sp>
    </p:spTree>
    <p:extLst>
      <p:ext uri="{BB962C8B-B14F-4D97-AF65-F5344CB8AC3E}">
        <p14:creationId xmlns:p14="http://schemas.microsoft.com/office/powerpoint/2010/main" val="243235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7FC6A1-DE18-49F2-808E-160EBF4154EE}"/>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Creational Design Patterns</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52EA64C4-C3FA-4184-B7B4-D1587F6FD762}"/>
              </a:ext>
            </a:extLst>
          </p:cNvPr>
          <p:cNvSpPr>
            <a:spLocks noGrp="1"/>
          </p:cNvSpPr>
          <p:nvPr>
            <p:ph idx="1"/>
          </p:nvPr>
        </p:nvSpPr>
        <p:spPr>
          <a:xfrm>
            <a:off x="685800" y="2057401"/>
            <a:ext cx="10820400" cy="4024125"/>
          </a:xfrm>
        </p:spPr>
        <p:txBody>
          <a:bodyPr>
            <a:noAutofit/>
          </a:bodyPr>
          <a:lstStyle/>
          <a:p>
            <a:r>
              <a:rPr lang="tr-TR" sz="2800" dirty="0">
                <a:solidFill>
                  <a:schemeClr val="accent1"/>
                </a:solidFill>
                <a:latin typeface="Times New Roman" panose="02020603050405020304" pitchFamily="18" charset="0"/>
                <a:cs typeface="Times New Roman" panose="02020603050405020304" pitchFamily="18" charset="0"/>
              </a:rPr>
              <a:t>Prototype: Kendi üzerinden yaratılacak nesneler için prototip görevi üstlenen bir yapı sunmaktadır. Diğer bir deyişle, sınıflardan nesne yaratırken yeni nesnelerin baştan yaratılmayıp, mevcutlarını örnek kabul ederek yaratılmasını sağlar. Bu desen sayesinde nesneler, kaynaklar gereksiz yere meşgul edilmeden yaratılırlar.</a:t>
            </a:r>
          </a:p>
          <a:p>
            <a:r>
              <a:rPr lang="tr-TR" sz="2800" dirty="0">
                <a:solidFill>
                  <a:schemeClr val="accent1"/>
                </a:solidFill>
                <a:latin typeface="Times New Roman" panose="02020603050405020304" pitchFamily="18" charset="0"/>
                <a:cs typeface="Times New Roman" panose="02020603050405020304" pitchFamily="18" charset="0"/>
              </a:rPr>
              <a:t>Singleton: Nesnenin sadece bir defa oluşturulmasını öngören bir mekanizma kurulmak istenildiğinde etkin bir biçimde kullanılabilen bir tasarım desenidir. Oluşturulan bir sınıftan sadece bir nesne yaratılacak şekilde bir kısıtlama yapabilme olanağı sağlar ve nesneye ilk kez ihtiyaç duyulana kadar yaratılmayabilir.</a:t>
            </a:r>
          </a:p>
          <a:p>
            <a:endParaRPr lang="tr-TR" sz="2800" dirty="0"/>
          </a:p>
        </p:txBody>
      </p:sp>
    </p:spTree>
    <p:extLst>
      <p:ext uri="{BB962C8B-B14F-4D97-AF65-F5344CB8AC3E}">
        <p14:creationId xmlns:p14="http://schemas.microsoft.com/office/powerpoint/2010/main" val="193608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600FC6-BF27-42EE-8FA9-312F3E2B0E6C}"/>
              </a:ext>
            </a:extLst>
          </p:cNvPr>
          <p:cNvSpPr>
            <a:spLocks noGrp="1"/>
          </p:cNvSpPr>
          <p:nvPr>
            <p:ph type="title"/>
          </p:nvPr>
        </p:nvSpPr>
        <p:spPr/>
        <p:txBody>
          <a:bodyPr/>
          <a:lstStyle/>
          <a:p>
            <a:r>
              <a:rPr lang="tr-TR" dirty="0">
                <a:solidFill>
                  <a:schemeClr val="accent5"/>
                </a:solidFill>
              </a:rPr>
              <a:t>INNOVA SPRING HOMEWORK 2</a:t>
            </a:r>
          </a:p>
        </p:txBody>
      </p:sp>
      <p:sp>
        <p:nvSpPr>
          <p:cNvPr id="3" name="İçerik Yer Tutucusu 2">
            <a:extLst>
              <a:ext uri="{FF2B5EF4-FFF2-40B4-BE49-F238E27FC236}">
                <a16:creationId xmlns:a16="http://schemas.microsoft.com/office/drawing/2014/main" id="{219C21BF-0FEC-425E-80C5-8064E9F0D260}"/>
              </a:ext>
            </a:extLst>
          </p:cNvPr>
          <p:cNvSpPr>
            <a:spLocks noGrp="1"/>
          </p:cNvSpPr>
          <p:nvPr>
            <p:ph idx="1"/>
          </p:nvPr>
        </p:nvSpPr>
        <p:spPr/>
        <p:txBody>
          <a:bodyPr/>
          <a:lstStyle/>
          <a:p>
            <a:r>
              <a:rPr lang="tr-TR" dirty="0">
                <a:solidFill>
                  <a:srgbClr val="FF0000"/>
                </a:solidFill>
              </a:rPr>
              <a:t>https://github.com/MustafaBulu/InnovaSpringHomework2/tree/master/src/main/java/com/innova/homework2</a:t>
            </a:r>
          </a:p>
        </p:txBody>
      </p:sp>
    </p:spTree>
    <p:extLst>
      <p:ext uri="{BB962C8B-B14F-4D97-AF65-F5344CB8AC3E}">
        <p14:creationId xmlns:p14="http://schemas.microsoft.com/office/powerpoint/2010/main" val="21476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F9AAF8-8270-413B-8C77-94BFDE8BACD5}"/>
              </a:ext>
            </a:extLst>
          </p:cNvPr>
          <p:cNvSpPr>
            <a:spLocks noGrp="1"/>
          </p:cNvSpPr>
          <p:nvPr>
            <p:ph type="title"/>
          </p:nvPr>
        </p:nvSpPr>
        <p:spPr>
          <a:xfrm>
            <a:off x="3188563" y="639762"/>
            <a:ext cx="8610600" cy="1293028"/>
          </a:xfrm>
        </p:spPr>
        <p:txBody>
          <a:bodyPr>
            <a:noAutofit/>
          </a:bodyPr>
          <a:lstStyle/>
          <a:p>
            <a:pPr algn="l"/>
            <a:r>
              <a:rPr lang="tr-TR" sz="2800" dirty="0">
                <a:solidFill>
                  <a:schemeClr val="accent5"/>
                </a:solidFill>
                <a:latin typeface="Times New Roman" panose="02020603050405020304" pitchFamily="18" charset="0"/>
                <a:cs typeface="Times New Roman" panose="02020603050405020304" pitchFamily="18" charset="0"/>
              </a:rPr>
              <a:t>Alternatıve, ENUMQUALIFIER, QUALIFIER, Interceptor, stereotype</a:t>
            </a:r>
          </a:p>
        </p:txBody>
      </p:sp>
      <p:pic>
        <p:nvPicPr>
          <p:cNvPr id="15" name="İçerik Yer Tutucusu 14" descr="metin içeren bir resim&#10;&#10;Açıklama otomatik olarak oluşturuldu">
            <a:extLst>
              <a:ext uri="{FF2B5EF4-FFF2-40B4-BE49-F238E27FC236}">
                <a16:creationId xmlns:a16="http://schemas.microsoft.com/office/drawing/2014/main" id="{7292DE20-B1E6-4919-93CC-7F100A52A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398" y="2022225"/>
            <a:ext cx="4378053" cy="4196014"/>
          </a:xfrm>
        </p:spPr>
      </p:pic>
    </p:spTree>
    <p:extLst>
      <p:ext uri="{BB962C8B-B14F-4D97-AF65-F5344CB8AC3E}">
        <p14:creationId xmlns:p14="http://schemas.microsoft.com/office/powerpoint/2010/main" val="4145415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60016E-2CFA-4D2E-BA90-8A1CFE36E92A}"/>
              </a:ext>
            </a:extLst>
          </p:cNvPr>
          <p:cNvSpPr>
            <a:spLocks noGrp="1"/>
          </p:cNvSpPr>
          <p:nvPr>
            <p:ph type="title"/>
          </p:nvPr>
        </p:nvSpPr>
        <p:spPr/>
        <p:txBody>
          <a:bodyPr/>
          <a:lstStyle/>
          <a:p>
            <a:pPr algn="l"/>
            <a:r>
              <a:rPr lang="tr-TR" dirty="0">
                <a:solidFill>
                  <a:schemeClr val="accent5"/>
                </a:solidFill>
              </a:rPr>
              <a:t>Alternatıve</a:t>
            </a:r>
          </a:p>
        </p:txBody>
      </p:sp>
      <p:sp>
        <p:nvSpPr>
          <p:cNvPr id="7" name="İçerik Yer Tutucusu 6">
            <a:extLst>
              <a:ext uri="{FF2B5EF4-FFF2-40B4-BE49-F238E27FC236}">
                <a16:creationId xmlns:a16="http://schemas.microsoft.com/office/drawing/2014/main" id="{E3B0C884-8F57-4A89-BBD5-3B7D2ACF6B90}"/>
              </a:ext>
            </a:extLst>
          </p:cNvPr>
          <p:cNvSpPr>
            <a:spLocks noGrp="1"/>
          </p:cNvSpPr>
          <p:nvPr>
            <p:ph idx="1"/>
          </p:nvPr>
        </p:nvSpPr>
        <p:spPr/>
        <p:txBody>
          <a:bodyPr>
            <a:normAutofit/>
          </a:bodyPr>
          <a:lstStyle/>
          <a:p>
            <a:r>
              <a:rPr lang="tr-TR" sz="2800" dirty="0">
                <a:solidFill>
                  <a:srgbClr val="FF0000"/>
                </a:solidFill>
              </a:rPr>
              <a:t>Alternative de 2 tane interface den birini seçiyoruz.</a:t>
            </a:r>
          </a:p>
          <a:p>
            <a:r>
              <a:rPr lang="tr-TR" sz="2800" dirty="0">
                <a:solidFill>
                  <a:srgbClr val="FF0000"/>
                </a:solidFill>
              </a:rPr>
              <a:t>Alternativelere @Alternative eklenir.</a:t>
            </a:r>
          </a:p>
          <a:p>
            <a:r>
              <a:rPr lang="tr-TR" sz="2800" dirty="0">
                <a:solidFill>
                  <a:srgbClr val="FF0000"/>
                </a:solidFill>
              </a:rPr>
              <a:t>Beans.xml in yapılandırılması gerekir. Örneğin:</a:t>
            </a:r>
          </a:p>
          <a:p>
            <a:endParaRPr lang="tr-TR" sz="2800" dirty="0">
              <a:solidFill>
                <a:srgbClr val="FF0000"/>
              </a:solidFill>
            </a:endParaRPr>
          </a:p>
          <a:p>
            <a:pPr marL="0" indent="0">
              <a:buNone/>
            </a:pPr>
            <a:r>
              <a:rPr lang="en-US" sz="2800" dirty="0">
                <a:solidFill>
                  <a:srgbClr val="FF0000"/>
                </a:solidFill>
              </a:rPr>
              <a:t>&lt;alternatives&gt;</a:t>
            </a:r>
          </a:p>
          <a:p>
            <a:pPr marL="0" indent="0">
              <a:buNone/>
            </a:pPr>
            <a:r>
              <a:rPr lang="en-US" sz="2800" dirty="0">
                <a:solidFill>
                  <a:srgbClr val="FF0000"/>
                </a:solidFill>
              </a:rPr>
              <a:t>&lt;class&gt;com.innova.homework2.alternative.Mysql&lt;/class&gt;</a:t>
            </a:r>
          </a:p>
          <a:p>
            <a:pPr marL="0" indent="0">
              <a:buNone/>
            </a:pPr>
            <a:r>
              <a:rPr lang="en-US" sz="2800" dirty="0">
                <a:solidFill>
                  <a:srgbClr val="FF0000"/>
                </a:solidFill>
              </a:rPr>
              <a:t>&lt;/alternatives&gt;</a:t>
            </a:r>
            <a:endParaRPr lang="tr-TR" sz="2800" dirty="0">
              <a:solidFill>
                <a:srgbClr val="FF0000"/>
              </a:solidFill>
            </a:endParaRPr>
          </a:p>
        </p:txBody>
      </p:sp>
    </p:spTree>
    <p:extLst>
      <p:ext uri="{BB962C8B-B14F-4D97-AF65-F5344CB8AC3E}">
        <p14:creationId xmlns:p14="http://schemas.microsoft.com/office/powerpoint/2010/main" val="3455888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BE84EE9C-33ED-4D8A-BD3C-E94B614F0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2171" y="2397984"/>
            <a:ext cx="7311286" cy="3601996"/>
          </a:xfrm>
        </p:spPr>
      </p:pic>
      <p:sp>
        <p:nvSpPr>
          <p:cNvPr id="6" name="Başlık 1">
            <a:extLst>
              <a:ext uri="{FF2B5EF4-FFF2-40B4-BE49-F238E27FC236}">
                <a16:creationId xmlns:a16="http://schemas.microsoft.com/office/drawing/2014/main" id="{89BE366E-1478-4D9B-A755-8B1FA50C0819}"/>
              </a:ext>
            </a:extLst>
          </p:cNvPr>
          <p:cNvSpPr>
            <a:spLocks noGrp="1"/>
          </p:cNvSpPr>
          <p:nvPr>
            <p:ph type="title"/>
          </p:nvPr>
        </p:nvSpPr>
        <p:spPr>
          <a:xfrm>
            <a:off x="3222171" y="470458"/>
            <a:ext cx="8610600" cy="1293028"/>
          </a:xfrm>
        </p:spPr>
        <p:txBody>
          <a:bodyPr/>
          <a:lstStyle/>
          <a:p>
            <a:pPr algn="l"/>
            <a:r>
              <a:rPr lang="tr-TR" dirty="0">
                <a:solidFill>
                  <a:schemeClr val="accent5"/>
                </a:solidFill>
              </a:rPr>
              <a:t>Alternatıve</a:t>
            </a:r>
          </a:p>
        </p:txBody>
      </p:sp>
    </p:spTree>
    <p:extLst>
      <p:ext uri="{BB962C8B-B14F-4D97-AF65-F5344CB8AC3E}">
        <p14:creationId xmlns:p14="http://schemas.microsoft.com/office/powerpoint/2010/main" val="4013527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descr="metin içeren bir resim&#10;&#10;Açıklama otomatik olarak oluşturuldu">
            <a:extLst>
              <a:ext uri="{FF2B5EF4-FFF2-40B4-BE49-F238E27FC236}">
                <a16:creationId xmlns:a16="http://schemas.microsoft.com/office/drawing/2014/main" id="{31DFC8E6-9494-45B5-A88A-E31DEA4A9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35" y="2419258"/>
            <a:ext cx="10355929" cy="2674259"/>
          </a:xfrm>
          <a:prstGeom prst="rect">
            <a:avLst/>
          </a:prstGeom>
        </p:spPr>
      </p:pic>
      <p:sp>
        <p:nvSpPr>
          <p:cNvPr id="11" name="Başlık 1">
            <a:extLst>
              <a:ext uri="{FF2B5EF4-FFF2-40B4-BE49-F238E27FC236}">
                <a16:creationId xmlns:a16="http://schemas.microsoft.com/office/drawing/2014/main" id="{4CD62A62-4D87-4938-9882-0B575442C755}"/>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Mysql.java</a:t>
            </a:r>
          </a:p>
        </p:txBody>
      </p:sp>
    </p:spTree>
    <p:extLst>
      <p:ext uri="{BB962C8B-B14F-4D97-AF65-F5344CB8AC3E}">
        <p14:creationId xmlns:p14="http://schemas.microsoft.com/office/powerpoint/2010/main" val="2523358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descr="metin içeren bir resim&#10;&#10;Açıklama otomatik olarak oluşturuldu">
            <a:extLst>
              <a:ext uri="{FF2B5EF4-FFF2-40B4-BE49-F238E27FC236}">
                <a16:creationId xmlns:a16="http://schemas.microsoft.com/office/drawing/2014/main" id="{CCC65397-FF10-40DA-9505-4FAAB54EAD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391796"/>
            <a:ext cx="9672854" cy="3228505"/>
          </a:xfrm>
        </p:spPr>
      </p:pic>
      <p:sp>
        <p:nvSpPr>
          <p:cNvPr id="8" name="Başlık 1">
            <a:extLst>
              <a:ext uri="{FF2B5EF4-FFF2-40B4-BE49-F238E27FC236}">
                <a16:creationId xmlns:a16="http://schemas.microsoft.com/office/drawing/2014/main" id="{D71807D6-A5F5-4F89-B46F-B9520CFBF9AB}"/>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Mssql.java</a:t>
            </a:r>
          </a:p>
        </p:txBody>
      </p:sp>
    </p:spTree>
    <p:extLst>
      <p:ext uri="{BB962C8B-B14F-4D97-AF65-F5344CB8AC3E}">
        <p14:creationId xmlns:p14="http://schemas.microsoft.com/office/powerpoint/2010/main" val="1206836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F1F644AA-BB64-4A5C-9FE3-FDB7376C0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075" y="2517681"/>
            <a:ext cx="9411402" cy="3124783"/>
          </a:xfrm>
        </p:spPr>
      </p:pic>
      <p:sp>
        <p:nvSpPr>
          <p:cNvPr id="6" name="Başlık 1">
            <a:extLst>
              <a:ext uri="{FF2B5EF4-FFF2-40B4-BE49-F238E27FC236}">
                <a16:creationId xmlns:a16="http://schemas.microsoft.com/office/drawing/2014/main" id="{827A1A0D-2DFE-4DF3-98AC-588F40C0D611}"/>
              </a:ext>
            </a:extLst>
          </p:cNvPr>
          <p:cNvSpPr>
            <a:spLocks noGrp="1"/>
          </p:cNvSpPr>
          <p:nvPr>
            <p:ph type="title"/>
          </p:nvPr>
        </p:nvSpPr>
        <p:spPr>
          <a:xfrm>
            <a:off x="1139076" y="764373"/>
            <a:ext cx="9411402" cy="1293028"/>
          </a:xfrm>
        </p:spPr>
        <p:txBody>
          <a:bodyPr/>
          <a:lstStyle/>
          <a:p>
            <a:pPr algn="ctr"/>
            <a:r>
              <a:rPr lang="tr-TR" cap="none" dirty="0">
                <a:solidFill>
                  <a:schemeClr val="accent5"/>
                </a:solidFill>
              </a:rPr>
              <a:t>MariaDb.java</a:t>
            </a:r>
          </a:p>
        </p:txBody>
      </p:sp>
    </p:spTree>
    <p:extLst>
      <p:ext uri="{BB962C8B-B14F-4D97-AF65-F5344CB8AC3E}">
        <p14:creationId xmlns:p14="http://schemas.microsoft.com/office/powerpoint/2010/main" val="4279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B9C62B-3E0C-4021-99F0-18B8320187D9}"/>
              </a:ext>
            </a:extLst>
          </p:cNvPr>
          <p:cNvSpPr>
            <a:spLocks noGrp="1"/>
          </p:cNvSpPr>
          <p:nvPr>
            <p:ph type="title"/>
          </p:nvPr>
        </p:nvSpPr>
        <p:spPr/>
        <p:txBody>
          <a:bodyPr/>
          <a:lstStyle/>
          <a:p>
            <a:pPr algn="ctr"/>
            <a:r>
              <a:rPr lang="tr-TR" dirty="0">
                <a:solidFill>
                  <a:schemeClr val="accent5"/>
                </a:solidFill>
                <a:latin typeface="Times New Roman" panose="02020603050405020304" pitchFamily="18" charset="0"/>
                <a:cs typeface="Times New Roman" panose="02020603050405020304" pitchFamily="18" charset="0"/>
              </a:rPr>
              <a:t>CompILER</a:t>
            </a:r>
            <a:endParaRPr lang="tr-TR" dirty="0"/>
          </a:p>
        </p:txBody>
      </p:sp>
      <p:sp>
        <p:nvSpPr>
          <p:cNvPr id="3" name="İçerik Yer Tutucusu 2">
            <a:extLst>
              <a:ext uri="{FF2B5EF4-FFF2-40B4-BE49-F238E27FC236}">
                <a16:creationId xmlns:a16="http://schemas.microsoft.com/office/drawing/2014/main" id="{37C99675-C101-4F58-B7C5-279F0E66A447}"/>
              </a:ext>
            </a:extLst>
          </p:cNvPr>
          <p:cNvSpPr>
            <a:spLocks noGrp="1"/>
          </p:cNvSpPr>
          <p:nvPr>
            <p:ph idx="1"/>
          </p:nvPr>
        </p:nvSpPr>
        <p:spPr/>
        <p:txBody>
          <a:bodyPr/>
          <a:lstStyle/>
          <a:p>
            <a:r>
              <a:rPr lang="tr-TR" sz="2800" b="1" i="0" dirty="0">
                <a:solidFill>
                  <a:schemeClr val="accent1"/>
                </a:solidFill>
                <a:effectLst/>
                <a:latin typeface="Times New Roman" panose="02020603050405020304" pitchFamily="18" charset="0"/>
                <a:cs typeface="Times New Roman" panose="02020603050405020304" pitchFamily="18" charset="0"/>
              </a:rPr>
              <a:t>Derleyici</a:t>
            </a:r>
            <a:r>
              <a:rPr lang="tr-TR" sz="2800" b="0" i="0" dirty="0">
                <a:solidFill>
                  <a:schemeClr val="accent1"/>
                </a:solidFill>
                <a:effectLst/>
                <a:latin typeface="Times New Roman" panose="02020603050405020304" pitchFamily="18" charset="0"/>
                <a:cs typeface="Times New Roman" panose="02020603050405020304" pitchFamily="18" charset="0"/>
              </a:rPr>
              <a:t>, yüksek seviye bir programlama dilinde (high-level programming language) yazılmış bir kaynak kodun, başka bir hedef dile veya bilgisayarın/işlemcinin anlayabileceği makine diline tercümesini yapan bir programdır. </a:t>
            </a:r>
            <a:endParaRPr lang="tr-TR" sz="2800" dirty="0">
              <a:solidFill>
                <a:schemeClr val="accent1"/>
              </a:solidFill>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865664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79D28FBA-02F7-446A-A583-B488354930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6" y="2686632"/>
            <a:ext cx="10355928" cy="3038899"/>
          </a:xfrm>
        </p:spPr>
      </p:pic>
      <p:sp>
        <p:nvSpPr>
          <p:cNvPr id="6" name="Başlık 1">
            <a:extLst>
              <a:ext uri="{FF2B5EF4-FFF2-40B4-BE49-F238E27FC236}">
                <a16:creationId xmlns:a16="http://schemas.microsoft.com/office/drawing/2014/main" id="{A242704B-6BFD-4476-BF89-2909280F5342}"/>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DatabaseManager.java</a:t>
            </a:r>
          </a:p>
        </p:txBody>
      </p:sp>
    </p:spTree>
    <p:extLst>
      <p:ext uri="{BB962C8B-B14F-4D97-AF65-F5344CB8AC3E}">
        <p14:creationId xmlns:p14="http://schemas.microsoft.com/office/powerpoint/2010/main" val="4266469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7B0D8CEF-D1F9-49ED-984C-B1E20FDDB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4" y="2716567"/>
            <a:ext cx="10355929" cy="2418331"/>
          </a:xfrm>
        </p:spPr>
      </p:pic>
      <p:sp>
        <p:nvSpPr>
          <p:cNvPr id="6" name="Başlık 1">
            <a:extLst>
              <a:ext uri="{FF2B5EF4-FFF2-40B4-BE49-F238E27FC236}">
                <a16:creationId xmlns:a16="http://schemas.microsoft.com/office/drawing/2014/main" id="{3F97A935-BA98-499B-AE16-C1681D7B161D}"/>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MyDatabase.java</a:t>
            </a:r>
          </a:p>
        </p:txBody>
      </p:sp>
    </p:spTree>
    <p:extLst>
      <p:ext uri="{BB962C8B-B14F-4D97-AF65-F5344CB8AC3E}">
        <p14:creationId xmlns:p14="http://schemas.microsoft.com/office/powerpoint/2010/main" val="2248916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317345-284A-4C5C-B023-15FD07D738E6}"/>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Qualıfıer</a:t>
            </a:r>
          </a:p>
        </p:txBody>
      </p:sp>
      <p:sp>
        <p:nvSpPr>
          <p:cNvPr id="3" name="İçerik Yer Tutucusu 2">
            <a:extLst>
              <a:ext uri="{FF2B5EF4-FFF2-40B4-BE49-F238E27FC236}">
                <a16:creationId xmlns:a16="http://schemas.microsoft.com/office/drawing/2014/main" id="{2EB8C7F5-A722-495A-8A31-6D259A5FCDE6}"/>
              </a:ext>
            </a:extLst>
          </p:cNvPr>
          <p:cNvSpPr>
            <a:spLocks noGrp="1"/>
          </p:cNvSpPr>
          <p:nvPr>
            <p:ph idx="1"/>
          </p:nvPr>
        </p:nvSpPr>
        <p:spPr/>
        <p:txBody>
          <a:bodyPr/>
          <a:lstStyle/>
          <a:p>
            <a:r>
              <a:rPr lang="tr-TR"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Qualifier Annotation yapısı ile oluşturulur</a:t>
            </a:r>
          </a:p>
          <a:p>
            <a:r>
              <a:rPr lang="tr-TR"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Qualifier da 2 tane interface i istediğimde değiştirebiliyorum.</a:t>
            </a:r>
          </a:p>
          <a:p>
            <a:r>
              <a:rPr lang="tr-TR" sz="2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@default ile default olarak bir seçenek seçilir. Eğer default  seçilmek istenmez ise Qualifier Annotion yapısı ile mudahele edip @QualifierCokluSecim ekli olan seçeneği opsiyonel olarak seçebiliriz.</a:t>
            </a:r>
          </a:p>
          <a:p>
            <a:r>
              <a:rPr lang="tr-TR" sz="2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Qualifierda alternative gibi beans ile uğraşmadan kolayca seçenek değiştirebiliriz.</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31251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9402A6-9B58-42A4-9ED2-D7B18EB900B0}"/>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Qualıfıer</a:t>
            </a:r>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42CDFF94-AE9F-4F16-89AF-98363D90F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844" y="2645231"/>
            <a:ext cx="6866222" cy="3201340"/>
          </a:xfrm>
        </p:spPr>
      </p:pic>
    </p:spTree>
    <p:extLst>
      <p:ext uri="{BB962C8B-B14F-4D97-AF65-F5344CB8AC3E}">
        <p14:creationId xmlns:p14="http://schemas.microsoft.com/office/powerpoint/2010/main" val="10612910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375F1787-0FB4-4289-BECA-6BA907687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547891"/>
            <a:ext cx="10355929" cy="3020455"/>
          </a:xfrm>
        </p:spPr>
      </p:pic>
      <p:sp>
        <p:nvSpPr>
          <p:cNvPr id="9" name="Başlık 1">
            <a:extLst>
              <a:ext uri="{FF2B5EF4-FFF2-40B4-BE49-F238E27FC236}">
                <a16:creationId xmlns:a16="http://schemas.microsoft.com/office/drawing/2014/main" id="{5479FA32-0C39-4D0F-BBA3-58EFC98A9A9F}"/>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MariaDb.java</a:t>
            </a:r>
          </a:p>
        </p:txBody>
      </p:sp>
    </p:spTree>
    <p:extLst>
      <p:ext uri="{BB962C8B-B14F-4D97-AF65-F5344CB8AC3E}">
        <p14:creationId xmlns:p14="http://schemas.microsoft.com/office/powerpoint/2010/main" val="1906750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3E89BF34-F3A9-4DC0-BFC5-78EA704A40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556769"/>
            <a:ext cx="10355929" cy="2801998"/>
          </a:xfrm>
        </p:spPr>
      </p:pic>
      <p:sp>
        <p:nvSpPr>
          <p:cNvPr id="6" name="Başlık 1">
            <a:extLst>
              <a:ext uri="{FF2B5EF4-FFF2-40B4-BE49-F238E27FC236}">
                <a16:creationId xmlns:a16="http://schemas.microsoft.com/office/drawing/2014/main" id="{C749E446-763E-4634-8DD9-3D8A09AC2649}"/>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Mssql.java</a:t>
            </a:r>
          </a:p>
        </p:txBody>
      </p:sp>
    </p:spTree>
    <p:extLst>
      <p:ext uri="{BB962C8B-B14F-4D97-AF65-F5344CB8AC3E}">
        <p14:creationId xmlns:p14="http://schemas.microsoft.com/office/powerpoint/2010/main" val="4116077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16A82FBF-795B-4A26-80D7-F0F6B49488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6" y="2379216"/>
            <a:ext cx="10355928" cy="2660419"/>
          </a:xfrm>
        </p:spPr>
      </p:pic>
      <p:sp>
        <p:nvSpPr>
          <p:cNvPr id="6" name="Başlık 1">
            <a:extLst>
              <a:ext uri="{FF2B5EF4-FFF2-40B4-BE49-F238E27FC236}">
                <a16:creationId xmlns:a16="http://schemas.microsoft.com/office/drawing/2014/main" id="{6FADF182-5252-4DE2-821B-9BF5649411DE}"/>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MyConnectedDatabase.java</a:t>
            </a:r>
          </a:p>
        </p:txBody>
      </p:sp>
    </p:spTree>
    <p:extLst>
      <p:ext uri="{BB962C8B-B14F-4D97-AF65-F5344CB8AC3E}">
        <p14:creationId xmlns:p14="http://schemas.microsoft.com/office/powerpoint/2010/main" val="2526655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7D3DAA01-DB5F-400A-8925-9C81A8F3A1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405849"/>
            <a:ext cx="10355929" cy="2732239"/>
          </a:xfrm>
        </p:spPr>
      </p:pic>
      <p:sp>
        <p:nvSpPr>
          <p:cNvPr id="6" name="Başlık 1">
            <a:extLst>
              <a:ext uri="{FF2B5EF4-FFF2-40B4-BE49-F238E27FC236}">
                <a16:creationId xmlns:a16="http://schemas.microsoft.com/office/drawing/2014/main" id="{95ED977D-ECF3-4329-AAC4-A3904CA9E2F4}"/>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Mysql.java</a:t>
            </a:r>
          </a:p>
        </p:txBody>
      </p:sp>
    </p:spTree>
    <p:extLst>
      <p:ext uri="{BB962C8B-B14F-4D97-AF65-F5344CB8AC3E}">
        <p14:creationId xmlns:p14="http://schemas.microsoft.com/office/powerpoint/2010/main" val="565821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D231A6B8-8E1A-4FD3-A231-56652FBDE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583402"/>
            <a:ext cx="10355929" cy="2935811"/>
          </a:xfrm>
        </p:spPr>
      </p:pic>
      <p:sp>
        <p:nvSpPr>
          <p:cNvPr id="6" name="Başlık 1">
            <a:extLst>
              <a:ext uri="{FF2B5EF4-FFF2-40B4-BE49-F238E27FC236}">
                <a16:creationId xmlns:a16="http://schemas.microsoft.com/office/drawing/2014/main" id="{F2F66709-9AF5-48DD-9D02-88CA0D42BDD7}"/>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QualifierMainTest.java</a:t>
            </a:r>
          </a:p>
        </p:txBody>
      </p:sp>
    </p:spTree>
    <p:extLst>
      <p:ext uri="{BB962C8B-B14F-4D97-AF65-F5344CB8AC3E}">
        <p14:creationId xmlns:p14="http://schemas.microsoft.com/office/powerpoint/2010/main" val="1359968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A271113C-9555-4C24-9436-9579478C03A3}"/>
              </a:ext>
            </a:extLst>
          </p:cNvPr>
          <p:cNvPicPr>
            <a:picLocks noGrp="1" noChangeAspect="1"/>
          </p:cNvPicPr>
          <p:nvPr>
            <p:ph idx="1"/>
          </p:nvPr>
        </p:nvPicPr>
        <p:blipFill>
          <a:blip r:embed="rId2"/>
          <a:stretch>
            <a:fillRect/>
          </a:stretch>
        </p:blipFill>
        <p:spPr>
          <a:xfrm>
            <a:off x="918034" y="2486819"/>
            <a:ext cx="10355929" cy="3438525"/>
          </a:xfrm>
        </p:spPr>
      </p:pic>
      <p:sp>
        <p:nvSpPr>
          <p:cNvPr id="6" name="Başlık 1">
            <a:extLst>
              <a:ext uri="{FF2B5EF4-FFF2-40B4-BE49-F238E27FC236}">
                <a16:creationId xmlns:a16="http://schemas.microsoft.com/office/drawing/2014/main" id="{467E987F-4B33-4A49-BE3F-18001F42FF60}"/>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QualifierManager.java</a:t>
            </a:r>
          </a:p>
        </p:txBody>
      </p:sp>
    </p:spTree>
    <p:extLst>
      <p:ext uri="{BB962C8B-B14F-4D97-AF65-F5344CB8AC3E}">
        <p14:creationId xmlns:p14="http://schemas.microsoft.com/office/powerpoint/2010/main" val="305742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60CEB2-8B8E-4A2C-9AB3-D45A4A17ED2E}"/>
              </a:ext>
            </a:extLst>
          </p:cNvPr>
          <p:cNvSpPr>
            <a:spLocks noGrp="1"/>
          </p:cNvSpPr>
          <p:nvPr>
            <p:ph type="title"/>
          </p:nvPr>
        </p:nvSpPr>
        <p:spPr/>
        <p:txBody>
          <a:bodyPr/>
          <a:lstStyle/>
          <a:p>
            <a:pPr algn="ctr"/>
            <a:r>
              <a:rPr lang="tr-TR" dirty="0">
                <a:solidFill>
                  <a:schemeClr val="accent5"/>
                </a:solidFill>
                <a:latin typeface="Times New Roman" panose="02020603050405020304" pitchFamily="18" charset="0"/>
                <a:cs typeface="Times New Roman" panose="02020603050405020304" pitchFamily="18" charset="0"/>
              </a:rPr>
              <a:t>INTERPRETER</a:t>
            </a:r>
          </a:p>
        </p:txBody>
      </p:sp>
      <p:sp>
        <p:nvSpPr>
          <p:cNvPr id="3" name="İçerik Yer Tutucusu 2">
            <a:extLst>
              <a:ext uri="{FF2B5EF4-FFF2-40B4-BE49-F238E27FC236}">
                <a16:creationId xmlns:a16="http://schemas.microsoft.com/office/drawing/2014/main" id="{051D05BA-9B09-4A1E-A3A7-88516DBBAC19}"/>
              </a:ext>
            </a:extLst>
          </p:cNvPr>
          <p:cNvSpPr>
            <a:spLocks noGrp="1"/>
          </p:cNvSpPr>
          <p:nvPr>
            <p:ph idx="1"/>
          </p:nvPr>
        </p:nvSpPr>
        <p:spPr/>
        <p:txBody>
          <a:bodyPr>
            <a:normAutofit/>
          </a:bodyPr>
          <a:lstStyle/>
          <a:p>
            <a:r>
              <a:rPr lang="tr-TR" sz="2800" dirty="0">
                <a:solidFill>
                  <a:schemeClr val="accent1"/>
                </a:solidFill>
                <a:latin typeface="Times New Roman" panose="02020603050405020304" pitchFamily="18" charset="0"/>
                <a:cs typeface="Times New Roman" panose="02020603050405020304" pitchFamily="18" charset="0"/>
              </a:rPr>
              <a:t>Interpreter, yüksek seviyeli programlama dili ile yazılmış bir programı adım adım makine diline çeviren ve makine dilindeki talimatları çalıştıran programlardır.</a:t>
            </a:r>
          </a:p>
        </p:txBody>
      </p:sp>
    </p:spTree>
    <p:extLst>
      <p:ext uri="{BB962C8B-B14F-4D97-AF65-F5344CB8AC3E}">
        <p14:creationId xmlns:p14="http://schemas.microsoft.com/office/powerpoint/2010/main" val="3312904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333B1162-CA43-4C86-AF99-FC890451BA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370338"/>
            <a:ext cx="10355929" cy="2969376"/>
          </a:xfrm>
        </p:spPr>
      </p:pic>
      <p:sp>
        <p:nvSpPr>
          <p:cNvPr id="6" name="Başlık 1">
            <a:extLst>
              <a:ext uri="{FF2B5EF4-FFF2-40B4-BE49-F238E27FC236}">
                <a16:creationId xmlns:a16="http://schemas.microsoft.com/office/drawing/2014/main" id="{44E7E0CF-066F-44B4-A6F2-2F83D89EEB0A}"/>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QualifierSelection.java</a:t>
            </a:r>
          </a:p>
        </p:txBody>
      </p:sp>
    </p:spTree>
    <p:extLst>
      <p:ext uri="{BB962C8B-B14F-4D97-AF65-F5344CB8AC3E}">
        <p14:creationId xmlns:p14="http://schemas.microsoft.com/office/powerpoint/2010/main" val="3561638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FCABC9-E4C7-4E4C-89EE-769C6C325558}"/>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ENUMQUALIFIER</a:t>
            </a:r>
          </a:p>
        </p:txBody>
      </p:sp>
      <p:sp>
        <p:nvSpPr>
          <p:cNvPr id="3" name="İçerik Yer Tutucusu 2">
            <a:extLst>
              <a:ext uri="{FF2B5EF4-FFF2-40B4-BE49-F238E27FC236}">
                <a16:creationId xmlns:a16="http://schemas.microsoft.com/office/drawing/2014/main" id="{A006CBD6-773D-4D23-9514-ED373900ACAA}"/>
              </a:ext>
            </a:extLst>
          </p:cNvPr>
          <p:cNvSpPr>
            <a:spLocks noGrp="1"/>
          </p:cNvSpPr>
          <p:nvPr>
            <p:ph idx="1"/>
          </p:nvPr>
        </p:nvSpPr>
        <p:spPr>
          <a:xfrm>
            <a:off x="685800" y="1926454"/>
            <a:ext cx="10820400" cy="4292231"/>
          </a:xfrm>
        </p:spPr>
        <p:txBody>
          <a:bodyPr>
            <a:normAutofit lnSpcReduction="10000"/>
          </a:bodyPr>
          <a:lstStyle/>
          <a:p>
            <a:r>
              <a:rPr lang="tr-TR" sz="2800" dirty="0">
                <a:solidFill>
                  <a:schemeClr val="accent1"/>
                </a:solidFill>
              </a:rPr>
              <a:t>Qualifier a ek olarak enum oluştururuz.</a:t>
            </a:r>
          </a:p>
          <a:p>
            <a:endParaRPr lang="tr-TR" sz="2800" dirty="0"/>
          </a:p>
          <a:p>
            <a:pPr marL="0" indent="0" algn="l">
              <a:buNone/>
            </a:pPr>
            <a:r>
              <a:rPr lang="tr-TR" sz="2800" dirty="0">
                <a:solidFill>
                  <a:srgbClr val="CC7832"/>
                </a:solidFill>
                <a:latin typeface="Consolas" panose="020B0609020204030204" pitchFamily="49" charset="0"/>
              </a:rPr>
              <a:t>public</a:t>
            </a:r>
            <a:r>
              <a:rPr lang="tr-TR" sz="2800" dirty="0">
                <a:solidFill>
                  <a:srgbClr val="D8D8D8"/>
                </a:solidFill>
                <a:latin typeface="Consolas" panose="020B0609020204030204" pitchFamily="49" charset="0"/>
              </a:rPr>
              <a:t> </a:t>
            </a:r>
            <a:r>
              <a:rPr lang="tr-TR" sz="2800" dirty="0">
                <a:solidFill>
                  <a:srgbClr val="CC7832"/>
                </a:solidFill>
                <a:latin typeface="Consolas" panose="020B0609020204030204" pitchFamily="49" charset="0"/>
              </a:rPr>
              <a:t>enum</a:t>
            </a:r>
            <a:r>
              <a:rPr lang="tr-TR" sz="2800" dirty="0">
                <a:solidFill>
                  <a:srgbClr val="D8D8D8"/>
                </a:solidFill>
                <a:latin typeface="Consolas" panose="020B0609020204030204" pitchFamily="49" charset="0"/>
              </a:rPr>
              <a:t> </a:t>
            </a:r>
            <a:r>
              <a:rPr lang="tr-TR" sz="2800" dirty="0">
                <a:solidFill>
                  <a:srgbClr val="7FB347"/>
                </a:solidFill>
                <a:latin typeface="Consolas" panose="020B0609020204030204" pitchFamily="49" charset="0"/>
              </a:rPr>
              <a:t>ENUMFORQUALIFIER</a:t>
            </a:r>
            <a:r>
              <a:rPr lang="tr-TR" sz="2800" dirty="0">
                <a:solidFill>
                  <a:srgbClr val="D8D8D8"/>
                </a:solidFill>
                <a:latin typeface="Consolas" panose="020B0609020204030204" pitchFamily="49" charset="0"/>
              </a:rPr>
              <a:t> {</a:t>
            </a:r>
          </a:p>
          <a:p>
            <a:pPr marL="0" indent="0" algn="l">
              <a:buNone/>
            </a:pPr>
            <a:r>
              <a:rPr lang="tr-TR" sz="2800" dirty="0">
                <a:solidFill>
                  <a:srgbClr val="9876AA"/>
                </a:solidFill>
                <a:latin typeface="Consolas" panose="020B0609020204030204" pitchFamily="49" charset="0"/>
              </a:rPr>
              <a:t>ELEMENT1</a:t>
            </a:r>
            <a:r>
              <a:rPr lang="tr-TR" sz="2800" dirty="0">
                <a:solidFill>
                  <a:srgbClr val="D8D8D8"/>
                </a:solidFill>
                <a:latin typeface="Consolas" panose="020B0609020204030204" pitchFamily="49" charset="0"/>
              </a:rPr>
              <a:t>, </a:t>
            </a:r>
            <a:r>
              <a:rPr lang="tr-TR" sz="2800" dirty="0">
                <a:solidFill>
                  <a:srgbClr val="9876AA"/>
                </a:solidFill>
                <a:latin typeface="Consolas" panose="020B0609020204030204" pitchFamily="49" charset="0"/>
              </a:rPr>
              <a:t>ELEMENT2</a:t>
            </a:r>
            <a:r>
              <a:rPr lang="tr-TR" sz="2800" dirty="0">
                <a:solidFill>
                  <a:srgbClr val="D8D8D8"/>
                </a:solidFill>
                <a:latin typeface="Consolas" panose="020B0609020204030204" pitchFamily="49" charset="0"/>
              </a:rPr>
              <a:t>, </a:t>
            </a:r>
            <a:r>
              <a:rPr lang="tr-TR" sz="2800" dirty="0">
                <a:solidFill>
                  <a:srgbClr val="9876AA"/>
                </a:solidFill>
                <a:latin typeface="Consolas" panose="020B0609020204030204" pitchFamily="49" charset="0"/>
              </a:rPr>
              <a:t>ELEMENT3</a:t>
            </a:r>
            <a:endParaRPr lang="tr-TR" sz="2800" dirty="0">
              <a:latin typeface="Consolas" panose="020B0609020204030204" pitchFamily="49" charset="0"/>
            </a:endParaRPr>
          </a:p>
          <a:p>
            <a:pPr marL="0" indent="0" algn="l">
              <a:buNone/>
            </a:pPr>
            <a:r>
              <a:rPr lang="tr-TR" sz="2800" dirty="0">
                <a:solidFill>
                  <a:srgbClr val="D8D8D8"/>
                </a:solidFill>
                <a:latin typeface="Consolas" panose="020B0609020204030204" pitchFamily="49" charset="0"/>
              </a:rPr>
              <a:t>}</a:t>
            </a:r>
          </a:p>
          <a:p>
            <a:pPr marL="0" indent="0" algn="l">
              <a:buNone/>
            </a:pPr>
            <a:endParaRPr lang="tr-TR" sz="2800" dirty="0">
              <a:solidFill>
                <a:srgbClr val="D8D8D8"/>
              </a:solidFill>
              <a:latin typeface="Consolas" panose="020B0609020204030204" pitchFamily="49" charset="0"/>
            </a:endParaRPr>
          </a:p>
          <a:p>
            <a:pPr marL="0" indent="0" algn="l">
              <a:buNone/>
            </a:pPr>
            <a:r>
              <a:rPr lang="tr-TR" sz="2800" dirty="0">
                <a:solidFill>
                  <a:schemeClr val="accent1"/>
                </a:solidFill>
                <a:latin typeface="Consolas" panose="020B0609020204030204" pitchFamily="49" charset="0"/>
              </a:rPr>
              <a:t>Bu enum yapısı diğer opsiyonel seçeneklere @ENUMFORQUALIFIER diye eklenir. Ve bunlar seçilmek istenirse bu annotationlar ile seçilebilirler.</a:t>
            </a:r>
          </a:p>
          <a:p>
            <a:pPr marL="0" indent="0" algn="l">
              <a:buNone/>
            </a:pPr>
            <a:endParaRPr lang="tr-TR" sz="1800" dirty="0">
              <a:solidFill>
                <a:srgbClr val="D8D8D8"/>
              </a:solidFill>
              <a:latin typeface="Consolas" panose="020B0609020204030204" pitchFamily="49" charset="0"/>
            </a:endParaRPr>
          </a:p>
        </p:txBody>
      </p:sp>
    </p:spTree>
    <p:extLst>
      <p:ext uri="{BB962C8B-B14F-4D97-AF65-F5344CB8AC3E}">
        <p14:creationId xmlns:p14="http://schemas.microsoft.com/office/powerpoint/2010/main" val="1746987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BE822F-D34B-4E69-ADC4-69F79C4917C3}"/>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ENUMQUALIFIER</a:t>
            </a:r>
            <a:endParaRPr lang="tr-TR" dirty="0"/>
          </a:p>
        </p:txBody>
      </p:sp>
      <p:pic>
        <p:nvPicPr>
          <p:cNvPr id="5" name="İçerik Yer Tutucusu 4" descr="metin içeren bir resim&#10;&#10;Açıklama otomatik olarak oluşturuldu">
            <a:extLst>
              <a:ext uri="{FF2B5EF4-FFF2-40B4-BE49-F238E27FC236}">
                <a16:creationId xmlns:a16="http://schemas.microsoft.com/office/drawing/2014/main" id="{7BCA8D90-6C7F-442F-BB05-0EA945C2E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903113"/>
            <a:ext cx="5510535" cy="3965313"/>
          </a:xfrm>
        </p:spPr>
      </p:pic>
    </p:spTree>
    <p:extLst>
      <p:ext uri="{BB962C8B-B14F-4D97-AF65-F5344CB8AC3E}">
        <p14:creationId xmlns:p14="http://schemas.microsoft.com/office/powerpoint/2010/main" val="2106793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210F5C39-9581-4E47-A201-3C856C064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4" y="2021356"/>
            <a:ext cx="10355929" cy="3370754"/>
          </a:xfrm>
        </p:spPr>
      </p:pic>
      <p:sp>
        <p:nvSpPr>
          <p:cNvPr id="6" name="Başlık 1">
            <a:extLst>
              <a:ext uri="{FF2B5EF4-FFF2-40B4-BE49-F238E27FC236}">
                <a16:creationId xmlns:a16="http://schemas.microsoft.com/office/drawing/2014/main" id="{DA5F5351-04EE-48ED-AB17-4D7E809F4908}"/>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DefaultDatabase.java</a:t>
            </a:r>
          </a:p>
        </p:txBody>
      </p:sp>
    </p:spTree>
    <p:extLst>
      <p:ext uri="{BB962C8B-B14F-4D97-AF65-F5344CB8AC3E}">
        <p14:creationId xmlns:p14="http://schemas.microsoft.com/office/powerpoint/2010/main" val="3104894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CA90384D-A982-4071-A429-3DF191CBB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836505"/>
            <a:ext cx="10355928" cy="2298313"/>
          </a:xfrm>
        </p:spPr>
      </p:pic>
      <p:sp>
        <p:nvSpPr>
          <p:cNvPr id="6" name="Başlık 1">
            <a:extLst>
              <a:ext uri="{FF2B5EF4-FFF2-40B4-BE49-F238E27FC236}">
                <a16:creationId xmlns:a16="http://schemas.microsoft.com/office/drawing/2014/main" id="{7B7CC21A-46D4-462B-BC32-A8871E813FDC}"/>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EDatabaseVersion.java</a:t>
            </a:r>
          </a:p>
        </p:txBody>
      </p:sp>
    </p:spTree>
    <p:extLst>
      <p:ext uri="{BB962C8B-B14F-4D97-AF65-F5344CB8AC3E}">
        <p14:creationId xmlns:p14="http://schemas.microsoft.com/office/powerpoint/2010/main" val="3724386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99C37973-29D5-4213-A14B-03F1967D3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427885"/>
            <a:ext cx="10355929" cy="3285236"/>
          </a:xfrm>
        </p:spPr>
      </p:pic>
      <p:sp>
        <p:nvSpPr>
          <p:cNvPr id="6" name="Başlık 1">
            <a:extLst>
              <a:ext uri="{FF2B5EF4-FFF2-40B4-BE49-F238E27FC236}">
                <a16:creationId xmlns:a16="http://schemas.microsoft.com/office/drawing/2014/main" id="{739FE136-420B-4816-8058-6550F29EF21D}"/>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EQualifier.java</a:t>
            </a:r>
          </a:p>
        </p:txBody>
      </p:sp>
    </p:spTree>
    <p:extLst>
      <p:ext uri="{BB962C8B-B14F-4D97-AF65-F5344CB8AC3E}">
        <p14:creationId xmlns:p14="http://schemas.microsoft.com/office/powerpoint/2010/main" val="2497002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0829C98A-CB1E-491A-9646-A1047762F7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357204"/>
            <a:ext cx="10355929" cy="2858668"/>
          </a:xfrm>
        </p:spPr>
      </p:pic>
      <p:sp>
        <p:nvSpPr>
          <p:cNvPr id="6" name="Başlık 1">
            <a:extLst>
              <a:ext uri="{FF2B5EF4-FFF2-40B4-BE49-F238E27FC236}">
                <a16:creationId xmlns:a16="http://schemas.microsoft.com/office/drawing/2014/main" id="{AB39F06E-6DED-4891-9457-FB0DD3CB5013}"/>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MariaDb.java</a:t>
            </a:r>
          </a:p>
        </p:txBody>
      </p:sp>
    </p:spTree>
    <p:extLst>
      <p:ext uri="{BB962C8B-B14F-4D97-AF65-F5344CB8AC3E}">
        <p14:creationId xmlns:p14="http://schemas.microsoft.com/office/powerpoint/2010/main" val="41738342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98AFFD98-8996-4EBB-8804-D9105BAB04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8263" y="2258008"/>
            <a:ext cx="10360815" cy="2939143"/>
          </a:xfrm>
        </p:spPr>
      </p:pic>
      <p:sp>
        <p:nvSpPr>
          <p:cNvPr id="6" name="Başlık 1">
            <a:extLst>
              <a:ext uri="{FF2B5EF4-FFF2-40B4-BE49-F238E27FC236}">
                <a16:creationId xmlns:a16="http://schemas.microsoft.com/office/drawing/2014/main" id="{7BA86A6B-99C6-4CA2-AC8F-4F29607E0E2C}"/>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Mssql.java</a:t>
            </a:r>
          </a:p>
        </p:txBody>
      </p:sp>
    </p:spTree>
    <p:extLst>
      <p:ext uri="{BB962C8B-B14F-4D97-AF65-F5344CB8AC3E}">
        <p14:creationId xmlns:p14="http://schemas.microsoft.com/office/powerpoint/2010/main" val="1766878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FD672FEA-5920-4377-9BBA-B4C448C33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673266"/>
            <a:ext cx="10355929" cy="2361607"/>
          </a:xfrm>
        </p:spPr>
      </p:pic>
      <p:sp>
        <p:nvSpPr>
          <p:cNvPr id="6" name="Başlık 1">
            <a:extLst>
              <a:ext uri="{FF2B5EF4-FFF2-40B4-BE49-F238E27FC236}">
                <a16:creationId xmlns:a16="http://schemas.microsoft.com/office/drawing/2014/main" id="{AC244ECA-6C52-4038-BBA4-4A0C7DAC3A97}"/>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MyDatabaseVersion.java</a:t>
            </a:r>
          </a:p>
        </p:txBody>
      </p:sp>
    </p:spTree>
    <p:extLst>
      <p:ext uri="{BB962C8B-B14F-4D97-AF65-F5344CB8AC3E}">
        <p14:creationId xmlns:p14="http://schemas.microsoft.com/office/powerpoint/2010/main" val="2260943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C4F633B8-8EF1-424D-B7B4-0B96E3D01E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193925"/>
            <a:ext cx="10355929" cy="4024313"/>
          </a:xfrm>
        </p:spPr>
      </p:pic>
      <p:sp>
        <p:nvSpPr>
          <p:cNvPr id="6" name="Başlık 1">
            <a:extLst>
              <a:ext uri="{FF2B5EF4-FFF2-40B4-BE49-F238E27FC236}">
                <a16:creationId xmlns:a16="http://schemas.microsoft.com/office/drawing/2014/main" id="{D2D9DA7A-D1E0-4E79-A7B3-590A4E3280A4}"/>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QualifierManager.java</a:t>
            </a:r>
          </a:p>
        </p:txBody>
      </p:sp>
    </p:spTree>
    <p:extLst>
      <p:ext uri="{BB962C8B-B14F-4D97-AF65-F5344CB8AC3E}">
        <p14:creationId xmlns:p14="http://schemas.microsoft.com/office/powerpoint/2010/main" val="209487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60CEB2-8B8E-4A2C-9AB3-D45A4A17ED2E}"/>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Compıler INTERPRETER farkı</a:t>
            </a:r>
          </a:p>
        </p:txBody>
      </p:sp>
      <p:sp>
        <p:nvSpPr>
          <p:cNvPr id="3" name="İçerik Yer Tutucusu 2">
            <a:extLst>
              <a:ext uri="{FF2B5EF4-FFF2-40B4-BE49-F238E27FC236}">
                <a16:creationId xmlns:a16="http://schemas.microsoft.com/office/drawing/2014/main" id="{051D05BA-9B09-4A1E-A3A7-88516DBBAC19}"/>
              </a:ext>
            </a:extLst>
          </p:cNvPr>
          <p:cNvSpPr>
            <a:spLocks noGrp="1"/>
          </p:cNvSpPr>
          <p:nvPr>
            <p:ph idx="1"/>
          </p:nvPr>
        </p:nvSpPr>
        <p:spPr/>
        <p:txBody>
          <a:bodyPr>
            <a:normAutofit/>
          </a:bodyPr>
          <a:lstStyle/>
          <a:p>
            <a:r>
              <a:rPr lang="tr-TR" sz="2800" b="0" i="0" dirty="0">
                <a:solidFill>
                  <a:schemeClr val="accent1"/>
                </a:solidFill>
                <a:effectLst/>
                <a:latin typeface="Times New Roman" panose="02020603050405020304" pitchFamily="18" charset="0"/>
                <a:cs typeface="Times New Roman" panose="02020603050405020304" pitchFamily="18" charset="0"/>
              </a:rPr>
              <a:t>Compiler bir programı bütün olarak alır ve çevirirken; Interpreter programı satır Çöpler çevirir.</a:t>
            </a:r>
          </a:p>
          <a:p>
            <a:r>
              <a:rPr lang="tr-TR" sz="2800" b="0" i="0" dirty="0">
                <a:solidFill>
                  <a:schemeClr val="accent1"/>
                </a:solidFill>
                <a:effectLst/>
                <a:latin typeface="Times New Roman" panose="02020603050405020304" pitchFamily="18" charset="0"/>
                <a:cs typeface="Times New Roman" panose="02020603050405020304" pitchFamily="18" charset="0"/>
              </a:rPr>
              <a:t>Compiler’da, bir hata oluştuduğunda, çeviri işlemi durur ve hata giderildikten sonra bütün program yeniden çeviri işlemine tabii tutulur. Interpreter, bunun tam aksine olarak, eğer bir hata meydana geldiğinde, o anki çeviriyi engeller ve hata giderildiğine çeviriyi kaldığı yerden devam ettirir. Bu yüzden debug işlemi daha kolaydır.</a:t>
            </a:r>
            <a:endParaRPr lang="tr-TR"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428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D49730-3B64-4DF5-85D3-602BD47D83C1}"/>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Interceptor</a:t>
            </a:r>
          </a:p>
        </p:txBody>
      </p:sp>
      <p:sp>
        <p:nvSpPr>
          <p:cNvPr id="3" name="İçerik Yer Tutucusu 2">
            <a:extLst>
              <a:ext uri="{FF2B5EF4-FFF2-40B4-BE49-F238E27FC236}">
                <a16:creationId xmlns:a16="http://schemas.microsoft.com/office/drawing/2014/main" id="{1EBC1631-DBDB-4881-8259-5C0775D0A898}"/>
              </a:ext>
            </a:extLst>
          </p:cNvPr>
          <p:cNvSpPr>
            <a:spLocks noGrp="1"/>
          </p:cNvSpPr>
          <p:nvPr>
            <p:ph idx="1"/>
          </p:nvPr>
        </p:nvSpPr>
        <p:spPr/>
        <p:txBody>
          <a:bodyPr>
            <a:normAutofit/>
          </a:bodyPr>
          <a:lstStyle/>
          <a:p>
            <a:r>
              <a:rPr lang="tr-TR" sz="2800" dirty="0">
                <a:solidFill>
                  <a:schemeClr val="accent1"/>
                </a:solidFill>
              </a:rPr>
              <a:t>Interceptor yapılarında interceptor ve interceptor binding annotation bileşenlerini kullanıyoruz.</a:t>
            </a:r>
          </a:p>
          <a:p>
            <a:r>
              <a:rPr lang="tr-TR" sz="2800" dirty="0">
                <a:solidFill>
                  <a:schemeClr val="accent1"/>
                </a:solidFill>
              </a:rPr>
              <a:t>Interceptor belirli durumlar için önlem almak bir işlemin arasına başka bir işlem sokmak gibi sebeplerle kullanılabilir. Örneğin kullanılan bir methodu belirli şartlara göre kesip başka bir işlem yapabilir.</a:t>
            </a:r>
          </a:p>
        </p:txBody>
      </p:sp>
    </p:spTree>
    <p:extLst>
      <p:ext uri="{BB962C8B-B14F-4D97-AF65-F5344CB8AC3E}">
        <p14:creationId xmlns:p14="http://schemas.microsoft.com/office/powerpoint/2010/main" val="407548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F9725C-F824-48A5-9E89-B143E86F2BF0}"/>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Interceptor</a:t>
            </a:r>
            <a:endParaRPr lang="tr-TR" dirty="0"/>
          </a:p>
        </p:txBody>
      </p:sp>
      <p:pic>
        <p:nvPicPr>
          <p:cNvPr id="7" name="İçerik Yer Tutucusu 6" descr="metin içeren bir resim&#10;&#10;Açıklama otomatik olarak oluşturuldu">
            <a:extLst>
              <a:ext uri="{FF2B5EF4-FFF2-40B4-BE49-F238E27FC236}">
                <a16:creationId xmlns:a16="http://schemas.microsoft.com/office/drawing/2014/main" id="{192FDB9F-343C-4D2F-9C50-58ED9E6AB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506284"/>
            <a:ext cx="5496245" cy="2919167"/>
          </a:xfrm>
        </p:spPr>
      </p:pic>
    </p:spTree>
    <p:extLst>
      <p:ext uri="{BB962C8B-B14F-4D97-AF65-F5344CB8AC3E}">
        <p14:creationId xmlns:p14="http://schemas.microsoft.com/office/powerpoint/2010/main" val="408037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FFEFDC11-7BD5-48A0-A656-D0700C0AA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061603"/>
            <a:ext cx="10355929" cy="3957457"/>
          </a:xfrm>
        </p:spPr>
      </p:pic>
      <p:sp>
        <p:nvSpPr>
          <p:cNvPr id="6" name="Başlık 1">
            <a:extLst>
              <a:ext uri="{FF2B5EF4-FFF2-40B4-BE49-F238E27FC236}">
                <a16:creationId xmlns:a16="http://schemas.microsoft.com/office/drawing/2014/main" id="{E75ED10D-7333-4853-B193-C946621AB1D7}"/>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Bean.java</a:t>
            </a:r>
          </a:p>
        </p:txBody>
      </p:sp>
    </p:spTree>
    <p:extLst>
      <p:ext uri="{BB962C8B-B14F-4D97-AF65-F5344CB8AC3E}">
        <p14:creationId xmlns:p14="http://schemas.microsoft.com/office/powerpoint/2010/main" val="379785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2DEAA77A-325A-4C6F-B4A0-D9A3E6429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6" y="2267996"/>
            <a:ext cx="10355928" cy="2985982"/>
          </a:xfrm>
        </p:spPr>
      </p:pic>
      <p:sp>
        <p:nvSpPr>
          <p:cNvPr id="6" name="Başlık 1">
            <a:extLst>
              <a:ext uri="{FF2B5EF4-FFF2-40B4-BE49-F238E27FC236}">
                <a16:creationId xmlns:a16="http://schemas.microsoft.com/office/drawing/2014/main" id="{EFB7548B-BDE3-4FD3-B32E-6AAEDF7B12C6}"/>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DatabaseInterceptorInterface.java</a:t>
            </a:r>
          </a:p>
        </p:txBody>
      </p:sp>
    </p:spTree>
    <p:extLst>
      <p:ext uri="{BB962C8B-B14F-4D97-AF65-F5344CB8AC3E}">
        <p14:creationId xmlns:p14="http://schemas.microsoft.com/office/powerpoint/2010/main" val="2571993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8017A9EE-54D8-4858-9941-079779E12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193925"/>
            <a:ext cx="10355929" cy="4024313"/>
          </a:xfrm>
        </p:spPr>
      </p:pic>
      <p:sp>
        <p:nvSpPr>
          <p:cNvPr id="6" name="Başlık 1">
            <a:extLst>
              <a:ext uri="{FF2B5EF4-FFF2-40B4-BE49-F238E27FC236}">
                <a16:creationId xmlns:a16="http://schemas.microsoft.com/office/drawing/2014/main" id="{161004FC-95D5-4749-9ABA-1FCF64E44A50}"/>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DatabaseInterceptorMethod.java</a:t>
            </a:r>
          </a:p>
        </p:txBody>
      </p:sp>
    </p:spTree>
    <p:extLst>
      <p:ext uri="{BB962C8B-B14F-4D97-AF65-F5344CB8AC3E}">
        <p14:creationId xmlns:p14="http://schemas.microsoft.com/office/powerpoint/2010/main" val="909762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00F43BE0-DEAB-4951-AF10-BDEEED8E1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361352"/>
            <a:ext cx="10355929" cy="3230289"/>
          </a:xfrm>
        </p:spPr>
      </p:pic>
      <p:sp>
        <p:nvSpPr>
          <p:cNvPr id="6" name="Başlık 1">
            <a:extLst>
              <a:ext uri="{FF2B5EF4-FFF2-40B4-BE49-F238E27FC236}">
                <a16:creationId xmlns:a16="http://schemas.microsoft.com/office/drawing/2014/main" id="{711C1580-A0C5-4BF4-ADF6-B65918AE8790}"/>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DatabaseLogin.java</a:t>
            </a:r>
          </a:p>
        </p:txBody>
      </p:sp>
    </p:spTree>
    <p:extLst>
      <p:ext uri="{BB962C8B-B14F-4D97-AF65-F5344CB8AC3E}">
        <p14:creationId xmlns:p14="http://schemas.microsoft.com/office/powerpoint/2010/main" val="3126978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1D55DE-2030-4978-9208-1A2DEED3446D}"/>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Stereotype</a:t>
            </a:r>
          </a:p>
        </p:txBody>
      </p:sp>
      <p:sp>
        <p:nvSpPr>
          <p:cNvPr id="3" name="İçerik Yer Tutucusu 2">
            <a:extLst>
              <a:ext uri="{FF2B5EF4-FFF2-40B4-BE49-F238E27FC236}">
                <a16:creationId xmlns:a16="http://schemas.microsoft.com/office/drawing/2014/main" id="{D1C9448F-3A8F-48A5-AB4E-0E3E45E775B4}"/>
              </a:ext>
            </a:extLst>
          </p:cNvPr>
          <p:cNvSpPr>
            <a:spLocks noGrp="1"/>
          </p:cNvSpPr>
          <p:nvPr>
            <p:ph idx="1"/>
          </p:nvPr>
        </p:nvSpPr>
        <p:spPr/>
        <p:txBody>
          <a:bodyPr>
            <a:normAutofit/>
          </a:bodyPr>
          <a:lstStyle/>
          <a:p>
            <a:r>
              <a:rPr lang="tr-TR" sz="2800" dirty="0">
                <a:solidFill>
                  <a:srgbClr val="FF0000"/>
                </a:solidFill>
                <a:latin typeface="Times New Roman" panose="02020603050405020304" pitchFamily="18" charset="0"/>
                <a:cs typeface="Times New Roman" panose="02020603050405020304" pitchFamily="18" charset="0"/>
              </a:rPr>
              <a:t>StereoType Çoklu Annotation ları tek bir Annotation da birleştirmek için kullanılır. Daha sonra oluşturduğumuz bu yapıyı istediğimiz classda annotation olarak eklememiz yeterlidir.</a:t>
            </a:r>
          </a:p>
        </p:txBody>
      </p:sp>
    </p:spTree>
    <p:extLst>
      <p:ext uri="{BB962C8B-B14F-4D97-AF65-F5344CB8AC3E}">
        <p14:creationId xmlns:p14="http://schemas.microsoft.com/office/powerpoint/2010/main" val="626268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1D55DE-2030-4978-9208-1A2DEED3446D}"/>
              </a:ext>
            </a:extLst>
          </p:cNvPr>
          <p:cNvSpPr>
            <a:spLocks noGrp="1"/>
          </p:cNvSpPr>
          <p:nvPr>
            <p:ph type="title"/>
          </p:nvPr>
        </p:nvSpPr>
        <p:spPr/>
        <p:txBody>
          <a:bodyPr/>
          <a:lstStyle/>
          <a:p>
            <a:pPr algn="l"/>
            <a:r>
              <a:rPr lang="tr-TR" dirty="0">
                <a:solidFill>
                  <a:schemeClr val="accent5"/>
                </a:solidFill>
                <a:latin typeface="Times New Roman" panose="02020603050405020304" pitchFamily="18" charset="0"/>
                <a:cs typeface="Times New Roman" panose="02020603050405020304" pitchFamily="18" charset="0"/>
              </a:rPr>
              <a:t>Stereotype</a:t>
            </a:r>
          </a:p>
        </p:txBody>
      </p:sp>
      <p:pic>
        <p:nvPicPr>
          <p:cNvPr id="5" name="İçerik Yer Tutucusu 4" descr="metin içeren bir resim&#10;&#10;Açıklama otomatik olarak oluşturuldu">
            <a:extLst>
              <a:ext uri="{FF2B5EF4-FFF2-40B4-BE49-F238E27FC236}">
                <a16:creationId xmlns:a16="http://schemas.microsoft.com/office/drawing/2014/main" id="{1EDA4ECA-EB06-46BA-A46B-92F25EC56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2193252"/>
            <a:ext cx="5472429" cy="3441780"/>
          </a:xfrm>
        </p:spPr>
      </p:pic>
    </p:spTree>
    <p:extLst>
      <p:ext uri="{BB962C8B-B14F-4D97-AF65-F5344CB8AC3E}">
        <p14:creationId xmlns:p14="http://schemas.microsoft.com/office/powerpoint/2010/main" val="3312772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C1ED1A0D-D00C-491E-A3F7-621E4D5C6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1145" y="2337595"/>
            <a:ext cx="10355929" cy="3742036"/>
          </a:xfrm>
        </p:spPr>
      </p:pic>
      <p:sp>
        <p:nvSpPr>
          <p:cNvPr id="6" name="Başlık 1">
            <a:extLst>
              <a:ext uri="{FF2B5EF4-FFF2-40B4-BE49-F238E27FC236}">
                <a16:creationId xmlns:a16="http://schemas.microsoft.com/office/drawing/2014/main" id="{59352F93-5DDD-42B5-BFFC-B412B5E72E70}"/>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DatabaseBean.java</a:t>
            </a:r>
          </a:p>
        </p:txBody>
      </p:sp>
    </p:spTree>
    <p:extLst>
      <p:ext uri="{BB962C8B-B14F-4D97-AF65-F5344CB8AC3E}">
        <p14:creationId xmlns:p14="http://schemas.microsoft.com/office/powerpoint/2010/main" val="31954662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içeren bir resim&#10;&#10;Açıklama otomatik olarak oluşturuldu">
            <a:extLst>
              <a:ext uri="{FF2B5EF4-FFF2-40B4-BE49-F238E27FC236}">
                <a16:creationId xmlns:a16="http://schemas.microsoft.com/office/drawing/2014/main" id="{8F59C9CB-1693-4C31-9C34-156E210C6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8035" y="2276654"/>
            <a:ext cx="10355929" cy="3456512"/>
          </a:xfrm>
        </p:spPr>
      </p:pic>
      <p:sp>
        <p:nvSpPr>
          <p:cNvPr id="6" name="Başlık 1">
            <a:extLst>
              <a:ext uri="{FF2B5EF4-FFF2-40B4-BE49-F238E27FC236}">
                <a16:creationId xmlns:a16="http://schemas.microsoft.com/office/drawing/2014/main" id="{7C0E3973-BDFF-4412-AEB9-568CADB4932F}"/>
              </a:ext>
            </a:extLst>
          </p:cNvPr>
          <p:cNvSpPr>
            <a:spLocks noGrp="1"/>
          </p:cNvSpPr>
          <p:nvPr>
            <p:ph type="title"/>
          </p:nvPr>
        </p:nvSpPr>
        <p:spPr>
          <a:xfrm>
            <a:off x="918035" y="764373"/>
            <a:ext cx="10355929" cy="1293028"/>
          </a:xfrm>
        </p:spPr>
        <p:txBody>
          <a:bodyPr/>
          <a:lstStyle/>
          <a:p>
            <a:pPr algn="ctr"/>
            <a:r>
              <a:rPr lang="tr-TR" cap="none" dirty="0">
                <a:solidFill>
                  <a:schemeClr val="accent5"/>
                </a:solidFill>
              </a:rPr>
              <a:t>InnovaMultipleDatabaseAnnotation.java</a:t>
            </a:r>
          </a:p>
        </p:txBody>
      </p:sp>
    </p:spTree>
    <p:extLst>
      <p:ext uri="{BB962C8B-B14F-4D97-AF65-F5344CB8AC3E}">
        <p14:creationId xmlns:p14="http://schemas.microsoft.com/office/powerpoint/2010/main" val="42775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DA15BF-B928-4A7B-87D6-28095425733C}"/>
              </a:ext>
            </a:extLst>
          </p:cNvPr>
          <p:cNvSpPr>
            <a:spLocks noGrp="1"/>
          </p:cNvSpPr>
          <p:nvPr>
            <p:ph type="title"/>
          </p:nvPr>
        </p:nvSpPr>
        <p:spPr/>
        <p:txBody>
          <a:bodyPr/>
          <a:lstStyle/>
          <a:p>
            <a:pPr algn="ctr"/>
            <a:r>
              <a:rPr lang="tr-TR" dirty="0">
                <a:solidFill>
                  <a:schemeClr val="accent5"/>
                </a:solidFill>
                <a:latin typeface="Times New Roman" panose="02020603050405020304" pitchFamily="18" charset="0"/>
                <a:cs typeface="Times New Roman" panose="02020603050405020304" pitchFamily="18" charset="0"/>
              </a:rPr>
              <a:t>JDK Jre JVM ve JIT</a:t>
            </a:r>
          </a:p>
        </p:txBody>
      </p:sp>
      <p:pic>
        <p:nvPicPr>
          <p:cNvPr id="5" name="İçerik Yer Tutucusu 4">
            <a:extLst>
              <a:ext uri="{FF2B5EF4-FFF2-40B4-BE49-F238E27FC236}">
                <a16:creationId xmlns:a16="http://schemas.microsoft.com/office/drawing/2014/main" id="{2DFFA876-8F0C-4F1F-B2DB-3F54160426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3733" y="2057401"/>
            <a:ext cx="6174334" cy="3892825"/>
          </a:xfrm>
        </p:spPr>
      </p:pic>
    </p:spTree>
    <p:extLst>
      <p:ext uri="{BB962C8B-B14F-4D97-AF65-F5344CB8AC3E}">
        <p14:creationId xmlns:p14="http://schemas.microsoft.com/office/powerpoint/2010/main" val="936792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59F29A-5264-497B-8A79-ACB69F26F4AA}"/>
              </a:ext>
            </a:extLst>
          </p:cNvPr>
          <p:cNvSpPr>
            <a:spLocks noGrp="1"/>
          </p:cNvSpPr>
          <p:nvPr>
            <p:ph type="ctrTitle"/>
          </p:nvPr>
        </p:nvSpPr>
        <p:spPr>
          <a:xfrm>
            <a:off x="1371600" y="869800"/>
            <a:ext cx="9448800" cy="1825096"/>
          </a:xfrm>
        </p:spPr>
        <p:txBody>
          <a:bodyPr>
            <a:normAutofit/>
          </a:bodyPr>
          <a:lstStyle/>
          <a:p>
            <a:pPr algn="ctr"/>
            <a:r>
              <a:rPr lang="tr-TR" sz="7200" dirty="0"/>
              <a:t>PATIKA INNOVA</a:t>
            </a:r>
          </a:p>
        </p:txBody>
      </p:sp>
      <p:sp>
        <p:nvSpPr>
          <p:cNvPr id="3" name="Alt Başlık 2">
            <a:extLst>
              <a:ext uri="{FF2B5EF4-FFF2-40B4-BE49-F238E27FC236}">
                <a16:creationId xmlns:a16="http://schemas.microsoft.com/office/drawing/2014/main" id="{56F7A68C-DCAC-4362-89E2-C4F903644B93}"/>
              </a:ext>
            </a:extLst>
          </p:cNvPr>
          <p:cNvSpPr>
            <a:spLocks noGrp="1"/>
          </p:cNvSpPr>
          <p:nvPr>
            <p:ph type="subTitle" idx="1"/>
          </p:nvPr>
        </p:nvSpPr>
        <p:spPr>
          <a:xfrm>
            <a:off x="1371600" y="3025565"/>
            <a:ext cx="9448800" cy="1825096"/>
          </a:xfrm>
        </p:spPr>
        <p:txBody>
          <a:bodyPr>
            <a:normAutofit/>
          </a:bodyPr>
          <a:lstStyle/>
          <a:p>
            <a:pPr algn="ctr"/>
            <a:r>
              <a:rPr lang="tr-TR" sz="2400" dirty="0"/>
              <a:t>MUSTAFA BULU 22 OCAK 2022</a:t>
            </a:r>
          </a:p>
        </p:txBody>
      </p:sp>
    </p:spTree>
    <p:extLst>
      <p:ext uri="{BB962C8B-B14F-4D97-AF65-F5344CB8AC3E}">
        <p14:creationId xmlns:p14="http://schemas.microsoft.com/office/powerpoint/2010/main" val="18176291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0F6F75-0C2C-4407-BD58-1A077B3F4E86}"/>
              </a:ext>
            </a:extLst>
          </p:cNvPr>
          <p:cNvSpPr>
            <a:spLocks noGrp="1"/>
          </p:cNvSpPr>
          <p:nvPr>
            <p:ph type="title"/>
          </p:nvPr>
        </p:nvSpPr>
        <p:spPr/>
        <p:txBody>
          <a:bodyPr/>
          <a:lstStyle/>
          <a:p>
            <a:pPr algn="ctr"/>
            <a:r>
              <a:rPr lang="tr-TR" sz="4000" b="1" i="0" dirty="0">
                <a:effectLst/>
                <a:latin typeface="Times New Roman" panose="02020603050405020304" pitchFamily="18" charset="0"/>
                <a:cs typeface="Times New Roman" panose="02020603050405020304" pitchFamily="18" charset="0"/>
              </a:rPr>
              <a:t>ASCII </a:t>
            </a:r>
            <a:r>
              <a:rPr lang="tr-TR" sz="4000" dirty="0">
                <a:latin typeface="Times New Roman" panose="02020603050405020304" pitchFamily="18" charset="0"/>
                <a:cs typeface="Times New Roman" panose="02020603050405020304" pitchFamily="18" charset="0"/>
              </a:rPr>
              <a:t>UNICODE arasındaki farklar</a:t>
            </a:r>
            <a:endParaRPr lang="tr-TR" dirty="0">
              <a:latin typeface="Times New Roman" panose="02020603050405020304" pitchFamily="18" charset="0"/>
              <a:cs typeface="Times New Roman" panose="02020603050405020304" pitchFamily="18" charset="0"/>
            </a:endParaRPr>
          </a:p>
        </p:txBody>
      </p:sp>
      <p:graphicFrame>
        <p:nvGraphicFramePr>
          <p:cNvPr id="4" name="Tablo 4">
            <a:extLst>
              <a:ext uri="{FF2B5EF4-FFF2-40B4-BE49-F238E27FC236}">
                <a16:creationId xmlns:a16="http://schemas.microsoft.com/office/drawing/2014/main" id="{E3FE2731-A47E-4CC0-BE1B-CD182050F4EC}"/>
              </a:ext>
            </a:extLst>
          </p:cNvPr>
          <p:cNvGraphicFramePr>
            <a:graphicFrameLocks noGrp="1"/>
          </p:cNvGraphicFramePr>
          <p:nvPr>
            <p:ph idx="1"/>
          </p:nvPr>
        </p:nvGraphicFramePr>
        <p:xfrm>
          <a:off x="685800" y="2193925"/>
          <a:ext cx="10820400" cy="375920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444274407"/>
                    </a:ext>
                  </a:extLst>
                </a:gridCol>
                <a:gridCol w="5410200">
                  <a:extLst>
                    <a:ext uri="{9D8B030D-6E8A-4147-A177-3AD203B41FA5}">
                      <a16:colId xmlns:a16="http://schemas.microsoft.com/office/drawing/2014/main" val="313990709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ASCII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dirty="0">
                          <a:latin typeface="Times New Roman" panose="02020603050405020304" pitchFamily="18" charset="0"/>
                          <a:cs typeface="Times New Roman" panose="02020603050405020304" pitchFamily="18" charset="0"/>
                        </a:rPr>
                        <a:t>UNICODE</a:t>
                      </a:r>
                    </a:p>
                  </a:txBody>
                  <a:tcPr/>
                </a:tc>
                <a:extLst>
                  <a:ext uri="{0D108BD9-81ED-4DB2-BD59-A6C34878D82A}">
                    <a16:rowId xmlns:a16="http://schemas.microsoft.com/office/drawing/2014/main" val="2732700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ASCII </a:t>
                      </a:r>
                      <a:r>
                        <a:rPr lang="tr-TR" sz="1800" b="0" i="0" dirty="0">
                          <a:effectLst/>
                          <a:latin typeface="Times New Roman" panose="02020603050405020304" pitchFamily="18" charset="0"/>
                          <a:cs typeface="Times New Roman" panose="02020603050405020304" pitchFamily="18" charset="0"/>
                        </a:rPr>
                        <a:t>Latin alfabesi üzerine kurulu 7 bitlik bir karakter kümesidir.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kabaca, dünyadaki bütün yaşayan dillerin tüm karakterlerini kapsar ve 16 bitlik karakter kümesidir.</a:t>
                      </a:r>
                    </a:p>
                    <a:p>
                      <a:endParaRPr lang="tr-TR" dirty="0"/>
                    </a:p>
                  </a:txBody>
                  <a:tcPr/>
                </a:tc>
                <a:extLst>
                  <a:ext uri="{0D108BD9-81ED-4DB2-BD59-A6C34878D82A}">
                    <a16:rowId xmlns:a16="http://schemas.microsoft.com/office/drawing/2014/main" val="3710089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0" i="0" dirty="0">
                          <a:effectLst/>
                          <a:latin typeface="Times New Roman" panose="02020603050405020304" pitchFamily="18" charset="0"/>
                          <a:cs typeface="Times New Roman" panose="02020603050405020304" pitchFamily="18" charset="0"/>
                        </a:rPr>
                        <a:t>Harflerin bilgisayar ortamında saklanması ve taşınması ile ilgili geliştirilen ilk sistem </a:t>
                      </a:r>
                      <a:r>
                        <a:rPr lang="tr-TR" sz="1800" b="1" i="0"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sistemi olmuştur.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dirty="0">
                          <a:latin typeface="Times New Roman" panose="02020603050405020304" pitchFamily="18" charset="0"/>
                          <a:cs typeface="Times New Roman" panose="02020603050405020304" pitchFamily="18" charset="0"/>
                        </a:rPr>
                        <a:t>Unicode’un</a:t>
                      </a:r>
                      <a:r>
                        <a:rPr lang="tr-TR" sz="1800" dirty="0">
                          <a:latin typeface="Times New Roman" panose="02020603050405020304" pitchFamily="18" charset="0"/>
                          <a:cs typeface="Times New Roman" panose="02020603050405020304" pitchFamily="18" charset="0"/>
                        </a:rPr>
                        <a:t> geliştirilme amacı farklı karakter kodlama sistemlerinin birbiriyle tutarlı çalışmasını ve dünyadaki tüm yazım sistemlerinden metinlerin bilgisayar ortamında tek bir standart altında temsil edilebilmesini sağlamaktır.</a:t>
                      </a:r>
                    </a:p>
                  </a:txBody>
                  <a:tcPr/>
                </a:tc>
                <a:extLst>
                  <a:ext uri="{0D108BD9-81ED-4DB2-BD59-A6C34878D82A}">
                    <a16:rowId xmlns:a16="http://schemas.microsoft.com/office/drawing/2014/main" val="18145452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1963 yılında ANSI tarafından standart olarak kullanıma sunulmuştur.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Unicode Consortium organizasyonu tarafından geliştirilmişir.</a:t>
                      </a:r>
                    </a:p>
                  </a:txBody>
                  <a:tcPr/>
                </a:tc>
                <a:extLst>
                  <a:ext uri="{0D108BD9-81ED-4DB2-BD59-A6C34878D82A}">
                    <a16:rowId xmlns:a16="http://schemas.microsoft.com/office/drawing/2014/main" val="2784881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ASCII</a:t>
                      </a:r>
                      <a:r>
                        <a:rPr lang="tr-TR" sz="1800" b="0" i="0" dirty="0">
                          <a:effectLst/>
                          <a:latin typeface="Times New Roman" panose="02020603050405020304" pitchFamily="18" charset="0"/>
                          <a:cs typeface="Times New Roman" panose="02020603050405020304" pitchFamily="18" charset="0"/>
                        </a:rPr>
                        <a:t> standartlaştırılmamıştır.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dirty="0">
                          <a:effectLst/>
                          <a:latin typeface="Times New Roman" panose="02020603050405020304" pitchFamily="18" charset="0"/>
                          <a:cs typeface="Times New Roman" panose="02020603050405020304" pitchFamily="18" charset="0"/>
                        </a:rPr>
                        <a:t>UNICODE</a:t>
                      </a:r>
                      <a:r>
                        <a:rPr lang="tr-TR" sz="1800" b="0" i="0" dirty="0">
                          <a:effectLst/>
                          <a:latin typeface="Times New Roman" panose="02020603050405020304" pitchFamily="18" charset="0"/>
                          <a:cs typeface="Times New Roman" panose="02020603050405020304" pitchFamily="18" charset="0"/>
                        </a:rPr>
                        <a:t> standartlaştırılmıştır</a:t>
                      </a:r>
                      <a:r>
                        <a:rPr lang="tr-TR" sz="1800" dirty="0">
                          <a:latin typeface="Times New Roman" panose="02020603050405020304" pitchFamily="18" charset="0"/>
                          <a:cs typeface="Times New Roman" panose="02020603050405020304" pitchFamily="18" charset="0"/>
                        </a:rPr>
                        <a:t>.</a:t>
                      </a:r>
                      <a:endParaRPr lang="tr-TR" sz="1800" b="0" i="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731409"/>
                  </a:ext>
                </a:extLst>
              </a:tr>
            </a:tbl>
          </a:graphicData>
        </a:graphic>
      </p:graphicFrame>
    </p:spTree>
    <p:extLst>
      <p:ext uri="{BB962C8B-B14F-4D97-AF65-F5344CB8AC3E}">
        <p14:creationId xmlns:p14="http://schemas.microsoft.com/office/powerpoint/2010/main" val="2476842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23F288-8A6E-4837-AC7A-24B0E6D3FEB1}"/>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JAR WAR ARASINDAKİ FARKLAR</a:t>
            </a:r>
          </a:p>
        </p:txBody>
      </p:sp>
      <p:graphicFrame>
        <p:nvGraphicFramePr>
          <p:cNvPr id="4" name="Tablo 4">
            <a:extLst>
              <a:ext uri="{FF2B5EF4-FFF2-40B4-BE49-F238E27FC236}">
                <a16:creationId xmlns:a16="http://schemas.microsoft.com/office/drawing/2014/main" id="{B3316916-02D9-4255-949E-4BFA43FE45C1}"/>
              </a:ext>
            </a:extLst>
          </p:cNvPr>
          <p:cNvGraphicFramePr>
            <a:graphicFrameLocks noGrp="1"/>
          </p:cNvGraphicFramePr>
          <p:nvPr>
            <p:ph idx="1"/>
          </p:nvPr>
        </p:nvGraphicFramePr>
        <p:xfrm>
          <a:off x="685800" y="2193925"/>
          <a:ext cx="10820400" cy="348488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1914955186"/>
                    </a:ext>
                  </a:extLst>
                </a:gridCol>
                <a:gridCol w="5410200">
                  <a:extLst>
                    <a:ext uri="{9D8B030D-6E8A-4147-A177-3AD203B41FA5}">
                      <a16:colId xmlns:a16="http://schemas.microsoft.com/office/drawing/2014/main" val="768754481"/>
                    </a:ext>
                  </a:extLst>
                </a:gridCol>
              </a:tblGrid>
              <a:tr h="370840">
                <a:tc>
                  <a:txBody>
                    <a:bodyPr/>
                    <a:lstStyle/>
                    <a:p>
                      <a:pPr algn="ctr"/>
                      <a:r>
                        <a:rPr lang="tr-TR" dirty="0">
                          <a:latin typeface="Times New Roman" panose="02020603050405020304" pitchFamily="18" charset="0"/>
                          <a:cs typeface="Times New Roman" panose="02020603050405020304" pitchFamily="18" charset="0"/>
                        </a:rPr>
                        <a:t>JAR</a:t>
                      </a:r>
                    </a:p>
                  </a:txBody>
                  <a:tcPr/>
                </a:tc>
                <a:tc>
                  <a:txBody>
                    <a:bodyPr/>
                    <a:lstStyle/>
                    <a:p>
                      <a:pPr algn="ctr"/>
                      <a:r>
                        <a:rPr lang="tr-TR" dirty="0">
                          <a:latin typeface="Times New Roman" panose="02020603050405020304" pitchFamily="18" charset="0"/>
                          <a:cs typeface="Times New Roman" panose="02020603050405020304" pitchFamily="18" charset="0"/>
                        </a:rPr>
                        <a:t>WAR</a:t>
                      </a:r>
                    </a:p>
                  </a:txBody>
                  <a:tcPr/>
                </a:tc>
                <a:extLst>
                  <a:ext uri="{0D108BD9-81ED-4DB2-BD59-A6C34878D82A}">
                    <a16:rowId xmlns:a16="http://schemas.microsoft.com/office/drawing/2014/main" val="14316967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latin typeface="Times New Roman" panose="02020603050405020304" pitchFamily="18" charset="0"/>
                          <a:cs typeface="Times New Roman" panose="02020603050405020304" pitchFamily="18" charset="0"/>
                        </a:rPr>
                        <a:t>Jar</a:t>
                      </a:r>
                      <a:r>
                        <a:rPr lang="tr-TR" dirty="0">
                          <a:latin typeface="Times New Roman" panose="02020603050405020304" pitchFamily="18" charset="0"/>
                          <a:cs typeface="Times New Roman" panose="02020603050405020304" pitchFamily="18" charset="0"/>
                        </a:rPr>
                        <a:t> dosyası, Java sınıfları, ilişkili meta veriler ve metin ve resimler gibi kaynakların tek bir dosyada toplandığı bir dosyadır.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latin typeface="Times New Roman" panose="02020603050405020304" pitchFamily="18" charset="0"/>
                          <a:cs typeface="Times New Roman" panose="02020603050405020304" pitchFamily="18" charset="0"/>
                        </a:rPr>
                        <a:t>War</a:t>
                      </a:r>
                      <a:r>
                        <a:rPr lang="tr-TR" dirty="0">
                          <a:latin typeface="Times New Roman" panose="02020603050405020304" pitchFamily="18" charset="0"/>
                          <a:cs typeface="Times New Roman" panose="02020603050405020304" pitchFamily="18" charset="0"/>
                        </a:rPr>
                        <a:t> dosyası, jar dosyaları, JSP, Servlet, XML dosyaları, HTML gibi statik web sayfaları ve bir web uygulamasını oluşturan diğer kaynaklardan oluşan bir koleksiyon dağıtmak için kullanılan bir dosyadır. </a:t>
                      </a:r>
                    </a:p>
                  </a:txBody>
                  <a:tcPr/>
                </a:tc>
                <a:extLst>
                  <a:ext uri="{0D108BD9-81ED-4DB2-BD59-A6C34878D82A}">
                    <a16:rowId xmlns:a16="http://schemas.microsoft.com/office/drawing/2014/main" val="34222064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Java arşivi anlamına gelir.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Web uygulama kaynağı veya web uygulama arşivi anlamına gelir.</a:t>
                      </a:r>
                    </a:p>
                  </a:txBody>
                  <a:tcPr/>
                </a:tc>
                <a:extLst>
                  <a:ext uri="{0D108BD9-81ED-4DB2-BD59-A6C34878D82A}">
                    <a16:rowId xmlns:a16="http://schemas.microsoft.com/office/drawing/2014/main" val="31297350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.jar dosya uzantısına sahiptir.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.war dosya uzantısına sahiptir.</a:t>
                      </a:r>
                    </a:p>
                  </a:txBody>
                  <a:tcPr/>
                </a:tc>
                <a:extLst>
                  <a:ext uri="{0D108BD9-81ED-4DB2-BD59-A6C34878D82A}">
                    <a16:rowId xmlns:a16="http://schemas.microsoft.com/office/drawing/2014/main" val="31252510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Java Runtime Environment'ın (JRE) sınıflar ve ilgili kaynaklar da dahil olmak üzere tüm uygulamayı tek bir istekte dağıtmasına izin verir.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latin typeface="Times New Roman" panose="02020603050405020304" pitchFamily="18" charset="0"/>
                          <a:cs typeface="Times New Roman" panose="02020603050405020304" pitchFamily="18" charset="0"/>
                        </a:rPr>
                        <a:t>Web uygulamasını kolayca test etmeye ve dağıtmaya izin verir.</a:t>
                      </a:r>
                    </a:p>
                    <a:p>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125694"/>
                  </a:ext>
                </a:extLst>
              </a:tr>
            </a:tbl>
          </a:graphicData>
        </a:graphic>
      </p:graphicFrame>
    </p:spTree>
    <p:extLst>
      <p:ext uri="{BB962C8B-B14F-4D97-AF65-F5344CB8AC3E}">
        <p14:creationId xmlns:p14="http://schemas.microsoft.com/office/powerpoint/2010/main" val="180390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564DBC-FD57-4467-B2E6-26A27299004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Absolute</a:t>
            </a:r>
            <a:r>
              <a:rPr lang="tr-TR" dirty="0"/>
              <a:t> Path</a:t>
            </a:r>
          </a:p>
        </p:txBody>
      </p:sp>
      <p:sp>
        <p:nvSpPr>
          <p:cNvPr id="3" name="İçerik Yer Tutucusu 2">
            <a:extLst>
              <a:ext uri="{FF2B5EF4-FFF2-40B4-BE49-F238E27FC236}">
                <a16:creationId xmlns:a16="http://schemas.microsoft.com/office/drawing/2014/main" id="{0BFAF033-3B04-4876-AFF2-F9F5E7AF6AD0}"/>
              </a:ext>
            </a:extLst>
          </p:cNvPr>
          <p:cNvSpPr>
            <a:spLocks noGrp="1"/>
          </p:cNvSpPr>
          <p:nvPr>
            <p:ph idx="1"/>
          </p:nvPr>
        </p:nvSpPr>
        <p:spPr/>
        <p:txBody>
          <a:bodyPr>
            <a:normAutofit/>
          </a:bodyPr>
          <a:lstStyle/>
          <a:p>
            <a:r>
              <a:rPr lang="tr-TR" sz="2400" dirty="0">
                <a:latin typeface="Times New Roman" panose="02020603050405020304" pitchFamily="18" charset="0"/>
                <a:cs typeface="Times New Roman" panose="02020603050405020304" pitchFamily="18" charset="0"/>
              </a:rPr>
              <a:t>Absolute path ise bir dosya yada klasörün root(kök) dizinden itibaren verilen path’e denir.</a:t>
            </a:r>
          </a:p>
          <a:p>
            <a:r>
              <a:rPr lang="tr-TR" sz="2400" dirty="0">
                <a:latin typeface="Times New Roman" panose="02020603050405020304" pitchFamily="18" charset="0"/>
                <a:cs typeface="Times New Roman" panose="02020603050405020304" pitchFamily="18" charset="0"/>
              </a:rPr>
              <a:t>Root (/) dizininden itibaren alt klasörler üzerinde çalışmalarınızı gerçekleştirebilmenizi sağlar.</a:t>
            </a:r>
          </a:p>
          <a:p>
            <a:r>
              <a:rPr lang="tr-TR" sz="2400" dirty="0">
                <a:latin typeface="Times New Roman" panose="02020603050405020304" pitchFamily="18" charset="0"/>
                <a:cs typeface="Times New Roman" panose="02020603050405020304" pitchFamily="18" charset="0"/>
              </a:rPr>
              <a:t>Fakat Absolute Path işlemi, genellikle pek tavsiye edilmeyen bir path verme işlemidir. Sebebi ise Projemize locale olarak path veriyoruz fakat projemizi farklı makinalar da çalıştırmak istediğimiz zaman verilen Absolute Path(Locale Path) projenin patlamasına sebebiyet vermektedir. Bu yüzden çoğunlukla Relative Path tercih edilmektedir.</a:t>
            </a:r>
          </a:p>
        </p:txBody>
      </p:sp>
    </p:spTree>
    <p:extLst>
      <p:ext uri="{BB962C8B-B14F-4D97-AF65-F5344CB8AC3E}">
        <p14:creationId xmlns:p14="http://schemas.microsoft.com/office/powerpoint/2010/main" val="41490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C33C69-B76D-4AFE-B71E-74BA6AF7E6F5}"/>
              </a:ext>
            </a:extLst>
          </p:cNvPr>
          <p:cNvSpPr>
            <a:spLocks noGrp="1"/>
          </p:cNvSpPr>
          <p:nvPr>
            <p:ph type="title"/>
          </p:nvPr>
        </p:nvSpPr>
        <p:spPr/>
        <p:txBody>
          <a:bodyPr/>
          <a:lstStyle/>
          <a:p>
            <a:r>
              <a:rPr lang="tr-TR" dirty="0">
                <a:solidFill>
                  <a:schemeClr val="accent5"/>
                </a:solidFill>
                <a:latin typeface="Times New Roman" panose="02020603050405020304" pitchFamily="18" charset="0"/>
                <a:cs typeface="Times New Roman" panose="02020603050405020304" pitchFamily="18" charset="0"/>
              </a:rPr>
              <a:t>JDK Jre JVM ve JIT</a:t>
            </a:r>
          </a:p>
        </p:txBody>
      </p:sp>
      <p:sp>
        <p:nvSpPr>
          <p:cNvPr id="3" name="İçerik Yer Tutucusu 2">
            <a:extLst>
              <a:ext uri="{FF2B5EF4-FFF2-40B4-BE49-F238E27FC236}">
                <a16:creationId xmlns:a16="http://schemas.microsoft.com/office/drawing/2014/main" id="{12A01D9A-7AC5-435C-B49C-9C9B953979AC}"/>
              </a:ext>
            </a:extLst>
          </p:cNvPr>
          <p:cNvSpPr>
            <a:spLocks noGrp="1"/>
          </p:cNvSpPr>
          <p:nvPr>
            <p:ph idx="1"/>
          </p:nvPr>
        </p:nvSpPr>
        <p:spPr/>
        <p:txBody>
          <a:bodyPr>
            <a:noAutofit/>
          </a:bodyPr>
          <a:lstStyle/>
          <a:p>
            <a:r>
              <a:rPr lang="tr-TR" sz="2800" dirty="0">
                <a:solidFill>
                  <a:schemeClr val="accent1"/>
                </a:solidFill>
                <a:latin typeface="Times New Roman" panose="02020603050405020304" pitchFamily="18" charset="0"/>
                <a:cs typeface="Times New Roman" panose="02020603050405020304" pitchFamily="18" charset="0"/>
              </a:rPr>
              <a:t>JIT: JIT, Java Sanal Makinesi'nin (JVM) yürütme süresini hızlandırmak için kullanılan parçasıdır. JIT ler küçük compilerlardır.</a:t>
            </a:r>
          </a:p>
          <a:p>
            <a:r>
              <a:rPr lang="tr-TR" sz="2800" dirty="0">
                <a:solidFill>
                  <a:schemeClr val="accent1"/>
                </a:solidFill>
                <a:latin typeface="Times New Roman" panose="02020603050405020304" pitchFamily="18" charset="0"/>
                <a:cs typeface="Times New Roman" panose="02020603050405020304" pitchFamily="18" charset="0"/>
              </a:rPr>
              <a:t>JVM(Java Virtual Machine): Javanın farklı işletim sistemlerinde çalışmasını sağlayan yapıdır.(jit+interpreter)</a:t>
            </a:r>
          </a:p>
          <a:p>
            <a:r>
              <a:rPr lang="tr-TR" sz="2800" dirty="0">
                <a:solidFill>
                  <a:schemeClr val="accent1"/>
                </a:solidFill>
                <a:latin typeface="Times New Roman" panose="02020603050405020304" pitchFamily="18" charset="0"/>
                <a:cs typeface="Times New Roman" panose="02020603050405020304" pitchFamily="18" charset="0"/>
              </a:rPr>
              <a:t>JRE: JVM e ek olarak API ler ve bazı temel kütüphaneleri içeren bileşenlerdir.</a:t>
            </a:r>
          </a:p>
          <a:p>
            <a:r>
              <a:rPr lang="tr-TR" sz="2800" dirty="0">
                <a:solidFill>
                  <a:schemeClr val="accent1"/>
                </a:solidFill>
                <a:latin typeface="Times New Roman" panose="02020603050405020304" pitchFamily="18" charset="0"/>
                <a:cs typeface="Times New Roman" panose="02020603050405020304" pitchFamily="18" charset="0"/>
              </a:rPr>
              <a:t>JDK(Java Development Kit): JDK lar JRE ye ek olarak Java kütüphaneleri, Java Kaynak Derleyicileri, Java debuggerları, bundling and deployment tooll ları içerir.</a:t>
            </a:r>
          </a:p>
        </p:txBody>
      </p:sp>
    </p:spTree>
    <p:extLst>
      <p:ext uri="{BB962C8B-B14F-4D97-AF65-F5344CB8AC3E}">
        <p14:creationId xmlns:p14="http://schemas.microsoft.com/office/powerpoint/2010/main" val="1818632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277C7B-9F05-4693-BFBA-0310916BFD3D}"/>
              </a:ext>
            </a:extLst>
          </p:cNvPr>
          <p:cNvSpPr>
            <a:spLocks noGrp="1"/>
          </p:cNvSpPr>
          <p:nvPr>
            <p:ph type="title"/>
          </p:nvPr>
        </p:nvSpPr>
        <p:spPr>
          <a:xfrm>
            <a:off x="2895600" y="764373"/>
            <a:ext cx="8610600" cy="1293028"/>
          </a:xfrm>
        </p:spPr>
        <p:txBody>
          <a:bodyPr>
            <a:normAutofit/>
          </a:bodyPr>
          <a:lstStyle/>
          <a:p>
            <a:r>
              <a:rPr lang="tr-TR" dirty="0">
                <a:solidFill>
                  <a:schemeClr val="accent5"/>
                </a:solidFill>
                <a:latin typeface="Times New Roman" panose="02020603050405020304" pitchFamily="18" charset="0"/>
                <a:cs typeface="Times New Roman" panose="02020603050405020304" pitchFamily="18" charset="0"/>
              </a:rPr>
              <a:t>Java 8 İLE GELEN ÖZELLİKLER</a:t>
            </a:r>
          </a:p>
        </p:txBody>
      </p:sp>
      <p:sp>
        <p:nvSpPr>
          <p:cNvPr id="3" name="İçerik Yer Tutucusu 2">
            <a:extLst>
              <a:ext uri="{FF2B5EF4-FFF2-40B4-BE49-F238E27FC236}">
                <a16:creationId xmlns:a16="http://schemas.microsoft.com/office/drawing/2014/main" id="{FEC40174-2CBB-4191-9B8B-7D6F49FFABB5}"/>
              </a:ext>
            </a:extLst>
          </p:cNvPr>
          <p:cNvSpPr>
            <a:spLocks noGrp="1"/>
          </p:cNvSpPr>
          <p:nvPr>
            <p:ph idx="1"/>
          </p:nvPr>
        </p:nvSpPr>
        <p:spPr>
          <a:xfrm>
            <a:off x="677333" y="2194560"/>
            <a:ext cx="5816600" cy="4024125"/>
          </a:xfrm>
        </p:spPr>
        <p:txBody>
          <a:bodyPr>
            <a:normAutofit/>
          </a:bodyPr>
          <a:lstStyle/>
          <a:p>
            <a:r>
              <a:rPr lang="tr-TR" dirty="0">
                <a:solidFill>
                  <a:schemeClr val="accent1"/>
                </a:solidFill>
                <a:latin typeface="Times New Roman" panose="02020603050405020304" pitchFamily="18" charset="0"/>
                <a:cs typeface="Times New Roman" panose="02020603050405020304" pitchFamily="18" charset="0"/>
              </a:rPr>
              <a:t>Lambda expressions</a:t>
            </a:r>
          </a:p>
          <a:p>
            <a:r>
              <a:rPr lang="tr-TR" dirty="0">
                <a:solidFill>
                  <a:schemeClr val="accent1"/>
                </a:solidFill>
                <a:latin typeface="Times New Roman" panose="02020603050405020304" pitchFamily="18" charset="0"/>
                <a:cs typeface="Times New Roman" panose="02020603050405020304" pitchFamily="18" charset="0"/>
              </a:rPr>
              <a:t>Functional interfaces</a:t>
            </a:r>
          </a:p>
          <a:p>
            <a:r>
              <a:rPr lang="tr-TR" dirty="0">
                <a:solidFill>
                  <a:schemeClr val="accent1"/>
                </a:solidFill>
                <a:latin typeface="Times New Roman" panose="02020603050405020304" pitchFamily="18" charset="0"/>
                <a:cs typeface="Times New Roman" panose="02020603050405020304" pitchFamily="18" charset="0"/>
              </a:rPr>
              <a:t>Method references</a:t>
            </a:r>
          </a:p>
          <a:p>
            <a:r>
              <a:rPr lang="tr-TR" dirty="0">
                <a:solidFill>
                  <a:schemeClr val="accent1"/>
                </a:solidFill>
                <a:latin typeface="Times New Roman" panose="02020603050405020304" pitchFamily="18" charset="0"/>
                <a:cs typeface="Times New Roman" panose="02020603050405020304" pitchFamily="18" charset="0"/>
              </a:rPr>
              <a:t>Stream API</a:t>
            </a:r>
          </a:p>
          <a:p>
            <a:r>
              <a:rPr lang="tr-TR" dirty="0">
                <a:solidFill>
                  <a:schemeClr val="accent1"/>
                </a:solidFill>
                <a:latin typeface="Times New Roman" panose="02020603050405020304" pitchFamily="18" charset="0"/>
                <a:cs typeface="Times New Roman" panose="02020603050405020304" pitchFamily="18" charset="0"/>
              </a:rPr>
              <a:t>Optional class</a:t>
            </a:r>
          </a:p>
          <a:p>
            <a:r>
              <a:rPr lang="tr-TR" dirty="0">
                <a:solidFill>
                  <a:schemeClr val="accent1"/>
                </a:solidFill>
                <a:latin typeface="Times New Roman" panose="02020603050405020304" pitchFamily="18" charset="0"/>
                <a:cs typeface="Times New Roman" panose="02020603050405020304" pitchFamily="18" charset="0"/>
              </a:rPr>
              <a:t>Concurrency Enhancements</a:t>
            </a:r>
          </a:p>
          <a:p>
            <a:r>
              <a:rPr lang="tr-TR" dirty="0">
                <a:solidFill>
                  <a:schemeClr val="accent1"/>
                </a:solidFill>
                <a:latin typeface="Times New Roman" panose="02020603050405020304" pitchFamily="18" charset="0"/>
                <a:cs typeface="Times New Roman" panose="02020603050405020304" pitchFamily="18" charset="0"/>
              </a:rPr>
              <a:t>JDBC Enhancements etc.</a:t>
            </a:r>
          </a:p>
        </p:txBody>
      </p:sp>
      <p:pic>
        <p:nvPicPr>
          <p:cNvPr id="5" name="Resim 4">
            <a:extLst>
              <a:ext uri="{FF2B5EF4-FFF2-40B4-BE49-F238E27FC236}">
                <a16:creationId xmlns:a16="http://schemas.microsoft.com/office/drawing/2014/main" id="{0B88B046-F7A6-4604-A2BA-5A5D062F8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582" y="2272748"/>
            <a:ext cx="3404035" cy="3639337"/>
          </a:xfrm>
          <a:prstGeom prst="rect">
            <a:avLst/>
          </a:prstGeom>
        </p:spPr>
      </p:pic>
    </p:spTree>
    <p:extLst>
      <p:ext uri="{BB962C8B-B14F-4D97-AF65-F5344CB8AC3E}">
        <p14:creationId xmlns:p14="http://schemas.microsoft.com/office/powerpoint/2010/main" val="163987904"/>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TM04033937[[fn=Uçak İzi]]</Template>
  <TotalTime>317</TotalTime>
  <Words>2361</Words>
  <Application>Microsoft Office PowerPoint</Application>
  <PresentationFormat>Geniş ekran</PresentationFormat>
  <Paragraphs>198</Paragraphs>
  <Slides>73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73</vt:i4>
      </vt:variant>
    </vt:vector>
  </HeadingPairs>
  <TitlesOfParts>
    <vt:vector size="80" baseType="lpstr">
      <vt:lpstr>Arial</vt:lpstr>
      <vt:lpstr>Calibri</vt:lpstr>
      <vt:lpstr>Century Gothic</vt:lpstr>
      <vt:lpstr>Consolas</vt:lpstr>
      <vt:lpstr>Roboto</vt:lpstr>
      <vt:lpstr>Times New Roman</vt:lpstr>
      <vt:lpstr>Uçak İzi</vt:lpstr>
      <vt:lpstr>PATIKA INNOVA</vt:lpstr>
      <vt:lpstr>GITHUB LINK</vt:lpstr>
      <vt:lpstr>PATIKA INNOVA</vt:lpstr>
      <vt:lpstr>CompILER</vt:lpstr>
      <vt:lpstr>INTERPRETER</vt:lpstr>
      <vt:lpstr>Compıler INTERPRETER farkı</vt:lpstr>
      <vt:lpstr>JDK Jre JVM ve JIT</vt:lpstr>
      <vt:lpstr>JDK Jre JVM ve JIT</vt:lpstr>
      <vt:lpstr>Java 8 İLE GELEN ÖZELLİKLER</vt:lpstr>
      <vt:lpstr>Java 8 İLE GELEN ÖZELLİKLER</vt:lpstr>
      <vt:lpstr>Java 8 İLE GELEN ÖZELLİKLER</vt:lpstr>
      <vt:lpstr>Java 8 İLE GELEN ÖZELLİKLER</vt:lpstr>
      <vt:lpstr>Java Pass BY value müdür Pass By Reference mıdır?</vt:lpstr>
      <vt:lpstr>Java Pass BY value müdür Pass By Reference mıdır?</vt:lpstr>
      <vt:lpstr>Prımıtıve type, wrapper class</vt:lpstr>
      <vt:lpstr>Prımıtıve type, wrapper class</vt:lpstr>
      <vt:lpstr>? Stack hafıza, heap hafıza</vt:lpstr>
      <vt:lpstr>Serileştirme</vt:lpstr>
      <vt:lpstr>PATIKA INNOVA</vt:lpstr>
      <vt:lpstr>S.o.l.ı.d</vt:lpstr>
      <vt:lpstr>S.o.l.ı.d</vt:lpstr>
      <vt:lpstr>S.o.l.ı.d</vt:lpstr>
      <vt:lpstr>MVC(Model-View-Controller)</vt:lpstr>
      <vt:lpstr>MVC(Model-View-Controller)</vt:lpstr>
      <vt:lpstr>Java 9 İle gelen özellikler</vt:lpstr>
      <vt:lpstr>Java 9 ile gelen özellikler</vt:lpstr>
      <vt:lpstr>Java 9 ile gelen özellikler</vt:lpstr>
      <vt:lpstr>Creational Design Patterns</vt:lpstr>
      <vt:lpstr>Creational Design Patterns</vt:lpstr>
      <vt:lpstr>Creational Design Patterns</vt:lpstr>
      <vt:lpstr>Creational Design Patterns</vt:lpstr>
      <vt:lpstr>Creational Design Patterns</vt:lpstr>
      <vt:lpstr>INNOVA SPRING HOMEWORK 2</vt:lpstr>
      <vt:lpstr>Alternatıve, ENUMQUALIFIER, QUALIFIER, Interceptor, stereotype</vt:lpstr>
      <vt:lpstr>Alternatıve</vt:lpstr>
      <vt:lpstr>Alternatıve</vt:lpstr>
      <vt:lpstr>Mysql.java</vt:lpstr>
      <vt:lpstr>Mssql.java</vt:lpstr>
      <vt:lpstr>MariaDb.java</vt:lpstr>
      <vt:lpstr>DatabaseManager.java</vt:lpstr>
      <vt:lpstr>MyDatabase.java</vt:lpstr>
      <vt:lpstr>Qualıfıer</vt:lpstr>
      <vt:lpstr>Qualıfıer</vt:lpstr>
      <vt:lpstr>MariaDb.java</vt:lpstr>
      <vt:lpstr>Mssql.java</vt:lpstr>
      <vt:lpstr>MyConnectedDatabase.java</vt:lpstr>
      <vt:lpstr>Mysql.java</vt:lpstr>
      <vt:lpstr>QualifierMainTest.java</vt:lpstr>
      <vt:lpstr>QualifierManager.java</vt:lpstr>
      <vt:lpstr>QualifierSelection.java</vt:lpstr>
      <vt:lpstr>ENUMQUALIFIER</vt:lpstr>
      <vt:lpstr>ENUMQUALIFIER</vt:lpstr>
      <vt:lpstr>DefaultDatabase.java</vt:lpstr>
      <vt:lpstr>EDatabaseVersion.java</vt:lpstr>
      <vt:lpstr>EQualifier.java</vt:lpstr>
      <vt:lpstr>MariaDb.java</vt:lpstr>
      <vt:lpstr>Mssql.java</vt:lpstr>
      <vt:lpstr>MyDatabaseVersion.java</vt:lpstr>
      <vt:lpstr>QualifierManager.java</vt:lpstr>
      <vt:lpstr>Interceptor</vt:lpstr>
      <vt:lpstr>Interceptor</vt:lpstr>
      <vt:lpstr>Bean.java</vt:lpstr>
      <vt:lpstr>DatabaseInterceptorInterface.java</vt:lpstr>
      <vt:lpstr>DatabaseInterceptorMethod.java</vt:lpstr>
      <vt:lpstr>DatabaseLogin.java</vt:lpstr>
      <vt:lpstr>Stereotype</vt:lpstr>
      <vt:lpstr>Stereotype</vt:lpstr>
      <vt:lpstr>DatabaseBean.java</vt:lpstr>
      <vt:lpstr>InnovaMultipleDatabaseAnnotation.java</vt:lpstr>
      <vt:lpstr>PATIKA INNOVA</vt:lpstr>
      <vt:lpstr>ASCII UNICODE arasındaki farklar</vt:lpstr>
      <vt:lpstr>JAR WAR ARASINDAKİ FARKLAR</vt:lpstr>
      <vt:lpstr>Absolute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ile gelen </dc:title>
  <dc:creator>MUSTAFA</dc:creator>
  <cp:lastModifiedBy>MUSTAFA B. 160316005</cp:lastModifiedBy>
  <cp:revision>59</cp:revision>
  <dcterms:created xsi:type="dcterms:W3CDTF">2022-01-09T03:03:28Z</dcterms:created>
  <dcterms:modified xsi:type="dcterms:W3CDTF">2022-01-24T21:12:23Z</dcterms:modified>
</cp:coreProperties>
</file>