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034F28A7-0558-4A00-81CE-B989B7D763B4}" type="datetimeFigureOut">
              <a:rPr lang="tr-TR" smtClean="0"/>
              <a:t>27.01.2022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BDA6D48-93B1-4A2D-B4CD-9345AF60FC26}" type="slidenum">
              <a:rPr lang="tr-TR" smtClean="0"/>
              <a:t>‹#›</a:t>
            </a:fld>
            <a:endParaRPr lang="tr-TR"/>
          </a:p>
        </p:txBody>
      </p:sp>
    </p:spTree>
    <p:extLst>
      <p:ext uri="{BB962C8B-B14F-4D97-AF65-F5344CB8AC3E}">
        <p14:creationId xmlns:p14="http://schemas.microsoft.com/office/powerpoint/2010/main" val="3929708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34F28A7-0558-4A00-81CE-B989B7D763B4}" type="datetimeFigureOut">
              <a:rPr lang="tr-TR" smtClean="0"/>
              <a:t>27.01.2022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BDA6D48-93B1-4A2D-B4CD-9345AF60FC26}" type="slidenum">
              <a:rPr lang="tr-TR" smtClean="0"/>
              <a:t>‹#›</a:t>
            </a:fld>
            <a:endParaRPr lang="tr-TR"/>
          </a:p>
        </p:txBody>
      </p:sp>
    </p:spTree>
    <p:extLst>
      <p:ext uri="{BB962C8B-B14F-4D97-AF65-F5344CB8AC3E}">
        <p14:creationId xmlns:p14="http://schemas.microsoft.com/office/powerpoint/2010/main" val="1349881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34F28A7-0558-4A00-81CE-B989B7D763B4}" type="datetimeFigureOut">
              <a:rPr lang="tr-TR" smtClean="0"/>
              <a:t>27.01.2022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BDA6D48-93B1-4A2D-B4CD-9345AF60FC26}" type="slidenum">
              <a:rPr lang="tr-TR" smtClean="0"/>
              <a:t>‹#›</a:t>
            </a:fld>
            <a:endParaRPr lang="tr-TR"/>
          </a:p>
        </p:txBody>
      </p:sp>
    </p:spTree>
    <p:extLst>
      <p:ext uri="{BB962C8B-B14F-4D97-AF65-F5344CB8AC3E}">
        <p14:creationId xmlns:p14="http://schemas.microsoft.com/office/powerpoint/2010/main" val="4039908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34F28A7-0558-4A00-81CE-B989B7D763B4}" type="datetimeFigureOut">
              <a:rPr lang="tr-TR" smtClean="0"/>
              <a:t>27.01.2022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BDA6D48-93B1-4A2D-B4CD-9345AF60FC26}" type="slidenum">
              <a:rPr lang="tr-TR" smtClean="0"/>
              <a:t>‹#›</a:t>
            </a:fld>
            <a:endParaRPr lang="tr-T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63707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34F28A7-0558-4A00-81CE-B989B7D763B4}" type="datetimeFigureOut">
              <a:rPr lang="tr-TR" smtClean="0"/>
              <a:t>27.01.2022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BDA6D48-93B1-4A2D-B4CD-9345AF60FC26}" type="slidenum">
              <a:rPr lang="tr-TR" smtClean="0"/>
              <a:t>‹#›</a:t>
            </a:fld>
            <a:endParaRPr lang="tr-TR"/>
          </a:p>
        </p:txBody>
      </p:sp>
    </p:spTree>
    <p:extLst>
      <p:ext uri="{BB962C8B-B14F-4D97-AF65-F5344CB8AC3E}">
        <p14:creationId xmlns:p14="http://schemas.microsoft.com/office/powerpoint/2010/main" val="2966260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034F28A7-0558-4A00-81CE-B989B7D763B4}" type="datetimeFigureOut">
              <a:rPr lang="tr-TR" smtClean="0"/>
              <a:t>27.01.2022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BDA6D48-93B1-4A2D-B4CD-9345AF60FC26}" type="slidenum">
              <a:rPr lang="tr-TR" smtClean="0"/>
              <a:t>‹#›</a:t>
            </a:fld>
            <a:endParaRPr lang="tr-TR"/>
          </a:p>
        </p:txBody>
      </p:sp>
    </p:spTree>
    <p:extLst>
      <p:ext uri="{BB962C8B-B14F-4D97-AF65-F5344CB8AC3E}">
        <p14:creationId xmlns:p14="http://schemas.microsoft.com/office/powerpoint/2010/main" val="198511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034F28A7-0558-4A00-81CE-B989B7D763B4}" type="datetimeFigureOut">
              <a:rPr lang="tr-TR" smtClean="0"/>
              <a:t>27.01.2022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BDA6D48-93B1-4A2D-B4CD-9345AF60FC26}" type="slidenum">
              <a:rPr lang="tr-TR" smtClean="0"/>
              <a:t>‹#›</a:t>
            </a:fld>
            <a:endParaRPr lang="tr-TR"/>
          </a:p>
        </p:txBody>
      </p:sp>
    </p:spTree>
    <p:extLst>
      <p:ext uri="{BB962C8B-B14F-4D97-AF65-F5344CB8AC3E}">
        <p14:creationId xmlns:p14="http://schemas.microsoft.com/office/powerpoint/2010/main" val="2977189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34F28A7-0558-4A00-81CE-B989B7D763B4}" type="datetimeFigureOut">
              <a:rPr lang="tr-TR" smtClean="0"/>
              <a:t>27.01.2022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BDA6D48-93B1-4A2D-B4CD-9345AF60FC26}" type="slidenum">
              <a:rPr lang="tr-TR" smtClean="0"/>
              <a:t>‹#›</a:t>
            </a:fld>
            <a:endParaRPr lang="tr-TR"/>
          </a:p>
        </p:txBody>
      </p:sp>
    </p:spTree>
    <p:extLst>
      <p:ext uri="{BB962C8B-B14F-4D97-AF65-F5344CB8AC3E}">
        <p14:creationId xmlns:p14="http://schemas.microsoft.com/office/powerpoint/2010/main" val="3914565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34F28A7-0558-4A00-81CE-B989B7D763B4}" type="datetimeFigureOut">
              <a:rPr lang="tr-TR" smtClean="0"/>
              <a:t>27.01.2022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BDA6D48-93B1-4A2D-B4CD-9345AF60FC26}" type="slidenum">
              <a:rPr lang="tr-TR" smtClean="0"/>
              <a:t>‹#›</a:t>
            </a:fld>
            <a:endParaRPr lang="tr-TR"/>
          </a:p>
        </p:txBody>
      </p:sp>
    </p:spTree>
    <p:extLst>
      <p:ext uri="{BB962C8B-B14F-4D97-AF65-F5344CB8AC3E}">
        <p14:creationId xmlns:p14="http://schemas.microsoft.com/office/powerpoint/2010/main" val="351897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34F28A7-0558-4A00-81CE-B989B7D763B4}" type="datetimeFigureOut">
              <a:rPr lang="tr-TR" smtClean="0"/>
              <a:t>27.01.2022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BDA6D48-93B1-4A2D-B4CD-9345AF60FC26}" type="slidenum">
              <a:rPr lang="tr-TR" smtClean="0"/>
              <a:t>‹#›</a:t>
            </a:fld>
            <a:endParaRPr lang="tr-TR"/>
          </a:p>
        </p:txBody>
      </p:sp>
    </p:spTree>
    <p:extLst>
      <p:ext uri="{BB962C8B-B14F-4D97-AF65-F5344CB8AC3E}">
        <p14:creationId xmlns:p14="http://schemas.microsoft.com/office/powerpoint/2010/main" val="255007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34F28A7-0558-4A00-81CE-B989B7D763B4}" type="datetimeFigureOut">
              <a:rPr lang="tr-TR" smtClean="0"/>
              <a:t>27.01.2022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BDA6D48-93B1-4A2D-B4CD-9345AF60FC26}" type="slidenum">
              <a:rPr lang="tr-TR" smtClean="0"/>
              <a:t>‹#›</a:t>
            </a:fld>
            <a:endParaRPr lang="tr-TR"/>
          </a:p>
        </p:txBody>
      </p:sp>
    </p:spTree>
    <p:extLst>
      <p:ext uri="{BB962C8B-B14F-4D97-AF65-F5344CB8AC3E}">
        <p14:creationId xmlns:p14="http://schemas.microsoft.com/office/powerpoint/2010/main" val="2523027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034F28A7-0558-4A00-81CE-B989B7D763B4}" type="datetimeFigureOut">
              <a:rPr lang="tr-TR" smtClean="0"/>
              <a:t>27.01.2022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BDA6D48-93B1-4A2D-B4CD-9345AF60FC26}" type="slidenum">
              <a:rPr lang="tr-TR" smtClean="0"/>
              <a:t>‹#›</a:t>
            </a:fld>
            <a:endParaRPr lang="tr-TR"/>
          </a:p>
        </p:txBody>
      </p:sp>
    </p:spTree>
    <p:extLst>
      <p:ext uri="{BB962C8B-B14F-4D97-AF65-F5344CB8AC3E}">
        <p14:creationId xmlns:p14="http://schemas.microsoft.com/office/powerpoint/2010/main" val="272460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034F28A7-0558-4A00-81CE-B989B7D763B4}" type="datetimeFigureOut">
              <a:rPr lang="tr-TR" smtClean="0"/>
              <a:t>27.01.2022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BDA6D48-93B1-4A2D-B4CD-9345AF60FC26}" type="slidenum">
              <a:rPr lang="tr-TR" smtClean="0"/>
              <a:t>‹#›</a:t>
            </a:fld>
            <a:endParaRPr lang="tr-TR"/>
          </a:p>
        </p:txBody>
      </p:sp>
    </p:spTree>
    <p:extLst>
      <p:ext uri="{BB962C8B-B14F-4D97-AF65-F5344CB8AC3E}">
        <p14:creationId xmlns:p14="http://schemas.microsoft.com/office/powerpoint/2010/main" val="203286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034F28A7-0558-4A00-81CE-B989B7D763B4}" type="datetimeFigureOut">
              <a:rPr lang="tr-TR" smtClean="0"/>
              <a:t>27.01.2022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BDA6D48-93B1-4A2D-B4CD-9345AF60FC26}" type="slidenum">
              <a:rPr lang="tr-TR" smtClean="0"/>
              <a:t>‹#›</a:t>
            </a:fld>
            <a:endParaRPr lang="tr-TR"/>
          </a:p>
        </p:txBody>
      </p:sp>
    </p:spTree>
    <p:extLst>
      <p:ext uri="{BB962C8B-B14F-4D97-AF65-F5344CB8AC3E}">
        <p14:creationId xmlns:p14="http://schemas.microsoft.com/office/powerpoint/2010/main" val="371351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F28A7-0558-4A00-81CE-B989B7D763B4}" type="datetimeFigureOut">
              <a:rPr lang="tr-TR" smtClean="0"/>
              <a:t>27.01.2022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BDA6D48-93B1-4A2D-B4CD-9345AF60FC26}" type="slidenum">
              <a:rPr lang="tr-TR" smtClean="0"/>
              <a:t>‹#›</a:t>
            </a:fld>
            <a:endParaRPr lang="tr-TR"/>
          </a:p>
        </p:txBody>
      </p:sp>
    </p:spTree>
    <p:extLst>
      <p:ext uri="{BB962C8B-B14F-4D97-AF65-F5344CB8AC3E}">
        <p14:creationId xmlns:p14="http://schemas.microsoft.com/office/powerpoint/2010/main" val="1454266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34F28A7-0558-4A00-81CE-B989B7D763B4}" type="datetimeFigureOut">
              <a:rPr lang="tr-TR" smtClean="0"/>
              <a:t>27.01.2022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BDA6D48-93B1-4A2D-B4CD-9345AF60FC26}" type="slidenum">
              <a:rPr lang="tr-TR" smtClean="0"/>
              <a:t>‹#›</a:t>
            </a:fld>
            <a:endParaRPr lang="tr-TR"/>
          </a:p>
        </p:txBody>
      </p:sp>
    </p:spTree>
    <p:extLst>
      <p:ext uri="{BB962C8B-B14F-4D97-AF65-F5344CB8AC3E}">
        <p14:creationId xmlns:p14="http://schemas.microsoft.com/office/powerpoint/2010/main" val="3162637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34F28A7-0558-4A00-81CE-B989B7D763B4}" type="datetimeFigureOut">
              <a:rPr lang="tr-TR" smtClean="0"/>
              <a:t>27.01.2022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BDA6D48-93B1-4A2D-B4CD-9345AF60FC26}" type="slidenum">
              <a:rPr lang="tr-TR" smtClean="0"/>
              <a:t>‹#›</a:t>
            </a:fld>
            <a:endParaRPr lang="tr-TR"/>
          </a:p>
        </p:txBody>
      </p:sp>
    </p:spTree>
    <p:extLst>
      <p:ext uri="{BB962C8B-B14F-4D97-AF65-F5344CB8AC3E}">
        <p14:creationId xmlns:p14="http://schemas.microsoft.com/office/powerpoint/2010/main" val="3344942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34F28A7-0558-4A00-81CE-B989B7D763B4}" type="datetimeFigureOut">
              <a:rPr lang="tr-TR" smtClean="0"/>
              <a:t>27.01.2022</a:t>
            </a:fld>
            <a:endParaRPr lang="tr-T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BDA6D48-93B1-4A2D-B4CD-9345AF60FC26}" type="slidenum">
              <a:rPr lang="tr-TR" smtClean="0"/>
              <a:t>‹#›</a:t>
            </a:fld>
            <a:endParaRPr lang="tr-TR"/>
          </a:p>
        </p:txBody>
      </p:sp>
    </p:spTree>
    <p:extLst>
      <p:ext uri="{BB962C8B-B14F-4D97-AF65-F5344CB8AC3E}">
        <p14:creationId xmlns:p14="http://schemas.microsoft.com/office/powerpoint/2010/main" val="14796809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93452" y="416045"/>
            <a:ext cx="6160662" cy="923330"/>
          </a:xfrm>
          <a:prstGeom prst="rect">
            <a:avLst/>
          </a:prstGeom>
          <a:noFill/>
        </p:spPr>
        <p:txBody>
          <a:bodyPr wrap="none" lIns="91440" tIns="45720" rIns="91440" bIns="45720">
            <a:spAutoFit/>
          </a:bodyPr>
          <a:lstStyle/>
          <a:p>
            <a:pPr algn="ctr"/>
            <a:r>
              <a:rPr lang="tr-TR" sz="5400" b="0" cap="none" spc="0" dirty="0" smtClean="0">
                <a:ln w="0"/>
                <a:solidFill>
                  <a:schemeClr val="tx1">
                    <a:lumMod val="95000"/>
                  </a:schemeClr>
                </a:solidFill>
                <a:effectLst>
                  <a:outerShdw blurRad="38100" dist="19050" dir="2700000" algn="tl" rotWithShape="0">
                    <a:schemeClr val="dk1">
                      <a:alpha val="40000"/>
                    </a:schemeClr>
                  </a:outerShdw>
                </a:effectLst>
              </a:rPr>
              <a:t>ASCII </a:t>
            </a:r>
            <a:r>
              <a:rPr lang="tr-TR" sz="5400" b="0" cap="none" spc="0" dirty="0" err="1" smtClean="0">
                <a:ln w="0"/>
                <a:solidFill>
                  <a:schemeClr val="tx1">
                    <a:lumMod val="95000"/>
                  </a:schemeClr>
                </a:solidFill>
                <a:effectLst>
                  <a:outerShdw blurRad="38100" dist="19050" dir="2700000" algn="tl" rotWithShape="0">
                    <a:schemeClr val="dk1">
                      <a:alpha val="40000"/>
                    </a:schemeClr>
                  </a:outerShdw>
                </a:effectLst>
              </a:rPr>
              <a:t>Code</a:t>
            </a:r>
            <a:r>
              <a:rPr lang="tr-TR" sz="5400" b="0" cap="none" spc="0" dirty="0" smtClean="0">
                <a:ln w="0"/>
                <a:solidFill>
                  <a:schemeClr val="tx1">
                    <a:lumMod val="95000"/>
                  </a:schemeClr>
                </a:solidFill>
                <a:effectLst>
                  <a:outerShdw blurRad="38100" dist="19050" dir="2700000" algn="tl" rotWithShape="0">
                    <a:schemeClr val="dk1">
                      <a:alpha val="40000"/>
                    </a:schemeClr>
                  </a:outerShdw>
                </a:effectLst>
              </a:rPr>
              <a:t> Nedir ?</a:t>
            </a:r>
            <a:endParaRPr lang="tr-TR" sz="5400" b="0" cap="none" spc="0" dirty="0">
              <a:ln w="0"/>
              <a:solidFill>
                <a:schemeClr val="tx1">
                  <a:lumMod val="95000"/>
                </a:schemeClr>
              </a:solidFill>
              <a:effectLst>
                <a:outerShdw blurRad="38100" dist="19050" dir="2700000" algn="tl" rotWithShape="0">
                  <a:schemeClr val="dk1">
                    <a:alpha val="40000"/>
                  </a:schemeClr>
                </a:outerShdw>
              </a:effectLst>
            </a:endParaRPr>
          </a:p>
        </p:txBody>
      </p:sp>
      <p:sp>
        <p:nvSpPr>
          <p:cNvPr id="5" name="Dikdörtgen 4"/>
          <p:cNvSpPr/>
          <p:nvPr/>
        </p:nvSpPr>
        <p:spPr>
          <a:xfrm>
            <a:off x="272156" y="1339375"/>
            <a:ext cx="5586081" cy="1754326"/>
          </a:xfrm>
          <a:prstGeom prst="rect">
            <a:avLst/>
          </a:prstGeom>
          <a:noFill/>
        </p:spPr>
        <p:txBody>
          <a:bodyPr wrap="none" lIns="91440" tIns="45720" rIns="91440" bIns="45720">
            <a:spAutoFit/>
          </a:bodyPr>
          <a:lstStyle/>
          <a:p>
            <a:r>
              <a:rPr lang="tr-TR" sz="5400" b="0" cap="none" spc="0" dirty="0" smtClean="0">
                <a:ln w="0"/>
                <a:solidFill>
                  <a:schemeClr val="tx1"/>
                </a:solidFill>
                <a:effectLst>
                  <a:outerShdw blurRad="38100" dist="19050" dir="2700000" algn="tl" rotWithShape="0">
                    <a:schemeClr val="dk1">
                      <a:alpha val="40000"/>
                    </a:schemeClr>
                  </a:outerShdw>
                </a:effectLst>
              </a:rPr>
              <a:t>Patika-</a:t>
            </a:r>
            <a:r>
              <a:rPr lang="tr-TR" sz="5400" b="0" cap="none" spc="0" dirty="0" err="1" smtClean="0">
                <a:ln w="0"/>
                <a:solidFill>
                  <a:schemeClr val="tx1"/>
                </a:solidFill>
                <a:effectLst>
                  <a:outerShdw blurRad="38100" dist="19050" dir="2700000" algn="tl" rotWithShape="0">
                    <a:schemeClr val="dk1">
                      <a:alpha val="40000"/>
                    </a:schemeClr>
                  </a:outerShdw>
                </a:effectLst>
              </a:rPr>
              <a:t>İnnova</a:t>
            </a:r>
            <a:endParaRPr lang="tr-TR" sz="5400" b="0" cap="none" spc="0" dirty="0" smtClean="0">
              <a:ln w="0"/>
              <a:solidFill>
                <a:schemeClr val="tx1"/>
              </a:solidFill>
              <a:effectLst>
                <a:outerShdw blurRad="38100" dist="19050" dir="2700000" algn="tl" rotWithShape="0">
                  <a:schemeClr val="dk1">
                    <a:alpha val="40000"/>
                  </a:schemeClr>
                </a:outerShdw>
              </a:effectLst>
            </a:endParaRPr>
          </a:p>
          <a:p>
            <a:r>
              <a:rPr lang="tr-TR" sz="5400" dirty="0" smtClean="0">
                <a:ln w="0"/>
                <a:effectLst>
                  <a:outerShdw blurRad="38100" dist="19050" dir="2700000" algn="tl" rotWithShape="0">
                    <a:schemeClr val="dk1">
                      <a:alpha val="40000"/>
                    </a:schemeClr>
                  </a:outerShdw>
                </a:effectLst>
              </a:rPr>
              <a:t>Oktay ÇAMLICA</a:t>
            </a:r>
            <a:endParaRPr lang="tr-T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50093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8964" y="1314760"/>
            <a:ext cx="10353762" cy="4058751"/>
          </a:xfrm>
        </p:spPr>
        <p:txBody>
          <a:bodyPr/>
          <a:lstStyle/>
          <a:p>
            <a:r>
              <a:rPr lang="tr-TR" dirty="0" err="1">
                <a:effectLst/>
              </a:rPr>
              <a:t>Relative</a:t>
            </a:r>
            <a:r>
              <a:rPr lang="tr-TR" dirty="0">
                <a:effectLst/>
              </a:rPr>
              <a:t> </a:t>
            </a:r>
            <a:r>
              <a:rPr lang="tr-TR" dirty="0" err="1">
                <a:effectLst/>
              </a:rPr>
              <a:t>Path</a:t>
            </a:r>
            <a:r>
              <a:rPr lang="tr-TR" dirty="0">
                <a:effectLst/>
              </a:rPr>
              <a:t> ise </a:t>
            </a:r>
            <a:r>
              <a:rPr lang="tr-TR" dirty="0" err="1">
                <a:effectLst/>
              </a:rPr>
              <a:t>Absolute</a:t>
            </a:r>
            <a:r>
              <a:rPr lang="tr-TR" dirty="0">
                <a:effectLst/>
              </a:rPr>
              <a:t> </a:t>
            </a:r>
            <a:r>
              <a:rPr lang="tr-TR" dirty="0" err="1">
                <a:effectLst/>
              </a:rPr>
              <a:t>Path’den</a:t>
            </a:r>
            <a:r>
              <a:rPr lang="tr-TR" dirty="0">
                <a:effectLst/>
              </a:rPr>
              <a:t> farklı olarak dinamik olarak yol vermektedir.</a:t>
            </a:r>
          </a:p>
          <a:p>
            <a:r>
              <a:rPr lang="tr-TR" dirty="0" err="1">
                <a:effectLst/>
              </a:rPr>
              <a:t>Relative</a:t>
            </a:r>
            <a:r>
              <a:rPr lang="tr-TR" dirty="0">
                <a:effectLst/>
              </a:rPr>
              <a:t> </a:t>
            </a:r>
            <a:r>
              <a:rPr lang="tr-TR" dirty="0" err="1">
                <a:effectLst/>
              </a:rPr>
              <a:t>Path</a:t>
            </a:r>
            <a:r>
              <a:rPr lang="tr-TR" dirty="0">
                <a:effectLst/>
              </a:rPr>
              <a:t> işlemi çalışılmakta olan klasör içerisinde </a:t>
            </a:r>
            <a:r>
              <a:rPr lang="tr-TR" dirty="0" err="1">
                <a:effectLst/>
              </a:rPr>
              <a:t>path</a:t>
            </a:r>
            <a:r>
              <a:rPr lang="tr-TR" dirty="0">
                <a:effectLst/>
              </a:rPr>
              <a:t> alma işlemine denir.</a:t>
            </a:r>
          </a:p>
          <a:p>
            <a:endParaRPr lang="tr-TR" dirty="0"/>
          </a:p>
        </p:txBody>
      </p:sp>
      <p:sp>
        <p:nvSpPr>
          <p:cNvPr id="4" name="Dikdörtgen 3"/>
          <p:cNvSpPr/>
          <p:nvPr/>
        </p:nvSpPr>
        <p:spPr>
          <a:xfrm>
            <a:off x="458964" y="246712"/>
            <a:ext cx="6374694" cy="923330"/>
          </a:xfrm>
          <a:prstGeom prst="rect">
            <a:avLst/>
          </a:prstGeom>
          <a:noFill/>
        </p:spPr>
        <p:txBody>
          <a:bodyPr wrap="none" lIns="91440" tIns="45720" rIns="91440" bIns="45720">
            <a:spAutoFit/>
          </a:bodyPr>
          <a:lstStyle/>
          <a:p>
            <a:pPr algn="ctr"/>
            <a:r>
              <a:rPr lang="tr-TR" sz="5400" dirty="0" err="1">
                <a:ln w="0"/>
                <a:effectLst>
                  <a:outerShdw blurRad="38100" dist="19050" dir="2700000" algn="tl" rotWithShape="0">
                    <a:schemeClr val="dk1">
                      <a:alpha val="40000"/>
                    </a:schemeClr>
                  </a:outerShdw>
                </a:effectLst>
              </a:rPr>
              <a:t>Relative</a:t>
            </a:r>
            <a:r>
              <a:rPr lang="tr-TR" sz="5400" dirty="0">
                <a:ln w="0"/>
                <a:effectLst>
                  <a:outerShdw blurRad="38100" dist="19050" dir="2700000" algn="tl" rotWithShape="0">
                    <a:schemeClr val="dk1">
                      <a:alpha val="40000"/>
                    </a:schemeClr>
                  </a:outerShdw>
                </a:effectLst>
              </a:rPr>
              <a:t> </a:t>
            </a:r>
            <a:r>
              <a:rPr lang="tr-TR" sz="5400" dirty="0" err="1">
                <a:ln w="0"/>
                <a:effectLst>
                  <a:outerShdw blurRad="38100" dist="19050" dir="2700000" algn="tl" rotWithShape="0">
                    <a:schemeClr val="dk1">
                      <a:alpha val="40000"/>
                    </a:schemeClr>
                  </a:outerShdw>
                </a:effectLst>
              </a:rPr>
              <a:t>Path</a:t>
            </a:r>
            <a:r>
              <a:rPr lang="tr-TR" sz="5400" dirty="0">
                <a:ln w="0"/>
                <a:effectLst>
                  <a:outerShdw blurRad="38100" dist="19050" dir="2700000" algn="tl" rotWithShape="0">
                    <a:schemeClr val="dk1">
                      <a:alpha val="40000"/>
                    </a:schemeClr>
                  </a:outerShdw>
                </a:effectLst>
              </a:rPr>
              <a:t> Nedir ?</a:t>
            </a:r>
            <a:endParaRPr lang="tr-TR" sz="5400" b="0" cap="none" spc="0" dirty="0">
              <a:ln w="0"/>
              <a:solidFill>
                <a:schemeClr val="tx1"/>
              </a:solidFill>
              <a:effectLst>
                <a:outerShdw blurRad="38100" dist="19050" dir="2700000" algn="tl" rotWithShape="0">
                  <a:schemeClr val="dk1">
                    <a:alpha val="40000"/>
                  </a:schemeClr>
                </a:outerShdw>
              </a:effectLst>
            </a:endParaRPr>
          </a:p>
        </p:txBody>
      </p:sp>
      <p:pic>
        <p:nvPicPr>
          <p:cNvPr id="3074" name="Picture 2" descr="https://miro.medium.com/max/669/1*qfBtxYtbzWme-QiXw3_oj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553" y="2528711"/>
            <a:ext cx="6372225"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08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2036" y="1333440"/>
            <a:ext cx="5825134" cy="4058751"/>
          </a:xfrm>
        </p:spPr>
        <p:txBody>
          <a:bodyPr/>
          <a:lstStyle/>
          <a:p>
            <a:r>
              <a:rPr lang="tr-TR" b="1" dirty="0" err="1">
                <a:effectLst/>
              </a:rPr>
              <a:t>Ascii</a:t>
            </a:r>
            <a:r>
              <a:rPr lang="tr-TR" b="1" dirty="0">
                <a:effectLst/>
              </a:rPr>
              <a:t> kodu</a:t>
            </a:r>
            <a:r>
              <a:rPr lang="tr-TR" dirty="0">
                <a:effectLst/>
              </a:rPr>
              <a:t> , bizim bilgisayarda görsel olarak girdiğimiz </a:t>
            </a:r>
            <a:r>
              <a:rPr lang="tr-TR" dirty="0" err="1">
                <a:effectLst/>
              </a:rPr>
              <a:t>karakter,harf</a:t>
            </a:r>
            <a:r>
              <a:rPr lang="tr-TR" dirty="0">
                <a:effectLst/>
              </a:rPr>
              <a:t> ve rakamların bilgisayar dilindeki temsil edilme şeklidir </a:t>
            </a:r>
            <a:r>
              <a:rPr lang="tr-TR" dirty="0" err="1">
                <a:effectLst/>
              </a:rPr>
              <a:t>diyebiliriz.Yani</a:t>
            </a:r>
            <a:r>
              <a:rPr lang="tr-TR" dirty="0">
                <a:effectLst/>
              </a:rPr>
              <a:t> bilgisayarımızın o </a:t>
            </a:r>
            <a:r>
              <a:rPr lang="tr-TR" dirty="0" err="1">
                <a:effectLst/>
              </a:rPr>
              <a:t>karakteri,harfi</a:t>
            </a:r>
            <a:r>
              <a:rPr lang="tr-TR" dirty="0">
                <a:effectLst/>
              </a:rPr>
              <a:t> veya rakamı belleğinde saklama </a:t>
            </a:r>
            <a:r>
              <a:rPr lang="tr-TR" dirty="0" err="1">
                <a:effectLst/>
              </a:rPr>
              <a:t>biçimidir,bilgisayar</a:t>
            </a:r>
            <a:r>
              <a:rPr lang="tr-TR" dirty="0">
                <a:effectLst/>
              </a:rPr>
              <a:t> dilindeki kodlama </a:t>
            </a:r>
            <a:r>
              <a:rPr lang="tr-TR" dirty="0" err="1">
                <a:effectLst/>
              </a:rPr>
              <a:t>sistemidir.Açılımı</a:t>
            </a:r>
            <a:r>
              <a:rPr lang="tr-TR" dirty="0">
                <a:effectLst/>
              </a:rPr>
              <a:t> ASCII (</a:t>
            </a:r>
            <a:r>
              <a:rPr lang="tr-TR" dirty="0" err="1">
                <a:effectLst/>
              </a:rPr>
              <a:t>American</a:t>
            </a:r>
            <a:r>
              <a:rPr lang="tr-TR" dirty="0">
                <a:effectLst/>
              </a:rPr>
              <a:t> Standard </a:t>
            </a:r>
            <a:r>
              <a:rPr lang="tr-TR" dirty="0" err="1">
                <a:effectLst/>
              </a:rPr>
              <a:t>Code</a:t>
            </a:r>
            <a:r>
              <a:rPr lang="tr-TR" dirty="0">
                <a:effectLst/>
              </a:rPr>
              <a:t> </a:t>
            </a:r>
            <a:r>
              <a:rPr lang="tr-TR" dirty="0" err="1">
                <a:effectLst/>
              </a:rPr>
              <a:t>for</a:t>
            </a:r>
            <a:r>
              <a:rPr lang="tr-TR" dirty="0">
                <a:effectLst/>
              </a:rPr>
              <a:t> Information </a:t>
            </a:r>
            <a:r>
              <a:rPr lang="tr-TR" dirty="0" err="1">
                <a:effectLst/>
              </a:rPr>
              <a:t>Interchange</a:t>
            </a:r>
            <a:r>
              <a:rPr lang="tr-TR" dirty="0">
                <a:effectLst/>
              </a:rPr>
              <a:t>) olan bu kodlama sistemi ilk olarak telgraf kodlarında ticari amaçlı kullanılmıştır ve daha sonraları değişim ve gelişime uğramıştır</a:t>
            </a:r>
            <a:r>
              <a:rPr lang="tr-TR" dirty="0" smtClean="0">
                <a:effectLst/>
              </a:rPr>
              <a:t>.</a:t>
            </a:r>
            <a:endParaRPr lang="tr-TR" dirty="0"/>
          </a:p>
        </p:txBody>
      </p:sp>
      <p:sp>
        <p:nvSpPr>
          <p:cNvPr id="4" name="Dikdörtgen 3"/>
          <p:cNvSpPr/>
          <p:nvPr/>
        </p:nvSpPr>
        <p:spPr>
          <a:xfrm>
            <a:off x="162036" y="315589"/>
            <a:ext cx="5739072" cy="923330"/>
          </a:xfrm>
          <a:prstGeom prst="rect">
            <a:avLst/>
          </a:prstGeom>
          <a:noFill/>
        </p:spPr>
        <p:txBody>
          <a:bodyPr wrap="none" lIns="91440" tIns="45720" rIns="91440" bIns="45720">
            <a:spAutoFit/>
          </a:bodyPr>
          <a:lstStyle/>
          <a:p>
            <a:pPr algn="ctr"/>
            <a:r>
              <a:rPr lang="tr-TR" sz="5400" b="0" cap="none" spc="0" dirty="0" err="1" smtClean="0">
                <a:ln w="0"/>
                <a:solidFill>
                  <a:schemeClr val="tx1"/>
                </a:solidFill>
                <a:effectLst>
                  <a:outerShdw blurRad="38100" dist="19050" dir="2700000" algn="tl" rotWithShape="0">
                    <a:schemeClr val="dk1">
                      <a:alpha val="40000"/>
                    </a:schemeClr>
                  </a:outerShdw>
                </a:effectLst>
              </a:rPr>
              <a:t>Ascii</a:t>
            </a:r>
            <a:r>
              <a:rPr lang="tr-TR" sz="5400" b="0" cap="none" spc="0" dirty="0" smtClean="0">
                <a:ln w="0"/>
                <a:solidFill>
                  <a:schemeClr val="tx1"/>
                </a:solidFill>
                <a:effectLst>
                  <a:outerShdw blurRad="38100" dist="19050" dir="2700000" algn="tl" rotWithShape="0">
                    <a:schemeClr val="dk1">
                      <a:alpha val="40000"/>
                    </a:schemeClr>
                  </a:outerShdw>
                </a:effectLst>
              </a:rPr>
              <a:t> </a:t>
            </a:r>
            <a:r>
              <a:rPr lang="tr-TR" sz="5400" b="0" cap="none" spc="0" dirty="0" err="1" smtClean="0">
                <a:ln w="0"/>
                <a:solidFill>
                  <a:schemeClr val="tx1"/>
                </a:solidFill>
                <a:effectLst>
                  <a:outerShdw blurRad="38100" dist="19050" dir="2700000" algn="tl" rotWithShape="0">
                    <a:schemeClr val="dk1">
                      <a:alpha val="40000"/>
                    </a:schemeClr>
                  </a:outerShdw>
                </a:effectLst>
              </a:rPr>
              <a:t>Code</a:t>
            </a:r>
            <a:r>
              <a:rPr lang="tr-TR" sz="5400" b="0" cap="none" spc="0" dirty="0" smtClean="0">
                <a:ln w="0"/>
                <a:solidFill>
                  <a:schemeClr val="tx1"/>
                </a:solidFill>
                <a:effectLst>
                  <a:outerShdw blurRad="38100" dist="19050" dir="2700000" algn="tl" rotWithShape="0">
                    <a:schemeClr val="dk1">
                      <a:alpha val="40000"/>
                    </a:schemeClr>
                  </a:outerShdw>
                </a:effectLst>
              </a:rPr>
              <a:t> Nedir ?</a:t>
            </a:r>
            <a:endParaRPr lang="tr-TR" sz="5400" b="0" cap="none" spc="0" dirty="0">
              <a:ln w="0"/>
              <a:solidFill>
                <a:schemeClr val="tx1"/>
              </a:solidFill>
              <a:effectLst>
                <a:outerShdw blurRad="38100" dist="19050" dir="2700000" algn="tl" rotWithShape="0">
                  <a:schemeClr val="dk1">
                    <a:alpha val="40000"/>
                  </a:schemeClr>
                </a:outerShdw>
              </a:effectLst>
            </a:endParaRPr>
          </a:p>
        </p:txBody>
      </p:sp>
      <p:sp>
        <p:nvSpPr>
          <p:cNvPr id="5" name="Dikdörtgen 4"/>
          <p:cNvSpPr/>
          <p:nvPr/>
        </p:nvSpPr>
        <p:spPr>
          <a:xfrm>
            <a:off x="2199190" y="2967335"/>
            <a:ext cx="3989175" cy="923330"/>
          </a:xfrm>
          <a:prstGeom prst="rect">
            <a:avLst/>
          </a:prstGeom>
          <a:noFill/>
        </p:spPr>
        <p:txBody>
          <a:bodyPr wrap="square" lIns="91440" tIns="45720" rIns="91440" bIns="45720">
            <a:spAutoFit/>
          </a:bodyPr>
          <a:lstStyle/>
          <a:p>
            <a:pPr algn="ctr"/>
            <a:endParaRPr lang="tr-TR" sz="5400" b="0" cap="none" spc="0" dirty="0">
              <a:ln w="0"/>
              <a:solidFill>
                <a:schemeClr val="tx1"/>
              </a:solidFill>
              <a:effectLst>
                <a:outerShdw blurRad="38100" dist="19050" dir="2700000" algn="tl" rotWithShape="0">
                  <a:schemeClr val="dk1">
                    <a:alpha val="40000"/>
                  </a:schemeClr>
                </a:outerShdw>
              </a:effectLst>
            </a:endParaRPr>
          </a:p>
        </p:txBody>
      </p:sp>
      <p:pic>
        <p:nvPicPr>
          <p:cNvPr id="1026" name="Picture 2" descr="ASCII nedir? ASCII tablos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512" y="1333440"/>
            <a:ext cx="5648325" cy="54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681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24178" y="260444"/>
            <a:ext cx="8032968" cy="769441"/>
          </a:xfrm>
          <a:prstGeom prst="rect">
            <a:avLst/>
          </a:prstGeom>
          <a:noFill/>
        </p:spPr>
        <p:txBody>
          <a:bodyPr wrap="none" lIns="91440" tIns="45720" rIns="91440" bIns="45720">
            <a:spAutoFit/>
          </a:bodyPr>
          <a:lstStyle/>
          <a:p>
            <a:pPr algn="ctr"/>
            <a:r>
              <a:rPr lang="tr-TR" sz="4400" b="0" cap="none" spc="0" dirty="0" smtClean="0">
                <a:ln w="0"/>
                <a:solidFill>
                  <a:schemeClr val="tx1"/>
                </a:solidFill>
                <a:effectLst>
                  <a:outerShdw blurRad="38100" dist="19050" dir="2700000" algn="tl" rotWithShape="0">
                    <a:schemeClr val="dk1">
                      <a:alpha val="40000"/>
                    </a:schemeClr>
                  </a:outerShdw>
                </a:effectLst>
              </a:rPr>
              <a:t>ASCII kontrol karakterleri (0-31)</a:t>
            </a:r>
            <a:endParaRPr lang="tr-TR" sz="4400" b="0" cap="none" spc="0" dirty="0">
              <a:ln w="0"/>
              <a:solidFill>
                <a:schemeClr val="tx1"/>
              </a:solidFill>
              <a:effectLst>
                <a:outerShdw blurRad="38100" dist="19050" dir="2700000" algn="tl" rotWithShape="0">
                  <a:schemeClr val="dk1">
                    <a:alpha val="40000"/>
                  </a:schemeClr>
                </a:outerShdw>
              </a:effectLst>
            </a:endParaRPr>
          </a:p>
        </p:txBody>
      </p:sp>
      <p:sp>
        <p:nvSpPr>
          <p:cNvPr id="5" name="Dikdörtgen 4"/>
          <p:cNvSpPr/>
          <p:nvPr/>
        </p:nvSpPr>
        <p:spPr>
          <a:xfrm>
            <a:off x="124178" y="1018441"/>
            <a:ext cx="12250466" cy="646331"/>
          </a:xfrm>
          <a:prstGeom prst="rect">
            <a:avLst/>
          </a:prstGeom>
          <a:noFill/>
        </p:spPr>
        <p:txBody>
          <a:bodyPr wrap="square" lIns="91440" tIns="45720" rIns="91440" bIns="45720">
            <a:spAutoFit/>
          </a:bodyPr>
          <a:lstStyle/>
          <a:p>
            <a:r>
              <a:rPr lang="tr-TR" dirty="0"/>
              <a:t>ASCII tablosundaki ilk 32 karakter yazdırılamayan kontrol kodları ve yazıcılar gibi çevre birimlerini kontrol etmek için kullanılır.</a:t>
            </a:r>
            <a:endParaRPr lang="tr-TR" sz="5400" b="0" cap="none" spc="0" dirty="0">
              <a:ln w="0"/>
              <a:solidFill>
                <a:schemeClr val="tx1"/>
              </a:solidFill>
              <a:effectLst>
                <a:outerShdw blurRad="38100" dist="19050" dir="2700000" algn="tl" rotWithShape="0">
                  <a:schemeClr val="dk1">
                    <a:alpha val="40000"/>
                  </a:schemeClr>
                </a:outerShdw>
              </a:effectLst>
            </a:endParaRPr>
          </a:p>
        </p:txBody>
      </p:sp>
      <p:sp>
        <p:nvSpPr>
          <p:cNvPr id="6" name="Dikdörtgen 5"/>
          <p:cNvSpPr/>
          <p:nvPr/>
        </p:nvSpPr>
        <p:spPr>
          <a:xfrm>
            <a:off x="124178" y="1703156"/>
            <a:ext cx="9041257" cy="769441"/>
          </a:xfrm>
          <a:prstGeom prst="rect">
            <a:avLst/>
          </a:prstGeom>
          <a:noFill/>
        </p:spPr>
        <p:txBody>
          <a:bodyPr wrap="none" lIns="91440" tIns="45720" rIns="91440" bIns="45720">
            <a:spAutoFit/>
          </a:bodyPr>
          <a:lstStyle/>
          <a:p>
            <a:pPr algn="ctr"/>
            <a:r>
              <a:rPr lang="tr-TR" sz="4400" b="0" cap="none" spc="0" dirty="0" smtClean="0">
                <a:ln w="0"/>
                <a:solidFill>
                  <a:schemeClr val="tx1"/>
                </a:solidFill>
                <a:effectLst>
                  <a:outerShdw blurRad="38100" dist="19050" dir="2700000" algn="tl" rotWithShape="0">
                    <a:schemeClr val="dk1">
                      <a:alpha val="40000"/>
                    </a:schemeClr>
                  </a:outerShdw>
                </a:effectLst>
              </a:rPr>
              <a:t>ASCII basılabilir karakterler (32-127)</a:t>
            </a:r>
            <a:endParaRPr lang="tr-TR" sz="4400" b="0" cap="none" spc="0" dirty="0">
              <a:ln w="0"/>
              <a:solidFill>
                <a:schemeClr val="tx1"/>
              </a:solidFill>
              <a:effectLst>
                <a:outerShdw blurRad="38100" dist="19050" dir="2700000" algn="tl" rotWithShape="0">
                  <a:schemeClr val="dk1">
                    <a:alpha val="40000"/>
                  </a:schemeClr>
                </a:outerShdw>
              </a:effectLst>
            </a:endParaRPr>
          </a:p>
        </p:txBody>
      </p:sp>
      <p:sp>
        <p:nvSpPr>
          <p:cNvPr id="7" name="Dikdörtgen 6"/>
          <p:cNvSpPr/>
          <p:nvPr/>
        </p:nvSpPr>
        <p:spPr>
          <a:xfrm>
            <a:off x="124178" y="2510981"/>
            <a:ext cx="11852200" cy="646331"/>
          </a:xfrm>
          <a:prstGeom prst="rect">
            <a:avLst/>
          </a:prstGeom>
          <a:noFill/>
        </p:spPr>
        <p:txBody>
          <a:bodyPr wrap="square" lIns="91440" tIns="45720" rIns="91440" bIns="45720">
            <a:spAutoFit/>
          </a:bodyPr>
          <a:lstStyle/>
          <a:p>
            <a:r>
              <a:rPr lang="tr-TR" dirty="0" err="1"/>
              <a:t>Ascii</a:t>
            </a:r>
            <a:r>
              <a:rPr lang="tr-TR" dirty="0"/>
              <a:t> tablosundaki 32-127 arasındaki karakterler; harfler, rakamlar, noktalama işaretleri ve çeşitli sembolleri </a:t>
            </a:r>
            <a:r>
              <a:rPr lang="tr-TR" dirty="0" err="1"/>
              <a:t>kapsamaktdır</a:t>
            </a:r>
            <a:r>
              <a:rPr lang="tr-TR" dirty="0"/>
              <a:t>. Klavyeden giriş yapılabilen ortak karakterler atanmıştır.</a:t>
            </a:r>
            <a:endParaRPr lang="tr-TR" sz="5400" b="0" cap="none" spc="0" dirty="0">
              <a:ln w="0"/>
              <a:solidFill>
                <a:schemeClr val="tx1"/>
              </a:solidFill>
              <a:effectLst>
                <a:outerShdw blurRad="38100" dist="19050" dir="2700000" algn="tl" rotWithShape="0">
                  <a:schemeClr val="dk1">
                    <a:alpha val="40000"/>
                  </a:schemeClr>
                </a:outerShdw>
              </a:effectLst>
            </a:endParaRPr>
          </a:p>
        </p:txBody>
      </p:sp>
      <p:sp>
        <p:nvSpPr>
          <p:cNvPr id="8" name="Dikdörtgen 7"/>
          <p:cNvSpPr/>
          <p:nvPr/>
        </p:nvSpPr>
        <p:spPr>
          <a:xfrm>
            <a:off x="124178" y="3318806"/>
            <a:ext cx="9324989" cy="769441"/>
          </a:xfrm>
          <a:prstGeom prst="rect">
            <a:avLst/>
          </a:prstGeom>
          <a:noFill/>
        </p:spPr>
        <p:txBody>
          <a:bodyPr wrap="none" lIns="91440" tIns="45720" rIns="91440" bIns="45720">
            <a:spAutoFit/>
          </a:bodyPr>
          <a:lstStyle/>
          <a:p>
            <a:pPr algn="ctr"/>
            <a:r>
              <a:rPr lang="tr-TR" sz="4400" b="0" cap="none" spc="0" dirty="0" smtClean="0">
                <a:ln w="0"/>
                <a:solidFill>
                  <a:schemeClr val="tx1"/>
                </a:solidFill>
                <a:effectLst>
                  <a:outerShdw blurRad="38100" dist="19050" dir="2700000" algn="tl" rotWithShape="0">
                    <a:schemeClr val="dk1">
                      <a:alpha val="40000"/>
                    </a:schemeClr>
                  </a:outerShdw>
                </a:effectLst>
              </a:rPr>
              <a:t>Genişletilmiş ASCII kodları (128-255)</a:t>
            </a:r>
            <a:endParaRPr lang="tr-TR" sz="4400" b="0" cap="none" spc="0" dirty="0">
              <a:ln w="0"/>
              <a:solidFill>
                <a:schemeClr val="tx1"/>
              </a:solidFill>
              <a:effectLst>
                <a:outerShdw blurRad="38100" dist="19050" dir="2700000" algn="tl" rotWithShape="0">
                  <a:schemeClr val="dk1">
                    <a:alpha val="40000"/>
                  </a:schemeClr>
                </a:outerShdw>
              </a:effectLst>
            </a:endParaRPr>
          </a:p>
        </p:txBody>
      </p:sp>
      <p:sp>
        <p:nvSpPr>
          <p:cNvPr id="9" name="Dikdörtgen 8"/>
          <p:cNvSpPr/>
          <p:nvPr/>
        </p:nvSpPr>
        <p:spPr>
          <a:xfrm>
            <a:off x="124178" y="4167269"/>
            <a:ext cx="11691174" cy="923330"/>
          </a:xfrm>
          <a:prstGeom prst="rect">
            <a:avLst/>
          </a:prstGeom>
          <a:noFill/>
        </p:spPr>
        <p:txBody>
          <a:bodyPr wrap="square" lIns="91440" tIns="45720" rIns="91440" bIns="45720">
            <a:spAutoFit/>
          </a:bodyPr>
          <a:lstStyle/>
          <a:p>
            <a:r>
              <a:rPr lang="tr-TR" dirty="0"/>
              <a:t>8-bitlik ASCII tablosunun çeşitli varyasyonları vardır. Genişletilmiş ASCII tablosunun standart bir versiyonu yoktur. Bu tablo ülkelerin kullandığı dile göre düzenlenmiştir. Bu yüzden Genişletilmiş ASCII tablosundan bahsedilirken hangi karakter kümesine göre genişletildiğinin belirtilmesi gerekir.</a:t>
            </a:r>
            <a:endParaRPr lang="tr-T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57160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433035" y="0"/>
            <a:ext cx="5006500" cy="923330"/>
          </a:xfrm>
          <a:prstGeom prst="rect">
            <a:avLst/>
          </a:prstGeom>
          <a:noFill/>
        </p:spPr>
        <p:txBody>
          <a:bodyPr wrap="none" lIns="91440" tIns="45720" rIns="91440" bIns="45720">
            <a:spAutoFit/>
          </a:bodyPr>
          <a:lstStyle/>
          <a:p>
            <a:pPr algn="ctr"/>
            <a:r>
              <a:rPr lang="tr-TR" sz="5400" b="0" cap="none" spc="0" dirty="0" smtClean="0">
                <a:ln w="0"/>
                <a:solidFill>
                  <a:schemeClr val="tx1"/>
                </a:solidFill>
                <a:effectLst>
                  <a:outerShdw blurRad="38100" dist="19050" dir="2700000" algn="tl" rotWithShape="0">
                    <a:schemeClr val="dk1">
                      <a:alpha val="40000"/>
                    </a:schemeClr>
                  </a:outerShdw>
                </a:effectLst>
              </a:rPr>
              <a:t>Unicode Nedir ?</a:t>
            </a:r>
            <a:endParaRPr lang="tr-TR" sz="5400" b="0" cap="none" spc="0" dirty="0">
              <a:ln w="0"/>
              <a:solidFill>
                <a:schemeClr val="tx1"/>
              </a:solidFill>
              <a:effectLst>
                <a:outerShdw blurRad="38100" dist="19050" dir="2700000" algn="tl" rotWithShape="0">
                  <a:schemeClr val="dk1">
                    <a:alpha val="40000"/>
                  </a:schemeClr>
                </a:outerShdw>
              </a:effectLst>
            </a:endParaRPr>
          </a:p>
        </p:txBody>
      </p:sp>
      <p:pic>
        <p:nvPicPr>
          <p:cNvPr id="1026" name="Picture 2" descr="Unicode - Vikiped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22933" y="975286"/>
            <a:ext cx="1714500" cy="2121341"/>
          </a:xfrm>
          <a:prstGeom prst="rect">
            <a:avLst/>
          </a:prstGeom>
          <a:noFill/>
          <a:extLst>
            <a:ext uri="{909E8E84-426E-40DD-AFC4-6F175D3DCCD1}">
              <a14:hiddenFill xmlns:a14="http://schemas.microsoft.com/office/drawing/2010/main">
                <a:solidFill>
                  <a:srgbClr val="FFFFFF"/>
                </a:solidFill>
              </a14:hiddenFill>
            </a:ext>
          </a:extLst>
        </p:spPr>
      </p:pic>
      <p:sp>
        <p:nvSpPr>
          <p:cNvPr id="7" name="Dikdörtgen 6"/>
          <p:cNvSpPr/>
          <p:nvPr/>
        </p:nvSpPr>
        <p:spPr>
          <a:xfrm>
            <a:off x="553155" y="855132"/>
            <a:ext cx="9369778" cy="5632311"/>
          </a:xfrm>
          <a:prstGeom prst="rect">
            <a:avLst/>
          </a:prstGeom>
        </p:spPr>
        <p:txBody>
          <a:bodyPr wrap="square">
            <a:spAutoFit/>
          </a:bodyPr>
          <a:lstStyle/>
          <a:p>
            <a:r>
              <a:rPr lang="tr-TR" dirty="0"/>
              <a:t>Unicode (Evrensel Kod) Unicode </a:t>
            </a:r>
            <a:r>
              <a:rPr lang="tr-TR" dirty="0" err="1"/>
              <a:t>Consortium</a:t>
            </a:r>
            <a:r>
              <a:rPr lang="tr-TR" dirty="0"/>
              <a:t> organizasyonu tarafından geliştirilen ve her karaktere bir sayı değeri karşılığı atayan bir endüstri standardıdır. Sistemin amacı farklı karakter kodlama sistemlerinin birbiriyle tutarlı çalışmasını ve dünyadaki tüm yazım sistemlerinden metinlerin bilgisayar ortamında tek bir standart altında temsil edilebilmesini sağlamaktır. Evrensel Karakter Kümesi (UCS) olarak bilinen ISO/IEC 10646 standardı ise, her iki organizasyonun işbirliği ile aynı sayısal karşılıkları taşımaktadır. Unicode, son sürümü itibarıyla 129 farklı modern ve tarihî yazım sistemine ait 120.000'den fazla karakteri ve </a:t>
            </a:r>
            <a:r>
              <a:rPr lang="tr-TR" dirty="0" err="1"/>
              <a:t>emoji</a:t>
            </a:r>
            <a:r>
              <a:rPr lang="tr-TR" dirty="0"/>
              <a:t> gibi çeşitli sembol kümelerini kapsamaktadır.</a:t>
            </a:r>
          </a:p>
          <a:p>
            <a:endParaRPr lang="tr-TR" dirty="0"/>
          </a:p>
          <a:p>
            <a:r>
              <a:rPr lang="tr-TR" dirty="0"/>
              <a:t>Standardın içinde karakterler ve karakterlere atanmış sayı değerlerinin </a:t>
            </a:r>
            <a:r>
              <a:rPr lang="tr-TR" dirty="0" err="1"/>
              <a:t>tablolaştırılmış</a:t>
            </a:r>
            <a:r>
              <a:rPr lang="tr-TR" dirty="0"/>
              <a:t> hali, bu sayılarının kodlanmasıyla ilgili kurum tarafından önerilen standart kodlama sistemleri ve bunların yanı sıra eşdeğer karakterler, karakterin bileşenlerine ayrılış bilgileri, sıralama kuralı, büyük-küçük harf bilgisi, yazılış yönü bilgisi gibi karakterin ekranda doğru gösterilebilmesi için yazılımların ihtiyaç duyduğu ek bilgiler bulunmaktadır.[1] Haziran 2015 tarihi itibarıyla standardın en son sürümü olan Unicode 8.0 ile birlikte 7.716 yeni karakter eklemesi yapılmıştır[2]</a:t>
            </a:r>
          </a:p>
          <a:p>
            <a:endParaRPr lang="tr-TR" dirty="0"/>
          </a:p>
          <a:p>
            <a:r>
              <a:rPr lang="tr-TR" dirty="0"/>
              <a:t>Unicode kodlarından oluşan karakter dizilerini (metinleri) bilgisayarda verimli bir biçimde saklayabilmek amacıyla çeşitli karakter kodlamaları geliştirilmiştir. Bunlardan en bilinenleri UTF-8, UTF-16 ve artık kullanımdan kalkmış olan UCS-2'dir.</a:t>
            </a:r>
          </a:p>
        </p:txBody>
      </p:sp>
    </p:spTree>
    <p:extLst>
      <p:ext uri="{BB962C8B-B14F-4D97-AF65-F5344CB8AC3E}">
        <p14:creationId xmlns:p14="http://schemas.microsoft.com/office/powerpoint/2010/main" val="73564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04069" y="395184"/>
            <a:ext cx="10215746" cy="769441"/>
          </a:xfrm>
          <a:prstGeom prst="rect">
            <a:avLst/>
          </a:prstGeom>
          <a:noFill/>
        </p:spPr>
        <p:txBody>
          <a:bodyPr wrap="none" lIns="91440" tIns="45720" rIns="91440" bIns="45720">
            <a:spAutoFit/>
          </a:bodyPr>
          <a:lstStyle/>
          <a:p>
            <a:pPr algn="ctr"/>
            <a:r>
              <a:rPr lang="tr-TR" sz="4400" b="0" cap="none" spc="0" dirty="0" err="1" smtClean="0">
                <a:ln w="0"/>
                <a:solidFill>
                  <a:schemeClr val="tx1"/>
                </a:solidFill>
                <a:effectLst>
                  <a:outerShdw blurRad="38100" dist="19050" dir="2700000" algn="tl" rotWithShape="0">
                    <a:schemeClr val="dk1">
                      <a:alpha val="40000"/>
                    </a:schemeClr>
                  </a:outerShdw>
                </a:effectLst>
              </a:rPr>
              <a:t>Ascii</a:t>
            </a:r>
            <a:r>
              <a:rPr lang="tr-TR" sz="4400" b="0" cap="none" spc="0" dirty="0" smtClean="0">
                <a:ln w="0"/>
                <a:solidFill>
                  <a:schemeClr val="tx1"/>
                </a:solidFill>
                <a:effectLst>
                  <a:outerShdw blurRad="38100" dist="19050" dir="2700000" algn="tl" rotWithShape="0">
                    <a:schemeClr val="dk1">
                      <a:alpha val="40000"/>
                    </a:schemeClr>
                  </a:outerShdw>
                </a:effectLst>
              </a:rPr>
              <a:t> </a:t>
            </a:r>
            <a:r>
              <a:rPr lang="tr-TR" sz="4400" dirty="0" err="1">
                <a:ln w="0"/>
                <a:effectLst>
                  <a:outerShdw blurRad="38100" dist="19050" dir="2700000" algn="tl" rotWithShape="0">
                    <a:schemeClr val="dk1">
                      <a:alpha val="40000"/>
                    </a:schemeClr>
                  </a:outerShdw>
                </a:effectLst>
              </a:rPr>
              <a:t>C</a:t>
            </a:r>
            <a:r>
              <a:rPr lang="tr-TR" sz="4400" b="0" cap="none" spc="0" dirty="0" err="1" smtClean="0">
                <a:ln w="0"/>
                <a:solidFill>
                  <a:schemeClr val="tx1"/>
                </a:solidFill>
                <a:effectLst>
                  <a:outerShdw blurRad="38100" dist="19050" dir="2700000" algn="tl" rotWithShape="0">
                    <a:schemeClr val="dk1">
                      <a:alpha val="40000"/>
                    </a:schemeClr>
                  </a:outerShdw>
                </a:effectLst>
              </a:rPr>
              <a:t>ode</a:t>
            </a:r>
            <a:r>
              <a:rPr lang="tr-TR" sz="4400" b="0" cap="none" spc="0" dirty="0" smtClean="0">
                <a:ln w="0"/>
                <a:solidFill>
                  <a:schemeClr val="tx1"/>
                </a:solidFill>
                <a:effectLst>
                  <a:outerShdw blurRad="38100" dist="19050" dir="2700000" algn="tl" rotWithShape="0">
                    <a:schemeClr val="dk1">
                      <a:alpha val="40000"/>
                    </a:schemeClr>
                  </a:outerShdw>
                </a:effectLst>
              </a:rPr>
              <a:t> ve Unicode Farkları Nelerdir ?</a:t>
            </a:r>
            <a:endParaRPr lang="tr-TR" sz="4400" b="0" cap="none" spc="0" dirty="0">
              <a:ln w="0"/>
              <a:solidFill>
                <a:schemeClr val="tx1"/>
              </a:solidFill>
              <a:effectLst>
                <a:outerShdw blurRad="38100" dist="19050" dir="2700000" algn="tl" rotWithShape="0">
                  <a:schemeClr val="dk1">
                    <a:alpha val="40000"/>
                  </a:schemeClr>
                </a:outerShdw>
              </a:effectLst>
            </a:endParaRPr>
          </a:p>
        </p:txBody>
      </p:sp>
      <p:sp>
        <p:nvSpPr>
          <p:cNvPr id="5" name="Dikdörtgen 4"/>
          <p:cNvSpPr/>
          <p:nvPr/>
        </p:nvSpPr>
        <p:spPr>
          <a:xfrm>
            <a:off x="404069" y="2967335"/>
            <a:ext cx="11573441" cy="923330"/>
          </a:xfrm>
          <a:prstGeom prst="rect">
            <a:avLst/>
          </a:prstGeom>
          <a:noFill/>
        </p:spPr>
        <p:txBody>
          <a:bodyPr wrap="square" lIns="91440" tIns="45720" rIns="91440" bIns="45720">
            <a:spAutoFit/>
          </a:bodyPr>
          <a:lstStyle/>
          <a:p>
            <a:pPr algn="ctr"/>
            <a:endParaRPr lang="tr-TR" sz="5400" b="0" cap="none" spc="0" dirty="0">
              <a:ln w="0"/>
              <a:solidFill>
                <a:schemeClr val="tx1"/>
              </a:solidFill>
              <a:effectLst>
                <a:outerShdw blurRad="38100" dist="19050" dir="2700000" algn="tl" rotWithShape="0">
                  <a:schemeClr val="dk1">
                    <a:alpha val="40000"/>
                  </a:schemeClr>
                </a:outerShdw>
              </a:effectLst>
            </a:endParaRPr>
          </a:p>
        </p:txBody>
      </p:sp>
      <p:sp>
        <p:nvSpPr>
          <p:cNvPr id="7" name="Dikdörtgen 6"/>
          <p:cNvSpPr/>
          <p:nvPr/>
        </p:nvSpPr>
        <p:spPr>
          <a:xfrm>
            <a:off x="404069" y="1346622"/>
            <a:ext cx="11257353" cy="3139321"/>
          </a:xfrm>
          <a:prstGeom prst="rect">
            <a:avLst/>
          </a:prstGeom>
        </p:spPr>
        <p:txBody>
          <a:bodyPr wrap="square">
            <a:spAutoFit/>
          </a:bodyPr>
          <a:lstStyle/>
          <a:p>
            <a:pPr marL="285750" indent="-285750">
              <a:buFont typeface="Arial" panose="020B0604020202020204" pitchFamily="34" charset="0"/>
              <a:buChar char="•"/>
            </a:pPr>
            <a:r>
              <a:rPr lang="tr-TR" dirty="0"/>
              <a:t>ASCII Latin alfabesi üzerine kurulu 7 bitlik bir karakter kümesidir,</a:t>
            </a:r>
          </a:p>
          <a:p>
            <a:pPr marL="285750" indent="-285750">
              <a:buFont typeface="Arial" panose="020B0604020202020204" pitchFamily="34" charset="0"/>
              <a:buChar char="•"/>
            </a:pPr>
            <a:r>
              <a:rPr lang="tr-TR" dirty="0"/>
              <a:t>ASCII, 1963 yılında ANSI tarafından standart olarak kullanıma sunulmuştur.</a:t>
            </a:r>
          </a:p>
          <a:p>
            <a:pPr marL="285750" indent="-285750">
              <a:buFont typeface="Arial" panose="020B0604020202020204" pitchFamily="34" charset="0"/>
              <a:buChar char="•"/>
            </a:pPr>
            <a:r>
              <a:rPr lang="tr-TR" dirty="0"/>
              <a:t>Unicode, Unicode </a:t>
            </a:r>
            <a:r>
              <a:rPr lang="tr-TR" dirty="0" err="1"/>
              <a:t>Consortium</a:t>
            </a:r>
            <a:r>
              <a:rPr lang="tr-TR" dirty="0"/>
              <a:t> organizasyonu tarafından geliştirilen ve her karaktere bir sayı değeri karşılığı atayan bir standarttır.</a:t>
            </a:r>
          </a:p>
          <a:p>
            <a:pPr marL="285750" indent="-285750">
              <a:buFont typeface="Arial" panose="020B0604020202020204" pitchFamily="34" charset="0"/>
              <a:buChar char="•"/>
            </a:pPr>
            <a:r>
              <a:rPr lang="tr-TR" dirty="0" err="1"/>
              <a:t>Unicodeun</a:t>
            </a:r>
            <a:r>
              <a:rPr lang="tr-TR" dirty="0"/>
              <a:t>  amacı farklı karakter kodlama sistemlerinin birbiriyle tutarlı çalışmasını ve dünyadaki tüm yazım sistemlerinden metinlerin bilgisayar ortamında tek bir standart altında temsil edilebilmesini sağlamaktır.</a:t>
            </a:r>
          </a:p>
          <a:p>
            <a:pPr marL="285750" indent="-285750">
              <a:buFont typeface="Arial" panose="020B0604020202020204" pitchFamily="34" charset="0"/>
              <a:buChar char="•"/>
            </a:pPr>
            <a:r>
              <a:rPr lang="tr-TR" dirty="0"/>
              <a:t>Unicode’un Haziran 2014 tarihi itibarıyla standardın en son sürümü Unicode 7.0’dır.</a:t>
            </a:r>
          </a:p>
          <a:p>
            <a:pPr marL="285750" indent="-285750">
              <a:buFont typeface="Arial" panose="020B0604020202020204" pitchFamily="34" charset="0"/>
              <a:buChar char="•"/>
            </a:pPr>
            <a:r>
              <a:rPr lang="tr-TR" dirty="0"/>
              <a:t>UTF-8 ve UTF-16 Unicode karakter kodlamalarından </a:t>
            </a:r>
            <a:r>
              <a:rPr lang="tr-TR" dirty="0" err="1"/>
              <a:t>dır</a:t>
            </a:r>
            <a:r>
              <a:rPr lang="tr-TR" dirty="0"/>
              <a:t>,</a:t>
            </a:r>
          </a:p>
          <a:p>
            <a:pPr marL="285750" indent="-285750">
              <a:buFont typeface="Arial" panose="020B0604020202020204" pitchFamily="34" charset="0"/>
              <a:buChar char="•"/>
            </a:pPr>
            <a:r>
              <a:rPr lang="tr-TR" dirty="0"/>
              <a:t>ASCII’de 33 tane basılmayan kontrol karakteri ve 95 tane basılan karakter bulunur</a:t>
            </a:r>
          </a:p>
          <a:p>
            <a:pPr marL="285750" indent="-285750">
              <a:buFont typeface="Arial" panose="020B0604020202020204" pitchFamily="34" charset="0"/>
              <a:buChar char="•"/>
            </a:pPr>
            <a:r>
              <a:rPr lang="tr-TR" dirty="0" err="1"/>
              <a:t>Unicodeun</a:t>
            </a:r>
            <a:r>
              <a:rPr lang="tr-TR" dirty="0"/>
              <a:t> standartlaştırılmış iken ASCII standartlaştırılmamıştır,</a:t>
            </a:r>
          </a:p>
          <a:p>
            <a:pPr marL="285750" indent="-285750">
              <a:buFont typeface="Arial" panose="020B0604020202020204" pitchFamily="34" charset="0"/>
              <a:buChar char="•"/>
            </a:pPr>
            <a:r>
              <a:rPr lang="tr-TR" dirty="0"/>
              <a:t>Unicode dünyanın en çok kullanılan dilleri temsil ederken, ASCII daha az temsil eder</a:t>
            </a:r>
          </a:p>
        </p:txBody>
      </p:sp>
    </p:spTree>
    <p:extLst>
      <p:ext uri="{BB962C8B-B14F-4D97-AF65-F5344CB8AC3E}">
        <p14:creationId xmlns:p14="http://schemas.microsoft.com/office/powerpoint/2010/main" val="309066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4506" y="1472805"/>
            <a:ext cx="10353762" cy="4058751"/>
          </a:xfrm>
        </p:spPr>
        <p:txBody>
          <a:bodyPr>
            <a:normAutofit fontScale="85000" lnSpcReduction="10000"/>
          </a:bodyPr>
          <a:lstStyle/>
          <a:p>
            <a:pPr marL="36900" indent="0">
              <a:buNone/>
            </a:pPr>
            <a:r>
              <a:rPr lang="tr-TR" dirty="0"/>
              <a:t>JAR, Java </a:t>
            </a:r>
            <a:r>
              <a:rPr lang="tr-TR" dirty="0" err="1"/>
              <a:t>Archive’nin</a:t>
            </a:r>
            <a:r>
              <a:rPr lang="tr-TR" dirty="0"/>
              <a:t> kısaltmasıdır. Popüler ZIP dosya formatına dayanan bir dosya formatıdır ve amacı tek bir dosyada bütün sınıfların (Class) toparlanmasıdır. JAR formatı ayrıca, dosyanın boyutunu azaltan ve indirme süresini daha da artıran sıkıştırma özelliğini de destekler. Ayrıca, JAR dosyasındaki bireysel girdiler, kökeni doğrulamak için uygulama yazarı tarafından dijital olarak imzalanabilir.</a:t>
            </a:r>
          </a:p>
          <a:p>
            <a:pPr marL="36900" indent="0">
              <a:buNone/>
            </a:pPr>
            <a:endParaRPr lang="tr-TR" dirty="0"/>
          </a:p>
          <a:p>
            <a:pPr marL="36900" indent="0">
              <a:buNone/>
            </a:pPr>
            <a:r>
              <a:rPr lang="tr-TR" dirty="0" smtClean="0"/>
              <a:t>                                                                                                                   Komut</a:t>
            </a:r>
            <a:endParaRPr lang="tr-TR" dirty="0"/>
          </a:p>
          <a:p>
            <a:pPr marL="36900" indent="0">
              <a:buNone/>
            </a:pPr>
            <a:r>
              <a:rPr lang="tr-TR" dirty="0"/>
              <a:t>JAR dosyası oluşturmak için	</a:t>
            </a:r>
            <a:r>
              <a:rPr lang="tr-TR" dirty="0" smtClean="0"/>
              <a:t>                                                                  </a:t>
            </a:r>
            <a:r>
              <a:rPr lang="tr-TR" dirty="0" err="1" smtClean="0"/>
              <a:t>jar</a:t>
            </a:r>
            <a:r>
              <a:rPr lang="tr-TR" dirty="0" smtClean="0"/>
              <a:t> </a:t>
            </a:r>
            <a:r>
              <a:rPr lang="tr-TR" dirty="0" err="1"/>
              <a:t>cf</a:t>
            </a:r>
            <a:r>
              <a:rPr lang="tr-TR" dirty="0"/>
              <a:t> </a:t>
            </a:r>
            <a:r>
              <a:rPr lang="tr-TR" dirty="0" err="1"/>
              <a:t>jar</a:t>
            </a:r>
            <a:r>
              <a:rPr lang="tr-TR" dirty="0"/>
              <a:t>-file </a:t>
            </a:r>
            <a:r>
              <a:rPr lang="tr-TR" dirty="0" err="1"/>
              <a:t>input</a:t>
            </a:r>
            <a:r>
              <a:rPr lang="tr-TR" dirty="0"/>
              <a:t>-file(s)</a:t>
            </a:r>
          </a:p>
          <a:p>
            <a:pPr marL="36900" indent="0">
              <a:buNone/>
            </a:pPr>
            <a:r>
              <a:rPr lang="tr-TR" dirty="0"/>
              <a:t>JAR dosyasının içeriğini görüntülemek için	</a:t>
            </a:r>
            <a:r>
              <a:rPr lang="tr-TR" dirty="0" smtClean="0"/>
              <a:t>                                         </a:t>
            </a:r>
            <a:r>
              <a:rPr lang="tr-TR" dirty="0" err="1" smtClean="0"/>
              <a:t>jar</a:t>
            </a:r>
            <a:r>
              <a:rPr lang="tr-TR" dirty="0" smtClean="0"/>
              <a:t> </a:t>
            </a:r>
            <a:r>
              <a:rPr lang="tr-TR" dirty="0" err="1"/>
              <a:t>tf</a:t>
            </a:r>
            <a:r>
              <a:rPr lang="tr-TR" dirty="0"/>
              <a:t> </a:t>
            </a:r>
            <a:r>
              <a:rPr lang="tr-TR" dirty="0" err="1"/>
              <a:t>jar</a:t>
            </a:r>
            <a:r>
              <a:rPr lang="tr-TR" dirty="0"/>
              <a:t>-file</a:t>
            </a:r>
          </a:p>
          <a:p>
            <a:pPr marL="36900" indent="0">
              <a:buNone/>
            </a:pPr>
            <a:r>
              <a:rPr lang="tr-TR" dirty="0"/>
              <a:t>JAR dosyasının içeriğini çıkarmak için	</a:t>
            </a:r>
            <a:r>
              <a:rPr lang="tr-TR" dirty="0" smtClean="0"/>
              <a:t>                                                 </a:t>
            </a:r>
            <a:r>
              <a:rPr lang="tr-TR" dirty="0" err="1" smtClean="0"/>
              <a:t>jar</a:t>
            </a:r>
            <a:r>
              <a:rPr lang="tr-TR" dirty="0" smtClean="0"/>
              <a:t> </a:t>
            </a:r>
            <a:r>
              <a:rPr lang="tr-TR" dirty="0" err="1"/>
              <a:t>xf</a:t>
            </a:r>
            <a:r>
              <a:rPr lang="tr-TR" dirty="0"/>
              <a:t> </a:t>
            </a:r>
            <a:r>
              <a:rPr lang="tr-TR" dirty="0" err="1"/>
              <a:t>jar</a:t>
            </a:r>
            <a:r>
              <a:rPr lang="tr-TR" dirty="0"/>
              <a:t>-file</a:t>
            </a:r>
          </a:p>
          <a:p>
            <a:pPr marL="36900" indent="0">
              <a:buNone/>
            </a:pPr>
            <a:r>
              <a:rPr lang="tr-TR" dirty="0"/>
              <a:t>JAR dosyasından belirli dosyaları çıkarmak için	</a:t>
            </a:r>
            <a:r>
              <a:rPr lang="tr-TR" dirty="0" smtClean="0"/>
              <a:t>                                 </a:t>
            </a:r>
            <a:r>
              <a:rPr lang="tr-TR" dirty="0" err="1" smtClean="0"/>
              <a:t>jar</a:t>
            </a:r>
            <a:r>
              <a:rPr lang="tr-TR" dirty="0" smtClean="0"/>
              <a:t> </a:t>
            </a:r>
            <a:r>
              <a:rPr lang="tr-TR" dirty="0" err="1"/>
              <a:t>xf</a:t>
            </a:r>
            <a:r>
              <a:rPr lang="tr-TR" dirty="0"/>
              <a:t> </a:t>
            </a:r>
            <a:r>
              <a:rPr lang="tr-TR" dirty="0" err="1"/>
              <a:t>jar</a:t>
            </a:r>
            <a:r>
              <a:rPr lang="tr-TR" dirty="0"/>
              <a:t>-file </a:t>
            </a:r>
            <a:r>
              <a:rPr lang="tr-TR" dirty="0" err="1"/>
              <a:t>archived</a:t>
            </a:r>
            <a:r>
              <a:rPr lang="tr-TR" dirty="0"/>
              <a:t>-file(s)</a:t>
            </a:r>
          </a:p>
          <a:p>
            <a:pPr marL="36900" indent="0">
              <a:buNone/>
            </a:pPr>
            <a:r>
              <a:rPr lang="tr-TR" dirty="0"/>
              <a:t>JAR dosyası olarak paketlenmiş bir </a:t>
            </a:r>
            <a:r>
              <a:rPr lang="tr-TR" dirty="0" smtClean="0"/>
              <a:t>uygulamayı </a:t>
            </a:r>
          </a:p>
          <a:p>
            <a:pPr marL="36900" indent="0">
              <a:buNone/>
            </a:pPr>
            <a:r>
              <a:rPr lang="tr-TR" dirty="0" smtClean="0"/>
              <a:t> </a:t>
            </a:r>
            <a:r>
              <a:rPr lang="tr-TR" dirty="0"/>
              <a:t>çalıştırmak için (Ana sınıf </a:t>
            </a:r>
            <a:r>
              <a:rPr lang="tr-TR" dirty="0" err="1"/>
              <a:t>manifest</a:t>
            </a:r>
            <a:r>
              <a:rPr lang="tr-TR" dirty="0"/>
              <a:t> başlık gerektirir</a:t>
            </a:r>
            <a:r>
              <a:rPr lang="tr-TR" dirty="0" smtClean="0"/>
              <a:t>)                            </a:t>
            </a:r>
            <a:r>
              <a:rPr lang="tr-TR" dirty="0" err="1" smtClean="0"/>
              <a:t>java</a:t>
            </a:r>
            <a:r>
              <a:rPr lang="tr-TR" dirty="0" smtClean="0"/>
              <a:t> </a:t>
            </a:r>
            <a:r>
              <a:rPr lang="tr-TR" dirty="0"/>
              <a:t>-</a:t>
            </a:r>
            <a:r>
              <a:rPr lang="tr-TR" dirty="0" err="1"/>
              <a:t>jar</a:t>
            </a:r>
            <a:r>
              <a:rPr lang="tr-TR" dirty="0"/>
              <a:t> app.jar</a:t>
            </a:r>
          </a:p>
        </p:txBody>
      </p:sp>
      <p:sp>
        <p:nvSpPr>
          <p:cNvPr id="4" name="Dikdörtgen 3"/>
          <p:cNvSpPr/>
          <p:nvPr/>
        </p:nvSpPr>
        <p:spPr>
          <a:xfrm>
            <a:off x="394506" y="258001"/>
            <a:ext cx="5861990" cy="923330"/>
          </a:xfrm>
          <a:prstGeom prst="rect">
            <a:avLst/>
          </a:prstGeom>
          <a:noFill/>
        </p:spPr>
        <p:txBody>
          <a:bodyPr wrap="none" lIns="91440" tIns="45720" rIns="91440" bIns="45720">
            <a:spAutoFit/>
          </a:bodyPr>
          <a:lstStyle/>
          <a:p>
            <a:pPr algn="ctr"/>
            <a:r>
              <a:rPr lang="tr-TR" sz="5400" dirty="0">
                <a:ln w="0"/>
                <a:effectLst>
                  <a:outerShdw blurRad="38100" dist="19050" dir="2700000" algn="tl" rotWithShape="0">
                    <a:schemeClr val="dk1">
                      <a:alpha val="40000"/>
                    </a:schemeClr>
                  </a:outerShdw>
                </a:effectLst>
              </a:rPr>
              <a:t>JAR (Java Archive)</a:t>
            </a:r>
            <a:endParaRPr lang="tr-T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9511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28262" y="0"/>
            <a:ext cx="11470512" cy="1446550"/>
          </a:xfrm>
          <a:prstGeom prst="rect">
            <a:avLst/>
          </a:prstGeom>
          <a:noFill/>
        </p:spPr>
        <p:txBody>
          <a:bodyPr wrap="square" lIns="91440" tIns="45720" rIns="91440" bIns="45720">
            <a:spAutoFit/>
          </a:bodyPr>
          <a:lstStyle/>
          <a:p>
            <a:r>
              <a:rPr lang="en-US" sz="4400" dirty="0">
                <a:ln w="0"/>
                <a:effectLst>
                  <a:outerShdw blurRad="38100" dist="19050" dir="2700000" algn="tl" rotWithShape="0">
                    <a:schemeClr val="dk1">
                      <a:alpha val="40000"/>
                    </a:schemeClr>
                  </a:outerShdw>
                </a:effectLst>
              </a:rPr>
              <a:t>WAR (Web Application Resource or Web application </a:t>
            </a:r>
            <a:r>
              <a:rPr lang="en-US" sz="4400" dirty="0" err="1">
                <a:ln w="0"/>
                <a:effectLst>
                  <a:outerShdw blurRad="38100" dist="19050" dir="2700000" algn="tl" rotWithShape="0">
                    <a:schemeClr val="dk1">
                      <a:alpha val="40000"/>
                    </a:schemeClr>
                  </a:outerShdw>
                </a:effectLst>
              </a:rPr>
              <a:t>ARchive</a:t>
            </a:r>
            <a:r>
              <a:rPr lang="en-US" sz="4400" dirty="0">
                <a:ln w="0"/>
                <a:effectLst>
                  <a:outerShdw blurRad="38100" dist="19050" dir="2700000" algn="tl" rotWithShape="0">
                    <a:schemeClr val="dk1">
                      <a:alpha val="40000"/>
                    </a:schemeClr>
                  </a:outerShdw>
                </a:effectLst>
              </a:rPr>
              <a:t>)</a:t>
            </a:r>
            <a:endParaRPr lang="tr-TR" sz="4400" b="0" cap="none" spc="0" dirty="0">
              <a:ln w="0"/>
              <a:solidFill>
                <a:schemeClr val="tx1"/>
              </a:solidFill>
              <a:effectLst>
                <a:outerShdw blurRad="38100" dist="19050" dir="2700000" algn="tl" rotWithShape="0">
                  <a:schemeClr val="dk1">
                    <a:alpha val="40000"/>
                  </a:schemeClr>
                </a:outerShdw>
              </a:effectLst>
            </a:endParaRPr>
          </a:p>
        </p:txBody>
      </p:sp>
      <p:pic>
        <p:nvPicPr>
          <p:cNvPr id="2050" name="Picture 2" descr="https://1.bp.blogspot.com/-y2VkVwzEFN4/WsUTjL9HloI/AAAAAAAAMNw/eJcMXFaAC7ILXbVCvAH0n06LLsYU3zJXwCLcBGAs/s1600/java-10-63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41580" y="1446550"/>
            <a:ext cx="4757194" cy="4028275"/>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p:cNvSpPr/>
          <p:nvPr/>
        </p:nvSpPr>
        <p:spPr>
          <a:xfrm>
            <a:off x="329173" y="1660194"/>
            <a:ext cx="6395719" cy="3539430"/>
          </a:xfrm>
          <a:prstGeom prst="rect">
            <a:avLst/>
          </a:prstGeom>
          <a:noFill/>
        </p:spPr>
        <p:txBody>
          <a:bodyPr wrap="square" lIns="91440" tIns="45720" rIns="91440" bIns="45720">
            <a:spAutoFit/>
          </a:bodyPr>
          <a:lstStyle/>
          <a:p>
            <a:r>
              <a:rPr lang="tr-TR" sz="3200" dirty="0"/>
              <a:t>WAR dosyası, JAR dosyaları, </a:t>
            </a:r>
            <a:r>
              <a:rPr lang="tr-TR" sz="3200" dirty="0" err="1"/>
              <a:t>JavaServer</a:t>
            </a:r>
            <a:r>
              <a:rPr lang="tr-TR" sz="3200" dirty="0"/>
              <a:t> </a:t>
            </a:r>
            <a:r>
              <a:rPr lang="tr-TR" sz="3200" dirty="0" err="1"/>
              <a:t>Pages</a:t>
            </a:r>
            <a:r>
              <a:rPr lang="tr-TR" sz="3200" dirty="0"/>
              <a:t>, Java </a:t>
            </a:r>
            <a:r>
              <a:rPr lang="tr-TR" sz="3200" dirty="0" err="1"/>
              <a:t>Servletleri</a:t>
            </a:r>
            <a:r>
              <a:rPr lang="tr-TR" sz="3200" dirty="0"/>
              <a:t>, Java sınıfları, XML dosyaları, statik web sayfaları (HTML </a:t>
            </a:r>
            <a:r>
              <a:rPr lang="tr-TR" sz="3200" dirty="0" err="1"/>
              <a:t>vs</a:t>
            </a:r>
            <a:r>
              <a:rPr lang="tr-TR" sz="3200" dirty="0"/>
              <a:t> ) gibi web uygulaması oluşturan diğer dosyaları dağıtmak için kullanılan bir dosyadır.</a:t>
            </a:r>
            <a:endParaRPr lang="tr-TR"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8736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12101" y="1257887"/>
            <a:ext cx="10353762" cy="4058751"/>
          </a:xfrm>
        </p:spPr>
        <p:txBody>
          <a:bodyPr/>
          <a:lstStyle/>
          <a:p>
            <a:pPr indent="-342900">
              <a:buFont typeface="Arial" panose="020B0604020202020204" pitchFamily="34" charset="0"/>
              <a:buChar char="•"/>
            </a:pPr>
            <a:r>
              <a:rPr lang="tr-TR" sz="2400" dirty="0" err="1"/>
              <a:t>Jar</a:t>
            </a:r>
            <a:r>
              <a:rPr lang="tr-TR" sz="2400" dirty="0"/>
              <a:t> dosyalarında Java sınıfları ilgili veriler </a:t>
            </a:r>
            <a:r>
              <a:rPr lang="tr-TR" sz="2400" dirty="0" smtClean="0"/>
              <a:t>vardır. </a:t>
            </a:r>
            <a:r>
              <a:rPr lang="tr-TR" sz="2400" dirty="0" err="1"/>
              <a:t>War</a:t>
            </a:r>
            <a:r>
              <a:rPr lang="tr-TR" sz="2400" dirty="0"/>
              <a:t> dosyasında ise </a:t>
            </a:r>
            <a:r>
              <a:rPr lang="tr-TR" sz="2400" dirty="0" err="1"/>
              <a:t>Jar</a:t>
            </a:r>
            <a:r>
              <a:rPr lang="tr-TR" sz="2400" dirty="0"/>
              <a:t> dosyaları, JSP ,</a:t>
            </a:r>
            <a:r>
              <a:rPr lang="tr-TR" sz="2400" dirty="0" err="1"/>
              <a:t>Servlet</a:t>
            </a:r>
            <a:r>
              <a:rPr lang="tr-TR" sz="2400" dirty="0"/>
              <a:t> dosyaları , html gibi web sayfaları </a:t>
            </a:r>
            <a:r>
              <a:rPr lang="tr-TR" sz="2400" dirty="0" smtClean="0"/>
              <a:t>vardır.</a:t>
            </a:r>
            <a:endParaRPr lang="tr-TR" sz="2400" dirty="0"/>
          </a:p>
          <a:p>
            <a:pPr indent="-342900">
              <a:buFont typeface="Arial" panose="020B0604020202020204" pitchFamily="34" charset="0"/>
              <a:buChar char="•"/>
            </a:pPr>
            <a:r>
              <a:rPr lang="tr-TR" sz="2400" dirty="0" err="1"/>
              <a:t>Jar</a:t>
            </a:r>
            <a:r>
              <a:rPr lang="tr-TR" sz="2400" dirty="0"/>
              <a:t> dosyaları `.</a:t>
            </a:r>
            <a:r>
              <a:rPr lang="tr-TR" sz="2400" dirty="0" err="1"/>
              <a:t>jar</a:t>
            </a:r>
            <a:r>
              <a:rPr lang="tr-TR" sz="2400" dirty="0"/>
              <a:t>` uzantılıdır ancak </a:t>
            </a:r>
            <a:r>
              <a:rPr lang="tr-TR" sz="2400" dirty="0" err="1"/>
              <a:t>war</a:t>
            </a:r>
            <a:r>
              <a:rPr lang="tr-TR" sz="2400" dirty="0"/>
              <a:t> dosyaları `.</a:t>
            </a:r>
            <a:r>
              <a:rPr lang="tr-TR" sz="2400" dirty="0" err="1"/>
              <a:t>war</a:t>
            </a:r>
            <a:r>
              <a:rPr lang="tr-TR" sz="2400" dirty="0"/>
              <a:t>` uzantılı değildir.</a:t>
            </a:r>
          </a:p>
          <a:p>
            <a:pPr indent="-342900">
              <a:buFont typeface="Arial" panose="020B0604020202020204" pitchFamily="34" charset="0"/>
              <a:buChar char="•"/>
            </a:pPr>
            <a:r>
              <a:rPr lang="tr-TR" sz="2400" dirty="0" err="1"/>
              <a:t>Jar</a:t>
            </a:r>
            <a:r>
              <a:rPr lang="tr-TR" sz="2400" dirty="0"/>
              <a:t> ; Java Arşivi demektir. </a:t>
            </a:r>
            <a:r>
              <a:rPr lang="tr-TR" sz="2400" dirty="0" err="1"/>
              <a:t>War</a:t>
            </a:r>
            <a:r>
              <a:rPr lang="tr-TR" sz="2400" dirty="0"/>
              <a:t> ise Web Uygulama Arşivi demektir.</a:t>
            </a:r>
          </a:p>
          <a:p>
            <a:pPr indent="-342900">
              <a:buFont typeface="Arial" panose="020B0604020202020204" pitchFamily="34" charset="0"/>
              <a:buChar char="•"/>
            </a:pPr>
            <a:r>
              <a:rPr lang="tr-TR" sz="2400" dirty="0" err="1"/>
              <a:t>Jar</a:t>
            </a:r>
            <a:r>
              <a:rPr lang="tr-TR" sz="2400" dirty="0"/>
              <a:t> bir </a:t>
            </a:r>
            <a:r>
              <a:rPr lang="tr-TR" sz="2400" dirty="0" err="1"/>
              <a:t>java</a:t>
            </a:r>
            <a:r>
              <a:rPr lang="tr-TR" sz="2400" dirty="0"/>
              <a:t> uygulamasını yürütmek için gerekli kodları barındırırken , </a:t>
            </a:r>
            <a:r>
              <a:rPr lang="tr-TR" sz="2400" dirty="0" err="1"/>
              <a:t>War</a:t>
            </a:r>
            <a:r>
              <a:rPr lang="tr-TR" sz="2400" dirty="0"/>
              <a:t> web modüllerini barındırır.</a:t>
            </a:r>
          </a:p>
          <a:p>
            <a:pPr indent="-342900">
              <a:buFont typeface="Arial" panose="020B0604020202020204" pitchFamily="34" charset="0"/>
              <a:buChar char="•"/>
            </a:pPr>
            <a:endParaRPr lang="tr-TR" dirty="0"/>
          </a:p>
          <a:p>
            <a:pPr marL="36900" indent="0">
              <a:buNone/>
            </a:pPr>
            <a:endParaRPr lang="tr-TR" dirty="0"/>
          </a:p>
        </p:txBody>
      </p:sp>
      <p:sp>
        <p:nvSpPr>
          <p:cNvPr id="4" name="Dikdörtgen 3"/>
          <p:cNvSpPr/>
          <p:nvPr/>
        </p:nvSpPr>
        <p:spPr>
          <a:xfrm>
            <a:off x="312101" y="220991"/>
            <a:ext cx="8998810" cy="923330"/>
          </a:xfrm>
          <a:prstGeom prst="rect">
            <a:avLst/>
          </a:prstGeom>
          <a:noFill/>
        </p:spPr>
        <p:txBody>
          <a:bodyPr wrap="none" lIns="91440" tIns="45720" rIns="91440" bIns="45720">
            <a:spAutoFit/>
          </a:bodyPr>
          <a:lstStyle/>
          <a:p>
            <a:pPr algn="ctr"/>
            <a:r>
              <a:rPr lang="tr-TR" sz="5400" b="0" cap="none" spc="0" dirty="0" err="1" smtClean="0">
                <a:ln w="0"/>
                <a:solidFill>
                  <a:schemeClr val="tx1"/>
                </a:solidFill>
                <a:effectLst>
                  <a:outerShdw blurRad="38100" dist="19050" dir="2700000" algn="tl" rotWithShape="0">
                    <a:schemeClr val="dk1">
                      <a:alpha val="40000"/>
                    </a:schemeClr>
                  </a:outerShdw>
                </a:effectLst>
              </a:rPr>
              <a:t>Jar</a:t>
            </a:r>
            <a:r>
              <a:rPr lang="tr-TR" sz="5400" b="0" cap="none" spc="0" dirty="0" smtClean="0">
                <a:ln w="0"/>
                <a:solidFill>
                  <a:schemeClr val="tx1"/>
                </a:solidFill>
                <a:effectLst>
                  <a:outerShdw blurRad="38100" dist="19050" dir="2700000" algn="tl" rotWithShape="0">
                    <a:schemeClr val="dk1">
                      <a:alpha val="40000"/>
                    </a:schemeClr>
                  </a:outerShdw>
                </a:effectLst>
              </a:rPr>
              <a:t> ve </a:t>
            </a:r>
            <a:r>
              <a:rPr lang="tr-TR" sz="5400" b="0" cap="none" spc="0" dirty="0" err="1" smtClean="0">
                <a:ln w="0"/>
                <a:solidFill>
                  <a:schemeClr val="tx1"/>
                </a:solidFill>
                <a:effectLst>
                  <a:outerShdw blurRad="38100" dist="19050" dir="2700000" algn="tl" rotWithShape="0">
                    <a:schemeClr val="dk1">
                      <a:alpha val="40000"/>
                    </a:schemeClr>
                  </a:outerShdw>
                </a:effectLst>
              </a:rPr>
              <a:t>War</a:t>
            </a:r>
            <a:r>
              <a:rPr lang="tr-TR" sz="5400" b="0" cap="none" spc="0" dirty="0" smtClean="0">
                <a:ln w="0"/>
                <a:solidFill>
                  <a:schemeClr val="tx1"/>
                </a:solidFill>
                <a:effectLst>
                  <a:outerShdw blurRad="38100" dist="19050" dir="2700000" algn="tl" rotWithShape="0">
                    <a:schemeClr val="dk1">
                      <a:alpha val="40000"/>
                    </a:schemeClr>
                  </a:outerShdw>
                </a:effectLst>
              </a:rPr>
              <a:t> Arasındaki Farklar</a:t>
            </a:r>
            <a:endParaRPr lang="tr-T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4007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68237" y="1257887"/>
            <a:ext cx="10353762" cy="4058751"/>
          </a:xfrm>
        </p:spPr>
        <p:txBody>
          <a:bodyPr>
            <a:normAutofit/>
          </a:bodyPr>
          <a:lstStyle/>
          <a:p>
            <a:pPr marL="36900" indent="0">
              <a:buNone/>
            </a:pPr>
            <a:r>
              <a:rPr lang="tr-TR" sz="2400" dirty="0" err="1"/>
              <a:t>Path</a:t>
            </a:r>
            <a:r>
              <a:rPr lang="tr-TR" sz="2400" dirty="0"/>
              <a:t>(Yol) </a:t>
            </a:r>
            <a:r>
              <a:rPr lang="tr-TR" sz="2400" dirty="0" err="1"/>
              <a:t>unique</a:t>
            </a:r>
            <a:r>
              <a:rPr lang="tr-TR" sz="2400" dirty="0"/>
              <a:t>(eşsiz, özel) olarak bir işletim sisteminde bir dosya yada klasöre verilen özel bir </a:t>
            </a:r>
            <a:r>
              <a:rPr lang="tr-TR" sz="2400" dirty="0" err="1"/>
              <a:t>lokasyondur</a:t>
            </a:r>
            <a:r>
              <a:rPr lang="tr-TR" sz="2400" dirty="0"/>
              <a:t>. </a:t>
            </a:r>
            <a:r>
              <a:rPr lang="tr-TR" sz="2400" dirty="0" err="1"/>
              <a:t>Path</a:t>
            </a:r>
            <a:r>
              <a:rPr lang="tr-TR" sz="2400" dirty="0"/>
              <a:t> bir dosya yolunun alfa sayısal karakterlerin birleşiminden oluşur.</a:t>
            </a:r>
          </a:p>
        </p:txBody>
      </p:sp>
      <p:sp>
        <p:nvSpPr>
          <p:cNvPr id="4" name="Dikdörtgen 3"/>
          <p:cNvSpPr/>
          <p:nvPr/>
        </p:nvSpPr>
        <p:spPr>
          <a:xfrm>
            <a:off x="368237" y="200985"/>
            <a:ext cx="3839384" cy="923330"/>
          </a:xfrm>
          <a:prstGeom prst="rect">
            <a:avLst/>
          </a:prstGeom>
          <a:noFill/>
        </p:spPr>
        <p:txBody>
          <a:bodyPr wrap="none" lIns="91440" tIns="45720" rIns="91440" bIns="45720">
            <a:spAutoFit/>
          </a:bodyPr>
          <a:lstStyle/>
          <a:p>
            <a:pPr algn="ctr"/>
            <a:r>
              <a:rPr lang="tr-TR" sz="5400" dirty="0" err="1">
                <a:ln w="0"/>
                <a:effectLst>
                  <a:outerShdw blurRad="38100" dist="19050" dir="2700000" algn="tl" rotWithShape="0">
                    <a:schemeClr val="dk1">
                      <a:alpha val="40000"/>
                    </a:schemeClr>
                  </a:outerShdw>
                </a:effectLst>
              </a:rPr>
              <a:t>Path</a:t>
            </a:r>
            <a:r>
              <a:rPr lang="tr-TR" sz="5400" dirty="0">
                <a:ln w="0"/>
                <a:effectLst>
                  <a:outerShdw blurRad="38100" dist="19050" dir="2700000" algn="tl" rotWithShape="0">
                    <a:schemeClr val="dk1">
                      <a:alpha val="40000"/>
                    </a:schemeClr>
                  </a:outerShdw>
                </a:effectLst>
              </a:rPr>
              <a:t> Nedir ?</a:t>
            </a:r>
            <a:endParaRPr lang="tr-TR" sz="5400" b="0" cap="none" spc="0" dirty="0">
              <a:ln w="0"/>
              <a:solidFill>
                <a:schemeClr val="tx1"/>
              </a:solidFill>
              <a:effectLst>
                <a:outerShdw blurRad="38100" dist="19050" dir="2700000" algn="tl" rotWithShape="0">
                  <a:schemeClr val="dk1">
                    <a:alpha val="40000"/>
                  </a:schemeClr>
                </a:outerShdw>
              </a:effectLst>
            </a:endParaRPr>
          </a:p>
        </p:txBody>
      </p:sp>
      <p:sp>
        <p:nvSpPr>
          <p:cNvPr id="5" name="Dikdörtgen 4"/>
          <p:cNvSpPr/>
          <p:nvPr/>
        </p:nvSpPr>
        <p:spPr>
          <a:xfrm>
            <a:off x="368237" y="2469624"/>
            <a:ext cx="6638229" cy="923330"/>
          </a:xfrm>
          <a:prstGeom prst="rect">
            <a:avLst/>
          </a:prstGeom>
          <a:noFill/>
        </p:spPr>
        <p:txBody>
          <a:bodyPr wrap="none" lIns="91440" tIns="45720" rIns="91440" bIns="45720">
            <a:spAutoFit/>
          </a:bodyPr>
          <a:lstStyle/>
          <a:p>
            <a:pPr algn="ctr"/>
            <a:r>
              <a:rPr lang="tr-TR" sz="5400" dirty="0" err="1">
                <a:ln w="0"/>
                <a:effectLst>
                  <a:outerShdw blurRad="38100" dist="19050" dir="2700000" algn="tl" rotWithShape="0">
                    <a:schemeClr val="dk1">
                      <a:alpha val="40000"/>
                    </a:schemeClr>
                  </a:outerShdw>
                </a:effectLst>
              </a:rPr>
              <a:t>Absolute</a:t>
            </a:r>
            <a:r>
              <a:rPr lang="tr-TR" sz="5400" dirty="0">
                <a:ln w="0"/>
                <a:effectLst>
                  <a:outerShdw blurRad="38100" dist="19050" dir="2700000" algn="tl" rotWithShape="0">
                    <a:schemeClr val="dk1">
                      <a:alpha val="40000"/>
                    </a:schemeClr>
                  </a:outerShdw>
                </a:effectLst>
              </a:rPr>
              <a:t> </a:t>
            </a:r>
            <a:r>
              <a:rPr lang="tr-TR" sz="5400" dirty="0" err="1">
                <a:ln w="0"/>
                <a:effectLst>
                  <a:outerShdw blurRad="38100" dist="19050" dir="2700000" algn="tl" rotWithShape="0">
                    <a:schemeClr val="dk1">
                      <a:alpha val="40000"/>
                    </a:schemeClr>
                  </a:outerShdw>
                </a:effectLst>
              </a:rPr>
              <a:t>Path</a:t>
            </a:r>
            <a:r>
              <a:rPr lang="tr-TR" sz="5400" dirty="0">
                <a:ln w="0"/>
                <a:effectLst>
                  <a:outerShdw blurRad="38100" dist="19050" dir="2700000" algn="tl" rotWithShape="0">
                    <a:schemeClr val="dk1">
                      <a:alpha val="40000"/>
                    </a:schemeClr>
                  </a:outerShdw>
                </a:effectLst>
              </a:rPr>
              <a:t> Nedir ?</a:t>
            </a:r>
            <a:endParaRPr lang="tr-TR" sz="5400" b="0" cap="none" spc="0" dirty="0">
              <a:ln w="0"/>
              <a:solidFill>
                <a:schemeClr val="tx1"/>
              </a:solidFill>
              <a:effectLst>
                <a:outerShdw blurRad="38100" dist="19050" dir="2700000" algn="tl" rotWithShape="0">
                  <a:schemeClr val="dk1">
                    <a:alpha val="40000"/>
                  </a:schemeClr>
                </a:outerShdw>
              </a:effectLst>
            </a:endParaRPr>
          </a:p>
        </p:txBody>
      </p:sp>
      <p:sp>
        <p:nvSpPr>
          <p:cNvPr id="6" name="Dikdörtgen 5"/>
          <p:cNvSpPr/>
          <p:nvPr/>
        </p:nvSpPr>
        <p:spPr>
          <a:xfrm>
            <a:off x="368237" y="3480090"/>
            <a:ext cx="11218021" cy="1631216"/>
          </a:xfrm>
          <a:prstGeom prst="rect">
            <a:avLst/>
          </a:prstGeom>
          <a:noFill/>
        </p:spPr>
        <p:txBody>
          <a:bodyPr wrap="square" lIns="91440" tIns="45720" rIns="91440" bIns="45720">
            <a:spAutoFit/>
          </a:bodyPr>
          <a:lstStyle/>
          <a:p>
            <a:r>
              <a:rPr lang="tr-TR" sz="2000" dirty="0" err="1"/>
              <a:t>Absolute</a:t>
            </a:r>
            <a:r>
              <a:rPr lang="tr-TR" sz="2000" dirty="0"/>
              <a:t> </a:t>
            </a:r>
            <a:r>
              <a:rPr lang="tr-TR" sz="2000" dirty="0" err="1"/>
              <a:t>path</a:t>
            </a:r>
            <a:r>
              <a:rPr lang="tr-TR" sz="2000" dirty="0"/>
              <a:t> ise bir dosya yada klasörün </a:t>
            </a:r>
            <a:r>
              <a:rPr lang="tr-TR" sz="2000" dirty="0" err="1"/>
              <a:t>root</a:t>
            </a:r>
            <a:r>
              <a:rPr lang="tr-TR" sz="2000" dirty="0"/>
              <a:t>(kök) dizinden itibaren verilen </a:t>
            </a:r>
            <a:r>
              <a:rPr lang="tr-TR" sz="2000" dirty="0" err="1"/>
              <a:t>path’e</a:t>
            </a:r>
            <a:r>
              <a:rPr lang="tr-TR" sz="2000" dirty="0"/>
              <a:t> denir.</a:t>
            </a:r>
          </a:p>
          <a:p>
            <a:r>
              <a:rPr lang="tr-TR" sz="2000" dirty="0" smtClean="0"/>
              <a:t>Fakat </a:t>
            </a:r>
            <a:r>
              <a:rPr lang="tr-TR" sz="2000" dirty="0" err="1"/>
              <a:t>Absolute</a:t>
            </a:r>
            <a:r>
              <a:rPr lang="tr-TR" sz="2000" dirty="0"/>
              <a:t> </a:t>
            </a:r>
            <a:r>
              <a:rPr lang="tr-TR" sz="2000" dirty="0" err="1"/>
              <a:t>Path</a:t>
            </a:r>
            <a:r>
              <a:rPr lang="tr-TR" sz="2000" dirty="0"/>
              <a:t> işlemi, genellikle pek tavsiye edilmeyen bir </a:t>
            </a:r>
            <a:r>
              <a:rPr lang="tr-TR" sz="2000" dirty="0" err="1"/>
              <a:t>path</a:t>
            </a:r>
            <a:r>
              <a:rPr lang="tr-TR" sz="2000" dirty="0"/>
              <a:t> verme işlemidir. Sebebine gelirsek, Projemize </a:t>
            </a:r>
            <a:r>
              <a:rPr lang="tr-TR" sz="2000" dirty="0" err="1"/>
              <a:t>locale</a:t>
            </a:r>
            <a:r>
              <a:rPr lang="tr-TR" sz="2000" dirty="0"/>
              <a:t> olarak </a:t>
            </a:r>
            <a:r>
              <a:rPr lang="tr-TR" sz="2000" dirty="0" err="1"/>
              <a:t>Path</a:t>
            </a:r>
            <a:r>
              <a:rPr lang="tr-TR" sz="2000" dirty="0"/>
              <a:t> veriyoruz fakat projemizi farklı makinalar da çalıştırmak istediğimiz zaman verilen </a:t>
            </a:r>
            <a:r>
              <a:rPr lang="tr-TR" sz="2000" dirty="0" err="1"/>
              <a:t>Absolute</a:t>
            </a:r>
            <a:r>
              <a:rPr lang="tr-TR" sz="2000" dirty="0"/>
              <a:t> </a:t>
            </a:r>
            <a:r>
              <a:rPr lang="tr-TR" sz="2000" dirty="0" err="1"/>
              <a:t>Path</a:t>
            </a:r>
            <a:r>
              <a:rPr lang="tr-TR" sz="2000" dirty="0"/>
              <a:t>(</a:t>
            </a:r>
            <a:r>
              <a:rPr lang="tr-TR" sz="2000" dirty="0" err="1"/>
              <a:t>Locale</a:t>
            </a:r>
            <a:r>
              <a:rPr lang="tr-TR" sz="2000" dirty="0"/>
              <a:t> </a:t>
            </a:r>
            <a:r>
              <a:rPr lang="tr-TR" sz="2000" dirty="0" err="1"/>
              <a:t>Path</a:t>
            </a:r>
            <a:r>
              <a:rPr lang="tr-TR" sz="2000" dirty="0"/>
              <a:t>) projenin patlamasına sebebiyet vermektedir. Bu yüzden çoğunlukla </a:t>
            </a:r>
            <a:r>
              <a:rPr lang="tr-TR" sz="2000" dirty="0" err="1"/>
              <a:t>Relative</a:t>
            </a:r>
            <a:r>
              <a:rPr lang="tr-TR" sz="2000" dirty="0"/>
              <a:t> </a:t>
            </a:r>
            <a:r>
              <a:rPr lang="tr-TR" sz="2000" dirty="0" err="1"/>
              <a:t>Path</a:t>
            </a:r>
            <a:r>
              <a:rPr lang="tr-TR" sz="2000" dirty="0"/>
              <a:t> tercih edilmektedir.</a:t>
            </a:r>
          </a:p>
        </p:txBody>
      </p:sp>
    </p:spTree>
    <p:extLst>
      <p:ext uri="{BB962C8B-B14F-4D97-AF65-F5344CB8AC3E}">
        <p14:creationId xmlns:p14="http://schemas.microsoft.com/office/powerpoint/2010/main" val="269232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TM04033929[[fn=Kurşun Rengi]]</Template>
  <TotalTime>90</TotalTime>
  <Words>748</Words>
  <Application>Microsoft Office PowerPoint</Application>
  <PresentationFormat>Geniş ekran</PresentationFormat>
  <Paragraphs>52</Paragraphs>
  <Slides>10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Arial</vt:lpstr>
      <vt:lpstr>Calisto MT</vt:lpstr>
      <vt:lpstr>Trebuchet MS</vt:lpstr>
      <vt:lpstr>Wingdings 2</vt:lpstr>
      <vt:lpstr>Kurşun Rengi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OKTAY ÇAMLICA</dc:creator>
  <cp:lastModifiedBy>OKTAY ÇAMLICA</cp:lastModifiedBy>
  <cp:revision>11</cp:revision>
  <dcterms:created xsi:type="dcterms:W3CDTF">2022-01-26T14:46:19Z</dcterms:created>
  <dcterms:modified xsi:type="dcterms:W3CDTF">2022-01-26T23:08:18Z</dcterms:modified>
</cp:coreProperties>
</file>